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2"/>
  </p:notesMasterIdLst>
  <p:sldIdLst>
    <p:sldId id="256" r:id="rId2"/>
    <p:sldId id="473" r:id="rId3"/>
    <p:sldId id="278" r:id="rId4"/>
    <p:sldId id="279" r:id="rId5"/>
    <p:sldId id="280" r:id="rId6"/>
    <p:sldId id="340" r:id="rId7"/>
    <p:sldId id="470" r:id="rId8"/>
    <p:sldId id="281" r:id="rId9"/>
    <p:sldId id="282" r:id="rId10"/>
    <p:sldId id="283" r:id="rId11"/>
    <p:sldId id="284" r:id="rId12"/>
    <p:sldId id="285" r:id="rId13"/>
    <p:sldId id="342" r:id="rId14"/>
    <p:sldId id="343" r:id="rId15"/>
    <p:sldId id="263" r:id="rId16"/>
    <p:sldId id="264" r:id="rId17"/>
    <p:sldId id="265" r:id="rId18"/>
    <p:sldId id="266" r:id="rId19"/>
    <p:sldId id="267" r:id="rId20"/>
    <p:sldId id="269" r:id="rId21"/>
    <p:sldId id="272" r:id="rId22"/>
    <p:sldId id="271" r:id="rId23"/>
    <p:sldId id="270" r:id="rId24"/>
    <p:sldId id="286" r:id="rId25"/>
    <p:sldId id="474" r:id="rId26"/>
    <p:sldId id="472" r:id="rId27"/>
    <p:sldId id="476" r:id="rId28"/>
    <p:sldId id="475" r:id="rId29"/>
    <p:sldId id="477" r:id="rId30"/>
    <p:sldId id="478" r:id="rId31"/>
    <p:sldId id="311" r:id="rId32"/>
    <p:sldId id="479" r:id="rId33"/>
    <p:sldId id="312" r:id="rId34"/>
    <p:sldId id="313" r:id="rId35"/>
    <p:sldId id="314" r:id="rId36"/>
    <p:sldId id="315" r:id="rId37"/>
    <p:sldId id="487" r:id="rId38"/>
    <p:sldId id="488" r:id="rId39"/>
    <p:sldId id="480" r:id="rId40"/>
    <p:sldId id="482" r:id="rId41"/>
    <p:sldId id="483" r:id="rId42"/>
    <p:sldId id="447" r:id="rId43"/>
    <p:sldId id="484" r:id="rId44"/>
    <p:sldId id="485" r:id="rId45"/>
    <p:sldId id="486" r:id="rId46"/>
    <p:sldId id="287" r:id="rId47"/>
    <p:sldId id="262" r:id="rId48"/>
    <p:sldId id="332" r:id="rId49"/>
    <p:sldId id="333" r:id="rId50"/>
    <p:sldId id="335" r:id="rId51"/>
    <p:sldId id="489" r:id="rId52"/>
    <p:sldId id="490" r:id="rId53"/>
    <p:sldId id="491" r:id="rId54"/>
    <p:sldId id="336" r:id="rId55"/>
    <p:sldId id="492" r:id="rId56"/>
    <p:sldId id="337" r:id="rId57"/>
    <p:sldId id="338" r:id="rId58"/>
    <p:sldId id="339" r:id="rId59"/>
    <p:sldId id="257" r:id="rId60"/>
    <p:sldId id="261" r:id="rId61"/>
    <p:sldId id="334" r:id="rId62"/>
    <p:sldId id="493" r:id="rId63"/>
    <p:sldId id="444" r:id="rId64"/>
    <p:sldId id="494" r:id="rId65"/>
    <p:sldId id="445" r:id="rId66"/>
    <p:sldId id="495" r:id="rId67"/>
    <p:sldId id="496" r:id="rId68"/>
    <p:sldId id="497" r:id="rId69"/>
    <p:sldId id="442" r:id="rId70"/>
    <p:sldId id="443" r:id="rId71"/>
    <p:sldId id="498" r:id="rId72"/>
    <p:sldId id="323" r:id="rId73"/>
    <p:sldId id="324" r:id="rId74"/>
    <p:sldId id="326" r:id="rId75"/>
    <p:sldId id="325" r:id="rId76"/>
    <p:sldId id="331" r:id="rId77"/>
    <p:sldId id="327" r:id="rId78"/>
    <p:sldId id="328" r:id="rId79"/>
    <p:sldId id="329" r:id="rId80"/>
    <p:sldId id="330" r:id="rId81"/>
    <p:sldId id="499" r:id="rId82"/>
    <p:sldId id="500" r:id="rId83"/>
    <p:sldId id="507" r:id="rId84"/>
    <p:sldId id="512" r:id="rId85"/>
    <p:sldId id="510" r:id="rId86"/>
    <p:sldId id="511" r:id="rId87"/>
    <p:sldId id="505" r:id="rId88"/>
    <p:sldId id="513" r:id="rId89"/>
    <p:sldId id="514" r:id="rId90"/>
    <p:sldId id="515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/CRb69r7ZxGi3VnVoDdqg==" hashData="j7lCr1qVG7jdU6GAlWfDXyDTRrRuHv/HUWG4vMTNiNJSmJa+UcYJdKA1FOsdallk7KHMKHKSFsVubd74JLb/2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212"/>
    <a:srgbClr val="7CEB99"/>
    <a:srgbClr val="F6C3FF"/>
    <a:srgbClr val="FFCE3C"/>
    <a:srgbClr val="FFC6C6"/>
    <a:srgbClr val="C5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CF93E-74E4-429F-808E-BAEFF70F50F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EAB1-17CA-4992-AD7A-80286CC52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老版本中创建索引使用</a:t>
            </a:r>
            <a:r>
              <a:rPr lang="en-US" altLang="zh-CN" dirty="0" err="1"/>
              <a:t>ensureIndex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16BE6-9D43-4900-8C86-759B89D85C4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6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16BE6-9D43-4900-8C86-759B89D85C4E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9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4F45-AE7E-51E2-C618-73635391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647"/>
            <a:ext cx="9144000" cy="2387600"/>
          </a:xfrm>
        </p:spPr>
        <p:txBody>
          <a:bodyPr anchor="b"/>
          <a:lstStyle>
            <a:lvl1pPr algn="ctr">
              <a:defRPr sz="60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D4F45-AE7E-51E2-C618-73635391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8779"/>
            <a:ext cx="9144000" cy="860441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7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18091-1783-52F3-D8BA-FC649F73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D6E57-020E-1210-48C8-FAD456F8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388039-ED9C-7C99-F0E6-E416F9D06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4" r="8522" b="53573"/>
          <a:stretch/>
        </p:blipFill>
        <p:spPr>
          <a:xfrm>
            <a:off x="-1" y="6421639"/>
            <a:ext cx="12192001" cy="4363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C36D00-EB65-D372-28EE-C1CD7ED62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20" y="275074"/>
            <a:ext cx="1060325" cy="1060325"/>
          </a:xfrm>
          <a:prstGeom prst="ellipse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785506-B09E-2073-2619-A9DBACC84FA7}"/>
              </a:ext>
            </a:extLst>
          </p:cNvPr>
          <p:cNvGrpSpPr/>
          <p:nvPr/>
        </p:nvGrpSpPr>
        <p:grpSpPr>
          <a:xfrm>
            <a:off x="306982" y="604230"/>
            <a:ext cx="492974" cy="728072"/>
            <a:chOff x="388769" y="608776"/>
            <a:chExt cx="382553" cy="728072"/>
          </a:xfrm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D289F9D6-C432-E889-361F-53CB3178B875}"/>
                </a:ext>
              </a:extLst>
            </p:cNvPr>
            <p:cNvSpPr/>
            <p:nvPr userDrawn="1"/>
          </p:nvSpPr>
          <p:spPr>
            <a:xfrm>
              <a:off x="475574" y="705911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652AB069-225C-4A2B-8B0F-F94636CB7999}"/>
                </a:ext>
              </a:extLst>
            </p:cNvPr>
            <p:cNvSpPr/>
            <p:nvPr userDrawn="1"/>
          </p:nvSpPr>
          <p:spPr>
            <a:xfrm>
              <a:off x="388769" y="60877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平行四边形 20">
              <a:extLst>
                <a:ext uri="{FF2B5EF4-FFF2-40B4-BE49-F238E27FC236}">
                  <a16:creationId xmlns:a16="http://schemas.microsoft.com/office/drawing/2014/main" id="{853C948F-669E-B7C2-9883-C18CE3BD0A0A}"/>
                </a:ext>
              </a:extLst>
            </p:cNvPr>
            <p:cNvSpPr/>
            <p:nvPr userDrawn="1"/>
          </p:nvSpPr>
          <p:spPr>
            <a:xfrm>
              <a:off x="562379" y="80304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5AC52C-A34F-1DB4-CD2A-A3BC4CE55E36}"/>
              </a:ext>
            </a:extLst>
          </p:cNvPr>
          <p:cNvGrpSpPr/>
          <p:nvPr/>
        </p:nvGrpSpPr>
        <p:grpSpPr>
          <a:xfrm>
            <a:off x="0" y="2272"/>
            <a:ext cx="12195336" cy="144000"/>
            <a:chOff x="0" y="9096"/>
            <a:chExt cx="12195336" cy="144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86FED2-D09F-B846-C125-81C16EEA8FB4}"/>
                </a:ext>
              </a:extLst>
            </p:cNvPr>
            <p:cNvSpPr/>
            <p:nvPr/>
          </p:nvSpPr>
          <p:spPr>
            <a:xfrm>
              <a:off x="0" y="9096"/>
              <a:ext cx="11863242" cy="144000"/>
            </a:xfrm>
            <a:prstGeom prst="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2820D98-10BD-816A-9B6A-3259FA0932B4}"/>
                </a:ext>
              </a:extLst>
            </p:cNvPr>
            <p:cNvSpPr/>
            <p:nvPr/>
          </p:nvSpPr>
          <p:spPr>
            <a:xfrm flipV="1">
              <a:off x="11928797" y="9096"/>
              <a:ext cx="100491" cy="144000"/>
            </a:xfrm>
            <a:prstGeom prst="rect">
              <a:avLst/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2E8289E-4787-A61F-CD2E-DF7C77F3512A}"/>
                </a:ext>
              </a:extLst>
            </p:cNvPr>
            <p:cNvSpPr/>
            <p:nvPr/>
          </p:nvSpPr>
          <p:spPr>
            <a:xfrm flipV="1">
              <a:off x="12094845" y="9096"/>
              <a:ext cx="100491" cy="144000"/>
            </a:xfrm>
            <a:prstGeom prst="rect">
              <a:avLst/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26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7EC32-CC15-6574-40DB-98852075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C1086-79F9-7DC1-C040-B4B271C60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7C680-8452-BD8D-1325-A0FCE9D82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43E6B7C-DC79-8B52-3C5C-EAE7704686E9}"/>
              </a:ext>
            </a:extLst>
          </p:cNvPr>
          <p:cNvGrpSpPr/>
          <p:nvPr/>
        </p:nvGrpSpPr>
        <p:grpSpPr>
          <a:xfrm>
            <a:off x="0" y="2272"/>
            <a:ext cx="12195336" cy="144000"/>
            <a:chOff x="0" y="9096"/>
            <a:chExt cx="12195336" cy="144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A320848-9472-F76D-3E36-2D1492F47DFA}"/>
                </a:ext>
              </a:extLst>
            </p:cNvPr>
            <p:cNvSpPr/>
            <p:nvPr/>
          </p:nvSpPr>
          <p:spPr>
            <a:xfrm>
              <a:off x="0" y="9096"/>
              <a:ext cx="11863242" cy="144000"/>
            </a:xfrm>
            <a:prstGeom prst="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AFBFD1-A55F-BF96-502F-537FA341D921}"/>
                </a:ext>
              </a:extLst>
            </p:cNvPr>
            <p:cNvSpPr/>
            <p:nvPr/>
          </p:nvSpPr>
          <p:spPr>
            <a:xfrm flipV="1">
              <a:off x="11928797" y="9096"/>
              <a:ext cx="100491" cy="144000"/>
            </a:xfrm>
            <a:prstGeom prst="rect">
              <a:avLst/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38076D-7FBD-4D4E-76C3-18FE405C88D2}"/>
                </a:ext>
              </a:extLst>
            </p:cNvPr>
            <p:cNvSpPr/>
            <p:nvPr/>
          </p:nvSpPr>
          <p:spPr>
            <a:xfrm flipV="1">
              <a:off x="12094845" y="9096"/>
              <a:ext cx="100491" cy="144000"/>
            </a:xfrm>
            <a:prstGeom prst="rect">
              <a:avLst/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0C75327B-6780-00F4-D93F-1249E6978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20" y="275074"/>
            <a:ext cx="1060325" cy="1060325"/>
          </a:xfrm>
          <a:prstGeom prst="ellipse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00845A-8741-F371-6C19-8807E381F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54" r="8522" b="53573"/>
          <a:stretch/>
        </p:blipFill>
        <p:spPr>
          <a:xfrm>
            <a:off x="-1" y="6421639"/>
            <a:ext cx="12192001" cy="43636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AAF5A19-FA83-04F7-8E33-3CCB161AA5F9}"/>
              </a:ext>
            </a:extLst>
          </p:cNvPr>
          <p:cNvGrpSpPr/>
          <p:nvPr/>
        </p:nvGrpSpPr>
        <p:grpSpPr>
          <a:xfrm>
            <a:off x="306982" y="604230"/>
            <a:ext cx="492974" cy="728072"/>
            <a:chOff x="388769" y="608776"/>
            <a:chExt cx="382553" cy="728072"/>
          </a:xfrm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08B69A81-A66B-6653-8748-654DDAB78245}"/>
                </a:ext>
              </a:extLst>
            </p:cNvPr>
            <p:cNvSpPr/>
            <p:nvPr userDrawn="1"/>
          </p:nvSpPr>
          <p:spPr>
            <a:xfrm>
              <a:off x="475574" y="705911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F21EF08F-4A26-E31F-FB4D-9A7724ECF746}"/>
                </a:ext>
              </a:extLst>
            </p:cNvPr>
            <p:cNvSpPr/>
            <p:nvPr userDrawn="1"/>
          </p:nvSpPr>
          <p:spPr>
            <a:xfrm>
              <a:off x="388769" y="60877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23E379D3-65CB-764E-6656-37400A8565B5}"/>
                </a:ext>
              </a:extLst>
            </p:cNvPr>
            <p:cNvSpPr/>
            <p:nvPr userDrawn="1"/>
          </p:nvSpPr>
          <p:spPr>
            <a:xfrm>
              <a:off x="562379" y="80304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635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6F46-9922-0C27-BC78-89582562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E2A77-D311-DE1C-69F9-CA44B365C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3640"/>
          </a:xfrm>
        </p:spPr>
        <p:txBody>
          <a:bodyPr anchor="b"/>
          <a:lstStyle>
            <a:lvl1pPr marL="0" indent="0" algn="l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6ADCB-A52A-DA3B-073B-A72AEA48E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9786"/>
            <a:ext cx="5157787" cy="4039877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41DDB-A922-7C1B-4BC9-9194A2CB4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8623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A1F90-3094-574C-DB06-F52A99B77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786"/>
            <a:ext cx="5183188" cy="4039877"/>
          </a:xfrm>
        </p:spPr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802193-5D10-1B39-8FC5-4D4C17251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4" r="8522" b="53573"/>
          <a:stretch/>
        </p:blipFill>
        <p:spPr>
          <a:xfrm>
            <a:off x="-1" y="6421639"/>
            <a:ext cx="12192001" cy="436361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475A3A-2816-57D8-F45C-3166EFED0DED}"/>
              </a:ext>
            </a:extLst>
          </p:cNvPr>
          <p:cNvGrpSpPr/>
          <p:nvPr/>
        </p:nvGrpSpPr>
        <p:grpSpPr>
          <a:xfrm>
            <a:off x="0" y="2272"/>
            <a:ext cx="12195336" cy="144000"/>
            <a:chOff x="0" y="9096"/>
            <a:chExt cx="12195336" cy="144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D91A367-5437-D7BA-1712-9CBCFC3AC12B}"/>
                </a:ext>
              </a:extLst>
            </p:cNvPr>
            <p:cNvSpPr/>
            <p:nvPr/>
          </p:nvSpPr>
          <p:spPr>
            <a:xfrm>
              <a:off x="0" y="9096"/>
              <a:ext cx="11863242" cy="144000"/>
            </a:xfrm>
            <a:prstGeom prst="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65CB734-285D-6D2E-D531-A4898FC4E249}"/>
                </a:ext>
              </a:extLst>
            </p:cNvPr>
            <p:cNvSpPr/>
            <p:nvPr/>
          </p:nvSpPr>
          <p:spPr>
            <a:xfrm flipV="1">
              <a:off x="11928797" y="9096"/>
              <a:ext cx="100491" cy="144000"/>
            </a:xfrm>
            <a:prstGeom prst="rect">
              <a:avLst/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4CDBF54-439C-B3C4-CE23-C6E80648AFE8}"/>
                </a:ext>
              </a:extLst>
            </p:cNvPr>
            <p:cNvSpPr/>
            <p:nvPr/>
          </p:nvSpPr>
          <p:spPr>
            <a:xfrm flipV="1">
              <a:off x="12094845" y="9096"/>
              <a:ext cx="100491" cy="144000"/>
            </a:xfrm>
            <a:prstGeom prst="rect">
              <a:avLst/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94EA0E3B-E87D-6B82-E3C9-77435CF16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20" y="275074"/>
            <a:ext cx="1060325" cy="1060325"/>
          </a:xfrm>
          <a:prstGeom prst="ellipse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17D86BF-8E57-73B0-52DF-9BC0149413E6}"/>
              </a:ext>
            </a:extLst>
          </p:cNvPr>
          <p:cNvGrpSpPr/>
          <p:nvPr/>
        </p:nvGrpSpPr>
        <p:grpSpPr>
          <a:xfrm>
            <a:off x="306982" y="604230"/>
            <a:ext cx="492974" cy="728072"/>
            <a:chOff x="388769" y="608776"/>
            <a:chExt cx="382553" cy="728072"/>
          </a:xfrm>
          <a:effectLst>
            <a:outerShdw blurRad="50800" dist="38100" dir="2700000" sx="97000" sy="97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BEBF7377-7091-88C4-30FC-10C617F6FCAC}"/>
                </a:ext>
              </a:extLst>
            </p:cNvPr>
            <p:cNvSpPr/>
            <p:nvPr userDrawn="1"/>
          </p:nvSpPr>
          <p:spPr>
            <a:xfrm>
              <a:off x="475574" y="705911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AD13BA30-F5BE-6A51-A97D-14F70C48694A}"/>
                </a:ext>
              </a:extLst>
            </p:cNvPr>
            <p:cNvSpPr/>
            <p:nvPr userDrawn="1"/>
          </p:nvSpPr>
          <p:spPr>
            <a:xfrm>
              <a:off x="388769" y="60877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D1239C0E-7267-114C-E924-06F32F017915}"/>
                </a:ext>
              </a:extLst>
            </p:cNvPr>
            <p:cNvSpPr/>
            <p:nvPr userDrawn="1"/>
          </p:nvSpPr>
          <p:spPr>
            <a:xfrm>
              <a:off x="562379" y="803046"/>
              <a:ext cx="208943" cy="533802"/>
            </a:xfrm>
            <a:prstGeom prst="parallelogram">
              <a:avLst>
                <a:gd name="adj" fmla="val 64583"/>
              </a:avLst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14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DD87A4-43E8-158A-C0B7-A12F7D307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4" r="8522" b="53573"/>
          <a:stretch/>
        </p:blipFill>
        <p:spPr>
          <a:xfrm>
            <a:off x="-1" y="6421639"/>
            <a:ext cx="12192001" cy="436361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6C6F20D2-F3B2-118B-5FD1-7ED03CFE58EF}"/>
              </a:ext>
            </a:extLst>
          </p:cNvPr>
          <p:cNvGrpSpPr/>
          <p:nvPr/>
        </p:nvGrpSpPr>
        <p:grpSpPr>
          <a:xfrm>
            <a:off x="0" y="2272"/>
            <a:ext cx="12195336" cy="144000"/>
            <a:chOff x="0" y="9096"/>
            <a:chExt cx="12195336" cy="144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C0A208-C122-4BED-739D-72DE64E6D2E9}"/>
                </a:ext>
              </a:extLst>
            </p:cNvPr>
            <p:cNvSpPr/>
            <p:nvPr/>
          </p:nvSpPr>
          <p:spPr>
            <a:xfrm>
              <a:off x="0" y="9096"/>
              <a:ext cx="11863242" cy="144000"/>
            </a:xfrm>
            <a:prstGeom prst="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01E5503-1DCA-62C5-0181-A71E0362E10C}"/>
                </a:ext>
              </a:extLst>
            </p:cNvPr>
            <p:cNvSpPr/>
            <p:nvPr/>
          </p:nvSpPr>
          <p:spPr>
            <a:xfrm flipV="1">
              <a:off x="11928797" y="9096"/>
              <a:ext cx="100491" cy="144000"/>
            </a:xfrm>
            <a:prstGeom prst="rect">
              <a:avLst/>
            </a:prstGeom>
            <a:solidFill>
              <a:srgbClr val="FA98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6659DF-8A56-5F7B-B0DF-C5078C077393}"/>
                </a:ext>
              </a:extLst>
            </p:cNvPr>
            <p:cNvSpPr/>
            <p:nvPr/>
          </p:nvSpPr>
          <p:spPr>
            <a:xfrm flipV="1">
              <a:off x="12094845" y="9096"/>
              <a:ext cx="100491" cy="144000"/>
            </a:xfrm>
            <a:prstGeom prst="rect">
              <a:avLst/>
            </a:prstGeom>
            <a:solidFill>
              <a:srgbClr val="C149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D0A3455-1B99-EB33-253F-AEA8FAFA6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520" y="275074"/>
            <a:ext cx="1060325" cy="106032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825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734A-56BA-672D-3735-DBCCF24E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BD4FB-F575-33FF-7F8C-2E5CF6E64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B5122-98BA-4C8E-53A1-635BEE7A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3655-EDA4-4600-8912-E4F2EEA90A07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F9663-2581-F2F0-590F-C3D30E0B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B360D-12DB-76DB-BC2E-FB83541F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0C0-0286-4AB1-84EC-F0963DE2E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1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AB850B-7E1C-FE24-62F4-2877D0E7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CE7DD-210F-14CA-5982-DAE44EDCA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9941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76212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hyperlink" Target="https://github.com/prometheus/prometheus/releases/download/v2.45.0/prometheus-2.45.0.windows-amd64.zip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grafana.com/grafana/download?platform=window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3000/connections/add-new-connection?cat=data-sourc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1E777-F183-4499-5467-EDC3B37D8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9738"/>
            <a:ext cx="9144000" cy="998523"/>
          </a:xfrm>
        </p:spPr>
        <p:txBody>
          <a:bodyPr/>
          <a:lstStyle/>
          <a:p>
            <a:r>
              <a:rPr lang="en-US" altLang="zh-CN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golang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后端框架</a:t>
            </a:r>
          </a:p>
        </p:txBody>
      </p:sp>
    </p:spTree>
    <p:extLst>
      <p:ext uri="{BB962C8B-B14F-4D97-AF65-F5344CB8AC3E}">
        <p14:creationId xmlns:p14="http://schemas.microsoft.com/office/powerpoint/2010/main" val="395961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DD863-629D-4D24-7168-2E0E6953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CF1339-FA5A-57B2-ADA1-CF9CB6D8DABC}"/>
              </a:ext>
            </a:extLst>
          </p:cNvPr>
          <p:cNvSpPr txBox="1"/>
          <p:nvPr/>
        </p:nvSpPr>
        <p:spPr>
          <a:xfrm>
            <a:off x="1137036" y="2274838"/>
            <a:ext cx="36337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n1 :=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list.Head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(n1.Value)</a:t>
            </a:r>
          </a:p>
          <a:p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n2 := n1.Next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(n2.Value)</a:t>
            </a:r>
          </a:p>
          <a:p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n3 := n2.Next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(n3.Value)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9AF8AF-50AC-64EB-3297-582DBE3FD025}"/>
              </a:ext>
            </a:extLst>
          </p:cNvPr>
          <p:cNvSpPr txBox="1"/>
          <p:nvPr/>
        </p:nvSpPr>
        <p:spPr>
          <a:xfrm>
            <a:off x="6691023" y="2690336"/>
            <a:ext cx="35343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:=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list.Head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!=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n.Value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n.Next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36D19CA8-6A82-7847-37DA-47B1DD8E30CD}"/>
              </a:ext>
            </a:extLst>
          </p:cNvPr>
          <p:cNvSpPr/>
          <p:nvPr/>
        </p:nvSpPr>
        <p:spPr>
          <a:xfrm>
            <a:off x="5359179" y="3347364"/>
            <a:ext cx="743447" cy="409492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4889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EB8E7-C8D6-9AA0-E5B7-6D0B0637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链表插入元素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E09257-94C0-F70A-B694-57D08A5DAB8B}"/>
              </a:ext>
            </a:extLst>
          </p:cNvPr>
          <p:cNvGraphicFramePr>
            <a:graphicFrameLocks noGrp="1"/>
          </p:cNvGraphicFramePr>
          <p:nvPr/>
        </p:nvGraphicFramePr>
        <p:xfrm>
          <a:off x="3660624" y="4076301"/>
          <a:ext cx="19592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77">
                  <a:extLst>
                    <a:ext uri="{9D8B030D-6E8A-4147-A177-3AD203B41FA5}">
                      <a16:colId xmlns:a16="http://schemas.microsoft.com/office/drawing/2014/main" val="2647342942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3314223495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17614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prev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500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58EB9B-8EDD-8B75-6CCE-E3A30D2F9163}"/>
              </a:ext>
            </a:extLst>
          </p:cNvPr>
          <p:cNvGraphicFramePr>
            <a:graphicFrameLocks noGrp="1"/>
          </p:cNvGraphicFramePr>
          <p:nvPr/>
        </p:nvGraphicFramePr>
        <p:xfrm>
          <a:off x="6735397" y="4076301"/>
          <a:ext cx="19592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77">
                  <a:extLst>
                    <a:ext uri="{9D8B030D-6E8A-4147-A177-3AD203B41FA5}">
                      <a16:colId xmlns:a16="http://schemas.microsoft.com/office/drawing/2014/main" val="2647342942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3314223495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17614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prev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5002"/>
                  </a:ext>
                </a:extLst>
              </a:tr>
            </a:tbl>
          </a:graphicData>
        </a:graphic>
      </p:graphicFrame>
      <p:cxnSp>
        <p:nvCxnSpPr>
          <p:cNvPr id="6" name="直线箭头连接符 9">
            <a:extLst>
              <a:ext uri="{FF2B5EF4-FFF2-40B4-BE49-F238E27FC236}">
                <a16:creationId xmlns:a16="http://schemas.microsoft.com/office/drawing/2014/main" id="{0A2C638E-A854-AB18-2969-DFA2EED0FE1C}"/>
              </a:ext>
            </a:extLst>
          </p:cNvPr>
          <p:cNvCxnSpPr>
            <a:cxnSpLocks/>
          </p:cNvCxnSpPr>
          <p:nvPr/>
        </p:nvCxnSpPr>
        <p:spPr>
          <a:xfrm flipH="1">
            <a:off x="5619855" y="4347008"/>
            <a:ext cx="1115542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24">
            <a:extLst>
              <a:ext uri="{FF2B5EF4-FFF2-40B4-BE49-F238E27FC236}">
                <a16:creationId xmlns:a16="http://schemas.microsoft.com/office/drawing/2014/main" id="{4ECE1B51-8BBD-36AB-E9C9-127813AF52D8}"/>
              </a:ext>
            </a:extLst>
          </p:cNvPr>
          <p:cNvCxnSpPr/>
          <p:nvPr/>
        </p:nvCxnSpPr>
        <p:spPr>
          <a:xfrm>
            <a:off x="5619855" y="4194608"/>
            <a:ext cx="11155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4C9CC7EE-B784-BC76-6418-40196FEFCFBE}"/>
              </a:ext>
            </a:extLst>
          </p:cNvPr>
          <p:cNvGraphicFramePr>
            <a:graphicFrameLocks noGrp="1"/>
          </p:cNvGraphicFramePr>
          <p:nvPr/>
        </p:nvGraphicFramePr>
        <p:xfrm>
          <a:off x="5116384" y="2292552"/>
          <a:ext cx="19592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77">
                  <a:extLst>
                    <a:ext uri="{9D8B030D-6E8A-4147-A177-3AD203B41FA5}">
                      <a16:colId xmlns:a16="http://schemas.microsoft.com/office/drawing/2014/main" val="2647342942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3314223495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17614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prev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5002"/>
                  </a:ext>
                </a:extLst>
              </a:tr>
            </a:tbl>
          </a:graphicData>
        </a:graphic>
      </p:graphicFrame>
      <p:cxnSp>
        <p:nvCxnSpPr>
          <p:cNvPr id="9" name="直线箭头连接符 24">
            <a:extLst>
              <a:ext uri="{FF2B5EF4-FFF2-40B4-BE49-F238E27FC236}">
                <a16:creationId xmlns:a16="http://schemas.microsoft.com/office/drawing/2014/main" id="{9AFECA04-97BA-8D71-FE2F-6042D1369AE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263763" y="2663392"/>
            <a:ext cx="832236" cy="1412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9">
            <a:extLst>
              <a:ext uri="{FF2B5EF4-FFF2-40B4-BE49-F238E27FC236}">
                <a16:creationId xmlns:a16="http://schemas.microsoft.com/office/drawing/2014/main" id="{1B07C4A9-9B7E-0C7B-4B52-11060EB28A3E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6095999" y="2663392"/>
            <a:ext cx="979616" cy="14129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9">
            <a:extLst>
              <a:ext uri="{FF2B5EF4-FFF2-40B4-BE49-F238E27FC236}">
                <a16:creationId xmlns:a16="http://schemas.microsoft.com/office/drawing/2014/main" id="{C382010D-5C6D-D5AA-45CC-54CEFA6B244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735397" y="2663392"/>
            <a:ext cx="979615" cy="14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9">
            <a:extLst>
              <a:ext uri="{FF2B5EF4-FFF2-40B4-BE49-F238E27FC236}">
                <a16:creationId xmlns:a16="http://schemas.microsoft.com/office/drawing/2014/main" id="{FB62064E-CCFE-9BF1-8D63-E3D21C1E09A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640239" y="2663392"/>
            <a:ext cx="842185" cy="14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9B8B-A1D9-6154-725C-857BC349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标准库链表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CA11C-916B-484D-D639-F902F3012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container/list</a:t>
            </a:r>
            <a:r>
              <a:rPr kumimoji="1"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是双向链表</a:t>
            </a:r>
            <a:endParaRPr lang="en-US" altLang="zh-CN" dirty="0"/>
          </a:p>
          <a:p>
            <a:r>
              <a:rPr lang="en-US" altLang="zh-CN" dirty="0" err="1"/>
              <a:t>lst</a:t>
            </a:r>
            <a:r>
              <a:rPr lang="en-US" altLang="zh-CN" dirty="0"/>
              <a:t> := </a:t>
            </a:r>
            <a:r>
              <a:rPr lang="en-US" altLang="zh-CN" dirty="0" err="1"/>
              <a:t>list.New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lst.Fron</a:t>
            </a:r>
            <a:r>
              <a:rPr lang="en-US" altLang="zh-CN" dirty="0"/>
              <a:t>()   </a:t>
            </a:r>
            <a:r>
              <a:rPr lang="en-US" altLang="zh-CN" dirty="0" err="1"/>
              <a:t>lst.Back</a:t>
            </a:r>
            <a:r>
              <a:rPr lang="en-US" altLang="zh-CN" dirty="0"/>
              <a:t>() </a:t>
            </a:r>
            <a:r>
              <a:rPr lang="zh-CN" altLang="en-US" dirty="0"/>
              <a:t>获取链表的首、尾元素</a:t>
            </a:r>
            <a:endParaRPr lang="en-US" altLang="zh-CN" dirty="0"/>
          </a:p>
          <a:p>
            <a:r>
              <a:rPr lang="en-US" altLang="zh-CN" dirty="0" err="1"/>
              <a:t>lst.PushFront</a:t>
            </a:r>
            <a:r>
              <a:rPr lang="en-US" altLang="zh-CN" dirty="0"/>
              <a:t>( v any)  </a:t>
            </a:r>
            <a:r>
              <a:rPr lang="en-US" altLang="zh-CN" dirty="0" err="1"/>
              <a:t>lst.PushBack</a:t>
            </a:r>
            <a:r>
              <a:rPr lang="en-US" altLang="zh-CN" dirty="0"/>
              <a:t>(v any) </a:t>
            </a:r>
            <a:r>
              <a:rPr lang="zh-CN" altLang="en-US" dirty="0"/>
              <a:t>向首部、尾部添加元素</a:t>
            </a:r>
            <a:endParaRPr lang="en-US" altLang="zh-CN" dirty="0"/>
          </a:p>
          <a:p>
            <a:r>
              <a:rPr lang="en-US" altLang="zh-CN" dirty="0"/>
              <a:t>node := </a:t>
            </a:r>
            <a:r>
              <a:rPr lang="en-US" altLang="zh-CN" dirty="0" err="1"/>
              <a:t>lst.Fron</a:t>
            </a:r>
            <a:r>
              <a:rPr lang="en-US" altLang="zh-CN" dirty="0"/>
              <a:t>() </a:t>
            </a:r>
          </a:p>
          <a:p>
            <a:r>
              <a:rPr lang="en-US" altLang="zh-CN" dirty="0" err="1"/>
              <a:t>node.Next</a:t>
            </a:r>
            <a:r>
              <a:rPr lang="en-US" altLang="zh-CN" dirty="0"/>
              <a:t>()    </a:t>
            </a:r>
            <a:r>
              <a:rPr lang="en-US" altLang="zh-CN" dirty="0" err="1"/>
              <a:t>node.Prev</a:t>
            </a:r>
            <a:r>
              <a:rPr lang="en-US" altLang="zh-CN" dirty="0"/>
              <a:t>() </a:t>
            </a:r>
            <a:r>
              <a:rPr lang="zh-CN" altLang="en-US" dirty="0"/>
              <a:t>获取节点的后一个、前一个节点</a:t>
            </a:r>
            <a:endParaRPr lang="en-US" altLang="zh-CN" dirty="0"/>
          </a:p>
          <a:p>
            <a:r>
              <a:rPr lang="en-US" altLang="zh-CN" dirty="0" err="1"/>
              <a:t>lst.Remove</a:t>
            </a:r>
            <a:r>
              <a:rPr lang="en-US" altLang="zh-CN" dirty="0"/>
              <a:t>(node) </a:t>
            </a:r>
            <a:r>
              <a:rPr lang="zh-CN" altLang="en-US" dirty="0"/>
              <a:t>删除某个节点</a:t>
            </a:r>
            <a:endParaRPr lang="en-US" altLang="zh-CN" dirty="0"/>
          </a:p>
          <a:p>
            <a:r>
              <a:rPr lang="en-US" altLang="zh-CN" dirty="0" err="1"/>
              <a:t>lst.Len</a:t>
            </a:r>
            <a:r>
              <a:rPr lang="en-US" altLang="zh-CN" dirty="0"/>
              <a:t>()</a:t>
            </a:r>
            <a:r>
              <a:rPr lang="zh-CN" altLang="en-US" dirty="0"/>
              <a:t>获取链表总长度</a:t>
            </a:r>
          </a:p>
        </p:txBody>
      </p:sp>
    </p:spTree>
    <p:extLst>
      <p:ext uri="{BB962C8B-B14F-4D97-AF65-F5344CB8AC3E}">
        <p14:creationId xmlns:p14="http://schemas.microsoft.com/office/powerpoint/2010/main" val="327104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1969E-6D3E-CBBD-E4C2-A6867D78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85C6C45-A29C-6751-0987-7326EC314C1A}"/>
              </a:ext>
            </a:extLst>
          </p:cNvPr>
          <p:cNvGrpSpPr/>
          <p:nvPr/>
        </p:nvGrpSpPr>
        <p:grpSpPr>
          <a:xfrm>
            <a:off x="1211423" y="2277797"/>
            <a:ext cx="3856419" cy="2210488"/>
            <a:chOff x="6925624" y="3601706"/>
            <a:chExt cx="3856419" cy="221048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97560A6-1675-A284-B2B4-991992ECE6E9}"/>
                </a:ext>
              </a:extLst>
            </p:cNvPr>
            <p:cNvSpPr txBox="1"/>
            <p:nvPr/>
          </p:nvSpPr>
          <p:spPr>
            <a:xfrm>
              <a:off x="8437269" y="36017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2CA23DB-0133-6203-A053-70BF6D1A00E9}"/>
                </a:ext>
              </a:extLst>
            </p:cNvPr>
            <p:cNvSpPr txBox="1"/>
            <p:nvPr/>
          </p:nvSpPr>
          <p:spPr>
            <a:xfrm>
              <a:off x="7502272" y="453258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21718FB-B86B-0E71-4F55-8335D5794CE2}"/>
                </a:ext>
              </a:extLst>
            </p:cNvPr>
            <p:cNvSpPr txBox="1"/>
            <p:nvPr/>
          </p:nvSpPr>
          <p:spPr>
            <a:xfrm>
              <a:off x="6925624" y="54428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5A51A34-FED1-EE11-4FBF-882B9765ACDA}"/>
                </a:ext>
              </a:extLst>
            </p:cNvPr>
            <p:cNvSpPr txBox="1"/>
            <p:nvPr/>
          </p:nvSpPr>
          <p:spPr>
            <a:xfrm>
              <a:off x="8041629" y="54428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FC967C-3917-6D71-E5DE-5629C825DC6E}"/>
                </a:ext>
              </a:extLst>
            </p:cNvPr>
            <p:cNvSpPr txBox="1"/>
            <p:nvPr/>
          </p:nvSpPr>
          <p:spPr>
            <a:xfrm>
              <a:off x="9652352" y="453258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FDCD53-9B11-D066-83FA-79B6B40B7382}"/>
                </a:ext>
              </a:extLst>
            </p:cNvPr>
            <p:cNvSpPr txBox="1"/>
            <p:nvPr/>
          </p:nvSpPr>
          <p:spPr>
            <a:xfrm>
              <a:off x="9009575" y="54428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62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2" name="直线连接符 55">
              <a:extLst>
                <a:ext uri="{FF2B5EF4-FFF2-40B4-BE49-F238E27FC236}">
                  <a16:creationId xmlns:a16="http://schemas.microsoft.com/office/drawing/2014/main" id="{54A5566F-D1CF-414C-CD72-08A8301755EF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7721242" y="3971038"/>
              <a:ext cx="871679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连接符 56">
              <a:extLst>
                <a:ext uri="{FF2B5EF4-FFF2-40B4-BE49-F238E27FC236}">
                  <a16:creationId xmlns:a16="http://schemas.microsoft.com/office/drawing/2014/main" id="{280AFA11-4665-9D95-7B61-AF41AB49550B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8592921" y="3971038"/>
              <a:ext cx="1278401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连接符 57">
              <a:extLst>
                <a:ext uri="{FF2B5EF4-FFF2-40B4-BE49-F238E27FC236}">
                  <a16:creationId xmlns:a16="http://schemas.microsoft.com/office/drawing/2014/main" id="{631D4406-B696-A14C-7DE1-95C94F23494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144594" y="4901913"/>
              <a:ext cx="576648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58">
              <a:extLst>
                <a:ext uri="{FF2B5EF4-FFF2-40B4-BE49-F238E27FC236}">
                  <a16:creationId xmlns:a16="http://schemas.microsoft.com/office/drawing/2014/main" id="{9ED86726-B55E-B805-1AB6-CE5797D5C45A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7721242" y="4901913"/>
              <a:ext cx="539357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连接符 59">
              <a:extLst>
                <a:ext uri="{FF2B5EF4-FFF2-40B4-BE49-F238E27FC236}">
                  <a16:creationId xmlns:a16="http://schemas.microsoft.com/office/drawing/2014/main" id="{4DC79E28-AB21-BB53-63A6-87919745640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9228545" y="4901913"/>
              <a:ext cx="642777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3372009-CDA9-C340-825D-5B6A71C457B6}"/>
                </a:ext>
              </a:extLst>
            </p:cNvPr>
            <p:cNvSpPr txBox="1"/>
            <p:nvPr/>
          </p:nvSpPr>
          <p:spPr>
            <a:xfrm>
              <a:off x="10344103" y="54428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49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8" name="直线连接符 61">
              <a:extLst>
                <a:ext uri="{FF2B5EF4-FFF2-40B4-BE49-F238E27FC236}">
                  <a16:creationId xmlns:a16="http://schemas.microsoft.com/office/drawing/2014/main" id="{AE3F5229-8D53-D7E6-2BA4-6C49CCDBED65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>
              <a:off x="9871322" y="4901913"/>
              <a:ext cx="691751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BFE0329-1F60-0C8D-785A-2DCB1C622ACF}"/>
              </a:ext>
            </a:extLst>
          </p:cNvPr>
          <p:cNvSpPr txBox="1"/>
          <p:nvPr/>
        </p:nvSpPr>
        <p:spPr>
          <a:xfrm>
            <a:off x="6312609" y="3943462"/>
            <a:ext cx="3461327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n15 := &amp;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{Value: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n20 := &amp;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{Value: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n30 := &amp;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{Value: 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n15.LeftChild = n20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n15.RightChild = n30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406A9E2-A249-275A-0AB8-44A27A64FE16}"/>
              </a:ext>
            </a:extLst>
          </p:cNvPr>
          <p:cNvSpPr txBox="1"/>
          <p:nvPr/>
        </p:nvSpPr>
        <p:spPr>
          <a:xfrm>
            <a:off x="6312609" y="1723153"/>
            <a:ext cx="314108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BNode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Value      any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*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BNode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RightChild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BNode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00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B5FEC-7ECD-41B3-A0FC-FD82AE10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二叉树的先序、中序、后序遍历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E712A4-620A-A97C-24F6-AA0F8D91739B}"/>
              </a:ext>
            </a:extLst>
          </p:cNvPr>
          <p:cNvSpPr txBox="1"/>
          <p:nvPr/>
        </p:nvSpPr>
        <p:spPr>
          <a:xfrm>
            <a:off x="7019080" y="1637818"/>
            <a:ext cx="44051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(node 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BNode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==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node.LeftChild.PostOrder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node.RightChild.PostOrder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3D0700-F358-BF8D-325D-AB0453EDC0B5}"/>
              </a:ext>
            </a:extLst>
          </p:cNvPr>
          <p:cNvSpPr txBox="1"/>
          <p:nvPr/>
        </p:nvSpPr>
        <p:spPr>
          <a:xfrm>
            <a:off x="838200" y="1637818"/>
            <a:ext cx="6097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(node 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BNode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==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node.LeftChild.PreOrder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node.RightChild.PreOrder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C8004B-7DCF-0736-208A-EF8515B89120}"/>
              </a:ext>
            </a:extLst>
          </p:cNvPr>
          <p:cNvSpPr txBox="1"/>
          <p:nvPr/>
        </p:nvSpPr>
        <p:spPr>
          <a:xfrm>
            <a:off x="838200" y="4270276"/>
            <a:ext cx="6097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(node *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BNode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MiddleOrder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==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node.LeftChild.MiddleOrder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"%v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node.Value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node.RightChild.MiddleOrder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F9E36E-3E43-9EDA-C930-705AE326F777}"/>
              </a:ext>
            </a:extLst>
          </p:cNvPr>
          <p:cNvSpPr txBox="1"/>
          <p:nvPr/>
        </p:nvSpPr>
        <p:spPr>
          <a:xfrm>
            <a:off x="6838950" y="45434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先序：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BEAC51-116F-BE71-24AD-D227C9EC9DE5}"/>
              </a:ext>
            </a:extLst>
          </p:cNvPr>
          <p:cNvSpPr txBox="1"/>
          <p:nvPr/>
        </p:nvSpPr>
        <p:spPr>
          <a:xfrm>
            <a:off x="8421426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C410A3-82B5-2828-A928-91096B93D09E}"/>
              </a:ext>
            </a:extLst>
          </p:cNvPr>
          <p:cNvSpPr txBox="1"/>
          <p:nvPr/>
        </p:nvSpPr>
        <p:spPr>
          <a:xfrm>
            <a:off x="9637445" y="45434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93C3CC-183E-E0B7-1C85-6B604CCE442E}"/>
              </a:ext>
            </a:extLst>
          </p:cNvPr>
          <p:cNvSpPr txBox="1"/>
          <p:nvPr/>
        </p:nvSpPr>
        <p:spPr>
          <a:xfrm>
            <a:off x="6838950" y="509934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中序：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43DF3B-0362-24CF-B16B-13D7F885973B}"/>
              </a:ext>
            </a:extLst>
          </p:cNvPr>
          <p:cNvSpPr txBox="1"/>
          <p:nvPr/>
        </p:nvSpPr>
        <p:spPr>
          <a:xfrm>
            <a:off x="8421426" y="5099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ACF072-DA18-BAA3-B1A8-A7266B09FA32}"/>
              </a:ext>
            </a:extLst>
          </p:cNvPr>
          <p:cNvSpPr txBox="1"/>
          <p:nvPr/>
        </p:nvSpPr>
        <p:spPr>
          <a:xfrm>
            <a:off x="9637445" y="5099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1B02A4-4427-5D05-4C4C-FF3D9BFA1A5D}"/>
              </a:ext>
            </a:extLst>
          </p:cNvPr>
          <p:cNvSpPr txBox="1"/>
          <p:nvPr/>
        </p:nvSpPr>
        <p:spPr>
          <a:xfrm>
            <a:off x="6838950" y="56552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后序：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292A1A-D861-0360-E8AC-26323073A074}"/>
              </a:ext>
            </a:extLst>
          </p:cNvPr>
          <p:cNvSpPr txBox="1"/>
          <p:nvPr/>
        </p:nvSpPr>
        <p:spPr>
          <a:xfrm>
            <a:off x="8421426" y="56552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6D0732-76DE-495D-9171-E0E3D2DBB976}"/>
              </a:ext>
            </a:extLst>
          </p:cNvPr>
          <p:cNvSpPr txBox="1"/>
          <p:nvPr/>
        </p:nvSpPr>
        <p:spPr>
          <a:xfrm>
            <a:off x="9637445" y="56552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12B2AB-A002-9E4F-2ECB-189902C039B7}"/>
              </a:ext>
            </a:extLst>
          </p:cNvPr>
          <p:cNvSpPr txBox="1"/>
          <p:nvPr/>
        </p:nvSpPr>
        <p:spPr>
          <a:xfrm>
            <a:off x="10361021" y="56552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7621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C6C148-D9C3-C38D-3C72-AB6F61B33B89}"/>
              </a:ext>
            </a:extLst>
          </p:cNvPr>
          <p:cNvSpPr txBox="1"/>
          <p:nvPr/>
        </p:nvSpPr>
        <p:spPr>
          <a:xfrm>
            <a:off x="9029435" y="509934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7621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CCBC36-B505-3925-CA86-B08A82E2E721}"/>
              </a:ext>
            </a:extLst>
          </p:cNvPr>
          <p:cNvSpPr txBox="1"/>
          <p:nvPr/>
        </p:nvSpPr>
        <p:spPr>
          <a:xfrm>
            <a:off x="7826002" y="45434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76212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父</a:t>
            </a:r>
          </a:p>
        </p:txBody>
      </p:sp>
    </p:spTree>
    <p:extLst>
      <p:ext uri="{BB962C8B-B14F-4D97-AF65-F5344CB8AC3E}">
        <p14:creationId xmlns:p14="http://schemas.microsoft.com/office/powerpoint/2010/main" val="33097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8881-841E-27BD-C05F-84FD3591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Jaccard</a:t>
            </a:r>
            <a:r>
              <a:rPr lang="zh-CN" altLang="en-US" dirty="0"/>
              <a:t>相似度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4833891-F095-5D95-15A4-3BBE9D22991B}"/>
              </a:ext>
            </a:extLst>
          </p:cNvPr>
          <p:cNvGrpSpPr/>
          <p:nvPr/>
        </p:nvGrpSpPr>
        <p:grpSpPr>
          <a:xfrm>
            <a:off x="2034871" y="2351800"/>
            <a:ext cx="8122258" cy="2154400"/>
            <a:chOff x="2270097" y="2413624"/>
            <a:chExt cx="8122258" cy="2154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C006A3A-EBD6-8BF9-4E0E-859672312893}"/>
                </a:ext>
              </a:extLst>
            </p:cNvPr>
            <p:cNvSpPr/>
            <p:nvPr/>
          </p:nvSpPr>
          <p:spPr>
            <a:xfrm>
              <a:off x="2270097" y="2782956"/>
              <a:ext cx="1785068" cy="17850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go,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分布式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mysql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搞笑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并发编程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8E7A580-DB0E-B124-FBE0-08EFC1F9B6F1}"/>
                </a:ext>
              </a:extLst>
            </p:cNvPr>
            <p:cNvSpPr/>
            <p:nvPr/>
          </p:nvSpPr>
          <p:spPr>
            <a:xfrm>
              <a:off x="5129916" y="2782956"/>
              <a:ext cx="1785068" cy="17850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c#, AI, </a:t>
              </a:r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mysql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篮球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并发编程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E14A01E-E55D-3B85-0565-5370F5937EA4}"/>
                </a:ext>
              </a:extLst>
            </p:cNvPr>
            <p:cNvSpPr/>
            <p:nvPr/>
          </p:nvSpPr>
          <p:spPr>
            <a:xfrm>
              <a:off x="7989735" y="2782956"/>
              <a:ext cx="1785068" cy="17850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C27D20F-093E-375F-B632-96BE8B76E39E}"/>
                </a:ext>
              </a:extLst>
            </p:cNvPr>
            <p:cNvSpPr/>
            <p:nvPr/>
          </p:nvSpPr>
          <p:spPr>
            <a:xfrm>
              <a:off x="8607287" y="2782956"/>
              <a:ext cx="1785068" cy="178506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6099CF-1228-84EA-D2C2-46A5ECEE29A8}"/>
                </a:ext>
              </a:extLst>
            </p:cNvPr>
            <p:cNvSpPr txBox="1"/>
            <p:nvPr/>
          </p:nvSpPr>
          <p:spPr>
            <a:xfrm>
              <a:off x="8665390" y="3213825"/>
              <a:ext cx="11423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mysql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</a:t>
              </a:r>
            </a:p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并发编程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</a:p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AD0F6B8-35C4-6914-0444-CF6C8E0DEB7A}"/>
                </a:ext>
              </a:extLst>
            </p:cNvPr>
            <p:cNvSpPr txBox="1"/>
            <p:nvPr/>
          </p:nvSpPr>
          <p:spPr>
            <a:xfrm>
              <a:off x="7864503" y="3124859"/>
              <a:ext cx="8898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go,</a:t>
              </a:r>
            </a:p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分布</a:t>
              </a:r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式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, </a:t>
              </a:r>
            </a:p>
            <a:p>
              <a:pPr algn="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搞笑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082220D-F901-55E3-3F5E-DF9DA1EE1FFD}"/>
                </a:ext>
              </a:extLst>
            </p:cNvPr>
            <p:cNvSpPr txBox="1"/>
            <p:nvPr/>
          </p:nvSpPr>
          <p:spPr>
            <a:xfrm>
              <a:off x="9696699" y="3213825"/>
              <a:ext cx="66873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c#,</a:t>
              </a:r>
            </a:p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AI,</a:t>
              </a:r>
            </a:p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篮球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1DD0673-3A0F-203F-9E26-5C4D702D80FF}"/>
                </a:ext>
              </a:extLst>
            </p:cNvPr>
            <p:cNvSpPr txBox="1"/>
            <p:nvPr/>
          </p:nvSpPr>
          <p:spPr>
            <a:xfrm>
              <a:off x="2778551" y="2413624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用户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FC31EF0-9910-B7EF-22C3-3A5690067530}"/>
                </a:ext>
              </a:extLst>
            </p:cNvPr>
            <p:cNvSpPr txBox="1"/>
            <p:nvPr/>
          </p:nvSpPr>
          <p:spPr>
            <a:xfrm>
              <a:off x="5638370" y="241978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用户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AF952F3-C10D-50BB-4210-376779A724C2}"/>
                </a:ext>
              </a:extLst>
            </p:cNvPr>
            <p:cNvSpPr txBox="1"/>
            <p:nvPr/>
          </p:nvSpPr>
          <p:spPr>
            <a:xfrm>
              <a:off x="8381612" y="2424918"/>
              <a:ext cx="170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Jaccard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相似度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58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BC79A-C9FA-B795-0F86-ADA2D3D3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D6A1449-CFC5-DC21-CEA5-689961ACA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51" y="1825625"/>
            <a:ext cx="7790297" cy="4351338"/>
          </a:xfr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1A2AC5-2FBD-62D6-5716-211FFC5B0A3F}"/>
              </a:ext>
            </a:extLst>
          </p:cNvPr>
          <p:cNvGrpSpPr/>
          <p:nvPr/>
        </p:nvGrpSpPr>
        <p:grpSpPr>
          <a:xfrm>
            <a:off x="5776623" y="2985716"/>
            <a:ext cx="765265" cy="536712"/>
            <a:chOff x="5776623" y="2985716"/>
            <a:chExt cx="765265" cy="536712"/>
          </a:xfrm>
        </p:grpSpPr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B9ED7FD9-68D7-6778-6E81-1EAE3312FFA0}"/>
                </a:ext>
              </a:extLst>
            </p:cNvPr>
            <p:cNvSpPr/>
            <p:nvPr/>
          </p:nvSpPr>
          <p:spPr>
            <a:xfrm>
              <a:off x="5776623" y="2985716"/>
              <a:ext cx="115294" cy="536712"/>
            </a:xfrm>
            <a:prstGeom prst="rightBrace">
              <a:avLst>
                <a:gd name="adj1" fmla="val 4626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8BC0F9A-9043-E4D9-0C42-693FB9E0296C}"/>
                    </a:ext>
                  </a:extLst>
                </p:cNvPr>
                <p:cNvSpPr txBox="1"/>
                <p:nvPr/>
              </p:nvSpPr>
              <p:spPr>
                <a:xfrm>
                  <a:off x="5957561" y="3115572"/>
                  <a:ext cx="584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8BC0F9A-9043-E4D9-0C42-693FB9E02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561" y="3115572"/>
                  <a:ext cx="58432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292" t="-2174" r="-1250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26ED0D-8B81-9A5B-8FD2-7C32E1F569FB}"/>
              </a:ext>
            </a:extLst>
          </p:cNvPr>
          <p:cNvGrpSpPr/>
          <p:nvPr/>
        </p:nvGrpSpPr>
        <p:grpSpPr>
          <a:xfrm>
            <a:off x="5776623" y="3853733"/>
            <a:ext cx="765264" cy="536712"/>
            <a:chOff x="5776623" y="3853733"/>
            <a:chExt cx="765264" cy="536712"/>
          </a:xfrm>
        </p:grpSpPr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72769B5B-B6A9-5A16-C0BF-4CDA61EF6A62}"/>
                </a:ext>
              </a:extLst>
            </p:cNvPr>
            <p:cNvSpPr/>
            <p:nvPr/>
          </p:nvSpPr>
          <p:spPr>
            <a:xfrm>
              <a:off x="5776623" y="3853733"/>
              <a:ext cx="115294" cy="536712"/>
            </a:xfrm>
            <a:prstGeom prst="rightBrace">
              <a:avLst>
                <a:gd name="adj1" fmla="val 4626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266225-C39A-25B6-3D34-47B8D63689D7}"/>
                    </a:ext>
                  </a:extLst>
                </p:cNvPr>
                <p:cNvSpPr txBox="1"/>
                <p:nvPr/>
              </p:nvSpPr>
              <p:spPr>
                <a:xfrm>
                  <a:off x="5957560" y="3983589"/>
                  <a:ext cx="584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B266225-C39A-25B6-3D34-47B8D63689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560" y="3983589"/>
                  <a:ext cx="58432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292" t="-2174" r="-1250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E4FB78C-CA81-4468-DAD1-4FD395FEF9FB}"/>
              </a:ext>
            </a:extLst>
          </p:cNvPr>
          <p:cNvGrpSpPr/>
          <p:nvPr/>
        </p:nvGrpSpPr>
        <p:grpSpPr>
          <a:xfrm>
            <a:off x="6095999" y="4705847"/>
            <a:ext cx="805022" cy="975360"/>
            <a:chOff x="6095999" y="4705847"/>
            <a:chExt cx="805022" cy="975360"/>
          </a:xfrm>
        </p:grpSpPr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6B7B948F-8BA6-8098-2231-D79B876FBF7E}"/>
                </a:ext>
              </a:extLst>
            </p:cNvPr>
            <p:cNvSpPr/>
            <p:nvPr/>
          </p:nvSpPr>
          <p:spPr>
            <a:xfrm>
              <a:off x="6095999" y="4705847"/>
              <a:ext cx="153726" cy="975360"/>
            </a:xfrm>
            <a:prstGeom prst="rightBrace">
              <a:avLst>
                <a:gd name="adj1" fmla="val 4626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34E1A44-3962-6BD6-45E1-0DC02F3A1220}"/>
                    </a:ext>
                  </a:extLst>
                </p:cNvPr>
                <p:cNvSpPr txBox="1"/>
                <p:nvPr/>
              </p:nvSpPr>
              <p:spPr>
                <a:xfrm>
                  <a:off x="6316694" y="5055027"/>
                  <a:ext cx="5843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34E1A44-3962-6BD6-45E1-0DC02F3A1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694" y="5055027"/>
                  <a:ext cx="58432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292" t="-2174" r="-1250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4629758-EE01-F57D-E5A1-E0571ED0ACB2}"/>
                  </a:ext>
                </a:extLst>
              </p:cNvPr>
              <p:cNvSpPr txBox="1"/>
              <p:nvPr/>
            </p:nvSpPr>
            <p:spPr>
              <a:xfrm>
                <a:off x="7131829" y="3151511"/>
                <a:ext cx="3894721" cy="1109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一层</m:t>
                      </m:r>
                      <m:r>
                        <m:rPr>
                          <m:nor/>
                        </m:rP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m:t>for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m:t>循环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+1,3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两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en-US" altLang="zh-CN" b="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for</a:t>
                </a:r>
                <a:r>
                  <a:rPr lang="zh-CN" altLang="en-US" b="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循环</a:t>
                </a:r>
                <a:endParaRPr lang="en-US" altLang="zh-CN" b="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en-US" altLang="zh-CN" b="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for</a:t>
                </a:r>
                <a:r>
                  <a:rPr lang="zh-CN" altLang="en-US" b="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循环</a:t>
                </a:r>
                <a:endParaRPr lang="en-US" altLang="zh-CN" b="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二</m:t>
                    </m:r>
                  </m:oMath>
                </a14:m>
                <a:r>
                  <a:rPr lang="zh-CN" altLang="en-US" dirty="0"/>
                  <a:t>分查找，二叉查找树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4629758-EE01-F57D-E5A1-E0571ED0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9" y="3151511"/>
                <a:ext cx="3894721" cy="1109535"/>
              </a:xfrm>
              <a:prstGeom prst="rect">
                <a:avLst/>
              </a:prstGeom>
              <a:blipFill>
                <a:blip r:embed="rId6"/>
                <a:stretch>
                  <a:fillRect l="-2191" t="-3297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5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78336-D173-EDA8-5664-A8BDBF7F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</a:t>
            </a:r>
            <a:r>
              <a:rPr lang="en-US" altLang="zh-CN" dirty="0"/>
              <a:t>Jaccard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70F13-A3A7-3C76-1AB4-BFEA2717B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84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当一个集合需要多次跟其他集合计算</a:t>
            </a:r>
            <a:r>
              <a:rPr lang="en-US" altLang="zh-CN" dirty="0"/>
              <a:t>Jaccard</a:t>
            </a:r>
            <a:r>
              <a:rPr lang="zh-CN" altLang="en-US" dirty="0"/>
              <a:t>相似度时，可以先把所有集合排个序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39DB6C8-8F1F-5947-1E76-A761B1B9450B}"/>
              </a:ext>
            </a:extLst>
          </p:cNvPr>
          <p:cNvGraphicFramePr>
            <a:graphicFrameLocks noGrp="1"/>
          </p:cNvGraphicFramePr>
          <p:nvPr/>
        </p:nvGraphicFramePr>
        <p:xfrm>
          <a:off x="1865022" y="3340433"/>
          <a:ext cx="43171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31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4043079814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B78F3F9-6967-9075-4754-A058BC965EE9}"/>
              </a:ext>
            </a:extLst>
          </p:cNvPr>
          <p:cNvGraphicFramePr>
            <a:graphicFrameLocks noGrp="1"/>
          </p:cNvGraphicFramePr>
          <p:nvPr/>
        </p:nvGraphicFramePr>
        <p:xfrm>
          <a:off x="1865023" y="4689505"/>
          <a:ext cx="43171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31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4043079814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27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31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5655D1E-146B-2C0B-4FF7-45AF934AC72D}"/>
              </a:ext>
            </a:extLst>
          </p:cNvPr>
          <p:cNvGraphicFramePr>
            <a:graphicFrameLocks noGrp="1"/>
          </p:cNvGraphicFramePr>
          <p:nvPr/>
        </p:nvGraphicFramePr>
        <p:xfrm>
          <a:off x="7503822" y="4001716"/>
          <a:ext cx="18501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31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616731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5DA7F4A-F8E7-C5D8-AC6D-004A2A07DC4D}"/>
              </a:ext>
            </a:extLst>
          </p:cNvPr>
          <p:cNvSpPr txBox="1"/>
          <p:nvPr/>
        </p:nvSpPr>
        <p:spPr>
          <a:xfrm>
            <a:off x="8105752" y="3632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ACA19C2-9AC5-2BA1-A668-80209757B93B}"/>
              </a:ext>
            </a:extLst>
          </p:cNvPr>
          <p:cNvGrpSpPr/>
          <p:nvPr/>
        </p:nvGrpSpPr>
        <p:grpSpPr>
          <a:xfrm>
            <a:off x="2031559" y="2467785"/>
            <a:ext cx="247184" cy="872648"/>
            <a:chOff x="2031559" y="2467785"/>
            <a:chExt cx="247184" cy="87264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16B0EE4-47E4-B6DA-3A2F-0E9264994B52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9F37EBE-9833-66BB-8461-775ED6AD14DD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2054C4-C9D4-FE61-85C1-F4C0F0DED089}"/>
              </a:ext>
            </a:extLst>
          </p:cNvPr>
          <p:cNvGrpSpPr/>
          <p:nvPr/>
        </p:nvGrpSpPr>
        <p:grpSpPr>
          <a:xfrm>
            <a:off x="2665013" y="2474125"/>
            <a:ext cx="247184" cy="872648"/>
            <a:chOff x="2031559" y="2467785"/>
            <a:chExt cx="247184" cy="87264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FDF472A-8841-0527-AB3F-A1BCBCC4C84C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F1A2CFE-38B3-5DF0-AD9E-B10F9A6E954D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07F63F-B718-7A2C-EF78-2107EE41A12E}"/>
              </a:ext>
            </a:extLst>
          </p:cNvPr>
          <p:cNvGrpSpPr/>
          <p:nvPr/>
        </p:nvGrpSpPr>
        <p:grpSpPr>
          <a:xfrm>
            <a:off x="3294144" y="2467785"/>
            <a:ext cx="247184" cy="872648"/>
            <a:chOff x="2031559" y="2467785"/>
            <a:chExt cx="247184" cy="87264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248767-708B-0220-C901-4C12ACFFFB48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25405B-3507-33E0-E714-0BD06B88108C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A367EB2-FD48-8015-92EC-1FB794D147C3}"/>
              </a:ext>
            </a:extLst>
          </p:cNvPr>
          <p:cNvGrpSpPr/>
          <p:nvPr/>
        </p:nvGrpSpPr>
        <p:grpSpPr>
          <a:xfrm>
            <a:off x="2031559" y="3815349"/>
            <a:ext cx="247184" cy="872648"/>
            <a:chOff x="2031559" y="2467785"/>
            <a:chExt cx="247184" cy="87264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BA21A0E-8952-EE56-3075-C28C20C65553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4CA7893-92EE-E5BE-5959-598A69AA5A4F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4229D77-1F10-902B-E0BC-94885939F1DD}"/>
              </a:ext>
            </a:extLst>
          </p:cNvPr>
          <p:cNvGrpSpPr/>
          <p:nvPr/>
        </p:nvGrpSpPr>
        <p:grpSpPr>
          <a:xfrm>
            <a:off x="2665013" y="3816103"/>
            <a:ext cx="247184" cy="872648"/>
            <a:chOff x="2031559" y="2467785"/>
            <a:chExt cx="247184" cy="87264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CA8305F-D66A-3A36-039C-B9DFE41301A4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88294AB-3ECE-F67D-078F-98809637D496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3C6222C-60C5-1B22-9CFF-22DE343E7135}"/>
              </a:ext>
            </a:extLst>
          </p:cNvPr>
          <p:cNvGrpSpPr/>
          <p:nvPr/>
        </p:nvGrpSpPr>
        <p:grpSpPr>
          <a:xfrm>
            <a:off x="3298467" y="3816103"/>
            <a:ext cx="247184" cy="872648"/>
            <a:chOff x="2031559" y="2467785"/>
            <a:chExt cx="247184" cy="87264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F31B1F9-3CCC-5C78-A5E0-17E771BC3D9B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7B8302D-6ACF-E2DD-F9B0-A589658BBBAA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E64265-4B7F-D8A8-0E3A-5594F1DECE9D}"/>
              </a:ext>
            </a:extLst>
          </p:cNvPr>
          <p:cNvGrpSpPr/>
          <p:nvPr/>
        </p:nvGrpSpPr>
        <p:grpSpPr>
          <a:xfrm>
            <a:off x="3899988" y="2457986"/>
            <a:ext cx="247184" cy="872648"/>
            <a:chOff x="2031559" y="2467785"/>
            <a:chExt cx="247184" cy="872648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410B197-4870-C818-D6C1-9D0B920D4F3D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C11EB3F-C516-5CFE-ED29-DD413A89DC5D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05F9B6-249F-8D9B-427A-319CDF0592CF}"/>
              </a:ext>
            </a:extLst>
          </p:cNvPr>
          <p:cNvGrpSpPr/>
          <p:nvPr/>
        </p:nvGrpSpPr>
        <p:grpSpPr>
          <a:xfrm>
            <a:off x="4529119" y="2459833"/>
            <a:ext cx="247184" cy="872648"/>
            <a:chOff x="2031559" y="2467785"/>
            <a:chExt cx="247184" cy="87264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188B443-D488-4B4E-765A-3A5E446B3284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9807004-CF35-2FB6-24D0-2ABAF825B530}"/>
                </a:ext>
              </a:extLst>
            </p:cNvPr>
            <p:cNvCxnSpPr>
              <a:stCxn id="31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56E0AEA-555F-221D-D6CD-484562263BD7}"/>
              </a:ext>
            </a:extLst>
          </p:cNvPr>
          <p:cNvGrpSpPr/>
          <p:nvPr/>
        </p:nvGrpSpPr>
        <p:grpSpPr>
          <a:xfrm>
            <a:off x="3888867" y="3815349"/>
            <a:ext cx="247184" cy="872648"/>
            <a:chOff x="2031559" y="2467785"/>
            <a:chExt cx="247184" cy="87264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36E4F36-1080-8927-BF5D-BC373CDE8440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384B1DD-8B64-A358-3499-BEED06B60395}"/>
                </a:ext>
              </a:extLst>
            </p:cNvPr>
            <p:cNvCxnSpPr>
              <a:stCxn id="34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BC7B2523-A347-00DF-31EE-61962AD0BDF4}"/>
              </a:ext>
            </a:extLst>
          </p:cNvPr>
          <p:cNvSpPr txBox="1"/>
          <p:nvPr/>
        </p:nvSpPr>
        <p:spPr>
          <a:xfrm>
            <a:off x="7661081" y="40129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6437879-BC5F-E929-9640-AAEBC7BF35EE}"/>
              </a:ext>
            </a:extLst>
          </p:cNvPr>
          <p:cNvSpPr txBox="1"/>
          <p:nvPr/>
        </p:nvSpPr>
        <p:spPr>
          <a:xfrm>
            <a:off x="8273265" y="40129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E092A6B-18DE-62F8-4B6F-4E11C3CF9571}"/>
              </a:ext>
            </a:extLst>
          </p:cNvPr>
          <p:cNvGrpSpPr/>
          <p:nvPr/>
        </p:nvGrpSpPr>
        <p:grpSpPr>
          <a:xfrm>
            <a:off x="5131347" y="2462886"/>
            <a:ext cx="247184" cy="872648"/>
            <a:chOff x="2031559" y="2467785"/>
            <a:chExt cx="247184" cy="87264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94AEE45-8A23-2A40-20D7-5551B3036611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5756D55-5F3A-5EEC-31D5-600713923D53}"/>
                </a:ext>
              </a:extLst>
            </p:cNvPr>
            <p:cNvCxnSpPr>
              <a:stCxn id="39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3128C9-988B-E5E9-F71C-1A7AD44AAB45}"/>
              </a:ext>
            </a:extLst>
          </p:cNvPr>
          <p:cNvGrpSpPr/>
          <p:nvPr/>
        </p:nvGrpSpPr>
        <p:grpSpPr>
          <a:xfrm>
            <a:off x="5753159" y="2478101"/>
            <a:ext cx="247184" cy="872648"/>
            <a:chOff x="2031559" y="2467785"/>
            <a:chExt cx="247184" cy="8726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9DE67D4-BB31-CF06-7ADD-8CA24431F255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CD480DF-CBBD-75BD-8715-FE5CB0B965C4}"/>
                </a:ext>
              </a:extLst>
            </p:cNvPr>
            <p:cNvCxnSpPr>
              <a:stCxn id="42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B2E294-A51F-DAFB-85E6-114A59838567}"/>
              </a:ext>
            </a:extLst>
          </p:cNvPr>
          <p:cNvGrpSpPr/>
          <p:nvPr/>
        </p:nvGrpSpPr>
        <p:grpSpPr>
          <a:xfrm>
            <a:off x="4526271" y="3809460"/>
            <a:ext cx="247184" cy="872648"/>
            <a:chOff x="2031559" y="2467785"/>
            <a:chExt cx="247184" cy="87264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750E3CA-A6AC-2AAF-5489-ACE998D7A589}"/>
                </a:ext>
              </a:extLst>
            </p:cNvPr>
            <p:cNvSpPr txBox="1"/>
            <p:nvPr/>
          </p:nvSpPr>
          <p:spPr>
            <a:xfrm>
              <a:off x="2031559" y="2467785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E7761A8-3D24-15A0-7889-7F1AFBB4AEEB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2150828" y="2837117"/>
              <a:ext cx="4323" cy="50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C6884F4D-FD11-5E6C-DE8B-CBAF6B98E853}"/>
              </a:ext>
            </a:extLst>
          </p:cNvPr>
          <p:cNvSpPr txBox="1"/>
          <p:nvPr/>
        </p:nvSpPr>
        <p:spPr>
          <a:xfrm>
            <a:off x="8897397" y="39919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55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4DE57-40C9-936D-81D4-99530BE9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  <a:r>
              <a:rPr lang="en-US" altLang="zh-CN" dirty="0"/>
              <a:t>—partition</a:t>
            </a:r>
            <a:r>
              <a:rPr lang="zh-CN" altLang="en-US" dirty="0"/>
              <a:t>操作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52F5317-5A55-BCA3-5C91-497412E3AB92}"/>
              </a:ext>
            </a:extLst>
          </p:cNvPr>
          <p:cNvGraphicFramePr>
            <a:graphicFrameLocks noGrp="1"/>
          </p:cNvGraphicFramePr>
          <p:nvPr/>
        </p:nvGraphicFramePr>
        <p:xfrm>
          <a:off x="958689" y="2420324"/>
          <a:ext cx="4317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043079814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45462513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1641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b="1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E5EFFA8-151C-5564-35C6-526628D62FB8}"/>
              </a:ext>
            </a:extLst>
          </p:cNvPr>
          <p:cNvSpPr txBox="1"/>
          <p:nvPr/>
        </p:nvSpPr>
        <p:spPr>
          <a:xfrm>
            <a:off x="838200" y="1690688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DA6679D-2369-2F53-2C4D-B7335254053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02114" y="2060020"/>
            <a:ext cx="0" cy="360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F273E16-43D4-305B-2FD5-E9A033D10ED4}"/>
              </a:ext>
            </a:extLst>
          </p:cNvPr>
          <p:cNvGrpSpPr/>
          <p:nvPr/>
        </p:nvGrpSpPr>
        <p:grpSpPr>
          <a:xfrm>
            <a:off x="1592977" y="1690688"/>
            <a:ext cx="247184" cy="729636"/>
            <a:chOff x="3899078" y="1427711"/>
            <a:chExt cx="247184" cy="72963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1074CD4-B5FB-2617-D424-ED91EA5993F3}"/>
                </a:ext>
              </a:extLst>
            </p:cNvPr>
            <p:cNvSpPr txBox="1"/>
            <p:nvPr/>
          </p:nvSpPr>
          <p:spPr>
            <a:xfrm>
              <a:off x="3899078" y="1427711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A7D73B6-E700-B12E-0E26-432EA0AAB8C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4022670" y="1797043"/>
              <a:ext cx="0" cy="360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BCD931A-D44E-0645-5E22-97E251144711}"/>
              </a:ext>
            </a:extLst>
          </p:cNvPr>
          <p:cNvGrpSpPr/>
          <p:nvPr/>
        </p:nvGrpSpPr>
        <p:grpSpPr>
          <a:xfrm>
            <a:off x="4922613" y="1695202"/>
            <a:ext cx="247184" cy="729636"/>
            <a:chOff x="3899078" y="1427711"/>
            <a:chExt cx="247184" cy="72963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0BEA508-6043-D571-04EB-B97153D7A2AF}"/>
                </a:ext>
              </a:extLst>
            </p:cNvPr>
            <p:cNvSpPr txBox="1"/>
            <p:nvPr/>
          </p:nvSpPr>
          <p:spPr>
            <a:xfrm>
              <a:off x="3899078" y="1427711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53086D2-FA1B-6FE8-DF6B-119E0B59B654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4022670" y="1797043"/>
              <a:ext cx="0" cy="360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3EFE69E7-6EA5-7C4A-C79B-F9B2B8521691}"/>
              </a:ext>
            </a:extLst>
          </p:cNvPr>
          <p:cNvGraphicFramePr>
            <a:graphicFrameLocks noGrp="1"/>
          </p:cNvGraphicFramePr>
          <p:nvPr/>
        </p:nvGraphicFramePr>
        <p:xfrm>
          <a:off x="958689" y="3884110"/>
          <a:ext cx="4317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043079814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45462513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1641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b="1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2D7B654-A716-2618-AB47-EB96821DC2F3}"/>
              </a:ext>
            </a:extLst>
          </p:cNvPr>
          <p:cNvSpPr txBox="1"/>
          <p:nvPr/>
        </p:nvSpPr>
        <p:spPr>
          <a:xfrm>
            <a:off x="838200" y="3154474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749DC3A-81C2-44AC-72B9-E7000854234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202114" y="3523806"/>
            <a:ext cx="0" cy="360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46EB89-94FD-27E6-66C6-B82DB1C77BE3}"/>
              </a:ext>
            </a:extLst>
          </p:cNvPr>
          <p:cNvGrpSpPr/>
          <p:nvPr/>
        </p:nvGrpSpPr>
        <p:grpSpPr>
          <a:xfrm>
            <a:off x="2511713" y="3154474"/>
            <a:ext cx="247184" cy="729636"/>
            <a:chOff x="3899078" y="1427711"/>
            <a:chExt cx="247184" cy="729636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EE92DCD-25FA-F81E-EC3F-F872EDDEDCAC}"/>
                </a:ext>
              </a:extLst>
            </p:cNvPr>
            <p:cNvSpPr txBox="1"/>
            <p:nvPr/>
          </p:nvSpPr>
          <p:spPr>
            <a:xfrm>
              <a:off x="3899078" y="1427711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86EA8F8-C335-B3B1-83FA-F2DE84337E53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4022670" y="1797043"/>
              <a:ext cx="0" cy="360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AD07DF7-8009-9E32-F927-3C59841977A1}"/>
              </a:ext>
            </a:extLst>
          </p:cNvPr>
          <p:cNvGrpSpPr/>
          <p:nvPr/>
        </p:nvGrpSpPr>
        <p:grpSpPr>
          <a:xfrm>
            <a:off x="3947538" y="3158988"/>
            <a:ext cx="247184" cy="729636"/>
            <a:chOff x="3899078" y="1427711"/>
            <a:chExt cx="247184" cy="72963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117766A-D234-60F8-CC73-7D5458BCDB4E}"/>
                </a:ext>
              </a:extLst>
            </p:cNvPr>
            <p:cNvSpPr txBox="1"/>
            <p:nvPr/>
          </p:nvSpPr>
          <p:spPr>
            <a:xfrm>
              <a:off x="3899078" y="1427711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DA24DB6-7B7C-E97B-9098-BBA00074DEBD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4022670" y="1797043"/>
              <a:ext cx="0" cy="360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20227352-2B3E-4BC5-DCED-0A754D4C07B3}"/>
              </a:ext>
            </a:extLst>
          </p:cNvPr>
          <p:cNvGraphicFramePr>
            <a:graphicFrameLocks noGrp="1"/>
          </p:cNvGraphicFramePr>
          <p:nvPr/>
        </p:nvGraphicFramePr>
        <p:xfrm>
          <a:off x="958689" y="5479616"/>
          <a:ext cx="4317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043079814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45462513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1641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b="1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EFA8E5B0-1940-D100-7FB6-452911B97EB5}"/>
              </a:ext>
            </a:extLst>
          </p:cNvPr>
          <p:cNvSpPr txBox="1"/>
          <p:nvPr/>
        </p:nvSpPr>
        <p:spPr>
          <a:xfrm>
            <a:off x="838200" y="4749980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43AE6BE-E86B-F202-D491-FE6870C3962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202114" y="5119312"/>
            <a:ext cx="0" cy="360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B7AB7F9-1F17-9366-9832-4FE0A70717AE}"/>
              </a:ext>
            </a:extLst>
          </p:cNvPr>
          <p:cNvGrpSpPr/>
          <p:nvPr/>
        </p:nvGrpSpPr>
        <p:grpSpPr>
          <a:xfrm>
            <a:off x="2511713" y="4749980"/>
            <a:ext cx="247184" cy="729636"/>
            <a:chOff x="3899078" y="1427711"/>
            <a:chExt cx="247184" cy="729636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64E9801-B238-8E08-31B5-69DE19627E96}"/>
                </a:ext>
              </a:extLst>
            </p:cNvPr>
            <p:cNvSpPr txBox="1"/>
            <p:nvPr/>
          </p:nvSpPr>
          <p:spPr>
            <a:xfrm>
              <a:off x="3899078" y="1427711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2B56B25-3595-B726-5A79-FA229F5D904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4022670" y="1797043"/>
              <a:ext cx="0" cy="360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B45EEDC-8866-608E-AA4F-CAFA863460DC}"/>
              </a:ext>
            </a:extLst>
          </p:cNvPr>
          <p:cNvGrpSpPr/>
          <p:nvPr/>
        </p:nvGrpSpPr>
        <p:grpSpPr>
          <a:xfrm>
            <a:off x="3947538" y="4754494"/>
            <a:ext cx="247184" cy="729636"/>
            <a:chOff x="3899078" y="1427711"/>
            <a:chExt cx="247184" cy="72963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610B3F5-2FDA-3657-48B3-3AC0C2817180}"/>
                </a:ext>
              </a:extLst>
            </p:cNvPr>
            <p:cNvSpPr txBox="1"/>
            <p:nvPr/>
          </p:nvSpPr>
          <p:spPr>
            <a:xfrm>
              <a:off x="3899078" y="1427711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7DAB25A-0F88-736F-F34A-28C744683657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4022670" y="1797043"/>
              <a:ext cx="0" cy="360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EBE94E6F-616C-A601-7192-774A63265B2A}"/>
              </a:ext>
            </a:extLst>
          </p:cNvPr>
          <p:cNvGraphicFramePr>
            <a:graphicFrameLocks noGrp="1"/>
          </p:cNvGraphicFramePr>
          <p:nvPr/>
        </p:nvGraphicFramePr>
        <p:xfrm>
          <a:off x="7033018" y="2420324"/>
          <a:ext cx="4317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043079814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45462513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1641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b="1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0BEC9278-2777-2735-C69B-C44C56964F31}"/>
              </a:ext>
            </a:extLst>
          </p:cNvPr>
          <p:cNvSpPr txBox="1"/>
          <p:nvPr/>
        </p:nvSpPr>
        <p:spPr>
          <a:xfrm>
            <a:off x="6912529" y="1690688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69FFEA1-86B5-7F3A-6312-9F299C07486F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276443" y="2060020"/>
            <a:ext cx="0" cy="360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BB2498-0FB8-7B9C-CB4F-D7B7F76CA676}"/>
              </a:ext>
            </a:extLst>
          </p:cNvPr>
          <p:cNvGrpSpPr/>
          <p:nvPr/>
        </p:nvGrpSpPr>
        <p:grpSpPr>
          <a:xfrm>
            <a:off x="9954460" y="1695202"/>
            <a:ext cx="378693" cy="725122"/>
            <a:chOff x="3899078" y="1427711"/>
            <a:chExt cx="378693" cy="725122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EC543B-7F3E-1A88-4D6F-039829840825}"/>
                </a:ext>
              </a:extLst>
            </p:cNvPr>
            <p:cNvSpPr txBox="1"/>
            <p:nvPr/>
          </p:nvSpPr>
          <p:spPr>
            <a:xfrm>
              <a:off x="3899078" y="1427711"/>
              <a:ext cx="378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i,j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3DD0448D-56C1-BA86-98EE-25568E8C3C1E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4088425" y="1797043"/>
              <a:ext cx="0" cy="3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4" name="表格 4">
            <a:extLst>
              <a:ext uri="{FF2B5EF4-FFF2-40B4-BE49-F238E27FC236}">
                <a16:creationId xmlns:a16="http://schemas.microsoft.com/office/drawing/2014/main" id="{AEDBA990-A053-400E-1207-07952CA3B1E8}"/>
              </a:ext>
            </a:extLst>
          </p:cNvPr>
          <p:cNvGraphicFramePr>
            <a:graphicFrameLocks noGrp="1"/>
          </p:cNvGraphicFramePr>
          <p:nvPr/>
        </p:nvGraphicFramePr>
        <p:xfrm>
          <a:off x="7033018" y="5479616"/>
          <a:ext cx="4317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043079814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45462513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1641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60" name="表格 4">
            <a:extLst>
              <a:ext uri="{FF2B5EF4-FFF2-40B4-BE49-F238E27FC236}">
                <a16:creationId xmlns:a16="http://schemas.microsoft.com/office/drawing/2014/main" id="{EC339338-60C0-BE7C-C97C-B38548F3B479}"/>
              </a:ext>
            </a:extLst>
          </p:cNvPr>
          <p:cNvGraphicFramePr>
            <a:graphicFrameLocks noGrp="1"/>
          </p:cNvGraphicFramePr>
          <p:nvPr/>
        </p:nvGraphicFramePr>
        <p:xfrm>
          <a:off x="7033018" y="3881417"/>
          <a:ext cx="4317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043079814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45462513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1641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b="1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sp>
        <p:nvSpPr>
          <p:cNvPr id="61" name="文本框 60">
            <a:extLst>
              <a:ext uri="{FF2B5EF4-FFF2-40B4-BE49-F238E27FC236}">
                <a16:creationId xmlns:a16="http://schemas.microsoft.com/office/drawing/2014/main" id="{BD886A88-EC8C-5218-A38A-3CF8BA5F047E}"/>
              </a:ext>
            </a:extLst>
          </p:cNvPr>
          <p:cNvSpPr txBox="1"/>
          <p:nvPr/>
        </p:nvSpPr>
        <p:spPr>
          <a:xfrm>
            <a:off x="6912529" y="3151781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ED2F6D6-BD4A-D005-82F2-B0F9FF37BB85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7276443" y="3521113"/>
            <a:ext cx="0" cy="360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D16517B-8FF4-FA2B-1DF2-76B485C2A015}"/>
              </a:ext>
            </a:extLst>
          </p:cNvPr>
          <p:cNvGrpSpPr/>
          <p:nvPr/>
        </p:nvGrpSpPr>
        <p:grpSpPr>
          <a:xfrm>
            <a:off x="9464754" y="3156295"/>
            <a:ext cx="378693" cy="725122"/>
            <a:chOff x="3899078" y="1427711"/>
            <a:chExt cx="378693" cy="72512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9A15270-E891-D23C-8E11-54418DFAF11F}"/>
                </a:ext>
              </a:extLst>
            </p:cNvPr>
            <p:cNvSpPr txBox="1"/>
            <p:nvPr/>
          </p:nvSpPr>
          <p:spPr>
            <a:xfrm>
              <a:off x="3899078" y="1427711"/>
              <a:ext cx="378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i,j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3E1DA4D7-FC1F-E018-525E-0762C65A5F74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4088425" y="1797043"/>
              <a:ext cx="0" cy="3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FB0DB973-B3EA-9AA3-DDC4-C287F87C8EFC}"/>
              </a:ext>
            </a:extLst>
          </p:cNvPr>
          <p:cNvSpPr txBox="1"/>
          <p:nvPr/>
        </p:nvSpPr>
        <p:spPr>
          <a:xfrm>
            <a:off x="5953612" y="2374911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先动 </a:t>
            </a:r>
            <a:r>
              <a:rPr lang="zh-CN" altLang="en-US" sz="2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</a:t>
            </a:r>
            <a:endParaRPr lang="zh-CN" altLang="en-US" sz="2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94C7A89-8DCA-977F-CB39-ACFE2754D481}"/>
              </a:ext>
            </a:extLst>
          </p:cNvPr>
          <p:cNvSpPr txBox="1"/>
          <p:nvPr/>
        </p:nvSpPr>
        <p:spPr>
          <a:xfrm>
            <a:off x="5935177" y="3817618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先动 </a:t>
            </a:r>
            <a:r>
              <a:rPr lang="zh-CN" altLang="en-US" sz="2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</a:t>
            </a:r>
            <a:endParaRPr lang="zh-CN" altLang="en-US" sz="24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FB62927-B402-E908-DD0C-57C9EE4C1C75}"/>
              </a:ext>
            </a:extLst>
          </p:cNvPr>
          <p:cNvSpPr txBox="1"/>
          <p:nvPr/>
        </p:nvSpPr>
        <p:spPr>
          <a:xfrm>
            <a:off x="7033018" y="4681270"/>
            <a:ext cx="450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j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相遇后，如果对应元素小于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，则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跟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元素交换，确保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左边都比它小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1FE201-723E-81B7-870C-B57969B064C5}"/>
              </a:ext>
            </a:extLst>
          </p:cNvPr>
          <p:cNvSpPr txBox="1"/>
          <p:nvPr/>
        </p:nvSpPr>
        <p:spPr>
          <a:xfrm>
            <a:off x="3303473" y="1981362"/>
            <a:ext cx="1681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小，停下来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F024C-2C11-B277-E9B1-0CD97EB5252A}"/>
              </a:ext>
            </a:extLst>
          </p:cNvPr>
          <p:cNvSpPr txBox="1"/>
          <p:nvPr/>
        </p:nvSpPr>
        <p:spPr>
          <a:xfrm>
            <a:off x="1794722" y="1737718"/>
            <a:ext cx="1681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大，停下来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E32305-9C39-F06D-C5CB-FF2A07F5DAB3}"/>
              </a:ext>
            </a:extLst>
          </p:cNvPr>
          <p:cNvSpPr txBox="1"/>
          <p:nvPr/>
        </p:nvSpPr>
        <p:spPr>
          <a:xfrm>
            <a:off x="2241751" y="4342554"/>
            <a:ext cx="1952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交换</a:t>
            </a:r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i,j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所指的两个元素</a:t>
            </a:r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9D6B8AED-999D-0A43-39C9-2E1E0B93771C}"/>
              </a:ext>
            </a:extLst>
          </p:cNvPr>
          <p:cNvGraphicFramePr>
            <a:graphicFrameLocks noGrp="1"/>
          </p:cNvGraphicFramePr>
          <p:nvPr/>
        </p:nvGraphicFramePr>
        <p:xfrm>
          <a:off x="958689" y="2791191"/>
          <a:ext cx="4317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043079814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45462513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1641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1400" b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427A76B0-11AC-5AB9-FDEC-C091B84E5652}"/>
              </a:ext>
            </a:extLst>
          </p:cNvPr>
          <p:cNvSpPr txBox="1"/>
          <p:nvPr/>
        </p:nvSpPr>
        <p:spPr>
          <a:xfrm>
            <a:off x="323259" y="2752695"/>
            <a:ext cx="63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index</a:t>
            </a:r>
            <a:endParaRPr lang="zh-CN" altLang="en-US" sz="1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89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DD5C2-C7AA-B826-72EC-9D234AA7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06B793-E9A5-4F99-F840-D6FE42837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9832" y="2959454"/>
                <a:ext cx="5057868" cy="312932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solidFill>
                      <a:srgbClr val="F76212"/>
                    </a:solidFill>
                  </a:rPr>
                  <a:t>递归</a:t>
                </a:r>
                <a:r>
                  <a:rPr lang="zh-CN" altLang="en-US" sz="1800" dirty="0"/>
                  <a:t>对</a:t>
                </a:r>
                <a:r>
                  <a:rPr lang="en-US" altLang="zh-CN" sz="1800" dirty="0"/>
                  <a:t>pivot</a:t>
                </a:r>
                <a:r>
                  <a:rPr lang="zh-CN" altLang="en-US" sz="1800" dirty="0"/>
                  <a:t>左右两边的子数组执行</a:t>
                </a:r>
                <a:r>
                  <a:rPr lang="en-US" altLang="zh-CN" sz="1800" dirty="0"/>
                  <a:t>partition</a:t>
                </a:r>
                <a:r>
                  <a:rPr lang="zh-CN" altLang="en-US" sz="1800" dirty="0"/>
                  <a:t>操作，直到子数组只剩下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个元素时终止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每一层</a:t>
                </a:r>
                <a:r>
                  <a:rPr lang="en-US" altLang="zh-CN" sz="1800" dirty="0"/>
                  <a:t>partition</a:t>
                </a:r>
                <a:r>
                  <a:rPr lang="zh-CN" altLang="en-US" sz="1800" dirty="0"/>
                  <a:t>操作的时间复杂度为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理想情况下每次</a:t>
                </a:r>
                <a:r>
                  <a:rPr lang="en-US" altLang="zh-CN" sz="1800" dirty="0"/>
                  <a:t>partition</a:t>
                </a:r>
                <a:r>
                  <a:rPr lang="zh-CN" altLang="en-US" sz="1800" dirty="0"/>
                  <a:t>操作都将子数组均等地分为左右两部分，一共有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层（最下面一层不需要执行</a:t>
                </a:r>
                <a:r>
                  <a:rPr lang="en-US" altLang="zh-CN" sz="1800" dirty="0"/>
                  <a:t>partition</a:t>
                </a:r>
                <a:r>
                  <a:rPr lang="zh-CN" altLang="en-US" sz="1800" dirty="0"/>
                  <a:t>）。快速排序总的时间复杂度为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/>
                  <a:t>平均情况下时间复杂度也是这么多</a:t>
                </a:r>
                <a:endParaRPr lang="en-US" altLang="zh-CN" sz="1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1800" dirty="0"/>
                  <a:t>最坏情况下，原始数组刚好逆序排列，每次</a:t>
                </a:r>
                <a:r>
                  <a:rPr lang="en-US" altLang="zh-CN" sz="1800" dirty="0"/>
                  <a:t>partition</a:t>
                </a:r>
                <a:r>
                  <a:rPr lang="zh-CN" altLang="en-US" sz="1800" dirty="0"/>
                  <a:t>操作得到在右半部分都为空，一共有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层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06B793-E9A5-4F99-F840-D6FE42837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832" y="2959454"/>
                <a:ext cx="5057868" cy="3129326"/>
              </a:xfrm>
              <a:blipFill>
                <a:blip r:embed="rId2"/>
                <a:stretch>
                  <a:fillRect l="-844" t="-973" r="-965" b="-14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CA6A26-D6C5-7F6B-6334-403B802B2C5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2398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118139-8003-3180-59D9-6FD7AA795028}"/>
              </a:ext>
            </a:extLst>
          </p:cNvPr>
          <p:cNvGraphicFramePr>
            <a:graphicFrameLocks noGrp="1"/>
          </p:cNvGraphicFramePr>
          <p:nvPr/>
        </p:nvGraphicFramePr>
        <p:xfrm>
          <a:off x="4210498" y="1690688"/>
          <a:ext cx="14390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3454625136"/>
                    </a:ext>
                  </a:extLst>
                </a:gridCol>
                <a:gridCol w="479680">
                  <a:extLst>
                    <a:ext uri="{9D8B030D-6E8A-4147-A177-3AD203B41FA5}">
                      <a16:colId xmlns:a16="http://schemas.microsoft.com/office/drawing/2014/main" val="416416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1611FB-3DC5-23E5-1A02-205A11B6D916}"/>
              </a:ext>
            </a:extLst>
          </p:cNvPr>
          <p:cNvGraphicFramePr>
            <a:graphicFrameLocks noGrp="1"/>
          </p:cNvGraphicFramePr>
          <p:nvPr/>
        </p:nvGraphicFramePr>
        <p:xfrm>
          <a:off x="3472876" y="1690688"/>
          <a:ext cx="4796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680">
                  <a:extLst>
                    <a:ext uri="{9D8B030D-6E8A-4147-A177-3AD203B41FA5}">
                      <a16:colId xmlns:a16="http://schemas.microsoft.com/office/drawing/2014/main" val="3936968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A987014-CB51-6A72-5E43-450FEF746712}"/>
              </a:ext>
            </a:extLst>
          </p:cNvPr>
          <p:cNvSpPr txBox="1"/>
          <p:nvPr/>
        </p:nvSpPr>
        <p:spPr>
          <a:xfrm>
            <a:off x="1480452" y="2548183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73AF9C-7456-15DC-D730-0B33B96012BD}"/>
              </a:ext>
            </a:extLst>
          </p:cNvPr>
          <p:cNvSpPr txBox="1"/>
          <p:nvPr/>
        </p:nvSpPr>
        <p:spPr>
          <a:xfrm>
            <a:off x="4373070" y="2548183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BB6CA49-D952-1E2B-B722-1695169C26A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2037400" y="2061528"/>
            <a:ext cx="0" cy="48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1A552C-5F83-A93B-AB52-29A119821A0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930018" y="2061528"/>
            <a:ext cx="0" cy="486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B63F4C58-71BA-AAA2-E120-1388407B295A}"/>
              </a:ext>
            </a:extLst>
          </p:cNvPr>
          <p:cNvGraphicFramePr>
            <a:graphicFrameLocks noGrp="1"/>
          </p:cNvGraphicFramePr>
          <p:nvPr/>
        </p:nvGraphicFramePr>
        <p:xfrm>
          <a:off x="7674039" y="2302251"/>
          <a:ext cx="27450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1738842811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3919146859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2603413941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12447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AB3EAA20-0DE9-F670-A757-B201FD04C1C7}"/>
              </a:ext>
            </a:extLst>
          </p:cNvPr>
          <p:cNvGraphicFramePr>
            <a:graphicFrameLocks noGrp="1"/>
          </p:cNvGraphicFramePr>
          <p:nvPr/>
        </p:nvGraphicFramePr>
        <p:xfrm>
          <a:off x="7221306" y="3290204"/>
          <a:ext cx="13725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8157D8B8-1AE3-8565-F2C3-F019D30A7A9D}"/>
              </a:ext>
            </a:extLst>
          </p:cNvPr>
          <p:cNvGraphicFramePr>
            <a:graphicFrameLocks noGrp="1"/>
          </p:cNvGraphicFramePr>
          <p:nvPr/>
        </p:nvGraphicFramePr>
        <p:xfrm>
          <a:off x="9510372" y="3290204"/>
          <a:ext cx="13725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2302147117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385261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867E8646-1EE7-DBFF-EFEB-E004D1966DF9}"/>
              </a:ext>
            </a:extLst>
          </p:cNvPr>
          <p:cNvGraphicFramePr>
            <a:graphicFrameLocks noGrp="1"/>
          </p:cNvGraphicFramePr>
          <p:nvPr/>
        </p:nvGraphicFramePr>
        <p:xfrm>
          <a:off x="7047781" y="4285099"/>
          <a:ext cx="686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BC3EF2F3-9BBD-BF7B-6274-B1D63EC107E1}"/>
              </a:ext>
            </a:extLst>
          </p:cNvPr>
          <p:cNvGraphicFramePr>
            <a:graphicFrameLocks noGrp="1"/>
          </p:cNvGraphicFramePr>
          <p:nvPr/>
        </p:nvGraphicFramePr>
        <p:xfrm>
          <a:off x="8208398" y="4285099"/>
          <a:ext cx="686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85FDBE3C-494F-C8FF-F784-21B33D8F37AE}"/>
              </a:ext>
            </a:extLst>
          </p:cNvPr>
          <p:cNvGraphicFramePr>
            <a:graphicFrameLocks noGrp="1"/>
          </p:cNvGraphicFramePr>
          <p:nvPr/>
        </p:nvGraphicFramePr>
        <p:xfrm>
          <a:off x="9369015" y="4285099"/>
          <a:ext cx="686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0172C027-530E-3FD3-C778-053ADEE23915}"/>
              </a:ext>
            </a:extLst>
          </p:cNvPr>
          <p:cNvGraphicFramePr>
            <a:graphicFrameLocks noGrp="1"/>
          </p:cNvGraphicFramePr>
          <p:nvPr/>
        </p:nvGraphicFramePr>
        <p:xfrm>
          <a:off x="10529632" y="4285099"/>
          <a:ext cx="68625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  <a:gridCol w="343126">
                  <a:extLst>
                    <a:ext uri="{9D8B030D-6E8A-4147-A177-3AD203B41FA5}">
                      <a16:colId xmlns:a16="http://schemas.microsoft.com/office/drawing/2014/main" val="1164312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FB7B1CF6-BAAE-1888-B65A-9ADE3F54F3B5}"/>
              </a:ext>
            </a:extLst>
          </p:cNvPr>
          <p:cNvGraphicFramePr>
            <a:graphicFrameLocks noGrp="1"/>
          </p:cNvGraphicFramePr>
          <p:nvPr/>
        </p:nvGraphicFramePr>
        <p:xfrm>
          <a:off x="6947338" y="5217557"/>
          <a:ext cx="34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847632AB-166D-CE71-6960-19FA0C6D43E1}"/>
              </a:ext>
            </a:extLst>
          </p:cNvPr>
          <p:cNvGraphicFramePr>
            <a:graphicFrameLocks noGrp="1"/>
          </p:cNvGraphicFramePr>
          <p:nvPr/>
        </p:nvGraphicFramePr>
        <p:xfrm>
          <a:off x="7528570" y="5217557"/>
          <a:ext cx="34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48BE8CBD-1753-B8AE-FAB4-FDA105234A1F}"/>
              </a:ext>
            </a:extLst>
          </p:cNvPr>
          <p:cNvGraphicFramePr>
            <a:graphicFrameLocks noGrp="1"/>
          </p:cNvGraphicFramePr>
          <p:nvPr/>
        </p:nvGraphicFramePr>
        <p:xfrm>
          <a:off x="8109802" y="5217557"/>
          <a:ext cx="34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885880C8-AC73-7871-73FA-28D46BD04564}"/>
              </a:ext>
            </a:extLst>
          </p:cNvPr>
          <p:cNvGraphicFramePr>
            <a:graphicFrameLocks noGrp="1"/>
          </p:cNvGraphicFramePr>
          <p:nvPr/>
        </p:nvGraphicFramePr>
        <p:xfrm>
          <a:off x="8691034" y="5217557"/>
          <a:ext cx="34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6" name="表格 4">
            <a:extLst>
              <a:ext uri="{FF2B5EF4-FFF2-40B4-BE49-F238E27FC236}">
                <a16:creationId xmlns:a16="http://schemas.microsoft.com/office/drawing/2014/main" id="{D89B6C04-E9AE-2081-D142-82580659E1B7}"/>
              </a:ext>
            </a:extLst>
          </p:cNvPr>
          <p:cNvGraphicFramePr>
            <a:graphicFrameLocks noGrp="1"/>
          </p:cNvGraphicFramePr>
          <p:nvPr/>
        </p:nvGraphicFramePr>
        <p:xfrm>
          <a:off x="9272266" y="5217557"/>
          <a:ext cx="34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0E552AE0-D27B-D85E-B416-055D55D2FEB4}"/>
              </a:ext>
            </a:extLst>
          </p:cNvPr>
          <p:cNvGraphicFramePr>
            <a:graphicFrameLocks noGrp="1"/>
          </p:cNvGraphicFramePr>
          <p:nvPr/>
        </p:nvGraphicFramePr>
        <p:xfrm>
          <a:off x="9853498" y="5217557"/>
          <a:ext cx="34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602A2C49-1174-48CC-9AC1-4FF033736B54}"/>
              </a:ext>
            </a:extLst>
          </p:cNvPr>
          <p:cNvGraphicFramePr>
            <a:graphicFrameLocks noGrp="1"/>
          </p:cNvGraphicFramePr>
          <p:nvPr/>
        </p:nvGraphicFramePr>
        <p:xfrm>
          <a:off x="10434730" y="5217557"/>
          <a:ext cx="34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EF23E18A-171E-9C0D-1845-E9CFB8D2DDE3}"/>
              </a:ext>
            </a:extLst>
          </p:cNvPr>
          <p:cNvGraphicFramePr>
            <a:graphicFrameLocks noGrp="1"/>
          </p:cNvGraphicFramePr>
          <p:nvPr/>
        </p:nvGraphicFramePr>
        <p:xfrm>
          <a:off x="11015962" y="5217557"/>
          <a:ext cx="3431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126">
                  <a:extLst>
                    <a:ext uri="{9D8B030D-6E8A-4147-A177-3AD203B41FA5}">
                      <a16:colId xmlns:a16="http://schemas.microsoft.com/office/drawing/2014/main" val="58970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569562"/>
                  </a:ext>
                </a:extLst>
              </a:tr>
            </a:tbl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C1DBF9-A0F0-B931-629E-BAADD22B77F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907558" y="2673091"/>
            <a:ext cx="1138985" cy="617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05454C-63F2-B86F-5EFE-31AD1E7C28C3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9046543" y="2673091"/>
            <a:ext cx="1150081" cy="617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32B643-C867-D2A4-96B4-44B4435CA34B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8281365" y="4655939"/>
            <a:ext cx="270159" cy="56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46BC937-B580-8B69-94FD-001E16E28403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7390907" y="4655939"/>
            <a:ext cx="309226" cy="56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C29843-9042-45AA-3F18-BDA6285EDAA1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7118901" y="4655939"/>
            <a:ext cx="272006" cy="56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4C8FDEE-6581-FBA4-7E80-AC389036AEF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7907558" y="3661044"/>
            <a:ext cx="643966" cy="62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6D1A0D9-58AE-20F2-3521-8C69545CBA1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7390907" y="3661044"/>
            <a:ext cx="516651" cy="62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5300ED3-92BE-EB85-04A2-7B2552F57273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8551524" y="4655939"/>
            <a:ext cx="311073" cy="56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7476A4-0370-0F8B-CCA0-2300206F3ED9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9712141" y="4655939"/>
            <a:ext cx="312920" cy="56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3814A89-3C85-C48C-C62C-984BED9AA116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9443829" y="4655939"/>
            <a:ext cx="268312" cy="56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978E90F-97D1-E958-1FF5-FE083F65BF1F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10606293" y="4655939"/>
            <a:ext cx="266465" cy="56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951518C-5CA6-154D-7DE6-BC5389F116A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10872758" y="4655939"/>
            <a:ext cx="314767" cy="561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BB4481B-63E4-B6EF-B0DA-114423AF14B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10196624" y="3661044"/>
            <a:ext cx="676134" cy="62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84AC044-F05A-F6DB-D94F-ADEB5C62CF4D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9712141" y="3661044"/>
            <a:ext cx="484483" cy="62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D2976FA-6DC4-348B-9852-84726B0E4A3C}"/>
                  </a:ext>
                </a:extLst>
              </p:cNvPr>
              <p:cNvSpPr txBox="1"/>
              <p:nvPr/>
            </p:nvSpPr>
            <p:spPr>
              <a:xfrm>
                <a:off x="6292353" y="2649299"/>
                <a:ext cx="667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D2976FA-6DC4-348B-9852-84726B0E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53" y="2649299"/>
                <a:ext cx="667382" cy="369332"/>
              </a:xfrm>
              <a:prstGeom prst="rect">
                <a:avLst/>
              </a:prstGeom>
              <a:blipFill>
                <a:blip r:embed="rId3"/>
                <a:stretch>
                  <a:fillRect r="-81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A104881-D6D7-7ABE-4B4D-A2486ECEDD4B}"/>
                  </a:ext>
                </a:extLst>
              </p:cNvPr>
              <p:cNvSpPr txBox="1"/>
              <p:nvPr/>
            </p:nvSpPr>
            <p:spPr>
              <a:xfrm>
                <a:off x="6292353" y="4717414"/>
                <a:ext cx="667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A104881-D6D7-7ABE-4B4D-A2486ECED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53" y="4717414"/>
                <a:ext cx="667382" cy="369332"/>
              </a:xfrm>
              <a:prstGeom prst="rect">
                <a:avLst/>
              </a:prstGeom>
              <a:blipFill>
                <a:blip r:embed="rId4"/>
                <a:stretch>
                  <a:fillRect r="-81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5D443A0-06D5-7DDF-ADCD-02570015BE58}"/>
                  </a:ext>
                </a:extLst>
              </p:cNvPr>
              <p:cNvSpPr txBox="1"/>
              <p:nvPr/>
            </p:nvSpPr>
            <p:spPr>
              <a:xfrm>
                <a:off x="6288862" y="3704948"/>
                <a:ext cx="667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5D443A0-06D5-7DDF-ADCD-02570015B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862" y="3704948"/>
                <a:ext cx="667382" cy="369332"/>
              </a:xfrm>
              <a:prstGeom prst="rect">
                <a:avLst/>
              </a:prstGeom>
              <a:blipFill>
                <a:blip r:embed="rId5"/>
                <a:stretch>
                  <a:fillRect r="-917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BB640A2D-A2A7-740A-E7AA-5CA0176A4D89}"/>
              </a:ext>
            </a:extLst>
          </p:cNvPr>
          <p:cNvSpPr txBox="1"/>
          <p:nvPr/>
        </p:nvSpPr>
        <p:spPr>
          <a:xfrm>
            <a:off x="5931391" y="1691442"/>
            <a:ext cx="3728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pivot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左边都比它小，右边都比它大</a:t>
            </a:r>
          </a:p>
        </p:txBody>
      </p:sp>
    </p:spTree>
    <p:extLst>
      <p:ext uri="{BB962C8B-B14F-4D97-AF65-F5344CB8AC3E}">
        <p14:creationId xmlns:p14="http://schemas.microsoft.com/office/powerpoint/2010/main" val="282182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DF65-BC42-7243-273C-2B06B398B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421059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BC5E4-AD59-1E6D-B272-08DFA1FF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C613D-C92B-2426-F5B2-28621C2D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05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堆是一棵完全二叉树，每一层都是从左到右依次放置元素，放满后才放下一层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大根堆：任意节点的值都大于等于其子节点。反之为小根堆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用数组来表示堆，把</a:t>
            </a:r>
            <a:r>
              <a:rPr kumimoji="1" lang="zh-CN" altLang="en-US" dirty="0"/>
              <a:t>二叉树里的元素逐层放入数组。</a:t>
            </a:r>
            <a:r>
              <a:rPr lang="zh-CN" altLang="en-US" dirty="0"/>
              <a:t>下标为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的结点的父结点下标为</a:t>
            </a:r>
            <a:r>
              <a:rPr lang="en-US" altLang="zh-CN" dirty="0"/>
              <a:t>(i-1)/2</a:t>
            </a:r>
            <a:r>
              <a:rPr lang="zh-CN" altLang="en-US" dirty="0"/>
              <a:t>，其左右子结点分别为 </a:t>
            </a:r>
            <a:r>
              <a:rPr lang="en-US" altLang="zh-CN" dirty="0"/>
              <a:t>(2i + 1)</a:t>
            </a:r>
            <a:r>
              <a:rPr lang="zh-CN" altLang="en-US" dirty="0"/>
              <a:t>、</a:t>
            </a:r>
            <a:r>
              <a:rPr lang="en-US" altLang="zh-CN" dirty="0"/>
              <a:t>(2i + 2)</a:t>
            </a:r>
            <a:r>
              <a:rPr lang="zh-CN" altLang="en-US" dirty="0"/>
              <a:t>。左孩子下标为奇数，右孩子下标为偶数</a:t>
            </a:r>
            <a:endParaRPr kumimoji="1"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C7EC16-8295-633A-0CA4-CC1ACF9A2819}"/>
              </a:ext>
            </a:extLst>
          </p:cNvPr>
          <p:cNvSpPr txBox="1"/>
          <p:nvPr/>
        </p:nvSpPr>
        <p:spPr>
          <a:xfrm>
            <a:off x="3719388" y="366820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kumimoji="1"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9BE65C-B95E-DDF0-BB39-B7339470ABE8}"/>
              </a:ext>
            </a:extLst>
          </p:cNvPr>
          <p:cNvSpPr txBox="1"/>
          <p:nvPr/>
        </p:nvSpPr>
        <p:spPr>
          <a:xfrm>
            <a:off x="2784391" y="45990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kumimoji="1"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B29C30-7491-BCE4-3346-A73AA1BEE711}"/>
              </a:ext>
            </a:extLst>
          </p:cNvPr>
          <p:cNvSpPr txBox="1"/>
          <p:nvPr/>
        </p:nvSpPr>
        <p:spPr>
          <a:xfrm>
            <a:off x="2207743" y="550935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kumimoji="1"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B3C74F-9AF0-8010-2F8E-9F7E598086BA}"/>
              </a:ext>
            </a:extLst>
          </p:cNvPr>
          <p:cNvSpPr txBox="1"/>
          <p:nvPr/>
        </p:nvSpPr>
        <p:spPr>
          <a:xfrm>
            <a:off x="3323748" y="550935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endParaRPr kumimoji="1"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86D20E-C12E-2894-1BCC-ADD0FD0FF17F}"/>
              </a:ext>
            </a:extLst>
          </p:cNvPr>
          <p:cNvSpPr txBox="1"/>
          <p:nvPr/>
        </p:nvSpPr>
        <p:spPr>
          <a:xfrm>
            <a:off x="4934471" y="459907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49</a:t>
            </a:r>
            <a:endParaRPr kumimoji="1"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7CEA72-6468-540A-B128-C8290F95E6C5}"/>
              </a:ext>
            </a:extLst>
          </p:cNvPr>
          <p:cNvSpPr txBox="1"/>
          <p:nvPr/>
        </p:nvSpPr>
        <p:spPr>
          <a:xfrm>
            <a:off x="4291694" y="550935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62</a:t>
            </a:r>
            <a:endParaRPr kumimoji="1" lang="zh-CN" altLang="en-US" sz="2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" name="直线连接符 10">
            <a:extLst>
              <a:ext uri="{FF2B5EF4-FFF2-40B4-BE49-F238E27FC236}">
                <a16:creationId xmlns:a16="http://schemas.microsoft.com/office/drawing/2014/main" id="{9143B1EE-E4CB-AB83-7E57-ABF735C6585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019391" y="4068313"/>
            <a:ext cx="934997" cy="530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FBC0D51-61A4-48CD-9508-101DFA2CFA1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954388" y="4068313"/>
            <a:ext cx="1215083" cy="530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4">
            <a:extLst>
              <a:ext uri="{FF2B5EF4-FFF2-40B4-BE49-F238E27FC236}">
                <a16:creationId xmlns:a16="http://schemas.microsoft.com/office/drawing/2014/main" id="{D392DB54-6BAA-DDFE-B7D2-B91105A49A0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442743" y="4999188"/>
            <a:ext cx="576648" cy="510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7">
            <a:extLst>
              <a:ext uri="{FF2B5EF4-FFF2-40B4-BE49-F238E27FC236}">
                <a16:creationId xmlns:a16="http://schemas.microsoft.com/office/drawing/2014/main" id="{D994960B-CC91-B6C6-9355-B548A5D3ACF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019391" y="4999188"/>
            <a:ext cx="539357" cy="510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6E7C8C4D-1678-0650-38B5-2F83DB125B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526694" y="4999188"/>
            <a:ext cx="642777" cy="510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24">
            <a:extLst>
              <a:ext uri="{FF2B5EF4-FFF2-40B4-BE49-F238E27FC236}">
                <a16:creationId xmlns:a16="http://schemas.microsoft.com/office/drawing/2014/main" id="{58205CBA-290F-4FDD-547D-760019396FA4}"/>
              </a:ext>
            </a:extLst>
          </p:cNvPr>
          <p:cNvGraphicFramePr>
            <a:graphicFrameLocks noGrp="1"/>
          </p:cNvGraphicFramePr>
          <p:nvPr/>
        </p:nvGraphicFramePr>
        <p:xfrm>
          <a:off x="6673580" y="4438438"/>
          <a:ext cx="3520746" cy="958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791">
                  <a:extLst>
                    <a:ext uri="{9D8B030D-6E8A-4147-A177-3AD203B41FA5}">
                      <a16:colId xmlns:a16="http://schemas.microsoft.com/office/drawing/2014/main" val="2262381239"/>
                    </a:ext>
                  </a:extLst>
                </a:gridCol>
                <a:gridCol w="586791">
                  <a:extLst>
                    <a:ext uri="{9D8B030D-6E8A-4147-A177-3AD203B41FA5}">
                      <a16:colId xmlns:a16="http://schemas.microsoft.com/office/drawing/2014/main" val="2891194627"/>
                    </a:ext>
                  </a:extLst>
                </a:gridCol>
                <a:gridCol w="586791">
                  <a:extLst>
                    <a:ext uri="{9D8B030D-6E8A-4147-A177-3AD203B41FA5}">
                      <a16:colId xmlns:a16="http://schemas.microsoft.com/office/drawing/2014/main" val="4025747470"/>
                    </a:ext>
                  </a:extLst>
                </a:gridCol>
                <a:gridCol w="586791">
                  <a:extLst>
                    <a:ext uri="{9D8B030D-6E8A-4147-A177-3AD203B41FA5}">
                      <a16:colId xmlns:a16="http://schemas.microsoft.com/office/drawing/2014/main" val="751199071"/>
                    </a:ext>
                  </a:extLst>
                </a:gridCol>
                <a:gridCol w="586791">
                  <a:extLst>
                    <a:ext uri="{9D8B030D-6E8A-4147-A177-3AD203B41FA5}">
                      <a16:colId xmlns:a16="http://schemas.microsoft.com/office/drawing/2014/main" val="300230088"/>
                    </a:ext>
                  </a:extLst>
                </a:gridCol>
                <a:gridCol w="586791">
                  <a:extLst>
                    <a:ext uri="{9D8B030D-6E8A-4147-A177-3AD203B41FA5}">
                      <a16:colId xmlns:a16="http://schemas.microsoft.com/office/drawing/2014/main" val="3408896099"/>
                    </a:ext>
                  </a:extLst>
                </a:gridCol>
              </a:tblGrid>
              <a:tr h="4091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58264"/>
                  </a:ext>
                </a:extLst>
              </a:tr>
              <a:tr h="501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15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49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30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62</a:t>
                      </a:r>
                      <a:endParaRPr lang="zh-CN" altLang="en-US" sz="2400" b="0" i="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4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49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8EAA7-B511-9441-89B0-E70B7CBD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插入元素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00077CC-8284-595B-D1A3-7DFFF56A17FB}"/>
              </a:ext>
            </a:extLst>
          </p:cNvPr>
          <p:cNvGrpSpPr/>
          <p:nvPr/>
        </p:nvGrpSpPr>
        <p:grpSpPr>
          <a:xfrm>
            <a:off x="2698667" y="1388740"/>
            <a:ext cx="3628066" cy="2241266"/>
            <a:chOff x="2662886" y="1015029"/>
            <a:chExt cx="3628066" cy="22412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6F9F4DA-F2DA-5104-9E9E-5612746C396C}"/>
                </a:ext>
              </a:extLst>
            </p:cNvPr>
            <p:cNvSpPr txBox="1"/>
            <p:nvPr/>
          </p:nvSpPr>
          <p:spPr>
            <a:xfrm>
              <a:off x="4174531" y="10150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C754B8-4DA5-7E8E-0CF0-D98EE73E2DF8}"/>
                </a:ext>
              </a:extLst>
            </p:cNvPr>
            <p:cNvSpPr txBox="1"/>
            <p:nvPr/>
          </p:nvSpPr>
          <p:spPr>
            <a:xfrm>
              <a:off x="3239534" y="19459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85B24C3-B4AE-3478-F8AC-804DC60DFDA2}"/>
                </a:ext>
              </a:extLst>
            </p:cNvPr>
            <p:cNvSpPr txBox="1"/>
            <p:nvPr/>
          </p:nvSpPr>
          <p:spPr>
            <a:xfrm>
              <a:off x="2662886" y="28561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F06877B-366C-6D3B-DE13-6B765D7E6529}"/>
                </a:ext>
              </a:extLst>
            </p:cNvPr>
            <p:cNvSpPr txBox="1"/>
            <p:nvPr/>
          </p:nvSpPr>
          <p:spPr>
            <a:xfrm>
              <a:off x="3778891" y="28561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2C13DF3-6B89-46D5-51E0-4F53F237FA3C}"/>
                </a:ext>
              </a:extLst>
            </p:cNvPr>
            <p:cNvSpPr txBox="1"/>
            <p:nvPr/>
          </p:nvSpPr>
          <p:spPr>
            <a:xfrm>
              <a:off x="5389614" y="194590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49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000790A-2D10-C818-4D3A-670F6A1AB251}"/>
                </a:ext>
              </a:extLst>
            </p:cNvPr>
            <p:cNvSpPr txBox="1"/>
            <p:nvPr/>
          </p:nvSpPr>
          <p:spPr>
            <a:xfrm>
              <a:off x="4746837" y="285618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62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AF55429A-A04B-01CC-DDBE-5D531384F2F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3458504" y="1384361"/>
              <a:ext cx="934997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617C1899-50A9-B4EF-F864-37E250AB996D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4393501" y="1384361"/>
              <a:ext cx="1215083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连接符 14">
              <a:extLst>
                <a:ext uri="{FF2B5EF4-FFF2-40B4-BE49-F238E27FC236}">
                  <a16:creationId xmlns:a16="http://schemas.microsoft.com/office/drawing/2014/main" id="{1089AED2-1E9C-0280-1E2D-215EF00361E2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881856" y="2315236"/>
              <a:ext cx="576648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连接符 17">
              <a:extLst>
                <a:ext uri="{FF2B5EF4-FFF2-40B4-BE49-F238E27FC236}">
                  <a16:creationId xmlns:a16="http://schemas.microsoft.com/office/drawing/2014/main" id="{03950CF0-60ED-47FC-B695-71C84C6BD8B9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3458504" y="2315236"/>
              <a:ext cx="539357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20">
              <a:extLst>
                <a:ext uri="{FF2B5EF4-FFF2-40B4-BE49-F238E27FC236}">
                  <a16:creationId xmlns:a16="http://schemas.microsoft.com/office/drawing/2014/main" id="{F0A62764-5592-8F98-37A8-EF4B4D80691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4965807" y="2315236"/>
              <a:ext cx="642777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2E55036-02E2-BE57-7B99-53B9903CDA56}"/>
                </a:ext>
              </a:extLst>
            </p:cNvPr>
            <p:cNvSpPr/>
            <p:nvPr/>
          </p:nvSpPr>
          <p:spPr>
            <a:xfrm>
              <a:off x="5820952" y="2856185"/>
              <a:ext cx="4700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7" name="直线连接符 33">
              <a:extLst>
                <a:ext uri="{FF2B5EF4-FFF2-40B4-BE49-F238E27FC236}">
                  <a16:creationId xmlns:a16="http://schemas.microsoft.com/office/drawing/2014/main" id="{A9ADE0E5-D436-0CE0-45E0-37919EFBEDB2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5608584" y="2315236"/>
              <a:ext cx="447368" cy="540949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C206CF7-CEB3-0345-410F-D4D32C28C2C4}"/>
              </a:ext>
            </a:extLst>
          </p:cNvPr>
          <p:cNvGrpSpPr/>
          <p:nvPr/>
        </p:nvGrpSpPr>
        <p:grpSpPr>
          <a:xfrm>
            <a:off x="6961405" y="3975417"/>
            <a:ext cx="3856419" cy="2210488"/>
            <a:chOff x="6925624" y="3601706"/>
            <a:chExt cx="3856419" cy="221048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A318F4E-DFD5-1772-A9B0-7AF8ED46AD49}"/>
                </a:ext>
              </a:extLst>
            </p:cNvPr>
            <p:cNvSpPr txBox="1"/>
            <p:nvPr/>
          </p:nvSpPr>
          <p:spPr>
            <a:xfrm>
              <a:off x="8437269" y="360170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DA69850-3EDE-C4F2-F205-79F2B4EE3F20}"/>
                </a:ext>
              </a:extLst>
            </p:cNvPr>
            <p:cNvSpPr txBox="1"/>
            <p:nvPr/>
          </p:nvSpPr>
          <p:spPr>
            <a:xfrm>
              <a:off x="7502272" y="453258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19BCF2F-34E9-714B-ADBA-9B8EA9409075}"/>
                </a:ext>
              </a:extLst>
            </p:cNvPr>
            <p:cNvSpPr txBox="1"/>
            <p:nvPr/>
          </p:nvSpPr>
          <p:spPr>
            <a:xfrm>
              <a:off x="6925624" y="54428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81D1E1-11D6-822D-3ECB-D57B5D7FBBD8}"/>
                </a:ext>
              </a:extLst>
            </p:cNvPr>
            <p:cNvSpPr txBox="1"/>
            <p:nvPr/>
          </p:nvSpPr>
          <p:spPr>
            <a:xfrm>
              <a:off x="8041629" y="54428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EF1997F-EFC2-B04D-C5C3-49D6D0381567}"/>
                </a:ext>
              </a:extLst>
            </p:cNvPr>
            <p:cNvSpPr txBox="1"/>
            <p:nvPr/>
          </p:nvSpPr>
          <p:spPr>
            <a:xfrm>
              <a:off x="9652352" y="453258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133C6A-C7E0-1A1B-B2BA-AD00D2251824}"/>
                </a:ext>
              </a:extLst>
            </p:cNvPr>
            <p:cNvSpPr txBox="1"/>
            <p:nvPr/>
          </p:nvSpPr>
          <p:spPr>
            <a:xfrm>
              <a:off x="9009575" y="54428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62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5" name="直线连接符 55">
              <a:extLst>
                <a:ext uri="{FF2B5EF4-FFF2-40B4-BE49-F238E27FC236}">
                  <a16:creationId xmlns:a16="http://schemas.microsoft.com/office/drawing/2014/main" id="{5DD60609-1819-DB95-7272-EE543E4824BB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7721242" y="3971038"/>
              <a:ext cx="871679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56">
              <a:extLst>
                <a:ext uri="{FF2B5EF4-FFF2-40B4-BE49-F238E27FC236}">
                  <a16:creationId xmlns:a16="http://schemas.microsoft.com/office/drawing/2014/main" id="{0B6B6580-6572-1CF0-784D-BA97BDA3B920}"/>
                </a:ext>
              </a:extLst>
            </p:cNvPr>
            <p:cNvCxnSpPr>
              <a:cxnSpLocks/>
              <a:stCxn id="19" idx="2"/>
              <a:endCxn id="23" idx="0"/>
            </p:cNvCxnSpPr>
            <p:nvPr/>
          </p:nvCxnSpPr>
          <p:spPr>
            <a:xfrm>
              <a:off x="8592921" y="3971038"/>
              <a:ext cx="1278401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连接符 57">
              <a:extLst>
                <a:ext uri="{FF2B5EF4-FFF2-40B4-BE49-F238E27FC236}">
                  <a16:creationId xmlns:a16="http://schemas.microsoft.com/office/drawing/2014/main" id="{C0DB82E4-E145-60CE-3488-DF7839A00293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7144594" y="4901913"/>
              <a:ext cx="576648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连接符 58">
              <a:extLst>
                <a:ext uri="{FF2B5EF4-FFF2-40B4-BE49-F238E27FC236}">
                  <a16:creationId xmlns:a16="http://schemas.microsoft.com/office/drawing/2014/main" id="{2ECC7DB2-29A5-CE7E-F731-033AFDBE9211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7721242" y="4901913"/>
              <a:ext cx="539357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连接符 59">
              <a:extLst>
                <a:ext uri="{FF2B5EF4-FFF2-40B4-BE49-F238E27FC236}">
                  <a16:creationId xmlns:a16="http://schemas.microsoft.com/office/drawing/2014/main" id="{B5C9F867-EE7C-8630-F41B-F26A08D79686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 flipH="1">
              <a:off x="9228545" y="4901913"/>
              <a:ext cx="642777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BE62B2B-FD98-9B82-C4E8-6FD8A4DB8E0D}"/>
                </a:ext>
              </a:extLst>
            </p:cNvPr>
            <p:cNvSpPr txBox="1"/>
            <p:nvPr/>
          </p:nvSpPr>
          <p:spPr>
            <a:xfrm>
              <a:off x="10344103" y="54428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49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1" name="直线连接符 61">
              <a:extLst>
                <a:ext uri="{FF2B5EF4-FFF2-40B4-BE49-F238E27FC236}">
                  <a16:creationId xmlns:a16="http://schemas.microsoft.com/office/drawing/2014/main" id="{10B16578-0616-A67F-650D-FA38FE60B920}"/>
                </a:ext>
              </a:extLst>
            </p:cNvPr>
            <p:cNvCxnSpPr>
              <a:cxnSpLocks/>
              <a:stCxn id="23" idx="2"/>
              <a:endCxn id="30" idx="0"/>
            </p:cNvCxnSpPr>
            <p:nvPr/>
          </p:nvCxnSpPr>
          <p:spPr>
            <a:xfrm>
              <a:off x="9871322" y="4901913"/>
              <a:ext cx="691751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363A792-E12D-3B23-649B-DF329B991F1D}"/>
              </a:ext>
            </a:extLst>
          </p:cNvPr>
          <p:cNvSpPr txBox="1"/>
          <p:nvPr/>
        </p:nvSpPr>
        <p:spPr>
          <a:xfrm>
            <a:off x="8331063" y="14881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1BE61B4-EDBF-6D9C-8802-502F8002D466}"/>
              </a:ext>
            </a:extLst>
          </p:cNvPr>
          <p:cNvSpPr txBox="1"/>
          <p:nvPr/>
        </p:nvSpPr>
        <p:spPr>
          <a:xfrm>
            <a:off x="7396066" y="2418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AE0E6E-3ABC-A5F8-6329-5B361D888C41}"/>
              </a:ext>
            </a:extLst>
          </p:cNvPr>
          <p:cNvSpPr txBox="1"/>
          <p:nvPr/>
        </p:nvSpPr>
        <p:spPr>
          <a:xfrm>
            <a:off x="6819418" y="33292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B0303F8-9D65-658E-B77A-BAE4578C8B44}"/>
              </a:ext>
            </a:extLst>
          </p:cNvPr>
          <p:cNvSpPr txBox="1"/>
          <p:nvPr/>
        </p:nvSpPr>
        <p:spPr>
          <a:xfrm>
            <a:off x="7935423" y="33292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7788B4-37DD-4BF4-06D8-738B8D19B609}"/>
              </a:ext>
            </a:extLst>
          </p:cNvPr>
          <p:cNvSpPr txBox="1"/>
          <p:nvPr/>
        </p:nvSpPr>
        <p:spPr>
          <a:xfrm>
            <a:off x="9546146" y="24189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49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3D803E-A034-913B-B0C0-AEC1CACF3293}"/>
              </a:ext>
            </a:extLst>
          </p:cNvPr>
          <p:cNvSpPr txBox="1"/>
          <p:nvPr/>
        </p:nvSpPr>
        <p:spPr>
          <a:xfrm>
            <a:off x="9030592" y="332926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62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9" name="直线连接符 26">
            <a:extLst>
              <a:ext uri="{FF2B5EF4-FFF2-40B4-BE49-F238E27FC236}">
                <a16:creationId xmlns:a16="http://schemas.microsoft.com/office/drawing/2014/main" id="{AE0E13C9-0D6D-B9B4-0436-D285E9C0DBEF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7615036" y="1857441"/>
            <a:ext cx="934997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27">
            <a:extLst>
              <a:ext uri="{FF2B5EF4-FFF2-40B4-BE49-F238E27FC236}">
                <a16:creationId xmlns:a16="http://schemas.microsoft.com/office/drawing/2014/main" id="{2134233E-E226-79AF-B495-0CC81D3B605F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8550033" y="1857441"/>
            <a:ext cx="1215083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28">
            <a:extLst>
              <a:ext uri="{FF2B5EF4-FFF2-40B4-BE49-F238E27FC236}">
                <a16:creationId xmlns:a16="http://schemas.microsoft.com/office/drawing/2014/main" id="{1B584424-4DFA-A481-E3F8-9BF285683B6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038388" y="2788316"/>
            <a:ext cx="576648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29">
            <a:extLst>
              <a:ext uri="{FF2B5EF4-FFF2-40B4-BE49-F238E27FC236}">
                <a16:creationId xmlns:a16="http://schemas.microsoft.com/office/drawing/2014/main" id="{BA988DF4-1AE7-03A8-B16F-C307FAEBA671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7615036" y="2788316"/>
            <a:ext cx="539357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30">
            <a:extLst>
              <a:ext uri="{FF2B5EF4-FFF2-40B4-BE49-F238E27FC236}">
                <a16:creationId xmlns:a16="http://schemas.microsoft.com/office/drawing/2014/main" id="{60F88E4B-5BC7-A113-8E16-326DC9E3047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9249562" y="2788316"/>
            <a:ext cx="515554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9CF2227-9188-507E-D4D8-7D4F2045702A}"/>
              </a:ext>
            </a:extLst>
          </p:cNvPr>
          <p:cNvSpPr txBox="1"/>
          <p:nvPr/>
        </p:nvSpPr>
        <p:spPr>
          <a:xfrm>
            <a:off x="10174286" y="33292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5" name="直线连接符 32">
            <a:extLst>
              <a:ext uri="{FF2B5EF4-FFF2-40B4-BE49-F238E27FC236}">
                <a16:creationId xmlns:a16="http://schemas.microsoft.com/office/drawing/2014/main" id="{E91D4EB4-CC45-DE06-8C43-F2648E96F2E9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>
            <a:off x="9765116" y="2788316"/>
            <a:ext cx="564822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D7A9F14-436B-3601-D7C8-03ED0B93EC35}"/>
              </a:ext>
            </a:extLst>
          </p:cNvPr>
          <p:cNvSpPr txBox="1"/>
          <p:nvPr/>
        </p:nvSpPr>
        <p:spPr>
          <a:xfrm>
            <a:off x="4108596" y="3975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151C08F-0A2B-D61A-B666-73CECDDA6527}"/>
              </a:ext>
            </a:extLst>
          </p:cNvPr>
          <p:cNvSpPr txBox="1"/>
          <p:nvPr/>
        </p:nvSpPr>
        <p:spPr>
          <a:xfrm>
            <a:off x="3392261" y="49062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CB88964-3C68-A1EE-7EC4-F631E774CE95}"/>
              </a:ext>
            </a:extLst>
          </p:cNvPr>
          <p:cNvSpPr txBox="1"/>
          <p:nvPr/>
        </p:nvSpPr>
        <p:spPr>
          <a:xfrm>
            <a:off x="2998494" y="58165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BE2522-CCB7-6F67-7010-A672465B2F9B}"/>
              </a:ext>
            </a:extLst>
          </p:cNvPr>
          <p:cNvSpPr txBox="1"/>
          <p:nvPr/>
        </p:nvSpPr>
        <p:spPr>
          <a:xfrm>
            <a:off x="3712956" y="58165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6B1A18F-AAB4-DD00-B791-44F657E41A49}"/>
              </a:ext>
            </a:extLst>
          </p:cNvPr>
          <p:cNvSpPr txBox="1"/>
          <p:nvPr/>
        </p:nvSpPr>
        <p:spPr>
          <a:xfrm>
            <a:off x="5140798" y="49062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DF2081A-B237-A97E-12E6-883E289E77A6}"/>
              </a:ext>
            </a:extLst>
          </p:cNvPr>
          <p:cNvSpPr txBox="1"/>
          <p:nvPr/>
        </p:nvSpPr>
        <p:spPr>
          <a:xfrm>
            <a:off x="4680902" y="58165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62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4" name="直线连接符 42">
            <a:extLst>
              <a:ext uri="{FF2B5EF4-FFF2-40B4-BE49-F238E27FC236}">
                <a16:creationId xmlns:a16="http://schemas.microsoft.com/office/drawing/2014/main" id="{06B42309-AF68-90A5-66CA-A4C201A50727}"/>
              </a:ext>
            </a:extLst>
          </p:cNvPr>
          <p:cNvCxnSpPr>
            <a:stCxn id="48" idx="2"/>
            <a:endCxn id="49" idx="0"/>
          </p:cNvCxnSpPr>
          <p:nvPr/>
        </p:nvCxnSpPr>
        <p:spPr>
          <a:xfrm flipH="1">
            <a:off x="3611231" y="4344749"/>
            <a:ext cx="716335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43">
            <a:extLst>
              <a:ext uri="{FF2B5EF4-FFF2-40B4-BE49-F238E27FC236}">
                <a16:creationId xmlns:a16="http://schemas.microsoft.com/office/drawing/2014/main" id="{7240D634-DFC0-44E0-BBC9-4DEF0C775AFD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4327566" y="4344749"/>
            <a:ext cx="968884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线连接符 44">
            <a:extLst>
              <a:ext uri="{FF2B5EF4-FFF2-40B4-BE49-F238E27FC236}">
                <a16:creationId xmlns:a16="http://schemas.microsoft.com/office/drawing/2014/main" id="{F7928CD4-35D0-CDEF-D70D-9181F98B70D5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3217464" y="5275624"/>
            <a:ext cx="393767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45">
            <a:extLst>
              <a:ext uri="{FF2B5EF4-FFF2-40B4-BE49-F238E27FC236}">
                <a16:creationId xmlns:a16="http://schemas.microsoft.com/office/drawing/2014/main" id="{789D6947-F345-0477-176A-570B886A67BB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3611231" y="5275624"/>
            <a:ext cx="320695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46">
            <a:extLst>
              <a:ext uri="{FF2B5EF4-FFF2-40B4-BE49-F238E27FC236}">
                <a16:creationId xmlns:a16="http://schemas.microsoft.com/office/drawing/2014/main" id="{70061857-11C4-4BFE-1E6F-F97D4A0FAC25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4899872" y="5275624"/>
            <a:ext cx="396578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F865DCC-3E04-D8E7-5253-B63DA9CFE045}"/>
              </a:ext>
            </a:extLst>
          </p:cNvPr>
          <p:cNvSpPr txBox="1"/>
          <p:nvPr/>
        </p:nvSpPr>
        <p:spPr>
          <a:xfrm>
            <a:off x="5645692" y="58165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49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0" name="直线连接符 48">
            <a:extLst>
              <a:ext uri="{FF2B5EF4-FFF2-40B4-BE49-F238E27FC236}">
                <a16:creationId xmlns:a16="http://schemas.microsoft.com/office/drawing/2014/main" id="{DB0A0A1A-77F7-5BF4-6BFE-6F1B1FE4424E}"/>
              </a:ext>
            </a:extLst>
          </p:cNvPr>
          <p:cNvCxnSpPr>
            <a:cxnSpLocks/>
            <a:stCxn id="52" idx="2"/>
            <a:endCxn id="59" idx="0"/>
          </p:cNvCxnSpPr>
          <p:nvPr/>
        </p:nvCxnSpPr>
        <p:spPr>
          <a:xfrm>
            <a:off x="5296450" y="5275624"/>
            <a:ext cx="568212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CB890F8-54B9-A151-FC5C-BAB95BF75529}"/>
                  </a:ext>
                </a:extLst>
              </p:cNvPr>
              <p:cNvSpPr txBox="1"/>
              <p:nvPr/>
            </p:nvSpPr>
            <p:spPr>
              <a:xfrm>
                <a:off x="1313112" y="1647463"/>
                <a:ext cx="738664" cy="453844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76212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向上调整</a:t>
                </a:r>
                <a:r>
                  <a:rPr kumimoji="1" lang="zh-CN" alt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，最多调整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𝑙𝑜𝑔𝑁</m:t>
                    </m:r>
                  </m:oMath>
                </a14:m>
                <a:r>
                  <a:rPr kumimoji="1" lang="zh-CN" alt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个矩形区域（不需要考虑兄弟节点），中途不需要向下调整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CB890F8-54B9-A151-FC5C-BAB95BF75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12" y="1647463"/>
                <a:ext cx="738664" cy="4538442"/>
              </a:xfrm>
              <a:prstGeom prst="rect">
                <a:avLst/>
              </a:prstGeom>
              <a:blipFill>
                <a:blip r:embed="rId2"/>
                <a:stretch>
                  <a:fillRect l="-6557" t="-2148" b="-1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41E1D003-A5EE-89C9-B63D-9F17124ECFFC}"/>
              </a:ext>
            </a:extLst>
          </p:cNvPr>
          <p:cNvSpPr/>
          <p:nvPr/>
        </p:nvSpPr>
        <p:spPr>
          <a:xfrm rot="19443167">
            <a:off x="9816382" y="2242575"/>
            <a:ext cx="462291" cy="1526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1013A49-9A11-F0F3-E472-84070D050A6D}"/>
              </a:ext>
            </a:extLst>
          </p:cNvPr>
          <p:cNvSpPr/>
          <p:nvPr/>
        </p:nvSpPr>
        <p:spPr>
          <a:xfrm rot="18614650">
            <a:off x="4567001" y="3695285"/>
            <a:ext cx="462291" cy="1810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74213-6D52-99C6-EB10-4A1B4838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删除堆顶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A4FCDB-EEAA-358B-55F1-ED76E6E358DB}"/>
              </a:ext>
            </a:extLst>
          </p:cNvPr>
          <p:cNvSpPr txBox="1"/>
          <p:nvPr/>
        </p:nvSpPr>
        <p:spPr>
          <a:xfrm>
            <a:off x="4008608" y="1476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B8DD04-9691-B058-458E-4B73D5933D86}"/>
              </a:ext>
            </a:extLst>
          </p:cNvPr>
          <p:cNvSpPr txBox="1"/>
          <p:nvPr/>
        </p:nvSpPr>
        <p:spPr>
          <a:xfrm>
            <a:off x="3073611" y="2407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78A48C-A052-C4DE-3696-A48945DAB25D}"/>
              </a:ext>
            </a:extLst>
          </p:cNvPr>
          <p:cNvSpPr txBox="1"/>
          <p:nvPr/>
        </p:nvSpPr>
        <p:spPr>
          <a:xfrm>
            <a:off x="2496963" y="33178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756622-A14A-1E6B-19A7-91EB274ADB7E}"/>
              </a:ext>
            </a:extLst>
          </p:cNvPr>
          <p:cNvSpPr txBox="1"/>
          <p:nvPr/>
        </p:nvSpPr>
        <p:spPr>
          <a:xfrm>
            <a:off x="3612968" y="33178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815398-3696-33B9-35AB-A6EF7B369618}"/>
              </a:ext>
            </a:extLst>
          </p:cNvPr>
          <p:cNvSpPr txBox="1"/>
          <p:nvPr/>
        </p:nvSpPr>
        <p:spPr>
          <a:xfrm>
            <a:off x="5223691" y="2407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A36D61-82FA-874E-2D7C-6C715B8B847A}"/>
              </a:ext>
            </a:extLst>
          </p:cNvPr>
          <p:cNvSpPr txBox="1"/>
          <p:nvPr/>
        </p:nvSpPr>
        <p:spPr>
          <a:xfrm>
            <a:off x="4580914" y="33178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62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" name="直线连接符 55">
            <a:extLst>
              <a:ext uri="{FF2B5EF4-FFF2-40B4-BE49-F238E27FC236}">
                <a16:creationId xmlns:a16="http://schemas.microsoft.com/office/drawing/2014/main" id="{6FDCF271-3629-C895-97FA-8508172C5F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94184" y="1846000"/>
            <a:ext cx="870877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56">
            <a:extLst>
              <a:ext uri="{FF2B5EF4-FFF2-40B4-BE49-F238E27FC236}">
                <a16:creationId xmlns:a16="http://schemas.microsoft.com/office/drawing/2014/main" id="{03FCB3FA-51C7-EE55-7834-3065142EAB9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165061" y="1846000"/>
            <a:ext cx="1279203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57">
            <a:extLst>
              <a:ext uri="{FF2B5EF4-FFF2-40B4-BE49-F238E27FC236}">
                <a16:creationId xmlns:a16="http://schemas.microsoft.com/office/drawing/2014/main" id="{BC314B2B-99B7-3A82-80D4-ED43CBD86B2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17536" y="2776875"/>
            <a:ext cx="576648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58">
            <a:extLst>
              <a:ext uri="{FF2B5EF4-FFF2-40B4-BE49-F238E27FC236}">
                <a16:creationId xmlns:a16="http://schemas.microsoft.com/office/drawing/2014/main" id="{35D07C4F-0841-4FDE-6125-C18BD041FEC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294184" y="2776875"/>
            <a:ext cx="539357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59">
            <a:extLst>
              <a:ext uri="{FF2B5EF4-FFF2-40B4-BE49-F238E27FC236}">
                <a16:creationId xmlns:a16="http://schemas.microsoft.com/office/drawing/2014/main" id="{8CC38532-E91C-E48D-3172-153CB82A66E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01487" y="2776875"/>
            <a:ext cx="642777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AF670E7-154F-64AD-9CFF-3630263C1927}"/>
              </a:ext>
            </a:extLst>
          </p:cNvPr>
          <p:cNvSpPr txBox="1"/>
          <p:nvPr/>
        </p:nvSpPr>
        <p:spPr>
          <a:xfrm>
            <a:off x="5915442" y="33178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49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直线连接符 61">
            <a:extLst>
              <a:ext uri="{FF2B5EF4-FFF2-40B4-BE49-F238E27FC236}">
                <a16:creationId xmlns:a16="http://schemas.microsoft.com/office/drawing/2014/main" id="{C6F09969-566A-AEBD-F37E-6A711F027BC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444264" y="2776875"/>
            <a:ext cx="691751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D542565-2EE6-57CA-B4C7-AB835198C40B}"/>
              </a:ext>
            </a:extLst>
          </p:cNvPr>
          <p:cNvSpPr txBox="1"/>
          <p:nvPr/>
        </p:nvSpPr>
        <p:spPr>
          <a:xfrm>
            <a:off x="2184327" y="40280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58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线连接符 70">
            <a:extLst>
              <a:ext uri="{FF2B5EF4-FFF2-40B4-BE49-F238E27FC236}">
                <a16:creationId xmlns:a16="http://schemas.microsoft.com/office/drawing/2014/main" id="{94B7B5BF-A0A2-4A8E-9871-8867CE22E397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2404900" y="3687156"/>
            <a:ext cx="312636" cy="340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0405441-CEBE-3EC8-B39E-846DEE7B4174}"/>
              </a:ext>
            </a:extLst>
          </p:cNvPr>
          <p:cNvSpPr txBox="1"/>
          <p:nvPr/>
        </p:nvSpPr>
        <p:spPr>
          <a:xfrm>
            <a:off x="8606861" y="16466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58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65DF951-B508-061B-543B-D8287228FC2A}"/>
              </a:ext>
            </a:extLst>
          </p:cNvPr>
          <p:cNvSpPr txBox="1"/>
          <p:nvPr/>
        </p:nvSpPr>
        <p:spPr>
          <a:xfrm>
            <a:off x="7795111" y="2577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CCBBE0-720C-43D8-8B9F-7EF6EFBAD6C4}"/>
              </a:ext>
            </a:extLst>
          </p:cNvPr>
          <p:cNvSpPr txBox="1"/>
          <p:nvPr/>
        </p:nvSpPr>
        <p:spPr>
          <a:xfrm>
            <a:off x="7437123" y="3487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313762-8743-2355-E70E-A2FEEE303425}"/>
              </a:ext>
            </a:extLst>
          </p:cNvPr>
          <p:cNvSpPr txBox="1"/>
          <p:nvPr/>
        </p:nvSpPr>
        <p:spPr>
          <a:xfrm>
            <a:off x="8211221" y="3487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BCF05E-A61B-4EBD-0F93-1ECC7FC07AE4}"/>
              </a:ext>
            </a:extLst>
          </p:cNvPr>
          <p:cNvSpPr txBox="1"/>
          <p:nvPr/>
        </p:nvSpPr>
        <p:spPr>
          <a:xfrm>
            <a:off x="9643039" y="25774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A4BFED-DC76-C58E-1F8C-2B90DEB7C669}"/>
              </a:ext>
            </a:extLst>
          </p:cNvPr>
          <p:cNvSpPr txBox="1"/>
          <p:nvPr/>
        </p:nvSpPr>
        <p:spPr>
          <a:xfrm>
            <a:off x="9179167" y="3487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62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5" name="直线连接符 77">
            <a:extLst>
              <a:ext uri="{FF2B5EF4-FFF2-40B4-BE49-F238E27FC236}">
                <a16:creationId xmlns:a16="http://schemas.microsoft.com/office/drawing/2014/main" id="{4FEEFF0F-82AE-6A4B-CF87-794549683D6B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8015684" y="2015956"/>
            <a:ext cx="811750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3336CA6E-5621-5FD9-EDA5-34779F84FDF7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8827434" y="2015956"/>
            <a:ext cx="1036178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连接符 79">
            <a:extLst>
              <a:ext uri="{FF2B5EF4-FFF2-40B4-BE49-F238E27FC236}">
                <a16:creationId xmlns:a16="http://schemas.microsoft.com/office/drawing/2014/main" id="{D8AD78BE-1465-E7FF-1F37-6D1DD270C07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7657696" y="2946831"/>
            <a:ext cx="357988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80">
            <a:extLst>
              <a:ext uri="{FF2B5EF4-FFF2-40B4-BE49-F238E27FC236}">
                <a16:creationId xmlns:a16="http://schemas.microsoft.com/office/drawing/2014/main" id="{75DF1C2F-D99F-6315-1876-1E33FBDE45D1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8015684" y="2946831"/>
            <a:ext cx="416110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连接符 81">
            <a:extLst>
              <a:ext uri="{FF2B5EF4-FFF2-40B4-BE49-F238E27FC236}">
                <a16:creationId xmlns:a16="http://schemas.microsoft.com/office/drawing/2014/main" id="{58F3D84C-99C1-D767-8372-D244763DCE1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399740" y="2946831"/>
            <a:ext cx="463872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F75D843-8B59-A8A2-33C3-788022A31DA0}"/>
              </a:ext>
            </a:extLst>
          </p:cNvPr>
          <p:cNvSpPr txBox="1"/>
          <p:nvPr/>
        </p:nvSpPr>
        <p:spPr>
          <a:xfrm>
            <a:off x="10354666" y="34877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49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线连接符 83">
            <a:extLst>
              <a:ext uri="{FF2B5EF4-FFF2-40B4-BE49-F238E27FC236}">
                <a16:creationId xmlns:a16="http://schemas.microsoft.com/office/drawing/2014/main" id="{22631291-989F-771E-A279-7A34042B2B42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9863612" y="2946831"/>
            <a:ext cx="711627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BA4C62D-8693-A86A-D0A1-75E71648EA07}"/>
              </a:ext>
            </a:extLst>
          </p:cNvPr>
          <p:cNvSpPr txBox="1"/>
          <p:nvPr/>
        </p:nvSpPr>
        <p:spPr>
          <a:xfrm>
            <a:off x="3972443" y="40516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695525-37E4-968F-6A59-04F74A0384B0}"/>
              </a:ext>
            </a:extLst>
          </p:cNvPr>
          <p:cNvSpPr txBox="1"/>
          <p:nvPr/>
        </p:nvSpPr>
        <p:spPr>
          <a:xfrm>
            <a:off x="3037446" y="49825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9A8401-5C62-458E-A2EB-9489CA756F6D}"/>
              </a:ext>
            </a:extLst>
          </p:cNvPr>
          <p:cNvSpPr txBox="1"/>
          <p:nvPr/>
        </p:nvSpPr>
        <p:spPr>
          <a:xfrm>
            <a:off x="2460798" y="5892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FB3F227-86E0-058F-47F2-1BC28BB63039}"/>
              </a:ext>
            </a:extLst>
          </p:cNvPr>
          <p:cNvSpPr txBox="1"/>
          <p:nvPr/>
        </p:nvSpPr>
        <p:spPr>
          <a:xfrm>
            <a:off x="3576803" y="5892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F7AEFF-DDA2-8685-1957-4485E5625FF7}"/>
              </a:ext>
            </a:extLst>
          </p:cNvPr>
          <p:cNvSpPr txBox="1"/>
          <p:nvPr/>
        </p:nvSpPr>
        <p:spPr>
          <a:xfrm>
            <a:off x="5187526" y="49825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58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B3E2BD1-D4F3-22D7-5927-FD5B1E18B455}"/>
              </a:ext>
            </a:extLst>
          </p:cNvPr>
          <p:cNvSpPr txBox="1"/>
          <p:nvPr/>
        </p:nvSpPr>
        <p:spPr>
          <a:xfrm>
            <a:off x="4544749" y="5892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62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8" name="直线连接符 92">
            <a:extLst>
              <a:ext uri="{FF2B5EF4-FFF2-40B4-BE49-F238E27FC236}">
                <a16:creationId xmlns:a16="http://schemas.microsoft.com/office/drawing/2014/main" id="{AB5FE683-11CA-4E61-5117-2A23E51580C2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3258019" y="4420987"/>
            <a:ext cx="934997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93">
            <a:extLst>
              <a:ext uri="{FF2B5EF4-FFF2-40B4-BE49-F238E27FC236}">
                <a16:creationId xmlns:a16="http://schemas.microsoft.com/office/drawing/2014/main" id="{25D6C623-39E3-0088-50BF-64AFBB4A0DE7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4193016" y="4420987"/>
            <a:ext cx="1215083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94">
            <a:extLst>
              <a:ext uri="{FF2B5EF4-FFF2-40B4-BE49-F238E27FC236}">
                <a16:creationId xmlns:a16="http://schemas.microsoft.com/office/drawing/2014/main" id="{DBCA5E14-0AC3-BCF9-8D15-B02293A0C2F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681371" y="5351862"/>
            <a:ext cx="576648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95">
            <a:extLst>
              <a:ext uri="{FF2B5EF4-FFF2-40B4-BE49-F238E27FC236}">
                <a16:creationId xmlns:a16="http://schemas.microsoft.com/office/drawing/2014/main" id="{C1959D86-30B5-E3E8-6EC2-8D594A2B2223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3258019" y="5351862"/>
            <a:ext cx="539357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96">
            <a:extLst>
              <a:ext uri="{FF2B5EF4-FFF2-40B4-BE49-F238E27FC236}">
                <a16:creationId xmlns:a16="http://schemas.microsoft.com/office/drawing/2014/main" id="{1CB7E460-8469-2498-9DA9-FAD0F191289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4765322" y="5351862"/>
            <a:ext cx="642777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0F767EC0-C1E2-F49F-16A2-4EB5E7B5327E}"/>
              </a:ext>
            </a:extLst>
          </p:cNvPr>
          <p:cNvSpPr txBox="1"/>
          <p:nvPr/>
        </p:nvSpPr>
        <p:spPr>
          <a:xfrm>
            <a:off x="5879277" y="5892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49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4" name="直线连接符 98">
            <a:extLst>
              <a:ext uri="{FF2B5EF4-FFF2-40B4-BE49-F238E27FC236}">
                <a16:creationId xmlns:a16="http://schemas.microsoft.com/office/drawing/2014/main" id="{3E347E36-CBDC-33FA-46CC-B8906CBF3204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5408099" y="5351862"/>
            <a:ext cx="691751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523350E-50C0-9847-9A28-5B716E0DEE9A}"/>
              </a:ext>
            </a:extLst>
          </p:cNvPr>
          <p:cNvSpPr txBox="1"/>
          <p:nvPr/>
        </p:nvSpPr>
        <p:spPr>
          <a:xfrm>
            <a:off x="8724963" y="40516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E05956-D26B-DCB4-855A-969F7E077834}"/>
              </a:ext>
            </a:extLst>
          </p:cNvPr>
          <p:cNvSpPr txBox="1"/>
          <p:nvPr/>
        </p:nvSpPr>
        <p:spPr>
          <a:xfrm>
            <a:off x="7789966" y="49825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E3FC837-55CB-9DD9-4E87-55C05B5077BE}"/>
              </a:ext>
            </a:extLst>
          </p:cNvPr>
          <p:cNvSpPr txBox="1"/>
          <p:nvPr/>
        </p:nvSpPr>
        <p:spPr>
          <a:xfrm>
            <a:off x="7213318" y="5892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E1E4B81-CD58-E55B-B4DC-6F074C2A4BE3}"/>
              </a:ext>
            </a:extLst>
          </p:cNvPr>
          <p:cNvSpPr txBox="1"/>
          <p:nvPr/>
        </p:nvSpPr>
        <p:spPr>
          <a:xfrm>
            <a:off x="8329323" y="5892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30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E6A7B6F-6AC2-F9B3-9D1E-4B5D7088B339}"/>
              </a:ext>
            </a:extLst>
          </p:cNvPr>
          <p:cNvSpPr txBox="1"/>
          <p:nvPr/>
        </p:nvSpPr>
        <p:spPr>
          <a:xfrm>
            <a:off x="9940046" y="49825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49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A688386-B6AA-1755-2F61-2D6AAFA11890}"/>
              </a:ext>
            </a:extLst>
          </p:cNvPr>
          <p:cNvSpPr txBox="1"/>
          <p:nvPr/>
        </p:nvSpPr>
        <p:spPr>
          <a:xfrm>
            <a:off x="9297269" y="5892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62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1" name="直线连接符 105">
            <a:extLst>
              <a:ext uri="{FF2B5EF4-FFF2-40B4-BE49-F238E27FC236}">
                <a16:creationId xmlns:a16="http://schemas.microsoft.com/office/drawing/2014/main" id="{76531B4F-ABFF-3411-62D2-C725637210AC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 flipH="1">
            <a:off x="8010539" y="4420987"/>
            <a:ext cx="934997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线连接符 106">
            <a:extLst>
              <a:ext uri="{FF2B5EF4-FFF2-40B4-BE49-F238E27FC236}">
                <a16:creationId xmlns:a16="http://schemas.microsoft.com/office/drawing/2014/main" id="{967A99FC-9241-946E-6A81-4FC2375ECD90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8945536" y="4420987"/>
            <a:ext cx="1215083" cy="561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线连接符 107">
            <a:extLst>
              <a:ext uri="{FF2B5EF4-FFF2-40B4-BE49-F238E27FC236}">
                <a16:creationId xmlns:a16="http://schemas.microsoft.com/office/drawing/2014/main" id="{F048F2EE-AF0D-0998-447E-53641D64C65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7433891" y="5351862"/>
            <a:ext cx="576648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108">
            <a:extLst>
              <a:ext uri="{FF2B5EF4-FFF2-40B4-BE49-F238E27FC236}">
                <a16:creationId xmlns:a16="http://schemas.microsoft.com/office/drawing/2014/main" id="{6432EA81-116B-A166-D94E-339F4459E4F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>
            <a:off x="8010539" y="5351862"/>
            <a:ext cx="539357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109">
            <a:extLst>
              <a:ext uri="{FF2B5EF4-FFF2-40B4-BE49-F238E27FC236}">
                <a16:creationId xmlns:a16="http://schemas.microsoft.com/office/drawing/2014/main" id="{B3F74FA7-AFF7-931D-D2C8-AB58D13B7F9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9517842" y="5351862"/>
            <a:ext cx="642777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99462EC-2428-4549-2FFD-FC6FE686B244}"/>
              </a:ext>
            </a:extLst>
          </p:cNvPr>
          <p:cNvSpPr txBox="1"/>
          <p:nvPr/>
        </p:nvSpPr>
        <p:spPr>
          <a:xfrm>
            <a:off x="10631797" y="589281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58</a:t>
            </a:r>
            <a:endParaRPr kumimoji="1"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7" name="直线连接符 111">
            <a:extLst>
              <a:ext uri="{FF2B5EF4-FFF2-40B4-BE49-F238E27FC236}">
                <a16:creationId xmlns:a16="http://schemas.microsoft.com/office/drawing/2014/main" id="{AFCB8976-0237-1BF0-7869-5734293562CF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>
            <a:off x="10160619" y="5351862"/>
            <a:ext cx="691751" cy="540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三角形 12">
            <a:extLst>
              <a:ext uri="{FF2B5EF4-FFF2-40B4-BE49-F238E27FC236}">
                <a16:creationId xmlns:a16="http://schemas.microsoft.com/office/drawing/2014/main" id="{A468243F-4510-C20F-D6CC-06929195B787}"/>
              </a:ext>
            </a:extLst>
          </p:cNvPr>
          <p:cNvSpPr/>
          <p:nvPr/>
        </p:nvSpPr>
        <p:spPr>
          <a:xfrm>
            <a:off x="7336700" y="1389479"/>
            <a:ext cx="3258025" cy="1567536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9" name="三角形 112">
            <a:extLst>
              <a:ext uri="{FF2B5EF4-FFF2-40B4-BE49-F238E27FC236}">
                <a16:creationId xmlns:a16="http://schemas.microsoft.com/office/drawing/2014/main" id="{F9D3E9CA-B220-48A0-B386-9F5E5E26F2F9}"/>
              </a:ext>
            </a:extLst>
          </p:cNvPr>
          <p:cNvSpPr/>
          <p:nvPr/>
        </p:nvSpPr>
        <p:spPr>
          <a:xfrm>
            <a:off x="4175343" y="4827161"/>
            <a:ext cx="2473900" cy="1441045"/>
          </a:xfrm>
          <a:prstGeom prst="triangle">
            <a:avLst>
              <a:gd name="adj" fmla="val 5049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23A0FCE-9CE6-E149-EC90-4E5F4FAA4569}"/>
              </a:ext>
            </a:extLst>
          </p:cNvPr>
          <p:cNvSpPr/>
          <p:nvPr/>
        </p:nvSpPr>
        <p:spPr>
          <a:xfrm>
            <a:off x="3728279" y="1037645"/>
            <a:ext cx="1603071" cy="858741"/>
          </a:xfrm>
          <a:custGeom>
            <a:avLst/>
            <a:gdLst>
              <a:gd name="connsiteX0" fmla="*/ 517718 w 1603071"/>
              <a:gd name="connsiteY0" fmla="*/ 461176 h 858741"/>
              <a:gd name="connsiteX1" fmla="*/ 489888 w 1603071"/>
              <a:gd name="connsiteY1" fmla="*/ 449249 h 858741"/>
              <a:gd name="connsiteX2" fmla="*/ 147982 w 1603071"/>
              <a:gd name="connsiteY2" fmla="*/ 496957 h 858741"/>
              <a:gd name="connsiteX3" fmla="*/ 48591 w 1603071"/>
              <a:gd name="connsiteY3" fmla="*/ 604299 h 858741"/>
              <a:gd name="connsiteX4" fmla="*/ 883 w 1603071"/>
              <a:gd name="connsiteY4" fmla="*/ 687788 h 858741"/>
              <a:gd name="connsiteX5" fmla="*/ 92323 w 1603071"/>
              <a:gd name="connsiteY5" fmla="*/ 803082 h 858741"/>
              <a:gd name="connsiteX6" fmla="*/ 346764 w 1603071"/>
              <a:gd name="connsiteY6" fmla="*/ 858741 h 858741"/>
              <a:gd name="connsiteX7" fmla="*/ 493864 w 1603071"/>
              <a:gd name="connsiteY7" fmla="*/ 850790 h 858741"/>
              <a:gd name="connsiteX8" fmla="*/ 561450 w 1603071"/>
              <a:gd name="connsiteY8" fmla="*/ 815009 h 858741"/>
              <a:gd name="connsiteX9" fmla="*/ 601206 w 1603071"/>
              <a:gd name="connsiteY9" fmla="*/ 775252 h 858741"/>
              <a:gd name="connsiteX10" fmla="*/ 668792 w 1603071"/>
              <a:gd name="connsiteY10" fmla="*/ 667910 h 858741"/>
              <a:gd name="connsiteX11" fmla="*/ 672768 w 1603071"/>
              <a:gd name="connsiteY11" fmla="*/ 620202 h 858741"/>
              <a:gd name="connsiteX12" fmla="*/ 656865 w 1603071"/>
              <a:gd name="connsiteY12" fmla="*/ 568518 h 858741"/>
              <a:gd name="connsiteX13" fmla="*/ 605182 w 1603071"/>
              <a:gd name="connsiteY13" fmla="*/ 544665 h 858741"/>
              <a:gd name="connsiteX14" fmla="*/ 517718 w 1603071"/>
              <a:gd name="connsiteY14" fmla="*/ 512859 h 858741"/>
              <a:gd name="connsiteX15" fmla="*/ 537596 w 1603071"/>
              <a:gd name="connsiteY15" fmla="*/ 393590 h 858741"/>
              <a:gd name="connsiteX16" fmla="*/ 640963 w 1603071"/>
              <a:gd name="connsiteY16" fmla="*/ 278296 h 858741"/>
              <a:gd name="connsiteX17" fmla="*/ 799989 w 1603071"/>
              <a:gd name="connsiteY17" fmla="*/ 266369 h 858741"/>
              <a:gd name="connsiteX18" fmla="*/ 951064 w 1603071"/>
              <a:gd name="connsiteY18" fmla="*/ 282272 h 858741"/>
              <a:gd name="connsiteX19" fmla="*/ 966966 w 1603071"/>
              <a:gd name="connsiteY19" fmla="*/ 349858 h 858741"/>
              <a:gd name="connsiteX20" fmla="*/ 875526 w 1603071"/>
              <a:gd name="connsiteY20" fmla="*/ 377687 h 858741"/>
              <a:gd name="connsiteX21" fmla="*/ 819867 w 1603071"/>
              <a:gd name="connsiteY21" fmla="*/ 365760 h 858741"/>
              <a:gd name="connsiteX22" fmla="*/ 815891 w 1603071"/>
              <a:gd name="connsiteY22" fmla="*/ 341906 h 858741"/>
              <a:gd name="connsiteX23" fmla="*/ 903356 w 1603071"/>
              <a:gd name="connsiteY23" fmla="*/ 238539 h 858741"/>
              <a:gd name="connsiteX24" fmla="*/ 1455971 w 1603071"/>
              <a:gd name="connsiteY24" fmla="*/ 163002 h 858741"/>
              <a:gd name="connsiteX25" fmla="*/ 1471874 w 1603071"/>
              <a:gd name="connsiteY25" fmla="*/ 178905 h 858741"/>
              <a:gd name="connsiteX26" fmla="*/ 1404288 w 1603071"/>
              <a:gd name="connsiteY26" fmla="*/ 246491 h 858741"/>
              <a:gd name="connsiteX27" fmla="*/ 1261164 w 1603071"/>
              <a:gd name="connsiteY27" fmla="*/ 254442 h 858741"/>
              <a:gd name="connsiteX28" fmla="*/ 1225384 w 1603071"/>
              <a:gd name="connsiteY28" fmla="*/ 214685 h 858741"/>
              <a:gd name="connsiteX29" fmla="*/ 1420191 w 1603071"/>
              <a:gd name="connsiteY29" fmla="*/ 47708 h 858741"/>
              <a:gd name="connsiteX30" fmla="*/ 1579217 w 1603071"/>
              <a:gd name="connsiteY30" fmla="*/ 3976 h 858741"/>
              <a:gd name="connsiteX31" fmla="*/ 1603071 w 1603071"/>
              <a:gd name="connsiteY31" fmla="*/ 0 h 85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603071" h="858741">
                <a:moveTo>
                  <a:pt x="517718" y="461176"/>
                </a:moveTo>
                <a:cubicBezTo>
                  <a:pt x="508441" y="457200"/>
                  <a:pt x="499941" y="450143"/>
                  <a:pt x="489888" y="449249"/>
                </a:cubicBezTo>
                <a:cubicBezTo>
                  <a:pt x="310672" y="433318"/>
                  <a:pt x="338068" y="445475"/>
                  <a:pt x="147982" y="496957"/>
                </a:cubicBezTo>
                <a:cubicBezTo>
                  <a:pt x="114852" y="532738"/>
                  <a:pt x="78361" y="565678"/>
                  <a:pt x="48591" y="604299"/>
                </a:cubicBezTo>
                <a:cubicBezTo>
                  <a:pt x="29022" y="629685"/>
                  <a:pt x="-6004" y="656484"/>
                  <a:pt x="883" y="687788"/>
                </a:cubicBezTo>
                <a:cubicBezTo>
                  <a:pt x="11422" y="735693"/>
                  <a:pt x="48350" y="781348"/>
                  <a:pt x="92323" y="803082"/>
                </a:cubicBezTo>
                <a:cubicBezTo>
                  <a:pt x="170155" y="841551"/>
                  <a:pt x="346764" y="858741"/>
                  <a:pt x="346764" y="858741"/>
                </a:cubicBezTo>
                <a:cubicBezTo>
                  <a:pt x="395797" y="856091"/>
                  <a:pt x="445747" y="860591"/>
                  <a:pt x="493864" y="850790"/>
                </a:cubicBezTo>
                <a:cubicBezTo>
                  <a:pt x="518842" y="845702"/>
                  <a:pt x="540603" y="829679"/>
                  <a:pt x="561450" y="815009"/>
                </a:cubicBezTo>
                <a:cubicBezTo>
                  <a:pt x="576777" y="804223"/>
                  <a:pt x="589430" y="789832"/>
                  <a:pt x="601206" y="775252"/>
                </a:cubicBezTo>
                <a:cubicBezTo>
                  <a:pt x="635022" y="733384"/>
                  <a:pt x="645086" y="711370"/>
                  <a:pt x="668792" y="667910"/>
                </a:cubicBezTo>
                <a:cubicBezTo>
                  <a:pt x="670117" y="652007"/>
                  <a:pt x="674669" y="636046"/>
                  <a:pt x="672768" y="620202"/>
                </a:cubicBezTo>
                <a:cubicBezTo>
                  <a:pt x="670620" y="602305"/>
                  <a:pt x="668884" y="581951"/>
                  <a:pt x="656865" y="568518"/>
                </a:cubicBezTo>
                <a:cubicBezTo>
                  <a:pt x="644213" y="554378"/>
                  <a:pt x="622877" y="551514"/>
                  <a:pt x="605182" y="544665"/>
                </a:cubicBezTo>
                <a:cubicBezTo>
                  <a:pt x="491270" y="500571"/>
                  <a:pt x="564766" y="536386"/>
                  <a:pt x="517718" y="512859"/>
                </a:cubicBezTo>
                <a:cubicBezTo>
                  <a:pt x="511764" y="453323"/>
                  <a:pt x="508304" y="469749"/>
                  <a:pt x="537596" y="393590"/>
                </a:cubicBezTo>
                <a:cubicBezTo>
                  <a:pt x="560059" y="335187"/>
                  <a:pt x="572353" y="293944"/>
                  <a:pt x="640963" y="278296"/>
                </a:cubicBezTo>
                <a:cubicBezTo>
                  <a:pt x="692790" y="266476"/>
                  <a:pt x="746980" y="270345"/>
                  <a:pt x="799989" y="266369"/>
                </a:cubicBezTo>
                <a:cubicBezTo>
                  <a:pt x="850347" y="271670"/>
                  <a:pt x="901583" y="271515"/>
                  <a:pt x="951064" y="282272"/>
                </a:cubicBezTo>
                <a:cubicBezTo>
                  <a:pt x="995447" y="291920"/>
                  <a:pt x="987201" y="321191"/>
                  <a:pt x="966966" y="349858"/>
                </a:cubicBezTo>
                <a:cubicBezTo>
                  <a:pt x="942800" y="384094"/>
                  <a:pt x="912940" y="375193"/>
                  <a:pt x="875526" y="377687"/>
                </a:cubicBezTo>
                <a:cubicBezTo>
                  <a:pt x="856973" y="373711"/>
                  <a:pt x="836137" y="375522"/>
                  <a:pt x="819867" y="365760"/>
                </a:cubicBezTo>
                <a:cubicBezTo>
                  <a:pt x="812955" y="361613"/>
                  <a:pt x="811468" y="348645"/>
                  <a:pt x="815891" y="341906"/>
                </a:cubicBezTo>
                <a:cubicBezTo>
                  <a:pt x="840655" y="304171"/>
                  <a:pt x="862093" y="256831"/>
                  <a:pt x="903356" y="238539"/>
                </a:cubicBezTo>
                <a:cubicBezTo>
                  <a:pt x="1084015" y="158453"/>
                  <a:pt x="1266418" y="168925"/>
                  <a:pt x="1455971" y="163002"/>
                </a:cubicBezTo>
                <a:cubicBezTo>
                  <a:pt x="1461272" y="168303"/>
                  <a:pt x="1470814" y="171484"/>
                  <a:pt x="1471874" y="178905"/>
                </a:cubicBezTo>
                <a:cubicBezTo>
                  <a:pt x="1478320" y="224020"/>
                  <a:pt x="1445818" y="239162"/>
                  <a:pt x="1404288" y="246491"/>
                </a:cubicBezTo>
                <a:cubicBezTo>
                  <a:pt x="1357234" y="254795"/>
                  <a:pt x="1308872" y="251792"/>
                  <a:pt x="1261164" y="254442"/>
                </a:cubicBezTo>
                <a:cubicBezTo>
                  <a:pt x="1249237" y="241190"/>
                  <a:pt x="1223610" y="232425"/>
                  <a:pt x="1225384" y="214685"/>
                </a:cubicBezTo>
                <a:cubicBezTo>
                  <a:pt x="1233720" y="131329"/>
                  <a:pt x="1373356" y="67780"/>
                  <a:pt x="1420191" y="47708"/>
                </a:cubicBezTo>
                <a:cubicBezTo>
                  <a:pt x="1470722" y="26052"/>
                  <a:pt x="1526021" y="17853"/>
                  <a:pt x="1579217" y="3976"/>
                </a:cubicBezTo>
                <a:cubicBezTo>
                  <a:pt x="1587017" y="1941"/>
                  <a:pt x="1603071" y="0"/>
                  <a:pt x="160307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9638A93-6903-4283-F7A1-29C4CB5E953C}"/>
                  </a:ext>
                </a:extLst>
              </p:cNvPr>
              <p:cNvSpPr txBox="1"/>
              <p:nvPr/>
            </p:nvSpPr>
            <p:spPr>
              <a:xfrm>
                <a:off x="1303714" y="1889664"/>
                <a:ext cx="738664" cy="4296241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76212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向下调整</a:t>
                </a:r>
                <a:r>
                  <a:rPr kumimoji="1" lang="zh-CN" alt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，最多调整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𝑙𝑜𝑔𝑁</m:t>
                    </m:r>
                  </m:oMath>
                </a14:m>
                <a:r>
                  <a:rPr kumimoji="1" lang="zh-CN" alt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个三角形区域，</a:t>
                </a:r>
                <a:endPara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r>
                  <a:rPr kumimoji="1" lang="zh-CN" alt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中途不需要向上调整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9638A93-6903-4283-F7A1-29C4CB5E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14" y="1889664"/>
                <a:ext cx="738664" cy="4296241"/>
              </a:xfrm>
              <a:prstGeom prst="rect">
                <a:avLst/>
              </a:prstGeom>
              <a:blipFill>
                <a:blip r:embed="rId2"/>
                <a:stretch>
                  <a:fillRect l="-6612" t="-2270" b="-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8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9B78F-4A99-091E-66A6-86598C37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堆的构建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43A3D76-3FAC-E2C3-95BF-B76D59A5CAB6}"/>
              </a:ext>
            </a:extLst>
          </p:cNvPr>
          <p:cNvGrpSpPr/>
          <p:nvPr/>
        </p:nvGrpSpPr>
        <p:grpSpPr>
          <a:xfrm>
            <a:off x="2335352" y="1245263"/>
            <a:ext cx="4120700" cy="2241266"/>
            <a:chOff x="2335204" y="953760"/>
            <a:chExt cx="4120700" cy="224126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D87D72-4249-63C4-7439-AB17EE9F1995}"/>
                </a:ext>
              </a:extLst>
            </p:cNvPr>
            <p:cNvSpPr txBox="1"/>
            <p:nvPr/>
          </p:nvSpPr>
          <p:spPr>
            <a:xfrm>
              <a:off x="3846849" y="9537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4ED9366-7F01-B557-B6F1-C4B6BBB1B1CC}"/>
                </a:ext>
              </a:extLst>
            </p:cNvPr>
            <p:cNvSpPr txBox="1"/>
            <p:nvPr/>
          </p:nvSpPr>
          <p:spPr>
            <a:xfrm>
              <a:off x="2911852" y="188463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2561EC5-AD77-BE0F-2ECB-21414D083CC0}"/>
                </a:ext>
              </a:extLst>
            </p:cNvPr>
            <p:cNvSpPr txBox="1"/>
            <p:nvPr/>
          </p:nvSpPr>
          <p:spPr>
            <a:xfrm>
              <a:off x="2335204" y="27949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134F5C3-31F9-6715-E9E9-03862E8EDC45}"/>
                </a:ext>
              </a:extLst>
            </p:cNvPr>
            <p:cNvSpPr txBox="1"/>
            <p:nvPr/>
          </p:nvSpPr>
          <p:spPr>
            <a:xfrm>
              <a:off x="3451209" y="27949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03E5F4-537B-DA4C-31CD-208D022AEB95}"/>
                </a:ext>
              </a:extLst>
            </p:cNvPr>
            <p:cNvSpPr txBox="1"/>
            <p:nvPr/>
          </p:nvSpPr>
          <p:spPr>
            <a:xfrm>
              <a:off x="5061932" y="188463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49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676650-B7A3-A6D2-2F43-46428910F172}"/>
                </a:ext>
              </a:extLst>
            </p:cNvPr>
            <p:cNvSpPr txBox="1"/>
            <p:nvPr/>
          </p:nvSpPr>
          <p:spPr>
            <a:xfrm>
              <a:off x="4510596" y="27949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62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1" name="直线连接符 84">
              <a:extLst>
                <a:ext uri="{FF2B5EF4-FFF2-40B4-BE49-F238E27FC236}">
                  <a16:creationId xmlns:a16="http://schemas.microsoft.com/office/drawing/2014/main" id="{7A0C1963-6B00-6E25-3CD1-8FEE5F897DE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3130822" y="1323092"/>
              <a:ext cx="934997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85">
              <a:extLst>
                <a:ext uri="{FF2B5EF4-FFF2-40B4-BE49-F238E27FC236}">
                  <a16:creationId xmlns:a16="http://schemas.microsoft.com/office/drawing/2014/main" id="{9031B7F8-8988-FBCF-1E93-33076FD15052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4065819" y="1323092"/>
              <a:ext cx="1215083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连接符 113">
              <a:extLst>
                <a:ext uri="{FF2B5EF4-FFF2-40B4-BE49-F238E27FC236}">
                  <a16:creationId xmlns:a16="http://schemas.microsoft.com/office/drawing/2014/main" id="{842CA8ED-976A-5216-15F1-967FA1254AB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554174" y="2253967"/>
              <a:ext cx="576648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连接符 114">
              <a:extLst>
                <a:ext uri="{FF2B5EF4-FFF2-40B4-BE49-F238E27FC236}">
                  <a16:creationId xmlns:a16="http://schemas.microsoft.com/office/drawing/2014/main" id="{88BC6384-C27A-BD08-0453-78503C2603A9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3130822" y="2253967"/>
              <a:ext cx="539357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15">
              <a:extLst>
                <a:ext uri="{FF2B5EF4-FFF2-40B4-BE49-F238E27FC236}">
                  <a16:creationId xmlns:a16="http://schemas.microsoft.com/office/drawing/2014/main" id="{5362D2CB-799A-AF29-2CEC-901A87202BB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4729566" y="2253967"/>
              <a:ext cx="551336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341ADD-E77C-9678-A000-563A0562B69A}"/>
                </a:ext>
              </a:extLst>
            </p:cNvPr>
            <p:cNvSpPr txBox="1"/>
            <p:nvPr/>
          </p:nvSpPr>
          <p:spPr>
            <a:xfrm>
              <a:off x="5682120" y="279491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7" name="直线连接符 117">
              <a:extLst>
                <a:ext uri="{FF2B5EF4-FFF2-40B4-BE49-F238E27FC236}">
                  <a16:creationId xmlns:a16="http://schemas.microsoft.com/office/drawing/2014/main" id="{3ACCFDA6-F73C-B90A-419A-0CCA97AC2DE0}"/>
                </a:ext>
              </a:extLst>
            </p:cNvPr>
            <p:cNvCxnSpPr>
              <a:cxnSpLocks/>
              <a:stCxn id="9" idx="2"/>
              <a:endCxn id="16" idx="0"/>
            </p:cNvCxnSpPr>
            <p:nvPr/>
          </p:nvCxnSpPr>
          <p:spPr>
            <a:xfrm>
              <a:off x="5280902" y="2253967"/>
              <a:ext cx="556870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三角形 118">
              <a:extLst>
                <a:ext uri="{FF2B5EF4-FFF2-40B4-BE49-F238E27FC236}">
                  <a16:creationId xmlns:a16="http://schemas.microsoft.com/office/drawing/2014/main" id="{AF00B72B-BE50-6235-56D9-51F84A5F25D5}"/>
                </a:ext>
              </a:extLst>
            </p:cNvPr>
            <p:cNvSpPr/>
            <p:nvPr/>
          </p:nvSpPr>
          <p:spPr>
            <a:xfrm>
              <a:off x="4190313" y="1617999"/>
              <a:ext cx="2265591" cy="1577027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7B8C62-C88F-894B-EF66-DD23987EF9AA}"/>
              </a:ext>
            </a:extLst>
          </p:cNvPr>
          <p:cNvGrpSpPr/>
          <p:nvPr/>
        </p:nvGrpSpPr>
        <p:grpSpPr>
          <a:xfrm>
            <a:off x="6793299" y="1245263"/>
            <a:ext cx="4083243" cy="2241266"/>
            <a:chOff x="6793151" y="953760"/>
            <a:chExt cx="4083243" cy="224126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8BEFDE-C8C8-5827-E106-19F4B704601F}"/>
                </a:ext>
              </a:extLst>
            </p:cNvPr>
            <p:cNvSpPr txBox="1"/>
            <p:nvPr/>
          </p:nvSpPr>
          <p:spPr>
            <a:xfrm>
              <a:off x="8531620" y="9537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2318F46-352D-C7EE-C1D6-46C8F9B4C5A3}"/>
                </a:ext>
              </a:extLst>
            </p:cNvPr>
            <p:cNvSpPr txBox="1"/>
            <p:nvPr/>
          </p:nvSpPr>
          <p:spPr>
            <a:xfrm>
              <a:off x="7596623" y="188463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C18ABC4-216F-81CB-B7CA-4C918EE82AC2}"/>
                </a:ext>
              </a:extLst>
            </p:cNvPr>
            <p:cNvSpPr txBox="1"/>
            <p:nvPr/>
          </p:nvSpPr>
          <p:spPr>
            <a:xfrm>
              <a:off x="7111416" y="27949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80EE2C0-BD0C-416B-E3C1-DE30627E14A0}"/>
                </a:ext>
              </a:extLst>
            </p:cNvPr>
            <p:cNvSpPr txBox="1"/>
            <p:nvPr/>
          </p:nvSpPr>
          <p:spPr>
            <a:xfrm>
              <a:off x="8135980" y="27949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13FE370-4A88-C19D-6488-BCD9806B6210}"/>
                </a:ext>
              </a:extLst>
            </p:cNvPr>
            <p:cNvSpPr txBox="1"/>
            <p:nvPr/>
          </p:nvSpPr>
          <p:spPr>
            <a:xfrm>
              <a:off x="9746703" y="188463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558085-935A-DB96-8FA6-FA5C5197FE43}"/>
                </a:ext>
              </a:extLst>
            </p:cNvPr>
            <p:cNvSpPr txBox="1"/>
            <p:nvPr/>
          </p:nvSpPr>
          <p:spPr>
            <a:xfrm>
              <a:off x="9103926" y="27949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62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6" name="直线连接符 139">
              <a:extLst>
                <a:ext uri="{FF2B5EF4-FFF2-40B4-BE49-F238E27FC236}">
                  <a16:creationId xmlns:a16="http://schemas.microsoft.com/office/drawing/2014/main" id="{28E4F83F-F8CB-E7C6-4DC0-2FA0229B5BF8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 flipH="1">
              <a:off x="7815593" y="1323092"/>
              <a:ext cx="934997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线连接符 140">
              <a:extLst>
                <a:ext uri="{FF2B5EF4-FFF2-40B4-BE49-F238E27FC236}">
                  <a16:creationId xmlns:a16="http://schemas.microsoft.com/office/drawing/2014/main" id="{15E49ED8-B0D6-4D83-C89B-7C032FE235EC}"/>
                </a:ext>
              </a:extLst>
            </p:cNvPr>
            <p:cNvCxnSpPr>
              <a:cxnSpLocks/>
              <a:stCxn id="20" idx="2"/>
              <a:endCxn id="24" idx="0"/>
            </p:cNvCxnSpPr>
            <p:nvPr/>
          </p:nvCxnSpPr>
          <p:spPr>
            <a:xfrm>
              <a:off x="8750590" y="1323092"/>
              <a:ext cx="1151765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连接符 141">
              <a:extLst>
                <a:ext uri="{FF2B5EF4-FFF2-40B4-BE49-F238E27FC236}">
                  <a16:creationId xmlns:a16="http://schemas.microsoft.com/office/drawing/2014/main" id="{E8C17196-B00A-251E-9154-3D6BCA9585B0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7330386" y="2253967"/>
              <a:ext cx="485207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线连接符 142">
              <a:extLst>
                <a:ext uri="{FF2B5EF4-FFF2-40B4-BE49-F238E27FC236}">
                  <a16:creationId xmlns:a16="http://schemas.microsoft.com/office/drawing/2014/main" id="{12CB1DC1-0675-8E09-119E-26FEFED3909E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7815593" y="2253967"/>
              <a:ext cx="539357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连接符 143">
              <a:extLst>
                <a:ext uri="{FF2B5EF4-FFF2-40B4-BE49-F238E27FC236}">
                  <a16:creationId xmlns:a16="http://schemas.microsoft.com/office/drawing/2014/main" id="{252947AF-36BC-3981-49A8-5289243D66B8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9322896" y="2253967"/>
              <a:ext cx="579459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05F45EA-E09E-23A9-A9CE-CE761F201D38}"/>
                </a:ext>
              </a:extLst>
            </p:cNvPr>
            <p:cNvSpPr txBox="1"/>
            <p:nvPr/>
          </p:nvSpPr>
          <p:spPr>
            <a:xfrm>
              <a:off x="10438454" y="279491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49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2" name="直线连接符 145">
              <a:extLst>
                <a:ext uri="{FF2B5EF4-FFF2-40B4-BE49-F238E27FC236}">
                  <a16:creationId xmlns:a16="http://schemas.microsoft.com/office/drawing/2014/main" id="{1CE2AA60-06DE-73AB-7CDF-EDC93F756D94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>
              <a:off x="9902355" y="2253967"/>
              <a:ext cx="755069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三角形 146">
              <a:extLst>
                <a:ext uri="{FF2B5EF4-FFF2-40B4-BE49-F238E27FC236}">
                  <a16:creationId xmlns:a16="http://schemas.microsoft.com/office/drawing/2014/main" id="{95EBA8C1-2A92-E322-DFFC-1A50CCA6794B}"/>
                </a:ext>
              </a:extLst>
            </p:cNvPr>
            <p:cNvSpPr/>
            <p:nvPr/>
          </p:nvSpPr>
          <p:spPr>
            <a:xfrm>
              <a:off x="6793151" y="1617999"/>
              <a:ext cx="2265591" cy="1577027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32D5792-A879-14F5-03CA-FEA3FD6B72DF}"/>
              </a:ext>
            </a:extLst>
          </p:cNvPr>
          <p:cNvGrpSpPr/>
          <p:nvPr/>
        </p:nvGrpSpPr>
        <p:grpSpPr>
          <a:xfrm>
            <a:off x="2789322" y="3885382"/>
            <a:ext cx="3188071" cy="2278326"/>
            <a:chOff x="2797028" y="3174998"/>
            <a:chExt cx="3188071" cy="227832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1F75E9A-8520-4A59-3341-B54247283D4D}"/>
                </a:ext>
              </a:extLst>
            </p:cNvPr>
            <p:cNvSpPr txBox="1"/>
            <p:nvPr/>
          </p:nvSpPr>
          <p:spPr>
            <a:xfrm>
              <a:off x="4073673" y="32428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1F20A9B-3C64-F3B2-E1E0-45070D828DBA}"/>
                </a:ext>
              </a:extLst>
            </p:cNvPr>
            <p:cNvSpPr txBox="1"/>
            <p:nvPr/>
          </p:nvSpPr>
          <p:spPr>
            <a:xfrm>
              <a:off x="3345411" y="417371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4338A4F-58B5-88D1-57AA-C0AE558E9EFC}"/>
                </a:ext>
              </a:extLst>
            </p:cNvPr>
            <p:cNvSpPr txBox="1"/>
            <p:nvPr/>
          </p:nvSpPr>
          <p:spPr>
            <a:xfrm>
              <a:off x="2931766" y="508399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D35FD7F-8F09-72C1-763C-6AA20DEB65C1}"/>
                </a:ext>
              </a:extLst>
            </p:cNvPr>
            <p:cNvSpPr txBox="1"/>
            <p:nvPr/>
          </p:nvSpPr>
          <p:spPr>
            <a:xfrm>
              <a:off x="3678033" y="508399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30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486C25-CC6E-1C55-D2E2-AAD6C1329423}"/>
                </a:ext>
              </a:extLst>
            </p:cNvPr>
            <p:cNvSpPr txBox="1"/>
            <p:nvPr/>
          </p:nvSpPr>
          <p:spPr>
            <a:xfrm>
              <a:off x="5034313" y="41737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5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F2003F9-DE7B-59AA-09F5-5CCE4776A194}"/>
                </a:ext>
              </a:extLst>
            </p:cNvPr>
            <p:cNvSpPr txBox="1"/>
            <p:nvPr/>
          </p:nvSpPr>
          <p:spPr>
            <a:xfrm>
              <a:off x="4645979" y="508399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62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1" name="直线连接符 153">
              <a:extLst>
                <a:ext uri="{FF2B5EF4-FFF2-40B4-BE49-F238E27FC236}">
                  <a16:creationId xmlns:a16="http://schemas.microsoft.com/office/drawing/2014/main" id="{26DA31F0-2296-DABD-1813-C000B7ABA65B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flipH="1">
              <a:off x="3564381" y="3612168"/>
              <a:ext cx="728262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连接符 154">
              <a:extLst>
                <a:ext uri="{FF2B5EF4-FFF2-40B4-BE49-F238E27FC236}">
                  <a16:creationId xmlns:a16="http://schemas.microsoft.com/office/drawing/2014/main" id="{D3D218FF-BF72-9823-FD5F-43100E08D9E1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4292643" y="3612168"/>
              <a:ext cx="897322" cy="561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线连接符 155">
              <a:extLst>
                <a:ext uri="{FF2B5EF4-FFF2-40B4-BE49-F238E27FC236}">
                  <a16:creationId xmlns:a16="http://schemas.microsoft.com/office/drawing/2014/main" id="{1085B779-DA5E-E9A0-C845-73986F24FC1A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flipH="1">
              <a:off x="3150736" y="4543043"/>
              <a:ext cx="413645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线连接符 156">
              <a:extLst>
                <a:ext uri="{FF2B5EF4-FFF2-40B4-BE49-F238E27FC236}">
                  <a16:creationId xmlns:a16="http://schemas.microsoft.com/office/drawing/2014/main" id="{0A7114FD-C2D8-9E39-46A4-CB1CDA49F8D6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3564381" y="4543043"/>
              <a:ext cx="332622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线连接符 157">
              <a:extLst>
                <a:ext uri="{FF2B5EF4-FFF2-40B4-BE49-F238E27FC236}">
                  <a16:creationId xmlns:a16="http://schemas.microsoft.com/office/drawing/2014/main" id="{26014F77-0A94-E2BC-3CC5-F36C2E4703A7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flipH="1">
              <a:off x="4864949" y="4543043"/>
              <a:ext cx="325016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4B3C04A-1793-E39B-4AAA-B9B8E143F6D1}"/>
                </a:ext>
              </a:extLst>
            </p:cNvPr>
            <p:cNvSpPr txBox="1"/>
            <p:nvPr/>
          </p:nvSpPr>
          <p:spPr>
            <a:xfrm>
              <a:off x="5547159" y="508399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49</a:t>
              </a:r>
              <a:endPara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7" name="直线连接符 159">
              <a:extLst>
                <a:ext uri="{FF2B5EF4-FFF2-40B4-BE49-F238E27FC236}">
                  <a16:creationId xmlns:a16="http://schemas.microsoft.com/office/drawing/2014/main" id="{DAA16A70-DBD8-4E6B-647C-3409BE4F69DE}"/>
                </a:ext>
              </a:extLst>
            </p:cNvPr>
            <p:cNvCxnSpPr>
              <a:cxnSpLocks/>
              <a:stCxn id="39" idx="2"/>
              <a:endCxn id="46" idx="0"/>
            </p:cNvCxnSpPr>
            <p:nvPr/>
          </p:nvCxnSpPr>
          <p:spPr>
            <a:xfrm>
              <a:off x="5189965" y="4543043"/>
              <a:ext cx="576164" cy="540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三角形 160">
              <a:extLst>
                <a:ext uri="{FF2B5EF4-FFF2-40B4-BE49-F238E27FC236}">
                  <a16:creationId xmlns:a16="http://schemas.microsoft.com/office/drawing/2014/main" id="{1B77EE02-D4B0-72EC-DFE9-A49212BCA72A}"/>
                </a:ext>
              </a:extLst>
            </p:cNvPr>
            <p:cNvSpPr/>
            <p:nvPr/>
          </p:nvSpPr>
          <p:spPr>
            <a:xfrm>
              <a:off x="2797028" y="3174998"/>
              <a:ext cx="3119515" cy="1398823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196D0D9-4380-A370-498E-000FF5CF2F33}"/>
              </a:ext>
            </a:extLst>
          </p:cNvPr>
          <p:cNvGrpSpPr/>
          <p:nvPr/>
        </p:nvGrpSpPr>
        <p:grpSpPr>
          <a:xfrm>
            <a:off x="7020123" y="3953220"/>
            <a:ext cx="4076394" cy="2210488"/>
            <a:chOff x="7019975" y="3241579"/>
            <a:chExt cx="4076394" cy="2210488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4F476AC-C331-300B-8BCF-9ABC1B0E7CFA}"/>
                </a:ext>
              </a:extLst>
            </p:cNvPr>
            <p:cNvGrpSpPr/>
            <p:nvPr/>
          </p:nvGrpSpPr>
          <p:grpSpPr>
            <a:xfrm>
              <a:off x="7019975" y="3241579"/>
              <a:ext cx="3713294" cy="2210488"/>
              <a:chOff x="7019975" y="3661717"/>
              <a:chExt cx="3713294" cy="2210488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06E5135-5FE4-5EEA-29CF-1738702A4142}"/>
                  </a:ext>
                </a:extLst>
              </p:cNvPr>
              <p:cNvSpPr txBox="1"/>
              <p:nvPr/>
            </p:nvSpPr>
            <p:spPr>
              <a:xfrm>
                <a:off x="8531620" y="3661717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5</a:t>
                </a:r>
                <a:endParaRPr kumimoji="1"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2F21C3C-261F-1133-6CC5-5C4C76233016}"/>
                  </a:ext>
                </a:extLst>
              </p:cNvPr>
              <p:cNvSpPr txBox="1"/>
              <p:nvPr/>
            </p:nvSpPr>
            <p:spPr>
              <a:xfrm>
                <a:off x="7596623" y="459259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15</a:t>
                </a:r>
                <a:endParaRPr kumimoji="1"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8202E65-55A9-F7E1-1961-D7FF721A9998}"/>
                  </a:ext>
                </a:extLst>
              </p:cNvPr>
              <p:cNvSpPr txBox="1"/>
              <p:nvPr/>
            </p:nvSpPr>
            <p:spPr>
              <a:xfrm>
                <a:off x="7019975" y="55028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20</a:t>
                </a:r>
                <a:endParaRPr kumimoji="1"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490EB2C-7312-007B-02BC-28C6C58F043F}"/>
                  </a:ext>
                </a:extLst>
              </p:cNvPr>
              <p:cNvSpPr txBox="1"/>
              <p:nvPr/>
            </p:nvSpPr>
            <p:spPr>
              <a:xfrm>
                <a:off x="8135980" y="55028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30</a:t>
                </a:r>
                <a:endParaRPr kumimoji="1"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4DD2B8F-3302-72D7-3186-24562AAECB4D}"/>
                  </a:ext>
                </a:extLst>
              </p:cNvPr>
              <p:cNvSpPr txBox="1"/>
              <p:nvPr/>
            </p:nvSpPr>
            <p:spPr>
              <a:xfrm>
                <a:off x="9746703" y="4592592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50</a:t>
                </a:r>
                <a:endParaRPr kumimoji="1"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9A65701-9B24-071B-C3AB-54AE597FABCF}"/>
                  </a:ext>
                </a:extLst>
              </p:cNvPr>
              <p:cNvSpPr txBox="1"/>
              <p:nvPr/>
            </p:nvSpPr>
            <p:spPr>
              <a:xfrm>
                <a:off x="9322589" y="55028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62</a:t>
                </a:r>
                <a:endParaRPr kumimoji="1"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58" name="直线连接符 167">
                <a:extLst>
                  <a:ext uri="{FF2B5EF4-FFF2-40B4-BE49-F238E27FC236}">
                    <a16:creationId xmlns:a16="http://schemas.microsoft.com/office/drawing/2014/main" id="{816BE572-AAC1-A15D-EDEC-CDDF744083BD}"/>
                  </a:ext>
                </a:extLst>
              </p:cNvPr>
              <p:cNvCxnSpPr>
                <a:stCxn id="52" idx="2"/>
                <a:endCxn id="53" idx="0"/>
              </p:cNvCxnSpPr>
              <p:nvPr/>
            </p:nvCxnSpPr>
            <p:spPr>
              <a:xfrm flipH="1">
                <a:off x="7815593" y="4031049"/>
                <a:ext cx="871679" cy="561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线连接符 168">
                <a:extLst>
                  <a:ext uri="{FF2B5EF4-FFF2-40B4-BE49-F238E27FC236}">
                    <a16:creationId xmlns:a16="http://schemas.microsoft.com/office/drawing/2014/main" id="{1502F9A6-46C2-4070-14BD-E30031BAB12A}"/>
                  </a:ext>
                </a:extLst>
              </p:cNvPr>
              <p:cNvCxnSpPr>
                <a:cxnSpLocks/>
                <a:stCxn id="52" idx="2"/>
                <a:endCxn id="56" idx="0"/>
              </p:cNvCxnSpPr>
              <p:nvPr/>
            </p:nvCxnSpPr>
            <p:spPr>
              <a:xfrm>
                <a:off x="8687272" y="4031049"/>
                <a:ext cx="1278401" cy="5615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线连接符 169">
                <a:extLst>
                  <a:ext uri="{FF2B5EF4-FFF2-40B4-BE49-F238E27FC236}">
                    <a16:creationId xmlns:a16="http://schemas.microsoft.com/office/drawing/2014/main" id="{E3C20B2F-C2A9-40FF-DEBE-DE8BE007BBF0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 flipH="1">
                <a:off x="7238945" y="4961924"/>
                <a:ext cx="576648" cy="5409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线连接符 170">
                <a:extLst>
                  <a:ext uri="{FF2B5EF4-FFF2-40B4-BE49-F238E27FC236}">
                    <a16:creationId xmlns:a16="http://schemas.microsoft.com/office/drawing/2014/main" id="{B3C414D1-D999-AE42-121C-E70DB0849593}"/>
                  </a:ext>
                </a:extLst>
              </p:cNvPr>
              <p:cNvCxnSpPr>
                <a:cxnSpLocks/>
                <a:stCxn id="53" idx="2"/>
                <a:endCxn id="55" idx="0"/>
              </p:cNvCxnSpPr>
              <p:nvPr/>
            </p:nvCxnSpPr>
            <p:spPr>
              <a:xfrm>
                <a:off x="7815593" y="4961924"/>
                <a:ext cx="539357" cy="5409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线连接符 171">
                <a:extLst>
                  <a:ext uri="{FF2B5EF4-FFF2-40B4-BE49-F238E27FC236}">
                    <a16:creationId xmlns:a16="http://schemas.microsoft.com/office/drawing/2014/main" id="{0B52A8AD-110E-2914-C803-BF5BAD1BA1FE}"/>
                  </a:ext>
                </a:extLst>
              </p:cNvPr>
              <p:cNvCxnSpPr>
                <a:cxnSpLocks/>
                <a:stCxn id="56" idx="2"/>
                <a:endCxn id="57" idx="0"/>
              </p:cNvCxnSpPr>
              <p:nvPr/>
            </p:nvCxnSpPr>
            <p:spPr>
              <a:xfrm flipH="1">
                <a:off x="9541559" y="4961924"/>
                <a:ext cx="424114" cy="5409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11E3800-79FF-3F6F-7959-D61282811CE3}"/>
                  </a:ext>
                </a:extLst>
              </p:cNvPr>
              <p:cNvSpPr txBox="1"/>
              <p:nvPr/>
            </p:nvSpPr>
            <p:spPr>
              <a:xfrm>
                <a:off x="10295329" y="550287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49</a:t>
                </a:r>
                <a:endParaRPr kumimoji="1"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64" name="直线连接符 173">
                <a:extLst>
                  <a:ext uri="{FF2B5EF4-FFF2-40B4-BE49-F238E27FC236}">
                    <a16:creationId xmlns:a16="http://schemas.microsoft.com/office/drawing/2014/main" id="{3E478CC0-617D-249E-C097-D30C609412AF}"/>
                  </a:ext>
                </a:extLst>
              </p:cNvPr>
              <p:cNvCxnSpPr>
                <a:cxnSpLocks/>
                <a:stCxn id="56" idx="2"/>
                <a:endCxn id="63" idx="0"/>
              </p:cNvCxnSpPr>
              <p:nvPr/>
            </p:nvCxnSpPr>
            <p:spPr>
              <a:xfrm>
                <a:off x="9965673" y="4961924"/>
                <a:ext cx="548626" cy="5409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三角形 61">
              <a:extLst>
                <a:ext uri="{FF2B5EF4-FFF2-40B4-BE49-F238E27FC236}">
                  <a16:creationId xmlns:a16="http://schemas.microsoft.com/office/drawing/2014/main" id="{A8568465-D8AE-E072-B746-4978DECE4F9B}"/>
                </a:ext>
              </a:extLst>
            </p:cNvPr>
            <p:cNvSpPr/>
            <p:nvPr/>
          </p:nvSpPr>
          <p:spPr>
            <a:xfrm>
              <a:off x="8920739" y="4041799"/>
              <a:ext cx="2175630" cy="1398823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0E81AA61-D1C2-41C0-E131-92AE01E85839}"/>
              </a:ext>
            </a:extLst>
          </p:cNvPr>
          <p:cNvSpPr txBox="1"/>
          <p:nvPr/>
        </p:nvSpPr>
        <p:spPr>
          <a:xfrm>
            <a:off x="1142803" y="1954472"/>
            <a:ext cx="738664" cy="4071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每当有元素调整下来时，要对以它为父节点的三角形区域进行调整（向下调整）</a:t>
            </a:r>
          </a:p>
        </p:txBody>
      </p:sp>
    </p:spTree>
    <p:extLst>
      <p:ext uri="{BB962C8B-B14F-4D97-AF65-F5344CB8AC3E}">
        <p14:creationId xmlns:p14="http://schemas.microsoft.com/office/powerpoint/2010/main" val="37901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726BB-7E78-4549-D23B-F1065C97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标准库中的堆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D2621-5B70-9D04-CDC2-6AA50D9C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err="1"/>
              <a:t>golang</a:t>
            </a:r>
            <a:r>
              <a:rPr kumimoji="1" lang="zh-CN" altLang="en-US" sz="2800" dirty="0"/>
              <a:t>中的</a:t>
            </a:r>
            <a:r>
              <a:rPr lang="en-US" altLang="zh-CN" sz="2800" dirty="0"/>
              <a:t>container/heap</a:t>
            </a:r>
            <a:r>
              <a:rPr kumimoji="1" lang="zh-CN" altLang="en-US" sz="2800" dirty="0"/>
              <a:t>实现了小根堆，但需要自己定义一个类，实现以下接口：</a:t>
            </a:r>
            <a:endParaRPr kumimoji="1" lang="en-US" altLang="zh-CN" sz="2800" dirty="0"/>
          </a:p>
          <a:p>
            <a:r>
              <a:rPr kumimoji="1" lang="en-US" altLang="zh-CN" sz="2800" dirty="0"/>
              <a:t>Len()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int</a:t>
            </a:r>
            <a:endParaRPr kumimoji="1" lang="en-US" altLang="zh-CN" dirty="0"/>
          </a:p>
          <a:p>
            <a:r>
              <a:rPr kumimoji="1" lang="en-US" altLang="zh-CN" sz="2800" dirty="0"/>
              <a:t>Less(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 int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bool,</a:t>
            </a:r>
            <a:endParaRPr kumimoji="1" lang="en-US" altLang="zh-CN" dirty="0"/>
          </a:p>
          <a:p>
            <a:r>
              <a:rPr kumimoji="1" lang="en-US" altLang="zh-CN" sz="2800" dirty="0"/>
              <a:t>Swap(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 int</a:t>
            </a:r>
            <a:r>
              <a:rPr kumimoji="1" lang="en-US" altLang="zh-CN" sz="2800" dirty="0"/>
              <a:t>)</a:t>
            </a:r>
          </a:p>
          <a:p>
            <a:r>
              <a:rPr lang="en-US" altLang="zh-CN" sz="2800" dirty="0"/>
              <a:t>Push(x interface{})</a:t>
            </a:r>
          </a:p>
          <a:p>
            <a:r>
              <a:rPr lang="en-US" altLang="zh-CN" sz="2800" dirty="0"/>
              <a:t>Pop()</a:t>
            </a:r>
            <a:r>
              <a:rPr lang="zh-CN" altLang="en-US" sz="2800" dirty="0"/>
              <a:t> </a:t>
            </a:r>
            <a:r>
              <a:rPr lang="en-US" altLang="zh-CN" sz="2800" dirty="0"/>
              <a:t>x interface{}</a:t>
            </a:r>
          </a:p>
        </p:txBody>
      </p:sp>
    </p:spTree>
    <p:extLst>
      <p:ext uri="{BB962C8B-B14F-4D97-AF65-F5344CB8AC3E}">
        <p14:creationId xmlns:p14="http://schemas.microsoft.com/office/powerpoint/2010/main" val="2649774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5FCF1-4746-30F0-9BAA-7893588A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移动平均</a:t>
            </a:r>
            <a:r>
              <a:rPr lang="en-US" altLang="zh-CN" dirty="0"/>
              <a:t>(Moving Average)</a:t>
            </a:r>
            <a:endParaRPr lang="zh-CN" altLang="en-US" dirty="0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0ED7FEF9-C6FA-4F6E-CCF9-AB9F49760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4567" y="3262657"/>
            <a:ext cx="5662865" cy="3114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8076F2-57DB-6481-5359-BCD50072E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26" y="1583399"/>
            <a:ext cx="6910348" cy="201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BD6DF-4B41-380E-82AC-3E7DF1B7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8703932-68BE-0573-3C60-813BC9D3DFD4}"/>
              </a:ext>
            </a:extLst>
          </p:cNvPr>
          <p:cNvSpPr/>
          <p:nvPr/>
        </p:nvSpPr>
        <p:spPr>
          <a:xfrm>
            <a:off x="2960730" y="2504337"/>
            <a:ext cx="3089190" cy="3089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924D0D-F97D-FB1E-BD01-DD73BE414CD1}"/>
              </a:ext>
            </a:extLst>
          </p:cNvPr>
          <p:cNvSpPr/>
          <p:nvPr/>
        </p:nvSpPr>
        <p:spPr>
          <a:xfrm>
            <a:off x="3307492" y="2851099"/>
            <a:ext cx="2395666" cy="23956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cxnSp>
        <p:nvCxnSpPr>
          <p:cNvPr id="6" name="直线连接符 7">
            <a:extLst>
              <a:ext uri="{FF2B5EF4-FFF2-40B4-BE49-F238E27FC236}">
                <a16:creationId xmlns:a16="http://schemas.microsoft.com/office/drawing/2014/main" id="{2286AB83-4B91-335B-8857-FC62A4F21207}"/>
              </a:ext>
            </a:extLst>
          </p:cNvPr>
          <p:cNvCxnSpPr>
            <a:stCxn id="5" idx="7"/>
            <a:endCxn id="4" idx="7"/>
          </p:cNvCxnSpPr>
          <p:nvPr/>
        </p:nvCxnSpPr>
        <p:spPr>
          <a:xfrm flipV="1">
            <a:off x="5352321" y="2956738"/>
            <a:ext cx="245198" cy="245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连接符 8">
            <a:extLst>
              <a:ext uri="{FF2B5EF4-FFF2-40B4-BE49-F238E27FC236}">
                <a16:creationId xmlns:a16="http://schemas.microsoft.com/office/drawing/2014/main" id="{69316275-C193-8634-E8FE-E5B539BDE4C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>
            <a:off x="2960730" y="4048932"/>
            <a:ext cx="346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9">
            <a:extLst>
              <a:ext uri="{FF2B5EF4-FFF2-40B4-BE49-F238E27FC236}">
                <a16:creationId xmlns:a16="http://schemas.microsoft.com/office/drawing/2014/main" id="{4362D5B2-B967-207C-A889-37B8DC64AF9B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H="1">
            <a:off x="3413131" y="4895928"/>
            <a:ext cx="245198" cy="245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10">
            <a:extLst>
              <a:ext uri="{FF2B5EF4-FFF2-40B4-BE49-F238E27FC236}">
                <a16:creationId xmlns:a16="http://schemas.microsoft.com/office/drawing/2014/main" id="{E286EEDE-F731-F510-B774-974C4FAB8A10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>
            <a:off x="4505325" y="5246765"/>
            <a:ext cx="0" cy="346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632A1CA-290B-AA30-5942-DBF4B04B7325}"/>
              </a:ext>
            </a:extLst>
          </p:cNvPr>
          <p:cNvCxnSpPr>
            <a:cxnSpLocks/>
            <a:stCxn id="5" idx="5"/>
            <a:endCxn id="4" idx="5"/>
          </p:cNvCxnSpPr>
          <p:nvPr/>
        </p:nvCxnSpPr>
        <p:spPr>
          <a:xfrm>
            <a:off x="5352321" y="4895928"/>
            <a:ext cx="245198" cy="245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2">
            <a:extLst>
              <a:ext uri="{FF2B5EF4-FFF2-40B4-BE49-F238E27FC236}">
                <a16:creationId xmlns:a16="http://schemas.microsoft.com/office/drawing/2014/main" id="{61BD1BA3-1235-8E56-6B51-CCB069E48B69}"/>
              </a:ext>
            </a:extLst>
          </p:cNvPr>
          <p:cNvCxnSpPr>
            <a:cxnSpLocks/>
            <a:stCxn id="5" idx="6"/>
            <a:endCxn id="4" idx="6"/>
          </p:cNvCxnSpPr>
          <p:nvPr/>
        </p:nvCxnSpPr>
        <p:spPr>
          <a:xfrm>
            <a:off x="5703158" y="4048932"/>
            <a:ext cx="346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3">
            <a:extLst>
              <a:ext uri="{FF2B5EF4-FFF2-40B4-BE49-F238E27FC236}">
                <a16:creationId xmlns:a16="http://schemas.microsoft.com/office/drawing/2014/main" id="{5564AFD3-C725-14BF-A0E8-69C3931CDAE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flipH="1" flipV="1">
            <a:off x="3413131" y="2956738"/>
            <a:ext cx="245198" cy="245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4">
            <a:extLst>
              <a:ext uri="{FF2B5EF4-FFF2-40B4-BE49-F238E27FC236}">
                <a16:creationId xmlns:a16="http://schemas.microsoft.com/office/drawing/2014/main" id="{71A7B9D9-E089-2D9E-1AAE-59640C227B89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flipV="1">
            <a:off x="4505325" y="2504337"/>
            <a:ext cx="0" cy="346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6A6AB0-8417-D730-2E56-41D6AB2F360C}"/>
              </a:ext>
            </a:extLst>
          </p:cNvPr>
          <p:cNvSpPr txBox="1"/>
          <p:nvPr/>
        </p:nvSpPr>
        <p:spPr>
          <a:xfrm>
            <a:off x="3105866" y="442318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lIns="90000" rtlCol="0">
            <a:spAutoFit/>
          </a:bodyPr>
          <a:lstStyle/>
          <a:p>
            <a:r>
              <a:rPr kumimoji="1"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5</a:t>
            </a:r>
            <a:endParaRPr kumimoji="1" lang="zh-CN" altLang="en-US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0DCEAF-7A9A-3AB2-DF8A-C03F2E5E60C5}"/>
              </a:ext>
            </a:extLst>
          </p:cNvPr>
          <p:cNvSpPr txBox="1"/>
          <p:nvPr/>
        </p:nvSpPr>
        <p:spPr>
          <a:xfrm>
            <a:off x="3830984" y="514544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lIns="90000" rtlCol="0">
            <a:spAutoFit/>
          </a:bodyPr>
          <a:lstStyle/>
          <a:p>
            <a:r>
              <a:rPr kumimoji="1"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4</a:t>
            </a:r>
            <a:endParaRPr kumimoji="1" lang="zh-CN" altLang="en-US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62EE22-6E47-E90A-240C-F46EF0E1EC8C}"/>
              </a:ext>
            </a:extLst>
          </p:cNvPr>
          <p:cNvSpPr txBox="1"/>
          <p:nvPr/>
        </p:nvSpPr>
        <p:spPr>
          <a:xfrm>
            <a:off x="4892315" y="5115729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lIns="90000" rtlCol="0">
            <a:spAutoFit/>
          </a:bodyPr>
          <a:lstStyle/>
          <a:p>
            <a:r>
              <a:rPr kumimoji="1"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3</a:t>
            </a:r>
            <a:endParaRPr kumimoji="1" lang="zh-CN" altLang="en-US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6FEAE2-15E5-008E-E656-5C26D671A6B6}"/>
              </a:ext>
            </a:extLst>
          </p:cNvPr>
          <p:cNvSpPr txBox="1"/>
          <p:nvPr/>
        </p:nvSpPr>
        <p:spPr>
          <a:xfrm>
            <a:off x="5597519" y="44006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lIns="90000" rtlCol="0">
            <a:spAutoFit/>
          </a:bodyPr>
          <a:lstStyle/>
          <a:p>
            <a:r>
              <a:rPr kumimoji="1"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2</a:t>
            </a:r>
            <a:endParaRPr kumimoji="1" lang="zh-CN" altLang="en-US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9BE7CB2-6AD6-76FE-2D8B-FDA118B9A5D6}"/>
              </a:ext>
            </a:extLst>
          </p:cNvPr>
          <p:cNvSpPr txBox="1"/>
          <p:nvPr/>
        </p:nvSpPr>
        <p:spPr>
          <a:xfrm>
            <a:off x="5599151" y="3373134"/>
            <a:ext cx="311452" cy="369332"/>
          </a:xfrm>
          <a:prstGeom prst="rect">
            <a:avLst/>
          </a:prstGeom>
          <a:noFill/>
          <a:ln>
            <a:noFill/>
          </a:ln>
        </p:spPr>
        <p:txBody>
          <a:bodyPr wrap="none" lIns="90000" rtlCol="0">
            <a:spAutoFit/>
          </a:bodyPr>
          <a:lstStyle/>
          <a:p>
            <a:r>
              <a:rPr kumimoji="1"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1</a:t>
            </a:r>
            <a:endParaRPr kumimoji="1" lang="zh-CN" altLang="en-US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E56D7C1-7F0D-2517-0D6D-5EAA3A667C28}"/>
              </a:ext>
            </a:extLst>
          </p:cNvPr>
          <p:cNvSpPr txBox="1"/>
          <p:nvPr/>
        </p:nvSpPr>
        <p:spPr>
          <a:xfrm>
            <a:off x="4866034" y="2612803"/>
            <a:ext cx="311452" cy="369332"/>
          </a:xfrm>
          <a:prstGeom prst="rect">
            <a:avLst/>
          </a:prstGeom>
          <a:noFill/>
          <a:ln>
            <a:noFill/>
          </a:ln>
        </p:spPr>
        <p:txBody>
          <a:bodyPr wrap="none" lIns="90000" rtlCol="0">
            <a:spAutoFit/>
          </a:bodyPr>
          <a:lstStyle/>
          <a:p>
            <a:r>
              <a:rPr kumimoji="1"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8</a:t>
            </a:r>
            <a:endParaRPr kumimoji="1" lang="zh-CN" altLang="en-US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5367E0-AE80-DA3F-D6B9-79C21B646E0A}"/>
              </a:ext>
            </a:extLst>
          </p:cNvPr>
          <p:cNvSpPr txBox="1"/>
          <p:nvPr/>
        </p:nvSpPr>
        <p:spPr>
          <a:xfrm>
            <a:off x="3830984" y="2583090"/>
            <a:ext cx="311452" cy="369332"/>
          </a:xfrm>
          <a:prstGeom prst="rect">
            <a:avLst/>
          </a:prstGeom>
          <a:noFill/>
          <a:ln>
            <a:noFill/>
          </a:ln>
        </p:spPr>
        <p:txBody>
          <a:bodyPr wrap="none" lIns="90000" rtlCol="0">
            <a:spAutoFit/>
          </a:bodyPr>
          <a:lstStyle/>
          <a:p>
            <a:r>
              <a:rPr kumimoji="1"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7</a:t>
            </a:r>
            <a:endParaRPr kumimoji="1" lang="zh-CN" altLang="en-US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A0DD69-E48E-140E-B466-200EA3679335}"/>
              </a:ext>
            </a:extLst>
          </p:cNvPr>
          <p:cNvSpPr txBox="1"/>
          <p:nvPr/>
        </p:nvSpPr>
        <p:spPr>
          <a:xfrm>
            <a:off x="3126426" y="3280374"/>
            <a:ext cx="311452" cy="369332"/>
          </a:xfrm>
          <a:prstGeom prst="rect">
            <a:avLst/>
          </a:prstGeom>
          <a:noFill/>
          <a:ln>
            <a:noFill/>
          </a:ln>
        </p:spPr>
        <p:txBody>
          <a:bodyPr wrap="none" lIns="90000" rtlCol="0">
            <a:spAutoFit/>
          </a:bodyPr>
          <a:lstStyle/>
          <a:p>
            <a:r>
              <a:rPr kumimoji="1"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6</a:t>
            </a:r>
            <a:endParaRPr kumimoji="1" lang="zh-CN" altLang="en-US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0517F02-3BD6-5537-E3FF-614221B66CF4}"/>
              </a:ext>
            </a:extLst>
          </p:cNvPr>
          <p:cNvSpPr txBox="1"/>
          <p:nvPr/>
        </p:nvSpPr>
        <p:spPr>
          <a:xfrm>
            <a:off x="5611200" y="3364032"/>
            <a:ext cx="311452" cy="369332"/>
          </a:xfrm>
          <a:prstGeom prst="rect">
            <a:avLst/>
          </a:prstGeom>
          <a:noFill/>
          <a:ln>
            <a:noFill/>
          </a:ln>
        </p:spPr>
        <p:txBody>
          <a:bodyPr wrap="none" lIns="90000" rtlCol="0">
            <a:spAutoFit/>
          </a:bodyPr>
          <a:lstStyle/>
          <a:p>
            <a:r>
              <a:rPr kumimoji="1" lang="en-US" altLang="zh-CN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9</a:t>
            </a:r>
            <a:endParaRPr kumimoji="1" lang="zh-CN" altLang="en-US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ABACB4-BEC3-43D2-9AD1-794ED46F94C3}"/>
              </a:ext>
            </a:extLst>
          </p:cNvPr>
          <p:cNvSpPr txBox="1"/>
          <p:nvPr/>
        </p:nvSpPr>
        <p:spPr>
          <a:xfrm>
            <a:off x="1403609" y="2924504"/>
            <a:ext cx="109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Value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4B40E50-C83E-7AD1-BB76-FC38A0C06832}"/>
              </a:ext>
            </a:extLst>
          </p:cNvPr>
          <p:cNvCxnSpPr>
            <a:cxnSpLocks/>
          </p:cNvCxnSpPr>
          <p:nvPr/>
        </p:nvCxnSpPr>
        <p:spPr>
          <a:xfrm>
            <a:off x="2514785" y="3186114"/>
            <a:ext cx="561869" cy="24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B834655-FA94-E7AA-3475-5B5F6DEDFFD6}"/>
              </a:ext>
            </a:extLst>
          </p:cNvPr>
          <p:cNvSpPr txBox="1"/>
          <p:nvPr/>
        </p:nvSpPr>
        <p:spPr>
          <a:xfrm>
            <a:off x="1515204" y="4567785"/>
            <a:ext cx="920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prev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02F8AF9-5072-C481-3F75-AAB51EA669CD}"/>
              </a:ext>
            </a:extLst>
          </p:cNvPr>
          <p:cNvCxnSpPr>
            <a:cxnSpLocks/>
          </p:cNvCxnSpPr>
          <p:nvPr/>
        </p:nvCxnSpPr>
        <p:spPr>
          <a:xfrm flipV="1">
            <a:off x="2450383" y="4601497"/>
            <a:ext cx="626271" cy="20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C0B5828-C2BF-188F-C24D-C45FF15E21B7}"/>
              </a:ext>
            </a:extLst>
          </p:cNvPr>
          <p:cNvSpPr txBox="1"/>
          <p:nvPr/>
        </p:nvSpPr>
        <p:spPr>
          <a:xfrm>
            <a:off x="3185012" y="1724612"/>
            <a:ext cx="89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next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125173B-95B0-A99A-9791-2A69D3D7A8F6}"/>
              </a:ext>
            </a:extLst>
          </p:cNvPr>
          <p:cNvCxnSpPr>
            <a:cxnSpLocks/>
          </p:cNvCxnSpPr>
          <p:nvPr/>
        </p:nvCxnSpPr>
        <p:spPr>
          <a:xfrm>
            <a:off x="3632891" y="2232953"/>
            <a:ext cx="211199" cy="391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D9073DCE-EE72-50C6-E908-3D78D195FE14}"/>
              </a:ext>
            </a:extLst>
          </p:cNvPr>
          <p:cNvSpPr txBox="1"/>
          <p:nvPr/>
        </p:nvSpPr>
        <p:spPr>
          <a:xfrm>
            <a:off x="6773518" y="2410121"/>
            <a:ext cx="4409391" cy="26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Ring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Ring</a:t>
            </a:r>
            <a:endParaRPr lang="en-US" altLang="zh-CN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altLang="zh-CN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zh-CN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86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5BA3E-078F-00AE-EE2E-7A3510FEF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128444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3C370-D167-2EED-EBE5-CBB4F4E9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读写</a:t>
            </a:r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658C6-A235-A828-457B-3B856A298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github.com/</a:t>
            </a:r>
            <a:r>
              <a:rPr lang="en-US" altLang="zh-CN" dirty="0" err="1"/>
              <a:t>xuri</a:t>
            </a:r>
            <a:r>
              <a:rPr lang="en-US" altLang="zh-CN" dirty="0"/>
              <a:t>/</a:t>
            </a:r>
            <a:r>
              <a:rPr lang="en-US" altLang="zh-CN" dirty="0" err="1"/>
              <a:t>excelize</a:t>
            </a:r>
            <a:r>
              <a:rPr lang="en-US" altLang="zh-CN" dirty="0"/>
              <a:t>/v2</a:t>
            </a:r>
            <a:r>
              <a:rPr lang="zh-CN" altLang="en-US" dirty="0"/>
              <a:t>可以：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特定单元格的内容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遍历</a:t>
            </a:r>
            <a:r>
              <a:rPr lang="en-US" altLang="zh-CN" dirty="0"/>
              <a:t>Excel</a:t>
            </a:r>
            <a:r>
              <a:rPr lang="zh-CN" altLang="en-US" dirty="0"/>
              <a:t>的每一行内容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往特定单元格里写内容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github.com/</a:t>
            </a:r>
            <a:r>
              <a:rPr lang="en-US" altLang="zh-CN" dirty="0" err="1"/>
              <a:t>unidoc</a:t>
            </a:r>
            <a:r>
              <a:rPr lang="en-US" altLang="zh-CN" dirty="0"/>
              <a:t>/</a:t>
            </a:r>
            <a:r>
              <a:rPr lang="en-US" altLang="zh-CN" dirty="0" err="1"/>
              <a:t>unioffice</a:t>
            </a:r>
            <a:r>
              <a:rPr lang="zh-CN" altLang="en-US" dirty="0"/>
              <a:t>是一个用于创建</a:t>
            </a:r>
            <a:r>
              <a:rPr lang="en-US" altLang="zh-CN" dirty="0"/>
              <a:t>office</a:t>
            </a:r>
            <a:r>
              <a:rPr lang="zh-CN" altLang="en-US" dirty="0"/>
              <a:t>文档的纯</a:t>
            </a:r>
            <a:r>
              <a:rPr lang="en-US" altLang="zh-CN" dirty="0"/>
              <a:t>go</a:t>
            </a:r>
            <a:r>
              <a:rPr lang="zh-CN" altLang="en-US" dirty="0"/>
              <a:t>语言库，它可以：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读写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ppt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编辑格式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插入图片、表格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创建模板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执行公式运算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77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2B0E7-CCA7-ECF1-8D34-EB0600E6E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88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46160-6B1A-7D7D-A3F4-F52F3779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58C85-4CCA-576E-6638-C068BC040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65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100" dirty="0"/>
              <a:t>二分查找的前提：只能针对有序数组（不能是链表，</a:t>
            </a:r>
            <a:r>
              <a:rPr lang="en-US" altLang="zh-CN" sz="3100" dirty="0"/>
              <a:t>go</a:t>
            </a:r>
            <a:r>
              <a:rPr lang="zh-CN" altLang="en-US" sz="3100" dirty="0"/>
              <a:t>语言切片底层是数组。在算法章节，我们说“数组”实际上指切片，主要是区别于链表）</a:t>
            </a:r>
            <a:endParaRPr lang="en-US" altLang="zh-CN" sz="3100" dirty="0"/>
          </a:p>
          <a:p>
            <a:pPr>
              <a:lnSpc>
                <a:spcPct val="120000"/>
              </a:lnSpc>
            </a:pPr>
            <a:r>
              <a:rPr lang="zh-CN" altLang="en-US" sz="3100" dirty="0"/>
              <a:t>根据下标定位数组中的任意元素，计算代价是相同的。对于</a:t>
            </a:r>
            <a:r>
              <a:rPr lang="en-US" altLang="zh-CN" sz="3100" dirty="0"/>
              <a:t>int</a:t>
            </a:r>
            <a:r>
              <a:rPr lang="zh-CN" altLang="en-US" sz="3100" dirty="0"/>
              <a:t>型数组，</a:t>
            </a:r>
            <a:r>
              <a:rPr lang="en-US" altLang="zh-CN" sz="3100" dirty="0" err="1"/>
              <a:t>arr</a:t>
            </a:r>
            <a:r>
              <a:rPr lang="en-US" altLang="zh-CN" sz="3100" dirty="0"/>
              <a:t>[n]</a:t>
            </a:r>
            <a:r>
              <a:rPr lang="zh-CN" altLang="en-US" sz="3100" dirty="0"/>
              <a:t>的地址就是</a:t>
            </a:r>
            <a:r>
              <a:rPr lang="en-US" altLang="zh-CN" sz="3100" dirty="0" err="1"/>
              <a:t>arr</a:t>
            </a:r>
            <a:r>
              <a:rPr lang="en-US" altLang="zh-CN" sz="3100" dirty="0"/>
              <a:t>[0]</a:t>
            </a:r>
            <a:r>
              <a:rPr lang="zh-CN" altLang="en-US" sz="3100" dirty="0"/>
              <a:t>的地址</a:t>
            </a:r>
            <a:r>
              <a:rPr lang="en-US" altLang="zh-CN" sz="3100" dirty="0"/>
              <a:t>+8n</a:t>
            </a: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1C2399-F526-B510-842C-BFD369D4D29B}"/>
              </a:ext>
            </a:extLst>
          </p:cNvPr>
          <p:cNvGraphicFramePr>
            <a:graphicFrameLocks noGrp="1"/>
          </p:cNvGraphicFramePr>
          <p:nvPr/>
        </p:nvGraphicFramePr>
        <p:xfrm>
          <a:off x="2920555" y="4237497"/>
          <a:ext cx="4407990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598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9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7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3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5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CC41605-837B-46CC-450F-E8841266D711}"/>
              </a:ext>
            </a:extLst>
          </p:cNvPr>
          <p:cNvSpPr txBox="1"/>
          <p:nvPr/>
        </p:nvSpPr>
        <p:spPr>
          <a:xfrm>
            <a:off x="1611165" y="4284128"/>
            <a:ext cx="7903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array</a:t>
            </a:r>
            <a:endParaRPr kumimoji="1" lang="zh-CN" altLang="en-US" sz="200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409FC13-2C69-66E4-76CC-697C36B9B2C7}"/>
              </a:ext>
            </a:extLst>
          </p:cNvPr>
          <p:cNvGraphicFramePr>
            <a:graphicFrameLocks noGrp="1"/>
          </p:cNvGraphicFramePr>
          <p:nvPr/>
        </p:nvGraphicFramePr>
        <p:xfrm>
          <a:off x="2920555" y="3682566"/>
          <a:ext cx="4407990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598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0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3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4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A13FB32-1E89-F266-F381-288E874F703F}"/>
              </a:ext>
            </a:extLst>
          </p:cNvPr>
          <p:cNvSpPr txBox="1"/>
          <p:nvPr/>
        </p:nvSpPr>
        <p:spPr>
          <a:xfrm>
            <a:off x="1611164" y="3729197"/>
            <a:ext cx="8304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index</a:t>
            </a:r>
            <a:endParaRPr kumimoji="1" lang="zh-CN" altLang="en-US" sz="200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100536-EA00-69BF-C22F-47D05EAEDC8B}"/>
              </a:ext>
            </a:extLst>
          </p:cNvPr>
          <p:cNvSpPr txBox="1"/>
          <p:nvPr/>
        </p:nvSpPr>
        <p:spPr>
          <a:xfrm>
            <a:off x="7998333" y="3718850"/>
            <a:ext cx="2629887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zh-CN" altLang="en-US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长度为</a:t>
            </a:r>
            <a:r>
              <a:rPr kumimoji="1" lang="en-US" altLang="zh-CN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kumimoji="1" lang="zh-CN" altLang="en-US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kumimoji="1" lang="en-US" altLang="zh-CN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kumimoji="1" lang="zh-CN" altLang="en-US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数组，</a:t>
            </a:r>
            <a:endParaRPr kumimoji="1" lang="en-US" altLang="zh-CN" sz="2000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kumimoji="1" lang="zh-CN" altLang="en-US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</a:t>
            </a:r>
            <a:r>
              <a:rPr kumimoji="1" lang="en-US" altLang="zh-CN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</a:t>
            </a:r>
            <a:r>
              <a:rPr kumimoji="1" lang="zh-CN" altLang="en-US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</a:t>
            </a:r>
            <a:r>
              <a:rPr kumimoji="1" lang="en-US" altLang="zh-CN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kumimoji="1" lang="zh-CN" altLang="en-US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个字节</a:t>
            </a:r>
            <a:endParaRPr kumimoji="1" lang="en-US" altLang="zh-CN" sz="2000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kumimoji="1" lang="en-US" altLang="zh-CN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(64</a:t>
            </a:r>
            <a:r>
              <a:rPr kumimoji="1" lang="zh-CN" altLang="en-US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位的操作系统</a:t>
            </a:r>
            <a:r>
              <a:rPr kumimoji="1" lang="en-US" altLang="zh-CN" sz="2000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endParaRPr kumimoji="1" lang="zh-CN" altLang="en-US" sz="2000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圆角矩形标注 8">
            <a:extLst>
              <a:ext uri="{FF2B5EF4-FFF2-40B4-BE49-F238E27FC236}">
                <a16:creationId xmlns:a16="http://schemas.microsoft.com/office/drawing/2014/main" id="{8EE417CF-B3BA-C0A3-279F-1DF327FF406E}"/>
              </a:ext>
            </a:extLst>
          </p:cNvPr>
          <p:cNvSpPr/>
          <p:nvPr/>
        </p:nvSpPr>
        <p:spPr>
          <a:xfrm>
            <a:off x="1611164" y="5404865"/>
            <a:ext cx="2008782" cy="612648"/>
          </a:xfrm>
          <a:prstGeom prst="wedgeRoundRectCallout">
            <a:avLst>
              <a:gd name="adj1" fmla="val 15303"/>
              <a:gd name="adj2" fmla="val -14849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地址：</a:t>
            </a:r>
            <a:endParaRPr kumimoji="1" lang="en-US" altLang="zh-CN" sz="200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0xc00001e270</a:t>
            </a:r>
            <a:endParaRPr kumimoji="1" lang="zh-CN" altLang="en-US" sz="200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圆角矩形标注 9">
            <a:extLst>
              <a:ext uri="{FF2B5EF4-FFF2-40B4-BE49-F238E27FC236}">
                <a16:creationId xmlns:a16="http://schemas.microsoft.com/office/drawing/2014/main" id="{E0778568-5141-7603-3E97-6BA5A42B1647}"/>
              </a:ext>
            </a:extLst>
          </p:cNvPr>
          <p:cNvSpPr/>
          <p:nvPr/>
        </p:nvSpPr>
        <p:spPr>
          <a:xfrm>
            <a:off x="3943810" y="5413573"/>
            <a:ext cx="2008782" cy="612648"/>
          </a:xfrm>
          <a:prstGeom prst="wedgeRoundRectCallout">
            <a:avLst>
              <a:gd name="adj1" fmla="val -57697"/>
              <a:gd name="adj2" fmla="val -14794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地址：</a:t>
            </a:r>
            <a:endParaRPr kumimoji="1" lang="en-US" altLang="zh-CN" sz="200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0xc00001e278</a:t>
            </a:r>
            <a:endParaRPr kumimoji="1" lang="zh-CN" altLang="en-US" sz="200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圆角矩形标注 10">
            <a:extLst>
              <a:ext uri="{FF2B5EF4-FFF2-40B4-BE49-F238E27FC236}">
                <a16:creationId xmlns:a16="http://schemas.microsoft.com/office/drawing/2014/main" id="{081AD3B6-BC60-3BDA-E9EF-461E45A40708}"/>
              </a:ext>
            </a:extLst>
          </p:cNvPr>
          <p:cNvSpPr/>
          <p:nvPr/>
        </p:nvSpPr>
        <p:spPr>
          <a:xfrm>
            <a:off x="6658858" y="5413573"/>
            <a:ext cx="3817833" cy="612648"/>
          </a:xfrm>
          <a:prstGeom prst="wedgeRoundRectCallout">
            <a:avLst>
              <a:gd name="adj1" fmla="val -18498"/>
              <a:gd name="adj2" fmla="val 5397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数组的地址就是首元素的地址</a:t>
            </a:r>
          </a:p>
        </p:txBody>
      </p:sp>
    </p:spTree>
    <p:extLst>
      <p:ext uri="{BB962C8B-B14F-4D97-AF65-F5344CB8AC3E}">
        <p14:creationId xmlns:p14="http://schemas.microsoft.com/office/powerpoint/2010/main" val="180819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8E60D-1A6B-1C8C-E7EE-E45F4710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87F5FB-6411-CABB-45E9-592B90F307FD}"/>
              </a:ext>
            </a:extLst>
          </p:cNvPr>
          <p:cNvSpPr/>
          <p:nvPr/>
        </p:nvSpPr>
        <p:spPr>
          <a:xfrm>
            <a:off x="1509714" y="3057525"/>
            <a:ext cx="1257300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C752EA-762C-D7F5-97BF-86C2F8370355}"/>
              </a:ext>
            </a:extLst>
          </p:cNvPr>
          <p:cNvSpPr/>
          <p:nvPr/>
        </p:nvSpPr>
        <p:spPr>
          <a:xfrm>
            <a:off x="3886200" y="3057525"/>
            <a:ext cx="1257300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proxy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48C124-0644-9496-854E-45B502A5614F}"/>
              </a:ext>
            </a:extLst>
          </p:cNvPr>
          <p:cNvSpPr/>
          <p:nvPr/>
        </p:nvSpPr>
        <p:spPr>
          <a:xfrm>
            <a:off x="6262687" y="1847850"/>
            <a:ext cx="153352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server1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0376F1-F756-BD44-BE55-B88C72F48232}"/>
              </a:ext>
            </a:extLst>
          </p:cNvPr>
          <p:cNvSpPr/>
          <p:nvPr/>
        </p:nvSpPr>
        <p:spPr>
          <a:xfrm>
            <a:off x="6262686" y="4267200"/>
            <a:ext cx="153352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server3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55A014-6C98-F5FC-F610-E0A4543CEB85}"/>
              </a:ext>
            </a:extLst>
          </p:cNvPr>
          <p:cNvSpPr/>
          <p:nvPr/>
        </p:nvSpPr>
        <p:spPr>
          <a:xfrm>
            <a:off x="6262686" y="3057525"/>
            <a:ext cx="153352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server2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992323-5B90-54F3-44B5-03DB27E6FA9E}"/>
              </a:ext>
            </a:extLst>
          </p:cNvPr>
          <p:cNvSpPr/>
          <p:nvPr/>
        </p:nvSpPr>
        <p:spPr>
          <a:xfrm>
            <a:off x="8915398" y="1847850"/>
            <a:ext cx="153352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mysql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6D560A-BD57-1A75-86AD-F72EC56D209C}"/>
              </a:ext>
            </a:extLst>
          </p:cNvPr>
          <p:cNvSpPr/>
          <p:nvPr/>
        </p:nvSpPr>
        <p:spPr>
          <a:xfrm>
            <a:off x="8915397" y="4267200"/>
            <a:ext cx="153352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mq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FD4A25-6142-FD26-9F77-3B8C241AB12C}"/>
              </a:ext>
            </a:extLst>
          </p:cNvPr>
          <p:cNvSpPr/>
          <p:nvPr/>
        </p:nvSpPr>
        <p:spPr>
          <a:xfrm>
            <a:off x="8915397" y="3057525"/>
            <a:ext cx="1533525" cy="742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149950E-FFB1-2E19-7E3B-08AB6EFECF5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67014" y="3429000"/>
            <a:ext cx="1119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9980CD7-1DA9-31BF-EE32-FC19D9F752C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143500" y="2219325"/>
            <a:ext cx="1119187" cy="120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23EE9E5-3F74-DF24-A8A0-456C8BC56D6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143500" y="3429000"/>
            <a:ext cx="1119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B4D3F43-EB62-7CF9-E4C8-344192DB71A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43500" y="3429000"/>
            <a:ext cx="1119186" cy="120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1F41148-2F55-C008-23F0-F27CAB67ABA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796211" y="2219325"/>
            <a:ext cx="1119187" cy="120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9F0412-3ECF-493D-6AB1-97BA7143F77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796211" y="3429000"/>
            <a:ext cx="1119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1D1393A-44F8-9800-ADD3-F8422883772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796211" y="3429000"/>
            <a:ext cx="1119186" cy="120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F691222-623B-623E-61EB-7B4B08A4188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796211" y="4638675"/>
            <a:ext cx="1119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DB01C2A-4188-F884-C18A-F1D38D7F97B6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796211" y="3429000"/>
            <a:ext cx="1119186" cy="120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9F5E452-961E-BEA7-DD26-1F7D961313A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796211" y="2219325"/>
            <a:ext cx="1119187" cy="2419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302A31D-B148-B1A7-8EE8-3755E3CA1C6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796212" y="2219325"/>
            <a:ext cx="11191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B848345-47E8-9B06-6F6F-3F444D67984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796212" y="2219325"/>
            <a:ext cx="1119185" cy="1209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EF9EFF5-EA0D-617A-665B-89B3DF8EEAF7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796212" y="2219325"/>
            <a:ext cx="1119185" cy="2419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9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65E3A-72D0-24D0-A0F4-1A4F8571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13886-BEB4-24B0-F9E9-F52CB135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Redis</a:t>
            </a:r>
            <a:r>
              <a:rPr lang="zh-CN" altLang="en-US" dirty="0"/>
              <a:t>是一个基于内存的数据存储系统。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基于内存，所以快，是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10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倍。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为防止数据丢失，数据会周期性地持久化到磁盘。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Redis</a:t>
            </a:r>
            <a:r>
              <a:rPr lang="zh-CN" altLang="en-US" dirty="0"/>
              <a:t>跟业务程序是分开部署的，所以</a:t>
            </a:r>
            <a:r>
              <a:rPr lang="en-US" altLang="zh-CN" dirty="0"/>
              <a:t>Redis</a:t>
            </a:r>
            <a:r>
              <a:rPr lang="zh-CN" altLang="en-US" dirty="0"/>
              <a:t>可以充当分布式缓存。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支持丰富的数据类型：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字符串（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String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）、哈希（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Hash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）、列表（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）、集合（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）和有序集合（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Sorted Set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2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支持发布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/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订阅模式，发布者将消息发送到指定的频道，订阅者可以接收和处理这些消息。这种模式常应用于实时通信、事件驱动系统和消息队列等场景。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Redis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事务太鸡肋，不建议使用。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0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DEC0-DD8A-33F0-6956-BAFA99A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scan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6C800C-F40A-C8A7-6529-C85A1875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878081"/>
              </p:ext>
            </p:extLst>
          </p:nvPr>
        </p:nvGraphicFramePr>
        <p:xfrm>
          <a:off x="7010395" y="2402770"/>
          <a:ext cx="1367681" cy="3214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7681">
                  <a:extLst>
                    <a:ext uri="{9D8B030D-6E8A-4147-A177-3AD203B41FA5}">
                      <a16:colId xmlns:a16="http://schemas.microsoft.com/office/drawing/2014/main" val="409304335"/>
                    </a:ext>
                  </a:extLst>
                </a:gridCol>
              </a:tblGrid>
              <a:tr h="53569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3692"/>
                  </a:ext>
                </a:extLst>
              </a:tr>
              <a:tr h="535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598137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221020"/>
                  </a:ext>
                </a:extLst>
              </a:tr>
              <a:tr h="535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793282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58134"/>
                  </a:ext>
                </a:extLst>
              </a:tr>
              <a:tr h="535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87712"/>
                  </a:ext>
                </a:extLst>
              </a:tr>
              <a:tr h="535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00820"/>
                  </a:ext>
                </a:extLst>
              </a:tr>
              <a:tr h="53569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121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0CCA10F-EF1A-DA03-E150-B04D6CAC586D}"/>
              </a:ext>
            </a:extLst>
          </p:cNvPr>
          <p:cNvSpPr txBox="1"/>
          <p:nvPr/>
        </p:nvSpPr>
        <p:spPr>
          <a:xfrm>
            <a:off x="1343025" y="2481263"/>
            <a:ext cx="75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3873D0-6B10-E6D7-4E83-225A6340AF16}"/>
              </a:ext>
            </a:extLst>
          </p:cNvPr>
          <p:cNvSpPr txBox="1"/>
          <p:nvPr/>
        </p:nvSpPr>
        <p:spPr>
          <a:xfrm>
            <a:off x="1343025" y="4155699"/>
            <a:ext cx="75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bcc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111E44-80E9-654F-D098-2B041564F81A}"/>
              </a:ext>
            </a:extLst>
          </p:cNvPr>
          <p:cNvSpPr txBox="1"/>
          <p:nvPr/>
        </p:nvSpPr>
        <p:spPr>
          <a:xfrm>
            <a:off x="1343025" y="3318481"/>
            <a:ext cx="739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E3DC64-8054-0195-7EB5-617488C9FB8E}"/>
              </a:ext>
            </a:extLst>
          </p:cNvPr>
          <p:cNvSpPr txBox="1"/>
          <p:nvPr/>
        </p:nvSpPr>
        <p:spPr>
          <a:xfrm>
            <a:off x="3581400" y="331848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793282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050332-C59E-30EF-472B-347A0E75025E}"/>
              </a:ext>
            </a:extLst>
          </p:cNvPr>
          <p:cNvSpPr txBox="1"/>
          <p:nvPr/>
        </p:nvSpPr>
        <p:spPr>
          <a:xfrm>
            <a:off x="3581400" y="415569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598137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E1C8D8-9F63-9C5D-07AA-CFB91DF97518}"/>
              </a:ext>
            </a:extLst>
          </p:cNvPr>
          <p:cNvSpPr txBox="1"/>
          <p:nvPr/>
        </p:nvSpPr>
        <p:spPr>
          <a:xfrm>
            <a:off x="3605444" y="2481263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hash</a:t>
            </a:r>
            <a:r>
              <a: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D02B02-12DE-A8A9-3FBC-BBE63277F4E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082073" y="3580091"/>
            <a:ext cx="14993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1012F1-2E0C-A331-5932-8CCD01D85BB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102913" y="4417309"/>
            <a:ext cx="1478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C294B49-938F-07AA-AED7-235FFE7C7F72}"/>
              </a:ext>
            </a:extLst>
          </p:cNvPr>
          <p:cNvSpPr txBox="1"/>
          <p:nvPr/>
        </p:nvSpPr>
        <p:spPr>
          <a:xfrm>
            <a:off x="2310758" y="305687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hash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074670-9774-3B0B-EFC5-51014C84773A}"/>
              </a:ext>
            </a:extLst>
          </p:cNvPr>
          <p:cNvSpPr txBox="1"/>
          <p:nvPr/>
        </p:nvSpPr>
        <p:spPr>
          <a:xfrm>
            <a:off x="2310757" y="3894089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hash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D8C9E5-4440-C55D-EE85-3E5633EAEDCE}"/>
              </a:ext>
            </a:extLst>
          </p:cNvPr>
          <p:cNvSpPr txBox="1"/>
          <p:nvPr/>
        </p:nvSpPr>
        <p:spPr>
          <a:xfrm>
            <a:off x="7264400" y="1690688"/>
            <a:ext cx="793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slot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C3F723-A15D-00BF-865C-F873FFB62C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49082" y="3580091"/>
            <a:ext cx="2061313" cy="214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AF14AF-5D6D-DE58-61FB-50CF31C2F31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949082" y="3193345"/>
            <a:ext cx="2061313" cy="12239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B904C05-AF8B-D5B2-C219-B682C0D8A6DF}"/>
              </a:ext>
            </a:extLst>
          </p:cNvPr>
          <p:cNvSpPr/>
          <p:nvPr/>
        </p:nvSpPr>
        <p:spPr>
          <a:xfrm>
            <a:off x="9286875" y="3486630"/>
            <a:ext cx="1562100" cy="523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acc=50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471DCAC-5B9E-92BB-DB4F-5B8BB0CBE8F1}"/>
              </a:ext>
            </a:extLst>
          </p:cNvPr>
          <p:cNvSpPr/>
          <p:nvPr/>
        </p:nvSpPr>
        <p:spPr>
          <a:xfrm>
            <a:off x="9286875" y="2905781"/>
            <a:ext cx="1562100" cy="5232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bcc=30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20C6AE7-47F2-7AFC-7935-6996B6FCE48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378076" y="3748239"/>
            <a:ext cx="908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054B7EF-D3CE-73B9-3960-6D5E811ACC69}"/>
              </a:ext>
            </a:extLst>
          </p:cNvPr>
          <p:cNvCxnSpPr>
            <a:cxnSpLocks/>
          </p:cNvCxnSpPr>
          <p:nvPr/>
        </p:nvCxnSpPr>
        <p:spPr>
          <a:xfrm>
            <a:off x="8378075" y="3194810"/>
            <a:ext cx="9087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E78654C-6C47-59F5-255F-0FA35FF20ED3}"/>
              </a:ext>
            </a:extLst>
          </p:cNvPr>
          <p:cNvSpPr txBox="1"/>
          <p:nvPr/>
        </p:nvSpPr>
        <p:spPr>
          <a:xfrm>
            <a:off x="9012828" y="1690687"/>
            <a:ext cx="211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&lt;</a:t>
            </a:r>
            <a:r>
              <a:rPr lang="en-US" altLang="zh-CN" sz="28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key,value</a:t>
            </a:r>
            <a:r>
              <a:rPr lang="en-US" altLang="zh-CN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471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D4543FF3-E73D-3143-F96B-F9D52C09EF8A}"/>
              </a:ext>
            </a:extLst>
          </p:cNvPr>
          <p:cNvSpPr/>
          <p:nvPr/>
        </p:nvSpPr>
        <p:spPr>
          <a:xfrm>
            <a:off x="1134016" y="3154480"/>
            <a:ext cx="9419515" cy="82256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                                                   </a:t>
            </a:r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endParaRPr lang="zh-CN" altLang="en-US" dirty="0">
              <a:solidFill>
                <a:srgbClr val="F7621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453870-83D9-6BAD-2F98-27D6DCDD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订阅模式</a:t>
            </a: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1688C9E9-8625-0875-990C-98C8F585C251}"/>
              </a:ext>
            </a:extLst>
          </p:cNvPr>
          <p:cNvSpPr/>
          <p:nvPr/>
        </p:nvSpPr>
        <p:spPr>
          <a:xfrm>
            <a:off x="1804842" y="2036437"/>
            <a:ext cx="1573247" cy="50711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Publisher1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流程图: 终止 4">
            <a:extLst>
              <a:ext uri="{FF2B5EF4-FFF2-40B4-BE49-F238E27FC236}">
                <a16:creationId xmlns:a16="http://schemas.microsoft.com/office/drawing/2014/main" id="{D2A307EC-1151-396C-7B3A-69BC4095EC21}"/>
              </a:ext>
            </a:extLst>
          </p:cNvPr>
          <p:cNvSpPr/>
          <p:nvPr/>
        </p:nvSpPr>
        <p:spPr>
          <a:xfrm>
            <a:off x="1804841" y="3311206"/>
            <a:ext cx="1573247" cy="50711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2470F9-5834-D010-E736-CC73A0EEB656}"/>
              </a:ext>
            </a:extLst>
          </p:cNvPr>
          <p:cNvGrpSpPr/>
          <p:nvPr/>
        </p:nvGrpSpPr>
        <p:grpSpPr>
          <a:xfrm>
            <a:off x="756010" y="4585975"/>
            <a:ext cx="3668247" cy="507113"/>
            <a:chOff x="284835" y="4450212"/>
            <a:chExt cx="3668247" cy="507113"/>
          </a:xfrm>
        </p:grpSpPr>
        <p:sp>
          <p:nvSpPr>
            <p:cNvPr id="6" name="流程图: 终止 5">
              <a:extLst>
                <a:ext uri="{FF2B5EF4-FFF2-40B4-BE49-F238E27FC236}">
                  <a16:creationId xmlns:a16="http://schemas.microsoft.com/office/drawing/2014/main" id="{F262692E-8235-D28D-824B-B3CC12F4CF72}"/>
                </a:ext>
              </a:extLst>
            </p:cNvPr>
            <p:cNvSpPr/>
            <p:nvPr/>
          </p:nvSpPr>
          <p:spPr>
            <a:xfrm>
              <a:off x="2379835" y="4450212"/>
              <a:ext cx="1573247" cy="507113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Subscriber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流程图: 终止 6">
              <a:extLst>
                <a:ext uri="{FF2B5EF4-FFF2-40B4-BE49-F238E27FC236}">
                  <a16:creationId xmlns:a16="http://schemas.microsoft.com/office/drawing/2014/main" id="{5FB79F4E-142E-8F6E-7E9C-F1D59AA74EA6}"/>
                </a:ext>
              </a:extLst>
            </p:cNvPr>
            <p:cNvSpPr/>
            <p:nvPr/>
          </p:nvSpPr>
          <p:spPr>
            <a:xfrm>
              <a:off x="284835" y="4450212"/>
              <a:ext cx="1573247" cy="507113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Subscriber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9932CAA-96AC-9AFF-4965-9691DAA23B4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591465" y="2543550"/>
            <a:ext cx="1" cy="76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5FFC00-1698-A101-2619-B707CA3FE28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591465" y="3818319"/>
            <a:ext cx="1046169" cy="76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D082B0-BB0B-5DC9-EAB4-40A76D4C610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542634" y="3818319"/>
            <a:ext cx="1048831" cy="76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B91F91D-8AF2-45DC-597E-8E98FFA3E430}"/>
              </a:ext>
            </a:extLst>
          </p:cNvPr>
          <p:cNvGrpSpPr/>
          <p:nvPr/>
        </p:nvGrpSpPr>
        <p:grpSpPr>
          <a:xfrm>
            <a:off x="5292738" y="2036437"/>
            <a:ext cx="5763247" cy="3056651"/>
            <a:chOff x="5292738" y="2036437"/>
            <a:chExt cx="5763247" cy="3056651"/>
          </a:xfrm>
        </p:grpSpPr>
        <p:sp>
          <p:nvSpPr>
            <p:cNvPr id="21" name="流程图: 终止 20">
              <a:extLst>
                <a:ext uri="{FF2B5EF4-FFF2-40B4-BE49-F238E27FC236}">
                  <a16:creationId xmlns:a16="http://schemas.microsoft.com/office/drawing/2014/main" id="{CD77998D-A896-EA29-6DDC-5CFE796F2703}"/>
                </a:ext>
              </a:extLst>
            </p:cNvPr>
            <p:cNvSpPr/>
            <p:nvPr/>
          </p:nvSpPr>
          <p:spPr>
            <a:xfrm>
              <a:off x="5292738" y="4585975"/>
              <a:ext cx="1573247" cy="507113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cs"/>
                </a:rPr>
                <a:t>Subscriber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EAE149D-E03A-C2FC-28A9-D84D0974CE97}"/>
                </a:ext>
              </a:extLst>
            </p:cNvPr>
            <p:cNvGrpSpPr/>
            <p:nvPr/>
          </p:nvGrpSpPr>
          <p:grpSpPr>
            <a:xfrm>
              <a:off x="6079362" y="2036437"/>
              <a:ext cx="4976623" cy="3056651"/>
              <a:chOff x="6079362" y="2036437"/>
              <a:chExt cx="4976623" cy="3056651"/>
            </a:xfrm>
          </p:grpSpPr>
          <p:sp>
            <p:nvSpPr>
              <p:cNvPr id="17" name="流程图: 终止 16">
                <a:extLst>
                  <a:ext uri="{FF2B5EF4-FFF2-40B4-BE49-F238E27FC236}">
                    <a16:creationId xmlns:a16="http://schemas.microsoft.com/office/drawing/2014/main" id="{B1F842A9-DBB0-C057-99D5-EFED8A7DF462}"/>
                  </a:ext>
                </a:extLst>
              </p:cNvPr>
              <p:cNvSpPr/>
              <p:nvPr/>
            </p:nvSpPr>
            <p:spPr>
              <a:xfrm>
                <a:off x="6341570" y="2036437"/>
                <a:ext cx="1573247" cy="507113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Publisher1</a:t>
                </a: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8" name="流程图: 终止 17">
                <a:extLst>
                  <a:ext uri="{FF2B5EF4-FFF2-40B4-BE49-F238E27FC236}">
                    <a16:creationId xmlns:a16="http://schemas.microsoft.com/office/drawing/2014/main" id="{165E7EA1-B744-FF3C-C38B-13C50D62615C}"/>
                  </a:ext>
                </a:extLst>
              </p:cNvPr>
              <p:cNvSpPr/>
              <p:nvPr/>
            </p:nvSpPr>
            <p:spPr>
              <a:xfrm>
                <a:off x="6341569" y="3311206"/>
                <a:ext cx="1573247" cy="507113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Channel1</a:t>
                </a: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0" name="流程图: 终止 19">
                <a:extLst>
                  <a:ext uri="{FF2B5EF4-FFF2-40B4-BE49-F238E27FC236}">
                    <a16:creationId xmlns:a16="http://schemas.microsoft.com/office/drawing/2014/main" id="{B15F27FD-9C34-B59F-605B-B6138318F476}"/>
                  </a:ext>
                </a:extLst>
              </p:cNvPr>
              <p:cNvSpPr/>
              <p:nvPr/>
            </p:nvSpPr>
            <p:spPr>
              <a:xfrm>
                <a:off x="7387738" y="4585975"/>
                <a:ext cx="1573247" cy="507113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Subscriber</a:t>
                </a:r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2</a:t>
                </a: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8A96FF9-F089-98C2-5920-782C272CC4FA}"/>
                  </a:ext>
                </a:extLst>
              </p:cNvPr>
              <p:cNvCxnSpPr>
                <a:stCxn id="17" idx="2"/>
                <a:endCxn id="18" idx="0"/>
              </p:cNvCxnSpPr>
              <p:nvPr/>
            </p:nvCxnSpPr>
            <p:spPr>
              <a:xfrm flipH="1">
                <a:off x="7128193" y="2543550"/>
                <a:ext cx="1" cy="767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D4E06E99-77A2-5276-6078-E2D2A488C453}"/>
                  </a:ext>
                </a:extLst>
              </p:cNvPr>
              <p:cNvCxnSpPr>
                <a:cxnSpLocks/>
                <a:stCxn id="18" idx="2"/>
                <a:endCxn id="20" idx="0"/>
              </p:cNvCxnSpPr>
              <p:nvPr/>
            </p:nvCxnSpPr>
            <p:spPr>
              <a:xfrm>
                <a:off x="7128193" y="3818319"/>
                <a:ext cx="1046169" cy="767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571CB920-9C17-9EAA-9AD8-F9C334302E7E}"/>
                  </a:ext>
                </a:extLst>
              </p:cNvPr>
              <p:cNvCxnSpPr>
                <a:cxnSpLocks/>
                <a:stCxn id="18" idx="2"/>
                <a:endCxn id="21" idx="0"/>
              </p:cNvCxnSpPr>
              <p:nvPr/>
            </p:nvCxnSpPr>
            <p:spPr>
              <a:xfrm flipH="1">
                <a:off x="6079362" y="3818319"/>
                <a:ext cx="1048831" cy="7676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流程图: 终止 24">
                <a:extLst>
                  <a:ext uri="{FF2B5EF4-FFF2-40B4-BE49-F238E27FC236}">
                    <a16:creationId xmlns:a16="http://schemas.microsoft.com/office/drawing/2014/main" id="{D26375D2-E0AC-4154-29A3-FBACCA37DAAC}"/>
                  </a:ext>
                </a:extLst>
              </p:cNvPr>
              <p:cNvSpPr/>
              <p:nvPr/>
            </p:nvSpPr>
            <p:spPr>
              <a:xfrm>
                <a:off x="8393977" y="3311208"/>
                <a:ext cx="1573247" cy="507113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Channel2</a:t>
                </a: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6" name="流程图: 终止 25">
                <a:extLst>
                  <a:ext uri="{FF2B5EF4-FFF2-40B4-BE49-F238E27FC236}">
                    <a16:creationId xmlns:a16="http://schemas.microsoft.com/office/drawing/2014/main" id="{D736F02B-722A-07F7-032E-E6DFB280B925}"/>
                  </a:ext>
                </a:extLst>
              </p:cNvPr>
              <p:cNvSpPr/>
              <p:nvPr/>
            </p:nvSpPr>
            <p:spPr>
              <a:xfrm>
                <a:off x="8393976" y="2036438"/>
                <a:ext cx="1573247" cy="507113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Publisher2</a:t>
                </a: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27" name="流程图: 终止 26">
                <a:extLst>
                  <a:ext uri="{FF2B5EF4-FFF2-40B4-BE49-F238E27FC236}">
                    <a16:creationId xmlns:a16="http://schemas.microsoft.com/office/drawing/2014/main" id="{351EB6DA-7C3F-C5EA-7D77-59599C708C39}"/>
                  </a:ext>
                </a:extLst>
              </p:cNvPr>
              <p:cNvSpPr/>
              <p:nvPr/>
            </p:nvSpPr>
            <p:spPr>
              <a:xfrm>
                <a:off x="9482738" y="4585974"/>
                <a:ext cx="1573247" cy="507113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</a:rPr>
                  <a:t>Subscriber</a:t>
                </a:r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3</a:t>
                </a: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B3FB788-5FD3-9BD6-72FB-828A25802DEB}"/>
                  </a:ext>
                </a:extLst>
              </p:cNvPr>
              <p:cNvCxnSpPr>
                <a:cxnSpLocks/>
                <a:stCxn id="25" idx="2"/>
                <a:endCxn id="20" idx="0"/>
              </p:cNvCxnSpPr>
              <p:nvPr/>
            </p:nvCxnSpPr>
            <p:spPr>
              <a:xfrm flipH="1">
                <a:off x="8174362" y="3818321"/>
                <a:ext cx="1006239" cy="7676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BA65E9F2-B222-B2C7-2423-51DDD351E144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>
                <a:off x="9180601" y="3818321"/>
                <a:ext cx="1088761" cy="7676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C8C10B8C-CFD6-7237-AD93-6D543825BA43}"/>
                  </a:ext>
                </a:extLst>
              </p:cNvPr>
              <p:cNvCxnSpPr>
                <a:cxnSpLocks/>
                <a:stCxn id="26" idx="2"/>
                <a:endCxn id="25" idx="0"/>
              </p:cNvCxnSpPr>
              <p:nvPr/>
            </p:nvCxnSpPr>
            <p:spPr>
              <a:xfrm>
                <a:off x="9180600" y="2543551"/>
                <a:ext cx="1" cy="767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7CA644AD-0315-88B0-22A3-77386BE5E4AF}"/>
                  </a:ext>
                </a:extLst>
              </p:cNvPr>
              <p:cNvCxnSpPr>
                <a:cxnSpLocks/>
                <a:stCxn id="26" idx="2"/>
                <a:endCxn id="18" idx="0"/>
              </p:cNvCxnSpPr>
              <p:nvPr/>
            </p:nvCxnSpPr>
            <p:spPr>
              <a:xfrm flipH="1">
                <a:off x="7128193" y="2543551"/>
                <a:ext cx="2052407" cy="7676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3E924E40-56DF-931E-3B0B-5B8C4B2A4B27}"/>
                  </a:ext>
                </a:extLst>
              </p:cNvPr>
              <p:cNvCxnSpPr>
                <a:cxnSpLocks/>
                <a:stCxn id="17" idx="2"/>
                <a:endCxn id="25" idx="0"/>
              </p:cNvCxnSpPr>
              <p:nvPr/>
            </p:nvCxnSpPr>
            <p:spPr>
              <a:xfrm>
                <a:off x="7128194" y="2543550"/>
                <a:ext cx="2052407" cy="7676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D0453BC-9FBD-5F9D-0C91-6E6A22362C03}"/>
              </a:ext>
            </a:extLst>
          </p:cNvPr>
          <p:cNvSpPr txBox="1"/>
          <p:nvPr/>
        </p:nvSpPr>
        <p:spPr>
          <a:xfrm>
            <a:off x="1006239" y="5626155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Subscriber</a:t>
            </a:r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启动之前，</a:t>
            </a:r>
            <a:r>
              <a:rPr lang="en-US" altLang="zh-CN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  <a:r>
              <a:rPr lang="zh-CN" altLang="en-US" sz="18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里的消息接收不到。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2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DF58-AC83-98DE-D3D7-4D57330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分布式锁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5A922-3F39-3EC5-17EE-9C2E72B2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0271"/>
            <a:ext cx="10515600" cy="6808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dirty="0" err="1"/>
              <a:t>SetNX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ctx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context.Context</a:t>
            </a:r>
            <a:r>
              <a:rPr lang="en-US" altLang="zh-CN" sz="1800" dirty="0"/>
              <a:t>, key string, value interface{}, expiration </a:t>
            </a:r>
            <a:r>
              <a:rPr lang="en-US" altLang="zh-CN" sz="1800" dirty="0" err="1"/>
              <a:t>time.Duration</a:t>
            </a:r>
            <a:r>
              <a:rPr lang="en-US" altLang="zh-CN" sz="1800" dirty="0"/>
              <a:t>) *</a:t>
            </a:r>
            <a:r>
              <a:rPr lang="en-US" altLang="zh-CN" sz="1800" dirty="0" err="1"/>
              <a:t>BoolCmd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SetNX</a:t>
            </a:r>
            <a:r>
              <a:rPr lang="zh-CN" altLang="en-US" sz="1800" dirty="0"/>
              <a:t>如果</a:t>
            </a:r>
            <a:r>
              <a:rPr lang="en-US" altLang="zh-CN" sz="1800" dirty="0"/>
              <a:t>key</a:t>
            </a:r>
            <a:r>
              <a:rPr lang="zh-CN" altLang="en-US" sz="1800" dirty="0"/>
              <a:t>不存在则返回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，写入</a:t>
            </a:r>
            <a:r>
              <a:rPr lang="en-US" altLang="zh-CN" sz="1800" dirty="0"/>
              <a:t>key</a:t>
            </a:r>
            <a:r>
              <a:rPr lang="zh-CN" altLang="en-US" sz="1800" dirty="0"/>
              <a:t>，并设置过期时间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066C4F-6EE8-8142-C62B-733BFB9EC2F2}"/>
              </a:ext>
            </a:extLst>
          </p:cNvPr>
          <p:cNvGrpSpPr/>
          <p:nvPr/>
        </p:nvGrpSpPr>
        <p:grpSpPr>
          <a:xfrm>
            <a:off x="3730139" y="4508112"/>
            <a:ext cx="4843525" cy="822561"/>
            <a:chOff x="1597205" y="3154480"/>
            <a:chExt cx="4843525" cy="82256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7B5DCA-9998-2469-31A8-7E683C794131}"/>
                </a:ext>
              </a:extLst>
            </p:cNvPr>
            <p:cNvSpPr/>
            <p:nvPr/>
          </p:nvSpPr>
          <p:spPr>
            <a:xfrm>
              <a:off x="1597205" y="3154480"/>
              <a:ext cx="4843525" cy="82256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                                                                             </a:t>
              </a:r>
              <a:r>
                <a:rPr lang="en-US" altLang="zh-CN" dirty="0">
                  <a:solidFill>
                    <a:srgbClr val="F7621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Redis</a:t>
              </a:r>
              <a:endPara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" name="流程图: 终止 3">
              <a:extLst>
                <a:ext uri="{FF2B5EF4-FFF2-40B4-BE49-F238E27FC236}">
                  <a16:creationId xmlns:a16="http://schemas.microsoft.com/office/drawing/2014/main" id="{35F4B9D1-A8FE-32FE-3631-18263458ED8B}"/>
                </a:ext>
              </a:extLst>
            </p:cNvPr>
            <p:cNvSpPr/>
            <p:nvPr/>
          </p:nvSpPr>
          <p:spPr>
            <a:xfrm>
              <a:off x="1804842" y="3311206"/>
              <a:ext cx="3605691" cy="507113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Key=iPhone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秒杀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-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共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部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-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第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部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B597D61-F787-D541-AF27-A058BF360F1D}"/>
              </a:ext>
            </a:extLst>
          </p:cNvPr>
          <p:cNvSpPr/>
          <p:nvPr/>
        </p:nvSpPr>
        <p:spPr>
          <a:xfrm>
            <a:off x="2982781" y="3194410"/>
            <a:ext cx="1545296" cy="47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0BAA66-2C90-D9A7-D9A4-D615BD3EE7CC}"/>
              </a:ext>
            </a:extLst>
          </p:cNvPr>
          <p:cNvSpPr/>
          <p:nvPr/>
        </p:nvSpPr>
        <p:spPr>
          <a:xfrm>
            <a:off x="5379254" y="3191416"/>
            <a:ext cx="1545296" cy="47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F2DB9F-4986-F5C4-DE71-F4269CCA7C17}"/>
              </a:ext>
            </a:extLst>
          </p:cNvPr>
          <p:cNvSpPr/>
          <p:nvPr/>
        </p:nvSpPr>
        <p:spPr>
          <a:xfrm>
            <a:off x="7663923" y="3185073"/>
            <a:ext cx="1545296" cy="47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04801A-A4B8-D618-9F25-3F7D32E077F3}"/>
              </a:ext>
            </a:extLst>
          </p:cNvPr>
          <p:cNvSpPr/>
          <p:nvPr/>
        </p:nvSpPr>
        <p:spPr>
          <a:xfrm>
            <a:off x="2308627" y="1857365"/>
            <a:ext cx="1073455" cy="47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158593-9563-96CF-E121-DD9A1B70D73F}"/>
              </a:ext>
            </a:extLst>
          </p:cNvPr>
          <p:cNvSpPr/>
          <p:nvPr/>
        </p:nvSpPr>
        <p:spPr>
          <a:xfrm>
            <a:off x="3946428" y="1857365"/>
            <a:ext cx="1073455" cy="47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C80052-2712-1991-C43A-4A4492C666C2}"/>
              </a:ext>
            </a:extLst>
          </p:cNvPr>
          <p:cNvSpPr/>
          <p:nvPr/>
        </p:nvSpPr>
        <p:spPr>
          <a:xfrm>
            <a:off x="5584229" y="1857365"/>
            <a:ext cx="1073455" cy="47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B2526F-EAAF-4328-9E9C-331831E3E310}"/>
              </a:ext>
            </a:extLst>
          </p:cNvPr>
          <p:cNvSpPr/>
          <p:nvPr/>
        </p:nvSpPr>
        <p:spPr>
          <a:xfrm>
            <a:off x="7222030" y="1854194"/>
            <a:ext cx="1073455" cy="47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User4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F18E3DF-6285-C35D-4AE7-545A3570D164}"/>
              </a:ext>
            </a:extLst>
          </p:cNvPr>
          <p:cNvSpPr/>
          <p:nvPr/>
        </p:nvSpPr>
        <p:spPr>
          <a:xfrm>
            <a:off x="8859831" y="1862034"/>
            <a:ext cx="1073455" cy="47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User5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5CB2E5-78BA-3866-6C43-602DEA85A3CC}"/>
              </a:ext>
            </a:extLst>
          </p:cNvPr>
          <p:cNvSpPr txBox="1"/>
          <p:nvPr/>
        </p:nvSpPr>
        <p:spPr>
          <a:xfrm>
            <a:off x="867118" y="19373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客户端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A5E7BE-3426-F735-39B4-58FF13491D06}"/>
              </a:ext>
            </a:extLst>
          </p:cNvPr>
          <p:cNvSpPr txBox="1"/>
          <p:nvPr/>
        </p:nvSpPr>
        <p:spPr>
          <a:xfrm>
            <a:off x="867118" y="323599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Web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39D64A4-62EE-3C2F-00BD-140424E07C4B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2845355" y="2328541"/>
            <a:ext cx="910074" cy="8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90E568C-24EB-6942-E7BE-21951CEAAB43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4483156" y="2328541"/>
            <a:ext cx="3953415" cy="856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9C2C6F3-62A9-2155-61B8-93CC5FF3FE1A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flipH="1">
            <a:off x="3755429" y="2328541"/>
            <a:ext cx="2365528" cy="8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012E1AF-5821-B7A8-6D2F-FB76BFFCC7C2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6151902" y="2325370"/>
            <a:ext cx="1606856" cy="86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13B015E-1FEE-1BF5-CB3F-A0BE10F513CE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8436571" y="2333210"/>
            <a:ext cx="959988" cy="851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44C8094-BF2F-E4EE-C016-A260AA6C51EE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6151902" y="3656249"/>
            <a:ext cx="2284669" cy="851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D9FA872-B9AC-6F87-0C1A-1D447447B2D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6151902" y="3662592"/>
            <a:ext cx="0" cy="845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82E89AA-2216-59A8-5465-02D3B2C91CBC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3755429" y="3665586"/>
            <a:ext cx="2396473" cy="84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DEA8BAC-7084-EA75-05C2-B9F59749D931}"/>
              </a:ext>
            </a:extLst>
          </p:cNvPr>
          <p:cNvSpPr txBox="1"/>
          <p:nvPr/>
        </p:nvSpPr>
        <p:spPr>
          <a:xfrm>
            <a:off x="3881746" y="39091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抢锁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437E128-7773-A701-2F53-B3F92221E97F}"/>
              </a:ext>
            </a:extLst>
          </p:cNvPr>
          <p:cNvSpPr txBox="1"/>
          <p:nvPr/>
        </p:nvSpPr>
        <p:spPr>
          <a:xfrm>
            <a:off x="2406772" y="26357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抢手机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264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5D74-66AD-C74D-654E-FBC01C33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删除、淘汰与持久化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3D8EE2-F783-DC6A-32FE-A35CDCFB1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57384" cy="22771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4381C4-997B-0B81-440D-4EE69104E173}"/>
              </a:ext>
            </a:extLst>
          </p:cNvPr>
          <p:cNvSpPr txBox="1"/>
          <p:nvPr/>
        </p:nvSpPr>
        <p:spPr>
          <a:xfrm>
            <a:off x="7223361" y="1868730"/>
            <a:ext cx="413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查看最大内存限制，到达该阈值时会触发内存淘汰，即删除一些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D87B98-BAE2-3575-303A-4CE9DB60E307}"/>
              </a:ext>
            </a:extLst>
          </p:cNvPr>
          <p:cNvSpPr txBox="1"/>
          <p:nvPr/>
        </p:nvSpPr>
        <p:spPr>
          <a:xfrm>
            <a:off x="7223361" y="2644605"/>
            <a:ext cx="413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查看内存淘汰机制，默认是到达阈值时再插入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直接报错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05B579-A130-F946-FA39-EA9E6607C14A}"/>
              </a:ext>
            </a:extLst>
          </p:cNvPr>
          <p:cNvSpPr txBox="1"/>
          <p:nvPr/>
        </p:nvSpPr>
        <p:spPr>
          <a:xfrm>
            <a:off x="7223361" y="3429000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设置内存淘汰机制，一般用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lru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或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lfu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44ACE-04FF-E2AE-24DE-30854295422C}"/>
              </a:ext>
            </a:extLst>
          </p:cNvPr>
          <p:cNvSpPr txBox="1"/>
          <p:nvPr/>
        </p:nvSpPr>
        <p:spPr>
          <a:xfrm>
            <a:off x="758628" y="4306567"/>
            <a:ext cx="105951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LRU</a:t>
            </a:r>
            <a:r>
              <a:rPr lang="zh-CN" altLang="en-US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Least Recently Used</a:t>
            </a:r>
            <a:r>
              <a:rPr lang="zh-CN" altLang="en-US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基于链表结构，链表中的元素按照操作顺序从前往后排列，最新操作的键会被移动到表头，当需要内存淘汰时，只需要删除链表尾部的元素即可</a:t>
            </a:r>
            <a:endParaRPr lang="en-US" altLang="zh-CN" b="0" i="0" dirty="0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LFU</a:t>
            </a:r>
            <a:r>
              <a:rPr lang="zh-CN" altLang="en-US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Least Frequently Used</a:t>
            </a:r>
            <a:r>
              <a:rPr lang="zh-CN" altLang="en-US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），其基本假设是如果数据过去被访问多次，那么将来被访问的频率也更高，所以淘汰那些过去使用频率最低的</a:t>
            </a:r>
            <a:r>
              <a:rPr lang="en-US" altLang="zh-CN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r>
              <a:rPr lang="zh-CN" altLang="en-US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r>
              <a:rPr lang="zh-CN" altLang="en-US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使用了一个复杂但高效的方法近似地实现了</a:t>
            </a:r>
            <a:r>
              <a:rPr lang="en-US" altLang="zh-CN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LFU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LFU</a:t>
            </a:r>
            <a:r>
              <a:rPr lang="zh-CN" altLang="en-US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比</a:t>
            </a:r>
            <a:r>
              <a:rPr lang="en-US" altLang="zh-CN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LRU</a:t>
            </a:r>
            <a:r>
              <a:rPr lang="zh-CN" altLang="en-US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更合理一些，但实现起来更复杂</a:t>
            </a:r>
            <a:endParaRPr lang="en-US" altLang="zh-CN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过期数据删除策略：定期删除，惰性删除。总之不是一过期就立即删除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也可以启动后台线程对数据执行持久化（写入磁盘）</a:t>
            </a:r>
          </a:p>
        </p:txBody>
      </p:sp>
    </p:spTree>
    <p:extLst>
      <p:ext uri="{BB962C8B-B14F-4D97-AF65-F5344CB8AC3E}">
        <p14:creationId xmlns:p14="http://schemas.microsoft.com/office/powerpoint/2010/main" val="84794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BE9FA-5DEA-9187-A23B-A0927382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42DEF-2C05-118B-1FF9-DEA15C0C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总体原则：</a:t>
            </a:r>
            <a:r>
              <a:rPr lang="en-US" altLang="zh-CN" dirty="0"/>
              <a:t>Redis</a:t>
            </a:r>
            <a:r>
              <a:rPr lang="zh-CN" altLang="en-US" dirty="0"/>
              <a:t>比</a:t>
            </a:r>
            <a:r>
              <a:rPr lang="en-US" altLang="zh-CN" dirty="0" err="1"/>
              <a:t>Mysql</a:t>
            </a:r>
            <a:r>
              <a:rPr lang="zh-CN" altLang="en-US" dirty="0"/>
              <a:t>快一个数量级，可靠性不如</a:t>
            </a:r>
            <a:r>
              <a:rPr lang="en-US" altLang="zh-CN" dirty="0" err="1"/>
              <a:t>Mysql</a:t>
            </a:r>
            <a:r>
              <a:rPr lang="zh-CN" altLang="en-US" dirty="0"/>
              <a:t>，所以对于那些需要高频读写、生命周期短、对用户不是特别重要的数据适合存到</a:t>
            </a:r>
            <a:r>
              <a:rPr lang="en-US" altLang="zh-CN" dirty="0"/>
              <a:t>Redis</a:t>
            </a:r>
            <a:r>
              <a:rPr lang="zh-CN" altLang="en-US" dirty="0"/>
              <a:t>里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计数器。</a:t>
            </a:r>
            <a:r>
              <a:rPr lang="en-US" altLang="zh-CN" dirty="0" err="1"/>
              <a:t>Incr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 </a:t>
            </a:r>
            <a:r>
              <a:rPr lang="en-US" altLang="zh-CN" dirty="0" err="1"/>
              <a:t>context.Context</a:t>
            </a:r>
            <a:r>
              <a:rPr lang="en-US" altLang="zh-CN" dirty="0"/>
              <a:t>, key string)</a:t>
            </a:r>
            <a:r>
              <a:rPr lang="zh-CN" altLang="en-US" dirty="0"/>
              <a:t>对应的</a:t>
            </a:r>
            <a:r>
              <a:rPr lang="en-US" altLang="zh-CN" dirty="0"/>
              <a:t>key</a:t>
            </a:r>
            <a:r>
              <a:rPr lang="zh-CN" altLang="en-US" dirty="0"/>
              <a:t>计数加</a:t>
            </a:r>
            <a:r>
              <a:rPr lang="en-US" altLang="zh-CN" dirty="0"/>
              <a:t>1</a:t>
            </a:r>
            <a:r>
              <a:rPr lang="zh-CN" altLang="en-US" dirty="0"/>
              <a:t>，比如视频播放量，秒杀场景商品库存。</a:t>
            </a:r>
            <a:r>
              <a:rPr lang="en-US" altLang="zh-CN" dirty="0"/>
              <a:t>INCRBY</a:t>
            </a:r>
            <a:r>
              <a:rPr lang="zh-CN" altLang="en-US" dirty="0"/>
              <a:t>加任意值，可以为负数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缓存。对于经常访问的</a:t>
            </a:r>
            <a:r>
              <a:rPr lang="en-US" altLang="zh-CN" dirty="0"/>
              <a:t>MySQL</a:t>
            </a:r>
            <a:r>
              <a:rPr lang="zh-CN" altLang="en-US" dirty="0"/>
              <a:t>数据可以放到</a:t>
            </a:r>
            <a:r>
              <a:rPr lang="en-US" altLang="zh-CN" dirty="0"/>
              <a:t>Redis</a:t>
            </a:r>
            <a:r>
              <a:rPr lang="zh-CN" altLang="en-US" dirty="0"/>
              <a:t>里，</a:t>
            </a:r>
            <a:r>
              <a:rPr lang="en-US" altLang="zh-CN" dirty="0"/>
              <a:t>key</a:t>
            </a:r>
            <a:r>
              <a:rPr lang="zh-CN" altLang="en-US" dirty="0"/>
              <a:t>对应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en-US" dirty="0"/>
              <a:t>是</a:t>
            </a:r>
            <a:r>
              <a:rPr lang="en-US" altLang="zh-CN" dirty="0"/>
              <a:t>Json</a:t>
            </a:r>
            <a:r>
              <a:rPr lang="zh-CN" altLang="en-US" dirty="0"/>
              <a:t>字符串。减轻</a:t>
            </a:r>
            <a:r>
              <a:rPr lang="en-US" altLang="zh-CN" dirty="0" err="1"/>
              <a:t>mysql</a:t>
            </a:r>
            <a:r>
              <a:rPr lang="zh-CN" altLang="en-US" dirty="0"/>
              <a:t>压力，提高接口响应速度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会话缓存。</a:t>
            </a:r>
            <a:r>
              <a:rPr lang="en-US" altLang="zh-CN" dirty="0" err="1"/>
              <a:t>SessionID</a:t>
            </a:r>
            <a:r>
              <a:rPr lang="zh-CN" altLang="en-US" dirty="0"/>
              <a:t>用于标记用户登录成功，登录和后续操作可能命中不同的服务器，所以</a:t>
            </a:r>
            <a:r>
              <a:rPr lang="en-US" altLang="zh-CN" dirty="0" err="1"/>
              <a:t>SessionID</a:t>
            </a:r>
            <a:r>
              <a:rPr lang="zh-CN" altLang="en-US" dirty="0"/>
              <a:t>需要保存在分布式缓存中。搜索</a:t>
            </a:r>
            <a:r>
              <a:rPr lang="en-US" altLang="zh-CN" dirty="0"/>
              <a:t>/</a:t>
            </a:r>
            <a:r>
              <a:rPr lang="zh-CN" altLang="en-US" dirty="0"/>
              <a:t>推荐结果列表存入缓存，翻页时从缓存读取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分布式锁。在分布式系统中，定时任务只需要由一台服务器去执行，谁抢到锁谁执行，在下一个周期到来之前释放锁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订阅功能。少量的事件通知可以用</a:t>
            </a:r>
            <a:r>
              <a:rPr lang="en-US" altLang="zh-CN" dirty="0"/>
              <a:t>Redis</a:t>
            </a:r>
            <a:r>
              <a:rPr lang="zh-CN" altLang="en-US" dirty="0"/>
              <a:t>实现，大量的消息传递更适合用</a:t>
            </a:r>
            <a:r>
              <a:rPr lang="en-US" altLang="zh-CN" dirty="0" err="1"/>
              <a:t>kafka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931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A6A96-0A18-08C2-D171-DE3BF6ED6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定时任务</a:t>
            </a:r>
          </a:p>
        </p:txBody>
      </p:sp>
    </p:spTree>
    <p:extLst>
      <p:ext uri="{BB962C8B-B14F-4D97-AF65-F5344CB8AC3E}">
        <p14:creationId xmlns:p14="http://schemas.microsoft.com/office/powerpoint/2010/main" val="3685793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41C0-FAF2-D483-336E-3328BA5C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robfig</a:t>
            </a:r>
            <a:r>
              <a:rPr lang="en-US" altLang="zh-CN" dirty="0"/>
              <a:t>/</a:t>
            </a:r>
            <a:r>
              <a:rPr lang="en-US" altLang="zh-CN" dirty="0" err="1"/>
              <a:t>cron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26DB3-A9A2-D48C-38A4-6CBC32A4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*</a:t>
            </a:r>
            <a:r>
              <a:rPr lang="zh-CN" altLang="en-US" dirty="0"/>
              <a:t>依次表示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  分，时，日，月，星期</a:t>
            </a:r>
            <a:endParaRPr lang="en-US" altLang="zh-CN" dirty="0"/>
          </a:p>
          <a:p>
            <a:r>
              <a:rPr lang="zh-CN" altLang="en-US" dirty="0">
                <a:highlight>
                  <a:srgbClr val="F76212"/>
                </a:highlight>
              </a:rPr>
              <a:t>*</a:t>
            </a:r>
            <a:r>
              <a:rPr lang="en-US" altLang="zh-CN" dirty="0">
                <a:highlight>
                  <a:srgbClr val="F76212"/>
                </a:highlight>
              </a:rPr>
              <a:t>  </a:t>
            </a:r>
            <a:r>
              <a:rPr lang="zh-CN" altLang="en-US" dirty="0"/>
              <a:t>匹配该字段所有值，如 </a:t>
            </a:r>
            <a:r>
              <a:rPr lang="en-US" altLang="zh-CN" dirty="0"/>
              <a:t>0 * 1 1 *, </a:t>
            </a:r>
            <a:r>
              <a:rPr lang="zh-CN" altLang="en-US" dirty="0"/>
              <a:t>第三个字段为 * 表示（</a:t>
            </a:r>
            <a:r>
              <a:rPr lang="en-US" altLang="zh-CN" dirty="0"/>
              <a:t>1 </a:t>
            </a:r>
            <a:r>
              <a:rPr lang="zh-CN" altLang="en-US" dirty="0"/>
              <a:t>月 </a:t>
            </a:r>
            <a:r>
              <a:rPr lang="en-US" altLang="zh-CN" dirty="0"/>
              <a:t>1 </a:t>
            </a:r>
            <a:r>
              <a:rPr lang="zh-CN" altLang="en-US" dirty="0"/>
              <a:t>日）每小时。</a:t>
            </a:r>
            <a:endParaRPr lang="en-US" altLang="zh-CN" dirty="0"/>
          </a:p>
          <a:p>
            <a:r>
              <a:rPr lang="en-US" altLang="zh-CN" dirty="0">
                <a:highlight>
                  <a:srgbClr val="F76212"/>
                </a:highlight>
              </a:rPr>
              <a:t>/  </a:t>
            </a:r>
            <a:r>
              <a:rPr lang="zh-CN" altLang="en-US" dirty="0"/>
              <a:t>表示范围增量，如 *</a:t>
            </a:r>
            <a:r>
              <a:rPr lang="en-US" altLang="zh-CN" dirty="0"/>
              <a:t>/12 * * * * *</a:t>
            </a:r>
            <a:r>
              <a:rPr lang="zh-CN" altLang="en-US" dirty="0"/>
              <a:t>表示每 </a:t>
            </a:r>
            <a:r>
              <a:rPr lang="en-US" altLang="zh-CN" dirty="0"/>
              <a:t>12 </a:t>
            </a:r>
            <a:r>
              <a:rPr lang="zh-CN" altLang="en-US" dirty="0"/>
              <a:t>分钟执行一次</a:t>
            </a:r>
            <a:endParaRPr lang="en-US" altLang="zh-CN" dirty="0"/>
          </a:p>
          <a:p>
            <a:r>
              <a:rPr lang="en-US" altLang="zh-CN" dirty="0">
                <a:highlight>
                  <a:srgbClr val="F76212"/>
                </a:highlight>
              </a:rPr>
              <a:t>,  </a:t>
            </a:r>
            <a:r>
              <a:rPr lang="zh-CN" altLang="en-US" dirty="0"/>
              <a:t>用来分隔同一组中的项目，如 * </a:t>
            </a:r>
            <a:r>
              <a:rPr lang="en-US" altLang="zh-CN" dirty="0"/>
              <a:t>5,10,15 3,4 * * </a:t>
            </a:r>
            <a:r>
              <a:rPr lang="zh-CN" altLang="en-US" dirty="0"/>
              <a:t>表示每个三月或四月的 </a:t>
            </a:r>
            <a:r>
              <a:rPr lang="en-US" altLang="zh-CN" dirty="0"/>
              <a:t>5</a:t>
            </a:r>
            <a:r>
              <a:rPr lang="zh-CN" altLang="en-US" dirty="0"/>
              <a:t>， </a:t>
            </a:r>
            <a:r>
              <a:rPr lang="en-US" altLang="zh-CN" dirty="0"/>
              <a:t>10</a:t>
            </a:r>
            <a:r>
              <a:rPr lang="zh-CN" altLang="en-US" dirty="0"/>
              <a:t>， </a:t>
            </a:r>
            <a:r>
              <a:rPr lang="en-US" altLang="zh-CN" dirty="0"/>
              <a:t>15 </a:t>
            </a:r>
            <a:r>
              <a:rPr lang="zh-CN" altLang="en-US" dirty="0"/>
              <a:t>号（</a:t>
            </a:r>
            <a:r>
              <a:rPr lang="en-US" altLang="zh-CN" dirty="0"/>
              <a:t>3.05</a:t>
            </a:r>
            <a:r>
              <a:rPr lang="zh-CN" altLang="en-US" dirty="0"/>
              <a:t>， </a:t>
            </a:r>
            <a:r>
              <a:rPr lang="en-US" altLang="zh-CN" dirty="0"/>
              <a:t>3.10</a:t>
            </a:r>
            <a:r>
              <a:rPr lang="zh-CN" altLang="en-US" dirty="0"/>
              <a:t>， </a:t>
            </a:r>
            <a:r>
              <a:rPr lang="en-US" altLang="zh-CN" dirty="0"/>
              <a:t>3.15</a:t>
            </a:r>
            <a:r>
              <a:rPr lang="zh-CN" altLang="en-US" dirty="0"/>
              <a:t>， </a:t>
            </a:r>
            <a:r>
              <a:rPr lang="en-US" altLang="zh-CN" dirty="0"/>
              <a:t>4.05</a:t>
            </a:r>
            <a:r>
              <a:rPr lang="zh-CN" altLang="en-US" dirty="0"/>
              <a:t>， </a:t>
            </a:r>
            <a:r>
              <a:rPr lang="en-US" altLang="zh-CN" dirty="0"/>
              <a:t>4.10</a:t>
            </a:r>
            <a:r>
              <a:rPr lang="zh-CN" altLang="en-US" dirty="0"/>
              <a:t>，</a:t>
            </a:r>
            <a:r>
              <a:rPr lang="en-US" altLang="zh-CN" dirty="0"/>
              <a:t>4.15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ighlight>
                  <a:srgbClr val="F76212"/>
                </a:highlight>
              </a:rPr>
              <a:t>-  </a:t>
            </a:r>
            <a:r>
              <a:rPr lang="zh-CN" altLang="en-US" dirty="0"/>
              <a:t>表示范围，如 *</a:t>
            </a:r>
            <a:r>
              <a:rPr lang="en-US" altLang="zh-CN" dirty="0"/>
              <a:t>/5 10-12 * * * </a:t>
            </a:r>
            <a:r>
              <a:rPr lang="zh-CN" altLang="en-US" dirty="0"/>
              <a:t>表示每天十点到十二点每五分钟执行一次</a:t>
            </a:r>
          </a:p>
        </p:txBody>
      </p:sp>
    </p:spTree>
    <p:extLst>
      <p:ext uri="{BB962C8B-B14F-4D97-AF65-F5344CB8AC3E}">
        <p14:creationId xmlns:p14="http://schemas.microsoft.com/office/powerpoint/2010/main" val="2439505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40BDC-8676-790A-DB30-F1304493C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系统监控</a:t>
            </a:r>
          </a:p>
        </p:txBody>
      </p:sp>
    </p:spTree>
    <p:extLst>
      <p:ext uri="{BB962C8B-B14F-4D97-AF65-F5344CB8AC3E}">
        <p14:creationId xmlns:p14="http://schemas.microsoft.com/office/powerpoint/2010/main" val="312060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ECFE9-ED68-B6CB-F95C-D5D19DD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AE9BFC-5436-DF6B-84FD-363203E74E61}"/>
              </a:ext>
            </a:extLst>
          </p:cNvPr>
          <p:cNvSpPr txBox="1"/>
          <p:nvPr/>
        </p:nvSpPr>
        <p:spPr>
          <a:xfrm flipH="1">
            <a:off x="838200" y="1690688"/>
            <a:ext cx="163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target=3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C74A6B-6FB1-025D-B5BA-567A0CF7E857}"/>
              </a:ext>
            </a:extLst>
          </p:cNvPr>
          <p:cNvSpPr txBox="1"/>
          <p:nvPr/>
        </p:nvSpPr>
        <p:spPr>
          <a:xfrm flipH="1">
            <a:off x="2684581" y="1746789"/>
            <a:ext cx="100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begin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5C6214-ECED-E5F3-651F-16C090275304}"/>
              </a:ext>
            </a:extLst>
          </p:cNvPr>
          <p:cNvSpPr txBox="1"/>
          <p:nvPr/>
        </p:nvSpPr>
        <p:spPr>
          <a:xfrm flipH="1">
            <a:off x="6213984" y="1746789"/>
            <a:ext cx="100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end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97CFC5-EB26-CAF2-671C-46F0D788CA63}"/>
              </a:ext>
            </a:extLst>
          </p:cNvPr>
          <p:cNvSpPr txBox="1"/>
          <p:nvPr/>
        </p:nvSpPr>
        <p:spPr>
          <a:xfrm flipH="1">
            <a:off x="4251935" y="1746789"/>
            <a:ext cx="1371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9935118-B981-830D-898E-4FB1FCC6057B}"/>
              </a:ext>
            </a:extLst>
          </p:cNvPr>
          <p:cNvGraphicFramePr>
            <a:graphicFrameLocks noGrp="1"/>
          </p:cNvGraphicFramePr>
          <p:nvPr/>
        </p:nvGraphicFramePr>
        <p:xfrm>
          <a:off x="2733741" y="3151535"/>
          <a:ext cx="4407990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598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3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5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7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9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A0B39C85-8166-E53A-D21D-FAF6EFD32552}"/>
              </a:ext>
            </a:extLst>
          </p:cNvPr>
          <p:cNvGraphicFramePr>
            <a:graphicFrameLocks noGrp="1"/>
          </p:cNvGraphicFramePr>
          <p:nvPr/>
        </p:nvGraphicFramePr>
        <p:xfrm>
          <a:off x="2733741" y="2596604"/>
          <a:ext cx="4407990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598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0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3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4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806DCC-FC96-5F7E-469D-76869915FAC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186811" y="2208454"/>
            <a:ext cx="0" cy="38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9F07147-33F4-B595-8F3E-84E459FC07B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6214" y="2208454"/>
            <a:ext cx="0" cy="38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17B0C0D-CDE6-7DDC-ED9E-09927A758C0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937735" y="2208454"/>
            <a:ext cx="1" cy="388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319EB85-98FD-1B80-E079-221584CA515A}"/>
              </a:ext>
            </a:extLst>
          </p:cNvPr>
          <p:cNvSpPr txBox="1"/>
          <p:nvPr/>
        </p:nvSpPr>
        <p:spPr>
          <a:xfrm flipH="1">
            <a:off x="7753004" y="1746789"/>
            <a:ext cx="333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middle=(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begin+end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)/2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A5322A-5451-B821-882E-EC61E234F32F}"/>
              </a:ext>
            </a:extLst>
          </p:cNvPr>
          <p:cNvSpPr txBox="1"/>
          <p:nvPr/>
        </p:nvSpPr>
        <p:spPr>
          <a:xfrm flipH="1">
            <a:off x="2684580" y="4013124"/>
            <a:ext cx="100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begin</a:t>
            </a: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53005C-7B2C-7FBE-445E-1DE381CEB32A}"/>
              </a:ext>
            </a:extLst>
          </p:cNvPr>
          <p:cNvSpPr txBox="1"/>
          <p:nvPr/>
        </p:nvSpPr>
        <p:spPr>
          <a:xfrm flipH="1">
            <a:off x="3347366" y="4131112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end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E527940A-1B89-E100-F1F3-028F19A2161B}"/>
              </a:ext>
            </a:extLst>
          </p:cNvPr>
          <p:cNvGraphicFramePr>
            <a:graphicFrameLocks noGrp="1"/>
          </p:cNvGraphicFramePr>
          <p:nvPr/>
        </p:nvGraphicFramePr>
        <p:xfrm>
          <a:off x="2733740" y="5575187"/>
          <a:ext cx="4407990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598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3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5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7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9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A787D2B7-682B-4A9B-30FE-26AC787DB988}"/>
              </a:ext>
            </a:extLst>
          </p:cNvPr>
          <p:cNvGraphicFramePr>
            <a:graphicFrameLocks noGrp="1"/>
          </p:cNvGraphicFramePr>
          <p:nvPr/>
        </p:nvGraphicFramePr>
        <p:xfrm>
          <a:off x="2733740" y="5020256"/>
          <a:ext cx="4407990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598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0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3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4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8C8AA33-83DB-638F-0F2F-9EA5247FFD20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186810" y="4659455"/>
            <a:ext cx="0" cy="360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07607B4-A8AB-C692-6A08-53707EB93FF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033166" y="4500444"/>
            <a:ext cx="0" cy="519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22AB0AA-E69A-0599-573E-D86A24A68411}"/>
              </a:ext>
            </a:extLst>
          </p:cNvPr>
          <p:cNvSpPr txBox="1"/>
          <p:nvPr/>
        </p:nvSpPr>
        <p:spPr>
          <a:xfrm flipH="1">
            <a:off x="7841494" y="2736034"/>
            <a:ext cx="360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   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[middle] &gt; target</a:t>
            </a:r>
          </a:p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then   end = middle – 1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26945D6-A4F2-8EA0-A0AB-3C79581AE209}"/>
              </a:ext>
            </a:extLst>
          </p:cNvPr>
          <p:cNvSpPr txBox="1"/>
          <p:nvPr/>
        </p:nvSpPr>
        <p:spPr>
          <a:xfrm flipH="1">
            <a:off x="1923367" y="3198166"/>
            <a:ext cx="65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90A01C-5F13-4EEA-2B04-D4D28A708B20}"/>
              </a:ext>
            </a:extLst>
          </p:cNvPr>
          <p:cNvSpPr txBox="1"/>
          <p:nvPr/>
        </p:nvSpPr>
        <p:spPr>
          <a:xfrm flipH="1">
            <a:off x="1903309" y="5621818"/>
            <a:ext cx="65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9F8528-6BFE-4CE9-6175-150BFA533CDE}"/>
              </a:ext>
            </a:extLst>
          </p:cNvPr>
          <p:cNvSpPr txBox="1"/>
          <p:nvPr/>
        </p:nvSpPr>
        <p:spPr>
          <a:xfrm flipH="1">
            <a:off x="7841494" y="5159686"/>
            <a:ext cx="360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   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[middle] &lt; target</a:t>
            </a:r>
          </a:p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then   begin = middle + 1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3951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7913C-ACED-1C50-AFCE-5D77C5FB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Prometheus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1485E-4218-0A32-1F19-859CE70BF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Prometheus</a:t>
            </a:r>
            <a:r>
              <a:rPr lang="zh-CN" altLang="en-US" dirty="0"/>
              <a:t>是一个时序数据库，与之类似的产品还有</a:t>
            </a:r>
            <a:r>
              <a:rPr lang="en-US" altLang="zh-CN" dirty="0" err="1">
                <a:solidFill>
                  <a:srgbClr val="333333"/>
                </a:solidFill>
              </a:rPr>
              <a:t>InfluxDB</a:t>
            </a:r>
            <a:r>
              <a:rPr lang="en-US" altLang="zh-CN" dirty="0">
                <a:solidFill>
                  <a:srgbClr val="333333"/>
                </a:solidFill>
              </a:rPr>
              <a:t> </a:t>
            </a:r>
            <a:r>
              <a:rPr lang="zh-CN" altLang="en-US" dirty="0">
                <a:solidFill>
                  <a:srgbClr val="333333"/>
                </a:solidFill>
              </a:rPr>
              <a:t>和</a:t>
            </a:r>
            <a:r>
              <a:rPr lang="en-US" altLang="zh-CN" dirty="0" err="1">
                <a:solidFill>
                  <a:srgbClr val="333333"/>
                </a:solidFill>
              </a:rPr>
              <a:t>OpenTSDB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下载链接</a:t>
            </a:r>
            <a:r>
              <a:rPr lang="en-US" altLang="zh-CN" dirty="0">
                <a:hlinkClick r:id="rId2"/>
              </a:rPr>
              <a:t>https://github.com/prometheus/prometheus/releases/download/v2.45.0/prometheus-2.45.0.windows-amd64.zip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解压后编辑</a:t>
            </a:r>
            <a:r>
              <a:rPr lang="en-US" altLang="zh-CN" dirty="0" err="1"/>
              <a:t>prometheus.yml</a:t>
            </a:r>
            <a:r>
              <a:rPr lang="zh-CN" altLang="en-US" dirty="0"/>
              <a:t>文件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 err="1"/>
              <a:t>scrpape_configs</a:t>
            </a:r>
            <a:r>
              <a:rPr lang="zh-CN" altLang="en-US" dirty="0"/>
              <a:t>域添加自己的</a:t>
            </a:r>
            <a:r>
              <a:rPr lang="en-US" altLang="zh-CN" dirty="0"/>
              <a:t>job: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  - </a:t>
            </a:r>
            <a:r>
              <a:rPr lang="en-US" altLang="zh-CN" dirty="0" err="1"/>
              <a:t>job_name</a:t>
            </a:r>
            <a:r>
              <a:rPr lang="en-US" altLang="zh-CN" dirty="0"/>
              <a:t>: "</a:t>
            </a:r>
            <a:r>
              <a:rPr lang="en-US" altLang="zh-CN" dirty="0" err="1"/>
              <a:t>golang_upgrading</a:t>
            </a:r>
            <a:r>
              <a:rPr lang="en-US" altLang="zh-CN" dirty="0"/>
              <a:t>"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static_configs</a:t>
            </a:r>
            <a:r>
              <a:rPr lang="en-US" altLang="zh-CN" dirty="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      - targets: ["localhost:5678"]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metrics_path</a:t>
            </a:r>
            <a:r>
              <a:rPr lang="en-US" altLang="zh-CN" dirty="0"/>
              <a:t>: "/metrics"</a:t>
            </a:r>
          </a:p>
          <a:p>
            <a:pPr>
              <a:lnSpc>
                <a:spcPct val="110000"/>
              </a:lnSpc>
            </a:pPr>
            <a:r>
              <a:rPr lang="en-US" altLang="zh-CN" dirty="0" err="1"/>
              <a:t>prometheus</a:t>
            </a:r>
            <a:r>
              <a:rPr lang="zh-CN" altLang="en-US" dirty="0"/>
              <a:t>会周期性</a:t>
            </a:r>
            <a:r>
              <a:rPr lang="en-US" altLang="zh-CN" dirty="0"/>
              <a:t>(</a:t>
            </a:r>
            <a:r>
              <a:rPr lang="zh-CN" altLang="en-US" dirty="0"/>
              <a:t>高频</a:t>
            </a:r>
            <a:r>
              <a:rPr lang="en-US" altLang="zh-CN" dirty="0"/>
              <a:t>)</a:t>
            </a:r>
            <a:r>
              <a:rPr lang="zh-CN" altLang="en-US" dirty="0"/>
              <a:t>性的访问</a:t>
            </a:r>
            <a:r>
              <a:rPr lang="en-US" altLang="zh-CN" dirty="0"/>
              <a:t>localhost:5678/metrics</a:t>
            </a:r>
            <a:r>
              <a:rPr lang="zh-CN" altLang="en-US" dirty="0"/>
              <a:t>接口，拉取监控数据，存入数据库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双击</a:t>
            </a:r>
            <a:r>
              <a:rPr lang="en-US" altLang="zh-CN" dirty="0"/>
              <a:t>prometheus.exe</a:t>
            </a:r>
            <a:r>
              <a:rPr lang="zh-CN" altLang="en-US" dirty="0"/>
              <a:t>启动数据库。在浏览器中打开</a:t>
            </a:r>
            <a:r>
              <a:rPr lang="en-US" altLang="zh-CN" dirty="0">
                <a:hlinkClick r:id="rId3"/>
              </a:rPr>
              <a:t>http://localhost:9090/</a:t>
            </a:r>
            <a:r>
              <a:rPr lang="zh-CN" altLang="en-US" dirty="0"/>
              <a:t>可查看库里的数据</a:t>
            </a:r>
          </a:p>
        </p:txBody>
      </p:sp>
    </p:spTree>
    <p:extLst>
      <p:ext uri="{BB962C8B-B14F-4D97-AF65-F5344CB8AC3E}">
        <p14:creationId xmlns:p14="http://schemas.microsoft.com/office/powerpoint/2010/main" val="4041679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0AC6-2B3C-A139-DF59-E448D83B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数据上报给</a:t>
            </a:r>
            <a:r>
              <a:rPr lang="en-US" altLang="zh-CN" dirty="0"/>
              <a:t>Prometheus</a:t>
            </a:r>
            <a:endParaRPr lang="zh-CN" altLang="en-US" dirty="0"/>
          </a:p>
        </p:txBody>
      </p:sp>
      <p:sp>
        <p:nvSpPr>
          <p:cNvPr id="4" name="剪去单角的矩形 3">
            <a:extLst>
              <a:ext uri="{FF2B5EF4-FFF2-40B4-BE49-F238E27FC236}">
                <a16:creationId xmlns:a16="http://schemas.microsoft.com/office/drawing/2014/main" id="{2EFF02BC-93E7-D6B0-934B-B1724F368888}"/>
              </a:ext>
            </a:extLst>
          </p:cNvPr>
          <p:cNvSpPr/>
          <p:nvPr/>
        </p:nvSpPr>
        <p:spPr>
          <a:xfrm>
            <a:off x="838200" y="1538578"/>
            <a:ext cx="10515600" cy="463838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import(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"github.com/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client_golang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"github.com/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client_golang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promauto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"github.com/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client_golang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promhttp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endParaRPr lang="en-US" altLang="zh-CN" sz="14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var(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//Counter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的计数是整数，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Gauge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的计数是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float64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Vec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可以附带多个标签，即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WithLabelValues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可接收不定长参数。不带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vec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则没有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WithLabelValues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方法可调用</a:t>
            </a:r>
            <a:endParaRPr lang="en-US" altLang="zh-CN" sz="14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requestCounter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promauto.NewCounterVec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prometheus.CounterOpts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{Name: "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request_counter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"}, []string{"interface"})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requestTimer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=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promauto.NewGaugeVec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prometheus.GaugeOpts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{Name: "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request_time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"}, []string{"interface"})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endParaRPr lang="en-US" altLang="zh-CN" sz="14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ifc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:=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ctx.Request.RequestURI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      //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根据请求路径标识接口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requestCounter.WithLabelValues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ifc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).Inc() //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接口请求次数加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requestTimer.WithLabelValues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ifc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).Set(float64(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time.Since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(begin).Milliseconds())) //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上报接口的耗时</a:t>
            </a:r>
          </a:p>
          <a:p>
            <a:endParaRPr lang="en-US" altLang="zh-CN" sz="14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如果是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GRPC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服务，需要单独开一个协程启一个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 server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，供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来取数据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ginEngine.GET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("/metrics",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func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ctx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gin.Context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{ //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prometheus</a:t>
            </a:r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会来这个接口上拉取监控数据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promhttp.Handler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().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ServeHTTP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ctx.Writer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ctx.Request</a:t>
            </a:r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24343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E9628-1059-1F87-73FB-1842D8DF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Prometheus</a:t>
            </a:r>
            <a:r>
              <a:rPr lang="zh-CN" altLang="en-US" dirty="0"/>
              <a:t>数据查询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EFD4C1-769F-4685-37E1-A4190A8C1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28" y="1825625"/>
            <a:ext cx="8255944" cy="4351338"/>
          </a:xfrm>
        </p:spPr>
      </p:pic>
    </p:spTree>
    <p:extLst>
      <p:ext uri="{BB962C8B-B14F-4D97-AF65-F5344CB8AC3E}">
        <p14:creationId xmlns:p14="http://schemas.microsoft.com/office/powerpoint/2010/main" val="3911359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5B0B-C086-2AC6-7449-0941D2A6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66859-CCB3-0E28-4B54-0F077712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Grafana</a:t>
            </a:r>
            <a:r>
              <a:rPr lang="zh-CN" altLang="en-US" dirty="0"/>
              <a:t>是一个数据可视化平台，业务报表、系统监控数据都可以通过它展示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Windows</a:t>
            </a:r>
            <a:r>
              <a:rPr lang="zh-CN" altLang="en-US" dirty="0"/>
              <a:t>上安装</a:t>
            </a:r>
            <a:r>
              <a:rPr lang="en-US" altLang="zh-CN" dirty="0"/>
              <a:t>Grafana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去</a:t>
            </a:r>
            <a:r>
              <a:rPr lang="en-US" altLang="zh-CN" dirty="0">
                <a:hlinkClick r:id="rId2"/>
              </a:rPr>
              <a:t>https://grafana.com/grafana/download?platform=windows</a:t>
            </a:r>
            <a:r>
              <a:rPr lang="zh-CN" altLang="en-US" dirty="0"/>
              <a:t>下载 </a:t>
            </a:r>
            <a:r>
              <a:rPr lang="en-US" altLang="zh-CN" dirty="0"/>
              <a:t>Standalone Windows Binaries</a:t>
            </a:r>
            <a:r>
              <a:rPr lang="zh-CN" altLang="en-US" dirty="0"/>
              <a:t>，解压后双击</a:t>
            </a:r>
            <a:r>
              <a:rPr lang="en-US" altLang="zh-CN" dirty="0"/>
              <a:t>bin</a:t>
            </a:r>
            <a:r>
              <a:rPr lang="zh-CN" altLang="en-US" dirty="0"/>
              <a:t>目录下的</a:t>
            </a:r>
            <a:r>
              <a:rPr lang="en-US" altLang="zh-CN" dirty="0"/>
              <a:t>grafana-server.exe</a:t>
            </a:r>
            <a:r>
              <a:rPr lang="zh-CN" altLang="en-US" dirty="0"/>
              <a:t>，然后在浏览器打开</a:t>
            </a:r>
            <a:r>
              <a:rPr lang="en-US" altLang="zh-CN" dirty="0">
                <a:hlinkClick r:id="rId3"/>
              </a:rPr>
              <a:t>http://localhost:3000</a:t>
            </a:r>
            <a:r>
              <a:rPr lang="zh-CN" altLang="en-US" dirty="0"/>
              <a:t>。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初始账户密码为</a:t>
            </a:r>
            <a:r>
              <a:rPr lang="en-US" altLang="zh-CN" b="0" i="0" dirty="0" err="1">
                <a:solidFill>
                  <a:srgbClr val="333333"/>
                </a:solidFill>
                <a:effectLst/>
              </a:rPr>
              <a:t>admin:admin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，登录后会强制修改</a:t>
            </a:r>
            <a:r>
              <a:rPr lang="en-US" altLang="zh-CN" b="0" i="0" dirty="0">
                <a:solidFill>
                  <a:srgbClr val="333333"/>
                </a:solidFill>
                <a:effectLst/>
              </a:rPr>
              <a:t>admin</a:t>
            </a:r>
            <a:r>
              <a:rPr lang="zh-CN" altLang="en-US" b="0" i="0" dirty="0">
                <a:solidFill>
                  <a:srgbClr val="333333"/>
                </a:solidFill>
                <a:effectLst/>
              </a:rPr>
              <a:t>的密码</a:t>
            </a:r>
            <a:endParaRPr lang="en-US" altLang="zh-CN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333333"/>
                </a:solidFill>
              </a:rPr>
              <a:t>Grafana</a:t>
            </a:r>
            <a:r>
              <a:rPr lang="zh-CN" altLang="en-US" dirty="0">
                <a:solidFill>
                  <a:srgbClr val="333333"/>
                </a:solidFill>
              </a:rPr>
              <a:t>默认支持</a:t>
            </a:r>
            <a:r>
              <a:rPr lang="en-US" altLang="zh-CN" dirty="0" err="1">
                <a:solidFill>
                  <a:srgbClr val="333333"/>
                </a:solidFill>
              </a:rPr>
              <a:t>Prometheus,InfluxDB</a:t>
            </a:r>
            <a:r>
              <a:rPr lang="en-US" altLang="zh-CN" dirty="0">
                <a:solidFill>
                  <a:srgbClr val="333333"/>
                </a:solidFill>
              </a:rPr>
              <a:t> ,</a:t>
            </a:r>
            <a:r>
              <a:rPr lang="en-US" altLang="zh-CN" dirty="0" err="1">
                <a:solidFill>
                  <a:srgbClr val="333333"/>
                </a:solidFill>
              </a:rPr>
              <a:t>OpenTSDB,MySQL,SQL</a:t>
            </a:r>
            <a:r>
              <a:rPr lang="en-US" altLang="zh-CN" dirty="0">
                <a:solidFill>
                  <a:srgbClr val="333333"/>
                </a:solidFill>
              </a:rPr>
              <a:t> </a:t>
            </a:r>
            <a:r>
              <a:rPr lang="en-US" altLang="zh-CN" dirty="0" err="1">
                <a:solidFill>
                  <a:srgbClr val="333333"/>
                </a:solidFill>
              </a:rPr>
              <a:t>Server,Postgre</a:t>
            </a:r>
            <a:r>
              <a:rPr lang="en-US" altLang="zh-CN" dirty="0">
                <a:solidFill>
                  <a:srgbClr val="333333"/>
                </a:solidFill>
              </a:rPr>
              <a:t> </a:t>
            </a:r>
            <a:r>
              <a:rPr lang="en-US" altLang="zh-CN" dirty="0" err="1">
                <a:solidFill>
                  <a:srgbClr val="333333"/>
                </a:solidFill>
              </a:rPr>
              <a:t>SQL,Elasticsearch,Jaeger,Zipkin</a:t>
            </a:r>
            <a:r>
              <a:rPr lang="zh-CN" altLang="en-US" dirty="0">
                <a:solidFill>
                  <a:srgbClr val="333333"/>
                </a:solidFill>
              </a:rPr>
              <a:t>等多种数据源</a:t>
            </a:r>
            <a:endParaRPr lang="en-US" altLang="zh-CN" dirty="0">
              <a:solidFill>
                <a:srgbClr val="333333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为</a:t>
            </a:r>
            <a:r>
              <a:rPr lang="en-US" altLang="zh-CN" dirty="0"/>
              <a:t>Grafana</a:t>
            </a:r>
            <a:r>
              <a:rPr lang="zh-CN" altLang="en-US" dirty="0"/>
              <a:t>安装更多数据源的插件，以</a:t>
            </a:r>
            <a:r>
              <a:rPr lang="en-US" altLang="zh-CN" dirty="0" err="1"/>
              <a:t>ClickHouse</a:t>
            </a:r>
            <a:r>
              <a:rPr lang="zh-CN" altLang="en-US" dirty="0"/>
              <a:t>为例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打开网页</a:t>
            </a:r>
            <a:r>
              <a:rPr lang="en-US" altLang="zh-CN" dirty="0">
                <a:hlinkClick r:id="rId4"/>
              </a:rPr>
              <a:t>http://localhost:3000/connections/add-new-connection?cat=data-source</a:t>
            </a:r>
            <a:r>
              <a:rPr lang="zh-CN" altLang="en-US" dirty="0"/>
              <a:t>，找到</a:t>
            </a:r>
            <a:r>
              <a:rPr lang="en-US" altLang="zh-CN" dirty="0" err="1"/>
              <a:t>ClickHouse</a:t>
            </a:r>
            <a:r>
              <a:rPr lang="zh-CN" altLang="en-US" dirty="0"/>
              <a:t>并点击它，在新页面的右上角有个“</a:t>
            </a:r>
            <a:r>
              <a:rPr lang="en-US" altLang="zh-CN" dirty="0"/>
              <a:t>Install</a:t>
            </a:r>
            <a:r>
              <a:rPr lang="zh-CN" altLang="en-US" dirty="0"/>
              <a:t>”按钮，点击</a:t>
            </a:r>
          </a:p>
        </p:txBody>
      </p:sp>
    </p:spTree>
    <p:extLst>
      <p:ext uri="{BB962C8B-B14F-4D97-AF65-F5344CB8AC3E}">
        <p14:creationId xmlns:p14="http://schemas.microsoft.com/office/powerpoint/2010/main" val="1791329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C99A8-8E99-0042-A1F9-5026950C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r>
              <a:rPr lang="zh-CN" altLang="en-US" dirty="0"/>
              <a:t>添加数据源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3FC991-CF53-99EB-7EEB-DE0C09788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8161"/>
            <a:ext cx="5990303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184161-E5A6-3359-FD65-3BC553B58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07" y="745635"/>
            <a:ext cx="3600000" cy="25250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FDB677-26A3-3376-1674-86BE7D0A3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07" y="3224397"/>
            <a:ext cx="3600000" cy="29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53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9193A-29F8-7C10-FD9F-11A52A41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r>
              <a:rPr lang="zh-CN" altLang="en-US" dirty="0"/>
              <a:t>报表展示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B7C607-1042-F08A-4714-E8709780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48" y="1428060"/>
            <a:ext cx="8218503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896CA8-0C0B-BB80-3A99-8EAA1497CC9E}"/>
              </a:ext>
            </a:extLst>
          </p:cNvPr>
          <p:cNvSpPr txBox="1"/>
          <p:nvPr/>
        </p:nvSpPr>
        <p:spPr>
          <a:xfrm>
            <a:off x="798029" y="5835057"/>
            <a:ext cx="1055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request_counter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监控的指标名称，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{}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内过指标进行一些过滤限制，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rate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计算变化率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单位时间内多了几个请求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sum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对所有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instance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求和，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by(interface)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按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interface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分开统计。</a:t>
            </a:r>
          </a:p>
        </p:txBody>
      </p:sp>
    </p:spTree>
    <p:extLst>
      <p:ext uri="{BB962C8B-B14F-4D97-AF65-F5344CB8AC3E}">
        <p14:creationId xmlns:p14="http://schemas.microsoft.com/office/powerpoint/2010/main" val="3751528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9193A-29F8-7C10-FD9F-11A52A41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r>
              <a:rPr lang="zh-CN" altLang="en-US" dirty="0"/>
              <a:t>报表展示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24447E8-E618-13D9-5499-876C34CA0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94" y="1825625"/>
            <a:ext cx="9789211" cy="4351338"/>
          </a:xfrm>
        </p:spPr>
      </p:pic>
    </p:spTree>
    <p:extLst>
      <p:ext uri="{BB962C8B-B14F-4D97-AF65-F5344CB8AC3E}">
        <p14:creationId xmlns:p14="http://schemas.microsoft.com/office/powerpoint/2010/main" val="3044377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97620-A760-2097-3502-A9A767DEC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229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09EBB-D800-5788-BEEF-98BDDA67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2B139-E605-B4F5-F807-063A92A6D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5594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Mongo</a:t>
            </a:r>
            <a:r>
              <a:rPr lang="zh-CN" altLang="en-US" dirty="0"/>
              <a:t>是一个面向文档存储的数据库，它跟关系型数据库的概念对比如下。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Mongo</a:t>
            </a:r>
            <a:r>
              <a:rPr lang="zh-CN" altLang="en-US" dirty="0"/>
              <a:t>最大的特点是模式自由，即你可以将结构完全不同的文档存储同一个集合中。特别适合于业务初期，表字段不稳定的时候。</a:t>
            </a:r>
            <a:endParaRPr lang="en-US" altLang="zh-CN" dirty="0"/>
          </a:p>
          <a:p>
            <a:r>
              <a:rPr lang="zh-CN" altLang="en-US" dirty="0"/>
              <a:t>相比于</a:t>
            </a:r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/>
              <a:t>Mongo</a:t>
            </a:r>
            <a:r>
              <a:rPr lang="zh-CN" altLang="en-US" dirty="0"/>
              <a:t>更适合存储大尺寸、低价值的数据，大文档的读写性能比</a:t>
            </a:r>
            <a:r>
              <a:rPr lang="en-US" altLang="zh-CN" dirty="0"/>
              <a:t>MySQL</a:t>
            </a:r>
            <a:r>
              <a:rPr lang="zh-CN" altLang="en-US" dirty="0"/>
              <a:t>好。</a:t>
            </a:r>
            <a:endParaRPr lang="en-US" altLang="zh-CN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EB3BB77-9F28-6003-C332-D1AAA23B01C7}"/>
              </a:ext>
            </a:extLst>
          </p:cNvPr>
          <p:cNvGraphicFramePr>
            <a:graphicFrameLocks noGrp="1"/>
          </p:cNvGraphicFramePr>
          <p:nvPr/>
        </p:nvGraphicFramePr>
        <p:xfrm>
          <a:off x="2706255" y="2215958"/>
          <a:ext cx="6779490" cy="28041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59830">
                  <a:extLst>
                    <a:ext uri="{9D8B030D-6E8A-4147-A177-3AD203B41FA5}">
                      <a16:colId xmlns:a16="http://schemas.microsoft.com/office/drawing/2014/main" val="2962889925"/>
                    </a:ext>
                  </a:extLst>
                </a:gridCol>
                <a:gridCol w="2259830">
                  <a:extLst>
                    <a:ext uri="{9D8B030D-6E8A-4147-A177-3AD203B41FA5}">
                      <a16:colId xmlns:a16="http://schemas.microsoft.com/office/drawing/2014/main" val="2709722259"/>
                    </a:ext>
                  </a:extLst>
                </a:gridCol>
                <a:gridCol w="2259830">
                  <a:extLst>
                    <a:ext uri="{9D8B030D-6E8A-4147-A177-3AD203B41FA5}">
                      <a16:colId xmlns:a16="http://schemas.microsoft.com/office/drawing/2014/main" val="4064401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SQL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概念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MongoDB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概念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7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database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database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61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table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collection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5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row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document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72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column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field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93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index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index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索引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17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Primary key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Primary key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主键，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mongo</a:t>
                      </a:r>
                      <a:r>
                        <a:rPr lang="zh-CN" altLang="en-US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自动生成主键，且叫</a:t>
                      </a:r>
                      <a:r>
                        <a:rPr lang="en-US" altLang="zh-CN" sz="1600" dirty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_id</a:t>
                      </a:r>
                      <a:endParaRPr lang="zh-CN" altLang="en-US" sz="16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0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52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E6F45-AB30-4697-995C-C657F55F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13557-260E-5223-9880-A4933479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614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/>
              <a:t>use test;  </a:t>
            </a:r>
            <a:r>
              <a:rPr lang="zh-CN" altLang="en-US" dirty="0"/>
              <a:t>切换到</a:t>
            </a:r>
            <a:r>
              <a:rPr lang="en-US" altLang="zh-CN" dirty="0"/>
              <a:t>test</a:t>
            </a:r>
            <a:r>
              <a:rPr lang="zh-CN" altLang="en-US" dirty="0"/>
              <a:t>库，如果没有则（创建集合时）会自动创建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show collections  </a:t>
            </a:r>
            <a:r>
              <a:rPr lang="zh-CN" altLang="en-US" dirty="0"/>
              <a:t>查看库里有哪些集合</a:t>
            </a:r>
          </a:p>
          <a:p>
            <a:pPr marL="0" indent="0">
              <a:buNone/>
            </a:pPr>
            <a:r>
              <a:rPr lang="en-US" altLang="zh-CN" dirty="0" err="1"/>
              <a:t>db.createCollection</a:t>
            </a:r>
            <a:r>
              <a:rPr lang="en-US" altLang="zh-CN" dirty="0"/>
              <a:t>("student");  </a:t>
            </a:r>
            <a:r>
              <a:rPr lang="zh-CN" altLang="en-US" dirty="0"/>
              <a:t>创建</a:t>
            </a:r>
            <a:r>
              <a:rPr lang="en-US" altLang="zh-CN" dirty="0"/>
              <a:t>collection</a:t>
            </a:r>
          </a:p>
          <a:p>
            <a:pPr marL="0" indent="0">
              <a:buNone/>
            </a:pPr>
            <a:r>
              <a:rPr lang="en-US" altLang="zh-CN" dirty="0" err="1"/>
              <a:t>db.createUser</a:t>
            </a:r>
            <a:r>
              <a:rPr lang="en-US" altLang="zh-CN" dirty="0"/>
              <a:t>({user: "tester",</a:t>
            </a:r>
            <a:r>
              <a:rPr lang="en-US" altLang="zh-CN" dirty="0" err="1"/>
              <a:t>pwd</a:t>
            </a:r>
            <a:r>
              <a:rPr lang="en-US" altLang="zh-CN" dirty="0"/>
              <a:t>: "123456", roles: [{role: "</a:t>
            </a:r>
            <a:r>
              <a:rPr lang="en-US" altLang="zh-CN" dirty="0" err="1"/>
              <a:t>dbAdmin</a:t>
            </a:r>
            <a:r>
              <a:rPr lang="en-US" altLang="zh-CN" dirty="0"/>
              <a:t>", </a:t>
            </a:r>
            <a:r>
              <a:rPr lang="en-US" altLang="zh-CN" dirty="0" err="1"/>
              <a:t>db</a:t>
            </a:r>
            <a:r>
              <a:rPr lang="en-US" altLang="zh-CN" dirty="0"/>
              <a:t>: "test"}]});</a:t>
            </a:r>
            <a:r>
              <a:rPr lang="zh-CN" altLang="en-US" dirty="0"/>
              <a:t>创建用户</a:t>
            </a:r>
          </a:p>
          <a:p>
            <a:pPr marL="0" indent="0">
              <a:buNone/>
            </a:pPr>
            <a:r>
              <a:rPr lang="zh-CN" altLang="en-US" dirty="0"/>
              <a:t>用刚创建的</a:t>
            </a:r>
            <a:r>
              <a:rPr lang="en-US" altLang="zh-CN" dirty="0"/>
              <a:t>tester</a:t>
            </a:r>
            <a:r>
              <a:rPr lang="zh-CN" altLang="en-US" dirty="0"/>
              <a:t>用户身份登录：</a:t>
            </a:r>
          </a:p>
          <a:p>
            <a:pPr marL="0" indent="0">
              <a:buNone/>
            </a:pPr>
            <a:r>
              <a:rPr lang="en-US" altLang="zh-CN" dirty="0"/>
              <a:t>mongo --port 27017 -u "tester" -p "123456" --</a:t>
            </a:r>
            <a:r>
              <a:rPr lang="en-US" altLang="zh-CN" dirty="0" err="1"/>
              <a:t>authenticationDatabase</a:t>
            </a:r>
            <a:r>
              <a:rPr lang="en-US" altLang="zh-CN" dirty="0"/>
              <a:t> "test"</a:t>
            </a:r>
          </a:p>
          <a:p>
            <a:pPr marL="0" indent="0">
              <a:buNone/>
            </a:pPr>
            <a:r>
              <a:rPr lang="en-US" altLang="zh-CN" dirty="0" err="1"/>
              <a:t>db.student.createIndex</a:t>
            </a:r>
            <a:r>
              <a:rPr lang="en-US" altLang="zh-CN" dirty="0"/>
              <a:t>({name:1,unique:1})</a:t>
            </a:r>
            <a:r>
              <a:rPr lang="zh-CN" altLang="en-US" dirty="0"/>
              <a:t>在</a:t>
            </a:r>
            <a:r>
              <a:rPr lang="en-US" altLang="zh-CN" dirty="0"/>
              <a:t>name</a:t>
            </a:r>
            <a:r>
              <a:rPr lang="zh-CN" altLang="en-US" dirty="0"/>
              <a:t>上创建唯一索引</a:t>
            </a:r>
            <a:r>
              <a:rPr lang="en-US" altLang="zh-CN" dirty="0"/>
              <a:t>,1</a:t>
            </a:r>
            <a:r>
              <a:rPr lang="zh-CN" altLang="en-US" dirty="0"/>
              <a:t>表示升序，</a:t>
            </a:r>
            <a:r>
              <a:rPr lang="en-US" altLang="zh-CN" dirty="0"/>
              <a:t>-1</a:t>
            </a:r>
            <a:r>
              <a:rPr lang="zh-CN" altLang="en-US" dirty="0"/>
              <a:t>表示降序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db.student.dropIndex</a:t>
            </a:r>
            <a:r>
              <a:rPr lang="en-US" altLang="zh-CN" dirty="0"/>
              <a:t>(" name_1_unique_1 ")  </a:t>
            </a:r>
            <a:r>
              <a:rPr lang="zh-CN" altLang="en-US" dirty="0"/>
              <a:t>删除索引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db.student.getIndexes</a:t>
            </a:r>
            <a:r>
              <a:rPr lang="en-US" altLang="zh-CN" dirty="0"/>
              <a:t>()  </a:t>
            </a:r>
            <a:r>
              <a:rPr lang="zh-CN" altLang="en-US" dirty="0"/>
              <a:t>查看索引</a:t>
            </a:r>
          </a:p>
          <a:p>
            <a:pPr marL="0" indent="0">
              <a:buNone/>
            </a:pPr>
            <a:r>
              <a:rPr lang="en-US" altLang="zh-CN" dirty="0" err="1"/>
              <a:t>db.student.insertOne</a:t>
            </a:r>
            <a:r>
              <a:rPr lang="en-US" altLang="zh-CN" dirty="0"/>
              <a:t>({name:"</a:t>
            </a:r>
            <a:r>
              <a:rPr lang="zh-CN" altLang="en-US" dirty="0"/>
              <a:t>张三</a:t>
            </a:r>
            <a:r>
              <a:rPr lang="en-US" altLang="zh-CN" dirty="0"/>
              <a:t>",city:"</a:t>
            </a:r>
            <a:r>
              <a:rPr lang="zh-CN" altLang="en-US" dirty="0"/>
              <a:t>北京</a:t>
            </a:r>
            <a:r>
              <a:rPr lang="en-US" altLang="zh-CN" dirty="0"/>
              <a:t>"});    </a:t>
            </a:r>
            <a:r>
              <a:rPr lang="zh-CN" altLang="en-US" dirty="0"/>
              <a:t>插入一条记录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db.student.insertMany</a:t>
            </a:r>
            <a:r>
              <a:rPr lang="en-US" altLang="zh-CN" dirty="0"/>
              <a:t>([{name:"</a:t>
            </a:r>
            <a:r>
              <a:rPr lang="zh-CN" altLang="en-US" dirty="0"/>
              <a:t>张三</a:t>
            </a:r>
            <a:r>
              <a:rPr lang="en-US" altLang="zh-CN" dirty="0"/>
              <a:t>",city:"</a:t>
            </a:r>
            <a:r>
              <a:rPr lang="zh-CN" altLang="en-US" dirty="0"/>
              <a:t>北京</a:t>
            </a:r>
            <a:r>
              <a:rPr lang="en-US" altLang="zh-CN" dirty="0"/>
              <a:t>"},{name:"</a:t>
            </a:r>
            <a:r>
              <a:rPr lang="zh-CN" altLang="en-US" dirty="0"/>
              <a:t>李四</a:t>
            </a:r>
            <a:r>
              <a:rPr lang="en-US" altLang="zh-CN" dirty="0"/>
              <a:t>",gender:"</a:t>
            </a:r>
            <a:r>
              <a:rPr lang="zh-CN" altLang="en-US" dirty="0"/>
              <a:t>女</a:t>
            </a:r>
            <a:r>
              <a:rPr lang="en-US" altLang="zh-CN" dirty="0"/>
              <a:t>"}])      </a:t>
            </a:r>
            <a:r>
              <a:rPr lang="zh-CN" altLang="en-US" dirty="0"/>
              <a:t>插入多条记录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db.student.find</a:t>
            </a:r>
            <a:r>
              <a:rPr lang="en-US" altLang="zh-CN" dirty="0"/>
              <a:t>({name:"</a:t>
            </a:r>
            <a:r>
              <a:rPr lang="zh-CN" altLang="en-US" dirty="0"/>
              <a:t>张三</a:t>
            </a:r>
            <a:r>
              <a:rPr lang="en-US" altLang="zh-CN" dirty="0"/>
              <a:t>"});     </a:t>
            </a:r>
            <a:r>
              <a:rPr lang="zh-CN" altLang="en-US" dirty="0"/>
              <a:t>查找满足条件的记录          </a:t>
            </a:r>
            <a:r>
              <a:rPr lang="en-US" altLang="zh-CN" dirty="0" err="1"/>
              <a:t>db.student.find</a:t>
            </a:r>
            <a:r>
              <a:rPr lang="en-US" altLang="zh-CN" dirty="0"/>
              <a:t>({name:"</a:t>
            </a:r>
            <a:r>
              <a:rPr lang="zh-CN" altLang="en-US" dirty="0"/>
              <a:t>张三</a:t>
            </a:r>
            <a:r>
              <a:rPr lang="en-US" altLang="zh-CN" dirty="0"/>
              <a:t>"});    </a:t>
            </a:r>
            <a:r>
              <a:rPr lang="zh-CN" altLang="en-US" dirty="0"/>
              <a:t>查看集合里的全部内容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db.student.updateOne</a:t>
            </a:r>
            <a:r>
              <a:rPr lang="en-US" altLang="zh-CN" dirty="0"/>
              <a:t>({name:"</a:t>
            </a:r>
            <a:r>
              <a:rPr lang="zh-CN" altLang="en-US" dirty="0"/>
              <a:t>张三</a:t>
            </a:r>
            <a:r>
              <a:rPr lang="en-US" altLang="zh-CN" dirty="0"/>
              <a:t>"},{$set:{gender:"</a:t>
            </a:r>
            <a:r>
              <a:rPr lang="zh-CN" altLang="en-US" dirty="0"/>
              <a:t>女</a:t>
            </a:r>
            <a:r>
              <a:rPr lang="en-US" altLang="zh-CN" dirty="0"/>
              <a:t>"}})      </a:t>
            </a:r>
            <a:r>
              <a:rPr lang="zh-CN" altLang="en-US" dirty="0"/>
              <a:t>更新一条记录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db.student.updateMany</a:t>
            </a:r>
            <a:r>
              <a:rPr lang="en-US" altLang="zh-CN" dirty="0"/>
              <a:t>({name:"</a:t>
            </a:r>
            <a:r>
              <a:rPr lang="zh-CN" altLang="en-US" dirty="0"/>
              <a:t>张三</a:t>
            </a:r>
            <a:r>
              <a:rPr lang="en-US" altLang="zh-CN" dirty="0"/>
              <a:t>"},{$set:{gender:"</a:t>
            </a:r>
            <a:r>
              <a:rPr lang="zh-CN" altLang="en-US" dirty="0"/>
              <a:t>女</a:t>
            </a:r>
            <a:r>
              <a:rPr lang="en-US" altLang="zh-CN" dirty="0"/>
              <a:t>"}})      </a:t>
            </a:r>
            <a:r>
              <a:rPr lang="zh-CN" altLang="en-US" dirty="0"/>
              <a:t>更新满足条件的所有记录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db.student.deleteOne</a:t>
            </a:r>
            <a:r>
              <a:rPr lang="en-US" altLang="zh-CN" dirty="0"/>
              <a:t>({name:"</a:t>
            </a:r>
            <a:r>
              <a:rPr lang="zh-CN" altLang="en-US" dirty="0"/>
              <a:t>张三</a:t>
            </a:r>
            <a:r>
              <a:rPr lang="en-US" altLang="zh-CN" dirty="0"/>
              <a:t>"});     </a:t>
            </a:r>
            <a:r>
              <a:rPr lang="en-US" altLang="zh-CN" dirty="0" err="1"/>
              <a:t>db.student.deleteMany</a:t>
            </a:r>
            <a:r>
              <a:rPr lang="en-US" altLang="zh-CN" dirty="0"/>
              <a:t>({name:"</a:t>
            </a:r>
            <a:r>
              <a:rPr lang="zh-CN" altLang="en-US" dirty="0"/>
              <a:t>张三</a:t>
            </a:r>
            <a:r>
              <a:rPr lang="en-US" altLang="zh-CN" dirty="0"/>
              <a:t>"});         </a:t>
            </a:r>
            <a:r>
              <a:rPr lang="zh-CN" altLang="en-US" dirty="0"/>
              <a:t>删除记录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db.student.drop</a:t>
            </a:r>
            <a:r>
              <a:rPr lang="en-US" altLang="zh-CN" dirty="0"/>
              <a:t>()   </a:t>
            </a:r>
            <a:r>
              <a:rPr lang="zh-CN" altLang="en-US" dirty="0"/>
              <a:t>删除集合</a:t>
            </a:r>
          </a:p>
        </p:txBody>
      </p:sp>
    </p:spTree>
    <p:extLst>
      <p:ext uri="{BB962C8B-B14F-4D97-AF65-F5344CB8AC3E}">
        <p14:creationId xmlns:p14="http://schemas.microsoft.com/office/powerpoint/2010/main" val="246112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44E9-E2FA-EEA3-3117-2CF37ED9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D89687-756D-BB0D-E223-AE4933422069}"/>
              </a:ext>
            </a:extLst>
          </p:cNvPr>
          <p:cNvSpPr txBox="1"/>
          <p:nvPr/>
        </p:nvSpPr>
        <p:spPr>
          <a:xfrm flipH="1">
            <a:off x="838200" y="1690688"/>
            <a:ext cx="163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target=3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D55279-9A83-4E14-96BF-07B2E7AE8347}"/>
              </a:ext>
            </a:extLst>
          </p:cNvPr>
          <p:cNvSpPr txBox="1"/>
          <p:nvPr/>
        </p:nvSpPr>
        <p:spPr>
          <a:xfrm flipH="1">
            <a:off x="3357405" y="1746789"/>
            <a:ext cx="1371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begin</a:t>
            </a:r>
          </a:p>
          <a:p>
            <a:pPr algn="ctr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</a:t>
            </a:r>
          </a:p>
          <a:p>
            <a:pPr algn="ctr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end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EC843A7-D346-C0C0-A389-8D9B3A0C52A4}"/>
              </a:ext>
            </a:extLst>
          </p:cNvPr>
          <p:cNvGraphicFramePr>
            <a:graphicFrameLocks noGrp="1"/>
          </p:cNvGraphicFramePr>
          <p:nvPr/>
        </p:nvGraphicFramePr>
        <p:xfrm>
          <a:off x="2733741" y="3987278"/>
          <a:ext cx="4407990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598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3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5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7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9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CA43975C-946E-44FB-51CB-DC136A506D11}"/>
              </a:ext>
            </a:extLst>
          </p:cNvPr>
          <p:cNvGraphicFramePr>
            <a:graphicFrameLocks noGrp="1"/>
          </p:cNvGraphicFramePr>
          <p:nvPr/>
        </p:nvGraphicFramePr>
        <p:xfrm>
          <a:off x="2733741" y="3432347"/>
          <a:ext cx="4407990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598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881598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0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3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4</a:t>
                      </a:r>
                      <a:endParaRPr lang="zh-CN" altLang="en-US" sz="24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F89974-59B4-03F4-65BC-3E50E9A3173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43205" y="2947118"/>
            <a:ext cx="1" cy="485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75A38E0-1552-5F8C-2163-2D441C775F5A}"/>
              </a:ext>
            </a:extLst>
          </p:cNvPr>
          <p:cNvSpPr txBox="1"/>
          <p:nvPr/>
        </p:nvSpPr>
        <p:spPr>
          <a:xfrm flipH="1">
            <a:off x="1923367" y="4033909"/>
            <a:ext cx="651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344F69-9E51-FA88-C922-FECC2DF10631}"/>
              </a:ext>
            </a:extLst>
          </p:cNvPr>
          <p:cNvSpPr txBox="1"/>
          <p:nvPr/>
        </p:nvSpPr>
        <p:spPr>
          <a:xfrm flipH="1">
            <a:off x="7753006" y="2598003"/>
            <a:ext cx="3600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if   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[middle] == target</a:t>
            </a:r>
          </a:p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then   return middle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FA807F-F04F-A706-24F0-99B2F68081E7}"/>
              </a:ext>
            </a:extLst>
          </p:cNvPr>
          <p:cNvSpPr txBox="1"/>
          <p:nvPr/>
        </p:nvSpPr>
        <p:spPr>
          <a:xfrm flipH="1">
            <a:off x="838200" y="5088086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如果数组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中包含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，那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一定位于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[begin: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end]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这个双闭区间上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当发现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begin&gt;end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时，说明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不存在，函数返回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63027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2A1D6-870D-5AF0-8F42-185C17B7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Mongo</a:t>
            </a:r>
            <a:r>
              <a:rPr lang="zh-CN" altLang="en-US" dirty="0"/>
              <a:t>客户端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F989BC-DEBF-7A7A-65A0-22F957A2C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57" y="1828801"/>
            <a:ext cx="8107285" cy="428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70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13B98-BF82-BF49-8BD1-165739C6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连接</a:t>
            </a:r>
            <a:r>
              <a:rPr kumimoji="1" lang="en-US" altLang="zh-CN" dirty="0" err="1"/>
              <a:t>db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10B45-0D62-D644-A312-EA464AF9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option := </a:t>
            </a:r>
            <a:r>
              <a:rPr lang="en-US" altLang="zh-CN" sz="2000" dirty="0" err="1"/>
              <a:t>options.Client</a:t>
            </a:r>
            <a:r>
              <a:rPr lang="en-US" altLang="zh-CN" sz="2000" dirty="0"/>
              <a:t>().</a:t>
            </a:r>
            <a:r>
              <a:rPr lang="en-US" altLang="zh-CN" sz="2000" dirty="0" err="1"/>
              <a:t>ApplyURI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mongodb</a:t>
            </a:r>
            <a:r>
              <a:rPr lang="en-US" altLang="zh-CN" sz="2000" dirty="0"/>
              <a:t>://127.0.0.1:27017").</a:t>
            </a:r>
          </a:p>
          <a:p>
            <a:pPr marL="0" indent="0">
              <a:buNone/>
            </a:pPr>
            <a:r>
              <a:rPr lang="en-US" altLang="zh-CN" sz="2000" dirty="0" err="1"/>
              <a:t>SetConnectTimeout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time.Second</a:t>
            </a:r>
            <a:r>
              <a:rPr lang="en-US" altLang="zh-CN" sz="2000" dirty="0"/>
              <a:t>).//</a:t>
            </a:r>
            <a:r>
              <a:rPr lang="zh-CN" altLang="en-US" sz="2000" dirty="0"/>
              <a:t>连接超时时长</a:t>
            </a:r>
          </a:p>
          <a:p>
            <a:pPr marL="0" indent="0">
              <a:buNone/>
            </a:pPr>
            <a:r>
              <a:rPr lang="en-US" altLang="zh-CN" sz="2000" dirty="0" err="1"/>
              <a:t>SetAuth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options.Credential</a:t>
            </a:r>
            <a:r>
              <a:rPr lang="en-US" altLang="zh-CN" sz="2000" dirty="0"/>
              <a:t>{Username: "tester", Password: "123456", AuthSource: "test"}) //</a:t>
            </a:r>
            <a:r>
              <a:rPr lang="zh-CN" altLang="en-US" sz="2000" dirty="0"/>
              <a:t>指定用户名和密码，</a:t>
            </a:r>
            <a:r>
              <a:rPr lang="en-US" altLang="zh-CN" sz="2000" dirty="0"/>
              <a:t>AuthSource</a:t>
            </a:r>
            <a:r>
              <a:rPr lang="zh-CN" altLang="en-US" sz="2000" dirty="0"/>
              <a:t>代表</a:t>
            </a:r>
            <a:r>
              <a:rPr lang="en-US" altLang="zh-CN" sz="2000" dirty="0"/>
              <a:t>Database</a:t>
            </a:r>
          </a:p>
          <a:p>
            <a:pPr marL="0" indent="0">
              <a:buNone/>
            </a:pPr>
            <a:r>
              <a:rPr lang="en-US" altLang="zh-CN" sz="2000" dirty="0"/>
              <a:t>client, err := </a:t>
            </a:r>
            <a:r>
              <a:rPr lang="en-US" altLang="zh-CN" sz="2000" dirty="0" err="1"/>
              <a:t>mongo.Connect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context.Background</a:t>
            </a:r>
            <a:r>
              <a:rPr lang="en-US" altLang="zh-CN" sz="2000" dirty="0"/>
              <a:t>(), option)</a:t>
            </a:r>
          </a:p>
          <a:p>
            <a:pPr marL="0" indent="0">
              <a:buNone/>
            </a:pPr>
            <a:r>
              <a:rPr lang="en-US" altLang="zh-CN" sz="2000" dirty="0"/>
              <a:t>err = </a:t>
            </a:r>
            <a:r>
              <a:rPr lang="en-US" altLang="zh-CN" sz="2000" dirty="0" err="1"/>
              <a:t>client.Ping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ctx</a:t>
            </a:r>
            <a:r>
              <a:rPr lang="en-US" altLang="zh-CN" sz="2000" dirty="0"/>
              <a:t>, nil) 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</a:rPr>
              <a:t>Ping</a:t>
            </a:r>
            <a:r>
              <a:rPr lang="zh-CN" altLang="en-US" sz="2000" dirty="0">
                <a:solidFill>
                  <a:srgbClr val="FF0000"/>
                </a:solidFill>
              </a:rPr>
              <a:t>成功才代表连接成功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78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AC0B-71E7-974F-A4F2-3F7237D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查询</a:t>
            </a:r>
            <a:r>
              <a:rPr kumimoji="1" lang="en-US" altLang="zh-CN" dirty="0"/>
              <a:t>mongo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8D781-E6EF-424F-AA15-ECE76D1F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sort := </a:t>
            </a:r>
            <a:r>
              <a:rPr lang="en-US" altLang="zh-CN" dirty="0" err="1"/>
              <a:t>bson.D</a:t>
            </a:r>
            <a:r>
              <a:rPr lang="en-US" altLang="zh-CN" dirty="0"/>
              <a:t>{{Key: "name", Value: 1}}    //</a:t>
            </a:r>
            <a:r>
              <a:rPr lang="zh-CN" altLang="en-US" dirty="0"/>
              <a:t>查询结果按</a:t>
            </a:r>
            <a:r>
              <a:rPr lang="en-US" altLang="zh-CN" dirty="0"/>
              <a:t>name</a:t>
            </a:r>
            <a:r>
              <a:rPr lang="zh-CN" altLang="en-US" dirty="0"/>
              <a:t>排序，</a:t>
            </a:r>
            <a:r>
              <a:rPr lang="en-US" altLang="zh-CN" dirty="0"/>
              <a:t>1</a:t>
            </a:r>
            <a:r>
              <a:rPr lang="zh-CN" altLang="en-US" dirty="0"/>
              <a:t>升序，</a:t>
            </a:r>
            <a:r>
              <a:rPr lang="en-US" altLang="zh-CN" dirty="0"/>
              <a:t>-1</a:t>
            </a:r>
            <a:r>
              <a:rPr lang="zh-CN" altLang="en-US" dirty="0"/>
              <a:t>降序。可以按多列排序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filter := </a:t>
            </a:r>
            <a:r>
              <a:rPr lang="en-US" altLang="zh-CN" dirty="0" err="1"/>
              <a:t>bson.D</a:t>
            </a:r>
            <a:r>
              <a:rPr lang="en-US" altLang="zh-CN" dirty="0"/>
              <a:t>{{Key: "score", Value: </a:t>
            </a:r>
            <a:r>
              <a:rPr lang="en-US" altLang="zh-CN" dirty="0" err="1"/>
              <a:t>bson.D</a:t>
            </a:r>
            <a:r>
              <a:rPr lang="en-US" altLang="zh-CN" dirty="0"/>
              <a:t>{{Key: "$</a:t>
            </a:r>
            <a:r>
              <a:rPr lang="en-US" altLang="zh-CN" dirty="0" err="1"/>
              <a:t>gt</a:t>
            </a:r>
            <a:r>
              <a:rPr lang="en-US" altLang="zh-CN" dirty="0"/>
              <a:t>", Value: 3}}}} //score&gt;3</a:t>
            </a:r>
            <a:r>
              <a:rPr lang="zh-CN" altLang="en-US" dirty="0"/>
              <a:t>，</a:t>
            </a:r>
            <a:r>
              <a:rPr lang="en-US" altLang="zh-CN" dirty="0" err="1"/>
              <a:t>gt</a:t>
            </a:r>
            <a:r>
              <a:rPr lang="zh-CN" altLang="en-US" dirty="0"/>
              <a:t>代表</a:t>
            </a:r>
            <a:r>
              <a:rPr lang="en-US" altLang="zh-CN" dirty="0"/>
              <a:t>greater than</a:t>
            </a:r>
            <a:r>
              <a:rPr lang="zh-CN" altLang="en-US" dirty="0"/>
              <a:t>。 </a:t>
            </a:r>
            <a:r>
              <a:rPr lang="en-US" altLang="zh-CN" dirty="0" err="1"/>
              <a:t>bson.D</a:t>
            </a:r>
            <a:r>
              <a:rPr lang="zh-CN" altLang="en-US" dirty="0"/>
              <a:t>是由</a:t>
            </a:r>
            <a:r>
              <a:rPr lang="en-US" altLang="zh-CN" dirty="0" err="1"/>
              <a:t>bson.E</a:t>
            </a:r>
            <a:r>
              <a:rPr lang="zh-CN" altLang="en-US" dirty="0"/>
              <a:t>构成的切片，即过滤条件可以有多个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/>
              <a:t>findOption</a:t>
            </a:r>
            <a:r>
              <a:rPr lang="en-US" altLang="zh-CN" dirty="0"/>
              <a:t> := </a:t>
            </a:r>
            <a:r>
              <a:rPr lang="en-US" altLang="zh-CN" dirty="0" err="1"/>
              <a:t>options.Find</a:t>
            </a:r>
            <a:r>
              <a:rPr lang="en-US" altLang="zh-CN" dirty="0"/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/>
              <a:t>findOption.SetSort</a:t>
            </a:r>
            <a:r>
              <a:rPr lang="en-US" altLang="zh-CN" dirty="0"/>
              <a:t>(sort)//</a:t>
            </a:r>
            <a:r>
              <a:rPr lang="zh-CN" altLang="en-US" dirty="0"/>
              <a:t>按</a:t>
            </a:r>
            <a:r>
              <a:rPr lang="en-US" altLang="zh-CN" dirty="0"/>
              <a:t>name</a:t>
            </a:r>
            <a:r>
              <a:rPr lang="zh-CN" altLang="en-US" dirty="0"/>
              <a:t>排序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/>
              <a:t>findOption.SetLimit</a:t>
            </a:r>
            <a:r>
              <a:rPr lang="en-US" altLang="zh-CN" dirty="0"/>
              <a:t>(10) //</a:t>
            </a:r>
            <a:r>
              <a:rPr lang="zh-CN" altLang="en-US" dirty="0"/>
              <a:t>最多返回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/>
              <a:t>findOption.SetSkip</a:t>
            </a:r>
            <a:r>
              <a:rPr lang="en-US" altLang="zh-CN" dirty="0"/>
              <a:t>(3) //</a:t>
            </a:r>
            <a:r>
              <a:rPr lang="zh-CN" altLang="en-US" dirty="0"/>
              <a:t>跳过前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br>
              <a:rPr lang="zh-CN" altLang="en-US" dirty="0"/>
            </a:br>
            <a:r>
              <a:rPr lang="en-US" altLang="zh-CN" dirty="0"/>
              <a:t>cursor, err := </a:t>
            </a:r>
            <a:r>
              <a:rPr lang="en-US" altLang="zh-CN" dirty="0" err="1"/>
              <a:t>collection.Find</a:t>
            </a:r>
            <a:r>
              <a:rPr lang="en-US" altLang="zh-CN" dirty="0"/>
              <a:t>(</a:t>
            </a:r>
            <a:r>
              <a:rPr lang="en-US" altLang="zh-CN" dirty="0" err="1"/>
              <a:t>ctx</a:t>
            </a:r>
            <a:r>
              <a:rPr lang="en-US" altLang="zh-CN" dirty="0"/>
              <a:t>, filter, </a:t>
            </a:r>
            <a:r>
              <a:rPr lang="en-US" altLang="zh-CN" dirty="0" err="1"/>
              <a:t>findOption</a:t>
            </a:r>
            <a:r>
              <a:rPr lang="en-US" altLang="zh-CN" dirty="0"/>
              <a:t>)//</a:t>
            </a:r>
            <a:r>
              <a:rPr lang="zh-CN" altLang="en-US" dirty="0"/>
              <a:t>跟读</a:t>
            </a:r>
            <a:r>
              <a:rPr lang="en-US" altLang="zh-CN" dirty="0"/>
              <a:t>MySQL</a:t>
            </a:r>
            <a:r>
              <a:rPr lang="zh-CN" altLang="en-US" dirty="0"/>
              <a:t>类似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15573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50900-F637-3724-BD3B-B38BAB9B4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ClickHouse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334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4147C-B70A-91FC-AE7D-F284C825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ClickHouse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DCB22-716B-28C5-6DA7-A73EB98E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926"/>
            <a:ext cx="10515600" cy="45962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 err="1"/>
              <a:t>ClickHouse</a:t>
            </a:r>
            <a:r>
              <a:rPr lang="zh-CN" altLang="en-US" dirty="0"/>
              <a:t>是一个用于联机分析</a:t>
            </a:r>
            <a:r>
              <a:rPr lang="en-US" altLang="zh-CN" dirty="0"/>
              <a:t>(OLAP)</a:t>
            </a:r>
            <a:r>
              <a:rPr lang="zh-CN" altLang="en-US" dirty="0"/>
              <a:t>的列式数据库管理系统</a:t>
            </a:r>
            <a:r>
              <a:rPr lang="en-US" altLang="zh-CN" dirty="0"/>
              <a:t>(DBMS)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在传统的行式数据库系统</a:t>
            </a:r>
            <a:r>
              <a:rPr lang="en-US" altLang="zh-CN" dirty="0"/>
              <a:t>(MySQL</a:t>
            </a:r>
            <a:r>
              <a:rPr lang="zh-CN" altLang="en-US" dirty="0"/>
              <a:t>、</a:t>
            </a:r>
            <a:r>
              <a:rPr lang="en-US" altLang="zh-CN" dirty="0"/>
              <a:t>SQL Server)</a:t>
            </a:r>
            <a:r>
              <a:rPr lang="zh-CN" altLang="en-US" dirty="0"/>
              <a:t>中，处于同一行中的数据总是被物理的存储在一起。在列式数据库系统</a:t>
            </a:r>
            <a:r>
              <a:rPr lang="en-US" altLang="zh-CN" dirty="0"/>
              <a:t>(</a:t>
            </a:r>
            <a:r>
              <a:rPr lang="en-US" altLang="zh-CN" dirty="0" err="1"/>
              <a:t>ClickHouse</a:t>
            </a:r>
            <a:r>
              <a:rPr lang="zh-CN" altLang="en-US" dirty="0"/>
              <a:t>、</a:t>
            </a:r>
            <a:r>
              <a:rPr lang="en-US" altLang="zh-CN" dirty="0"/>
              <a:t>HBase</a:t>
            </a:r>
            <a:r>
              <a:rPr lang="zh-CN" altLang="en-US" dirty="0"/>
              <a:t>、</a:t>
            </a:r>
            <a:r>
              <a:rPr lang="en-US" altLang="zh-CN" dirty="0"/>
              <a:t>Druid)</a:t>
            </a:r>
            <a:r>
              <a:rPr lang="zh-CN" altLang="en-US" dirty="0"/>
              <a:t>中，来自同一列的数据被存储在一起。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OLAP</a:t>
            </a:r>
            <a:r>
              <a:rPr lang="zh-CN" altLang="en-US" dirty="0"/>
              <a:t>场景的关键特征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绝大多数是读请求</a:t>
            </a:r>
            <a:r>
              <a:rPr lang="en-US" altLang="zh-CN" dirty="0"/>
              <a:t>,</a:t>
            </a:r>
            <a:r>
              <a:rPr lang="zh-CN" altLang="en-US" dirty="0"/>
              <a:t>已添加到数据库的数据不能修改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宽表，即每个表包含着大量的列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对于读取，从数据库中提取相当多的行，但只提取列的一小部分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查询相对较少</a:t>
            </a:r>
            <a:r>
              <a:rPr lang="en-US" altLang="zh-CN" dirty="0"/>
              <a:t>(</a:t>
            </a:r>
            <a:r>
              <a:rPr lang="zh-CN" altLang="en-US" dirty="0"/>
              <a:t>通常每台服务器每秒查询数百次或更少</a:t>
            </a:r>
            <a:r>
              <a:rPr lang="en-US" altLang="zh-CN" dirty="0"/>
              <a:t>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对于简单查询，允许延迟大约</a:t>
            </a:r>
            <a:r>
              <a:rPr lang="en-US" altLang="zh-CN" dirty="0"/>
              <a:t>50</a:t>
            </a:r>
            <a:r>
              <a:rPr lang="zh-CN" altLang="en-US" dirty="0"/>
              <a:t>毫秒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列中的数据相对较小：数字和短字符串</a:t>
            </a:r>
            <a:r>
              <a:rPr lang="en-US" altLang="zh-CN" dirty="0"/>
              <a:t>(</a:t>
            </a:r>
            <a:r>
              <a:rPr lang="zh-CN" altLang="en-US" dirty="0"/>
              <a:t>例如，每个</a:t>
            </a:r>
            <a:r>
              <a:rPr lang="en-US" altLang="zh-CN" dirty="0"/>
              <a:t>URL 60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处理单个查询时需要高吞吐量</a:t>
            </a:r>
            <a:r>
              <a:rPr lang="en-US" altLang="zh-CN" dirty="0"/>
              <a:t>(</a:t>
            </a:r>
            <a:r>
              <a:rPr lang="zh-CN" altLang="en-US" dirty="0"/>
              <a:t>每台服务器每秒可达数十亿行</a:t>
            </a:r>
            <a:r>
              <a:rPr lang="en-US" altLang="zh-CN" dirty="0"/>
              <a:t>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事务不是必须的</a:t>
            </a: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id="{D29C93EA-3A9B-C905-6519-105268E7D1E0}"/>
              </a:ext>
            </a:extLst>
          </p:cNvPr>
          <p:cNvSpPr/>
          <p:nvPr/>
        </p:nvSpPr>
        <p:spPr>
          <a:xfrm>
            <a:off x="8108220" y="3758750"/>
            <a:ext cx="3245580" cy="1327094"/>
          </a:xfrm>
          <a:prstGeom prst="cloudCallout">
            <a:avLst>
              <a:gd name="adj1" fmla="val -22596"/>
              <a:gd name="adj2" fmla="val 582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基于埋点数据进行业务的统计分析</a:t>
            </a:r>
          </a:p>
        </p:txBody>
      </p:sp>
    </p:spTree>
    <p:extLst>
      <p:ext uri="{BB962C8B-B14F-4D97-AF65-F5344CB8AC3E}">
        <p14:creationId xmlns:p14="http://schemas.microsoft.com/office/powerpoint/2010/main" val="20254892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75E09-5298-69B6-401E-F22B0B5A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上安装</a:t>
            </a:r>
            <a:r>
              <a:rPr lang="en-US" altLang="zh-CN" dirty="0" err="1"/>
              <a:t>ClickHouse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894C5-8AB1-6776-E409-6B26B9EE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dirty="0" err="1"/>
              <a:t>Win+R</a:t>
            </a:r>
            <a:r>
              <a:rPr lang="zh-CN" altLang="en-US" sz="2200" dirty="0"/>
              <a:t>运行</a:t>
            </a:r>
            <a:r>
              <a:rPr lang="en-US" altLang="zh-CN" sz="2200" dirty="0" err="1"/>
              <a:t>cmd</a:t>
            </a:r>
            <a:r>
              <a:rPr lang="zh-CN" altLang="en-US" sz="2200" dirty="0"/>
              <a:t>，输入命令</a:t>
            </a:r>
            <a:r>
              <a:rPr lang="en-US" altLang="zh-CN" sz="2200" dirty="0" err="1"/>
              <a:t>wsl</a:t>
            </a:r>
            <a:r>
              <a:rPr lang="en-US" altLang="zh-CN" sz="2200" dirty="0"/>
              <a:t> --install -d Ubuntu-22.04</a:t>
            </a:r>
            <a:r>
              <a:rPr lang="zh-CN" altLang="en-US" sz="2200" dirty="0"/>
              <a:t>，在</a:t>
            </a:r>
            <a:r>
              <a:rPr lang="en-US" altLang="zh-CN" sz="2200" dirty="0"/>
              <a:t>windows</a:t>
            </a:r>
            <a:r>
              <a:rPr lang="zh-CN" altLang="en-US" sz="2200" dirty="0"/>
              <a:t>上安装</a:t>
            </a:r>
            <a:r>
              <a:rPr lang="en-US" altLang="zh-CN" sz="2200" dirty="0"/>
              <a:t>ubuntu</a:t>
            </a:r>
            <a:r>
              <a:rPr lang="zh-CN" altLang="en-US" sz="2200" dirty="0"/>
              <a:t>子系统</a:t>
            </a:r>
            <a:endParaRPr lang="en-US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在</a:t>
            </a:r>
            <a:r>
              <a:rPr lang="en-US" altLang="zh-CN" sz="2200" dirty="0" err="1"/>
              <a:t>cmd</a:t>
            </a:r>
            <a:r>
              <a:rPr lang="zh-CN" altLang="en-US" sz="2200" dirty="0"/>
              <a:t>终端里输入</a:t>
            </a:r>
            <a:r>
              <a:rPr lang="en-US" altLang="zh-CN" sz="2200" dirty="0" err="1"/>
              <a:t>wsl</a:t>
            </a:r>
            <a:r>
              <a:rPr lang="zh-CN" altLang="en-US" sz="2200" dirty="0"/>
              <a:t>，进入</a:t>
            </a:r>
            <a:r>
              <a:rPr lang="en-US" altLang="zh-CN" sz="2200" dirty="0"/>
              <a:t>Ubuntu</a:t>
            </a:r>
            <a:r>
              <a:rPr lang="zh-CN" altLang="en-US" sz="2200" dirty="0"/>
              <a:t>终端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 err="1"/>
              <a:t>sudo</a:t>
            </a:r>
            <a:r>
              <a:rPr lang="en-US" altLang="zh-CN" sz="2200" dirty="0"/>
              <a:t> -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    # </a:t>
            </a:r>
            <a:r>
              <a:rPr lang="zh-CN" altLang="en-US" sz="2200" dirty="0"/>
              <a:t>切换到</a:t>
            </a:r>
            <a:r>
              <a:rPr lang="en-US" altLang="zh-CN" sz="2200" dirty="0"/>
              <a:t>root</a:t>
            </a:r>
            <a:r>
              <a:rPr lang="zh-CN" altLang="en-US" sz="2200" dirty="0"/>
              <a:t>用户</a:t>
            </a:r>
            <a:endParaRPr lang="en-US" altLang="zh-CN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 err="1"/>
              <a:t>mkdir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clickhouse</a:t>
            </a:r>
            <a:endParaRPr lang="en-US" altLang="zh-CN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cd </a:t>
            </a:r>
            <a:r>
              <a:rPr lang="en-US" altLang="zh-CN" sz="2200" dirty="0" err="1"/>
              <a:t>clickhouse</a:t>
            </a:r>
            <a:endParaRPr lang="en-US" altLang="zh-CN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curl https://clickhouse.com | </a:t>
            </a:r>
            <a:r>
              <a:rPr lang="en-US" altLang="zh-CN" sz="2200" dirty="0" err="1"/>
              <a:t>sh</a:t>
            </a:r>
            <a:r>
              <a:rPr lang="en-US" altLang="zh-CN" sz="2200" dirty="0"/>
              <a:t>    # </a:t>
            </a:r>
            <a:r>
              <a:rPr lang="zh-CN" altLang="en-US" sz="2200" dirty="0"/>
              <a:t>下载</a:t>
            </a:r>
            <a:r>
              <a:rPr lang="en-US" altLang="zh-CN" sz="2200" dirty="0" err="1"/>
              <a:t>Clickhouse</a:t>
            </a:r>
            <a:endParaRPr lang="en-US" altLang="zh-CN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/>
              <a:t>./</a:t>
            </a:r>
            <a:r>
              <a:rPr lang="en-US" altLang="zh-CN" sz="2200" dirty="0" err="1"/>
              <a:t>clickhouse</a:t>
            </a:r>
            <a:r>
              <a:rPr lang="en-US" altLang="zh-CN" sz="2200" dirty="0"/>
              <a:t> install   # </a:t>
            </a:r>
            <a:r>
              <a:rPr lang="zh-CN" altLang="en-US" sz="2200" dirty="0"/>
              <a:t>安装</a:t>
            </a:r>
            <a:r>
              <a:rPr lang="en-US" altLang="zh-CN" sz="2200" dirty="0" err="1"/>
              <a:t>Clickhouse</a:t>
            </a:r>
            <a:endParaRPr lang="en-US" altLang="zh-CN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 err="1"/>
              <a:t>sudo</a:t>
            </a:r>
            <a:r>
              <a:rPr lang="en-US" altLang="zh-CN" sz="2200" dirty="0"/>
              <a:t> </a:t>
            </a:r>
            <a:r>
              <a:rPr lang="en-US" altLang="zh-CN" sz="2200" dirty="0" err="1"/>
              <a:t>clickhouse</a:t>
            </a:r>
            <a:r>
              <a:rPr lang="en-US" altLang="zh-CN" sz="2200" dirty="0"/>
              <a:t> restart     # </a:t>
            </a:r>
            <a:r>
              <a:rPr lang="zh-CN" altLang="en-US" sz="2200" dirty="0"/>
              <a:t>重启</a:t>
            </a:r>
            <a:r>
              <a:rPr lang="en-US" altLang="zh-CN" sz="2200" dirty="0" err="1"/>
              <a:t>Clickhouse</a:t>
            </a:r>
            <a:endParaRPr lang="en-US" altLang="zh-CN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200" dirty="0" err="1"/>
              <a:t>clickhouse</a:t>
            </a:r>
            <a:r>
              <a:rPr lang="en-US" altLang="zh-CN" sz="2200" dirty="0"/>
              <a:t>-client --password    # </a:t>
            </a:r>
            <a:r>
              <a:rPr lang="zh-CN" altLang="en-US" sz="2200" dirty="0"/>
              <a:t>进入</a:t>
            </a:r>
            <a:r>
              <a:rPr lang="en-US" altLang="zh-CN" sz="2200" dirty="0" err="1"/>
              <a:t>Clickhouse</a:t>
            </a:r>
            <a:r>
              <a:rPr lang="zh-CN" altLang="en-US" sz="2200" dirty="0"/>
              <a:t>客户端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2AD525-DB10-FB1D-089E-EAB915ACF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78" y="2415960"/>
            <a:ext cx="2415422" cy="31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87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61324-8EB8-910B-286D-BD11AC9E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ClickHouse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3408-E97A-851C-4207-C233ACD4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create database test;	    -- </a:t>
            </a:r>
            <a:r>
              <a:rPr lang="zh-CN" altLang="en-US" dirty="0"/>
              <a:t>创建一个库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set </a:t>
            </a:r>
            <a:r>
              <a:rPr lang="en-US" altLang="zh-CN" dirty="0" err="1"/>
              <a:t>allow_experimental_object_type</a:t>
            </a:r>
            <a:r>
              <a:rPr lang="en-US" altLang="zh-CN" dirty="0"/>
              <a:t> = 1;    -- </a:t>
            </a:r>
            <a:r>
              <a:rPr lang="zh-CN" altLang="en-US" dirty="0"/>
              <a:t>如果使用</a:t>
            </a:r>
            <a:r>
              <a:rPr lang="en-US" altLang="zh-CN" dirty="0"/>
              <a:t>JSON</a:t>
            </a:r>
            <a:r>
              <a:rPr lang="zh-CN" altLang="en-US" dirty="0"/>
              <a:t>类型，需要先设置</a:t>
            </a:r>
            <a:r>
              <a:rPr lang="en-US" altLang="zh-CN" dirty="0" err="1"/>
              <a:t>allow_experimental_object_type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/>
              <a:t>test.user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user_id</a:t>
            </a:r>
            <a:r>
              <a:rPr lang="en-US" altLang="zh-CN" dirty="0"/>
              <a:t> UInt32 comment '</a:t>
            </a:r>
            <a:r>
              <a:rPr lang="zh-CN" altLang="en-US" dirty="0"/>
              <a:t>用户</a:t>
            </a:r>
            <a:r>
              <a:rPr lang="en-US" altLang="zh-CN" dirty="0"/>
              <a:t>ID',</a:t>
            </a:r>
          </a:p>
          <a:p>
            <a:pPr marL="0" indent="0">
              <a:buNone/>
            </a:pPr>
            <a:r>
              <a:rPr lang="en-US" altLang="zh-CN" dirty="0"/>
              <a:t>    name String comment '</a:t>
            </a:r>
            <a:r>
              <a:rPr lang="zh-CN" altLang="en-US" dirty="0"/>
              <a:t>用户名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create_time</a:t>
            </a:r>
            <a:r>
              <a:rPr lang="en-US" altLang="zh-CN" dirty="0"/>
              <a:t> </a:t>
            </a:r>
            <a:r>
              <a:rPr lang="en-US" altLang="zh-CN" dirty="0" err="1"/>
              <a:t>DateTime</a:t>
            </a:r>
            <a:r>
              <a:rPr lang="en-US" altLang="zh-CN" dirty="0"/>
              <a:t> comment '</a:t>
            </a:r>
            <a:r>
              <a:rPr lang="zh-CN" altLang="en-US" dirty="0"/>
              <a:t>注册时间</a:t>
            </a:r>
            <a:r>
              <a:rPr lang="en-US" altLang="zh-CN" dirty="0"/>
              <a:t>',</a:t>
            </a:r>
          </a:p>
          <a:p>
            <a:pPr marL="0" indent="0">
              <a:buNone/>
            </a:pPr>
            <a:r>
              <a:rPr lang="en-US" altLang="zh-CN" dirty="0"/>
              <a:t>    extra JSON comment '</a:t>
            </a:r>
            <a:r>
              <a:rPr lang="zh-CN" altLang="en-US" dirty="0"/>
              <a:t>附加信息，</a:t>
            </a:r>
            <a:r>
              <a:rPr lang="en-US" altLang="zh-CN" dirty="0" err="1"/>
              <a:t>json</a:t>
            </a:r>
            <a:r>
              <a:rPr lang="zh-CN" altLang="en-US" dirty="0"/>
              <a:t>可自由扩充字段</a:t>
            </a:r>
            <a:r>
              <a:rPr lang="en-US" altLang="zh-CN" dirty="0"/>
              <a:t>',     </a:t>
            </a:r>
          </a:p>
          <a:p>
            <a:pPr marL="0" indent="0">
              <a:buNone/>
            </a:pPr>
            <a:r>
              <a:rPr lang="en-US" altLang="zh-CN" dirty="0"/>
              <a:t>)ENGINE = </a:t>
            </a:r>
            <a:r>
              <a:rPr lang="en-US" altLang="zh-CN" dirty="0" err="1"/>
              <a:t>MergeTree</a:t>
            </a:r>
            <a:r>
              <a:rPr lang="en-US" altLang="zh-CN" dirty="0"/>
              <a:t>() PRIMARY KEY (</a:t>
            </a:r>
            <a:r>
              <a:rPr lang="en-US" altLang="zh-CN" dirty="0" err="1"/>
              <a:t>create_time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013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A6938-DAE9-CE8E-238E-A0A218A7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ClickHouse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01F47-AD4C-C18F-F7BA-6364D229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WITH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toDateTime</a:t>
            </a:r>
            <a:r>
              <a:rPr lang="en-US" altLang="zh-CN" dirty="0"/>
              <a:t>('2023-09-01', 'UTC') AS </a:t>
            </a:r>
            <a:r>
              <a:rPr lang="en-US" altLang="zh-CN" dirty="0" err="1"/>
              <a:t>begin_day</a:t>
            </a:r>
            <a:r>
              <a:rPr lang="en-US" altLang="zh-CN" dirty="0"/>
              <a:t>,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toDateTime</a:t>
            </a:r>
            <a:r>
              <a:rPr lang="en-US" altLang="zh-CN" dirty="0"/>
              <a:t>('2023-09-08', 'UTC') AS </a:t>
            </a:r>
            <a:r>
              <a:rPr lang="en-US" altLang="zh-CN" dirty="0" err="1"/>
              <a:t>end_day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</a:t>
            </a:r>
          </a:p>
          <a:p>
            <a:pPr marL="0" indent="0">
              <a:buNone/>
            </a:pPr>
            <a:r>
              <a:rPr lang="en-US" altLang="zh-CN" dirty="0"/>
              <a:t>    date(</a:t>
            </a:r>
            <a:r>
              <a:rPr lang="en-US" altLang="zh-CN" dirty="0" err="1"/>
              <a:t>create_time</a:t>
            </a:r>
            <a:r>
              <a:rPr lang="en-US" altLang="zh-CN" dirty="0"/>
              <a:t>) AS date,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uniq</a:t>
            </a:r>
            <a:r>
              <a:rPr lang="en-US" altLang="zh-CN" dirty="0"/>
              <a:t>(</a:t>
            </a:r>
            <a:r>
              <a:rPr lang="en-US" altLang="zh-CN" dirty="0" err="1"/>
              <a:t>user_id</a:t>
            </a:r>
            <a:r>
              <a:rPr lang="en-US" altLang="zh-CN" dirty="0"/>
              <a:t>) AS `</a:t>
            </a:r>
            <a:r>
              <a:rPr lang="zh-CN" altLang="en-US" dirty="0"/>
              <a:t>注册用户</a:t>
            </a:r>
            <a:r>
              <a:rPr lang="en-US" altLang="zh-CN" dirty="0"/>
              <a:t>`</a:t>
            </a:r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test.user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WHERE (</a:t>
            </a:r>
            <a:r>
              <a:rPr lang="en-US" altLang="zh-CN" dirty="0" err="1"/>
              <a:t>create_time</a:t>
            </a:r>
            <a:r>
              <a:rPr lang="en-US" altLang="zh-CN" dirty="0"/>
              <a:t> &gt;= </a:t>
            </a:r>
            <a:r>
              <a:rPr lang="en-US" altLang="zh-CN" dirty="0" err="1"/>
              <a:t>begin_day</a:t>
            </a:r>
            <a:r>
              <a:rPr lang="en-US" altLang="zh-CN" dirty="0"/>
              <a:t>) AND (</a:t>
            </a:r>
            <a:r>
              <a:rPr lang="en-US" altLang="zh-CN" dirty="0" err="1"/>
              <a:t>create_time</a:t>
            </a:r>
            <a:r>
              <a:rPr lang="en-US" altLang="zh-CN" dirty="0"/>
              <a:t> &lt; </a:t>
            </a:r>
            <a:r>
              <a:rPr lang="en-US" altLang="zh-CN" dirty="0" err="1"/>
              <a:t>end_day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GROUP BY date</a:t>
            </a:r>
          </a:p>
          <a:p>
            <a:pPr marL="0" indent="0">
              <a:buNone/>
            </a:pPr>
            <a:r>
              <a:rPr lang="en-US" altLang="zh-CN" dirty="0"/>
              <a:t>ORDER BY date ASC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781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B0E75-AE78-1D9A-1459-4724AFEF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ClickHouse+Grafana</a:t>
            </a:r>
            <a:r>
              <a:rPr lang="zh-CN" altLang="en-US" dirty="0"/>
              <a:t>生成业务报表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D59BB5F-3DE4-F776-980C-1B600C786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70" y="1825625"/>
            <a:ext cx="9125459" cy="4351338"/>
          </a:xfrm>
        </p:spPr>
      </p:pic>
    </p:spTree>
    <p:extLst>
      <p:ext uri="{BB962C8B-B14F-4D97-AF65-F5344CB8AC3E}">
        <p14:creationId xmlns:p14="http://schemas.microsoft.com/office/powerpoint/2010/main" val="857066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C2A26-0BA0-859D-1E7C-95AD06F4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1323"/>
            <a:ext cx="9144000" cy="1055353"/>
          </a:xfrm>
        </p:spPr>
        <p:txBody>
          <a:bodyPr/>
          <a:lstStyle/>
          <a:p>
            <a:r>
              <a:rPr lang="zh-CN" altLang="en-US" dirty="0"/>
              <a:t>消息队列</a:t>
            </a:r>
          </a:p>
        </p:txBody>
      </p:sp>
    </p:spTree>
    <p:extLst>
      <p:ext uri="{BB962C8B-B14F-4D97-AF65-F5344CB8AC3E}">
        <p14:creationId xmlns:p14="http://schemas.microsoft.com/office/powerpoint/2010/main" val="110709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68061-335B-F242-8BE8-A5A1048A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635195-11B4-705C-725F-B7C5AD6016C0}"/>
              </a:ext>
            </a:extLst>
          </p:cNvPr>
          <p:cNvGraphicFramePr>
            <a:graphicFrameLocks noGrp="1"/>
          </p:cNvGraphicFramePr>
          <p:nvPr/>
        </p:nvGraphicFramePr>
        <p:xfrm>
          <a:off x="2039259" y="2725637"/>
          <a:ext cx="9026136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452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27490274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01154118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1765766203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21730608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171922710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67795833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00397006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806849944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23270426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609747260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424888100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1262184195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1448831800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11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12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13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14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15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16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17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18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19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20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21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22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23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24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25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26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27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28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17ECDDB-2529-F04B-7433-2E388588642E}"/>
              </a:ext>
            </a:extLst>
          </p:cNvPr>
          <p:cNvGraphicFramePr>
            <a:graphicFrameLocks noGrp="1"/>
          </p:cNvGraphicFramePr>
          <p:nvPr/>
        </p:nvGraphicFramePr>
        <p:xfrm>
          <a:off x="2039258" y="2170706"/>
          <a:ext cx="9026136" cy="55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452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729383078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865996805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38080142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564360540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035991281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705102759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788041696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837216024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059306797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14123506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810016411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783136257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779518191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324608688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2485764796"/>
                    </a:ext>
                  </a:extLst>
                </a:gridCol>
              </a:tblGrid>
              <a:tr h="554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0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2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3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4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5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6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7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8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9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10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11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12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13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14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15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16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ysClr val="windowText" lastClr="000000"/>
                          </a:solidFill>
                          <a:latin typeface="Source Han Sans SC" panose="020B0500000000000000" pitchFamily="34" charset="-128"/>
                          <a:ea typeface="Source Han Sans SC" panose="020B0500000000000000" pitchFamily="34" charset="-128"/>
                        </a:rPr>
                        <a:t>17</a:t>
                      </a:r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44E9456-4CD3-22AC-8B13-A37C633590A7}"/>
              </a:ext>
            </a:extLst>
          </p:cNvPr>
          <p:cNvSpPr txBox="1"/>
          <p:nvPr/>
        </p:nvSpPr>
        <p:spPr>
          <a:xfrm flipH="1">
            <a:off x="910540" y="2814708"/>
            <a:ext cx="96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array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456E9-E00D-A253-BF3C-7A3E85B3F12C}"/>
              </a:ext>
            </a:extLst>
          </p:cNvPr>
          <p:cNvSpPr txBox="1"/>
          <p:nvPr/>
        </p:nvSpPr>
        <p:spPr>
          <a:xfrm flipH="1">
            <a:off x="910541" y="2263504"/>
            <a:ext cx="9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index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14FD46-8823-CB5F-0FCF-659F079BBF81}"/>
              </a:ext>
            </a:extLst>
          </p:cNvPr>
          <p:cNvSpPr txBox="1"/>
          <p:nvPr/>
        </p:nvSpPr>
        <p:spPr>
          <a:xfrm flipH="1">
            <a:off x="1797188" y="1376698"/>
            <a:ext cx="100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begin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E22791-EF60-3308-8E53-D972B0A0945B}"/>
              </a:ext>
            </a:extLst>
          </p:cNvPr>
          <p:cNvSpPr txBox="1"/>
          <p:nvPr/>
        </p:nvSpPr>
        <p:spPr>
          <a:xfrm flipH="1">
            <a:off x="10315280" y="1376698"/>
            <a:ext cx="1004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end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1080D8-57D3-C081-11BF-C5F5F5902A76}"/>
              </a:ext>
            </a:extLst>
          </p:cNvPr>
          <p:cNvSpPr txBox="1"/>
          <p:nvPr/>
        </p:nvSpPr>
        <p:spPr>
          <a:xfrm flipH="1">
            <a:off x="5621549" y="1376466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4F459A2-0980-665B-3861-4741EBD1076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299418" y="1746030"/>
            <a:ext cx="0" cy="480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D3A76E-BE9F-0095-C362-B23351161C9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817510" y="1746030"/>
            <a:ext cx="0" cy="480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E3671A-A549-1AC4-8DF4-5CE8F5BB3F8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07349" y="1745798"/>
            <a:ext cx="1" cy="480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80C7462-F3D2-672E-3B6D-CB053B76043D}"/>
              </a:ext>
            </a:extLst>
          </p:cNvPr>
          <p:cNvSpPr txBox="1"/>
          <p:nvPr/>
        </p:nvSpPr>
        <p:spPr>
          <a:xfrm>
            <a:off x="3047036" y="3535209"/>
            <a:ext cx="60979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[T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cmp.Ordered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[]T, target T)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begin :=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end :=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begin &lt;= end { 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middle := (begin + end) /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[middle] == target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middle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[middle] &lt; target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begin = middle +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end = middle -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45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E944-C04D-A400-3F15-E7B5D9CE9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RabbitMQ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741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240CE-99D6-6AF2-E89A-9AF9B1B4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消息队列模型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396AF1-830D-08BB-7789-84CACE93112F}"/>
              </a:ext>
            </a:extLst>
          </p:cNvPr>
          <p:cNvSpPr/>
          <p:nvPr/>
        </p:nvSpPr>
        <p:spPr>
          <a:xfrm>
            <a:off x="4404294" y="2268030"/>
            <a:ext cx="3549789" cy="886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queue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0CEA94-C6DC-A317-3378-EDA426214EA3}"/>
              </a:ext>
            </a:extLst>
          </p:cNvPr>
          <p:cNvGraphicFramePr>
            <a:graphicFrameLocks noGrp="1"/>
          </p:cNvGraphicFramePr>
          <p:nvPr/>
        </p:nvGraphicFramePr>
        <p:xfrm>
          <a:off x="4739188" y="2609687"/>
          <a:ext cx="288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12831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53345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097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99546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939781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124139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632975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3642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1401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6D01044-ED90-F7D4-00E8-712F46F76F4E}"/>
              </a:ext>
            </a:extLst>
          </p:cNvPr>
          <p:cNvSpPr txBox="1"/>
          <p:nvPr/>
        </p:nvSpPr>
        <p:spPr>
          <a:xfrm>
            <a:off x="5364702" y="1898698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 (broker)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36F80D1-88E9-E4CC-146F-9F1ABEACEB94}"/>
              </a:ext>
            </a:extLst>
          </p:cNvPr>
          <p:cNvGraphicFramePr>
            <a:graphicFrameLocks noGrp="1"/>
          </p:cNvGraphicFramePr>
          <p:nvPr/>
        </p:nvGraphicFramePr>
        <p:xfrm>
          <a:off x="1524294" y="4538978"/>
          <a:ext cx="108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12831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53345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09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1401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956D32D-3068-05B2-3950-96B5CA9783EB}"/>
              </a:ext>
            </a:extLst>
          </p:cNvPr>
          <p:cNvGraphicFramePr>
            <a:graphicFrameLocks noGrp="1"/>
          </p:cNvGraphicFramePr>
          <p:nvPr/>
        </p:nvGraphicFramePr>
        <p:xfrm>
          <a:off x="3324294" y="4538978"/>
          <a:ext cx="108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12831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53345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09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1401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E761440-9AA1-02F5-6919-8026A78D0C21}"/>
              </a:ext>
            </a:extLst>
          </p:cNvPr>
          <p:cNvSpPr txBox="1"/>
          <p:nvPr/>
        </p:nvSpPr>
        <p:spPr>
          <a:xfrm>
            <a:off x="1420464" y="4909818"/>
            <a:ext cx="12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BE1584-8DE6-E120-D90D-B544B5910172}"/>
              </a:ext>
            </a:extLst>
          </p:cNvPr>
          <p:cNvSpPr txBox="1"/>
          <p:nvPr/>
        </p:nvSpPr>
        <p:spPr>
          <a:xfrm>
            <a:off x="3220464" y="4909818"/>
            <a:ext cx="128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88EC7ED-E19D-857B-7503-A6E2DA41B129}"/>
              </a:ext>
            </a:extLst>
          </p:cNvPr>
          <p:cNvGraphicFramePr>
            <a:graphicFrameLocks noGrp="1"/>
          </p:cNvGraphicFramePr>
          <p:nvPr/>
        </p:nvGraphicFramePr>
        <p:xfrm>
          <a:off x="6003941" y="4538978"/>
          <a:ext cx="7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12831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533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1401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1270853-95CE-143D-45F6-11C31DDA4AC5}"/>
              </a:ext>
            </a:extLst>
          </p:cNvPr>
          <p:cNvGraphicFramePr>
            <a:graphicFrameLocks noGrp="1"/>
          </p:cNvGraphicFramePr>
          <p:nvPr/>
        </p:nvGraphicFramePr>
        <p:xfrm>
          <a:off x="7803941" y="4538978"/>
          <a:ext cx="7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12831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533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14014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998937B-EFAF-5BC5-B2E0-868AB7008FBD}"/>
              </a:ext>
            </a:extLst>
          </p:cNvPr>
          <p:cNvSpPr txBox="1"/>
          <p:nvPr/>
        </p:nvSpPr>
        <p:spPr>
          <a:xfrm>
            <a:off x="5688481" y="4898226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3D43CA-58E0-ABCF-ACB9-67A6996F0FAE}"/>
              </a:ext>
            </a:extLst>
          </p:cNvPr>
          <p:cNvSpPr txBox="1"/>
          <p:nvPr/>
        </p:nvSpPr>
        <p:spPr>
          <a:xfrm>
            <a:off x="7488481" y="4898226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1431013-E16C-7411-C824-D669B1E0614E}"/>
              </a:ext>
            </a:extLst>
          </p:cNvPr>
          <p:cNvGraphicFramePr>
            <a:graphicFrameLocks noGrp="1"/>
          </p:cNvGraphicFramePr>
          <p:nvPr/>
        </p:nvGraphicFramePr>
        <p:xfrm>
          <a:off x="9707486" y="4538978"/>
          <a:ext cx="720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128319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533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14014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2F027E0-266D-DD31-D133-BA16D146BBC7}"/>
              </a:ext>
            </a:extLst>
          </p:cNvPr>
          <p:cNvSpPr txBox="1"/>
          <p:nvPr/>
        </p:nvSpPr>
        <p:spPr>
          <a:xfrm>
            <a:off x="9392026" y="4898226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A97BC84-A2CD-01A4-9016-B4B5E2777A41}"/>
              </a:ext>
            </a:extLst>
          </p:cNvPr>
          <p:cNvCxnSpPr/>
          <p:nvPr/>
        </p:nvCxnSpPr>
        <p:spPr>
          <a:xfrm flipV="1">
            <a:off x="2048416" y="3154479"/>
            <a:ext cx="2647368" cy="138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1D16AC8-9B7F-204E-3354-CB16CC39823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864294" y="3154479"/>
            <a:ext cx="1375107" cy="138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DD468C-C3FB-0B52-A3C7-7C9C6E02898C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179189" y="3154479"/>
            <a:ext cx="184752" cy="138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6C56F2B-5C04-8B02-B344-7523551F521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723941" y="3154479"/>
            <a:ext cx="1440000" cy="138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552CC78-FBA5-CBE1-72BF-10CD00AE91D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360161" y="3154479"/>
            <a:ext cx="2707325" cy="138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79BD5B7-7C0C-6A47-230C-AF1FF2A577CA}"/>
              </a:ext>
            </a:extLst>
          </p:cNvPr>
          <p:cNvSpPr txBox="1"/>
          <p:nvPr/>
        </p:nvSpPr>
        <p:spPr>
          <a:xfrm>
            <a:off x="6271565" y="3638451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默认分发方式：轮流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D1E48B6-FC85-AAA1-7454-84106A066DAF}"/>
              </a:ext>
            </a:extLst>
          </p:cNvPr>
          <p:cNvSpPr txBox="1"/>
          <p:nvPr/>
        </p:nvSpPr>
        <p:spPr>
          <a:xfrm>
            <a:off x="3944802" y="5626806"/>
            <a:ext cx="407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都可以创建队列</a:t>
            </a:r>
          </a:p>
        </p:txBody>
      </p:sp>
    </p:spTree>
    <p:extLst>
      <p:ext uri="{BB962C8B-B14F-4D97-AF65-F5344CB8AC3E}">
        <p14:creationId xmlns:p14="http://schemas.microsoft.com/office/powerpoint/2010/main" val="3068253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294DB61-9CE6-BBF9-0EF4-C4ABB9782256}"/>
              </a:ext>
            </a:extLst>
          </p:cNvPr>
          <p:cNvSpPr/>
          <p:nvPr/>
        </p:nvSpPr>
        <p:spPr>
          <a:xfrm>
            <a:off x="4627902" y="1956575"/>
            <a:ext cx="5578239" cy="391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一个用户进程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39F7F4-3D90-5226-3710-58D03673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并发读写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D70076-650F-F59E-00FD-10512816F6F9}"/>
              </a:ext>
            </a:extLst>
          </p:cNvPr>
          <p:cNvSpPr/>
          <p:nvPr/>
        </p:nvSpPr>
        <p:spPr>
          <a:xfrm>
            <a:off x="1649114" y="3429000"/>
            <a:ext cx="1525331" cy="49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RabbitMQ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85E1A8-D707-FD7B-BA98-4424E47D6C21}"/>
              </a:ext>
            </a:extLst>
          </p:cNvPr>
          <p:cNvSpPr/>
          <p:nvPr/>
        </p:nvSpPr>
        <p:spPr>
          <a:xfrm>
            <a:off x="5059812" y="2313774"/>
            <a:ext cx="1525331" cy="49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6567D8-6703-7F7E-6BBC-953E135161B2}"/>
              </a:ext>
            </a:extLst>
          </p:cNvPr>
          <p:cNvSpPr/>
          <p:nvPr/>
        </p:nvSpPr>
        <p:spPr>
          <a:xfrm>
            <a:off x="5059810" y="3429000"/>
            <a:ext cx="1525331" cy="49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F5661E-D16D-AEDA-D856-02556C0FE26E}"/>
              </a:ext>
            </a:extLst>
          </p:cNvPr>
          <p:cNvSpPr/>
          <p:nvPr/>
        </p:nvSpPr>
        <p:spPr>
          <a:xfrm>
            <a:off x="5059810" y="4544225"/>
            <a:ext cx="1525331" cy="49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AEAF89-7DAD-B471-B4FF-456ED541F9AF}"/>
              </a:ext>
            </a:extLst>
          </p:cNvPr>
          <p:cNvSpPr/>
          <p:nvPr/>
        </p:nvSpPr>
        <p:spPr>
          <a:xfrm>
            <a:off x="7608020" y="2313774"/>
            <a:ext cx="2242743" cy="49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Consume/Publish</a:t>
            </a: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9A7B9E-A277-1A2B-B7DF-0D9F5F8F44C4}"/>
              </a:ext>
            </a:extLst>
          </p:cNvPr>
          <p:cNvSpPr/>
          <p:nvPr/>
        </p:nvSpPr>
        <p:spPr>
          <a:xfrm>
            <a:off x="7608018" y="3429000"/>
            <a:ext cx="2242743" cy="49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Consume/Publish</a:t>
            </a: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6E20FC-AE3C-82EA-90A2-FEC875B8E561}"/>
              </a:ext>
            </a:extLst>
          </p:cNvPr>
          <p:cNvSpPr/>
          <p:nvPr/>
        </p:nvSpPr>
        <p:spPr>
          <a:xfrm>
            <a:off x="7608018" y="4544225"/>
            <a:ext cx="2242743" cy="492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Consume/Publish</a:t>
            </a:r>
          </a:p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B45E9C8-F695-D329-E0C8-FCBCEC77FBF8}"/>
              </a:ext>
            </a:extLst>
          </p:cNvPr>
          <p:cNvSpPr/>
          <p:nvPr/>
        </p:nvSpPr>
        <p:spPr>
          <a:xfrm>
            <a:off x="4819567" y="2313774"/>
            <a:ext cx="197454" cy="2722590"/>
          </a:xfrm>
          <a:prstGeom prst="leftBrace">
            <a:avLst>
              <a:gd name="adj1" fmla="val 7911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7B40C28-4881-3D1D-EB3C-D0A7EAAD19DD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3174445" y="3675069"/>
            <a:ext cx="164512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C0E9BD5-D6D1-C9AC-D93F-342F68D3EFD6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585141" y="2559844"/>
            <a:ext cx="1022879" cy="1115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3F1356F-EA2A-8819-D096-0421E815CFF3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6585141" y="3675070"/>
            <a:ext cx="10228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BA044BE-45EF-1CAF-DF31-11523842A5F7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6585141" y="3675070"/>
            <a:ext cx="1022877" cy="1115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70A0DD2-3347-333E-551B-210E1749BD36}"/>
              </a:ext>
            </a:extLst>
          </p:cNvPr>
          <p:cNvSpPr txBox="1"/>
          <p:nvPr/>
        </p:nvSpPr>
        <p:spPr>
          <a:xfrm>
            <a:off x="3305887" y="3305737"/>
            <a:ext cx="13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connection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710ACF-CEA9-ED06-C918-E7B900BB7AB1}"/>
              </a:ext>
            </a:extLst>
          </p:cNvPr>
          <p:cNvSpPr txBox="1"/>
          <p:nvPr/>
        </p:nvSpPr>
        <p:spPr>
          <a:xfrm>
            <a:off x="703967" y="4428192"/>
            <a:ext cx="376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一个队列可以对应多个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，它们</a:t>
            </a:r>
            <a:r>
              <a: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平分这个队列里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可以有多个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，它们平分这个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channel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里的数据。</a:t>
            </a:r>
          </a:p>
        </p:txBody>
      </p:sp>
    </p:spTree>
    <p:extLst>
      <p:ext uri="{BB962C8B-B14F-4D97-AF65-F5344CB8AC3E}">
        <p14:creationId xmlns:p14="http://schemas.microsoft.com/office/powerpoint/2010/main" val="425152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19C13-7E89-FF4C-9F61-AE020FD5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1F215-DA31-6F99-5EC7-1F15D540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消费方通过调</a:t>
            </a:r>
            <a:r>
              <a:rPr lang="en-US" altLang="zh-CN" dirty="0"/>
              <a:t>Ack()</a:t>
            </a:r>
            <a:r>
              <a:rPr lang="zh-CN" altLang="en-US" dirty="0"/>
              <a:t>函数告知</a:t>
            </a:r>
            <a:r>
              <a:rPr lang="en-US" altLang="zh-CN" dirty="0"/>
              <a:t>RabbitMQ</a:t>
            </a:r>
            <a:r>
              <a:rPr lang="zh-CN" altLang="en-US" dirty="0"/>
              <a:t>它已经成功消费了某条消息，</a:t>
            </a:r>
            <a:r>
              <a:rPr lang="en-US" altLang="zh-CN" dirty="0"/>
              <a:t>Ack()</a:t>
            </a:r>
            <a:r>
              <a:rPr lang="zh-CN" altLang="en-US" dirty="0"/>
              <a:t>参数为</a:t>
            </a:r>
            <a:r>
              <a:rPr lang="en-US" altLang="zh-CN" dirty="0"/>
              <a:t>true</a:t>
            </a:r>
            <a:r>
              <a:rPr lang="zh-CN" altLang="en-US" dirty="0"/>
              <a:t>时表示此</a:t>
            </a:r>
            <a:r>
              <a:rPr lang="en-US" altLang="zh-CN" dirty="0"/>
              <a:t>channel</a:t>
            </a:r>
            <a:r>
              <a:rPr lang="zh-CN" altLang="en-US" dirty="0"/>
              <a:t>里之前未</a:t>
            </a:r>
            <a:r>
              <a:rPr lang="en-US" altLang="zh-CN" dirty="0"/>
              <a:t>ack</a:t>
            </a:r>
            <a:r>
              <a:rPr lang="zh-CN" altLang="en-US" dirty="0"/>
              <a:t>的消息会一并被</a:t>
            </a:r>
            <a:r>
              <a:rPr lang="en-US" altLang="zh-CN" dirty="0"/>
              <a:t>ack</a:t>
            </a:r>
            <a:r>
              <a:rPr lang="zh-CN" altLang="en-US" dirty="0"/>
              <a:t>（相当于批量</a:t>
            </a:r>
            <a:r>
              <a:rPr lang="en-US" altLang="zh-CN" dirty="0"/>
              <a:t>ack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可以指定自动</a:t>
            </a:r>
            <a:r>
              <a:rPr lang="en-US" altLang="zh-CN" dirty="0"/>
              <a:t>Ack</a:t>
            </a:r>
            <a:r>
              <a:rPr lang="zh-CN" altLang="en-US" dirty="0"/>
              <a:t>，即将参数</a:t>
            </a:r>
            <a:r>
              <a:rPr lang="en-US" altLang="zh-CN" dirty="0"/>
              <a:t>auto-ack</a:t>
            </a:r>
            <a:r>
              <a:rPr lang="zh-CN" altLang="en-US" dirty="0"/>
              <a:t>设为</a:t>
            </a:r>
            <a:r>
              <a:rPr lang="en-US" altLang="zh-CN" dirty="0"/>
              <a:t>true</a:t>
            </a:r>
            <a:r>
              <a:rPr lang="zh-CN" altLang="en-US" dirty="0"/>
              <a:t>，只要</a:t>
            </a:r>
            <a:r>
              <a:rPr lang="en-US" altLang="zh-CN" dirty="0"/>
              <a:t>RabbitMQ</a:t>
            </a:r>
            <a:r>
              <a:rPr lang="zh-CN" altLang="en-US" dirty="0"/>
              <a:t>把消息发给了</a:t>
            </a:r>
            <a:r>
              <a:rPr lang="en-US" altLang="zh-CN" dirty="0"/>
              <a:t>consumer</a:t>
            </a:r>
            <a:r>
              <a:rPr lang="zh-CN" altLang="en-US" dirty="0"/>
              <a:t>，就会自动把消息标记为</a:t>
            </a:r>
            <a:r>
              <a:rPr lang="en-US" altLang="zh-CN" dirty="0"/>
              <a:t>Ack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channel</a:t>
            </a:r>
            <a:r>
              <a:rPr lang="zh-CN" altLang="en-US" dirty="0"/>
              <a:t>一直存活未被关闭，则消息从</a:t>
            </a:r>
            <a:r>
              <a:rPr lang="en-US" altLang="zh-CN" dirty="0"/>
              <a:t>RabbitMQ</a:t>
            </a:r>
            <a:r>
              <a:rPr lang="zh-CN" altLang="en-US" dirty="0"/>
              <a:t>里发出来，</a:t>
            </a:r>
            <a:r>
              <a:rPr lang="en-US" altLang="zh-CN" dirty="0"/>
              <a:t>30</a:t>
            </a:r>
            <a:r>
              <a:rPr lang="zh-CN" altLang="en-US" dirty="0"/>
              <a:t>分钟后会被自动</a:t>
            </a:r>
            <a:r>
              <a:rPr lang="en-US" altLang="zh-CN" dirty="0"/>
              <a:t>Ack</a:t>
            </a:r>
            <a:r>
              <a:rPr lang="zh-CN" altLang="en-US" dirty="0"/>
              <a:t>（如果消费方没有显式</a:t>
            </a:r>
            <a:r>
              <a:rPr lang="en-US" altLang="zh-CN" dirty="0"/>
              <a:t>Ack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消息从</a:t>
            </a:r>
            <a:r>
              <a:rPr lang="en-US" altLang="zh-CN" dirty="0"/>
              <a:t>RabbitMQ</a:t>
            </a:r>
            <a:r>
              <a:rPr lang="zh-CN" altLang="en-US" dirty="0"/>
              <a:t>里发出来，</a:t>
            </a:r>
            <a:r>
              <a:rPr lang="en-US" altLang="zh-CN" dirty="0"/>
              <a:t> 30</a:t>
            </a:r>
            <a:r>
              <a:rPr lang="zh-CN" altLang="en-US" dirty="0"/>
              <a:t>分钟内没有被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channel</a:t>
            </a:r>
            <a:r>
              <a:rPr lang="zh-CN" altLang="en-US" dirty="0"/>
              <a:t>关闭了，则此时消息会再次被放入队列尾部。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0249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31F4-A8BA-2B39-1FB9-060DED54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Prefetch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8F878D-78A6-D01A-1C27-FDCCE8A85F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58" y="1583598"/>
            <a:ext cx="7185736" cy="247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F9D77F-023C-9FAB-8DD0-B05E767468F4}"/>
              </a:ext>
            </a:extLst>
          </p:cNvPr>
          <p:cNvSpPr txBox="1"/>
          <p:nvPr/>
        </p:nvSpPr>
        <p:spPr>
          <a:xfrm>
            <a:off x="838200" y="4351072"/>
            <a:ext cx="10515600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prefetch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越少，各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负载越均衡，但是网络延时占比重越高，系统吞吐量下降。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如果是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autoAck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noAck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则会忽略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prefetch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设置。只要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把消息传给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，本消息就会被标记为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，而不管它有没有被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成功消费。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82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92821-4C09-E6D8-0CF8-57D58A7D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4BB86-6F8F-60AB-4473-BF34684AD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消息如果想持久化进磁盘，即确保</a:t>
            </a:r>
            <a:r>
              <a:rPr lang="en-US" altLang="zh-CN" dirty="0"/>
              <a:t>RabbitMQ </a:t>
            </a:r>
            <a:r>
              <a:rPr lang="zh-CN" altLang="en-US" dirty="0"/>
              <a:t>重启后消息不丢失，需同时满足</a:t>
            </a:r>
            <a:r>
              <a:rPr lang="en-US" altLang="zh-CN" dirty="0"/>
              <a:t>2</a:t>
            </a:r>
            <a:r>
              <a:rPr lang="zh-CN" altLang="en-US" dirty="0"/>
              <a:t>个条件：队列需要是</a:t>
            </a:r>
            <a:r>
              <a:rPr lang="en-US" altLang="zh-CN" dirty="0"/>
              <a:t>durable</a:t>
            </a:r>
            <a:r>
              <a:rPr lang="zh-CN" altLang="en-US" dirty="0"/>
              <a:t>，消息需要是</a:t>
            </a:r>
            <a:r>
              <a:rPr lang="en-US" altLang="zh-CN" dirty="0"/>
              <a:t>Persistent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/>
              <a:t>Transient</a:t>
            </a:r>
            <a:r>
              <a:rPr lang="zh-CN" altLang="en-US" dirty="0"/>
              <a:t>显然意味着更高的吞吐。</a:t>
            </a:r>
            <a:endParaRPr lang="en-US" altLang="zh-CN" dirty="0"/>
          </a:p>
          <a:p>
            <a:r>
              <a:rPr lang="zh-CN" altLang="en-US" dirty="0"/>
              <a:t>另外即使消息设置了</a:t>
            </a:r>
            <a:r>
              <a:rPr lang="en-US" altLang="zh-CN" dirty="0"/>
              <a:t>Persistent</a:t>
            </a:r>
            <a:r>
              <a:rPr lang="zh-CN" altLang="en-US" dirty="0"/>
              <a:t>，消息也不是立即会写入磁盘，中间有缓冲，如果</a:t>
            </a:r>
            <a:r>
              <a:rPr lang="en-US" altLang="zh-CN" dirty="0"/>
              <a:t>broker</a:t>
            </a:r>
            <a:r>
              <a:rPr lang="zh-CN" altLang="en-US" dirty="0"/>
              <a:t>突然挂掉，缓冲里的数据会丢失。</a:t>
            </a:r>
          </a:p>
        </p:txBody>
      </p:sp>
    </p:spTree>
    <p:extLst>
      <p:ext uri="{BB962C8B-B14F-4D97-AF65-F5344CB8AC3E}">
        <p14:creationId xmlns:p14="http://schemas.microsoft.com/office/powerpoint/2010/main" val="849147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74C3E-49C1-9D0C-0900-36777248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DDA37DC-BD73-2E95-A376-4DD74B8B1F03}"/>
              </a:ext>
            </a:extLst>
          </p:cNvPr>
          <p:cNvGrpSpPr/>
          <p:nvPr/>
        </p:nvGrpSpPr>
        <p:grpSpPr>
          <a:xfrm>
            <a:off x="1468379" y="2209905"/>
            <a:ext cx="8492539" cy="1278903"/>
            <a:chOff x="1468379" y="1790190"/>
            <a:chExt cx="8492539" cy="127890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D8C4247-6C0B-E458-DA42-0BA381621B36}"/>
                </a:ext>
              </a:extLst>
            </p:cNvPr>
            <p:cNvSpPr/>
            <p:nvPr/>
          </p:nvSpPr>
          <p:spPr>
            <a:xfrm>
              <a:off x="3917145" y="2182644"/>
              <a:ext cx="3549789" cy="8864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8ED4AE0-70EC-D87F-67CD-764E0FCB77FA}"/>
                </a:ext>
              </a:extLst>
            </p:cNvPr>
            <p:cNvSpPr txBox="1"/>
            <p:nvPr/>
          </p:nvSpPr>
          <p:spPr>
            <a:xfrm>
              <a:off x="1468379" y="2459997"/>
              <a:ext cx="116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producer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BE660F-5C92-D62C-D3F6-9079EC96F7BC}"/>
                </a:ext>
              </a:extLst>
            </p:cNvPr>
            <p:cNvSpPr txBox="1"/>
            <p:nvPr/>
          </p:nvSpPr>
          <p:spPr>
            <a:xfrm>
              <a:off x="5242627" y="1790190"/>
              <a:ext cx="886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broker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F5D479B-9C3D-AD51-CCC0-F1FA7C71014B}"/>
                </a:ext>
              </a:extLst>
            </p:cNvPr>
            <p:cNvSpPr/>
            <p:nvPr/>
          </p:nvSpPr>
          <p:spPr>
            <a:xfrm>
              <a:off x="4145413" y="2406917"/>
              <a:ext cx="1179360" cy="475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Exchange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0C14067-1FBE-2BCF-6E0F-24C3758D18B9}"/>
                </a:ext>
              </a:extLst>
            </p:cNvPr>
            <p:cNvSpPr/>
            <p:nvPr/>
          </p:nvSpPr>
          <p:spPr>
            <a:xfrm>
              <a:off x="6046752" y="2406917"/>
              <a:ext cx="1179360" cy="475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Queue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CA28C5F-CE4C-72A9-4D48-824BBD7DC667}"/>
                </a:ext>
              </a:extLst>
            </p:cNvPr>
            <p:cNvSpPr txBox="1"/>
            <p:nvPr/>
          </p:nvSpPr>
          <p:spPr>
            <a:xfrm>
              <a:off x="8712371" y="2459996"/>
              <a:ext cx="1248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428CC71-F92F-A26E-FF6C-AD53517A553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629402" y="2644663"/>
              <a:ext cx="1516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C91C32D-4ABD-4230-587A-1605D7D0FA14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7226112" y="2644662"/>
              <a:ext cx="14862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53366B2-F79F-3C95-FE40-84B29EC75768}"/>
                </a:ext>
              </a:extLst>
            </p:cNvPr>
            <p:cNvCxnSpPr>
              <a:cxnSpLocks/>
            </p:cNvCxnSpPr>
            <p:nvPr/>
          </p:nvCxnSpPr>
          <p:spPr>
            <a:xfrm>
              <a:off x="5324773" y="2644662"/>
              <a:ext cx="721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3524E16-AA4E-3D11-A471-C3ED06EC330B}"/>
                </a:ext>
              </a:extLst>
            </p:cNvPr>
            <p:cNvSpPr txBox="1"/>
            <p:nvPr/>
          </p:nvSpPr>
          <p:spPr>
            <a:xfrm>
              <a:off x="5285011" y="2322733"/>
              <a:ext cx="801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7621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direct</a:t>
              </a:r>
              <a:endPara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D8656F0-02FA-F2B0-DA38-DA918F1E4978}"/>
              </a:ext>
            </a:extLst>
          </p:cNvPr>
          <p:cNvGrpSpPr/>
          <p:nvPr/>
        </p:nvGrpSpPr>
        <p:grpSpPr>
          <a:xfrm>
            <a:off x="1468379" y="3655711"/>
            <a:ext cx="8619177" cy="2548664"/>
            <a:chOff x="1468379" y="3372975"/>
            <a:chExt cx="8619177" cy="254866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71B28ED-BD2D-96E7-2AD6-D5CFC1B2B177}"/>
                </a:ext>
              </a:extLst>
            </p:cNvPr>
            <p:cNvSpPr/>
            <p:nvPr/>
          </p:nvSpPr>
          <p:spPr>
            <a:xfrm>
              <a:off x="3917145" y="3836383"/>
              <a:ext cx="3549789" cy="20852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259DD53-2049-78E3-279E-4E81C0045F29}"/>
                </a:ext>
              </a:extLst>
            </p:cNvPr>
            <p:cNvSpPr txBox="1"/>
            <p:nvPr/>
          </p:nvSpPr>
          <p:spPr>
            <a:xfrm>
              <a:off x="1468379" y="4692874"/>
              <a:ext cx="116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producer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B68B0A-FA33-B508-B4D4-2F6DA1BAB56D}"/>
                </a:ext>
              </a:extLst>
            </p:cNvPr>
            <p:cNvSpPr txBox="1"/>
            <p:nvPr/>
          </p:nvSpPr>
          <p:spPr>
            <a:xfrm>
              <a:off x="5242627" y="3372975"/>
              <a:ext cx="886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broker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BB26F05-094C-CD0F-6A28-0B3CA9C2BEA4}"/>
                </a:ext>
              </a:extLst>
            </p:cNvPr>
            <p:cNvSpPr/>
            <p:nvPr/>
          </p:nvSpPr>
          <p:spPr>
            <a:xfrm>
              <a:off x="4145413" y="4639794"/>
              <a:ext cx="1179360" cy="475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Exchange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CC9D78B-0A2D-1EBE-221D-7F19F8190EDE}"/>
                </a:ext>
              </a:extLst>
            </p:cNvPr>
            <p:cNvSpPr/>
            <p:nvPr/>
          </p:nvSpPr>
          <p:spPr>
            <a:xfrm>
              <a:off x="6046752" y="4639794"/>
              <a:ext cx="1179360" cy="475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Queue2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CB06FA9-1207-27E1-20AF-9237A0383990}"/>
                </a:ext>
              </a:extLst>
            </p:cNvPr>
            <p:cNvSpPr txBox="1"/>
            <p:nvPr/>
          </p:nvSpPr>
          <p:spPr>
            <a:xfrm>
              <a:off x="8712371" y="4692873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F53A0A2-1757-1148-2D64-9CCB16C272AD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>
              <a:off x="2629402" y="4877540"/>
              <a:ext cx="15160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099D94A-EEB3-D704-FF1B-7E1698F13FE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7226112" y="4877539"/>
              <a:ext cx="14862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8A2E16D-6596-C790-2624-8448AC66447E}"/>
                </a:ext>
              </a:extLst>
            </p:cNvPr>
            <p:cNvCxnSpPr>
              <a:cxnSpLocks/>
            </p:cNvCxnSpPr>
            <p:nvPr/>
          </p:nvCxnSpPr>
          <p:spPr>
            <a:xfrm>
              <a:off x="5324773" y="4877539"/>
              <a:ext cx="7219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643B108-24A2-9033-39AF-988FDB75E9E2}"/>
                </a:ext>
              </a:extLst>
            </p:cNvPr>
            <p:cNvSpPr txBox="1"/>
            <p:nvPr/>
          </p:nvSpPr>
          <p:spPr>
            <a:xfrm>
              <a:off x="5201590" y="4271229"/>
              <a:ext cx="884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7621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fanout</a:t>
              </a:r>
              <a:endParaRPr lang="zh-CN" altLang="en-US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20A5591-9D15-EB8F-B152-631E024ACB50}"/>
                </a:ext>
              </a:extLst>
            </p:cNvPr>
            <p:cNvSpPr/>
            <p:nvPr/>
          </p:nvSpPr>
          <p:spPr>
            <a:xfrm>
              <a:off x="6046752" y="4005527"/>
              <a:ext cx="1179360" cy="475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Queue1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E4F9FBF-2027-1D6E-3E9D-40E43B7D2AEA}"/>
                </a:ext>
              </a:extLst>
            </p:cNvPr>
            <p:cNvSpPr/>
            <p:nvPr/>
          </p:nvSpPr>
          <p:spPr>
            <a:xfrm>
              <a:off x="6046752" y="5274060"/>
              <a:ext cx="1179360" cy="475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Queue3</a:t>
              </a:r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01AE041-7DD7-082E-2FA9-3CAF78F11EF2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5324773" y="4243273"/>
              <a:ext cx="721979" cy="63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C31D93D-FB13-A64A-A8AD-906743D276FA}"/>
                </a:ext>
              </a:extLst>
            </p:cNvPr>
            <p:cNvCxnSpPr>
              <a:cxnSpLocks/>
              <a:stCxn id="23" idx="3"/>
              <a:endCxn id="31" idx="1"/>
            </p:cNvCxnSpPr>
            <p:nvPr/>
          </p:nvCxnSpPr>
          <p:spPr>
            <a:xfrm>
              <a:off x="5324773" y="4877540"/>
              <a:ext cx="721979" cy="6342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B69A660-E755-C4D4-BBE4-BDC08F4BC4BB}"/>
                </a:ext>
              </a:extLst>
            </p:cNvPr>
            <p:cNvSpPr txBox="1"/>
            <p:nvPr/>
          </p:nvSpPr>
          <p:spPr>
            <a:xfrm>
              <a:off x="8712370" y="5327139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consumer3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E462427-1E7F-068A-9722-35896C3F3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112" y="5511805"/>
              <a:ext cx="14862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6731288-9D91-8F1C-5625-A84F73A47116}"/>
                </a:ext>
              </a:extLst>
            </p:cNvPr>
            <p:cNvSpPr txBox="1"/>
            <p:nvPr/>
          </p:nvSpPr>
          <p:spPr>
            <a:xfrm>
              <a:off x="8712371" y="4040778"/>
              <a:ext cx="13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755BC13-15C6-838F-F129-9FCC3F797C68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7226112" y="4225444"/>
              <a:ext cx="148625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208F9873-7E5E-A81B-9C33-2D0939FFE451}"/>
              </a:ext>
            </a:extLst>
          </p:cNvPr>
          <p:cNvSpPr txBox="1"/>
          <p:nvPr/>
        </p:nvSpPr>
        <p:spPr>
          <a:xfrm>
            <a:off x="1166913" y="1539792"/>
            <a:ext cx="903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可以指定消息发送给哪个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Exchange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Exchange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为空时使用默认的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Exchange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，即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AMQP Default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direct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类型。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Queue Name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为空时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RabbitMQ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会生成一个随机的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唯一的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队列名。</a:t>
            </a:r>
          </a:p>
        </p:txBody>
      </p:sp>
    </p:spTree>
    <p:extLst>
      <p:ext uri="{BB962C8B-B14F-4D97-AF65-F5344CB8AC3E}">
        <p14:creationId xmlns:p14="http://schemas.microsoft.com/office/powerpoint/2010/main" val="44118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3C5A-479A-0039-AE1B-0879770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2A0BA69-4D06-1A13-844A-15323980A167}"/>
              </a:ext>
            </a:extLst>
          </p:cNvPr>
          <p:cNvGrpSpPr/>
          <p:nvPr/>
        </p:nvGrpSpPr>
        <p:grpSpPr>
          <a:xfrm>
            <a:off x="1102736" y="2623945"/>
            <a:ext cx="4266624" cy="3343253"/>
            <a:chOff x="1090757" y="2144783"/>
            <a:chExt cx="4266624" cy="33432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CBED3BD-A973-DC9D-FE25-18D0C62A6B26}"/>
                </a:ext>
              </a:extLst>
            </p:cNvPr>
            <p:cNvSpPr/>
            <p:nvPr/>
          </p:nvSpPr>
          <p:spPr>
            <a:xfrm>
              <a:off x="1090757" y="3408037"/>
              <a:ext cx="1508694" cy="814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Exchange</a:t>
              </a:r>
            </a:p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（</a:t>
              </a:r>
              <a:r>
                <a:rPr lang="en-US" altLang="zh-CN" dirty="0">
                  <a:solidFill>
                    <a:srgbClr val="F76212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direct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）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556C13-E93E-4B1D-B8B7-65B145E977CD}"/>
                </a:ext>
              </a:extLst>
            </p:cNvPr>
            <p:cNvSpPr/>
            <p:nvPr/>
          </p:nvSpPr>
          <p:spPr>
            <a:xfrm>
              <a:off x="4178021" y="2144783"/>
              <a:ext cx="1179360" cy="475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Queue1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75EF1D-B939-5270-1C74-8BE9012CEF28}"/>
                </a:ext>
              </a:extLst>
            </p:cNvPr>
            <p:cNvSpPr/>
            <p:nvPr/>
          </p:nvSpPr>
          <p:spPr>
            <a:xfrm>
              <a:off x="4178021" y="3577622"/>
              <a:ext cx="1179360" cy="475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Queue2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5305D4-1908-D127-6CBC-71F65ED370E5}"/>
                </a:ext>
              </a:extLst>
            </p:cNvPr>
            <p:cNvSpPr/>
            <p:nvPr/>
          </p:nvSpPr>
          <p:spPr>
            <a:xfrm>
              <a:off x="4178021" y="5012545"/>
              <a:ext cx="1179360" cy="475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Queue3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C8C3883-0C7F-076F-AD2C-B7D4D2349D14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599451" y="2382529"/>
              <a:ext cx="1578570" cy="143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EB18FCD-A8EC-781D-E9DE-05C4E6ACEF09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2599451" y="3815368"/>
              <a:ext cx="15785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5A68341-30E2-A4EE-8111-74631CB20448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2599451" y="3815368"/>
              <a:ext cx="1578570" cy="143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B808112-4ED9-8ACB-8D3F-B0ED6FBB5F44}"/>
                </a:ext>
              </a:extLst>
            </p:cNvPr>
            <p:cNvSpPr txBox="1"/>
            <p:nvPr/>
          </p:nvSpPr>
          <p:spPr>
            <a:xfrm rot="19049324">
              <a:off x="2643375" y="2692561"/>
              <a:ext cx="1286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key1, key2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5D551B0-A524-B0FF-5135-73235B65DE39}"/>
                </a:ext>
              </a:extLst>
            </p:cNvPr>
            <p:cNvSpPr txBox="1"/>
            <p:nvPr/>
          </p:nvSpPr>
          <p:spPr>
            <a:xfrm rot="2543335">
              <a:off x="2642739" y="4525460"/>
              <a:ext cx="1286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key1, key3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027C538-3247-410F-605E-3D4CCEE12912}"/>
                </a:ext>
              </a:extLst>
            </p:cNvPr>
            <p:cNvSpPr txBox="1"/>
            <p:nvPr/>
          </p:nvSpPr>
          <p:spPr>
            <a:xfrm>
              <a:off x="3084254" y="3446035"/>
              <a:ext cx="67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key3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21E008D-27F6-1CF2-C63F-2603410D642A}"/>
              </a:ext>
            </a:extLst>
          </p:cNvPr>
          <p:cNvSpPr txBox="1"/>
          <p:nvPr/>
        </p:nvSpPr>
        <p:spPr>
          <a:xfrm>
            <a:off x="1102736" y="1743768"/>
            <a:ext cx="216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可以指定消息的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AAC7B59-9039-33CE-E63B-48CC5C61A871}"/>
              </a:ext>
            </a:extLst>
          </p:cNvPr>
          <p:cNvGrpSpPr/>
          <p:nvPr/>
        </p:nvGrpSpPr>
        <p:grpSpPr>
          <a:xfrm>
            <a:off x="6675571" y="2361903"/>
            <a:ext cx="4053656" cy="1245642"/>
            <a:chOff x="6647619" y="2047092"/>
            <a:chExt cx="4053656" cy="124564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22B0A74-53D0-7FB7-5E50-2BEAED7F8C22}"/>
                </a:ext>
              </a:extLst>
            </p:cNvPr>
            <p:cNvSpPr/>
            <p:nvPr/>
          </p:nvSpPr>
          <p:spPr>
            <a:xfrm>
              <a:off x="6647619" y="2430647"/>
              <a:ext cx="4053656" cy="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BB450F1-EA26-8A78-F699-88E3C8D4F2FF}"/>
                </a:ext>
              </a:extLst>
            </p:cNvPr>
            <p:cNvSpPr/>
            <p:nvPr/>
          </p:nvSpPr>
          <p:spPr>
            <a:xfrm>
              <a:off x="6822642" y="2711257"/>
              <a:ext cx="1365274" cy="42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Exchange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C181C2D-BFD2-644A-FB5E-DBD69A6BEB76}"/>
                </a:ext>
              </a:extLst>
            </p:cNvPr>
            <p:cNvSpPr/>
            <p:nvPr/>
          </p:nvSpPr>
          <p:spPr>
            <a:xfrm>
              <a:off x="9171199" y="2711257"/>
              <a:ext cx="1365274" cy="42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Queue1</a:t>
              </a: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ED02627-115C-2047-292A-FDBFD6174B2F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8187916" y="2926061"/>
              <a:ext cx="9832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FFAF511-8A59-A5C4-11A8-2BC93A4C6C76}"/>
                </a:ext>
              </a:extLst>
            </p:cNvPr>
            <p:cNvSpPr txBox="1"/>
            <p:nvPr/>
          </p:nvSpPr>
          <p:spPr>
            <a:xfrm>
              <a:off x="8340137" y="2556729"/>
              <a:ext cx="67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key1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46425DE-1B3F-D7AC-EB8A-0136BF92A3B1}"/>
                </a:ext>
              </a:extLst>
            </p:cNvPr>
            <p:cNvSpPr txBox="1"/>
            <p:nvPr/>
          </p:nvSpPr>
          <p:spPr>
            <a:xfrm>
              <a:off x="8187916" y="2047092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binding1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8C171D-7EA6-AA29-2B5B-E62477352544}"/>
              </a:ext>
            </a:extLst>
          </p:cNvPr>
          <p:cNvGrpSpPr/>
          <p:nvPr/>
        </p:nvGrpSpPr>
        <p:grpSpPr>
          <a:xfrm>
            <a:off x="6675571" y="3986519"/>
            <a:ext cx="4053656" cy="1245642"/>
            <a:chOff x="6647619" y="2047092"/>
            <a:chExt cx="4053656" cy="124564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AA5B14A-9EB7-BDB0-5F0F-566E34560E3E}"/>
                </a:ext>
              </a:extLst>
            </p:cNvPr>
            <p:cNvSpPr/>
            <p:nvPr/>
          </p:nvSpPr>
          <p:spPr>
            <a:xfrm>
              <a:off x="6647619" y="2430647"/>
              <a:ext cx="4053656" cy="862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FF1598D-19C2-8D11-2254-09221A9BC022}"/>
                </a:ext>
              </a:extLst>
            </p:cNvPr>
            <p:cNvSpPr/>
            <p:nvPr/>
          </p:nvSpPr>
          <p:spPr>
            <a:xfrm>
              <a:off x="6822642" y="2711257"/>
              <a:ext cx="1365274" cy="42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Exchange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8E96CE4-141B-0116-4474-4E78F0E1BD21}"/>
                </a:ext>
              </a:extLst>
            </p:cNvPr>
            <p:cNvSpPr/>
            <p:nvPr/>
          </p:nvSpPr>
          <p:spPr>
            <a:xfrm>
              <a:off x="9171199" y="2711257"/>
              <a:ext cx="1365274" cy="4296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Queue1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D05E9A3-23EE-EE0C-B117-B4D188E5E393}"/>
                </a:ext>
              </a:extLst>
            </p:cNvPr>
            <p:cNvCxnSpPr>
              <a:stCxn id="32" idx="3"/>
              <a:endCxn id="33" idx="1"/>
            </p:cNvCxnSpPr>
            <p:nvPr/>
          </p:nvCxnSpPr>
          <p:spPr>
            <a:xfrm>
              <a:off x="8187916" y="2926061"/>
              <a:ext cx="9832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9A3A8EF-0A83-3FF6-BD19-A886AACE3539}"/>
                </a:ext>
              </a:extLst>
            </p:cNvPr>
            <p:cNvSpPr txBox="1"/>
            <p:nvPr/>
          </p:nvSpPr>
          <p:spPr>
            <a:xfrm>
              <a:off x="8340137" y="2556729"/>
              <a:ext cx="678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key2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4FE2E26-D460-118E-5BB0-5BA216304926}"/>
                </a:ext>
              </a:extLst>
            </p:cNvPr>
            <p:cNvSpPr txBox="1"/>
            <p:nvPr/>
          </p:nvSpPr>
          <p:spPr>
            <a:xfrm>
              <a:off x="8187916" y="2047092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binding2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F7188F1-42A7-16CC-FAF9-66CD4E638C94}"/>
              </a:ext>
            </a:extLst>
          </p:cNvPr>
          <p:cNvSpPr txBox="1"/>
          <p:nvPr/>
        </p:nvSpPr>
        <p:spPr>
          <a:xfrm>
            <a:off x="6514405" y="1816770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一旦开始消费消息，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binding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关系就不能变了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F556525-C736-F919-9753-7D505783E6C5}"/>
              </a:ext>
            </a:extLst>
          </p:cNvPr>
          <p:cNvSpPr txBox="1"/>
          <p:nvPr/>
        </p:nvSpPr>
        <p:spPr>
          <a:xfrm>
            <a:off x="6514405" y="5625358"/>
            <a:ext cx="462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如果所有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routing key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是一样，等价于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fanout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44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53C5A-479A-0039-AE1B-0879770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1E008D-27F6-1CF2-C63F-2603410D642A}"/>
              </a:ext>
            </a:extLst>
          </p:cNvPr>
          <p:cNvSpPr txBox="1"/>
          <p:nvPr/>
        </p:nvSpPr>
        <p:spPr>
          <a:xfrm>
            <a:off x="1102736" y="1743768"/>
            <a:ext cx="455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routing key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分隔成多部分，支持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正则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68CFF3A-9236-854E-F73E-10690EB0A7BD}"/>
              </a:ext>
            </a:extLst>
          </p:cNvPr>
          <p:cNvGrpSpPr/>
          <p:nvPr/>
        </p:nvGrpSpPr>
        <p:grpSpPr>
          <a:xfrm>
            <a:off x="1821478" y="2659882"/>
            <a:ext cx="8025386" cy="3343253"/>
            <a:chOff x="1102736" y="2623945"/>
            <a:chExt cx="8025386" cy="334325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2A0BA69-4D06-1A13-844A-15323980A167}"/>
                </a:ext>
              </a:extLst>
            </p:cNvPr>
            <p:cNvGrpSpPr/>
            <p:nvPr/>
          </p:nvGrpSpPr>
          <p:grpSpPr>
            <a:xfrm>
              <a:off x="1102736" y="2623945"/>
              <a:ext cx="4266624" cy="3343253"/>
              <a:chOff x="1090757" y="2144783"/>
              <a:chExt cx="4266624" cy="334325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CBED3BD-A973-DC9D-FE25-18D0C62A6B26}"/>
                  </a:ext>
                </a:extLst>
              </p:cNvPr>
              <p:cNvSpPr/>
              <p:nvPr/>
            </p:nvSpPr>
            <p:spPr>
              <a:xfrm>
                <a:off x="1090757" y="3408037"/>
                <a:ext cx="1508694" cy="8146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Exchange</a:t>
                </a:r>
              </a:p>
              <a:p>
                <a:pPr algn="ctr"/>
                <a:r>
                  <a:rPr lang="zh-CN" alt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（</a:t>
                </a:r>
                <a:r>
                  <a:rPr lang="en-US" altLang="zh-CN" dirty="0">
                    <a:solidFill>
                      <a:srgbClr val="F76212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topic</a:t>
                </a:r>
                <a:r>
                  <a:rPr lang="zh-CN" altLang="en-US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）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B556C13-E93E-4B1D-B8B7-65B145E977CD}"/>
                  </a:ext>
                </a:extLst>
              </p:cNvPr>
              <p:cNvSpPr/>
              <p:nvPr/>
            </p:nvSpPr>
            <p:spPr>
              <a:xfrm>
                <a:off x="4178021" y="2144783"/>
                <a:ext cx="1179360" cy="4754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Queue1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B75EF1D-B939-5270-1C74-8BE9012CEF28}"/>
                  </a:ext>
                </a:extLst>
              </p:cNvPr>
              <p:cNvSpPr/>
              <p:nvPr/>
            </p:nvSpPr>
            <p:spPr>
              <a:xfrm>
                <a:off x="4178021" y="3577622"/>
                <a:ext cx="1179360" cy="4754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Queue2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5305D4-1908-D127-6CBC-71F65ED370E5}"/>
                  </a:ext>
                </a:extLst>
              </p:cNvPr>
              <p:cNvSpPr/>
              <p:nvPr/>
            </p:nvSpPr>
            <p:spPr>
              <a:xfrm>
                <a:off x="4178021" y="5012545"/>
                <a:ext cx="1179360" cy="4754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Queue3</a:t>
                </a:r>
                <a:endParaRPr lang="zh-CN" altLang="en-US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7C8C3883-0C7F-076F-AD2C-B7D4D2349D14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 flipV="1">
                <a:off x="2599451" y="2382529"/>
                <a:ext cx="1578570" cy="1432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EB18FCD-A8EC-781D-E9DE-05C4E6ACEF09}"/>
                  </a:ext>
                </a:extLst>
              </p:cNvPr>
              <p:cNvCxnSpPr>
                <a:cxnSpLocks/>
                <a:stCxn id="4" idx="3"/>
                <a:endCxn id="6" idx="1"/>
              </p:cNvCxnSpPr>
              <p:nvPr/>
            </p:nvCxnSpPr>
            <p:spPr>
              <a:xfrm>
                <a:off x="2599451" y="3815368"/>
                <a:ext cx="15785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95A68341-30E2-A4EE-8111-74631CB20448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>
                <a:off x="2599451" y="3815368"/>
                <a:ext cx="1578570" cy="1434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B808112-4ED9-8ACB-8D3F-B0ED6FBB5F44}"/>
                  </a:ext>
                </a:extLst>
              </p:cNvPr>
              <p:cNvSpPr txBox="1"/>
              <p:nvPr/>
            </p:nvSpPr>
            <p:spPr>
              <a:xfrm rot="19049324">
                <a:off x="2903991" y="2692561"/>
                <a:ext cx="765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*.info</a:t>
                </a: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5D551B0-A524-B0FF-5135-73235B65DE39}"/>
                  </a:ext>
                </a:extLst>
              </p:cNvPr>
              <p:cNvSpPr txBox="1"/>
              <p:nvPr/>
            </p:nvSpPr>
            <p:spPr>
              <a:xfrm rot="2543335">
                <a:off x="2601063" y="4525460"/>
                <a:ext cx="1370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machine1.*</a:t>
                </a: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027C538-3247-410F-605E-3D4CCEE12912}"/>
                  </a:ext>
                </a:extLst>
              </p:cNvPr>
              <p:cNvSpPr txBox="1"/>
              <p:nvPr/>
            </p:nvSpPr>
            <p:spPr>
              <a:xfrm>
                <a:off x="3084254" y="3446035"/>
                <a:ext cx="424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*.*</a:t>
                </a:r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E8D2AB3-69B3-D265-DC00-725FEA61DE4D}"/>
                </a:ext>
              </a:extLst>
            </p:cNvPr>
            <p:cNvSpPr txBox="1"/>
            <p:nvPr/>
          </p:nvSpPr>
          <p:spPr>
            <a:xfrm>
              <a:off x="5583562" y="2677024"/>
              <a:ext cx="3367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接收所有机器上的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info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级别日志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00623E9-87DE-A552-6FD9-B38D903BF0FE}"/>
                </a:ext>
              </a:extLst>
            </p:cNvPr>
            <p:cNvSpPr txBox="1"/>
            <p:nvPr/>
          </p:nvSpPr>
          <p:spPr>
            <a:xfrm>
              <a:off x="5583562" y="410986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接收所有日志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6931E79-17A4-162E-89A1-32B7C9987AB2}"/>
                </a:ext>
              </a:extLst>
            </p:cNvPr>
            <p:cNvSpPr txBox="1"/>
            <p:nvPr/>
          </p:nvSpPr>
          <p:spPr>
            <a:xfrm>
              <a:off x="5583562" y="5544786"/>
              <a:ext cx="3544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接收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machine1</a:t>
              </a: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上所有级别的日志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101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3FD32-54C4-32A7-C52A-5A3FB9DC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</a:t>
            </a:r>
            <a:r>
              <a:rPr lang="zh-CN" altLang="en-US" dirty="0"/>
              <a:t>同步调用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23B063-C08A-0087-D464-583E45D93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36" y="1690688"/>
            <a:ext cx="8315528" cy="45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6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554BB14C-3BA9-E6D7-C102-4B511ADEC574}"/>
              </a:ext>
            </a:extLst>
          </p:cNvPr>
          <p:cNvSpPr txBox="1"/>
          <p:nvPr/>
        </p:nvSpPr>
        <p:spPr>
          <a:xfrm>
            <a:off x="4173647" y="4392686"/>
            <a:ext cx="6590807" cy="204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//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二分查找法</a:t>
            </a:r>
            <a:endParaRPr lang="zh-CN" altLang="en-US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zh-CN" alt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middle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:=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altLang="zh-C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middle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middle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[end]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可能会跑到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target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前面</a:t>
            </a:r>
            <a:endParaRPr lang="zh-CN" altLang="en-US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zh-CN" alt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middle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middle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[begin]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可能会跑到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target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后面</a:t>
            </a:r>
            <a:endParaRPr lang="zh-CN" altLang="en-US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zh-CN" alt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middle</a:t>
            </a:r>
            <a:endParaRPr lang="en-US" altLang="zh-C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EA7EB9-9D9D-52E8-E66D-88F4CC50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二分区间查找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19394E-6671-A48D-52DB-6B456A1A0727}"/>
              </a:ext>
            </a:extLst>
          </p:cNvPr>
          <p:cNvGraphicFramePr>
            <a:graphicFrameLocks noGrp="1"/>
          </p:cNvGraphicFramePr>
          <p:nvPr/>
        </p:nvGraphicFramePr>
        <p:xfrm>
          <a:off x="1738319" y="3341028"/>
          <a:ext cx="902613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452">
                  <a:extLst>
                    <a:ext uri="{9D8B030D-6E8A-4147-A177-3AD203B41FA5}">
                      <a16:colId xmlns:a16="http://schemas.microsoft.com/office/drawing/2014/main" val="3798071898"/>
                    </a:ext>
                  </a:extLst>
                </a:gridCol>
                <a:gridCol w="1002904">
                  <a:extLst>
                    <a:ext uri="{9D8B030D-6E8A-4147-A177-3AD203B41FA5}">
                      <a16:colId xmlns:a16="http://schemas.microsoft.com/office/drawing/2014/main" val="95913622"/>
                    </a:ext>
                  </a:extLst>
                </a:gridCol>
                <a:gridCol w="1002904">
                  <a:extLst>
                    <a:ext uri="{9D8B030D-6E8A-4147-A177-3AD203B41FA5}">
                      <a16:colId xmlns:a16="http://schemas.microsoft.com/office/drawing/2014/main" val="2971207221"/>
                    </a:ext>
                  </a:extLst>
                </a:gridCol>
                <a:gridCol w="1002904">
                  <a:extLst>
                    <a:ext uri="{9D8B030D-6E8A-4147-A177-3AD203B41FA5}">
                      <a16:colId xmlns:a16="http://schemas.microsoft.com/office/drawing/2014/main" val="327490274"/>
                    </a:ext>
                  </a:extLst>
                </a:gridCol>
                <a:gridCol w="1002904">
                  <a:extLst>
                    <a:ext uri="{9D8B030D-6E8A-4147-A177-3AD203B41FA5}">
                      <a16:colId xmlns:a16="http://schemas.microsoft.com/office/drawing/2014/main" val="1765766203"/>
                    </a:ext>
                  </a:extLst>
                </a:gridCol>
                <a:gridCol w="1002904">
                  <a:extLst>
                    <a:ext uri="{9D8B030D-6E8A-4147-A177-3AD203B41FA5}">
                      <a16:colId xmlns:a16="http://schemas.microsoft.com/office/drawing/2014/main" val="3171922710"/>
                    </a:ext>
                  </a:extLst>
                </a:gridCol>
                <a:gridCol w="1002904">
                  <a:extLst>
                    <a:ext uri="{9D8B030D-6E8A-4147-A177-3AD203B41FA5}">
                      <a16:colId xmlns:a16="http://schemas.microsoft.com/office/drawing/2014/main" val="200397006"/>
                    </a:ext>
                  </a:extLst>
                </a:gridCol>
                <a:gridCol w="1002904">
                  <a:extLst>
                    <a:ext uri="{9D8B030D-6E8A-4147-A177-3AD203B41FA5}">
                      <a16:colId xmlns:a16="http://schemas.microsoft.com/office/drawing/2014/main" val="3232704262"/>
                    </a:ext>
                  </a:extLst>
                </a:gridCol>
                <a:gridCol w="1002904">
                  <a:extLst>
                    <a:ext uri="{9D8B030D-6E8A-4147-A177-3AD203B41FA5}">
                      <a16:colId xmlns:a16="http://schemas.microsoft.com/office/drawing/2014/main" val="4248881002"/>
                    </a:ext>
                  </a:extLst>
                </a:gridCol>
                <a:gridCol w="501452">
                  <a:extLst>
                    <a:ext uri="{9D8B030D-6E8A-4147-A177-3AD203B41FA5}">
                      <a16:colId xmlns:a16="http://schemas.microsoft.com/office/drawing/2014/main" val="144883180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0" i="0" dirty="0">
                        <a:solidFill>
                          <a:sysClr val="windowText" lastClr="000000"/>
                        </a:solidFill>
                        <a:latin typeface="Source Han Sans SC" panose="020B0500000000000000" pitchFamily="34" charset="-128"/>
                        <a:ea typeface="Source Han Sans SC" panose="020B05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66099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DA58F74-FD2F-473B-D06B-51D8EA2A3205}"/>
              </a:ext>
            </a:extLst>
          </p:cNvPr>
          <p:cNvSpPr txBox="1"/>
          <p:nvPr/>
        </p:nvSpPr>
        <p:spPr>
          <a:xfrm>
            <a:off x="1940689" y="370678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-2.5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2C87A2-991A-A679-182B-71C321769238}"/>
              </a:ext>
            </a:extLst>
          </p:cNvPr>
          <p:cNvSpPr txBox="1"/>
          <p:nvPr/>
        </p:nvSpPr>
        <p:spPr>
          <a:xfrm>
            <a:off x="3040040" y="37067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ED2E8D-2589-75B5-9F1B-F53A160F463E}"/>
              </a:ext>
            </a:extLst>
          </p:cNvPr>
          <p:cNvSpPr txBox="1"/>
          <p:nvPr/>
        </p:nvSpPr>
        <p:spPr>
          <a:xfrm>
            <a:off x="4085375" y="3706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D7E3AA-E20E-D259-A280-56828CED2FCC}"/>
              </a:ext>
            </a:extLst>
          </p:cNvPr>
          <p:cNvSpPr txBox="1"/>
          <p:nvPr/>
        </p:nvSpPr>
        <p:spPr>
          <a:xfrm>
            <a:off x="6017867" y="370678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035F34-506B-6D37-4E3D-CEB753EE127B}"/>
              </a:ext>
            </a:extLst>
          </p:cNvPr>
          <p:cNvSpPr txBox="1"/>
          <p:nvPr/>
        </p:nvSpPr>
        <p:spPr>
          <a:xfrm>
            <a:off x="7094069" y="3706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7A95F4-5C78-D161-BE89-A8C184B20CAC}"/>
              </a:ext>
            </a:extLst>
          </p:cNvPr>
          <p:cNvSpPr txBox="1"/>
          <p:nvPr/>
        </p:nvSpPr>
        <p:spPr>
          <a:xfrm>
            <a:off x="8096967" y="3706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8F8132-E536-9BCE-3F60-F7C67BD56522}"/>
              </a:ext>
            </a:extLst>
          </p:cNvPr>
          <p:cNvSpPr txBox="1"/>
          <p:nvPr/>
        </p:nvSpPr>
        <p:spPr>
          <a:xfrm>
            <a:off x="9049710" y="37067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71C464-7552-0C76-49A8-F002C61F77DE}"/>
              </a:ext>
            </a:extLst>
          </p:cNvPr>
          <p:cNvSpPr txBox="1"/>
          <p:nvPr/>
        </p:nvSpPr>
        <p:spPr>
          <a:xfrm>
            <a:off x="10052606" y="37067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359BAC-6181-7214-0719-87733BEC7BD1}"/>
              </a:ext>
            </a:extLst>
          </p:cNvPr>
          <p:cNvSpPr txBox="1"/>
          <p:nvPr/>
        </p:nvSpPr>
        <p:spPr>
          <a:xfrm>
            <a:off x="5014969" y="370678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3.5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85EA9-0476-B277-F2E7-96F60EEDC3D4}"/>
              </a:ext>
            </a:extLst>
          </p:cNvPr>
          <p:cNvSpPr txBox="1"/>
          <p:nvPr/>
        </p:nvSpPr>
        <p:spPr>
          <a:xfrm>
            <a:off x="9374727" y="4272934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75F2930-5DA3-6D19-E91B-00DE5A3856FC}"/>
              </a:ext>
            </a:extLst>
          </p:cNvPr>
          <p:cNvCxnSpPr>
            <a:cxnSpLocks/>
          </p:cNvCxnSpPr>
          <p:nvPr/>
        </p:nvCxnSpPr>
        <p:spPr>
          <a:xfrm>
            <a:off x="9780608" y="3706788"/>
            <a:ext cx="0" cy="500376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24CD368-1DCF-ABD7-61FC-41262B44AD4B}"/>
              </a:ext>
            </a:extLst>
          </p:cNvPr>
          <p:cNvSpPr txBox="1"/>
          <p:nvPr/>
        </p:nvSpPr>
        <p:spPr>
          <a:xfrm flipH="1">
            <a:off x="906683" y="1678245"/>
            <a:ext cx="10019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个点把实数域分隔成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N+1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段，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是随机生成的实数，问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落在哪一段上？定义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array[i-1]&lt;target&lt;=array[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]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为落在第</a:t>
            </a:r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条线段上。</a:t>
            </a:r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CC7FD4-6D0B-127A-1E9F-79D9EBB60BCD}"/>
              </a:ext>
            </a:extLst>
          </p:cNvPr>
          <p:cNvSpPr txBox="1"/>
          <p:nvPr/>
        </p:nvSpPr>
        <p:spPr>
          <a:xfrm>
            <a:off x="2079577" y="2971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71CC22-9912-AE34-6FBB-CDF19ACDEAC6}"/>
              </a:ext>
            </a:extLst>
          </p:cNvPr>
          <p:cNvSpPr txBox="1"/>
          <p:nvPr/>
        </p:nvSpPr>
        <p:spPr>
          <a:xfrm>
            <a:off x="3082478" y="2971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65E651-A3C5-38CA-C0A8-39FE4A415053}"/>
              </a:ext>
            </a:extLst>
          </p:cNvPr>
          <p:cNvSpPr txBox="1"/>
          <p:nvPr/>
        </p:nvSpPr>
        <p:spPr>
          <a:xfrm>
            <a:off x="4085375" y="2971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0F0EB4-337D-3111-670F-3B77B257EC78}"/>
              </a:ext>
            </a:extLst>
          </p:cNvPr>
          <p:cNvSpPr txBox="1"/>
          <p:nvPr/>
        </p:nvSpPr>
        <p:spPr>
          <a:xfrm>
            <a:off x="6091175" y="2971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605FB8-31E7-6C09-DC10-77A0385A2AEF}"/>
              </a:ext>
            </a:extLst>
          </p:cNvPr>
          <p:cNvSpPr txBox="1"/>
          <p:nvPr/>
        </p:nvSpPr>
        <p:spPr>
          <a:xfrm>
            <a:off x="7094069" y="2971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81E47AA-0422-683E-1148-7CAFA8B753AB}"/>
              </a:ext>
            </a:extLst>
          </p:cNvPr>
          <p:cNvSpPr txBox="1"/>
          <p:nvPr/>
        </p:nvSpPr>
        <p:spPr>
          <a:xfrm>
            <a:off x="8100825" y="2971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F8009F4-CE61-C48A-59F6-BDB55787F57D}"/>
              </a:ext>
            </a:extLst>
          </p:cNvPr>
          <p:cNvSpPr txBox="1"/>
          <p:nvPr/>
        </p:nvSpPr>
        <p:spPr>
          <a:xfrm>
            <a:off x="9099864" y="2971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6BBBDC-205C-26EE-5214-6F7BBB98C762}"/>
              </a:ext>
            </a:extLst>
          </p:cNvPr>
          <p:cNvSpPr txBox="1"/>
          <p:nvPr/>
        </p:nvSpPr>
        <p:spPr>
          <a:xfrm>
            <a:off x="10110478" y="2971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9D4506-58D7-CD8D-0FC5-8400679EF855}"/>
              </a:ext>
            </a:extLst>
          </p:cNvPr>
          <p:cNvSpPr txBox="1"/>
          <p:nvPr/>
        </p:nvSpPr>
        <p:spPr>
          <a:xfrm>
            <a:off x="5084415" y="29716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8AE562-6FD3-8244-F94E-8C036976096D}"/>
              </a:ext>
            </a:extLst>
          </p:cNvPr>
          <p:cNvSpPr txBox="1"/>
          <p:nvPr/>
        </p:nvSpPr>
        <p:spPr>
          <a:xfrm>
            <a:off x="1840922" y="2653716"/>
            <a:ext cx="78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begin</a:t>
            </a:r>
            <a:endParaRPr lang="zh-CN" altLang="en-US" dirty="0">
              <a:solidFill>
                <a:srgbClr val="F7621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870A7CC-0033-5989-0FB6-FC04CA835D88}"/>
              </a:ext>
            </a:extLst>
          </p:cNvPr>
          <p:cNvSpPr txBox="1"/>
          <p:nvPr/>
        </p:nvSpPr>
        <p:spPr>
          <a:xfrm>
            <a:off x="5790965" y="26537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</a:t>
            </a:r>
            <a:endParaRPr lang="zh-CN" altLang="en-US" dirty="0">
              <a:solidFill>
                <a:srgbClr val="F7621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F46264-D0CC-616E-FD32-78F22C672B4E}"/>
              </a:ext>
            </a:extLst>
          </p:cNvPr>
          <p:cNvSpPr txBox="1"/>
          <p:nvPr/>
        </p:nvSpPr>
        <p:spPr>
          <a:xfrm>
            <a:off x="9967730" y="265371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7621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end</a:t>
            </a:r>
            <a:endParaRPr lang="zh-CN" altLang="en-US" dirty="0">
              <a:solidFill>
                <a:srgbClr val="F7621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6AE0CC-56F7-F629-7654-03F452AF0C8A}"/>
              </a:ext>
            </a:extLst>
          </p:cNvPr>
          <p:cNvSpPr txBox="1"/>
          <p:nvPr/>
        </p:nvSpPr>
        <p:spPr>
          <a:xfrm>
            <a:off x="869963" y="3632083"/>
            <a:ext cx="79034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array</a:t>
            </a:r>
            <a:endParaRPr kumimoji="1" lang="zh-CN" altLang="en-US" sz="200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AC339E4-541B-06EA-0915-EB2EE7FF0809}"/>
              </a:ext>
            </a:extLst>
          </p:cNvPr>
          <p:cNvSpPr txBox="1"/>
          <p:nvPr/>
        </p:nvSpPr>
        <p:spPr>
          <a:xfrm>
            <a:off x="869963" y="2971696"/>
            <a:ext cx="8304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index</a:t>
            </a:r>
            <a:endParaRPr kumimoji="1" lang="zh-CN" altLang="en-US" sz="200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41064EE-943B-7477-238B-7296723A043F}"/>
              </a:ext>
            </a:extLst>
          </p:cNvPr>
          <p:cNvGrpSpPr/>
          <p:nvPr/>
        </p:nvGrpSpPr>
        <p:grpSpPr>
          <a:xfrm>
            <a:off x="3243797" y="3156361"/>
            <a:ext cx="1004109" cy="550427"/>
            <a:chOff x="3243797" y="3156361"/>
            <a:chExt cx="1004109" cy="550427"/>
          </a:xfrm>
        </p:grpSpPr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899C2432-0CA5-169A-5568-6EFEF03945C3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 flipV="1">
              <a:off x="3690129" y="3156361"/>
              <a:ext cx="395246" cy="45238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F32FDE3B-8FEF-03DF-379D-132829907C86}"/>
                </a:ext>
              </a:extLst>
            </p:cNvPr>
            <p:cNvSpPr/>
            <p:nvPr/>
          </p:nvSpPr>
          <p:spPr>
            <a:xfrm>
              <a:off x="3243797" y="3608745"/>
              <a:ext cx="1004109" cy="980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EC59EB09-3CAC-1F4C-6C27-78BE4165FA35}"/>
              </a:ext>
            </a:extLst>
          </p:cNvPr>
          <p:cNvSpPr txBox="1"/>
          <p:nvPr/>
        </p:nvSpPr>
        <p:spPr>
          <a:xfrm>
            <a:off x="627908" y="4348759"/>
            <a:ext cx="6097928" cy="184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[begin]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target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后面</a:t>
            </a:r>
            <a:endParaRPr lang="zh-CN" altLang="en-US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zh-CN" alt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begin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begin</a:t>
            </a:r>
            <a:endParaRPr lang="en-US" altLang="zh-C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[end]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target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前面</a:t>
            </a:r>
            <a:endParaRPr lang="zh-CN" altLang="en-US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zh-CN" altLang="en-US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zh-C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021E52-AD7F-C2D8-2E8D-D0976D5FE203}"/>
              </a:ext>
            </a:extLst>
          </p:cNvPr>
          <p:cNvGrpSpPr/>
          <p:nvPr/>
        </p:nvGrpSpPr>
        <p:grpSpPr>
          <a:xfrm>
            <a:off x="9255516" y="3153786"/>
            <a:ext cx="1004109" cy="550427"/>
            <a:chOff x="3243797" y="3156361"/>
            <a:chExt cx="1004109" cy="550427"/>
          </a:xfrm>
        </p:grpSpPr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32673FFE-5AD7-4753-A7EC-3A9DC1527B1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90129" y="3156361"/>
              <a:ext cx="395246" cy="45238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24CB58C-84AD-08F8-42F3-0D0D8F3477A9}"/>
                </a:ext>
              </a:extLst>
            </p:cNvPr>
            <p:cNvSpPr/>
            <p:nvPr/>
          </p:nvSpPr>
          <p:spPr>
            <a:xfrm>
              <a:off x="3243797" y="3608745"/>
              <a:ext cx="1004109" cy="980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88D283C-9414-E801-0CF0-150B0C95ED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55117" y="3179700"/>
            <a:ext cx="395246" cy="45238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1FF06FE5-869D-628F-9F74-002A129663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30318" y="3179700"/>
            <a:ext cx="395246" cy="45238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1DBED0B-C650-4654-5C64-94197DD74F56}"/>
              </a:ext>
            </a:extLst>
          </p:cNvPr>
          <p:cNvSpPr txBox="1"/>
          <p:nvPr/>
        </p:nvSpPr>
        <p:spPr>
          <a:xfrm>
            <a:off x="10934551" y="29643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8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99FD9-1279-D330-BDD9-A0322DDF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消息队列的应用场景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81266F-73B3-5900-0443-AC682B97286B}"/>
              </a:ext>
            </a:extLst>
          </p:cNvPr>
          <p:cNvSpPr/>
          <p:nvPr/>
        </p:nvSpPr>
        <p:spPr>
          <a:xfrm>
            <a:off x="2220117" y="2144246"/>
            <a:ext cx="2423757" cy="507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消息队列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DDE421-4C74-AF7C-962A-372C709D8CC4}"/>
              </a:ext>
            </a:extLst>
          </p:cNvPr>
          <p:cNvSpPr/>
          <p:nvPr/>
        </p:nvSpPr>
        <p:spPr>
          <a:xfrm>
            <a:off x="1086767" y="3646285"/>
            <a:ext cx="1009565" cy="507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995B8F-192E-5C0D-9219-CB66D4E4442F}"/>
              </a:ext>
            </a:extLst>
          </p:cNvPr>
          <p:cNvSpPr/>
          <p:nvPr/>
        </p:nvSpPr>
        <p:spPr>
          <a:xfrm>
            <a:off x="4791284" y="3646283"/>
            <a:ext cx="1148658" cy="507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 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3C99EB-FBAF-D8D8-2600-B3754D26C1A5}"/>
              </a:ext>
            </a:extLst>
          </p:cNvPr>
          <p:cNvSpPr/>
          <p:nvPr/>
        </p:nvSpPr>
        <p:spPr>
          <a:xfrm>
            <a:off x="3055989" y="3646284"/>
            <a:ext cx="1194574" cy="507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 1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323521-8FDA-225F-4360-158028047217}"/>
              </a:ext>
            </a:extLst>
          </p:cNvPr>
          <p:cNvCxnSpPr>
            <a:stCxn id="5" idx="0"/>
          </p:cNvCxnSpPr>
          <p:nvPr/>
        </p:nvCxnSpPr>
        <p:spPr>
          <a:xfrm flipV="1">
            <a:off x="1591550" y="2651361"/>
            <a:ext cx="1259461" cy="994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B10D3F5-28FE-7BB5-A176-D8A22EDD641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431996" y="2651361"/>
            <a:ext cx="221280" cy="994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C6DE66-761D-A4FE-50B6-6F45DA2F61B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953751" y="2651361"/>
            <a:ext cx="1411862" cy="994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A27ED0B-24D8-9A99-6927-F5979116CFC1}"/>
              </a:ext>
            </a:extLst>
          </p:cNvPr>
          <p:cNvSpPr txBox="1"/>
          <p:nvPr/>
        </p:nvSpPr>
        <p:spPr>
          <a:xfrm>
            <a:off x="1856750" y="2920253"/>
            <a:ext cx="992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97550-A55E-9CA9-70DB-881516C81CD0}"/>
              </a:ext>
            </a:extLst>
          </p:cNvPr>
          <p:cNvSpPr txBox="1"/>
          <p:nvPr/>
        </p:nvSpPr>
        <p:spPr>
          <a:xfrm>
            <a:off x="4049580" y="2915262"/>
            <a:ext cx="992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2989A4-F9C5-A89F-A0FE-B4105124DC15}"/>
              </a:ext>
            </a:extLst>
          </p:cNvPr>
          <p:cNvSpPr txBox="1"/>
          <p:nvPr/>
        </p:nvSpPr>
        <p:spPr>
          <a:xfrm>
            <a:off x="1086767" y="42076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生产方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D6CC5A-E81F-FD41-2947-E07178AAB0D3}"/>
              </a:ext>
            </a:extLst>
          </p:cNvPr>
          <p:cNvSpPr txBox="1"/>
          <p:nvPr/>
        </p:nvSpPr>
        <p:spPr>
          <a:xfrm>
            <a:off x="4049580" y="42076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00688-C8B6-91D9-20A1-FBC23931CDE1}"/>
              </a:ext>
            </a:extLst>
          </p:cNvPr>
          <p:cNvSpPr/>
          <p:nvPr/>
        </p:nvSpPr>
        <p:spPr>
          <a:xfrm>
            <a:off x="7515518" y="2144244"/>
            <a:ext cx="2423757" cy="507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注册中心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EFF0B8-9A8C-8681-CAE2-7A18A4DCB2BB}"/>
              </a:ext>
            </a:extLst>
          </p:cNvPr>
          <p:cNvSpPr/>
          <p:nvPr/>
        </p:nvSpPr>
        <p:spPr>
          <a:xfrm>
            <a:off x="6382168" y="3646283"/>
            <a:ext cx="1009565" cy="507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client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91A20F-EE40-3D6F-AAE4-1C293C290112}"/>
              </a:ext>
            </a:extLst>
          </p:cNvPr>
          <p:cNvSpPr/>
          <p:nvPr/>
        </p:nvSpPr>
        <p:spPr>
          <a:xfrm>
            <a:off x="10116897" y="3646281"/>
            <a:ext cx="1088234" cy="507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 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19C4B93-5251-8194-0399-72D2AC95E04A}"/>
              </a:ext>
            </a:extLst>
          </p:cNvPr>
          <p:cNvSpPr/>
          <p:nvPr/>
        </p:nvSpPr>
        <p:spPr>
          <a:xfrm>
            <a:off x="8418571" y="3646282"/>
            <a:ext cx="1060212" cy="507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 1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93DEC50-8E96-BF07-2757-AD4DD686A03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886951" y="2651358"/>
            <a:ext cx="1016555" cy="994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F0BBF9-AAE8-FBC8-B2BD-3A8444D0D261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H="1" flipV="1">
            <a:off x="8727397" y="2651359"/>
            <a:ext cx="221280" cy="994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52E864-BE1C-393E-D936-C53CD30FE977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9244160" y="2651358"/>
            <a:ext cx="1416854" cy="994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8D942D3-0670-373A-CDEF-4A6EE0ADFC3E}"/>
              </a:ext>
            </a:extLst>
          </p:cNvPr>
          <p:cNvSpPr txBox="1"/>
          <p:nvPr/>
        </p:nvSpPr>
        <p:spPr>
          <a:xfrm>
            <a:off x="6975047" y="2915262"/>
            <a:ext cx="10245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 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C4E5A67-E92A-CCF4-2EF5-DBE9610C55C2}"/>
              </a:ext>
            </a:extLst>
          </p:cNvPr>
          <p:cNvSpPr txBox="1"/>
          <p:nvPr/>
        </p:nvSpPr>
        <p:spPr>
          <a:xfrm>
            <a:off x="9616109" y="2915262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注册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FC75ABE-1CF9-2104-E08D-49EB13CAD70C}"/>
              </a:ext>
            </a:extLst>
          </p:cNvPr>
          <p:cNvSpPr txBox="1"/>
          <p:nvPr/>
        </p:nvSpPr>
        <p:spPr>
          <a:xfrm>
            <a:off x="8522420" y="2915262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注册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1EC2B6A-3A71-0207-6E2E-EC7D7B509C94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7391733" y="3899840"/>
            <a:ext cx="10268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374462C-422B-4B9F-8DF9-8C43A0B2B928}"/>
              </a:ext>
            </a:extLst>
          </p:cNvPr>
          <p:cNvSpPr txBox="1"/>
          <p:nvPr/>
        </p:nvSpPr>
        <p:spPr>
          <a:xfrm>
            <a:off x="7439276" y="351554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request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3615623-0A86-FE1E-CBFB-5DA698C25691}"/>
              </a:ext>
            </a:extLst>
          </p:cNvPr>
          <p:cNvCxnSpPr>
            <a:cxnSpLocks/>
          </p:cNvCxnSpPr>
          <p:nvPr/>
        </p:nvCxnSpPr>
        <p:spPr>
          <a:xfrm>
            <a:off x="6131937" y="1690688"/>
            <a:ext cx="0" cy="48338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3120ADB-01E8-E6F2-34D0-6BDE810C4C42}"/>
              </a:ext>
            </a:extLst>
          </p:cNvPr>
          <p:cNvSpPr txBox="1"/>
          <p:nvPr/>
        </p:nvSpPr>
        <p:spPr>
          <a:xfrm>
            <a:off x="1965929" y="4855503"/>
            <a:ext cx="1915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降低系统性能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解耦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分担峰值压力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控制下游速度</a:t>
            </a:r>
          </a:p>
        </p:txBody>
      </p:sp>
    </p:spTree>
    <p:extLst>
      <p:ext uri="{BB962C8B-B14F-4D97-AF65-F5344CB8AC3E}">
        <p14:creationId xmlns:p14="http://schemas.microsoft.com/office/powerpoint/2010/main" val="2437565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AE944-C04D-A400-3F15-E7B5D9CE9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Kafka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473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6798CB-7632-46D1-7297-4A1E42FF69B2}"/>
              </a:ext>
            </a:extLst>
          </p:cNvPr>
          <p:cNvSpPr/>
          <p:nvPr/>
        </p:nvSpPr>
        <p:spPr>
          <a:xfrm>
            <a:off x="6470835" y="4430627"/>
            <a:ext cx="3727641" cy="113359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0AB140-21EF-E506-054F-170BCB890732}"/>
              </a:ext>
            </a:extLst>
          </p:cNvPr>
          <p:cNvSpPr/>
          <p:nvPr/>
        </p:nvSpPr>
        <p:spPr>
          <a:xfrm>
            <a:off x="7581758" y="4167817"/>
            <a:ext cx="1287942" cy="536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D98BEE-C68B-2EF9-EE51-0C935EBF2CD5}"/>
              </a:ext>
            </a:extLst>
          </p:cNvPr>
          <p:cNvSpPr/>
          <p:nvPr/>
        </p:nvSpPr>
        <p:spPr>
          <a:xfrm>
            <a:off x="1050587" y="4430627"/>
            <a:ext cx="3809352" cy="18495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A82AB2-2D69-853E-6573-9246E0281BD9}"/>
              </a:ext>
            </a:extLst>
          </p:cNvPr>
          <p:cNvSpPr/>
          <p:nvPr/>
        </p:nvSpPr>
        <p:spPr>
          <a:xfrm>
            <a:off x="2348277" y="4167817"/>
            <a:ext cx="1213972" cy="536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5D360B-7252-C515-C017-03F0DF9845E3}"/>
              </a:ext>
            </a:extLst>
          </p:cNvPr>
          <p:cNvSpPr/>
          <p:nvPr/>
        </p:nvSpPr>
        <p:spPr>
          <a:xfrm>
            <a:off x="2887169" y="717906"/>
            <a:ext cx="5459163" cy="206355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8C4072-E922-DFD6-B7FA-1D11464ABEC3}"/>
              </a:ext>
            </a:extLst>
          </p:cNvPr>
          <p:cNvSpPr/>
          <p:nvPr/>
        </p:nvSpPr>
        <p:spPr>
          <a:xfrm>
            <a:off x="3813243" y="1131002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A4CE9-FB69-85BB-CBAF-357279DA2579}"/>
              </a:ext>
            </a:extLst>
          </p:cNvPr>
          <p:cNvSpPr/>
          <p:nvPr/>
        </p:nvSpPr>
        <p:spPr>
          <a:xfrm>
            <a:off x="4996126" y="1982823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Server4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148E20-6E9E-CD0B-41BC-886554F59509}"/>
              </a:ext>
            </a:extLst>
          </p:cNvPr>
          <p:cNvSpPr/>
          <p:nvPr/>
        </p:nvSpPr>
        <p:spPr>
          <a:xfrm>
            <a:off x="3226340" y="1982824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30565E-CBE4-816E-76EA-D4A650006380}"/>
              </a:ext>
            </a:extLst>
          </p:cNvPr>
          <p:cNvSpPr/>
          <p:nvPr/>
        </p:nvSpPr>
        <p:spPr>
          <a:xfrm>
            <a:off x="6765912" y="1982823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Server5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99BB24-7AEF-72C5-4102-37142495A8D0}"/>
              </a:ext>
            </a:extLst>
          </p:cNvPr>
          <p:cNvSpPr/>
          <p:nvPr/>
        </p:nvSpPr>
        <p:spPr>
          <a:xfrm>
            <a:off x="5893665" y="1131002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AD3526-DB5A-FC2D-C75A-5F61173D5D19}"/>
              </a:ext>
            </a:extLst>
          </p:cNvPr>
          <p:cNvSpPr/>
          <p:nvPr/>
        </p:nvSpPr>
        <p:spPr>
          <a:xfrm>
            <a:off x="8649187" y="4799305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machine2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6B5AFB-24A0-EA95-2086-6062F3BEAD61}"/>
              </a:ext>
            </a:extLst>
          </p:cNvPr>
          <p:cNvSpPr/>
          <p:nvPr/>
        </p:nvSpPr>
        <p:spPr>
          <a:xfrm>
            <a:off x="6765912" y="4799305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machine1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C67A3D7-E741-E64B-0561-35634A0AB9F3}"/>
              </a:ext>
            </a:extLst>
          </p:cNvPr>
          <p:cNvSpPr/>
          <p:nvPr/>
        </p:nvSpPr>
        <p:spPr>
          <a:xfrm>
            <a:off x="2301565" y="5564220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machine3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5EE891-52EE-5D21-3E67-DE7E5AD7B280}"/>
              </a:ext>
            </a:extLst>
          </p:cNvPr>
          <p:cNvSpPr/>
          <p:nvPr/>
        </p:nvSpPr>
        <p:spPr>
          <a:xfrm>
            <a:off x="3257469" y="4799304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machine2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57833A-6FDB-64E8-D792-6E3F61C857B2}"/>
              </a:ext>
            </a:extLst>
          </p:cNvPr>
          <p:cNvSpPr/>
          <p:nvPr/>
        </p:nvSpPr>
        <p:spPr>
          <a:xfrm>
            <a:off x="1313233" y="4799304"/>
            <a:ext cx="1287942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machine1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A04CCD-D364-44EB-4382-F6F5DB45B144}"/>
              </a:ext>
            </a:extLst>
          </p:cNvPr>
          <p:cNvSpPr/>
          <p:nvPr/>
        </p:nvSpPr>
        <p:spPr>
          <a:xfrm>
            <a:off x="4770444" y="450393"/>
            <a:ext cx="1700391" cy="536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Kafka cluster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09ED07C-3B29-2D8E-A5DA-61FC5B9768E1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2955263" y="2781461"/>
            <a:ext cx="2661488" cy="1386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E84B0B-CB8B-0BFD-047A-3EF427F1557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5616751" y="2781461"/>
            <a:ext cx="2608978" cy="1386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D0889C8-A746-B276-0859-8CF39007B6A6}"/>
              </a:ext>
            </a:extLst>
          </p:cNvPr>
          <p:cNvSpPr txBox="1"/>
          <p:nvPr/>
        </p:nvSpPr>
        <p:spPr>
          <a:xfrm>
            <a:off x="3406607" y="3308381"/>
            <a:ext cx="72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2B7B61-1DEB-AF3B-BC7D-9319799FA6DB}"/>
              </a:ext>
            </a:extLst>
          </p:cNvPr>
          <p:cNvSpPr txBox="1"/>
          <p:nvPr/>
        </p:nvSpPr>
        <p:spPr>
          <a:xfrm>
            <a:off x="7041509" y="3241739"/>
            <a:ext cx="66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9E9A64-7731-5ABA-9D28-47DA31FB3D86}"/>
              </a:ext>
            </a:extLst>
          </p:cNvPr>
          <p:cNvSpPr txBox="1"/>
          <p:nvPr/>
        </p:nvSpPr>
        <p:spPr>
          <a:xfrm>
            <a:off x="8401310" y="2985762"/>
            <a:ext cx="1980029" cy="954107"/>
          </a:xfrm>
          <a:prstGeom prst="rect">
            <a:avLst/>
          </a:prstGeom>
          <a:solidFill>
            <a:srgbClr val="74CDDD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三方分布式</a:t>
            </a:r>
            <a:endParaRPr lang="en-US" altLang="zh-CN" sz="28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灵活扩缩容</a:t>
            </a:r>
          </a:p>
        </p:txBody>
      </p:sp>
    </p:spTree>
    <p:extLst>
      <p:ext uri="{BB962C8B-B14F-4D97-AF65-F5344CB8AC3E}">
        <p14:creationId xmlns:p14="http://schemas.microsoft.com/office/powerpoint/2010/main" val="4861889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86AEC1-7F19-F6E8-4860-EB338EA94B76}"/>
              </a:ext>
            </a:extLst>
          </p:cNvPr>
          <p:cNvGrpSpPr/>
          <p:nvPr/>
        </p:nvGrpSpPr>
        <p:grpSpPr>
          <a:xfrm>
            <a:off x="690661" y="571016"/>
            <a:ext cx="6482511" cy="5043791"/>
            <a:chOff x="690661" y="571016"/>
            <a:chExt cx="6482511" cy="539106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BD9E14-D74C-2CB0-2DCB-FFFFDFE9082A}"/>
                </a:ext>
              </a:extLst>
            </p:cNvPr>
            <p:cNvSpPr/>
            <p:nvPr/>
          </p:nvSpPr>
          <p:spPr>
            <a:xfrm>
              <a:off x="690661" y="839499"/>
              <a:ext cx="6482511" cy="5122581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0896AE3-6C57-2F1B-6976-36114FF0FE65}"/>
                </a:ext>
              </a:extLst>
            </p:cNvPr>
            <p:cNvSpPr/>
            <p:nvPr/>
          </p:nvSpPr>
          <p:spPr>
            <a:xfrm>
              <a:off x="3081722" y="571016"/>
              <a:ext cx="1700391" cy="5369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Kafka Cluster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CF91271-9377-A77E-6F9D-74FCAF5A79CB}"/>
              </a:ext>
            </a:extLst>
          </p:cNvPr>
          <p:cNvSpPr txBox="1"/>
          <p:nvPr/>
        </p:nvSpPr>
        <p:spPr>
          <a:xfrm>
            <a:off x="7452084" y="859925"/>
            <a:ext cx="37477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理论上一台服务器上可以启多个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即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kafka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进程，每个进程单独占一个端口号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，实践中一般一台服务器上启一个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某一种业务数据使用一个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，比如首页推荐流用户的点击日志。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的数据分成多个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是为了分散负载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就是一个文件夹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。跟消费机制有关。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同一份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数据又有多个备份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多个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，提高可靠性。跟生产机制有关。选主操作是在第一次写数据时触发的。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199288-A726-0CC5-B7C5-B1A1BFC7DB82}"/>
              </a:ext>
            </a:extLst>
          </p:cNvPr>
          <p:cNvGrpSpPr/>
          <p:nvPr/>
        </p:nvGrpSpPr>
        <p:grpSpPr>
          <a:xfrm>
            <a:off x="976657" y="1126731"/>
            <a:ext cx="5848268" cy="1227361"/>
            <a:chOff x="976657" y="1126731"/>
            <a:chExt cx="5848268" cy="122736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CB4286B-620F-2BCB-0242-31A5E7600E1B}"/>
                </a:ext>
              </a:extLst>
            </p:cNvPr>
            <p:cNvSpPr/>
            <p:nvPr/>
          </p:nvSpPr>
          <p:spPr>
            <a:xfrm>
              <a:off x="976657" y="1243193"/>
              <a:ext cx="5848268" cy="111089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2F3D02-2148-EB50-5E21-C273616E74C5}"/>
                </a:ext>
              </a:extLst>
            </p:cNvPr>
            <p:cNvSpPr/>
            <p:nvPr/>
          </p:nvSpPr>
          <p:spPr>
            <a:xfrm>
              <a:off x="3133778" y="1126731"/>
              <a:ext cx="1534026" cy="2329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broker1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9A36DE4-C8C4-78AE-C3DA-AB84FB469EE4}"/>
                </a:ext>
              </a:extLst>
            </p:cNvPr>
            <p:cNvSpPr/>
            <p:nvPr/>
          </p:nvSpPr>
          <p:spPr>
            <a:xfrm>
              <a:off x="1280160" y="1428020"/>
              <a:ext cx="1455258" cy="7626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 A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0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Leader</a:t>
              </a:r>
              <a:endPara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0F99C0-143C-DF2A-9DD6-BF84FAA4A844}"/>
                </a:ext>
              </a:extLst>
            </p:cNvPr>
            <p:cNvSpPr/>
            <p:nvPr/>
          </p:nvSpPr>
          <p:spPr>
            <a:xfrm>
              <a:off x="3081722" y="1428020"/>
              <a:ext cx="1455258" cy="762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 A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1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Follower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5B1FAA-5C87-F8C2-37C1-C8B54D3CA812}"/>
                </a:ext>
              </a:extLst>
            </p:cNvPr>
            <p:cNvSpPr/>
            <p:nvPr/>
          </p:nvSpPr>
          <p:spPr>
            <a:xfrm>
              <a:off x="4883284" y="1428020"/>
              <a:ext cx="1455258" cy="762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 B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0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Follower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A14EA9-8882-8AEF-B9B9-008F8BA3C6B4}"/>
              </a:ext>
            </a:extLst>
          </p:cNvPr>
          <p:cNvGrpSpPr/>
          <p:nvPr/>
        </p:nvGrpSpPr>
        <p:grpSpPr>
          <a:xfrm>
            <a:off x="976657" y="2558780"/>
            <a:ext cx="5848268" cy="1227361"/>
            <a:chOff x="976657" y="1126731"/>
            <a:chExt cx="5848268" cy="122736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A3BE96F-3E42-91E8-4D22-77AC89B43F40}"/>
                </a:ext>
              </a:extLst>
            </p:cNvPr>
            <p:cNvSpPr/>
            <p:nvPr/>
          </p:nvSpPr>
          <p:spPr>
            <a:xfrm>
              <a:off x="976657" y="1243193"/>
              <a:ext cx="5848268" cy="111089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E80DFC2-1893-82BC-66E4-226C73A32E2F}"/>
                </a:ext>
              </a:extLst>
            </p:cNvPr>
            <p:cNvSpPr/>
            <p:nvPr/>
          </p:nvSpPr>
          <p:spPr>
            <a:xfrm>
              <a:off x="3133778" y="1126731"/>
              <a:ext cx="1534026" cy="2329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broker2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CEB4604-4CF5-5992-B206-9ABB25D85AD2}"/>
                </a:ext>
              </a:extLst>
            </p:cNvPr>
            <p:cNvSpPr/>
            <p:nvPr/>
          </p:nvSpPr>
          <p:spPr>
            <a:xfrm>
              <a:off x="1280160" y="1428020"/>
              <a:ext cx="1455258" cy="7626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 A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0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Follower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BAFE61-B1D6-A31C-59FD-4D479443CB44}"/>
                </a:ext>
              </a:extLst>
            </p:cNvPr>
            <p:cNvSpPr/>
            <p:nvPr/>
          </p:nvSpPr>
          <p:spPr>
            <a:xfrm>
              <a:off x="3081722" y="1428020"/>
              <a:ext cx="1455258" cy="762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 A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1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Follower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E4B3088-5F46-0E51-BC0B-CA1106B04C91}"/>
                </a:ext>
              </a:extLst>
            </p:cNvPr>
            <p:cNvSpPr/>
            <p:nvPr/>
          </p:nvSpPr>
          <p:spPr>
            <a:xfrm>
              <a:off x="4883284" y="1428020"/>
              <a:ext cx="1455258" cy="76264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 C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0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Leader</a:t>
              </a:r>
              <a:endPara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95D1B0B-672E-DDFC-2552-3C6A00C761D4}"/>
              </a:ext>
            </a:extLst>
          </p:cNvPr>
          <p:cNvGrpSpPr/>
          <p:nvPr/>
        </p:nvGrpSpPr>
        <p:grpSpPr>
          <a:xfrm>
            <a:off x="976657" y="4066297"/>
            <a:ext cx="5848268" cy="1227361"/>
            <a:chOff x="976657" y="1126731"/>
            <a:chExt cx="5848268" cy="12273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42C9B69-A4D8-2990-6F51-500642B2A17A}"/>
                </a:ext>
              </a:extLst>
            </p:cNvPr>
            <p:cNvSpPr/>
            <p:nvPr/>
          </p:nvSpPr>
          <p:spPr>
            <a:xfrm>
              <a:off x="976657" y="1243193"/>
              <a:ext cx="5848268" cy="111089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660BDE9-1204-C86A-0DFC-9B3D320C6245}"/>
                </a:ext>
              </a:extLst>
            </p:cNvPr>
            <p:cNvSpPr/>
            <p:nvPr/>
          </p:nvSpPr>
          <p:spPr>
            <a:xfrm>
              <a:off x="3133778" y="1126731"/>
              <a:ext cx="1534026" cy="2329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broker3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B8BDAFA-5EEC-1511-41A8-0D3B11C8402D}"/>
                </a:ext>
              </a:extLst>
            </p:cNvPr>
            <p:cNvSpPr/>
            <p:nvPr/>
          </p:nvSpPr>
          <p:spPr>
            <a:xfrm>
              <a:off x="1280160" y="1428020"/>
              <a:ext cx="1455258" cy="7626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 A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0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Follower</a:t>
              </a:r>
              <a:endPara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D883FB0-B8B2-A848-5E09-E8EAEA641A33}"/>
                </a:ext>
              </a:extLst>
            </p:cNvPr>
            <p:cNvSpPr/>
            <p:nvPr/>
          </p:nvSpPr>
          <p:spPr>
            <a:xfrm>
              <a:off x="3081722" y="1428020"/>
              <a:ext cx="1455258" cy="762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 A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1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Leader</a:t>
              </a:r>
              <a:endPara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F79560-61F4-55CB-3D6A-CE045F292DCC}"/>
                </a:ext>
              </a:extLst>
            </p:cNvPr>
            <p:cNvSpPr/>
            <p:nvPr/>
          </p:nvSpPr>
          <p:spPr>
            <a:xfrm>
              <a:off x="4883284" y="1428020"/>
              <a:ext cx="1455258" cy="762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 B</a:t>
              </a:r>
            </a:p>
            <a:p>
              <a:pPr algn="ctr"/>
              <a:r>
                <a:rPr lang="en-US" altLang="zh-CN" sz="16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0</a:t>
              </a:r>
            </a:p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Leader</a:t>
              </a:r>
              <a:endParaRPr lang="zh-CN" altLang="en-US" sz="16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7245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E9C86A-D735-B0EF-6FAC-79F898AC2A94}"/>
              </a:ext>
            </a:extLst>
          </p:cNvPr>
          <p:cNvSpPr/>
          <p:nvPr/>
        </p:nvSpPr>
        <p:spPr>
          <a:xfrm>
            <a:off x="576781" y="3329019"/>
            <a:ext cx="4029887" cy="109997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F58E36-CEAA-A429-E624-D00E8FF77A4F}"/>
              </a:ext>
            </a:extLst>
          </p:cNvPr>
          <p:cNvSpPr/>
          <p:nvPr/>
        </p:nvSpPr>
        <p:spPr>
          <a:xfrm>
            <a:off x="1720499" y="1131007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6AB0D2-E653-5BA6-BEC7-FC3E3CF4C6CA}"/>
              </a:ext>
            </a:extLst>
          </p:cNvPr>
          <p:cNvSpPr/>
          <p:nvPr/>
        </p:nvSpPr>
        <p:spPr>
          <a:xfrm>
            <a:off x="3508119" y="1145272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D2EEF-B8F8-1880-5DE3-6E72220F3452}"/>
              </a:ext>
            </a:extLst>
          </p:cNvPr>
          <p:cNvSpPr/>
          <p:nvPr/>
        </p:nvSpPr>
        <p:spPr>
          <a:xfrm>
            <a:off x="5295739" y="1145272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1CD5B7-858A-A0A8-1270-5F728EDB7DB5}"/>
              </a:ext>
            </a:extLst>
          </p:cNvPr>
          <p:cNvSpPr/>
          <p:nvPr/>
        </p:nvSpPr>
        <p:spPr>
          <a:xfrm>
            <a:off x="7083359" y="1145272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4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A4AA3C-C762-F6E6-0C45-4A096FAD8D06}"/>
              </a:ext>
            </a:extLst>
          </p:cNvPr>
          <p:cNvSpPr/>
          <p:nvPr/>
        </p:nvSpPr>
        <p:spPr>
          <a:xfrm>
            <a:off x="8870978" y="1145272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5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45FB2E-FD2F-E0F4-72E8-014FE596EAD6}"/>
              </a:ext>
            </a:extLst>
          </p:cNvPr>
          <p:cNvSpPr/>
          <p:nvPr/>
        </p:nvSpPr>
        <p:spPr>
          <a:xfrm>
            <a:off x="726418" y="3546760"/>
            <a:ext cx="1687424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E458E1-A7B4-64C5-245A-E2A4CA73CDF1}"/>
              </a:ext>
            </a:extLst>
          </p:cNvPr>
          <p:cNvSpPr/>
          <p:nvPr/>
        </p:nvSpPr>
        <p:spPr>
          <a:xfrm>
            <a:off x="2712057" y="3543856"/>
            <a:ext cx="1687424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898153B-C5D6-D4AA-715B-1BA0522B9E3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1570130" y="1667974"/>
            <a:ext cx="842654" cy="187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03CFDF-65E3-1AAA-447B-F9E7A6FB13A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3555769" y="1682239"/>
            <a:ext cx="644635" cy="1861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B541EE-C5E9-19BF-3B66-9E81C9112B5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570130" y="1682239"/>
            <a:ext cx="6205514" cy="1864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ABE64E-C8A6-4400-5321-EB5DEDBEEA9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555769" y="1682239"/>
            <a:ext cx="2432255" cy="1861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0DF3899-F7C7-5812-291E-34A66EA762F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555769" y="1682239"/>
            <a:ext cx="6007494" cy="1861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913EDC1-24A3-61A9-F644-E711B315D5BE}"/>
              </a:ext>
            </a:extLst>
          </p:cNvPr>
          <p:cNvSpPr/>
          <p:nvPr/>
        </p:nvSpPr>
        <p:spPr>
          <a:xfrm>
            <a:off x="2006485" y="4160506"/>
            <a:ext cx="1083412" cy="536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 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17C278-A1FD-F19D-2413-F8EF15049579}"/>
              </a:ext>
            </a:extLst>
          </p:cNvPr>
          <p:cNvSpPr/>
          <p:nvPr/>
        </p:nvSpPr>
        <p:spPr>
          <a:xfrm>
            <a:off x="5581027" y="3329019"/>
            <a:ext cx="6007494" cy="109997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81985E-214C-735A-0F95-D60B9B27B229}"/>
              </a:ext>
            </a:extLst>
          </p:cNvPr>
          <p:cNvSpPr/>
          <p:nvPr/>
        </p:nvSpPr>
        <p:spPr>
          <a:xfrm>
            <a:off x="5730663" y="3546760"/>
            <a:ext cx="1687424" cy="5369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1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B3FC80-A6ED-F81F-F63B-F717E920088C}"/>
              </a:ext>
            </a:extLst>
          </p:cNvPr>
          <p:cNvSpPr/>
          <p:nvPr/>
        </p:nvSpPr>
        <p:spPr>
          <a:xfrm>
            <a:off x="7716302" y="3543856"/>
            <a:ext cx="1687424" cy="5369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2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BF53C2-7F09-46A5-AB3D-7C93035664B2}"/>
              </a:ext>
            </a:extLst>
          </p:cNvPr>
          <p:cNvSpPr/>
          <p:nvPr/>
        </p:nvSpPr>
        <p:spPr>
          <a:xfrm>
            <a:off x="8329272" y="4147302"/>
            <a:ext cx="1083412" cy="536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 2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E24401-F749-7A29-3CCD-5DD8E7479FE4}"/>
              </a:ext>
            </a:extLst>
          </p:cNvPr>
          <p:cNvSpPr/>
          <p:nvPr/>
        </p:nvSpPr>
        <p:spPr>
          <a:xfrm>
            <a:off x="9658499" y="3543856"/>
            <a:ext cx="1687424" cy="5369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3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70AE3C2-012C-917E-0E29-C2A1040AA25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7775644" y="1682239"/>
            <a:ext cx="784370" cy="1861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3FEB-6408-9FB9-0AEE-25B57CEF92A1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9563263" y="1682239"/>
            <a:ext cx="938948" cy="1861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169E370-C91C-940D-1887-B30343BFB7E4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5988024" y="1682239"/>
            <a:ext cx="586351" cy="1864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22F5EA-966C-94E9-4079-0481440837F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4200404" y="1682239"/>
            <a:ext cx="4359610" cy="1861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088BFB-A2FB-95A7-0297-F6B201A81DA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12784" y="1667974"/>
            <a:ext cx="4161591" cy="1874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FA16F76-EF2D-6A1F-5D1E-6C3DDF8A5614}"/>
              </a:ext>
            </a:extLst>
          </p:cNvPr>
          <p:cNvSpPr txBox="1"/>
          <p:nvPr/>
        </p:nvSpPr>
        <p:spPr>
          <a:xfrm>
            <a:off x="670075" y="1214825"/>
            <a:ext cx="9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 A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A1F8F08-5D66-7FF5-D7FF-A215DE52548B}"/>
              </a:ext>
            </a:extLst>
          </p:cNvPr>
          <p:cNvSpPr txBox="1"/>
          <p:nvPr/>
        </p:nvSpPr>
        <p:spPr>
          <a:xfrm>
            <a:off x="740664" y="4852595"/>
            <a:ext cx="963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对应一个使用数据的业务方。比如首页推荐流用户的点击日志，推荐团队需要消费，广告团队也需要消费。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消费一份完整的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数据。</a:t>
            </a:r>
          </a:p>
        </p:txBody>
      </p:sp>
    </p:spTree>
    <p:extLst>
      <p:ext uri="{BB962C8B-B14F-4D97-AF65-F5344CB8AC3E}">
        <p14:creationId xmlns:p14="http://schemas.microsoft.com/office/powerpoint/2010/main" val="40504743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33A35B-5C4B-4120-80CA-EADD132D24B1}"/>
              </a:ext>
            </a:extLst>
          </p:cNvPr>
          <p:cNvSpPr/>
          <p:nvPr/>
        </p:nvSpPr>
        <p:spPr>
          <a:xfrm>
            <a:off x="1720499" y="1131007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0DD4BF-6CBD-DE6E-E31B-21923C0E49BF}"/>
              </a:ext>
            </a:extLst>
          </p:cNvPr>
          <p:cNvSpPr/>
          <p:nvPr/>
        </p:nvSpPr>
        <p:spPr>
          <a:xfrm>
            <a:off x="3508119" y="1145272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479BF9-DAFE-83E7-3807-F4DCBA9F1617}"/>
              </a:ext>
            </a:extLst>
          </p:cNvPr>
          <p:cNvSpPr/>
          <p:nvPr/>
        </p:nvSpPr>
        <p:spPr>
          <a:xfrm>
            <a:off x="5295739" y="1145272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B36717-55CE-DB59-79A5-C486D2FE78BE}"/>
              </a:ext>
            </a:extLst>
          </p:cNvPr>
          <p:cNvSpPr/>
          <p:nvPr/>
        </p:nvSpPr>
        <p:spPr>
          <a:xfrm>
            <a:off x="7083359" y="1145272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4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AD5D01-3814-8630-3049-653F2F3F1CC3}"/>
              </a:ext>
            </a:extLst>
          </p:cNvPr>
          <p:cNvSpPr/>
          <p:nvPr/>
        </p:nvSpPr>
        <p:spPr>
          <a:xfrm>
            <a:off x="8870978" y="1145272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5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4DC75B-0FB9-5D53-779C-F3A3A847CF32}"/>
              </a:ext>
            </a:extLst>
          </p:cNvPr>
          <p:cNvSpPr/>
          <p:nvPr/>
        </p:nvSpPr>
        <p:spPr>
          <a:xfrm>
            <a:off x="3205265" y="2974718"/>
            <a:ext cx="1687424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807035-2351-AA58-146F-7110945F63F7}"/>
              </a:ext>
            </a:extLst>
          </p:cNvPr>
          <p:cNvSpPr/>
          <p:nvPr/>
        </p:nvSpPr>
        <p:spPr>
          <a:xfrm>
            <a:off x="6239647" y="2974719"/>
            <a:ext cx="1687424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601EBB-FFB9-8A95-E25A-C37FF8B2861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2412784" y="1667974"/>
            <a:ext cx="1636193" cy="130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547A005-B061-4D65-A69A-5D1E2C460C6B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200404" y="1682239"/>
            <a:ext cx="2882955" cy="1292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3C26F8-9F5D-6281-0026-A795FC05266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048977" y="1682239"/>
            <a:ext cx="3726667" cy="1292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789B7E3-9807-7C41-6874-BDC1E85B473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988024" y="1682239"/>
            <a:ext cx="1095335" cy="1292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71644E-D860-272E-6706-7AA0D359711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083359" y="1682239"/>
            <a:ext cx="2479904" cy="1292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E4E04E9-329E-29F0-A43B-C4B96CB3CA7A}"/>
              </a:ext>
            </a:extLst>
          </p:cNvPr>
          <p:cNvSpPr txBox="1"/>
          <p:nvPr/>
        </p:nvSpPr>
        <p:spPr>
          <a:xfrm>
            <a:off x="1226333" y="3796896"/>
            <a:ext cx="9739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（对于同一个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而言）一个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只能由一个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来消费，一个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可以消费多个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。所以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数小于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数时才有意义。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越多，吞吐越高，消费得越快。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增加或减少时，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的对应关系会自动调整（例如使用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HashRing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算法）。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如果有必要，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可以指定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进行消费，但不能同时指定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GroupID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1B3EEC-EA87-7AE4-64D2-13890529C1C9}"/>
              </a:ext>
            </a:extLst>
          </p:cNvPr>
          <p:cNvSpPr txBox="1"/>
          <p:nvPr/>
        </p:nvSpPr>
        <p:spPr>
          <a:xfrm>
            <a:off x="645659" y="1214824"/>
            <a:ext cx="9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 A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8550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D320E8E-4A57-02D0-DF7F-A89FE40C3831}"/>
              </a:ext>
            </a:extLst>
          </p:cNvPr>
          <p:cNvCxnSpPr/>
          <p:nvPr/>
        </p:nvCxnSpPr>
        <p:spPr>
          <a:xfrm>
            <a:off x="697446" y="3405042"/>
            <a:ext cx="107971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91B73DB-9D3A-7065-B890-8F6EF871879D}"/>
              </a:ext>
            </a:extLst>
          </p:cNvPr>
          <p:cNvCxnSpPr>
            <a:cxnSpLocks/>
          </p:cNvCxnSpPr>
          <p:nvPr/>
        </p:nvCxnSpPr>
        <p:spPr>
          <a:xfrm>
            <a:off x="6095999" y="547043"/>
            <a:ext cx="49248" cy="58178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DA8445E-9019-F71D-DF26-F6046FA8EE6B}"/>
              </a:ext>
            </a:extLst>
          </p:cNvPr>
          <p:cNvGrpSpPr/>
          <p:nvPr/>
        </p:nvGrpSpPr>
        <p:grpSpPr>
          <a:xfrm>
            <a:off x="1720499" y="522508"/>
            <a:ext cx="3172190" cy="2486057"/>
            <a:chOff x="1720499" y="522508"/>
            <a:chExt cx="3172190" cy="248605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474CE77-ABE6-CEBD-FCE2-05FBCF6B3861}"/>
                </a:ext>
              </a:extLst>
            </p:cNvPr>
            <p:cNvSpPr/>
            <p:nvPr/>
          </p:nvSpPr>
          <p:spPr>
            <a:xfrm>
              <a:off x="1720499" y="1131007"/>
              <a:ext cx="1384570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1FAA27-61A1-D10B-33EC-B89C7E6791F8}"/>
                </a:ext>
              </a:extLst>
            </p:cNvPr>
            <p:cNvSpPr/>
            <p:nvPr/>
          </p:nvSpPr>
          <p:spPr>
            <a:xfrm>
              <a:off x="3508119" y="1145272"/>
              <a:ext cx="1384570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DE8CC9B-5A5E-C6E2-4AEC-13F681DCA667}"/>
                </a:ext>
              </a:extLst>
            </p:cNvPr>
            <p:cNvSpPr/>
            <p:nvPr/>
          </p:nvSpPr>
          <p:spPr>
            <a:xfrm>
              <a:off x="2512980" y="2471598"/>
              <a:ext cx="1687424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57F050E-9249-CEDC-6EDE-6D4C58A3BC2F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2412784" y="1667974"/>
              <a:ext cx="943908" cy="8036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DC9C403-1851-23FE-6458-29F9925C70CE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3356692" y="1682239"/>
              <a:ext cx="843712" cy="7893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BA36B76-7E4B-01F3-5A12-1381341798C5}"/>
                </a:ext>
              </a:extLst>
            </p:cNvPr>
            <p:cNvSpPr txBox="1"/>
            <p:nvPr/>
          </p:nvSpPr>
          <p:spPr>
            <a:xfrm>
              <a:off x="2109146" y="522508"/>
              <a:ext cx="2491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少于</a:t>
              </a:r>
              <a:r>
                <a:rPr lang="en-US" altLang="zh-CN" dirty="0"/>
                <a:t>Partition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1538A6A-9F86-9F32-2671-A3708C71E9A0}"/>
              </a:ext>
            </a:extLst>
          </p:cNvPr>
          <p:cNvGrpSpPr/>
          <p:nvPr/>
        </p:nvGrpSpPr>
        <p:grpSpPr>
          <a:xfrm>
            <a:off x="6465319" y="521931"/>
            <a:ext cx="4431021" cy="2486634"/>
            <a:chOff x="6465319" y="521931"/>
            <a:chExt cx="4431021" cy="248663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E842EA-D4BC-88B4-BDFF-BA33000A9670}"/>
                </a:ext>
              </a:extLst>
            </p:cNvPr>
            <p:cNvSpPr/>
            <p:nvPr/>
          </p:nvSpPr>
          <p:spPr>
            <a:xfrm>
              <a:off x="7091138" y="1145272"/>
              <a:ext cx="1384570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D8CA88-9829-96B6-3002-E776717033F8}"/>
                </a:ext>
              </a:extLst>
            </p:cNvPr>
            <p:cNvSpPr/>
            <p:nvPr/>
          </p:nvSpPr>
          <p:spPr>
            <a:xfrm>
              <a:off x="8878758" y="1159537"/>
              <a:ext cx="1384570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8E7F63C-C5FA-ED37-C535-B5AFBD4CFB0D}"/>
                </a:ext>
              </a:extLst>
            </p:cNvPr>
            <p:cNvSpPr/>
            <p:nvPr/>
          </p:nvSpPr>
          <p:spPr>
            <a:xfrm>
              <a:off x="6788284" y="2471598"/>
              <a:ext cx="1687424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BFBE237-EE37-40F7-5F52-5DF5E35EA720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7631996" y="1682239"/>
              <a:ext cx="151427" cy="7893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44CE6B0-26CB-960C-D9F8-F12A9F530BD9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>
              <a:off x="9571043" y="1696504"/>
              <a:ext cx="151427" cy="7750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7997D5-A225-CD22-BBF6-A41734DC2CF6}"/>
                </a:ext>
              </a:extLst>
            </p:cNvPr>
            <p:cNvSpPr/>
            <p:nvPr/>
          </p:nvSpPr>
          <p:spPr>
            <a:xfrm>
              <a:off x="8878758" y="2471597"/>
              <a:ext cx="1687424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9C806F-0BD0-4D57-CFE2-E8E77EAC6552}"/>
                </a:ext>
              </a:extLst>
            </p:cNvPr>
            <p:cNvSpPr txBox="1"/>
            <p:nvPr/>
          </p:nvSpPr>
          <p:spPr>
            <a:xfrm>
              <a:off x="6465319" y="521931"/>
              <a:ext cx="4431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新</a:t>
              </a:r>
              <a:r>
                <a:rPr lang="en-US" altLang="zh-CN" dirty="0"/>
                <a:t>Consumer</a:t>
              </a:r>
              <a:r>
                <a:rPr lang="zh-CN" altLang="en-US" dirty="0"/>
                <a:t>加入时，会自动执行负载均衡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713422-03A4-664F-AAA8-5C8ACC0F1D2F}"/>
              </a:ext>
            </a:extLst>
          </p:cNvPr>
          <p:cNvGrpSpPr/>
          <p:nvPr/>
        </p:nvGrpSpPr>
        <p:grpSpPr>
          <a:xfrm>
            <a:off x="430635" y="3685722"/>
            <a:ext cx="5538561" cy="1877558"/>
            <a:chOff x="430635" y="3685722"/>
            <a:chExt cx="5538561" cy="187755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5D32713-5C70-8A9F-86E5-8C3328F6C183}"/>
                </a:ext>
              </a:extLst>
            </p:cNvPr>
            <p:cNvSpPr/>
            <p:nvPr/>
          </p:nvSpPr>
          <p:spPr>
            <a:xfrm>
              <a:off x="1675064" y="3685722"/>
              <a:ext cx="1384570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C8A9C13-B377-3C5B-8FA3-2D208D7D1721}"/>
                </a:ext>
              </a:extLst>
            </p:cNvPr>
            <p:cNvSpPr/>
            <p:nvPr/>
          </p:nvSpPr>
          <p:spPr>
            <a:xfrm>
              <a:off x="3462684" y="3699987"/>
              <a:ext cx="1384570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B967DAB-D4AD-EBFB-5005-1D0020E8DE17}"/>
                </a:ext>
              </a:extLst>
            </p:cNvPr>
            <p:cNvSpPr/>
            <p:nvPr/>
          </p:nvSpPr>
          <p:spPr>
            <a:xfrm>
              <a:off x="430635" y="5012860"/>
              <a:ext cx="1687424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7B2EE45-519D-ADD7-65DD-18B459703F0A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>
              <a:off x="2367349" y="4222689"/>
              <a:ext cx="2758135" cy="8036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2965266-C758-3B19-E4B2-142C0D156EC0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 flipH="1">
              <a:off x="3199915" y="4236954"/>
              <a:ext cx="955054" cy="7893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200374D-EFA4-F86D-BD2E-9B9AAC20AB0F}"/>
                </a:ext>
              </a:extLst>
            </p:cNvPr>
            <p:cNvSpPr/>
            <p:nvPr/>
          </p:nvSpPr>
          <p:spPr>
            <a:xfrm>
              <a:off x="2356203" y="5026313"/>
              <a:ext cx="1687424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07D7977-9D16-F010-1C25-5043A1E28958}"/>
                </a:ext>
              </a:extLst>
            </p:cNvPr>
            <p:cNvSpPr/>
            <p:nvPr/>
          </p:nvSpPr>
          <p:spPr>
            <a:xfrm>
              <a:off x="4281772" y="5026313"/>
              <a:ext cx="1687424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3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8B8AD6C1-68C9-4224-B095-3E57D9431142}"/>
              </a:ext>
            </a:extLst>
          </p:cNvPr>
          <p:cNvSpPr txBox="1"/>
          <p:nvPr/>
        </p:nvSpPr>
        <p:spPr>
          <a:xfrm>
            <a:off x="306211" y="5802219"/>
            <a:ext cx="578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Consumer</a:t>
            </a:r>
            <a:r>
              <a:rPr lang="zh-CN" altLang="en-US" dirty="0"/>
              <a:t>多于</a:t>
            </a:r>
            <a:r>
              <a:rPr lang="en-US" altLang="zh-CN" dirty="0"/>
              <a:t>Partition</a:t>
            </a:r>
            <a:r>
              <a:rPr lang="zh-CN" altLang="en-US" dirty="0"/>
              <a:t>，会有</a:t>
            </a:r>
            <a:r>
              <a:rPr lang="en-US" altLang="zh-CN" dirty="0"/>
              <a:t>(</a:t>
            </a:r>
            <a:r>
              <a:rPr lang="zh-CN" altLang="en-US" dirty="0"/>
              <a:t>一般是老的</a:t>
            </a:r>
            <a:r>
              <a:rPr lang="en-US" altLang="zh-CN" dirty="0"/>
              <a:t>) Consumer</a:t>
            </a:r>
            <a:r>
              <a:rPr lang="zh-CN" altLang="en-US" dirty="0"/>
              <a:t>读</a:t>
            </a:r>
            <a:endParaRPr lang="en-US" altLang="zh-CN" dirty="0"/>
          </a:p>
          <a:p>
            <a:r>
              <a:rPr lang="zh-CN" altLang="en-US" dirty="0"/>
              <a:t>不到任何消息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0A072E5-5851-37DB-7A3B-6A636C3F1353}"/>
              </a:ext>
            </a:extLst>
          </p:cNvPr>
          <p:cNvGrpSpPr/>
          <p:nvPr/>
        </p:nvGrpSpPr>
        <p:grpSpPr>
          <a:xfrm>
            <a:off x="6272050" y="3685722"/>
            <a:ext cx="5538561" cy="2485829"/>
            <a:chOff x="6272050" y="3685722"/>
            <a:chExt cx="5538561" cy="2485829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9FDF085-97E2-DED0-91E6-E73D77906EE7}"/>
                </a:ext>
              </a:extLst>
            </p:cNvPr>
            <p:cNvSpPr/>
            <p:nvPr/>
          </p:nvSpPr>
          <p:spPr>
            <a:xfrm>
              <a:off x="7516479" y="3685722"/>
              <a:ext cx="1384570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226B2A-E5C4-719B-9C6F-56555866D2BE}"/>
                </a:ext>
              </a:extLst>
            </p:cNvPr>
            <p:cNvSpPr/>
            <p:nvPr/>
          </p:nvSpPr>
          <p:spPr>
            <a:xfrm>
              <a:off x="9304099" y="3699987"/>
              <a:ext cx="1384570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Partition 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4C04254-C079-3A3F-AA89-23A230D7D60C}"/>
                </a:ext>
              </a:extLst>
            </p:cNvPr>
            <p:cNvSpPr/>
            <p:nvPr/>
          </p:nvSpPr>
          <p:spPr>
            <a:xfrm>
              <a:off x="6272050" y="5012860"/>
              <a:ext cx="1687424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9FAA5DA-9831-91AC-2EF7-93CF27CDD5CA}"/>
                </a:ext>
              </a:extLst>
            </p:cNvPr>
            <p:cNvCxnSpPr>
              <a:cxnSpLocks/>
              <a:stCxn id="38" idx="2"/>
              <a:endCxn id="40" idx="0"/>
            </p:cNvCxnSpPr>
            <p:nvPr/>
          </p:nvCxnSpPr>
          <p:spPr>
            <a:xfrm flipH="1">
              <a:off x="7115762" y="4222689"/>
              <a:ext cx="1093002" cy="7901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D5D2426-DD88-79AD-65FE-6DC5B8BF1A74}"/>
                </a:ext>
              </a:extLst>
            </p:cNvPr>
            <p:cNvCxnSpPr>
              <a:cxnSpLocks/>
              <a:stCxn id="39" idx="2"/>
              <a:endCxn id="44" idx="0"/>
            </p:cNvCxnSpPr>
            <p:nvPr/>
          </p:nvCxnSpPr>
          <p:spPr>
            <a:xfrm>
              <a:off x="9996384" y="4236954"/>
              <a:ext cx="970515" cy="7893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E2A39AA-1B92-8336-0077-AC613F63ECE6}"/>
                </a:ext>
              </a:extLst>
            </p:cNvPr>
            <p:cNvSpPr/>
            <p:nvPr/>
          </p:nvSpPr>
          <p:spPr>
            <a:xfrm>
              <a:off x="8197618" y="5026313"/>
              <a:ext cx="1687424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645DB82-1D7A-23FF-F212-B86D73E84929}"/>
                </a:ext>
              </a:extLst>
            </p:cNvPr>
            <p:cNvSpPr/>
            <p:nvPr/>
          </p:nvSpPr>
          <p:spPr>
            <a:xfrm>
              <a:off x="10123187" y="5026313"/>
              <a:ext cx="1687424" cy="5369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3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5803798-D079-693A-85BE-2F8BEF734165}"/>
                </a:ext>
              </a:extLst>
            </p:cNvPr>
            <p:cNvSpPr txBox="1"/>
            <p:nvPr/>
          </p:nvSpPr>
          <p:spPr>
            <a:xfrm>
              <a:off x="6694841" y="5802219"/>
              <a:ext cx="4799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可以强行指定一个</a:t>
              </a:r>
              <a:r>
                <a:rPr lang="en-US" altLang="zh-CN" dirty="0"/>
                <a:t>Partition</a:t>
              </a:r>
              <a:r>
                <a:rPr lang="zh-CN" altLang="en-US" dirty="0"/>
                <a:t>进行消费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7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4974630-05B9-D18D-36FE-108A19FE0CD7}"/>
              </a:ext>
            </a:extLst>
          </p:cNvPr>
          <p:cNvGraphicFramePr>
            <a:graphicFrameLocks noGrp="1"/>
          </p:cNvGraphicFramePr>
          <p:nvPr/>
        </p:nvGraphicFramePr>
        <p:xfrm>
          <a:off x="2114822" y="914680"/>
          <a:ext cx="84896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9508">
                  <a:extLst>
                    <a:ext uri="{9D8B030D-6E8A-4147-A177-3AD203B41FA5}">
                      <a16:colId xmlns:a16="http://schemas.microsoft.com/office/drawing/2014/main" val="383272172"/>
                    </a:ext>
                  </a:extLst>
                </a:gridCol>
                <a:gridCol w="868596">
                  <a:extLst>
                    <a:ext uri="{9D8B030D-6E8A-4147-A177-3AD203B41FA5}">
                      <a16:colId xmlns:a16="http://schemas.microsoft.com/office/drawing/2014/main" val="513046616"/>
                    </a:ext>
                  </a:extLst>
                </a:gridCol>
                <a:gridCol w="868596">
                  <a:extLst>
                    <a:ext uri="{9D8B030D-6E8A-4147-A177-3AD203B41FA5}">
                      <a16:colId xmlns:a16="http://schemas.microsoft.com/office/drawing/2014/main" val="435077764"/>
                    </a:ext>
                  </a:extLst>
                </a:gridCol>
                <a:gridCol w="868596">
                  <a:extLst>
                    <a:ext uri="{9D8B030D-6E8A-4147-A177-3AD203B41FA5}">
                      <a16:colId xmlns:a16="http://schemas.microsoft.com/office/drawing/2014/main" val="1848826614"/>
                    </a:ext>
                  </a:extLst>
                </a:gridCol>
                <a:gridCol w="868596">
                  <a:extLst>
                    <a:ext uri="{9D8B030D-6E8A-4147-A177-3AD203B41FA5}">
                      <a16:colId xmlns:a16="http://schemas.microsoft.com/office/drawing/2014/main" val="2507983806"/>
                    </a:ext>
                  </a:extLst>
                </a:gridCol>
                <a:gridCol w="868596">
                  <a:extLst>
                    <a:ext uri="{9D8B030D-6E8A-4147-A177-3AD203B41FA5}">
                      <a16:colId xmlns:a16="http://schemas.microsoft.com/office/drawing/2014/main" val="236005296"/>
                    </a:ext>
                  </a:extLst>
                </a:gridCol>
                <a:gridCol w="868596">
                  <a:extLst>
                    <a:ext uri="{9D8B030D-6E8A-4147-A177-3AD203B41FA5}">
                      <a16:colId xmlns:a16="http://schemas.microsoft.com/office/drawing/2014/main" val="3944645058"/>
                    </a:ext>
                  </a:extLst>
                </a:gridCol>
                <a:gridCol w="868596">
                  <a:extLst>
                    <a:ext uri="{9D8B030D-6E8A-4147-A177-3AD203B41FA5}">
                      <a16:colId xmlns:a16="http://schemas.microsoft.com/office/drawing/2014/main" val="3881099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message create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8502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8930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0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offset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650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98D34AC-4E64-C6FF-9BDD-A16DCD3093A6}"/>
              </a:ext>
            </a:extLst>
          </p:cNvPr>
          <p:cNvSpPr txBox="1"/>
          <p:nvPr/>
        </p:nvSpPr>
        <p:spPr>
          <a:xfrm>
            <a:off x="788724" y="110085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Partition 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EFEA5F-FF78-20A6-F5D4-396A74487652}"/>
              </a:ext>
            </a:extLst>
          </p:cNvPr>
          <p:cNvSpPr/>
          <p:nvPr/>
        </p:nvSpPr>
        <p:spPr>
          <a:xfrm>
            <a:off x="3738302" y="2394729"/>
            <a:ext cx="2463149" cy="5369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Group 1</a:t>
            </a:r>
            <a:endParaRPr lang="zh-CN" altLang="en-US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82CBEA-C44D-F50D-BE1D-B7055EB8988B}"/>
              </a:ext>
            </a:extLst>
          </p:cNvPr>
          <p:cNvSpPr/>
          <p:nvPr/>
        </p:nvSpPr>
        <p:spPr>
          <a:xfrm>
            <a:off x="7023932" y="2394729"/>
            <a:ext cx="2463149" cy="53696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Group 2</a:t>
            </a:r>
            <a:endParaRPr lang="zh-CN" altLang="en-US" dirty="0">
              <a:solidFill>
                <a:srgbClr val="00B0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A59AD9B-5688-247B-BA32-52F0A239DF85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969877" y="1656360"/>
            <a:ext cx="5244534" cy="738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A38DFE5-04B4-F701-2949-B6889D14161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574809" y="1656360"/>
            <a:ext cx="680698" cy="7383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A17CE11-4490-44BA-4E37-CBC8DDB70061}"/>
              </a:ext>
            </a:extLst>
          </p:cNvPr>
          <p:cNvSpPr txBox="1"/>
          <p:nvPr/>
        </p:nvSpPr>
        <p:spPr>
          <a:xfrm>
            <a:off x="1447219" y="3301851"/>
            <a:ext cx="9297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内部的消息是有序的，越新的消息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offset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越大。不同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的消息根据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offset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无法比较新旧。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顺序地消费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里的每一条消息，可以每读一条就向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kafka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上报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(commit)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一次当前读到了哪个位置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(offset)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，也可以间隔性上报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每读多少条上报一次，或每隔多长时间上报一次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重启时</a:t>
            </a:r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kafka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根据该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上一次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commit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的最大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offset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，决定从哪个地方开始消费。</a:t>
            </a:r>
          </a:p>
        </p:txBody>
      </p:sp>
    </p:spTree>
    <p:extLst>
      <p:ext uri="{BB962C8B-B14F-4D97-AF65-F5344CB8AC3E}">
        <p14:creationId xmlns:p14="http://schemas.microsoft.com/office/powerpoint/2010/main" val="8664610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D0AB29-D9EC-143C-B43D-0A6398ADA8A2}"/>
              </a:ext>
            </a:extLst>
          </p:cNvPr>
          <p:cNvSpPr/>
          <p:nvPr/>
        </p:nvSpPr>
        <p:spPr>
          <a:xfrm>
            <a:off x="2658388" y="4247924"/>
            <a:ext cx="1544565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 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0817AA-2F73-2C0B-DEFA-20E59FA3C188}"/>
              </a:ext>
            </a:extLst>
          </p:cNvPr>
          <p:cNvSpPr/>
          <p:nvPr/>
        </p:nvSpPr>
        <p:spPr>
          <a:xfrm>
            <a:off x="2658387" y="2818542"/>
            <a:ext cx="1544565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 A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E751CC-07CE-8D32-C8E0-3569948988AF}"/>
              </a:ext>
            </a:extLst>
          </p:cNvPr>
          <p:cNvSpPr/>
          <p:nvPr/>
        </p:nvSpPr>
        <p:spPr>
          <a:xfrm>
            <a:off x="949110" y="1252381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0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EA9665-9E6F-C8E8-B03D-995A51FB0D06}"/>
              </a:ext>
            </a:extLst>
          </p:cNvPr>
          <p:cNvSpPr/>
          <p:nvPr/>
        </p:nvSpPr>
        <p:spPr>
          <a:xfrm>
            <a:off x="2736730" y="1266646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1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CDFAFA-D93C-1BDD-AD61-BFA87F0DFB74}"/>
              </a:ext>
            </a:extLst>
          </p:cNvPr>
          <p:cNvSpPr/>
          <p:nvPr/>
        </p:nvSpPr>
        <p:spPr>
          <a:xfrm>
            <a:off x="4524350" y="1266646"/>
            <a:ext cx="1384570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2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D5E9CCC-C057-ACFB-5DBE-B844CC80FC7E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H="1" flipV="1">
            <a:off x="3430670" y="3355509"/>
            <a:ext cx="1" cy="892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16922F4-108A-F869-ACB9-F9EECB840E48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1641395" y="1789348"/>
            <a:ext cx="1789275" cy="10291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20F9FE7-BB59-7FBB-2030-5C0A6CE4142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3429015" y="1803613"/>
            <a:ext cx="1655" cy="10149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003903-965F-BD37-BE04-EECC04DDA14B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3430670" y="1803613"/>
            <a:ext cx="1785965" cy="10149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AD5CE86-B198-3020-B34C-244407042CE6}"/>
              </a:ext>
            </a:extLst>
          </p:cNvPr>
          <p:cNvSpPr txBox="1"/>
          <p:nvPr/>
        </p:nvSpPr>
        <p:spPr>
          <a:xfrm>
            <a:off x="6205786" y="1852419"/>
            <a:ext cx="4628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写数据时选择写哪个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Partition?</a:t>
            </a:r>
          </a:p>
          <a:p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可以显式指定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没有指定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时根据消息的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通过哈希算法选择一个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Partition(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对应一个固定的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Partition)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既没指定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，消息又没有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key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时，按时间片轮动选择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3454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BC4C01F-3A7F-1E92-CA94-85CD462C424D}"/>
              </a:ext>
            </a:extLst>
          </p:cNvPr>
          <p:cNvSpPr/>
          <p:nvPr/>
        </p:nvSpPr>
        <p:spPr>
          <a:xfrm>
            <a:off x="1323375" y="975071"/>
            <a:ext cx="4453380" cy="284720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9D5EF3-DAF8-9F61-3D9B-D8E204BAC3E6}"/>
              </a:ext>
            </a:extLst>
          </p:cNvPr>
          <p:cNvSpPr/>
          <p:nvPr/>
        </p:nvSpPr>
        <p:spPr>
          <a:xfrm>
            <a:off x="1683189" y="1260952"/>
            <a:ext cx="1455258" cy="7626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 A</a:t>
            </a: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0</a:t>
            </a: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429730-15B6-399B-03B0-8C5133614CDE}"/>
              </a:ext>
            </a:extLst>
          </p:cNvPr>
          <p:cNvSpPr/>
          <p:nvPr/>
        </p:nvSpPr>
        <p:spPr>
          <a:xfrm>
            <a:off x="4071752" y="1260951"/>
            <a:ext cx="1455258" cy="7626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 A</a:t>
            </a: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0</a:t>
            </a: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30D233-3D5A-0E33-D6C6-8D0D603FD785}"/>
              </a:ext>
            </a:extLst>
          </p:cNvPr>
          <p:cNvSpPr/>
          <p:nvPr/>
        </p:nvSpPr>
        <p:spPr>
          <a:xfrm>
            <a:off x="2807049" y="2895459"/>
            <a:ext cx="1455258" cy="762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 A</a:t>
            </a: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 0</a:t>
            </a:r>
          </a:p>
          <a:p>
            <a:pPr algn="ctr"/>
            <a:r>
              <a: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775692-4D8F-4EF0-B1BE-7549F962E94C}"/>
              </a:ext>
            </a:extLst>
          </p:cNvPr>
          <p:cNvSpPr/>
          <p:nvPr/>
        </p:nvSpPr>
        <p:spPr>
          <a:xfrm>
            <a:off x="2699869" y="723882"/>
            <a:ext cx="1700391" cy="5023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Kafka Cluster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082A86-352D-D8F8-8EB0-8A6D5B8CBDC7}"/>
              </a:ext>
            </a:extLst>
          </p:cNvPr>
          <p:cNvSpPr/>
          <p:nvPr/>
        </p:nvSpPr>
        <p:spPr>
          <a:xfrm>
            <a:off x="2762395" y="5222994"/>
            <a:ext cx="1544565" cy="53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 3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D8E096-9EF7-C3A8-3CB9-4AC0AA84E662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16200000" flipH="1" flipV="1">
            <a:off x="772432" y="2713845"/>
            <a:ext cx="4767596" cy="787670"/>
          </a:xfrm>
          <a:prstGeom prst="bentConnector4">
            <a:avLst>
              <a:gd name="adj1" fmla="val -2250"/>
              <a:gd name="adj2" fmla="val 34162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B3ED0B-D349-F37C-28D6-ED1A95AE9C0B}"/>
              </a:ext>
            </a:extLst>
          </p:cNvPr>
          <p:cNvCxnSpPr/>
          <p:nvPr/>
        </p:nvCxnSpPr>
        <p:spPr>
          <a:xfrm flipV="1">
            <a:off x="3302242" y="3658108"/>
            <a:ext cx="0" cy="1564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C56D8A7-A1EC-67BA-EF4A-A35DCA9D181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747006" y="2023598"/>
            <a:ext cx="787672" cy="871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B975B09-8FE8-5456-C3E5-234F1B2A1555}"/>
              </a:ext>
            </a:extLst>
          </p:cNvPr>
          <p:cNvCxnSpPr>
            <a:cxnSpLocks/>
          </p:cNvCxnSpPr>
          <p:nvPr/>
        </p:nvCxnSpPr>
        <p:spPr>
          <a:xfrm flipV="1">
            <a:off x="3534678" y="2023599"/>
            <a:ext cx="898645" cy="871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F46039-35CE-BF28-1CCB-CAC2C65F84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66076" y="2023600"/>
            <a:ext cx="933305" cy="871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17290B9-9576-5290-B8AF-3D7FFE9239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10818" y="2023601"/>
            <a:ext cx="787672" cy="871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2F7E05-736D-1286-63B6-F72936129CEE}"/>
              </a:ext>
            </a:extLst>
          </p:cNvPr>
          <p:cNvCxnSpPr>
            <a:cxnSpLocks/>
          </p:cNvCxnSpPr>
          <p:nvPr/>
        </p:nvCxnSpPr>
        <p:spPr>
          <a:xfrm>
            <a:off x="3783276" y="3658108"/>
            <a:ext cx="0" cy="156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54C9325-5667-BD64-EF51-7D400C1856E8}"/>
              </a:ext>
            </a:extLst>
          </p:cNvPr>
          <p:cNvSpPr txBox="1"/>
          <p:nvPr/>
        </p:nvSpPr>
        <p:spPr>
          <a:xfrm>
            <a:off x="858064" y="4482262"/>
            <a:ext cx="1447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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get leader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9BF24BB-8F15-BAA5-F794-167AB7BC347B}"/>
              </a:ext>
            </a:extLst>
          </p:cNvPr>
          <p:cNvSpPr txBox="1"/>
          <p:nvPr/>
        </p:nvSpPr>
        <p:spPr>
          <a:xfrm>
            <a:off x="2409306" y="4482262"/>
            <a:ext cx="93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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write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874EC1-0CA2-3753-0ABA-A34098ED3D7A}"/>
              </a:ext>
            </a:extLst>
          </p:cNvPr>
          <p:cNvSpPr txBox="1"/>
          <p:nvPr/>
        </p:nvSpPr>
        <p:spPr>
          <a:xfrm>
            <a:off x="3117068" y="228543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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pull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E3D7B8-DF2C-9DE4-83F6-231106C577B3}"/>
              </a:ext>
            </a:extLst>
          </p:cNvPr>
          <p:cNvSpPr txBox="1"/>
          <p:nvPr/>
        </p:nvSpPr>
        <p:spPr>
          <a:xfrm>
            <a:off x="4281605" y="2285439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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ack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968BCA-E24F-D46B-7AD9-DDFDC0EEC255}"/>
              </a:ext>
            </a:extLst>
          </p:cNvPr>
          <p:cNvSpPr txBox="1"/>
          <p:nvPr/>
        </p:nvSpPr>
        <p:spPr>
          <a:xfrm>
            <a:off x="3781486" y="4482262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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 2" panose="05020102010507070707" pitchFamily="18" charset="2"/>
              </a:rPr>
              <a:t>ack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2934F1-DDE6-461E-7A88-E2583C630003}"/>
              </a:ext>
            </a:extLst>
          </p:cNvPr>
          <p:cNvSpPr txBox="1"/>
          <p:nvPr/>
        </p:nvSpPr>
        <p:spPr>
          <a:xfrm>
            <a:off x="6353130" y="1338920"/>
            <a:ext cx="4689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询问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Kafka Cluster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，得到特定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的特定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Partition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 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把数据发给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把数据写入本地磁盘。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从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拉取数据，把数据写入本地磁盘。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Follower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，确认成功。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Leader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向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返回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ACK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，确认成功。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01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8DA4C-59C0-15CE-2CC9-59916071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链表的图形展示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65A53DE-6E76-3DF4-9776-561F1A89C867}"/>
              </a:ext>
            </a:extLst>
          </p:cNvPr>
          <p:cNvGraphicFramePr>
            <a:graphicFrameLocks noGrp="1"/>
          </p:cNvGraphicFramePr>
          <p:nvPr/>
        </p:nvGraphicFramePr>
        <p:xfrm>
          <a:off x="2106143" y="4068349"/>
          <a:ext cx="19592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77">
                  <a:extLst>
                    <a:ext uri="{9D8B030D-6E8A-4147-A177-3AD203B41FA5}">
                      <a16:colId xmlns:a16="http://schemas.microsoft.com/office/drawing/2014/main" val="2647342942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3314223495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17614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prev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500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B2F829-F5EA-BA38-9DC2-D27D8EBDE467}"/>
              </a:ext>
            </a:extLst>
          </p:cNvPr>
          <p:cNvGraphicFramePr>
            <a:graphicFrameLocks noGrp="1"/>
          </p:cNvGraphicFramePr>
          <p:nvPr/>
        </p:nvGraphicFramePr>
        <p:xfrm>
          <a:off x="5180916" y="4068349"/>
          <a:ext cx="19592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77">
                  <a:extLst>
                    <a:ext uri="{9D8B030D-6E8A-4147-A177-3AD203B41FA5}">
                      <a16:colId xmlns:a16="http://schemas.microsoft.com/office/drawing/2014/main" val="2647342942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3314223495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17614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prev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5002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7F28BF1-25F9-1BF2-9ABD-6473C1CEE24E}"/>
              </a:ext>
            </a:extLst>
          </p:cNvPr>
          <p:cNvGraphicFramePr>
            <a:graphicFrameLocks noGrp="1"/>
          </p:cNvGraphicFramePr>
          <p:nvPr/>
        </p:nvGraphicFramePr>
        <p:xfrm>
          <a:off x="8255689" y="4068349"/>
          <a:ext cx="195923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77">
                  <a:extLst>
                    <a:ext uri="{9D8B030D-6E8A-4147-A177-3AD203B41FA5}">
                      <a16:colId xmlns:a16="http://schemas.microsoft.com/office/drawing/2014/main" val="2647342942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3314223495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17614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prev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05002"/>
                  </a:ext>
                </a:extLst>
              </a:tr>
            </a:tbl>
          </a:graphicData>
        </a:graphic>
      </p:graphicFrame>
      <p:cxnSp>
        <p:nvCxnSpPr>
          <p:cNvPr id="7" name="直线箭头连接符 7">
            <a:extLst>
              <a:ext uri="{FF2B5EF4-FFF2-40B4-BE49-F238E27FC236}">
                <a16:creationId xmlns:a16="http://schemas.microsoft.com/office/drawing/2014/main" id="{7D3C161F-8427-A3CC-BF0B-41FF11C209F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511917" y="3123721"/>
            <a:ext cx="1276408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8">
            <a:extLst>
              <a:ext uri="{FF2B5EF4-FFF2-40B4-BE49-F238E27FC236}">
                <a16:creationId xmlns:a16="http://schemas.microsoft.com/office/drawing/2014/main" id="{5E0855EC-734D-F294-8CF5-B807E6785A5B}"/>
              </a:ext>
            </a:extLst>
          </p:cNvPr>
          <p:cNvCxnSpPr/>
          <p:nvPr/>
        </p:nvCxnSpPr>
        <p:spPr>
          <a:xfrm>
            <a:off x="7140147" y="4186656"/>
            <a:ext cx="1115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9">
            <a:extLst>
              <a:ext uri="{FF2B5EF4-FFF2-40B4-BE49-F238E27FC236}">
                <a16:creationId xmlns:a16="http://schemas.microsoft.com/office/drawing/2014/main" id="{259403A7-E9A7-4642-565D-CAE9712A64FA}"/>
              </a:ext>
            </a:extLst>
          </p:cNvPr>
          <p:cNvCxnSpPr>
            <a:cxnSpLocks/>
          </p:cNvCxnSpPr>
          <p:nvPr/>
        </p:nvCxnSpPr>
        <p:spPr>
          <a:xfrm flipH="1">
            <a:off x="4065374" y="4339056"/>
            <a:ext cx="1115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12">
            <a:extLst>
              <a:ext uri="{FF2B5EF4-FFF2-40B4-BE49-F238E27FC236}">
                <a16:creationId xmlns:a16="http://schemas.microsoft.com/office/drawing/2014/main" id="{D86F069B-5DF3-9196-6220-E9940A2FF816}"/>
              </a:ext>
            </a:extLst>
          </p:cNvPr>
          <p:cNvCxnSpPr>
            <a:cxnSpLocks/>
          </p:cNvCxnSpPr>
          <p:nvPr/>
        </p:nvCxnSpPr>
        <p:spPr>
          <a:xfrm flipH="1">
            <a:off x="7127790" y="4326699"/>
            <a:ext cx="1115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3">
            <a:extLst>
              <a:ext uri="{FF2B5EF4-FFF2-40B4-BE49-F238E27FC236}">
                <a16:creationId xmlns:a16="http://schemas.microsoft.com/office/drawing/2014/main" id="{F93AD90F-3338-CC8D-E13D-6FC13D6C0C7B}"/>
              </a:ext>
            </a:extLst>
          </p:cNvPr>
          <p:cNvCxnSpPr>
            <a:cxnSpLocks/>
          </p:cNvCxnSpPr>
          <p:nvPr/>
        </p:nvCxnSpPr>
        <p:spPr>
          <a:xfrm flipH="1">
            <a:off x="1502797" y="4314342"/>
            <a:ext cx="590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4">
            <a:extLst>
              <a:ext uri="{FF2B5EF4-FFF2-40B4-BE49-F238E27FC236}">
                <a16:creationId xmlns:a16="http://schemas.microsoft.com/office/drawing/2014/main" id="{22824CE4-4634-E98D-D12F-E967BDA18BC4}"/>
              </a:ext>
            </a:extLst>
          </p:cNvPr>
          <p:cNvCxnSpPr>
            <a:cxnSpLocks/>
          </p:cNvCxnSpPr>
          <p:nvPr/>
        </p:nvCxnSpPr>
        <p:spPr>
          <a:xfrm>
            <a:off x="10214920" y="4204275"/>
            <a:ext cx="467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0CAC00D-C8A1-856D-F863-D4891926DB68}"/>
              </a:ext>
            </a:extLst>
          </p:cNvPr>
          <p:cNvGraphicFramePr>
            <a:graphicFrameLocks noGrp="1"/>
          </p:cNvGraphicFramePr>
          <p:nvPr/>
        </p:nvGraphicFramePr>
        <p:xfrm>
          <a:off x="2205763" y="2940841"/>
          <a:ext cx="13061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77">
                  <a:extLst>
                    <a:ext uri="{9D8B030D-6E8A-4147-A177-3AD203B41FA5}">
                      <a16:colId xmlns:a16="http://schemas.microsoft.com/office/drawing/2014/main" val="80067400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4018061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5169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0D0F2FA-0840-4C0F-2154-3141269F7CA6}"/>
              </a:ext>
            </a:extLst>
          </p:cNvPr>
          <p:cNvGraphicFramePr>
            <a:graphicFrameLocks noGrp="1"/>
          </p:cNvGraphicFramePr>
          <p:nvPr/>
        </p:nvGraphicFramePr>
        <p:xfrm>
          <a:off x="4788325" y="2940841"/>
          <a:ext cx="130615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77">
                  <a:extLst>
                    <a:ext uri="{9D8B030D-6E8A-4147-A177-3AD203B41FA5}">
                      <a16:colId xmlns:a16="http://schemas.microsoft.com/office/drawing/2014/main" val="2994744884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3802287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9636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56AEF7-BD46-25C6-1473-B447DC5D1530}"/>
              </a:ext>
            </a:extLst>
          </p:cNvPr>
          <p:cNvGraphicFramePr>
            <a:graphicFrameLocks noGrp="1"/>
          </p:cNvGraphicFramePr>
          <p:nvPr/>
        </p:nvGraphicFramePr>
        <p:xfrm>
          <a:off x="7370887" y="2940841"/>
          <a:ext cx="13061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77">
                  <a:extLst>
                    <a:ext uri="{9D8B030D-6E8A-4147-A177-3AD203B41FA5}">
                      <a16:colId xmlns:a16="http://schemas.microsoft.com/office/drawing/2014/main" val="1192436423"/>
                    </a:ext>
                  </a:extLst>
                </a:gridCol>
                <a:gridCol w="653077">
                  <a:extLst>
                    <a:ext uri="{9D8B030D-6E8A-4147-A177-3AD203B41FA5}">
                      <a16:colId xmlns:a16="http://schemas.microsoft.com/office/drawing/2014/main" val="101758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89513"/>
                  </a:ext>
                </a:extLst>
              </a:tr>
            </a:tbl>
          </a:graphicData>
        </a:graphic>
      </p:graphicFrame>
      <p:cxnSp>
        <p:nvCxnSpPr>
          <p:cNvPr id="16" name="直线箭头连接符 20">
            <a:extLst>
              <a:ext uri="{FF2B5EF4-FFF2-40B4-BE49-F238E27FC236}">
                <a16:creationId xmlns:a16="http://schemas.microsoft.com/office/drawing/2014/main" id="{5AA6AEBF-28EA-DDE5-7684-90A52C8BD39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6094479" y="3123721"/>
            <a:ext cx="1276408" cy="2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23">
            <a:extLst>
              <a:ext uri="{FF2B5EF4-FFF2-40B4-BE49-F238E27FC236}">
                <a16:creationId xmlns:a16="http://schemas.microsoft.com/office/drawing/2014/main" id="{A5849EE1-3108-8219-F260-FE9B041546F1}"/>
              </a:ext>
            </a:extLst>
          </p:cNvPr>
          <p:cNvCxnSpPr>
            <a:cxnSpLocks/>
          </p:cNvCxnSpPr>
          <p:nvPr/>
        </p:nvCxnSpPr>
        <p:spPr>
          <a:xfrm>
            <a:off x="8692748" y="3116171"/>
            <a:ext cx="538716" cy="7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24">
            <a:extLst>
              <a:ext uri="{FF2B5EF4-FFF2-40B4-BE49-F238E27FC236}">
                <a16:creationId xmlns:a16="http://schemas.microsoft.com/office/drawing/2014/main" id="{FF2A1431-ECF4-0463-ABB0-CE247C86CB19}"/>
              </a:ext>
            </a:extLst>
          </p:cNvPr>
          <p:cNvCxnSpPr/>
          <p:nvPr/>
        </p:nvCxnSpPr>
        <p:spPr>
          <a:xfrm>
            <a:off x="4065374" y="4186656"/>
            <a:ext cx="1115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A3F1E03-E9F1-BE75-FAC4-6E1DCB757896}"/>
              </a:ext>
            </a:extLst>
          </p:cNvPr>
          <p:cNvSpPr txBox="1"/>
          <p:nvPr/>
        </p:nvSpPr>
        <p:spPr>
          <a:xfrm>
            <a:off x="5452645" y="230607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单向链表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8EB4C6-9595-3D42-56D8-71C0DAB80074}"/>
              </a:ext>
            </a:extLst>
          </p:cNvPr>
          <p:cNvSpPr txBox="1"/>
          <p:nvPr/>
        </p:nvSpPr>
        <p:spPr>
          <a:xfrm>
            <a:off x="5452645" y="460855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双向链表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A9B1DF-81F5-4BB0-5323-81AC001D1EDA}"/>
              </a:ext>
            </a:extLst>
          </p:cNvPr>
          <p:cNvSpPr txBox="1"/>
          <p:nvPr/>
        </p:nvSpPr>
        <p:spPr>
          <a:xfrm>
            <a:off x="9231464" y="293150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nil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CB293C-74D0-812E-2C6E-9F8B970988EE}"/>
              </a:ext>
            </a:extLst>
          </p:cNvPr>
          <p:cNvSpPr txBox="1"/>
          <p:nvPr/>
        </p:nvSpPr>
        <p:spPr>
          <a:xfrm>
            <a:off x="10689203" y="400199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nil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72C059-DBEE-1E0E-CFC3-38FF31A3C27F}"/>
              </a:ext>
            </a:extLst>
          </p:cNvPr>
          <p:cNvSpPr txBox="1"/>
          <p:nvPr/>
        </p:nvSpPr>
        <p:spPr>
          <a:xfrm>
            <a:off x="1134476" y="41296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9851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AD893-5191-EB15-24FE-4C02F79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消息的顺序问题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9DFD6-6C28-8D04-B43E-3DA3B941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Kafka</a:t>
            </a:r>
            <a:r>
              <a:rPr lang="zh-CN" altLang="en-US" dirty="0"/>
              <a:t>只能保证在一个</a:t>
            </a:r>
            <a:r>
              <a:rPr lang="en-US" altLang="zh-CN" dirty="0"/>
              <a:t>partition</a:t>
            </a:r>
            <a:r>
              <a:rPr lang="zh-CN" altLang="en-US" dirty="0"/>
              <a:t>内部消息的</a:t>
            </a:r>
            <a:r>
              <a:rPr lang="en-US" altLang="zh-CN" dirty="0"/>
              <a:t>offset</a:t>
            </a:r>
            <a:r>
              <a:rPr lang="zh-CN" altLang="en-US" dirty="0"/>
              <a:t>顺序和消息的产生顺序是一致的，跨</a:t>
            </a:r>
            <a:r>
              <a:rPr lang="en-US" altLang="zh-CN" dirty="0"/>
              <a:t>partition</a:t>
            </a:r>
            <a:r>
              <a:rPr lang="zh-CN" altLang="en-US" dirty="0"/>
              <a:t>时</a:t>
            </a:r>
            <a:r>
              <a:rPr lang="en-US" altLang="zh-CN" dirty="0"/>
              <a:t>offset</a:t>
            </a:r>
            <a:r>
              <a:rPr lang="zh-CN" altLang="en-US" dirty="0"/>
              <a:t>没有比较的意义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同一个用户产生的消息，希望能顺序地被消费，如何实现？比如</a:t>
            </a:r>
            <a:r>
              <a:rPr lang="en-US" altLang="zh-CN" dirty="0"/>
              <a:t>up</a:t>
            </a:r>
            <a:r>
              <a:rPr lang="zh-CN" altLang="en-US" dirty="0"/>
              <a:t>主修改一次</a:t>
            </a:r>
            <a:r>
              <a:rPr lang="zh-CN" altLang="en-US"/>
              <a:t>视频标题对应一</a:t>
            </a:r>
            <a:r>
              <a:rPr lang="zh-CN" altLang="en-US" dirty="0"/>
              <a:t>条消息，消息里以</a:t>
            </a:r>
            <a:r>
              <a:rPr lang="en-US" altLang="zh-CN" dirty="0" err="1"/>
              <a:t>json</a:t>
            </a:r>
            <a:r>
              <a:rPr lang="zh-CN" altLang="en-US" dirty="0"/>
              <a:t>格式存储了</a:t>
            </a:r>
            <a:r>
              <a:rPr lang="en-US" altLang="zh-CN" dirty="0" err="1"/>
              <a:t>userid</a:t>
            </a:r>
            <a:r>
              <a:rPr lang="zh-CN" altLang="en-US" dirty="0"/>
              <a:t>、视频</a:t>
            </a:r>
            <a:r>
              <a:rPr lang="en-US" altLang="zh-CN" dirty="0"/>
              <a:t>ID</a:t>
            </a:r>
            <a:r>
              <a:rPr lang="zh-CN" altLang="en-US" dirty="0"/>
              <a:t>、修改后的视频标题，如果不按顺序消费，则视频最终的标题可能不是用户最后一次指定的标题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构建</a:t>
            </a:r>
            <a:r>
              <a:rPr lang="en-US" altLang="zh-CN" dirty="0" err="1"/>
              <a:t>kafka</a:t>
            </a:r>
            <a:r>
              <a:rPr lang="en-US" altLang="zh-CN" dirty="0"/>
              <a:t> message</a:t>
            </a:r>
            <a:r>
              <a:rPr lang="zh-CN" altLang="en-US" dirty="0"/>
              <a:t>时，以</a:t>
            </a:r>
            <a:r>
              <a:rPr lang="en-US" altLang="zh-CN" dirty="0" err="1"/>
              <a:t>userid</a:t>
            </a:r>
            <a:r>
              <a:rPr lang="zh-CN" altLang="en-US" dirty="0"/>
              <a:t>作为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 err="1"/>
              <a:t>kafka</a:t>
            </a:r>
            <a:r>
              <a:rPr lang="zh-CN" altLang="en-US" dirty="0"/>
              <a:t>通过哈希函数确保相同的</a:t>
            </a:r>
            <a:r>
              <a:rPr lang="en-US" altLang="zh-CN" dirty="0"/>
              <a:t>key</a:t>
            </a:r>
            <a:r>
              <a:rPr lang="zh-CN" altLang="en-US" dirty="0"/>
              <a:t>对应到一个确定的</a:t>
            </a:r>
            <a:r>
              <a:rPr lang="en-US" altLang="zh-CN" dirty="0"/>
              <a:t>partition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/>
              <a:t>一个</a:t>
            </a:r>
            <a:r>
              <a:rPr lang="en-US" altLang="zh-CN" dirty="0"/>
              <a:t>partition</a:t>
            </a:r>
            <a:r>
              <a:rPr lang="zh-CN" altLang="en-US" dirty="0"/>
              <a:t>对应到的是一个确定的</a:t>
            </a:r>
            <a:r>
              <a:rPr lang="en-US" altLang="zh-CN" dirty="0"/>
              <a:t>consumer</a:t>
            </a:r>
            <a:r>
              <a:rPr lang="zh-CN" altLang="en-US" dirty="0"/>
              <a:t>。从而一个用户产生的所有消息会依次被同一个</a:t>
            </a:r>
            <a:r>
              <a:rPr lang="en-US" altLang="zh-CN" dirty="0"/>
              <a:t>consumer</a:t>
            </a:r>
            <a:r>
              <a:rPr lang="zh-CN" altLang="en-US" dirty="0"/>
              <a:t>消费掉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*     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点需要保证</a:t>
            </a:r>
            <a:r>
              <a:rPr lang="en-US" altLang="zh-CN" dirty="0"/>
              <a:t>partition </a:t>
            </a:r>
            <a:r>
              <a:rPr lang="zh-CN" altLang="en-US" dirty="0"/>
              <a:t>数目不发生变化，即所有</a:t>
            </a:r>
            <a:r>
              <a:rPr lang="en-US" altLang="zh-CN" dirty="0"/>
              <a:t>partition</a:t>
            </a:r>
            <a:r>
              <a:rPr lang="zh-CN" altLang="en-US" dirty="0"/>
              <a:t>都正常工作不宕机，且没有新</a:t>
            </a:r>
            <a:r>
              <a:rPr lang="en-US" altLang="zh-CN" dirty="0"/>
              <a:t>partition</a:t>
            </a:r>
            <a:r>
              <a:rPr lang="zh-CN" altLang="en-US" dirty="0"/>
              <a:t>加入；第</a:t>
            </a:r>
            <a:r>
              <a:rPr lang="en-US" altLang="zh-CN" dirty="0"/>
              <a:t>2</a:t>
            </a:r>
            <a:r>
              <a:rPr lang="zh-CN" altLang="en-US" dirty="0"/>
              <a:t>点需要保证所有</a:t>
            </a:r>
            <a:r>
              <a:rPr lang="en-US" altLang="zh-CN" dirty="0"/>
              <a:t>consumer</a:t>
            </a:r>
            <a:r>
              <a:rPr lang="zh-CN" altLang="en-US" dirty="0"/>
              <a:t>一直工作不重启，且没有新</a:t>
            </a:r>
            <a:r>
              <a:rPr lang="en-US" altLang="zh-CN" dirty="0"/>
              <a:t>consumer</a:t>
            </a:r>
            <a:r>
              <a:rPr lang="zh-CN" altLang="en-US" dirty="0"/>
              <a:t>加入。实际上这</a:t>
            </a:r>
            <a:r>
              <a:rPr lang="en-US" altLang="zh-CN" dirty="0"/>
              <a:t>2</a:t>
            </a:r>
            <a:r>
              <a:rPr lang="zh-CN" altLang="en-US" dirty="0"/>
              <a:t>点很难同时保证，所以从业务逻辑上不要依赖</a:t>
            </a:r>
            <a:r>
              <a:rPr lang="en-US" altLang="zh-CN" dirty="0" err="1"/>
              <a:t>kafka</a:t>
            </a:r>
            <a:r>
              <a:rPr lang="zh-CN" altLang="en-US" dirty="0"/>
              <a:t>的顺序性，如果需要保持顺序，额外加一个时间字段，以时间较晚的那一次修改为准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3532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D22B4888-BA9B-48D4-647C-A81D7FCDC92B}"/>
              </a:ext>
            </a:extLst>
          </p:cNvPr>
          <p:cNvSpPr/>
          <p:nvPr/>
        </p:nvSpPr>
        <p:spPr>
          <a:xfrm>
            <a:off x="3220279" y="1843116"/>
            <a:ext cx="6134431" cy="1259101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D74070-FC83-03A0-988B-352B3F7B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电商秒杀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1E3F9B-A22E-9292-EAAE-333F020160D5}"/>
              </a:ext>
            </a:extLst>
          </p:cNvPr>
          <p:cNvGrpSpPr/>
          <p:nvPr/>
        </p:nvGrpSpPr>
        <p:grpSpPr>
          <a:xfrm>
            <a:off x="3561423" y="1980279"/>
            <a:ext cx="1062945" cy="778824"/>
            <a:chOff x="2377440" y="1761618"/>
            <a:chExt cx="1062945" cy="7788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FA33BD-CFB5-F440-C0BA-789895FBC25A}"/>
                </a:ext>
              </a:extLst>
            </p:cNvPr>
            <p:cNvSpPr/>
            <p:nvPr/>
          </p:nvSpPr>
          <p:spPr>
            <a:xfrm>
              <a:off x="2377440" y="2130950"/>
              <a:ext cx="1001864" cy="4094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令牌桶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0A1F9AA-F8E5-D886-B9DD-338DBC015C0B}"/>
                </a:ext>
              </a:extLst>
            </p:cNvPr>
            <p:cNvSpPr txBox="1"/>
            <p:nvPr/>
          </p:nvSpPr>
          <p:spPr>
            <a:xfrm>
              <a:off x="2401318" y="1761618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channel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C8562625-35D3-1638-6834-70E75F906616}"/>
              </a:ext>
            </a:extLst>
          </p:cNvPr>
          <p:cNvSpPr/>
          <p:nvPr/>
        </p:nvSpPr>
        <p:spPr>
          <a:xfrm>
            <a:off x="5479275" y="2198536"/>
            <a:ext cx="1315941" cy="7116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减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6A7638-BC6D-47F8-B952-7EFB1955966E}"/>
              </a:ext>
            </a:extLst>
          </p:cNvPr>
          <p:cNvGrpSpPr/>
          <p:nvPr/>
        </p:nvGrpSpPr>
        <p:grpSpPr>
          <a:xfrm>
            <a:off x="9839741" y="1902753"/>
            <a:ext cx="1101256" cy="933875"/>
            <a:chOff x="8925339" y="1709934"/>
            <a:chExt cx="1101256" cy="933875"/>
          </a:xfrm>
        </p:grpSpPr>
        <p:sp>
          <p:nvSpPr>
            <p:cNvPr id="9" name="流程图: 磁盘 8">
              <a:extLst>
                <a:ext uri="{FF2B5EF4-FFF2-40B4-BE49-F238E27FC236}">
                  <a16:creationId xmlns:a16="http://schemas.microsoft.com/office/drawing/2014/main" id="{442EE8EB-ECAE-E29E-F7BA-F43D11B897EB}"/>
                </a:ext>
              </a:extLst>
            </p:cNvPr>
            <p:cNvSpPr/>
            <p:nvPr/>
          </p:nvSpPr>
          <p:spPr>
            <a:xfrm>
              <a:off x="8925339" y="2079266"/>
              <a:ext cx="1101256" cy="564543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数据库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0D1FA9-9517-55E8-DEC7-2F0529739C29}"/>
                </a:ext>
              </a:extLst>
            </p:cNvPr>
            <p:cNvSpPr txBox="1"/>
            <p:nvPr/>
          </p:nvSpPr>
          <p:spPr>
            <a:xfrm>
              <a:off x="8976471" y="170993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库存减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6D06FC2-222E-10E2-2190-861807759A54}"/>
              </a:ext>
            </a:extLst>
          </p:cNvPr>
          <p:cNvGrpSpPr/>
          <p:nvPr/>
        </p:nvGrpSpPr>
        <p:grpSpPr>
          <a:xfrm>
            <a:off x="7711204" y="1980279"/>
            <a:ext cx="1212549" cy="784183"/>
            <a:chOff x="6281554" y="1761618"/>
            <a:chExt cx="1212549" cy="78418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C1DBB9-4432-A1FA-3F0C-45084F9880AF}"/>
                </a:ext>
              </a:extLst>
            </p:cNvPr>
            <p:cNvSpPr/>
            <p:nvPr/>
          </p:nvSpPr>
          <p:spPr>
            <a:xfrm>
              <a:off x="6281554" y="2136309"/>
              <a:ext cx="1212549" cy="4094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订单队列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A71898D-CA39-A77B-28BD-53F9F728614B}"/>
                </a:ext>
              </a:extLst>
            </p:cNvPr>
            <p:cNvSpPr txBox="1"/>
            <p:nvPr/>
          </p:nvSpPr>
          <p:spPr>
            <a:xfrm>
              <a:off x="6428655" y="1761618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channel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2385E29-FA65-E9A6-3C37-211AC2E93FB7}"/>
              </a:ext>
            </a:extLst>
          </p:cNvPr>
          <p:cNvSpPr txBox="1"/>
          <p:nvPr/>
        </p:nvSpPr>
        <p:spPr>
          <a:xfrm>
            <a:off x="1075775" y="23696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用户发起秒杀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A319B81-3941-7A85-8623-F0D2607132D9}"/>
              </a:ext>
            </a:extLst>
          </p:cNvPr>
          <p:cNvCxnSpPr>
            <a:stCxn id="15" idx="3"/>
            <a:endCxn id="4" idx="1"/>
          </p:cNvCxnSpPr>
          <p:nvPr/>
        </p:nvCxnSpPr>
        <p:spPr>
          <a:xfrm>
            <a:off x="2645435" y="2554357"/>
            <a:ext cx="915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D3A35DC-9633-EE75-CB41-5A81CD5D3FA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795216" y="2554357"/>
            <a:ext cx="915988" cy="5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BF9068-1DD4-E8BF-D706-478977B8B8B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563287" y="2554357"/>
            <a:ext cx="915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206072-3C4B-FA8F-77E0-09C9FD36DCD3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8923753" y="2554357"/>
            <a:ext cx="915988" cy="5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思想气泡: 云 27">
            <a:extLst>
              <a:ext uri="{FF2B5EF4-FFF2-40B4-BE49-F238E27FC236}">
                <a16:creationId xmlns:a16="http://schemas.microsoft.com/office/drawing/2014/main" id="{3EB4B66A-DC9C-1235-30C9-E392BF07E4B3}"/>
              </a:ext>
            </a:extLst>
          </p:cNvPr>
          <p:cNvSpPr/>
          <p:nvPr/>
        </p:nvSpPr>
        <p:spPr>
          <a:xfrm>
            <a:off x="3839718" y="3296357"/>
            <a:ext cx="2568272" cy="739463"/>
          </a:xfrm>
          <a:prstGeom prst="cloudCallout">
            <a:avLst>
              <a:gd name="adj1" fmla="val -15725"/>
              <a:gd name="adj2" fmla="val 436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Token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减</a:t>
            </a:r>
            <a:r>
              <a:rPr lang="en-US" altLang="zh-CN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非常轻量，支持极高的并发</a:t>
            </a:r>
          </a:p>
        </p:txBody>
      </p:sp>
      <p:sp>
        <p:nvSpPr>
          <p:cNvPr id="29" name="思想气泡: 云 28">
            <a:extLst>
              <a:ext uri="{FF2B5EF4-FFF2-40B4-BE49-F238E27FC236}">
                <a16:creationId xmlns:a16="http://schemas.microsoft.com/office/drawing/2014/main" id="{B1450B25-372D-804C-9565-2E983920CCE8}"/>
              </a:ext>
            </a:extLst>
          </p:cNvPr>
          <p:cNvSpPr/>
          <p:nvPr/>
        </p:nvSpPr>
        <p:spPr>
          <a:xfrm>
            <a:off x="7093702" y="3302402"/>
            <a:ext cx="2568272" cy="739463"/>
          </a:xfrm>
          <a:prstGeom prst="cloudCallout">
            <a:avLst>
              <a:gd name="adj1" fmla="val -15725"/>
              <a:gd name="adj2" fmla="val 436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写库操作由并行改为串行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026210D-0783-2D24-9B4B-3D3DDF80CC0C}"/>
              </a:ext>
            </a:extLst>
          </p:cNvPr>
          <p:cNvSpPr txBox="1"/>
          <p:nvPr/>
        </p:nvSpPr>
        <p:spPr>
          <a:xfrm>
            <a:off x="5848912" y="1657444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单进程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1105DD4-7D0B-081D-4F51-74E4CD4A14A9}"/>
              </a:ext>
            </a:extLst>
          </p:cNvPr>
          <p:cNvSpPr/>
          <p:nvPr/>
        </p:nvSpPr>
        <p:spPr>
          <a:xfrm>
            <a:off x="3220279" y="4439013"/>
            <a:ext cx="6134431" cy="1199465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CBD0E63-98B6-0655-DD21-62F028D7367F}"/>
              </a:ext>
            </a:extLst>
          </p:cNvPr>
          <p:cNvSpPr/>
          <p:nvPr/>
        </p:nvSpPr>
        <p:spPr>
          <a:xfrm>
            <a:off x="3561423" y="4885872"/>
            <a:ext cx="1001864" cy="40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令牌桶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7BB49B-04F6-D57C-38AA-AE4A55FA0508}"/>
              </a:ext>
            </a:extLst>
          </p:cNvPr>
          <p:cNvSpPr txBox="1"/>
          <p:nvPr/>
        </p:nvSpPr>
        <p:spPr>
          <a:xfrm>
            <a:off x="3750089" y="4516540"/>
            <a:ext cx="70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6EEEB739-5F35-C137-EA8C-E428F5A31966}"/>
              </a:ext>
            </a:extLst>
          </p:cNvPr>
          <p:cNvSpPr/>
          <p:nvPr/>
        </p:nvSpPr>
        <p:spPr>
          <a:xfrm>
            <a:off x="5479275" y="4734797"/>
            <a:ext cx="1315941" cy="71164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减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成功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6007243-2A9A-C146-653F-FF0E5882C3E4}"/>
              </a:ext>
            </a:extLst>
          </p:cNvPr>
          <p:cNvGrpSpPr/>
          <p:nvPr/>
        </p:nvGrpSpPr>
        <p:grpSpPr>
          <a:xfrm>
            <a:off x="9839741" y="4439014"/>
            <a:ext cx="1101256" cy="933875"/>
            <a:chOff x="8925339" y="1709934"/>
            <a:chExt cx="1101256" cy="933875"/>
          </a:xfrm>
        </p:grpSpPr>
        <p:sp>
          <p:nvSpPr>
            <p:cNvPr id="38" name="流程图: 磁盘 37">
              <a:extLst>
                <a:ext uri="{FF2B5EF4-FFF2-40B4-BE49-F238E27FC236}">
                  <a16:creationId xmlns:a16="http://schemas.microsoft.com/office/drawing/2014/main" id="{0DA5334B-05E9-429F-2BAC-8F9A2FE4BBA3}"/>
                </a:ext>
              </a:extLst>
            </p:cNvPr>
            <p:cNvSpPr/>
            <p:nvPr/>
          </p:nvSpPr>
          <p:spPr>
            <a:xfrm>
              <a:off x="8925339" y="2079266"/>
              <a:ext cx="1101256" cy="564543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数据库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FADEBD5-119A-01B7-3A7E-00C444D003CB}"/>
                </a:ext>
              </a:extLst>
            </p:cNvPr>
            <p:cNvSpPr txBox="1"/>
            <p:nvPr/>
          </p:nvSpPr>
          <p:spPr>
            <a:xfrm>
              <a:off x="8976471" y="170993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库存减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D17BCCA3-F4BA-E667-F066-25690BD5F22E}"/>
              </a:ext>
            </a:extLst>
          </p:cNvPr>
          <p:cNvSpPr/>
          <p:nvPr/>
        </p:nvSpPr>
        <p:spPr>
          <a:xfrm>
            <a:off x="7711204" y="4891231"/>
            <a:ext cx="1212549" cy="40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订单队列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37E71E-A1D0-200B-B544-2E80DB98349B}"/>
              </a:ext>
            </a:extLst>
          </p:cNvPr>
          <p:cNvSpPr txBox="1"/>
          <p:nvPr/>
        </p:nvSpPr>
        <p:spPr>
          <a:xfrm>
            <a:off x="7937566" y="4516540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kafka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4A9D186-6050-FB29-3842-428F12EA5B20}"/>
              </a:ext>
            </a:extLst>
          </p:cNvPr>
          <p:cNvSpPr txBox="1"/>
          <p:nvPr/>
        </p:nvSpPr>
        <p:spPr>
          <a:xfrm>
            <a:off x="1075775" y="49059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用户发起秒杀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56981B0-936B-F0C7-8A1E-A13BD2BE2247}"/>
              </a:ext>
            </a:extLst>
          </p:cNvPr>
          <p:cNvCxnSpPr>
            <a:stCxn id="43" idx="3"/>
            <a:endCxn id="34" idx="1"/>
          </p:cNvCxnSpPr>
          <p:nvPr/>
        </p:nvCxnSpPr>
        <p:spPr>
          <a:xfrm>
            <a:off x="2645435" y="5090618"/>
            <a:ext cx="915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8E4DD65-6371-9DA7-07FD-EEC4BD709AB7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>
            <a:off x="6795216" y="5090618"/>
            <a:ext cx="915988" cy="5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9C124DC-FB34-B11C-B89A-C56A2A407631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4563287" y="5090618"/>
            <a:ext cx="915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3E42D4-41EC-892F-C4A6-8F27EC446D2D}"/>
              </a:ext>
            </a:extLst>
          </p:cNvPr>
          <p:cNvCxnSpPr>
            <a:cxnSpLocks/>
            <a:stCxn id="41" idx="3"/>
            <a:endCxn id="38" idx="2"/>
          </p:cNvCxnSpPr>
          <p:nvPr/>
        </p:nvCxnSpPr>
        <p:spPr>
          <a:xfrm flipV="1">
            <a:off x="8923753" y="5090618"/>
            <a:ext cx="915988" cy="5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18023EE-59C3-BC50-63E8-52FB57ACAE6E}"/>
              </a:ext>
            </a:extLst>
          </p:cNvPr>
          <p:cNvSpPr txBox="1"/>
          <p:nvPr/>
        </p:nvSpPr>
        <p:spPr>
          <a:xfrm>
            <a:off x="5929023" y="4255308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分布式</a:t>
            </a:r>
          </a:p>
        </p:txBody>
      </p:sp>
    </p:spTree>
    <p:extLst>
      <p:ext uri="{BB962C8B-B14F-4D97-AF65-F5344CB8AC3E}">
        <p14:creationId xmlns:p14="http://schemas.microsoft.com/office/powerpoint/2010/main" val="3981797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617E2-4150-CF23-F4B0-DEE9980CB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7586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F659E-F41F-D0CE-622B-4B8D2E45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架构图</a:t>
            </a:r>
            <a:r>
              <a:rPr lang="en-US" altLang="zh-CN" dirty="0"/>
              <a:t>(V5)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2AE060-ABCF-05A2-F2B7-D9D89762BDF0}"/>
              </a:ext>
            </a:extLst>
          </p:cNvPr>
          <p:cNvSpPr/>
          <p:nvPr/>
        </p:nvSpPr>
        <p:spPr>
          <a:xfrm>
            <a:off x="4835128" y="2357434"/>
            <a:ext cx="1885949" cy="3200404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proxy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cluster</a:t>
            </a:r>
          </a:p>
          <a:p>
            <a:pPr algn="ctr"/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7B73E8-77F5-10F3-748C-F93442FC6F90}"/>
              </a:ext>
            </a:extLst>
          </p:cNvPr>
          <p:cNvSpPr/>
          <p:nvPr/>
        </p:nvSpPr>
        <p:spPr>
          <a:xfrm>
            <a:off x="5001815" y="3428998"/>
            <a:ext cx="1552575" cy="7334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proxy 1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0AA0F9-2C31-8559-6E0E-483038B444B3}"/>
              </a:ext>
            </a:extLst>
          </p:cNvPr>
          <p:cNvSpPr/>
          <p:nvPr/>
        </p:nvSpPr>
        <p:spPr>
          <a:xfrm>
            <a:off x="5001815" y="4457697"/>
            <a:ext cx="1552575" cy="7334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proxy 2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6F263B-5FCA-EEC6-51BC-7F62A0CE7C6B}"/>
              </a:ext>
            </a:extLst>
          </p:cNvPr>
          <p:cNvSpPr/>
          <p:nvPr/>
        </p:nvSpPr>
        <p:spPr>
          <a:xfrm>
            <a:off x="796527" y="1781175"/>
            <a:ext cx="2924176" cy="196215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 cluster</a:t>
            </a: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2A875-718B-1539-BE66-21298FCB143A}"/>
              </a:ext>
            </a:extLst>
          </p:cNvPr>
          <p:cNvSpPr/>
          <p:nvPr/>
        </p:nvSpPr>
        <p:spPr>
          <a:xfrm>
            <a:off x="1287065" y="2347910"/>
            <a:ext cx="1943100" cy="54768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 1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50E954A-323E-C931-E664-6FBE2DCAE814}"/>
              </a:ext>
            </a:extLst>
          </p:cNvPr>
          <p:cNvSpPr/>
          <p:nvPr/>
        </p:nvSpPr>
        <p:spPr>
          <a:xfrm>
            <a:off x="1287065" y="3026566"/>
            <a:ext cx="1943100" cy="54768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producer 2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EE76C4-9C03-CB7E-78E0-CEC4BBA6E812}"/>
              </a:ext>
            </a:extLst>
          </p:cNvPr>
          <p:cNvSpPr/>
          <p:nvPr/>
        </p:nvSpPr>
        <p:spPr>
          <a:xfrm>
            <a:off x="796527" y="4214811"/>
            <a:ext cx="2924176" cy="196215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cluster</a:t>
            </a: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62C5159-0CD4-BF44-FF3A-2B7E730689C6}"/>
              </a:ext>
            </a:extLst>
          </p:cNvPr>
          <p:cNvSpPr/>
          <p:nvPr/>
        </p:nvSpPr>
        <p:spPr>
          <a:xfrm>
            <a:off x="1287065" y="4781546"/>
            <a:ext cx="1943100" cy="5476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1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9BA0A9-CDE0-6D8F-D949-27233259CB8C}"/>
              </a:ext>
            </a:extLst>
          </p:cNvPr>
          <p:cNvSpPr/>
          <p:nvPr/>
        </p:nvSpPr>
        <p:spPr>
          <a:xfrm>
            <a:off x="1287065" y="5460202"/>
            <a:ext cx="1943100" cy="5476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 2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33DD26D-5449-77AC-4AE6-0CE2CF738CBE}"/>
              </a:ext>
            </a:extLst>
          </p:cNvPr>
          <p:cNvSpPr/>
          <p:nvPr/>
        </p:nvSpPr>
        <p:spPr>
          <a:xfrm>
            <a:off x="7771209" y="1614484"/>
            <a:ext cx="3624263" cy="1466851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NameServer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cluster</a:t>
            </a: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E0BEF31-83A6-4054-B337-99D0CD2BFAD8}"/>
              </a:ext>
            </a:extLst>
          </p:cNvPr>
          <p:cNvSpPr/>
          <p:nvPr/>
        </p:nvSpPr>
        <p:spPr>
          <a:xfrm>
            <a:off x="7970044" y="2183608"/>
            <a:ext cx="1547813" cy="7381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 1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5729C1B-527A-816C-B6B2-4CC49F576CEA}"/>
              </a:ext>
            </a:extLst>
          </p:cNvPr>
          <p:cNvSpPr/>
          <p:nvPr/>
        </p:nvSpPr>
        <p:spPr>
          <a:xfrm>
            <a:off x="9688116" y="2183608"/>
            <a:ext cx="1547813" cy="73818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Server 2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0174F95-8CFD-4EF6-11B7-5888AAB747B5}"/>
              </a:ext>
            </a:extLst>
          </p:cNvPr>
          <p:cNvSpPr/>
          <p:nvPr/>
        </p:nvSpPr>
        <p:spPr>
          <a:xfrm>
            <a:off x="7771208" y="3574255"/>
            <a:ext cx="3624263" cy="2652713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 cluster</a:t>
            </a: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en-US" altLang="zh-CN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61B3D35-FE04-AA96-D2F6-3F73991D9C96}"/>
              </a:ext>
            </a:extLst>
          </p:cNvPr>
          <p:cNvSpPr/>
          <p:nvPr/>
        </p:nvSpPr>
        <p:spPr>
          <a:xfrm>
            <a:off x="7970043" y="4210047"/>
            <a:ext cx="1547813" cy="716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 1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9AE9847-CA93-B935-4019-647E20227BE4}"/>
              </a:ext>
            </a:extLst>
          </p:cNvPr>
          <p:cNvSpPr/>
          <p:nvPr/>
        </p:nvSpPr>
        <p:spPr>
          <a:xfrm>
            <a:off x="9688115" y="4210048"/>
            <a:ext cx="1547813" cy="716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master 2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7F8569E-DC31-48C7-108B-8CDADFA26D7D}"/>
              </a:ext>
            </a:extLst>
          </p:cNvPr>
          <p:cNvSpPr/>
          <p:nvPr/>
        </p:nvSpPr>
        <p:spPr>
          <a:xfrm>
            <a:off x="7970043" y="5274467"/>
            <a:ext cx="1547813" cy="71675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 1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BDF854E-11D1-F817-51A6-FFFDB878DBF1}"/>
              </a:ext>
            </a:extLst>
          </p:cNvPr>
          <p:cNvSpPr/>
          <p:nvPr/>
        </p:nvSpPr>
        <p:spPr>
          <a:xfrm>
            <a:off x="9688115" y="5274468"/>
            <a:ext cx="1547813" cy="71675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slave 2</a:t>
            </a:r>
            <a:endParaRPr lang="zh-CN" altLang="en-US" sz="24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439F486-1632-B67B-3447-9710C5026BFC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8743950" y="4926802"/>
            <a:ext cx="0" cy="347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9C2D5C-64DF-77CC-974E-0E7B5AB43421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10462022" y="4926802"/>
            <a:ext cx="0" cy="347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32C0811-ADEC-91DC-1D36-E226EC32641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755694" y="2347910"/>
            <a:ext cx="1015515" cy="922613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F759C0B-E5F8-CD9C-F564-85A6FDB2395E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9583340" y="3081335"/>
            <a:ext cx="1" cy="49292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F0251D4-159E-AA42-7194-06D8B4EA7C4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721077" y="4322502"/>
            <a:ext cx="1050131" cy="57811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E96F10-700F-AFB5-0F75-8362D57F7D9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3720703" y="2762250"/>
            <a:ext cx="1114425" cy="11953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E3500CF-7588-03C0-BA4B-477B27164EAB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3720703" y="3957636"/>
            <a:ext cx="1114425" cy="12382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F538CA3-2092-1E1B-4882-FDEAF8C548DB}"/>
              </a:ext>
            </a:extLst>
          </p:cNvPr>
          <p:cNvSpPr txBox="1"/>
          <p:nvPr/>
        </p:nvSpPr>
        <p:spPr>
          <a:xfrm>
            <a:off x="4135724" y="29358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发布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2C900F8-79A3-EB9E-704F-C0B1C40380E2}"/>
              </a:ext>
            </a:extLst>
          </p:cNvPr>
          <p:cNvSpPr txBox="1"/>
          <p:nvPr/>
        </p:nvSpPr>
        <p:spPr>
          <a:xfrm>
            <a:off x="4154180" y="4596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订阅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7CF26F6-B1C1-87E7-0079-1720A729E1D9}"/>
              </a:ext>
            </a:extLst>
          </p:cNvPr>
          <p:cNvSpPr txBox="1"/>
          <p:nvPr/>
        </p:nvSpPr>
        <p:spPr>
          <a:xfrm>
            <a:off x="7013553" y="4227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发布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BD48A42-B13E-DAC1-42CC-ED28C0F75BA8}"/>
              </a:ext>
            </a:extLst>
          </p:cNvPr>
          <p:cNvSpPr txBox="1"/>
          <p:nvPr/>
        </p:nvSpPr>
        <p:spPr>
          <a:xfrm>
            <a:off x="6787332" y="46320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订阅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53E750F-CA90-B095-A3D7-333E0BCF436D}"/>
              </a:ext>
            </a:extLst>
          </p:cNvPr>
          <p:cNvSpPr txBox="1"/>
          <p:nvPr/>
        </p:nvSpPr>
        <p:spPr>
          <a:xfrm>
            <a:off x="9588734" y="3146702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broker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B5F9DEF-181B-9E5F-FA8D-1D7214F0F21C}"/>
              </a:ext>
            </a:extLst>
          </p:cNvPr>
          <p:cNvSpPr txBox="1"/>
          <p:nvPr/>
        </p:nvSpPr>
        <p:spPr>
          <a:xfrm>
            <a:off x="6882141" y="277605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查询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元数据</a:t>
            </a:r>
          </a:p>
        </p:txBody>
      </p:sp>
    </p:spTree>
    <p:extLst>
      <p:ext uri="{BB962C8B-B14F-4D97-AF65-F5344CB8AC3E}">
        <p14:creationId xmlns:p14="http://schemas.microsoft.com/office/powerpoint/2010/main" val="660324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4B85-086A-56F3-940D-8C0166E5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订阅关系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A715DA3-E5EA-60E8-2D87-6EB3D20C3C45}"/>
              </a:ext>
            </a:extLst>
          </p:cNvPr>
          <p:cNvGrpSpPr/>
          <p:nvPr/>
        </p:nvGrpSpPr>
        <p:grpSpPr>
          <a:xfrm>
            <a:off x="838200" y="1645425"/>
            <a:ext cx="10515600" cy="3567149"/>
            <a:chOff x="838200" y="1609701"/>
            <a:chExt cx="10515600" cy="356714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4C7D99C-E00A-2418-F103-3CEB1FFE9F08}"/>
                </a:ext>
              </a:extLst>
            </p:cNvPr>
            <p:cNvSpPr/>
            <p:nvPr/>
          </p:nvSpPr>
          <p:spPr>
            <a:xfrm>
              <a:off x="838200" y="2436005"/>
              <a:ext cx="1543050" cy="54768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producer 1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BB4AA9A-ECEA-EF69-0982-DAE4AF0FE700}"/>
                </a:ext>
              </a:extLst>
            </p:cNvPr>
            <p:cNvSpPr/>
            <p:nvPr/>
          </p:nvSpPr>
          <p:spPr>
            <a:xfrm>
              <a:off x="838200" y="3924286"/>
              <a:ext cx="1543050" cy="54768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producer 2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C08110F-911E-597B-4B28-3C9D10194828}"/>
                </a:ext>
              </a:extLst>
            </p:cNvPr>
            <p:cNvSpPr/>
            <p:nvPr/>
          </p:nvSpPr>
          <p:spPr>
            <a:xfrm>
              <a:off x="4222555" y="1609701"/>
              <a:ext cx="4130870" cy="356714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broker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9A90A83-061E-8E7A-83DC-3EBBEACEA915}"/>
                </a:ext>
              </a:extLst>
            </p:cNvPr>
            <p:cNvSpPr/>
            <p:nvPr/>
          </p:nvSpPr>
          <p:spPr>
            <a:xfrm>
              <a:off x="5304263" y="1720409"/>
              <a:ext cx="2602679" cy="757255"/>
            </a:xfrm>
            <a:prstGeom prst="round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Subscribe Relation 1</a:t>
              </a:r>
            </a:p>
            <a:p>
              <a:pPr algn="ctr"/>
              <a:r>
                <a:rPr lang="en-US" altLang="zh-CN" dirty="0" err="1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topicA</a:t>
              </a:r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tag1||tag2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44A27DA-84E1-013B-CEE5-1776C73A6004}"/>
                </a:ext>
              </a:extLst>
            </p:cNvPr>
            <p:cNvSpPr/>
            <p:nvPr/>
          </p:nvSpPr>
          <p:spPr>
            <a:xfrm>
              <a:off x="5304263" y="2983694"/>
              <a:ext cx="2602679" cy="757255"/>
            </a:xfrm>
            <a:prstGeom prst="round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Subscribe Relation 2</a:t>
              </a:r>
            </a:p>
            <a:p>
              <a:pPr algn="ctr"/>
              <a:r>
                <a:rPr lang="en-US" altLang="zh-CN" dirty="0" err="1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topicA</a:t>
              </a:r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tag1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46780A2-8979-4EB9-5A7B-CC3F70582F3C}"/>
                </a:ext>
              </a:extLst>
            </p:cNvPr>
            <p:cNvSpPr/>
            <p:nvPr/>
          </p:nvSpPr>
          <p:spPr>
            <a:xfrm>
              <a:off x="5304264" y="4246979"/>
              <a:ext cx="2602678" cy="757255"/>
            </a:xfrm>
            <a:prstGeom prst="roundRect">
              <a:avLst/>
            </a:prstGeom>
            <a:solidFill>
              <a:srgbClr val="F7621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Subscribe Relation 3</a:t>
              </a:r>
            </a:p>
            <a:p>
              <a:pPr algn="ctr"/>
              <a:r>
                <a:rPr lang="en-US" altLang="zh-CN" dirty="0" err="1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topicB</a:t>
              </a:r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 tag2||tag4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0ADC704-06E7-2A25-6F81-4E6C399C8EDD}"/>
                </a:ext>
              </a:extLst>
            </p:cNvPr>
            <p:cNvSpPr/>
            <p:nvPr/>
          </p:nvSpPr>
          <p:spPr>
            <a:xfrm>
              <a:off x="9110072" y="2430631"/>
              <a:ext cx="2243728" cy="55843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group1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ACB483A-2099-69D1-8F82-4090EDC5B25F}"/>
                </a:ext>
              </a:extLst>
            </p:cNvPr>
            <p:cNvSpPr/>
            <p:nvPr/>
          </p:nvSpPr>
          <p:spPr>
            <a:xfrm>
              <a:off x="9110071" y="3924286"/>
              <a:ext cx="2243727" cy="55843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consumer group2</a:t>
              </a:r>
              <a:endParaRPr lang="zh-CN" altLang="en-US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E91BAA28-70C0-D16E-19D8-597D0868D1C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2381250" y="2709849"/>
              <a:ext cx="184130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BB98F2B-75CB-4469-C66D-2966A4727DD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2381250" y="2709850"/>
              <a:ext cx="1841305" cy="6834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519C612-3B84-1C3A-A0D7-DED777DC9AC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2381250" y="3393276"/>
              <a:ext cx="1841305" cy="8048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768DFC34-F2A3-7DBF-1B5F-415A2E021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49" y="4198131"/>
              <a:ext cx="1841305" cy="47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1CAC721-DC60-8CEC-9BED-ACCDBDB62BA3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906942" y="2099037"/>
              <a:ext cx="1203130" cy="6108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A3BD5BC-CFFD-4E95-1A69-06CDFF8E6A2F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906942" y="2709849"/>
              <a:ext cx="1203130" cy="1915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D1353E3-19FB-B7A5-6345-11F7DABDBEA0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>
              <a:off x="7906942" y="3362322"/>
              <a:ext cx="1203129" cy="84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1810789-FC31-E37A-2D20-7F1EBF0BF262}"/>
                </a:ext>
              </a:extLst>
            </p:cNvPr>
            <p:cNvSpPr txBox="1"/>
            <p:nvPr/>
          </p:nvSpPr>
          <p:spPr>
            <a:xfrm>
              <a:off x="2596792" y="2340022"/>
              <a:ext cx="138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topicA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tag1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8882645-5B5F-0B86-06CB-055A7D55408B}"/>
                </a:ext>
              </a:extLst>
            </p:cNvPr>
            <p:cNvSpPr txBox="1"/>
            <p:nvPr/>
          </p:nvSpPr>
          <p:spPr>
            <a:xfrm>
              <a:off x="2625866" y="4197665"/>
              <a:ext cx="139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topicB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tag2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874FF55-B773-77A3-77A2-32599A2A7A68}"/>
                </a:ext>
              </a:extLst>
            </p:cNvPr>
            <p:cNvSpPr txBox="1"/>
            <p:nvPr/>
          </p:nvSpPr>
          <p:spPr>
            <a:xfrm rot="1241064">
              <a:off x="2504221" y="3021299"/>
              <a:ext cx="139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topicB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tag4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9679410-F29F-5EFE-6C15-103305CE46D6}"/>
                </a:ext>
              </a:extLst>
            </p:cNvPr>
            <p:cNvSpPr txBox="1"/>
            <p:nvPr/>
          </p:nvSpPr>
          <p:spPr>
            <a:xfrm rot="20157246">
              <a:off x="2911549" y="3690765"/>
              <a:ext cx="138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topicA</a:t>
              </a:r>
              <a:r>
                <a:rPr lang="en-US" altLang="zh-CN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 tag2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5300582-6695-FD00-E782-621A31375E4A}"/>
              </a:ext>
            </a:extLst>
          </p:cNvPr>
          <p:cNvSpPr txBox="1"/>
          <p:nvPr/>
        </p:nvSpPr>
        <p:spPr>
          <a:xfrm>
            <a:off x="838200" y="5604346"/>
            <a:ext cx="6384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一条消息只能属于一个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Topic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，只能打一个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410337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36E6D-ACB7-E91A-F1B9-B11E03F8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领域模型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146482-5937-8C7E-AEA7-A09E85C17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1"/>
          <a:stretch/>
        </p:blipFill>
        <p:spPr bwMode="auto">
          <a:xfrm>
            <a:off x="1014412" y="1563688"/>
            <a:ext cx="10163175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293D8C-C68D-6ED5-A621-93E6306F5D2D}"/>
              </a:ext>
            </a:extLst>
          </p:cNvPr>
          <p:cNvSpPr txBox="1"/>
          <p:nvPr/>
        </p:nvSpPr>
        <p:spPr>
          <a:xfrm>
            <a:off x="838199" y="5757853"/>
            <a:ext cx="561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Group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下的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Consumer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平分所有消息</a:t>
            </a:r>
          </a:p>
        </p:txBody>
      </p:sp>
    </p:spTree>
    <p:extLst>
      <p:ext uri="{BB962C8B-B14F-4D97-AF65-F5344CB8AC3E}">
        <p14:creationId xmlns:p14="http://schemas.microsoft.com/office/powerpoint/2010/main" val="26514716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44D9D-C7EB-BE5E-91E3-F89D6F24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生产顺序性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0B37DB-ED11-D2BB-5C2F-4ADE82FD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59" b="21177"/>
          <a:stretch/>
        </p:blipFill>
        <p:spPr bwMode="auto">
          <a:xfrm>
            <a:off x="2033587" y="1466850"/>
            <a:ext cx="812482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535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69747-384D-E953-D93B-8199BC52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6B98CC-14B5-5A6B-948F-67A04074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生产顺序性。需要同时满足：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单一生产者；串行发送。即生产者必须是单机</a:t>
            </a:r>
            <a:r>
              <a:rPr lang="zh-CN" altLang="en-US" dirty="0">
                <a:solidFill>
                  <a:srgbClr val="1C1E21"/>
                </a:solidFill>
                <a:latin typeface="IBM Plex Sans" panose="020B0503050203000203" pitchFamily="34" charset="0"/>
              </a:rPr>
              <a:t>、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单线程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(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单协程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)</a:t>
            </a:r>
          </a:p>
          <a:p>
            <a:r>
              <a:rPr lang="zh-CN" altLang="en-US" dirty="0">
                <a:solidFill>
                  <a:srgbClr val="1C1E21"/>
                </a:solidFill>
                <a:latin typeface="IBM Plex Sans" panose="020B0503050203000203" pitchFamily="34" charset="0"/>
              </a:rPr>
              <a:t>存储顺序性。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相同消息组的消息按照先后顺序被存储在同一个队列；不同消息组的消息可以混合在同一个队列中，且不保证连续。创建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Topic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时必须指定消息类型为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FIFO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，才可以在代码里显式地给消息指定分组</a:t>
            </a:r>
            <a:endParaRPr lang="en-US" altLang="zh-CN" b="0" i="0" dirty="0">
              <a:solidFill>
                <a:srgbClr val="1C1E21"/>
              </a:solidFill>
              <a:effectLst/>
              <a:latin typeface="IBM Plex Sans" panose="020B0503050203000203" pitchFamily="34" charset="0"/>
            </a:endParaRPr>
          </a:p>
          <a:p>
            <a:r>
              <a:rPr lang="zh-CN" altLang="en-US" dirty="0">
                <a:solidFill>
                  <a:srgbClr val="1C1E21"/>
                </a:solidFill>
                <a:latin typeface="IBM Plex Sans" panose="020B0503050203000203" pitchFamily="34" charset="0"/>
              </a:rPr>
              <a:t>消费顺序性。</a:t>
            </a:r>
            <a:r>
              <a:rPr lang="en-US" altLang="zh-CN" dirty="0">
                <a:solidFill>
                  <a:srgbClr val="1C1E21"/>
                </a:solidFill>
                <a:latin typeface="IBM Plex Sans" panose="020B0503050203000203" pitchFamily="34" charset="0"/>
              </a:rPr>
              <a:t>Rocket</a:t>
            </a:r>
            <a:r>
              <a:rPr lang="zh-CN" altLang="en-US" dirty="0">
                <a:solidFill>
                  <a:srgbClr val="1C1E21"/>
                </a:solidFill>
                <a:latin typeface="IBM Plex Sans" panose="020B0503050203000203" pitchFamily="34" charset="0"/>
              </a:rPr>
              <a:t>服务端按存储顺序进行投递（默认为并发投递，如果设置了</a:t>
            </a:r>
            <a:r>
              <a:rPr lang="en-US" altLang="zh-CN" dirty="0">
                <a:solidFill>
                  <a:srgbClr val="1C1E21"/>
                </a:solidFill>
                <a:latin typeface="IBM Plex Sans" panose="020B0503050203000203" pitchFamily="34" charset="0"/>
              </a:rPr>
              <a:t>FIFO</a:t>
            </a:r>
            <a:r>
              <a:rPr lang="zh-CN" altLang="en-US" dirty="0">
                <a:solidFill>
                  <a:srgbClr val="1C1E21"/>
                </a:solidFill>
                <a:latin typeface="IBM Plex Sans" panose="020B0503050203000203" pitchFamily="34" charset="0"/>
              </a:rPr>
              <a:t>则顺序投递）；消费方严格按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接收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--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处理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--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BM Plex Sans" panose="020B0503050203000203" pitchFamily="34" charset="0"/>
              </a:rPr>
              <a:t>应答的语义处理消息，避免因异步处理导致消息乱序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254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B8DA4-5219-E4F3-6805-69DDEB88C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秒杀</a:t>
            </a:r>
          </a:p>
        </p:txBody>
      </p:sp>
    </p:spTree>
    <p:extLst>
      <p:ext uri="{BB962C8B-B14F-4D97-AF65-F5344CB8AC3E}">
        <p14:creationId xmlns:p14="http://schemas.microsoft.com/office/powerpoint/2010/main" val="38158797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3291C5-6724-C6CA-1E9A-B679CF8CA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78" y="1191941"/>
            <a:ext cx="2991650" cy="36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8477B5-31CE-0400-9084-1BC5B57F3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42" y="1191941"/>
            <a:ext cx="2957016" cy="36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EEA3D8-3D5E-ED93-DBEA-AD74FD0B0B49}"/>
              </a:ext>
            </a:extLst>
          </p:cNvPr>
          <p:cNvSpPr txBox="1"/>
          <p:nvPr/>
        </p:nvSpPr>
        <p:spPr>
          <a:xfrm>
            <a:off x="2564549" y="623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抽奖页面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2D8F4-45BE-0541-0B88-5957320E6830}"/>
              </a:ext>
            </a:extLst>
          </p:cNvPr>
          <p:cNvSpPr txBox="1"/>
          <p:nvPr/>
        </p:nvSpPr>
        <p:spPr>
          <a:xfrm>
            <a:off x="8128251" y="623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支付页面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B30341-6978-ED65-2058-A1EA757B42D5}"/>
              </a:ext>
            </a:extLst>
          </p:cNvPr>
          <p:cNvSpPr txBox="1"/>
          <p:nvPr/>
        </p:nvSpPr>
        <p:spPr>
          <a:xfrm>
            <a:off x="1435243" y="5264803"/>
            <a:ext cx="4213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短时间内，大量用户参与，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100000 QPS</a:t>
            </a:r>
          </a:p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中奖率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1%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63A0C3-1DEA-6B6D-2C78-8FB1448FADDA}"/>
              </a:ext>
            </a:extLst>
          </p:cNvPr>
          <p:cNvSpPr txBox="1"/>
          <p:nvPr/>
        </p:nvSpPr>
        <p:spPr>
          <a:xfrm>
            <a:off x="7098396" y="5204394"/>
            <a:ext cx="3996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抽奖结束之后，用户有充足的时间完成支付，且用户比较少，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 QPS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9163C5FB-A249-EC38-ABE3-68A87635F44B}"/>
              </a:ext>
            </a:extLst>
          </p:cNvPr>
          <p:cNvSpPr/>
          <p:nvPr/>
        </p:nvSpPr>
        <p:spPr>
          <a:xfrm>
            <a:off x="5417331" y="27496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125D7-5195-C59E-C3C9-C129EE32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链表的代码展示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28110A-FAF7-A5F7-9EA5-B8E4BD9AA8F2}"/>
              </a:ext>
            </a:extLst>
          </p:cNvPr>
          <p:cNvSpPr/>
          <p:nvPr/>
        </p:nvSpPr>
        <p:spPr>
          <a:xfrm>
            <a:off x="1314579" y="4070482"/>
            <a:ext cx="2160000" cy="162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n1 := Node {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Value: 1,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Prev: nil,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Next: &amp;n2,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  <a:endParaRPr lang="zh-CN" altLang="en-US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C0F02A-320B-5162-BDBC-56C8101CF784}"/>
              </a:ext>
            </a:extLst>
          </p:cNvPr>
          <p:cNvSpPr/>
          <p:nvPr/>
        </p:nvSpPr>
        <p:spPr>
          <a:xfrm>
            <a:off x="4931324" y="4070482"/>
            <a:ext cx="2160000" cy="162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n2 := Node {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Value: 3,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Prev: &amp;n1,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Next: &amp;n3,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  <a:endParaRPr lang="zh-CN" altLang="en-US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FAD567-6173-F063-7A2D-C5419C539D06}"/>
              </a:ext>
            </a:extLst>
          </p:cNvPr>
          <p:cNvSpPr/>
          <p:nvPr/>
        </p:nvSpPr>
        <p:spPr>
          <a:xfrm>
            <a:off x="8548069" y="4078103"/>
            <a:ext cx="2160000" cy="162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n3 := Node {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Value: 5,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Prev: &amp;n2,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Next: nil,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  <a:endParaRPr lang="zh-CN" altLang="en-US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A0AE00-0417-5D8D-05BA-3FA759839571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474579" y="4881643"/>
            <a:ext cx="1456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A92C6BF-F256-0FB6-54B9-ABBA86D6CB2D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7091324" y="4881643"/>
            <a:ext cx="1456745" cy="7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4CAD825-4860-DB77-0E8C-6355E2FA5C19}"/>
              </a:ext>
            </a:extLst>
          </p:cNvPr>
          <p:cNvSpPr/>
          <p:nvPr/>
        </p:nvSpPr>
        <p:spPr>
          <a:xfrm>
            <a:off x="2008986" y="1912578"/>
            <a:ext cx="2856506" cy="162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Node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Value: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Prev: *Node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    Next: *Node</a:t>
            </a:r>
          </a:p>
          <a:p>
            <a:r>
              <a:rPr lang="en-US" altLang="zh-CN" dirty="0">
                <a:latin typeface="Consolas" panose="020B0609020204030204" pitchFamily="49" charset="0"/>
                <a:ea typeface="思源黑体 CN Normal" panose="020B0400000000000000" pitchFamily="34" charset="-122"/>
              </a:rPr>
              <a:t>}</a:t>
            </a:r>
            <a:endParaRPr lang="zh-CN" altLang="en-US" dirty="0">
              <a:latin typeface="Consolas" panose="020B0609020204030204" pitchFamily="49" charset="0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BAB6E6-A021-4E4D-287A-6CBA07752696}"/>
              </a:ext>
            </a:extLst>
          </p:cNvPr>
          <p:cNvSpPr txBox="1"/>
          <p:nvPr/>
        </p:nvSpPr>
        <p:spPr>
          <a:xfrm>
            <a:off x="6437906" y="1989670"/>
            <a:ext cx="32361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DoubleList 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Head   *Node</a:t>
            </a:r>
          </a:p>
          <a:p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Tail   *Node</a:t>
            </a:r>
          </a:p>
          <a:p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Length 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fr-FR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F4D4DC9-64B6-9664-5237-C513E0DE8E47}"/>
              </a:ext>
            </a:extLst>
          </p:cNvPr>
          <p:cNvCxnSpPr>
            <a:cxnSpLocks/>
          </p:cNvCxnSpPr>
          <p:nvPr/>
        </p:nvCxnSpPr>
        <p:spPr>
          <a:xfrm>
            <a:off x="7091324" y="5188246"/>
            <a:ext cx="1456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177E7E0-6D49-9EF1-7C63-D06F3348EBA6}"/>
              </a:ext>
            </a:extLst>
          </p:cNvPr>
          <p:cNvCxnSpPr>
            <a:cxnSpLocks/>
          </p:cNvCxnSpPr>
          <p:nvPr/>
        </p:nvCxnSpPr>
        <p:spPr>
          <a:xfrm>
            <a:off x="3474579" y="5188246"/>
            <a:ext cx="1456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373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BEB81-1FD8-EBDC-591B-90118DF4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秒杀流程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241DDA2-8001-A1CB-F923-CEBD2A459CF0}"/>
              </a:ext>
            </a:extLst>
          </p:cNvPr>
          <p:cNvSpPr/>
          <p:nvPr/>
        </p:nvSpPr>
        <p:spPr>
          <a:xfrm>
            <a:off x="838200" y="3143249"/>
            <a:ext cx="1371600" cy="56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参与抽奖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E10BCA0A-37B1-0C47-EC9D-5EFBACA3D15B}"/>
              </a:ext>
            </a:extLst>
          </p:cNvPr>
          <p:cNvSpPr/>
          <p:nvPr/>
        </p:nvSpPr>
        <p:spPr>
          <a:xfrm>
            <a:off x="2943225" y="2817017"/>
            <a:ext cx="1371600" cy="12144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抽中奖品</a:t>
            </a: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6EA1AF24-2062-CA13-8746-17297DFA2B7F}"/>
              </a:ext>
            </a:extLst>
          </p:cNvPr>
          <p:cNvSpPr/>
          <p:nvPr/>
        </p:nvSpPr>
        <p:spPr>
          <a:xfrm>
            <a:off x="3081337" y="4886324"/>
            <a:ext cx="1095375" cy="3810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结束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B92D7A8-33AD-4643-1D0A-F249814AA65D}"/>
              </a:ext>
            </a:extLst>
          </p:cNvPr>
          <p:cNvSpPr/>
          <p:nvPr/>
        </p:nvSpPr>
        <p:spPr>
          <a:xfrm>
            <a:off x="5048249" y="2900357"/>
            <a:ext cx="1762125" cy="1038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库存减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生成临时订单</a:t>
            </a:r>
          </a:p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进入支付页面</a:t>
            </a:r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A6AD305E-C200-EB25-6C51-E8F754F7ABB3}"/>
              </a:ext>
            </a:extLst>
          </p:cNvPr>
          <p:cNvSpPr/>
          <p:nvPr/>
        </p:nvSpPr>
        <p:spPr>
          <a:xfrm>
            <a:off x="7543798" y="2817017"/>
            <a:ext cx="1371600" cy="12144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放弃支付</a:t>
            </a:r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5E88857E-51D4-6714-FED0-B6451FF82381}"/>
              </a:ext>
            </a:extLst>
          </p:cNvPr>
          <p:cNvSpPr/>
          <p:nvPr/>
        </p:nvSpPr>
        <p:spPr>
          <a:xfrm>
            <a:off x="9792917" y="2821781"/>
            <a:ext cx="1371600" cy="12144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支付</a:t>
            </a:r>
            <a:endParaRPr lang="en-US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超时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4A3F25-7BE0-03C3-AC0A-DE3897F8E36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209800" y="3424236"/>
            <a:ext cx="733425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AB36C6-E9CE-B0F5-5D22-E79E12C004E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29025" y="4031455"/>
            <a:ext cx="0" cy="854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581091D-D194-A9B0-F859-A070F76C5CA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314825" y="3419469"/>
            <a:ext cx="733424" cy="47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CD94174-9DAD-36FB-8D23-0DBD08EBDF0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10374" y="3419469"/>
            <a:ext cx="733424" cy="476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FDE801A-35E6-E47A-D21C-7F4F97D2753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915398" y="3424236"/>
            <a:ext cx="877519" cy="47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862B0F3-8758-6EFC-D91C-4DE8A422C81D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flipH="1">
            <a:off x="10472738" y="4036219"/>
            <a:ext cx="5979" cy="7890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流程图: 终止 28">
            <a:extLst>
              <a:ext uri="{FF2B5EF4-FFF2-40B4-BE49-F238E27FC236}">
                <a16:creationId xmlns:a16="http://schemas.microsoft.com/office/drawing/2014/main" id="{1ED3D3BD-320D-4277-62F6-FD93B59F1DEB}"/>
              </a:ext>
            </a:extLst>
          </p:cNvPr>
          <p:cNvSpPr/>
          <p:nvPr/>
        </p:nvSpPr>
        <p:spPr>
          <a:xfrm>
            <a:off x="7681909" y="5963718"/>
            <a:ext cx="1095375" cy="3810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结束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88E98C-93A1-79E2-947F-B0F4B61DFFC9}"/>
              </a:ext>
            </a:extLst>
          </p:cNvPr>
          <p:cNvCxnSpPr>
            <a:cxnSpLocks/>
            <a:stCxn id="63" idx="2"/>
            <a:endCxn id="29" idx="0"/>
          </p:cNvCxnSpPr>
          <p:nvPr/>
        </p:nvCxnSpPr>
        <p:spPr>
          <a:xfrm>
            <a:off x="8229597" y="5387221"/>
            <a:ext cx="0" cy="5764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36F5159-8238-CB36-C2E0-0788CF70D6EF}"/>
              </a:ext>
            </a:extLst>
          </p:cNvPr>
          <p:cNvSpPr txBox="1"/>
          <p:nvPr/>
        </p:nvSpPr>
        <p:spPr>
          <a:xfrm>
            <a:off x="10472737" y="22712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11CF33-539E-A8DD-AE3B-FF109C13FC07}"/>
              </a:ext>
            </a:extLst>
          </p:cNvPr>
          <p:cNvSpPr txBox="1"/>
          <p:nvPr/>
        </p:nvSpPr>
        <p:spPr>
          <a:xfrm>
            <a:off x="9041027" y="3039306"/>
            <a:ext cx="41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14623D-6B91-BCE0-488F-CBE60A1BF5DB}"/>
              </a:ext>
            </a:extLst>
          </p:cNvPr>
          <p:cNvSpPr txBox="1"/>
          <p:nvPr/>
        </p:nvSpPr>
        <p:spPr>
          <a:xfrm>
            <a:off x="8229597" y="41981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F7A555A-CD20-85CB-1B02-7A81FF6C8D10}"/>
              </a:ext>
            </a:extLst>
          </p:cNvPr>
          <p:cNvSpPr txBox="1"/>
          <p:nvPr/>
        </p:nvSpPr>
        <p:spPr>
          <a:xfrm>
            <a:off x="4440454" y="3050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78D45BB-8EE9-14AC-5118-1EC92300D13F}"/>
              </a:ext>
            </a:extLst>
          </p:cNvPr>
          <p:cNvSpPr txBox="1"/>
          <p:nvPr/>
        </p:nvSpPr>
        <p:spPr>
          <a:xfrm>
            <a:off x="10472737" y="4181472"/>
            <a:ext cx="41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E6E67E-1F12-3160-D58A-2D159AF6A3DB}"/>
              </a:ext>
            </a:extLst>
          </p:cNvPr>
          <p:cNvSpPr txBox="1"/>
          <p:nvPr/>
        </p:nvSpPr>
        <p:spPr>
          <a:xfrm>
            <a:off x="3572519" y="4215884"/>
            <a:ext cx="41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否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1E5AF64-18A9-9062-4446-914347C8CC44}"/>
              </a:ext>
            </a:extLst>
          </p:cNvPr>
          <p:cNvSpPr/>
          <p:nvPr/>
        </p:nvSpPr>
        <p:spPr>
          <a:xfrm>
            <a:off x="9591675" y="1494591"/>
            <a:ext cx="1762125" cy="56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临时订单</a:t>
            </a:r>
            <a:endParaRPr lang="en-US" altLang="zh-CN" b="0" i="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库存加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b="0" i="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F5CAD76-6483-338B-7D27-989F81FABE4A}"/>
              </a:ext>
            </a:extLst>
          </p:cNvPr>
          <p:cNvCxnSpPr>
            <a:cxnSpLocks/>
            <a:stCxn id="10" idx="0"/>
            <a:endCxn id="41" idx="2"/>
          </p:cNvCxnSpPr>
          <p:nvPr/>
        </p:nvCxnSpPr>
        <p:spPr>
          <a:xfrm flipH="1" flipV="1">
            <a:off x="10472738" y="2056566"/>
            <a:ext cx="5979" cy="7652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46C5736-A736-99CC-FE12-CD0BE8728045}"/>
              </a:ext>
            </a:extLst>
          </p:cNvPr>
          <p:cNvSpPr/>
          <p:nvPr/>
        </p:nvSpPr>
        <p:spPr>
          <a:xfrm>
            <a:off x="9591675" y="4825246"/>
            <a:ext cx="1762125" cy="56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临时订单</a:t>
            </a:r>
            <a:endParaRPr lang="en-US" altLang="zh-CN" b="0" i="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生成正式订单</a:t>
            </a:r>
            <a:endParaRPr lang="zh-CN" altLang="en-US" b="0" i="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61731FB-9153-EF72-FCAA-D8A950063304}"/>
              </a:ext>
            </a:extLst>
          </p:cNvPr>
          <p:cNvSpPr/>
          <p:nvPr/>
        </p:nvSpPr>
        <p:spPr>
          <a:xfrm>
            <a:off x="7348534" y="4825246"/>
            <a:ext cx="1762125" cy="5619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删除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临时订单</a:t>
            </a:r>
            <a:endParaRPr lang="en-US" altLang="zh-CN" b="0" i="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库存加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endParaRPr lang="zh-CN" altLang="en-US" b="0" i="0" dirty="0">
              <a:solidFill>
                <a:srgbClr val="00000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6C2EE57-564B-54C4-305B-26FC3B54B36F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 flipH="1">
            <a:off x="8229597" y="4031455"/>
            <a:ext cx="1" cy="7937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流程图: 终止 67">
            <a:extLst>
              <a:ext uri="{FF2B5EF4-FFF2-40B4-BE49-F238E27FC236}">
                <a16:creationId xmlns:a16="http://schemas.microsoft.com/office/drawing/2014/main" id="{5D70DD02-901C-8D0E-59A7-6AD04AA94CA7}"/>
              </a:ext>
            </a:extLst>
          </p:cNvPr>
          <p:cNvSpPr/>
          <p:nvPr/>
        </p:nvSpPr>
        <p:spPr>
          <a:xfrm>
            <a:off x="9925049" y="5963718"/>
            <a:ext cx="1095375" cy="3810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结束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229EF90-923D-6938-890E-98887721754E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0472737" y="5387221"/>
            <a:ext cx="0" cy="5764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流程图: 终止 69">
            <a:extLst>
              <a:ext uri="{FF2B5EF4-FFF2-40B4-BE49-F238E27FC236}">
                <a16:creationId xmlns:a16="http://schemas.microsoft.com/office/drawing/2014/main" id="{2AEB4E45-72E1-CC90-FB41-0E187C9AD8B9}"/>
              </a:ext>
            </a:extLst>
          </p:cNvPr>
          <p:cNvSpPr/>
          <p:nvPr/>
        </p:nvSpPr>
        <p:spPr>
          <a:xfrm>
            <a:off x="7681908" y="1597935"/>
            <a:ext cx="1095375" cy="3810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结束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DF6FAA7-72ED-F1BE-FC1C-F272E20AC6E3}"/>
              </a:ext>
            </a:extLst>
          </p:cNvPr>
          <p:cNvCxnSpPr>
            <a:cxnSpLocks/>
            <a:stCxn id="41" idx="1"/>
            <a:endCxn id="70" idx="3"/>
          </p:cNvCxnSpPr>
          <p:nvPr/>
        </p:nvCxnSpPr>
        <p:spPr>
          <a:xfrm flipH="1">
            <a:off x="8777283" y="1775579"/>
            <a:ext cx="814392" cy="128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05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2" id="{40F668A9-E160-4A37-9DC2-37067BD74E45}" vid="{E2D88D22-7FDE-4022-B00F-2F43EF047B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大乔乔教育</Template>
  <TotalTime>1764</TotalTime>
  <Words>6534</Words>
  <Application>Microsoft Office PowerPoint</Application>
  <PresentationFormat>宽屏</PresentationFormat>
  <Paragraphs>1316</Paragraphs>
  <Slides>90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3" baseType="lpstr">
      <vt:lpstr>-apple-system</vt:lpstr>
      <vt:lpstr>Helvetica Neue</vt:lpstr>
      <vt:lpstr>Source Han Sans SC</vt:lpstr>
      <vt:lpstr>等线</vt:lpstr>
      <vt:lpstr>思源黑体 CN</vt:lpstr>
      <vt:lpstr>思源黑体 CN Heavy</vt:lpstr>
      <vt:lpstr>思源黑体 CN Medium</vt:lpstr>
      <vt:lpstr>思源黑体 CN Normal</vt:lpstr>
      <vt:lpstr>Arial</vt:lpstr>
      <vt:lpstr>Cambria Math</vt:lpstr>
      <vt:lpstr>Consolas</vt:lpstr>
      <vt:lpstr>IBM Plex Sans</vt:lpstr>
      <vt:lpstr>Office 主题​​</vt:lpstr>
      <vt:lpstr>golang后端框架</vt:lpstr>
      <vt:lpstr>数据结构</vt:lpstr>
      <vt:lpstr>数组的特征</vt:lpstr>
      <vt:lpstr>二分查找</vt:lpstr>
      <vt:lpstr>二分查找</vt:lpstr>
      <vt:lpstr>二分查找</vt:lpstr>
      <vt:lpstr>二分区间查找</vt:lpstr>
      <vt:lpstr>链表的图形展示</vt:lpstr>
      <vt:lpstr>链表的代码展示</vt:lpstr>
      <vt:lpstr>遍历链表</vt:lpstr>
      <vt:lpstr>链表插入元素</vt:lpstr>
      <vt:lpstr>go标准库链表</vt:lpstr>
      <vt:lpstr>二叉树</vt:lpstr>
      <vt:lpstr>二叉树的先序、中序、后序遍历</vt:lpstr>
      <vt:lpstr>Jaccard相似度</vt:lpstr>
      <vt:lpstr>时间复杂度</vt:lpstr>
      <vt:lpstr>快速Jaccard算法</vt:lpstr>
      <vt:lpstr>快速排序—partition操作</vt:lpstr>
      <vt:lpstr>快速排序</vt:lpstr>
      <vt:lpstr>堆</vt:lpstr>
      <vt:lpstr>插入元素</vt:lpstr>
      <vt:lpstr>删除堆顶</vt:lpstr>
      <vt:lpstr>堆的构建</vt:lpstr>
      <vt:lpstr>go标准库中的堆</vt:lpstr>
      <vt:lpstr>移动平均(Moving Average)</vt:lpstr>
      <vt:lpstr>Ring</vt:lpstr>
      <vt:lpstr>IO相关</vt:lpstr>
      <vt:lpstr>Go读写Excel</vt:lpstr>
      <vt:lpstr>Redis</vt:lpstr>
      <vt:lpstr>分布式架构</vt:lpstr>
      <vt:lpstr>Redis简介</vt:lpstr>
      <vt:lpstr>redis scan</vt:lpstr>
      <vt:lpstr>发布/订阅模式</vt:lpstr>
      <vt:lpstr>分布式锁</vt:lpstr>
      <vt:lpstr>删除、淘汰与持久化</vt:lpstr>
      <vt:lpstr>常见应用场景</vt:lpstr>
      <vt:lpstr>定时任务</vt:lpstr>
      <vt:lpstr>robfig/cron</vt:lpstr>
      <vt:lpstr>系统监控</vt:lpstr>
      <vt:lpstr>Prometheus安装</vt:lpstr>
      <vt:lpstr>数据上报给Prometheus</vt:lpstr>
      <vt:lpstr>Prometheus数据查询</vt:lpstr>
      <vt:lpstr>Grafana安装</vt:lpstr>
      <vt:lpstr>Grafana添加数据源</vt:lpstr>
      <vt:lpstr>Grafana报表展示</vt:lpstr>
      <vt:lpstr>Grafana报表展示</vt:lpstr>
      <vt:lpstr>Mongo</vt:lpstr>
      <vt:lpstr>Mongo简介</vt:lpstr>
      <vt:lpstr>Mongo语法</vt:lpstr>
      <vt:lpstr>Mongo客户端</vt:lpstr>
      <vt:lpstr>连接db</vt:lpstr>
      <vt:lpstr>查询mongo</vt:lpstr>
      <vt:lpstr>ClickHouse</vt:lpstr>
      <vt:lpstr>ClickHouse简介</vt:lpstr>
      <vt:lpstr>Windows上安装ClickHouse</vt:lpstr>
      <vt:lpstr>ClickHouse语法</vt:lpstr>
      <vt:lpstr>ClickHouse语法</vt:lpstr>
      <vt:lpstr>基于ClickHouse+Grafana生成业务报表</vt:lpstr>
      <vt:lpstr>消息队列</vt:lpstr>
      <vt:lpstr>RabbitMQ</vt:lpstr>
      <vt:lpstr>消息队列模型</vt:lpstr>
      <vt:lpstr>并发读写</vt:lpstr>
      <vt:lpstr>Ack</vt:lpstr>
      <vt:lpstr>Prefetch</vt:lpstr>
      <vt:lpstr>持久化</vt:lpstr>
      <vt:lpstr>交换机</vt:lpstr>
      <vt:lpstr>路由</vt:lpstr>
      <vt:lpstr>路由</vt:lpstr>
      <vt:lpstr>RPC同步调用</vt:lpstr>
      <vt:lpstr>消息队列的应用场景</vt:lpstr>
      <vt:lpstr>Kafka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消息的顺序问题</vt:lpstr>
      <vt:lpstr>电商秒杀</vt:lpstr>
      <vt:lpstr>RocketMQ</vt:lpstr>
      <vt:lpstr>RocketMQ架构图(V5)</vt:lpstr>
      <vt:lpstr>订阅关系</vt:lpstr>
      <vt:lpstr>RocketMQ领域模型</vt:lpstr>
      <vt:lpstr>生产顺序性</vt:lpstr>
      <vt:lpstr>顺序性</vt:lpstr>
      <vt:lpstr>秒杀</vt:lpstr>
      <vt:lpstr>PowerPoint 演示文稿</vt:lpstr>
      <vt:lpstr>秒杀流程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乔乔 大</dc:creator>
  <cp:lastModifiedBy>乔乔 大</cp:lastModifiedBy>
  <cp:revision>40</cp:revision>
  <dcterms:created xsi:type="dcterms:W3CDTF">2025-02-10T09:43:29Z</dcterms:created>
  <dcterms:modified xsi:type="dcterms:W3CDTF">2025-03-15T01:39:30Z</dcterms:modified>
</cp:coreProperties>
</file>