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4" r:id="rId6"/>
    <p:sldId id="260" r:id="rId7"/>
    <p:sldId id="266" r:id="rId8"/>
    <p:sldId id="265" r:id="rId9"/>
    <p:sldId id="267" r:id="rId10"/>
  </p:sldIdLst>
  <p:sldSz cx="9144000" cy="6858000" type="screen4x3"/>
  <p:notesSz cx="6858000" cy="9144000"/>
  <p:defaultTextStyle>
    <a:lvl1pPr>
      <a:defRPr>
        <a:latin typeface="Century Gothic"/>
        <a:ea typeface="Century Gothic"/>
        <a:cs typeface="Century Gothic"/>
        <a:sym typeface="Century Gothic"/>
      </a:defRPr>
    </a:lvl1pPr>
    <a:lvl2pPr indent="457200">
      <a:defRPr>
        <a:latin typeface="Century Gothic"/>
        <a:ea typeface="Century Gothic"/>
        <a:cs typeface="Century Gothic"/>
        <a:sym typeface="Century Gothic"/>
      </a:defRPr>
    </a:lvl2pPr>
    <a:lvl3pPr indent="914400">
      <a:defRPr>
        <a:latin typeface="Century Gothic"/>
        <a:ea typeface="Century Gothic"/>
        <a:cs typeface="Century Gothic"/>
        <a:sym typeface="Century Gothic"/>
      </a:defRPr>
    </a:lvl3pPr>
    <a:lvl4pPr indent="1371600">
      <a:defRPr>
        <a:latin typeface="Century Gothic"/>
        <a:ea typeface="Century Gothic"/>
        <a:cs typeface="Century Gothic"/>
        <a:sym typeface="Century Gothic"/>
      </a:defRPr>
    </a:lvl4pPr>
    <a:lvl5pPr indent="1828800">
      <a:defRPr>
        <a:latin typeface="Century Gothic"/>
        <a:ea typeface="Century Gothic"/>
        <a:cs typeface="Century Gothic"/>
        <a:sym typeface="Century Gothic"/>
      </a:defRPr>
    </a:lvl5pPr>
    <a:lvl6pPr>
      <a:defRPr>
        <a:latin typeface="Century Gothic"/>
        <a:ea typeface="Century Gothic"/>
        <a:cs typeface="Century Gothic"/>
        <a:sym typeface="Century Gothic"/>
      </a:defRPr>
    </a:lvl6pPr>
    <a:lvl7pPr>
      <a:defRPr>
        <a:latin typeface="Century Gothic"/>
        <a:ea typeface="Century Gothic"/>
        <a:cs typeface="Century Gothic"/>
        <a:sym typeface="Century Gothic"/>
      </a:defRPr>
    </a:lvl7pPr>
    <a:lvl8pPr>
      <a:defRPr>
        <a:latin typeface="Century Gothic"/>
        <a:ea typeface="Century Gothic"/>
        <a:cs typeface="Century Gothic"/>
        <a:sym typeface="Century Gothic"/>
      </a:defRPr>
    </a:lvl8pPr>
    <a:lvl9pPr>
      <a:defRPr>
        <a:latin typeface="Century Gothic"/>
        <a:ea typeface="Century Gothic"/>
        <a:cs typeface="Century Gothic"/>
        <a:sym typeface="Century Gothic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5E5"/>
          </a:solidFill>
        </a:fill>
      </a:tcStyle>
    </a:wholeTbl>
    <a:band2H>
      <a:tcTxStyle/>
      <a:tcStyle>
        <a:tcBdr/>
        <a:fill>
          <a:solidFill>
            <a:srgbClr val="E9EBF2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076B4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076B4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076B4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CECE"/>
          </a:solidFill>
        </a:fill>
      </a:tcStyle>
    </a:wholeTbl>
    <a:band2H>
      <a:tcTxStyle/>
      <a:tcStyle>
        <a:tcBdr/>
        <a:fill>
          <a:solidFill>
            <a:srgbClr val="EDE8E8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D4A4A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D4A4A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D4A4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76B4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76B4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05" autoAdjust="0"/>
  </p:normalViewPr>
  <p:slideViewPr>
    <p:cSldViewPr snapToGrid="0">
      <p:cViewPr>
        <p:scale>
          <a:sx n="75" d="100"/>
          <a:sy n="75" d="100"/>
        </p:scale>
        <p:origin x="-12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763335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458199" y="6499224"/>
            <a:ext cx="84139" cy="8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69912" y="6499224"/>
            <a:ext cx="84138" cy="8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F5897"/>
                </a:solidFill>
              </a:rP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5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458199" y="6499224"/>
            <a:ext cx="84139" cy="8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69912" y="6499224"/>
            <a:ext cx="84138" cy="8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495799" y="3924299"/>
            <a:ext cx="84139" cy="8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4695824" y="3924299"/>
            <a:ext cx="84139" cy="8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4297362" y="3924299"/>
            <a:ext cx="84138" cy="8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F5897"/>
                </a:solidFill>
              </a:rPr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F7F7F"/>
                </a:solidFill>
              </a:rPr>
              <a:t>正文级别 5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1pPr>
      <a:lvl2pPr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2pPr>
      <a:lvl3pPr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3pPr>
      <a:lvl4pPr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4pPr>
      <a:lvl5pPr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5pPr>
      <a:lvl6pPr indent="457200"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6pPr>
      <a:lvl7pPr indent="914400"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7pPr>
      <a:lvl8pPr indent="1371600"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8pPr>
      <a:lvl9pPr indent="1828800" algn="ctr">
        <a:lnSpc>
          <a:spcPts val="5800"/>
        </a:lnSpc>
        <a:defRPr sz="5400">
          <a:solidFill>
            <a:srgbClr val="2F5897"/>
          </a:solidFill>
          <a:latin typeface="Palatino Linotype"/>
          <a:ea typeface="Palatino Linotype"/>
          <a:cs typeface="Palatino Linotype"/>
          <a:sym typeface="Palatino Linotype"/>
        </a:defRPr>
      </a:lvl9pPr>
    </p:titleStyle>
    <p:bodyStyle>
      <a:lvl1pPr marL="342900" indent="-342900">
        <a:spcBef>
          <a:spcPts val="500"/>
        </a:spcBef>
        <a:buSzPct val="100000"/>
        <a:buFont typeface="Arial"/>
        <a:buChar char="•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1pPr>
      <a:lvl2pPr marL="885825" indent="-428625">
        <a:spcBef>
          <a:spcPts val="500"/>
        </a:spcBef>
        <a:buSzPct val="100000"/>
        <a:buFont typeface="Arial"/>
        <a:buChar char="o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2pPr>
      <a:lvl3pPr marL="1219200" indent="-304800">
        <a:spcBef>
          <a:spcPts val="500"/>
        </a:spcBef>
        <a:buSzPct val="100000"/>
        <a:buFont typeface="Arial"/>
        <a:buChar char="•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3pPr>
      <a:lvl4pPr marL="1676400" indent="-304800">
        <a:spcBef>
          <a:spcPts val="500"/>
        </a:spcBef>
        <a:buSzPct val="100000"/>
        <a:buFont typeface="Arial"/>
        <a:buChar char="o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4pPr>
      <a:lvl5pPr marL="2133600" indent="-304800">
        <a:spcBef>
          <a:spcPts val="500"/>
        </a:spcBef>
        <a:buSzPct val="100000"/>
        <a:buFont typeface="Arial"/>
        <a:buChar char="•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5pPr>
      <a:lvl6pPr marL="2590800" indent="-304800">
        <a:spcBef>
          <a:spcPts val="500"/>
        </a:spcBef>
        <a:buSzPct val="100000"/>
        <a:buFont typeface="Arial"/>
        <a:buChar char="•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6pPr>
      <a:lvl7pPr marL="3048000" indent="-304800">
        <a:spcBef>
          <a:spcPts val="500"/>
        </a:spcBef>
        <a:buSzPct val="100000"/>
        <a:buFont typeface="Arial"/>
        <a:buChar char="•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7pPr>
      <a:lvl8pPr marL="3505200" indent="-304800">
        <a:spcBef>
          <a:spcPts val="500"/>
        </a:spcBef>
        <a:buSzPct val="100000"/>
        <a:buFont typeface="Arial"/>
        <a:buChar char="•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8pPr>
      <a:lvl9pPr marL="3962400" indent="-304800">
        <a:spcBef>
          <a:spcPts val="500"/>
        </a:spcBef>
        <a:buSzPct val="100000"/>
        <a:buFont typeface="Arial"/>
        <a:buChar char="•"/>
        <a:defRPr sz="2400">
          <a:solidFill>
            <a:srgbClr val="7F7F7F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idx="4294967295"/>
          </p:nvPr>
        </p:nvSpPr>
        <p:spPr>
          <a:xfrm>
            <a:off x="-6350" y="1158875"/>
            <a:ext cx="9144000" cy="197485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3600" dirty="0" smtClean="0"/>
              <a:t>Android </a:t>
            </a:r>
            <a:r>
              <a:rPr lang="zh-CN" altLang="en-US" sz="3600" dirty="0" smtClean="0"/>
              <a:t>自定义控件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之下拉刷新列表</a:t>
            </a:r>
            <a:endParaRPr sz="3600" dirty="0"/>
          </a:p>
        </p:txBody>
      </p:sp>
      <p:sp>
        <p:nvSpPr>
          <p:cNvPr id="22" name="Shape 22"/>
          <p:cNvSpPr>
            <a:spLocks noGrp="1"/>
          </p:cNvSpPr>
          <p:nvPr>
            <p:ph type="body" idx="4294967295"/>
          </p:nvPr>
        </p:nvSpPr>
        <p:spPr>
          <a:xfrm>
            <a:off x="3565425" y="2882900"/>
            <a:ext cx="2702670" cy="812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7F7F7F"/>
                </a:solidFill>
              </a:rPr>
              <a:t>by </a:t>
            </a:r>
            <a:r>
              <a:rPr lang="en-US" altLang="zh-CN" dirty="0" smtClean="0"/>
              <a:t>Stephen Zhu</a:t>
            </a:r>
            <a:endParaRPr sz="2400" dirty="0">
              <a:solidFill>
                <a:srgbClr val="7F7F7F"/>
              </a:solidFill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24" name="Shape 24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25" name="Shape 25"/>
          <p:cNvSpPr/>
          <p:nvPr/>
        </p:nvSpPr>
        <p:spPr>
          <a:xfrm>
            <a:off x="658812" y="6416992"/>
            <a:ext cx="377031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0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rPr>
              <a:t>视频版权归 菜鸟窝 </a:t>
            </a:r>
            <a:r>
              <a:rPr sz="1000">
                <a:solidFill>
                  <a:srgbClr val="595959"/>
                </a:solidFill>
              </a:rPr>
              <a:t>(http://www.cniao5.com) </a:t>
            </a:r>
            <a:r>
              <a:rPr sz="10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rPr>
              <a:t>所有</a:t>
            </a:r>
          </a:p>
        </p:txBody>
      </p:sp>
      <p:sp>
        <p:nvSpPr>
          <p:cNvPr id="26" name="Shape 26"/>
          <p:cNvSpPr/>
          <p:nvPr/>
        </p:nvSpPr>
        <p:spPr>
          <a:xfrm>
            <a:off x="565150" y="4662805"/>
            <a:ext cx="81409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400">
                <a:solidFill>
                  <a:srgbClr val="595959"/>
                </a:solidFill>
              </a:rPr>
              <a:t>QQ</a:t>
            </a:r>
            <a:r>
              <a:rPr sz="14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rPr>
              <a:t>群：</a:t>
            </a:r>
          </a:p>
        </p:txBody>
      </p:sp>
      <p:sp>
        <p:nvSpPr>
          <p:cNvPr id="27" name="Shape 27"/>
          <p:cNvSpPr/>
          <p:nvPr/>
        </p:nvSpPr>
        <p:spPr>
          <a:xfrm>
            <a:off x="539750" y="4841795"/>
            <a:ext cx="2554288" cy="120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endParaRPr sz="1200">
              <a:solidFill>
                <a:srgbClr val="595959"/>
              </a:solidFill>
            </a:endParaRPr>
          </a:p>
          <a:p>
            <a:pPr lvl="0"/>
            <a:r>
              <a:rPr sz="1200">
                <a:solidFill>
                  <a:srgbClr val="595959"/>
                </a:solidFill>
              </a:rPr>
              <a:t>菜鸟窝-Android③</a:t>
            </a:r>
            <a:r>
              <a:rPr sz="12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sz="1200">
                <a:solidFill>
                  <a:srgbClr val="595959"/>
                </a:solidFill>
              </a:rPr>
              <a:t> 109244103</a:t>
            </a:r>
          </a:p>
          <a:p>
            <a:pPr lvl="0"/>
            <a:r>
              <a:rPr sz="1200">
                <a:solidFill>
                  <a:srgbClr val="595959"/>
                </a:solidFill>
              </a:rPr>
              <a:t>菜鸟窝-Android④</a:t>
            </a:r>
            <a:r>
              <a:rPr sz="12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sz="1200">
                <a:solidFill>
                  <a:srgbClr val="595959"/>
                </a:solidFill>
              </a:rPr>
              <a:t>193794648 </a:t>
            </a:r>
          </a:p>
          <a:p>
            <a:pPr lvl="0"/>
            <a:r>
              <a:rPr sz="1200">
                <a:solidFill>
                  <a:srgbClr val="595959"/>
                </a:solidFill>
              </a:rPr>
              <a:t>菜鸟窝-Android⑤</a:t>
            </a:r>
            <a:r>
              <a:rPr sz="12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sz="1200">
                <a:solidFill>
                  <a:srgbClr val="595959"/>
                </a:solidFill>
              </a:rPr>
              <a:t>220480864 </a:t>
            </a:r>
          </a:p>
          <a:p>
            <a:pPr lvl="0"/>
            <a:r>
              <a:rPr sz="1200">
                <a:solidFill>
                  <a:srgbClr val="595959"/>
                </a:solidFill>
              </a:rPr>
              <a:t>菜鸟窝-Android⑥</a:t>
            </a:r>
            <a:r>
              <a:rPr sz="12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sz="1200">
                <a:solidFill>
                  <a:srgbClr val="595959"/>
                </a:solidFill>
              </a:rPr>
              <a:t>184294148 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5800566" y="4662804"/>
            <a:ext cx="1209834" cy="1396366"/>
            <a:chOff x="0" y="0"/>
            <a:chExt cx="1209833" cy="1396365"/>
          </a:xfrm>
        </p:grpSpPr>
        <p:pic>
          <p:nvPicPr>
            <p:cNvPr id="28" name="pasted-image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209834" cy="12098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" name="Shape 29"/>
            <p:cNvSpPr/>
            <p:nvPr/>
          </p:nvSpPr>
          <p:spPr>
            <a:xfrm>
              <a:off x="248046" y="1089025"/>
              <a:ext cx="713741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595959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595959"/>
                  </a:solidFill>
                </a:rPr>
                <a:t>官方微信</a:t>
              </a:r>
            </a:p>
          </p:txBody>
        </p:sp>
      </p:grpSp>
      <p:sp>
        <p:nvSpPr>
          <p:cNvPr id="31" name="Shape 31"/>
          <p:cNvSpPr/>
          <p:nvPr/>
        </p:nvSpPr>
        <p:spPr>
          <a:xfrm>
            <a:off x="6932930" y="4662804"/>
            <a:ext cx="8661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rgbClr val="595959"/>
                </a:solidFill>
              </a:rPr>
              <a:t>新浪官博</a:t>
            </a:r>
            <a:r>
              <a:rPr sz="1200" dirty="0">
                <a:solidFill>
                  <a:srgbClr val="595959"/>
                </a:solidFill>
              </a:rPr>
              <a:t>：</a:t>
            </a:r>
          </a:p>
        </p:txBody>
      </p:sp>
      <p:sp>
        <p:nvSpPr>
          <p:cNvPr id="32" name="Shape 32"/>
          <p:cNvSpPr/>
          <p:nvPr/>
        </p:nvSpPr>
        <p:spPr>
          <a:xfrm>
            <a:off x="7136130" y="4878704"/>
            <a:ext cx="178999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98CD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98CD2"/>
                </a:solidFill>
              </a:rPr>
              <a:t>http://weibo.com/cniao55</a:t>
            </a:r>
          </a:p>
        </p:txBody>
      </p:sp>
      <p:sp>
        <p:nvSpPr>
          <p:cNvPr id="33" name="Shape 33"/>
          <p:cNvSpPr/>
          <p:nvPr/>
        </p:nvSpPr>
        <p:spPr>
          <a:xfrm>
            <a:off x="6972617" y="5280342"/>
            <a:ext cx="8661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腾讯官博：</a:t>
            </a:r>
          </a:p>
        </p:txBody>
      </p:sp>
      <p:sp>
        <p:nvSpPr>
          <p:cNvPr id="34" name="Shape 34"/>
          <p:cNvSpPr/>
          <p:nvPr/>
        </p:nvSpPr>
        <p:spPr>
          <a:xfrm>
            <a:off x="7140830" y="5549423"/>
            <a:ext cx="156124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solidFill>
                  <a:srgbClr val="098CD2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98CD2"/>
                </a:solidFill>
              </a:rPr>
              <a:t>http://t.qq.com/cniao5</a:t>
            </a:r>
          </a:p>
        </p:txBody>
      </p:sp>
      <p:pic>
        <p:nvPicPr>
          <p:cNvPr id="35" name="log_red_330x136.png"/>
          <p:cNvPicPr/>
          <p:nvPr/>
        </p:nvPicPr>
        <p:blipFill>
          <a:blip r:embed="rId3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1200"/>
              </a:spcBef>
            </a:pPr>
            <a:endParaRPr sz="2400" dirty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3712245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zh-CN" altLang="en-US" sz="3900" dirty="0" smtClean="0"/>
              <a:t>效果预览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863" y="449263"/>
            <a:ext cx="42576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lvl="0" indent="-457200" defTabSz="457200">
              <a:spcBef>
                <a:spcPts val="1200"/>
              </a:spcBef>
              <a:buAutoNum type="arabicPeriod"/>
            </a:pP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功能分析</a:t>
            </a: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  <a:buAutoNum type="arabicPeriod"/>
            </a:pP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基本布局添加</a:t>
            </a: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indent="-457200" defTabSz="457200">
              <a:spcBef>
                <a:spcPts val="1200"/>
              </a:spcBef>
              <a:buFontTx/>
              <a:buAutoNum type="arabicPeriod"/>
            </a:pP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onTouch</a:t>
            </a: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和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OnScrollListener</a:t>
            </a: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事件监听</a:t>
            </a:r>
            <a:endParaRPr lang="en-US" altLang="zh-CN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  <a:buAutoNum type="arabicPeriod"/>
            </a:pP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判断刷新场景</a:t>
            </a:r>
            <a:endParaRPr sz="2400" dirty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8666213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zh-CN" altLang="en-US" sz="3900" dirty="0" smtClean="0"/>
              <a:t>课程大纲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1200"/>
              </a:spcBef>
            </a:pPr>
            <a:endParaRPr sz="2400" dirty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2277145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zh-CN" altLang="en-US" sz="3900" dirty="0" smtClean="0"/>
              <a:t>原理分析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/>
          <p:cNvSpPr txBox="1"/>
          <p:nvPr/>
        </p:nvSpPr>
        <p:spPr>
          <a:xfrm>
            <a:off x="279400" y="1955800"/>
            <a:ext cx="858520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algn="l" rtl="0" latinLnBrk="1" hangingPunct="0"/>
            <a:r>
              <a:rPr lang="zh-CN" altLang="en-US" dirty="0" smtClean="0"/>
              <a:t>我们不需要重复造轮子，不表示我们不需要知道轮子该怎么制造</a:t>
            </a:r>
            <a:endParaRPr lang="en-US" altLang="zh-CN" dirty="0" smtClean="0"/>
          </a:p>
          <a:p>
            <a:pPr marL="342900" indent="-342900" algn="l" rtl="0" latinLnBrk="1" hangingPunct="0"/>
            <a:r>
              <a:rPr lang="zh-CN" altLang="en-US" dirty="0" smtClean="0">
                <a:solidFill>
                  <a:srgbClr val="000000"/>
                </a:solidFill>
              </a:rPr>
              <a:t>知其然，知其所以然。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/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/>
            <a:r>
              <a:rPr lang="zh-CN" altLang="en-US" b="1" dirty="0" smtClean="0">
                <a:solidFill>
                  <a:srgbClr val="000000"/>
                </a:solidFill>
              </a:rPr>
              <a:t>原理：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/>
            <a:r>
              <a:rPr lang="zh-CN" altLang="en-US" dirty="0" smtClean="0">
                <a:solidFill>
                  <a:srgbClr val="000000"/>
                </a:solidFill>
              </a:rPr>
              <a:t>通过对</a:t>
            </a:r>
            <a:r>
              <a:rPr lang="en-US" altLang="zh-CN" dirty="0" err="1" smtClean="0">
                <a:solidFill>
                  <a:srgbClr val="000000"/>
                </a:solidFill>
              </a:rPr>
              <a:t>ListView</a:t>
            </a:r>
            <a:r>
              <a:rPr lang="zh-CN" altLang="en-US" dirty="0" smtClean="0">
                <a:solidFill>
                  <a:srgbClr val="000000"/>
                </a:solidFill>
              </a:rPr>
              <a:t>添加了一个刷新</a:t>
            </a:r>
            <a:r>
              <a:rPr lang="en-US" altLang="zh-CN" dirty="0" smtClean="0">
                <a:solidFill>
                  <a:srgbClr val="000000"/>
                </a:solidFill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</a:rPr>
              <a:t>作为</a:t>
            </a:r>
            <a:r>
              <a:rPr lang="en-US" altLang="zh-CN" dirty="0" smtClean="0">
                <a:solidFill>
                  <a:srgbClr val="000000"/>
                </a:solidFill>
              </a:rPr>
              <a:t>header</a:t>
            </a:r>
            <a:r>
              <a:rPr lang="zh-CN" altLang="en-US" dirty="0" smtClean="0">
                <a:solidFill>
                  <a:srgbClr val="000000"/>
                </a:solidFill>
              </a:rPr>
              <a:t>，在滚动中时不断记录</a:t>
            </a:r>
            <a:r>
              <a:rPr lang="en-US" altLang="zh-CN" dirty="0" smtClean="0">
                <a:solidFill>
                  <a:srgbClr val="000000"/>
                </a:solidFill>
              </a:rPr>
              <a:t>Header</a:t>
            </a:r>
            <a:r>
              <a:rPr lang="zh-CN" altLang="en-US" dirty="0" smtClean="0">
                <a:solidFill>
                  <a:srgbClr val="000000"/>
                </a:solidFill>
              </a:rPr>
              <a:t>一些状态，在用户手指离开屏幕时根据状态决定进行刷新还是放弃刷新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/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/>
            <a:r>
              <a:rPr lang="zh-CN" altLang="en-US" b="1" dirty="0" smtClean="0">
                <a:solidFill>
                  <a:srgbClr val="000000"/>
                </a:solidFill>
              </a:rPr>
              <a:t>状态：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public static final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STATE_NORNAL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public static final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STATE_PULL_TO_REFRESH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public static final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STATE_RELEASE_TO_REFRESH = 3;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public static final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STATE_REFRESHING = 4;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/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/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1200"/>
              </a:spcBef>
            </a:pPr>
            <a:endParaRPr sz="2400" dirty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2277145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zh-CN" altLang="en-US" sz="3900" dirty="0" smtClean="0"/>
              <a:t>布局添加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/>
          <p:cNvSpPr txBox="1"/>
          <p:nvPr/>
        </p:nvSpPr>
        <p:spPr>
          <a:xfrm>
            <a:off x="342900" y="2857500"/>
            <a:ext cx="8458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</a:rPr>
              <a:t>通过对</a:t>
            </a:r>
            <a:r>
              <a:rPr lang="en-US" altLang="zh-CN" dirty="0" err="1" smtClean="0">
                <a:solidFill>
                  <a:srgbClr val="000000"/>
                </a:solidFill>
              </a:rPr>
              <a:t>ListView</a:t>
            </a:r>
            <a:r>
              <a:rPr lang="zh-CN" altLang="en-US" dirty="0" smtClean="0">
                <a:solidFill>
                  <a:srgbClr val="000000"/>
                </a:solidFill>
              </a:rPr>
              <a:t>添加了一个刷新</a:t>
            </a:r>
            <a:r>
              <a:rPr lang="en-US" altLang="zh-CN" dirty="0" smtClean="0">
                <a:solidFill>
                  <a:srgbClr val="000000"/>
                </a:solidFill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</a:rPr>
              <a:t>作为</a:t>
            </a:r>
            <a:r>
              <a:rPr lang="en-US" altLang="zh-CN" dirty="0" smtClean="0">
                <a:solidFill>
                  <a:srgbClr val="000000"/>
                </a:solidFill>
              </a:rPr>
              <a:t>header</a:t>
            </a:r>
            <a:r>
              <a:rPr lang="zh-CN" altLang="en-US" dirty="0" smtClean="0">
                <a:solidFill>
                  <a:srgbClr val="000000"/>
                </a:solidFill>
              </a:rPr>
              <a:t>，在滚动中时不断记录</a:t>
            </a:r>
            <a:r>
              <a:rPr lang="en-US" altLang="zh-CN" dirty="0" smtClean="0">
                <a:solidFill>
                  <a:srgbClr val="000000"/>
                </a:solidFill>
              </a:rPr>
              <a:t>Header</a:t>
            </a:r>
            <a:r>
              <a:rPr lang="zh-CN" altLang="en-US" dirty="0" smtClean="0">
                <a:solidFill>
                  <a:srgbClr val="000000"/>
                </a:solidFill>
              </a:rPr>
              <a:t>一些状态，在用户手指离开屏幕时根据状态决定进行刷新还是放弃刷新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lvl="0" indent="-457200" defTabSz="457200">
              <a:spcBef>
                <a:spcPts val="1200"/>
              </a:spcBef>
              <a:buAutoNum type="arabicPeriod"/>
            </a:pP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重写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AbsListView.onScrollStateChanged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AbsListView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view, 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int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scrollState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</a:p>
          <a:p>
            <a:pPr marL="457200" lvl="0" indent="-457200" defTabSz="457200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SCROLL_STATE_TOUCH_SCROLL</a:t>
            </a:r>
          </a:p>
          <a:p>
            <a:pPr marL="457200" lvl="0" indent="-457200" defTabSz="457200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SCROLL_STATE_FLING</a:t>
            </a:r>
          </a:p>
          <a:p>
            <a:pPr marL="457200" indent="-457200" defTabSz="457200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SCROLL_STATE_IDLE</a:t>
            </a:r>
            <a:endParaRPr lang="en-US" altLang="zh-CN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</a:pPr>
            <a:endParaRPr lang="en-US" altLang="zh-CN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</a:pPr>
            <a:endParaRPr lang="en-US" altLang="zh-CN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spcBef>
                <a:spcPts val="1200"/>
              </a:spcBef>
            </a:pP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spcBef>
                <a:spcPts val="1200"/>
              </a:spcBef>
            </a:pP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spcBef>
                <a:spcPts val="1200"/>
              </a:spcBef>
            </a:pP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8666213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en-US" altLang="zh-CN" sz="4000" dirty="0" err="1" smtClean="0">
                <a:solidFill>
                  <a:srgbClr val="535353"/>
                </a:solidFill>
              </a:rPr>
              <a:t>onScrollStateChanged</a:t>
            </a:r>
            <a:r>
              <a:rPr lang="zh-CN" altLang="en-US" sz="3900" dirty="0" smtClean="0"/>
              <a:t>事件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lvl="0" indent="-457200" defTabSz="457200">
              <a:spcBef>
                <a:spcPts val="1200"/>
              </a:spcBef>
              <a:buAutoNum type="arabicPeriod"/>
            </a:pP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重写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AbsListView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onScroll</a:t>
            </a:r>
            <a:endParaRPr lang="en-US" altLang="zh-CN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AbsListView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view, </a:t>
            </a:r>
          </a:p>
          <a:p>
            <a:pPr marL="457200" lvl="0" indent="-457200" defTabSz="457200">
              <a:spcBef>
                <a:spcPts val="1200"/>
              </a:spcBef>
            </a:pP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int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firstVisibleItem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, // </a:t>
            </a: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第一个可见的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Item</a:t>
            </a: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的位置</a:t>
            </a:r>
            <a:endParaRPr lang="en-US" altLang="zh-CN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int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visibleItemCount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// </a:t>
            </a: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可见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Item</a:t>
            </a: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的个数</a:t>
            </a:r>
            <a:endParaRPr lang="en-US" altLang="zh-CN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defTabSz="457200">
              <a:spcBef>
                <a:spcPts val="1200"/>
              </a:spcBef>
            </a:pP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int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sz="2400" dirty="0" err="1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totalItemCount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)     </a:t>
            </a:r>
            <a:r>
              <a:rPr lang="en-US" altLang="zh-CN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// item </a:t>
            </a:r>
            <a:r>
              <a:rPr lang="zh-CN" altLang="en-US" sz="2400" dirty="0" smtClean="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rPr>
              <a:t>的总个数</a:t>
            </a:r>
            <a:endParaRPr lang="en-US" sz="2400" dirty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spcBef>
                <a:spcPts val="1200"/>
              </a:spcBef>
            </a:pP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spcBef>
                <a:spcPts val="1200"/>
              </a:spcBef>
            </a:pP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spcBef>
                <a:spcPts val="1200"/>
              </a:spcBef>
            </a:pPr>
            <a:endParaRPr lang="en-US" sz="2400" dirty="0" smtClean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8666213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en-US" altLang="zh-CN" sz="3900" dirty="0" err="1" smtClean="0"/>
              <a:t>onScroll</a:t>
            </a:r>
            <a:r>
              <a:rPr lang="zh-CN" altLang="en-US" sz="3900" dirty="0" smtClean="0"/>
              <a:t>事件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1200"/>
              </a:spcBef>
            </a:pPr>
            <a:endParaRPr sz="2400" dirty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6836445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en-US" altLang="zh-CN" sz="3900" dirty="0" smtClean="0"/>
              <a:t>Fling</a:t>
            </a:r>
            <a:r>
              <a:rPr lang="zh-CN" altLang="en-US" sz="3900" dirty="0" smtClean="0"/>
              <a:t>时到达第一个就停止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/>
          <p:cNvSpPr txBox="1"/>
          <p:nvPr/>
        </p:nvSpPr>
        <p:spPr>
          <a:xfrm>
            <a:off x="342900" y="2857500"/>
            <a:ext cx="845820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private void </a:t>
            </a:r>
            <a:r>
              <a:rPr lang="en-US" altLang="zh-CN" dirty="0" err="1" smtClean="0">
                <a:solidFill>
                  <a:srgbClr val="000000"/>
                </a:solidFill>
              </a:rPr>
              <a:t>setPositionToHideHeader</a:t>
            </a:r>
            <a:r>
              <a:rPr lang="en-US" altLang="zh-CN" dirty="0" smtClean="0">
                <a:solidFill>
                  <a:srgbClr val="000000"/>
                </a:solidFill>
              </a:rPr>
              <a:t>(){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if(</a:t>
            </a:r>
            <a:r>
              <a:rPr lang="en-US" altLang="zh-CN" dirty="0" err="1" smtClean="0">
                <a:solidFill>
                  <a:srgbClr val="000000"/>
                </a:solidFill>
              </a:rPr>
              <a:t>getAdapter</a:t>
            </a:r>
            <a:r>
              <a:rPr lang="en-US" altLang="zh-CN" dirty="0" smtClean="0">
                <a:solidFill>
                  <a:srgbClr val="000000"/>
                </a:solidFill>
              </a:rPr>
              <a:t>() != null &amp;&amp; </a:t>
            </a:r>
            <a:r>
              <a:rPr lang="en-US" altLang="zh-CN" dirty="0" err="1" smtClean="0">
                <a:solidFill>
                  <a:srgbClr val="000000"/>
                </a:solidFill>
              </a:rPr>
              <a:t>getAdapter</a:t>
            </a:r>
            <a:r>
              <a:rPr lang="en-US" altLang="zh-CN" dirty="0" smtClean="0">
                <a:solidFill>
                  <a:srgbClr val="000000"/>
                </a:solidFill>
              </a:rPr>
              <a:t>().</a:t>
            </a:r>
            <a:r>
              <a:rPr lang="en-US" altLang="zh-CN" dirty="0" err="1" smtClean="0">
                <a:solidFill>
                  <a:srgbClr val="000000"/>
                </a:solidFill>
              </a:rPr>
              <a:t>getCount</a:t>
            </a:r>
            <a:r>
              <a:rPr lang="en-US" altLang="zh-CN" dirty="0" smtClean="0">
                <a:solidFill>
                  <a:srgbClr val="000000"/>
                </a:solidFill>
              </a:rPr>
              <a:t>() &gt; 0 &amp;&amp; </a:t>
            </a:r>
            <a:r>
              <a:rPr lang="en-US" altLang="zh-CN" dirty="0" err="1" smtClean="0">
                <a:solidFill>
                  <a:srgbClr val="000000"/>
                </a:solidFill>
              </a:rPr>
              <a:t>getFirstVisiblePosition</a:t>
            </a:r>
            <a:r>
              <a:rPr lang="en-US" altLang="zh-CN" dirty="0" smtClean="0">
                <a:solidFill>
                  <a:srgbClr val="000000"/>
                </a:solidFill>
              </a:rPr>
              <a:t>() == 0){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setSelection</a:t>
            </a:r>
            <a:r>
              <a:rPr lang="en-US" altLang="zh-CN" dirty="0" smtClean="0">
                <a:solidFill>
                  <a:srgbClr val="000000"/>
                </a:solidFill>
              </a:rPr>
              <a:t>(1);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}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362700" y="6397942"/>
            <a:ext cx="2085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7/2/14</a:t>
            </a:r>
          </a:p>
        </p:txBody>
      </p:sp>
      <p:sp>
        <p:nvSpPr>
          <p:cNvPr id="38" name="Shape 38"/>
          <p:cNvSpPr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>
                <a:solidFill>
                  <a:srgbClr val="595959"/>
                </a:solidFill>
              </a:rPr>
              <a:t>http://www.cniao5.com</a:t>
            </a:r>
          </a:p>
        </p:txBody>
      </p:sp>
      <p:sp>
        <p:nvSpPr>
          <p:cNvPr id="39" name="Shape 39"/>
          <p:cNvSpPr/>
          <p:nvPr/>
        </p:nvSpPr>
        <p:spPr>
          <a:xfrm>
            <a:off x="8543925" y="6416230"/>
            <a:ext cx="561975" cy="2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0" name="Shape 40"/>
          <p:cNvSpPr/>
          <p:nvPr/>
        </p:nvSpPr>
        <p:spPr>
          <a:xfrm>
            <a:off x="674513" y="2204367"/>
            <a:ext cx="7521725" cy="3567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457200">
              <a:spcBef>
                <a:spcPts val="1200"/>
              </a:spcBef>
            </a:pPr>
            <a:endParaRPr sz="2400" dirty="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13655" y="1033660"/>
            <a:ext cx="6836445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lang="zh-CN" altLang="en-US" sz="3900" dirty="0" smtClean="0"/>
              <a:t>事件回调</a:t>
            </a:r>
            <a:endParaRPr sz="3900" dirty="0"/>
          </a:p>
        </p:txBody>
      </p:sp>
      <p:pic>
        <p:nvPicPr>
          <p:cNvPr id="8" name="log_red_330x136.png"/>
          <p:cNvPicPr/>
          <p:nvPr/>
        </p:nvPicPr>
        <p:blipFill>
          <a:blip r:embed="rId2" cstate="print">
            <a:alphaModFix amt="60000"/>
            <a:extLst/>
          </a:blip>
          <a:srcRect l="67" r="67"/>
          <a:stretch>
            <a:fillRect/>
          </a:stretch>
        </p:blipFill>
        <p:spPr>
          <a:xfrm>
            <a:off x="245655" y="171864"/>
            <a:ext cx="1924850" cy="79434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/>
          <p:cNvSpPr txBox="1"/>
          <p:nvPr/>
        </p:nvSpPr>
        <p:spPr>
          <a:xfrm>
            <a:off x="342900" y="1955800"/>
            <a:ext cx="845820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public void </a:t>
            </a:r>
            <a:r>
              <a:rPr lang="en-US" altLang="zh-CN" dirty="0" err="1" smtClean="0">
                <a:solidFill>
                  <a:srgbClr val="000000"/>
                </a:solidFill>
              </a:rPr>
              <a:t>setHeaderRefreshListener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</a:rPr>
              <a:t>OnClickListener</a:t>
            </a:r>
            <a:r>
              <a:rPr lang="en-US" altLang="zh-CN" dirty="0" smtClean="0">
                <a:solidFill>
                  <a:srgbClr val="000000"/>
                </a:solidFill>
              </a:rPr>
              <a:t> listener){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if(listener != null){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mTvHeaderTitle.setOnClickListener</a:t>
            </a:r>
            <a:r>
              <a:rPr lang="en-US" altLang="zh-CN" dirty="0" smtClean="0">
                <a:solidFill>
                  <a:srgbClr val="000000"/>
                </a:solidFill>
              </a:rPr>
              <a:t>(listener);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private void </a:t>
            </a:r>
            <a:r>
              <a:rPr lang="en-US" altLang="zh-CN" dirty="0" err="1" smtClean="0">
                <a:solidFill>
                  <a:srgbClr val="000000"/>
                </a:solidFill>
              </a:rPr>
              <a:t>onHeaderRefresh</a:t>
            </a:r>
            <a:r>
              <a:rPr lang="en-US" altLang="zh-CN" dirty="0" smtClean="0">
                <a:solidFill>
                  <a:srgbClr val="000000"/>
                </a:solidFill>
              </a:rPr>
              <a:t>(){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mCurrentHeaderState</a:t>
            </a:r>
            <a:r>
              <a:rPr lang="en-US" altLang="zh-CN" dirty="0" smtClean="0">
                <a:solidFill>
                  <a:srgbClr val="000000"/>
                </a:solidFill>
              </a:rPr>
              <a:t> = STATE_REFRESHING;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mTvHeaderTitle.performClick</a:t>
            </a:r>
            <a:r>
              <a:rPr lang="en-US" altLang="zh-CN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public void </a:t>
            </a:r>
            <a:r>
              <a:rPr lang="en-US" altLang="zh-CN" dirty="0" err="1" smtClean="0">
                <a:solidFill>
                  <a:srgbClr val="000000"/>
                </a:solidFill>
              </a:rPr>
              <a:t>headerRefreshComplete</a:t>
            </a:r>
            <a:r>
              <a:rPr lang="en-US" altLang="zh-CN" dirty="0" smtClean="0">
                <a:solidFill>
                  <a:srgbClr val="000000"/>
                </a:solidFill>
              </a:rPr>
              <a:t>(){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mCurrentHeaderState</a:t>
            </a:r>
            <a:r>
              <a:rPr lang="en-US" altLang="zh-CN" dirty="0" smtClean="0">
                <a:solidFill>
                  <a:srgbClr val="000000"/>
                </a:solidFill>
              </a:rPr>
              <a:t> = STATE_NORNAL;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setPositionToHideHeader</a:t>
            </a:r>
            <a:r>
              <a:rPr lang="en-US" altLang="zh-CN" dirty="0" smtClean="0">
                <a:solidFill>
                  <a:srgbClr val="000000"/>
                </a:solidFill>
              </a:rPr>
              <a:t>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}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8F8F8F"/>
      </a:accent3>
      <a:accent4>
        <a:srgbClr val="707070"/>
      </a:accent4>
      <a:accent5>
        <a:srgbClr val="B6BCD4"/>
      </a:accent5>
      <a:accent6>
        <a:srgbClr val="8D4A4A"/>
      </a:accent6>
      <a:hlink>
        <a:srgbClr val="0000FF"/>
      </a:hlink>
      <a:folHlink>
        <a:srgbClr val="FF00FF"/>
      </a:folHlink>
    </a:clrScheme>
    <a:fontScheme name="Default">
      <a:majorFont>
        <a:latin typeface="Arial"/>
        <a:ea typeface="Arial"/>
        <a:cs typeface="Arial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076B4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076B4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8F8F8F"/>
      </a:accent3>
      <a:accent4>
        <a:srgbClr val="707070"/>
      </a:accent4>
      <a:accent5>
        <a:srgbClr val="B6BCD4"/>
      </a:accent5>
      <a:accent6>
        <a:srgbClr val="8D4A4A"/>
      </a:accent6>
      <a:hlink>
        <a:srgbClr val="0000FF"/>
      </a:hlink>
      <a:folHlink>
        <a:srgbClr val="FF00FF"/>
      </a:folHlink>
    </a:clrScheme>
    <a:fontScheme name="Default">
      <a:majorFont>
        <a:latin typeface="Arial"/>
        <a:ea typeface="Arial"/>
        <a:cs typeface="Arial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076B4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076B4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380</Words>
  <Application>Microsoft Office PowerPoint</Application>
  <PresentationFormat>全屏显示(4:3)</PresentationFormat>
  <Paragraphs>97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</vt:lpstr>
      <vt:lpstr>Android 自定义控件 之下拉刷新列表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课程名字</dc:title>
  <cp:lastModifiedBy>Stephen</cp:lastModifiedBy>
  <cp:revision>93</cp:revision>
  <dcterms:modified xsi:type="dcterms:W3CDTF">2015-04-03T15:53:05Z</dcterms:modified>
</cp:coreProperties>
</file>