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theme/theme7.xml" ContentType="application/vnd.openxmlformats-officedocument.theme+xml"/>
  <Override PartName="/ppt/tags/tag3.xml" ContentType="application/vnd.openxmlformats-officedocument.presentationml.tags+xml"/>
  <Override PartName="/ppt/slideLayouts/slideLayout10.xml" ContentType="application/vnd.openxmlformats-officedocument.presentationml.slideLayout+xml"/>
  <Override PartName="/ppt/theme/theme8.xml" ContentType="application/vnd.openxmlformats-officedocument.theme+xml"/>
  <Override PartName="/ppt/tags/tag4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9.xml" ContentType="application/vnd.openxmlformats-officedocument.theme+xml"/>
  <Override PartName="/ppt/tags/tag5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0.xml" ContentType="application/vnd.openxmlformats-officedocument.theme+xml"/>
  <Override PartName="/ppt/tags/tag6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1.xml" ContentType="application/vnd.openxmlformats-officedocument.theme+xml"/>
  <Override PartName="/ppt/tags/tag7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1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3.xml" ContentType="application/vnd.openxmlformats-officedocument.theme+xml"/>
  <Override PartName="/ppt/tags/tag8.xml" ContentType="application/vnd.openxmlformats-officedocument.presentationml.tags+xml"/>
  <Override PartName="/ppt/theme/theme14.xml" ContentType="application/vnd.openxmlformats-officedocument.theme+xml"/>
  <Override PartName="/ppt/theme/theme1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7"/>
    <p:sldMasterId id="2147483660" r:id="rId8"/>
    <p:sldMasterId id="2147483662" r:id="rId9"/>
    <p:sldMasterId id="2147483667" r:id="rId10"/>
    <p:sldMasterId id="2147483669" r:id="rId11"/>
    <p:sldMasterId id="2147483675" r:id="rId12"/>
    <p:sldMasterId id="2147483679" r:id="rId13"/>
    <p:sldMasterId id="2147483681" r:id="rId14"/>
    <p:sldMasterId id="2147483683" r:id="rId15"/>
    <p:sldMasterId id="2147483686" r:id="rId16"/>
    <p:sldMasterId id="2147483690" r:id="rId17"/>
    <p:sldMasterId id="2147483694" r:id="rId18"/>
    <p:sldMasterId id="2147483708" r:id="rId19"/>
  </p:sldMasterIdLst>
  <p:notesMasterIdLst>
    <p:notesMasterId r:id="rId63"/>
  </p:notesMasterIdLst>
  <p:handoutMasterIdLst>
    <p:handoutMasterId r:id="rId64"/>
  </p:handoutMasterIdLst>
  <p:sldIdLst>
    <p:sldId id="256" r:id="rId20"/>
    <p:sldId id="257" r:id="rId21"/>
    <p:sldId id="282" r:id="rId22"/>
    <p:sldId id="259" r:id="rId23"/>
    <p:sldId id="265" r:id="rId24"/>
    <p:sldId id="269" r:id="rId25"/>
    <p:sldId id="261" r:id="rId26"/>
    <p:sldId id="268" r:id="rId27"/>
    <p:sldId id="264" r:id="rId28"/>
    <p:sldId id="270" r:id="rId29"/>
    <p:sldId id="266" r:id="rId30"/>
    <p:sldId id="267" r:id="rId31"/>
    <p:sldId id="277" r:id="rId32"/>
    <p:sldId id="271" r:id="rId33"/>
    <p:sldId id="272" r:id="rId34"/>
    <p:sldId id="273" r:id="rId35"/>
    <p:sldId id="274" r:id="rId36"/>
    <p:sldId id="276" r:id="rId37"/>
    <p:sldId id="275" r:id="rId38"/>
    <p:sldId id="278" r:id="rId39"/>
    <p:sldId id="279" r:id="rId40"/>
    <p:sldId id="280" r:id="rId41"/>
    <p:sldId id="281" r:id="rId42"/>
    <p:sldId id="283" r:id="rId43"/>
    <p:sldId id="284" r:id="rId44"/>
    <p:sldId id="285" r:id="rId45"/>
    <p:sldId id="286" r:id="rId46"/>
    <p:sldId id="300" r:id="rId47"/>
    <p:sldId id="288" r:id="rId48"/>
    <p:sldId id="289" r:id="rId49"/>
    <p:sldId id="290" r:id="rId50"/>
    <p:sldId id="291" r:id="rId51"/>
    <p:sldId id="293" r:id="rId52"/>
    <p:sldId id="294" r:id="rId53"/>
    <p:sldId id="295" r:id="rId54"/>
    <p:sldId id="296" r:id="rId55"/>
    <p:sldId id="298" r:id="rId56"/>
    <p:sldId id="301" r:id="rId57"/>
    <p:sldId id="302" r:id="rId58"/>
    <p:sldId id="303" r:id="rId59"/>
    <p:sldId id="304" r:id="rId60"/>
    <p:sldId id="260" r:id="rId61"/>
    <p:sldId id="306" r:id="rId62"/>
  </p:sldIdLst>
  <p:sldSz cx="9144000" cy="5143500" type="screen16x9"/>
  <p:notesSz cx="6858000" cy="9144000"/>
  <p:custDataLst>
    <p:tags r:id="rId6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38C125"/>
    <a:srgbClr val="FE9100"/>
    <a:srgbClr val="ED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ED0195-9AC4-4BC2-9AC9-C2BEF16E3E65}" v="211" dt="2020-04-22T07:24:32.129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81" autoAdjust="0"/>
    <p:restoredTop sz="96224" autoAdjust="0"/>
  </p:normalViewPr>
  <p:slideViewPr>
    <p:cSldViewPr>
      <p:cViewPr varScale="1">
        <p:scale>
          <a:sx n="135" d="100"/>
          <a:sy n="135" d="100"/>
        </p:scale>
        <p:origin x="143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739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7.xml"/><Relationship Id="rId21" Type="http://schemas.openxmlformats.org/officeDocument/2006/relationships/slide" Target="slides/slide2.xml"/><Relationship Id="rId42" Type="http://schemas.openxmlformats.org/officeDocument/2006/relationships/slide" Target="slides/slide23.xml"/><Relationship Id="rId47" Type="http://schemas.openxmlformats.org/officeDocument/2006/relationships/slide" Target="slides/slide28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Master" Target="slideMasters/slideMaster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0.xml"/><Relationship Id="rId29" Type="http://schemas.openxmlformats.org/officeDocument/2006/relationships/slide" Target="slides/slide10.xml"/><Relationship Id="rId11" Type="http://schemas.openxmlformats.org/officeDocument/2006/relationships/slideMaster" Target="slideMasters/slideMaster5.xml"/><Relationship Id="rId24" Type="http://schemas.openxmlformats.org/officeDocument/2006/relationships/slide" Target="slides/slide5.xml"/><Relationship Id="rId32" Type="http://schemas.openxmlformats.org/officeDocument/2006/relationships/slide" Target="slides/slide13.xml"/><Relationship Id="rId37" Type="http://schemas.openxmlformats.org/officeDocument/2006/relationships/slide" Target="slides/slide18.xml"/><Relationship Id="rId40" Type="http://schemas.openxmlformats.org/officeDocument/2006/relationships/slide" Target="slides/slide21.xml"/><Relationship Id="rId45" Type="http://schemas.openxmlformats.org/officeDocument/2006/relationships/slide" Target="slides/slide26.xml"/><Relationship Id="rId53" Type="http://schemas.openxmlformats.org/officeDocument/2006/relationships/slide" Target="slides/slide34.xml"/><Relationship Id="rId58" Type="http://schemas.openxmlformats.org/officeDocument/2006/relationships/slide" Target="slides/slide39.xml"/><Relationship Id="rId66" Type="http://schemas.openxmlformats.org/officeDocument/2006/relationships/presProps" Target="presProps.xml"/><Relationship Id="rId5" Type="http://schemas.openxmlformats.org/officeDocument/2006/relationships/customXml" Target="../customXml/item5.xml"/><Relationship Id="rId61" Type="http://schemas.openxmlformats.org/officeDocument/2006/relationships/slide" Target="slides/slide42.xml"/><Relationship Id="rId19" Type="http://schemas.openxmlformats.org/officeDocument/2006/relationships/slideMaster" Target="slideMasters/slideMaster13.xml"/><Relationship Id="rId14" Type="http://schemas.openxmlformats.org/officeDocument/2006/relationships/slideMaster" Target="slideMasters/slideMaster8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slide" Target="slides/slide11.xml"/><Relationship Id="rId35" Type="http://schemas.openxmlformats.org/officeDocument/2006/relationships/slide" Target="slides/slide16.xml"/><Relationship Id="rId43" Type="http://schemas.openxmlformats.org/officeDocument/2006/relationships/slide" Target="slides/slide24.xml"/><Relationship Id="rId48" Type="http://schemas.openxmlformats.org/officeDocument/2006/relationships/slide" Target="slides/slide29.xml"/><Relationship Id="rId56" Type="http://schemas.openxmlformats.org/officeDocument/2006/relationships/slide" Target="slides/slide37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Master" Target="slideMasters/slideMaster2.xml"/><Relationship Id="rId51" Type="http://schemas.openxmlformats.org/officeDocument/2006/relationships/slide" Target="slides/slide32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6.xml"/><Relationship Id="rId17" Type="http://schemas.openxmlformats.org/officeDocument/2006/relationships/slideMaster" Target="slideMasters/slideMaster11.xml"/><Relationship Id="rId25" Type="http://schemas.openxmlformats.org/officeDocument/2006/relationships/slide" Target="slides/slide6.xml"/><Relationship Id="rId33" Type="http://schemas.openxmlformats.org/officeDocument/2006/relationships/slide" Target="slides/slide14.xml"/><Relationship Id="rId38" Type="http://schemas.openxmlformats.org/officeDocument/2006/relationships/slide" Target="slides/slide19.xml"/><Relationship Id="rId46" Type="http://schemas.openxmlformats.org/officeDocument/2006/relationships/slide" Target="slides/slide27.xml"/><Relationship Id="rId59" Type="http://schemas.openxmlformats.org/officeDocument/2006/relationships/slide" Target="slides/slide40.xml"/><Relationship Id="rId67" Type="http://schemas.openxmlformats.org/officeDocument/2006/relationships/viewProps" Target="viewProps.xml"/><Relationship Id="rId20" Type="http://schemas.openxmlformats.org/officeDocument/2006/relationships/slide" Target="slides/slide1.xml"/><Relationship Id="rId41" Type="http://schemas.openxmlformats.org/officeDocument/2006/relationships/slide" Target="slides/slide22.xml"/><Relationship Id="rId54" Type="http://schemas.openxmlformats.org/officeDocument/2006/relationships/slide" Target="slides/slide35.xml"/><Relationship Id="rId62" Type="http://schemas.openxmlformats.org/officeDocument/2006/relationships/slide" Target="slides/slide43.xml"/><Relationship Id="rId7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slideMaster" Target="slideMasters/slideMaster9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slide" Target="slides/slide17.xml"/><Relationship Id="rId49" Type="http://schemas.openxmlformats.org/officeDocument/2006/relationships/slide" Target="slides/slide30.xml"/><Relationship Id="rId57" Type="http://schemas.openxmlformats.org/officeDocument/2006/relationships/slide" Target="slides/slide38.xml"/><Relationship Id="rId10" Type="http://schemas.openxmlformats.org/officeDocument/2006/relationships/slideMaster" Target="slideMasters/slideMaster4.xml"/><Relationship Id="rId31" Type="http://schemas.openxmlformats.org/officeDocument/2006/relationships/slide" Target="slides/slide12.xml"/><Relationship Id="rId44" Type="http://schemas.openxmlformats.org/officeDocument/2006/relationships/slide" Target="slides/slide25.xml"/><Relationship Id="rId52" Type="http://schemas.openxmlformats.org/officeDocument/2006/relationships/slide" Target="slides/slide33.xml"/><Relationship Id="rId60" Type="http://schemas.openxmlformats.org/officeDocument/2006/relationships/slide" Target="slides/slide41.xml"/><Relationship Id="rId65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3" Type="http://schemas.openxmlformats.org/officeDocument/2006/relationships/slideMaster" Target="slideMasters/slideMaster7.xml"/><Relationship Id="rId18" Type="http://schemas.openxmlformats.org/officeDocument/2006/relationships/slideMaster" Target="slideMasters/slideMaster12.xml"/><Relationship Id="rId39" Type="http://schemas.openxmlformats.org/officeDocument/2006/relationships/slide" Target="slides/slide20.xml"/><Relationship Id="rId34" Type="http://schemas.openxmlformats.org/officeDocument/2006/relationships/slide" Target="slides/slide15.xml"/><Relationship Id="rId50" Type="http://schemas.openxmlformats.org/officeDocument/2006/relationships/slide" Target="slides/slide31.xml"/><Relationship Id="rId55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89465-CE0D-4B39-B8B5-5B40FD41020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67820-9C07-4A23-A314-1D46E104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9590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06B7A-D931-4D98-BBAC-7D170C3BA55E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E8580-4ED0-43D7-A417-589F97953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02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Confidential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76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solidFill>
                  <a:srgbClr val="001135"/>
                </a:solidFill>
                <a:cs typeface="Arial" panose="020B0604020202020204" pitchFamily="34" charset="0"/>
              </a:rPr>
              <a:t>Confidential</a:t>
            </a:r>
            <a:endParaRPr lang="en-US" dirty="0">
              <a:solidFill>
                <a:srgbClr val="001135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0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solidFill>
                  <a:srgbClr val="001135"/>
                </a:solidFill>
                <a:cs typeface="Arial" panose="020B0604020202020204" pitchFamily="34" charset="0"/>
              </a:rPr>
              <a:t>Confidential</a:t>
            </a:r>
            <a:endParaRPr lang="en-US" dirty="0">
              <a:solidFill>
                <a:srgbClr val="001135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713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124191"/>
                </a:solidFill>
                <a:cs typeface="Arial" panose="020B0604020202020204" pitchFamily="34" charset="0"/>
              </a:rPr>
              <a:t>Confidential</a:t>
            </a:r>
            <a:endParaRPr lang="en-US" dirty="0">
              <a:solidFill>
                <a:srgbClr val="12419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881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solidFill>
                  <a:srgbClr val="001135"/>
                </a:solidFill>
                <a:cs typeface="Arial" panose="020B0604020202020204" pitchFamily="34" charset="0"/>
              </a:rPr>
              <a:t>Confidential</a:t>
            </a:r>
            <a:endParaRPr lang="en-US" dirty="0">
              <a:solidFill>
                <a:srgbClr val="001135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853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124191"/>
                </a:solidFill>
                <a:cs typeface="Arial" panose="020B0604020202020204" pitchFamily="34" charset="0"/>
              </a:rPr>
              <a:t>Confidential</a:t>
            </a:r>
            <a:endParaRPr lang="en-US" dirty="0">
              <a:solidFill>
                <a:srgbClr val="12419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04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Confidential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48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Confidential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911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3 White - two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230400" indent="-23040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2"/>
                </a:solidFill>
                <a:latin typeface="+mn-lt"/>
              </a:defRPr>
            </a:lvl1pPr>
            <a:lvl2pPr marL="460800" indent="-230400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2"/>
                </a:solidFill>
                <a:latin typeface="+mn-lt"/>
              </a:defRPr>
            </a:lvl2pPr>
            <a:lvl3pPr marL="691200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2"/>
                </a:solidFill>
                <a:latin typeface="+mn-lt"/>
              </a:defRPr>
            </a:lvl3pPr>
            <a:lvl4pPr marL="92160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tx2"/>
                </a:solidFill>
                <a:latin typeface="+mn-lt"/>
              </a:defRPr>
            </a:lvl4pPr>
            <a:lvl5pPr marL="115200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9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230400" indent="-23040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2"/>
                </a:solidFill>
                <a:latin typeface="+mn-lt"/>
              </a:defRPr>
            </a:lvl1pPr>
            <a:lvl2pPr marL="460800" indent="-230400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2"/>
                </a:solidFill>
                <a:latin typeface="+mn-lt"/>
              </a:defRPr>
            </a:lvl2pPr>
            <a:lvl3pPr marL="691200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2"/>
                </a:solidFill>
                <a:latin typeface="+mn-lt"/>
              </a:defRPr>
            </a:lvl3pPr>
            <a:lvl4pPr marL="92160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tx2"/>
                </a:solidFill>
                <a:latin typeface="+mn-lt"/>
              </a:defRPr>
            </a:lvl4pPr>
            <a:lvl5pPr marL="115200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9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852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88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2580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Confidential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1540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39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589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2983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37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366" indent="-22859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6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54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652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95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486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39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589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2983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37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366" indent="-22859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6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54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39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589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2983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37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366" indent="-22859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6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54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22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39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589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2983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37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366" indent="-22859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6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54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348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39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589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2983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37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366" indent="-22859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6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54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5856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39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589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2983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37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366" indent="-22859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6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54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34400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39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589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2983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37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366" indent="-22859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6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54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759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17312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132423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273879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13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39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589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2983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37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366" indent="-22859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6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54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39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589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2983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37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366" indent="-22859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6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54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39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589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2983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37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366" indent="-22859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6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54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39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589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2983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37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366" indent="-22859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6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54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763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Confidential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791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Confidential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1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 White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598" y="900000"/>
            <a:ext cx="8308801" cy="15997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3600" baseline="0">
                <a:solidFill>
                  <a:schemeClr val="tx2"/>
                </a:solidFill>
                <a:latin typeface="Nokia Pure Headline Light" panose="020B0304040602060303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4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Confidential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2715766"/>
            <a:ext cx="8308800" cy="1576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  <a:latin typeface="+mn-lt"/>
              </a:defRPr>
            </a:lvl1pPr>
            <a:lvl2pPr marL="460800" indent="-230400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2"/>
                </a:solidFill>
                <a:latin typeface="+mn-lt"/>
              </a:defRPr>
            </a:lvl2pPr>
            <a:lvl3pPr marL="691200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2"/>
                </a:solidFill>
                <a:latin typeface="+mn-lt"/>
              </a:defRPr>
            </a:lvl3pPr>
            <a:lvl4pPr marL="92160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tx2"/>
                </a:solidFill>
                <a:latin typeface="+mn-lt"/>
              </a:defRPr>
            </a:lvl4pPr>
            <a:lvl5pPr marL="115200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9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dirty="0"/>
              <a:t>Click to edit Master text style</a:t>
            </a:r>
          </a:p>
        </p:txBody>
      </p:sp>
      <p:pic>
        <p:nvPicPr>
          <p:cNvPr id="8" name="Picture 7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1200" cy="11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581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3 White - two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230394" indent="-230394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2"/>
                </a:solidFill>
                <a:latin typeface="+mn-lt"/>
              </a:defRPr>
            </a:lvl1pPr>
            <a:lvl2pPr marL="460789" indent="-230394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2"/>
                </a:solidFill>
                <a:latin typeface="+mn-lt"/>
              </a:defRPr>
            </a:lvl2pPr>
            <a:lvl3pPr marL="691183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2"/>
                </a:solidFill>
                <a:latin typeface="+mn-lt"/>
              </a:defRPr>
            </a:lvl3pPr>
            <a:lvl4pPr marL="921577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tx2"/>
                </a:solidFill>
                <a:latin typeface="+mn-lt"/>
              </a:defRPr>
            </a:lvl4pPr>
            <a:lvl5pPr marL="1151972" indent="-228594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900">
                <a:solidFill>
                  <a:schemeClr val="tx2"/>
                </a:solidFill>
                <a:latin typeface="+mn-lt"/>
              </a:defRPr>
            </a:lvl5pPr>
            <a:lvl6pPr marL="1382366" indent="-22859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6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54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230394" indent="-230394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2"/>
                </a:solidFill>
                <a:latin typeface="+mn-lt"/>
              </a:defRPr>
            </a:lvl1pPr>
            <a:lvl2pPr marL="460789" indent="-230394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2"/>
                </a:solidFill>
                <a:latin typeface="+mn-lt"/>
              </a:defRPr>
            </a:lvl2pPr>
            <a:lvl3pPr marL="691183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2"/>
                </a:solidFill>
                <a:latin typeface="+mn-lt"/>
              </a:defRPr>
            </a:lvl3pPr>
            <a:lvl4pPr marL="921577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tx2"/>
                </a:solidFill>
                <a:latin typeface="+mn-lt"/>
              </a:defRPr>
            </a:lvl4pPr>
            <a:lvl5pPr marL="1151972" indent="-228594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900">
                <a:solidFill>
                  <a:schemeClr val="tx2"/>
                </a:solidFill>
                <a:latin typeface="+mn-lt"/>
              </a:defRPr>
            </a:lvl5pPr>
            <a:lvl6pPr marL="1382366" indent="-22859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6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54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184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-1 Blue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Confidential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6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900000"/>
            <a:ext cx="8308800" cy="15997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36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2715766"/>
            <a:ext cx="8308800" cy="192103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60789" indent="-230394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2pPr>
            <a:lvl3pPr marL="691183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3pPr>
            <a:lvl4pPr marL="921577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</a:defRPr>
            </a:lvl4pPr>
            <a:lvl5pPr marL="1151972" indent="-228594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900">
                <a:solidFill>
                  <a:schemeClr val="bg1"/>
                </a:solidFill>
                <a:latin typeface="+mn-lt"/>
              </a:defRPr>
            </a:lvl5pPr>
            <a:lvl6pPr marL="1382366" indent="-22859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bg1"/>
                </a:solidFill>
              </a:defRPr>
            </a:lvl6pPr>
            <a:lvl7pPr marL="161276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bg1"/>
                </a:solidFill>
              </a:defRPr>
            </a:lvl7pPr>
            <a:lvl8pPr marL="1843154">
              <a:spcBef>
                <a:spcPts val="0"/>
              </a:spcBef>
              <a:spcAft>
                <a:spcPts val="600"/>
              </a:spcAft>
              <a:defRPr sz="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1" y="4806000"/>
            <a:ext cx="690379" cy="11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4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 Blue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Confidential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6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900000"/>
            <a:ext cx="8308800" cy="15997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36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2715766"/>
            <a:ext cx="8308800" cy="192103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60800" indent="-230400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2pPr>
            <a:lvl3pPr marL="691200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3pPr>
            <a:lvl4pPr marL="92160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bg1"/>
                </a:solidFill>
                <a:latin typeface="+mn-lt"/>
              </a:defRPr>
            </a:lvl4pPr>
            <a:lvl5pPr marL="115200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900">
                <a:solidFill>
                  <a:schemeClr val="bg1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bg1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bg1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1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Confidential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66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 Nokia Blue Maste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872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1 Nokia White Maste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758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1 Nokia Divider Mas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6347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6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Confidential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solidFill>
                  <a:srgbClr val="001135"/>
                </a:solidFill>
                <a:cs typeface="Arial" panose="020B0604020202020204" pitchFamily="34" charset="0"/>
              </a:rPr>
              <a:t>Confidential</a:t>
            </a:r>
            <a:endParaRPr lang="en-US" dirty="0">
              <a:solidFill>
                <a:srgbClr val="001135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21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heme" Target="../theme/theme10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5.bin"/><Relationship Id="rId5" Type="http://schemas.openxmlformats.org/officeDocument/2006/relationships/tags" Target="../tags/tag6.xml"/><Relationship Id="rId4" Type="http://schemas.openxmlformats.org/officeDocument/2006/relationships/vmlDrawing" Target="../drawings/vmlDrawing5.v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ags" Target="../tags/tag7.xml"/><Relationship Id="rId5" Type="http://schemas.openxmlformats.org/officeDocument/2006/relationships/vmlDrawing" Target="../drawings/vmlDrawing6.vml"/><Relationship Id="rId4" Type="http://schemas.openxmlformats.org/officeDocument/2006/relationships/theme" Target="../theme/theme11.xml"/><Relationship Id="rId9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theme" Target="../theme/theme12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30.xml"/><Relationship Id="rId7" Type="http://schemas.openxmlformats.org/officeDocument/2006/relationships/tags" Target="../tags/tag8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vmlDrawing" Target="../drawings/vmlDrawing7.vml"/><Relationship Id="rId5" Type="http://schemas.openxmlformats.org/officeDocument/2006/relationships/theme" Target="../theme/theme13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31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2.vml"/><Relationship Id="rId7" Type="http://schemas.openxmlformats.org/officeDocument/2006/relationships/image" Target="../media/image2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tags" Target="../tags/tag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3.vml"/><Relationship Id="rId7" Type="http://schemas.openxmlformats.org/officeDocument/2006/relationships/image" Target="../media/image2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tags" Target="../tags/tag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heme" Target="../theme/theme9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oleObject" Target="../embeddings/oleObject4.bin"/><Relationship Id="rId5" Type="http://schemas.openxmlformats.org/officeDocument/2006/relationships/tags" Target="../tags/tag5.xml"/><Relationship Id="rId4" Type="http://schemas.openxmlformats.org/officeDocument/2006/relationships/vmlDrawing" Target="../drawings/vmlDrawing4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0210977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slide</a:t>
            </a:r>
          </a:p>
        </p:txBody>
      </p:sp>
      <p:pic>
        <p:nvPicPr>
          <p:cNvPr id="13" name="Picture 12"/>
          <p:cNvPicPr>
            <a:picLocks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1200" cy="1115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  <a:latin typeface="+mn-lt"/>
                <a:ea typeface="Nokia Pure Text Light" panose="020B0403020202020204" pitchFamily="34" charset="0"/>
                <a:cs typeface="Arial" charset="0"/>
              </a:rPr>
              <a:t>© Nokia 2016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19102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tx1"/>
                </a:solidFill>
                <a:latin typeface="+mn-lt"/>
                <a:ea typeface="Nokia Pure Text Light" panose="020B0403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tx1"/>
              </a:solidFill>
              <a:latin typeface="+mn-lt"/>
              <a:ea typeface="Nokia Pure Text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Confidential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" name="MSIPCMContentMarking" descr="{&quot;HashCode&quot;:-169759003,&quot;Placement&quot;:&quot;Footer&quot;}">
            <a:extLst>
              <a:ext uri="{FF2B5EF4-FFF2-40B4-BE49-F238E27FC236}">
                <a16:creationId xmlns:a16="http://schemas.microsoft.com/office/drawing/2014/main" id="{A48CDBAD-EFF7-4590-9AF2-DC68B2D6AD84}"/>
              </a:ext>
            </a:extLst>
          </p:cNvPr>
          <p:cNvSpPr txBox="1"/>
          <p:nvPr userDrawn="1"/>
        </p:nvSpPr>
        <p:spPr>
          <a:xfrm>
            <a:off x="4039745" y="4925854"/>
            <a:ext cx="1064511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171450" indent="-171450" algn="ctr" defTabSz="3600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en-US" sz="800">
                <a:solidFill>
                  <a:srgbClr val="001753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Nokia internal use</a:t>
            </a:r>
            <a:endParaRPr lang="en-US" sz="800" dirty="0">
              <a:solidFill>
                <a:srgbClr val="001753"/>
              </a:solidFill>
              <a:latin typeface="Arial" panose="020B0604020202020204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26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8" r:id="rId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5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slide</a:t>
            </a:r>
          </a:p>
        </p:txBody>
      </p:sp>
      <p:pic>
        <p:nvPicPr>
          <p:cNvPr id="13" name="Picture 12"/>
          <p:cNvPicPr>
            <a:picLocks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1200" cy="1115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rgbClr val="124191"/>
                </a:solidFill>
                <a:ea typeface="Nokia Pure Text Light" panose="020B0403020202020204" pitchFamily="34" charset="0"/>
                <a:cs typeface="Arial" charset="0"/>
              </a:rPr>
              <a:t>© Nokia 2016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19102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rgbClr val="124191"/>
                </a:solidFill>
                <a:ea typeface="Nokia Pure Text Light" panose="020B0403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rgbClr val="124191"/>
              </a:solidFill>
              <a:ea typeface="Nokia Pure Text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>
                <a:solidFill>
                  <a:srgbClr val="124191"/>
                </a:solidFill>
                <a:cs typeface="Arial" panose="020B0604020202020204" pitchFamily="34" charset="0"/>
              </a:rPr>
              <a:t>Confidential</a:t>
            </a:r>
            <a:endParaRPr lang="en-US" dirty="0">
              <a:solidFill>
                <a:srgbClr val="124191"/>
              </a:solidFill>
              <a:cs typeface="Arial" panose="020B0604020202020204" pitchFamily="34" charset="0"/>
            </a:endParaRPr>
          </a:p>
        </p:txBody>
      </p:sp>
      <p:sp>
        <p:nvSpPr>
          <p:cNvPr id="3" name="MSIPCMContentMarking" descr="{&quot;HashCode&quot;:-169759003,&quot;Placement&quot;:&quot;Footer&quot;}">
            <a:extLst>
              <a:ext uri="{FF2B5EF4-FFF2-40B4-BE49-F238E27FC236}">
                <a16:creationId xmlns:a16="http://schemas.microsoft.com/office/drawing/2014/main" id="{8DB86227-A735-4E0D-BE89-402D29010BFA}"/>
              </a:ext>
            </a:extLst>
          </p:cNvPr>
          <p:cNvSpPr txBox="1"/>
          <p:nvPr userDrawn="1"/>
        </p:nvSpPr>
        <p:spPr>
          <a:xfrm>
            <a:off x="4039745" y="4925854"/>
            <a:ext cx="1064511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171450" indent="-171450" algn="ctr" defTabSz="3600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en-US" sz="800">
                <a:solidFill>
                  <a:srgbClr val="001753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Nokia internal use</a:t>
            </a:r>
            <a:endParaRPr lang="en-US" sz="800" dirty="0">
              <a:solidFill>
                <a:srgbClr val="001753"/>
              </a:solidFill>
              <a:latin typeface="Arial" panose="020B0604020202020204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65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slide</a:t>
            </a:r>
          </a:p>
        </p:txBody>
      </p:sp>
      <p:pic>
        <p:nvPicPr>
          <p:cNvPr id="13" name="Picture 12"/>
          <p:cNvPicPr>
            <a:picLocks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1200" cy="1115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  <a:latin typeface="+mn-lt"/>
                <a:ea typeface="Nokia Pure Text Light" panose="020B0403020202020204" pitchFamily="34" charset="0"/>
                <a:cs typeface="Arial" charset="0"/>
              </a:rPr>
              <a:t>© Nokia 2016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19102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tx1"/>
                </a:solidFill>
                <a:latin typeface="+mn-lt"/>
                <a:ea typeface="Nokia Pure Text Light" panose="020B0403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tx1"/>
              </a:solidFill>
              <a:latin typeface="+mn-lt"/>
              <a:ea typeface="Nokia Pure Text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Confidential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" name="MSIPCMContentMarking" descr="{&quot;HashCode&quot;:-169759003,&quot;Placement&quot;:&quot;Footer&quot;}">
            <a:extLst>
              <a:ext uri="{FF2B5EF4-FFF2-40B4-BE49-F238E27FC236}">
                <a16:creationId xmlns:a16="http://schemas.microsoft.com/office/drawing/2014/main" id="{DB428E72-EF16-4963-A98A-1052D9B718DA}"/>
              </a:ext>
            </a:extLst>
          </p:cNvPr>
          <p:cNvSpPr txBox="1"/>
          <p:nvPr userDrawn="1"/>
        </p:nvSpPr>
        <p:spPr>
          <a:xfrm>
            <a:off x="4039745" y="4925854"/>
            <a:ext cx="1064511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171450" indent="-171450" algn="ctr" defTabSz="3600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en-US" sz="800">
                <a:solidFill>
                  <a:srgbClr val="001753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Nokia internal use</a:t>
            </a:r>
            <a:endParaRPr lang="en-US" sz="800" dirty="0">
              <a:solidFill>
                <a:srgbClr val="001753"/>
              </a:solidFill>
              <a:latin typeface="Arial" panose="020B0604020202020204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26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7D0E1A0-C19A-4DB8-BA1F-3D71830D1A93}"/>
              </a:ext>
            </a:extLst>
          </p:cNvPr>
          <p:cNvSpPr txBox="1"/>
          <p:nvPr userDrawn="1"/>
        </p:nvSpPr>
        <p:spPr>
          <a:xfrm>
            <a:off x="755776" y="4815927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2019 Nokia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920C8E0-2BA3-45B9-8A9F-1B9E5915743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089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sz="100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141D57DB-1EB7-4DFA-9100-436A54579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C5FB64-385A-4093-B8B2-2F00FF97827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226" y="4651001"/>
            <a:ext cx="1008112" cy="424363"/>
          </a:xfrm>
          <a:prstGeom prst="rect">
            <a:avLst/>
          </a:prstGeom>
        </p:spPr>
      </p:pic>
      <p:sp>
        <p:nvSpPr>
          <p:cNvPr id="2" name="MSIPCMContentMarking" descr="{&quot;HashCode&quot;:-169759003,&quot;Placement&quot;:&quot;Footer&quot;}">
            <a:extLst>
              <a:ext uri="{FF2B5EF4-FFF2-40B4-BE49-F238E27FC236}">
                <a16:creationId xmlns:a16="http://schemas.microsoft.com/office/drawing/2014/main" id="{D97817D9-C3A8-4BB1-882B-F38FD4D0604F}"/>
              </a:ext>
            </a:extLst>
          </p:cNvPr>
          <p:cNvSpPr txBox="1"/>
          <p:nvPr userDrawn="1"/>
        </p:nvSpPr>
        <p:spPr>
          <a:xfrm>
            <a:off x="4039745" y="4925854"/>
            <a:ext cx="1064511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800">
                <a:solidFill>
                  <a:srgbClr val="001753"/>
                </a:solidFill>
                <a:latin typeface="Arial" panose="020B0604020202020204" pitchFamily="34" charset="0"/>
              </a:rPr>
              <a:t>Nokia internal use</a:t>
            </a:r>
            <a:endParaRPr lang="en-US" sz="800" dirty="0">
              <a:solidFill>
                <a:srgbClr val="001753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00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</p:sldLayoutIdLst>
  <p:hf sldNum="0"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1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slide</a:t>
            </a:r>
          </a:p>
        </p:txBody>
      </p:sp>
      <p:pic>
        <p:nvPicPr>
          <p:cNvPr id="13" name="Picture 12"/>
          <p:cNvPicPr>
            <a:picLocks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1"/>
            <a:ext cx="691200" cy="1115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57000" y="4815927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  <a:latin typeface="+mn-lt"/>
                <a:ea typeface="Nokia Pure Text Light" panose="020B0403020202020204" pitchFamily="34" charset="0"/>
                <a:cs typeface="Arial" charset="0"/>
              </a:rPr>
              <a:t>© Nokia 2016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19102" y="4816090"/>
            <a:ext cx="144462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tx1"/>
                </a:solidFill>
                <a:latin typeface="+mn-lt"/>
                <a:ea typeface="Nokia Pure Text Light" panose="020B0403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sz="1000" dirty="0">
              <a:solidFill>
                <a:schemeClr val="tx1"/>
              </a:solidFill>
              <a:latin typeface="+mn-lt"/>
              <a:ea typeface="Nokia Pure Text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Confidential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" name="MSIPCMContentMarking" descr="{&quot;HashCode&quot;:-169759003,&quot;Placement&quot;:&quot;Footer&quot;}">
            <a:extLst>
              <a:ext uri="{FF2B5EF4-FFF2-40B4-BE49-F238E27FC236}">
                <a16:creationId xmlns:a16="http://schemas.microsoft.com/office/drawing/2014/main" id="{FB5C8D2C-49A4-4BDB-A129-F636B7E6DA4E}"/>
              </a:ext>
            </a:extLst>
          </p:cNvPr>
          <p:cNvSpPr txBox="1"/>
          <p:nvPr userDrawn="1"/>
        </p:nvSpPr>
        <p:spPr>
          <a:xfrm>
            <a:off x="4039745" y="4925854"/>
            <a:ext cx="1064511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171450" indent="-171450" algn="ctr" defTabSz="3600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fi-FI" sz="800">
                <a:solidFill>
                  <a:srgbClr val="001753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Nokia internal use</a:t>
            </a:r>
            <a:endParaRPr lang="fi-FI" sz="800" dirty="0">
              <a:solidFill>
                <a:srgbClr val="001753"/>
              </a:solidFill>
              <a:latin typeface="Arial" panose="020B0604020202020204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96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</p:sldLayoutIdLst>
  <p:hf sldNum="0" hdr="0" dt="0"/>
  <p:txStyles>
    <p:titleStyle>
      <a:lvl1pPr algn="l" defTabSz="914378" rtl="0" eaLnBrk="1" latinLnBrk="0" hangingPunct="1">
        <a:spcBef>
          <a:spcPct val="0"/>
        </a:spcBef>
        <a:buNone/>
        <a:defRPr sz="2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 userDrawn="1"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  <a:latin typeface="+mn-lt"/>
                <a:ea typeface="Nokia Pure Text Light" panose="020B0403020202020204" pitchFamily="34" charset="0"/>
                <a:cs typeface="Arial" charset="0"/>
              </a:rPr>
              <a:t>© Nokia 2016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19102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tx1"/>
                </a:solidFill>
                <a:latin typeface="+mn-lt"/>
                <a:ea typeface="Nokia Pure Text Light" panose="020B0403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tx1"/>
              </a:solidFill>
              <a:latin typeface="+mn-lt"/>
              <a:ea typeface="Nokia Pure Text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Confidential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2" name="MSIPCMContentMarking" descr="{&quot;HashCode&quot;:-169759003,&quot;Placement&quot;:&quot;Footer&quot;}">
            <a:extLst>
              <a:ext uri="{FF2B5EF4-FFF2-40B4-BE49-F238E27FC236}">
                <a16:creationId xmlns:a16="http://schemas.microsoft.com/office/drawing/2014/main" id="{2F56C042-9A81-4532-BB78-10CB485D8B6A}"/>
              </a:ext>
            </a:extLst>
          </p:cNvPr>
          <p:cNvSpPr txBox="1"/>
          <p:nvPr userDrawn="1"/>
        </p:nvSpPr>
        <p:spPr>
          <a:xfrm>
            <a:off x="4039745" y="4925854"/>
            <a:ext cx="1064511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1753"/>
                </a:solidFill>
                <a:latin typeface="Arial" panose="020B0604020202020204" pitchFamily="34" charset="0"/>
              </a:rPr>
              <a:t>Nokia internal use</a:t>
            </a:r>
            <a:endParaRPr lang="en-US" sz="800" dirty="0">
              <a:solidFill>
                <a:srgbClr val="001753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62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 userDrawn="1"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  <a:cs typeface="Arial" charset="0"/>
              </a:rPr>
              <a:t>© Nokia 2016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19102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1"/>
              </a:solidFill>
              <a:latin typeface="+mn-lt"/>
              <a:ea typeface="Nokia Pure Text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Confidential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2" name="MSIPCMContentMarking" descr="{&quot;HashCode&quot;:-169759003,&quot;Placement&quot;:&quot;Footer&quot;}">
            <a:extLst>
              <a:ext uri="{FF2B5EF4-FFF2-40B4-BE49-F238E27FC236}">
                <a16:creationId xmlns:a16="http://schemas.microsoft.com/office/drawing/2014/main" id="{72B75662-E1E9-4236-B9D5-21AF9EF03741}"/>
              </a:ext>
            </a:extLst>
          </p:cNvPr>
          <p:cNvSpPr txBox="1"/>
          <p:nvPr userDrawn="1"/>
        </p:nvSpPr>
        <p:spPr>
          <a:xfrm>
            <a:off x="4039745" y="4925854"/>
            <a:ext cx="1064511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1753"/>
                </a:solidFill>
                <a:latin typeface="Arial" panose="020B0604020202020204" pitchFamily="34" charset="0"/>
              </a:rPr>
              <a:t>Nokia internal use</a:t>
            </a:r>
          </a:p>
        </p:txBody>
      </p:sp>
    </p:spTree>
    <p:extLst>
      <p:ext uri="{BB962C8B-B14F-4D97-AF65-F5344CB8AC3E}">
        <p14:creationId xmlns:p14="http://schemas.microsoft.com/office/powerpoint/2010/main" val="234552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707" r:id="rId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750" y="2427750"/>
            <a:ext cx="1774500" cy="288000"/>
          </a:xfrm>
          <a:prstGeom prst="rect">
            <a:avLst/>
          </a:prstGeom>
        </p:spPr>
      </p:pic>
      <p:sp>
        <p:nvSpPr>
          <p:cNvPr id="2" name="MSIPCMContentMarking" descr="{&quot;HashCode&quot;:-169759003,&quot;Placement&quot;:&quot;Footer&quot;}">
            <a:extLst>
              <a:ext uri="{FF2B5EF4-FFF2-40B4-BE49-F238E27FC236}">
                <a16:creationId xmlns:a16="http://schemas.microsoft.com/office/drawing/2014/main" id="{F95E253A-3061-4CAA-B6B3-219FE355758E}"/>
              </a:ext>
            </a:extLst>
          </p:cNvPr>
          <p:cNvSpPr txBox="1"/>
          <p:nvPr userDrawn="1"/>
        </p:nvSpPr>
        <p:spPr>
          <a:xfrm>
            <a:off x="4039745" y="4925854"/>
            <a:ext cx="1064511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1753"/>
                </a:solidFill>
                <a:latin typeface="Arial" panose="020B0604020202020204" pitchFamily="34" charset="0"/>
              </a:rPr>
              <a:t>Nokia internal use</a:t>
            </a:r>
          </a:p>
        </p:txBody>
      </p:sp>
    </p:spTree>
    <p:extLst>
      <p:ext uri="{BB962C8B-B14F-4D97-AF65-F5344CB8AC3E}">
        <p14:creationId xmlns:p14="http://schemas.microsoft.com/office/powerpoint/2010/main" val="981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368" y="2427750"/>
            <a:ext cx="1763265" cy="288000"/>
          </a:xfrm>
          <a:prstGeom prst="rect">
            <a:avLst/>
          </a:prstGeom>
        </p:spPr>
      </p:pic>
      <p:sp>
        <p:nvSpPr>
          <p:cNvPr id="2" name="MSIPCMContentMarking" descr="{&quot;HashCode&quot;:-169759003,&quot;Placement&quot;:&quot;Footer&quot;}">
            <a:extLst>
              <a:ext uri="{FF2B5EF4-FFF2-40B4-BE49-F238E27FC236}">
                <a16:creationId xmlns:a16="http://schemas.microsoft.com/office/drawing/2014/main" id="{CD9277B0-0B87-49F7-B095-B27C737FD11F}"/>
              </a:ext>
            </a:extLst>
          </p:cNvPr>
          <p:cNvSpPr txBox="1"/>
          <p:nvPr userDrawn="1"/>
        </p:nvSpPr>
        <p:spPr>
          <a:xfrm>
            <a:off x="4039745" y="4925854"/>
            <a:ext cx="1064511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1753"/>
                </a:solidFill>
                <a:latin typeface="Arial" panose="020B0604020202020204" pitchFamily="34" charset="0"/>
              </a:rPr>
              <a:t>Nokia internal use</a:t>
            </a:r>
          </a:p>
        </p:txBody>
      </p:sp>
    </p:spTree>
    <p:extLst>
      <p:ext uri="{BB962C8B-B14F-4D97-AF65-F5344CB8AC3E}">
        <p14:creationId xmlns:p14="http://schemas.microsoft.com/office/powerpoint/2010/main" val="311715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 userDrawn="1"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  <a:cs typeface="Arial" charset="0"/>
              </a:rPr>
              <a:t>© Nokia 2016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19102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1"/>
              </a:solidFill>
              <a:latin typeface="+mn-lt"/>
              <a:ea typeface="Nokia Pure Text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Confidential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2" name="MSIPCMContentMarking" descr="{&quot;HashCode&quot;:-169759003,&quot;Placement&quot;:&quot;Footer&quot;}">
            <a:extLst>
              <a:ext uri="{FF2B5EF4-FFF2-40B4-BE49-F238E27FC236}">
                <a16:creationId xmlns:a16="http://schemas.microsoft.com/office/drawing/2014/main" id="{C029A38E-C2F6-4475-8199-769AF3B9F0E5}"/>
              </a:ext>
            </a:extLst>
          </p:cNvPr>
          <p:cNvSpPr txBox="1"/>
          <p:nvPr userDrawn="1"/>
        </p:nvSpPr>
        <p:spPr>
          <a:xfrm>
            <a:off x="4039745" y="4925854"/>
            <a:ext cx="1064511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1753"/>
                </a:solidFill>
                <a:latin typeface="Arial" panose="020B0604020202020204" pitchFamily="34" charset="0"/>
              </a:rPr>
              <a:t>Nokia internal use</a:t>
            </a:r>
          </a:p>
        </p:txBody>
      </p:sp>
    </p:spTree>
    <p:extLst>
      <p:ext uri="{BB962C8B-B14F-4D97-AF65-F5344CB8AC3E}">
        <p14:creationId xmlns:p14="http://schemas.microsoft.com/office/powerpoint/2010/main" val="309800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slide</a:t>
            </a:r>
          </a:p>
        </p:txBody>
      </p:sp>
      <p:pic>
        <p:nvPicPr>
          <p:cNvPr id="13" name="Picture 12"/>
          <p:cNvPicPr>
            <a:picLocks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1200" cy="1115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  <a:ea typeface="Nokia Pure Text Light" panose="020B0403020202020204" pitchFamily="34" charset="0"/>
                <a:cs typeface="Arial" charset="0"/>
              </a:rPr>
              <a:t>© Nokia 2016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19102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tx1"/>
                </a:solidFill>
                <a:ea typeface="Nokia Pure Text Light" panose="020B0403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tx1"/>
              </a:solidFill>
              <a:ea typeface="Nokia Pure Text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Confidential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" name="MSIPCMContentMarking" descr="{&quot;HashCode&quot;:-169759003,&quot;Placement&quot;:&quot;Footer&quot;}">
            <a:extLst>
              <a:ext uri="{FF2B5EF4-FFF2-40B4-BE49-F238E27FC236}">
                <a16:creationId xmlns:a16="http://schemas.microsoft.com/office/drawing/2014/main" id="{C0999D93-19FA-4804-824B-82C65CA41687}"/>
              </a:ext>
            </a:extLst>
          </p:cNvPr>
          <p:cNvSpPr txBox="1"/>
          <p:nvPr userDrawn="1"/>
        </p:nvSpPr>
        <p:spPr>
          <a:xfrm>
            <a:off x="4039745" y="4925854"/>
            <a:ext cx="1064511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171450" indent="-171450" algn="ctr" defTabSz="3600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en-US" sz="800">
                <a:solidFill>
                  <a:srgbClr val="001753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Nokia internal use</a:t>
            </a:r>
            <a:endParaRPr lang="en-US" sz="800" dirty="0">
              <a:solidFill>
                <a:srgbClr val="001753"/>
              </a:solidFill>
              <a:latin typeface="Arial" panose="020B0604020202020204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42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slide</a:t>
            </a:r>
          </a:p>
        </p:txBody>
      </p:sp>
      <p:pic>
        <p:nvPicPr>
          <p:cNvPr id="13" name="Picture 12"/>
          <p:cNvPicPr>
            <a:picLocks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1200" cy="1115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  <a:ea typeface="Nokia Pure Text Light" panose="020B0403020202020204" pitchFamily="34" charset="0"/>
                <a:cs typeface="Arial" charset="0"/>
              </a:rPr>
              <a:t>© Nokia 2016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19102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tx1"/>
                </a:solidFill>
                <a:ea typeface="Nokia Pure Text Light" panose="020B0403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tx1"/>
              </a:solidFill>
              <a:ea typeface="Nokia Pure Text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Confidential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" name="MSIPCMContentMarking" descr="{&quot;HashCode&quot;:-169759003,&quot;Placement&quot;:&quot;Footer&quot;}">
            <a:extLst>
              <a:ext uri="{FF2B5EF4-FFF2-40B4-BE49-F238E27FC236}">
                <a16:creationId xmlns:a16="http://schemas.microsoft.com/office/drawing/2014/main" id="{27455975-097D-42AF-BD9E-F647E11A17A1}"/>
              </a:ext>
            </a:extLst>
          </p:cNvPr>
          <p:cNvSpPr txBox="1"/>
          <p:nvPr userDrawn="1"/>
        </p:nvSpPr>
        <p:spPr>
          <a:xfrm>
            <a:off x="4039745" y="4925854"/>
            <a:ext cx="1064511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171450" indent="-171450" algn="ctr" defTabSz="3600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en-US" sz="800">
                <a:solidFill>
                  <a:srgbClr val="001753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Nokia internal use</a:t>
            </a:r>
            <a:endParaRPr lang="en-US" sz="800" dirty="0">
              <a:solidFill>
                <a:srgbClr val="001753"/>
              </a:solidFill>
              <a:latin typeface="Arial" panose="020B0604020202020204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25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5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slide</a:t>
            </a:r>
          </a:p>
        </p:txBody>
      </p:sp>
      <p:pic>
        <p:nvPicPr>
          <p:cNvPr id="13" name="Picture 12"/>
          <p:cNvPicPr>
            <a:picLocks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1200" cy="1115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rgbClr val="124191"/>
                </a:solidFill>
                <a:ea typeface="Nokia Pure Text Light" panose="020B0403020202020204" pitchFamily="34" charset="0"/>
                <a:cs typeface="Arial" charset="0"/>
              </a:rPr>
              <a:t>© Nokia 2016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19102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rgbClr val="124191"/>
                </a:solidFill>
                <a:ea typeface="Nokia Pure Text Light" panose="020B0403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rgbClr val="124191"/>
              </a:solidFill>
              <a:ea typeface="Nokia Pure Text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>
                <a:solidFill>
                  <a:srgbClr val="124191"/>
                </a:solidFill>
                <a:cs typeface="Arial" panose="020B0604020202020204" pitchFamily="34" charset="0"/>
              </a:rPr>
              <a:t>Confidential</a:t>
            </a:r>
            <a:endParaRPr lang="en-US" dirty="0">
              <a:solidFill>
                <a:srgbClr val="124191"/>
              </a:solidFill>
              <a:cs typeface="Arial" panose="020B0604020202020204" pitchFamily="34" charset="0"/>
            </a:endParaRPr>
          </a:p>
        </p:txBody>
      </p:sp>
      <p:sp>
        <p:nvSpPr>
          <p:cNvPr id="3" name="MSIPCMContentMarking" descr="{&quot;HashCode&quot;:-169759003,&quot;Placement&quot;:&quot;Footer&quot;}">
            <a:extLst>
              <a:ext uri="{FF2B5EF4-FFF2-40B4-BE49-F238E27FC236}">
                <a16:creationId xmlns:a16="http://schemas.microsoft.com/office/drawing/2014/main" id="{7A3551BE-5572-4A9A-B04E-1DC7C5D09BBD}"/>
              </a:ext>
            </a:extLst>
          </p:cNvPr>
          <p:cNvSpPr txBox="1"/>
          <p:nvPr userDrawn="1"/>
        </p:nvSpPr>
        <p:spPr>
          <a:xfrm>
            <a:off x="4039745" y="4925854"/>
            <a:ext cx="1064511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171450" indent="-171450" algn="ctr" defTabSz="3600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en-US" sz="800">
                <a:solidFill>
                  <a:srgbClr val="001753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Nokia internal use</a:t>
            </a:r>
            <a:endParaRPr lang="en-US" sz="800" dirty="0">
              <a:solidFill>
                <a:srgbClr val="001753"/>
              </a:solidFill>
              <a:latin typeface="Arial" panose="020B0604020202020204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1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file:///\\eseefsn50.emea.nsn-net.net\rotta4internal\5G\Oulu_L3_CAMP\gnbMirroring" TargetMode="Externa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mailto:toor4nsn@10.42.555.444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ft.int.net.nokia.com/5G:WMP/branches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s://confluence.int.net.nokia.com/pages/viewpage.action?pageId=779796371" TargetMode="Externa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8.png"/><Relationship Id="rId5" Type="http://schemas.openxmlformats.org/officeDocument/2006/relationships/hyperlink" Target="https://confluence.int.net.nokia.com/display/Wireshark/Wireshark+Starter" TargetMode="External"/><Relationship Id="rId4" Type="http://schemas.openxmlformats.org/officeDocument/2006/relationships/hyperlink" Target="https://artifactory-espoo1.ext.net.nokia.com/artifactory/mnp5g-central-public-local/System_Release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nokia.sharepoint.com/sites/5GRANChinaTrialMySharePoint/Shared%20Documents/Forms/AllItems.aspx?RootFolder=%2Fsites%2F5GRANChinaTrialMySharePoint%2FShared%20Documents%2F5G%20L2L3%20Group%2F5G%20L2%20Group%2FSquad%20Group%205%2FTools%2F5G%5FWireshark&amp;FolderCTID=0x01200045D30BC09500DF44A5E60FCD3F3CF759&amp;View=%7B8F8A7995%2D3F48%2D43AF%2DA5A9%2DC36E1E05A19D%7D&amp;InitialTabId=Ribbon%2ERead&amp;VisibilityContext=WSSTabPersistence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127.0.0.1:8008/troubleshooting/l2Stream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nokia.sharepoint.com/sites/MNCSKoreaSST-TQTRUpdate/Shared%20Documents/Forms/AllItems.aspx?RootFolder=%2Fsites%2FMNCSKoreaSST%2DTQTRUpdate%2FShared%20Documents%2FCommon%2FKorea%20R%26D%20Tool&amp;FolderCTID=0x012000BC5C18B308580D41A21FD1122F03D6A5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artifactory-espoo1.ext.net.nokia.com/artifactory/mnp5g-central-public-local/System_Release/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confluence.int.net.nokia.com/pages/viewpage.action?spaceKey=5GSH&amp;title=Trace+Analysis+03%3A+Bipper+for+L1-L2+BIP+trace+decode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1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127.0.0.1:8008/troubleshooting/l2Stream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nokia.sharepoint.com/sites/MNCSKoreaSST-TQTRUpdate/Shared%20Documents/Forms/AllItems.aspx?RootFolder=%2Fsites%2FMNCSKoreaSST%2DTQTRUpdate%2FShared%20Documents%2FCommon%2FKorea%20R%26D%20Tool&amp;FolderCTID=0x012000BC5C18B308580D41A21FD1122F03D6A5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int.net.nokia.com/pages/viewpage.action?spaceKey=CSRNS5G&amp;title=How+to+get+traces+with+Sherpa" TargetMode="External"/><Relationship Id="rId2" Type="http://schemas.openxmlformats.org/officeDocument/2006/relationships/hyperlink" Target="https://confluence.int.net.nokia.com/pages/viewpage.action?spaceKey=5GSH&amp;title=Trace+Analysis+005%3A+How+to+use+Sherpa" TargetMode="Externa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confluence.int.net.nokia.com/pages/viewpage.action?spaceKey=5GFTUlm&amp;title=Sherpa+-+graphical+tool+for+Uplane+logs" TargetMode="External"/><Relationship Id="rId4" Type="http://schemas.openxmlformats.org/officeDocument/2006/relationships/hyperlink" Target="https://nokiaedu.webex.com/nokiaedu/lsr.php?RCID=30372ca62a1748eebcd4e94d06a79813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nokia.sharepoint.com/:u:/r/sites/5g_cv_wro_rrm/Shared%20Documents/L2PS%20Knowledge%20sharing/Logs/FDD/FDD_2_sherpa_20200421_142418.zip?csf=1&amp;web=1&amp;e=4lTxF1" TargetMode="External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int.net.nokia.com/pages/viewpage.action?spaceKey=CUP&amp;title=Loner+Problem+Solving" TargetMode="External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confluence.int.net.nokia.com/pages/viewpage.action?pageId=851069961" TargetMode="External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int.net.nokia.com/display/5GSH/Trace+Analysis+004%3A+TigerSailor+for+analyze+antenna+IQ+signals" TargetMode="Externa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int.net.nokia.com/display/5GSH/Trace+Analysis+01%3A+Dragon+Decoder+for+DDR4+IQ+data+decode" TargetMode="External"/><Relationship Id="rId2" Type="http://schemas.openxmlformats.org/officeDocument/2006/relationships/hyperlink" Target="https://confluence.int.net.nokia.com/display/5GSH/Trace+Analysis001%3A+Dragon+Decoder+for+DDR4+IQ+data+decode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nokia.sharepoint.com/:u:/r/sites/5g_cv_wro_rrm/Shared%20Documents/L2PS%20Knowledge%20sharing/Logs/TDD/TDD_MUE_13UE.ZIP?csf=1&amp;web=1&amp;e=hRcmmI" TargetMode="External"/><Relationship Id="rId2" Type="http://schemas.openxmlformats.org/officeDocument/2006/relationships/hyperlink" Target="https://nokia.sharepoint.com/:u:/r/sites/5g_cv_wro_rrm/Shared%20Documents/L2PS%20Knowledge%20sharing/Logs/TDD/TDD_MUE_log1.zip?csf=1&amp;web=1&amp;e=YmK6rg" TargetMode="Externa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nokia.sharepoint.com/:u:/r/sites/5g_cv_wro_rrm/Shared%20Documents/L2PS%20Knowledge%20sharing/Logs/TDD/TDD_MUE_proact.zip?csf=1&amp;web=1&amp;e=fhEACY" TargetMode="External"/><Relationship Id="rId4" Type="http://schemas.openxmlformats.org/officeDocument/2006/relationships/hyperlink" Target="https://qc12-prod.int.net.nokia.com/qcbin/start_a.jsphttps:/nokia.sharepoint.com/:u:/r/sites/5g_cv_wro_rrm/Shared%20Documents/L2PS%20Knowledge%20sharing/Logs/TDD/TDD_MUE_proact.zip?csf=1&amp;web=1&amp;e=33uBaZ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nokia.sharepoint.com/:u:/r/sites/5g_cv_wro_rrm/Shared%20Documents/L2PS%20Knowledge%20sharing/Logs/FDD/FDD_1_4ue.tar.gz?csf=1&amp;web=1&amp;e=BEJPj5" TargetMode="External"/><Relationship Id="rId2" Type="http://schemas.openxmlformats.org/officeDocument/2006/relationships/hyperlink" Target="https://nokia.sharepoint.com/:u:/r/sites/5g_cv_wro_rrm/Shared%20Documents/L2PS%20Knowledge%20sharing/Logs/FDD/FDD_1_4ue.tar.gz?csf=1&amp;web=1&amp;e=pt747a" TargetMode="Externa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nokia.sharepoint.com/:u:/r/sites/5g_cv_wro_rrm/Shared%20Documents/L2PS%20Knowledge%20sharing/Logs/FDD/FDD_4_MCS_PRB.ZIP?csf=1&amp;web=1&amp;e=di0WOh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nei.emea.nsn-net.net/#/webnei/5af442a1331dff00127a8300/1" TargetMode="External"/><Relationship Id="rId2" Type="http://schemas.openxmlformats.org/officeDocument/2006/relationships/hyperlink" Target="https://webnei.emea.nsn-net.net/#/paths/5dcbef0a2c88ac001cd052e6/webnei/5af2b0e5c8658e001239155b/1" TargetMode="Externa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webnei.emea.nsn-net.net/#/paths/5dcbef0a2c88ac001cd052e6/webnei/5c2f5265b3b98d001210741e/1" TargetMode="External"/><Relationship Id="rId4" Type="http://schemas.openxmlformats.org/officeDocument/2006/relationships/hyperlink" Target="https://webnei.emea.nsn-net.net/#/webnei/5e25b602058285001c5bd594/1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nokia.sharepoint.com/:u:/r/sites/5g_cv_wro_rrm/Shared%20Documents/L2PS%20Knowledge%20sharing/Logs/FDD/FDD_4_MCS_PRB.ZIP?csf=1&amp;web=1&amp;e=Eifzpt" TargetMode="External"/><Relationship Id="rId2" Type="http://schemas.openxmlformats.org/officeDocument/2006/relationships/hyperlink" Target="https://nokia.sharepoint.com/:u:/r/sites/5g_cv_wro_rrm/Shared%20Documents/L2PS%20Knowledge%20sharing/Logs/FDD/FDD_5_DL_LA.ZIP?csf=1&amp;web=1&amp;e=dxPpQB" TargetMode="External"/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5gwebserver.eecloud.dynamic.nsn-net.net/CinqG/uplaneSwDoc/docGen/doc/All_UplaneSwArchiDoc.html#_debugging_guide" TargetMode="External"/><Relationship Id="rId3" Type="http://schemas.openxmlformats.org/officeDocument/2006/relationships/hyperlink" Target="https://confluence.int.net.nokia.com/" TargetMode="External"/><Relationship Id="rId7" Type="http://schemas.openxmlformats.org/officeDocument/2006/relationships/hyperlink" Target="http://niviuk.free.fr/nr_band.php" TargetMode="External"/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://5gtables.eecloud.dynamic.nsn-net.net/nrTput.php?code=EUQBAEAAAAAEAwAAAAAAAAAA" TargetMode="External"/><Relationship Id="rId5" Type="http://schemas.openxmlformats.org/officeDocument/2006/relationships/hyperlink" Target="https://nokia.sharepoint.com/:b:/r/sites/5Gdoc/AS_Tech_Spec/5G%20Architecture%20documents/5G%20NB%20end2end%20Internal%20Communication/2019%20deliveries/5G19B/5G19B_global_5GNB_e2e_internal_communication.pdf?csf=1&amp;e=E1zNUS" TargetMode="External"/><Relationship Id="rId4" Type="http://schemas.openxmlformats.org/officeDocument/2006/relationships/hyperlink" Target="http://www.sharetechnote.com/html/5G/Handbook_5G_Index.html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int.net.nokia.com/display/CV/5gNB+Logs+collection+and+troubleshooting" TargetMode="Externa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int.net.nokia.com/display/OPSW1/ASIK+Red+Rock+Canyon+%28RRC%29+ports+distributio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1"/>
          </p:nvPr>
        </p:nvSpPr>
        <p:spPr>
          <a:xfrm>
            <a:off x="417600" y="900000"/>
            <a:ext cx="8308800" cy="1383718"/>
          </a:xfrm>
        </p:spPr>
        <p:txBody>
          <a:bodyPr/>
          <a:lstStyle/>
          <a:p>
            <a:r>
              <a:rPr lang="en-US" noProof="0" dirty="0">
                <a:latin typeface="Nokia Pure Headline Light" panose="020B0304040602060303" pitchFamily="34" charset="0"/>
              </a:rPr>
              <a:t>L2 - Knowledge sharing</a:t>
            </a:r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2"/>
          </p:nvPr>
        </p:nvSpPr>
        <p:spPr>
          <a:xfrm>
            <a:off x="412693" y="2427734"/>
            <a:ext cx="8308800" cy="192103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noProof="0" dirty="0">
                <a:latin typeface="Nokia Pure Headline Light" panose="020B0304040602060303" pitchFamily="34" charset="0"/>
                <a:ea typeface="Nokia Pure Text Light" panose="020B0403020202020204" pitchFamily="34" charset="0"/>
              </a:rPr>
              <a:t>FT 517, 523,</a:t>
            </a:r>
            <a:r>
              <a:rPr lang="pl-PL" noProof="0">
                <a:latin typeface="Nokia Pure Headline Light" panose="020B0304040602060303" pitchFamily="34" charset="0"/>
                <a:ea typeface="Nokia Pure Text Light" panose="020B0403020202020204" pitchFamily="34" charset="0"/>
              </a:rPr>
              <a:t> 792,</a:t>
            </a:r>
            <a:r>
              <a:rPr lang="en-US" noProof="0" dirty="0">
                <a:latin typeface="Nokia Pure Headline Light" panose="020B0304040602060303" pitchFamily="34" charset="0"/>
                <a:ea typeface="Nokia Pure Text Light" panose="020B0403020202020204" pitchFamily="34" charset="0"/>
              </a:rPr>
              <a:t> 1796</a:t>
            </a:r>
          </a:p>
          <a:p>
            <a:pPr marL="0" indent="0">
              <a:buNone/>
            </a:pPr>
            <a:r>
              <a:rPr lang="en-US" noProof="0" dirty="0">
                <a:latin typeface="Nokia Pure Headline Light" panose="020B0304040602060303" pitchFamily="34" charset="0"/>
                <a:ea typeface="Nokia Pure Text Light" panose="020B0403020202020204" pitchFamily="34" charset="0"/>
              </a:rPr>
              <a:t>TDD/FDD</a:t>
            </a:r>
          </a:p>
          <a:p>
            <a:pPr marL="0" indent="0">
              <a:buNone/>
            </a:pPr>
            <a:endParaRPr lang="en-US" noProof="0" dirty="0">
              <a:latin typeface="Nokia Pure Headline Light" panose="020B0304040602060303" pitchFamily="34" charset="0"/>
              <a:ea typeface="Nokia Pure Text Light" panose="020B0403020202020204" pitchFamily="34" charset="0"/>
            </a:endParaRPr>
          </a:p>
          <a:p>
            <a:pPr marL="0" indent="0">
              <a:buNone/>
            </a:pPr>
            <a:r>
              <a:rPr lang="en-US" noProof="0" dirty="0">
                <a:latin typeface="Nokia Pure Headline Light" panose="020B0304040602060303" pitchFamily="34" charset="0"/>
                <a:ea typeface="Nokia Pure Text Light" panose="020B0403020202020204" pitchFamily="34" charset="0"/>
              </a:rPr>
              <a:t>Artur Ekert</a:t>
            </a:r>
          </a:p>
          <a:p>
            <a:r>
              <a:rPr lang="pl-PL" dirty="0">
                <a:latin typeface="Nokia Pure Headline Light" panose="020B0304040602060303" pitchFamily="34" charset="0"/>
                <a:ea typeface="Nokia Pure Text Light" panose="020B0403020202020204" pitchFamily="34" charset="0"/>
              </a:rPr>
              <a:t>22</a:t>
            </a:r>
            <a:r>
              <a:rPr lang="en-US" noProof="0" dirty="0">
                <a:latin typeface="Nokia Pure Headline Light" panose="020B0304040602060303" pitchFamily="34" charset="0"/>
                <a:ea typeface="Nokia Pure Text Light" panose="020B0403020202020204" pitchFamily="34" charset="0"/>
              </a:rPr>
              <a:t>.04.2020</a:t>
            </a:r>
          </a:p>
        </p:txBody>
      </p:sp>
    </p:spTree>
    <p:extLst>
      <p:ext uri="{BB962C8B-B14F-4D97-AF65-F5344CB8AC3E}">
        <p14:creationId xmlns:p14="http://schemas.microsoft.com/office/powerpoint/2010/main" val="2957414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B8BF1-C6C4-4E35-9AB4-8DC8AF7F6E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ASIK </a:t>
            </a:r>
            <a:r>
              <a:rPr lang="en-US" noProof="0" dirty="0" err="1"/>
              <a:t>bsh</a:t>
            </a:r>
            <a:r>
              <a:rPr lang="en-US" noProof="0" dirty="0"/>
              <a:t>/</a:t>
            </a:r>
            <a:r>
              <a:rPr lang="en-US" noProof="0" dirty="0" err="1"/>
              <a:t>bget</a:t>
            </a:r>
            <a:r>
              <a:rPr lang="en-US" noProof="0" dirty="0"/>
              <a:t> command (substitute of </a:t>
            </a:r>
            <a:r>
              <a:rPr lang="en-US" noProof="0" dirty="0" err="1"/>
              <a:t>ssh</a:t>
            </a:r>
            <a:r>
              <a:rPr lang="en-US" noProof="0" dirty="0"/>
              <a:t> / </a:t>
            </a:r>
            <a:r>
              <a:rPr lang="en-US" noProof="0" dirty="0" err="1"/>
              <a:t>scp</a:t>
            </a:r>
            <a:r>
              <a:rPr lang="en-US" noProof="0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3952B-3B7C-4D64-8BEE-8BA6D9E35F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843558"/>
            <a:ext cx="8308800" cy="3796842"/>
          </a:xfrm>
        </p:spPr>
        <p:txBody>
          <a:bodyPr/>
          <a:lstStyle/>
          <a:p>
            <a:r>
              <a:rPr lang="en-US" b="1" i="1" noProof="0" dirty="0" err="1"/>
              <a:t>bsh</a:t>
            </a:r>
            <a:r>
              <a:rPr lang="en-US" b="1" i="1" noProof="0" dirty="0"/>
              <a:t> [-t &lt;</a:t>
            </a:r>
            <a:r>
              <a:rPr lang="en-US" b="1" i="1" noProof="0" dirty="0" err="1"/>
              <a:t>timeout_in_sec</a:t>
            </a:r>
            <a:r>
              <a:rPr lang="en-US" b="1" i="1" noProof="0" dirty="0"/>
              <a:t>&gt;] [-b] [[&lt;</a:t>
            </a:r>
            <a:r>
              <a:rPr lang="en-US" b="1" i="1" noProof="0" dirty="0" err="1"/>
              <a:t>domainId</a:t>
            </a:r>
            <a:r>
              <a:rPr lang="en-US" b="1" i="1" noProof="0" dirty="0"/>
              <a:t>&gt;:]&lt;</a:t>
            </a:r>
            <a:r>
              <a:rPr lang="en-US" b="1" i="1" noProof="0" dirty="0" err="1"/>
              <a:t>boardId</a:t>
            </a:r>
            <a:r>
              <a:rPr lang="en-US" b="1" i="1" noProof="0" dirty="0"/>
              <a:t>&gt;:]&lt;</a:t>
            </a:r>
            <a:r>
              <a:rPr lang="en-US" b="1" i="1" noProof="0" dirty="0" err="1"/>
              <a:t>socId</a:t>
            </a:r>
            <a:r>
              <a:rPr lang="en-US" b="1" i="1" noProof="0" dirty="0"/>
              <a:t>&gt; [&lt;command&gt; [</a:t>
            </a:r>
            <a:r>
              <a:rPr lang="en-US" b="1" i="1" noProof="0" dirty="0" err="1"/>
              <a:t>args</a:t>
            </a:r>
            <a:r>
              <a:rPr lang="en-US" b="1" i="1" noProof="0" dirty="0"/>
              <a:t>...]]</a:t>
            </a:r>
          </a:p>
          <a:p>
            <a:endParaRPr lang="en-US" noProof="0" dirty="0"/>
          </a:p>
          <a:p>
            <a:r>
              <a:rPr lang="en-US" noProof="0" dirty="0" err="1"/>
              <a:t>bsh</a:t>
            </a:r>
            <a:r>
              <a:rPr lang="en-US" noProof="0" dirty="0"/>
              <a:t> 0                   </a:t>
            </a:r>
            <a:r>
              <a:rPr lang="en-US" noProof="0" dirty="0" err="1"/>
              <a:t>sesja</a:t>
            </a:r>
            <a:r>
              <a:rPr lang="en-US" noProof="0" dirty="0"/>
              <a:t> </a:t>
            </a:r>
            <a:r>
              <a:rPr lang="en-US" noProof="0" dirty="0" err="1"/>
              <a:t>na</a:t>
            </a:r>
            <a:r>
              <a:rPr lang="en-US" noProof="0" dirty="0"/>
              <a:t> XEON master </a:t>
            </a:r>
            <a:r>
              <a:rPr lang="en-US" noProof="0" dirty="0" err="1"/>
              <a:t>ASIKa</a:t>
            </a:r>
            <a:r>
              <a:rPr lang="en-US" noProof="0" dirty="0"/>
              <a:t> (192.168.253.16)</a:t>
            </a:r>
          </a:p>
          <a:p>
            <a:r>
              <a:rPr lang="en-US" noProof="0" dirty="0" err="1"/>
              <a:t>bsh</a:t>
            </a:r>
            <a:r>
              <a:rPr lang="en-US" noProof="0" dirty="0"/>
              <a:t> 1                   </a:t>
            </a:r>
            <a:r>
              <a:rPr lang="en-US" noProof="0" dirty="0" err="1"/>
              <a:t>sesja</a:t>
            </a:r>
            <a:r>
              <a:rPr lang="en-US" noProof="0" dirty="0"/>
              <a:t> </a:t>
            </a:r>
            <a:r>
              <a:rPr lang="en-US" noProof="0" dirty="0" err="1"/>
              <a:t>na</a:t>
            </a:r>
            <a:r>
              <a:rPr lang="en-US" noProof="0" dirty="0"/>
              <a:t> XEON slave </a:t>
            </a:r>
            <a:r>
              <a:rPr lang="en-US" noProof="0" dirty="0" err="1"/>
              <a:t>ASIKa</a:t>
            </a:r>
            <a:r>
              <a:rPr lang="en-US" noProof="0" dirty="0"/>
              <a:t> (192.168.253.17)</a:t>
            </a:r>
          </a:p>
          <a:p>
            <a:r>
              <a:rPr lang="en-US" noProof="0" dirty="0" err="1"/>
              <a:t>bsh</a:t>
            </a:r>
            <a:r>
              <a:rPr lang="en-US" noProof="0" dirty="0"/>
              <a:t> 1:0               </a:t>
            </a:r>
            <a:r>
              <a:rPr lang="en-US" noProof="0" dirty="0" err="1"/>
              <a:t>sesja</a:t>
            </a:r>
            <a:r>
              <a:rPr lang="en-US" noProof="0" dirty="0"/>
              <a:t> </a:t>
            </a:r>
            <a:r>
              <a:rPr lang="en-US" noProof="0" dirty="0" err="1"/>
              <a:t>na</a:t>
            </a:r>
            <a:r>
              <a:rPr lang="en-US" noProof="0" dirty="0"/>
              <a:t> XEON A </a:t>
            </a:r>
            <a:r>
              <a:rPr lang="en-US" noProof="0" dirty="0" err="1"/>
              <a:t>ABILa</a:t>
            </a:r>
            <a:r>
              <a:rPr lang="en-US" noProof="0" dirty="0"/>
              <a:t> (192.168.253.20)</a:t>
            </a:r>
          </a:p>
          <a:p>
            <a:r>
              <a:rPr lang="en-US" noProof="0" dirty="0" err="1"/>
              <a:t>bsh</a:t>
            </a:r>
            <a:r>
              <a:rPr lang="en-US" noProof="0" dirty="0"/>
              <a:t> 1:1               </a:t>
            </a:r>
            <a:r>
              <a:rPr lang="en-US" noProof="0" dirty="0" err="1"/>
              <a:t>sesja</a:t>
            </a:r>
            <a:r>
              <a:rPr lang="en-US" noProof="0" dirty="0"/>
              <a:t> </a:t>
            </a:r>
            <a:r>
              <a:rPr lang="en-US" noProof="0" dirty="0" err="1"/>
              <a:t>na</a:t>
            </a:r>
            <a:r>
              <a:rPr lang="en-US" noProof="0" dirty="0"/>
              <a:t> XEON B </a:t>
            </a:r>
            <a:r>
              <a:rPr lang="en-US" noProof="0" dirty="0" err="1"/>
              <a:t>ABILa</a:t>
            </a:r>
            <a:r>
              <a:rPr lang="en-US" noProof="0" dirty="0"/>
              <a:t> (192.168.253.21)</a:t>
            </a:r>
          </a:p>
          <a:p>
            <a:r>
              <a:rPr lang="en-US" noProof="0" dirty="0" err="1"/>
              <a:t>bsh</a:t>
            </a:r>
            <a:r>
              <a:rPr lang="en-US" noProof="0" dirty="0"/>
              <a:t> 1:2               </a:t>
            </a:r>
            <a:r>
              <a:rPr lang="en-US" noProof="0" dirty="0" err="1"/>
              <a:t>sesja</a:t>
            </a:r>
            <a:r>
              <a:rPr lang="en-US" noProof="0" dirty="0"/>
              <a:t> </a:t>
            </a:r>
            <a:r>
              <a:rPr lang="en-US" noProof="0" dirty="0" err="1"/>
              <a:t>na</a:t>
            </a:r>
            <a:r>
              <a:rPr lang="en-US" noProof="0" dirty="0"/>
              <a:t> </a:t>
            </a:r>
            <a:r>
              <a:rPr lang="en-US" noProof="0" dirty="0" err="1"/>
              <a:t>Lonera</a:t>
            </a:r>
            <a:r>
              <a:rPr lang="en-US" noProof="0" dirty="0"/>
              <a:t> </a:t>
            </a:r>
            <a:r>
              <a:rPr lang="en-US" noProof="0" dirty="0" err="1"/>
              <a:t>ABILa</a:t>
            </a:r>
            <a:r>
              <a:rPr lang="en-US" noProof="0" dirty="0"/>
              <a:t> (192.168.253.22)</a:t>
            </a:r>
          </a:p>
          <a:p>
            <a:endParaRPr lang="en-US" noProof="0" dirty="0"/>
          </a:p>
          <a:p>
            <a:r>
              <a:rPr lang="en-US" b="1" i="1" noProof="0" dirty="0" err="1"/>
              <a:t>bget</a:t>
            </a:r>
            <a:r>
              <a:rPr lang="en-US" b="1" i="1" noProof="0" dirty="0"/>
              <a:t> [-t &lt;</a:t>
            </a:r>
            <a:r>
              <a:rPr lang="en-US" b="1" i="1" noProof="0" dirty="0" err="1"/>
              <a:t>timeout_in_sec</a:t>
            </a:r>
            <a:r>
              <a:rPr lang="en-US" b="1" i="1" noProof="0" dirty="0"/>
              <a:t>&gt;] [[&lt;</a:t>
            </a:r>
            <a:r>
              <a:rPr lang="en-US" b="1" i="1" noProof="0" dirty="0" err="1"/>
              <a:t>domainId</a:t>
            </a:r>
            <a:r>
              <a:rPr lang="en-US" b="1" i="1" noProof="0" dirty="0"/>
              <a:t>&gt;:]&lt;</a:t>
            </a:r>
            <a:r>
              <a:rPr lang="en-US" b="1" i="1" noProof="0" dirty="0" err="1"/>
              <a:t>boardId</a:t>
            </a:r>
            <a:r>
              <a:rPr lang="en-US" b="1" i="1" noProof="0" dirty="0"/>
              <a:t>&gt;:]&lt;</a:t>
            </a:r>
            <a:r>
              <a:rPr lang="en-US" b="1" i="1" noProof="0" dirty="0" err="1"/>
              <a:t>socId</a:t>
            </a:r>
            <a:r>
              <a:rPr lang="en-US" b="1" i="1" noProof="0" dirty="0"/>
              <a:t>&gt; &lt;remote-file&gt; &lt;local-</a:t>
            </a:r>
            <a:r>
              <a:rPr lang="en-US" b="1" i="1" noProof="0" dirty="0" err="1"/>
              <a:t>dir</a:t>
            </a:r>
            <a:r>
              <a:rPr lang="en-US" b="1" i="1" noProof="0" dirty="0"/>
              <a:t>&gt;</a:t>
            </a:r>
          </a:p>
          <a:p>
            <a:endParaRPr lang="en-US" i="1" noProof="0" dirty="0"/>
          </a:p>
          <a:p>
            <a:r>
              <a:rPr lang="en-US" noProof="0" dirty="0" err="1"/>
              <a:t>eg.</a:t>
            </a:r>
            <a:r>
              <a:rPr lang="en-US" noProof="0" dirty="0"/>
              <a:t> To download log.txt from Loner to ASIK Master </a:t>
            </a:r>
            <a:r>
              <a:rPr lang="en-US" noProof="0" dirty="0" err="1"/>
              <a:t>tmp</a:t>
            </a:r>
            <a:r>
              <a:rPr lang="en-US" noProof="0" dirty="0"/>
              <a:t> </a:t>
            </a:r>
            <a:r>
              <a:rPr lang="en-US" noProof="0" dirty="0" err="1"/>
              <a:t>dir</a:t>
            </a:r>
            <a:r>
              <a:rPr lang="en-US" noProof="0" dirty="0"/>
              <a:t>, you can use command:</a:t>
            </a:r>
          </a:p>
          <a:p>
            <a:r>
              <a:rPr lang="en-US" b="1" i="1" noProof="0" dirty="0"/>
              <a:t>root@fct-0a:~ &gt;</a:t>
            </a:r>
            <a:r>
              <a:rPr lang="en-US" b="1" i="1" noProof="0" dirty="0" err="1"/>
              <a:t>bget</a:t>
            </a:r>
            <a:r>
              <a:rPr lang="en-US" b="1" i="1" noProof="0" dirty="0"/>
              <a:t> 1:2 /</a:t>
            </a:r>
            <a:r>
              <a:rPr lang="en-US" b="1" i="1" noProof="0" dirty="0" err="1"/>
              <a:t>tmp</a:t>
            </a:r>
            <a:r>
              <a:rPr lang="en-US" b="1" i="1" noProof="0" dirty="0"/>
              <a:t>/log.txt /</a:t>
            </a:r>
            <a:r>
              <a:rPr lang="en-US" b="1" i="1" noProof="0" dirty="0" err="1"/>
              <a:t>tmp</a:t>
            </a:r>
            <a:r>
              <a:rPr lang="en-US" b="1" i="1" noProof="0" dirty="0"/>
              <a:t>/</a:t>
            </a:r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8783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D3C9AF-836F-4003-A02B-E783798769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CE8EE-EB87-417D-B693-59033DC879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How to Collet BIP L1-L2 log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D13227-356A-4679-97CE-03F81E966C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699542"/>
            <a:ext cx="8308800" cy="360040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noProof="0" dirty="0"/>
              <a:t>Download mirror scripts: </a:t>
            </a:r>
            <a:r>
              <a:rPr lang="en-US" noProof="0" dirty="0">
                <a:hlinkClick r:id="rId2" action="ppaction://hlinkfile"/>
              </a:rPr>
              <a:t>\\eseefsn50.emea.nsn-net.net\rotta4internal\5G\Oulu_L3_CAMP\gnbMirroring</a:t>
            </a:r>
            <a:endParaRPr lang="en-US" noProof="0" dirty="0"/>
          </a:p>
          <a:p>
            <a:pPr marL="342900" indent="-342900">
              <a:buAutoNum type="arabicPeriod"/>
            </a:pPr>
            <a:r>
              <a:rPr lang="en-US" noProof="0" dirty="0"/>
              <a:t>Copy scripts to ASIK Xeon Master: </a:t>
            </a:r>
            <a:r>
              <a:rPr lang="en-US" b="1" i="1" noProof="0" dirty="0"/>
              <a:t>/ffs/run/config/scripts/</a:t>
            </a:r>
          </a:p>
          <a:p>
            <a:pPr marL="342900" indent="-342900">
              <a:buAutoNum type="arabicPeriod"/>
            </a:pPr>
            <a:r>
              <a:rPr lang="en-US" noProof="0" dirty="0"/>
              <a:t>Configure parameters, and start logs collecting – edit </a:t>
            </a:r>
            <a:r>
              <a:rPr lang="en-US" b="1" i="1" noProof="0" dirty="0"/>
              <a:t>gnbMirroringConfig.sh</a:t>
            </a:r>
          </a:p>
          <a:p>
            <a:pPr marL="573294" lvl="1" indent="-342900">
              <a:buFont typeface="+mj-lt"/>
              <a:buAutoNum type="alphaLcPeriod"/>
            </a:pPr>
            <a:r>
              <a:rPr lang="en-US" noProof="0" dirty="0"/>
              <a:t>Capturing on ASIK</a:t>
            </a:r>
          </a:p>
          <a:p>
            <a:pPr marL="573294" lvl="1" indent="-342900">
              <a:buFont typeface="+mj-lt"/>
              <a:buAutoNum type="alphaLcPeriod"/>
            </a:pPr>
            <a:endParaRPr lang="en-US" sz="1100" noProof="0" dirty="0"/>
          </a:p>
          <a:p>
            <a:pPr marL="573294" lvl="1" indent="-342900">
              <a:buFont typeface="+mj-lt"/>
              <a:buAutoNum type="alphaLcPeriod"/>
            </a:pPr>
            <a:endParaRPr lang="en-US" sz="1100" noProof="0" dirty="0"/>
          </a:p>
          <a:p>
            <a:pPr marL="573294" lvl="1" indent="-342900">
              <a:buFont typeface="+mj-lt"/>
              <a:buAutoNum type="alphaLcPeriod"/>
            </a:pPr>
            <a:endParaRPr lang="en-US" sz="1100" noProof="0" dirty="0"/>
          </a:p>
          <a:p>
            <a:pPr marL="573294" lvl="1" indent="-342900">
              <a:buFont typeface="+mj-lt"/>
              <a:buAutoNum type="alphaLcPeriod"/>
            </a:pPr>
            <a:endParaRPr lang="en-US" sz="1100" noProof="0" dirty="0"/>
          </a:p>
          <a:p>
            <a:pPr marL="573294" lvl="1" indent="-342900">
              <a:buFont typeface="+mj-lt"/>
              <a:buAutoNum type="alphaLcPeriod"/>
            </a:pPr>
            <a:endParaRPr lang="en-US" sz="1100" noProof="0" dirty="0"/>
          </a:p>
          <a:p>
            <a:pPr marL="573294" lvl="1" indent="-342900">
              <a:buFont typeface="+mj-lt"/>
              <a:buAutoNum type="alphaLcPeriod"/>
            </a:pPr>
            <a:endParaRPr lang="en-US" sz="1100" noProof="0" dirty="0"/>
          </a:p>
          <a:p>
            <a:pPr marL="573294" lvl="1" indent="-342900">
              <a:buFont typeface="+mj-lt"/>
              <a:buAutoNum type="alphaLcPeriod"/>
            </a:pPr>
            <a:endParaRPr lang="en-US" sz="1100" noProof="0" dirty="0"/>
          </a:p>
          <a:p>
            <a:pPr marL="805489" lvl="2" indent="-342900">
              <a:buFont typeface="Arial" panose="020B0604020202020204" pitchFamily="34" charset="0"/>
              <a:buChar char="•"/>
            </a:pPr>
            <a:r>
              <a:rPr lang="en-US" sz="900" noProof="0" dirty="0"/>
              <a:t>Add execution right to the file: </a:t>
            </a:r>
            <a:r>
              <a:rPr lang="en-US" sz="900" b="1" i="1" noProof="0" dirty="0" err="1"/>
              <a:t>chmod</a:t>
            </a:r>
            <a:r>
              <a:rPr lang="en-US" sz="900" b="1" i="1" noProof="0" dirty="0"/>
              <a:t> +x gnbMirroring.sh</a:t>
            </a:r>
          </a:p>
          <a:p>
            <a:pPr marL="805489" lvl="2" indent="-342900">
              <a:buFont typeface="Arial" panose="020B0604020202020204" pitchFamily="34" charset="0"/>
              <a:buChar char="•"/>
            </a:pPr>
            <a:r>
              <a:rPr lang="en-US" sz="900" noProof="0" dirty="0"/>
              <a:t>Run script: </a:t>
            </a:r>
            <a:r>
              <a:rPr lang="en-US" sz="900" b="1" i="1" noProof="0" dirty="0"/>
              <a:t>./gnbMirroring.sh </a:t>
            </a:r>
            <a:r>
              <a:rPr lang="en-US" sz="900" noProof="0" dirty="0"/>
              <a:t>-&gt; capturing will be stopped after „CAPTURING_TIME_SECONDS”</a:t>
            </a:r>
          </a:p>
          <a:p>
            <a:pPr marL="573294" lvl="1" indent="-342900">
              <a:buFont typeface="+mj-lt"/>
              <a:buAutoNum type="alphaLcPeriod"/>
            </a:pPr>
            <a:endParaRPr lang="en-US" sz="1100" noProof="0" dirty="0"/>
          </a:p>
          <a:p>
            <a:pPr marL="573294" lvl="1" indent="-342900">
              <a:buFont typeface="+mj-lt"/>
              <a:buAutoNum type="alphaLcPeriod"/>
            </a:pPr>
            <a:endParaRPr lang="en-US" noProof="0" dirty="0"/>
          </a:p>
          <a:p>
            <a:pPr marL="573294" lvl="1" indent="-342900">
              <a:buFont typeface="+mj-lt"/>
              <a:buAutoNum type="alphaLcPeriod"/>
            </a:pPr>
            <a:endParaRPr lang="en-US" i="1" noProof="0" dirty="0"/>
          </a:p>
          <a:p>
            <a:pPr marL="573294" lvl="1" indent="-342900">
              <a:buFont typeface="+mj-lt"/>
              <a:buAutoNum type="alphaLcPeriod"/>
            </a:pPr>
            <a:endParaRPr lang="en-US" noProof="0" dirty="0"/>
          </a:p>
          <a:p>
            <a:pPr marL="573294" lvl="1" indent="-342900">
              <a:buFont typeface="+mj-lt"/>
              <a:buAutoNum type="alphaLcPeriod"/>
            </a:pPr>
            <a:endParaRPr lang="en-US" noProof="0" dirty="0"/>
          </a:p>
          <a:p>
            <a:pPr marL="573294" lvl="1" indent="-342900">
              <a:buFont typeface="+mj-lt"/>
              <a:buAutoNum type="alphaLcPeriod"/>
            </a:pPr>
            <a:endParaRPr lang="en-US" noProof="0" dirty="0"/>
          </a:p>
          <a:p>
            <a:pPr marL="573294" lvl="1" indent="-342900">
              <a:buFont typeface="+mj-lt"/>
              <a:buAutoNum type="alphaLcPeriod"/>
            </a:pPr>
            <a:endParaRPr lang="en-US" noProof="0" dirty="0"/>
          </a:p>
          <a:p>
            <a:pPr marL="573294" lvl="1" indent="-342900">
              <a:buFont typeface="+mj-lt"/>
              <a:buAutoNum type="alphaLcPeriod"/>
            </a:pPr>
            <a:endParaRPr lang="en-US" noProof="0" dirty="0"/>
          </a:p>
          <a:p>
            <a:pPr marL="573294" lvl="1" indent="-342900">
              <a:buFont typeface="+mj-lt"/>
              <a:buAutoNum type="alphaLcPeriod"/>
            </a:pPr>
            <a:endParaRPr lang="en-US" noProof="0" dirty="0"/>
          </a:p>
          <a:p>
            <a:pPr lvl="1"/>
            <a:endParaRPr lang="en-US" noProof="0" dirty="0"/>
          </a:p>
          <a:p>
            <a:pPr marL="573294" lvl="1" indent="-342900">
              <a:buFont typeface="+mj-lt"/>
              <a:buAutoNum type="alphaLcPeriod"/>
            </a:pPr>
            <a:endParaRPr lang="en-US" noProof="0" dirty="0"/>
          </a:p>
          <a:p>
            <a:pPr marL="573294" lvl="1" indent="-342900">
              <a:buFont typeface="+mj-lt"/>
              <a:buAutoNum type="alphaLcPeriod"/>
            </a:pPr>
            <a:endParaRPr lang="en-US" noProof="0" dirty="0"/>
          </a:p>
          <a:p>
            <a:pPr marL="573294" lvl="1" indent="-342900">
              <a:buFont typeface="+mj-lt"/>
              <a:buAutoNum type="alphaLcPeriod"/>
            </a:pPr>
            <a:endParaRPr lang="en-US" noProof="0" dirty="0"/>
          </a:p>
          <a:p>
            <a:pPr marL="573294" lvl="1" indent="-342900">
              <a:buFont typeface="+mj-lt"/>
              <a:buAutoNum type="alphaLcPeriod"/>
            </a:pPr>
            <a:endParaRPr lang="en-US" noProof="0" dirty="0"/>
          </a:p>
          <a:p>
            <a:pPr marL="573294" lvl="1" indent="-342900">
              <a:buFont typeface="+mj-lt"/>
              <a:buAutoNum type="alphaLcPeriod"/>
            </a:pPr>
            <a:endParaRPr lang="en-US" noProof="0" dirty="0"/>
          </a:p>
          <a:p>
            <a:pPr marL="573294" lvl="1" indent="-342900">
              <a:buFont typeface="+mj-lt"/>
              <a:buAutoNum type="alphaLcPeriod"/>
            </a:pPr>
            <a:endParaRPr lang="en-US" noProof="0" dirty="0"/>
          </a:p>
          <a:p>
            <a:pPr lvl="1"/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A0A46C-259C-4D4F-86F6-FB5A039E2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067694"/>
            <a:ext cx="4608512" cy="152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92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25F8B-82F4-4948-8568-EE1B3DE741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How to Collet BIP L1-L2 log</a:t>
            </a:r>
          </a:p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D68E44-89A9-46A4-9E3F-8744CA0905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627534"/>
            <a:ext cx="8308800" cy="4012866"/>
          </a:xfrm>
        </p:spPr>
        <p:txBody>
          <a:bodyPr/>
          <a:lstStyle/>
          <a:p>
            <a:pPr marL="342900" indent="-342900">
              <a:buAutoNum type="alphaLcPeriod" startAt="2"/>
            </a:pPr>
            <a:r>
              <a:rPr lang="en-US" noProof="0" dirty="0"/>
              <a:t>Capturing on external sniffer</a:t>
            </a:r>
          </a:p>
          <a:p>
            <a:pPr marL="342900" indent="-342900">
              <a:buAutoNum type="alphaLcPeriod" startAt="2"/>
            </a:pPr>
            <a:endParaRPr lang="en-US" noProof="0" dirty="0"/>
          </a:p>
          <a:p>
            <a:pPr marL="342900" indent="-342900">
              <a:buAutoNum type="alphaLcPeriod" startAt="2"/>
            </a:pPr>
            <a:endParaRPr lang="en-US" noProof="0" dirty="0"/>
          </a:p>
          <a:p>
            <a:pPr lvl="8" indent="0">
              <a:buNone/>
            </a:pPr>
            <a:endParaRPr lang="en-US" noProof="0" dirty="0"/>
          </a:p>
          <a:p>
            <a:pPr lvl="8" indent="0">
              <a:buNone/>
            </a:pPr>
            <a:endParaRPr lang="en-US" noProof="0" dirty="0"/>
          </a:p>
          <a:p>
            <a:pPr lvl="8" indent="0">
              <a:buNone/>
            </a:pPr>
            <a:endParaRPr lang="en-US" noProof="0" dirty="0"/>
          </a:p>
          <a:p>
            <a:pPr lvl="8" indent="0">
              <a:buNone/>
            </a:pPr>
            <a:endParaRPr lang="en-US" noProof="0" dirty="0"/>
          </a:p>
          <a:p>
            <a:pPr lvl="4"/>
            <a:endParaRPr lang="en-US" noProof="0" dirty="0"/>
          </a:p>
          <a:p>
            <a:pPr marL="805489" lvl="2" indent="-342900">
              <a:buFont typeface="Arial" panose="020B0604020202020204" pitchFamily="34" charset="0"/>
              <a:buChar char="•"/>
            </a:pPr>
            <a:endParaRPr lang="en-US" sz="900" noProof="0" dirty="0"/>
          </a:p>
          <a:p>
            <a:pPr marL="805489" lvl="2" indent="-342900">
              <a:buFont typeface="Arial" panose="020B0604020202020204" pitchFamily="34" charset="0"/>
              <a:buChar char="•"/>
            </a:pPr>
            <a:r>
              <a:rPr lang="en-US" sz="900" noProof="0" dirty="0"/>
              <a:t>Add execution right to the file: </a:t>
            </a:r>
            <a:r>
              <a:rPr lang="en-US" sz="900" b="1" noProof="0" dirty="0"/>
              <a:t>$</a:t>
            </a:r>
            <a:r>
              <a:rPr lang="en-US" sz="900" b="1" i="1" noProof="0" dirty="0" err="1"/>
              <a:t>chmod</a:t>
            </a:r>
            <a:r>
              <a:rPr lang="en-US" sz="900" b="1" i="1" noProof="0" dirty="0"/>
              <a:t> +x gnbMirroring.sh</a:t>
            </a:r>
          </a:p>
          <a:p>
            <a:pPr marL="805489" lvl="2" indent="-342900">
              <a:buFont typeface="Arial" panose="020B0604020202020204" pitchFamily="34" charset="0"/>
              <a:buChar char="•"/>
            </a:pPr>
            <a:r>
              <a:rPr lang="en-US" sz="900" noProof="0" dirty="0"/>
              <a:t>Run script: </a:t>
            </a:r>
            <a:r>
              <a:rPr lang="en-US" sz="900" b="1" noProof="0" dirty="0"/>
              <a:t>$</a:t>
            </a:r>
            <a:r>
              <a:rPr lang="en-US" sz="900" b="1" i="1" noProof="0" dirty="0"/>
              <a:t>./gnbMirroring.sh </a:t>
            </a:r>
            <a:r>
              <a:rPr lang="en-US" sz="900" noProof="0" dirty="0"/>
              <a:t>-&gt; </a:t>
            </a:r>
          </a:p>
          <a:p>
            <a:pPr marL="1035883" lvl="3" indent="-342900">
              <a:buFont typeface="Arial" panose="020B0604020202020204" pitchFamily="34" charset="0"/>
              <a:buChar char="•"/>
            </a:pPr>
            <a:r>
              <a:rPr lang="en-US" sz="700" noProof="0" dirty="0"/>
              <a:t>You can execute command </a:t>
            </a:r>
            <a:r>
              <a:rPr lang="en-US" sz="700" noProof="0" dirty="0" err="1"/>
              <a:t>remotly</a:t>
            </a:r>
            <a:r>
              <a:rPr lang="en-US" sz="700" noProof="0" dirty="0"/>
              <a:t> </a:t>
            </a:r>
            <a:r>
              <a:rPr lang="en-US" sz="700" noProof="0" dirty="0" err="1"/>
              <a:t>eg.</a:t>
            </a:r>
            <a:r>
              <a:rPr lang="en-US" sz="700" noProof="0" dirty="0"/>
              <a:t> </a:t>
            </a:r>
            <a:r>
              <a:rPr lang="en-US" sz="700" b="1" i="1" noProof="0" dirty="0" err="1"/>
              <a:t>sshpass</a:t>
            </a:r>
            <a:r>
              <a:rPr lang="en-US" sz="700" b="1" i="1" noProof="0" dirty="0"/>
              <a:t> -p oZPS0POrRieRtu </a:t>
            </a:r>
            <a:r>
              <a:rPr lang="en-US" sz="700" b="1" i="1" noProof="0" dirty="0" err="1"/>
              <a:t>ssh</a:t>
            </a:r>
            <a:r>
              <a:rPr lang="en-US" sz="700" b="1" i="1" noProof="0" dirty="0"/>
              <a:t> -A -t </a:t>
            </a:r>
            <a:r>
              <a:rPr lang="en-US" sz="700" b="1" i="1" noProof="0" dirty="0">
                <a:hlinkClick r:id="rId2"/>
              </a:rPr>
              <a:t>toor4nsn@10.42.555.444</a:t>
            </a:r>
            <a:r>
              <a:rPr lang="en-US" sz="700" b="1" i="1" noProof="0" dirty="0"/>
              <a:t> '/ffs/run/config/scripts/gnbMirroring.sh’</a:t>
            </a:r>
          </a:p>
          <a:p>
            <a:pPr marL="805489" lvl="2" indent="-342900">
              <a:buFont typeface="Arial" panose="020B0604020202020204" pitchFamily="34" charset="0"/>
              <a:buChar char="•"/>
            </a:pPr>
            <a:r>
              <a:rPr lang="en-US" sz="900" noProof="0" dirty="0"/>
              <a:t>Start </a:t>
            </a:r>
            <a:r>
              <a:rPr lang="en-US" sz="900" noProof="0" dirty="0" err="1"/>
              <a:t>tcpdump</a:t>
            </a:r>
            <a:r>
              <a:rPr lang="en-US" sz="900" noProof="0" dirty="0"/>
              <a:t> on connected to ASIC interface </a:t>
            </a:r>
            <a:r>
              <a:rPr lang="en-US" sz="900" noProof="0" dirty="0" err="1"/>
              <a:t>eg.</a:t>
            </a:r>
            <a:r>
              <a:rPr lang="en-US" sz="900" noProof="0" dirty="0"/>
              <a:t> </a:t>
            </a:r>
            <a:r>
              <a:rPr lang="en-US" sz="900" b="1" i="1" noProof="0" dirty="0"/>
              <a:t>#</a:t>
            </a:r>
            <a:r>
              <a:rPr lang="en-US" sz="900" b="1" i="1" noProof="0" dirty="0" err="1"/>
              <a:t>tcpdump</a:t>
            </a:r>
            <a:r>
              <a:rPr lang="en-US" sz="900" b="1" i="1" noProof="0" dirty="0"/>
              <a:t> -i ens1f1 -w </a:t>
            </a:r>
            <a:r>
              <a:rPr lang="en-US" sz="900" b="1" i="1" noProof="0" dirty="0" err="1"/>
              <a:t>name_of_file.pcap</a:t>
            </a:r>
            <a:r>
              <a:rPr lang="en-US" sz="900" b="1" i="1" noProof="0" dirty="0"/>
              <a:t> -C 100M </a:t>
            </a:r>
          </a:p>
          <a:p>
            <a:pPr marL="805489" lvl="2" indent="-342900">
              <a:buFont typeface="Arial" panose="020B0604020202020204" pitchFamily="34" charset="0"/>
              <a:buChar char="•"/>
            </a:pPr>
            <a:r>
              <a:rPr lang="en-US" sz="900" noProof="0" dirty="0"/>
              <a:t>Stop collecting after the test (kill </a:t>
            </a:r>
            <a:r>
              <a:rPr lang="en-US" sz="900" noProof="0" dirty="0" err="1"/>
              <a:t>tcpdump</a:t>
            </a:r>
            <a:r>
              <a:rPr lang="en-US" sz="900" noProof="0" dirty="0"/>
              <a:t> process)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8AA5AC-AD1A-4F8B-A6EB-BE8BD8ACA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104" y="805010"/>
            <a:ext cx="3717296" cy="1335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CAA6F5-502B-41EF-B567-8F64B36B8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70" y="987574"/>
            <a:ext cx="3792860" cy="1191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3C7B93-F412-461C-9D97-3D73FADEC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625" y="2151767"/>
            <a:ext cx="4467225" cy="4953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9C0228-B1CC-449B-9D44-FEDD92B56697}"/>
              </a:ext>
            </a:extLst>
          </p:cNvPr>
          <p:cNvCxnSpPr/>
          <p:nvPr/>
        </p:nvCxnSpPr>
        <p:spPr>
          <a:xfrm>
            <a:off x="3563888" y="1419622"/>
            <a:ext cx="32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83BE28-4333-4763-A662-747243B4C619}"/>
              </a:ext>
            </a:extLst>
          </p:cNvPr>
          <p:cNvCxnSpPr>
            <a:cxnSpLocks/>
          </p:cNvCxnSpPr>
          <p:nvPr/>
        </p:nvCxnSpPr>
        <p:spPr>
          <a:xfrm>
            <a:off x="3887888" y="1419622"/>
            <a:ext cx="0" cy="63737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3B60AB-79C8-4BF2-83C5-F38D54320DB0}"/>
              </a:ext>
            </a:extLst>
          </p:cNvPr>
          <p:cNvCxnSpPr>
            <a:cxnSpLocks/>
          </p:cNvCxnSpPr>
          <p:nvPr/>
        </p:nvCxnSpPr>
        <p:spPr>
          <a:xfrm>
            <a:off x="2771800" y="2048377"/>
            <a:ext cx="11221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5AB2E08-A420-44C2-ABC8-3E7B57CE910C}"/>
              </a:ext>
            </a:extLst>
          </p:cNvPr>
          <p:cNvCxnSpPr>
            <a:cxnSpLocks/>
          </p:cNvCxnSpPr>
          <p:nvPr/>
        </p:nvCxnSpPr>
        <p:spPr>
          <a:xfrm flipV="1">
            <a:off x="2771800" y="2048377"/>
            <a:ext cx="0" cy="30735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D118E46-B36F-49F0-8893-8851B9BFB592}"/>
              </a:ext>
            </a:extLst>
          </p:cNvPr>
          <p:cNvSpPr txBox="1"/>
          <p:nvPr/>
        </p:nvSpPr>
        <p:spPr>
          <a:xfrm>
            <a:off x="5096141" y="2229019"/>
            <a:ext cx="3863280" cy="91440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pl-PL" sz="1100" dirty="0" err="1">
                <a:solidFill>
                  <a:schemeClr val="tx2"/>
                </a:solidFill>
              </a:rPr>
              <a:t>Configure</a:t>
            </a:r>
            <a:r>
              <a:rPr lang="pl-PL" sz="1100" dirty="0">
                <a:solidFill>
                  <a:schemeClr val="tx2"/>
                </a:solidFill>
              </a:rPr>
              <a:t> MTU on network </a:t>
            </a:r>
            <a:r>
              <a:rPr lang="pl-PL" sz="1100" dirty="0" err="1">
                <a:solidFill>
                  <a:schemeClr val="tx2"/>
                </a:solidFill>
              </a:rPr>
              <a:t>interface</a:t>
            </a:r>
            <a:r>
              <a:rPr lang="pl-PL" sz="1100" dirty="0">
                <a:solidFill>
                  <a:schemeClr val="tx2"/>
                </a:solidFill>
              </a:rPr>
              <a:t> to 9216 </a:t>
            </a:r>
          </a:p>
          <a:p>
            <a:pPr>
              <a:spcAft>
                <a:spcPts val="300"/>
              </a:spcAft>
              <a:buSzPct val="100000"/>
            </a:pPr>
            <a:r>
              <a:rPr lang="pl-PL" sz="1100" b="1" i="1" dirty="0">
                <a:solidFill>
                  <a:schemeClr val="tx2"/>
                </a:solidFill>
              </a:rPr>
              <a:t># </a:t>
            </a:r>
            <a:r>
              <a:rPr lang="pl-PL" sz="1100" b="1" i="1" dirty="0" err="1">
                <a:solidFill>
                  <a:schemeClr val="tx2"/>
                </a:solidFill>
              </a:rPr>
              <a:t>ifconfig</a:t>
            </a:r>
            <a:r>
              <a:rPr lang="pl-PL" sz="1100" b="1" i="1" dirty="0">
                <a:solidFill>
                  <a:schemeClr val="tx2"/>
                </a:solidFill>
              </a:rPr>
              <a:t> ens1f1 </a:t>
            </a:r>
            <a:r>
              <a:rPr lang="pl-PL" sz="1100" b="1" i="1" dirty="0" err="1">
                <a:solidFill>
                  <a:schemeClr val="tx2"/>
                </a:solidFill>
              </a:rPr>
              <a:t>mtu</a:t>
            </a:r>
            <a:r>
              <a:rPr lang="pl-PL" sz="1100" b="1" i="1" dirty="0">
                <a:solidFill>
                  <a:schemeClr val="tx2"/>
                </a:solidFill>
              </a:rPr>
              <a:t> 9216</a:t>
            </a:r>
          </a:p>
          <a:p>
            <a:pPr>
              <a:spcAft>
                <a:spcPts val="300"/>
              </a:spcAft>
              <a:buSzPct val="100000"/>
            </a:pPr>
            <a:r>
              <a:rPr lang="pl-PL" sz="1100" dirty="0">
                <a:solidFill>
                  <a:schemeClr val="tx2"/>
                </a:solidFill>
              </a:rPr>
              <a:t>Or </a:t>
            </a:r>
            <a:r>
              <a:rPr lang="pl-PL" sz="1100" dirty="0" err="1">
                <a:solidFill>
                  <a:schemeClr val="tx2"/>
                </a:solidFill>
              </a:rPr>
              <a:t>edit</a:t>
            </a:r>
            <a:r>
              <a:rPr lang="pl-PL" sz="1100" dirty="0">
                <a:solidFill>
                  <a:schemeClr val="tx2"/>
                </a:solidFill>
              </a:rPr>
              <a:t> </a:t>
            </a:r>
            <a:r>
              <a:rPr lang="pl-PL" sz="1100" dirty="0" err="1">
                <a:solidFill>
                  <a:schemeClr val="tx2"/>
                </a:solidFill>
              </a:rPr>
              <a:t>interface</a:t>
            </a:r>
            <a:r>
              <a:rPr lang="pl-PL" sz="1100" dirty="0">
                <a:solidFill>
                  <a:schemeClr val="tx2"/>
                </a:solidFill>
              </a:rPr>
              <a:t> </a:t>
            </a:r>
            <a:r>
              <a:rPr lang="pl-PL" sz="1100" dirty="0" err="1">
                <a:solidFill>
                  <a:schemeClr val="tx2"/>
                </a:solidFill>
              </a:rPr>
              <a:t>config</a:t>
            </a:r>
            <a:r>
              <a:rPr lang="pl-PL" sz="1100" dirty="0">
                <a:solidFill>
                  <a:schemeClr val="tx2"/>
                </a:solidFill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24073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453F5-005E-461D-BBF0-CCDFE92123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How build </a:t>
            </a:r>
            <a:r>
              <a:rPr lang="en-US" noProof="0" dirty="0" err="1"/>
              <a:t>tcpdump</a:t>
            </a:r>
            <a:r>
              <a:rPr lang="en-US" noProof="0" dirty="0"/>
              <a:t>/WS capture filter</a:t>
            </a:r>
          </a:p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8298B-50A8-4B7A-A631-F922EB12D0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592984"/>
            <a:ext cx="8308800" cy="401286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400" b="1" noProof="0" dirty="0">
                <a:sym typeface="Wingdings" panose="05000000000000000000" pitchFamily="2" charset="2"/>
              </a:rPr>
              <a:t>Capture BIP without any filter</a:t>
            </a:r>
          </a:p>
          <a:p>
            <a:pPr marL="342900" indent="-342900">
              <a:buAutoNum type="arabicPeriod"/>
            </a:pPr>
            <a:r>
              <a:rPr lang="en-US" sz="1400" b="1" noProof="0" dirty="0">
                <a:sym typeface="Wingdings" panose="05000000000000000000" pitchFamily="2" charset="2"/>
              </a:rPr>
              <a:t>Open it and decode</a:t>
            </a:r>
          </a:p>
          <a:p>
            <a:pPr marL="342900" indent="-342900">
              <a:buAutoNum type="arabicPeriod"/>
            </a:pPr>
            <a:r>
              <a:rPr lang="en-US" sz="1400" b="1" noProof="0" dirty="0">
                <a:sym typeface="Wingdings" panose="05000000000000000000" pitchFamily="2" charset="2"/>
              </a:rPr>
              <a:t>Check payload of msg which is needed/not needed</a:t>
            </a:r>
          </a:p>
          <a:p>
            <a:pPr marL="342900" indent="-342900">
              <a:buAutoNum type="arabicPeriod"/>
            </a:pPr>
            <a:r>
              <a:rPr lang="en-US" sz="1400" b="1" noProof="0" dirty="0">
                <a:sym typeface="Wingdings" panose="05000000000000000000" pitchFamily="2" charset="2"/>
              </a:rPr>
              <a:t>Build </a:t>
            </a:r>
            <a:r>
              <a:rPr lang="en-US" sz="1400" b="1" noProof="0" dirty="0" err="1">
                <a:sym typeface="Wingdings" panose="05000000000000000000" pitchFamily="2" charset="2"/>
              </a:rPr>
              <a:t>tcpdump</a:t>
            </a:r>
            <a:r>
              <a:rPr lang="en-US" sz="1400" b="1" noProof="0" dirty="0">
                <a:sym typeface="Wingdings" panose="05000000000000000000" pitchFamily="2" charset="2"/>
              </a:rPr>
              <a:t> capture command:</a:t>
            </a:r>
          </a:p>
          <a:p>
            <a:r>
              <a:rPr lang="en-US" noProof="0" dirty="0">
                <a:sym typeface="Wingdings" panose="05000000000000000000" pitchFamily="2" charset="2"/>
              </a:rPr>
              <a:t>	</a:t>
            </a:r>
          </a:p>
          <a:p>
            <a:r>
              <a:rPr lang="en-US" sz="1200" i="1" noProof="0" dirty="0" err="1">
                <a:sym typeface="Wingdings" panose="05000000000000000000" pitchFamily="2" charset="2"/>
              </a:rPr>
              <a:t>tcpdump</a:t>
            </a:r>
            <a:r>
              <a:rPr lang="en-US" sz="1200" i="1" noProof="0" dirty="0">
                <a:sym typeface="Wingdings" panose="05000000000000000000" pitchFamily="2" charset="2"/>
              </a:rPr>
              <a:t> -i ens1f0 </a:t>
            </a:r>
            <a:r>
              <a:rPr lang="en-US" sz="1200" b="1" i="1" noProof="0" dirty="0">
                <a:sym typeface="Wingdings" panose="05000000000000000000" pitchFamily="2" charset="2"/>
              </a:rPr>
              <a:t>'ether[</a:t>
            </a:r>
            <a:r>
              <a:rPr lang="en-US" sz="1200" b="1" i="1" noProof="0" dirty="0">
                <a:highlight>
                  <a:srgbClr val="FFFF00"/>
                </a:highlight>
                <a:sym typeface="Wingdings" panose="05000000000000000000" pitchFamily="2" charset="2"/>
              </a:rPr>
              <a:t>0x18:2</a:t>
            </a:r>
            <a:r>
              <a:rPr lang="en-US" sz="1200" b="1" i="1" noProof="0" dirty="0">
                <a:sym typeface="Wingdings" panose="05000000000000000000" pitchFamily="2" charset="2"/>
              </a:rPr>
              <a:t>]</a:t>
            </a:r>
            <a:r>
              <a:rPr lang="en-US" sz="1200" b="1" i="1" noProof="0" dirty="0">
                <a:solidFill>
                  <a:srgbClr val="FF0000"/>
                </a:solidFill>
                <a:sym typeface="Wingdings" panose="05000000000000000000" pitchFamily="2" charset="2"/>
              </a:rPr>
              <a:t>!=</a:t>
            </a:r>
            <a:r>
              <a:rPr lang="en-US" sz="1200" b="1" i="1" noProof="0" dirty="0">
                <a:highlight>
                  <a:srgbClr val="FFFF00"/>
                </a:highlight>
                <a:sym typeface="Wingdings" panose="05000000000000000000" pitchFamily="2" charset="2"/>
              </a:rPr>
              <a:t>0x122</a:t>
            </a:r>
            <a:r>
              <a:rPr lang="en-US" sz="1200" b="1" i="1" noProof="0" dirty="0">
                <a:sym typeface="Wingdings" panose="05000000000000000000" pitchFamily="2" charset="2"/>
              </a:rPr>
              <a:t> ' </a:t>
            </a:r>
            <a:r>
              <a:rPr lang="en-US" sz="1200" i="1" noProof="0" dirty="0">
                <a:sym typeface="Wingdings" panose="05000000000000000000" pitchFamily="2" charset="2"/>
              </a:rPr>
              <a:t>-w </a:t>
            </a:r>
            <a:r>
              <a:rPr lang="en-US" sz="1200" i="1" noProof="0" dirty="0" err="1">
                <a:sym typeface="Wingdings" panose="05000000000000000000" pitchFamily="2" charset="2"/>
              </a:rPr>
              <a:t>log.pcap</a:t>
            </a:r>
            <a:endParaRPr lang="en-US" sz="1200" i="1" noProof="0" dirty="0">
              <a:sym typeface="Wingdings" panose="05000000000000000000" pitchFamily="2" charset="2"/>
            </a:endParaRPr>
          </a:p>
          <a:p>
            <a:endParaRPr lang="en-US" sz="1400" noProof="0" dirty="0">
              <a:sym typeface="Wingdings" panose="05000000000000000000" pitchFamily="2" charset="2"/>
            </a:endParaRPr>
          </a:p>
          <a:p>
            <a:r>
              <a:rPr lang="en-US" sz="1400" noProof="0" dirty="0">
                <a:sym typeface="Wingdings" panose="05000000000000000000" pitchFamily="2" charset="2"/>
              </a:rPr>
              <a:t>Example </a:t>
            </a:r>
            <a:r>
              <a:rPr lang="en-US" sz="1400" noProof="0" dirty="0" err="1">
                <a:sym typeface="Wingdings" panose="05000000000000000000" pitchFamily="2" charset="2"/>
              </a:rPr>
              <a:t>pcap</a:t>
            </a:r>
            <a:r>
              <a:rPr lang="en-US" sz="1400" noProof="0" dirty="0">
                <a:sym typeface="Wingdings" panose="05000000000000000000" pitchFamily="2" charset="2"/>
              </a:rPr>
              <a:t> filter for FDD SA:</a:t>
            </a:r>
          </a:p>
          <a:p>
            <a:r>
              <a:rPr lang="en-US" sz="1100" i="1" noProof="0" dirty="0" err="1">
                <a:sym typeface="Wingdings" panose="05000000000000000000" pitchFamily="2" charset="2"/>
              </a:rPr>
              <a:t>tcpdump</a:t>
            </a:r>
            <a:r>
              <a:rPr lang="en-US" sz="1100" i="1" noProof="0" dirty="0">
                <a:sym typeface="Wingdings" panose="05000000000000000000" pitchFamily="2" charset="2"/>
              </a:rPr>
              <a:t> -i ens1f0 </a:t>
            </a:r>
            <a:r>
              <a:rPr lang="en-US" sz="1100" b="1" i="1" noProof="0" dirty="0">
                <a:sym typeface="Wingdings" panose="05000000000000000000" pitchFamily="2" charset="2"/>
              </a:rPr>
              <a:t>'ether[0x18:2]!=0x122 </a:t>
            </a:r>
            <a:r>
              <a:rPr lang="en-US" sz="1100" i="1" noProof="0" dirty="0">
                <a:sym typeface="Wingdings" panose="05000000000000000000" pitchFamily="2" charset="2"/>
              </a:rPr>
              <a:t>&amp;&amp; </a:t>
            </a:r>
            <a:r>
              <a:rPr lang="en-US" sz="1100" b="1" i="1" noProof="0" dirty="0">
                <a:sym typeface="Wingdings" panose="05000000000000000000" pitchFamily="2" charset="2"/>
              </a:rPr>
              <a:t>ether[0x18:2]!=0x240 </a:t>
            </a:r>
            <a:r>
              <a:rPr lang="en-US" sz="1100" i="1" noProof="0" dirty="0">
                <a:sym typeface="Wingdings" panose="05000000000000000000" pitchFamily="2" charset="2"/>
              </a:rPr>
              <a:t>&amp;&amp; </a:t>
            </a:r>
            <a:r>
              <a:rPr lang="en-US" sz="1100" b="1" i="1" noProof="0" dirty="0">
                <a:sym typeface="Wingdings" panose="05000000000000000000" pitchFamily="2" charset="2"/>
              </a:rPr>
              <a:t>ether[0x18:2]!=0x127</a:t>
            </a:r>
            <a:r>
              <a:rPr lang="en-US" sz="1100" i="1" noProof="0" dirty="0">
                <a:sym typeface="Wingdings" panose="05000000000000000000" pitchFamily="2" charset="2"/>
              </a:rPr>
              <a:t>' -w </a:t>
            </a:r>
            <a:r>
              <a:rPr lang="en-US" sz="1100" i="1" noProof="0" dirty="0" err="1">
                <a:sym typeface="Wingdings" panose="05000000000000000000" pitchFamily="2" charset="2"/>
              </a:rPr>
              <a:t>log.pcap</a:t>
            </a:r>
            <a:endParaRPr lang="en-US" sz="1100" i="1" noProof="0" dirty="0">
              <a:sym typeface="Wingdings" panose="05000000000000000000" pitchFamily="2" charset="2"/>
            </a:endParaRPr>
          </a:p>
          <a:p>
            <a:endParaRPr lang="en-US" sz="1100" i="1" noProof="0" dirty="0">
              <a:sym typeface="Wingdings" panose="05000000000000000000" pitchFamily="2" charset="2"/>
            </a:endParaRPr>
          </a:p>
          <a:p>
            <a:r>
              <a:rPr lang="en-US" sz="1400" noProof="0" dirty="0">
                <a:sym typeface="Wingdings" panose="05000000000000000000" pitchFamily="2" charset="2"/>
              </a:rPr>
              <a:t>Moore complex bash script to read/write filtered .</a:t>
            </a:r>
            <a:r>
              <a:rPr lang="en-US" sz="1400" noProof="0" dirty="0" err="1">
                <a:sym typeface="Wingdings" panose="05000000000000000000" pitchFamily="2" charset="2"/>
              </a:rPr>
              <a:t>pcap</a:t>
            </a:r>
            <a:r>
              <a:rPr lang="en-US" sz="1400" noProof="0" dirty="0">
                <a:sym typeface="Wingdings" panose="05000000000000000000" pitchFamily="2" charset="2"/>
              </a:rPr>
              <a:t> file:</a:t>
            </a:r>
          </a:p>
          <a:p>
            <a:r>
              <a:rPr lang="en-US" sz="1200" noProof="0" dirty="0">
                <a:sym typeface="Wingdings" panose="05000000000000000000" pitchFamily="2" charset="2"/>
              </a:rPr>
              <a:t>Count of </a:t>
            </a:r>
            <a:r>
              <a:rPr lang="en-US" sz="1200" noProof="0" dirty="0" err="1">
                <a:sym typeface="Wingdings" panose="05000000000000000000" pitchFamily="2" charset="2"/>
              </a:rPr>
              <a:t>crc</a:t>
            </a:r>
            <a:r>
              <a:rPr lang="en-US" sz="1200" noProof="0" dirty="0">
                <a:sym typeface="Wingdings" panose="05000000000000000000" pitchFamily="2" charset="2"/>
              </a:rPr>
              <a:t> err in </a:t>
            </a:r>
            <a:r>
              <a:rPr lang="en-US" sz="1200" noProof="0" dirty="0" err="1">
                <a:sym typeface="Wingdings" panose="05000000000000000000" pitchFamily="2" charset="2"/>
              </a:rPr>
              <a:t>harqU</a:t>
            </a:r>
            <a:r>
              <a:rPr lang="en-US" sz="1200" noProof="0" dirty="0">
                <a:sym typeface="Wingdings" panose="05000000000000000000" pitchFamily="2" charset="2"/>
              </a:rPr>
              <a:t> msg:</a:t>
            </a:r>
          </a:p>
          <a:p>
            <a:r>
              <a:rPr lang="en-US" sz="1100" i="1" noProof="0" dirty="0" err="1"/>
              <a:t>tcpdump</a:t>
            </a:r>
            <a:r>
              <a:rPr lang="en-US" sz="1100" i="1" noProof="0" dirty="0"/>
              <a:t> -r </a:t>
            </a:r>
            <a:r>
              <a:rPr lang="en-US" sz="1100" b="1" i="1" noProof="0" dirty="0" err="1"/>
              <a:t>BIP.pcap</a:t>
            </a:r>
            <a:r>
              <a:rPr lang="en-US" sz="1100" b="1" i="1" noProof="0" dirty="0"/>
              <a:t> </a:t>
            </a:r>
            <a:r>
              <a:rPr lang="en-US" sz="1100" i="1" noProof="0" dirty="0"/>
              <a:t>'ether[0x18:2] = 0x0218 &amp;&amp; ether[0x38:1] = 0x01'  -w </a:t>
            </a:r>
            <a:r>
              <a:rPr lang="en-US" sz="1100" i="1" noProof="0" dirty="0" err="1"/>
              <a:t>tmp.pcap</a:t>
            </a:r>
            <a:r>
              <a:rPr lang="en-US" sz="1100" i="1" noProof="0" dirty="0"/>
              <a:t>; </a:t>
            </a:r>
            <a:r>
              <a:rPr lang="en-US" sz="1100" i="1" noProof="0" dirty="0" err="1"/>
              <a:t>capinfos</a:t>
            </a:r>
            <a:r>
              <a:rPr lang="en-US" sz="1100" i="1" noProof="0" dirty="0"/>
              <a:t> </a:t>
            </a:r>
            <a:r>
              <a:rPr lang="en-US" sz="1100" b="1" i="1" noProof="0" dirty="0" err="1"/>
              <a:t>tmp.pcap</a:t>
            </a:r>
            <a:r>
              <a:rPr lang="en-US" sz="1100" b="1" i="1" noProof="0" dirty="0"/>
              <a:t> </a:t>
            </a:r>
            <a:r>
              <a:rPr lang="en-US" sz="1100" i="1" noProof="0" dirty="0"/>
              <a:t>-c –M; rm -f </a:t>
            </a:r>
            <a:r>
              <a:rPr lang="en-US" sz="1100" i="1" noProof="0" dirty="0" err="1"/>
              <a:t>tmp.pcap</a:t>
            </a:r>
            <a:endParaRPr lang="en-US" sz="1100" i="1" noProof="0" dirty="0"/>
          </a:p>
          <a:p>
            <a:endParaRPr lang="en-US" sz="1200" noProof="0" dirty="0">
              <a:sym typeface="Wingdings" panose="05000000000000000000" pitchFamily="2" charset="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E15001-BAAB-4A71-8301-094A8E34E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590400"/>
            <a:ext cx="3650344" cy="17653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CA1482-3E2C-40A1-BFBE-10A14254B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00" y="4083918"/>
            <a:ext cx="8308800" cy="38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46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7A722-4C31-46CD-98FE-A4A3EF0C7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How to decode L1-L2 BIP .</a:t>
            </a:r>
            <a:r>
              <a:rPr lang="en-US" noProof="0" dirty="0" err="1"/>
              <a:t>pcap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C82F5-D43B-491F-ABE1-E09EE0E27B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699542"/>
            <a:ext cx="8308800" cy="3940858"/>
          </a:xfrm>
        </p:spPr>
        <p:txBody>
          <a:bodyPr>
            <a:normAutofit/>
          </a:bodyPr>
          <a:lstStyle/>
          <a:p>
            <a:r>
              <a:rPr lang="en-US" sz="1100" noProof="0" dirty="0"/>
              <a:t>Tools:</a:t>
            </a:r>
          </a:p>
          <a:p>
            <a:r>
              <a:rPr lang="en-US" sz="1100" noProof="0" dirty="0">
                <a:hlinkClick r:id="rId2"/>
              </a:rPr>
              <a:t>Wireshark LTE-5G </a:t>
            </a:r>
            <a:r>
              <a:rPr lang="en-US" sz="1100" noProof="0" dirty="0"/>
              <a:t> </a:t>
            </a:r>
          </a:p>
          <a:p>
            <a:r>
              <a:rPr lang="en-US" sz="1100" noProof="0" dirty="0" err="1"/>
              <a:t>Luashark</a:t>
            </a:r>
            <a:r>
              <a:rPr lang="en-US" sz="1100" noProof="0" dirty="0"/>
              <a:t> -&gt; Can be download from </a:t>
            </a:r>
            <a:r>
              <a:rPr lang="en-US" sz="1100" noProof="0" dirty="0">
                <a:hlinkClick r:id="rId3"/>
              </a:rPr>
              <a:t>WFT</a:t>
            </a:r>
            <a:r>
              <a:rPr lang="en-US" sz="1100" noProof="0" dirty="0"/>
              <a:t> or </a:t>
            </a:r>
            <a:r>
              <a:rPr lang="en-US" sz="1100" noProof="0" dirty="0">
                <a:hlinkClick r:id="rId4"/>
              </a:rPr>
              <a:t>Artifactory</a:t>
            </a:r>
            <a:endParaRPr lang="en-US" sz="1100" noProof="0" dirty="0"/>
          </a:p>
          <a:p>
            <a:endParaRPr lang="en-US" sz="1100" noProof="0" dirty="0"/>
          </a:p>
          <a:p>
            <a:r>
              <a:rPr lang="en-US" sz="1100" noProof="0" dirty="0"/>
              <a:t>How to run </a:t>
            </a:r>
            <a:r>
              <a:rPr lang="en-US" sz="1100" noProof="0" dirty="0" err="1"/>
              <a:t>Luashark</a:t>
            </a:r>
            <a:r>
              <a:rPr lang="en-US" sz="1100" noProof="0" dirty="0"/>
              <a:t>? -&gt; execute command in </a:t>
            </a:r>
            <a:r>
              <a:rPr lang="en-US" sz="1100" noProof="0" dirty="0" err="1"/>
              <a:t>cmd</a:t>
            </a:r>
            <a:r>
              <a:rPr lang="en-US" sz="1100" i="1" noProof="0" dirty="0"/>
              <a:t>:  C:\Program Files\Wireshark\Wireshark.exe" -X </a:t>
            </a:r>
            <a:r>
              <a:rPr lang="en-US" sz="1100" i="1" noProof="0" dirty="0" err="1"/>
              <a:t>lua_script:C</a:t>
            </a:r>
            <a:r>
              <a:rPr lang="en-US" sz="1100" i="1" noProof="0" dirty="0"/>
              <a:t>:\path\to\</a:t>
            </a:r>
            <a:r>
              <a:rPr lang="en-US" sz="1100" i="1" noProof="0" dirty="0" err="1"/>
              <a:t>luashark.lua</a:t>
            </a:r>
            <a:r>
              <a:rPr lang="en-US" sz="1100" i="1" noProof="0" dirty="0"/>
              <a:t> C:\path\to\file.pcap</a:t>
            </a:r>
          </a:p>
          <a:p>
            <a:endParaRPr lang="en-US" sz="1100" i="1" noProof="0" dirty="0"/>
          </a:p>
          <a:p>
            <a:r>
              <a:rPr lang="en-US" sz="1100" noProof="0" dirty="0"/>
              <a:t>You can use </a:t>
            </a:r>
            <a:r>
              <a:rPr lang="en-US" sz="1100" noProof="0" dirty="0" err="1">
                <a:hlinkClick r:id="rId5"/>
              </a:rPr>
              <a:t>WiresharkStarter</a:t>
            </a:r>
            <a:r>
              <a:rPr lang="en-US" sz="1100" noProof="0" dirty="0"/>
              <a:t>, or config WS Shortcut:</a:t>
            </a:r>
          </a:p>
          <a:p>
            <a:r>
              <a:rPr lang="en-US" sz="1100" noProof="0" dirty="0"/>
              <a:t>							In „Target” field, paste execute command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0C4DE7-33FF-4073-A848-8D5223599F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8064" y="2787774"/>
            <a:ext cx="3171825" cy="1743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8823E6-2E8D-4026-95EE-9C13686AB1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276" y="2454320"/>
            <a:ext cx="2935587" cy="216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49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453F5-005E-461D-BBF0-CCDFE92123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How to decode L1-L2 BIP .</a:t>
            </a:r>
            <a:r>
              <a:rPr lang="en-US" noProof="0" dirty="0" err="1"/>
              <a:t>pcap</a:t>
            </a:r>
            <a:r>
              <a:rPr lang="en-US" noProof="0" dirty="0"/>
              <a:t> – 5G-Wireshark</a:t>
            </a:r>
          </a:p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8298B-50A8-4B7A-A631-F922EB12D0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627534"/>
            <a:ext cx="8308800" cy="4012866"/>
          </a:xfrm>
        </p:spPr>
        <p:txBody>
          <a:bodyPr/>
          <a:lstStyle/>
          <a:p>
            <a:r>
              <a:rPr lang="en-US" noProof="0" dirty="0">
                <a:hlinkClick r:id="rId2"/>
              </a:rPr>
              <a:t>5G-Wireshark (</a:t>
            </a:r>
            <a:r>
              <a:rPr lang="en-US" noProof="0" dirty="0" err="1">
                <a:hlinkClick r:id="rId2"/>
              </a:rPr>
              <a:t>nokia-sbell</a:t>
            </a:r>
            <a:r>
              <a:rPr lang="en-US" noProof="0" dirty="0">
                <a:hlinkClick r:id="rId2"/>
              </a:rPr>
              <a:t>)</a:t>
            </a:r>
            <a:r>
              <a:rPr lang="en-US" noProof="0" dirty="0"/>
              <a:t> -&gt; </a:t>
            </a:r>
            <a:r>
              <a:rPr lang="en-US" b="1" noProof="0" dirty="0">
                <a:solidFill>
                  <a:srgbClr val="FF0000"/>
                </a:solidFill>
              </a:rPr>
              <a:t>NOT SUPPORTED</a:t>
            </a:r>
          </a:p>
          <a:p>
            <a:r>
              <a:rPr lang="en-US" noProof="0" dirty="0"/>
              <a:t>Download bip_dll_v2.1.zip which can be download from the same location </a:t>
            </a:r>
          </a:p>
          <a:p>
            <a:r>
              <a:rPr lang="en-US" noProof="0" dirty="0"/>
              <a:t>Replace old bip.dll with a proper to your gNB SW release </a:t>
            </a:r>
          </a:p>
          <a:p>
            <a:r>
              <a:rPr lang="en-US" noProof="0" dirty="0"/>
              <a:t>(do not forget to change </a:t>
            </a:r>
            <a:r>
              <a:rPr lang="en-US" noProof="0" dirty="0" err="1"/>
              <a:t>ext</a:t>
            </a:r>
            <a:r>
              <a:rPr lang="en-US" noProof="0" dirty="0"/>
              <a:t> of new file!):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Start 5G-Wireshark and decode your .</a:t>
            </a:r>
            <a:r>
              <a:rPr lang="en-US" noProof="0" dirty="0" err="1"/>
              <a:t>pcap</a:t>
            </a:r>
            <a:r>
              <a:rPr lang="en-US" noProof="0" dirty="0"/>
              <a:t> in a few seconds </a:t>
            </a:r>
            <a:r>
              <a:rPr lang="en-US" noProof="0" dirty="0">
                <a:sym typeface="Wingdings" panose="05000000000000000000" pitchFamily="2" charset="2"/>
              </a:rPr>
              <a:t>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E7A5BD-4570-41E3-8DE0-7F5D7B759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00" y="1779662"/>
            <a:ext cx="8308800" cy="1148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E5000B-D7BE-4CC7-997A-93B67FEF3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00" y="3263752"/>
            <a:ext cx="7343800" cy="142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71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453F5-005E-461D-BBF0-CCDFE92123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How to decode L1-L2 BIP .</a:t>
            </a:r>
            <a:r>
              <a:rPr lang="en-US" noProof="0" dirty="0" err="1"/>
              <a:t>pcap</a:t>
            </a:r>
            <a:r>
              <a:rPr lang="en-US" noProof="0" dirty="0"/>
              <a:t> – 5G-Wireshark</a:t>
            </a:r>
          </a:p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8298B-50A8-4B7A-A631-F922EB12D0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627534"/>
            <a:ext cx="8308800" cy="4012866"/>
          </a:xfrm>
        </p:spPr>
        <p:txBody>
          <a:bodyPr/>
          <a:lstStyle/>
          <a:p>
            <a:r>
              <a:rPr lang="en-US" noProof="0" dirty="0">
                <a:sym typeface="Wingdings" panose="05000000000000000000" pitchFamily="2" charset="2"/>
              </a:rPr>
              <a:t>Configure WS preferences:</a:t>
            </a:r>
          </a:p>
          <a:p>
            <a:pPr marL="342900" indent="-342900">
              <a:buAutoNum type="arabicPeriod"/>
            </a:pPr>
            <a:r>
              <a:rPr lang="en-US" b="1" noProof="0" dirty="0">
                <a:sym typeface="Wingdings" panose="05000000000000000000" pitchFamily="2" charset="2"/>
              </a:rPr>
              <a:t>Always use the only proper layout! </a:t>
            </a:r>
          </a:p>
          <a:p>
            <a:pPr marL="342900" indent="-342900">
              <a:buAutoNum type="arabicPeriod"/>
            </a:pPr>
            <a:r>
              <a:rPr lang="en-US" b="1" noProof="0" dirty="0">
                <a:sym typeface="Wingdings" panose="05000000000000000000" pitchFamily="2" charset="2"/>
              </a:rPr>
              <a:t>Change protocol settings:</a:t>
            </a:r>
          </a:p>
          <a:p>
            <a:pPr marL="342900" indent="-342900">
              <a:buAutoNum type="arabicPeriod"/>
            </a:pPr>
            <a:endParaRPr lang="en-US" noProof="0" dirty="0">
              <a:sym typeface="Wingdings" panose="05000000000000000000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6482B-B229-4D67-8491-E67A180A5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76" y="1460295"/>
            <a:ext cx="3916648" cy="1476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87B82E-A2D7-4AE9-B2F0-BC840160C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492" y="2243118"/>
            <a:ext cx="3893456" cy="25076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3E67CA-18DB-458C-A18B-8C2CEFF1F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00" y="3024864"/>
            <a:ext cx="4110782" cy="15719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2EB524-E4C6-4A24-B535-CD96F12B6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492" y="547874"/>
            <a:ext cx="3953598" cy="167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86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453F5-005E-461D-BBF0-CCDFE92123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How to decode L1-L2 BIP .</a:t>
            </a:r>
            <a:r>
              <a:rPr lang="en-US" noProof="0" dirty="0" err="1"/>
              <a:t>pcap</a:t>
            </a:r>
            <a:r>
              <a:rPr lang="en-US" noProof="0" dirty="0"/>
              <a:t> – 5G-Wireshark</a:t>
            </a:r>
          </a:p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8298B-50A8-4B7A-A631-F922EB12D0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627534"/>
            <a:ext cx="8308800" cy="4012866"/>
          </a:xfrm>
        </p:spPr>
        <p:txBody>
          <a:bodyPr/>
          <a:lstStyle/>
          <a:p>
            <a:r>
              <a:rPr lang="en-US" b="1" noProof="0" dirty="0">
                <a:sym typeface="Wingdings" panose="05000000000000000000" pitchFamily="2" charset="2"/>
              </a:rPr>
              <a:t>3. Change protocol settings:</a:t>
            </a:r>
          </a:p>
          <a:p>
            <a:pPr marL="342900" indent="-342900">
              <a:buAutoNum type="arabicPeriod"/>
            </a:pPr>
            <a:endParaRPr lang="en-US" noProof="0" dirty="0">
              <a:sym typeface="Wingdings" panose="05000000000000000000" pitchFamily="2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3C4239-F07F-4C76-BE8A-5E55CDCA4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15566"/>
            <a:ext cx="4896544" cy="1366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85EA15-5DD4-4791-A9F2-789909CA2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319025"/>
            <a:ext cx="4176464" cy="15309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B0207C-F6B6-4CFC-ACD7-F446A717F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2549066"/>
            <a:ext cx="4104456" cy="14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94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453F5-005E-461D-BBF0-CCDFE92123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How to decode L1-L2 BIP .</a:t>
            </a:r>
            <a:r>
              <a:rPr lang="en-US" noProof="0" dirty="0" err="1"/>
              <a:t>pcap</a:t>
            </a:r>
            <a:r>
              <a:rPr lang="en-US" noProof="0" dirty="0"/>
              <a:t> – 5G-Wireshark</a:t>
            </a:r>
          </a:p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8298B-50A8-4B7A-A631-F922EB12D0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592984"/>
            <a:ext cx="8308800" cy="4012866"/>
          </a:xfrm>
        </p:spPr>
        <p:txBody>
          <a:bodyPr/>
          <a:lstStyle/>
          <a:p>
            <a:r>
              <a:rPr lang="en-US" b="1" noProof="0" dirty="0">
                <a:sym typeface="Wingdings" panose="05000000000000000000" pitchFamily="2" charset="2"/>
              </a:rPr>
              <a:t>4. Display filter save (Add display filter button)</a:t>
            </a:r>
          </a:p>
          <a:p>
            <a:pPr marL="342900" indent="-342900">
              <a:buAutoNum type="arabicPeriod"/>
            </a:pPr>
            <a:endParaRPr lang="en-US" noProof="0" dirty="0">
              <a:sym typeface="Wingdings" panose="05000000000000000000" pitchFamily="2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BF189-C085-4335-A1F9-05874AF4B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00" y="915566"/>
            <a:ext cx="5695950" cy="447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92C3F2-C37A-42D0-B4DE-4C1D8BBDD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635" y="915566"/>
            <a:ext cx="2019300" cy="1333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86CD27-519A-47CC-B64E-A21C0886A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36" y="2387898"/>
            <a:ext cx="7920881" cy="478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2FB07F-42DF-477B-A81F-760B45BDA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536" y="3144236"/>
            <a:ext cx="30956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62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453F5-005E-461D-BBF0-CCDFE92123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How to decode L1-L2 BIP .</a:t>
            </a:r>
            <a:r>
              <a:rPr lang="en-US" noProof="0" dirty="0" err="1"/>
              <a:t>pcap</a:t>
            </a:r>
            <a:r>
              <a:rPr lang="en-US" noProof="0" dirty="0"/>
              <a:t> – 5G-Wireshark</a:t>
            </a:r>
          </a:p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8298B-50A8-4B7A-A631-F922EB12D0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592984"/>
            <a:ext cx="8308800" cy="4012866"/>
          </a:xfrm>
        </p:spPr>
        <p:txBody>
          <a:bodyPr/>
          <a:lstStyle/>
          <a:p>
            <a:r>
              <a:rPr lang="en-US" b="1" noProof="0" dirty="0">
                <a:sym typeface="Wingdings" panose="05000000000000000000" pitchFamily="2" charset="2"/>
              </a:rPr>
              <a:t>5. Coloring Rules </a:t>
            </a:r>
          </a:p>
          <a:p>
            <a:r>
              <a:rPr lang="en-US" noProof="0" dirty="0">
                <a:sym typeface="Wingdings" panose="05000000000000000000" pitchFamily="2" charset="2"/>
              </a:rPr>
              <a:t>	You can use build before display filter </a:t>
            </a:r>
          </a:p>
          <a:p>
            <a:r>
              <a:rPr lang="en-US" noProof="0" dirty="0">
                <a:sym typeface="Wingdings" panose="05000000000000000000" pitchFamily="2" charset="2"/>
              </a:rPr>
              <a:t>	to mark packages</a:t>
            </a:r>
          </a:p>
          <a:p>
            <a:pPr marL="342900" indent="-342900">
              <a:buAutoNum type="arabicPeriod"/>
            </a:pPr>
            <a:endParaRPr lang="en-US" noProof="0" dirty="0">
              <a:sym typeface="Wingdings" panose="05000000000000000000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97F90-4994-47F7-8426-E38499A9F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130" y="621055"/>
            <a:ext cx="3584357" cy="1795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3CE7BB-C77D-403A-B533-42C14798F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91" y="2726704"/>
            <a:ext cx="8064896" cy="184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0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0C9C3-8520-4BB3-8290-1157FE2CC7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Abbreviations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C638D-F0EB-43A6-BA1D-579F5A5E15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766800"/>
            <a:ext cx="4010400" cy="3873600"/>
          </a:xfrm>
        </p:spPr>
        <p:txBody>
          <a:bodyPr/>
          <a:lstStyle/>
          <a:p>
            <a:r>
              <a:rPr lang="en-US" sz="900" noProof="0" dirty="0"/>
              <a:t>ACK	Acknowledgment</a:t>
            </a:r>
          </a:p>
          <a:p>
            <a:r>
              <a:rPr lang="en-US" sz="900" noProof="0" dirty="0"/>
              <a:t>ATB	</a:t>
            </a:r>
            <a:r>
              <a:rPr lang="en-US" sz="900" noProof="0" dirty="0" err="1"/>
              <a:t>AdaptiveTransmissionBandwidth</a:t>
            </a:r>
            <a:endParaRPr lang="en-US" sz="900" noProof="0" dirty="0"/>
          </a:p>
          <a:p>
            <a:r>
              <a:rPr lang="en-US" sz="900" noProof="0" dirty="0"/>
              <a:t>BLER	Block Error Rate</a:t>
            </a:r>
          </a:p>
          <a:p>
            <a:r>
              <a:rPr lang="en-US" sz="900" noProof="0" dirty="0"/>
              <a:t>CRC	</a:t>
            </a:r>
            <a:r>
              <a:rPr lang="en-US" sz="900" noProof="0" dirty="0" err="1"/>
              <a:t>cyclicredundancycheck</a:t>
            </a:r>
            <a:endParaRPr lang="en-US" sz="900" noProof="0" dirty="0"/>
          </a:p>
          <a:p>
            <a:r>
              <a:rPr lang="en-US" sz="900" noProof="0" dirty="0"/>
              <a:t>CSI-RS	Channel </a:t>
            </a:r>
            <a:r>
              <a:rPr lang="en-US" sz="900" noProof="0" dirty="0" err="1"/>
              <a:t>StateInformation</a:t>
            </a:r>
            <a:r>
              <a:rPr lang="en-US" sz="900" noProof="0" dirty="0"/>
              <a:t>-Reference Signals</a:t>
            </a:r>
          </a:p>
          <a:p>
            <a:r>
              <a:rPr lang="en-US" sz="900" noProof="0" dirty="0"/>
              <a:t>CQI	Channel </a:t>
            </a:r>
            <a:r>
              <a:rPr lang="en-US" sz="900" noProof="0" dirty="0" err="1"/>
              <a:t>QualityIndicator</a:t>
            </a:r>
            <a:endParaRPr lang="en-US" sz="900" noProof="0" dirty="0"/>
          </a:p>
          <a:p>
            <a:r>
              <a:rPr lang="en-US" sz="900" noProof="0" dirty="0"/>
              <a:t>HARQ	</a:t>
            </a:r>
            <a:r>
              <a:rPr lang="en-US" sz="900" noProof="0" dirty="0" err="1"/>
              <a:t>HybridAutomatic</a:t>
            </a:r>
            <a:r>
              <a:rPr lang="en-US" sz="900" noProof="0" dirty="0"/>
              <a:t> </a:t>
            </a:r>
            <a:r>
              <a:rPr lang="en-US" sz="900" noProof="0" dirty="0" err="1"/>
              <a:t>RetransmissionRequest</a:t>
            </a:r>
            <a:endParaRPr lang="en-US" sz="900" noProof="0" dirty="0"/>
          </a:p>
          <a:p>
            <a:r>
              <a:rPr lang="en-US" sz="900" noProof="0" dirty="0"/>
              <a:t>ILLA	Inner </a:t>
            </a:r>
            <a:r>
              <a:rPr lang="en-US" sz="900" noProof="0" dirty="0" err="1"/>
              <a:t>LoopLink</a:t>
            </a:r>
            <a:r>
              <a:rPr lang="en-US" sz="900" noProof="0" dirty="0"/>
              <a:t> Adaptation</a:t>
            </a:r>
          </a:p>
          <a:p>
            <a:r>
              <a:rPr lang="en-US" sz="900" noProof="0" dirty="0"/>
              <a:t>MCS 	</a:t>
            </a:r>
            <a:r>
              <a:rPr lang="en-US" sz="900" noProof="0" dirty="0" err="1"/>
              <a:t>Modulationand</a:t>
            </a:r>
            <a:r>
              <a:rPr lang="en-US" sz="900" noProof="0" dirty="0"/>
              <a:t> </a:t>
            </a:r>
            <a:r>
              <a:rPr lang="en-US" sz="900" noProof="0" dirty="0" err="1"/>
              <a:t>CodingScheme</a:t>
            </a:r>
            <a:endParaRPr lang="en-US" sz="900" noProof="0" dirty="0"/>
          </a:p>
          <a:p>
            <a:r>
              <a:rPr lang="en-US" sz="900" noProof="0" dirty="0"/>
              <a:t>SU-MIMO	Single User Multiple-Input Multiple-Output</a:t>
            </a:r>
          </a:p>
          <a:p>
            <a:r>
              <a:rPr lang="en-US" sz="900" noProof="0" dirty="0"/>
              <a:t>MU-MIMO	Multi User Multiple-Input Multiple-Output</a:t>
            </a:r>
          </a:p>
          <a:p>
            <a:r>
              <a:rPr lang="en-US" sz="900" noProof="0" dirty="0"/>
              <a:t>NACK	</a:t>
            </a:r>
            <a:r>
              <a:rPr lang="en-US" sz="900" noProof="0" dirty="0" err="1"/>
              <a:t>NegativeAcknowledgment</a:t>
            </a:r>
            <a:endParaRPr lang="en-US" sz="900" noProof="0" dirty="0"/>
          </a:p>
          <a:p>
            <a:r>
              <a:rPr lang="en-US" sz="900" noProof="0" dirty="0"/>
              <a:t>OLLA	Open </a:t>
            </a:r>
            <a:r>
              <a:rPr lang="en-US" sz="900" noProof="0" dirty="0" err="1"/>
              <a:t>LoopLink</a:t>
            </a:r>
            <a:r>
              <a:rPr lang="en-US" sz="900" noProof="0" dirty="0"/>
              <a:t> </a:t>
            </a:r>
            <a:r>
              <a:rPr lang="en-US" sz="900" noProof="0" dirty="0" err="1"/>
              <a:t>Adapatation</a:t>
            </a:r>
            <a:endParaRPr lang="en-US" sz="900" noProof="0" dirty="0"/>
          </a:p>
          <a:p>
            <a:r>
              <a:rPr lang="en-US" sz="900" noProof="0" dirty="0"/>
              <a:t>PHR	Power Headroom Report</a:t>
            </a:r>
          </a:p>
          <a:p>
            <a:r>
              <a:rPr lang="en-US" sz="900" noProof="0" dirty="0"/>
              <a:t>PTRS	PTRS Phase Tracking Reference Signa</a:t>
            </a:r>
          </a:p>
          <a:p>
            <a:r>
              <a:rPr lang="en-US" sz="900" noProof="0" dirty="0"/>
              <a:t>QAM	</a:t>
            </a:r>
            <a:r>
              <a:rPr lang="en-US" sz="900" noProof="0" dirty="0" err="1"/>
              <a:t>QuadratureAmplitudeModulation</a:t>
            </a:r>
            <a:endParaRPr lang="en-US" sz="900" noProof="0" dirty="0"/>
          </a:p>
          <a:p>
            <a:r>
              <a:rPr lang="en-US" sz="900" noProof="0" dirty="0"/>
              <a:t>QPSK	</a:t>
            </a:r>
            <a:r>
              <a:rPr lang="en-US" sz="900" noProof="0" dirty="0" err="1"/>
              <a:t>QuadraturePhaseShiftKeying</a:t>
            </a:r>
            <a:endParaRPr lang="en-US" sz="900" noProof="0" dirty="0"/>
          </a:p>
          <a:p>
            <a:r>
              <a:rPr lang="en-US" sz="900" noProof="0" dirty="0"/>
              <a:t>SINR	</a:t>
            </a:r>
            <a:r>
              <a:rPr lang="en-US" sz="900" noProof="0" dirty="0" err="1"/>
              <a:t>Signalto</a:t>
            </a:r>
            <a:r>
              <a:rPr lang="en-US" sz="900" noProof="0" dirty="0"/>
              <a:t> </a:t>
            </a:r>
            <a:r>
              <a:rPr lang="en-US" sz="900" noProof="0" dirty="0" err="1"/>
              <a:t>Interferenceplus</a:t>
            </a:r>
            <a:r>
              <a:rPr lang="en-US" sz="900" noProof="0" dirty="0"/>
              <a:t> </a:t>
            </a:r>
            <a:r>
              <a:rPr lang="en-US" sz="900" noProof="0" dirty="0" err="1"/>
              <a:t>NoiseRatio</a:t>
            </a:r>
            <a:endParaRPr lang="en-US" sz="900" noProof="0" dirty="0"/>
          </a:p>
          <a:p>
            <a:endParaRPr lang="en-US" sz="900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16147-C12E-4A47-B8A5-594BB5594C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766800"/>
            <a:ext cx="4010400" cy="3873600"/>
          </a:xfrm>
        </p:spPr>
        <p:txBody>
          <a:bodyPr/>
          <a:lstStyle/>
          <a:p>
            <a:endParaRPr lang="pl-PL" sz="900" dirty="0"/>
          </a:p>
        </p:txBody>
      </p:sp>
    </p:spTree>
    <p:extLst>
      <p:ext uri="{BB962C8B-B14F-4D97-AF65-F5344CB8AC3E}">
        <p14:creationId xmlns:p14="http://schemas.microsoft.com/office/powerpoint/2010/main" val="177711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453F5-005E-461D-BBF0-CCDFE92123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How to decode L1-L2 BIP .</a:t>
            </a:r>
            <a:r>
              <a:rPr lang="en-US" noProof="0" dirty="0" err="1"/>
              <a:t>pcap</a:t>
            </a:r>
            <a:r>
              <a:rPr lang="en-US" noProof="0" dirty="0"/>
              <a:t> – 5G-Wireshark</a:t>
            </a:r>
          </a:p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8298B-50A8-4B7A-A631-F922EB12D0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592984"/>
            <a:ext cx="8308800" cy="4012866"/>
          </a:xfrm>
        </p:spPr>
        <p:txBody>
          <a:bodyPr/>
          <a:lstStyle/>
          <a:p>
            <a:r>
              <a:rPr lang="en-US" b="1" noProof="0" dirty="0">
                <a:sym typeface="Wingdings" panose="05000000000000000000" pitchFamily="2" charset="2"/>
              </a:rPr>
              <a:t>6. Configuration Profiles</a:t>
            </a:r>
          </a:p>
          <a:p>
            <a:r>
              <a:rPr lang="en-US" noProof="0" dirty="0">
                <a:sym typeface="Wingdings" panose="05000000000000000000" pitchFamily="2" charset="2"/>
              </a:rPr>
              <a:t>	</a:t>
            </a:r>
            <a:r>
              <a:rPr lang="en-US" sz="1400" noProof="0" dirty="0">
                <a:sym typeface="Wingdings" panose="05000000000000000000" pitchFamily="2" charset="2"/>
              </a:rPr>
              <a:t>All personal configs will be saved under new profile</a:t>
            </a:r>
            <a:endParaRPr lang="en-US" noProof="0" dirty="0">
              <a:sym typeface="Wingdings" panose="05000000000000000000" pitchFamily="2" charset="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34DE9D-A38C-4F9A-A971-28D35F183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1275606"/>
            <a:ext cx="4495800" cy="3162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2EEA8E-7D8E-45FC-9B6F-BE8367DE4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92" y="1275606"/>
            <a:ext cx="3578747" cy="251725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7096D0-6D03-41AA-9F14-2037450E9466}"/>
              </a:ext>
            </a:extLst>
          </p:cNvPr>
          <p:cNvCxnSpPr>
            <a:cxnSpLocks/>
          </p:cNvCxnSpPr>
          <p:nvPr/>
        </p:nvCxnSpPr>
        <p:spPr>
          <a:xfrm flipV="1">
            <a:off x="1187624" y="3075806"/>
            <a:ext cx="3240360" cy="1159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A229C4-DB49-4806-8111-217EF719147D}"/>
              </a:ext>
            </a:extLst>
          </p:cNvPr>
          <p:cNvCxnSpPr>
            <a:cxnSpLocks/>
          </p:cNvCxnSpPr>
          <p:nvPr/>
        </p:nvCxnSpPr>
        <p:spPr>
          <a:xfrm>
            <a:off x="5940152" y="4076122"/>
            <a:ext cx="5760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028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0E6CF-F3A4-4AF3-AAF3-8FB94E8732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How to capture L2-PS TTI traces - ABIL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BC05B-6E7A-4FF3-9DD6-B807ED6139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71550"/>
            <a:ext cx="8308800" cy="386885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1400" i="1" noProof="0" dirty="0"/>
              <a:t>root@fct-4a:~ &gt;</a:t>
            </a:r>
            <a:r>
              <a:rPr lang="en-US" sz="1400" i="1" noProof="0" dirty="0" err="1"/>
              <a:t>bsh</a:t>
            </a:r>
            <a:r>
              <a:rPr lang="en-US" sz="1400" i="1" noProof="0" dirty="0"/>
              <a:t> 1:0</a:t>
            </a:r>
          </a:p>
          <a:p>
            <a:pPr marL="342900" indent="-342900">
              <a:buAutoNum type="arabicPeriod"/>
            </a:pPr>
            <a:r>
              <a:rPr lang="en-US" sz="1400" i="1" noProof="0" dirty="0"/>
              <a:t>root@asp-5a:~ &gt;cd /opt/tools/</a:t>
            </a:r>
            <a:r>
              <a:rPr lang="en-US" sz="1400" i="1" noProof="0" dirty="0" err="1"/>
              <a:t>ttiTrace</a:t>
            </a:r>
            <a:endParaRPr lang="en-US" sz="1400" i="1" noProof="0" dirty="0"/>
          </a:p>
          <a:p>
            <a:pPr marL="342900" indent="-342900">
              <a:buAutoNum type="arabicPeriod"/>
            </a:pPr>
            <a:r>
              <a:rPr lang="en-US" sz="1400" i="1" noProof="0" dirty="0"/>
              <a:t>root@asp-5a:~ &gt;./eventsCollect.sh</a:t>
            </a:r>
          </a:p>
          <a:p>
            <a:pPr marL="342900" indent="-342900">
              <a:buAutoNum type="arabicPeriod"/>
            </a:pPr>
            <a:endParaRPr lang="en-US" sz="1400" noProof="0" dirty="0"/>
          </a:p>
          <a:p>
            <a:pPr marL="342900" indent="-342900">
              <a:buAutoNum type="arabicPeriod"/>
            </a:pPr>
            <a:endParaRPr lang="en-US" sz="1400" noProof="0" dirty="0"/>
          </a:p>
          <a:p>
            <a:pPr marL="342900" indent="-342900">
              <a:buAutoNum type="arabicPeriod"/>
            </a:pPr>
            <a:endParaRPr lang="en-US" sz="1400" noProof="0" dirty="0"/>
          </a:p>
          <a:p>
            <a:pPr marL="342900" indent="-342900">
              <a:buAutoNum type="arabicPeriod"/>
            </a:pPr>
            <a:r>
              <a:rPr lang="en-US" sz="1400" noProof="0" dirty="0"/>
              <a:t>Traces will be saved in </a:t>
            </a:r>
            <a:r>
              <a:rPr lang="en-US" sz="1400" i="1" noProof="0" dirty="0"/>
              <a:t>/var/</a:t>
            </a:r>
            <a:r>
              <a:rPr lang="en-US" sz="1400" i="1" noProof="0" dirty="0" err="1"/>
              <a:t>eventsTrace</a:t>
            </a:r>
            <a:r>
              <a:rPr lang="en-US" sz="1400" i="1" noProof="0" dirty="0"/>
              <a:t>/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400" noProof="0" dirty="0"/>
              <a:t>Unpack files:</a:t>
            </a:r>
            <a:r>
              <a:rPr lang="en-US" sz="1400" i="1" noProof="0" dirty="0"/>
              <a:t> tar </a:t>
            </a:r>
            <a:r>
              <a:rPr lang="en-US" sz="1400" i="1" noProof="0" dirty="0" err="1"/>
              <a:t>xvzf</a:t>
            </a:r>
            <a:r>
              <a:rPr lang="en-US" sz="1400" i="1" noProof="0" dirty="0"/>
              <a:t>  /var/</a:t>
            </a:r>
            <a:r>
              <a:rPr lang="en-US" sz="1400" i="1" noProof="0" dirty="0" err="1"/>
              <a:t>eventsTrace</a:t>
            </a:r>
            <a:r>
              <a:rPr lang="en-US" sz="1400" i="1" noProof="0" dirty="0"/>
              <a:t>/L2TtiTrace_EventsSnapshot.bin.1.tar.gz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400" noProof="0" dirty="0"/>
              <a:t>Decode</a:t>
            </a:r>
            <a:r>
              <a:rPr lang="en-US" sz="1400" i="1" noProof="0" dirty="0"/>
              <a:t> ./</a:t>
            </a:r>
            <a:r>
              <a:rPr lang="en-US" sz="1400" i="1" noProof="0" dirty="0" err="1"/>
              <a:t>eventDecoder</a:t>
            </a:r>
            <a:r>
              <a:rPr lang="en-US" sz="1400" i="1" noProof="0" dirty="0"/>
              <a:t> L2TtiTrace_EventsSnapshot.bin.1 ./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400" noProof="0" dirty="0"/>
              <a:t>You should received 3 .csv files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400" noProof="0" dirty="0"/>
              <a:t>To speedup capturing you can use attached script </a:t>
            </a:r>
            <a:r>
              <a:rPr lang="en-US" sz="1400" noProof="0" dirty="0">
                <a:sym typeface="Wingdings" panose="05000000000000000000" pitchFamily="2" charset="2"/>
              </a:rPr>
              <a:t>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400" noProof="0" dirty="0">
                <a:sym typeface="Wingdings" panose="05000000000000000000" pitchFamily="2" charset="2"/>
              </a:rPr>
              <a:t>Copy it to ABIL Master (</a:t>
            </a:r>
            <a:r>
              <a:rPr lang="en-US" sz="1400" i="1" noProof="0" dirty="0" err="1">
                <a:sym typeface="Wingdings" panose="05000000000000000000" pitchFamily="2" charset="2"/>
              </a:rPr>
              <a:t>bsh</a:t>
            </a:r>
            <a:r>
              <a:rPr lang="en-US" sz="1400" i="1" noProof="0" dirty="0">
                <a:sym typeface="Wingdings" panose="05000000000000000000" pitchFamily="2" charset="2"/>
              </a:rPr>
              <a:t> 1:0</a:t>
            </a:r>
            <a:r>
              <a:rPr lang="en-US" sz="1400" noProof="0" dirty="0">
                <a:sym typeface="Wingdings" panose="05000000000000000000" pitchFamily="2" charset="2"/>
              </a:rPr>
              <a:t>) and execute </a:t>
            </a:r>
            <a:r>
              <a:rPr lang="en-US" sz="1400" i="1" noProof="0" dirty="0">
                <a:sym typeface="Wingdings" panose="05000000000000000000" pitchFamily="2" charset="2"/>
              </a:rPr>
              <a:t>./gnb_tti_traces_v3.sh start/stop</a:t>
            </a:r>
            <a:endParaRPr lang="en-US" sz="1400" noProof="0" dirty="0"/>
          </a:p>
          <a:p>
            <a:pPr marL="342900" indent="-342900">
              <a:buAutoNum type="arabicPeriod"/>
            </a:pPr>
            <a:r>
              <a:rPr lang="en-US" sz="1400" noProof="0" dirty="0"/>
              <a:t>It will capture and decode all files</a:t>
            </a:r>
          </a:p>
          <a:p>
            <a:pPr marL="342900" indent="-342900">
              <a:buAutoNum type="arabicPeriod"/>
            </a:pPr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3C8EEF-4ED0-42EA-9CB3-B437270BF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491630"/>
            <a:ext cx="3694472" cy="872635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86FBBE6-D428-4521-9AB0-3782CE2DEC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766999"/>
              </p:ext>
            </p:extLst>
          </p:nvPr>
        </p:nvGraphicFramePr>
        <p:xfrm>
          <a:off x="7308304" y="4011910"/>
          <a:ext cx="12588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09" name="Packager Shell Object" showAsIcon="1" r:id="rId4" imgW="1259640" imgH="514800" progId="Package">
                  <p:embed/>
                </p:oleObj>
              </mc:Choice>
              <mc:Fallback>
                <p:oleObj name="Packager Shell Object" showAsIcon="1" r:id="rId4" imgW="1259640" imgH="514800" progId="Packag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86FBBE6-D428-4521-9AB0-3782CE2DEC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08304" y="4011910"/>
                        <a:ext cx="1258888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35D0E85-A7D6-4AD2-BAFE-A0059C63CA53}"/>
              </a:ext>
            </a:extLst>
          </p:cNvPr>
          <p:cNvSpPr txBox="1"/>
          <p:nvPr/>
        </p:nvSpPr>
        <p:spPr>
          <a:xfrm>
            <a:off x="4644008" y="766800"/>
            <a:ext cx="3923184" cy="514351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1200" dirty="0">
                <a:solidFill>
                  <a:schemeClr val="tx2"/>
                </a:solidFill>
              </a:rPr>
              <a:t>https://confluence.int.net.nokia.com/display/5GFTUlm/TTI+traces#TTItraces-RemarktoeventSnapshotDecoder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3F4097-F9B1-4A2A-BD36-8F91A387F217}"/>
              </a:ext>
            </a:extLst>
          </p:cNvPr>
          <p:cNvSpPr txBox="1"/>
          <p:nvPr/>
        </p:nvSpPr>
        <p:spPr>
          <a:xfrm>
            <a:off x="5004048" y="2427734"/>
            <a:ext cx="914400" cy="9144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467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0E6CF-F3A4-4AF3-AAF3-8FB94E8732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How to capture L2-PS TTI traces - Sniffer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BC05B-6E7A-4FF3-9DD6-B807ED6139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71550"/>
            <a:ext cx="8308800" cy="386885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400" noProof="0" dirty="0"/>
              <a:t>To capture TTI traces at sniffer, we need to use L2-PS Events Streaming mode</a:t>
            </a:r>
          </a:p>
          <a:p>
            <a:pPr marL="342900" indent="-342900">
              <a:buAutoNum type="arabicPeriod"/>
            </a:pPr>
            <a:endParaRPr lang="en-US" sz="1400" noProof="0" dirty="0"/>
          </a:p>
          <a:p>
            <a:pPr marL="342900" indent="-342900">
              <a:buAutoNum type="arabicPeriod"/>
            </a:pPr>
            <a:endParaRPr lang="en-US" sz="1400" noProof="0" dirty="0"/>
          </a:p>
          <a:p>
            <a:pPr marL="342900" indent="-342900">
              <a:buAutoNum type="arabicPeriod"/>
            </a:pPr>
            <a:endParaRPr lang="en-US" sz="1400" noProof="0" dirty="0"/>
          </a:p>
          <a:p>
            <a:pPr marL="342900" indent="-342900">
              <a:buAutoNum type="arabicPeriod"/>
            </a:pPr>
            <a:endParaRPr lang="en-US" sz="1400" noProof="0" dirty="0"/>
          </a:p>
          <a:p>
            <a:pPr marL="342900" indent="-342900">
              <a:buAutoNum type="arabicPeriod"/>
            </a:pPr>
            <a:endParaRPr lang="en-US" sz="1400" noProof="0" dirty="0"/>
          </a:p>
          <a:p>
            <a:pPr marL="342900" indent="-342900">
              <a:buAutoNum type="arabicPeriod"/>
            </a:pPr>
            <a:endParaRPr lang="en-US" sz="1400" noProof="0" dirty="0"/>
          </a:p>
          <a:p>
            <a:pPr marL="342900" indent="-342900">
              <a:buAutoNum type="arabicPeriod"/>
            </a:pPr>
            <a:r>
              <a:rPr lang="en-US" sz="1400" noProof="0" dirty="0"/>
              <a:t>To activate </a:t>
            </a:r>
            <a:r>
              <a:rPr lang="en-US" sz="1400" noProof="0" dirty="0" err="1"/>
              <a:t>tti</a:t>
            </a:r>
            <a:r>
              <a:rPr lang="en-US" sz="1400" noProof="0" dirty="0"/>
              <a:t> traces streaming mode, we have 2 ways:</a:t>
            </a:r>
          </a:p>
          <a:p>
            <a:pPr marL="573294" lvl="1" indent="-342900">
              <a:buFont typeface="+mj-lt"/>
              <a:buAutoNum type="alphaLcPeriod"/>
            </a:pPr>
            <a:r>
              <a:rPr lang="en-US" sz="1200" noProof="0" dirty="0"/>
              <a:t>O&amp;M</a:t>
            </a:r>
          </a:p>
          <a:p>
            <a:pPr marL="805489" lvl="2" indent="-342900">
              <a:buFont typeface="Arial" panose="020B0604020202020204" pitchFamily="34" charset="0"/>
              <a:buChar char="•"/>
            </a:pPr>
            <a:r>
              <a:rPr lang="en-US" sz="800" noProof="0" dirty="0"/>
              <a:t>In Web EM -&gt; Diagnostic -&gt; Debug Tracing</a:t>
            </a:r>
          </a:p>
          <a:p>
            <a:pPr marL="805489" lvl="2" indent="-342900">
              <a:buFont typeface="Arial" panose="020B0604020202020204" pitchFamily="34" charset="0"/>
              <a:buChar char="•"/>
            </a:pPr>
            <a:r>
              <a:rPr lang="en-US" sz="800" noProof="0" dirty="0"/>
              <a:t>Configure IPs</a:t>
            </a:r>
          </a:p>
          <a:p>
            <a:pPr marL="805489" lvl="2" indent="-342900">
              <a:buFont typeface="Arial" panose="020B0604020202020204" pitchFamily="34" charset="0"/>
              <a:buChar char="•"/>
            </a:pPr>
            <a:r>
              <a:rPr lang="en-US" sz="800" noProof="0" dirty="0"/>
              <a:t>Configure </a:t>
            </a:r>
            <a:r>
              <a:rPr lang="en-US" sz="800" noProof="0" dirty="0" err="1"/>
              <a:t>Uplane</a:t>
            </a:r>
            <a:r>
              <a:rPr lang="en-US" sz="800" noProof="0" dirty="0"/>
              <a:t> traces</a:t>
            </a:r>
          </a:p>
          <a:p>
            <a:pPr marL="805489" lvl="2" indent="-342900">
              <a:buFont typeface="Arial" panose="020B0604020202020204" pitchFamily="34" charset="0"/>
              <a:buChar char="•"/>
            </a:pPr>
            <a:endParaRPr lang="en-US" sz="800" noProof="0" dirty="0"/>
          </a:p>
          <a:p>
            <a:pPr marL="805489" lvl="2" indent="-342900">
              <a:buFont typeface="Arial" panose="020B0604020202020204" pitchFamily="34" charset="0"/>
              <a:buChar char="•"/>
            </a:pPr>
            <a:endParaRPr lang="en-US" sz="800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113CFF-86AC-45F1-BE0D-BC5FDC6DA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30" y="1131590"/>
            <a:ext cx="2970330" cy="13201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7DC0E1-1B3A-425A-9EE7-A57C8C94A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896" y="2897790"/>
            <a:ext cx="2576926" cy="13817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7541B9-2F48-431A-80B0-3B7B4F21F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623" y="2836837"/>
            <a:ext cx="3037910" cy="15036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BFA5D7-34E4-41CC-A464-1420FFC33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9790" y="1076027"/>
            <a:ext cx="2305701" cy="7244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2EFEF8-559F-43A5-BB05-F72B9FACDF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634" y="2291123"/>
            <a:ext cx="3563888" cy="39514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0D6861-0B75-4820-8A5C-083FFA485DEA}"/>
              </a:ext>
            </a:extLst>
          </p:cNvPr>
          <p:cNvCxnSpPr>
            <a:cxnSpLocks/>
          </p:cNvCxnSpPr>
          <p:nvPr/>
        </p:nvCxnSpPr>
        <p:spPr>
          <a:xfrm>
            <a:off x="5868144" y="1371255"/>
            <a:ext cx="1587906" cy="1923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FA475A-F7E0-4B60-893F-147D79CEF9AA}"/>
              </a:ext>
            </a:extLst>
          </p:cNvPr>
          <p:cNvCxnSpPr>
            <a:cxnSpLocks/>
          </p:cNvCxnSpPr>
          <p:nvPr/>
        </p:nvCxnSpPr>
        <p:spPr>
          <a:xfrm flipV="1">
            <a:off x="7256849" y="1630659"/>
            <a:ext cx="382606" cy="8210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Cloud 14">
            <a:extLst>
              <a:ext uri="{FF2B5EF4-FFF2-40B4-BE49-F238E27FC236}">
                <a16:creationId xmlns:a16="http://schemas.microsoft.com/office/drawing/2014/main" id="{97C4F21C-3DBB-4EEE-9AAD-CC4B2CA8FB34}"/>
              </a:ext>
            </a:extLst>
          </p:cNvPr>
          <p:cNvSpPr/>
          <p:nvPr/>
        </p:nvSpPr>
        <p:spPr>
          <a:xfrm>
            <a:off x="7134127" y="1371255"/>
            <a:ext cx="1106591" cy="619917"/>
          </a:xfrm>
          <a:prstGeom prst="clou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pl-PL" sz="900" dirty="0"/>
              <a:t>LABNET</a:t>
            </a:r>
            <a:endParaRPr lang="en-US" sz="900" dirty="0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933FFA94-3181-499B-B92D-7065ECD19596}"/>
              </a:ext>
            </a:extLst>
          </p:cNvPr>
          <p:cNvSpPr/>
          <p:nvPr/>
        </p:nvSpPr>
        <p:spPr>
          <a:xfrm>
            <a:off x="6228184" y="1993972"/>
            <a:ext cx="937969" cy="249279"/>
          </a:xfrm>
          <a:prstGeom prst="wedgeRectCallout">
            <a:avLst>
              <a:gd name="adj1" fmla="val 58192"/>
              <a:gd name="adj2" fmla="val 123197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pl-PL" sz="900" dirty="0"/>
              <a:t>10.42.61.148</a:t>
            </a:r>
            <a:endParaRPr lang="en-US" sz="900" dirty="0"/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AD371DFE-FE67-4A30-9303-6AE670CFCA0C}"/>
              </a:ext>
            </a:extLst>
          </p:cNvPr>
          <p:cNvSpPr/>
          <p:nvPr/>
        </p:nvSpPr>
        <p:spPr>
          <a:xfrm>
            <a:off x="4828426" y="1762770"/>
            <a:ext cx="937969" cy="249279"/>
          </a:xfrm>
          <a:prstGeom prst="wedgeRectCallout">
            <a:avLst>
              <a:gd name="adj1" fmla="val 54685"/>
              <a:gd name="adj2" fmla="val -201397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pl-PL" sz="900" dirty="0"/>
              <a:t>10.44.181.210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27896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0E6CF-F3A4-4AF3-AAF3-8FB94E8732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How to capture L2-PS TTI traces - Sniffer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BC05B-6E7A-4FF3-9DD6-B807ED6139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71550"/>
            <a:ext cx="8308800" cy="3868850"/>
          </a:xfrm>
        </p:spPr>
        <p:txBody>
          <a:bodyPr>
            <a:normAutofit/>
          </a:bodyPr>
          <a:lstStyle/>
          <a:p>
            <a:pPr lvl="1"/>
            <a:r>
              <a:rPr lang="en-US" sz="1200" noProof="0" dirty="0"/>
              <a:t>b.     ASIK commands</a:t>
            </a:r>
          </a:p>
          <a:p>
            <a:pPr marL="805489" lvl="2" indent="-342900">
              <a:buFont typeface="Arial" panose="020B0604020202020204" pitchFamily="34" charset="0"/>
              <a:buChar char="•"/>
            </a:pPr>
            <a:r>
              <a:rPr lang="en-US" sz="900" noProof="0" dirty="0"/>
              <a:t>Enable </a:t>
            </a:r>
            <a:r>
              <a:rPr lang="en-US" sz="900" noProof="0" dirty="0" err="1"/>
              <a:t>icom</a:t>
            </a:r>
            <a:r>
              <a:rPr lang="en-US" sz="900" noProof="0" dirty="0"/>
              <a:t> mode: </a:t>
            </a:r>
            <a:r>
              <a:rPr lang="en-US" sz="800" i="1" noProof="0" dirty="0"/>
              <a:t># /opt/</a:t>
            </a:r>
            <a:r>
              <a:rPr lang="en-US" sz="800" i="1" noProof="0" dirty="0" err="1"/>
              <a:t>trs</a:t>
            </a:r>
            <a:r>
              <a:rPr lang="en-US" sz="800" i="1" noProof="0" dirty="0"/>
              <a:t>/bin/</a:t>
            </a:r>
            <a:r>
              <a:rPr lang="en-US" sz="800" i="1" noProof="0" dirty="0" err="1"/>
              <a:t>trs-vppctl</a:t>
            </a:r>
            <a:r>
              <a:rPr lang="en-US" sz="800" i="1" noProof="0" dirty="0"/>
              <a:t> </a:t>
            </a:r>
            <a:r>
              <a:rPr lang="en-US" sz="800" i="1" noProof="0" dirty="0" err="1"/>
              <a:t>icom</a:t>
            </a:r>
            <a:r>
              <a:rPr lang="en-US" sz="800" i="1" noProof="0" dirty="0"/>
              <a:t> 630_mode enable</a:t>
            </a:r>
          </a:p>
          <a:p>
            <a:pPr marL="805489" lvl="2" indent="-342900">
              <a:buFont typeface="Arial" panose="020B0604020202020204" pitchFamily="34" charset="0"/>
              <a:buChar char="•"/>
            </a:pPr>
            <a:r>
              <a:rPr lang="en-US" sz="900" noProof="0" dirty="0"/>
              <a:t>Set Classical mode: </a:t>
            </a:r>
            <a:r>
              <a:rPr lang="en-US" sz="800" i="1" noProof="0" dirty="0"/>
              <a:t># /opt/</a:t>
            </a:r>
            <a:r>
              <a:rPr lang="en-US" sz="800" i="1" noProof="0" dirty="0" err="1"/>
              <a:t>trs</a:t>
            </a:r>
            <a:r>
              <a:rPr lang="en-US" sz="800" i="1" noProof="0" dirty="0"/>
              <a:t>/bin/</a:t>
            </a:r>
            <a:r>
              <a:rPr lang="en-US" sz="800" i="1" noProof="0" dirty="0" err="1"/>
              <a:t>trs-vppctl</a:t>
            </a:r>
            <a:r>
              <a:rPr lang="en-US" sz="800" i="1" noProof="0" dirty="0"/>
              <a:t> </a:t>
            </a:r>
            <a:r>
              <a:rPr lang="en-US" sz="800" i="1" noProof="0" dirty="0" err="1"/>
              <a:t>icom</a:t>
            </a:r>
            <a:r>
              <a:rPr lang="en-US" sz="800" i="1" noProof="0" dirty="0"/>
              <a:t> </a:t>
            </a:r>
            <a:r>
              <a:rPr lang="en-US" sz="800" i="1" noProof="0" dirty="0" err="1"/>
              <a:t>classical_mode</a:t>
            </a:r>
            <a:r>
              <a:rPr lang="en-US" sz="800" i="1" noProof="0" dirty="0"/>
              <a:t> enable</a:t>
            </a:r>
          </a:p>
          <a:p>
            <a:pPr marL="805489" lvl="2" indent="-342900">
              <a:buFont typeface="Arial" panose="020B0604020202020204" pitchFamily="34" charset="0"/>
              <a:buChar char="•"/>
            </a:pPr>
            <a:r>
              <a:rPr lang="en-US" sz="900" noProof="0" dirty="0"/>
              <a:t>Configure stream </a:t>
            </a:r>
            <a:r>
              <a:rPr lang="en-US" sz="900" noProof="0" dirty="0" err="1"/>
              <a:t>Ips</a:t>
            </a:r>
            <a:r>
              <a:rPr lang="en-US" sz="900" noProof="0" dirty="0"/>
              <a:t>: </a:t>
            </a:r>
            <a:r>
              <a:rPr lang="en-US" sz="800" i="1" noProof="0" dirty="0"/>
              <a:t># /opt/</a:t>
            </a:r>
            <a:r>
              <a:rPr lang="en-US" sz="800" i="1" noProof="0" dirty="0" err="1"/>
              <a:t>trs</a:t>
            </a:r>
            <a:r>
              <a:rPr lang="en-US" sz="800" i="1" noProof="0" dirty="0"/>
              <a:t>/bin/</a:t>
            </a:r>
            <a:r>
              <a:rPr lang="en-US" sz="800" i="1" noProof="0" dirty="0" err="1"/>
              <a:t>trs-vppctl</a:t>
            </a:r>
            <a:r>
              <a:rPr lang="en-US" sz="800" i="1" noProof="0" dirty="0"/>
              <a:t>  </a:t>
            </a:r>
            <a:r>
              <a:rPr lang="en-US" sz="800" i="1" noProof="0" dirty="0" err="1"/>
              <a:t>icom</a:t>
            </a:r>
            <a:r>
              <a:rPr lang="en-US" sz="800" i="1" noProof="0" dirty="0"/>
              <a:t> </a:t>
            </a:r>
            <a:r>
              <a:rPr lang="en-US" sz="800" i="1" noProof="0" dirty="0" err="1"/>
              <a:t>set_stream_conf</a:t>
            </a:r>
            <a:r>
              <a:rPr lang="en-US" sz="800" i="1" noProof="0" dirty="0"/>
              <a:t> </a:t>
            </a:r>
            <a:r>
              <a:rPr lang="en-US" sz="800" i="1" noProof="0" dirty="0" err="1"/>
              <a:t>src_ip</a:t>
            </a:r>
            <a:r>
              <a:rPr lang="en-US" sz="800" i="1" noProof="0" dirty="0"/>
              <a:t> </a:t>
            </a:r>
            <a:r>
              <a:rPr lang="en-US" sz="800" b="1" i="1" noProof="0" dirty="0"/>
              <a:t>10.44.181.210</a:t>
            </a:r>
            <a:r>
              <a:rPr lang="en-US" sz="800" i="1" noProof="0" dirty="0"/>
              <a:t> </a:t>
            </a:r>
            <a:r>
              <a:rPr lang="en-US" sz="800" i="1" noProof="0" dirty="0" err="1"/>
              <a:t>dst_ip</a:t>
            </a:r>
            <a:r>
              <a:rPr lang="en-US" sz="800" i="1" noProof="0" dirty="0"/>
              <a:t> </a:t>
            </a:r>
            <a:r>
              <a:rPr lang="en-US" sz="800" b="1" i="1" noProof="0" dirty="0"/>
              <a:t>10.42.61.148 </a:t>
            </a:r>
            <a:r>
              <a:rPr lang="en-US" sz="800" i="1" noProof="0" dirty="0" err="1"/>
              <a:t>dscp</a:t>
            </a:r>
            <a:r>
              <a:rPr lang="en-US" sz="800" i="1" noProof="0" dirty="0"/>
              <a:t> 32 </a:t>
            </a:r>
            <a:r>
              <a:rPr lang="en-US" sz="800" i="1" noProof="0" dirty="0" err="1"/>
              <a:t>dst_port</a:t>
            </a:r>
            <a:r>
              <a:rPr lang="en-US" sz="800" i="1" noProof="0" dirty="0"/>
              <a:t> </a:t>
            </a:r>
            <a:r>
              <a:rPr lang="en-US" sz="800" b="1" i="1" noProof="0" dirty="0"/>
              <a:t>5678</a:t>
            </a:r>
          </a:p>
          <a:p>
            <a:pPr marL="805489" lvl="2" indent="-342900">
              <a:buFont typeface="Arial" panose="020B0604020202020204" pitchFamily="34" charset="0"/>
              <a:buChar char="•"/>
            </a:pPr>
            <a:r>
              <a:rPr lang="en-US" sz="800" u="sng" noProof="0" dirty="0"/>
              <a:t>Note: IPs used in command should be pingable in both directions.</a:t>
            </a:r>
          </a:p>
          <a:p>
            <a:pPr marL="805489" lvl="2" indent="-342900">
              <a:buFont typeface="Arial" panose="020B0604020202020204" pitchFamily="34" charset="0"/>
              <a:buChar char="•"/>
            </a:pPr>
            <a:r>
              <a:rPr lang="en-US" sz="900" noProof="0" dirty="0"/>
              <a:t>Check L2-PS node ID </a:t>
            </a:r>
            <a:r>
              <a:rPr lang="en-US" sz="800" i="1" noProof="0" dirty="0"/>
              <a:t>(9274, 9018, 8761, 5178, 4922, 4666)</a:t>
            </a:r>
          </a:p>
          <a:p>
            <a:pPr marL="805489" lvl="2" indent="-342900">
              <a:buFont typeface="Arial" panose="020B0604020202020204" pitchFamily="34" charset="0"/>
              <a:buChar char="•"/>
            </a:pPr>
            <a:r>
              <a:rPr lang="en-US" sz="900" noProof="0" dirty="0">
                <a:highlight>
                  <a:srgbClr val="FFFF00"/>
                </a:highlight>
              </a:rPr>
              <a:t>START</a:t>
            </a:r>
            <a:r>
              <a:rPr lang="en-US" sz="900" noProof="0" dirty="0"/>
              <a:t> traces: </a:t>
            </a:r>
          </a:p>
          <a:p>
            <a:pPr lvl="2"/>
            <a:r>
              <a:rPr lang="en-US" sz="800" i="1" noProof="0" dirty="0"/>
              <a:t># curl -i -H "Content-Type: application/json" -X POST -d '{"key":{"nodeId":9274, "upSw":"</a:t>
            </a:r>
            <a:r>
              <a:rPr lang="en-US" sz="800" i="1" noProof="0" dirty="0">
                <a:highlight>
                  <a:srgbClr val="FFFF00"/>
                </a:highlight>
              </a:rPr>
              <a:t>l2ps</a:t>
            </a:r>
            <a:r>
              <a:rPr lang="en-US" sz="800" i="1" noProof="0" dirty="0"/>
              <a:t>", "</a:t>
            </a:r>
            <a:r>
              <a:rPr lang="en-US" sz="800" i="1" noProof="0" dirty="0" err="1"/>
              <a:t>traceType</a:t>
            </a:r>
            <a:r>
              <a:rPr lang="en-US" sz="800" i="1" noProof="0" dirty="0"/>
              <a:t>":"</a:t>
            </a:r>
            <a:r>
              <a:rPr lang="en-US" sz="800" i="1" noProof="0" dirty="0">
                <a:highlight>
                  <a:srgbClr val="FFFF00"/>
                </a:highlight>
              </a:rPr>
              <a:t>component</a:t>
            </a:r>
            <a:r>
              <a:rPr lang="en-US" sz="800" i="1" noProof="0" dirty="0"/>
              <a:t>"},"data":{ "</a:t>
            </a:r>
            <a:r>
              <a:rPr lang="en-US" sz="800" i="1" noProof="0" dirty="0" err="1"/>
              <a:t>state":"</a:t>
            </a:r>
            <a:r>
              <a:rPr lang="en-US" sz="800" i="1" noProof="0" dirty="0" err="1">
                <a:highlight>
                  <a:srgbClr val="FFFF00"/>
                </a:highlight>
              </a:rPr>
              <a:t>start</a:t>
            </a:r>
            <a:r>
              <a:rPr lang="en-US" sz="800" i="1" noProof="0" dirty="0"/>
              <a:t>", "eqId":537395200, "</a:t>
            </a:r>
            <a:r>
              <a:rPr lang="en-US" sz="800" i="1" noProof="0" dirty="0" err="1"/>
              <a:t>pciList</a:t>
            </a:r>
            <a:r>
              <a:rPr lang="en-US" sz="800" i="1" noProof="0" dirty="0"/>
              <a:t>":"[50]" }}' </a:t>
            </a:r>
            <a:r>
              <a:rPr lang="en-US" sz="800" i="1" noProof="0" dirty="0">
                <a:hlinkClick r:id="rId2"/>
              </a:rPr>
              <a:t>http://127.0.0.1:8008/troubleshooting/l2Stream</a:t>
            </a:r>
            <a:endParaRPr lang="en-US" sz="800" i="1" noProof="0" dirty="0"/>
          </a:p>
          <a:p>
            <a:pPr marL="805489" lvl="2" indent="-342900">
              <a:buFont typeface="Arial" panose="020B0604020202020204" pitchFamily="34" charset="0"/>
              <a:buChar char="•"/>
            </a:pPr>
            <a:r>
              <a:rPr lang="en-US" sz="900" noProof="0" dirty="0"/>
              <a:t>If needed </a:t>
            </a:r>
            <a:r>
              <a:rPr lang="en-US" sz="900" noProof="0" dirty="0">
                <a:highlight>
                  <a:srgbClr val="FFFF00"/>
                </a:highlight>
              </a:rPr>
              <a:t>STOP</a:t>
            </a:r>
            <a:r>
              <a:rPr lang="en-US" sz="900" noProof="0" dirty="0"/>
              <a:t> </a:t>
            </a:r>
            <a:r>
              <a:rPr lang="en-US" sz="900" noProof="0" dirty="0" err="1"/>
              <a:t>tti</a:t>
            </a:r>
            <a:r>
              <a:rPr lang="en-US" sz="900" noProof="0" dirty="0"/>
              <a:t> trace streaming: </a:t>
            </a:r>
          </a:p>
          <a:p>
            <a:pPr lvl="2"/>
            <a:r>
              <a:rPr lang="en-US" sz="800" i="1" noProof="0" dirty="0"/>
              <a:t># curl -i -H "Content-Type: application/json" -X POST -d '{"key":{"nodeId":9274, "upSw":"</a:t>
            </a:r>
            <a:r>
              <a:rPr lang="en-US" sz="800" i="1" noProof="0" dirty="0">
                <a:highlight>
                  <a:srgbClr val="FFFF00"/>
                </a:highlight>
              </a:rPr>
              <a:t>l2ps</a:t>
            </a:r>
            <a:r>
              <a:rPr lang="en-US" sz="800" i="1" noProof="0" dirty="0"/>
              <a:t>", "</a:t>
            </a:r>
            <a:r>
              <a:rPr lang="en-US" sz="800" i="1" noProof="0" dirty="0" err="1"/>
              <a:t>traceType</a:t>
            </a:r>
            <a:r>
              <a:rPr lang="en-US" sz="800" i="1" noProof="0" dirty="0"/>
              <a:t>":"</a:t>
            </a:r>
            <a:r>
              <a:rPr lang="en-US" sz="800" i="1" noProof="0" dirty="0">
                <a:highlight>
                  <a:srgbClr val="FFFF00"/>
                </a:highlight>
              </a:rPr>
              <a:t>component</a:t>
            </a:r>
            <a:r>
              <a:rPr lang="en-US" sz="800" i="1" noProof="0" dirty="0"/>
              <a:t>"},"data":{ "</a:t>
            </a:r>
            <a:r>
              <a:rPr lang="en-US" sz="800" i="1" noProof="0" dirty="0" err="1"/>
              <a:t>state":"</a:t>
            </a:r>
            <a:r>
              <a:rPr lang="en-US" sz="800" i="1" noProof="0" dirty="0" err="1">
                <a:highlight>
                  <a:srgbClr val="FFFF00"/>
                </a:highlight>
              </a:rPr>
              <a:t>stop</a:t>
            </a:r>
            <a:r>
              <a:rPr lang="en-US" sz="800" i="1" noProof="0" dirty="0"/>
              <a:t>", "eqId":537395200, "</a:t>
            </a:r>
            <a:r>
              <a:rPr lang="en-US" sz="800" i="1" noProof="0" dirty="0" err="1"/>
              <a:t>pciList</a:t>
            </a:r>
            <a:r>
              <a:rPr lang="en-US" sz="800" i="1" noProof="0" dirty="0"/>
              <a:t>":"[50]" }}' </a:t>
            </a:r>
            <a:r>
              <a:rPr lang="en-US" sz="800" i="1" noProof="0" dirty="0">
                <a:hlinkClick r:id="rId2"/>
              </a:rPr>
              <a:t>http://127.0.0.1:8008/troubleshooting/l2Stream</a:t>
            </a:r>
            <a:endParaRPr lang="en-US" sz="800" i="1" noProof="0" dirty="0"/>
          </a:p>
          <a:p>
            <a:pPr marL="805489" lvl="2" indent="-342900">
              <a:buFont typeface="Arial" panose="020B0604020202020204" pitchFamily="34" charset="0"/>
              <a:buChar char="•"/>
            </a:pPr>
            <a:r>
              <a:rPr lang="en-US" sz="900" noProof="0" dirty="0"/>
              <a:t>Start </a:t>
            </a:r>
            <a:r>
              <a:rPr lang="en-US" sz="900" noProof="0" dirty="0" err="1"/>
              <a:t>tcpdump</a:t>
            </a:r>
            <a:r>
              <a:rPr lang="en-US" sz="900" noProof="0" dirty="0"/>
              <a:t> at sniffer on configured interface: </a:t>
            </a:r>
            <a:r>
              <a:rPr lang="en-US" sz="800" noProof="0" dirty="0"/>
              <a:t>#</a:t>
            </a:r>
            <a:r>
              <a:rPr lang="en-US" sz="800" i="1" noProof="0" dirty="0" err="1"/>
              <a:t>tcpdump</a:t>
            </a:r>
            <a:r>
              <a:rPr lang="en-US" sz="800" i="1" noProof="0" dirty="0"/>
              <a:t> -i ens255f0 </a:t>
            </a:r>
            <a:r>
              <a:rPr lang="en-US" sz="800" b="1" i="1" noProof="0" dirty="0"/>
              <a:t>-u port 5678 </a:t>
            </a:r>
            <a:r>
              <a:rPr lang="en-US" sz="800" i="1" noProof="0" dirty="0"/>
              <a:t>-w </a:t>
            </a:r>
            <a:r>
              <a:rPr lang="en-US" sz="800" i="1" noProof="0" dirty="0" err="1"/>
              <a:t>tti.pcap</a:t>
            </a:r>
            <a:endParaRPr lang="en-US" sz="800" i="1" noProof="0" dirty="0"/>
          </a:p>
          <a:p>
            <a:pPr marL="805489" lvl="2" indent="-342900">
              <a:buFont typeface="Arial" panose="020B0604020202020204" pitchFamily="34" charset="0"/>
              <a:buChar char="•"/>
            </a:pPr>
            <a:endParaRPr lang="en-US" sz="900" i="1" noProof="0" dirty="0"/>
          </a:p>
          <a:p>
            <a:pPr lvl="2"/>
            <a:r>
              <a:rPr lang="en-US" sz="900" i="1" noProof="0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29DCFC-7043-401B-9193-F015A74C1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42" y="3189100"/>
            <a:ext cx="794385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C6D4CF-6BE3-453F-8C10-310476386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10" y="4114775"/>
            <a:ext cx="68770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07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E5670-55F7-4113-9FF8-A23A82AD08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How to capture L2-PS TTI traces - Sniffer</a:t>
            </a:r>
          </a:p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19D89-0E20-49F2-96BF-3CF4EEAC55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699542"/>
            <a:ext cx="8308800" cy="3940858"/>
          </a:xfrm>
        </p:spPr>
        <p:txBody>
          <a:bodyPr/>
          <a:lstStyle/>
          <a:p>
            <a:r>
              <a:rPr lang="en-US" noProof="0" dirty="0"/>
              <a:t>b. v2. To faster setup, you can use </a:t>
            </a:r>
            <a:r>
              <a:rPr lang="en-US" noProof="0" dirty="0" err="1">
                <a:hlinkClick r:id="rId2"/>
              </a:rPr>
              <a:t>gNBMACTTI</a:t>
            </a:r>
            <a:r>
              <a:rPr lang="en-US" noProof="0" dirty="0"/>
              <a:t> tool, developed by KRD (for Classical only!).</a:t>
            </a:r>
          </a:p>
          <a:p>
            <a:r>
              <a:rPr lang="en-US" sz="1200" noProof="0" dirty="0"/>
              <a:t>You can use Your PR as a sniffer, if gNB is pingable from PC </a:t>
            </a:r>
            <a:r>
              <a:rPr lang="en-US" sz="1200" noProof="0" dirty="0">
                <a:sym typeface="Wingdings" panose="05000000000000000000" pitchFamily="2" charset="2"/>
              </a:rPr>
              <a:t>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0" dirty="0">
                <a:sym typeface="Wingdings" panose="05000000000000000000" pitchFamily="2" charset="2"/>
              </a:rPr>
              <a:t>Replace „PC IP” with </a:t>
            </a:r>
            <a:r>
              <a:rPr lang="en-US" sz="1200" noProof="0" dirty="0" err="1">
                <a:sym typeface="Wingdings" panose="05000000000000000000" pitchFamily="2" charset="2"/>
              </a:rPr>
              <a:t>ip</a:t>
            </a:r>
            <a:r>
              <a:rPr lang="en-US" sz="1200" noProof="0" dirty="0">
                <a:sym typeface="Wingdings" panose="05000000000000000000" pitchFamily="2" charset="2"/>
              </a:rPr>
              <a:t> of your network adapter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0" dirty="0">
                <a:sym typeface="Wingdings" panose="05000000000000000000" pitchFamily="2" charset="2"/>
              </a:rPr>
              <a:t>Press „START MACTTI”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0" dirty="0">
                <a:sym typeface="Wingdings" panose="05000000000000000000" pitchFamily="2" charset="2"/>
              </a:rPr>
              <a:t>Chose Interface ID – in my case it is =4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0" dirty="0"/>
              <a:t>To stop press „Stop MACTTI”</a:t>
            </a:r>
          </a:p>
          <a:p>
            <a:endParaRPr lang="en-US" sz="1200" noProof="0" dirty="0"/>
          </a:p>
          <a:p>
            <a:endParaRPr lang="en-US" sz="1200" noProof="0" dirty="0"/>
          </a:p>
          <a:p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BF847B-E09C-4D8D-9AC3-611D67C8F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135" y="1347614"/>
            <a:ext cx="3768135" cy="30963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9F0520-91C9-4C54-ABC4-5E5BFCBEC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00" y="2323124"/>
            <a:ext cx="4055267" cy="212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67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725E6C-942D-48CE-86F0-D55782C4B7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62E46-9856-44A3-9700-882517B778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How to decode TTI traces (.</a:t>
            </a:r>
            <a:r>
              <a:rPr lang="en-US" noProof="0" dirty="0" err="1"/>
              <a:t>pcap</a:t>
            </a:r>
            <a:r>
              <a:rPr lang="en-US" noProof="0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4338D-BF21-41DA-B824-D515213845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699542"/>
            <a:ext cx="8308800" cy="3766032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1400" noProof="0" dirty="0"/>
              <a:t>You need machine with installed Centos 8, or Debian 9</a:t>
            </a:r>
          </a:p>
          <a:p>
            <a:pPr marL="342900" indent="-342900">
              <a:buAutoNum type="arabicPeriod"/>
            </a:pPr>
            <a:r>
              <a:rPr lang="en-US" sz="1400" noProof="0" dirty="0"/>
              <a:t>Download tool </a:t>
            </a:r>
            <a:r>
              <a:rPr lang="en-US" sz="1400" i="1" noProof="0" dirty="0" err="1"/>
              <a:t>ttitrace-X.YYY.ZZZ.txz</a:t>
            </a:r>
            <a:r>
              <a:rPr lang="en-US" sz="1400" noProof="0" dirty="0"/>
              <a:t> from WFT, or directly from </a:t>
            </a:r>
            <a:r>
              <a:rPr lang="en-US" sz="1400" noProof="0" dirty="0" err="1">
                <a:hlinkClick r:id="rId2"/>
              </a:rPr>
              <a:t>artifactory</a:t>
            </a:r>
            <a:endParaRPr lang="en-US" sz="1400" noProof="0" dirty="0"/>
          </a:p>
          <a:p>
            <a:pPr marL="342900" indent="-342900">
              <a:buAutoNum type="arabicPeriod"/>
            </a:pPr>
            <a:r>
              <a:rPr lang="en-US" sz="1400" noProof="0" dirty="0"/>
              <a:t>Extract it</a:t>
            </a:r>
          </a:p>
          <a:p>
            <a:pPr marL="342900" indent="-342900">
              <a:buAutoNum type="arabicPeriod"/>
            </a:pPr>
            <a:r>
              <a:rPr lang="en-US" sz="1400" noProof="0" dirty="0"/>
              <a:t>Add execution right: </a:t>
            </a:r>
            <a:r>
              <a:rPr lang="en-US" sz="1400" i="1" noProof="0" dirty="0"/>
              <a:t># </a:t>
            </a:r>
            <a:r>
              <a:rPr lang="en-US" sz="1400" i="1" noProof="0" dirty="0" err="1"/>
              <a:t>chmod</a:t>
            </a:r>
            <a:r>
              <a:rPr lang="en-US" sz="1400" i="1" noProof="0" dirty="0"/>
              <a:t> +x  ./</a:t>
            </a:r>
            <a:r>
              <a:rPr lang="en-US" sz="1400" i="1" noProof="0" dirty="0" err="1"/>
              <a:t>decodeAndAnnalyze</a:t>
            </a:r>
            <a:endParaRPr lang="en-US" sz="1400" i="1" noProof="0" dirty="0"/>
          </a:p>
          <a:p>
            <a:pPr marL="342900" indent="-342900">
              <a:buAutoNum type="arabicPeriod"/>
            </a:pPr>
            <a:r>
              <a:rPr lang="en-US" sz="1400" noProof="0" dirty="0"/>
              <a:t>Go to </a:t>
            </a:r>
            <a:r>
              <a:rPr lang="en-US" sz="1400" i="1" noProof="0" dirty="0"/>
              <a:t>./</a:t>
            </a:r>
            <a:r>
              <a:rPr lang="en-US" sz="1400" i="1" noProof="0" dirty="0" err="1"/>
              <a:t>decodeAndAnalyze</a:t>
            </a:r>
            <a:r>
              <a:rPr lang="en-US" sz="1400" i="1" noProof="0" dirty="0"/>
              <a:t>/bin/</a:t>
            </a:r>
          </a:p>
          <a:p>
            <a:pPr marL="342900" indent="-342900">
              <a:buAutoNum type="arabicPeriod"/>
            </a:pPr>
            <a:r>
              <a:rPr lang="en-US" sz="1400" noProof="0" dirty="0"/>
              <a:t>To decode .</a:t>
            </a:r>
            <a:r>
              <a:rPr lang="en-US" sz="1400" noProof="0" dirty="0" err="1"/>
              <a:t>pcap</a:t>
            </a:r>
            <a:r>
              <a:rPr lang="en-US" sz="1400" noProof="0" dirty="0"/>
              <a:t> file execute command: </a:t>
            </a:r>
            <a:r>
              <a:rPr lang="en-US" sz="1400" i="1" noProof="0" dirty="0"/>
              <a:t>#./</a:t>
            </a:r>
            <a:r>
              <a:rPr lang="en-US" sz="1400" i="1" noProof="0" dirty="0" err="1"/>
              <a:t>eventDecoder</a:t>
            </a:r>
            <a:r>
              <a:rPr lang="en-US" sz="1400" i="1" noProof="0" dirty="0"/>
              <a:t> /path/to/</a:t>
            </a:r>
            <a:r>
              <a:rPr lang="en-US" sz="1400" i="1" noProof="0" dirty="0" err="1"/>
              <a:t>ttitraces.pcap</a:t>
            </a:r>
            <a:r>
              <a:rPr lang="en-US" sz="1400" i="1" noProof="0" dirty="0"/>
              <a:t> filename</a:t>
            </a:r>
          </a:p>
          <a:p>
            <a:pPr marL="342900" indent="-342900">
              <a:buAutoNum type="arabicPeriod"/>
            </a:pPr>
            <a:r>
              <a:rPr lang="en-US" sz="1400" noProof="0" dirty="0"/>
              <a:t>You will get 3 .csv files: .dl.csv, .ul.csv, .dlAndUl.csv</a:t>
            </a:r>
          </a:p>
          <a:p>
            <a:pPr marL="342900" indent="-342900">
              <a:buAutoNum type="arabicPeriod"/>
            </a:pPr>
            <a:endParaRPr lang="en-US" sz="1400" noProof="0" dirty="0"/>
          </a:p>
          <a:p>
            <a:pPr marL="342900" indent="-342900">
              <a:buAutoNum type="arabicPeriod"/>
            </a:pPr>
            <a:endParaRPr lang="en-US" sz="1400" noProof="0" dirty="0"/>
          </a:p>
          <a:p>
            <a:pPr marL="342900" indent="-342900">
              <a:buAutoNum type="arabicPeriod"/>
            </a:pPr>
            <a:endParaRPr lang="en-US" sz="1400" noProof="0" dirty="0"/>
          </a:p>
          <a:p>
            <a:pPr marL="342900" indent="-342900">
              <a:buAutoNum type="arabicPeriod"/>
            </a:pPr>
            <a:r>
              <a:rPr lang="en-US" sz="1400" noProof="0" dirty="0"/>
              <a:t>Files are in format: </a:t>
            </a:r>
            <a:r>
              <a:rPr lang="en-US" sz="1400" i="1" noProof="0" dirty="0" err="1"/>
              <a:t>Event_name:headers,values</a:t>
            </a:r>
            <a:endParaRPr lang="en-US" sz="1400" i="1" noProof="0" dirty="0"/>
          </a:p>
          <a:p>
            <a:pPr marL="342900" indent="-342900">
              <a:buAutoNum type="arabicPeriod"/>
            </a:pPr>
            <a:endParaRPr lang="en-US" sz="1400" i="1" noProof="0" dirty="0"/>
          </a:p>
          <a:p>
            <a:pPr marL="342900" indent="-342900">
              <a:buAutoNum type="arabicPeriod"/>
            </a:pPr>
            <a:endParaRPr lang="en-US" sz="1400" i="1" noProof="0" dirty="0"/>
          </a:p>
          <a:p>
            <a:pPr marL="342900" indent="-342900">
              <a:buAutoNum type="arabicPeriod"/>
            </a:pPr>
            <a:r>
              <a:rPr lang="en-US" sz="1400" noProof="0" dirty="0"/>
              <a:t>To have more use</a:t>
            </a:r>
            <a:r>
              <a:rPr lang="pl-PL" sz="1400" noProof="0" dirty="0"/>
              <a:t> </a:t>
            </a:r>
            <a:r>
              <a:rPr lang="en-US" sz="1400" noProof="0" dirty="0"/>
              <a:t>full format to analysis, we need to convert it again. To do it we can use </a:t>
            </a:r>
            <a:r>
              <a:rPr lang="en-US" sz="1400" noProof="0" dirty="0" err="1"/>
              <a:t>Bipper</a:t>
            </a:r>
            <a:endParaRPr lang="en-US" sz="1400" noProof="0" dirty="0"/>
          </a:p>
          <a:p>
            <a:pPr marL="342900" indent="-342900">
              <a:buAutoNum type="arabicPeriod"/>
            </a:pPr>
            <a:endParaRPr lang="en-US" sz="1400" noProof="0" dirty="0"/>
          </a:p>
          <a:p>
            <a:endParaRPr lang="en-US" sz="1400" noProof="0" dirty="0"/>
          </a:p>
          <a:p>
            <a:pPr marL="342900" indent="-342900">
              <a:buAutoNum type="arabicPeriod"/>
            </a:pPr>
            <a:endParaRPr lang="en-US" noProof="0" dirty="0"/>
          </a:p>
          <a:p>
            <a:pPr marL="342900" indent="-342900">
              <a:buAutoNum type="arabicPeriod"/>
            </a:pP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A04A03-DB72-4DBE-AD2D-6F3F09F25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01" y="2596943"/>
            <a:ext cx="8308800" cy="7604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CA08C9-97C3-40A8-845A-1D75188C1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00" y="3664362"/>
            <a:ext cx="8342997" cy="33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44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76E31B-9D4C-4A84-8A48-F99D061134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4AB5E-BC13-4DC7-8AE2-5262E67DAF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How to decode TTI traces - </a:t>
            </a:r>
            <a:r>
              <a:rPr lang="en-US" noProof="0" dirty="0" err="1"/>
              <a:t>Bipper</a:t>
            </a:r>
            <a:endParaRPr lang="en-US" noProof="0" dirty="0"/>
          </a:p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17B1D-B834-4633-9DDE-CCED794B2D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699542"/>
            <a:ext cx="8308800" cy="3888432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noProof="0" dirty="0"/>
              <a:t>You can download it from </a:t>
            </a:r>
            <a:r>
              <a:rPr lang="en-US" noProof="0" dirty="0">
                <a:hlinkClick r:id="rId2"/>
              </a:rPr>
              <a:t>here</a:t>
            </a:r>
            <a:endParaRPr lang="en-US" noProof="0" dirty="0"/>
          </a:p>
          <a:p>
            <a:pPr marL="342900" indent="-342900">
              <a:buAutoNum type="arabicPeriod"/>
            </a:pPr>
            <a:r>
              <a:rPr lang="en-US" noProof="0" dirty="0"/>
              <a:t>Go to TTI TRACE tab, choose .csv file to decode and start decoding:</a:t>
            </a:r>
          </a:p>
          <a:p>
            <a:pPr marL="342900" indent="-342900">
              <a:buAutoNum type="arabicPeriod"/>
            </a:pPr>
            <a:endParaRPr lang="en-US" noProof="0" dirty="0"/>
          </a:p>
          <a:p>
            <a:pPr marL="342900" indent="-342900">
              <a:buAutoNum type="arabicPeriod"/>
            </a:pPr>
            <a:endParaRPr lang="en-US" noProof="0" dirty="0"/>
          </a:p>
          <a:p>
            <a:pPr marL="342900" indent="-342900">
              <a:buAutoNum type="arabicPeriod"/>
            </a:pPr>
            <a:endParaRPr lang="en-US" noProof="0" dirty="0"/>
          </a:p>
          <a:p>
            <a:pPr marL="342900" indent="-342900">
              <a:buAutoNum type="arabicPeriod"/>
            </a:pPr>
            <a:endParaRPr lang="en-US" noProof="0" dirty="0"/>
          </a:p>
          <a:p>
            <a:pPr marL="342900" indent="-342900">
              <a:buAutoNum type="arabicPeriod"/>
            </a:pPr>
            <a:endParaRPr lang="en-US" noProof="0" dirty="0"/>
          </a:p>
          <a:p>
            <a:pPr marL="342900" indent="-342900">
              <a:buAutoNum type="arabicPeriod"/>
            </a:pPr>
            <a:endParaRPr lang="en-US" noProof="0" dirty="0"/>
          </a:p>
          <a:p>
            <a:pPr marL="342900" indent="-342900">
              <a:buAutoNum type="arabicPeriod"/>
            </a:pPr>
            <a:endParaRPr lang="en-US" noProof="0" dirty="0"/>
          </a:p>
          <a:p>
            <a:pPr marL="342900" indent="-342900">
              <a:buAutoNum type="arabicPeriod"/>
            </a:pPr>
            <a:endParaRPr lang="en-US" noProof="0" dirty="0"/>
          </a:p>
          <a:p>
            <a:pPr marL="342900" indent="-342900">
              <a:buAutoNum type="arabicPeriod"/>
            </a:pPr>
            <a:endParaRPr lang="en-US" noProof="0" dirty="0"/>
          </a:p>
          <a:p>
            <a:pPr marL="342900" indent="-342900">
              <a:buAutoNum type="arabicPeriod"/>
            </a:pPr>
            <a:r>
              <a:rPr lang="en-US" noProof="0" dirty="0"/>
              <a:t>Output file can be opened in excel</a:t>
            </a:r>
          </a:p>
          <a:p>
            <a:pPr marL="342900" indent="-342900">
              <a:buAutoNum type="arabicPeriod"/>
            </a:pPr>
            <a:r>
              <a:rPr lang="en-US" noProof="0" dirty="0"/>
              <a:t>Data -&gt; From </a:t>
            </a:r>
            <a:r>
              <a:rPr lang="en-US" noProof="0" dirty="0" err="1"/>
              <a:t>Tex</a:t>
            </a:r>
            <a:r>
              <a:rPr lang="en-US" noProof="0" dirty="0"/>
              <a:t>/CSV -&gt; choose „comma” as Delimiter, and Load</a:t>
            </a:r>
          </a:p>
          <a:p>
            <a:pPr marL="342900" indent="-342900">
              <a:buAutoNum type="arabicPeriod"/>
            </a:pPr>
            <a:endParaRPr lang="en-US" noProof="0" dirty="0"/>
          </a:p>
          <a:p>
            <a:pPr marL="342900" indent="-342900">
              <a:buAutoNum type="arabicPeriod"/>
            </a:pPr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4DD5E5-BA7D-447F-98CB-A4808DE4A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275606"/>
            <a:ext cx="3819448" cy="21602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166682-91CD-4E4B-8174-916799A41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3" y="1275605"/>
            <a:ext cx="3866368" cy="289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76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1C1A4-004D-451F-AC68-79DB382AE4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How to decode TTI traces - </a:t>
            </a:r>
            <a:r>
              <a:rPr lang="en-US" noProof="0" dirty="0" err="1"/>
              <a:t>Bipper</a:t>
            </a:r>
            <a:endParaRPr lang="en-US" noProof="0" dirty="0"/>
          </a:p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B971B-9A98-4E9E-8F06-1E0C952B52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590400"/>
            <a:ext cx="8308800" cy="41499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F5FC2D-1C97-40D4-9DB2-D56E9DA8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00" y="588598"/>
            <a:ext cx="7054068" cy="415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43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0E6CF-F3A4-4AF3-AAF3-8FB94E8732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How to capture L2 Sherpa traces - Sniffer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BC05B-6E7A-4FF3-9DD6-B807ED6139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71550"/>
            <a:ext cx="8308800" cy="386885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400" noProof="0" dirty="0"/>
              <a:t>To capture Sherpa traces at sniffer, we need to use L2-PS Sherpa Streaming mode</a:t>
            </a:r>
          </a:p>
          <a:p>
            <a:pPr marL="342900" indent="-342900">
              <a:buAutoNum type="arabicPeriod"/>
            </a:pPr>
            <a:endParaRPr lang="en-US" sz="1400" noProof="0" dirty="0"/>
          </a:p>
          <a:p>
            <a:pPr marL="342900" indent="-342900">
              <a:buAutoNum type="arabicPeriod"/>
            </a:pPr>
            <a:endParaRPr lang="en-US" sz="1400" noProof="0" dirty="0"/>
          </a:p>
          <a:p>
            <a:pPr marL="342900" indent="-342900">
              <a:buAutoNum type="arabicPeriod"/>
            </a:pPr>
            <a:endParaRPr lang="en-US" sz="1400" noProof="0" dirty="0"/>
          </a:p>
          <a:p>
            <a:pPr marL="342900" indent="-342900">
              <a:buAutoNum type="arabicPeriod"/>
            </a:pPr>
            <a:endParaRPr lang="en-US" sz="1400" noProof="0" dirty="0"/>
          </a:p>
          <a:p>
            <a:pPr marL="342900" indent="-342900">
              <a:buAutoNum type="arabicPeriod"/>
            </a:pPr>
            <a:endParaRPr lang="en-US" sz="1400" noProof="0" dirty="0"/>
          </a:p>
          <a:p>
            <a:pPr marL="342900" indent="-342900">
              <a:buAutoNum type="arabicPeriod"/>
            </a:pPr>
            <a:endParaRPr lang="en-US" sz="1400" noProof="0" dirty="0"/>
          </a:p>
          <a:p>
            <a:pPr marL="342900" indent="-342900">
              <a:buAutoNum type="arabicPeriod"/>
            </a:pPr>
            <a:r>
              <a:rPr lang="en-US" sz="1400" noProof="0" dirty="0"/>
              <a:t>To activate </a:t>
            </a:r>
            <a:r>
              <a:rPr lang="en-US" sz="1400" noProof="0" dirty="0" err="1"/>
              <a:t>tti</a:t>
            </a:r>
            <a:r>
              <a:rPr lang="en-US" sz="1400" noProof="0" dirty="0"/>
              <a:t> traces streaming mode, we have 2 ways:</a:t>
            </a:r>
          </a:p>
          <a:p>
            <a:pPr marL="573294" lvl="1" indent="-342900">
              <a:buFont typeface="+mj-lt"/>
              <a:buAutoNum type="alphaLcPeriod"/>
            </a:pPr>
            <a:r>
              <a:rPr lang="en-US" sz="1200" noProof="0" dirty="0"/>
              <a:t>O&amp;M</a:t>
            </a:r>
          </a:p>
          <a:p>
            <a:pPr marL="805489" lvl="2" indent="-342900">
              <a:buFont typeface="Arial" panose="020B0604020202020204" pitchFamily="34" charset="0"/>
              <a:buChar char="•"/>
            </a:pPr>
            <a:r>
              <a:rPr lang="en-US" sz="800" noProof="0" dirty="0"/>
              <a:t>In </a:t>
            </a:r>
            <a:r>
              <a:rPr lang="en-US" sz="800" noProof="0" dirty="0" err="1"/>
              <a:t>WeB</a:t>
            </a:r>
            <a:r>
              <a:rPr lang="en-US" sz="800" noProof="0" dirty="0"/>
              <a:t> EM -&gt; Diagnostic -&gt; Debug Tracing</a:t>
            </a:r>
          </a:p>
          <a:p>
            <a:pPr marL="805489" lvl="2" indent="-342900">
              <a:buFont typeface="Arial" panose="020B0604020202020204" pitchFamily="34" charset="0"/>
              <a:buChar char="•"/>
            </a:pPr>
            <a:r>
              <a:rPr lang="en-US" sz="800" noProof="0" dirty="0"/>
              <a:t>Configure IPs</a:t>
            </a:r>
          </a:p>
          <a:p>
            <a:pPr marL="805489" lvl="2" indent="-342900">
              <a:buFont typeface="Arial" panose="020B0604020202020204" pitchFamily="34" charset="0"/>
              <a:buChar char="•"/>
            </a:pPr>
            <a:r>
              <a:rPr lang="en-US" sz="800" noProof="0" dirty="0"/>
              <a:t>Configure </a:t>
            </a:r>
            <a:r>
              <a:rPr lang="en-US" sz="800" noProof="0" dirty="0" err="1"/>
              <a:t>Uplane</a:t>
            </a:r>
            <a:r>
              <a:rPr lang="en-US" sz="800" noProof="0" dirty="0"/>
              <a:t> Sherpa</a:t>
            </a:r>
          </a:p>
          <a:p>
            <a:pPr marL="805489" lvl="2" indent="-342900">
              <a:buFont typeface="Arial" panose="020B0604020202020204" pitchFamily="34" charset="0"/>
              <a:buChar char="•"/>
            </a:pPr>
            <a:endParaRPr lang="en-US" sz="800" noProof="0" dirty="0"/>
          </a:p>
          <a:p>
            <a:pPr marL="805489" lvl="2" indent="-342900">
              <a:buFont typeface="Arial" panose="020B0604020202020204" pitchFamily="34" charset="0"/>
              <a:buChar char="•"/>
            </a:pPr>
            <a:endParaRPr lang="en-US" sz="800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7DC0E1-1B3A-425A-9EE7-A57C8C94A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96" y="2897790"/>
            <a:ext cx="2576926" cy="13817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BFA5D7-34E4-41CC-A464-1420FFC33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199" y="1075278"/>
            <a:ext cx="2305701" cy="7244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2EFEF8-559F-43A5-BB05-F72B9FACD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634" y="2291123"/>
            <a:ext cx="3563888" cy="39514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0D6861-0B75-4820-8A5C-083FFA485DEA}"/>
              </a:ext>
            </a:extLst>
          </p:cNvPr>
          <p:cNvCxnSpPr>
            <a:cxnSpLocks/>
          </p:cNvCxnSpPr>
          <p:nvPr/>
        </p:nvCxnSpPr>
        <p:spPr>
          <a:xfrm>
            <a:off x="5868144" y="1371255"/>
            <a:ext cx="1587906" cy="1923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FA475A-F7E0-4B60-893F-147D79CEF9AA}"/>
              </a:ext>
            </a:extLst>
          </p:cNvPr>
          <p:cNvCxnSpPr>
            <a:cxnSpLocks/>
          </p:cNvCxnSpPr>
          <p:nvPr/>
        </p:nvCxnSpPr>
        <p:spPr>
          <a:xfrm flipV="1">
            <a:off x="7256849" y="1630659"/>
            <a:ext cx="382606" cy="8210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Cloud 14">
            <a:extLst>
              <a:ext uri="{FF2B5EF4-FFF2-40B4-BE49-F238E27FC236}">
                <a16:creationId xmlns:a16="http://schemas.microsoft.com/office/drawing/2014/main" id="{97C4F21C-3DBB-4EEE-9AAD-CC4B2CA8FB34}"/>
              </a:ext>
            </a:extLst>
          </p:cNvPr>
          <p:cNvSpPr/>
          <p:nvPr/>
        </p:nvSpPr>
        <p:spPr>
          <a:xfrm>
            <a:off x="7134127" y="1371255"/>
            <a:ext cx="1106591" cy="619917"/>
          </a:xfrm>
          <a:prstGeom prst="clou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pl-PL" sz="900" dirty="0"/>
              <a:t>LABNET</a:t>
            </a:r>
            <a:endParaRPr lang="en-US" sz="900" dirty="0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933FFA94-3181-499B-B92D-7065ECD19596}"/>
              </a:ext>
            </a:extLst>
          </p:cNvPr>
          <p:cNvSpPr/>
          <p:nvPr/>
        </p:nvSpPr>
        <p:spPr>
          <a:xfrm>
            <a:off x="6228184" y="1993972"/>
            <a:ext cx="937969" cy="249279"/>
          </a:xfrm>
          <a:prstGeom prst="wedgeRectCallout">
            <a:avLst>
              <a:gd name="adj1" fmla="val 58192"/>
              <a:gd name="adj2" fmla="val 123197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pl-PL" sz="900" dirty="0"/>
              <a:t>10.42.61.148</a:t>
            </a:r>
            <a:endParaRPr lang="en-US" sz="900" dirty="0"/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AD371DFE-FE67-4A30-9303-6AE670CFCA0C}"/>
              </a:ext>
            </a:extLst>
          </p:cNvPr>
          <p:cNvSpPr/>
          <p:nvPr/>
        </p:nvSpPr>
        <p:spPr>
          <a:xfrm>
            <a:off x="4828426" y="1762770"/>
            <a:ext cx="937969" cy="249279"/>
          </a:xfrm>
          <a:prstGeom prst="wedgeRectCallout">
            <a:avLst>
              <a:gd name="adj1" fmla="val 54685"/>
              <a:gd name="adj2" fmla="val -201397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pl-PL" sz="900" dirty="0"/>
              <a:t>10.44.181.210</a:t>
            </a:r>
            <a:endParaRPr lang="en-US" sz="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E7F07E-2254-4480-9E74-E2AB95EF1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8822" y="2862666"/>
            <a:ext cx="3089127" cy="138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70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0E6CF-F3A4-4AF3-AAF3-8FB94E8732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How to capture L2 Sherpa traces - Sniffer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BC05B-6E7A-4FF3-9DD6-B807ED6139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71550"/>
            <a:ext cx="8308800" cy="3868850"/>
          </a:xfrm>
        </p:spPr>
        <p:txBody>
          <a:bodyPr>
            <a:normAutofit/>
          </a:bodyPr>
          <a:lstStyle/>
          <a:p>
            <a:pPr lvl="1"/>
            <a:r>
              <a:rPr lang="en-US" sz="1200" noProof="0" dirty="0"/>
              <a:t>2. You can use similar ASIK commands, as in TTI logs collecting case</a:t>
            </a:r>
          </a:p>
          <a:p>
            <a:pPr marL="805489" lvl="2" indent="-342900">
              <a:buFont typeface="Arial" panose="020B0604020202020204" pitchFamily="34" charset="0"/>
              <a:buChar char="•"/>
            </a:pPr>
            <a:r>
              <a:rPr lang="en-US" sz="900" noProof="0" dirty="0"/>
              <a:t>Enable </a:t>
            </a:r>
            <a:r>
              <a:rPr lang="en-US" sz="900" noProof="0" dirty="0" err="1"/>
              <a:t>icom</a:t>
            </a:r>
            <a:r>
              <a:rPr lang="en-US" sz="900" noProof="0" dirty="0"/>
              <a:t> mode: </a:t>
            </a:r>
            <a:r>
              <a:rPr lang="en-US" sz="800" i="1" noProof="0" dirty="0"/>
              <a:t># /opt/</a:t>
            </a:r>
            <a:r>
              <a:rPr lang="en-US" sz="800" i="1" noProof="0" dirty="0" err="1"/>
              <a:t>trs</a:t>
            </a:r>
            <a:r>
              <a:rPr lang="en-US" sz="800" i="1" noProof="0" dirty="0"/>
              <a:t>/bin/</a:t>
            </a:r>
            <a:r>
              <a:rPr lang="en-US" sz="800" i="1" noProof="0" dirty="0" err="1"/>
              <a:t>trs-vppctl</a:t>
            </a:r>
            <a:r>
              <a:rPr lang="en-US" sz="800" i="1" noProof="0" dirty="0"/>
              <a:t> </a:t>
            </a:r>
            <a:r>
              <a:rPr lang="en-US" sz="800" i="1" noProof="0" dirty="0" err="1"/>
              <a:t>icom</a:t>
            </a:r>
            <a:r>
              <a:rPr lang="en-US" sz="800" i="1" noProof="0" dirty="0"/>
              <a:t> 630_mode enable</a:t>
            </a:r>
          </a:p>
          <a:p>
            <a:pPr marL="805489" lvl="2" indent="-342900">
              <a:buFont typeface="Arial" panose="020B0604020202020204" pitchFamily="34" charset="0"/>
              <a:buChar char="•"/>
            </a:pPr>
            <a:r>
              <a:rPr lang="en-US" sz="900" noProof="0" dirty="0"/>
              <a:t>Set Classical mode: </a:t>
            </a:r>
            <a:r>
              <a:rPr lang="en-US" sz="800" i="1" noProof="0" dirty="0"/>
              <a:t># /opt/</a:t>
            </a:r>
            <a:r>
              <a:rPr lang="en-US" sz="800" i="1" noProof="0" dirty="0" err="1"/>
              <a:t>trs</a:t>
            </a:r>
            <a:r>
              <a:rPr lang="en-US" sz="800" i="1" noProof="0" dirty="0"/>
              <a:t>/bin/</a:t>
            </a:r>
            <a:r>
              <a:rPr lang="en-US" sz="800" i="1" noProof="0" dirty="0" err="1"/>
              <a:t>trs-vppctl</a:t>
            </a:r>
            <a:r>
              <a:rPr lang="en-US" sz="800" i="1" noProof="0" dirty="0"/>
              <a:t> </a:t>
            </a:r>
            <a:r>
              <a:rPr lang="en-US" sz="800" i="1" noProof="0" dirty="0" err="1"/>
              <a:t>icom</a:t>
            </a:r>
            <a:r>
              <a:rPr lang="en-US" sz="800" i="1" noProof="0" dirty="0"/>
              <a:t> </a:t>
            </a:r>
            <a:r>
              <a:rPr lang="en-US" sz="800" i="1" noProof="0" dirty="0" err="1"/>
              <a:t>classical_mode</a:t>
            </a:r>
            <a:r>
              <a:rPr lang="en-US" sz="800" i="1" noProof="0" dirty="0"/>
              <a:t> enable</a:t>
            </a:r>
          </a:p>
          <a:p>
            <a:pPr marL="805489" lvl="2" indent="-342900">
              <a:buFont typeface="Arial" panose="020B0604020202020204" pitchFamily="34" charset="0"/>
              <a:buChar char="•"/>
            </a:pPr>
            <a:r>
              <a:rPr lang="en-US" sz="900" noProof="0" dirty="0"/>
              <a:t>Configure stream </a:t>
            </a:r>
            <a:r>
              <a:rPr lang="en-US" sz="900" noProof="0" dirty="0" err="1"/>
              <a:t>Ips</a:t>
            </a:r>
            <a:r>
              <a:rPr lang="en-US" sz="900" noProof="0" dirty="0"/>
              <a:t>: </a:t>
            </a:r>
            <a:r>
              <a:rPr lang="en-US" sz="800" i="1" noProof="0" dirty="0"/>
              <a:t># /opt/</a:t>
            </a:r>
            <a:r>
              <a:rPr lang="en-US" sz="800" i="1" noProof="0" dirty="0" err="1"/>
              <a:t>trs</a:t>
            </a:r>
            <a:r>
              <a:rPr lang="en-US" sz="800" i="1" noProof="0" dirty="0"/>
              <a:t>/bin/</a:t>
            </a:r>
            <a:r>
              <a:rPr lang="en-US" sz="800" i="1" noProof="0" dirty="0" err="1"/>
              <a:t>trs-vppctl</a:t>
            </a:r>
            <a:r>
              <a:rPr lang="en-US" sz="800" i="1" noProof="0" dirty="0"/>
              <a:t>  </a:t>
            </a:r>
            <a:r>
              <a:rPr lang="en-US" sz="800" i="1" noProof="0" dirty="0" err="1"/>
              <a:t>icom</a:t>
            </a:r>
            <a:r>
              <a:rPr lang="en-US" sz="800" i="1" noProof="0" dirty="0"/>
              <a:t> </a:t>
            </a:r>
            <a:r>
              <a:rPr lang="en-US" sz="800" i="1" noProof="0" dirty="0" err="1"/>
              <a:t>set_stream_conf</a:t>
            </a:r>
            <a:r>
              <a:rPr lang="en-US" sz="800" i="1" noProof="0" dirty="0"/>
              <a:t> </a:t>
            </a:r>
            <a:r>
              <a:rPr lang="en-US" sz="800" i="1" noProof="0" dirty="0" err="1"/>
              <a:t>src_ip</a:t>
            </a:r>
            <a:r>
              <a:rPr lang="en-US" sz="800" i="1" noProof="0" dirty="0"/>
              <a:t> </a:t>
            </a:r>
            <a:r>
              <a:rPr lang="en-US" sz="800" b="1" i="1" noProof="0" dirty="0"/>
              <a:t>10.44.181.210</a:t>
            </a:r>
            <a:r>
              <a:rPr lang="en-US" sz="800" i="1" noProof="0" dirty="0"/>
              <a:t> </a:t>
            </a:r>
            <a:r>
              <a:rPr lang="en-US" sz="800" i="1" noProof="0" dirty="0" err="1"/>
              <a:t>dst_ip</a:t>
            </a:r>
            <a:r>
              <a:rPr lang="en-US" sz="800" i="1" noProof="0" dirty="0"/>
              <a:t> </a:t>
            </a:r>
            <a:r>
              <a:rPr lang="en-US" sz="800" b="1" i="1" noProof="0" dirty="0"/>
              <a:t>10.42.61.148 </a:t>
            </a:r>
            <a:r>
              <a:rPr lang="en-US" sz="800" i="1" noProof="0" dirty="0" err="1"/>
              <a:t>dscp</a:t>
            </a:r>
            <a:r>
              <a:rPr lang="en-US" sz="800" i="1" noProof="0" dirty="0"/>
              <a:t> 32 </a:t>
            </a:r>
            <a:r>
              <a:rPr lang="en-US" sz="800" i="1" noProof="0" dirty="0" err="1"/>
              <a:t>dst_port</a:t>
            </a:r>
            <a:r>
              <a:rPr lang="en-US" sz="800" i="1" noProof="0" dirty="0"/>
              <a:t> 5678</a:t>
            </a:r>
          </a:p>
          <a:p>
            <a:pPr marL="805489" lvl="2" indent="-342900">
              <a:buFont typeface="Arial" panose="020B0604020202020204" pitchFamily="34" charset="0"/>
              <a:buChar char="•"/>
            </a:pPr>
            <a:r>
              <a:rPr lang="en-US" sz="800" u="sng" noProof="0" dirty="0"/>
              <a:t>Note: IPs used in command should be pingable in both directions.</a:t>
            </a:r>
          </a:p>
          <a:p>
            <a:pPr marL="805489" lvl="2" indent="-342900">
              <a:buFont typeface="Arial" panose="020B0604020202020204" pitchFamily="34" charset="0"/>
              <a:buChar char="•"/>
            </a:pPr>
            <a:r>
              <a:rPr lang="en-US" sz="900" noProof="0" dirty="0"/>
              <a:t>Check L2-PS node ID </a:t>
            </a:r>
            <a:r>
              <a:rPr lang="en-US" sz="800" i="1" noProof="0" dirty="0"/>
              <a:t>(9274, 9018, 8761, 5178, 4922, 4666)</a:t>
            </a:r>
          </a:p>
          <a:p>
            <a:pPr marL="805489" lvl="2" indent="-342900">
              <a:buFont typeface="Arial" panose="020B0604020202020204" pitchFamily="34" charset="0"/>
              <a:buChar char="•"/>
            </a:pPr>
            <a:r>
              <a:rPr lang="en-US" sz="900" noProof="0" dirty="0">
                <a:highlight>
                  <a:srgbClr val="FFFF00"/>
                </a:highlight>
              </a:rPr>
              <a:t>START</a:t>
            </a:r>
            <a:r>
              <a:rPr lang="en-US" sz="900" noProof="0" dirty="0"/>
              <a:t> traces: </a:t>
            </a:r>
          </a:p>
          <a:p>
            <a:pPr lvl="2"/>
            <a:r>
              <a:rPr lang="en-US" sz="800" i="1" noProof="0" dirty="0"/>
              <a:t># curl -i -H "Content-Type: application/json" -X POST -d '{"key":{"nodeId":9274, "upSw":"l2ps", "</a:t>
            </a:r>
            <a:r>
              <a:rPr lang="en-US" sz="800" i="1" noProof="0" dirty="0" err="1"/>
              <a:t>traceType</a:t>
            </a:r>
            <a:r>
              <a:rPr lang="en-US" sz="800" i="1" noProof="0" dirty="0"/>
              <a:t>":"</a:t>
            </a:r>
            <a:r>
              <a:rPr lang="en-US" sz="800" i="1" noProof="0" dirty="0" err="1">
                <a:highlight>
                  <a:srgbClr val="FFFF00"/>
                </a:highlight>
              </a:rPr>
              <a:t>sherpa</a:t>
            </a:r>
            <a:r>
              <a:rPr lang="en-US" sz="800" i="1" noProof="0" dirty="0"/>
              <a:t>"},"data":{ "</a:t>
            </a:r>
            <a:r>
              <a:rPr lang="en-US" sz="800" i="1" noProof="0" dirty="0" err="1"/>
              <a:t>state":"</a:t>
            </a:r>
            <a:r>
              <a:rPr lang="en-US" sz="800" i="1" noProof="0" dirty="0" err="1">
                <a:highlight>
                  <a:srgbClr val="FFFF00"/>
                </a:highlight>
              </a:rPr>
              <a:t>start</a:t>
            </a:r>
            <a:r>
              <a:rPr lang="en-US" sz="800" i="1" noProof="0" dirty="0"/>
              <a:t>", "eqId":537395200, "</a:t>
            </a:r>
            <a:r>
              <a:rPr lang="en-US" sz="800" i="1" noProof="0" dirty="0" err="1"/>
              <a:t>pciList</a:t>
            </a:r>
            <a:r>
              <a:rPr lang="en-US" sz="800" i="1" noProof="0" dirty="0"/>
              <a:t>":"[50]" }}' </a:t>
            </a:r>
            <a:r>
              <a:rPr lang="en-US" sz="800" i="1" noProof="0" dirty="0">
                <a:hlinkClick r:id="rId2"/>
              </a:rPr>
              <a:t>http://127.0.0.1:8008/troubleshooting/l2Stream</a:t>
            </a:r>
            <a:endParaRPr lang="en-US" sz="800" i="1" noProof="0" dirty="0"/>
          </a:p>
          <a:p>
            <a:pPr marL="805489" lvl="2" indent="-342900">
              <a:buFont typeface="Arial" panose="020B0604020202020204" pitchFamily="34" charset="0"/>
              <a:buChar char="•"/>
            </a:pPr>
            <a:r>
              <a:rPr lang="en-US" sz="900" noProof="0" dirty="0"/>
              <a:t>If needed </a:t>
            </a:r>
            <a:r>
              <a:rPr lang="en-US" sz="900" noProof="0" dirty="0">
                <a:highlight>
                  <a:srgbClr val="FFFF00"/>
                </a:highlight>
              </a:rPr>
              <a:t>STOP</a:t>
            </a:r>
            <a:r>
              <a:rPr lang="en-US" sz="900" noProof="0" dirty="0"/>
              <a:t> </a:t>
            </a:r>
            <a:r>
              <a:rPr lang="en-US" sz="900" noProof="0" dirty="0" err="1"/>
              <a:t>tti</a:t>
            </a:r>
            <a:r>
              <a:rPr lang="en-US" sz="900" noProof="0" dirty="0"/>
              <a:t> trace streaming: </a:t>
            </a:r>
          </a:p>
          <a:p>
            <a:pPr lvl="2"/>
            <a:r>
              <a:rPr lang="en-US" sz="800" i="1" noProof="0" dirty="0"/>
              <a:t># curl -i -H "Content-Type: application/json" -X POST -d '{"key":{"nodeId":9274, "upSw":"l2ps", "</a:t>
            </a:r>
            <a:r>
              <a:rPr lang="en-US" sz="800" i="1" noProof="0" dirty="0" err="1"/>
              <a:t>traceType</a:t>
            </a:r>
            <a:r>
              <a:rPr lang="en-US" sz="800" i="1" noProof="0" dirty="0"/>
              <a:t>":"</a:t>
            </a:r>
            <a:r>
              <a:rPr lang="en-US" sz="800" i="1" noProof="0" dirty="0" err="1">
                <a:highlight>
                  <a:srgbClr val="FFFF00"/>
                </a:highlight>
              </a:rPr>
              <a:t>sherpa</a:t>
            </a:r>
            <a:r>
              <a:rPr lang="en-US" sz="800" i="1" noProof="0" dirty="0"/>
              <a:t>"},"data":{ "</a:t>
            </a:r>
            <a:r>
              <a:rPr lang="en-US" sz="800" i="1" noProof="0" dirty="0" err="1"/>
              <a:t>state":"</a:t>
            </a:r>
            <a:r>
              <a:rPr lang="en-US" sz="800" i="1" noProof="0" dirty="0" err="1">
                <a:highlight>
                  <a:srgbClr val="FFFF00"/>
                </a:highlight>
              </a:rPr>
              <a:t>stop</a:t>
            </a:r>
            <a:r>
              <a:rPr lang="en-US" sz="800" i="1" noProof="0" dirty="0"/>
              <a:t>", "eqId":537395200, "</a:t>
            </a:r>
            <a:r>
              <a:rPr lang="en-US" sz="800" i="1" noProof="0" dirty="0" err="1"/>
              <a:t>pciList</a:t>
            </a:r>
            <a:r>
              <a:rPr lang="en-US" sz="800" i="1" noProof="0" dirty="0"/>
              <a:t>":"[50]" }}' </a:t>
            </a:r>
            <a:r>
              <a:rPr lang="en-US" sz="800" i="1" noProof="0" dirty="0">
                <a:hlinkClick r:id="rId2"/>
              </a:rPr>
              <a:t>http://127.0.0.1:8008/troubleshooting/l2Stream</a:t>
            </a:r>
            <a:endParaRPr lang="en-US" sz="800" i="1" noProof="0" dirty="0"/>
          </a:p>
          <a:p>
            <a:pPr marL="805489" lvl="2" indent="-342900">
              <a:buFont typeface="Arial" panose="020B0604020202020204" pitchFamily="34" charset="0"/>
              <a:buChar char="•"/>
            </a:pPr>
            <a:r>
              <a:rPr lang="en-US" sz="900" noProof="0" dirty="0"/>
              <a:t>Start </a:t>
            </a:r>
            <a:r>
              <a:rPr lang="en-US" sz="900" noProof="0" dirty="0" err="1"/>
              <a:t>tcpdump</a:t>
            </a:r>
            <a:r>
              <a:rPr lang="en-US" sz="900" noProof="0" dirty="0"/>
              <a:t> at sniffer on configured interface: </a:t>
            </a:r>
            <a:r>
              <a:rPr lang="en-US" sz="800" noProof="0" dirty="0"/>
              <a:t>#</a:t>
            </a:r>
            <a:r>
              <a:rPr lang="en-US" sz="800" i="1" noProof="0" dirty="0" err="1"/>
              <a:t>tcpdump</a:t>
            </a:r>
            <a:r>
              <a:rPr lang="en-US" sz="800" i="1" noProof="0" dirty="0"/>
              <a:t> -i ens255f0 -u port 5678 -w </a:t>
            </a:r>
            <a:r>
              <a:rPr lang="en-US" sz="800" i="1" noProof="0" dirty="0" err="1"/>
              <a:t>sherpa.pcap</a:t>
            </a:r>
            <a:endParaRPr lang="en-US" sz="800" i="1" noProof="0" dirty="0"/>
          </a:p>
          <a:p>
            <a:pPr marL="805489" lvl="2" indent="-342900">
              <a:buFont typeface="Arial" panose="020B0604020202020204" pitchFamily="34" charset="0"/>
              <a:buChar char="•"/>
            </a:pPr>
            <a:endParaRPr lang="en-US" sz="900" i="1" noProof="0" dirty="0"/>
          </a:p>
          <a:p>
            <a:pPr lvl="2"/>
            <a:r>
              <a:rPr lang="en-US" sz="900" i="1" noProof="0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29DCFC-7043-401B-9193-F015A74C1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42" y="3189100"/>
            <a:ext cx="7943850" cy="914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940D28-6FE9-4390-8F49-6391CC8E9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42" y="4138587"/>
            <a:ext cx="66008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2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E784F-76B3-4652-82F1-704F9579B7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Presentation Plan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B3330-6260-4ECA-A7A4-545968839C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699542"/>
            <a:ext cx="8308800" cy="3940858"/>
          </a:xfrm>
        </p:spPr>
        <p:txBody>
          <a:bodyPr lIns="0" tIns="0" rIns="0" bIns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noProof="0" dirty="0"/>
              <a:t>Where is what you’re looking for</a:t>
            </a:r>
          </a:p>
          <a:p>
            <a:pPr marL="342900" indent="-342900">
              <a:buAutoNum type="arabicPeriod"/>
            </a:pPr>
            <a:r>
              <a:rPr lang="en-US" noProof="0" dirty="0"/>
              <a:t>BIP L1L2 </a:t>
            </a:r>
          </a:p>
          <a:p>
            <a:pPr marL="342900" indent="-342900">
              <a:buAutoNum type="arabicPeriod"/>
            </a:pPr>
            <a:r>
              <a:rPr lang="en-US" noProof="0" dirty="0"/>
              <a:t>Wireshark</a:t>
            </a:r>
          </a:p>
          <a:p>
            <a:pPr marL="342900" indent="-342900">
              <a:buAutoNum type="arabicPeriod"/>
            </a:pPr>
            <a:r>
              <a:rPr lang="en-US" noProof="0" dirty="0"/>
              <a:t>TTI trace </a:t>
            </a:r>
          </a:p>
          <a:p>
            <a:pPr marL="342900" indent="-342900">
              <a:buAutoNum type="arabicPeriod"/>
            </a:pPr>
            <a:r>
              <a:rPr lang="en-US" noProof="0" dirty="0"/>
              <a:t>TTI trace decoding</a:t>
            </a:r>
          </a:p>
          <a:p>
            <a:pPr marL="342900" indent="-342900">
              <a:buAutoNum type="arabicPeriod"/>
            </a:pPr>
            <a:r>
              <a:rPr lang="en-US" noProof="0" dirty="0"/>
              <a:t>Sherpa</a:t>
            </a:r>
          </a:p>
          <a:p>
            <a:pPr marL="342900" indent="-342900">
              <a:buAutoNum type="arabicPeriod"/>
            </a:pPr>
            <a:r>
              <a:rPr lang="en-US" noProof="0" dirty="0"/>
              <a:t>DDR4 Capture </a:t>
            </a:r>
          </a:p>
          <a:p>
            <a:pPr marL="342900" indent="-342900">
              <a:buAutoNum type="arabicPeriod"/>
            </a:pPr>
            <a:r>
              <a:rPr lang="en-US" noProof="0" dirty="0"/>
              <a:t>MUE TDD logs analysis</a:t>
            </a:r>
          </a:p>
          <a:p>
            <a:pPr marL="342900" indent="-342900">
              <a:buAutoNum type="arabicPeriod"/>
            </a:pPr>
            <a:r>
              <a:rPr lang="en-US" noProof="0" dirty="0"/>
              <a:t>MUE FDD </a:t>
            </a:r>
            <a:r>
              <a:rPr lang="en-US" noProof="0" dirty="0">
                <a:ea typeface="+mn-lt"/>
                <a:cs typeface="+mn-lt"/>
              </a:rPr>
              <a:t>logs analysis</a:t>
            </a:r>
          </a:p>
          <a:p>
            <a:pPr marL="342900" indent="-342900">
              <a:buAutoNum type="arabicPeriod"/>
            </a:pPr>
            <a:r>
              <a:rPr lang="en-US" noProof="0" dirty="0" err="1"/>
              <a:t>eLA</a:t>
            </a:r>
            <a:r>
              <a:rPr lang="en-US" noProof="0" dirty="0"/>
              <a:t> FDD </a:t>
            </a:r>
            <a:r>
              <a:rPr lang="en-US" noProof="0" dirty="0">
                <a:ea typeface="+mn-lt"/>
                <a:cs typeface="+mn-lt"/>
              </a:rPr>
              <a:t>logs analysis</a:t>
            </a:r>
          </a:p>
          <a:p>
            <a:pPr marL="342900" indent="-342900">
              <a:buAutoNum type="arabicPeriod"/>
            </a:pPr>
            <a:r>
              <a:rPr lang="en-US" noProof="0" dirty="0"/>
              <a:t>Q&amp;A</a:t>
            </a:r>
          </a:p>
          <a:p>
            <a:pPr marL="342900" indent="-342900">
              <a:buAutoNum type="arabicPeriod"/>
            </a:pPr>
            <a:r>
              <a:rPr lang="en-US" noProof="0" dirty="0"/>
              <a:t>Useful links</a:t>
            </a:r>
          </a:p>
          <a:p>
            <a:pPr marL="342900" indent="-342900">
              <a:buAutoNum type="arabicPeriod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1324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E5670-55F7-4113-9FF8-A23A82AD08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How to capture L2 Sherpa traces - Sniffer</a:t>
            </a:r>
          </a:p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19D89-0E20-49F2-96BF-3CF4EEAC55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699542"/>
            <a:ext cx="8308800" cy="3940858"/>
          </a:xfrm>
        </p:spPr>
        <p:txBody>
          <a:bodyPr/>
          <a:lstStyle/>
          <a:p>
            <a:r>
              <a:rPr lang="en-US" noProof="0" dirty="0"/>
              <a:t>b. v2. To faster setup, you can use </a:t>
            </a:r>
            <a:r>
              <a:rPr lang="en-US" noProof="0" dirty="0" err="1">
                <a:hlinkClick r:id="rId2"/>
              </a:rPr>
              <a:t>gNBMACTTI</a:t>
            </a:r>
            <a:r>
              <a:rPr lang="en-US" noProof="0" dirty="0"/>
              <a:t> tool, developed by KRD.</a:t>
            </a:r>
          </a:p>
          <a:p>
            <a:r>
              <a:rPr lang="en-US" sz="1200" noProof="0" dirty="0"/>
              <a:t>You can use Your PR as a sniffer, if gNB is pingable from PC </a:t>
            </a:r>
            <a:r>
              <a:rPr lang="en-US" sz="1200" noProof="0" dirty="0">
                <a:sym typeface="Wingdings" panose="05000000000000000000" pitchFamily="2" charset="2"/>
              </a:rPr>
              <a:t>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0" dirty="0">
                <a:sym typeface="Wingdings" panose="05000000000000000000" pitchFamily="2" charset="2"/>
              </a:rPr>
              <a:t>Replace „PC IP” with </a:t>
            </a:r>
            <a:r>
              <a:rPr lang="en-US" sz="1200" noProof="0" dirty="0" err="1">
                <a:sym typeface="Wingdings" panose="05000000000000000000" pitchFamily="2" charset="2"/>
              </a:rPr>
              <a:t>ip</a:t>
            </a:r>
            <a:r>
              <a:rPr lang="en-US" sz="1200" noProof="0" dirty="0">
                <a:sym typeface="Wingdings" panose="05000000000000000000" pitchFamily="2" charset="2"/>
              </a:rPr>
              <a:t> of your network adapter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0" dirty="0">
                <a:sym typeface="Wingdings" panose="05000000000000000000" pitchFamily="2" charset="2"/>
              </a:rPr>
              <a:t>Press „START MACTTI”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0" dirty="0">
                <a:sym typeface="Wingdings" panose="05000000000000000000" pitchFamily="2" charset="2"/>
              </a:rPr>
              <a:t>Chose Interface ID – in my case it is =4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0" dirty="0"/>
              <a:t>To stop press „Stop MACTTI”</a:t>
            </a:r>
          </a:p>
          <a:p>
            <a:endParaRPr lang="en-US" sz="1200" noProof="0" dirty="0"/>
          </a:p>
          <a:p>
            <a:endParaRPr lang="en-US" sz="1200" noProof="0" dirty="0"/>
          </a:p>
          <a:p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9F0520-91C9-4C54-ABC4-5E5BFCBEC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00" y="2323124"/>
            <a:ext cx="4055267" cy="21208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379BDC-CC0B-4FAC-8A19-6FD12C312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014580"/>
            <a:ext cx="3938376" cy="342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30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F4C71E-0692-46DD-B475-94A0E25BC2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2F96F-7B81-437C-A138-A332852AA6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How to capture Sherpa traces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5403C-E1B0-462A-93AC-FAB958A404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699542"/>
            <a:ext cx="8308800" cy="3816424"/>
          </a:xfrm>
        </p:spPr>
        <p:txBody>
          <a:bodyPr>
            <a:normAutofit lnSpcReduction="10000"/>
          </a:bodyPr>
          <a:lstStyle/>
          <a:p>
            <a:r>
              <a:rPr lang="en-US" noProof="0" dirty="0"/>
              <a:t>How to get license, logs analysis: </a:t>
            </a:r>
          </a:p>
          <a:p>
            <a:r>
              <a:rPr lang="en-US" noProof="0" dirty="0">
                <a:hlinkClick r:id="rId2"/>
              </a:rPr>
              <a:t>https://confluence.int.net.nokia.com/pages/viewpage.action?spaceKey=5GSH&amp;title=Trace+Analysis+005%3A+How+to+use+Sherpa</a:t>
            </a:r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Config Sherpa traces from O&amp;M:</a:t>
            </a:r>
          </a:p>
          <a:p>
            <a:r>
              <a:rPr lang="en-US" noProof="0" dirty="0">
                <a:hlinkClick r:id="rId3"/>
              </a:rPr>
              <a:t>https://confluence.int.net.nokia.com/pages/viewpage.action?spaceKey=CSRNS5G&amp;title=How+to+get+traces+with+Sherpa</a:t>
            </a:r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Sherpa training video:</a:t>
            </a:r>
          </a:p>
          <a:p>
            <a:r>
              <a:rPr lang="en-US" noProof="0" dirty="0">
                <a:hlinkClick r:id="rId4"/>
              </a:rPr>
              <a:t>https://nokiaedu.webex.com/nokiaedu/lsr.php?RCID=30372ca62a1748eebcd4e94d06a79813</a:t>
            </a:r>
            <a:endParaRPr lang="en-US" noProof="0" dirty="0"/>
          </a:p>
          <a:p>
            <a:r>
              <a:rPr lang="en-US" noProof="0" dirty="0"/>
              <a:t>+ one more confluence:</a:t>
            </a:r>
          </a:p>
          <a:p>
            <a:r>
              <a:rPr lang="en-US" noProof="0" dirty="0">
                <a:hlinkClick r:id="rId5"/>
              </a:rPr>
              <a:t>https://confluence.int.net.nokia.com/pages/viewpage.action?spaceKey=5GFTUlm&amp;title=Sherpa+-+graphical+tool+for+Uplane+logs</a:t>
            </a:r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615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1D90E-7EA7-48C5-AFEC-43A0089F50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Sherpa – Examples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B8493-9596-4F9B-B87B-2E5149EBEC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699542"/>
            <a:ext cx="8308800" cy="3940858"/>
          </a:xfrm>
        </p:spPr>
        <p:txBody>
          <a:bodyPr/>
          <a:lstStyle/>
          <a:p>
            <a:r>
              <a:rPr lang="en-US" noProof="0" dirty="0"/>
              <a:t>Log -&gt; </a:t>
            </a:r>
            <a:r>
              <a:rPr lang="en-US" noProof="0" dirty="0">
                <a:hlinkClick r:id="rId2"/>
              </a:rPr>
              <a:t>FDD_2_sherpa</a:t>
            </a:r>
            <a:endParaRPr lang="en-US" noProof="0" dirty="0"/>
          </a:p>
          <a:p>
            <a:r>
              <a:rPr lang="en-US" noProof="0" dirty="0"/>
              <a:t>2 modes:</a:t>
            </a:r>
          </a:p>
          <a:p>
            <a:pPr marL="342900" indent="-342900">
              <a:buAutoNum type="alphaLcPeriod"/>
            </a:pPr>
            <a:r>
              <a:rPr lang="en-US" noProof="0" dirty="0"/>
              <a:t>Micro</a:t>
            </a:r>
          </a:p>
          <a:p>
            <a:pPr marL="573294" lvl="1" indent="-342900">
              <a:buFont typeface="Arial" panose="020B0604020202020204" pitchFamily="34" charset="0"/>
              <a:buChar char="•"/>
            </a:pPr>
            <a:r>
              <a:rPr lang="en-US" noProof="0" dirty="0"/>
              <a:t>Scheduling per </a:t>
            </a:r>
            <a:r>
              <a:rPr lang="en-US" noProof="0" dirty="0" err="1"/>
              <a:t>tti</a:t>
            </a:r>
            <a:endParaRPr lang="en-US" noProof="0" dirty="0"/>
          </a:p>
          <a:p>
            <a:pPr marL="573294" lvl="1" indent="-342900">
              <a:buFont typeface="Arial" panose="020B0604020202020204" pitchFamily="34" charset="0"/>
              <a:buChar char="•"/>
            </a:pPr>
            <a:r>
              <a:rPr lang="en-US" noProof="0" dirty="0"/>
              <a:t>Control flows, Sizes flows</a:t>
            </a:r>
          </a:p>
          <a:p>
            <a:pPr marL="342900" indent="-342900">
              <a:buAutoNum type="alphaLcPeriod"/>
            </a:pPr>
            <a:r>
              <a:rPr lang="en-US" noProof="0" dirty="0"/>
              <a:t>Macro</a:t>
            </a:r>
          </a:p>
          <a:p>
            <a:pPr marL="573294" lvl="1" indent="-342900">
              <a:buFont typeface="Arial" panose="020B0604020202020204" pitchFamily="34" charset="0"/>
              <a:buChar char="•"/>
            </a:pPr>
            <a:r>
              <a:rPr lang="en-US" noProof="0" dirty="0"/>
              <a:t>Charts</a:t>
            </a:r>
          </a:p>
          <a:p>
            <a:pPr marL="573294" lvl="1" indent="-342900">
              <a:buFont typeface="Arial" panose="020B0604020202020204" pitchFamily="34" charset="0"/>
              <a:buChar char="•"/>
            </a:pPr>
            <a:r>
              <a:rPr lang="en-US" noProof="0" dirty="0"/>
              <a:t>Stats</a:t>
            </a:r>
          </a:p>
          <a:p>
            <a:endParaRPr lang="en-US" noProof="0" dirty="0"/>
          </a:p>
          <a:p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7B253C-DFAA-4CEC-B62E-9F08B7B55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699542"/>
            <a:ext cx="4688387" cy="388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02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60783-20CD-434B-9D34-3805A8EE42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DDR4/IQ data L1 capture – </a:t>
            </a:r>
            <a:r>
              <a:rPr lang="en-US" noProof="0" dirty="0">
                <a:solidFill>
                  <a:srgbClr val="FF0000"/>
                </a:solidFill>
              </a:rPr>
              <a:t>CPRI ONLY 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4C72C-FAC6-4257-8239-1E8061CAEE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699542"/>
            <a:ext cx="8308800" cy="3940858"/>
          </a:xfrm>
        </p:spPr>
        <p:txBody>
          <a:bodyPr>
            <a:normAutofit/>
          </a:bodyPr>
          <a:lstStyle/>
          <a:p>
            <a:r>
              <a:rPr lang="en-US" noProof="0" dirty="0"/>
              <a:t>For L1 logs capturing -&gt; </a:t>
            </a:r>
            <a:r>
              <a:rPr lang="en-US" noProof="0" dirty="0">
                <a:hlinkClick r:id="rId2"/>
              </a:rPr>
              <a:t>Loner Problem Solving</a:t>
            </a:r>
            <a:endParaRPr lang="en-US" noProof="0" dirty="0"/>
          </a:p>
          <a:p>
            <a:r>
              <a:rPr lang="en-US" noProof="0" dirty="0"/>
              <a:t>For DL: Example command for one frame, execute it on loner:</a:t>
            </a:r>
          </a:p>
          <a:p>
            <a:r>
              <a:rPr lang="en-US" noProof="0" dirty="0"/>
              <a:t>	</a:t>
            </a:r>
            <a:r>
              <a:rPr lang="en-US" i="1" noProof="0" dirty="0"/>
              <a:t>asp-5c:~# snapshot --</a:t>
            </a:r>
            <a:r>
              <a:rPr lang="en-US" i="1" noProof="0" dirty="0" err="1"/>
              <a:t>end_addr</a:t>
            </a:r>
            <a:r>
              <a:rPr lang="en-US" i="1" noProof="0" dirty="0"/>
              <a:t> 0x412BFFFC leka_tx_0</a:t>
            </a:r>
          </a:p>
          <a:p>
            <a:endParaRPr lang="en-US" noProof="0" dirty="0"/>
          </a:p>
          <a:p>
            <a:r>
              <a:rPr lang="en-US" noProof="0" dirty="0"/>
              <a:t>Example command for maximum capture size (this big file can cause reset, check file system space with command: df .):</a:t>
            </a:r>
          </a:p>
          <a:p>
            <a:r>
              <a:rPr lang="en-US" noProof="0" dirty="0"/>
              <a:t>	</a:t>
            </a:r>
            <a:r>
              <a:rPr lang="en-US" i="1" noProof="0" dirty="0"/>
              <a:t> asp-5c:~# snapshot --</a:t>
            </a:r>
            <a:r>
              <a:rPr lang="en-US" i="1" noProof="0" dirty="0" err="1"/>
              <a:t>end_addr</a:t>
            </a:r>
            <a:r>
              <a:rPr lang="en-US" i="1" noProof="0" dirty="0"/>
              <a:t> 0x57FFFFFC leka_tx_0</a:t>
            </a:r>
          </a:p>
          <a:p>
            <a:endParaRPr lang="en-US" noProof="0" dirty="0"/>
          </a:p>
          <a:p>
            <a:r>
              <a:rPr lang="en-US" noProof="0" dirty="0"/>
              <a:t>For UL: Example command for two frames:</a:t>
            </a:r>
          </a:p>
          <a:p>
            <a:r>
              <a:rPr lang="en-US" noProof="0" dirty="0"/>
              <a:t>	</a:t>
            </a:r>
            <a:r>
              <a:rPr lang="en-US" i="1" noProof="0" dirty="0"/>
              <a:t> asp-5c:~#  snapshot --</a:t>
            </a:r>
            <a:r>
              <a:rPr lang="en-US" i="1" noProof="0" dirty="0" err="1"/>
              <a:t>end_addr</a:t>
            </a:r>
            <a:r>
              <a:rPr lang="en-US" i="1" noProof="0" dirty="0"/>
              <a:t> 0x412BFFFC leka_rx_0</a:t>
            </a:r>
          </a:p>
          <a:p>
            <a:endParaRPr lang="en-US" noProof="0" dirty="0"/>
          </a:p>
          <a:p>
            <a:r>
              <a:rPr lang="en-US" noProof="0" dirty="0"/>
              <a:t>Example command for maximum capture size (this big file may cause reset, check file system space with command: df):</a:t>
            </a:r>
          </a:p>
          <a:p>
            <a:r>
              <a:rPr lang="en-US" i="1" noProof="0" dirty="0"/>
              <a:t>	asp-5c:~# snapshot --</a:t>
            </a:r>
            <a:r>
              <a:rPr lang="en-US" i="1" noProof="0" dirty="0" err="1"/>
              <a:t>end_addr</a:t>
            </a:r>
            <a:r>
              <a:rPr lang="en-US" i="1" noProof="0" dirty="0"/>
              <a:t> 0x57FFFFFC leka_rx_0</a:t>
            </a:r>
          </a:p>
        </p:txBody>
      </p:sp>
    </p:spTree>
    <p:extLst>
      <p:ext uri="{BB962C8B-B14F-4D97-AF65-F5344CB8AC3E}">
        <p14:creationId xmlns:p14="http://schemas.microsoft.com/office/powerpoint/2010/main" val="1298632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FC742-15FD-4746-98EE-1D6BAAFA6A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Triggered I/Q Capture on Loner (only 5G19A and later) – </a:t>
            </a:r>
            <a:r>
              <a:rPr lang="en-US" noProof="0" dirty="0">
                <a:solidFill>
                  <a:srgbClr val="FF0000"/>
                </a:solidFill>
              </a:rPr>
              <a:t>CPRI ONLY </a:t>
            </a:r>
            <a:r>
              <a:rPr lang="en-US" noProof="0" dirty="0"/>
              <a:t>!</a:t>
            </a:r>
          </a:p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93318-BC25-41D0-8936-0F5B685082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699542"/>
            <a:ext cx="8308800" cy="3940858"/>
          </a:xfrm>
        </p:spPr>
        <p:txBody>
          <a:bodyPr>
            <a:normAutofit/>
          </a:bodyPr>
          <a:lstStyle/>
          <a:p>
            <a:r>
              <a:rPr lang="en-US" sz="2000" b="1" noProof="0" dirty="0"/>
              <a:t>Example for PRACH MSG 1 Capture</a:t>
            </a:r>
          </a:p>
          <a:p>
            <a:endParaRPr lang="en-US" sz="1500" noProof="0" dirty="0"/>
          </a:p>
          <a:p>
            <a:pPr marL="342900" indent="-342900">
              <a:buAutoNum type="arabicPeriod"/>
            </a:pPr>
            <a:r>
              <a:rPr lang="en-US" sz="1400" noProof="0" dirty="0"/>
              <a:t>Disable capture on event in </a:t>
            </a:r>
            <a:r>
              <a:rPr lang="en-US" sz="1400" noProof="0" dirty="0" err="1"/>
              <a:t>webEM</a:t>
            </a:r>
            <a:r>
              <a:rPr lang="en-US" sz="1400" noProof="0" dirty="0"/>
              <a:t> or </a:t>
            </a:r>
            <a:r>
              <a:rPr lang="en-US" sz="1400" noProof="0" dirty="0" err="1"/>
              <a:t>webUI</a:t>
            </a:r>
            <a:r>
              <a:rPr lang="en-US" sz="1400" noProof="0" dirty="0"/>
              <a:t> L1-IQ capture configuration.</a:t>
            </a:r>
          </a:p>
          <a:p>
            <a:pPr marL="342900" indent="-342900">
              <a:buAutoNum type="arabicPeriod"/>
            </a:pPr>
            <a:r>
              <a:rPr lang="en-US" sz="1400" noProof="0" dirty="0"/>
              <a:t>Untick the box named "Enable capture on event". Select Operation option Configure.</a:t>
            </a:r>
          </a:p>
          <a:p>
            <a:pPr marL="342900" indent="-342900">
              <a:buAutoNum type="arabicPeriod"/>
            </a:pPr>
            <a:r>
              <a:rPr lang="en-US" sz="1400" noProof="0" dirty="0"/>
              <a:t>Locate 2 files in loner</a:t>
            </a:r>
          </a:p>
          <a:p>
            <a:r>
              <a:rPr lang="en-US" sz="1400" noProof="0" dirty="0"/>
              <a:t>	    /</a:t>
            </a:r>
            <a:r>
              <a:rPr lang="en-US" sz="1400" noProof="0" dirty="0" err="1"/>
              <a:t>etc</a:t>
            </a:r>
            <a:r>
              <a:rPr lang="en-US" sz="1400" noProof="0" dirty="0"/>
              <a:t>/5g-layer-1/</a:t>
            </a:r>
            <a:r>
              <a:rPr lang="en-US" sz="1400" noProof="0" dirty="0" err="1"/>
              <a:t>test_modes.conf</a:t>
            </a:r>
            <a:endParaRPr lang="en-US" sz="1400" noProof="0" dirty="0"/>
          </a:p>
          <a:p>
            <a:r>
              <a:rPr lang="en-US" sz="1400" noProof="0" dirty="0"/>
              <a:t>	    /</a:t>
            </a:r>
            <a:r>
              <a:rPr lang="en-US" sz="1400" noProof="0" dirty="0" err="1"/>
              <a:t>etc</a:t>
            </a:r>
            <a:r>
              <a:rPr lang="en-US" sz="1400" noProof="0" dirty="0"/>
              <a:t>/5g-layer-1/</a:t>
            </a:r>
            <a:r>
              <a:rPr lang="en-US" sz="1400" noProof="0" dirty="0" err="1"/>
              <a:t>rd_parameters.conf</a:t>
            </a:r>
            <a:endParaRPr lang="en-US" sz="1400" noProof="0" dirty="0"/>
          </a:p>
          <a:p>
            <a:pPr>
              <a:tabLst>
                <a:tab pos="361950" algn="l"/>
              </a:tabLst>
            </a:pPr>
            <a:r>
              <a:rPr lang="en-US" sz="1400" noProof="0" dirty="0"/>
              <a:t>4. 	Edit </a:t>
            </a:r>
            <a:r>
              <a:rPr lang="en-US" sz="1400" noProof="0" dirty="0" err="1"/>
              <a:t>test_modes.conf</a:t>
            </a:r>
            <a:endParaRPr lang="en-US" sz="1400" noProof="0" dirty="0"/>
          </a:p>
          <a:p>
            <a:r>
              <a:rPr lang="en-US" sz="1400" noProof="0" dirty="0"/>
              <a:t>	    </a:t>
            </a:r>
            <a:r>
              <a:rPr lang="en-US" sz="1400" noProof="0" dirty="0" err="1"/>
              <a:t>prach_snapshot_test_mode</a:t>
            </a:r>
            <a:r>
              <a:rPr lang="en-US" sz="1400" noProof="0" dirty="0"/>
              <a:t> = 1</a:t>
            </a:r>
          </a:p>
          <a:p>
            <a:pPr>
              <a:tabLst>
                <a:tab pos="361950" algn="l"/>
              </a:tabLst>
            </a:pPr>
            <a:r>
              <a:rPr lang="en-US" sz="1400" noProof="0" dirty="0"/>
              <a:t>5. 	Edit </a:t>
            </a:r>
            <a:r>
              <a:rPr lang="en-US" sz="1400" noProof="0" dirty="0" err="1"/>
              <a:t>rd_parameters.conf</a:t>
            </a:r>
            <a:endParaRPr lang="en-US" sz="1400" noProof="0" dirty="0"/>
          </a:p>
          <a:p>
            <a:r>
              <a:rPr lang="en-US" sz="1400" noProof="0" dirty="0"/>
              <a:t>	    </a:t>
            </a:r>
            <a:r>
              <a:rPr lang="en-US" sz="1400" noProof="0" dirty="0" err="1"/>
              <a:t>prach_peak_metric</a:t>
            </a:r>
            <a:r>
              <a:rPr lang="en-US" sz="1400" noProof="0" dirty="0"/>
              <a:t> = </a:t>
            </a:r>
            <a:r>
              <a:rPr lang="en-US" sz="1400" noProof="0" dirty="0" err="1"/>
              <a:t>x.y</a:t>
            </a:r>
            <a:endParaRPr lang="en-US" sz="1400" noProof="0" dirty="0"/>
          </a:p>
          <a:p>
            <a:r>
              <a:rPr lang="en-US" sz="1400" noProof="0" dirty="0"/>
              <a:t>    	You can find suitable values on BIP capture with filter:</a:t>
            </a:r>
          </a:p>
          <a:p>
            <a:r>
              <a:rPr lang="en-US" sz="1400" noProof="0" dirty="0"/>
              <a:t>    	UlData_PrachReceiveInd.detectedPrachPreambles_item_63.peakMetric &gt; </a:t>
            </a:r>
            <a:r>
              <a:rPr lang="en-US" sz="1400" noProof="0" dirty="0" err="1"/>
              <a:t>x.y</a:t>
            </a:r>
            <a:endParaRPr lang="en-US" sz="1400" noProof="0" dirty="0"/>
          </a:p>
          <a:p>
            <a:pPr>
              <a:tabLst>
                <a:tab pos="715963" algn="l"/>
              </a:tabLst>
            </a:pPr>
            <a:r>
              <a:rPr lang="en-US" sz="1400" noProof="0" dirty="0"/>
              <a:t>    	This is threshold value. The trigger will occur on any peak metric value that is bigger than </a:t>
            </a:r>
            <a:r>
              <a:rPr lang="en-US" sz="1400" noProof="0" dirty="0" err="1"/>
              <a:t>x.y</a:t>
            </a:r>
            <a:r>
              <a:rPr lang="en-US" sz="1400" noProof="0" dirty="0"/>
              <a:t>.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388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9DBAC-FA5B-4DE2-BEEE-35E2D827E4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Triggered I/Q Capture on Loner (only 5G19A and later) – </a:t>
            </a:r>
            <a:r>
              <a:rPr lang="en-US" noProof="0" dirty="0">
                <a:solidFill>
                  <a:srgbClr val="FF0000"/>
                </a:solidFill>
              </a:rPr>
              <a:t>CPRI ONLY </a:t>
            </a:r>
            <a:r>
              <a:rPr lang="en-US" noProof="0" dirty="0"/>
              <a:t>!</a:t>
            </a:r>
          </a:p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A1D13-784A-4680-9682-2A74277D92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71550"/>
            <a:ext cx="8308800" cy="3868850"/>
          </a:xfrm>
        </p:spPr>
        <p:txBody>
          <a:bodyPr>
            <a:normAutofit fontScale="62500" lnSpcReduction="20000"/>
          </a:bodyPr>
          <a:lstStyle/>
          <a:p>
            <a:endParaRPr lang="en-US" noProof="0" dirty="0"/>
          </a:p>
          <a:p>
            <a:pPr marL="342900" indent="-342900">
              <a:buFont typeface="+mj-lt"/>
              <a:buAutoNum type="arabicPeriod" startAt="5"/>
            </a:pPr>
            <a:r>
              <a:rPr lang="en-US" noProof="0" dirty="0"/>
              <a:t>    Select </a:t>
            </a:r>
            <a:r>
              <a:rPr lang="en-US" noProof="0" dirty="0" err="1"/>
              <a:t>subcell</a:t>
            </a:r>
            <a:r>
              <a:rPr lang="en-US" noProof="0" dirty="0"/>
              <a:t> in </a:t>
            </a:r>
            <a:r>
              <a:rPr lang="en-US" noProof="0" dirty="0" err="1"/>
              <a:t>webEM</a:t>
            </a:r>
            <a:r>
              <a:rPr lang="en-US" noProof="0" dirty="0"/>
              <a:t> or </a:t>
            </a:r>
            <a:r>
              <a:rPr lang="en-US" noProof="0" dirty="0" err="1"/>
              <a:t>webUI</a:t>
            </a:r>
            <a:r>
              <a:rPr lang="en-US" noProof="0" dirty="0"/>
              <a:t> antenna snapshot configuration.</a:t>
            </a:r>
          </a:p>
          <a:p>
            <a:pPr marL="342900" indent="-342900">
              <a:buFont typeface="+mj-lt"/>
              <a:buAutoNum type="arabicPeriod" startAt="5"/>
              <a:tabLst>
                <a:tab pos="539750" algn="l"/>
              </a:tabLst>
            </a:pPr>
            <a:r>
              <a:rPr lang="en-US" noProof="0" dirty="0"/>
              <a:t>    Enable capture on event in </a:t>
            </a:r>
            <a:r>
              <a:rPr lang="en-US" noProof="0" dirty="0" err="1"/>
              <a:t>webEM</a:t>
            </a:r>
            <a:r>
              <a:rPr lang="en-US" noProof="0" dirty="0"/>
              <a:t> or </a:t>
            </a:r>
            <a:r>
              <a:rPr lang="en-US" noProof="0" dirty="0" err="1"/>
              <a:t>webUI</a:t>
            </a:r>
            <a:r>
              <a:rPr lang="en-US" noProof="0" dirty="0"/>
              <a:t> L1-IQ capture configuration. Select Operation 	Configure and tick box "Enable capture on event". Press "Apply configuration" button.</a:t>
            </a:r>
          </a:p>
          <a:p>
            <a:pPr marL="342900" indent="-342900">
              <a:buFont typeface="+mj-lt"/>
              <a:buAutoNum type="arabicPeriod" startAt="5"/>
            </a:pPr>
            <a:endParaRPr lang="en-US" noProof="0" dirty="0"/>
          </a:p>
          <a:p>
            <a:pPr marL="342900" indent="-342900">
              <a:buFont typeface="+mj-lt"/>
              <a:buAutoNum type="arabicPeriod" startAt="5"/>
            </a:pPr>
            <a:endParaRPr lang="en-US" noProof="0" dirty="0"/>
          </a:p>
          <a:p>
            <a:pPr marL="342900" indent="-342900">
              <a:buFont typeface="+mj-lt"/>
              <a:buAutoNum type="arabicPeriod" startAt="5"/>
            </a:pPr>
            <a:endParaRPr lang="en-US" noProof="0" dirty="0"/>
          </a:p>
          <a:p>
            <a:pPr marL="342900" indent="-342900">
              <a:buFont typeface="+mj-lt"/>
              <a:buAutoNum type="arabicPeriod" startAt="5"/>
            </a:pPr>
            <a:endParaRPr lang="en-US" noProof="0" dirty="0"/>
          </a:p>
          <a:p>
            <a:pPr marL="342900" indent="-342900">
              <a:buFont typeface="+mj-lt"/>
              <a:buAutoNum type="arabicPeriod" startAt="5"/>
            </a:pPr>
            <a:endParaRPr lang="en-US" noProof="0" dirty="0"/>
          </a:p>
          <a:p>
            <a:pPr marL="342900" indent="-342900">
              <a:buFont typeface="+mj-lt"/>
              <a:buAutoNum type="arabicPeriod" startAt="5"/>
            </a:pPr>
            <a:endParaRPr lang="en-US" noProof="0" dirty="0"/>
          </a:p>
          <a:p>
            <a:pPr marL="342900" indent="-342900">
              <a:buFont typeface="+mj-lt"/>
              <a:buAutoNum type="arabicPeriod" startAt="5"/>
            </a:pPr>
            <a:endParaRPr lang="en-US" noProof="0" dirty="0"/>
          </a:p>
          <a:p>
            <a:pPr marL="342900" indent="-342900">
              <a:buFont typeface="+mj-lt"/>
              <a:buAutoNum type="arabicPeriod" startAt="5"/>
            </a:pPr>
            <a:endParaRPr lang="en-US" noProof="0" dirty="0"/>
          </a:p>
          <a:p>
            <a:pPr marL="342900" indent="-342900">
              <a:buFont typeface="+mj-lt"/>
              <a:buAutoNum type="arabicPeriod" startAt="5"/>
            </a:pPr>
            <a:endParaRPr lang="en-US" noProof="0" dirty="0"/>
          </a:p>
          <a:p>
            <a:pPr marL="342900" indent="-342900">
              <a:buFont typeface="+mj-lt"/>
              <a:buAutoNum type="arabicPeriod" startAt="5"/>
            </a:pPr>
            <a:endParaRPr lang="en-US" noProof="0" dirty="0"/>
          </a:p>
          <a:p>
            <a:pPr marL="342900" indent="-342900">
              <a:buFont typeface="+mj-lt"/>
              <a:buAutoNum type="arabicPeriod" startAt="5"/>
            </a:pPr>
            <a:r>
              <a:rPr lang="en-US" noProof="0" dirty="0"/>
              <a:t>    Start the test.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noProof="0" dirty="0"/>
              <a:t>    Wait for the trigger to occur. Log into Loner and wait until this command shows something: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noProof="0" dirty="0"/>
              <a:t>    </a:t>
            </a:r>
            <a:r>
              <a:rPr lang="en-US" noProof="0" dirty="0" err="1"/>
              <a:t>journalctl</a:t>
            </a:r>
            <a:r>
              <a:rPr lang="en-US" noProof="0" dirty="0"/>
              <a:t> -f | grep "UTU BCN"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noProof="0" dirty="0"/>
              <a:t>    Wait 2 minutes so that the IQ capture files are fetched automatically from Loner.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noProof="0" dirty="0"/>
              <a:t>    Take a snapshot after the fault occurred.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noProof="0" dirty="0"/>
              <a:t>    The IQ captures will be in the snapshot in file named *_IqSamples.tgz.</a:t>
            </a:r>
          </a:p>
          <a:p>
            <a:r>
              <a:rPr lang="en-US" noProof="0" dirty="0"/>
              <a:t>Moore examples : </a:t>
            </a:r>
            <a:r>
              <a:rPr lang="en-US" noProof="0" dirty="0">
                <a:hlinkClick r:id="rId2"/>
              </a:rPr>
              <a:t>https://confluence.int.net.nokia.com/pages/viewpage.action?pageId=851069961</a:t>
            </a:r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FB6A48-DEFA-450B-9550-6507E1EC9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419622"/>
            <a:ext cx="5004048" cy="180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89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489E9-9D49-480B-9183-E89B1D16CE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DDR4/IQ data – decoding </a:t>
            </a:r>
            <a:r>
              <a:rPr lang="en-US" noProof="0" dirty="0" err="1"/>
              <a:t>TigerSailor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DBA13-0885-4BC6-9ED7-5703DD881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699542"/>
            <a:ext cx="8308800" cy="3940858"/>
          </a:xfrm>
        </p:spPr>
        <p:txBody>
          <a:bodyPr/>
          <a:lstStyle/>
          <a:p>
            <a:r>
              <a:rPr lang="en-US" noProof="0" dirty="0" err="1"/>
              <a:t>Tbd</a:t>
            </a:r>
            <a:r>
              <a:rPr lang="en-US" noProof="0" dirty="0"/>
              <a:t> -&gt;tiger sailor (license problem)</a:t>
            </a:r>
          </a:p>
          <a:p>
            <a:r>
              <a:rPr lang="en-US" noProof="0" dirty="0" err="1"/>
              <a:t>Confluance</a:t>
            </a:r>
            <a:r>
              <a:rPr lang="en-US" noProof="0" dirty="0"/>
              <a:t>: </a:t>
            </a:r>
            <a:r>
              <a:rPr lang="en-US" noProof="0" dirty="0">
                <a:hlinkClick r:id="rId2"/>
              </a:rPr>
              <a:t>https://confluence.int.net.nokia.com/display/5GSH/Trace+Analysis+004%3A+TigerSailor+for+analyze+antenna+IQ+signals</a:t>
            </a: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66754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0A890-2D33-4974-9631-FFA739CDEA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DDR4/IQ data – decoding Dragon Decoder</a:t>
            </a:r>
          </a:p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4E1A56-7D0F-4A7E-9E82-B8E9AAEF6E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699542"/>
            <a:ext cx="8308800" cy="3940858"/>
          </a:xfrm>
        </p:spPr>
        <p:txBody>
          <a:bodyPr/>
          <a:lstStyle/>
          <a:p>
            <a:r>
              <a:rPr lang="en-US" b="1" noProof="0" dirty="0"/>
              <a:t>Download:</a:t>
            </a:r>
            <a:endParaRPr lang="en-US" noProof="0" dirty="0"/>
          </a:p>
          <a:p>
            <a:r>
              <a:rPr lang="en-US" noProof="0" dirty="0" err="1"/>
              <a:t>Confluance</a:t>
            </a:r>
            <a:r>
              <a:rPr lang="en-US" noProof="0" dirty="0"/>
              <a:t>: </a:t>
            </a:r>
            <a:r>
              <a:rPr lang="en-US" noProof="0" dirty="0">
                <a:hlinkClick r:id="rId2"/>
              </a:rPr>
              <a:t>https://confluence.int.net.nokia.com/display/5GSH/Trace+Analysis001%3A+Dragon+Decoder+for+DDR4+IQ+data+decode</a:t>
            </a:r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Examples: </a:t>
            </a:r>
            <a:r>
              <a:rPr lang="en-US" noProof="0" dirty="0">
                <a:hlinkClick r:id="rId3"/>
              </a:rPr>
              <a:t>https://confluence.int.net.nokia.com/display/5GSH/Trace+Analysis+01%3A+Dragon+Decoder+for+DDR4+IQ+data+decode</a:t>
            </a:r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br>
              <a:rPr lang="en-US" noProof="0" dirty="0"/>
            </a:br>
            <a:endParaRPr lang="en-US" noProof="0" dirty="0"/>
          </a:p>
          <a:p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E912B-8ED4-43F8-BE30-1DF6EA996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2643758"/>
            <a:ext cx="2540268" cy="2040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D34F40-E412-4928-962A-FB4011826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2881510"/>
            <a:ext cx="2737504" cy="180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004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29E93-36DC-4B83-AAF6-ACC9082163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MUE TDD examples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07702-A604-49E0-A064-D64C087DF9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699542"/>
            <a:ext cx="8308800" cy="394085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noProof="0" dirty="0">
                <a:hlinkClick r:id="rId2"/>
              </a:rPr>
              <a:t>TDD_MUE_log1 </a:t>
            </a:r>
            <a:r>
              <a:rPr lang="en-US" noProof="0" dirty="0"/>
              <a:t>(log)</a:t>
            </a:r>
          </a:p>
          <a:p>
            <a:pPr marL="573294" lvl="1" indent="-342900">
              <a:buFont typeface="Arial" panose="020B0604020202020204" pitchFamily="34" charset="0"/>
              <a:buChar char="•"/>
            </a:pPr>
            <a:r>
              <a:rPr lang="en-US" noProof="0" dirty="0"/>
              <a:t>[1]5GC000523_D_CSI_RS_CSI_reports_check_MultiUE_4UE_UE_ULDL_goodRF_aBF</a:t>
            </a:r>
          </a:p>
          <a:p>
            <a:pPr marL="573294" lvl="1" indent="-342900">
              <a:buFont typeface="Arial" panose="020B0604020202020204" pitchFamily="34" charset="0"/>
              <a:buChar char="•"/>
            </a:pPr>
            <a:endParaRPr lang="en-US" noProof="0" dirty="0"/>
          </a:p>
          <a:p>
            <a:r>
              <a:rPr lang="en-US" noProof="0" dirty="0"/>
              <a:t>2.   </a:t>
            </a:r>
            <a:r>
              <a:rPr lang="en-US" noProof="0" dirty="0">
                <a:hlinkClick r:id="rId3"/>
              </a:rPr>
              <a:t>TDD_MUE_13UE </a:t>
            </a:r>
            <a:r>
              <a:rPr lang="en-US" noProof="0" dirty="0"/>
              <a:t>(log)</a:t>
            </a:r>
          </a:p>
          <a:p>
            <a:pPr marL="573294" lvl="1" indent="-342900">
              <a:buFont typeface="Arial" panose="020B0604020202020204" pitchFamily="34" charset="0"/>
              <a:buChar char="•"/>
            </a:pPr>
            <a:r>
              <a:rPr lang="en-US" noProof="0" dirty="0"/>
              <a:t>[1]5GC000523_E_Configurable_CSI_Periodicity_80sl_13UEs_aBF</a:t>
            </a:r>
          </a:p>
          <a:p>
            <a:pPr marL="573294" lvl="1" indent="-342900">
              <a:buFont typeface="Arial" panose="020B0604020202020204" pitchFamily="34" charset="0"/>
              <a:buChar char="•"/>
            </a:pPr>
            <a:endParaRPr lang="en-US" noProof="0" dirty="0"/>
          </a:p>
          <a:p>
            <a:r>
              <a:rPr lang="en-US" noProof="0" dirty="0"/>
              <a:t>3.   </a:t>
            </a:r>
            <a:r>
              <a:rPr lang="en-US" noProof="0" dirty="0" err="1">
                <a:hlinkClick r:id="rId4"/>
              </a:rPr>
              <a:t>TDD_MUE_proact</a:t>
            </a:r>
            <a:r>
              <a:rPr lang="en-US" noProof="0" dirty="0">
                <a:hlinkClick r:id="rId4"/>
              </a:rPr>
              <a:t> </a:t>
            </a:r>
            <a:r>
              <a:rPr lang="en-US" noProof="0" dirty="0"/>
              <a:t>(log)</a:t>
            </a:r>
          </a:p>
          <a:p>
            <a:pPr marL="573294" lvl="1" indent="-342900">
              <a:buFont typeface="Arial" panose="020B0604020202020204" pitchFamily="34" charset="0"/>
              <a:buChar char="•"/>
            </a:pPr>
            <a:r>
              <a:rPr lang="en-US" noProof="0" dirty="0"/>
              <a:t>[1]5GC000523_AB_Multi_UE_ULDL_Proactive_Scheduling_mmWaves</a:t>
            </a:r>
          </a:p>
          <a:p>
            <a:pPr marL="573294" lvl="1" indent="-342900">
              <a:buFont typeface="Arial" panose="020B0604020202020204" pitchFamily="34" charset="0"/>
              <a:buChar char="•"/>
            </a:pPr>
            <a:endParaRPr lang="en-US" noProof="0" dirty="0"/>
          </a:p>
          <a:p>
            <a:r>
              <a:rPr lang="en-US" noProof="0" dirty="0"/>
              <a:t>4.   </a:t>
            </a:r>
            <a:r>
              <a:rPr lang="en-US" noProof="0" dirty="0" err="1">
                <a:hlinkClick r:id="rId5"/>
              </a:rPr>
              <a:t>TDD_MUE_mRACH</a:t>
            </a:r>
            <a:r>
              <a:rPr lang="en-US" noProof="0" dirty="0">
                <a:hlinkClick r:id="rId5"/>
              </a:rPr>
              <a:t> </a:t>
            </a:r>
            <a:r>
              <a:rPr lang="en-US" noProof="0" dirty="0"/>
              <a:t>(log)</a:t>
            </a:r>
          </a:p>
          <a:p>
            <a:pPr marL="516144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[1]5GC000523_E_RACH_Priority_Handling_2UEs_aBF</a:t>
            </a:r>
          </a:p>
          <a:p>
            <a:endParaRPr lang="en-US" noProof="0" dirty="0"/>
          </a:p>
          <a:p>
            <a:pPr marL="342900" indent="-342900">
              <a:buAutoNum type="arabicPeriod" startAt="2"/>
            </a:pPr>
            <a:endParaRPr lang="en-US" noProof="0" dirty="0"/>
          </a:p>
          <a:p>
            <a:pPr marL="573294" lvl="1" indent="-342900">
              <a:buAutoNum type="arabicPeriod"/>
            </a:pPr>
            <a:endParaRPr lang="en-US" noProof="0" dirty="0"/>
          </a:p>
          <a:p>
            <a:pPr marL="573294" lvl="1" indent="-342900">
              <a:buAutoNum type="arabicPeriod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1682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29E93-36DC-4B83-AAF6-ACC9082163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MUE FDD examples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07702-A604-49E0-A064-D64C087DF9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33171"/>
            <a:ext cx="8308800" cy="3940858"/>
          </a:xfrm>
        </p:spPr>
        <p:txBody>
          <a:bodyPr/>
          <a:lstStyle/>
          <a:p>
            <a:r>
              <a:rPr lang="en-US" noProof="0" dirty="0"/>
              <a:t>1. </a:t>
            </a:r>
            <a:r>
              <a:rPr lang="en-US" noProof="0" dirty="0">
                <a:hlinkClick r:id="rId2"/>
              </a:rPr>
              <a:t>FDD_1_4UE </a:t>
            </a:r>
            <a:r>
              <a:rPr lang="en-US" noProof="0" dirty="0"/>
              <a:t>(log)</a:t>
            </a:r>
          </a:p>
          <a:p>
            <a:pPr marL="516144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[1]5GC001178_BE_5_SR_handling_1UE_UL_20MHz_bandwidth</a:t>
            </a:r>
          </a:p>
          <a:p>
            <a:endParaRPr lang="en-US" noProof="0" dirty="0"/>
          </a:p>
          <a:p>
            <a:r>
              <a:rPr lang="en-US" noProof="0" dirty="0"/>
              <a:t>2. </a:t>
            </a:r>
            <a:r>
              <a:rPr lang="en-US" noProof="0" dirty="0">
                <a:hlinkClick r:id="rId3"/>
              </a:rPr>
              <a:t>FDD_1_4UE </a:t>
            </a:r>
            <a:r>
              <a:rPr lang="en-US" noProof="0" dirty="0"/>
              <a:t>(log)</a:t>
            </a:r>
          </a:p>
          <a:p>
            <a:pPr marL="516144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[1]5GC001178_BE_1_2UE_Attach_20MHz_bandwidth</a:t>
            </a:r>
          </a:p>
          <a:p>
            <a:pPr lvl="1"/>
            <a:endParaRPr lang="en-US" noProof="0" dirty="0"/>
          </a:p>
          <a:p>
            <a:r>
              <a:rPr lang="en-US" noProof="0" dirty="0"/>
              <a:t>3. </a:t>
            </a:r>
            <a:r>
              <a:rPr lang="en-US" noProof="0" dirty="0">
                <a:hlinkClick r:id="rId4"/>
              </a:rPr>
              <a:t>FDD_4_MCS_PRB </a:t>
            </a:r>
            <a:r>
              <a:rPr lang="en-US" noProof="0" dirty="0"/>
              <a:t>(log)</a:t>
            </a:r>
          </a:p>
          <a:p>
            <a:pPr marL="516144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[1]5GC001178_BE_8_MCS&amp;PRB_Reduction_4UEs_UL_varRC_20MHz_bandwidth</a:t>
            </a:r>
          </a:p>
          <a:p>
            <a:pPr marL="516144" lvl="1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r>
              <a:rPr lang="en-US" noProof="0" dirty="0"/>
              <a:t>4. </a:t>
            </a:r>
            <a:r>
              <a:rPr lang="en-US" noProof="0" dirty="0">
                <a:hlinkClick r:id="rId4"/>
              </a:rPr>
              <a:t>FDD_3_Proact </a:t>
            </a:r>
            <a:r>
              <a:rPr lang="en-US" noProof="0" dirty="0"/>
              <a:t>(log)</a:t>
            </a:r>
          </a:p>
          <a:p>
            <a:pPr marL="516144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[1]5GC001178_BE_13_Proactive_scheduling_4UEs_20MHz_bandwidth</a:t>
            </a:r>
          </a:p>
          <a:p>
            <a:pPr marL="516144" lvl="1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516144" lvl="1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986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741B3-E627-4874-BC4B-EC0FF012D7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Basic Knowledge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012A6-95C2-411A-9A0A-B4B33D5D1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>
                <a:hlinkClick r:id="rId2"/>
              </a:rPr>
              <a:t>5GC000523 TDD scheduler for Multi-UE support</a:t>
            </a:r>
            <a:endParaRPr lang="en-US" noProof="0" dirty="0"/>
          </a:p>
          <a:p>
            <a:r>
              <a:rPr lang="en-US" noProof="0" dirty="0">
                <a:hlinkClick r:id="rId3"/>
              </a:rPr>
              <a:t>5GC000517 Uplink and downlink link adaptation</a:t>
            </a:r>
            <a:endParaRPr lang="en-US" noProof="0" dirty="0"/>
          </a:p>
          <a:p>
            <a:r>
              <a:rPr lang="en-US" noProof="0" dirty="0">
                <a:hlinkClick r:id="rId4"/>
              </a:rPr>
              <a:t>5GC001796 Enhanced Link Adaptation procedures </a:t>
            </a:r>
            <a:endParaRPr lang="en-US" noProof="0" dirty="0"/>
          </a:p>
          <a:p>
            <a:r>
              <a:rPr lang="en-US" noProof="0" dirty="0">
                <a:hlinkClick r:id="rId5"/>
              </a:rPr>
              <a:t>5GC000792 FDD scheduler for Multi-UE support</a:t>
            </a: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07652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29E93-36DC-4B83-AAF6-ACC9082163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LA FDD examples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07702-A604-49E0-A064-D64C087DF9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699542"/>
            <a:ext cx="8308800" cy="3940858"/>
          </a:xfrm>
        </p:spPr>
        <p:txBody>
          <a:bodyPr/>
          <a:lstStyle/>
          <a:p>
            <a:r>
              <a:rPr lang="en-US" noProof="0" dirty="0"/>
              <a:t>1. </a:t>
            </a:r>
            <a:r>
              <a:rPr lang="en-US" noProof="0" dirty="0">
                <a:hlinkClick r:id="rId2"/>
              </a:rPr>
              <a:t>FDD_5_DL_LA </a:t>
            </a:r>
            <a:r>
              <a:rPr lang="en-US" noProof="0" dirty="0"/>
              <a:t>(log)</a:t>
            </a:r>
          </a:p>
          <a:p>
            <a:pPr marL="516144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[1]5GC001796_EB_TC18_DL_LA_64QAM-table_MIMO_4x4_PTRS-ON_from_Near_to_Edge_Cell_radio_condition_BW-15MHz_SA</a:t>
            </a:r>
          </a:p>
          <a:p>
            <a:pPr marL="516144" lvl="1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r>
              <a:rPr lang="en-US" noProof="0" dirty="0"/>
              <a:t>2.  </a:t>
            </a:r>
            <a:r>
              <a:rPr lang="en-US" noProof="0" dirty="0">
                <a:hlinkClick r:id="rId3"/>
              </a:rPr>
              <a:t>FDD_4_MCS_PRB_DL_LA</a:t>
            </a:r>
            <a:r>
              <a:rPr lang="en-US" noProof="0" dirty="0"/>
              <a:t> (log)</a:t>
            </a:r>
          </a:p>
          <a:p>
            <a:pPr marL="516144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[1]5GC001796_EB_TC30_UL_LA_64QAM-table_PTRS-ON_from_Edge_to_Near_Cell_radio_condition_BW-15MHz_SA</a:t>
            </a:r>
          </a:p>
        </p:txBody>
      </p:sp>
    </p:spTree>
    <p:extLst>
      <p:ext uri="{BB962C8B-B14F-4D97-AF65-F5344CB8AC3E}">
        <p14:creationId xmlns:p14="http://schemas.microsoft.com/office/powerpoint/2010/main" val="874411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75131C-DB4F-4BE5-8CB7-40E4607F85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1520" y="1491630"/>
            <a:ext cx="8308800" cy="1800200"/>
          </a:xfrm>
        </p:spPr>
        <p:txBody>
          <a:bodyPr/>
          <a:lstStyle/>
          <a:p>
            <a:pPr algn="ctr"/>
            <a:r>
              <a:rPr lang="en-US" sz="13800" noProof="0" dirty="0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5124633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8E4757-936F-4A02-96B5-DD026B6C4A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806A6-40FD-4DCF-AF30-AD91301B47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noProof="0" dirty="0"/>
              <a:t>Useful links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FD159-F436-4427-BE69-C37AAD87A0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627534"/>
            <a:ext cx="8308800" cy="4012866"/>
          </a:xfrm>
        </p:spPr>
        <p:txBody>
          <a:bodyPr>
            <a:normAutofit fontScale="85000" lnSpcReduction="20000"/>
          </a:bodyPr>
          <a:lstStyle/>
          <a:p>
            <a:r>
              <a:rPr lang="en-US" noProof="0" dirty="0">
                <a:hlinkClick r:id="rId2"/>
              </a:rPr>
              <a:t>https://www.google.com/</a:t>
            </a:r>
            <a:endParaRPr lang="en-US" noProof="0" dirty="0"/>
          </a:p>
          <a:p>
            <a:r>
              <a:rPr lang="en-US" noProof="0" dirty="0">
                <a:hlinkClick r:id="rId3"/>
              </a:rPr>
              <a:t>https://confluence.int.net.nokia.com/</a:t>
            </a:r>
            <a:r>
              <a:rPr lang="en-US" noProof="0" dirty="0"/>
              <a:t> -&gt; Search</a:t>
            </a:r>
          </a:p>
          <a:p>
            <a:endParaRPr lang="en-US" noProof="0" dirty="0">
              <a:hlinkClick r:id="rId4"/>
            </a:endParaRPr>
          </a:p>
          <a:p>
            <a:r>
              <a:rPr lang="en-US" noProof="0" dirty="0" err="1">
                <a:hlinkClick r:id="rId4"/>
              </a:rPr>
              <a:t>ShareTechNote</a:t>
            </a:r>
            <a:endParaRPr lang="en-US" noProof="0" dirty="0">
              <a:hlinkClick r:id="rId4"/>
            </a:endParaRPr>
          </a:p>
          <a:p>
            <a:r>
              <a:rPr lang="en-US" noProof="0" dirty="0">
                <a:hlinkClick r:id="rId4"/>
              </a:rPr>
              <a:t>http://www.sharetechnote.com/html/5G/Handbook_5G_Index.html</a:t>
            </a:r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gNB internal communication</a:t>
            </a:r>
          </a:p>
          <a:p>
            <a:r>
              <a:rPr lang="en-US" noProof="0" dirty="0">
                <a:hlinkClick r:id="rId5"/>
              </a:rPr>
              <a:t>5G19B_e2e_internal_communication</a:t>
            </a:r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NR Throughput Tool</a:t>
            </a:r>
          </a:p>
          <a:p>
            <a:r>
              <a:rPr lang="en-US" noProof="0" dirty="0">
                <a:hlinkClick r:id="rId6"/>
              </a:rPr>
              <a:t>http://5gtables.eecloud.dynamic.nsn-net.net/nrTput.php?code=EUQBAEAAAAAEAwAAAAAAAAAA</a:t>
            </a:r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NR frequency band</a:t>
            </a:r>
          </a:p>
          <a:p>
            <a:r>
              <a:rPr lang="en-US" noProof="0" dirty="0">
                <a:hlinkClick r:id="rId7"/>
              </a:rPr>
              <a:t>http://niviuk.free.fr/nr_band.php</a:t>
            </a:r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5G </a:t>
            </a:r>
            <a:r>
              <a:rPr lang="en-US" noProof="0" dirty="0" err="1"/>
              <a:t>Uplane</a:t>
            </a:r>
            <a:r>
              <a:rPr lang="en-US" noProof="0" dirty="0"/>
              <a:t> </a:t>
            </a:r>
            <a:r>
              <a:rPr lang="en-US" noProof="0" dirty="0" err="1"/>
              <a:t>Sw</a:t>
            </a:r>
            <a:r>
              <a:rPr lang="en-US" noProof="0" dirty="0"/>
              <a:t> Arch doc</a:t>
            </a:r>
          </a:p>
          <a:p>
            <a:r>
              <a:rPr lang="en-US" noProof="0" dirty="0">
                <a:hlinkClick r:id="rId8"/>
              </a:rPr>
              <a:t>https://5gwebserver.eecloud.dynamic.nsn-net.net/CinqG/uplaneSwDoc/docGen/doc/All_UplaneSwArchiDoc.html#_debugging_guide</a:t>
            </a: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1139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046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C86F1-4E65-4685-9F8F-9F4D02AA5A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Where is what you’re looking for?</a:t>
            </a:r>
          </a:p>
          <a:p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2036C6-9D5E-42BD-AE15-DE1D130E8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590400"/>
            <a:ext cx="5544616" cy="38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46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C86F1-4E65-4685-9F8F-9F4D02AA5A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Where is what you’re looking for?</a:t>
            </a:r>
          </a:p>
          <a:p>
            <a:endParaRPr lang="en-US" noProof="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4B7AD2-6EDD-4038-B6BD-3A9DFAA69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499523"/>
              </p:ext>
            </p:extLst>
          </p:nvPr>
        </p:nvGraphicFramePr>
        <p:xfrm>
          <a:off x="1043608" y="885926"/>
          <a:ext cx="6384153" cy="3371647"/>
        </p:xfrm>
        <a:graphic>
          <a:graphicData uri="http://schemas.openxmlformats.org/drawingml/2006/table">
            <a:tbl>
              <a:tblPr/>
              <a:tblGrid>
                <a:gridCol w="711239">
                  <a:extLst>
                    <a:ext uri="{9D8B030D-6E8A-4147-A177-3AD203B41FA5}">
                      <a16:colId xmlns:a16="http://schemas.microsoft.com/office/drawing/2014/main" val="2355201366"/>
                    </a:ext>
                  </a:extLst>
                </a:gridCol>
                <a:gridCol w="615206">
                  <a:extLst>
                    <a:ext uri="{9D8B030D-6E8A-4147-A177-3AD203B41FA5}">
                      <a16:colId xmlns:a16="http://schemas.microsoft.com/office/drawing/2014/main" val="1935136254"/>
                    </a:ext>
                  </a:extLst>
                </a:gridCol>
                <a:gridCol w="615206">
                  <a:extLst>
                    <a:ext uri="{9D8B030D-6E8A-4147-A177-3AD203B41FA5}">
                      <a16:colId xmlns:a16="http://schemas.microsoft.com/office/drawing/2014/main" val="2740355754"/>
                    </a:ext>
                  </a:extLst>
                </a:gridCol>
                <a:gridCol w="404237">
                  <a:extLst>
                    <a:ext uri="{9D8B030D-6E8A-4147-A177-3AD203B41FA5}">
                      <a16:colId xmlns:a16="http://schemas.microsoft.com/office/drawing/2014/main" val="1653998456"/>
                    </a:ext>
                  </a:extLst>
                </a:gridCol>
                <a:gridCol w="576895">
                  <a:extLst>
                    <a:ext uri="{9D8B030D-6E8A-4147-A177-3AD203B41FA5}">
                      <a16:colId xmlns:a16="http://schemas.microsoft.com/office/drawing/2014/main" val="3489574038"/>
                    </a:ext>
                  </a:extLst>
                </a:gridCol>
                <a:gridCol w="576895">
                  <a:extLst>
                    <a:ext uri="{9D8B030D-6E8A-4147-A177-3AD203B41FA5}">
                      <a16:colId xmlns:a16="http://schemas.microsoft.com/office/drawing/2014/main" val="4091650273"/>
                    </a:ext>
                  </a:extLst>
                </a:gridCol>
                <a:gridCol w="576895">
                  <a:extLst>
                    <a:ext uri="{9D8B030D-6E8A-4147-A177-3AD203B41FA5}">
                      <a16:colId xmlns:a16="http://schemas.microsoft.com/office/drawing/2014/main" val="1750599123"/>
                    </a:ext>
                  </a:extLst>
                </a:gridCol>
                <a:gridCol w="576895">
                  <a:extLst>
                    <a:ext uri="{9D8B030D-6E8A-4147-A177-3AD203B41FA5}">
                      <a16:colId xmlns:a16="http://schemas.microsoft.com/office/drawing/2014/main" val="2177098701"/>
                    </a:ext>
                  </a:extLst>
                </a:gridCol>
                <a:gridCol w="576895">
                  <a:extLst>
                    <a:ext uri="{9D8B030D-6E8A-4147-A177-3AD203B41FA5}">
                      <a16:colId xmlns:a16="http://schemas.microsoft.com/office/drawing/2014/main" val="3530202986"/>
                    </a:ext>
                  </a:extLst>
                </a:gridCol>
                <a:gridCol w="576895">
                  <a:extLst>
                    <a:ext uri="{9D8B030D-6E8A-4147-A177-3AD203B41FA5}">
                      <a16:colId xmlns:a16="http://schemas.microsoft.com/office/drawing/2014/main" val="4080636515"/>
                    </a:ext>
                  </a:extLst>
                </a:gridCol>
                <a:gridCol w="576895">
                  <a:extLst>
                    <a:ext uri="{9D8B030D-6E8A-4147-A177-3AD203B41FA5}">
                      <a16:colId xmlns:a16="http://schemas.microsoft.com/office/drawing/2014/main" val="3582342406"/>
                    </a:ext>
                  </a:extLst>
                </a:gridCol>
              </a:tblGrid>
              <a:tr h="441623">
                <a:tc>
                  <a:txBody>
                    <a:bodyPr/>
                    <a:lstStyle/>
                    <a:p>
                      <a:pPr algn="ctr"/>
                      <a:br>
                        <a:rPr lang="pl-PL" sz="800" dirty="0"/>
                      </a:br>
                      <a:endParaRPr lang="pl-PL" sz="800" dirty="0"/>
                    </a:p>
                  </a:txBody>
                  <a:tcPr marL="56984" marR="56984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b="1" dirty="0" err="1"/>
                        <a:t>Snapshot</a:t>
                      </a:r>
                      <a:r>
                        <a:rPr lang="pl-PL" sz="800" b="1" dirty="0"/>
                        <a:t>/</a:t>
                      </a:r>
                    </a:p>
                    <a:p>
                      <a:pPr algn="ctr"/>
                      <a:r>
                        <a:rPr lang="pl-PL" sz="500" b="1" dirty="0" err="1"/>
                        <a:t>Journalctl</a:t>
                      </a:r>
                      <a:endParaRPr lang="pl-PL" sz="500" b="1" dirty="0"/>
                    </a:p>
                  </a:txBody>
                  <a:tcPr marL="56984" marR="56984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b="1" dirty="0" err="1"/>
                        <a:t>BTSLog</a:t>
                      </a:r>
                      <a:endParaRPr lang="pl-PL" sz="800" b="1" dirty="0"/>
                    </a:p>
                  </a:txBody>
                  <a:tcPr marL="56984" marR="56984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b="1" dirty="0"/>
                        <a:t>UE Log</a:t>
                      </a:r>
                    </a:p>
                  </a:txBody>
                  <a:tcPr marL="56984" marR="56984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b="1" dirty="0"/>
                        <a:t>X2</a:t>
                      </a:r>
                    </a:p>
                  </a:txBody>
                  <a:tcPr marL="56984" marR="56984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b="1" dirty="0"/>
                        <a:t>S1/</a:t>
                      </a:r>
                      <a:r>
                        <a:rPr lang="pl-PL" sz="800" b="1" dirty="0" err="1"/>
                        <a:t>Ng</a:t>
                      </a:r>
                      <a:endParaRPr lang="pl-PL" sz="800" b="1" dirty="0"/>
                    </a:p>
                  </a:txBody>
                  <a:tcPr marL="56984" marR="56984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b="1" dirty="0"/>
                        <a:t>BIP/</a:t>
                      </a:r>
                      <a:r>
                        <a:rPr lang="pl-PL" sz="800" b="1" dirty="0" err="1"/>
                        <a:t>Egen</a:t>
                      </a:r>
                      <a:endParaRPr lang="pl-PL" sz="800" b="1" dirty="0"/>
                    </a:p>
                  </a:txBody>
                  <a:tcPr marL="56984" marR="56984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b="1" dirty="0"/>
                        <a:t>L2-PS TTI</a:t>
                      </a:r>
                    </a:p>
                  </a:txBody>
                  <a:tcPr marL="56984" marR="56984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b="1" dirty="0"/>
                        <a:t>SHERPA</a:t>
                      </a:r>
                    </a:p>
                  </a:txBody>
                  <a:tcPr marL="56984" marR="56984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b="1" dirty="0"/>
                        <a:t>DDR</a:t>
                      </a:r>
                    </a:p>
                  </a:txBody>
                  <a:tcPr marL="56984" marR="56984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b="1" dirty="0"/>
                        <a:t>RFSW </a:t>
                      </a:r>
                      <a:r>
                        <a:rPr lang="pl-PL" sz="800" b="1" dirty="0" err="1"/>
                        <a:t>calibration</a:t>
                      </a:r>
                      <a:endParaRPr lang="pl-PL" sz="800" b="1" dirty="0"/>
                    </a:p>
                  </a:txBody>
                  <a:tcPr marL="56984" marR="56984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495571"/>
                  </a:ext>
                </a:extLst>
              </a:tr>
              <a:tr h="313410">
                <a:tc>
                  <a:txBody>
                    <a:bodyPr/>
                    <a:lstStyle/>
                    <a:p>
                      <a:pPr algn="ctr"/>
                      <a:r>
                        <a:rPr lang="pl-PL" sz="800" b="1" dirty="0"/>
                        <a:t>Tput</a:t>
                      </a:r>
                    </a:p>
                  </a:txBody>
                  <a:tcPr marL="56984" marR="56984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X</a:t>
                      </a:r>
                    </a:p>
                  </a:txBody>
                  <a:tcPr marL="56984" marR="56984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X</a:t>
                      </a:r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X</a:t>
                      </a:r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X</a:t>
                      </a:r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X</a:t>
                      </a:r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X</a:t>
                      </a:r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X</a:t>
                      </a:r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X</a:t>
                      </a:r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pl-PL" sz="800" dirty="0"/>
                      </a:br>
                      <a:endParaRPr lang="pl-PL" sz="800" dirty="0"/>
                    </a:p>
                  </a:txBody>
                  <a:tcPr marL="56984" marR="56984" marT="28492" marB="28492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pl-PL" sz="800" dirty="0"/>
                      </a:br>
                      <a:endParaRPr lang="pl-PL" sz="800" dirty="0"/>
                    </a:p>
                  </a:txBody>
                  <a:tcPr marL="56984" marR="56984" marT="28492" marB="284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827831"/>
                  </a:ext>
                </a:extLst>
              </a:tr>
              <a:tr h="313410">
                <a:tc>
                  <a:txBody>
                    <a:bodyPr/>
                    <a:lstStyle/>
                    <a:p>
                      <a:pPr algn="ctr"/>
                      <a:r>
                        <a:rPr lang="pl-PL" sz="800" b="1" dirty="0" err="1"/>
                        <a:t>Attach</a:t>
                      </a:r>
                      <a:endParaRPr lang="pl-PL" sz="800" b="1" dirty="0"/>
                    </a:p>
                  </a:txBody>
                  <a:tcPr marL="56984" marR="56984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/>
                        <a:t>X</a:t>
                      </a:r>
                    </a:p>
                  </a:txBody>
                  <a:tcPr marL="56984" marR="56984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X</a:t>
                      </a:r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X</a:t>
                      </a:r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X</a:t>
                      </a:r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  <a:p>
                      <a:pPr algn="ctr"/>
                      <a:r>
                        <a:rPr lang="pl-PL" sz="800" dirty="0"/>
                        <a:t>X</a:t>
                      </a:r>
                      <a:br>
                        <a:rPr lang="pl-PL" sz="800" dirty="0"/>
                      </a:br>
                      <a:endParaRPr lang="pl-PL" sz="800" dirty="0"/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/>
                        <a:t>X</a:t>
                      </a:r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X</a:t>
                      </a:r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X</a:t>
                      </a:r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pl-PL" sz="800"/>
                      </a:br>
                      <a:endParaRPr lang="pl-PL" sz="800"/>
                    </a:p>
                  </a:txBody>
                  <a:tcPr marL="56984" marR="56984" marT="28492" marB="28492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pl-PL" sz="800" dirty="0"/>
                      </a:br>
                      <a:endParaRPr lang="pl-PL" sz="800" dirty="0"/>
                    </a:p>
                  </a:txBody>
                  <a:tcPr marL="56984" marR="56984" marT="28492" marB="284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6193034"/>
                  </a:ext>
                </a:extLst>
              </a:tr>
              <a:tr h="313410">
                <a:tc>
                  <a:txBody>
                    <a:bodyPr/>
                    <a:lstStyle/>
                    <a:p>
                      <a:pPr algn="ctr"/>
                      <a:r>
                        <a:rPr lang="pl-PL" sz="800" b="1" dirty="0" err="1"/>
                        <a:t>Detatch</a:t>
                      </a:r>
                      <a:endParaRPr lang="pl-PL" sz="800" b="1" dirty="0"/>
                    </a:p>
                  </a:txBody>
                  <a:tcPr marL="56984" marR="56984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/>
                        <a:t>X</a:t>
                      </a:r>
                    </a:p>
                  </a:txBody>
                  <a:tcPr marL="56984" marR="56984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X</a:t>
                      </a:r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/>
                        <a:t>X</a:t>
                      </a:r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X</a:t>
                      </a:r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X</a:t>
                      </a:r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X</a:t>
                      </a:r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X</a:t>
                      </a:r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X</a:t>
                      </a:r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pl-PL" sz="800"/>
                      </a:br>
                      <a:endParaRPr lang="pl-PL" sz="800"/>
                    </a:p>
                  </a:txBody>
                  <a:tcPr marL="56984" marR="56984" marT="28492" marB="28492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pl-PL" sz="800" dirty="0"/>
                      </a:br>
                      <a:endParaRPr lang="pl-PL" sz="800" dirty="0"/>
                    </a:p>
                  </a:txBody>
                  <a:tcPr marL="56984" marR="56984" marT="28492" marB="284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8591163"/>
                  </a:ext>
                </a:extLst>
              </a:tr>
              <a:tr h="313410">
                <a:tc>
                  <a:txBody>
                    <a:bodyPr/>
                    <a:lstStyle/>
                    <a:p>
                      <a:pPr algn="ctr"/>
                      <a:r>
                        <a:rPr lang="pl-PL" sz="800" b="1" dirty="0"/>
                        <a:t>Reset</a:t>
                      </a:r>
                    </a:p>
                  </a:txBody>
                  <a:tcPr marL="56984" marR="56984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/>
                        <a:t>X</a:t>
                      </a:r>
                    </a:p>
                  </a:txBody>
                  <a:tcPr marL="56984" marR="56984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X</a:t>
                      </a:r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pl-PL" sz="800"/>
                      </a:br>
                      <a:endParaRPr lang="pl-PL" sz="800"/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pl-PL" sz="800" dirty="0"/>
                      </a:br>
                      <a:endParaRPr lang="pl-PL" sz="800" dirty="0"/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pl-PL" sz="800" dirty="0"/>
                      </a:br>
                      <a:endParaRPr lang="pl-PL" sz="800" dirty="0"/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pl-PL" sz="800"/>
                      </a:br>
                      <a:endParaRPr lang="pl-PL" sz="800"/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pl-PL" sz="800" dirty="0"/>
                      </a:br>
                      <a:endParaRPr lang="pl-PL" sz="800" dirty="0"/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pl-PL" sz="800"/>
                      </a:br>
                      <a:endParaRPr lang="pl-PL" sz="800"/>
                    </a:p>
                  </a:txBody>
                  <a:tcPr marL="56984" marR="56984" marT="28492" marB="28492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pl-PL" sz="800" dirty="0"/>
                      </a:br>
                      <a:endParaRPr lang="pl-PL" sz="800" dirty="0"/>
                    </a:p>
                  </a:txBody>
                  <a:tcPr marL="56984" marR="56984" marT="28492" marB="284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5993832"/>
                  </a:ext>
                </a:extLst>
              </a:tr>
              <a:tr h="313410">
                <a:tc>
                  <a:txBody>
                    <a:bodyPr/>
                    <a:lstStyle/>
                    <a:p>
                      <a:pPr algn="ctr"/>
                      <a:r>
                        <a:rPr lang="pl-PL" sz="800" b="1" dirty="0" err="1"/>
                        <a:t>PMStats</a:t>
                      </a:r>
                      <a:endParaRPr lang="pl-PL" sz="800" b="1" dirty="0"/>
                    </a:p>
                  </a:txBody>
                  <a:tcPr marL="56984" marR="56984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/>
                        <a:t>X</a:t>
                      </a:r>
                    </a:p>
                  </a:txBody>
                  <a:tcPr marL="56984" marR="56984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pl-PL" sz="800"/>
                      </a:br>
                      <a:endParaRPr lang="pl-PL" sz="800"/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pl-PL" sz="800" dirty="0"/>
                      </a:br>
                      <a:endParaRPr lang="pl-PL" sz="800" dirty="0"/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pl-PL" sz="800" dirty="0"/>
                      </a:br>
                      <a:endParaRPr lang="pl-PL" sz="800" dirty="0"/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pl-PL" sz="800"/>
                      </a:br>
                      <a:endParaRPr lang="pl-PL" sz="800"/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pl-PL" sz="800"/>
                      </a:br>
                      <a:endParaRPr lang="pl-PL" sz="800"/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pl-PL" sz="800"/>
                      </a:br>
                      <a:endParaRPr lang="pl-PL" sz="800"/>
                    </a:p>
                  </a:txBody>
                  <a:tcPr marL="56984" marR="56984" marT="28492" marB="28492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pl-PL" sz="800" dirty="0"/>
                      </a:br>
                      <a:endParaRPr lang="pl-PL" sz="800" dirty="0"/>
                    </a:p>
                  </a:txBody>
                  <a:tcPr marL="56984" marR="56984" marT="28492" marB="284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1099283"/>
                  </a:ext>
                </a:extLst>
              </a:tr>
              <a:tr h="313410">
                <a:tc>
                  <a:txBody>
                    <a:bodyPr/>
                    <a:lstStyle/>
                    <a:p>
                      <a:pPr algn="ctr"/>
                      <a:r>
                        <a:rPr lang="pl-PL" sz="800" b="1" dirty="0"/>
                        <a:t>RACH</a:t>
                      </a:r>
                    </a:p>
                  </a:txBody>
                  <a:tcPr marL="56984" marR="56984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X</a:t>
                      </a:r>
                    </a:p>
                  </a:txBody>
                  <a:tcPr marL="56984" marR="56984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/>
                        <a:t>X</a:t>
                      </a:r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pl-PL" sz="800" dirty="0"/>
                      </a:br>
                      <a:endParaRPr lang="pl-PL" sz="800" dirty="0"/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pl-PL" sz="800" dirty="0"/>
                      </a:br>
                      <a:endParaRPr lang="pl-PL" sz="800" dirty="0"/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/>
                        <a:t>X</a:t>
                      </a:r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X</a:t>
                      </a:r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/>
                        <a:t>X</a:t>
                      </a:r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X</a:t>
                      </a:r>
                    </a:p>
                  </a:txBody>
                  <a:tcPr marL="56984" marR="56984" marT="28492" marB="28492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X</a:t>
                      </a:r>
                    </a:p>
                  </a:txBody>
                  <a:tcPr marL="56984" marR="56984" marT="28492" marB="284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0250573"/>
                  </a:ext>
                </a:extLst>
              </a:tr>
              <a:tr h="313410">
                <a:tc>
                  <a:txBody>
                    <a:bodyPr/>
                    <a:lstStyle/>
                    <a:p>
                      <a:pPr algn="ctr"/>
                      <a:r>
                        <a:rPr lang="pl-PL" sz="800" b="1" dirty="0" err="1"/>
                        <a:t>Beam</a:t>
                      </a:r>
                      <a:r>
                        <a:rPr lang="pl-PL" sz="800" b="1" dirty="0"/>
                        <a:t> </a:t>
                      </a:r>
                      <a:r>
                        <a:rPr lang="pl-PL" sz="800" b="1" dirty="0" err="1"/>
                        <a:t>Mgmt</a:t>
                      </a:r>
                      <a:endParaRPr lang="pl-PL" sz="800" b="1" dirty="0"/>
                    </a:p>
                  </a:txBody>
                  <a:tcPr marL="56984" marR="56984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/>
                        <a:t>X</a:t>
                      </a:r>
                    </a:p>
                  </a:txBody>
                  <a:tcPr marL="56984" marR="56984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pl-PL" sz="800"/>
                      </a:br>
                      <a:endParaRPr lang="pl-PL" sz="800"/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pl-PL" sz="800" dirty="0"/>
                      </a:br>
                      <a:endParaRPr lang="pl-PL" sz="800" dirty="0"/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pl-PL" sz="800" dirty="0"/>
                      </a:br>
                      <a:endParaRPr lang="pl-PL" sz="800" dirty="0"/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X</a:t>
                      </a:r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X</a:t>
                      </a:r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X</a:t>
                      </a:r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pl-PL" sz="800" dirty="0"/>
                      </a:br>
                      <a:endParaRPr lang="pl-PL" sz="800" dirty="0"/>
                    </a:p>
                  </a:txBody>
                  <a:tcPr marL="56984" marR="56984" marT="28492" marB="28492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X</a:t>
                      </a:r>
                    </a:p>
                  </a:txBody>
                  <a:tcPr marL="56984" marR="56984" marT="28492" marB="284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987430"/>
                  </a:ext>
                </a:extLst>
              </a:tr>
              <a:tr h="313410">
                <a:tc>
                  <a:txBody>
                    <a:bodyPr/>
                    <a:lstStyle/>
                    <a:p>
                      <a:pPr algn="ctr"/>
                      <a:r>
                        <a:rPr lang="pl-PL" sz="800" b="1" dirty="0"/>
                        <a:t>GPS</a:t>
                      </a:r>
                    </a:p>
                  </a:txBody>
                  <a:tcPr marL="56984" marR="56984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/>
                        <a:t>X</a:t>
                      </a:r>
                    </a:p>
                  </a:txBody>
                  <a:tcPr marL="56984" marR="56984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X</a:t>
                      </a:r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pl-PL" sz="800"/>
                      </a:br>
                      <a:endParaRPr lang="pl-PL" sz="800"/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pl-PL" sz="800" dirty="0"/>
                      </a:br>
                      <a:endParaRPr lang="pl-PL" sz="800" dirty="0"/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pl-PL" sz="800" dirty="0"/>
                      </a:br>
                      <a:endParaRPr lang="pl-PL" sz="800" dirty="0"/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pl-PL" sz="800"/>
                      </a:br>
                      <a:endParaRPr lang="pl-PL" sz="800"/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800"/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pl-PL" sz="800"/>
                      </a:br>
                      <a:endParaRPr lang="pl-PL" sz="800"/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pl-PL" sz="800" dirty="0"/>
                      </a:br>
                      <a:endParaRPr lang="pl-PL" sz="800" dirty="0"/>
                    </a:p>
                  </a:txBody>
                  <a:tcPr marL="56984" marR="56984" marT="28492" marB="28492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pl-PL" sz="800" dirty="0"/>
                      </a:br>
                      <a:endParaRPr lang="pl-PL" sz="800" dirty="0"/>
                    </a:p>
                  </a:txBody>
                  <a:tcPr marL="56984" marR="56984" marT="28492" marB="284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8734746"/>
                  </a:ext>
                </a:extLst>
              </a:tr>
              <a:tr h="313410">
                <a:tc>
                  <a:txBody>
                    <a:bodyPr/>
                    <a:lstStyle/>
                    <a:p>
                      <a:pPr algn="ctr"/>
                      <a:r>
                        <a:rPr lang="pl-PL" sz="800" b="1" dirty="0" err="1"/>
                        <a:t>NotOnAir</a:t>
                      </a:r>
                      <a:endParaRPr lang="pl-PL" sz="800" b="1" dirty="0"/>
                    </a:p>
                  </a:txBody>
                  <a:tcPr marL="56984" marR="56984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X</a:t>
                      </a:r>
                    </a:p>
                  </a:txBody>
                  <a:tcPr marL="56984" marR="56984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X</a:t>
                      </a:r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pl-PL" sz="800" dirty="0"/>
                      </a:br>
                      <a:endParaRPr lang="pl-PL" sz="800" dirty="0"/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X</a:t>
                      </a:r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X</a:t>
                      </a:r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pl-PL" sz="800" dirty="0"/>
                      </a:br>
                      <a:endParaRPr lang="pl-PL" sz="800" dirty="0"/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pl-PL" sz="800" dirty="0"/>
                      </a:br>
                      <a:endParaRPr lang="pl-PL" sz="800" dirty="0"/>
                    </a:p>
                  </a:txBody>
                  <a:tcPr marL="56984" marR="56984" marT="28492" marB="284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pl-PL" sz="800" dirty="0"/>
                      </a:br>
                      <a:endParaRPr lang="pl-PL" sz="800" dirty="0"/>
                    </a:p>
                  </a:txBody>
                  <a:tcPr marL="56984" marR="56984" marT="28492" marB="28492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pl-PL" sz="800" dirty="0"/>
                      </a:br>
                      <a:endParaRPr lang="pl-PL" sz="800" dirty="0"/>
                    </a:p>
                  </a:txBody>
                  <a:tcPr marL="56984" marR="56984" marT="28492" marB="284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981831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95BF5B2-372E-4E8A-A5D0-A3BDA139808C}"/>
              </a:ext>
            </a:extLst>
          </p:cNvPr>
          <p:cNvSpPr txBox="1"/>
          <p:nvPr/>
        </p:nvSpPr>
        <p:spPr>
          <a:xfrm>
            <a:off x="7596336" y="2355726"/>
            <a:ext cx="1130064" cy="108012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5AA9E9-8DE9-4D86-85B1-7AADDC855DC9}"/>
              </a:ext>
            </a:extLst>
          </p:cNvPr>
          <p:cNvSpPr txBox="1"/>
          <p:nvPr/>
        </p:nvSpPr>
        <p:spPr>
          <a:xfrm>
            <a:off x="971600" y="4336453"/>
            <a:ext cx="6984776" cy="40226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1200" dirty="0">
                <a:solidFill>
                  <a:schemeClr val="tx2"/>
                </a:solidFill>
                <a:hlinkClick r:id="rId2"/>
              </a:rPr>
              <a:t>https://confluence.int.net.nokia.com/display/CV/5gNB+Logs+collection+and+troubleshooting</a:t>
            </a:r>
            <a:endParaRPr lang="pl-PL" sz="1200" dirty="0">
              <a:solidFill>
                <a:schemeClr val="tx2"/>
              </a:solidFill>
            </a:endParaRPr>
          </a:p>
          <a:p>
            <a:pPr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8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0ADEB-466A-4D63-950F-BC752B0D32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280800"/>
            <a:ext cx="8308800" cy="418742"/>
          </a:xfrm>
        </p:spPr>
        <p:txBody>
          <a:bodyPr/>
          <a:lstStyle/>
          <a:p>
            <a:r>
              <a:rPr lang="en-US" noProof="0" dirty="0"/>
              <a:t>How to Collet BIP L1-L2 log – Red Rock Canyon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A37DE6-62E9-440F-AC60-C5C08CE5D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17214"/>
            <a:ext cx="4142562" cy="39193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16D48B-7202-4A08-9F54-7518FE21E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589743"/>
            <a:ext cx="4498355" cy="323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7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A79F6-F741-41EE-A07F-59AE76E66F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How to Collet BIP L1-L2 log – Red Rock Canyon</a:t>
            </a:r>
          </a:p>
          <a:p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3A9D32-6DB5-458B-8728-E0194D43C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01" y="757181"/>
            <a:ext cx="4802472" cy="3326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DF0DD2-084B-4418-8A0A-155CC8B8EE7F}"/>
              </a:ext>
            </a:extLst>
          </p:cNvPr>
          <p:cNvSpPr txBox="1"/>
          <p:nvPr/>
        </p:nvSpPr>
        <p:spPr>
          <a:xfrm>
            <a:off x="5220073" y="843558"/>
            <a:ext cx="3654092" cy="3701083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900" b="1" dirty="0">
                <a:solidFill>
                  <a:schemeClr val="tx2"/>
                </a:solidFill>
                <a:latin typeface="Arial Unicode MS"/>
              </a:rPr>
              <a:t>On ASIK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altLang="pl-PL" sz="900" b="1" dirty="0">
              <a:solidFill>
                <a:schemeClr val="tx2"/>
              </a:solidFill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900" b="1" dirty="0">
                <a:solidFill>
                  <a:srgbClr val="3366FF"/>
                </a:solidFill>
                <a:latin typeface="Arial Unicode MS"/>
              </a:rPr>
              <a:t>#</a:t>
            </a:r>
            <a:r>
              <a:rPr lang="pl-PL" altLang="pl-PL" sz="900" b="1" dirty="0" err="1">
                <a:solidFill>
                  <a:srgbClr val="3366FF"/>
                </a:solidFill>
                <a:latin typeface="Arial Unicode MS"/>
              </a:rPr>
              <a:t>dbgrrc</a:t>
            </a:r>
            <a:r>
              <a:rPr lang="pl-PL" altLang="pl-PL" sz="900" b="1" dirty="0">
                <a:solidFill>
                  <a:srgbClr val="3366FF"/>
                </a:solidFill>
                <a:latin typeface="Arial Unicode MS"/>
              </a:rPr>
              <a:t> mirror sport </a:t>
            </a:r>
            <a:r>
              <a:rPr lang="pl-PL" altLang="pl-PL" sz="900" b="1" dirty="0">
                <a:solidFill>
                  <a:srgbClr val="000000"/>
                </a:solidFill>
                <a:latin typeface="Arial Unicode MS"/>
              </a:rPr>
              <a:t>&lt;</a:t>
            </a:r>
            <a:r>
              <a:rPr lang="pl-PL" altLang="pl-PL" sz="900" b="1" dirty="0" err="1">
                <a:solidFill>
                  <a:srgbClr val="000000"/>
                </a:solidFill>
                <a:latin typeface="Arial Unicode MS"/>
              </a:rPr>
              <a:t>port_num</a:t>
            </a:r>
            <a:r>
              <a:rPr lang="pl-PL" altLang="pl-PL" sz="900" b="1" dirty="0">
                <a:solidFill>
                  <a:srgbClr val="000000"/>
                </a:solidFill>
                <a:latin typeface="Arial Unicode MS"/>
              </a:rPr>
              <a:t>&gt;</a:t>
            </a:r>
            <a:r>
              <a:rPr lang="pl-PL" altLang="pl-PL" sz="900" b="1" dirty="0">
                <a:solidFill>
                  <a:srgbClr val="3366FF"/>
                </a:solidFill>
                <a:latin typeface="Arial Unicode MS"/>
              </a:rPr>
              <a:t> </a:t>
            </a:r>
            <a:r>
              <a:rPr lang="pl-PL" altLang="pl-PL" sz="900" b="1" dirty="0" err="1">
                <a:solidFill>
                  <a:srgbClr val="3366FF"/>
                </a:solidFill>
                <a:latin typeface="Arial Unicode MS"/>
              </a:rPr>
              <a:t>dport</a:t>
            </a:r>
            <a:r>
              <a:rPr lang="pl-PL" altLang="pl-PL" sz="900" b="1" dirty="0">
                <a:solidFill>
                  <a:srgbClr val="3366FF"/>
                </a:solidFill>
                <a:latin typeface="Arial Unicode MS"/>
              </a:rPr>
              <a:t> </a:t>
            </a:r>
            <a:r>
              <a:rPr lang="pl-PL" altLang="pl-PL" sz="900" b="1" dirty="0">
                <a:solidFill>
                  <a:srgbClr val="000000"/>
                </a:solidFill>
                <a:latin typeface="Arial Unicode MS"/>
              </a:rPr>
              <a:t>&lt;</a:t>
            </a:r>
            <a:r>
              <a:rPr lang="pl-PL" altLang="pl-PL" sz="900" b="1" dirty="0" err="1">
                <a:solidFill>
                  <a:srgbClr val="000000"/>
                </a:solidFill>
                <a:latin typeface="Arial Unicode MS"/>
              </a:rPr>
              <a:t>port_num</a:t>
            </a:r>
            <a:r>
              <a:rPr lang="pl-PL" altLang="pl-PL" sz="900" b="1" dirty="0">
                <a:solidFill>
                  <a:srgbClr val="000000"/>
                </a:solidFill>
                <a:latin typeface="Arial Unicode MS"/>
              </a:rPr>
              <a:t>&gt;</a:t>
            </a:r>
            <a:r>
              <a:rPr lang="pl-PL" altLang="pl-PL" sz="900" b="1" dirty="0">
                <a:solidFill>
                  <a:srgbClr val="3366FF"/>
                </a:solidFill>
                <a:latin typeface="Arial Unicode MS"/>
              </a:rPr>
              <a:t> </a:t>
            </a:r>
            <a:r>
              <a:rPr lang="pl-PL" altLang="pl-PL" sz="900" b="1" dirty="0">
                <a:solidFill>
                  <a:srgbClr val="000000"/>
                </a:solidFill>
                <a:latin typeface="Arial Unicode MS"/>
              </a:rPr>
              <a:t>&lt;</a:t>
            </a:r>
            <a:r>
              <a:rPr lang="pl-PL" altLang="pl-PL" sz="900" b="1" dirty="0" err="1">
                <a:solidFill>
                  <a:srgbClr val="000000"/>
                </a:solidFill>
                <a:latin typeface="Arial Unicode MS"/>
              </a:rPr>
              <a:t>e|d</a:t>
            </a:r>
            <a:r>
              <a:rPr lang="pl-PL" altLang="pl-PL" sz="900" b="1" dirty="0">
                <a:solidFill>
                  <a:srgbClr val="000000"/>
                </a:solidFill>
                <a:latin typeface="Arial Unicode MS"/>
              </a:rPr>
              <a:t>&gt;</a:t>
            </a:r>
            <a:r>
              <a:rPr lang="pl-PL" altLang="pl-PL" sz="900" b="1" dirty="0">
                <a:solidFill>
                  <a:srgbClr val="3366FF"/>
                </a:solidFill>
                <a:latin typeface="Arial Unicode MS"/>
              </a:rPr>
              <a:t> </a:t>
            </a:r>
            <a:r>
              <a:rPr lang="pl-PL" altLang="pl-PL" sz="900" b="1" dirty="0">
                <a:solidFill>
                  <a:srgbClr val="000000"/>
                </a:solidFill>
                <a:latin typeface="Arial Unicode MS"/>
              </a:rPr>
              <a:t>[</a:t>
            </a:r>
            <a:r>
              <a:rPr lang="pl-PL" altLang="pl-PL" sz="900" b="1" dirty="0" err="1">
                <a:solidFill>
                  <a:srgbClr val="000000"/>
                </a:solidFill>
                <a:latin typeface="Arial Unicode MS"/>
              </a:rPr>
              <a:t>i|e|b</a:t>
            </a:r>
            <a:r>
              <a:rPr lang="pl-PL" altLang="pl-PL" sz="900" b="1" dirty="0">
                <a:solidFill>
                  <a:srgbClr val="000000"/>
                </a:solidFill>
                <a:latin typeface="Arial Unicode MS"/>
              </a:rPr>
              <a:t>]</a:t>
            </a:r>
            <a:r>
              <a:rPr lang="pl-PL" altLang="pl-PL" sz="900" b="1" dirty="0">
                <a:solidFill>
                  <a:srgbClr val="3366FF"/>
                </a:solidFill>
                <a:latin typeface="Arial Unicode MS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900" b="1" dirty="0">
                <a:solidFill>
                  <a:srgbClr val="999999"/>
                </a:solidFill>
                <a:latin typeface="Arial Unicode MS"/>
              </a:rPr>
              <a:t>[</a:t>
            </a:r>
            <a:r>
              <a:rPr lang="pl-PL" altLang="pl-PL" sz="900" b="1" dirty="0" err="1">
                <a:solidFill>
                  <a:srgbClr val="999999"/>
                </a:solidFill>
                <a:latin typeface="Arial Unicode MS"/>
              </a:rPr>
              <a:t>vlan</a:t>
            </a:r>
            <a:r>
              <a:rPr lang="pl-PL" altLang="pl-PL" sz="900" b="1" dirty="0">
                <a:solidFill>
                  <a:srgbClr val="999999"/>
                </a:solidFill>
                <a:latin typeface="Arial Unicode MS"/>
              </a:rPr>
              <a:t> &lt;</a:t>
            </a:r>
            <a:r>
              <a:rPr lang="pl-PL" altLang="pl-PL" sz="900" b="1" dirty="0" err="1">
                <a:solidFill>
                  <a:srgbClr val="999999"/>
                </a:solidFill>
                <a:latin typeface="Arial Unicode MS"/>
              </a:rPr>
              <a:t>vlan_number</a:t>
            </a:r>
            <a:r>
              <a:rPr lang="pl-PL" altLang="pl-PL" sz="900" b="1" dirty="0">
                <a:solidFill>
                  <a:srgbClr val="999999"/>
                </a:solidFill>
                <a:latin typeface="Arial Unicode MS"/>
              </a:rPr>
              <a:t>&gt;]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altLang="pl-PL" sz="900" dirty="0"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900" dirty="0"/>
              <a:t>with: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l-PL" altLang="pl-PL" sz="900" dirty="0"/>
              <a:t>  </a:t>
            </a:r>
            <a:r>
              <a:rPr lang="pl-PL" altLang="pl-PL" sz="900" dirty="0" err="1"/>
              <a:t>e|d</a:t>
            </a:r>
            <a:r>
              <a:rPr lang="pl-PL" altLang="pl-PL" sz="900" dirty="0"/>
              <a:t> standing for </a:t>
            </a:r>
            <a:r>
              <a:rPr lang="pl-PL" altLang="pl-PL" sz="900" dirty="0" err="1"/>
              <a:t>enable|disable</a:t>
            </a:r>
            <a:endParaRPr lang="pl-PL" altLang="pl-PL" sz="9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l-PL" altLang="pl-PL" sz="900" dirty="0"/>
              <a:t>  </a:t>
            </a:r>
            <a:r>
              <a:rPr lang="pl-PL" altLang="pl-PL" sz="900" dirty="0" err="1"/>
              <a:t>i|e|b</a:t>
            </a:r>
            <a:r>
              <a:rPr lang="pl-PL" altLang="pl-PL" sz="900" dirty="0"/>
              <a:t> standing for </a:t>
            </a:r>
            <a:r>
              <a:rPr lang="pl-PL" altLang="pl-PL" sz="900" dirty="0" err="1"/>
              <a:t>ingress|egress|both</a:t>
            </a:r>
            <a:endParaRPr lang="pl-PL" altLang="pl-PL" sz="9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l-PL" altLang="pl-PL" sz="900" dirty="0">
                <a:solidFill>
                  <a:srgbClr val="000000"/>
                </a:solidFill>
              </a:rPr>
              <a:t> &lt;</a:t>
            </a:r>
            <a:r>
              <a:rPr lang="pl-PL" altLang="pl-PL" sz="900" dirty="0" err="1">
                <a:solidFill>
                  <a:srgbClr val="000000"/>
                </a:solidFill>
              </a:rPr>
              <a:t>port_num</a:t>
            </a:r>
            <a:r>
              <a:rPr lang="pl-PL" altLang="pl-PL" sz="900" dirty="0">
                <a:solidFill>
                  <a:srgbClr val="000000"/>
                </a:solidFill>
              </a:rPr>
              <a:t>&gt;</a:t>
            </a:r>
            <a:r>
              <a:rPr lang="pl-PL" altLang="pl-PL" sz="900" dirty="0"/>
              <a:t> : RRC port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l-PL" altLang="pl-PL" sz="9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900" dirty="0" err="1"/>
              <a:t>E</a:t>
            </a:r>
            <a:r>
              <a:rPr lang="pl-PL" altLang="pl-PL" sz="900" dirty="0" err="1">
                <a:latin typeface="Arial" panose="020B0604020202020204" pitchFamily="34" charset="0"/>
              </a:rPr>
              <a:t>example</a:t>
            </a:r>
            <a:r>
              <a:rPr lang="pl-PL" altLang="pl-PL" sz="900" dirty="0">
                <a:latin typeface="Arial" panose="020B0604020202020204" pitchFamily="34" charset="0"/>
              </a:rPr>
              <a:t> : to </a:t>
            </a:r>
            <a:r>
              <a:rPr lang="pl-PL" altLang="pl-PL" sz="900" dirty="0" err="1">
                <a:latin typeface="Arial" panose="020B0604020202020204" pitchFamily="34" charset="0"/>
              </a:rPr>
              <a:t>check</a:t>
            </a:r>
            <a:r>
              <a:rPr lang="pl-PL" altLang="pl-PL" sz="900" dirty="0">
                <a:latin typeface="Arial" panose="020B0604020202020204" pitchFamily="34" charset="0"/>
              </a:rPr>
              <a:t> </a:t>
            </a:r>
            <a:r>
              <a:rPr lang="pl-PL" altLang="pl-PL" sz="900" dirty="0" err="1">
                <a:latin typeface="Arial" panose="020B0604020202020204" pitchFamily="34" charset="0"/>
              </a:rPr>
              <a:t>what</a:t>
            </a:r>
            <a:r>
              <a:rPr lang="pl-PL" altLang="pl-PL" sz="900" dirty="0">
                <a:latin typeface="Arial" panose="020B0604020202020204" pitchFamily="34" charset="0"/>
              </a:rPr>
              <a:t> </a:t>
            </a:r>
            <a:r>
              <a:rPr lang="pl-PL" altLang="pl-PL" sz="900" dirty="0" err="1">
                <a:latin typeface="Arial" panose="020B0604020202020204" pitchFamily="34" charset="0"/>
              </a:rPr>
              <a:t>is</a:t>
            </a:r>
            <a:r>
              <a:rPr lang="pl-PL" altLang="pl-PL" sz="900" dirty="0">
                <a:latin typeface="Arial" panose="020B0604020202020204" pitchFamily="34" charset="0"/>
              </a:rPr>
              <a:t> </a:t>
            </a:r>
            <a:r>
              <a:rPr lang="pl-PL" altLang="pl-PL" sz="900" dirty="0" err="1">
                <a:latin typeface="Arial" panose="020B0604020202020204" pitchFamily="34" charset="0"/>
              </a:rPr>
              <a:t>sent</a:t>
            </a:r>
            <a:r>
              <a:rPr lang="pl-PL" altLang="pl-PL" sz="900" dirty="0">
                <a:latin typeface="Arial" panose="020B0604020202020204" pitchFamily="34" charset="0"/>
              </a:rPr>
              <a:t> from eth2 BB2 </a:t>
            </a:r>
            <a:r>
              <a:rPr lang="pl-PL" altLang="pl-PL" sz="900" dirty="0" err="1">
                <a:latin typeface="Arial" panose="020B0604020202020204" pitchFamily="34" charset="0"/>
              </a:rPr>
              <a:t>which</a:t>
            </a:r>
            <a:r>
              <a:rPr lang="pl-PL" altLang="pl-PL" sz="900" dirty="0">
                <a:latin typeface="Arial" panose="020B0604020202020204" pitchFamily="34" charset="0"/>
              </a:rPr>
              <a:t> </a:t>
            </a:r>
            <a:r>
              <a:rPr lang="pl-PL" altLang="pl-PL" sz="900" dirty="0" err="1">
                <a:latin typeface="Arial" panose="020B0604020202020204" pitchFamily="34" charset="0"/>
              </a:rPr>
              <a:t>should</a:t>
            </a:r>
            <a:r>
              <a:rPr lang="pl-PL" altLang="pl-PL" sz="900" dirty="0">
                <a:latin typeface="Arial" panose="020B060402020202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900" dirty="0">
                <a:latin typeface="Arial" panose="020B0604020202020204" pitchFamily="34" charset="0"/>
              </a:rPr>
              <a:t>be </a:t>
            </a:r>
            <a:r>
              <a:rPr lang="pl-PL" altLang="pl-PL" sz="900" dirty="0" err="1">
                <a:latin typeface="Arial" panose="020B0604020202020204" pitchFamily="34" charset="0"/>
              </a:rPr>
              <a:t>received</a:t>
            </a:r>
            <a:r>
              <a:rPr lang="pl-PL" altLang="pl-PL" sz="900" dirty="0">
                <a:latin typeface="Arial" panose="020B0604020202020204" pitchFamily="34" charset="0"/>
              </a:rPr>
              <a:t> by RRC EIF2 port (</a:t>
            </a:r>
            <a:r>
              <a:rPr lang="pl-PL" altLang="pl-PL" sz="900" dirty="0" err="1">
                <a:latin typeface="Arial" panose="020B0604020202020204" pitchFamily="34" charset="0"/>
              </a:rPr>
              <a:t>source</a:t>
            </a:r>
            <a:r>
              <a:rPr lang="pl-PL" altLang="pl-PL" sz="900" dirty="0">
                <a:latin typeface="Arial" panose="020B0604020202020204" pitchFamily="34" charset="0"/>
              </a:rPr>
              <a:t> port 15)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900" dirty="0">
                <a:latin typeface="Arial" panose="020B0604020202020204" pitchFamily="34" charset="0"/>
              </a:rPr>
              <a:t>to ABIL master </a:t>
            </a:r>
            <a:r>
              <a:rPr lang="pl-PL" altLang="pl-PL" sz="900" dirty="0" err="1">
                <a:latin typeface="Arial" panose="020B0604020202020204" pitchFamily="34" charset="0"/>
              </a:rPr>
              <a:t>xeon</a:t>
            </a:r>
            <a:r>
              <a:rPr lang="pl-PL" altLang="pl-PL" sz="900" dirty="0">
                <a:latin typeface="Arial" panose="020B0604020202020204" pitchFamily="34" charset="0"/>
              </a:rPr>
              <a:t> (</a:t>
            </a:r>
            <a:r>
              <a:rPr lang="pl-PL" altLang="pl-PL" sz="900" dirty="0" err="1">
                <a:latin typeface="Arial" panose="020B0604020202020204" pitchFamily="34" charset="0"/>
              </a:rPr>
              <a:t>dest</a:t>
            </a:r>
            <a:r>
              <a:rPr lang="pl-PL" altLang="pl-PL" sz="900" dirty="0">
                <a:latin typeface="Arial" panose="020B0604020202020204" pitchFamily="34" charset="0"/>
              </a:rPr>
              <a:t> port 20) we </a:t>
            </a:r>
            <a:r>
              <a:rPr lang="pl-PL" altLang="pl-PL" sz="900" dirty="0" err="1">
                <a:latin typeface="Arial" panose="020B0604020202020204" pitchFamily="34" charset="0"/>
              </a:rPr>
              <a:t>performed</a:t>
            </a:r>
            <a:r>
              <a:rPr lang="pl-PL" altLang="pl-PL" sz="900" dirty="0">
                <a:latin typeface="Arial" panose="020B0604020202020204" pitchFamily="34" charset="0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900" dirty="0">
                <a:latin typeface="Arial" panose="020B0604020202020204" pitchFamily="34" charset="0"/>
              </a:rPr>
              <a:t>on ASIK </a:t>
            </a:r>
            <a:r>
              <a:rPr lang="pl-PL" altLang="pl-PL" sz="900" dirty="0" err="1">
                <a:latin typeface="Arial" panose="020B0604020202020204" pitchFamily="34" charset="0"/>
              </a:rPr>
              <a:t>following</a:t>
            </a:r>
            <a:r>
              <a:rPr lang="pl-PL" altLang="pl-PL" sz="900" dirty="0">
                <a:latin typeface="Arial" panose="020B0604020202020204" pitchFamily="34" charset="0"/>
              </a:rPr>
              <a:t> </a:t>
            </a:r>
            <a:r>
              <a:rPr lang="pl-PL" altLang="pl-PL" sz="900" dirty="0" err="1">
                <a:latin typeface="Arial" panose="020B0604020202020204" pitchFamily="34" charset="0"/>
              </a:rPr>
              <a:t>commands</a:t>
            </a:r>
            <a:endParaRPr lang="pl-PL" altLang="pl-PL" sz="9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altLang="pl-PL" sz="9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800" b="1" dirty="0">
                <a:solidFill>
                  <a:schemeClr val="tx2"/>
                </a:solidFill>
                <a:latin typeface="Arial Unicode MS"/>
              </a:rPr>
              <a:t>#</a:t>
            </a:r>
            <a:r>
              <a:rPr lang="pl-PL" altLang="pl-PL" sz="800" b="1" dirty="0" err="1">
                <a:solidFill>
                  <a:schemeClr val="tx2"/>
                </a:solidFill>
                <a:latin typeface="Arial Unicode MS"/>
              </a:rPr>
              <a:t>dbgrrc</a:t>
            </a:r>
            <a:r>
              <a:rPr lang="pl-PL" altLang="pl-PL" sz="800" b="1" dirty="0">
                <a:solidFill>
                  <a:schemeClr val="tx2"/>
                </a:solidFill>
                <a:latin typeface="Arial Unicode MS"/>
              </a:rPr>
              <a:t> mirror sport 15 </a:t>
            </a:r>
            <a:r>
              <a:rPr lang="pl-PL" altLang="pl-PL" sz="800" b="1" dirty="0" err="1">
                <a:solidFill>
                  <a:schemeClr val="tx2"/>
                </a:solidFill>
                <a:latin typeface="Arial Unicode MS"/>
              </a:rPr>
              <a:t>dport</a:t>
            </a:r>
            <a:r>
              <a:rPr lang="pl-PL" altLang="pl-PL" sz="800" b="1" dirty="0">
                <a:solidFill>
                  <a:schemeClr val="tx2"/>
                </a:solidFill>
                <a:latin typeface="Arial Unicode MS"/>
              </a:rPr>
              <a:t> 20 e b</a:t>
            </a:r>
            <a:endParaRPr lang="pl-PL" altLang="pl-PL" sz="100" dirty="0">
              <a:solidFill>
                <a:schemeClr val="tx2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800" b="1" dirty="0">
                <a:solidFill>
                  <a:schemeClr val="tx2"/>
                </a:solidFill>
                <a:latin typeface="Arial Unicode MS"/>
              </a:rPr>
              <a:t>#</a:t>
            </a:r>
            <a:r>
              <a:rPr lang="pl-PL" altLang="pl-PL" sz="800" b="1" dirty="0" err="1">
                <a:solidFill>
                  <a:schemeClr val="tx2"/>
                </a:solidFill>
                <a:latin typeface="Arial Unicode MS"/>
              </a:rPr>
              <a:t>tcpdump</a:t>
            </a:r>
            <a:r>
              <a:rPr lang="pl-PL" altLang="pl-PL" sz="800" b="1" dirty="0">
                <a:solidFill>
                  <a:schemeClr val="tx2"/>
                </a:solidFill>
                <a:latin typeface="Arial Unicode MS"/>
              </a:rPr>
              <a:t> port 20</a:t>
            </a:r>
            <a:endParaRPr lang="pl-PL" altLang="pl-PL" sz="9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altLang="pl-PL" sz="9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900" dirty="0"/>
              <a:t> </a:t>
            </a:r>
            <a:endParaRPr lang="pl-PL" altLang="pl-PL" sz="900" dirty="0"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E5F677-2D30-4293-A9E7-3CF14CE69755}"/>
              </a:ext>
            </a:extLst>
          </p:cNvPr>
          <p:cNvSpPr/>
          <p:nvPr/>
        </p:nvSpPr>
        <p:spPr>
          <a:xfrm>
            <a:off x="442222" y="4290726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900" dirty="0">
                <a:hlinkClick r:id="rId3"/>
              </a:rPr>
              <a:t>https://confluence.int.net.nokia.com/display/OPSW1/ASIK+Red+Rock+Canyon+%28RRC%29+ports+distribution</a:t>
            </a:r>
            <a:endParaRPr lang="pl-PL" sz="900" dirty="0"/>
          </a:p>
          <a:p>
            <a:r>
              <a:rPr lang="pl-PL" sz="900" dirty="0"/>
              <a:t>https://confluence.int.net.nokia.com/display/MANO/ASIK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896AFF9-547A-456F-BF30-7D10B06F1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57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0ADEB-466A-4D63-950F-BC752B0D32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How to Collet BIP L1-L2 log – data paths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91C0E-A5D2-4957-8779-18C4747EF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590400"/>
            <a:ext cx="6120680" cy="411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214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9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Nokia White Master with headlin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noFill/>
        </a:ln>
      </a:spPr>
      <a:bodyPr rtlCol="0" anchor="ctr"/>
      <a:lstStyle>
        <a:defPPr defTabSz="914400">
          <a:defRPr sz="1200" b="1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marL="171450" indent="-171450" defTabSz="360000">
          <a:spcAft>
            <a:spcPts val="600"/>
          </a:spcAft>
          <a:buFont typeface="Arial" panose="020B0604020202020204" pitchFamily="34" charset="0"/>
          <a:buChar char="•"/>
          <a:tabLst>
            <a:tab pos="360000" algn="l"/>
          </a:tabLst>
          <a:defRPr sz="1200" dirty="0" smtClean="0">
            <a:latin typeface="Nokia Pure Text Light" panose="020B0304040602060303" pitchFamily="34" charset="0"/>
            <a:ea typeface="Nokia Pure Text Light" panose="020B0304040602060303" pitchFamily="34" charset="0"/>
            <a:cs typeface="Nokia Pure Text Light" panose="020B03040406020603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_Pure_PPT_CORP_V2.1.potx [Read-Only]" id="{644D65D5-A880-41E7-AF18-FFFF5237D36E}" vid="{8164D7BC-A761-4F7F-831F-1344D500395C}"/>
    </a:ext>
  </a:extLst>
</a:theme>
</file>

<file path=ppt/theme/theme10.xml><?xml version="1.0" encoding="utf-8"?>
<a:theme xmlns:a="http://schemas.openxmlformats.org/drawingml/2006/main" name="4_Nokia White Master with headlin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noFill/>
        </a:ln>
      </a:spPr>
      <a:bodyPr rtlCol="0" anchor="ctr"/>
      <a:lstStyle>
        <a:defPPr defTabSz="914400">
          <a:defRPr sz="1200" b="1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marL="171450" indent="-171450" defTabSz="360000">
          <a:spcAft>
            <a:spcPts val="600"/>
          </a:spcAft>
          <a:buFont typeface="Arial" panose="020B0604020202020204" pitchFamily="34" charset="0"/>
          <a:buChar char="•"/>
          <a:tabLst>
            <a:tab pos="360000" algn="l"/>
          </a:tabLst>
          <a:defRPr sz="1200" dirty="0" smtClean="0">
            <a:latin typeface="Nokia Pure Text Light" panose="020B0304040602060303" pitchFamily="34" charset="0"/>
            <a:ea typeface="Nokia Pure Text Light" panose="020B0304040602060303" pitchFamily="34" charset="0"/>
            <a:cs typeface="Nokia Pure Text Light" panose="020B03040406020603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_Pure_PPT_CORP_V2.1.potx [Read-Only]" id="{644D65D5-A880-41E7-AF18-FFFF5237D36E}" vid="{8164D7BC-A761-4F7F-831F-1344D500395C}"/>
    </a:ext>
  </a:extLst>
</a:theme>
</file>

<file path=ppt/theme/theme11.xml><?xml version="1.0" encoding="utf-8"?>
<a:theme xmlns:a="http://schemas.openxmlformats.org/drawingml/2006/main" name="5_Nokia White Master with headlin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noFill/>
        </a:ln>
      </a:spPr>
      <a:bodyPr rtlCol="0" anchor="ctr"/>
      <a:lstStyle>
        <a:defPPr defTabSz="914400">
          <a:defRPr sz="1200" b="1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marL="171450" indent="-171450" defTabSz="360000">
          <a:spcAft>
            <a:spcPts val="600"/>
          </a:spcAft>
          <a:buFont typeface="Arial" panose="020B0604020202020204" pitchFamily="34" charset="0"/>
          <a:buChar char="•"/>
          <a:tabLst>
            <a:tab pos="360000" algn="l"/>
          </a:tabLst>
          <a:defRPr sz="1200" dirty="0" smtClean="0">
            <a:latin typeface="Nokia Pure Text Light" panose="020B0304040602060303" pitchFamily="34" charset="0"/>
            <a:ea typeface="Nokia Pure Text Light" panose="020B0304040602060303" pitchFamily="34" charset="0"/>
            <a:cs typeface="Nokia Pure Text Light" panose="020B03040406020603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_Pure_PPT_CORP_V2.1.potx [Read-Only]" id="{644D65D5-A880-41E7-AF18-FFFF5237D36E}" vid="{8164D7BC-A761-4F7F-831F-1344D500395C}"/>
    </a:ext>
  </a:extLst>
</a:theme>
</file>

<file path=ppt/theme/theme12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 Pure PowerPoint" id="{E7D3A715-BCA4-4FF0-8514-18648E1E37B4}" vid="{BEDE3391-55BB-4B7A-88ED-7B8E863A05E3}"/>
    </a:ext>
  </a:extLst>
</a:theme>
</file>

<file path=ppt/theme/theme13.xml><?xml version="1.0" encoding="utf-8"?>
<a:theme xmlns:a="http://schemas.openxmlformats.org/drawingml/2006/main" name="6_Nokia White Master with headlin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noFill/>
        </a:ln>
      </a:spPr>
      <a:bodyPr rtlCol="0" anchor="ctr"/>
      <a:lstStyle>
        <a:defPPr defTabSz="914400">
          <a:defRPr sz="1200" b="1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marL="171450" indent="-171450" defTabSz="360000">
          <a:spcAft>
            <a:spcPts val="600"/>
          </a:spcAft>
          <a:buFont typeface="Arial" panose="020B0604020202020204" pitchFamily="34" charset="0"/>
          <a:buChar char="•"/>
          <a:tabLst>
            <a:tab pos="360000" algn="l"/>
          </a:tabLst>
          <a:defRPr sz="1200" dirty="0" smtClean="0">
            <a:latin typeface="Nokia Pure Text Light" panose="020B0304040602060303" pitchFamily="34" charset="0"/>
            <a:ea typeface="Nokia Pure Text Light" panose="020B0304040602060303" pitchFamily="34" charset="0"/>
            <a:cs typeface="Nokia Pure Text Light" panose="020B03040406020603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_Pure_PPT_CORP_V2.1.potx [Read-Only]" id="{644D65D5-A880-41E7-AF18-FFFF5237D36E}" vid="{8164D7BC-A761-4F7F-831F-1344D500395C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 Nokia White Master plain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April 2016">
      <a:majorFont>
        <a:latin typeface="Nokia Pure Headline Light"/>
        <a:ea typeface=""/>
        <a:cs typeface=""/>
      </a:majorFont>
      <a:minorFont>
        <a:latin typeface="Nokia Pure Tex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6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Nokia_Pure_PPT_CORP_V2.1.potx [Read-Only]" id="{644D65D5-A880-41E7-AF18-FFFF5237D36E}" vid="{981F8111-1598-42BC-80DE-D942A1663449}"/>
    </a:ext>
  </a:extLst>
</a:theme>
</file>

<file path=ppt/theme/theme3.xml><?xml version="1.0" encoding="utf-8"?>
<a:theme xmlns:a="http://schemas.openxmlformats.org/drawingml/2006/main" name="3 Nokia Blue Master plain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April 2016">
      <a:majorFont>
        <a:latin typeface="Nokia Pure Headline Light"/>
        <a:ea typeface=""/>
        <a:cs typeface=""/>
      </a:majorFont>
      <a:minorFont>
        <a:latin typeface="Nokia Pure Tex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CORP_V2.1.potx [Read-Only]" id="{644D65D5-A880-41E7-AF18-FFFF5237D36E}" vid="{65F280D9-3976-4707-A583-8219E068EB38}"/>
    </a:ext>
  </a:extLst>
</a:theme>
</file>

<file path=ppt/theme/theme4.xml><?xml version="1.0" encoding="utf-8"?>
<a:theme xmlns:a="http://schemas.openxmlformats.org/drawingml/2006/main" name="4 Nokia Blue Master end slid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April 2016">
      <a:majorFont>
        <a:latin typeface="Nokia Pure Headline Light"/>
        <a:ea typeface=""/>
        <a:cs typeface=""/>
      </a:majorFont>
      <a:minorFont>
        <a:latin typeface="Nokia Pure Tex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CORP_V2.1.potx [Read-Only]" id="{644D65D5-A880-41E7-AF18-FFFF5237D36E}" vid="{AD49B393-8F08-404B-B7CE-367C87802D22}"/>
    </a:ext>
  </a:extLst>
</a:theme>
</file>

<file path=ppt/theme/theme5.xml><?xml version="1.0" encoding="utf-8"?>
<a:theme xmlns:a="http://schemas.openxmlformats.org/drawingml/2006/main" name="5 Nokia White Master end slid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April 2016">
      <a:majorFont>
        <a:latin typeface="Nokia Pure Headline Light"/>
        <a:ea typeface=""/>
        <a:cs typeface=""/>
      </a:majorFont>
      <a:minorFont>
        <a:latin typeface="Nokia Pure Tex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CORP_V2.1.potx [Read-Only]" id="{644D65D5-A880-41E7-AF18-FFFF5237D36E}" vid="{B84C8F39-7026-4B0C-85B3-3B70E5B6E789}"/>
    </a:ext>
  </a:extLst>
</a:theme>
</file>

<file path=ppt/theme/theme6.xml><?xml version="1.0" encoding="utf-8"?>
<a:theme xmlns:a="http://schemas.openxmlformats.org/drawingml/2006/main" name="6 Nokia Divider Master plain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April 2016">
      <a:majorFont>
        <a:latin typeface="Nokia Pure Headline Light"/>
        <a:ea typeface=""/>
        <a:cs typeface=""/>
      </a:majorFont>
      <a:minorFont>
        <a:latin typeface="Nokia Pure Tex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CORP_V2.1.potx [Read-Only]" id="{644D65D5-A880-41E7-AF18-FFFF5237D36E}" vid="{5F257567-7D4D-43E8-BB2F-6FEF4E88D1F3}"/>
    </a:ext>
  </a:extLst>
</a:theme>
</file>

<file path=ppt/theme/theme7.xml><?xml version="1.0" encoding="utf-8"?>
<a:theme xmlns:a="http://schemas.openxmlformats.org/drawingml/2006/main" name="1_Nokia White Master with headlin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noFill/>
        </a:ln>
      </a:spPr>
      <a:bodyPr rtlCol="0" anchor="ctr"/>
      <a:lstStyle>
        <a:defPPr defTabSz="914400">
          <a:defRPr sz="1200" b="1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marL="171450" indent="-171450" defTabSz="360000">
          <a:spcAft>
            <a:spcPts val="600"/>
          </a:spcAft>
          <a:buFont typeface="Arial" panose="020B0604020202020204" pitchFamily="34" charset="0"/>
          <a:buChar char="•"/>
          <a:tabLst>
            <a:tab pos="360000" algn="l"/>
          </a:tabLst>
          <a:defRPr sz="1200" dirty="0" smtClean="0">
            <a:latin typeface="Nokia Pure Text Light" panose="020B0304040602060303" pitchFamily="34" charset="0"/>
            <a:ea typeface="Nokia Pure Text Light" panose="020B0304040602060303" pitchFamily="34" charset="0"/>
            <a:cs typeface="Nokia Pure Text Light" panose="020B03040406020603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_Pure_PPT_CORP_V2.1.potx [Read-Only]" id="{644D65D5-A880-41E7-AF18-FFFF5237D36E}" vid="{8164D7BC-A761-4F7F-831F-1344D500395C}"/>
    </a:ext>
  </a:extLst>
</a:theme>
</file>

<file path=ppt/theme/theme8.xml><?xml version="1.0" encoding="utf-8"?>
<a:theme xmlns:a="http://schemas.openxmlformats.org/drawingml/2006/main" name="2_Nokia White Master with headlin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April 2016">
      <a:majorFont>
        <a:latin typeface="Nokia Pure Headline Light"/>
        <a:ea typeface=""/>
        <a:cs typeface=""/>
      </a:majorFont>
      <a:minorFont>
        <a:latin typeface="Nokia Pure Tex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noFill/>
        </a:ln>
      </a:spPr>
      <a:bodyPr rtlCol="0" anchor="ctr"/>
      <a:lstStyle>
        <a:defPPr defTabSz="914400">
          <a:defRPr sz="1200" b="1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marL="171450" indent="-171450" defTabSz="360000">
          <a:spcAft>
            <a:spcPts val="600"/>
          </a:spcAft>
          <a:buFont typeface="Arial" panose="020B0604020202020204" pitchFamily="34" charset="0"/>
          <a:buChar char="•"/>
          <a:tabLst>
            <a:tab pos="360000" algn="l"/>
          </a:tabLst>
          <a:defRPr sz="1200" dirty="0" smtClean="0">
            <a:latin typeface="Nokia Pure Text Light" panose="020B0304040602060303" pitchFamily="34" charset="0"/>
            <a:ea typeface="Nokia Pure Text Light" panose="020B0304040602060303" pitchFamily="34" charset="0"/>
            <a:cs typeface="Nokia Pure Text Light" panose="020B03040406020603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_Pure_PPT_CORP_V2.1.potx [Read-Only]" id="{644D65D5-A880-41E7-AF18-FFFF5237D36E}" vid="{8164D7BC-A761-4F7F-831F-1344D500395C}"/>
    </a:ext>
  </a:extLst>
</a:theme>
</file>

<file path=ppt/theme/theme9.xml><?xml version="1.0" encoding="utf-8"?>
<a:theme xmlns:a="http://schemas.openxmlformats.org/drawingml/2006/main" name="3_Nokia White Master with headlin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noFill/>
        </a:ln>
      </a:spPr>
      <a:bodyPr rtlCol="0" anchor="ctr"/>
      <a:lstStyle>
        <a:defPPr defTabSz="914400">
          <a:defRPr sz="1200" b="1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marL="171450" indent="-171450" defTabSz="360000">
          <a:spcAft>
            <a:spcPts val="600"/>
          </a:spcAft>
          <a:buFont typeface="Arial" panose="020B0604020202020204" pitchFamily="34" charset="0"/>
          <a:buChar char="•"/>
          <a:tabLst>
            <a:tab pos="360000" algn="l"/>
          </a:tabLst>
          <a:defRPr sz="1200" dirty="0" smtClean="0">
            <a:latin typeface="Nokia Pure Text Light" panose="020B0304040602060303" pitchFamily="34" charset="0"/>
            <a:ea typeface="Nokia Pure Text Light" panose="020B0304040602060303" pitchFamily="34" charset="0"/>
            <a:cs typeface="Nokia Pure Text Light" panose="020B03040406020603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_Pure_PPT_CORP_V2.1.potx [Read-Only]" id="{644D65D5-A880-41E7-AF18-FFFF5237D36E}" vid="{8164D7BC-A761-4F7F-831F-1344D500395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��< ? x m l   v e r s i o n = " 1 . 0 "   e n c o d i n g = " u t f - 1 6 " ? > < A r r a y O f O b j e c t L i n k   x m l n s : x s i = " h t t p : / / w w w . w 3 . o r g / 2 0 0 1 / X M L S c h e m a - i n s t a n c e "   x m l n s : x s d = " h t t p : / / w w w . w 3 . o r g / 2 0 0 1 / X M L S c h e m a " / > 
</file>

<file path=customXml/item2.xml><?xml version="1.0" encoding="utf-8"?>
<?mso-contentType ?>
<SharedContentType xmlns="Microsoft.SharePoint.Taxonomy.ContentTypeSync" SourceId="34c87397-5fc1-491e-85e7-d6110dbe9cbd" ContentTypeId="0x0101" PreviousValue="false"/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1c5aaf6-e6ce-465b-b873-5148d2a4c105">T3IUP3QIPPMQ-1462112056-684</_dlc_DocId>
    <_dlc_DocIdUrl xmlns="71c5aaf6-e6ce-465b-b873-5148d2a4c105">
      <Url>https://nokia.sharepoint.com/sites/5g_cv_wro_rrm/_layouts/15/DocIdRedir.aspx?ID=T3IUP3QIPPMQ-1462112056-684</Url>
      <Description>T3IUP3QIPPMQ-1462112056-684</Description>
    </_dlc_DocIdUrl>
    <HideFromDelve xmlns="71c5aaf6-e6ce-465b-b873-5148d2a4c105">false</HideFromDelve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BB41F13F2D6844A711E85E5695AA84" ma:contentTypeVersion="11" ma:contentTypeDescription="Create a new document." ma:contentTypeScope="" ma:versionID="7a917cb0ebfd178eb98a5308b8207455">
  <xsd:schema xmlns:xsd="http://www.w3.org/2001/XMLSchema" xmlns:xs="http://www.w3.org/2001/XMLSchema" xmlns:p="http://schemas.microsoft.com/office/2006/metadata/properties" xmlns:ns2="71c5aaf6-e6ce-465b-b873-5148d2a4c105" xmlns:ns3="a1ff183e-b852-4521-a2d6-32a4988112da" xmlns:ns4="f0f8881d-3682-420f-b6a0-22a5e750c848" targetNamespace="http://schemas.microsoft.com/office/2006/metadata/properties" ma:root="true" ma:fieldsID="506c691d5c32936dfc16816f1cae336a" ns2:_="" ns3:_="" ns4:_="">
    <xsd:import namespace="71c5aaf6-e6ce-465b-b873-5148d2a4c105"/>
    <xsd:import namespace="a1ff183e-b852-4521-a2d6-32a4988112da"/>
    <xsd:import namespace="f0f8881d-3682-420f-b6a0-22a5e750c84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ff183e-b852-4521-a2d6-32a4988112da" elementFormDefault="qualified">
    <xsd:import namespace="http://schemas.microsoft.com/office/2006/documentManagement/types"/>
    <xsd:import namespace="http://schemas.microsoft.com/office/infopath/2007/PartnerControls"/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f8881d-3682-420f-b6a0-22a5e750c84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FEBA42-51A9-41B8-B427-AB7D7E5B37BA}">
  <ds:schemaRefs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D67602D-FB81-4588-95A9-F308E1AAC7BA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5EE7463F-1331-44F1-92B9-22DF1AE87659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09C1F8AA-B530-4B42-BEE6-B8EF68C19DBC}">
  <ds:schemaRefs>
    <ds:schemaRef ds:uri="http://schemas.microsoft.com/office/2006/metadata/properties"/>
    <ds:schemaRef ds:uri="http://schemas.microsoft.com/office/infopath/2007/PartnerControls"/>
    <ds:schemaRef ds:uri="71c5aaf6-e6ce-465b-b873-5148d2a4c105"/>
  </ds:schemaRefs>
</ds:datastoreItem>
</file>

<file path=customXml/itemProps5.xml><?xml version="1.0" encoding="utf-8"?>
<ds:datastoreItem xmlns:ds="http://schemas.openxmlformats.org/officeDocument/2006/customXml" ds:itemID="{37417FB9-94BD-4DA4-A98D-3A69D5646811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8A66BC9D-96F1-46BF-8EF9-EB529E82B9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a1ff183e-b852-4521-a2d6-32a4988112da"/>
    <ds:schemaRef ds:uri="f0f8881d-3682-420f-b6a0-22a5e750c8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Nokia_Pure_PPT_CORP_V2.1</Template>
  <TotalTime>0</TotalTime>
  <Words>2938</Words>
  <Application>Microsoft Office PowerPoint</Application>
  <PresentationFormat>On-screen Show (16:9)</PresentationFormat>
  <Paragraphs>544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13</vt:i4>
      </vt:variant>
      <vt:variant>
        <vt:lpstr>Slide Titles</vt:lpstr>
      </vt:variant>
      <vt:variant>
        <vt:i4>43</vt:i4>
      </vt:variant>
    </vt:vector>
  </HeadingPairs>
  <TitlesOfParts>
    <vt:vector size="56" baseType="lpstr">
      <vt:lpstr>Nokia White Master with headline</vt:lpstr>
      <vt:lpstr>2 Nokia White Master plain</vt:lpstr>
      <vt:lpstr>3 Nokia Blue Master plain</vt:lpstr>
      <vt:lpstr>4 Nokia Blue Master end slide</vt:lpstr>
      <vt:lpstr>5 Nokia White Master end slide</vt:lpstr>
      <vt:lpstr>6 Nokia Divider Master plain</vt:lpstr>
      <vt:lpstr>1_Nokia White Master with headline</vt:lpstr>
      <vt:lpstr>2_Nokia White Master with headline</vt:lpstr>
      <vt:lpstr>3_Nokia White Master with headline</vt:lpstr>
      <vt:lpstr>4_Nokia White Master with headline</vt:lpstr>
      <vt:lpstr>5_Nokia White Master with headline</vt:lpstr>
      <vt:lpstr>1 White Master</vt:lpstr>
      <vt:lpstr>6_Nokia White Master with headline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</cp:revision>
  <dcterms:created xsi:type="dcterms:W3CDTF">2016-08-29T10:05:20Z</dcterms:created>
  <dcterms:modified xsi:type="dcterms:W3CDTF">2020-05-01T13:19:48Z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bjectLinks">
    <vt:lpwstr>{AEFEBA42-51A9-41B8-B427-AB7D7E5B37BA}</vt:lpwstr>
  </property>
  <property fmtid="{D5CDD505-2E9C-101B-9397-08002B2CF9AE}" pid="3" name="ContentTypeId">
    <vt:lpwstr>0x010100CABB41F13F2D6844A711E85E5695AA84</vt:lpwstr>
  </property>
  <property fmtid="{D5CDD505-2E9C-101B-9397-08002B2CF9AE}" pid="4" name="_dlc_DocIdItemGuid">
    <vt:lpwstr>d24d6ecb-cf9e-4a4b-9351-be04a7bcc631</vt:lpwstr>
  </property>
  <property fmtid="{D5CDD505-2E9C-101B-9397-08002B2CF9AE}" pid="5" name="MSIP_Label_46cc7c65-2b09-40ab-abef-d10548338a3b_Enabled">
    <vt:lpwstr>True</vt:lpwstr>
  </property>
  <property fmtid="{D5CDD505-2E9C-101B-9397-08002B2CF9AE}" pid="6" name="MSIP_Label_46cc7c65-2b09-40ab-abef-d10548338a3b_SiteId">
    <vt:lpwstr>5d471751-9675-428d-917b-70f44f9630b0</vt:lpwstr>
  </property>
  <property fmtid="{D5CDD505-2E9C-101B-9397-08002B2CF9AE}" pid="7" name="MSIP_Label_46cc7c65-2b09-40ab-abef-d10548338a3b_Owner">
    <vt:lpwstr>hannele.aalto@nokia.com</vt:lpwstr>
  </property>
  <property fmtid="{D5CDD505-2E9C-101B-9397-08002B2CF9AE}" pid="8" name="MSIP_Label_46cc7c65-2b09-40ab-abef-d10548338a3b_SetDate">
    <vt:lpwstr>2019-07-05T14:37:36.9583818Z</vt:lpwstr>
  </property>
  <property fmtid="{D5CDD505-2E9C-101B-9397-08002B2CF9AE}" pid="9" name="MSIP_Label_46cc7c65-2b09-40ab-abef-d10548338a3b_Name">
    <vt:lpwstr>Nokia internal use</vt:lpwstr>
  </property>
  <property fmtid="{D5CDD505-2E9C-101B-9397-08002B2CF9AE}" pid="10" name="MSIP_Label_46cc7c65-2b09-40ab-abef-d10548338a3b_Application">
    <vt:lpwstr>Microsoft Azure Information Protection</vt:lpwstr>
  </property>
  <property fmtid="{D5CDD505-2E9C-101B-9397-08002B2CF9AE}" pid="11" name="MSIP_Label_46cc7c65-2b09-40ab-abef-d10548338a3b_Extended_MSFT_Method">
    <vt:lpwstr>Manual</vt:lpwstr>
  </property>
  <property fmtid="{D5CDD505-2E9C-101B-9397-08002B2CF9AE}" pid="12" name="Sensitivity">
    <vt:lpwstr>Nokia internal use</vt:lpwstr>
  </property>
</Properties>
</file>