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7" r:id="rId4"/>
    <p:sldId id="265" r:id="rId5"/>
    <p:sldId id="259" r:id="rId6"/>
    <p:sldId id="267" r:id="rId7"/>
    <p:sldId id="268" r:id="rId8"/>
    <p:sldId id="260" r:id="rId9"/>
    <p:sldId id="277" r:id="rId10"/>
    <p:sldId id="296" r:id="rId11"/>
    <p:sldId id="297" r:id="rId12"/>
    <p:sldId id="298" r:id="rId13"/>
    <p:sldId id="299" r:id="rId14"/>
    <p:sldId id="300" r:id="rId15"/>
    <p:sldId id="301" r:id="rId16"/>
    <p:sldId id="270" r:id="rId17"/>
    <p:sldId id="278" r:id="rId18"/>
    <p:sldId id="302" r:id="rId19"/>
    <p:sldId id="304" r:id="rId20"/>
    <p:sldId id="305" r:id="rId21"/>
    <p:sldId id="303" r:id="rId22"/>
    <p:sldId id="272" r:id="rId23"/>
    <p:sldId id="282" r:id="rId24"/>
    <p:sldId id="276" r:id="rId25"/>
    <p:sldId id="281" r:id="rId26"/>
    <p:sldId id="284" r:id="rId27"/>
    <p:sldId id="285" r:id="rId28"/>
    <p:sldId id="274" r:id="rId29"/>
    <p:sldId id="289" r:id="rId30"/>
    <p:sldId id="275" r:id="rId31"/>
    <p:sldId id="290" r:id="rId32"/>
    <p:sldId id="293" r:id="rId33"/>
    <p:sldId id="291" r:id="rId34"/>
    <p:sldId id="294" r:id="rId35"/>
    <p:sldId id="292" r:id="rId36"/>
    <p:sldId id="295" r:id="rId37"/>
    <p:sldId id="261" r:id="rId38"/>
    <p:sldId id="264" r:id="rId39"/>
    <p:sldId id="262" r:id="rId40"/>
    <p:sldId id="263" r:id="rId41"/>
    <p:sldId id="280" r:id="rId42"/>
    <p:sldId id="266" r:id="rId43"/>
    <p:sldId id="279" r:id="rId44"/>
    <p:sldId id="306"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84941" autoAdjust="0"/>
  </p:normalViewPr>
  <p:slideViewPr>
    <p:cSldViewPr snapToGrid="0" showGuides="1">
      <p:cViewPr varScale="1">
        <p:scale>
          <a:sx n="58" d="100"/>
          <a:sy n="58" d="100"/>
        </p:scale>
        <p:origin x="80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5BAE-2604-4C15-AE2C-C0479B427FA3}" type="datetimeFigureOut">
              <a:rPr lang="zh-CN" altLang="en-US" smtClean="0"/>
              <a:t>2020.9.19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446FD-5D3B-4731-AB2B-F9C9BD5FEA56}" type="slidenum">
              <a:rPr lang="zh-CN" altLang="en-US" smtClean="0"/>
              <a:t>‹#›</a:t>
            </a:fld>
            <a:endParaRPr lang="zh-CN" altLang="en-US"/>
          </a:p>
        </p:txBody>
      </p:sp>
    </p:spTree>
    <p:extLst>
      <p:ext uri="{BB962C8B-B14F-4D97-AF65-F5344CB8AC3E}">
        <p14:creationId xmlns:p14="http://schemas.microsoft.com/office/powerpoint/2010/main" val="300878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Loans have always been one of the main businesses of banks, who make profits by setting loan interest rates. But for a long time, loan defaults have been an issue for banks. Although banks collect a large amount of personal information for judgment when lending or credit card approval, according to a 2017 equity research by Barclays Bank </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[1]</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the amount of loan defaults in October has steadily increased y-o-y within three years. Despite the slowdown in growth, the amount of defaults is still higher than expected by major international banks. Under the COVID-19 epidemic, the global economic has been experiencing a depression, which affected the economic environment and fiscal policies. Banks tend to increase the amount of lending to ensure profitability, specifically, the development of the digital economy under the influence of the epidemic will increase the volume of loans to people and businesses by USD 2.1trn </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[2]</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Some governments, such as the Italian government, also hope to stimulate the economy through lending </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[3]</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These actions make banks and governments face greater risk of loan default [4]. With the development of artificial intelligence technology, data analysis and machine learning have become important tools in the field of financial risk control. This report will use R and Python to build models for predicting the default of the lender, including data cleaning and exploration, model training, prediction, evaluation, and visualization.</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55446FD-5D3B-4731-AB2B-F9C9BD5FEA56}" type="slidenum">
              <a:rPr lang="zh-CN" altLang="en-US" smtClean="0"/>
              <a:t>3</a:t>
            </a:fld>
            <a:endParaRPr lang="zh-CN" altLang="en-US"/>
          </a:p>
        </p:txBody>
      </p:sp>
    </p:spTree>
    <p:extLst>
      <p:ext uri="{BB962C8B-B14F-4D97-AF65-F5344CB8AC3E}">
        <p14:creationId xmlns:p14="http://schemas.microsoft.com/office/powerpoint/2010/main" val="36884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b="0" i="0" dirty="0">
                <a:effectLst/>
                <a:latin typeface="Times New Roman" panose="02020603050405020304" pitchFamily="18" charset="0"/>
                <a:cs typeface="Times New Roman" panose="02020603050405020304" pitchFamily="18" charset="0"/>
              </a:rPr>
              <a:t>In financial field, decision tree and regression models are common analysis methods. Because decision trees have strong universality, they are widely used in attribution analysis and classification. Regression models (linear regression and nonlinear regression) are also commonly used analysis models. In the study of student loan default, the simultaneous use of decision trees and linear regression can measure the impact of social factors (such as house price fluctuations) on student loan default from multiple dimensions, see [5]. In financial analysis, scholars use decision trees and logistic regression models to value companies and determine the </a:t>
            </a:r>
            <a:r>
              <a:rPr lang="en-GB" altLang="zh-CN" sz="1200" b="0" i="0" dirty="0" err="1">
                <a:effectLst/>
                <a:latin typeface="Times New Roman" panose="02020603050405020304" pitchFamily="18" charset="0"/>
                <a:cs typeface="Times New Roman" panose="02020603050405020304" pitchFamily="18" charset="0"/>
              </a:rPr>
              <a:t>investability</a:t>
            </a:r>
            <a:r>
              <a:rPr lang="en-GB" altLang="zh-CN" sz="1200" b="0" i="0" dirty="0">
                <a:effectLst/>
                <a:latin typeface="Times New Roman" panose="02020603050405020304" pitchFamily="18" charset="0"/>
                <a:cs typeface="Times New Roman" panose="02020603050405020304" pitchFamily="18" charset="0"/>
              </a:rPr>
              <a:t> of assets, see [6, </a:t>
            </a:r>
            <a:r>
              <a:rPr lang="en-GB" altLang="zh-CN" sz="1200" dirty="0">
                <a:latin typeface="Times New Roman" panose="02020603050405020304" pitchFamily="18" charset="0"/>
                <a:cs typeface="Times New Roman" panose="02020603050405020304" pitchFamily="18" charset="0"/>
              </a:rPr>
              <a:t>7</a:t>
            </a:r>
            <a:r>
              <a:rPr lang="en-GB" altLang="zh-CN" sz="1200" b="0" i="0" dirty="0">
                <a:effectLst/>
                <a:latin typeface="Times New Roman" panose="02020603050405020304" pitchFamily="18" charset="0"/>
                <a:cs typeface="Times New Roman" panose="02020603050405020304" pitchFamily="18" charset="0"/>
              </a:rPr>
              <a:t>]. </a:t>
            </a:r>
            <a:r>
              <a:rPr lang="en-US" altLang="zh-CN" sz="1200" b="0" i="0" dirty="0">
                <a:effectLst/>
                <a:latin typeface="Times New Roman" panose="02020603050405020304" pitchFamily="18" charset="0"/>
                <a:cs typeface="Times New Roman" panose="02020603050405020304" pitchFamily="18" charset="0"/>
              </a:rPr>
              <a:t>The accuracy is able to 99% based on the data used[7].</a:t>
            </a:r>
            <a:endParaRPr lang="en-GB" altLang="zh-CN" sz="1200" b="0" i="0" dirty="0">
              <a:effectLst/>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55446FD-5D3B-4731-AB2B-F9C9BD5FEA56}" type="slidenum">
              <a:rPr lang="zh-CN" altLang="en-US" smtClean="0"/>
              <a:t>4</a:t>
            </a:fld>
            <a:endParaRPr lang="zh-CN" altLang="en-US"/>
          </a:p>
        </p:txBody>
      </p:sp>
    </p:spTree>
    <p:extLst>
      <p:ext uri="{BB962C8B-B14F-4D97-AF65-F5344CB8AC3E}">
        <p14:creationId xmlns:p14="http://schemas.microsoft.com/office/powerpoint/2010/main" val="4021970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5446FD-5D3B-4731-AB2B-F9C9BD5FEA56}" type="slidenum">
              <a:rPr lang="zh-CN" altLang="en-US" smtClean="0"/>
              <a:t>16</a:t>
            </a:fld>
            <a:endParaRPr lang="zh-CN" altLang="en-US"/>
          </a:p>
        </p:txBody>
      </p:sp>
    </p:spTree>
    <p:extLst>
      <p:ext uri="{BB962C8B-B14F-4D97-AF65-F5344CB8AC3E}">
        <p14:creationId xmlns:p14="http://schemas.microsoft.com/office/powerpoint/2010/main" val="152660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dirty="0">
                <a:solidFill>
                  <a:srgbClr val="000000"/>
                </a:solidFill>
                <a:effectLst/>
                <a:latin typeface="Helvetica Neue"/>
              </a:rPr>
              <a:t>The first row is for borrowers whose actual default value in test set is 0. As you can calculate, out of 3000 borrowers, the default value of 2963 of them is 0. And out of these 2963, the classifier correctly predicted 2892 of them as 0, and 71 of them as 1.</a:t>
            </a:r>
          </a:p>
          <a:p>
            <a:pPr algn="l"/>
            <a:r>
              <a:rPr lang="en-US" altLang="zh-CN" sz="1200" b="0" i="0" dirty="0">
                <a:solidFill>
                  <a:srgbClr val="000000"/>
                </a:solidFill>
                <a:effectLst/>
                <a:latin typeface="Helvetica Neue"/>
              </a:rPr>
              <a:t>It means, for 2892 borrowers, the actual default value were 0 in test set, and classifier also correctly predicted those as 0. However, while the actual label of 71 borrowers were 0, the classifier predicted those as 1, which is a good job in predicting the borrowers with default value 0.</a:t>
            </a:r>
          </a:p>
          <a:p>
            <a:pPr algn="l"/>
            <a:r>
              <a:rPr lang="en-US" altLang="zh-CN" sz="1200" b="0" i="0" dirty="0">
                <a:solidFill>
                  <a:srgbClr val="000000"/>
                </a:solidFill>
                <a:effectLst/>
                <a:latin typeface="Helvetica Neue"/>
              </a:rPr>
              <a:t>What about the borrowers with default value 1? Lets look at the second row. It looks like there were 37 borrowers whom their default value were 1. The classifier correctly predicted 29 of them as 1, and 8 of them wrongly as 1, which is not very good. We can consider it as error of the model for second row.</a:t>
            </a:r>
          </a:p>
          <a:p>
            <a:pPr algn="l"/>
            <a:r>
              <a:rPr lang="en-US" altLang="zh-CN" sz="1200" b="0" i="0" dirty="0">
                <a:solidFill>
                  <a:srgbClr val="000000"/>
                </a:solidFill>
                <a:effectLst/>
                <a:latin typeface="Helvetica Neue"/>
              </a:rPr>
              <a:t>Based on the count of each section, we can calculate precision and recall of each label:</a:t>
            </a:r>
          </a:p>
          <a:p>
            <a:pPr algn="l"/>
            <a:r>
              <a:rPr lang="en-US" altLang="zh-CN" sz="1200" b="0" i="0" dirty="0">
                <a:solidFill>
                  <a:srgbClr val="000000"/>
                </a:solidFill>
                <a:effectLst/>
                <a:latin typeface="Helvetica Neue"/>
              </a:rPr>
              <a:t>Precision is a measure of the accuracy provided that a class label has been predicted. It is defined by: precision = TP / (TP + FP)</a:t>
            </a:r>
          </a:p>
          <a:p>
            <a:pPr algn="l"/>
            <a:r>
              <a:rPr lang="en-US" altLang="zh-CN" sz="1200" b="0" i="0" dirty="0">
                <a:solidFill>
                  <a:srgbClr val="000000"/>
                </a:solidFill>
                <a:effectLst/>
                <a:latin typeface="Helvetica Neue"/>
              </a:rPr>
              <a:t>Recall is true positive rate. It is defined as: Recall = TP / (TP + FN)</a:t>
            </a:r>
          </a:p>
          <a:p>
            <a:pPr algn="l"/>
            <a:r>
              <a:rPr lang="en-US" altLang="zh-CN" sz="1200" b="0" i="0" dirty="0">
                <a:solidFill>
                  <a:srgbClr val="000000"/>
                </a:solidFill>
                <a:effectLst/>
                <a:latin typeface="Helvetica Neue"/>
              </a:rPr>
              <a:t>So, we can calculate precision and recall of each class.</a:t>
            </a:r>
          </a:p>
          <a:p>
            <a:endParaRPr lang="zh-CN" altLang="en-US" dirty="0"/>
          </a:p>
        </p:txBody>
      </p:sp>
      <p:sp>
        <p:nvSpPr>
          <p:cNvPr id="4" name="灯片编号占位符 3"/>
          <p:cNvSpPr>
            <a:spLocks noGrp="1"/>
          </p:cNvSpPr>
          <p:nvPr>
            <p:ph type="sldNum" sz="quarter" idx="5"/>
          </p:nvPr>
        </p:nvSpPr>
        <p:spPr/>
        <p:txBody>
          <a:bodyPr/>
          <a:lstStyle/>
          <a:p>
            <a:fld id="{155446FD-5D3B-4731-AB2B-F9C9BD5FEA56}" type="slidenum">
              <a:rPr lang="zh-CN" altLang="en-US" smtClean="0"/>
              <a:t>27</a:t>
            </a:fld>
            <a:endParaRPr lang="zh-CN" altLang="en-US"/>
          </a:p>
        </p:txBody>
      </p:sp>
    </p:spTree>
    <p:extLst>
      <p:ext uri="{BB962C8B-B14F-4D97-AF65-F5344CB8AC3E}">
        <p14:creationId xmlns:p14="http://schemas.microsoft.com/office/powerpoint/2010/main" val="26568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dirty="0">
                <a:solidFill>
                  <a:srgbClr val="000000"/>
                </a:solidFill>
                <a:effectLst/>
                <a:latin typeface="Helvetica Neue"/>
              </a:rPr>
              <a:t>Based on the count of each section, we can calculate precision and recall of each label:</a:t>
            </a:r>
          </a:p>
          <a:p>
            <a:pPr algn="l"/>
            <a:r>
              <a:rPr lang="en-US" altLang="zh-CN" sz="1200" b="0" i="0" dirty="0">
                <a:solidFill>
                  <a:srgbClr val="000000"/>
                </a:solidFill>
                <a:effectLst/>
                <a:latin typeface="Helvetica Neue"/>
              </a:rPr>
              <a:t>Precision is a measure of the accuracy provided that a class label has been predicted. It is defined by: precision = TP / (TP + FP)</a:t>
            </a:r>
          </a:p>
          <a:p>
            <a:pPr algn="l"/>
            <a:r>
              <a:rPr lang="en-US" altLang="zh-CN" sz="1200" b="0" i="0" dirty="0">
                <a:solidFill>
                  <a:srgbClr val="000000"/>
                </a:solidFill>
                <a:effectLst/>
                <a:latin typeface="Helvetica Neue"/>
              </a:rPr>
              <a:t>Recall is true positive rate. It is defined as: Recall = TP / (TP + FN)</a:t>
            </a:r>
          </a:p>
          <a:p>
            <a:pPr algn="l"/>
            <a:r>
              <a:rPr lang="en-US" altLang="zh-CN" sz="1200" b="0" i="0" dirty="0">
                <a:solidFill>
                  <a:srgbClr val="000000"/>
                </a:solidFill>
                <a:effectLst/>
                <a:latin typeface="Helvetica Neue"/>
              </a:rPr>
              <a:t>So, we can calculate precision and recall of each class.</a:t>
            </a:r>
          </a:p>
          <a:p>
            <a:endParaRPr lang="zh-CN" altLang="en-US" dirty="0"/>
          </a:p>
        </p:txBody>
      </p:sp>
      <p:sp>
        <p:nvSpPr>
          <p:cNvPr id="4" name="灯片编号占位符 3"/>
          <p:cNvSpPr>
            <a:spLocks noGrp="1"/>
          </p:cNvSpPr>
          <p:nvPr>
            <p:ph type="sldNum" sz="quarter" idx="5"/>
          </p:nvPr>
        </p:nvSpPr>
        <p:spPr/>
        <p:txBody>
          <a:bodyPr/>
          <a:lstStyle/>
          <a:p>
            <a:fld id="{155446FD-5D3B-4731-AB2B-F9C9BD5FEA56}" type="slidenum">
              <a:rPr lang="zh-CN" altLang="en-US" smtClean="0"/>
              <a:t>35</a:t>
            </a:fld>
            <a:endParaRPr lang="zh-CN" altLang="en-US"/>
          </a:p>
        </p:txBody>
      </p:sp>
    </p:spTree>
    <p:extLst>
      <p:ext uri="{BB962C8B-B14F-4D97-AF65-F5344CB8AC3E}">
        <p14:creationId xmlns:p14="http://schemas.microsoft.com/office/powerpoint/2010/main" val="30649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dirty="0">
                <a:solidFill>
                  <a:srgbClr val="000000"/>
                </a:solidFill>
                <a:effectLst/>
                <a:latin typeface="Helvetica Neue"/>
              </a:rPr>
              <a:t>Based on the count of each section, we can calculate precision and recall of each label:</a:t>
            </a:r>
          </a:p>
          <a:p>
            <a:pPr algn="l"/>
            <a:r>
              <a:rPr lang="en-US" altLang="zh-CN" sz="1200" b="0" i="0" dirty="0">
                <a:solidFill>
                  <a:srgbClr val="000000"/>
                </a:solidFill>
                <a:effectLst/>
                <a:latin typeface="Helvetica Neue"/>
              </a:rPr>
              <a:t>Precision is a measure of the accuracy provided that a class label has been predicted. It is defined by: precision = TP / (TP + FP)</a:t>
            </a:r>
          </a:p>
          <a:p>
            <a:pPr algn="l"/>
            <a:r>
              <a:rPr lang="en-US" altLang="zh-CN" sz="1200" b="0" i="0" dirty="0">
                <a:solidFill>
                  <a:srgbClr val="000000"/>
                </a:solidFill>
                <a:effectLst/>
                <a:latin typeface="Helvetica Neue"/>
              </a:rPr>
              <a:t>Recall is true positive rate. It is defined as: Recall = TP / (TP + FN)</a:t>
            </a:r>
          </a:p>
          <a:p>
            <a:pPr algn="l"/>
            <a:r>
              <a:rPr lang="en-US" altLang="zh-CN" sz="1200" b="0" i="0" dirty="0">
                <a:solidFill>
                  <a:srgbClr val="000000"/>
                </a:solidFill>
                <a:effectLst/>
                <a:latin typeface="Helvetica Neue"/>
              </a:rPr>
              <a:t>So, we can calculate precision and recall of each class.</a:t>
            </a:r>
          </a:p>
          <a:p>
            <a:endParaRPr lang="zh-CN" altLang="en-US" dirty="0"/>
          </a:p>
        </p:txBody>
      </p:sp>
      <p:sp>
        <p:nvSpPr>
          <p:cNvPr id="4" name="灯片编号占位符 3"/>
          <p:cNvSpPr>
            <a:spLocks noGrp="1"/>
          </p:cNvSpPr>
          <p:nvPr>
            <p:ph type="sldNum" sz="quarter" idx="5"/>
          </p:nvPr>
        </p:nvSpPr>
        <p:spPr/>
        <p:txBody>
          <a:bodyPr/>
          <a:lstStyle/>
          <a:p>
            <a:fld id="{155446FD-5D3B-4731-AB2B-F9C9BD5FEA56}" type="slidenum">
              <a:rPr lang="zh-CN" altLang="en-US" smtClean="0"/>
              <a:t>36</a:t>
            </a:fld>
            <a:endParaRPr lang="zh-CN" altLang="en-US"/>
          </a:p>
        </p:txBody>
      </p:sp>
    </p:spTree>
    <p:extLst>
      <p:ext uri="{BB962C8B-B14F-4D97-AF65-F5344CB8AC3E}">
        <p14:creationId xmlns:p14="http://schemas.microsoft.com/office/powerpoint/2010/main" val="378012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6820-229D-4EB5-9DFA-98E71B7977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44EC62-AC45-4A81-871E-7A672EA42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2DD6F9-5BDA-4292-86BE-696828E9EDD3}"/>
              </a:ext>
            </a:extLst>
          </p:cNvPr>
          <p:cNvSpPr>
            <a:spLocks noGrp="1"/>
          </p:cNvSpPr>
          <p:nvPr>
            <p:ph type="dt" sz="half" idx="10"/>
          </p:nvPr>
        </p:nvSpPr>
        <p:spPr/>
        <p:txBody>
          <a:bodyPr/>
          <a:lstStyle/>
          <a:p>
            <a:fld id="{9F8648CB-6A32-4934-959E-853998ADFA5C}" type="datetime1">
              <a:rPr lang="zh-CN" altLang="en-US" smtClean="0"/>
              <a:t>2020.9.19</a:t>
            </a:fld>
            <a:endParaRPr lang="zh-CN" altLang="en-US"/>
          </a:p>
        </p:txBody>
      </p:sp>
      <p:sp>
        <p:nvSpPr>
          <p:cNvPr id="5" name="页脚占位符 4">
            <a:extLst>
              <a:ext uri="{FF2B5EF4-FFF2-40B4-BE49-F238E27FC236}">
                <a16:creationId xmlns:a16="http://schemas.microsoft.com/office/drawing/2014/main" id="{37483988-EDB6-46BD-964D-A985EEBA6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7012B-4033-4151-81DE-87C19CF230FD}"/>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82071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26605-BBFA-41BB-847B-ACEADBCFDF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1B2C35-3EA0-4D70-9579-69C953FE87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0D148F-1E37-4547-B243-AFEEF6F8F38D}"/>
              </a:ext>
            </a:extLst>
          </p:cNvPr>
          <p:cNvSpPr>
            <a:spLocks noGrp="1"/>
          </p:cNvSpPr>
          <p:nvPr>
            <p:ph type="dt" sz="half" idx="10"/>
          </p:nvPr>
        </p:nvSpPr>
        <p:spPr/>
        <p:txBody>
          <a:bodyPr/>
          <a:lstStyle/>
          <a:p>
            <a:fld id="{50753005-692C-4148-B733-4C1E91264AFE}" type="datetime1">
              <a:rPr lang="zh-CN" altLang="en-US" smtClean="0"/>
              <a:t>2020.9.19</a:t>
            </a:fld>
            <a:endParaRPr lang="zh-CN" altLang="en-US"/>
          </a:p>
        </p:txBody>
      </p:sp>
      <p:sp>
        <p:nvSpPr>
          <p:cNvPr id="5" name="页脚占位符 4">
            <a:extLst>
              <a:ext uri="{FF2B5EF4-FFF2-40B4-BE49-F238E27FC236}">
                <a16:creationId xmlns:a16="http://schemas.microsoft.com/office/drawing/2014/main" id="{669ACCA1-FCBD-40C3-B233-18E6FD868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56428-77A2-43A0-8116-433C97014F10}"/>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2108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5DBB9B-4F93-4DD7-829F-10AB0ECE85F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8840AE-9485-43B2-9F2E-1701025EDE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E1E6B-BC64-4BE3-8C3F-94440AB9A6A9}"/>
              </a:ext>
            </a:extLst>
          </p:cNvPr>
          <p:cNvSpPr>
            <a:spLocks noGrp="1"/>
          </p:cNvSpPr>
          <p:nvPr>
            <p:ph type="dt" sz="half" idx="10"/>
          </p:nvPr>
        </p:nvSpPr>
        <p:spPr/>
        <p:txBody>
          <a:bodyPr/>
          <a:lstStyle/>
          <a:p>
            <a:fld id="{99E707A2-4762-401C-8DD2-1C9D94DC0920}" type="datetime1">
              <a:rPr lang="zh-CN" altLang="en-US" smtClean="0"/>
              <a:t>2020.9.19</a:t>
            </a:fld>
            <a:endParaRPr lang="zh-CN" altLang="en-US"/>
          </a:p>
        </p:txBody>
      </p:sp>
      <p:sp>
        <p:nvSpPr>
          <p:cNvPr id="5" name="页脚占位符 4">
            <a:extLst>
              <a:ext uri="{FF2B5EF4-FFF2-40B4-BE49-F238E27FC236}">
                <a16:creationId xmlns:a16="http://schemas.microsoft.com/office/drawing/2014/main" id="{67D19DEB-2216-4DDA-85EF-9F9B3C949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49A474-1184-46C5-AC84-5B7893636D16}"/>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356836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AC748-DF15-469F-A4BC-BAE0B23C0C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87C73B-5942-4945-A285-419FCB5F68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B767B3-D38A-4CB8-AC9A-085144E2BF3F}"/>
              </a:ext>
            </a:extLst>
          </p:cNvPr>
          <p:cNvSpPr>
            <a:spLocks noGrp="1"/>
          </p:cNvSpPr>
          <p:nvPr>
            <p:ph type="dt" sz="half" idx="10"/>
          </p:nvPr>
        </p:nvSpPr>
        <p:spPr/>
        <p:txBody>
          <a:bodyPr/>
          <a:lstStyle/>
          <a:p>
            <a:fld id="{BD64D885-BF02-4015-A8EA-EC05B5E91331}" type="datetime1">
              <a:rPr lang="zh-CN" altLang="en-US" smtClean="0"/>
              <a:t>2020.9.19</a:t>
            </a:fld>
            <a:endParaRPr lang="zh-CN" altLang="en-US"/>
          </a:p>
        </p:txBody>
      </p:sp>
      <p:sp>
        <p:nvSpPr>
          <p:cNvPr id="5" name="页脚占位符 4">
            <a:extLst>
              <a:ext uri="{FF2B5EF4-FFF2-40B4-BE49-F238E27FC236}">
                <a16:creationId xmlns:a16="http://schemas.microsoft.com/office/drawing/2014/main" id="{436B0677-389C-484B-901A-E8F614559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37FB81-1235-44AD-A326-E44090AEA9EC}"/>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245183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6CFC6-6E6B-4BAF-954E-A29E4A3C16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2DCC6D-74B5-4AA3-B4BA-7070681AA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83018F-869F-47FA-AFF8-3236EEB1B100}"/>
              </a:ext>
            </a:extLst>
          </p:cNvPr>
          <p:cNvSpPr>
            <a:spLocks noGrp="1"/>
          </p:cNvSpPr>
          <p:nvPr>
            <p:ph type="dt" sz="half" idx="10"/>
          </p:nvPr>
        </p:nvSpPr>
        <p:spPr/>
        <p:txBody>
          <a:bodyPr/>
          <a:lstStyle/>
          <a:p>
            <a:fld id="{97284643-3AEE-4F15-A931-1C96052EB1E5}" type="datetime1">
              <a:rPr lang="zh-CN" altLang="en-US" smtClean="0"/>
              <a:t>2020.9.19</a:t>
            </a:fld>
            <a:endParaRPr lang="zh-CN" altLang="en-US"/>
          </a:p>
        </p:txBody>
      </p:sp>
      <p:sp>
        <p:nvSpPr>
          <p:cNvPr id="5" name="页脚占位符 4">
            <a:extLst>
              <a:ext uri="{FF2B5EF4-FFF2-40B4-BE49-F238E27FC236}">
                <a16:creationId xmlns:a16="http://schemas.microsoft.com/office/drawing/2014/main" id="{79767B18-DCD4-44FF-B0D4-4C74CD6C15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591088-0FD4-4675-9F9F-E824B1DFFC45}"/>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24291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B9E88-90D4-42BC-BB1E-261F411A26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5CDBC4-5CAC-461C-BCC5-701D9390F3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A799E6-6566-4E6F-BCBB-85EBC36C471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F935C0-1B55-43ED-B2F9-06D7E0AEF233}"/>
              </a:ext>
            </a:extLst>
          </p:cNvPr>
          <p:cNvSpPr>
            <a:spLocks noGrp="1"/>
          </p:cNvSpPr>
          <p:nvPr>
            <p:ph type="dt" sz="half" idx="10"/>
          </p:nvPr>
        </p:nvSpPr>
        <p:spPr/>
        <p:txBody>
          <a:bodyPr/>
          <a:lstStyle/>
          <a:p>
            <a:fld id="{7E297D1B-BF13-4A0E-96ED-9C9F8794D77A}" type="datetime1">
              <a:rPr lang="zh-CN" altLang="en-US" smtClean="0"/>
              <a:t>2020.9.19</a:t>
            </a:fld>
            <a:endParaRPr lang="zh-CN" altLang="en-US"/>
          </a:p>
        </p:txBody>
      </p:sp>
      <p:sp>
        <p:nvSpPr>
          <p:cNvPr id="6" name="页脚占位符 5">
            <a:extLst>
              <a:ext uri="{FF2B5EF4-FFF2-40B4-BE49-F238E27FC236}">
                <a16:creationId xmlns:a16="http://schemas.microsoft.com/office/drawing/2014/main" id="{33877A9E-07B5-42AB-82C9-2AE4169E36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E74CCC-29F7-4AB1-A375-73B6069037AA}"/>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9331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0FD3D-40DA-4F27-A87D-6E6A53ABEBC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D00256-93D3-46C2-95E4-84361B264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E7FF0D-9270-4BFA-B445-6AD68E230B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69034A-3788-4164-8DC8-D19A8E503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7CCE6F-52D3-463C-A72B-6E381D42B2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B91C5E-D335-40B5-856C-7F51E9D7950F}"/>
              </a:ext>
            </a:extLst>
          </p:cNvPr>
          <p:cNvSpPr>
            <a:spLocks noGrp="1"/>
          </p:cNvSpPr>
          <p:nvPr>
            <p:ph type="dt" sz="half" idx="10"/>
          </p:nvPr>
        </p:nvSpPr>
        <p:spPr/>
        <p:txBody>
          <a:bodyPr/>
          <a:lstStyle/>
          <a:p>
            <a:fld id="{A4899E8F-C794-42FC-A065-86028E6FB3D0}" type="datetime1">
              <a:rPr lang="zh-CN" altLang="en-US" smtClean="0"/>
              <a:t>2020.9.19</a:t>
            </a:fld>
            <a:endParaRPr lang="zh-CN" altLang="en-US"/>
          </a:p>
        </p:txBody>
      </p:sp>
      <p:sp>
        <p:nvSpPr>
          <p:cNvPr id="8" name="页脚占位符 7">
            <a:extLst>
              <a:ext uri="{FF2B5EF4-FFF2-40B4-BE49-F238E27FC236}">
                <a16:creationId xmlns:a16="http://schemas.microsoft.com/office/drawing/2014/main" id="{3F8C044E-47C4-4966-A339-C917B079CC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C68E250-1310-4C66-A1D1-4BEC498BA374}"/>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162973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09EA8-AF44-4829-95C5-42FD4309B6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32898C-D453-45E1-A458-F3441A3E1B3A}"/>
              </a:ext>
            </a:extLst>
          </p:cNvPr>
          <p:cNvSpPr>
            <a:spLocks noGrp="1"/>
          </p:cNvSpPr>
          <p:nvPr>
            <p:ph type="dt" sz="half" idx="10"/>
          </p:nvPr>
        </p:nvSpPr>
        <p:spPr/>
        <p:txBody>
          <a:bodyPr/>
          <a:lstStyle/>
          <a:p>
            <a:fld id="{15F4C875-2DD1-43A4-9496-DD7C6678891A}" type="datetime1">
              <a:rPr lang="zh-CN" altLang="en-US" smtClean="0"/>
              <a:t>2020.9.19</a:t>
            </a:fld>
            <a:endParaRPr lang="zh-CN" altLang="en-US"/>
          </a:p>
        </p:txBody>
      </p:sp>
      <p:sp>
        <p:nvSpPr>
          <p:cNvPr id="4" name="页脚占位符 3">
            <a:extLst>
              <a:ext uri="{FF2B5EF4-FFF2-40B4-BE49-F238E27FC236}">
                <a16:creationId xmlns:a16="http://schemas.microsoft.com/office/drawing/2014/main" id="{4C948B44-744F-4DD1-8D17-8F58634115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9927AA-4C72-45C8-82A5-A7F755FDE71E}"/>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301815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6772B9-66A7-4D05-B598-01DAAC7B4083}"/>
              </a:ext>
            </a:extLst>
          </p:cNvPr>
          <p:cNvSpPr>
            <a:spLocks noGrp="1"/>
          </p:cNvSpPr>
          <p:nvPr>
            <p:ph type="dt" sz="half" idx="10"/>
          </p:nvPr>
        </p:nvSpPr>
        <p:spPr/>
        <p:txBody>
          <a:bodyPr/>
          <a:lstStyle/>
          <a:p>
            <a:fld id="{BAA28CE1-E13B-40DD-9387-A847D419C98E}" type="datetime1">
              <a:rPr lang="zh-CN" altLang="en-US" smtClean="0"/>
              <a:t>2020.9.19</a:t>
            </a:fld>
            <a:endParaRPr lang="zh-CN" altLang="en-US"/>
          </a:p>
        </p:txBody>
      </p:sp>
      <p:sp>
        <p:nvSpPr>
          <p:cNvPr id="3" name="页脚占位符 2">
            <a:extLst>
              <a:ext uri="{FF2B5EF4-FFF2-40B4-BE49-F238E27FC236}">
                <a16:creationId xmlns:a16="http://schemas.microsoft.com/office/drawing/2014/main" id="{BA558656-4C28-42C1-BB77-9F2E27E4A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60FF69-A2A1-4D71-9DC0-2E4F9DE65DFC}"/>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155791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CE76F-26F2-43C2-A3C2-C19DCA0EBD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7590FF-4500-4515-9456-324B6A93F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6F5C4F-3E6D-4DEA-83FC-3FA1A94E6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D6AB08-52DB-46E1-B32F-80ACBD1437E2}"/>
              </a:ext>
            </a:extLst>
          </p:cNvPr>
          <p:cNvSpPr>
            <a:spLocks noGrp="1"/>
          </p:cNvSpPr>
          <p:nvPr>
            <p:ph type="dt" sz="half" idx="10"/>
          </p:nvPr>
        </p:nvSpPr>
        <p:spPr/>
        <p:txBody>
          <a:bodyPr/>
          <a:lstStyle/>
          <a:p>
            <a:fld id="{664BEF6A-DE66-41AF-807F-FEFEC9F4A651}" type="datetime1">
              <a:rPr lang="zh-CN" altLang="en-US" smtClean="0"/>
              <a:t>2020.9.19</a:t>
            </a:fld>
            <a:endParaRPr lang="zh-CN" altLang="en-US"/>
          </a:p>
        </p:txBody>
      </p:sp>
      <p:sp>
        <p:nvSpPr>
          <p:cNvPr id="6" name="页脚占位符 5">
            <a:extLst>
              <a:ext uri="{FF2B5EF4-FFF2-40B4-BE49-F238E27FC236}">
                <a16:creationId xmlns:a16="http://schemas.microsoft.com/office/drawing/2014/main" id="{6E527E3D-112C-48C8-BDE2-ED32D8893C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121743-C972-4AC2-BAD1-58AD1D7F2337}"/>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172134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C739F-3963-4BFF-A414-C46B730A7E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249DBF-20C5-44B6-A7DD-0E12D9C21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D1922A-F9DC-456D-B35D-B418CF9A3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0AE475-066C-4AD4-A071-06A4719DF13D}"/>
              </a:ext>
            </a:extLst>
          </p:cNvPr>
          <p:cNvSpPr>
            <a:spLocks noGrp="1"/>
          </p:cNvSpPr>
          <p:nvPr>
            <p:ph type="dt" sz="half" idx="10"/>
          </p:nvPr>
        </p:nvSpPr>
        <p:spPr/>
        <p:txBody>
          <a:bodyPr/>
          <a:lstStyle/>
          <a:p>
            <a:fld id="{09A32D0F-D7EF-4BC6-9E0E-0BD5D78EF5BE}" type="datetime1">
              <a:rPr lang="zh-CN" altLang="en-US" smtClean="0"/>
              <a:t>2020.9.19</a:t>
            </a:fld>
            <a:endParaRPr lang="zh-CN" altLang="en-US"/>
          </a:p>
        </p:txBody>
      </p:sp>
      <p:sp>
        <p:nvSpPr>
          <p:cNvPr id="6" name="页脚占位符 5">
            <a:extLst>
              <a:ext uri="{FF2B5EF4-FFF2-40B4-BE49-F238E27FC236}">
                <a16:creationId xmlns:a16="http://schemas.microsoft.com/office/drawing/2014/main" id="{C17D87FA-44EB-48F1-A0F4-0016797380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399158-0347-449C-8987-652DA44F0145}"/>
              </a:ext>
            </a:extLst>
          </p:cNvPr>
          <p:cNvSpPr>
            <a:spLocks noGrp="1"/>
          </p:cNvSpPr>
          <p:nvPr>
            <p:ph type="sldNum" sz="quarter" idx="12"/>
          </p:nvPr>
        </p:nvSpPr>
        <p:spPr/>
        <p:txBody>
          <a:body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321452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7CDDD9-107D-47DF-A085-C8B20B1FC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36EF5F-78D2-4CEE-977A-5615F6D81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68015-2C7A-401D-B299-28D12B648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6000B-EA04-4CAA-AE35-D51115AF987D}" type="datetime1">
              <a:rPr lang="zh-CN" altLang="en-US" smtClean="0"/>
              <a:t>2020.9.19</a:t>
            </a:fld>
            <a:endParaRPr lang="zh-CN" altLang="en-US"/>
          </a:p>
        </p:txBody>
      </p:sp>
      <p:sp>
        <p:nvSpPr>
          <p:cNvPr id="5" name="页脚占位符 4">
            <a:extLst>
              <a:ext uri="{FF2B5EF4-FFF2-40B4-BE49-F238E27FC236}">
                <a16:creationId xmlns:a16="http://schemas.microsoft.com/office/drawing/2014/main" id="{05B4CBD5-C46E-4E68-9107-E303FF7C6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FF459D-AF15-465A-9067-9C2B9AEEA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F8C1A-0BC3-421C-8B28-63B9F8FAB540}" type="slidenum">
              <a:rPr lang="zh-CN" altLang="en-US" smtClean="0"/>
              <a:t>‹#›</a:t>
            </a:fld>
            <a:endParaRPr lang="zh-CN" altLang="en-US"/>
          </a:p>
        </p:txBody>
      </p:sp>
    </p:spTree>
    <p:extLst>
      <p:ext uri="{BB962C8B-B14F-4D97-AF65-F5344CB8AC3E}">
        <p14:creationId xmlns:p14="http://schemas.microsoft.com/office/powerpoint/2010/main" val="122031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5.pn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CDEE6E8D-A89F-4BDB-804B-C11EBD28A422}"/>
              </a:ext>
            </a:extLst>
          </p:cNvPr>
          <p:cNvPicPr>
            <a:picLocks noChangeAspect="1"/>
          </p:cNvPicPr>
          <p:nvPr/>
        </p:nvPicPr>
        <p:blipFill>
          <a:blip r:embed="rId2"/>
          <a:srcRect/>
          <a:stretch>
            <a:fillRect/>
          </a:stretch>
        </p:blipFill>
        <p:spPr>
          <a:xfrm>
            <a:off x="0" y="4321"/>
            <a:ext cx="12257405" cy="6853833"/>
          </a:xfrm>
          <a:prstGeom prst="rect">
            <a:avLst/>
          </a:prstGeom>
        </p:spPr>
      </p:pic>
      <p:sp>
        <p:nvSpPr>
          <p:cNvPr id="2" name="标题 1">
            <a:extLst>
              <a:ext uri="{FF2B5EF4-FFF2-40B4-BE49-F238E27FC236}">
                <a16:creationId xmlns:a16="http://schemas.microsoft.com/office/drawing/2014/main" id="{EBC52E1C-7935-4E35-A35C-9F3A506F9DFF}"/>
              </a:ext>
            </a:extLst>
          </p:cNvPr>
          <p:cNvSpPr>
            <a:spLocks noGrp="1"/>
          </p:cNvSpPr>
          <p:nvPr>
            <p:ph type="ctrTitle"/>
          </p:nvPr>
        </p:nvSpPr>
        <p:spPr>
          <a:xfrm>
            <a:off x="670874" y="578693"/>
            <a:ext cx="10850251" cy="1415361"/>
          </a:xfrm>
        </p:spPr>
        <p:txBody>
          <a:bodyPr anchor="ctr">
            <a:normAutofit/>
          </a:bodyPr>
          <a:lstStyle/>
          <a:p>
            <a:r>
              <a:rPr lang="en-US" altLang="zh-CN" sz="5400" b="1" dirty="0">
                <a:solidFill>
                  <a:schemeClr val="bg1"/>
                </a:solidFill>
                <a:latin typeface="Times New Roman" panose="02020603050405020304" pitchFamily="18" charset="0"/>
                <a:cs typeface="Times New Roman" panose="02020603050405020304" pitchFamily="18" charset="0"/>
              </a:rPr>
              <a:t>Business Analytics and Prediction</a:t>
            </a:r>
            <a:endParaRPr lang="zh-CN" altLang="en-US" sz="5400" b="1" dirty="0">
              <a:solidFill>
                <a:schemeClr val="bg1"/>
              </a:solidFill>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F05384C1-278D-4845-997F-D19FAD412864}"/>
              </a:ext>
            </a:extLst>
          </p:cNvPr>
          <p:cNvSpPr>
            <a:spLocks noGrp="1"/>
          </p:cNvSpPr>
          <p:nvPr>
            <p:ph type="subTitle" idx="1"/>
          </p:nvPr>
        </p:nvSpPr>
        <p:spPr>
          <a:xfrm>
            <a:off x="873551" y="2269474"/>
            <a:ext cx="10444898" cy="1155771"/>
          </a:xfrm>
        </p:spPr>
        <p:txBody>
          <a:bodyPr anchor="ctr"/>
          <a:lstStyle/>
          <a:p>
            <a:pPr algn="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Guo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Moyi</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Guo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Qiying</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Jin</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Dongni</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Li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Jianlong</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Lyu</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Xiaoqi</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Sun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Yuting</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Wen </a:t>
            </a:r>
            <a:r>
              <a:rPr lang="en-US" altLang="zh-CN" sz="1800" b="0" i="0" kern="100" dirty="0" err="1">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Weikang</a:t>
            </a:r>
            <a:r>
              <a:rPr lang="en-US" altLang="zh-CN" sz="18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Xiao Peiyu</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r"/>
            <a:r>
              <a:rPr lang="en-US" altLang="zh-CN" sz="2000" b="0" i="0"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2020-9-19</a:t>
            </a:r>
            <a:endPar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E32CB2D1-1768-4E42-A5A5-2F6D65F6FE57}"/>
              </a:ext>
            </a:extLst>
          </p:cNvPr>
          <p:cNvSpPr>
            <a:spLocks noGrp="1"/>
          </p:cNvSpPr>
          <p:nvPr>
            <p:ph type="sldNum" sz="quarter" idx="12"/>
          </p:nvPr>
        </p:nvSpPr>
        <p:spPr/>
        <p:txBody>
          <a:bodyPr/>
          <a:lstStyle/>
          <a:p>
            <a:fld id="{A09F8C1A-0BC3-421C-8B28-63B9F8FAB540}" type="slidenum">
              <a:rPr lang="zh-CN" altLang="en-US" smtClean="0">
                <a:solidFill>
                  <a:schemeClr val="bg1">
                    <a:lumMod val="85000"/>
                  </a:schemeClr>
                </a:solidFill>
              </a:rPr>
              <a:t>1</a:t>
            </a:fld>
            <a:endParaRPr lang="zh-CN" altLang="en-US" dirty="0">
              <a:solidFill>
                <a:schemeClr val="bg1">
                  <a:lumMod val="85000"/>
                </a:schemeClr>
              </a:solidFill>
            </a:endParaRPr>
          </a:p>
        </p:txBody>
      </p:sp>
      <p:sp>
        <p:nvSpPr>
          <p:cNvPr id="7" name="文本占位符 3">
            <a:extLst>
              <a:ext uri="{FF2B5EF4-FFF2-40B4-BE49-F238E27FC236}">
                <a16:creationId xmlns:a16="http://schemas.microsoft.com/office/drawing/2014/main" id="{FA524CF3-7FF0-4827-AC5D-C826801AA35C}"/>
              </a:ext>
            </a:extLst>
          </p:cNvPr>
          <p:cNvSpPr txBox="1">
            <a:spLocks/>
          </p:cNvSpPr>
          <p:nvPr/>
        </p:nvSpPr>
        <p:spPr>
          <a:xfrm>
            <a:off x="1055535" y="3579199"/>
            <a:ext cx="10298265" cy="200625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kern="100"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This report aims to provide banks with solutions to detect loan default users, taking into account that different banks may use different language environments. Using the historical loan default data provided by Nanyang Technological University, after preprocessing the data, use R and python to construct a logistic regression model and a decision tree model respectively, and use the model to predict the loaner's default situation. Based on the test results of our models, the highest prediction accuracy can reach 97.37%, and the lowest loan default rate can reach 0.19%.</a:t>
            </a:r>
            <a:endParaRPr lang="zh-CN" altLang="zh-CN" sz="1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F884CA3-D2F3-465E-A0EB-C288743DDECF}"/>
              </a:ext>
            </a:extLst>
          </p:cNvPr>
          <p:cNvSpPr/>
          <p:nvPr/>
        </p:nvSpPr>
        <p:spPr>
          <a:xfrm>
            <a:off x="838416" y="3724867"/>
            <a:ext cx="131068" cy="1772552"/>
          </a:xfrm>
          <a:prstGeom prst="rect">
            <a:avLst/>
          </a:prstGeom>
          <a:solidFill>
            <a:srgbClr val="36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350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Administrator\Desktop\图片1.jpg图片1">
            <a:extLst>
              <a:ext uri="{FF2B5EF4-FFF2-40B4-BE49-F238E27FC236}">
                <a16:creationId xmlns:a16="http://schemas.microsoft.com/office/drawing/2014/main" id="{40955D01-AD81-4E4E-8E03-EC77A392AA6E}"/>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838200" y="1388126"/>
            <a:ext cx="10515600"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Modeling</a:t>
            </a:r>
          </a:p>
          <a:p>
            <a:pPr marL="0" indent="0">
              <a:buNone/>
            </a:pPr>
            <a:r>
              <a:rPr lang="en-US" altLang="zh-CN" sz="2000" dirty="0">
                <a:effectLst/>
                <a:latin typeface="Times New Roman" panose="02020603050405020304" pitchFamily="18" charset="0"/>
                <a:ea typeface="等线" panose="02010600030101010101" pitchFamily="2" charset="-122"/>
              </a:rPr>
              <a:t>We eliminated the income variable and get a new multiple regression function with satisfactory p values as well as the improvement of AIC value:</a:t>
            </a:r>
          </a:p>
          <a:p>
            <a:pPr marL="0" indent="0">
              <a:buNone/>
            </a:pPr>
            <a:r>
              <a:rPr lang="en-US" altLang="zh-CN" sz="2000" dirty="0">
                <a:effectLst/>
                <a:latin typeface="Times New Roman" panose="02020603050405020304" pitchFamily="18" charset="0"/>
                <a:ea typeface="等线" panose="02010600030101010101" pitchFamily="2" charset="-122"/>
              </a:rPr>
              <a:t>Default = -10.75 - 0.7149(</a:t>
            </a:r>
            <a:r>
              <a:rPr lang="en-US" altLang="zh-CN" sz="2000" dirty="0" err="1">
                <a:effectLst/>
                <a:latin typeface="Times New Roman" panose="02020603050405020304" pitchFamily="18" charset="0"/>
                <a:ea typeface="等线" panose="02010600030101010101" pitchFamily="2" charset="-122"/>
              </a:rPr>
              <a:t>studentYes</a:t>
            </a:r>
            <a:r>
              <a:rPr lang="en-US" altLang="zh-CN" sz="2000" dirty="0">
                <a:effectLst/>
                <a:latin typeface="Times New Roman" panose="02020603050405020304" pitchFamily="18" charset="0"/>
                <a:ea typeface="等线" panose="02010600030101010101" pitchFamily="2" charset="-122"/>
              </a:rPr>
              <a:t>) + 0.005738(balance)</a:t>
            </a: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10</a:t>
            </a:fld>
            <a:endParaRPr lang="zh-CN" altLang="en-US"/>
          </a:p>
        </p:txBody>
      </p:sp>
      <p:pic>
        <p:nvPicPr>
          <p:cNvPr id="5" name="Picture 858">
            <a:extLst>
              <a:ext uri="{FF2B5EF4-FFF2-40B4-BE49-F238E27FC236}">
                <a16:creationId xmlns:a16="http://schemas.microsoft.com/office/drawing/2014/main" id="{7C12E0C5-3F3F-43C5-8F62-064EDE0C0954}"/>
              </a:ext>
            </a:extLst>
          </p:cNvPr>
          <p:cNvPicPr/>
          <p:nvPr/>
        </p:nvPicPr>
        <p:blipFill rotWithShape="1">
          <a:blip r:embed="rId3"/>
          <a:srcRect l="1427" t="22795" r="3793"/>
          <a:stretch/>
        </p:blipFill>
        <p:spPr bwMode="auto">
          <a:xfrm>
            <a:off x="5244031" y="2894191"/>
            <a:ext cx="5860973" cy="38383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130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Administrator\Desktop\图片1.jpg图片1">
            <a:extLst>
              <a:ext uri="{FF2B5EF4-FFF2-40B4-BE49-F238E27FC236}">
                <a16:creationId xmlns:a16="http://schemas.microsoft.com/office/drawing/2014/main" id="{4FFA0523-E205-45CA-A911-70D49A8B6C5B}"/>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838200" y="1388126"/>
            <a:ext cx="10515600"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Evaluation</a:t>
            </a:r>
          </a:p>
          <a:p>
            <a:pPr marL="0" indent="0">
              <a:buNone/>
            </a:pPr>
            <a:r>
              <a:rPr lang="en-US" altLang="zh-CN" sz="2000" dirty="0">
                <a:effectLst/>
                <a:latin typeface="Times New Roman" panose="02020603050405020304" pitchFamily="18" charset="0"/>
                <a:ea typeface="等线" panose="02010600030101010101" pitchFamily="2" charset="-122"/>
              </a:rPr>
              <a:t>Set threshold as 0.2. The matrix shows that the company will lose 228 pay back of loans and 39 customers. Such condition is harmful for the business’ further development since it lacks accuracy and has too much loss. </a:t>
            </a:r>
            <a:endParaRPr lang="zh-CN" altLang="en-US" sz="3200" dirty="0"/>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11</a:t>
            </a:fld>
            <a:endParaRPr lang="zh-CN" altLang="en-US"/>
          </a:p>
        </p:txBody>
      </p:sp>
      <p:pic>
        <p:nvPicPr>
          <p:cNvPr id="5" name="Picture 867">
            <a:extLst>
              <a:ext uri="{FF2B5EF4-FFF2-40B4-BE49-F238E27FC236}">
                <a16:creationId xmlns:a16="http://schemas.microsoft.com/office/drawing/2014/main" id="{E1D95E67-F4C5-4B5F-B92F-A1BA0396EB90}"/>
              </a:ext>
            </a:extLst>
          </p:cNvPr>
          <p:cNvPicPr/>
          <p:nvPr/>
        </p:nvPicPr>
        <p:blipFill rotWithShape="1">
          <a:blip r:embed="rId3"/>
          <a:srcRect t="2187" r="4411" b="6200"/>
          <a:stretch/>
        </p:blipFill>
        <p:spPr bwMode="auto">
          <a:xfrm>
            <a:off x="3355793" y="2873835"/>
            <a:ext cx="7507962" cy="28876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555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Administrator\Desktop\图片1.jpg图片1">
            <a:extLst>
              <a:ext uri="{FF2B5EF4-FFF2-40B4-BE49-F238E27FC236}">
                <a16:creationId xmlns:a16="http://schemas.microsoft.com/office/drawing/2014/main" id="{9FDAE83D-1DB5-4296-BDE1-C56C8058459C}"/>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838200" y="1388126"/>
            <a:ext cx="10515600"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Modeling</a:t>
            </a:r>
          </a:p>
          <a:p>
            <a:pPr marL="0" indent="0">
              <a:buNone/>
            </a:pPr>
            <a:r>
              <a:rPr lang="en-US" altLang="zh-CN" sz="2000" dirty="0">
                <a:effectLst/>
                <a:latin typeface="Times New Roman" panose="02020603050405020304" pitchFamily="18" charset="0"/>
                <a:ea typeface="等线" panose="02010600030101010101" pitchFamily="2" charset="-122"/>
              </a:rPr>
              <a:t>We use the training data set to obtain a regression analysis. From above we can see the similar result that we need to eliminate the income attribute. </a:t>
            </a:r>
            <a:endParaRPr lang="zh-CN" altLang="en-US" sz="3200" dirty="0"/>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12</a:t>
            </a:fld>
            <a:endParaRPr lang="zh-CN" altLang="en-US"/>
          </a:p>
        </p:txBody>
      </p:sp>
      <p:pic>
        <p:nvPicPr>
          <p:cNvPr id="5" name="图片 4">
            <a:extLst>
              <a:ext uri="{FF2B5EF4-FFF2-40B4-BE49-F238E27FC236}">
                <a16:creationId xmlns:a16="http://schemas.microsoft.com/office/drawing/2014/main" id="{C4231E83-E449-49EC-921D-D270C26F4589}"/>
              </a:ext>
            </a:extLst>
          </p:cNvPr>
          <p:cNvPicPr/>
          <p:nvPr/>
        </p:nvPicPr>
        <p:blipFill>
          <a:blip r:embed="rId3"/>
          <a:stretch>
            <a:fillRect/>
          </a:stretch>
        </p:blipFill>
        <p:spPr>
          <a:xfrm>
            <a:off x="5100810" y="2436118"/>
            <a:ext cx="5533772" cy="4285357"/>
          </a:xfrm>
          <a:prstGeom prst="rect">
            <a:avLst/>
          </a:prstGeom>
        </p:spPr>
      </p:pic>
    </p:spTree>
    <p:extLst>
      <p:ext uri="{BB962C8B-B14F-4D97-AF65-F5344CB8AC3E}">
        <p14:creationId xmlns:p14="http://schemas.microsoft.com/office/powerpoint/2010/main" val="36921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A01E89F2-8B47-4077-ABFD-3CC699BCD01A}"/>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838200" y="1388126"/>
            <a:ext cx="10515600"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Modeling</a:t>
            </a:r>
          </a:p>
          <a:p>
            <a:pPr marL="0" indent="0">
              <a:buNone/>
            </a:pPr>
            <a:r>
              <a:rPr lang="en-US" altLang="zh-CN" sz="2000" dirty="0">
                <a:effectLst/>
                <a:latin typeface="Times New Roman" panose="02020603050405020304" pitchFamily="18" charset="0"/>
                <a:ea typeface="等线" panose="02010600030101010101" pitchFamily="2" charset="-122"/>
              </a:rPr>
              <a:t>After eliminating the income, we obtain the regression analysis on the rest of two attributes with a better AIC value. </a:t>
            </a: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13</a:t>
            </a:fld>
            <a:endParaRPr lang="zh-CN" altLang="en-US"/>
          </a:p>
        </p:txBody>
      </p:sp>
      <p:pic>
        <p:nvPicPr>
          <p:cNvPr id="8" name="图片 7">
            <a:extLst>
              <a:ext uri="{FF2B5EF4-FFF2-40B4-BE49-F238E27FC236}">
                <a16:creationId xmlns:a16="http://schemas.microsoft.com/office/drawing/2014/main" id="{276D57DD-19EF-4C78-904A-CF6D97A9263E}"/>
              </a:ext>
            </a:extLst>
          </p:cNvPr>
          <p:cNvPicPr/>
          <p:nvPr/>
        </p:nvPicPr>
        <p:blipFill>
          <a:blip r:embed="rId3"/>
          <a:stretch>
            <a:fillRect/>
          </a:stretch>
        </p:blipFill>
        <p:spPr>
          <a:xfrm>
            <a:off x="4869457" y="2316571"/>
            <a:ext cx="6142404" cy="4222342"/>
          </a:xfrm>
          <a:prstGeom prst="rect">
            <a:avLst/>
          </a:prstGeom>
        </p:spPr>
      </p:pic>
    </p:spTree>
    <p:extLst>
      <p:ext uri="{BB962C8B-B14F-4D97-AF65-F5344CB8AC3E}">
        <p14:creationId xmlns:p14="http://schemas.microsoft.com/office/powerpoint/2010/main" val="385778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01D98643-CACD-46A1-8DC4-8FA582A44624}"/>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444347" y="1477819"/>
            <a:ext cx="11303306"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Modeling</a:t>
            </a:r>
          </a:p>
          <a:p>
            <a:pPr marL="0" indent="0" algn="just">
              <a:buNone/>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We generated the coefficient and the confident interval of the former regression model which the </a:t>
            </a:r>
            <a:r>
              <a:rPr lang="en-US" altLang="zh-CN" sz="2000" i="1" kern="100" dirty="0">
                <a:effectLst/>
                <a:latin typeface="Times New Roman" panose="02020603050405020304" pitchFamily="18" charset="0"/>
                <a:ea typeface="等线" panose="02010600030101010101" pitchFamily="2" charset="-122"/>
                <a:cs typeface="Times New Roman" panose="02020603050405020304" pitchFamily="18" charset="0"/>
              </a:rPr>
              <a:t>income</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has been eliminated.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14</a:t>
            </a:fld>
            <a:endParaRPr lang="zh-CN" altLang="en-US"/>
          </a:p>
        </p:txBody>
      </p:sp>
      <p:pic>
        <p:nvPicPr>
          <p:cNvPr id="8" name="图片 7">
            <a:extLst>
              <a:ext uri="{FF2B5EF4-FFF2-40B4-BE49-F238E27FC236}">
                <a16:creationId xmlns:a16="http://schemas.microsoft.com/office/drawing/2014/main" id="{4C74B2A1-54F1-4A67-9959-2DD7E50AFE1A}"/>
              </a:ext>
            </a:extLst>
          </p:cNvPr>
          <p:cNvPicPr/>
          <p:nvPr/>
        </p:nvPicPr>
        <p:blipFill>
          <a:blip r:embed="rId3"/>
          <a:stretch>
            <a:fillRect/>
          </a:stretch>
        </p:blipFill>
        <p:spPr>
          <a:xfrm>
            <a:off x="5322783" y="2861269"/>
            <a:ext cx="6031017" cy="3315695"/>
          </a:xfrm>
          <a:prstGeom prst="rect">
            <a:avLst/>
          </a:prstGeom>
        </p:spPr>
      </p:pic>
    </p:spTree>
    <p:extLst>
      <p:ext uri="{BB962C8B-B14F-4D97-AF65-F5344CB8AC3E}">
        <p14:creationId xmlns:p14="http://schemas.microsoft.com/office/powerpoint/2010/main" val="102402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4549E183-DFE6-42C0-9E3A-06CAE26EAAAC}"/>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275422" y="1388126"/>
            <a:ext cx="11633812"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Evaluation</a:t>
            </a:r>
          </a:p>
          <a:p>
            <a:pPr marL="0" indent="0">
              <a:buNone/>
            </a:pPr>
            <a:r>
              <a:rPr lang="en-US" altLang="zh-CN" sz="1800" dirty="0">
                <a:effectLst/>
                <a:latin typeface="Times New Roman" panose="02020603050405020304" pitchFamily="18" charset="0"/>
                <a:ea typeface="等线" panose="02010600030101010101" pitchFamily="2" charset="-122"/>
              </a:rPr>
              <a:t>In the training data set, the result of the confusion matrix seems better. The accuracy has improved but one shortcoming is that the company would still suffer from some loss. </a:t>
            </a:r>
          </a:p>
          <a:p>
            <a:pPr marL="0" indent="0">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we used the data in the m4 where the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income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has been eliminated. We can observe that the general condition is the best among the analysis before. The confusion matrix has increased its accuracy a lot and therefore the predict values are more reliable. There are fewer cases that the company will lose money from loan pay back as well as lose its customers. The overall accuracy is fulfilled.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sz="3200" dirty="0"/>
          </a:p>
        </p:txBody>
      </p:sp>
      <p:pic>
        <p:nvPicPr>
          <p:cNvPr id="8" name="图片 7">
            <a:extLst>
              <a:ext uri="{FF2B5EF4-FFF2-40B4-BE49-F238E27FC236}">
                <a16:creationId xmlns:a16="http://schemas.microsoft.com/office/drawing/2014/main" id="{80B97B92-6665-46DA-98D3-2FC1A3744794}"/>
              </a:ext>
            </a:extLst>
          </p:cNvPr>
          <p:cNvPicPr/>
          <p:nvPr/>
        </p:nvPicPr>
        <p:blipFill>
          <a:blip r:embed="rId3"/>
          <a:stretch>
            <a:fillRect/>
          </a:stretch>
        </p:blipFill>
        <p:spPr>
          <a:xfrm>
            <a:off x="33051" y="3646582"/>
            <a:ext cx="6144585" cy="3156333"/>
          </a:xfrm>
          <a:prstGeom prst="rect">
            <a:avLst/>
          </a:prstGeom>
        </p:spPr>
      </p:pic>
      <p:pic>
        <p:nvPicPr>
          <p:cNvPr id="11" name="图片 10">
            <a:extLst>
              <a:ext uri="{FF2B5EF4-FFF2-40B4-BE49-F238E27FC236}">
                <a16:creationId xmlns:a16="http://schemas.microsoft.com/office/drawing/2014/main" id="{CB138A8D-5033-4742-81D3-2043D4F6E8A7}"/>
              </a:ext>
            </a:extLst>
          </p:cNvPr>
          <p:cNvPicPr/>
          <p:nvPr/>
        </p:nvPicPr>
        <p:blipFill>
          <a:blip r:embed="rId4"/>
          <a:stretch>
            <a:fillRect/>
          </a:stretch>
        </p:blipFill>
        <p:spPr>
          <a:xfrm>
            <a:off x="6080561" y="3668616"/>
            <a:ext cx="6111439" cy="3156333"/>
          </a:xfrm>
          <a:prstGeom prst="rect">
            <a:avLst/>
          </a:prstGeom>
        </p:spPr>
      </p:pic>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15</a:t>
            </a:fld>
            <a:endParaRPr lang="zh-CN" altLang="en-US"/>
          </a:p>
        </p:txBody>
      </p:sp>
    </p:spTree>
    <p:extLst>
      <p:ext uri="{BB962C8B-B14F-4D97-AF65-F5344CB8AC3E}">
        <p14:creationId xmlns:p14="http://schemas.microsoft.com/office/powerpoint/2010/main" val="162181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54E2CD90-0E83-4D8D-B6E3-FE6367BCEE13}"/>
              </a:ext>
            </a:extLst>
          </p:cNvPr>
          <p:cNvPicPr>
            <a:picLocks noChangeAspect="1"/>
          </p:cNvPicPr>
          <p:nvPr/>
        </p:nvPicPr>
        <p:blipFill>
          <a:blip r:embed="rId3"/>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16</a:t>
            </a:fld>
            <a:endParaRPr lang="zh-CN" altLang="en-US"/>
          </a:p>
        </p:txBody>
      </p:sp>
      <p:sp>
        <p:nvSpPr>
          <p:cNvPr id="5" name="内容占位符 2">
            <a:extLst>
              <a:ext uri="{FF2B5EF4-FFF2-40B4-BE49-F238E27FC236}">
                <a16:creationId xmlns:a16="http://schemas.microsoft.com/office/drawing/2014/main" id="{6E0CE32E-E45B-466D-B274-E2DA1C2D7907}"/>
              </a:ext>
            </a:extLst>
          </p:cNvPr>
          <p:cNvSpPr>
            <a:spLocks noGrp="1"/>
          </p:cNvSpPr>
          <p:nvPr>
            <p:ph idx="1"/>
          </p:nvPr>
        </p:nvSpPr>
        <p:spPr>
          <a:xfrm>
            <a:off x="838200" y="1465243"/>
            <a:ext cx="10515600" cy="4711720"/>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Pre-processing</a:t>
            </a:r>
          </a:p>
          <a:p>
            <a:pPr marL="0" indent="0">
              <a:buNone/>
            </a:pPr>
            <a:r>
              <a:rPr lang="en-US" altLang="zh-CN" sz="2000" dirty="0">
                <a:latin typeface="Times New Roman" panose="02020603050405020304" pitchFamily="18" charset="0"/>
                <a:cs typeface="Times New Roman" panose="02020603050405020304" pitchFamily="18" charset="0"/>
              </a:rPr>
              <a:t>We can see some statistics and analysis on the dataset. There are 333 items belong to default and 9667 of them not belong to default. In the data, there are 2944 have the student attribute while 7056 don’t belong to student. There are many items that have no balance while the maximum balance is 2654.3 dollars and with a mean 835.4 dollars and median 823.6 dollars. The income varies a lot. The maximum is 73554 while the minimum is 772.</a:t>
            </a:r>
            <a:endParaRPr lang="zh-CN" altLang="en-US" sz="2000" dirty="0">
              <a:latin typeface="Times New Roman" panose="02020603050405020304" pitchFamily="18" charset="0"/>
              <a:cs typeface="Times New Roman" panose="02020603050405020304" pitchFamily="18" charset="0"/>
            </a:endParaRPr>
          </a:p>
        </p:txBody>
      </p:sp>
      <p:pic>
        <p:nvPicPr>
          <p:cNvPr id="6" name="Picture 814">
            <a:extLst>
              <a:ext uri="{FF2B5EF4-FFF2-40B4-BE49-F238E27FC236}">
                <a16:creationId xmlns:a16="http://schemas.microsoft.com/office/drawing/2014/main" id="{B134860C-E617-45C4-83A9-49EC82514924}"/>
              </a:ext>
            </a:extLst>
          </p:cNvPr>
          <p:cNvPicPr/>
          <p:nvPr/>
        </p:nvPicPr>
        <p:blipFill rotWithShape="1">
          <a:blip r:embed="rId4"/>
          <a:srcRect l="1537" r="1" b="13626"/>
          <a:stretch/>
        </p:blipFill>
        <p:spPr bwMode="auto">
          <a:xfrm>
            <a:off x="1853202" y="3698550"/>
            <a:ext cx="8485596" cy="24784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691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3DA418C4-3855-4E3C-BFBD-EF8EFDD9EC70}"/>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17</a:t>
            </a:fld>
            <a:endParaRPr lang="zh-CN" altLang="en-US"/>
          </a:p>
        </p:txBody>
      </p:sp>
      <p:sp>
        <p:nvSpPr>
          <p:cNvPr id="5" name="内容占位符 2">
            <a:extLst>
              <a:ext uri="{FF2B5EF4-FFF2-40B4-BE49-F238E27FC236}">
                <a16:creationId xmlns:a16="http://schemas.microsoft.com/office/drawing/2014/main" id="{D79A9514-8D2F-427E-9989-BD9E08ECF3D8}"/>
              </a:ext>
            </a:extLst>
          </p:cNvPr>
          <p:cNvSpPr>
            <a:spLocks noGrp="1"/>
          </p:cNvSpPr>
          <p:nvPr>
            <p:ph idx="1"/>
          </p:nvPr>
        </p:nvSpPr>
        <p:spPr>
          <a:xfrm>
            <a:off x="251381" y="1632430"/>
            <a:ext cx="11689238" cy="435133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Train Test Split</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Split the dataset into train and test set:</a:t>
            </a:r>
            <a:endParaRPr lang="zh-CN" altLang="en-US" dirty="0"/>
          </a:p>
        </p:txBody>
      </p:sp>
      <p:pic>
        <p:nvPicPr>
          <p:cNvPr id="7" name="图片 6">
            <a:extLst>
              <a:ext uri="{FF2B5EF4-FFF2-40B4-BE49-F238E27FC236}">
                <a16:creationId xmlns:a16="http://schemas.microsoft.com/office/drawing/2014/main" id="{930C1680-289F-4208-A774-0EF52954C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33" y="3070303"/>
            <a:ext cx="11025734" cy="1138141"/>
          </a:xfrm>
          <a:prstGeom prst="rect">
            <a:avLst/>
          </a:prstGeom>
        </p:spPr>
      </p:pic>
    </p:spTree>
    <p:extLst>
      <p:ext uri="{BB962C8B-B14F-4D97-AF65-F5344CB8AC3E}">
        <p14:creationId xmlns:p14="http://schemas.microsoft.com/office/powerpoint/2010/main" val="215573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8B7B4CCD-C252-4DFB-AA83-300BA1FBCE20}"/>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18</a:t>
            </a:fld>
            <a:endParaRPr lang="zh-CN" altLang="en-US"/>
          </a:p>
        </p:txBody>
      </p:sp>
      <p:sp>
        <p:nvSpPr>
          <p:cNvPr id="5" name="内容占位符 2">
            <a:extLst>
              <a:ext uri="{FF2B5EF4-FFF2-40B4-BE49-F238E27FC236}">
                <a16:creationId xmlns:a16="http://schemas.microsoft.com/office/drawing/2014/main" id="{D79A9514-8D2F-427E-9989-BD9E08ECF3D8}"/>
              </a:ext>
            </a:extLst>
          </p:cNvPr>
          <p:cNvSpPr>
            <a:spLocks noGrp="1"/>
          </p:cNvSpPr>
          <p:nvPr>
            <p:ph idx="1"/>
          </p:nvPr>
        </p:nvSpPr>
        <p:spPr>
          <a:xfrm>
            <a:off x="251381" y="1632430"/>
            <a:ext cx="11689238" cy="435133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 </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Find the optimal complexity parameter (cp with minimum </a:t>
            </a:r>
            <a:r>
              <a:rPr lang="en-US" altLang="zh-CN" sz="2000" b="0" i="0" dirty="0" err="1">
                <a:solidFill>
                  <a:srgbClr val="000000"/>
                </a:solidFill>
                <a:effectLst/>
                <a:latin typeface="Times New Roman" panose="02020603050405020304" pitchFamily="18" charset="0"/>
                <a:cs typeface="Times New Roman" panose="02020603050405020304" pitchFamily="18" charset="0"/>
              </a:rPr>
              <a:t>xerror</a:t>
            </a:r>
            <a:r>
              <a:rPr lang="en-US" altLang="zh-CN" sz="20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endParaRPr lang="zh-CN" altLang="en-US" dirty="0"/>
          </a:p>
        </p:txBody>
      </p:sp>
      <p:pic>
        <p:nvPicPr>
          <p:cNvPr id="6" name="图片 5">
            <a:extLst>
              <a:ext uri="{FF2B5EF4-FFF2-40B4-BE49-F238E27FC236}">
                <a16:creationId xmlns:a16="http://schemas.microsoft.com/office/drawing/2014/main" id="{FFDB9A6B-460A-4DAF-A01A-262542CFB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81" y="2535410"/>
            <a:ext cx="5099312" cy="1301817"/>
          </a:xfrm>
          <a:prstGeom prst="rect">
            <a:avLst/>
          </a:prstGeom>
        </p:spPr>
      </p:pic>
      <p:pic>
        <p:nvPicPr>
          <p:cNvPr id="8" name="图片 7">
            <a:extLst>
              <a:ext uri="{FF2B5EF4-FFF2-40B4-BE49-F238E27FC236}">
                <a16:creationId xmlns:a16="http://schemas.microsoft.com/office/drawing/2014/main" id="{9957DD21-5324-4441-91A4-F974CB2CD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81" y="3989766"/>
            <a:ext cx="5099312" cy="2561894"/>
          </a:xfrm>
          <a:prstGeom prst="rect">
            <a:avLst/>
          </a:prstGeom>
        </p:spPr>
      </p:pic>
      <p:pic>
        <p:nvPicPr>
          <p:cNvPr id="10" name="图片 9">
            <a:extLst>
              <a:ext uri="{FF2B5EF4-FFF2-40B4-BE49-F238E27FC236}">
                <a16:creationId xmlns:a16="http://schemas.microsoft.com/office/drawing/2014/main" id="{502D3510-3543-410E-BA52-D7027D9CFF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032" y="2698831"/>
            <a:ext cx="5575587" cy="3568883"/>
          </a:xfrm>
          <a:prstGeom prst="rect">
            <a:avLst/>
          </a:prstGeom>
        </p:spPr>
      </p:pic>
    </p:spTree>
    <p:extLst>
      <p:ext uri="{BB962C8B-B14F-4D97-AF65-F5344CB8AC3E}">
        <p14:creationId xmlns:p14="http://schemas.microsoft.com/office/powerpoint/2010/main" val="181685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0E0C17AA-3CF7-42E2-997C-36B1180DD52E}"/>
              </a:ext>
            </a:extLst>
          </p:cNvPr>
          <p:cNvPicPr>
            <a:picLocks noChangeAspect="1"/>
          </p:cNvPicPr>
          <p:nvPr/>
        </p:nvPicPr>
        <p:blipFill>
          <a:blip r:embed="rId2"/>
          <a:srcRect b="80339"/>
          <a:stretch>
            <a:fillRect/>
          </a:stretch>
        </p:blipFill>
        <p:spPr>
          <a:xfrm>
            <a:off x="-7620" y="23939"/>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19</a:t>
            </a:fld>
            <a:endParaRPr lang="zh-CN" altLang="en-US"/>
          </a:p>
        </p:txBody>
      </p:sp>
      <p:sp>
        <p:nvSpPr>
          <p:cNvPr id="5" name="内容占位符 2">
            <a:extLst>
              <a:ext uri="{FF2B5EF4-FFF2-40B4-BE49-F238E27FC236}">
                <a16:creationId xmlns:a16="http://schemas.microsoft.com/office/drawing/2014/main" id="{D79A9514-8D2F-427E-9989-BD9E08ECF3D8}"/>
              </a:ext>
            </a:extLst>
          </p:cNvPr>
          <p:cNvSpPr>
            <a:spLocks noGrp="1"/>
          </p:cNvSpPr>
          <p:nvPr>
            <p:ph idx="1"/>
          </p:nvPr>
        </p:nvSpPr>
        <p:spPr>
          <a:xfrm>
            <a:off x="251381" y="1632430"/>
            <a:ext cx="11689238" cy="435133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 </a:t>
            </a:r>
          </a:p>
          <a:p>
            <a:pPr marL="0" indent="0" algn="l">
              <a:buNone/>
            </a:pPr>
            <a:r>
              <a:rPr lang="en-US" altLang="zh-CN" sz="2000" dirty="0">
                <a:solidFill>
                  <a:srgbClr val="000000"/>
                </a:solidFill>
                <a:latin typeface="Times New Roman" panose="02020603050405020304" pitchFamily="18" charset="0"/>
                <a:cs typeface="Times New Roman" panose="02020603050405020304" pitchFamily="18" charset="0"/>
              </a:rPr>
              <a:t>We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use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optimal</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cp</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train</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model</a:t>
            </a:r>
            <a:r>
              <a:rPr lang="en-US" altLang="zh-CN" sz="20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endParaRPr lang="zh-CN" altLang="en-US" dirty="0"/>
          </a:p>
        </p:txBody>
      </p:sp>
      <p:pic>
        <p:nvPicPr>
          <p:cNvPr id="7" name="图片 6">
            <a:extLst>
              <a:ext uri="{FF2B5EF4-FFF2-40B4-BE49-F238E27FC236}">
                <a16:creationId xmlns:a16="http://schemas.microsoft.com/office/drawing/2014/main" id="{8EA1250C-D8F1-4CE9-89CE-794FB097F8CB}"/>
              </a:ext>
            </a:extLst>
          </p:cNvPr>
          <p:cNvPicPr>
            <a:picLocks noChangeAspect="1"/>
          </p:cNvPicPr>
          <p:nvPr/>
        </p:nvPicPr>
        <p:blipFill rotWithShape="1">
          <a:blip r:embed="rId3">
            <a:extLst>
              <a:ext uri="{28A0092B-C50C-407E-A947-70E740481C1C}">
                <a14:useLocalDpi xmlns:a14="http://schemas.microsoft.com/office/drawing/2010/main" val="0"/>
              </a:ext>
            </a:extLst>
          </a:blip>
          <a:srcRect l="4551" t="7402" r="5700" b="5325"/>
          <a:stretch/>
        </p:blipFill>
        <p:spPr>
          <a:xfrm>
            <a:off x="6096000" y="2812600"/>
            <a:ext cx="5388167" cy="3353730"/>
          </a:xfrm>
          <a:prstGeom prst="rect">
            <a:avLst/>
          </a:prstGeom>
        </p:spPr>
      </p:pic>
      <p:pic>
        <p:nvPicPr>
          <p:cNvPr id="11" name="图片 10">
            <a:extLst>
              <a:ext uri="{FF2B5EF4-FFF2-40B4-BE49-F238E27FC236}">
                <a16:creationId xmlns:a16="http://schemas.microsoft.com/office/drawing/2014/main" id="{7A39C8C4-880E-4375-87BA-B3FBA015B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111" y="2970029"/>
            <a:ext cx="5590889" cy="3196301"/>
          </a:xfrm>
          <a:prstGeom prst="rect">
            <a:avLst/>
          </a:prstGeom>
        </p:spPr>
      </p:pic>
    </p:spTree>
    <p:extLst>
      <p:ext uri="{BB962C8B-B14F-4D97-AF65-F5344CB8AC3E}">
        <p14:creationId xmlns:p14="http://schemas.microsoft.com/office/powerpoint/2010/main" val="118180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ers\Administrator\Desktop\图片1.jpg图片1">
            <a:extLst>
              <a:ext uri="{FF2B5EF4-FFF2-40B4-BE49-F238E27FC236}">
                <a16:creationId xmlns:a16="http://schemas.microsoft.com/office/drawing/2014/main" id="{31F82096-D897-4853-A263-9E91702AFFDF}"/>
              </a:ext>
            </a:extLst>
          </p:cNvPr>
          <p:cNvPicPr>
            <a:picLocks noChangeAspect="1"/>
          </p:cNvPicPr>
          <p:nvPr/>
        </p:nvPicPr>
        <p:blipFill>
          <a:blip r:embed="rId2"/>
          <a:srcRect/>
          <a:stretch>
            <a:fillRect/>
          </a:stretch>
        </p:blipFill>
        <p:spPr>
          <a:xfrm flipH="1" flipV="1">
            <a:off x="-54326" y="2083"/>
            <a:ext cx="12257405" cy="6853833"/>
          </a:xfrm>
          <a:prstGeom prst="rect">
            <a:avLst/>
          </a:prstGeom>
        </p:spPr>
      </p:pic>
      <p:sp>
        <p:nvSpPr>
          <p:cNvPr id="3" name="内容占位符 2">
            <a:extLst>
              <a:ext uri="{FF2B5EF4-FFF2-40B4-BE49-F238E27FC236}">
                <a16:creationId xmlns:a16="http://schemas.microsoft.com/office/drawing/2014/main" id="{A778B8F8-A3AF-4CE1-AC77-90F0A071ACF2}"/>
              </a:ext>
            </a:extLst>
          </p:cNvPr>
          <p:cNvSpPr>
            <a:spLocks noGrp="1"/>
          </p:cNvSpPr>
          <p:nvPr>
            <p:ph idx="1"/>
          </p:nvPr>
        </p:nvSpPr>
        <p:spPr>
          <a:xfrm>
            <a:off x="4347845" y="513761"/>
            <a:ext cx="6439335" cy="6207713"/>
          </a:xfrm>
        </p:spPr>
        <p:txBody>
          <a:bodyPr anchor="ctr">
            <a:normAutofit fontScale="92500"/>
          </a:bodyPr>
          <a:lstStyle/>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Introduction····························3</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Literature Review·······················4</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Methodology···························5-7</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Model································8-36</a:t>
            </a:r>
          </a:p>
          <a:p>
            <a:pPr marL="457200" lvl="1" indent="0">
              <a:buNone/>
            </a:pPr>
            <a:r>
              <a:rPr lang="en-US" altLang="zh-CN" sz="14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Logistic Regression in R··················8-15</a:t>
            </a:r>
          </a:p>
          <a:p>
            <a:pPr marL="457200" lvl="1" indent="0">
              <a:buNone/>
            </a:pPr>
            <a:r>
              <a:rPr lang="en-US" altLang="zh-CN" sz="14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Decision Tree in R·······················16-21</a:t>
            </a:r>
          </a:p>
          <a:p>
            <a:pPr marL="457200" lvl="1" indent="0">
              <a:buNone/>
            </a:pPr>
            <a:r>
              <a:rPr lang="en-US" altLang="zh-CN" sz="14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Decision Tree in Python··················22-27</a:t>
            </a:r>
          </a:p>
          <a:p>
            <a:pPr marL="457200" lvl="1" indent="0">
              <a:buNone/>
            </a:pPr>
            <a:r>
              <a:rPr lang="en-US" altLang="zh-CN" sz="14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Logistic Regression in Python············28-36</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Result·································37</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Discussion·····························38</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Conclusion·····························39</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References·····························40</a:t>
            </a:r>
          </a:p>
          <a:p>
            <a:pPr marL="0" indent="0">
              <a:buNone/>
            </a:pPr>
            <a:r>
              <a:rPr lang="en-US" altLang="zh-CN" sz="1800" spc="300" dirty="0">
                <a:solidFill>
                  <a:schemeClr val="bg1"/>
                </a:solidFill>
                <a:latin typeface="CMU Typewriter Text" panose="02000309000000000000" pitchFamily="50" charset="0"/>
                <a:ea typeface="CMU Typewriter Text" panose="02000309000000000000" pitchFamily="50" charset="0"/>
                <a:cs typeface="CMU Typewriter Text" panose="02000309000000000000" pitchFamily="50" charset="0"/>
              </a:rPr>
              <a:t>Appendices··························41-43</a:t>
            </a:r>
            <a:endParaRPr lang="zh-CN" altLang="en-US" sz="1800" spc="300" dirty="0">
              <a:solidFill>
                <a:schemeClr val="bg1"/>
              </a:solidFill>
              <a:latin typeface="CMU Typewriter Text" panose="02000309000000000000" pitchFamily="50" charset="0"/>
              <a:cs typeface="CMU Typewriter Text" panose="02000309000000000000" pitchFamily="50" charset="0"/>
            </a:endParaRPr>
          </a:p>
        </p:txBody>
      </p:sp>
      <p:sp>
        <p:nvSpPr>
          <p:cNvPr id="5" name="灯片编号占位符 4">
            <a:extLst>
              <a:ext uri="{FF2B5EF4-FFF2-40B4-BE49-F238E27FC236}">
                <a16:creationId xmlns:a16="http://schemas.microsoft.com/office/drawing/2014/main" id="{8777C9C5-0966-444C-8622-0D59206DF9B8}"/>
              </a:ext>
            </a:extLst>
          </p:cNvPr>
          <p:cNvSpPr>
            <a:spLocks noGrp="1"/>
          </p:cNvSpPr>
          <p:nvPr>
            <p:ph type="sldNum" sz="quarter" idx="12"/>
          </p:nvPr>
        </p:nvSpPr>
        <p:spPr/>
        <p:txBody>
          <a:bodyPr/>
          <a:lstStyle/>
          <a:p>
            <a:fld id="{A09F8C1A-0BC3-421C-8B28-63B9F8FAB540}" type="slidenum">
              <a:rPr lang="zh-CN" altLang="en-US" smtClean="0">
                <a:solidFill>
                  <a:schemeClr val="bg1">
                    <a:lumMod val="85000"/>
                  </a:schemeClr>
                </a:solidFill>
              </a:rPr>
              <a:t>2</a:t>
            </a:fld>
            <a:endParaRPr lang="zh-CN" altLang="en-US" dirty="0">
              <a:solidFill>
                <a:schemeClr val="bg1">
                  <a:lumMod val="85000"/>
                </a:schemeClr>
              </a:solidFill>
            </a:endParaRPr>
          </a:p>
        </p:txBody>
      </p:sp>
      <p:sp>
        <p:nvSpPr>
          <p:cNvPr id="11" name="矩形 10">
            <a:extLst>
              <a:ext uri="{FF2B5EF4-FFF2-40B4-BE49-F238E27FC236}">
                <a16:creationId xmlns:a16="http://schemas.microsoft.com/office/drawing/2014/main" id="{BAE7C40F-42D4-4314-9F7C-7E8490585DFC}"/>
              </a:ext>
            </a:extLst>
          </p:cNvPr>
          <p:cNvSpPr/>
          <p:nvPr/>
        </p:nvSpPr>
        <p:spPr>
          <a:xfrm>
            <a:off x="131445" y="2742565"/>
            <a:ext cx="4216400" cy="1372870"/>
          </a:xfrm>
          <a:prstGeom prst="rect">
            <a:avLst/>
          </a:prstGeom>
          <a:solidFill>
            <a:srgbClr val="22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spc="600" dirty="0">
                <a:solidFill>
                  <a:schemeClr val="bg1"/>
                </a:solidFill>
                <a:latin typeface="Times New Roman" panose="02020603050405020304" pitchFamily="18" charset="0"/>
                <a:ea typeface="CMU Typewriter Text" panose="02000309000000000000" pitchFamily="50" charset="0"/>
                <a:cs typeface="Times New Roman" panose="02020603050405020304" pitchFamily="18" charset="0"/>
              </a:rPr>
              <a:t>Content</a:t>
            </a:r>
          </a:p>
        </p:txBody>
      </p:sp>
      <p:sp>
        <p:nvSpPr>
          <p:cNvPr id="13" name="矩形 12">
            <a:extLst>
              <a:ext uri="{FF2B5EF4-FFF2-40B4-BE49-F238E27FC236}">
                <a16:creationId xmlns:a16="http://schemas.microsoft.com/office/drawing/2014/main" id="{878F4E87-CEF9-484B-8F3B-897C22B9DB46}"/>
              </a:ext>
            </a:extLst>
          </p:cNvPr>
          <p:cNvSpPr/>
          <p:nvPr/>
        </p:nvSpPr>
        <p:spPr>
          <a:xfrm>
            <a:off x="10787180" y="2742565"/>
            <a:ext cx="487680" cy="1372870"/>
          </a:xfrm>
          <a:prstGeom prst="rect">
            <a:avLst/>
          </a:prstGeom>
          <a:solidFill>
            <a:srgbClr val="22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870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831FBF88-6156-45DE-83BC-23FAF3B42656}"/>
              </a:ext>
            </a:extLst>
          </p:cNvPr>
          <p:cNvPicPr>
            <a:picLocks noChangeAspect="1"/>
          </p:cNvPicPr>
          <p:nvPr/>
        </p:nvPicPr>
        <p:blipFill>
          <a:blip r:embed="rId2"/>
          <a:srcRect b="80339"/>
          <a:stretch>
            <a:fillRect/>
          </a:stretch>
        </p:blipFill>
        <p:spPr>
          <a:xfrm>
            <a:off x="-7620" y="23939"/>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20</a:t>
            </a:fld>
            <a:endParaRPr lang="zh-CN" altLang="en-US"/>
          </a:p>
        </p:txBody>
      </p:sp>
      <p:sp>
        <p:nvSpPr>
          <p:cNvPr id="5" name="内容占位符 2">
            <a:extLst>
              <a:ext uri="{FF2B5EF4-FFF2-40B4-BE49-F238E27FC236}">
                <a16:creationId xmlns:a16="http://schemas.microsoft.com/office/drawing/2014/main" id="{D79A9514-8D2F-427E-9989-BD9E08ECF3D8}"/>
              </a:ext>
            </a:extLst>
          </p:cNvPr>
          <p:cNvSpPr>
            <a:spLocks noGrp="1"/>
          </p:cNvSpPr>
          <p:nvPr>
            <p:ph idx="1"/>
          </p:nvPr>
        </p:nvSpPr>
        <p:spPr>
          <a:xfrm>
            <a:off x="251381" y="1632430"/>
            <a:ext cx="5844619" cy="435133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 </a:t>
            </a:r>
          </a:p>
          <a:p>
            <a:pPr marL="0" indent="0" algn="l">
              <a:buNone/>
            </a:pPr>
            <a:r>
              <a:rPr lang="en-US" altLang="zh-CN" sz="2000" dirty="0">
                <a:solidFill>
                  <a:srgbClr val="000000"/>
                </a:solidFill>
                <a:latin typeface="Times New Roman" panose="02020603050405020304" pitchFamily="18" charset="0"/>
                <a:cs typeface="Times New Roman" panose="02020603050405020304" pitchFamily="18" charset="0"/>
              </a:rPr>
              <a:t>We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use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optimal</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cp</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train</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model and check the importance of each variable. The result shows the importance of ‘balance’ is much higher than ‘income’</a:t>
            </a:r>
            <a:r>
              <a:rPr lang="en-US" altLang="zh-CN" sz="20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endParaRPr lang="zh-CN" altLang="en-US" dirty="0"/>
          </a:p>
        </p:txBody>
      </p:sp>
      <p:pic>
        <p:nvPicPr>
          <p:cNvPr id="7" name="图片 6">
            <a:extLst>
              <a:ext uri="{FF2B5EF4-FFF2-40B4-BE49-F238E27FC236}">
                <a16:creationId xmlns:a16="http://schemas.microsoft.com/office/drawing/2014/main" id="{8EA1250C-D8F1-4CE9-89CE-794FB097F8CB}"/>
              </a:ext>
            </a:extLst>
          </p:cNvPr>
          <p:cNvPicPr>
            <a:picLocks noChangeAspect="1"/>
          </p:cNvPicPr>
          <p:nvPr/>
        </p:nvPicPr>
        <p:blipFill rotWithShape="1">
          <a:blip r:embed="rId3">
            <a:extLst>
              <a:ext uri="{28A0092B-C50C-407E-A947-70E740481C1C}">
                <a14:useLocalDpi xmlns:a14="http://schemas.microsoft.com/office/drawing/2010/main" val="0"/>
              </a:ext>
            </a:extLst>
          </a:blip>
          <a:srcRect l="4551" t="7402" r="5700" b="5325"/>
          <a:stretch/>
        </p:blipFill>
        <p:spPr>
          <a:xfrm>
            <a:off x="6188552" y="1402315"/>
            <a:ext cx="5388167" cy="3353730"/>
          </a:xfrm>
          <a:prstGeom prst="rect">
            <a:avLst/>
          </a:prstGeom>
        </p:spPr>
      </p:pic>
      <p:pic>
        <p:nvPicPr>
          <p:cNvPr id="11" name="图片 10">
            <a:extLst>
              <a:ext uri="{FF2B5EF4-FFF2-40B4-BE49-F238E27FC236}">
                <a16:creationId xmlns:a16="http://schemas.microsoft.com/office/drawing/2014/main" id="{7A39C8C4-880E-4375-87BA-B3FBA015B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730" y="3429000"/>
            <a:ext cx="3732691" cy="2133973"/>
          </a:xfrm>
          <a:prstGeom prst="rect">
            <a:avLst/>
          </a:prstGeom>
        </p:spPr>
      </p:pic>
      <p:pic>
        <p:nvPicPr>
          <p:cNvPr id="6" name="图片 5">
            <a:extLst>
              <a:ext uri="{FF2B5EF4-FFF2-40B4-BE49-F238E27FC236}">
                <a16:creationId xmlns:a16="http://schemas.microsoft.com/office/drawing/2014/main" id="{C77138EF-304A-4A1D-BE72-A6432BA87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7028" y="5126418"/>
            <a:ext cx="4231213" cy="1091590"/>
          </a:xfrm>
          <a:prstGeom prst="rect">
            <a:avLst/>
          </a:prstGeom>
        </p:spPr>
      </p:pic>
    </p:spTree>
    <p:extLst>
      <p:ext uri="{BB962C8B-B14F-4D97-AF65-F5344CB8AC3E}">
        <p14:creationId xmlns:p14="http://schemas.microsoft.com/office/powerpoint/2010/main" val="17502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4F00DC13-39BC-4AC8-9821-DD1B3EA46DEF}"/>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21</a:t>
            </a:fld>
            <a:endParaRPr lang="zh-CN" altLang="en-US"/>
          </a:p>
        </p:txBody>
      </p:sp>
      <p:sp>
        <p:nvSpPr>
          <p:cNvPr id="5" name="内容占位符 2">
            <a:extLst>
              <a:ext uri="{FF2B5EF4-FFF2-40B4-BE49-F238E27FC236}">
                <a16:creationId xmlns:a16="http://schemas.microsoft.com/office/drawing/2014/main" id="{D79A9514-8D2F-427E-9989-BD9E08ECF3D8}"/>
              </a:ext>
            </a:extLst>
          </p:cNvPr>
          <p:cNvSpPr>
            <a:spLocks noGrp="1"/>
          </p:cNvSpPr>
          <p:nvPr>
            <p:ph idx="1"/>
          </p:nvPr>
        </p:nvSpPr>
        <p:spPr>
          <a:xfrm>
            <a:off x="251381" y="1632430"/>
            <a:ext cx="11689238" cy="4351338"/>
          </a:xfrm>
        </p:spPr>
        <p:txBody>
          <a:bodyPr/>
          <a:lstStyle/>
          <a:p>
            <a:pPr marL="0" indent="0" algn="l">
              <a:buNone/>
            </a:pPr>
            <a:r>
              <a:rPr lang="en-US" altLang="zh-CN" sz="2000" b="1" dirty="0">
                <a:solidFill>
                  <a:srgbClr val="000000"/>
                </a:solidFill>
                <a:latin typeface="Times New Roman" panose="02020603050405020304" pitchFamily="18" charset="0"/>
                <a:cs typeface="Times New Roman" panose="02020603050405020304" pitchFamily="18" charset="0"/>
              </a:rPr>
              <a:t>E</a:t>
            </a:r>
            <a:r>
              <a:rPr lang="en-US" altLang="zh-CN" sz="2000" b="1" i="0" dirty="0">
                <a:solidFill>
                  <a:srgbClr val="000000"/>
                </a:solidFill>
                <a:effectLst/>
                <a:latin typeface="Times New Roman" panose="02020603050405020304" pitchFamily="18" charset="0"/>
                <a:cs typeface="Times New Roman" panose="02020603050405020304" pitchFamily="18" charset="0"/>
              </a:rPr>
              <a:t>valuation</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Test the model with </a:t>
            </a:r>
            <a:r>
              <a:rPr lang="en-US" altLang="zh-CN" sz="2000" b="0" i="0" dirty="0" err="1">
                <a:solidFill>
                  <a:srgbClr val="000000"/>
                </a:solidFill>
                <a:effectLst/>
                <a:latin typeface="Times New Roman" panose="02020603050405020304" pitchFamily="18" charset="0"/>
                <a:cs typeface="Times New Roman" panose="02020603050405020304" pitchFamily="18" charset="0"/>
              </a:rPr>
              <a:t>testset</a:t>
            </a:r>
            <a:r>
              <a:rPr lang="en-US" altLang="zh-CN" sz="2000" b="0" i="0" dirty="0">
                <a:solidFill>
                  <a:srgbClr val="000000"/>
                </a:solidFill>
                <a:effectLst/>
                <a:latin typeface="Times New Roman" panose="02020603050405020304" pitchFamily="18" charset="0"/>
                <a:cs typeface="Times New Roman" panose="02020603050405020304" pitchFamily="18" charset="0"/>
              </a:rPr>
              <a:t> and see the accuracy:</a:t>
            </a:r>
            <a:endParaRPr lang="zh-CN" altLang="en-US" dirty="0"/>
          </a:p>
        </p:txBody>
      </p:sp>
      <p:pic>
        <p:nvPicPr>
          <p:cNvPr id="6" name="图片 5">
            <a:extLst>
              <a:ext uri="{FF2B5EF4-FFF2-40B4-BE49-F238E27FC236}">
                <a16:creationId xmlns:a16="http://schemas.microsoft.com/office/drawing/2014/main" id="{BFB15DF8-95AF-46A0-9846-893F6CE45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580" y="2730216"/>
            <a:ext cx="6594032" cy="1780053"/>
          </a:xfrm>
          <a:prstGeom prst="rect">
            <a:avLst/>
          </a:prstGeom>
        </p:spPr>
      </p:pic>
      <p:pic>
        <p:nvPicPr>
          <p:cNvPr id="8" name="图片 7">
            <a:extLst>
              <a:ext uri="{FF2B5EF4-FFF2-40B4-BE49-F238E27FC236}">
                <a16:creationId xmlns:a16="http://schemas.microsoft.com/office/drawing/2014/main" id="{CAB7E979-FD54-45C8-B7CD-BCD5835E2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580" y="4768347"/>
            <a:ext cx="6501236" cy="781450"/>
          </a:xfrm>
          <a:prstGeom prst="rect">
            <a:avLst/>
          </a:prstGeom>
        </p:spPr>
      </p:pic>
    </p:spTree>
    <p:extLst>
      <p:ext uri="{BB962C8B-B14F-4D97-AF65-F5344CB8AC3E}">
        <p14:creationId xmlns:p14="http://schemas.microsoft.com/office/powerpoint/2010/main" val="323701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EA3BE49C-9DAD-4468-B05B-39E50AA90568}"/>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199534" y="1414021"/>
            <a:ext cx="11810214" cy="5307454"/>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Pre-processing</a:t>
            </a:r>
          </a:p>
          <a:p>
            <a:pPr marL="0" indent="0">
              <a:buNone/>
            </a:pPr>
            <a:r>
              <a:rPr lang="en-US" altLang="zh-CN" sz="1800" b="0" i="0" dirty="0">
                <a:solidFill>
                  <a:srgbClr val="000000"/>
                </a:solidFill>
                <a:effectLst/>
                <a:latin typeface="Times New Roman" panose="02020603050405020304" pitchFamily="18" charset="0"/>
                <a:cs typeface="Times New Roman" panose="02020603050405020304" pitchFamily="18" charset="0"/>
              </a:rPr>
              <a:t>Before starting analysis and modeling, wrangling data by identifying if there is any missing value and checking if there is any wrong data by get a statistical summary of each column. (Or </a:t>
            </a:r>
            <a:r>
              <a:rPr lang="en-US" altLang="zh-CN" sz="1800" b="0" i="0" dirty="0" err="1">
                <a:solidFill>
                  <a:srgbClr val="000000"/>
                </a:solidFill>
                <a:effectLst/>
                <a:latin typeface="CMU Typewriter Text" panose="02000309000000000000" pitchFamily="50" charset="0"/>
                <a:ea typeface="CMU Typewriter Text" panose="02000309000000000000" pitchFamily="50" charset="0"/>
                <a:cs typeface="CMU Typewriter Text" panose="02000309000000000000" pitchFamily="50" charset="0"/>
              </a:rPr>
              <a:t>df.describe</a:t>
            </a:r>
            <a:r>
              <a:rPr lang="en-US" altLang="zh-CN" sz="1800" b="0" i="0" dirty="0">
                <a:solidFill>
                  <a:srgbClr val="000000"/>
                </a:solidFill>
                <a:effectLst/>
                <a:latin typeface="CMU Typewriter Text" panose="02000309000000000000" pitchFamily="50" charset="0"/>
                <a:ea typeface="CMU Typewriter Text" panose="02000309000000000000" pitchFamily="50" charset="0"/>
                <a:cs typeface="CMU Typewriter Text" panose="02000309000000000000" pitchFamily="50" charset="0"/>
              </a:rPr>
              <a:t>(include=“all”)</a:t>
            </a:r>
            <a:r>
              <a:rPr lang="en-US" altLang="zh-CN" sz="18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endParaRPr lang="en-US" altLang="zh-C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ltLang="zh-CN"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It turns out that this data frame has no missing values and the values in four columns are normal (i.e.no negative numbers in column 'balance' and 'income'). Now we can define X, and y for our dataset.</a:t>
            </a: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22</a:t>
            </a:fld>
            <a:endParaRPr lang="zh-CN" altLang="en-US"/>
          </a:p>
        </p:txBody>
      </p:sp>
      <p:pic>
        <p:nvPicPr>
          <p:cNvPr id="7" name="图片 6">
            <a:extLst>
              <a:ext uri="{FF2B5EF4-FFF2-40B4-BE49-F238E27FC236}">
                <a16:creationId xmlns:a16="http://schemas.microsoft.com/office/drawing/2014/main" id="{5450950E-681F-481E-98DA-29928A7E9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75" y="2880518"/>
            <a:ext cx="3924192" cy="1325563"/>
          </a:xfrm>
          <a:prstGeom prst="rect">
            <a:avLst/>
          </a:prstGeom>
        </p:spPr>
      </p:pic>
      <p:pic>
        <p:nvPicPr>
          <p:cNvPr id="9" name="图片 8">
            <a:extLst>
              <a:ext uri="{FF2B5EF4-FFF2-40B4-BE49-F238E27FC236}">
                <a16:creationId xmlns:a16="http://schemas.microsoft.com/office/drawing/2014/main" id="{307FC48F-12C0-42E7-8C64-0F69D888E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216" y="2634729"/>
            <a:ext cx="2583020" cy="2289987"/>
          </a:xfrm>
          <a:prstGeom prst="rect">
            <a:avLst/>
          </a:prstGeom>
        </p:spPr>
      </p:pic>
      <p:pic>
        <p:nvPicPr>
          <p:cNvPr id="11" name="图片 10">
            <a:extLst>
              <a:ext uri="{FF2B5EF4-FFF2-40B4-BE49-F238E27FC236}">
                <a16:creationId xmlns:a16="http://schemas.microsoft.com/office/drawing/2014/main" id="{6AF7E02C-5D1B-46E5-8A48-311851C0E37C}"/>
              </a:ext>
            </a:extLst>
          </p:cNvPr>
          <p:cNvPicPr>
            <a:picLocks noChangeAspect="1"/>
          </p:cNvPicPr>
          <p:nvPr/>
        </p:nvPicPr>
        <p:blipFill rotWithShape="1">
          <a:blip r:embed="rId5">
            <a:extLst>
              <a:ext uri="{28A0092B-C50C-407E-A947-70E740481C1C}">
                <a14:useLocalDpi xmlns:a14="http://schemas.microsoft.com/office/drawing/2010/main" val="0"/>
              </a:ext>
            </a:extLst>
          </a:blip>
          <a:srcRect l="4347" t="8331" r="5079"/>
          <a:stretch/>
        </p:blipFill>
        <p:spPr>
          <a:xfrm>
            <a:off x="8303485" y="2672008"/>
            <a:ext cx="2154486" cy="2289987"/>
          </a:xfrm>
          <a:prstGeom prst="rect">
            <a:avLst/>
          </a:prstGeom>
        </p:spPr>
      </p:pic>
    </p:spTree>
    <p:extLst>
      <p:ext uri="{BB962C8B-B14F-4D97-AF65-F5344CB8AC3E}">
        <p14:creationId xmlns:p14="http://schemas.microsoft.com/office/powerpoint/2010/main" val="519317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29230755-0DBB-4705-B9E4-0BC143A72DED}"/>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199534" y="1414021"/>
            <a:ext cx="11810214" cy="5307454"/>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Pre-processing</a:t>
            </a:r>
          </a:p>
          <a:p>
            <a:pPr marL="0" indent="0">
              <a:buNone/>
            </a:pPr>
            <a:r>
              <a:rPr lang="en-US" altLang="zh-CN" sz="1600" dirty="0">
                <a:latin typeface="Times New Roman" panose="02020603050405020304" pitchFamily="18" charset="0"/>
                <a:cs typeface="Times New Roman" panose="02020603050405020304" pitchFamily="18" charset="0"/>
              </a:rPr>
              <a:t>Using df as the LoanDefault.csv data read by pandas, declare the following variables:</a:t>
            </a:r>
          </a:p>
          <a:p>
            <a:pPr lvl="1"/>
            <a:r>
              <a:rPr lang="en-US" altLang="zh-CN" sz="1400" dirty="0">
                <a:latin typeface="Times New Roman" panose="02020603050405020304" pitchFamily="18" charset="0"/>
                <a:cs typeface="Times New Roman" panose="02020603050405020304" pitchFamily="18" charset="0"/>
              </a:rPr>
              <a:t>X as the Feature Matrix (data)</a:t>
            </a:r>
          </a:p>
          <a:p>
            <a:pPr lvl="1"/>
            <a:r>
              <a:rPr lang="en-US" altLang="zh-CN" sz="1400" dirty="0">
                <a:latin typeface="Times New Roman" panose="02020603050405020304" pitchFamily="18" charset="0"/>
                <a:cs typeface="Times New Roman" panose="02020603050405020304" pitchFamily="18" charset="0"/>
              </a:rPr>
              <a:t>y as the response vector (target)</a:t>
            </a:r>
          </a:p>
          <a:p>
            <a:pPr lvl="1"/>
            <a:endParaRPr lang="en-US" altLang="zh-CN" sz="1400" b="0" i="0" dirty="0">
              <a:solidFill>
                <a:srgbClr val="000000"/>
              </a:solidFill>
              <a:effectLst/>
              <a:latin typeface="Helvetica Neue"/>
            </a:endParaRPr>
          </a:p>
          <a:p>
            <a:pPr lvl="1"/>
            <a:endParaRPr lang="en-US" altLang="zh-CN" sz="1400" dirty="0">
              <a:solidFill>
                <a:srgbClr val="000000"/>
              </a:solidFill>
              <a:latin typeface="Helvetica Neue"/>
            </a:endParaRPr>
          </a:p>
          <a:p>
            <a:pPr marL="0" indent="0">
              <a:buNone/>
            </a:pPr>
            <a:endParaRPr lang="en-US" altLang="zh-C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altLang="zh-CN" sz="1600" b="0" i="0" dirty="0">
                <a:solidFill>
                  <a:srgbClr val="000000"/>
                </a:solidFill>
                <a:effectLst/>
                <a:latin typeface="Times New Roman" panose="02020603050405020304" pitchFamily="18" charset="0"/>
                <a:cs typeface="Times New Roman" panose="02020603050405020304" pitchFamily="18" charset="0"/>
              </a:rPr>
              <a:t>Some features in this dataset are categorical such as 'student'. Since </a:t>
            </a:r>
            <a:r>
              <a:rPr lang="en-US" altLang="zh-CN" sz="1600" b="0" i="0" dirty="0" err="1">
                <a:solidFill>
                  <a:srgbClr val="000000"/>
                </a:solidFill>
                <a:effectLst/>
                <a:latin typeface="Times New Roman" panose="02020603050405020304" pitchFamily="18" charset="0"/>
                <a:cs typeface="Times New Roman" panose="02020603050405020304" pitchFamily="18" charset="0"/>
              </a:rPr>
              <a:t>Sklearn</a:t>
            </a:r>
            <a:r>
              <a:rPr lang="en-US" altLang="zh-CN" sz="1600" b="0" i="0" dirty="0">
                <a:solidFill>
                  <a:srgbClr val="000000"/>
                </a:solidFill>
                <a:effectLst/>
                <a:latin typeface="Times New Roman" panose="02020603050405020304" pitchFamily="18" charset="0"/>
                <a:cs typeface="Times New Roman" panose="02020603050405020304" pitchFamily="18" charset="0"/>
              </a:rPr>
              <a:t> Decision Trees do not handle categorical variables, we can convert these features to numerical values.</a:t>
            </a: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altLang="zh-CN" sz="1600" b="0" i="0" dirty="0">
                <a:solidFill>
                  <a:srgbClr val="000000"/>
                </a:solidFill>
                <a:effectLst/>
                <a:latin typeface="Times New Roman" panose="02020603050405020304" pitchFamily="18" charset="0"/>
                <a:cs typeface="Times New Roman" panose="02020603050405020304" pitchFamily="18" charset="0"/>
              </a:rPr>
              <a:t>Now we can fill the target variable.</a:t>
            </a:r>
            <a:endParaRPr lang="en-US" altLang="zh-CN" sz="1600" dirty="0">
              <a:latin typeface="Times New Roman" panose="02020603050405020304" pitchFamily="18" charset="0"/>
              <a:cs typeface="Times New Roman" panose="02020603050405020304" pitchFamily="18" charset="0"/>
            </a:endParaRPr>
          </a:p>
          <a:p>
            <a:pPr lvl="1"/>
            <a:endParaRPr lang="en-US" altLang="zh-CN" sz="14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23</a:t>
            </a:fld>
            <a:endParaRPr lang="zh-CN" altLang="en-US"/>
          </a:p>
        </p:txBody>
      </p:sp>
      <p:pic>
        <p:nvPicPr>
          <p:cNvPr id="6" name="图片 5">
            <a:extLst>
              <a:ext uri="{FF2B5EF4-FFF2-40B4-BE49-F238E27FC236}">
                <a16:creationId xmlns:a16="http://schemas.microsoft.com/office/drawing/2014/main" id="{BB2F9757-7B62-4B2F-B883-33501273E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901" y="2683466"/>
            <a:ext cx="4563552" cy="600468"/>
          </a:xfrm>
          <a:prstGeom prst="rect">
            <a:avLst/>
          </a:prstGeom>
        </p:spPr>
      </p:pic>
      <p:pic>
        <p:nvPicPr>
          <p:cNvPr id="10" name="图片 9">
            <a:extLst>
              <a:ext uri="{FF2B5EF4-FFF2-40B4-BE49-F238E27FC236}">
                <a16:creationId xmlns:a16="http://schemas.microsoft.com/office/drawing/2014/main" id="{2948F3CF-6C29-4E13-B091-AAC439A8A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8627" y="4067963"/>
            <a:ext cx="3474032" cy="1046664"/>
          </a:xfrm>
          <a:prstGeom prst="rect">
            <a:avLst/>
          </a:prstGeom>
        </p:spPr>
      </p:pic>
      <p:pic>
        <p:nvPicPr>
          <p:cNvPr id="13" name="图片 12">
            <a:extLst>
              <a:ext uri="{FF2B5EF4-FFF2-40B4-BE49-F238E27FC236}">
                <a16:creationId xmlns:a16="http://schemas.microsoft.com/office/drawing/2014/main" id="{C111BF6D-5E4C-4DFE-876B-0D2C1C4EC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627" y="5898284"/>
            <a:ext cx="3072585" cy="681116"/>
          </a:xfrm>
          <a:prstGeom prst="rect">
            <a:avLst/>
          </a:prstGeom>
        </p:spPr>
      </p:pic>
      <p:pic>
        <p:nvPicPr>
          <p:cNvPr id="15" name="图片 14">
            <a:extLst>
              <a:ext uri="{FF2B5EF4-FFF2-40B4-BE49-F238E27FC236}">
                <a16:creationId xmlns:a16="http://schemas.microsoft.com/office/drawing/2014/main" id="{27C37557-C7A3-4965-A89C-ACF5D01ADC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4101" y="2341063"/>
            <a:ext cx="4712998" cy="1068822"/>
          </a:xfrm>
          <a:prstGeom prst="rect">
            <a:avLst/>
          </a:prstGeom>
        </p:spPr>
      </p:pic>
      <p:pic>
        <p:nvPicPr>
          <p:cNvPr id="17" name="图片 16">
            <a:extLst>
              <a:ext uri="{FF2B5EF4-FFF2-40B4-BE49-F238E27FC236}">
                <a16:creationId xmlns:a16="http://schemas.microsoft.com/office/drawing/2014/main" id="{6C9F51B9-F66F-472E-889B-382226E1D0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4101" y="3982526"/>
            <a:ext cx="4560309" cy="1068822"/>
          </a:xfrm>
          <a:prstGeom prst="rect">
            <a:avLst/>
          </a:prstGeom>
        </p:spPr>
      </p:pic>
      <p:pic>
        <p:nvPicPr>
          <p:cNvPr id="19" name="图片 18">
            <a:extLst>
              <a:ext uri="{FF2B5EF4-FFF2-40B4-BE49-F238E27FC236}">
                <a16:creationId xmlns:a16="http://schemas.microsoft.com/office/drawing/2014/main" id="{1AF3A216-6D86-4BBA-95ED-167673ACAE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0305" y="5501247"/>
            <a:ext cx="2332470" cy="1220228"/>
          </a:xfrm>
          <a:prstGeom prst="rect">
            <a:avLst/>
          </a:prstGeom>
        </p:spPr>
      </p:pic>
    </p:spTree>
    <p:extLst>
      <p:ext uri="{BB962C8B-B14F-4D97-AF65-F5344CB8AC3E}">
        <p14:creationId xmlns:p14="http://schemas.microsoft.com/office/powerpoint/2010/main" val="1366053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EFBD79DD-ACC6-4CB8-9558-75C6A17EFA38}"/>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251381" y="1632430"/>
            <a:ext cx="11689238" cy="435133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Train Test Split</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For our model having a high, out-of-sample accuracy, we use an evaluation approach called Train/Test Split. Our </a:t>
            </a:r>
            <a:r>
              <a:rPr lang="en-US" altLang="zh-CN" sz="2000" b="0" i="0" dirty="0" err="1">
                <a:solidFill>
                  <a:srgbClr val="000000"/>
                </a:solidFill>
                <a:effectLst/>
                <a:latin typeface="Times New Roman" panose="02020603050405020304" pitchFamily="18" charset="0"/>
                <a:cs typeface="Times New Roman" panose="02020603050405020304" pitchFamily="18" charset="0"/>
              </a:rPr>
              <a:t>train_test_split</a:t>
            </a:r>
            <a:r>
              <a:rPr lang="en-US" altLang="zh-CN" sz="2000" b="0" i="0" dirty="0">
                <a:solidFill>
                  <a:srgbClr val="000000"/>
                </a:solidFill>
                <a:effectLst/>
                <a:latin typeface="Times New Roman" panose="02020603050405020304" pitchFamily="18" charset="0"/>
                <a:cs typeface="Times New Roman" panose="02020603050405020304" pitchFamily="18" charset="0"/>
              </a:rPr>
              <a:t> will return 4 different parameters. We will name them: </a:t>
            </a:r>
            <a:r>
              <a:rPr lang="en-US" altLang="zh-CN" sz="2000" b="0" i="0" dirty="0" err="1">
                <a:solidFill>
                  <a:srgbClr val="000000"/>
                </a:solidFill>
                <a:effectLst/>
                <a:latin typeface="Times New Roman" panose="02020603050405020304" pitchFamily="18" charset="0"/>
                <a:cs typeface="Times New Roman" panose="02020603050405020304" pitchFamily="18" charset="0"/>
              </a:rPr>
              <a:t>X_trainset</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altLang="zh-CN" sz="2000" b="0" i="0" dirty="0" err="1">
                <a:solidFill>
                  <a:srgbClr val="000000"/>
                </a:solidFill>
                <a:effectLst/>
                <a:latin typeface="Times New Roman" panose="02020603050405020304" pitchFamily="18" charset="0"/>
                <a:cs typeface="Times New Roman" panose="02020603050405020304" pitchFamily="18" charset="0"/>
              </a:rPr>
              <a:t>X_testset</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altLang="zh-CN" sz="2000" b="0" i="0" dirty="0" err="1">
                <a:solidFill>
                  <a:srgbClr val="000000"/>
                </a:solidFill>
                <a:effectLst/>
                <a:latin typeface="Times New Roman" panose="02020603050405020304" pitchFamily="18" charset="0"/>
                <a:cs typeface="Times New Roman" panose="02020603050405020304" pitchFamily="18" charset="0"/>
              </a:rPr>
              <a:t>y_trainset</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altLang="zh-CN" sz="2000" b="0" i="0" dirty="0" err="1">
                <a:solidFill>
                  <a:srgbClr val="000000"/>
                </a:solidFill>
                <a:effectLst/>
                <a:latin typeface="Times New Roman" panose="02020603050405020304" pitchFamily="18" charset="0"/>
                <a:cs typeface="Times New Roman" panose="02020603050405020304" pitchFamily="18" charset="0"/>
              </a:rPr>
              <a:t>y_testset</a:t>
            </a:r>
            <a:r>
              <a:rPr lang="en-US" altLang="zh-CN" sz="20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The </a:t>
            </a:r>
            <a:r>
              <a:rPr lang="en-US" altLang="zh-CN" sz="2000" b="0" i="0" dirty="0" err="1">
                <a:solidFill>
                  <a:srgbClr val="000000"/>
                </a:solidFill>
                <a:effectLst/>
                <a:latin typeface="Times New Roman" panose="02020603050405020304" pitchFamily="18" charset="0"/>
                <a:cs typeface="Times New Roman" panose="02020603050405020304" pitchFamily="18" charset="0"/>
              </a:rPr>
              <a:t>train_test_split</a:t>
            </a:r>
            <a:r>
              <a:rPr lang="en-US" altLang="zh-CN" sz="2000" b="0" i="0" dirty="0">
                <a:solidFill>
                  <a:srgbClr val="000000"/>
                </a:solidFill>
                <a:effectLst/>
                <a:latin typeface="Times New Roman" panose="02020603050405020304" pitchFamily="18" charset="0"/>
                <a:cs typeface="Times New Roman" panose="02020603050405020304" pitchFamily="18" charset="0"/>
              </a:rPr>
              <a:t> will need the parameters: X, y, </a:t>
            </a:r>
            <a:r>
              <a:rPr lang="en-US" altLang="zh-CN" sz="2000" b="0" i="0" dirty="0" err="1">
                <a:solidFill>
                  <a:srgbClr val="000000"/>
                </a:solidFill>
                <a:effectLst/>
                <a:latin typeface="Times New Roman" panose="02020603050405020304" pitchFamily="18" charset="0"/>
                <a:cs typeface="Times New Roman" panose="02020603050405020304" pitchFamily="18" charset="0"/>
              </a:rPr>
              <a:t>test_size</a:t>
            </a:r>
            <a:r>
              <a:rPr lang="en-US" altLang="zh-CN" sz="2000" b="0" i="0" dirty="0">
                <a:solidFill>
                  <a:srgbClr val="000000"/>
                </a:solidFill>
                <a:effectLst/>
                <a:latin typeface="Times New Roman" panose="02020603050405020304" pitchFamily="18" charset="0"/>
                <a:cs typeface="Times New Roman" panose="02020603050405020304" pitchFamily="18" charset="0"/>
              </a:rPr>
              <a:t>=0.3, and </a:t>
            </a:r>
            <a:r>
              <a:rPr lang="en-US" altLang="zh-CN" sz="2000" b="0" i="0" dirty="0" err="1">
                <a:solidFill>
                  <a:srgbClr val="000000"/>
                </a:solidFill>
                <a:effectLst/>
                <a:latin typeface="Times New Roman" panose="02020603050405020304" pitchFamily="18" charset="0"/>
                <a:cs typeface="Times New Roman" panose="02020603050405020304" pitchFamily="18" charset="0"/>
              </a:rPr>
              <a:t>random_state</a:t>
            </a:r>
            <a:r>
              <a:rPr lang="en-US" altLang="zh-CN" sz="2000" b="0" i="0" dirty="0">
                <a:solidFill>
                  <a:srgbClr val="000000"/>
                </a:solidFill>
                <a:effectLst/>
                <a:latin typeface="Times New Roman" panose="02020603050405020304" pitchFamily="18" charset="0"/>
                <a:cs typeface="Times New Roman" panose="02020603050405020304" pitchFamily="18" charset="0"/>
              </a:rPr>
              <a:t>=4.</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The X and y are the arrays required before the split, the </a:t>
            </a:r>
            <a:r>
              <a:rPr lang="en-US" altLang="zh-CN" sz="2000" b="0" i="0" dirty="0" err="1">
                <a:solidFill>
                  <a:srgbClr val="000000"/>
                </a:solidFill>
                <a:effectLst/>
                <a:latin typeface="Times New Roman" panose="02020603050405020304" pitchFamily="18" charset="0"/>
                <a:cs typeface="Times New Roman" panose="02020603050405020304" pitchFamily="18" charset="0"/>
              </a:rPr>
              <a:t>test_size</a:t>
            </a:r>
            <a:r>
              <a:rPr lang="en-US" altLang="zh-CN" sz="2000" b="0" i="0" dirty="0">
                <a:solidFill>
                  <a:srgbClr val="000000"/>
                </a:solidFill>
                <a:effectLst/>
                <a:latin typeface="Times New Roman" panose="02020603050405020304" pitchFamily="18" charset="0"/>
                <a:cs typeface="Times New Roman" panose="02020603050405020304" pitchFamily="18" charset="0"/>
              </a:rPr>
              <a:t> represents the ratio of the testing dataset, and the </a:t>
            </a:r>
            <a:r>
              <a:rPr lang="en-US" altLang="zh-CN" sz="2000" b="0" i="0" dirty="0" err="1">
                <a:solidFill>
                  <a:srgbClr val="000000"/>
                </a:solidFill>
                <a:effectLst/>
                <a:latin typeface="Times New Roman" panose="02020603050405020304" pitchFamily="18" charset="0"/>
                <a:cs typeface="Times New Roman" panose="02020603050405020304" pitchFamily="18" charset="0"/>
              </a:rPr>
              <a:t>random_state</a:t>
            </a:r>
            <a:r>
              <a:rPr lang="en-US" altLang="zh-CN" sz="2000" b="0" i="0" dirty="0">
                <a:solidFill>
                  <a:srgbClr val="000000"/>
                </a:solidFill>
                <a:effectLst/>
                <a:latin typeface="Times New Roman" panose="02020603050405020304" pitchFamily="18" charset="0"/>
                <a:cs typeface="Times New Roman" panose="02020603050405020304" pitchFamily="18" charset="0"/>
              </a:rPr>
              <a:t> ensures that we obtain the same splits.</a:t>
            </a:r>
          </a:p>
          <a:p>
            <a:endParaRPr lang="zh-CN" altLang="en-US" dirty="0"/>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24</a:t>
            </a:fld>
            <a:endParaRPr lang="zh-CN" altLang="en-US"/>
          </a:p>
        </p:txBody>
      </p:sp>
      <p:pic>
        <p:nvPicPr>
          <p:cNvPr id="6" name="图片 5">
            <a:extLst>
              <a:ext uri="{FF2B5EF4-FFF2-40B4-BE49-F238E27FC236}">
                <a16:creationId xmlns:a16="http://schemas.microsoft.com/office/drawing/2014/main" id="{4CB43F95-E46F-4042-BA91-728915BD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126" y="4382425"/>
            <a:ext cx="8499747" cy="1569773"/>
          </a:xfrm>
          <a:prstGeom prst="rect">
            <a:avLst/>
          </a:prstGeom>
        </p:spPr>
      </p:pic>
    </p:spTree>
    <p:extLst>
      <p:ext uri="{BB962C8B-B14F-4D97-AF65-F5344CB8AC3E}">
        <p14:creationId xmlns:p14="http://schemas.microsoft.com/office/powerpoint/2010/main" val="206240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DFAF9919-D533-425B-9B23-8069727C5B9D}"/>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322082" y="1452528"/>
            <a:ext cx="11547835" cy="458949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We will first create an instance of the </a:t>
            </a:r>
            <a:r>
              <a:rPr lang="en-US" altLang="zh-CN" sz="2000" b="0" i="0" dirty="0" err="1">
                <a:solidFill>
                  <a:srgbClr val="000000"/>
                </a:solidFill>
                <a:effectLst/>
                <a:latin typeface="Times New Roman" panose="02020603050405020304" pitchFamily="18" charset="0"/>
                <a:cs typeface="Times New Roman" panose="02020603050405020304" pitchFamily="18" charset="0"/>
              </a:rPr>
              <a:t>DecisionTreeClassifier</a:t>
            </a:r>
            <a:r>
              <a:rPr lang="en-US" altLang="zh-CN" sz="2000" b="0" i="0" dirty="0">
                <a:solidFill>
                  <a:srgbClr val="000000"/>
                </a:solidFill>
                <a:effectLst/>
                <a:latin typeface="Times New Roman" panose="02020603050405020304" pitchFamily="18" charset="0"/>
                <a:cs typeface="Times New Roman" panose="02020603050405020304" pitchFamily="18" charset="0"/>
              </a:rPr>
              <a:t> called ‘</a:t>
            </a:r>
            <a:r>
              <a:rPr lang="en-US" altLang="zh-CN" sz="2000" b="0" i="0" dirty="0" err="1">
                <a:solidFill>
                  <a:srgbClr val="000000"/>
                </a:solidFill>
                <a:effectLst/>
                <a:latin typeface="Times New Roman" panose="02020603050405020304" pitchFamily="18" charset="0"/>
                <a:cs typeface="Times New Roman" panose="02020603050405020304" pitchFamily="18" charset="0"/>
              </a:rPr>
              <a:t>defaultTree</a:t>
            </a:r>
            <a:r>
              <a:rPr lang="en-US" altLang="zh-CN" sz="2000" b="0" i="0" dirty="0">
                <a:solidFill>
                  <a:srgbClr val="000000"/>
                </a:solidFill>
                <a:effectLst/>
                <a:latin typeface="Times New Roman" panose="02020603050405020304" pitchFamily="18" charset="0"/>
                <a:cs typeface="Times New Roman" panose="02020603050405020304" pitchFamily="18" charset="0"/>
              </a:rPr>
              <a:t>’. Inside of the classifier, specify criterion="entropy" since here we are using ID3 function (For CART, please see appendices). Here I nest the model into loop statement to get the maximum accuracy of the tree size and get the optimal depth = 3.</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25</a:t>
            </a:fld>
            <a:endParaRPr lang="zh-CN" altLang="en-US"/>
          </a:p>
        </p:txBody>
      </p:sp>
      <p:pic>
        <p:nvPicPr>
          <p:cNvPr id="6" name="图片 5">
            <a:extLst>
              <a:ext uri="{FF2B5EF4-FFF2-40B4-BE49-F238E27FC236}">
                <a16:creationId xmlns:a16="http://schemas.microsoft.com/office/drawing/2014/main" id="{8C410AEB-93FB-4656-9E8B-8C4862975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637" y="2799334"/>
            <a:ext cx="7358726" cy="1028752"/>
          </a:xfrm>
          <a:prstGeom prst="rect">
            <a:avLst/>
          </a:prstGeom>
        </p:spPr>
      </p:pic>
      <p:pic>
        <p:nvPicPr>
          <p:cNvPr id="8" name="图片 7">
            <a:extLst>
              <a:ext uri="{FF2B5EF4-FFF2-40B4-BE49-F238E27FC236}">
                <a16:creationId xmlns:a16="http://schemas.microsoft.com/office/drawing/2014/main" id="{CB936039-DA56-42EA-BB58-25EFD1A47183}"/>
              </a:ext>
            </a:extLst>
          </p:cNvPr>
          <p:cNvPicPr>
            <a:picLocks noChangeAspect="1"/>
          </p:cNvPicPr>
          <p:nvPr/>
        </p:nvPicPr>
        <p:blipFill rotWithShape="1">
          <a:blip r:embed="rId4">
            <a:extLst>
              <a:ext uri="{28A0092B-C50C-407E-A947-70E740481C1C}">
                <a14:useLocalDpi xmlns:a14="http://schemas.microsoft.com/office/drawing/2010/main" val="0"/>
              </a:ext>
            </a:extLst>
          </a:blip>
          <a:srcRect b="5992"/>
          <a:stretch/>
        </p:blipFill>
        <p:spPr>
          <a:xfrm>
            <a:off x="2374271" y="3972378"/>
            <a:ext cx="7443458" cy="2711949"/>
          </a:xfrm>
          <a:prstGeom prst="rect">
            <a:avLst/>
          </a:prstGeom>
        </p:spPr>
      </p:pic>
    </p:spTree>
    <p:extLst>
      <p:ext uri="{BB962C8B-B14F-4D97-AF65-F5344CB8AC3E}">
        <p14:creationId xmlns:p14="http://schemas.microsoft.com/office/powerpoint/2010/main" val="3771715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9F9203B1-02BF-47F7-BB6E-0997CBAE3AA3}"/>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270235" y="1403817"/>
            <a:ext cx="11651530" cy="4725235"/>
          </a:xfrm>
        </p:spPr>
        <p:txBody>
          <a:bodyPr/>
          <a:lstStyle/>
          <a:p>
            <a:pPr marL="0" indent="0">
              <a:buNone/>
            </a:pPr>
            <a:r>
              <a:rPr lang="en-GB" altLang="zh-CN" sz="2000" b="1" i="0" dirty="0">
                <a:solidFill>
                  <a:srgbClr val="000000"/>
                </a:solidFill>
                <a:effectLst/>
                <a:latin typeface="Times New Roman" panose="02020603050405020304" pitchFamily="18" charset="0"/>
                <a:cs typeface="Times New Roman" panose="02020603050405020304" pitchFamily="18" charset="0"/>
              </a:rPr>
              <a:t>Visualization</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26</a:t>
            </a:fld>
            <a:endParaRPr lang="zh-CN" altLang="en-US"/>
          </a:p>
        </p:txBody>
      </p:sp>
      <p:pic>
        <p:nvPicPr>
          <p:cNvPr id="6" name="图片 5">
            <a:extLst>
              <a:ext uri="{FF2B5EF4-FFF2-40B4-BE49-F238E27FC236}">
                <a16:creationId xmlns:a16="http://schemas.microsoft.com/office/drawing/2014/main" id="{20887FB6-E42A-466D-8CC0-6E186B2BB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899" y="3306053"/>
            <a:ext cx="4991357" cy="1238314"/>
          </a:xfrm>
          <a:prstGeom prst="rect">
            <a:avLst/>
          </a:prstGeom>
        </p:spPr>
      </p:pic>
      <p:pic>
        <p:nvPicPr>
          <p:cNvPr id="8" name="图片 7">
            <a:extLst>
              <a:ext uri="{FF2B5EF4-FFF2-40B4-BE49-F238E27FC236}">
                <a16:creationId xmlns:a16="http://schemas.microsoft.com/office/drawing/2014/main" id="{E34CEA16-A53A-4F24-A6B6-7B60D01CE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910" y="1986446"/>
            <a:ext cx="10854179" cy="4487575"/>
          </a:xfrm>
          <a:prstGeom prst="rect">
            <a:avLst/>
          </a:prstGeom>
        </p:spPr>
      </p:pic>
    </p:spTree>
    <p:extLst>
      <p:ext uri="{BB962C8B-B14F-4D97-AF65-F5344CB8AC3E}">
        <p14:creationId xmlns:p14="http://schemas.microsoft.com/office/powerpoint/2010/main" val="274578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325219E8-5424-481D-9076-B41E4C891E83}"/>
              </a:ext>
            </a:extLst>
          </p:cNvPr>
          <p:cNvPicPr>
            <a:picLocks noChangeAspect="1"/>
          </p:cNvPicPr>
          <p:nvPr/>
        </p:nvPicPr>
        <p:blipFill>
          <a:blip r:embed="rId3"/>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Decision Tree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567179" y="1348033"/>
            <a:ext cx="11057641" cy="5144842"/>
          </a:xfrm>
        </p:spPr>
        <p:txBody>
          <a:bodyPr>
            <a:normAutofit fontScale="92500" lnSpcReduction="10000"/>
          </a:bodyPr>
          <a:lstStyle/>
          <a:p>
            <a:pPr marL="0" indent="0">
              <a:buNone/>
            </a:pPr>
            <a:r>
              <a:rPr lang="en-US" altLang="zh-CN" sz="2000" b="1" dirty="0">
                <a:latin typeface="Times New Roman" panose="02020603050405020304" pitchFamily="18" charset="0"/>
                <a:cs typeface="Times New Roman" panose="02020603050405020304" pitchFamily="18" charset="0"/>
              </a:rPr>
              <a:t>Evaluation</a:t>
            </a: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lgn="l">
              <a:buNone/>
            </a:pPr>
            <a:r>
              <a:rPr lang="en-US" altLang="zh-CN" sz="1700" b="0" i="0" dirty="0">
                <a:solidFill>
                  <a:srgbClr val="000000"/>
                </a:solidFill>
                <a:effectLst/>
                <a:latin typeface="Helvetica Neue"/>
              </a:rPr>
              <a:t>Based on the count of each section, we can calculate precision and recall of each label:</a:t>
            </a:r>
          </a:p>
          <a:p>
            <a:pPr marL="0" indent="0" algn="l">
              <a:buNone/>
            </a:pPr>
            <a:r>
              <a:rPr lang="en-US" altLang="zh-CN" sz="1700" b="0" i="0" dirty="0">
                <a:solidFill>
                  <a:srgbClr val="000000"/>
                </a:solidFill>
                <a:effectLst/>
                <a:latin typeface="Helvetica Neue"/>
              </a:rPr>
              <a:t>Precision is a measure of the accuracy provided that a class label has been predicted. It is defined by: precision = TP / (TP + FP)</a:t>
            </a:r>
          </a:p>
          <a:p>
            <a:pPr marL="0" indent="0" algn="l">
              <a:buNone/>
            </a:pPr>
            <a:r>
              <a:rPr lang="en-US" altLang="zh-CN" sz="1700" b="0" i="0" dirty="0">
                <a:solidFill>
                  <a:srgbClr val="000000"/>
                </a:solidFill>
                <a:effectLst/>
                <a:latin typeface="Helvetica Neue"/>
              </a:rPr>
              <a:t>Recall is true positive rate. It is defined as: Recall = TP / (TP + FN)</a:t>
            </a:r>
          </a:p>
          <a:p>
            <a:pPr marL="0" indent="0" algn="l">
              <a:buNone/>
            </a:pPr>
            <a:r>
              <a:rPr lang="en-US" altLang="zh-CN" sz="1700" b="0" i="0" dirty="0">
                <a:solidFill>
                  <a:srgbClr val="000000"/>
                </a:solidFill>
                <a:effectLst/>
                <a:latin typeface="Helvetica Neue"/>
              </a:rPr>
              <a:t>So, we can calculate precision and recall of each class.</a:t>
            </a: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zh-CN" altLang="en-US" sz="20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27</a:t>
            </a:fld>
            <a:endParaRPr lang="zh-CN" altLang="en-US"/>
          </a:p>
        </p:txBody>
      </p:sp>
      <p:pic>
        <p:nvPicPr>
          <p:cNvPr id="6" name="图片 5">
            <a:extLst>
              <a:ext uri="{FF2B5EF4-FFF2-40B4-BE49-F238E27FC236}">
                <a16:creationId xmlns:a16="http://schemas.microsoft.com/office/drawing/2014/main" id="{B9EBF438-0C9F-494E-8A31-123315C7B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052" y="1690688"/>
            <a:ext cx="3828551" cy="3277870"/>
          </a:xfrm>
          <a:prstGeom prst="rect">
            <a:avLst/>
          </a:prstGeom>
        </p:spPr>
      </p:pic>
      <p:pic>
        <p:nvPicPr>
          <p:cNvPr id="8" name="图片 7">
            <a:extLst>
              <a:ext uri="{FF2B5EF4-FFF2-40B4-BE49-F238E27FC236}">
                <a16:creationId xmlns:a16="http://schemas.microsoft.com/office/drawing/2014/main" id="{BA36FABF-510F-45EF-8EEB-3B2DB6DB4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400" y="2049666"/>
            <a:ext cx="5088109" cy="1996105"/>
          </a:xfrm>
          <a:prstGeom prst="rect">
            <a:avLst/>
          </a:prstGeom>
        </p:spPr>
      </p:pic>
    </p:spTree>
    <p:extLst>
      <p:ext uri="{BB962C8B-B14F-4D97-AF65-F5344CB8AC3E}">
        <p14:creationId xmlns:p14="http://schemas.microsoft.com/office/powerpoint/2010/main" val="3397255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6AA25A78-13CC-4A08-AD3D-4CD5A4BFE4D5}"/>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28</a:t>
            </a:fld>
            <a:endParaRPr lang="zh-CN" altLang="en-US"/>
          </a:p>
        </p:txBody>
      </p:sp>
      <p:sp>
        <p:nvSpPr>
          <p:cNvPr id="5" name="内容占位符 2">
            <a:extLst>
              <a:ext uri="{FF2B5EF4-FFF2-40B4-BE49-F238E27FC236}">
                <a16:creationId xmlns:a16="http://schemas.microsoft.com/office/drawing/2014/main" id="{8A02C35D-28F0-412E-B402-0267AB5F2BAB}"/>
              </a:ext>
            </a:extLst>
          </p:cNvPr>
          <p:cNvSpPr>
            <a:spLocks noGrp="1"/>
          </p:cNvSpPr>
          <p:nvPr>
            <p:ph idx="1"/>
          </p:nvPr>
        </p:nvSpPr>
        <p:spPr>
          <a:xfrm>
            <a:off x="199534" y="1414021"/>
            <a:ext cx="11810214" cy="5307454"/>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Pre-processing</a:t>
            </a:r>
          </a:p>
          <a:p>
            <a:pPr marL="0" indent="0">
              <a:buNone/>
            </a:pPr>
            <a:r>
              <a:rPr lang="en-US" altLang="zh-CN" sz="1800" b="0" i="0" dirty="0">
                <a:solidFill>
                  <a:srgbClr val="000000"/>
                </a:solidFill>
                <a:effectLst/>
                <a:latin typeface="Times New Roman" panose="02020603050405020304" pitchFamily="18" charset="0"/>
                <a:cs typeface="Times New Roman" panose="02020603050405020304" pitchFamily="18" charset="0"/>
              </a:rPr>
              <a:t>As data frame shows, some features in this dataset are categorical such as 'student' or 'default'. We can convert these features to numerical values. </a:t>
            </a:r>
            <a:r>
              <a:rPr lang="en-US" altLang="zh-CN" sz="1800" b="0" i="0" dirty="0" err="1">
                <a:solidFill>
                  <a:srgbClr val="000000"/>
                </a:solidFill>
                <a:effectLst/>
                <a:latin typeface="Times New Roman" panose="02020603050405020304" pitchFamily="18" charset="0"/>
                <a:cs typeface="Times New Roman" panose="02020603050405020304" pitchFamily="18" charset="0"/>
              </a:rPr>
              <a:t>pandas.get_dummies</a:t>
            </a:r>
            <a:r>
              <a:rPr lang="en-US" altLang="zh-CN" sz="1800" b="0" i="0" dirty="0">
                <a:solidFill>
                  <a:srgbClr val="000000"/>
                </a:solidFill>
                <a:effectLst/>
                <a:latin typeface="Times New Roman" panose="02020603050405020304" pitchFamily="18" charset="0"/>
                <a:cs typeface="Times New Roman" panose="02020603050405020304" pitchFamily="18" charset="0"/>
              </a:rPr>
              <a:t>() Convert categorical variable into dummy/indicator variables and select useful features for modeling. Then wrangling data by identifying if there is any missing value and checking if there is any wrong data by get a statistical summary of each column. (Or </a:t>
            </a:r>
            <a:r>
              <a:rPr lang="en-US" altLang="zh-CN" sz="1800" b="0" i="0" dirty="0" err="1">
                <a:solidFill>
                  <a:srgbClr val="000000"/>
                </a:solidFill>
                <a:effectLst/>
                <a:latin typeface="CMU Typewriter Text" panose="02000309000000000000" pitchFamily="50" charset="0"/>
                <a:ea typeface="CMU Typewriter Text" panose="02000309000000000000" pitchFamily="50" charset="0"/>
                <a:cs typeface="CMU Typewriter Text" panose="02000309000000000000" pitchFamily="50" charset="0"/>
              </a:rPr>
              <a:t>df.describe</a:t>
            </a:r>
            <a:r>
              <a:rPr lang="en-US" altLang="zh-CN" sz="1800" b="0" i="0" dirty="0">
                <a:solidFill>
                  <a:srgbClr val="000000"/>
                </a:solidFill>
                <a:effectLst/>
                <a:latin typeface="CMU Typewriter Text" panose="02000309000000000000" pitchFamily="50" charset="0"/>
                <a:ea typeface="CMU Typewriter Text" panose="02000309000000000000" pitchFamily="50" charset="0"/>
                <a:cs typeface="CMU Typewriter Text" panose="02000309000000000000" pitchFamily="50" charset="0"/>
              </a:rPr>
              <a:t>(include=“all”)</a:t>
            </a:r>
            <a:r>
              <a:rPr lang="en-US" altLang="zh-CN" sz="18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endParaRPr lang="en-US" altLang="zh-C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ltLang="zh-CN"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5AA84E2-5B23-4DCF-99E8-77DA3FFB4A98}"/>
              </a:ext>
            </a:extLst>
          </p:cNvPr>
          <p:cNvPicPr>
            <a:picLocks noChangeAspect="1"/>
          </p:cNvPicPr>
          <p:nvPr/>
        </p:nvPicPr>
        <p:blipFill rotWithShape="1">
          <a:blip r:embed="rId3">
            <a:extLst>
              <a:ext uri="{28A0092B-C50C-407E-A947-70E740481C1C}">
                <a14:useLocalDpi xmlns:a14="http://schemas.microsoft.com/office/drawing/2010/main" val="0"/>
              </a:ext>
            </a:extLst>
          </a:blip>
          <a:srcRect l="1054" t="1934" r="2089" b="2108"/>
          <a:stretch/>
        </p:blipFill>
        <p:spPr>
          <a:xfrm>
            <a:off x="59025" y="3369994"/>
            <a:ext cx="4407493" cy="2927350"/>
          </a:xfrm>
          <a:prstGeom prst="rect">
            <a:avLst/>
          </a:prstGeom>
        </p:spPr>
      </p:pic>
      <p:pic>
        <p:nvPicPr>
          <p:cNvPr id="9" name="图片 8">
            <a:extLst>
              <a:ext uri="{FF2B5EF4-FFF2-40B4-BE49-F238E27FC236}">
                <a16:creationId xmlns:a16="http://schemas.microsoft.com/office/drawing/2014/main" id="{FA5178DD-420F-49A9-9A81-98BDEE795110}"/>
              </a:ext>
            </a:extLst>
          </p:cNvPr>
          <p:cNvPicPr>
            <a:picLocks noChangeAspect="1"/>
          </p:cNvPicPr>
          <p:nvPr/>
        </p:nvPicPr>
        <p:blipFill rotWithShape="1">
          <a:blip r:embed="rId4">
            <a:extLst>
              <a:ext uri="{28A0092B-C50C-407E-A947-70E740481C1C}">
                <a14:useLocalDpi xmlns:a14="http://schemas.microsoft.com/office/drawing/2010/main" val="0"/>
              </a:ext>
            </a:extLst>
          </a:blip>
          <a:srcRect t="1976"/>
          <a:stretch/>
        </p:blipFill>
        <p:spPr>
          <a:xfrm>
            <a:off x="4556668" y="3369994"/>
            <a:ext cx="3029793" cy="2927350"/>
          </a:xfrm>
          <a:prstGeom prst="rect">
            <a:avLst/>
          </a:prstGeom>
        </p:spPr>
      </p:pic>
      <p:pic>
        <p:nvPicPr>
          <p:cNvPr id="11" name="图片 10">
            <a:extLst>
              <a:ext uri="{FF2B5EF4-FFF2-40B4-BE49-F238E27FC236}">
                <a16:creationId xmlns:a16="http://schemas.microsoft.com/office/drawing/2014/main" id="{C60679B2-F06E-406A-905F-6B94EDCE8E3C}"/>
              </a:ext>
            </a:extLst>
          </p:cNvPr>
          <p:cNvPicPr>
            <a:picLocks noChangeAspect="1"/>
          </p:cNvPicPr>
          <p:nvPr/>
        </p:nvPicPr>
        <p:blipFill rotWithShape="1">
          <a:blip r:embed="rId5">
            <a:extLst>
              <a:ext uri="{28A0092B-C50C-407E-A947-70E740481C1C}">
                <a14:useLocalDpi xmlns:a14="http://schemas.microsoft.com/office/drawing/2010/main" val="0"/>
              </a:ext>
            </a:extLst>
          </a:blip>
          <a:srcRect l="1261" t="5509" r="1195" b="3287"/>
          <a:stretch/>
        </p:blipFill>
        <p:spPr>
          <a:xfrm>
            <a:off x="7687654" y="3549620"/>
            <a:ext cx="4456338" cy="2568098"/>
          </a:xfrm>
          <a:prstGeom prst="rect">
            <a:avLst/>
          </a:prstGeom>
        </p:spPr>
      </p:pic>
    </p:spTree>
    <p:extLst>
      <p:ext uri="{BB962C8B-B14F-4D97-AF65-F5344CB8AC3E}">
        <p14:creationId xmlns:p14="http://schemas.microsoft.com/office/powerpoint/2010/main" val="2372437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D02743C8-D061-4DAF-ABED-BCE1EB6A2E77}"/>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199534" y="1414021"/>
            <a:ext cx="11810214" cy="5307454"/>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Pre-processing</a:t>
            </a:r>
          </a:p>
          <a:p>
            <a:pPr marL="0" indent="0">
              <a:buNone/>
            </a:pPr>
            <a:r>
              <a:rPr lang="en-US" altLang="zh-CN" sz="1600" dirty="0">
                <a:latin typeface="Times New Roman" panose="02020603050405020304" pitchFamily="18" charset="0"/>
                <a:cs typeface="Times New Roman" panose="02020603050405020304" pitchFamily="18" charset="0"/>
              </a:rPr>
              <a:t>It turns out that this </a:t>
            </a:r>
            <a:r>
              <a:rPr lang="en-US" altLang="zh-CN" sz="1600" dirty="0" err="1">
                <a:latin typeface="Times New Roman" panose="02020603050405020304" pitchFamily="18" charset="0"/>
                <a:cs typeface="Times New Roman" panose="02020603050405020304" pitchFamily="18" charset="0"/>
              </a:rPr>
              <a:t>dataframe</a:t>
            </a:r>
            <a:r>
              <a:rPr lang="en-US" altLang="zh-CN" sz="1600" dirty="0">
                <a:latin typeface="Times New Roman" panose="02020603050405020304" pitchFamily="18" charset="0"/>
                <a:cs typeface="Times New Roman" panose="02020603050405020304" pitchFamily="18" charset="0"/>
              </a:rPr>
              <a:t> has no missing values and the values in four columns are normal (i.e.no negative numbers in column 'balance' and 'income'). Now we can define X, and y for our dataset.</a:t>
            </a:r>
            <a:endParaRPr lang="en-US" altLang="zh-CN" sz="1400" b="0" i="0" dirty="0">
              <a:solidFill>
                <a:srgbClr val="000000"/>
              </a:solidFill>
              <a:effectLst/>
              <a:latin typeface="Helvetica Neue"/>
            </a:endParaRPr>
          </a:p>
          <a:p>
            <a:pPr lvl="1"/>
            <a:endParaRPr lang="en-US" altLang="zh-CN" sz="1400" dirty="0">
              <a:solidFill>
                <a:srgbClr val="000000"/>
              </a:solidFill>
              <a:latin typeface="Helvetica Neue"/>
            </a:endParaRPr>
          </a:p>
          <a:p>
            <a:pPr marL="0" indent="0">
              <a:buNone/>
            </a:pPr>
            <a:endParaRPr lang="en-US" altLang="zh-C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altLang="zh-CN"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altLang="zh-CN" sz="1600" b="0" i="0" dirty="0">
                <a:solidFill>
                  <a:srgbClr val="000000"/>
                </a:solidFill>
                <a:effectLst/>
                <a:latin typeface="Times New Roman" panose="02020603050405020304" pitchFamily="18" charset="0"/>
                <a:cs typeface="Times New Roman" panose="02020603050405020304" pitchFamily="18" charset="0"/>
              </a:rPr>
              <a:t>Also, we normalize the dataset:</a:t>
            </a:r>
            <a:endParaRPr lang="en-US" altLang="zh-CN" sz="14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29</a:t>
            </a:fld>
            <a:endParaRPr lang="zh-CN" altLang="en-US"/>
          </a:p>
        </p:txBody>
      </p:sp>
      <p:pic>
        <p:nvPicPr>
          <p:cNvPr id="7" name="图片 6">
            <a:extLst>
              <a:ext uri="{FF2B5EF4-FFF2-40B4-BE49-F238E27FC236}">
                <a16:creationId xmlns:a16="http://schemas.microsoft.com/office/drawing/2014/main" id="{88D30FB0-A72E-4C43-B2AB-D9373F993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52" y="2557787"/>
            <a:ext cx="5913748" cy="691408"/>
          </a:xfrm>
          <a:prstGeom prst="rect">
            <a:avLst/>
          </a:prstGeom>
        </p:spPr>
      </p:pic>
      <p:pic>
        <p:nvPicPr>
          <p:cNvPr id="9" name="图片 8">
            <a:extLst>
              <a:ext uri="{FF2B5EF4-FFF2-40B4-BE49-F238E27FC236}">
                <a16:creationId xmlns:a16="http://schemas.microsoft.com/office/drawing/2014/main" id="{819096F5-9098-472E-8286-C34AF4582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40710"/>
            <a:ext cx="5815372" cy="1325562"/>
          </a:xfrm>
          <a:prstGeom prst="rect">
            <a:avLst/>
          </a:prstGeom>
        </p:spPr>
      </p:pic>
      <p:pic>
        <p:nvPicPr>
          <p:cNvPr id="12" name="图片 11">
            <a:extLst>
              <a:ext uri="{FF2B5EF4-FFF2-40B4-BE49-F238E27FC236}">
                <a16:creationId xmlns:a16="http://schemas.microsoft.com/office/drawing/2014/main" id="{F719F3A9-6558-4C23-BCD1-712F2C2362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178" y="3743071"/>
            <a:ext cx="4309895" cy="828176"/>
          </a:xfrm>
          <a:prstGeom prst="rect">
            <a:avLst/>
          </a:prstGeom>
        </p:spPr>
      </p:pic>
      <p:pic>
        <p:nvPicPr>
          <p:cNvPr id="16" name="图片 15">
            <a:extLst>
              <a:ext uri="{FF2B5EF4-FFF2-40B4-BE49-F238E27FC236}">
                <a16:creationId xmlns:a16="http://schemas.microsoft.com/office/drawing/2014/main" id="{C439C082-7B0D-4B9A-801A-2AA805F3DA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2041" y="3782475"/>
            <a:ext cx="4569804" cy="746817"/>
          </a:xfrm>
          <a:prstGeom prst="rect">
            <a:avLst/>
          </a:prstGeom>
        </p:spPr>
      </p:pic>
      <p:pic>
        <p:nvPicPr>
          <p:cNvPr id="20" name="图片 19">
            <a:extLst>
              <a:ext uri="{FF2B5EF4-FFF2-40B4-BE49-F238E27FC236}">
                <a16:creationId xmlns:a16="http://schemas.microsoft.com/office/drawing/2014/main" id="{48604205-D970-4C79-A377-1A1D27BA9F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2812" y="5806835"/>
            <a:ext cx="4474694" cy="565103"/>
          </a:xfrm>
          <a:prstGeom prst="rect">
            <a:avLst/>
          </a:prstGeom>
        </p:spPr>
      </p:pic>
      <p:pic>
        <p:nvPicPr>
          <p:cNvPr id="22" name="图片 21">
            <a:extLst>
              <a:ext uri="{FF2B5EF4-FFF2-40B4-BE49-F238E27FC236}">
                <a16:creationId xmlns:a16="http://schemas.microsoft.com/office/drawing/2014/main" id="{B2E4C0B5-C2E4-4ABB-85F4-B6110B970D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0784" y="5127056"/>
            <a:ext cx="4784886" cy="1262101"/>
          </a:xfrm>
          <a:prstGeom prst="rect">
            <a:avLst/>
          </a:prstGeom>
        </p:spPr>
      </p:pic>
    </p:spTree>
    <p:extLst>
      <p:ext uri="{BB962C8B-B14F-4D97-AF65-F5344CB8AC3E}">
        <p14:creationId xmlns:p14="http://schemas.microsoft.com/office/powerpoint/2010/main" val="127659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D98170C7-41B9-48FA-9B20-FCBFE88CAD17}"/>
              </a:ext>
            </a:extLst>
          </p:cNvPr>
          <p:cNvPicPr>
            <a:picLocks noChangeAspect="1"/>
          </p:cNvPicPr>
          <p:nvPr/>
        </p:nvPicPr>
        <p:blipFill>
          <a:blip r:embed="rId3"/>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B305E1EF-52A7-44E5-9440-E2728969424B}"/>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Introduction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4861F2F-C0F9-427F-BCAC-D50A721098E9}"/>
              </a:ext>
            </a:extLst>
          </p:cNvPr>
          <p:cNvSpPr>
            <a:spLocks noGrp="1"/>
          </p:cNvSpPr>
          <p:nvPr>
            <p:ph idx="1"/>
          </p:nvPr>
        </p:nvSpPr>
        <p:spPr>
          <a:xfrm>
            <a:off x="521465" y="1498294"/>
            <a:ext cx="11149069" cy="4700894"/>
          </a:xfrm>
        </p:spPr>
        <p:txBody>
          <a:bodyPr anchor="ctr">
            <a:normAutofit/>
          </a:bodyPr>
          <a:lstStyle/>
          <a:p>
            <a:pPr>
              <a:lnSpc>
                <a:spcPct val="100000"/>
              </a:lnSpc>
              <a:spcBef>
                <a:spcPts val="2400"/>
              </a:spcBef>
            </a:pPr>
            <a:r>
              <a:rPr lang="en-US" altLang="zh-CN" sz="2000" kern="1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he amount of loan defaults in October has steadily increased y-o-y within three years, higher than expected by major international banks</a:t>
            </a:r>
            <a:r>
              <a:rPr lang="en-US" altLang="zh-CN" sz="2000" kern="100"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[1]</a:t>
            </a:r>
            <a:r>
              <a:rPr lang="en-US" altLang="zh-CN" sz="2000" kern="100" dirty="0">
                <a:latin typeface="Times New Roman" panose="02020603050405020304" pitchFamily="18" charset="0"/>
                <a:cs typeface="Times New Roman" panose="02020603050405020304" pitchFamily="18" charset="0"/>
              </a:rPr>
              <a:t>. </a:t>
            </a:r>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00000"/>
              </a:lnSpc>
              <a:spcBef>
                <a:spcPts val="2400"/>
              </a:spcBef>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The development of the digital economy under the impact of COVID-19 will increase the volume of loans by USD 2.1trn </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[2]</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a:lnSpc>
                <a:spcPct val="100000"/>
              </a:lnSpc>
              <a:spcBef>
                <a:spcPts val="2400"/>
              </a:spcBef>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Some governments </a:t>
            </a:r>
            <a:r>
              <a:rPr lang="en-US" altLang="zh-CN" sz="2000" kern="100" dirty="0">
                <a:latin typeface="Times New Roman" panose="02020603050405020304" pitchFamily="18" charset="0"/>
                <a:ea typeface="等线" panose="02010600030101010101" pitchFamily="2" charset="-122"/>
                <a:cs typeface="Times New Roman" panose="02020603050405020304" pitchFamily="18" charset="0"/>
              </a:rPr>
              <a:t>(e.g. </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the Italian government</a:t>
            </a:r>
            <a:r>
              <a:rPr lang="en-US" altLang="zh-CN" sz="2000" kern="1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hope to stimulate the economy through lending </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[3]</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These actions make banks and governments face greater risk of loan default [4]. </a:t>
            </a:r>
          </a:p>
          <a:p>
            <a:pPr>
              <a:lnSpc>
                <a:spcPct val="100000"/>
              </a:lnSpc>
              <a:spcBef>
                <a:spcPts val="2400"/>
              </a:spcBef>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This report will use R and Python to build models for predicting the default of the lender, including data cleaning and exploration, model training, prediction, evaluation, and visualization.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0F4D605D-8F74-4808-B18E-900A4F5CF562}"/>
              </a:ext>
            </a:extLst>
          </p:cNvPr>
          <p:cNvSpPr>
            <a:spLocks noGrp="1"/>
          </p:cNvSpPr>
          <p:nvPr>
            <p:ph type="sldNum" sz="quarter" idx="12"/>
          </p:nvPr>
        </p:nvSpPr>
        <p:spPr/>
        <p:txBody>
          <a:bodyPr/>
          <a:lstStyle/>
          <a:p>
            <a:fld id="{A09F8C1A-0BC3-421C-8B28-63B9F8FAB540}" type="slidenum">
              <a:rPr lang="zh-CN" altLang="en-US" smtClean="0"/>
              <a:t>3</a:t>
            </a:fld>
            <a:endParaRPr lang="zh-CN" altLang="en-US"/>
          </a:p>
        </p:txBody>
      </p:sp>
    </p:spTree>
    <p:extLst>
      <p:ext uri="{BB962C8B-B14F-4D97-AF65-F5344CB8AC3E}">
        <p14:creationId xmlns:p14="http://schemas.microsoft.com/office/powerpoint/2010/main" val="181883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Administrator\Desktop\图片1.jpg图片1">
            <a:extLst>
              <a:ext uri="{FF2B5EF4-FFF2-40B4-BE49-F238E27FC236}">
                <a16:creationId xmlns:a16="http://schemas.microsoft.com/office/drawing/2014/main" id="{77FAE514-F5DA-4E36-B954-F355487C6B8C}"/>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30</a:t>
            </a:fld>
            <a:endParaRPr lang="zh-CN" altLang="en-US"/>
          </a:p>
        </p:txBody>
      </p:sp>
      <p:sp>
        <p:nvSpPr>
          <p:cNvPr id="5" name="内容占位符 2">
            <a:extLst>
              <a:ext uri="{FF2B5EF4-FFF2-40B4-BE49-F238E27FC236}">
                <a16:creationId xmlns:a16="http://schemas.microsoft.com/office/drawing/2014/main" id="{A87B17A2-2546-4C88-AA84-0066A7B29C87}"/>
              </a:ext>
            </a:extLst>
          </p:cNvPr>
          <p:cNvSpPr>
            <a:spLocks noGrp="1"/>
          </p:cNvSpPr>
          <p:nvPr>
            <p:ph idx="1"/>
          </p:nvPr>
        </p:nvSpPr>
        <p:spPr>
          <a:xfrm>
            <a:off x="251381" y="1632430"/>
            <a:ext cx="11689238" cy="4351338"/>
          </a:xfrm>
        </p:spPr>
        <p:txBody>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Train Test Split</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Split the dataset into train and test set:</a:t>
            </a:r>
            <a:endParaRPr lang="zh-CN" altLang="en-US" dirty="0"/>
          </a:p>
        </p:txBody>
      </p:sp>
      <p:pic>
        <p:nvPicPr>
          <p:cNvPr id="7" name="图片 6">
            <a:extLst>
              <a:ext uri="{FF2B5EF4-FFF2-40B4-BE49-F238E27FC236}">
                <a16:creationId xmlns:a16="http://schemas.microsoft.com/office/drawing/2014/main" id="{E7EE66A8-DC29-4E3F-BFD4-88A50700F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75" y="2750678"/>
            <a:ext cx="10814850" cy="1592959"/>
          </a:xfrm>
          <a:prstGeom prst="rect">
            <a:avLst/>
          </a:prstGeom>
        </p:spPr>
      </p:pic>
    </p:spTree>
    <p:extLst>
      <p:ext uri="{BB962C8B-B14F-4D97-AF65-F5344CB8AC3E}">
        <p14:creationId xmlns:p14="http://schemas.microsoft.com/office/powerpoint/2010/main" val="2128494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EA321B0E-F391-43A4-BB7B-6CD07DB5606C}"/>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322082" y="1344059"/>
            <a:ext cx="11547835" cy="4109291"/>
          </a:xfrm>
        </p:spPr>
        <p:txBody>
          <a:bodyPr>
            <a:normAutofit/>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Build our model using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LogisticRegression</a:t>
            </a:r>
            <a:r>
              <a:rPr lang="en-US" altLang="zh-CN" sz="2000" b="0" i="0" dirty="0">
                <a:solidFill>
                  <a:srgbClr val="000000"/>
                </a:solidFill>
                <a:effectLst/>
                <a:latin typeface="Times New Roman" panose="02020603050405020304" pitchFamily="18" charset="0"/>
                <a:cs typeface="Times New Roman" panose="02020603050405020304" pitchFamily="18" charset="0"/>
              </a:rPr>
              <a:t> from Scikit-learn package. This function implements logistic regression and can use different numerical optimizers to find parameters, including ‘newton-cg’,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lbfgs</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liblinear</a:t>
            </a:r>
            <a:r>
              <a:rPr lang="en-US" altLang="zh-CN" sz="2000" b="0" i="0" dirty="0">
                <a:solidFill>
                  <a:srgbClr val="000000"/>
                </a:solidFill>
                <a:effectLst/>
                <a:latin typeface="Times New Roman" panose="02020603050405020304" pitchFamily="18" charset="0"/>
                <a:cs typeface="Times New Roman" panose="02020603050405020304" pitchFamily="18" charset="0"/>
              </a:rPr>
              <a:t>’, ‘sag’, ‘saga’ solvers. Here the solver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liblinear</a:t>
            </a:r>
            <a:r>
              <a:rPr lang="en-US" altLang="zh-CN" sz="2000" b="0" i="0" dirty="0">
                <a:solidFill>
                  <a:srgbClr val="000000"/>
                </a:solidFill>
                <a:effectLst/>
                <a:latin typeface="Times New Roman" panose="02020603050405020304" pitchFamily="18" charset="0"/>
                <a:cs typeface="Times New Roman" panose="02020603050405020304" pitchFamily="18" charset="0"/>
              </a:rPr>
              <a:t>' is used due to the scale of the dataset. Now fit our model with train set:</a:t>
            </a: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altLang="zh-CN" sz="2000" b="1" i="0" dirty="0" err="1">
                <a:solidFill>
                  <a:srgbClr val="000000"/>
                </a:solidFill>
                <a:effectLst/>
                <a:latin typeface="Times New Roman" panose="02020603050405020304" pitchFamily="18" charset="0"/>
                <a:cs typeface="Times New Roman" panose="02020603050405020304" pitchFamily="18" charset="0"/>
              </a:rPr>
              <a:t>predict_proba</a:t>
            </a:r>
            <a:r>
              <a:rPr lang="en-US" altLang="zh-CN" sz="2000" b="0" i="0" dirty="0">
                <a:solidFill>
                  <a:srgbClr val="000000"/>
                </a:solidFill>
                <a:effectLst/>
                <a:latin typeface="Times New Roman" panose="02020603050405020304" pitchFamily="18" charset="0"/>
                <a:cs typeface="Times New Roman" panose="02020603050405020304" pitchFamily="18" charset="0"/>
              </a:rPr>
              <a:t> returns estimates for all classes, ordered by the label of classes. So, the first column is the probability of class 1, P(Y=1|X), and second column is probability of class 0, P(Y=0|X).</a:t>
            </a: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31</a:t>
            </a:fld>
            <a:endParaRPr lang="zh-CN" altLang="en-US"/>
          </a:p>
        </p:txBody>
      </p:sp>
      <p:pic>
        <p:nvPicPr>
          <p:cNvPr id="7" name="图片 6">
            <a:extLst>
              <a:ext uri="{FF2B5EF4-FFF2-40B4-BE49-F238E27FC236}">
                <a16:creationId xmlns:a16="http://schemas.microsoft.com/office/drawing/2014/main" id="{93759057-6791-4106-A540-B9D9D63D0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164" y="2880802"/>
            <a:ext cx="8973671" cy="1605459"/>
          </a:xfrm>
          <a:prstGeom prst="rect">
            <a:avLst/>
          </a:prstGeom>
        </p:spPr>
      </p:pic>
      <p:pic>
        <p:nvPicPr>
          <p:cNvPr id="10" name="图片 9">
            <a:extLst>
              <a:ext uri="{FF2B5EF4-FFF2-40B4-BE49-F238E27FC236}">
                <a16:creationId xmlns:a16="http://schemas.microsoft.com/office/drawing/2014/main" id="{99106400-5130-4543-8C5B-8D96667F2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007" y="5133922"/>
            <a:ext cx="1857986" cy="1724078"/>
          </a:xfrm>
          <a:prstGeom prst="rect">
            <a:avLst/>
          </a:prstGeom>
        </p:spPr>
      </p:pic>
    </p:spTree>
    <p:extLst>
      <p:ext uri="{BB962C8B-B14F-4D97-AF65-F5344CB8AC3E}">
        <p14:creationId xmlns:p14="http://schemas.microsoft.com/office/powerpoint/2010/main" val="2646105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9351B3E7-9E44-4E91-867E-83CB9C7DE0B7}"/>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322082" y="1355076"/>
            <a:ext cx="11547835" cy="4109291"/>
          </a:xfrm>
        </p:spPr>
        <p:txBody>
          <a:bodyPr>
            <a:normAutofit/>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Build our model using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LogisticRegression</a:t>
            </a:r>
            <a:r>
              <a:rPr lang="en-US" altLang="zh-CN" sz="2000" b="0" i="0" dirty="0">
                <a:solidFill>
                  <a:srgbClr val="000000"/>
                </a:solidFill>
                <a:effectLst/>
                <a:latin typeface="Times New Roman" panose="02020603050405020304" pitchFamily="18" charset="0"/>
                <a:cs typeface="Times New Roman" panose="02020603050405020304" pitchFamily="18" charset="0"/>
              </a:rPr>
              <a:t> from Scikit-learn package. This function implements logistic regression and can use different numerical optimizers to find parameters, including ‘newton-cg’,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lbfgs</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liblinear</a:t>
            </a:r>
            <a:r>
              <a:rPr lang="en-US" altLang="zh-CN" sz="2000" b="0" i="0" dirty="0">
                <a:solidFill>
                  <a:srgbClr val="000000"/>
                </a:solidFill>
                <a:effectLst/>
                <a:latin typeface="Times New Roman" panose="02020603050405020304" pitchFamily="18" charset="0"/>
                <a:cs typeface="Times New Roman" panose="02020603050405020304" pitchFamily="18" charset="0"/>
              </a:rPr>
              <a:t>’, ‘sag’, ‘saga’ solvers. Here the solver '</a:t>
            </a:r>
            <a:r>
              <a:rPr lang="en-US" altLang="zh-CN" sz="2000" b="0" i="0" dirty="0" err="1">
                <a:solidFill>
                  <a:srgbClr val="000000"/>
                </a:solidFill>
                <a:effectLst/>
                <a:latin typeface="Times New Roman" panose="02020603050405020304" pitchFamily="18" charset="0"/>
                <a:cs typeface="Times New Roman" panose="02020603050405020304" pitchFamily="18" charset="0"/>
              </a:rPr>
              <a:t>liblinear</a:t>
            </a:r>
            <a:r>
              <a:rPr lang="en-US" altLang="zh-CN" sz="2000" b="0" i="0" dirty="0">
                <a:solidFill>
                  <a:srgbClr val="000000"/>
                </a:solidFill>
                <a:effectLst/>
                <a:latin typeface="Times New Roman" panose="02020603050405020304" pitchFamily="18" charset="0"/>
                <a:cs typeface="Times New Roman" panose="02020603050405020304" pitchFamily="18" charset="0"/>
              </a:rPr>
              <a:t>' is used due to the scale of the dataset. Now fit our model with train set:</a:t>
            </a: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altLang="zh-CN" sz="2000" b="1" i="0" dirty="0" err="1">
                <a:solidFill>
                  <a:srgbClr val="000000"/>
                </a:solidFill>
                <a:effectLst/>
                <a:latin typeface="Times New Roman" panose="02020603050405020304" pitchFamily="18" charset="0"/>
                <a:cs typeface="Times New Roman" panose="02020603050405020304" pitchFamily="18" charset="0"/>
              </a:rPr>
              <a:t>predict_proba</a:t>
            </a:r>
            <a:r>
              <a:rPr lang="en-US" altLang="zh-CN" sz="2000" b="0" i="0" dirty="0">
                <a:solidFill>
                  <a:srgbClr val="000000"/>
                </a:solidFill>
                <a:effectLst/>
                <a:latin typeface="Times New Roman" panose="02020603050405020304" pitchFamily="18" charset="0"/>
                <a:cs typeface="Times New Roman" panose="02020603050405020304" pitchFamily="18" charset="0"/>
              </a:rPr>
              <a:t> returns estimates for all classes, ordered by the label of classes. So, the first column is the probability of class 1, P(Y=1|X), and second column is probability of class 0, P(Y=0|X).</a:t>
            </a: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32</a:t>
            </a:fld>
            <a:endParaRPr lang="zh-CN" altLang="en-US"/>
          </a:p>
        </p:txBody>
      </p:sp>
      <p:pic>
        <p:nvPicPr>
          <p:cNvPr id="6" name="图片 5">
            <a:extLst>
              <a:ext uri="{FF2B5EF4-FFF2-40B4-BE49-F238E27FC236}">
                <a16:creationId xmlns:a16="http://schemas.microsoft.com/office/drawing/2014/main" id="{29E1B42C-B40F-41A0-814F-24D96383F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502" y="2972847"/>
            <a:ext cx="10394996" cy="1158478"/>
          </a:xfrm>
          <a:prstGeom prst="rect">
            <a:avLst/>
          </a:prstGeom>
        </p:spPr>
      </p:pic>
    </p:spTree>
    <p:extLst>
      <p:ext uri="{BB962C8B-B14F-4D97-AF65-F5344CB8AC3E}">
        <p14:creationId xmlns:p14="http://schemas.microsoft.com/office/powerpoint/2010/main" val="36940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8F690248-EEF5-4360-820C-28416BFFACAD}"/>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270235" y="1403817"/>
            <a:ext cx="6736493" cy="5317658"/>
          </a:xfrm>
        </p:spPr>
        <p:txBody>
          <a:bodyPr>
            <a:normAutofit/>
          </a:bodyPr>
          <a:lstStyle/>
          <a:p>
            <a:pPr marL="0" indent="0">
              <a:buNone/>
            </a:pPr>
            <a:r>
              <a:rPr lang="en-GB" altLang="zh-CN" sz="2000" b="1" i="0" dirty="0">
                <a:solidFill>
                  <a:srgbClr val="000000"/>
                </a:solidFill>
                <a:effectLst/>
                <a:latin typeface="Times New Roman" panose="02020603050405020304" pitchFamily="18" charset="0"/>
                <a:cs typeface="Times New Roman" panose="02020603050405020304" pitchFamily="18" charset="0"/>
              </a:rPr>
              <a:t>Evaluation</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Here we can see when the threshold is not set, it is the default value = 0.5. The first row is for borrowers whose actual default value in test set is 1. As you can calculate, out of 3000 borrowers, the default value of 76 of them is 1. And out of these 76, the classifier correctly predicted 1 of them as 1, and 75 of them as 0.</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It means, for 1 borrowers, the actual default value were 1 in test set, and classifier also correctly predicted those as 1. However, while the actual label of 75 borrowers were 1, the classifier predicted those as 0, which is not very good. We can consider it as error of the model for first row.</a:t>
            </a:r>
          </a:p>
          <a:p>
            <a:pPr marL="0" indent="0" algn="l">
              <a:buNone/>
            </a:pPr>
            <a:r>
              <a:rPr lang="en-US" altLang="zh-CN" sz="2000" b="0" i="0" dirty="0">
                <a:solidFill>
                  <a:srgbClr val="000000"/>
                </a:solidFill>
                <a:effectLst/>
                <a:latin typeface="Times New Roman" panose="02020603050405020304" pitchFamily="18" charset="0"/>
                <a:cs typeface="Times New Roman" panose="02020603050405020304" pitchFamily="18" charset="0"/>
              </a:rPr>
              <a:t>What about the borrowers with default value 0? Lets look at the second row. It looks like there were 2924 borrowers whom their default value were 0. The classifier correctly predicted 2924 of them as 0, and none of them wrongly as 1. So, it has done a good job in predicting the borrowers with default value 0.</a:t>
            </a: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33</a:t>
            </a:fld>
            <a:endParaRPr lang="zh-CN" altLang="en-US"/>
          </a:p>
        </p:txBody>
      </p:sp>
      <p:pic>
        <p:nvPicPr>
          <p:cNvPr id="7" name="图片 6">
            <a:extLst>
              <a:ext uri="{FF2B5EF4-FFF2-40B4-BE49-F238E27FC236}">
                <a16:creationId xmlns:a16="http://schemas.microsoft.com/office/drawing/2014/main" id="{73E10B42-38AB-40D5-A129-F046DC1A3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335" y="1955879"/>
            <a:ext cx="4376293" cy="4400471"/>
          </a:xfrm>
          <a:prstGeom prst="rect">
            <a:avLst/>
          </a:prstGeom>
        </p:spPr>
      </p:pic>
    </p:spTree>
    <p:extLst>
      <p:ext uri="{BB962C8B-B14F-4D97-AF65-F5344CB8AC3E}">
        <p14:creationId xmlns:p14="http://schemas.microsoft.com/office/powerpoint/2010/main" val="2760731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F964D5FE-1C67-46F2-9B28-7DB40E40B323}"/>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322082" y="1355076"/>
            <a:ext cx="11547835" cy="1740665"/>
          </a:xfrm>
        </p:spPr>
        <p:txBody>
          <a:bodyPr>
            <a:normAutofit/>
          </a:bodyPr>
          <a:lstStyle/>
          <a:p>
            <a:pPr marL="0" indent="0" algn="l">
              <a:buNone/>
            </a:pPr>
            <a:r>
              <a:rPr lang="en-US" altLang="zh-CN" sz="2000" b="1" i="0" dirty="0">
                <a:solidFill>
                  <a:srgbClr val="000000"/>
                </a:solidFill>
                <a:effectLst/>
                <a:latin typeface="Times New Roman" panose="02020603050405020304" pitchFamily="18" charset="0"/>
                <a:cs typeface="Times New Roman" panose="02020603050405020304" pitchFamily="18" charset="0"/>
              </a:rPr>
              <a:t>Modeling</a:t>
            </a:r>
          </a:p>
          <a:p>
            <a:pPr marL="0" indent="0" algn="l">
              <a:buNone/>
            </a:pPr>
            <a:r>
              <a:rPr lang="en-US" altLang="zh-CN" sz="2000" i="0" dirty="0">
                <a:solidFill>
                  <a:srgbClr val="000000"/>
                </a:solidFill>
                <a:effectLst/>
                <a:latin typeface="Times New Roman" panose="02020603050405020304" pitchFamily="18" charset="0"/>
                <a:cs typeface="Times New Roman" panose="02020603050405020304" pitchFamily="18" charset="0"/>
              </a:rPr>
              <a:t>The calculation above demonstrated a normal logistic regression modeling process, which is based on a default threshold: 0.5. However, our target is to block borrowers who cannot repay the loan rather than losing potential clients. Now we do this by adjusting the threshold. Here I illustrate all confusion matrices with threshold from 0.1 to 0.9.</a:t>
            </a:r>
          </a:p>
          <a:p>
            <a:pPr marL="0" indent="0" algn="l">
              <a:buNone/>
            </a:pPr>
            <a:endParaRPr lang="en-US" altLang="zh-CN" sz="2000" b="1" i="0" dirty="0">
              <a:solidFill>
                <a:srgbClr val="000000"/>
              </a:solidFill>
              <a:effectLst/>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34</a:t>
            </a:fld>
            <a:endParaRPr lang="zh-CN" altLang="en-US"/>
          </a:p>
        </p:txBody>
      </p:sp>
      <p:pic>
        <p:nvPicPr>
          <p:cNvPr id="7" name="图片 6">
            <a:extLst>
              <a:ext uri="{FF2B5EF4-FFF2-40B4-BE49-F238E27FC236}">
                <a16:creationId xmlns:a16="http://schemas.microsoft.com/office/drawing/2014/main" id="{D753F43A-93AF-4380-BF0E-4BD572C0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067" y="2711182"/>
            <a:ext cx="7810844" cy="4010293"/>
          </a:xfrm>
          <a:prstGeom prst="rect">
            <a:avLst/>
          </a:prstGeom>
        </p:spPr>
      </p:pic>
    </p:spTree>
    <p:extLst>
      <p:ext uri="{BB962C8B-B14F-4D97-AF65-F5344CB8AC3E}">
        <p14:creationId xmlns:p14="http://schemas.microsoft.com/office/powerpoint/2010/main" val="2287103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0A6353F0-FDC7-4B7A-89FB-D14B85761078}"/>
              </a:ext>
            </a:extLst>
          </p:cNvPr>
          <p:cNvPicPr>
            <a:picLocks noChangeAspect="1"/>
          </p:cNvPicPr>
          <p:nvPr/>
        </p:nvPicPr>
        <p:blipFill>
          <a:blip r:embed="rId3"/>
          <a:srcRect b="80339"/>
          <a:stretch>
            <a:fillRect/>
          </a:stretch>
        </p:blipFill>
        <p:spPr>
          <a:xfrm>
            <a:off x="-7620" y="1905"/>
            <a:ext cx="12210415" cy="1347470"/>
          </a:xfrm>
          <a:prstGeom prst="rect">
            <a:avLst/>
          </a:prstGeom>
        </p:spPr>
      </p:pic>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479043" y="1370067"/>
            <a:ext cx="11057641" cy="5144842"/>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Evaluation</a:t>
            </a: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zh-CN" altLang="en-US" sz="20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35</a:t>
            </a:fld>
            <a:endParaRPr lang="zh-CN" altLang="en-US"/>
          </a:p>
        </p:txBody>
      </p:sp>
      <p:pic>
        <p:nvPicPr>
          <p:cNvPr id="10" name="图片 9">
            <a:extLst>
              <a:ext uri="{FF2B5EF4-FFF2-40B4-BE49-F238E27FC236}">
                <a16:creationId xmlns:a16="http://schemas.microsoft.com/office/drawing/2014/main" id="{1565C1FC-1112-4D6A-A4C1-8C45E5E50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930" y="1348033"/>
            <a:ext cx="5442602" cy="5404806"/>
          </a:xfrm>
          <a:prstGeom prst="rect">
            <a:avLst/>
          </a:prstGeom>
        </p:spPr>
      </p:pic>
      <p:pic>
        <p:nvPicPr>
          <p:cNvPr id="12" name="图片 11">
            <a:extLst>
              <a:ext uri="{FF2B5EF4-FFF2-40B4-BE49-F238E27FC236}">
                <a16:creationId xmlns:a16="http://schemas.microsoft.com/office/drawing/2014/main" id="{4E94557C-7FE2-437A-AC15-2C6A93B81C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149" y="2428314"/>
            <a:ext cx="4793371" cy="3928036"/>
          </a:xfrm>
          <a:prstGeom prst="rect">
            <a:avLst/>
          </a:prstGeom>
        </p:spPr>
      </p:pic>
      <p:sp>
        <p:nvSpPr>
          <p:cNvPr id="11" name="标题 1">
            <a:extLst>
              <a:ext uri="{FF2B5EF4-FFF2-40B4-BE49-F238E27FC236}">
                <a16:creationId xmlns:a16="http://schemas.microsoft.com/office/drawing/2014/main" id="{6595DE2A-1CF8-4BEF-AD33-C3A25ED19DE1}"/>
              </a:ext>
            </a:extLst>
          </p:cNvPr>
          <p:cNvSpPr>
            <a:spLocks noGrp="1"/>
          </p:cNvSpPr>
          <p:nvPr>
            <p:ph type="title"/>
          </p:nvPr>
        </p:nvSpPr>
        <p:spPr>
          <a:xfrm>
            <a:off x="838200" y="365125"/>
            <a:ext cx="10515600" cy="1325563"/>
          </a:xfrm>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40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4E8E2B38-B5E3-43D0-A0BE-D824D160E35C}"/>
              </a:ext>
            </a:extLst>
          </p:cNvPr>
          <p:cNvPicPr>
            <a:picLocks noChangeAspect="1"/>
          </p:cNvPicPr>
          <p:nvPr/>
        </p:nvPicPr>
        <p:blipFill>
          <a:blip r:embed="rId3"/>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Python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567179" y="1839817"/>
            <a:ext cx="11057641" cy="4653058"/>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Evaluation</a:t>
            </a:r>
          </a:p>
          <a:p>
            <a:pPr marL="0" indent="0">
              <a:buNone/>
            </a:pPr>
            <a:r>
              <a:rPr lang="en-US" altLang="zh-CN" sz="1800" b="0" i="0" dirty="0">
                <a:solidFill>
                  <a:srgbClr val="000000"/>
                </a:solidFill>
                <a:effectLst/>
                <a:latin typeface="ArialMT"/>
              </a:rPr>
              <a:t>In dealing with larger dataset, we can add a </a:t>
            </a:r>
            <a:r>
              <a:rPr lang="en-US" altLang="zh-CN" sz="1800" b="0" i="0" dirty="0" err="1">
                <a:solidFill>
                  <a:srgbClr val="000000"/>
                </a:solidFill>
                <a:effectLst/>
                <a:latin typeface="ArialMT"/>
              </a:rPr>
              <a:t>paremeter</a:t>
            </a:r>
            <a:r>
              <a:rPr lang="en-US" altLang="zh-CN" sz="1800" b="0" i="0" dirty="0">
                <a:solidFill>
                  <a:srgbClr val="000000"/>
                </a:solidFill>
                <a:effectLst/>
                <a:latin typeface="ArialMT"/>
              </a:rPr>
              <a:t> </a:t>
            </a:r>
            <a:r>
              <a:rPr lang="en-US" altLang="zh-CN" sz="1800" b="1" i="0" dirty="0">
                <a:solidFill>
                  <a:srgbClr val="000000"/>
                </a:solidFill>
                <a:effectLst/>
                <a:latin typeface="Arial-BoldMT"/>
              </a:rPr>
              <a:t>penalty = 'l2' </a:t>
            </a:r>
            <a:r>
              <a:rPr lang="en-US" altLang="zh-CN" sz="1800" b="0" i="0" dirty="0">
                <a:solidFill>
                  <a:srgbClr val="000000"/>
                </a:solidFill>
                <a:effectLst/>
                <a:latin typeface="ArialMT"/>
              </a:rPr>
              <a:t>in </a:t>
            </a:r>
            <a:r>
              <a:rPr lang="en-US" altLang="zh-CN" sz="1800" b="0" i="0" dirty="0" err="1">
                <a:solidFill>
                  <a:srgbClr val="000000"/>
                </a:solidFill>
                <a:effectLst/>
                <a:latin typeface="ArialMT"/>
              </a:rPr>
              <a:t>LogisticRegression</a:t>
            </a:r>
            <a:r>
              <a:rPr lang="en-US" altLang="zh-CN" sz="1800" b="0" i="0" dirty="0">
                <a:solidFill>
                  <a:srgbClr val="000000"/>
                </a:solidFill>
                <a:effectLst/>
                <a:latin typeface="ArialMT"/>
              </a:rPr>
              <a:t>() and also apply cross validation, which is used to avoid overfits to improve the generalization of functions (see in appendices).</a:t>
            </a:r>
            <a:r>
              <a:rPr lang="en-US" altLang="zh-CN" sz="1400" dirty="0"/>
              <a:t> </a:t>
            </a:r>
            <a:br>
              <a:rPr lang="en-US" altLang="zh-CN" sz="1400" dirty="0"/>
            </a:b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zh-CN" altLang="en-US" sz="20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36</a:t>
            </a:fld>
            <a:endParaRPr lang="zh-CN" altLang="en-US"/>
          </a:p>
        </p:txBody>
      </p:sp>
    </p:spTree>
    <p:extLst>
      <p:ext uri="{BB962C8B-B14F-4D97-AF65-F5344CB8AC3E}">
        <p14:creationId xmlns:p14="http://schemas.microsoft.com/office/powerpoint/2010/main" val="300415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C:\Users\Administrator\Desktop\图片1.jpg图片1">
            <a:extLst>
              <a:ext uri="{FF2B5EF4-FFF2-40B4-BE49-F238E27FC236}">
                <a16:creationId xmlns:a16="http://schemas.microsoft.com/office/drawing/2014/main" id="{1B263314-D7BC-4577-8047-EEFAB058C280}"/>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1F01199A-159D-40DA-9774-235A298F6E99}"/>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Result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CB04841-3B78-41E1-BCCF-AE939C19E59F}"/>
              </a:ext>
            </a:extLst>
          </p:cNvPr>
          <p:cNvSpPr>
            <a:spLocks noGrp="1"/>
          </p:cNvSpPr>
          <p:nvPr>
            <p:ph idx="1"/>
          </p:nvPr>
        </p:nvSpPr>
        <p:spPr>
          <a:xfrm>
            <a:off x="275422" y="1344059"/>
            <a:ext cx="11633812" cy="4884815"/>
          </a:xfrm>
        </p:spPr>
        <p:txBody>
          <a:bodyPr anchor="t">
            <a:normAutofit/>
          </a:bodyPr>
          <a:lstStyle/>
          <a:p>
            <a:pPr marL="0" indent="0">
              <a:buNone/>
            </a:pPr>
            <a:r>
              <a:rPr lang="en-US" altLang="zh-CN" sz="2000" dirty="0">
                <a:latin typeface="Times New Roman" panose="02020603050405020304" pitchFamily="18" charset="0"/>
                <a:cs typeface="Times New Roman" panose="02020603050405020304" pitchFamily="18" charset="0"/>
              </a:rPr>
              <a:t>Through </a:t>
            </a:r>
            <a:r>
              <a:rPr lang="en-US" altLang="zh-CN" sz="2000" b="1" dirty="0">
                <a:latin typeface="Times New Roman" panose="02020603050405020304" pitchFamily="18" charset="0"/>
                <a:cs typeface="Times New Roman" panose="02020603050405020304" pitchFamily="18" charset="0"/>
              </a:rPr>
              <a:t>decision tree model</a:t>
            </a:r>
            <a:r>
              <a:rPr lang="en-US" altLang="zh-CN" sz="2000" dirty="0">
                <a:latin typeface="Times New Roman" panose="02020603050405020304" pitchFamily="18" charset="0"/>
                <a:cs typeface="Times New Roman" panose="02020603050405020304" pitchFamily="18" charset="0"/>
              </a:rPr>
              <a:t>, we can clearly see the criterion of categories, which is mainly depends on the balance deposited in the bank, the accuracy of the model is 97.3% - 97.37% with a default rate of 0.28%.</a:t>
            </a:r>
          </a:p>
          <a:p>
            <a:pPr marL="0" indent="0">
              <a:buNone/>
            </a:pPr>
            <a:r>
              <a:rPr lang="en-US" altLang="zh-CN" sz="2000" dirty="0">
                <a:latin typeface="Times New Roman" panose="02020603050405020304" pitchFamily="18" charset="0"/>
                <a:cs typeface="Times New Roman" panose="02020603050405020304" pitchFamily="18" charset="0"/>
              </a:rPr>
              <a:t>Logistic regression performs better accuracy than decision tree in this data set. Through </a:t>
            </a:r>
            <a:r>
              <a:rPr lang="en-US" altLang="zh-CN" sz="2000" b="1" dirty="0">
                <a:latin typeface="Times New Roman" panose="02020603050405020304" pitchFamily="18" charset="0"/>
                <a:cs typeface="Times New Roman" panose="02020603050405020304" pitchFamily="18" charset="0"/>
              </a:rPr>
              <a:t>logistic regression model</a:t>
            </a:r>
            <a:r>
              <a:rPr lang="en-US" altLang="zh-CN" sz="2000" dirty="0">
                <a:latin typeface="Times New Roman" panose="02020603050405020304" pitchFamily="18" charset="0"/>
                <a:cs typeface="Times New Roman" panose="02020603050405020304" pitchFamily="18" charset="0"/>
              </a:rPr>
              <a:t>, when we set a strict threshold to 0.2, the accuracy of the model is 95.4% - 97.53% with a default rate of 0.99%. Compare to the threshold 0.1, where the accuracy is 78.23%, the 0.2-threshold model performs more accurately. However, with a more strict threshold, the default rate can be decreased to 0.18%.</a:t>
            </a:r>
          </a:p>
        </p:txBody>
      </p:sp>
      <p:sp>
        <p:nvSpPr>
          <p:cNvPr id="4" name="灯片编号占位符 3">
            <a:extLst>
              <a:ext uri="{FF2B5EF4-FFF2-40B4-BE49-F238E27FC236}">
                <a16:creationId xmlns:a16="http://schemas.microsoft.com/office/drawing/2014/main" id="{2C6D4BD2-C6D5-4155-B5E0-01848B9E7989}"/>
              </a:ext>
            </a:extLst>
          </p:cNvPr>
          <p:cNvSpPr>
            <a:spLocks noGrp="1"/>
          </p:cNvSpPr>
          <p:nvPr>
            <p:ph type="sldNum" sz="quarter" idx="12"/>
          </p:nvPr>
        </p:nvSpPr>
        <p:spPr/>
        <p:txBody>
          <a:bodyPr/>
          <a:lstStyle/>
          <a:p>
            <a:fld id="{A09F8C1A-0BC3-421C-8B28-63B9F8FAB540}" type="slidenum">
              <a:rPr lang="zh-CN" altLang="en-US" smtClean="0"/>
              <a:t>37</a:t>
            </a:fld>
            <a:endParaRPr lang="zh-CN" altLang="en-US"/>
          </a:p>
        </p:txBody>
      </p:sp>
      <p:pic>
        <p:nvPicPr>
          <p:cNvPr id="6" name="图片 5">
            <a:extLst>
              <a:ext uri="{FF2B5EF4-FFF2-40B4-BE49-F238E27FC236}">
                <a16:creationId xmlns:a16="http://schemas.microsoft.com/office/drawing/2014/main" id="{D952D747-9C22-422B-9237-5EDD62CB0C10}"/>
              </a:ext>
            </a:extLst>
          </p:cNvPr>
          <p:cNvPicPr>
            <a:picLocks noChangeAspect="1"/>
          </p:cNvPicPr>
          <p:nvPr/>
        </p:nvPicPr>
        <p:blipFill rotWithShape="1">
          <a:blip r:embed="rId3">
            <a:extLst>
              <a:ext uri="{28A0092B-C50C-407E-A947-70E740481C1C}">
                <a14:useLocalDpi xmlns:a14="http://schemas.microsoft.com/office/drawing/2010/main" val="0"/>
              </a:ext>
            </a:extLst>
          </a:blip>
          <a:srcRect l="2764" t="2472" r="5179" b="6110"/>
          <a:stretch/>
        </p:blipFill>
        <p:spPr>
          <a:xfrm>
            <a:off x="1131065" y="3838541"/>
            <a:ext cx="2891010" cy="2457998"/>
          </a:xfrm>
          <a:prstGeom prst="rect">
            <a:avLst/>
          </a:prstGeom>
        </p:spPr>
      </p:pic>
      <p:pic>
        <p:nvPicPr>
          <p:cNvPr id="8" name="图片 7">
            <a:extLst>
              <a:ext uri="{FF2B5EF4-FFF2-40B4-BE49-F238E27FC236}">
                <a16:creationId xmlns:a16="http://schemas.microsoft.com/office/drawing/2014/main" id="{241CB050-BCE9-4A9B-A2BF-341FD628AA5C}"/>
              </a:ext>
            </a:extLst>
          </p:cNvPr>
          <p:cNvPicPr>
            <a:picLocks noChangeAspect="1"/>
          </p:cNvPicPr>
          <p:nvPr/>
        </p:nvPicPr>
        <p:blipFill rotWithShape="1">
          <a:blip r:embed="rId4">
            <a:extLst>
              <a:ext uri="{28A0092B-C50C-407E-A947-70E740481C1C}">
                <a14:useLocalDpi xmlns:a14="http://schemas.microsoft.com/office/drawing/2010/main" val="0"/>
              </a:ext>
            </a:extLst>
          </a:blip>
          <a:srcRect r="33178" b="68180"/>
          <a:stretch/>
        </p:blipFill>
        <p:spPr>
          <a:xfrm>
            <a:off x="5332164" y="3675578"/>
            <a:ext cx="5728771" cy="2709100"/>
          </a:xfrm>
          <a:prstGeom prst="rect">
            <a:avLst/>
          </a:prstGeom>
        </p:spPr>
      </p:pic>
      <p:pic>
        <p:nvPicPr>
          <p:cNvPr id="10" name="图片 9">
            <a:extLst>
              <a:ext uri="{FF2B5EF4-FFF2-40B4-BE49-F238E27FC236}">
                <a16:creationId xmlns:a16="http://schemas.microsoft.com/office/drawing/2014/main" id="{AE60452D-AA22-4AE0-A7B8-5D882BAEB168}"/>
              </a:ext>
            </a:extLst>
          </p:cNvPr>
          <p:cNvPicPr/>
          <p:nvPr/>
        </p:nvPicPr>
        <p:blipFill rotWithShape="1">
          <a:blip r:embed="rId5"/>
          <a:srcRect t="80628" r="31306" b="1047"/>
          <a:stretch/>
        </p:blipFill>
        <p:spPr>
          <a:xfrm>
            <a:off x="5750805" y="3107702"/>
            <a:ext cx="4887249" cy="673319"/>
          </a:xfrm>
          <a:prstGeom prst="rect">
            <a:avLst/>
          </a:prstGeom>
        </p:spPr>
      </p:pic>
      <p:pic>
        <p:nvPicPr>
          <p:cNvPr id="7" name="图片 6">
            <a:extLst>
              <a:ext uri="{FF2B5EF4-FFF2-40B4-BE49-F238E27FC236}">
                <a16:creationId xmlns:a16="http://schemas.microsoft.com/office/drawing/2014/main" id="{544A7B7B-CCD2-4254-94F2-5BA64A7ABE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432" y="3319413"/>
            <a:ext cx="4521222" cy="543452"/>
          </a:xfrm>
          <a:prstGeom prst="rect">
            <a:avLst/>
          </a:prstGeom>
        </p:spPr>
      </p:pic>
      <p:pic>
        <p:nvPicPr>
          <p:cNvPr id="13" name="图片 12">
            <a:extLst>
              <a:ext uri="{FF2B5EF4-FFF2-40B4-BE49-F238E27FC236}">
                <a16:creationId xmlns:a16="http://schemas.microsoft.com/office/drawing/2014/main" id="{AA173D06-C8ED-406F-AF40-665ED424FCCA}"/>
              </a:ext>
            </a:extLst>
          </p:cNvPr>
          <p:cNvPicPr>
            <a:picLocks noChangeAspect="1"/>
          </p:cNvPicPr>
          <p:nvPr/>
        </p:nvPicPr>
        <p:blipFill rotWithShape="1">
          <a:blip r:embed="rId7">
            <a:extLst>
              <a:ext uri="{28A0092B-C50C-407E-A947-70E740481C1C}">
                <a14:useLocalDpi xmlns:a14="http://schemas.microsoft.com/office/drawing/2010/main" val="0"/>
              </a:ext>
            </a:extLst>
          </a:blip>
          <a:srcRect t="19381" r="2687" b="66807"/>
          <a:stretch/>
        </p:blipFill>
        <p:spPr>
          <a:xfrm>
            <a:off x="115813" y="6350228"/>
            <a:ext cx="5216351" cy="286929"/>
          </a:xfrm>
          <a:prstGeom prst="rect">
            <a:avLst/>
          </a:prstGeom>
        </p:spPr>
      </p:pic>
      <p:pic>
        <p:nvPicPr>
          <p:cNvPr id="15" name="图片 14">
            <a:extLst>
              <a:ext uri="{FF2B5EF4-FFF2-40B4-BE49-F238E27FC236}">
                <a16:creationId xmlns:a16="http://schemas.microsoft.com/office/drawing/2014/main" id="{F405E4C8-D7B3-49F1-A850-D29A3A2F9EA8}"/>
              </a:ext>
            </a:extLst>
          </p:cNvPr>
          <p:cNvPicPr>
            <a:picLocks noChangeAspect="1"/>
          </p:cNvPicPr>
          <p:nvPr/>
        </p:nvPicPr>
        <p:blipFill rotWithShape="1">
          <a:blip r:embed="rId8">
            <a:extLst>
              <a:ext uri="{28A0092B-C50C-407E-A947-70E740481C1C}">
                <a14:useLocalDpi xmlns:a14="http://schemas.microsoft.com/office/drawing/2010/main" val="0"/>
              </a:ext>
            </a:extLst>
          </a:blip>
          <a:srcRect t="92540" r="34094" b="156"/>
          <a:stretch/>
        </p:blipFill>
        <p:spPr>
          <a:xfrm>
            <a:off x="6304358" y="6356137"/>
            <a:ext cx="3159131" cy="286929"/>
          </a:xfrm>
          <a:prstGeom prst="rect">
            <a:avLst/>
          </a:prstGeom>
        </p:spPr>
      </p:pic>
    </p:spTree>
    <p:extLst>
      <p:ext uri="{BB962C8B-B14F-4D97-AF65-F5344CB8AC3E}">
        <p14:creationId xmlns:p14="http://schemas.microsoft.com/office/powerpoint/2010/main" val="1171045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1B6F0472-5326-48C0-B739-5BAD64318348}"/>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A7561D4C-75A4-4281-A676-4707F0F0510B}"/>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Discussion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FB9BF73-F714-4BC8-81A2-AA356C373C53}"/>
              </a:ext>
            </a:extLst>
          </p:cNvPr>
          <p:cNvSpPr>
            <a:spLocks noGrp="1"/>
          </p:cNvSpPr>
          <p:nvPr>
            <p:ph idx="1"/>
          </p:nvPr>
        </p:nvSpPr>
        <p:spPr>
          <a:xfrm>
            <a:off x="838200" y="1690688"/>
            <a:ext cx="10515600" cy="4486275"/>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From this report, the decision tree model presents better balance between accuracy and comprehensibility. However, the decision tree model is less quantifiable than the logistic regression model because it is classified by splitting the dataset into nodes. Logistic regression, on the other hand, performs better in numerical conversion (possibilities).</a:t>
            </a:r>
          </a:p>
          <a:p>
            <a:pPr marL="0" indent="0">
              <a:buNone/>
            </a:pPr>
            <a:r>
              <a:rPr lang="en-US" altLang="zh-CN" sz="2000" dirty="0">
                <a:latin typeface="Times New Roman" panose="02020603050405020304" pitchFamily="18" charset="0"/>
                <a:cs typeface="Times New Roman" panose="02020603050405020304" pitchFamily="18" charset="0"/>
              </a:rPr>
              <a:t>In terms of the different fiscal policies adopted at different times, in the context of tight fiscal policy, the use of a model with a threshold of 0.1 can reduce loan risk. Under loose fiscal policy, using a model with a threshold of 0.2 can reduce the number of FN, thereby increasing profitability while reducing risk. Given the different characteristics of the two models, it is recommended to apply separately for complementing.</a:t>
            </a:r>
          </a:p>
          <a:p>
            <a:pPr marL="0" indent="0">
              <a:buNone/>
            </a:pPr>
            <a:r>
              <a:rPr lang="en-US" altLang="zh-CN" sz="2000" dirty="0">
                <a:latin typeface="Times New Roman" panose="02020603050405020304" pitchFamily="18" charset="0"/>
                <a:cs typeface="Times New Roman" panose="02020603050405020304" pitchFamily="18" charset="0"/>
              </a:rPr>
              <a:t>In evaluation, for avoiding overfitting and improve the generalization of functions, commonly adding a parameter penalty = ‘l1' in </a:t>
            </a:r>
            <a:r>
              <a:rPr lang="en-US" altLang="zh-CN" sz="2000" dirty="0" err="1">
                <a:latin typeface="Times New Roman" panose="02020603050405020304" pitchFamily="18" charset="0"/>
                <a:cs typeface="Times New Roman" panose="02020603050405020304" pitchFamily="18" charset="0"/>
              </a:rPr>
              <a:t>LogisticRegression</a:t>
            </a:r>
            <a:r>
              <a:rPr lang="en-US" altLang="zh-CN" sz="2000" dirty="0">
                <a:latin typeface="Times New Roman" panose="02020603050405020304" pitchFamily="18" charset="0"/>
                <a:cs typeface="Times New Roman" panose="02020603050405020304" pitchFamily="18" charset="0"/>
              </a:rPr>
              <a:t>() and applying </a:t>
            </a:r>
            <a:r>
              <a:rPr lang="en-US" altLang="zh-CN" sz="2000" dirty="0" err="1">
                <a:latin typeface="Times New Roman" panose="02020603050405020304" pitchFamily="18" charset="0"/>
                <a:cs typeface="Times New Roman" panose="02020603050405020304" pitchFamily="18" charset="0"/>
              </a:rPr>
              <a:t>corss</a:t>
            </a:r>
            <a:r>
              <a:rPr lang="en-US" altLang="zh-CN" sz="2000" dirty="0">
                <a:latin typeface="Times New Roman" panose="02020603050405020304" pitchFamily="18" charset="0"/>
                <a:cs typeface="Times New Roman" panose="02020603050405020304" pitchFamily="18" charset="0"/>
              </a:rPr>
              <a:t>-validation (K-folds in this report) are general operations. However, we found that the operations above are inapplicable. One possible reason is the data set. As result of data checking shows, a mere 333 samples have a default out of 10000, which may insufficient to form a valid classifier. This is hypothetically a limitation which needs to be further investigated.</a:t>
            </a:r>
          </a:p>
        </p:txBody>
      </p:sp>
      <p:sp>
        <p:nvSpPr>
          <p:cNvPr id="4" name="灯片编号占位符 3">
            <a:extLst>
              <a:ext uri="{FF2B5EF4-FFF2-40B4-BE49-F238E27FC236}">
                <a16:creationId xmlns:a16="http://schemas.microsoft.com/office/drawing/2014/main" id="{33856540-8A96-47E8-8E61-A106E6549654}"/>
              </a:ext>
            </a:extLst>
          </p:cNvPr>
          <p:cNvSpPr>
            <a:spLocks noGrp="1"/>
          </p:cNvSpPr>
          <p:nvPr>
            <p:ph type="sldNum" sz="quarter" idx="12"/>
          </p:nvPr>
        </p:nvSpPr>
        <p:spPr/>
        <p:txBody>
          <a:bodyPr/>
          <a:lstStyle/>
          <a:p>
            <a:fld id="{A09F8C1A-0BC3-421C-8B28-63B9F8FAB540}" type="slidenum">
              <a:rPr lang="zh-CN" altLang="en-US" smtClean="0"/>
              <a:t>38</a:t>
            </a:fld>
            <a:endParaRPr lang="zh-CN" altLang="en-US"/>
          </a:p>
        </p:txBody>
      </p:sp>
    </p:spTree>
    <p:extLst>
      <p:ext uri="{BB962C8B-B14F-4D97-AF65-F5344CB8AC3E}">
        <p14:creationId xmlns:p14="http://schemas.microsoft.com/office/powerpoint/2010/main" val="2979551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8F021D11-E21F-4400-A14A-67D482AE62AF}"/>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01027FAE-78C3-4BE6-B258-63A1192CEBD0}"/>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Conclusion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7356201-27A0-48B4-9B4B-91FEE25FF33C}"/>
              </a:ext>
            </a:extLst>
          </p:cNvPr>
          <p:cNvSpPr>
            <a:spLocks noGrp="1"/>
          </p:cNvSpPr>
          <p:nvPr>
            <p:ph idx="1"/>
          </p:nvPr>
        </p:nvSpPr>
        <p:spPr/>
        <p:txBody>
          <a:bodyPr anchor="ctr"/>
          <a:lstStyle/>
          <a:p>
            <a:pPr marL="0" indent="0">
              <a:lnSpc>
                <a:spcPct val="100000"/>
              </a:lnSpc>
              <a:buNone/>
            </a:pPr>
            <a:r>
              <a:rPr lang="en-US" altLang="zh-CN" b="0" i="0" dirty="0">
                <a:effectLst/>
                <a:latin typeface="Times New Roman" panose="02020603050405020304" pitchFamily="18" charset="0"/>
                <a:cs typeface="Times New Roman" panose="02020603050405020304" pitchFamily="18" charset="0"/>
              </a:rPr>
              <a:t>In this report, we built decision tree and logistic regression models based on loan user data with a sample size of 10,000. Taking into account the different language environments of lenders own, the R language and Python language are used respectively, and the model accuracy rate reaches 97.37%. This report sets thresholds to realize the adjustment of models under different fiscal policies. As the sample size of loan default users increases, the accuracy of the model can be further optimized.</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35A2382-3F0D-43B2-9A99-05BEC0A93778}"/>
              </a:ext>
            </a:extLst>
          </p:cNvPr>
          <p:cNvSpPr>
            <a:spLocks noGrp="1"/>
          </p:cNvSpPr>
          <p:nvPr>
            <p:ph type="sldNum" sz="quarter" idx="12"/>
          </p:nvPr>
        </p:nvSpPr>
        <p:spPr/>
        <p:txBody>
          <a:bodyPr/>
          <a:lstStyle/>
          <a:p>
            <a:fld id="{A09F8C1A-0BC3-421C-8B28-63B9F8FAB540}" type="slidenum">
              <a:rPr lang="zh-CN" altLang="en-US" smtClean="0"/>
              <a:t>39</a:t>
            </a:fld>
            <a:endParaRPr lang="zh-CN" altLang="en-US"/>
          </a:p>
        </p:txBody>
      </p:sp>
    </p:spTree>
    <p:extLst>
      <p:ext uri="{BB962C8B-B14F-4D97-AF65-F5344CB8AC3E}">
        <p14:creationId xmlns:p14="http://schemas.microsoft.com/office/powerpoint/2010/main" val="414746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D4FA6643-9BCE-4F6F-BD73-1A0710939456}"/>
              </a:ext>
            </a:extLst>
          </p:cNvPr>
          <p:cNvPicPr>
            <a:picLocks noChangeAspect="1"/>
          </p:cNvPicPr>
          <p:nvPr/>
        </p:nvPicPr>
        <p:blipFill>
          <a:blip r:embed="rId3"/>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3D042235-95B6-47AF-8587-58639371EBD0}"/>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Literature Review</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684ACDE-E1C4-44F7-8D96-D54CB4D20A12}"/>
              </a:ext>
            </a:extLst>
          </p:cNvPr>
          <p:cNvSpPr>
            <a:spLocks noGrp="1"/>
          </p:cNvSpPr>
          <p:nvPr>
            <p:ph idx="1"/>
          </p:nvPr>
        </p:nvSpPr>
        <p:spPr>
          <a:xfrm>
            <a:off x="438838" y="1728846"/>
            <a:ext cx="11314323" cy="4395730"/>
          </a:xfrm>
        </p:spPr>
        <p:txBody>
          <a:bodyPr anchor="ctr">
            <a:normAutofit/>
          </a:bodyPr>
          <a:lstStyle/>
          <a:p>
            <a:pPr>
              <a:lnSpc>
                <a:spcPct val="100000"/>
              </a:lnSpc>
              <a:spcBef>
                <a:spcPts val="3600"/>
              </a:spcBef>
            </a:pPr>
            <a:r>
              <a:rPr lang="en-GB" altLang="zh-CN" sz="2400" dirty="0">
                <a:latin typeface="Times New Roman" panose="02020603050405020304" pitchFamily="18" charset="0"/>
                <a:cs typeface="Times New Roman" panose="02020603050405020304" pitchFamily="18" charset="0"/>
              </a:rPr>
              <a:t>D</a:t>
            </a:r>
            <a:r>
              <a:rPr lang="en-GB" altLang="zh-CN" sz="2400" b="0" i="0" dirty="0">
                <a:effectLst/>
                <a:latin typeface="Times New Roman" panose="02020603050405020304" pitchFamily="18" charset="0"/>
                <a:cs typeface="Times New Roman" panose="02020603050405020304" pitchFamily="18" charset="0"/>
              </a:rPr>
              <a:t>ecision tree and regression models are common analysis methods.</a:t>
            </a:r>
          </a:p>
          <a:p>
            <a:pPr>
              <a:lnSpc>
                <a:spcPct val="100000"/>
              </a:lnSpc>
              <a:spcBef>
                <a:spcPts val="3600"/>
              </a:spcBef>
            </a:pPr>
            <a:r>
              <a:rPr lang="en-GB" altLang="zh-CN" sz="2400" b="0" i="0" dirty="0">
                <a:effectLst/>
                <a:latin typeface="Times New Roman" panose="02020603050405020304" pitchFamily="18" charset="0"/>
                <a:cs typeface="Times New Roman" panose="02020603050405020304" pitchFamily="18" charset="0"/>
              </a:rPr>
              <a:t>Simultaneous use of decision trees and linear regression can measure the impact of social factors (</a:t>
            </a:r>
            <a:r>
              <a:rPr lang="en-GB" altLang="zh-CN" sz="2400" dirty="0">
                <a:latin typeface="Times New Roman" panose="02020603050405020304" pitchFamily="18" charset="0"/>
                <a:cs typeface="Times New Roman" panose="02020603050405020304" pitchFamily="18" charset="0"/>
              </a:rPr>
              <a:t>e.g.</a:t>
            </a:r>
            <a:r>
              <a:rPr lang="en-GB" altLang="zh-CN" sz="2400" b="0" i="0" dirty="0">
                <a:effectLst/>
                <a:latin typeface="Times New Roman" panose="02020603050405020304" pitchFamily="18" charset="0"/>
                <a:cs typeface="Times New Roman" panose="02020603050405020304" pitchFamily="18" charset="0"/>
              </a:rPr>
              <a:t> house price fluctuations) on student loan default [5]. </a:t>
            </a:r>
          </a:p>
          <a:p>
            <a:pPr>
              <a:lnSpc>
                <a:spcPct val="100000"/>
              </a:lnSpc>
              <a:spcBef>
                <a:spcPts val="3600"/>
              </a:spcBef>
            </a:pPr>
            <a:r>
              <a:rPr lang="en-GB" altLang="zh-CN" sz="2400" dirty="0">
                <a:latin typeface="Times New Roman" panose="02020603050405020304" pitchFamily="18" charset="0"/>
                <a:cs typeface="Times New Roman" panose="02020603050405020304" pitchFamily="18" charset="0"/>
              </a:rPr>
              <a:t>Ev</a:t>
            </a:r>
            <a:r>
              <a:rPr lang="en-GB" altLang="zh-CN" sz="2400" b="0" i="0" dirty="0">
                <a:effectLst/>
                <a:latin typeface="Times New Roman" panose="02020603050405020304" pitchFamily="18" charset="0"/>
                <a:cs typeface="Times New Roman" panose="02020603050405020304" pitchFamily="18" charset="0"/>
              </a:rPr>
              <a:t>aluate companies and determine the </a:t>
            </a:r>
            <a:r>
              <a:rPr lang="en-GB" altLang="zh-CN" sz="2400" b="0" i="0" dirty="0" err="1">
                <a:effectLst/>
                <a:latin typeface="Times New Roman" panose="02020603050405020304" pitchFamily="18" charset="0"/>
                <a:cs typeface="Times New Roman" panose="02020603050405020304" pitchFamily="18" charset="0"/>
              </a:rPr>
              <a:t>investability</a:t>
            </a:r>
            <a:r>
              <a:rPr lang="en-GB" altLang="zh-CN" sz="2400" b="0" i="0" dirty="0">
                <a:effectLst/>
                <a:latin typeface="Times New Roman" panose="02020603050405020304" pitchFamily="18" charset="0"/>
                <a:cs typeface="Times New Roman" panose="02020603050405020304" pitchFamily="18" charset="0"/>
              </a:rPr>
              <a:t> of assets, see [6, </a:t>
            </a:r>
            <a:r>
              <a:rPr lang="en-GB" altLang="zh-CN" sz="2400" dirty="0">
                <a:latin typeface="Times New Roman" panose="02020603050405020304" pitchFamily="18" charset="0"/>
                <a:cs typeface="Times New Roman" panose="02020603050405020304" pitchFamily="18" charset="0"/>
              </a:rPr>
              <a:t>7</a:t>
            </a:r>
            <a:r>
              <a:rPr lang="en-GB" altLang="zh-CN" sz="2400" b="0" i="0" dirty="0">
                <a:effectLst/>
                <a:latin typeface="Times New Roman" panose="02020603050405020304" pitchFamily="18" charset="0"/>
                <a:cs typeface="Times New Roman" panose="02020603050405020304" pitchFamily="18" charset="0"/>
              </a:rPr>
              <a:t>]. </a:t>
            </a:r>
            <a:r>
              <a:rPr lang="en-US" altLang="zh-CN" sz="2400" b="0" i="0" dirty="0">
                <a:effectLst/>
                <a:latin typeface="Times New Roman" panose="02020603050405020304" pitchFamily="18" charset="0"/>
                <a:cs typeface="Times New Roman" panose="02020603050405020304" pitchFamily="18" charset="0"/>
              </a:rPr>
              <a:t>The accuracy is able to 99% based on the data used [7].</a:t>
            </a:r>
            <a:endParaRPr lang="en-GB" altLang="zh-CN" sz="2400" b="0" i="0" dirty="0">
              <a:effectLst/>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CFF7132-D151-4466-AA17-4E8A92E6F834}"/>
              </a:ext>
            </a:extLst>
          </p:cNvPr>
          <p:cNvSpPr>
            <a:spLocks noGrp="1"/>
          </p:cNvSpPr>
          <p:nvPr>
            <p:ph type="sldNum" sz="quarter" idx="12"/>
          </p:nvPr>
        </p:nvSpPr>
        <p:spPr/>
        <p:txBody>
          <a:bodyPr/>
          <a:lstStyle/>
          <a:p>
            <a:fld id="{A09F8C1A-0BC3-421C-8B28-63B9F8FAB540}" type="slidenum">
              <a:rPr lang="zh-CN" altLang="en-US" smtClean="0"/>
              <a:t>4</a:t>
            </a:fld>
            <a:endParaRPr lang="zh-CN" altLang="en-US"/>
          </a:p>
        </p:txBody>
      </p:sp>
    </p:spTree>
    <p:extLst>
      <p:ext uri="{BB962C8B-B14F-4D97-AF65-F5344CB8AC3E}">
        <p14:creationId xmlns:p14="http://schemas.microsoft.com/office/powerpoint/2010/main" val="4276168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8E1E0224-1958-430C-A682-FF22498B662A}"/>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855F4E1E-E1F2-4652-87D9-E05B374E6FD7}"/>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References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7676E50-CD21-4038-BD28-DA258E9953AB}"/>
              </a:ext>
            </a:extLst>
          </p:cNvPr>
          <p:cNvSpPr>
            <a:spLocks noGrp="1"/>
          </p:cNvSpPr>
          <p:nvPr>
            <p:ph idx="1"/>
          </p:nvPr>
        </p:nvSpPr>
        <p:spPr>
          <a:xfrm>
            <a:off x="838200" y="1355075"/>
            <a:ext cx="10515600" cy="5203902"/>
          </a:xfrm>
        </p:spPr>
        <p:txBody>
          <a:bodyPr>
            <a:noAutofit/>
          </a:bodyPr>
          <a:lstStyle/>
          <a:p>
            <a:pPr marL="0" indent="0">
              <a:lnSpc>
                <a:spcPct val="100000"/>
              </a:lnSpc>
              <a:spcBef>
                <a:spcPts val="600"/>
              </a:spcBef>
              <a:buNone/>
            </a:pPr>
            <a:r>
              <a:rPr lang="en-US" altLang="zh-CN" sz="1600" b="0" i="0" dirty="0">
                <a:effectLst/>
                <a:latin typeface="Times New Roman" panose="02020603050405020304" pitchFamily="18" charset="0"/>
                <a:cs typeface="Times New Roman" panose="02020603050405020304" pitchFamily="18" charset="0"/>
              </a:rPr>
              <a:t>[1] J. M. Goldberg, CFA and M. C. DeVries, “Credit Card Master Trust: Pace of delinquency,” </a:t>
            </a:r>
            <a:r>
              <a:rPr lang="en-US" altLang="zh-CN" sz="1600" b="0" i="1" dirty="0">
                <a:effectLst/>
                <a:latin typeface="Times New Roman" panose="02020603050405020304" pitchFamily="18" charset="0"/>
                <a:cs typeface="Times New Roman" panose="02020603050405020304" pitchFamily="18" charset="0"/>
              </a:rPr>
              <a:t>Barclays Equity </a:t>
            </a:r>
            <a:r>
              <a:rPr lang="en-US" altLang="zh-CN" sz="1600" i="1" dirty="0">
                <a:latin typeface="Times New Roman" panose="02020603050405020304" pitchFamily="18" charset="0"/>
                <a:cs typeface="Times New Roman" panose="02020603050405020304" pitchFamily="18" charset="0"/>
              </a:rPr>
              <a:t>R</a:t>
            </a:r>
            <a:r>
              <a:rPr lang="en-US" altLang="zh-CN" sz="1600" b="0" i="1" dirty="0">
                <a:effectLst/>
                <a:latin typeface="Times New Roman" panose="02020603050405020304" pitchFamily="18" charset="0"/>
                <a:cs typeface="Times New Roman" panose="02020603050405020304" pitchFamily="18" charset="0"/>
              </a:rPr>
              <a:t>esearch</a:t>
            </a:r>
            <a:r>
              <a:rPr lang="en-US" altLang="zh-CN" sz="1600" b="0" dirty="0">
                <a:effectLst/>
                <a:latin typeface="Times New Roman" panose="02020603050405020304" pitchFamily="18" charset="0"/>
                <a:cs typeface="Times New Roman" panose="02020603050405020304" pitchFamily="18" charset="0"/>
              </a:rPr>
              <a:t>, vol. 10, pp. 1-8, 2017.</a:t>
            </a:r>
          </a:p>
          <a:p>
            <a:pPr marL="0" indent="0">
              <a:lnSpc>
                <a:spcPct val="100000"/>
              </a:lnSpc>
              <a:spcBef>
                <a:spcPts val="600"/>
              </a:spcBef>
              <a:buNone/>
            </a:pPr>
            <a:r>
              <a:rPr lang="en-US" altLang="zh-CN" sz="1600" b="0" dirty="0">
                <a:effectLst/>
                <a:latin typeface="Times New Roman" panose="02020603050405020304" pitchFamily="18" charset="0"/>
                <a:cs typeface="Times New Roman" panose="02020603050405020304" pitchFamily="18" charset="0"/>
              </a:rPr>
              <a:t>[2] </a:t>
            </a:r>
            <a:r>
              <a:rPr lang="en-US" altLang="zh-CN" sz="1600" dirty="0">
                <a:latin typeface="Times New Roman" panose="02020603050405020304" pitchFamily="18" charset="0"/>
                <a:cs typeface="Times New Roman" panose="02020603050405020304" pitchFamily="18" charset="0"/>
              </a:rPr>
              <a:t>J. Pomeroy, “The booming digital Economy: The pandemic accelerates the megatrend,”</a:t>
            </a:r>
            <a:r>
              <a:rPr lang="en-US" altLang="zh-CN" sz="1600" i="1" dirty="0">
                <a:latin typeface="Times New Roman" panose="02020603050405020304" pitchFamily="18" charset="0"/>
                <a:cs typeface="Times New Roman" panose="02020603050405020304" pitchFamily="18" charset="0"/>
              </a:rPr>
              <a:t> HSBC Economics Global</a:t>
            </a:r>
            <a:r>
              <a:rPr lang="en-US" altLang="zh-CN" sz="1600" dirty="0">
                <a:latin typeface="Times New Roman" panose="02020603050405020304" pitchFamily="18" charset="0"/>
                <a:cs typeface="Times New Roman" panose="02020603050405020304" pitchFamily="18" charset="0"/>
              </a:rPr>
              <a:t>, vol. 9, pp. 27, 2020.</a:t>
            </a:r>
          </a:p>
          <a:p>
            <a:pPr marL="0" indent="0">
              <a:lnSpc>
                <a:spcPct val="100000"/>
              </a:lnSpc>
              <a:spcBef>
                <a:spcPts val="600"/>
              </a:spcBef>
              <a:buNone/>
            </a:pPr>
            <a:r>
              <a:rPr lang="en-US" altLang="zh-CN" sz="1600" dirty="0">
                <a:latin typeface="Times New Roman" panose="02020603050405020304" pitchFamily="18" charset="0"/>
                <a:cs typeface="Times New Roman" panose="02020603050405020304" pitchFamily="18" charset="0"/>
              </a:rPr>
              <a:t>[3] </a:t>
            </a:r>
            <a:r>
              <a:rPr lang="en-GB" altLang="zh-CN" sz="1600" b="0" dirty="0">
                <a:effectLst/>
                <a:latin typeface="Times New Roman" panose="02020603050405020304" pitchFamily="18" charset="0"/>
                <a:cs typeface="Times New Roman" panose="02020603050405020304" pitchFamily="18" charset="0"/>
              </a:rPr>
              <a:t>G. </a:t>
            </a:r>
            <a:r>
              <a:rPr lang="en-GB" altLang="zh-CN" sz="1600" b="0" dirty="0" err="1">
                <a:effectLst/>
                <a:latin typeface="Times New Roman" panose="02020603050405020304" pitchFamily="18" charset="0"/>
                <a:cs typeface="Times New Roman" panose="02020603050405020304" pitchFamily="18" charset="0"/>
              </a:rPr>
              <a:t>Legorano</a:t>
            </a:r>
            <a:r>
              <a:rPr lang="en-GB" altLang="zh-CN" sz="1600" b="0" dirty="0">
                <a:effectLst/>
                <a:latin typeface="Times New Roman" panose="02020603050405020304" pitchFamily="18" charset="0"/>
                <a:cs typeface="Times New Roman" panose="02020603050405020304" pitchFamily="18" charset="0"/>
              </a:rPr>
              <a:t>, </a:t>
            </a:r>
            <a:r>
              <a:rPr lang="en-GB" altLang="zh-CN" sz="1600" b="0" i="1" dirty="0">
                <a:effectLst/>
                <a:latin typeface="Times New Roman" panose="02020603050405020304" pitchFamily="18" charset="0"/>
                <a:cs typeface="Times New Roman" panose="02020603050405020304" pitchFamily="18" charset="0"/>
              </a:rPr>
              <a:t>“</a:t>
            </a:r>
            <a:r>
              <a:rPr lang="en-GB" altLang="zh-CN" sz="1600" dirty="0">
                <a:latin typeface="Times New Roman" panose="02020603050405020304" pitchFamily="18" charset="0"/>
                <a:cs typeface="Times New Roman" panose="02020603050405020304" pitchFamily="18" charset="0"/>
              </a:rPr>
              <a:t>For Italy, Opportunity Knocks,” </a:t>
            </a:r>
            <a:r>
              <a:rPr lang="en-US" altLang="zh-CN" sz="1600" b="0" i="1" dirty="0">
                <a:effectLst/>
                <a:latin typeface="Times New Roman" panose="02020603050405020304" pitchFamily="18" charset="0"/>
                <a:cs typeface="Times New Roman" panose="02020603050405020304" pitchFamily="18" charset="0"/>
              </a:rPr>
              <a:t>The Wall Street Journal</a:t>
            </a:r>
            <a:r>
              <a:rPr lang="en-US" altLang="zh-CN" sz="1600" b="0" dirty="0">
                <a:effectLst/>
                <a:latin typeface="Times New Roman" panose="02020603050405020304" pitchFamily="18" charset="0"/>
                <a:cs typeface="Times New Roman" panose="02020603050405020304" pitchFamily="18" charset="0"/>
              </a:rPr>
              <a:t>, para.1, September 14, 2020.</a:t>
            </a:r>
            <a:endParaRPr lang="en-US" altLang="zh-CN" sz="16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altLang="zh-CN" sz="1600" b="0" dirty="0">
                <a:effectLst/>
                <a:latin typeface="Times New Roman" panose="02020603050405020304" pitchFamily="18" charset="0"/>
                <a:cs typeface="Times New Roman" panose="02020603050405020304" pitchFamily="18" charset="0"/>
              </a:rPr>
              <a:t>[4] </a:t>
            </a:r>
            <a:r>
              <a:rPr lang="en-GB" altLang="zh-CN" sz="1600" b="0" dirty="0">
                <a:effectLst/>
                <a:latin typeface="Times New Roman" panose="02020603050405020304" pitchFamily="18" charset="0"/>
                <a:cs typeface="Times New Roman" panose="02020603050405020304" pitchFamily="18" charset="0"/>
              </a:rPr>
              <a:t>P. Berger, </a:t>
            </a:r>
            <a:r>
              <a:rPr lang="en-GB" altLang="zh-CN" sz="1600" b="0" i="1" dirty="0">
                <a:effectLst/>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Firm Forgives $70 Million in Taxi Debt,” </a:t>
            </a:r>
            <a:r>
              <a:rPr lang="en-US" altLang="zh-CN" sz="1600" b="0" i="1" dirty="0">
                <a:effectLst/>
                <a:latin typeface="Times New Roman" panose="02020603050405020304" pitchFamily="18" charset="0"/>
                <a:cs typeface="Times New Roman" panose="02020603050405020304" pitchFamily="18" charset="0"/>
              </a:rPr>
              <a:t>The Wall Street Journal</a:t>
            </a:r>
            <a:r>
              <a:rPr lang="en-US" altLang="zh-CN" sz="1600" b="0" dirty="0">
                <a:effectLst/>
                <a:latin typeface="Times New Roman" panose="02020603050405020304" pitchFamily="18" charset="0"/>
                <a:cs typeface="Times New Roman" panose="02020603050405020304" pitchFamily="18" charset="0"/>
              </a:rPr>
              <a:t>, para.1, September 14, 2020.</a:t>
            </a:r>
          </a:p>
          <a:p>
            <a:pPr marL="0" indent="0">
              <a:lnSpc>
                <a:spcPct val="100000"/>
              </a:lnSpc>
              <a:spcBef>
                <a:spcPts val="600"/>
              </a:spcBef>
              <a:buNone/>
            </a:pPr>
            <a:r>
              <a:rPr lang="en-GB" altLang="zh-CN" sz="1600" b="0" i="0" dirty="0">
                <a:effectLst/>
                <a:latin typeface="Times New Roman" panose="02020603050405020304" pitchFamily="18" charset="0"/>
                <a:cs typeface="Times New Roman" panose="02020603050405020304" pitchFamily="18" charset="0"/>
              </a:rPr>
              <a:t>[5] H. M. Mueller and C. </a:t>
            </a:r>
            <a:r>
              <a:rPr lang="en-GB" altLang="zh-CN" sz="1600" b="0" i="0" dirty="0" err="1">
                <a:effectLst/>
                <a:latin typeface="Times New Roman" panose="02020603050405020304" pitchFamily="18" charset="0"/>
                <a:cs typeface="Times New Roman" panose="02020603050405020304" pitchFamily="18" charset="0"/>
              </a:rPr>
              <a:t>Yannelis</a:t>
            </a:r>
            <a:r>
              <a:rPr lang="en-GB" altLang="zh-CN" sz="1600" b="0" i="0" dirty="0">
                <a:effectLst/>
                <a:latin typeface="Times New Roman" panose="02020603050405020304" pitchFamily="18" charset="0"/>
                <a:cs typeface="Times New Roman" panose="02020603050405020304" pitchFamily="18" charset="0"/>
              </a:rPr>
              <a:t>, "The rise in student loan defaults," Journal</a:t>
            </a:r>
            <a:r>
              <a:rPr lang="en-GB" altLang="zh-CN" sz="1600" b="0" i="1" dirty="0">
                <a:effectLst/>
                <a:latin typeface="Times New Roman" panose="02020603050405020304" pitchFamily="18" charset="0"/>
                <a:cs typeface="Times New Roman" panose="02020603050405020304" pitchFamily="18" charset="0"/>
              </a:rPr>
              <a:t> of Financial Economics</a:t>
            </a:r>
            <a:r>
              <a:rPr lang="en-GB" altLang="zh-CN" sz="1600" b="0" i="0" dirty="0">
                <a:effectLst/>
                <a:latin typeface="Times New Roman" panose="02020603050405020304" pitchFamily="18" charset="0"/>
                <a:cs typeface="Times New Roman" panose="02020603050405020304" pitchFamily="18" charset="0"/>
              </a:rPr>
              <a:t>, vol. 131, no. 1, pp. 1–19, 2019.</a:t>
            </a:r>
          </a:p>
          <a:p>
            <a:pPr marL="0" indent="0">
              <a:lnSpc>
                <a:spcPct val="100000"/>
              </a:lnSpc>
              <a:spcBef>
                <a:spcPts val="600"/>
              </a:spcBef>
              <a:buNone/>
            </a:pPr>
            <a:r>
              <a:rPr lang="en-GB" altLang="zh-CN" sz="1600" b="0" i="0" dirty="0">
                <a:effectLst/>
                <a:latin typeface="Times New Roman" panose="02020603050405020304" pitchFamily="18" charset="0"/>
                <a:cs typeface="Times New Roman" panose="02020603050405020304" pitchFamily="18" charset="0"/>
              </a:rPr>
              <a:t>[6] G. </a:t>
            </a:r>
            <a:r>
              <a:rPr lang="en-GB" altLang="zh-CN" sz="1600" b="0" i="0" dirty="0" err="1">
                <a:effectLst/>
                <a:latin typeface="Times New Roman" panose="02020603050405020304" pitchFamily="18" charset="0"/>
                <a:cs typeface="Times New Roman" panose="02020603050405020304" pitchFamily="18" charset="0"/>
              </a:rPr>
              <a:t>Vayas</a:t>
            </a:r>
            <a:r>
              <a:rPr lang="en-GB" altLang="zh-CN" sz="1600" b="0" i="0" dirty="0">
                <a:effectLst/>
                <a:latin typeface="Times New Roman" panose="02020603050405020304" pitchFamily="18" charset="0"/>
                <a:cs typeface="Times New Roman" panose="02020603050405020304" pitchFamily="18" charset="0"/>
              </a:rPr>
              <a:t>-Ortega, C. </a:t>
            </a:r>
            <a:r>
              <a:rPr lang="en-GB" altLang="zh-CN" sz="1600" b="0" i="0" dirty="0" err="1">
                <a:effectLst/>
                <a:latin typeface="Times New Roman" panose="02020603050405020304" pitchFamily="18" charset="0"/>
                <a:cs typeface="Times New Roman" panose="02020603050405020304" pitchFamily="18" charset="0"/>
              </a:rPr>
              <a:t>Soguero</a:t>
            </a:r>
            <a:r>
              <a:rPr lang="en-GB" altLang="zh-CN" sz="1600" b="0" i="0" dirty="0">
                <a:effectLst/>
                <a:latin typeface="Times New Roman" panose="02020603050405020304" pitchFamily="18" charset="0"/>
                <a:cs typeface="Times New Roman" panose="02020603050405020304" pitchFamily="18" charset="0"/>
              </a:rPr>
              <a:t>-Ruiz, M. </a:t>
            </a:r>
            <a:r>
              <a:rPr lang="en-GB" altLang="zh-CN" sz="1600" b="0" i="0" dirty="0" err="1">
                <a:effectLst/>
                <a:latin typeface="Times New Roman" panose="02020603050405020304" pitchFamily="18" charset="0"/>
                <a:cs typeface="Times New Roman" panose="02020603050405020304" pitchFamily="18" charset="0"/>
              </a:rPr>
              <a:t>Rodr</a:t>
            </a:r>
            <a:r>
              <a:rPr lang="en-GB" altLang="zh-CN" sz="1600" b="0" i="0" dirty="0">
                <a:effectLst/>
                <a:latin typeface="Times New Roman" panose="02020603050405020304" pitchFamily="18" charset="0"/>
                <a:cs typeface="Times New Roman" panose="02020603050405020304" pitchFamily="18" charset="0"/>
              </a:rPr>
              <a:t> ́</a:t>
            </a:r>
            <a:r>
              <a:rPr lang="en-GB" altLang="zh-CN" sz="1600" b="0" i="0" dirty="0" err="1">
                <a:effectLst/>
                <a:latin typeface="Times New Roman" panose="02020603050405020304" pitchFamily="18" charset="0"/>
                <a:cs typeface="Times New Roman" panose="02020603050405020304" pitchFamily="18" charset="0"/>
              </a:rPr>
              <a:t>ıguez-Ib</a:t>
            </a:r>
            <a:r>
              <a:rPr lang="en-GB" altLang="zh-CN" sz="1600" b="0" i="0" dirty="0">
                <a:effectLst/>
                <a:latin typeface="Times New Roman" panose="02020603050405020304" pitchFamily="18" charset="0"/>
                <a:cs typeface="Times New Roman" panose="02020603050405020304" pitchFamily="18" charset="0"/>
              </a:rPr>
              <a:t> ́a ̃</a:t>
            </a:r>
            <a:r>
              <a:rPr lang="en-GB" altLang="zh-CN" sz="1600" b="0" i="0" dirty="0" err="1">
                <a:effectLst/>
                <a:latin typeface="Times New Roman" panose="02020603050405020304" pitchFamily="18" charset="0"/>
                <a:cs typeface="Times New Roman" panose="02020603050405020304" pitchFamily="18" charset="0"/>
              </a:rPr>
              <a:t>nez</a:t>
            </a:r>
            <a:r>
              <a:rPr lang="en-GB" altLang="zh-CN" sz="1600" b="0" i="0" dirty="0">
                <a:effectLst/>
                <a:latin typeface="Times New Roman" panose="02020603050405020304" pitchFamily="18" charset="0"/>
                <a:cs typeface="Times New Roman" panose="02020603050405020304" pitchFamily="18" charset="0"/>
              </a:rPr>
              <a:t>, J.-L. </a:t>
            </a:r>
            <a:r>
              <a:rPr lang="en-GB" altLang="zh-CN" sz="1600" b="0" i="0" dirty="0" err="1">
                <a:effectLst/>
                <a:latin typeface="Times New Roman" panose="02020603050405020304" pitchFamily="18" charset="0"/>
                <a:cs typeface="Times New Roman" panose="02020603050405020304" pitchFamily="18" charset="0"/>
              </a:rPr>
              <a:t>Rojo</a:t>
            </a:r>
            <a:r>
              <a:rPr lang="en-GB" altLang="zh-CN" sz="1600" b="0" i="0" dirty="0">
                <a:effectLst/>
                <a:latin typeface="Times New Roman" panose="02020603050405020304" pitchFamily="18" charset="0"/>
                <a:cs typeface="Times New Roman" panose="02020603050405020304" pitchFamily="18" charset="0"/>
              </a:rPr>
              <a:t>- ́Alvarez, and F.-J. </a:t>
            </a:r>
            <a:r>
              <a:rPr lang="en-GB" altLang="zh-CN" sz="1600" b="0" i="0" dirty="0" err="1">
                <a:effectLst/>
                <a:latin typeface="Times New Roman" panose="02020603050405020304" pitchFamily="18" charset="0"/>
                <a:cs typeface="Times New Roman" panose="02020603050405020304" pitchFamily="18" charset="0"/>
              </a:rPr>
              <a:t>Gimeno</a:t>
            </a:r>
            <a:r>
              <a:rPr lang="en-GB" altLang="zh-CN" sz="1600" b="0" i="0" dirty="0">
                <a:effectLst/>
                <a:latin typeface="Times New Roman" panose="02020603050405020304" pitchFamily="18" charset="0"/>
                <a:cs typeface="Times New Roman" panose="02020603050405020304" pitchFamily="18" charset="0"/>
              </a:rPr>
              <a:t>-Blanes, "On the differential analysis of enter-prise valuation methods as a guideline for unlisted companies assessment(ii): Applying machine-learning techniques for unbiased enterprise value as-</a:t>
            </a:r>
            <a:r>
              <a:rPr lang="en-GB" altLang="zh-CN" sz="1600" b="0" i="0" dirty="0" err="1">
                <a:effectLst/>
                <a:latin typeface="Times New Roman" panose="02020603050405020304" pitchFamily="18" charset="0"/>
                <a:cs typeface="Times New Roman" panose="02020603050405020304" pitchFamily="18" charset="0"/>
              </a:rPr>
              <a:t>sessment</a:t>
            </a:r>
            <a:r>
              <a:rPr lang="en-GB" altLang="zh-CN" sz="1600" b="0" i="0" dirty="0">
                <a:effectLst/>
                <a:latin typeface="Times New Roman" panose="02020603050405020304" pitchFamily="18" charset="0"/>
                <a:cs typeface="Times New Roman" panose="02020603050405020304" pitchFamily="18" charset="0"/>
              </a:rPr>
              <a:t>, " </a:t>
            </a:r>
            <a:r>
              <a:rPr lang="en-GB" altLang="zh-CN" sz="1600" b="0" i="1" dirty="0">
                <a:effectLst/>
                <a:latin typeface="Times New Roman" panose="02020603050405020304" pitchFamily="18" charset="0"/>
                <a:cs typeface="Times New Roman" panose="02020603050405020304" pitchFamily="18" charset="0"/>
              </a:rPr>
              <a:t>Applied Sciences</a:t>
            </a:r>
            <a:r>
              <a:rPr lang="en-GB" altLang="zh-CN" sz="1600" b="0" i="0" dirty="0">
                <a:effectLst/>
                <a:latin typeface="Times New Roman" panose="02020603050405020304" pitchFamily="18" charset="0"/>
                <a:cs typeface="Times New Roman" panose="02020603050405020304" pitchFamily="18" charset="0"/>
              </a:rPr>
              <a:t>, vol. 10, no. 15, p. 5334, 2020.</a:t>
            </a:r>
            <a:endParaRPr lang="en-US" altLang="zh-CN" sz="1600" b="0" i="0" dirty="0">
              <a:effectLst/>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GB" altLang="zh-CN" sz="1600" b="0" i="0" dirty="0">
                <a:effectLst/>
                <a:latin typeface="Times New Roman" panose="02020603050405020304" pitchFamily="18" charset="0"/>
                <a:cs typeface="Times New Roman" panose="02020603050405020304" pitchFamily="18" charset="0"/>
              </a:rPr>
              <a:t>[7] L. Abid, A. </a:t>
            </a:r>
            <a:r>
              <a:rPr lang="en-GB" altLang="zh-CN" sz="1600" b="0" i="0" dirty="0" err="1">
                <a:effectLst/>
                <a:latin typeface="Times New Roman" panose="02020603050405020304" pitchFamily="18" charset="0"/>
                <a:cs typeface="Times New Roman" panose="02020603050405020304" pitchFamily="18" charset="0"/>
              </a:rPr>
              <a:t>Masmoudi</a:t>
            </a:r>
            <a:r>
              <a:rPr lang="en-GB" altLang="zh-CN" sz="1600" b="0" i="0" dirty="0">
                <a:effectLst/>
                <a:latin typeface="Times New Roman" panose="02020603050405020304" pitchFamily="18" charset="0"/>
                <a:cs typeface="Times New Roman" panose="02020603050405020304" pitchFamily="18" charset="0"/>
              </a:rPr>
              <a:t>, and S. Zouari-</a:t>
            </a:r>
            <a:r>
              <a:rPr lang="en-GB" altLang="zh-CN" sz="1600" b="0" i="0" dirty="0" err="1">
                <a:effectLst/>
                <a:latin typeface="Times New Roman" panose="02020603050405020304" pitchFamily="18" charset="0"/>
                <a:cs typeface="Times New Roman" panose="02020603050405020304" pitchFamily="18" charset="0"/>
              </a:rPr>
              <a:t>Ghorbel</a:t>
            </a:r>
            <a:r>
              <a:rPr lang="en-GB" altLang="zh-CN" sz="1600" b="0" i="0" dirty="0">
                <a:effectLst/>
                <a:latin typeface="Times New Roman" panose="02020603050405020304" pitchFamily="18" charset="0"/>
                <a:cs typeface="Times New Roman" panose="02020603050405020304" pitchFamily="18" charset="0"/>
              </a:rPr>
              <a:t>, "The consumer loan’s pay-</a:t>
            </a:r>
            <a:r>
              <a:rPr lang="en-GB" altLang="zh-CN" sz="1600" b="0" i="0" dirty="0" err="1">
                <a:effectLst/>
                <a:latin typeface="Times New Roman" panose="02020603050405020304" pitchFamily="18" charset="0"/>
                <a:cs typeface="Times New Roman" panose="02020603050405020304" pitchFamily="18" charset="0"/>
              </a:rPr>
              <a:t>ment</a:t>
            </a:r>
            <a:r>
              <a:rPr lang="en-GB" altLang="zh-CN" sz="1600" b="0" i="0" dirty="0">
                <a:effectLst/>
                <a:latin typeface="Times New Roman" panose="02020603050405020304" pitchFamily="18" charset="0"/>
                <a:cs typeface="Times New Roman" panose="02020603050405020304" pitchFamily="18" charset="0"/>
              </a:rPr>
              <a:t> default predictive model: an application of the logistic regression and the discriminant analysis in a </a:t>
            </a:r>
            <a:r>
              <a:rPr lang="en-GB" altLang="zh-CN" sz="1600" b="0" i="0" dirty="0" err="1">
                <a:effectLst/>
                <a:latin typeface="Times New Roman" panose="02020603050405020304" pitchFamily="18" charset="0"/>
                <a:cs typeface="Times New Roman" panose="02020603050405020304" pitchFamily="18" charset="0"/>
              </a:rPr>
              <a:t>tunisian</a:t>
            </a:r>
            <a:r>
              <a:rPr lang="en-GB" altLang="zh-CN" sz="1600" b="0" i="0" dirty="0">
                <a:effectLst/>
                <a:latin typeface="Times New Roman" panose="02020603050405020304" pitchFamily="18" charset="0"/>
                <a:cs typeface="Times New Roman" panose="02020603050405020304" pitchFamily="18" charset="0"/>
              </a:rPr>
              <a:t> commercial bank, " </a:t>
            </a:r>
            <a:r>
              <a:rPr lang="en-GB" altLang="zh-CN" sz="1600" b="0" i="1" dirty="0">
                <a:effectLst/>
                <a:latin typeface="Times New Roman" panose="02020603050405020304" pitchFamily="18" charset="0"/>
                <a:cs typeface="Times New Roman" panose="02020603050405020304" pitchFamily="18" charset="0"/>
              </a:rPr>
              <a:t>Journal of the Knowledge Economy</a:t>
            </a:r>
            <a:r>
              <a:rPr lang="en-GB" altLang="zh-CN" sz="1600" b="0" i="0" dirty="0">
                <a:effectLst/>
                <a:latin typeface="Times New Roman" panose="02020603050405020304" pitchFamily="18" charset="0"/>
                <a:cs typeface="Times New Roman" panose="02020603050405020304" pitchFamily="18" charset="0"/>
              </a:rPr>
              <a:t>, vol. 9, no. 3, pp. 948–962, 2018.</a:t>
            </a:r>
          </a:p>
          <a:p>
            <a:pPr marL="0" indent="0">
              <a:lnSpc>
                <a:spcPct val="100000"/>
              </a:lnSpc>
              <a:spcBef>
                <a:spcPts val="600"/>
              </a:spcBef>
              <a:buNone/>
            </a:pPr>
            <a:r>
              <a:rPr lang="en-GB" altLang="zh-CN" sz="1600" dirty="0">
                <a:latin typeface="Times New Roman" panose="02020603050405020304" pitchFamily="18" charset="0"/>
                <a:cs typeface="Times New Roman" panose="02020603050405020304" pitchFamily="18" charset="0"/>
              </a:rPr>
              <a:t>[8]</a:t>
            </a:r>
            <a:r>
              <a:rPr lang="en-GB" altLang="zh-CN" sz="1600" b="0" i="0" dirty="0">
                <a:effectLst/>
                <a:latin typeface="Times New Roman" panose="02020603050405020304" pitchFamily="18" charset="0"/>
                <a:cs typeface="Times New Roman" panose="02020603050405020304" pitchFamily="18" charset="0"/>
              </a:rPr>
              <a:t> L. </a:t>
            </a:r>
            <a:r>
              <a:rPr lang="en-GB" altLang="zh-CN" sz="1600" b="0" i="0" dirty="0" err="1">
                <a:effectLst/>
                <a:latin typeface="Times New Roman" panose="02020603050405020304" pitchFamily="18" charset="0"/>
                <a:cs typeface="Times New Roman" panose="02020603050405020304" pitchFamily="18" charset="0"/>
              </a:rPr>
              <a:t>Breiman</a:t>
            </a:r>
            <a:r>
              <a:rPr lang="en-GB" altLang="zh-CN" sz="1600" b="0" i="0" dirty="0">
                <a:effectLst/>
                <a:latin typeface="Times New Roman" panose="02020603050405020304" pitchFamily="18" charset="0"/>
                <a:cs typeface="Times New Roman" panose="02020603050405020304" pitchFamily="18" charset="0"/>
              </a:rPr>
              <a:t>, J. Friedman, C. Stone and R. </a:t>
            </a:r>
            <a:r>
              <a:rPr lang="en-GB" altLang="zh-CN" sz="1600" b="0" i="0" dirty="0" err="1">
                <a:effectLst/>
                <a:latin typeface="Times New Roman" panose="02020603050405020304" pitchFamily="18" charset="0"/>
                <a:cs typeface="Times New Roman" panose="02020603050405020304" pitchFamily="18" charset="0"/>
              </a:rPr>
              <a:t>Olshen</a:t>
            </a:r>
            <a:r>
              <a:rPr lang="en-GB" altLang="zh-CN" sz="1600" b="0" i="0" dirty="0">
                <a:effectLst/>
                <a:latin typeface="Times New Roman" panose="02020603050405020304" pitchFamily="18" charset="0"/>
                <a:cs typeface="Times New Roman" panose="02020603050405020304" pitchFamily="18" charset="0"/>
              </a:rPr>
              <a:t>, </a:t>
            </a:r>
            <a:r>
              <a:rPr lang="en-GB" altLang="zh-CN" sz="1600" b="0" i="1" dirty="0">
                <a:effectLst/>
                <a:latin typeface="Times New Roman" panose="02020603050405020304" pitchFamily="18" charset="0"/>
                <a:cs typeface="Times New Roman" panose="02020603050405020304" pitchFamily="18" charset="0"/>
              </a:rPr>
              <a:t>Classification and Regression Trees</a:t>
            </a:r>
            <a:r>
              <a:rPr lang="en-GB" altLang="zh-CN" sz="1600" b="0" i="0" dirty="0">
                <a:effectLst/>
                <a:latin typeface="Times New Roman" panose="02020603050405020304" pitchFamily="18" charset="0"/>
                <a:cs typeface="Times New Roman" panose="02020603050405020304" pitchFamily="18" charset="0"/>
              </a:rPr>
              <a:t>; CRC Press: Boca Raton, FL, USA, 1984.</a:t>
            </a:r>
          </a:p>
          <a:p>
            <a:pPr marL="0" indent="0">
              <a:lnSpc>
                <a:spcPct val="100000"/>
              </a:lnSpc>
              <a:spcBef>
                <a:spcPts val="600"/>
              </a:spcBef>
              <a:buNone/>
            </a:pPr>
            <a:r>
              <a:rPr lang="en-GB" altLang="zh-CN" sz="1600" dirty="0">
                <a:latin typeface="Times New Roman" panose="02020603050405020304" pitchFamily="18" charset="0"/>
                <a:cs typeface="Times New Roman" panose="02020603050405020304" pitchFamily="18" charset="0"/>
              </a:rPr>
              <a:t>[9]</a:t>
            </a:r>
            <a:r>
              <a:rPr lang="en-GB" altLang="zh-CN" sz="1600" b="0" i="0" dirty="0">
                <a:effectLst/>
                <a:latin typeface="Times New Roman" panose="02020603050405020304" pitchFamily="18" charset="0"/>
                <a:cs typeface="Times New Roman" panose="02020603050405020304" pitchFamily="18" charset="0"/>
              </a:rPr>
              <a:t> G. </a:t>
            </a:r>
            <a:r>
              <a:rPr lang="en-GB" altLang="zh-CN" sz="1600" b="0" i="0" dirty="0" err="1">
                <a:effectLst/>
                <a:latin typeface="Times New Roman" panose="02020603050405020304" pitchFamily="18" charset="0"/>
                <a:cs typeface="Times New Roman" panose="02020603050405020304" pitchFamily="18" charset="0"/>
              </a:rPr>
              <a:t>Moisen</a:t>
            </a:r>
            <a:r>
              <a:rPr lang="en-GB" altLang="zh-CN" sz="1600" b="0" i="0" dirty="0">
                <a:effectLst/>
                <a:latin typeface="Times New Roman" panose="02020603050405020304" pitchFamily="18" charset="0"/>
                <a:cs typeface="Times New Roman" panose="02020603050405020304" pitchFamily="18" charset="0"/>
              </a:rPr>
              <a:t>, “Classification and regression trees,”  </a:t>
            </a:r>
            <a:r>
              <a:rPr lang="en-GB" altLang="zh-CN" sz="1600" b="0" i="1" dirty="0">
                <a:effectLst/>
                <a:latin typeface="Times New Roman" panose="02020603050405020304" pitchFamily="18" charset="0"/>
                <a:cs typeface="Times New Roman" panose="02020603050405020304" pitchFamily="18" charset="0"/>
              </a:rPr>
              <a:t>Encycl. Ecol. </a:t>
            </a:r>
            <a:r>
              <a:rPr lang="en-GB" altLang="zh-CN" sz="1600" b="1" i="0" dirty="0">
                <a:effectLst/>
                <a:latin typeface="Times New Roman" panose="02020603050405020304" pitchFamily="18" charset="0"/>
                <a:cs typeface="Times New Roman" panose="02020603050405020304" pitchFamily="18" charset="0"/>
              </a:rPr>
              <a:t>2008</a:t>
            </a:r>
            <a:r>
              <a:rPr lang="en-GB" altLang="zh-CN" sz="1600" b="0" i="0" dirty="0">
                <a:effectLst/>
                <a:latin typeface="Times New Roman" panose="02020603050405020304" pitchFamily="18" charset="0"/>
                <a:cs typeface="Times New Roman" panose="02020603050405020304" pitchFamily="18" charset="0"/>
              </a:rPr>
              <a:t>, </a:t>
            </a:r>
            <a:r>
              <a:rPr lang="en-GB" altLang="zh-CN" sz="1600" b="0" i="1" dirty="0">
                <a:effectLst/>
                <a:latin typeface="Times New Roman" panose="02020603050405020304" pitchFamily="18" charset="0"/>
                <a:cs typeface="Times New Roman" panose="02020603050405020304" pitchFamily="18" charset="0"/>
              </a:rPr>
              <a:t>1</a:t>
            </a:r>
            <a:r>
              <a:rPr lang="en-GB" altLang="zh-CN" sz="1600" b="0" i="0" dirty="0">
                <a:effectLst/>
                <a:latin typeface="Times New Roman" panose="02020603050405020304" pitchFamily="18" charset="0"/>
                <a:cs typeface="Times New Roman" panose="02020603050405020304" pitchFamily="18" charset="0"/>
              </a:rPr>
              <a:t>, 582–588.</a:t>
            </a:r>
            <a:r>
              <a:rPr lang="en-GB" altLang="zh-CN" sz="1600" dirty="0">
                <a:latin typeface="Times New Roman" panose="02020603050405020304" pitchFamily="18" charset="0"/>
                <a:cs typeface="Times New Roman" panose="02020603050405020304" pitchFamily="18" charset="0"/>
              </a:rPr>
              <a:t> </a:t>
            </a:r>
          </a:p>
          <a:p>
            <a:pPr marL="0" indent="0">
              <a:lnSpc>
                <a:spcPct val="100000"/>
              </a:lnSpc>
              <a:spcBef>
                <a:spcPts val="600"/>
              </a:spcBef>
              <a:buNone/>
            </a:pPr>
            <a:r>
              <a:rPr lang="en-US" altLang="zh-CN" sz="1600" b="0" i="0" dirty="0">
                <a:effectLst/>
                <a:latin typeface="Times New Roman" panose="02020603050405020304" pitchFamily="18" charset="0"/>
                <a:cs typeface="Times New Roman" panose="02020603050405020304" pitchFamily="18" charset="0"/>
              </a:rPr>
              <a:t>[10] </a:t>
            </a:r>
            <a:r>
              <a:rPr lang="zh-CN" altLang="en-US" sz="1600" b="0" i="0" dirty="0">
                <a:effectLst/>
                <a:latin typeface="Times New Roman" panose="02020603050405020304" pitchFamily="18" charset="0"/>
                <a:cs typeface="Times New Roman" panose="02020603050405020304" pitchFamily="18" charset="0"/>
              </a:rPr>
              <a:t>王晨阳</a:t>
            </a:r>
            <a:r>
              <a:rPr lang="en-US" altLang="zh-CN" sz="1600" dirty="0">
                <a:latin typeface="Times New Roman" panose="02020603050405020304" pitchFamily="18" charset="0"/>
                <a:cs typeface="Times New Roman" panose="02020603050405020304" pitchFamily="18" charset="0"/>
              </a:rPr>
              <a:t>, “</a:t>
            </a:r>
            <a:r>
              <a:rPr lang="zh-CN" altLang="en-US" sz="1600" b="0" i="0" dirty="0">
                <a:effectLst/>
                <a:latin typeface="Times New Roman" panose="02020603050405020304" pitchFamily="18" charset="0"/>
                <a:cs typeface="Times New Roman" panose="02020603050405020304" pitchFamily="18" charset="0"/>
              </a:rPr>
              <a:t>基于决策树算法的审计数据分析研究</a:t>
            </a:r>
            <a:r>
              <a:rPr lang="en-US" altLang="zh-CN" sz="1600" b="0" i="0" dirty="0">
                <a:effectLst/>
                <a:latin typeface="Times New Roman" panose="02020603050405020304" pitchFamily="18" charset="0"/>
                <a:cs typeface="Times New Roman" panose="02020603050405020304" pitchFamily="18" charset="0"/>
              </a:rPr>
              <a:t>”, </a:t>
            </a:r>
            <a:r>
              <a:rPr lang="zh-CN" altLang="en-US" sz="1600" b="0" i="1" dirty="0">
                <a:effectLst/>
                <a:latin typeface="Times New Roman" panose="02020603050405020304" pitchFamily="18" charset="0"/>
                <a:cs typeface="Times New Roman" panose="02020603050405020304" pitchFamily="18" charset="0"/>
              </a:rPr>
              <a:t>会计之友</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vol.13.</a:t>
            </a:r>
            <a:r>
              <a:rPr lang="zh-CN" altLang="en-US" sz="1600" dirty="0">
                <a:latin typeface="Times New Roman" panose="02020603050405020304" pitchFamily="18" charset="0"/>
                <a:cs typeface="Times New Roman" panose="02020603050405020304" pitchFamily="18" charset="0"/>
              </a:rPr>
              <a:t> </a:t>
            </a:r>
            <a:r>
              <a:rPr lang="en-US" altLang="zh-CN" sz="1600" b="0" i="0" dirty="0">
                <a:effectLst/>
                <a:latin typeface="Times New Roman" panose="02020603050405020304" pitchFamily="18" charset="0"/>
                <a:cs typeface="Times New Roman" panose="02020603050405020304" pitchFamily="18" charset="0"/>
              </a:rPr>
              <a:t>2020, pp. 139-143.</a:t>
            </a:r>
          </a:p>
          <a:p>
            <a:pPr marL="0" indent="0">
              <a:lnSpc>
                <a:spcPct val="100000"/>
              </a:lnSpc>
              <a:buNone/>
            </a:pPr>
            <a:br>
              <a:rPr lang="en-GB" altLang="zh-CN" sz="1600" dirty="0">
                <a:latin typeface="Times New Roman" panose="02020603050405020304" pitchFamily="18" charset="0"/>
                <a:cs typeface="Times New Roman" panose="02020603050405020304" pitchFamily="18" charset="0"/>
              </a:rPr>
            </a:br>
            <a:endParaRPr lang="zh-CN" altLang="en-US" sz="16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4C2CA6F-3B80-4D46-A94C-ECF43C4A0932}"/>
              </a:ext>
            </a:extLst>
          </p:cNvPr>
          <p:cNvSpPr>
            <a:spLocks noGrp="1"/>
          </p:cNvSpPr>
          <p:nvPr>
            <p:ph type="sldNum" sz="quarter" idx="12"/>
          </p:nvPr>
        </p:nvSpPr>
        <p:spPr/>
        <p:txBody>
          <a:bodyPr/>
          <a:lstStyle/>
          <a:p>
            <a:fld id="{A09F8C1A-0BC3-421C-8B28-63B9F8FAB540}" type="slidenum">
              <a:rPr lang="zh-CN" altLang="en-US" smtClean="0"/>
              <a:t>40</a:t>
            </a:fld>
            <a:endParaRPr lang="zh-CN" altLang="en-US"/>
          </a:p>
        </p:txBody>
      </p:sp>
    </p:spTree>
    <p:extLst>
      <p:ext uri="{BB962C8B-B14F-4D97-AF65-F5344CB8AC3E}">
        <p14:creationId xmlns:p14="http://schemas.microsoft.com/office/powerpoint/2010/main" val="3014901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50B82-CE79-4B10-9C29-B483D196B81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Appendix I</a:t>
            </a:r>
            <a:endParaRPr lang="zh-CN" altLang="en-US"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08A32283-7150-40F5-AA8A-51F09413DC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71"/>
          <a:stretch/>
        </p:blipFill>
        <p:spPr>
          <a:xfrm>
            <a:off x="4826523" y="643216"/>
            <a:ext cx="7085467" cy="2785784"/>
          </a:xfrm>
        </p:spPr>
      </p:pic>
      <p:sp>
        <p:nvSpPr>
          <p:cNvPr id="4" name="灯片编号占位符 3">
            <a:extLst>
              <a:ext uri="{FF2B5EF4-FFF2-40B4-BE49-F238E27FC236}">
                <a16:creationId xmlns:a16="http://schemas.microsoft.com/office/drawing/2014/main" id="{A9321869-B106-4690-9012-4EB3FF1E0364}"/>
              </a:ext>
            </a:extLst>
          </p:cNvPr>
          <p:cNvSpPr>
            <a:spLocks noGrp="1"/>
          </p:cNvSpPr>
          <p:nvPr>
            <p:ph type="sldNum" sz="quarter" idx="12"/>
          </p:nvPr>
        </p:nvSpPr>
        <p:spPr/>
        <p:txBody>
          <a:bodyPr/>
          <a:lstStyle/>
          <a:p>
            <a:fld id="{A09F8C1A-0BC3-421C-8B28-63B9F8FAB540}" type="slidenum">
              <a:rPr lang="zh-CN" altLang="en-US" smtClean="0"/>
              <a:t>41</a:t>
            </a:fld>
            <a:endParaRPr lang="zh-CN" altLang="en-US"/>
          </a:p>
        </p:txBody>
      </p:sp>
      <p:pic>
        <p:nvPicPr>
          <p:cNvPr id="8" name="图片 7">
            <a:extLst>
              <a:ext uri="{FF2B5EF4-FFF2-40B4-BE49-F238E27FC236}">
                <a16:creationId xmlns:a16="http://schemas.microsoft.com/office/drawing/2014/main" id="{98D99710-D84E-41EE-BC28-2321C2FBEA07}"/>
              </a:ext>
            </a:extLst>
          </p:cNvPr>
          <p:cNvPicPr>
            <a:picLocks noChangeAspect="1"/>
          </p:cNvPicPr>
          <p:nvPr/>
        </p:nvPicPr>
        <p:blipFill rotWithShape="1">
          <a:blip r:embed="rId3">
            <a:extLst>
              <a:ext uri="{28A0092B-C50C-407E-A947-70E740481C1C}">
                <a14:useLocalDpi xmlns:a14="http://schemas.microsoft.com/office/drawing/2010/main" val="0"/>
              </a:ext>
            </a:extLst>
          </a:blip>
          <a:srcRect l="9471" b="2500"/>
          <a:stretch/>
        </p:blipFill>
        <p:spPr>
          <a:xfrm>
            <a:off x="4826522" y="3611757"/>
            <a:ext cx="7085469" cy="2749930"/>
          </a:xfrm>
          <a:prstGeom prst="rect">
            <a:avLst/>
          </a:prstGeom>
        </p:spPr>
      </p:pic>
      <p:sp>
        <p:nvSpPr>
          <p:cNvPr id="9" name="文本框 8">
            <a:extLst>
              <a:ext uri="{FF2B5EF4-FFF2-40B4-BE49-F238E27FC236}">
                <a16:creationId xmlns:a16="http://schemas.microsoft.com/office/drawing/2014/main" id="{458792DB-32F1-4640-99BA-92101315B145}"/>
              </a:ext>
            </a:extLst>
          </p:cNvPr>
          <p:cNvSpPr txBox="1"/>
          <p:nvPr/>
        </p:nvSpPr>
        <p:spPr>
          <a:xfrm>
            <a:off x="556180" y="5350069"/>
            <a:ext cx="4270342" cy="369332"/>
          </a:xfrm>
          <a:prstGeom prst="rect">
            <a:avLst/>
          </a:prstGeom>
          <a:noFill/>
        </p:spPr>
        <p:txBody>
          <a:bodyPr wrap="square" rtlCol="0">
            <a:spAutoFit/>
          </a:bodyPr>
          <a:lstStyle/>
          <a:p>
            <a:pPr algn="r"/>
            <a:r>
              <a:rPr lang="en-US" altLang="zh-CN" dirty="0"/>
              <a:t>The comparison between ID3 and CART:</a:t>
            </a:r>
            <a:endParaRPr lang="zh-CN" altLang="en-US" dirty="0"/>
          </a:p>
        </p:txBody>
      </p:sp>
    </p:spTree>
    <p:extLst>
      <p:ext uri="{BB962C8B-B14F-4D97-AF65-F5344CB8AC3E}">
        <p14:creationId xmlns:p14="http://schemas.microsoft.com/office/powerpoint/2010/main" val="91291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50B82-CE79-4B10-9C29-B483D196B81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Appendix II</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9321869-B106-4690-9012-4EB3FF1E0364}"/>
              </a:ext>
            </a:extLst>
          </p:cNvPr>
          <p:cNvSpPr>
            <a:spLocks noGrp="1"/>
          </p:cNvSpPr>
          <p:nvPr>
            <p:ph type="sldNum" sz="quarter" idx="12"/>
          </p:nvPr>
        </p:nvSpPr>
        <p:spPr/>
        <p:txBody>
          <a:bodyPr/>
          <a:lstStyle/>
          <a:p>
            <a:fld id="{A09F8C1A-0BC3-421C-8B28-63B9F8FAB540}" type="slidenum">
              <a:rPr lang="zh-CN" altLang="en-US" smtClean="0"/>
              <a:t>42</a:t>
            </a:fld>
            <a:endParaRPr lang="zh-CN" altLang="en-US"/>
          </a:p>
        </p:txBody>
      </p:sp>
      <p:pic>
        <p:nvPicPr>
          <p:cNvPr id="8" name="内容占位符 7">
            <a:extLst>
              <a:ext uri="{FF2B5EF4-FFF2-40B4-BE49-F238E27FC236}">
                <a16:creationId xmlns:a16="http://schemas.microsoft.com/office/drawing/2014/main" id="{478FBD02-A2EC-4FD9-AA73-148FB59036C2}"/>
              </a:ext>
            </a:extLst>
          </p:cNvPr>
          <p:cNvPicPr>
            <a:picLocks noGrp="1" noChangeAspect="1"/>
          </p:cNvPicPr>
          <p:nvPr>
            <p:ph idx="1"/>
          </p:nvPr>
        </p:nvPicPr>
        <p:blipFill>
          <a:blip r:embed="rId2"/>
          <a:stretch>
            <a:fillRect/>
          </a:stretch>
        </p:blipFill>
        <p:spPr>
          <a:xfrm>
            <a:off x="4025246" y="155728"/>
            <a:ext cx="6706239" cy="6565747"/>
          </a:xfrm>
          <a:prstGeom prst="rect">
            <a:avLst/>
          </a:prstGeom>
        </p:spPr>
      </p:pic>
      <p:sp>
        <p:nvSpPr>
          <p:cNvPr id="9" name="文本框 8">
            <a:extLst>
              <a:ext uri="{FF2B5EF4-FFF2-40B4-BE49-F238E27FC236}">
                <a16:creationId xmlns:a16="http://schemas.microsoft.com/office/drawing/2014/main" id="{40E78714-137A-4265-90BB-394A353AB59E}"/>
              </a:ext>
            </a:extLst>
          </p:cNvPr>
          <p:cNvSpPr txBox="1"/>
          <p:nvPr/>
        </p:nvSpPr>
        <p:spPr>
          <a:xfrm>
            <a:off x="716437" y="6171684"/>
            <a:ext cx="2903456" cy="369332"/>
          </a:xfrm>
          <a:prstGeom prst="rect">
            <a:avLst/>
          </a:prstGeom>
          <a:noFill/>
        </p:spPr>
        <p:txBody>
          <a:bodyPr wrap="square" rtlCol="0">
            <a:spAutoFit/>
          </a:bodyPr>
          <a:lstStyle/>
          <a:p>
            <a:pPr algn="r"/>
            <a:r>
              <a:rPr lang="en-US" altLang="zh-CN" dirty="0"/>
              <a:t>Penalty ”l1”:</a:t>
            </a:r>
            <a:endParaRPr lang="zh-CN" altLang="en-US" dirty="0"/>
          </a:p>
        </p:txBody>
      </p:sp>
    </p:spTree>
    <p:extLst>
      <p:ext uri="{BB962C8B-B14F-4D97-AF65-F5344CB8AC3E}">
        <p14:creationId xmlns:p14="http://schemas.microsoft.com/office/powerpoint/2010/main" val="746847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50B82-CE79-4B10-9C29-B483D196B81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Appendix III</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9321869-B106-4690-9012-4EB3FF1E0364}"/>
              </a:ext>
            </a:extLst>
          </p:cNvPr>
          <p:cNvSpPr>
            <a:spLocks noGrp="1"/>
          </p:cNvSpPr>
          <p:nvPr>
            <p:ph type="sldNum" sz="quarter" idx="12"/>
          </p:nvPr>
        </p:nvSpPr>
        <p:spPr/>
        <p:txBody>
          <a:bodyPr/>
          <a:lstStyle/>
          <a:p>
            <a:fld id="{A09F8C1A-0BC3-421C-8B28-63B9F8FAB540}" type="slidenum">
              <a:rPr lang="zh-CN" altLang="en-US" smtClean="0"/>
              <a:t>43</a:t>
            </a:fld>
            <a:endParaRPr lang="zh-CN" altLang="en-US"/>
          </a:p>
        </p:txBody>
      </p:sp>
      <p:pic>
        <p:nvPicPr>
          <p:cNvPr id="9" name="内容占位符 8">
            <a:extLst>
              <a:ext uri="{FF2B5EF4-FFF2-40B4-BE49-F238E27FC236}">
                <a16:creationId xmlns:a16="http://schemas.microsoft.com/office/drawing/2014/main" id="{FFAECF19-3788-4A77-B728-52E92E970D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484"/>
          <a:stretch/>
        </p:blipFill>
        <p:spPr>
          <a:xfrm>
            <a:off x="4204355" y="97096"/>
            <a:ext cx="6872926" cy="6624379"/>
          </a:xfrm>
        </p:spPr>
      </p:pic>
      <p:sp>
        <p:nvSpPr>
          <p:cNvPr id="10" name="文本框 9">
            <a:extLst>
              <a:ext uri="{FF2B5EF4-FFF2-40B4-BE49-F238E27FC236}">
                <a16:creationId xmlns:a16="http://schemas.microsoft.com/office/drawing/2014/main" id="{936310B9-DC28-4119-8BCB-439AD4E758B7}"/>
              </a:ext>
            </a:extLst>
          </p:cNvPr>
          <p:cNvSpPr txBox="1"/>
          <p:nvPr/>
        </p:nvSpPr>
        <p:spPr>
          <a:xfrm>
            <a:off x="1461156" y="6123543"/>
            <a:ext cx="2743199" cy="369332"/>
          </a:xfrm>
          <a:prstGeom prst="rect">
            <a:avLst/>
          </a:prstGeom>
          <a:noFill/>
        </p:spPr>
        <p:txBody>
          <a:bodyPr wrap="square" rtlCol="0">
            <a:spAutoFit/>
          </a:bodyPr>
          <a:lstStyle/>
          <a:p>
            <a:r>
              <a:rPr lang="en-US" altLang="zh-CN" dirty="0"/>
              <a:t>10-folds cross-validation:</a:t>
            </a:r>
            <a:endParaRPr lang="zh-CN" altLang="en-US" dirty="0"/>
          </a:p>
        </p:txBody>
      </p:sp>
    </p:spTree>
    <p:extLst>
      <p:ext uri="{BB962C8B-B14F-4D97-AF65-F5344CB8AC3E}">
        <p14:creationId xmlns:p14="http://schemas.microsoft.com/office/powerpoint/2010/main" val="3290325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C4F5031D-9036-45B3-98D2-043B1D5E340E}"/>
              </a:ext>
            </a:extLst>
          </p:cNvPr>
          <p:cNvPicPr>
            <a:picLocks noChangeAspect="1"/>
          </p:cNvPicPr>
          <p:nvPr/>
        </p:nvPicPr>
        <p:blipFill>
          <a:blip r:embed="rId2"/>
          <a:srcRect/>
          <a:stretch>
            <a:fillRect/>
          </a:stretch>
        </p:blipFill>
        <p:spPr>
          <a:xfrm>
            <a:off x="-54326" y="2083"/>
            <a:ext cx="12257405" cy="6853833"/>
          </a:xfrm>
          <a:prstGeom prst="rect">
            <a:avLst/>
          </a:prstGeom>
        </p:spPr>
      </p:pic>
      <p:sp>
        <p:nvSpPr>
          <p:cNvPr id="3" name="内容占位符 2">
            <a:extLst>
              <a:ext uri="{FF2B5EF4-FFF2-40B4-BE49-F238E27FC236}">
                <a16:creationId xmlns:a16="http://schemas.microsoft.com/office/drawing/2014/main" id="{21631FED-5E20-4F32-9131-6BC2A061C6A0}"/>
              </a:ext>
            </a:extLst>
          </p:cNvPr>
          <p:cNvSpPr>
            <a:spLocks noGrp="1"/>
          </p:cNvSpPr>
          <p:nvPr>
            <p:ph idx="1"/>
          </p:nvPr>
        </p:nvSpPr>
        <p:spPr>
          <a:xfrm>
            <a:off x="838200" y="660006"/>
            <a:ext cx="10515600" cy="5537985"/>
          </a:xfrm>
        </p:spPr>
        <p:txBody>
          <a:bodyPr anchor="ctr">
            <a:normAutofit/>
          </a:bodyPr>
          <a:lstStyle/>
          <a:p>
            <a:pPr marL="0" indent="0" algn="ctr">
              <a:buNone/>
            </a:pPr>
            <a:r>
              <a:rPr lang="en-US" altLang="zh-CN" sz="6000" dirty="0">
                <a:solidFill>
                  <a:schemeClr val="bg1"/>
                </a:solidFill>
                <a:latin typeface="Times New Roman" panose="02020603050405020304" pitchFamily="18" charset="0"/>
                <a:cs typeface="Times New Roman" panose="02020603050405020304" pitchFamily="18" charset="0"/>
              </a:rPr>
              <a:t>Thank you!</a:t>
            </a:r>
            <a:endParaRPr lang="zh-CN" altLang="en-US" sz="6000"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35FD335-31DC-4A0A-B24F-A07095FC75C7}"/>
              </a:ext>
            </a:extLst>
          </p:cNvPr>
          <p:cNvSpPr>
            <a:spLocks noGrp="1"/>
          </p:cNvSpPr>
          <p:nvPr>
            <p:ph type="sldNum" sz="quarter" idx="12"/>
          </p:nvPr>
        </p:nvSpPr>
        <p:spPr/>
        <p:txBody>
          <a:bodyPr/>
          <a:lstStyle/>
          <a:p>
            <a:fld id="{A09F8C1A-0BC3-421C-8B28-63B9F8FAB540}" type="slidenum">
              <a:rPr lang="zh-CN" altLang="en-US" smtClean="0">
                <a:solidFill>
                  <a:schemeClr val="bg1">
                    <a:lumMod val="85000"/>
                  </a:schemeClr>
                </a:solidFill>
              </a:rPr>
              <a:t>44</a:t>
            </a:fld>
            <a:endParaRPr lang="zh-CN" altLang="en-US" dirty="0">
              <a:solidFill>
                <a:schemeClr val="bg1">
                  <a:lumMod val="85000"/>
                </a:schemeClr>
              </a:solidFill>
            </a:endParaRPr>
          </a:p>
        </p:txBody>
      </p:sp>
    </p:spTree>
    <p:extLst>
      <p:ext uri="{BB962C8B-B14F-4D97-AF65-F5344CB8AC3E}">
        <p14:creationId xmlns:p14="http://schemas.microsoft.com/office/powerpoint/2010/main" val="301849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A9F39964-32D5-45AA-949D-C0A88ECF78BE}"/>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F72F111-190F-46B8-9A04-2C1051165053}"/>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Methodology - Data</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195F291-A5B1-4A76-9C8B-D305F508428E}"/>
              </a:ext>
            </a:extLst>
          </p:cNvPr>
          <p:cNvSpPr>
            <a:spLocks noGrp="1"/>
          </p:cNvSpPr>
          <p:nvPr>
            <p:ph idx="1"/>
          </p:nvPr>
        </p:nvSpPr>
        <p:spPr>
          <a:xfrm>
            <a:off x="741182" y="1690688"/>
            <a:ext cx="10709635" cy="4665662"/>
          </a:xfrm>
        </p:spPr>
        <p:txBody>
          <a:bodyPr>
            <a:normAutofit/>
          </a:bodyPr>
          <a:lstStyle/>
          <a:p>
            <a:pPr marL="0" indent="0" algn="l">
              <a:lnSpc>
                <a:spcPct val="100000"/>
              </a:lnSpc>
              <a:buNone/>
            </a:pP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Banks are concerned about the client‘s inability to repay the loan left the bank facing losses. They need to understand what characteristics users are at risk of defaulting on their loans.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 this report, a loan default dataset is used which is a historical dataset from Nanyang Technological University where each row represents one client </a:t>
            </a:r>
            <a:r>
              <a:rPr lang="en-US" altLang="zh-CN" sz="18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(10000*4)</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data is relatively easy to understand. Typically, strengthening risk control when lending is the best way to reduce the number of clients defaulting on loans, so the focus of this analysis is to predict who is 'risky' for the bank.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l">
              <a:lnSpc>
                <a:spcPct val="100000"/>
              </a:lnSpc>
              <a:buNone/>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dataset includes information about: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buSzPts val="1000"/>
              <a:tabLst>
                <a:tab pos="45720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Income - monthly income of borrower;</a:t>
            </a:r>
            <a:endPar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buSzPts val="1000"/>
              <a:tabLst>
                <a:tab pos="45720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Balance - the amount of money deposited in the bank of the borrower;</a:t>
            </a:r>
            <a:endPar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buSzPts val="1000"/>
              <a:tabLst>
                <a:tab pos="45720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Student - if the borrower is a student;</a:t>
            </a:r>
            <a:endPar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buSzPts val="1000"/>
              <a:tabLst>
                <a:tab pos="45720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Default - if the borrower defaults on a loan.</a:t>
            </a:r>
            <a:endPar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lgn="l">
              <a:lnSpc>
                <a:spcPct val="100000"/>
              </a:lnSpc>
              <a:buNone/>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Information above is stored in the file 'LoanDefault.csv' (Table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78CEDB2-A11A-4BC2-AD68-C4C0A632F76F}"/>
              </a:ext>
            </a:extLst>
          </p:cNvPr>
          <p:cNvSpPr>
            <a:spLocks noGrp="1"/>
          </p:cNvSpPr>
          <p:nvPr>
            <p:ph type="sldNum" sz="quarter" idx="12"/>
          </p:nvPr>
        </p:nvSpPr>
        <p:spPr/>
        <p:txBody>
          <a:bodyPr/>
          <a:lstStyle/>
          <a:p>
            <a:fld id="{A09F8C1A-0BC3-421C-8B28-63B9F8FAB540}" type="slidenum">
              <a:rPr lang="zh-CN" altLang="en-US" smtClean="0"/>
              <a:t>5</a:t>
            </a:fld>
            <a:endParaRPr lang="zh-CN" altLang="en-US"/>
          </a:p>
        </p:txBody>
      </p:sp>
      <p:pic>
        <p:nvPicPr>
          <p:cNvPr id="7" name="图片 6">
            <a:extLst>
              <a:ext uri="{FF2B5EF4-FFF2-40B4-BE49-F238E27FC236}">
                <a16:creationId xmlns:a16="http://schemas.microsoft.com/office/drawing/2014/main" id="{A2D6E576-F465-4883-82BC-C315B1FF99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92467" y="3721856"/>
            <a:ext cx="3753218" cy="2073265"/>
          </a:xfrm>
          <a:prstGeom prst="rect">
            <a:avLst/>
          </a:prstGeom>
          <a:noFill/>
          <a:ln>
            <a:noFill/>
          </a:ln>
        </p:spPr>
      </p:pic>
      <p:sp>
        <p:nvSpPr>
          <p:cNvPr id="8" name="文本框 7">
            <a:extLst>
              <a:ext uri="{FF2B5EF4-FFF2-40B4-BE49-F238E27FC236}">
                <a16:creationId xmlns:a16="http://schemas.microsoft.com/office/drawing/2014/main" id="{285FE89D-A19D-4FFC-9ED6-25C17BF0204A}"/>
              </a:ext>
            </a:extLst>
          </p:cNvPr>
          <p:cNvSpPr txBox="1"/>
          <p:nvPr/>
        </p:nvSpPr>
        <p:spPr>
          <a:xfrm>
            <a:off x="7992467" y="3308401"/>
            <a:ext cx="1132677" cy="307777"/>
          </a:xfrm>
          <a:prstGeom prst="rect">
            <a:avLst/>
          </a:prstGeom>
          <a:noFill/>
        </p:spPr>
        <p:txBody>
          <a:bodyPr wrap="square" rtlCol="0">
            <a:spAutoFit/>
          </a:bodyPr>
          <a:lstStyle/>
          <a:p>
            <a:r>
              <a:rPr lang="en-US" altLang="zh-CN" sz="1400" dirty="0"/>
              <a:t>Table 1:</a:t>
            </a:r>
            <a:endParaRPr lang="zh-CN" altLang="en-US" sz="1400" dirty="0"/>
          </a:p>
        </p:txBody>
      </p:sp>
    </p:spTree>
    <p:extLst>
      <p:ext uri="{BB962C8B-B14F-4D97-AF65-F5344CB8AC3E}">
        <p14:creationId xmlns:p14="http://schemas.microsoft.com/office/powerpoint/2010/main" val="254438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1E065CB1-2232-4273-9427-8136B5109D78}"/>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F72F111-190F-46B8-9A04-2C1051165053}"/>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Methodology – Decision Tree</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195F291-A5B1-4A76-9C8B-D305F508428E}"/>
              </a:ext>
            </a:extLst>
          </p:cNvPr>
          <p:cNvSpPr>
            <a:spLocks noGrp="1"/>
          </p:cNvSpPr>
          <p:nvPr>
            <p:ph idx="1"/>
          </p:nvPr>
        </p:nvSpPr>
        <p:spPr>
          <a:xfrm>
            <a:off x="741182" y="1690688"/>
            <a:ext cx="10709635" cy="4665662"/>
          </a:xfrm>
        </p:spPr>
        <p:txBody>
          <a:bodyPr>
            <a:normAutofit lnSpcReduction="10000"/>
          </a:bodyPr>
          <a:lstStyle/>
          <a:p>
            <a:pPr marL="0" indent="0" algn="l">
              <a:lnSpc>
                <a:spcPct val="100000"/>
              </a:lnSpc>
              <a:buNone/>
            </a:pP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As an supervised learning model, decision tree builds classification or regression models [7, </a:t>
            </a:r>
            <a:r>
              <a:rPr lang="en-US" altLang="zh-CN" sz="1800"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8</a:t>
            </a: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in the form of a tree structure. It breaks down a dataset into smaller and smaller subsets while at the same time an associated decision tree is incrementally developed. The final result is a tree with decision nodes and leaf nodes. A decision node has two or more branches. Leaf node represents a classification or decision. The topmost decision node in a tree which corresponds to the best predictor called root node. </a:t>
            </a:r>
          </a:p>
          <a:p>
            <a:pPr marL="0" indent="0" algn="l">
              <a:lnSpc>
                <a:spcPct val="100000"/>
              </a:lnSpc>
              <a:buNone/>
            </a:pPr>
            <a:r>
              <a:rPr lang="en-US" altLang="zh-CN" sz="1800"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Our consideration </a:t>
            </a: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 selecting decision tree for modeling is while ensuring high accuracy, it can handle both categorical and numerical data, which fit our dataset; decision tree owns a comprehensive structure that </a:t>
            </a:r>
            <a:r>
              <a:rPr lang="en-US" altLang="zh-CN" sz="1800"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is convenient for readers to understand</a:t>
            </a: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However, for required dataset, it may time-consuming when facing continuous attributes, and the algorithm accuracy could be unstable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[9]</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tabLst>
                <a:tab pos="19812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Python packages needed for decision tree:</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l">
              <a:buNone/>
            </a:pP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matplotlib.pyplot</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as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pandas as pd,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pylab</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as pl,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numpy</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as np,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sklearn.tree</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DecisionTreeClassifier</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-preprocessing,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sklearn.model_selection</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train_test_split</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metrics,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sklearn.externals.six</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StringIO</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pydotplus</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matplotlib.image</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as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mpimg</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tree,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sklearn.metrics</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confusion_matrix</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 packages needed for decision tree:</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l">
              <a:buNone/>
            </a:pP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rpart</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rpart.plot</a:t>
            </a:r>
            <a:r>
              <a:rPr lang="en-US" altLang="zh-CN" sz="18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GB" altLang="zh-CN" sz="18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caTools</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78CEDB2-A11A-4BC2-AD68-C4C0A632F76F}"/>
              </a:ext>
            </a:extLst>
          </p:cNvPr>
          <p:cNvSpPr>
            <a:spLocks noGrp="1"/>
          </p:cNvSpPr>
          <p:nvPr>
            <p:ph type="sldNum" sz="quarter" idx="12"/>
          </p:nvPr>
        </p:nvSpPr>
        <p:spPr/>
        <p:txBody>
          <a:bodyPr/>
          <a:lstStyle/>
          <a:p>
            <a:fld id="{A09F8C1A-0BC3-421C-8B28-63B9F8FAB540}" type="slidenum">
              <a:rPr lang="zh-CN" altLang="en-US" smtClean="0"/>
              <a:t>6</a:t>
            </a:fld>
            <a:endParaRPr lang="zh-CN" altLang="en-US"/>
          </a:p>
        </p:txBody>
      </p:sp>
    </p:spTree>
    <p:extLst>
      <p:ext uri="{BB962C8B-B14F-4D97-AF65-F5344CB8AC3E}">
        <p14:creationId xmlns:p14="http://schemas.microsoft.com/office/powerpoint/2010/main" val="21799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图片1.jpg图片1">
            <a:extLst>
              <a:ext uri="{FF2B5EF4-FFF2-40B4-BE49-F238E27FC236}">
                <a16:creationId xmlns:a16="http://schemas.microsoft.com/office/drawing/2014/main" id="{22C61D2A-235A-4374-8858-B88F17C23780}"/>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F72F111-190F-46B8-9A04-2C1051165053}"/>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Methodology – Logistic Regression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195F291-A5B1-4A76-9C8B-D305F508428E}"/>
              </a:ext>
            </a:extLst>
          </p:cNvPr>
          <p:cNvSpPr>
            <a:spLocks noGrp="1"/>
          </p:cNvSpPr>
          <p:nvPr>
            <p:ph idx="1"/>
          </p:nvPr>
        </p:nvSpPr>
        <p:spPr>
          <a:xfrm>
            <a:off x="741182" y="1690688"/>
            <a:ext cx="10709635" cy="4665662"/>
          </a:xfrm>
        </p:spPr>
        <p:txBody>
          <a:bodyPr>
            <a:noAutofit/>
          </a:bodyPr>
          <a:lstStyle/>
          <a:p>
            <a:pPr marL="0" lvl="0" indent="0" algn="just">
              <a:buNone/>
              <a:tabLst>
                <a:tab pos="198120" algn="l"/>
              </a:tabLst>
            </a:pPr>
            <a:r>
              <a:rPr lang="en-US" altLang="zh-CN" sz="1800" b="0" i="0" dirty="0">
                <a:solidFill>
                  <a:srgbClr val="000000"/>
                </a:solidFill>
                <a:effectLst/>
                <a:latin typeface="Times New Roman" panose="02020603050405020304" pitchFamily="18" charset="0"/>
                <a:cs typeface="Times New Roman" panose="02020603050405020304" pitchFamily="18" charset="0"/>
              </a:rPr>
              <a:t>While Linear Regression is suited for estimating continuous values, it is not the best tool for predicting the class of an observed data point. In order to classify, we use Logistic Regression on what would be the most probable class given variables. For this, Logistic Regression is right useful when our observed y is categorical </a:t>
            </a:r>
            <a:r>
              <a:rPr lang="en-US" altLang="zh-CN" sz="1800" dirty="0">
                <a:solidFill>
                  <a:srgbClr val="000000"/>
                </a:solidFill>
                <a:latin typeface="Times New Roman" panose="02020603050405020304" pitchFamily="18" charset="0"/>
                <a:cs typeface="Times New Roman" panose="02020603050405020304" pitchFamily="18" charset="0"/>
              </a:rPr>
              <a:t>s</a:t>
            </a:r>
            <a:r>
              <a:rPr lang="en-US" altLang="zh-CN" sz="1800" b="0" i="0" dirty="0">
                <a:solidFill>
                  <a:srgbClr val="000000"/>
                </a:solidFill>
                <a:effectLst/>
                <a:latin typeface="Times New Roman" panose="02020603050405020304" pitchFamily="18" charset="0"/>
                <a:cs typeface="Times New Roman" panose="02020603050405020304" pitchFamily="18" charset="0"/>
              </a:rPr>
              <a:t>ince Logistic regression fits a special s-shaped curve by taking the linear regression and transforming the numeric estimate into a probability.</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 </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marL="0" lvl="0" indent="0" algn="just">
              <a:buNone/>
              <a:tabLst>
                <a:tab pos="198120" algn="l"/>
              </a:tabLst>
            </a:pPr>
            <a:r>
              <a:rPr lang="en-US" altLang="zh-CN" sz="1800"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Our consideration </a:t>
            </a: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 selecting </a:t>
            </a:r>
            <a:r>
              <a:rPr lang="en-US" altLang="zh-CN" sz="1800"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l</a:t>
            </a: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ogistic regression for modeling is it is widely used in financial risk management and the implementation is relatively simple.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However, in terms of selected dataset, the algorithm cannot handle unstructured data, which </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must be converted</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gn="l">
              <a:lnSpc>
                <a:spcPct val="100000"/>
              </a:lnSpc>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For this report:</a:t>
            </a: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Python packages needed for logistic regression:</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statsmodels.api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as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sm</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pandas as pd,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pylab</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as pl,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numpy</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as np,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scipy.optimize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as opt,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preprocessing,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matplotlib.pyplot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as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plt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sklearn.model_selection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train_test_split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sklearn.linear_model</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LogisticRegression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sklearn.metrics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classification_report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confusion_matrix</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itertools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metrics,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cross_validation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sklearn.linear_model</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LogisticRegressionCV</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sklearn.model_selection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cross_val_predict</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R packages needed for logistic regression:</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data.table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caTools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78CEDB2-A11A-4BC2-AD68-C4C0A632F76F}"/>
              </a:ext>
            </a:extLst>
          </p:cNvPr>
          <p:cNvSpPr>
            <a:spLocks noGrp="1"/>
          </p:cNvSpPr>
          <p:nvPr>
            <p:ph type="sldNum" sz="quarter" idx="12"/>
          </p:nvPr>
        </p:nvSpPr>
        <p:spPr/>
        <p:txBody>
          <a:bodyPr/>
          <a:lstStyle/>
          <a:p>
            <a:fld id="{A09F8C1A-0BC3-421C-8B28-63B9F8FAB540}" type="slidenum">
              <a:rPr lang="zh-CN" altLang="en-US" smtClean="0"/>
              <a:t>7</a:t>
            </a:fld>
            <a:endParaRPr lang="zh-CN" altLang="en-US"/>
          </a:p>
        </p:txBody>
      </p:sp>
    </p:spTree>
    <p:extLst>
      <p:ext uri="{BB962C8B-B14F-4D97-AF65-F5344CB8AC3E}">
        <p14:creationId xmlns:p14="http://schemas.microsoft.com/office/powerpoint/2010/main" val="125380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7FA41F73-A677-4D71-A42A-2E34F8075312}"/>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838200" y="1465243"/>
            <a:ext cx="10515600" cy="4711720"/>
          </a:xfrm>
        </p:spPr>
        <p:txBody>
          <a:bodyPr>
            <a:normAutofit/>
          </a:bodyPr>
          <a:lstStyle/>
          <a:p>
            <a:pPr marL="0" indent="0">
              <a:buNone/>
            </a:pPr>
            <a:r>
              <a:rPr lang="en-US" altLang="zh-CN" sz="2000" b="1" dirty="0">
                <a:latin typeface="Times New Roman" panose="02020603050405020304" pitchFamily="18" charset="0"/>
                <a:cs typeface="Times New Roman" panose="02020603050405020304" pitchFamily="18" charset="0"/>
              </a:rPr>
              <a:t>Pre-processing</a:t>
            </a:r>
          </a:p>
          <a:p>
            <a:pPr marL="0" indent="0">
              <a:buNone/>
            </a:pPr>
            <a:r>
              <a:rPr lang="en-US" altLang="zh-CN" sz="2000" dirty="0">
                <a:latin typeface="Times New Roman" panose="02020603050405020304" pitchFamily="18" charset="0"/>
                <a:cs typeface="Times New Roman" panose="02020603050405020304" pitchFamily="18" charset="0"/>
              </a:rPr>
              <a:t>We can see some statistics and analysis on the dataset. There are 333 items belong to default and 9667 of them not belong to default. In the data, there are 2944 have the student attribute while 7056 don’t belong to student. There are many items that have no balance while the maximum balance is 2654.3 dollars and with a mean 835.4 dollars and median 823.6 dollars. The income varies a lot. The maximum is 73554 while the minimum is 772. </a:t>
            </a:r>
            <a:r>
              <a:rPr lang="en-US" altLang="zh-CN" sz="2000" b="0" i="0" dirty="0">
                <a:solidFill>
                  <a:srgbClr val="000000"/>
                </a:solidFill>
                <a:effectLst/>
                <a:latin typeface="Times New Roman" panose="02020603050405020304" pitchFamily="18" charset="0"/>
                <a:cs typeface="Times New Roman" panose="02020603050405020304" pitchFamily="18" charset="0"/>
              </a:rPr>
              <a:t>Split the dataset into train and test set.</a:t>
            </a:r>
            <a:endParaRPr lang="zh-CN" altLang="en-US" sz="2000" dirty="0"/>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8</a:t>
            </a:fld>
            <a:endParaRPr lang="zh-CN" altLang="en-US"/>
          </a:p>
        </p:txBody>
      </p:sp>
      <p:pic>
        <p:nvPicPr>
          <p:cNvPr id="7" name="Picture 814">
            <a:extLst>
              <a:ext uri="{FF2B5EF4-FFF2-40B4-BE49-F238E27FC236}">
                <a16:creationId xmlns:a16="http://schemas.microsoft.com/office/drawing/2014/main" id="{E8570ACB-6CCF-46EB-ABA9-56D06FDF28D1}"/>
              </a:ext>
            </a:extLst>
          </p:cNvPr>
          <p:cNvPicPr/>
          <p:nvPr/>
        </p:nvPicPr>
        <p:blipFill rotWithShape="1">
          <a:blip r:embed="rId3"/>
          <a:srcRect l="1537" r="1" b="13626"/>
          <a:stretch/>
        </p:blipFill>
        <p:spPr bwMode="auto">
          <a:xfrm>
            <a:off x="1853202" y="3698550"/>
            <a:ext cx="8485596" cy="24784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955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esktop\图片1.jpg图片1">
            <a:extLst>
              <a:ext uri="{FF2B5EF4-FFF2-40B4-BE49-F238E27FC236}">
                <a16:creationId xmlns:a16="http://schemas.microsoft.com/office/drawing/2014/main" id="{BE1E6371-7F35-4F01-B1AD-0A0264C74A69}"/>
              </a:ext>
            </a:extLst>
          </p:cNvPr>
          <p:cNvPicPr>
            <a:picLocks noChangeAspect="1"/>
          </p:cNvPicPr>
          <p:nvPr/>
        </p:nvPicPr>
        <p:blipFill>
          <a:blip r:embed="rId2"/>
          <a:srcRect b="80339"/>
          <a:stretch>
            <a:fillRect/>
          </a:stretch>
        </p:blipFill>
        <p:spPr>
          <a:xfrm>
            <a:off x="-7620" y="1905"/>
            <a:ext cx="12210415" cy="1347470"/>
          </a:xfrm>
          <a:prstGeom prst="rect">
            <a:avLst/>
          </a:prstGeom>
        </p:spPr>
      </p:pic>
      <p:sp>
        <p:nvSpPr>
          <p:cNvPr id="2" name="标题 1">
            <a:extLst>
              <a:ext uri="{FF2B5EF4-FFF2-40B4-BE49-F238E27FC236}">
                <a16:creationId xmlns:a16="http://schemas.microsoft.com/office/drawing/2014/main" id="{CC56EB69-8D73-437D-861A-93F11A4E42C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Model – Logistic Regression in 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BCADBA-3F0D-4239-8091-0FB5F7412647}"/>
              </a:ext>
            </a:extLst>
          </p:cNvPr>
          <p:cNvSpPr>
            <a:spLocks noGrp="1"/>
          </p:cNvSpPr>
          <p:nvPr>
            <p:ph idx="1"/>
          </p:nvPr>
        </p:nvSpPr>
        <p:spPr>
          <a:xfrm>
            <a:off x="838200" y="1388126"/>
            <a:ext cx="10515600" cy="4788838"/>
          </a:xfrm>
        </p:spPr>
        <p:txBody>
          <a:bodyPr>
            <a:normAutofit/>
          </a:bodyPr>
          <a:lstStyle/>
          <a:p>
            <a:pPr marL="0" indent="0">
              <a:buNone/>
            </a:pPr>
            <a:r>
              <a:rPr lang="en-US" altLang="zh-CN" sz="2000" b="1" dirty="0">
                <a:effectLst/>
                <a:latin typeface="Times New Roman" panose="02020603050405020304" pitchFamily="18" charset="0"/>
                <a:ea typeface="等线" panose="02010600030101010101" pitchFamily="2" charset="-122"/>
              </a:rPr>
              <a:t>Modeling</a:t>
            </a:r>
          </a:p>
          <a:p>
            <a:pPr marL="0" indent="0">
              <a:buNone/>
            </a:pPr>
            <a:r>
              <a:rPr lang="en-US" altLang="zh-CN" sz="2000" dirty="0">
                <a:effectLst/>
                <a:latin typeface="Times New Roman" panose="02020603050405020304" pitchFamily="18" charset="0"/>
                <a:ea typeface="等线" panose="02010600030101010101" pitchFamily="2" charset="-122"/>
              </a:rPr>
              <a:t>Obtain a regression function from above, but through the analysis we can witness that the model is still needed to be improved since the </a:t>
            </a:r>
            <a:r>
              <a:rPr lang="en-US" altLang="zh-CN" sz="2000" i="1" dirty="0">
                <a:effectLst/>
                <a:latin typeface="Times New Roman" panose="02020603050405020304" pitchFamily="18" charset="0"/>
                <a:ea typeface="等线" panose="02010600030101010101" pitchFamily="2" charset="-122"/>
              </a:rPr>
              <a:t>income</a:t>
            </a:r>
            <a:r>
              <a:rPr lang="en-US" altLang="zh-CN" sz="2000" dirty="0">
                <a:effectLst/>
                <a:latin typeface="Times New Roman" panose="02020603050405020304" pitchFamily="18" charset="0"/>
                <a:ea typeface="等线" panose="02010600030101010101" pitchFamily="2" charset="-122"/>
              </a:rPr>
              <a:t> variable has a relatively high significant level and the corresponding p value is too large.</a:t>
            </a:r>
            <a:endParaRPr lang="zh-CN" altLang="en-US" sz="3200" dirty="0"/>
          </a:p>
        </p:txBody>
      </p:sp>
      <p:sp>
        <p:nvSpPr>
          <p:cNvPr id="4" name="灯片编号占位符 3">
            <a:extLst>
              <a:ext uri="{FF2B5EF4-FFF2-40B4-BE49-F238E27FC236}">
                <a16:creationId xmlns:a16="http://schemas.microsoft.com/office/drawing/2014/main" id="{E0CDDD44-3AF3-400C-80C6-B93548AD1736}"/>
              </a:ext>
            </a:extLst>
          </p:cNvPr>
          <p:cNvSpPr>
            <a:spLocks noGrp="1"/>
          </p:cNvSpPr>
          <p:nvPr>
            <p:ph type="sldNum" sz="quarter" idx="12"/>
          </p:nvPr>
        </p:nvSpPr>
        <p:spPr/>
        <p:txBody>
          <a:bodyPr/>
          <a:lstStyle/>
          <a:p>
            <a:fld id="{A09F8C1A-0BC3-421C-8B28-63B9F8FAB540}" type="slidenum">
              <a:rPr lang="zh-CN" altLang="en-US" smtClean="0"/>
              <a:t>9</a:t>
            </a:fld>
            <a:endParaRPr lang="zh-CN" altLang="en-US"/>
          </a:p>
        </p:txBody>
      </p:sp>
      <p:pic>
        <p:nvPicPr>
          <p:cNvPr id="7" name="Picture 837">
            <a:extLst>
              <a:ext uri="{FF2B5EF4-FFF2-40B4-BE49-F238E27FC236}">
                <a16:creationId xmlns:a16="http://schemas.microsoft.com/office/drawing/2014/main" id="{ADCB3B5D-8BA9-4CA6-A52B-CC2D25314551}"/>
              </a:ext>
            </a:extLst>
          </p:cNvPr>
          <p:cNvPicPr/>
          <p:nvPr/>
        </p:nvPicPr>
        <p:blipFill rotWithShape="1">
          <a:blip r:embed="rId3"/>
          <a:srcRect t="1789" r="16859"/>
          <a:stretch/>
        </p:blipFill>
        <p:spPr bwMode="auto">
          <a:xfrm>
            <a:off x="4770237" y="2522863"/>
            <a:ext cx="5883140" cy="41986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95611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5251</TotalTime>
  <Words>4687</Words>
  <Application>Microsoft Office PowerPoint</Application>
  <PresentationFormat>宽屏</PresentationFormat>
  <Paragraphs>311</Paragraphs>
  <Slides>44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Arial-BoldMT</vt:lpstr>
      <vt:lpstr>ArialMT</vt:lpstr>
      <vt:lpstr>Helvetica Neue</vt:lpstr>
      <vt:lpstr>等线</vt:lpstr>
      <vt:lpstr>等线 Light</vt:lpstr>
      <vt:lpstr>Arial</vt:lpstr>
      <vt:lpstr>Calibri</vt:lpstr>
      <vt:lpstr>CMU Typewriter Text</vt:lpstr>
      <vt:lpstr>Times New Roman</vt:lpstr>
      <vt:lpstr>Office 主题​​</vt:lpstr>
      <vt:lpstr>Business Analytics and Prediction</vt:lpstr>
      <vt:lpstr>PowerPoint 演示文稿</vt:lpstr>
      <vt:lpstr>Introduction</vt:lpstr>
      <vt:lpstr>Literature Review</vt:lpstr>
      <vt:lpstr>Methodology - Data</vt:lpstr>
      <vt:lpstr>Methodology – Decision Tree</vt:lpstr>
      <vt:lpstr>Methodology – Logistic Regression</vt:lpstr>
      <vt:lpstr>Model – Logistic Regression in R</vt:lpstr>
      <vt:lpstr>Model – Logistic Regression in R</vt:lpstr>
      <vt:lpstr>Model – Logistic Regression in R</vt:lpstr>
      <vt:lpstr>Model – Logistic Regression in R</vt:lpstr>
      <vt:lpstr>Model – Logistic Regression in R</vt:lpstr>
      <vt:lpstr>Model – Logistic Regression in R</vt:lpstr>
      <vt:lpstr>Model – Logistic Regression in R</vt:lpstr>
      <vt:lpstr>Model – Logistic Regression in R</vt:lpstr>
      <vt:lpstr>Model – Decision Tree in R</vt:lpstr>
      <vt:lpstr>Model – Decision Tree in R</vt:lpstr>
      <vt:lpstr>Model – Decision Tree in R</vt:lpstr>
      <vt:lpstr>Model – Decision Tree in R</vt:lpstr>
      <vt:lpstr>Model – Decision Tree in R</vt:lpstr>
      <vt:lpstr>Model – Decision Tree in R</vt:lpstr>
      <vt:lpstr>Model – Decision Tree in Python</vt:lpstr>
      <vt:lpstr>Model – Decision Tree in Python</vt:lpstr>
      <vt:lpstr>Model – Decision Tree in Python</vt:lpstr>
      <vt:lpstr>Model – Decision Tree in Python</vt:lpstr>
      <vt:lpstr>Model – Decision Tree in Python</vt:lpstr>
      <vt:lpstr>Model – Decision Tree in Python</vt:lpstr>
      <vt:lpstr>Model – Logistic Regression in Python</vt:lpstr>
      <vt:lpstr>Model – Logistic Regression in Python</vt:lpstr>
      <vt:lpstr>Model – Logistic Regression in Python</vt:lpstr>
      <vt:lpstr>Model – Logistic Regression in Python</vt:lpstr>
      <vt:lpstr>Model – Logistic Regression in Python</vt:lpstr>
      <vt:lpstr>Model – Logistic Regression in Python</vt:lpstr>
      <vt:lpstr>Model – Logistic Regression in Python</vt:lpstr>
      <vt:lpstr>Model – Logistic Regression in Python</vt:lpstr>
      <vt:lpstr>Model – Logistic Regression in Python</vt:lpstr>
      <vt:lpstr>Result</vt:lpstr>
      <vt:lpstr>Discussion</vt:lpstr>
      <vt:lpstr>Conclusion</vt:lpstr>
      <vt:lpstr>References</vt:lpstr>
      <vt:lpstr>Appendix I</vt:lpstr>
      <vt:lpstr>Appendix II</vt:lpstr>
      <vt:lpstr>Appendix III</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and Prediction</dc:title>
  <dc:creator>Peiyu XIAO (Alumni)</dc:creator>
  <cp:lastModifiedBy>Peiyu XIAO (Alumni)</cp:lastModifiedBy>
  <cp:revision>72</cp:revision>
  <dcterms:created xsi:type="dcterms:W3CDTF">2020-09-15T14:10:15Z</dcterms:created>
  <dcterms:modified xsi:type="dcterms:W3CDTF">2020-09-19T11:03:10Z</dcterms:modified>
</cp:coreProperties>
</file>