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3" r:id="rId4"/>
    <p:sldId id="276" r:id="rId5"/>
    <p:sldId id="277" r:id="rId6"/>
    <p:sldId id="278" r:id="rId7"/>
    <p:sldId id="280" r:id="rId8"/>
    <p:sldId id="279" r:id="rId9"/>
    <p:sldId id="281" r:id="rId10"/>
    <p:sldId id="282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334BD"/>
    <a:srgbClr val="050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34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0AFF6-81E4-4210-89BC-5A412048F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0027B-EF45-41B2-80F6-A3AAF7CF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A0A4B-0B69-416D-9D69-EDBA088B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4BB73-5CB2-4F00-8B5E-8A8E8DF5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A586E-7BCE-40E4-A1CC-432F90A9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3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76C29-7FE9-4D42-94F4-8A21655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AFAAFA-D109-495E-9063-423DC1C8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8EAB6-DBDA-43AD-9BF0-96781078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1381B-22A4-40D2-8D57-E1C844DC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D304A-FFDD-44F0-8329-01F21E15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3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6325F-6E91-4907-810A-3F322913F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38462-F362-453B-AF07-46BEA1D8E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AE089-E708-47E1-AED7-1AA1E84C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50EFB-6A40-4E86-AD27-D46FF2E7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7F05A-35EF-463E-AABB-48C18863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3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4213-8E90-4F94-B601-12CB25F4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E33F8-91AC-4EFE-A737-4D5AFB74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4FF25-E6F8-45E9-8BF9-BC276EFF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B2841-BE19-47D7-BE41-BEECF615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C867-AD59-44E6-BCE0-99A89F11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1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71F96-FCF9-41B7-89A1-9C3E82EE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8FE8F-1406-453A-8087-A3625D65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C5DD4-2E9B-4453-A2E3-7B39C79B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0FEC3-237C-4557-99C0-3DC4A695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0676B-3404-4F07-BB25-6816544C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A49A-AAEB-4C5D-9E19-3BB9461E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C9C40-FB6A-4463-8F20-551FAF5F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974C7-7FDF-46AF-9DFE-EDD17A36C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74C01-2B97-4277-9B9B-E0F670D2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2FD6D-B074-46F6-B9AE-DB260DF6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C5C88-6F11-4542-8C2E-2A686A1F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26644-46BD-4F6C-8A19-13DCFCBF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290CF-2804-4D46-9EF9-C5E8401D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9614B-2D48-4C16-BF5B-AC175CBA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3DB90-38DA-4B18-A227-FA02CB2A3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A72AB9-DCB1-44DD-8C9B-312E1A408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3BA4E-0830-4AF5-A0B7-6FFE74A6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F72E75-B4A2-48C7-9CF8-E8218702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CDBD2A-067A-46F0-A002-0335B799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8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1388C-902A-4049-A052-93A43C31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D670CB-2C4C-4854-91CE-E97108AD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D4067-379B-4F5B-A061-6DC1ED1F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1D9C7-007D-42B7-9EA7-27C19CC4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4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8737C-63CC-42C8-939E-C9A654CB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271DF-B556-4862-ACE0-57964770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576ED-6BFC-40CE-B744-D3D1AB28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1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13221-FE1F-4C80-9CA9-813632D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DA447-D2C8-46EB-81CA-E7C93275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F69B4-214E-4D61-9775-BF4B77884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D68EB-52C1-405E-B8AA-312A29BA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98A03-B8D3-4DC2-9F87-C05855D5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0FCEF-9082-4FB3-A93B-8A0E97EB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8AA78-653A-46FE-9626-B6EFA06F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4B0EC4-6940-4255-B282-A181A33A6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6D782-CCD4-4D74-9F75-6FA84011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81FEC-470F-4D6D-B368-08E0B4CF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FC7FE-B21C-4960-82A4-C8F1A5C7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1067A-7904-4B29-B8BD-666857EB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CEEA5D-20A4-4679-80EA-A96DEDCF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52BCA-48BC-4666-8CD7-2DCE1461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13DE4-C59C-4FF8-9864-42C8DAB31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460A-3F13-4C24-9443-A65A2F024E8B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ECAFA-1873-4FC4-9A99-A776AC8A0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42F85-5B3C-4D16-AFFC-0C888580E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38FB-E8B2-4ACC-A9D1-D573A5DE1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6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5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6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4279" y="1850181"/>
            <a:ext cx="10742023" cy="380834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SEEMless</a:t>
            </a:r>
            <a:r>
              <a:rPr lang="en-US" altLang="zh-CN" sz="4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Secure End-to-End Encrypted </a:t>
            </a:r>
            <a:br>
              <a:rPr lang="en-US" altLang="zh-CN" sz="4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 with less Trust</a:t>
            </a:r>
            <a:r>
              <a:rPr lang="en-US" altLang="zh-CN" sz="3100" dirty="0">
                <a:solidFill>
                  <a:srgbClr val="0334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100" dirty="0">
                <a:solidFill>
                  <a:srgbClr val="0334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dirty="0">
                <a:solidFill>
                  <a:srgbClr val="0334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100" dirty="0">
                <a:solidFill>
                  <a:srgbClr val="0334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Melissa Chase ,  </a:t>
            </a:r>
            <a:r>
              <a:rPr lang="en-US" altLang="zh-C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Apoorvaa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Deshpande ,</a:t>
            </a:r>
            <a:b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Esha Ghosh , </a:t>
            </a:r>
            <a:r>
              <a:rPr lang="en-US" altLang="zh-C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Harjasleen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Malvai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(CCS 2019)</a:t>
            </a:r>
            <a:endParaRPr lang="zh-C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0490" y="234950"/>
            <a:ext cx="3607435" cy="873760"/>
            <a:chOff x="820" y="783"/>
            <a:chExt cx="5681" cy="137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738484" y="575185"/>
            <a:ext cx="87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VKD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CC3308A-43B7-4761-B6E5-4C759A28302D}"/>
              </a:ext>
            </a:extLst>
          </p:cNvPr>
          <p:cNvSpPr txBox="1"/>
          <p:nvPr/>
        </p:nvSpPr>
        <p:spPr>
          <a:xfrm>
            <a:off x="1186089" y="1647598"/>
            <a:ext cx="69943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VKD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由三种类型的各方组成：身份提供者或服务器、客户端或用户和外部审计员。服务器存储一个目录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，其中包含用户的名称（我们称之为标签）及其对应的公钥（与标签对应的值）。为了便于说明，让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成为两个用户。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VKD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为用户提供了以下查询界面。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1)Alice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可以将她（用户名，键），即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用户名，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添加到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2)Alice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可以更新她的键，并要求用新的键值更新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她可以定期查询服务器，以获得她的密钥更新的历史记录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(VKD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KeyHistory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4)Bob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还可以查询对应于用户名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Alice(VKD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。查询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在当前的时间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0A6B3B-B16D-4161-88B6-942B6D6103EF}"/>
              </a:ext>
            </a:extLst>
          </p:cNvPr>
          <p:cNvSpPr txBox="1"/>
          <p:nvPr/>
        </p:nvSpPr>
        <p:spPr>
          <a:xfrm>
            <a:off x="1109444" y="118443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VERIFIABLE KEY DIRECTORY (VKD)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12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738484" y="575185"/>
            <a:ext cx="87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VKD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50A6B3B-B16D-4161-88B6-942B6D6103EF}"/>
                  </a:ext>
                </a:extLst>
              </p:cNvPr>
              <p:cNvSpPr txBox="1"/>
              <p:nvPr/>
            </p:nvSpPr>
            <p:spPr>
              <a:xfrm>
                <a:off x="1109444" y="1184430"/>
                <a:ext cx="10962314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LinLibertineTB"/>
                  </a:rPr>
                  <a:t>VERIFIABLE KEY DIRECTORY (VKD) </a:t>
                </a:r>
                <a14:m>
                  <m:oMath xmlns:m="http://schemas.openxmlformats.org/officeDocument/2006/math">
                    <m:r>
                      <a:rPr lang="en-US" altLang="zh-CN" sz="180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Publish</m:t>
                    </m:r>
                    <m:r>
                      <a:rPr lang="zh-CN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Query</m:t>
                    </m:r>
                    <m:r>
                      <a:rPr lang="zh-CN" altLang="en-US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20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QueryVer</m:t>
                    </m:r>
                    <m:r>
                      <a:rPr lang="zh-CN" altLang="en-US" sz="200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KeyHistory</m:t>
                    </m:r>
                    <m:r>
                      <a:rPr lang="zh-CN" altLang="en-US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HistoryVer</m:t>
                    </m:r>
                    <m:r>
                      <a:rPr lang="zh-CN" altLang="en-US" sz="200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Audit</m:t>
                    </m:r>
                    <m:r>
                      <a:rPr lang="en-US" altLang="zh-CN" sz="2000" i="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zh-CN" altLang="en-US" sz="2000" dirty="0"/>
              </a:p>
              <a:p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50A6B3B-B16D-4161-88B6-942B6D610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44" y="1184430"/>
                <a:ext cx="10962314" cy="984885"/>
              </a:xfrm>
              <a:prstGeom prst="rect">
                <a:avLst/>
              </a:prstGeom>
              <a:blipFill>
                <a:blip r:embed="rId3"/>
                <a:stretch>
                  <a:fillRect l="-501" t="-3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756B7B-EA95-40BC-8656-6B18A575C056}"/>
                  </a:ext>
                </a:extLst>
              </p:cNvPr>
              <p:cNvSpPr txBox="1"/>
              <p:nvPr/>
            </p:nvSpPr>
            <p:spPr>
              <a:xfrm>
                <a:off x="1186089" y="2079084"/>
                <a:ext cx="6094602" cy="707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LinLibertineTB"/>
                  </a:rPr>
                  <a:t>Periodic Publish: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𝑐𝑜𝑚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l-GR" altLang="zh-CN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𝑈𝑝𝑑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𝐷𝑖𝑟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Publish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𝐷𝑖𝑟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756B7B-EA95-40BC-8656-6B18A575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9" y="2079084"/>
                <a:ext cx="6094602" cy="707181"/>
              </a:xfrm>
              <a:prstGeom prst="rect">
                <a:avLst/>
              </a:prstGeom>
              <a:blipFill>
                <a:blip r:embed="rId4"/>
                <a:stretch>
                  <a:fillRect l="-901" t="-4310" b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130EDC-0664-4B5A-960B-8B52B7DD673B}"/>
                  </a:ext>
                </a:extLst>
              </p:cNvPr>
              <p:cNvSpPr txBox="1"/>
              <p:nvPr/>
            </p:nvSpPr>
            <p:spPr>
              <a:xfrm>
                <a:off x="1186089" y="2917134"/>
                <a:ext cx="60946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LinLibertineTB"/>
                  </a:rPr>
                  <a:t>Querying for a Label: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𝑣𝑎𝑙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l-GR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Query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𝐷𝑖𝑟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130EDC-0664-4B5A-960B-8B52B7DD6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9" y="2917134"/>
                <a:ext cx="6094602" cy="646331"/>
              </a:xfrm>
              <a:prstGeom prst="rect">
                <a:avLst/>
              </a:prstGeom>
              <a:blipFill>
                <a:blip r:embed="rId5"/>
                <a:stretch>
                  <a:fillRect l="-901" t="-566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262FC2-71C7-4E2E-A48B-424772730B11}"/>
                  </a:ext>
                </a:extLst>
              </p:cNvPr>
              <p:cNvSpPr txBox="1"/>
              <p:nvPr/>
            </p:nvSpPr>
            <p:spPr>
              <a:xfrm>
                <a:off x="1186089" y="3536553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rtxmi"/>
                  </a:rPr>
                  <a:t>◃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1/0 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QueryVer</m:t>
                    </m:r>
                    <m:r>
                      <a:rPr lang="en-US" altLang="zh-CN" sz="180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altLang="zh-CN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262FC2-71C7-4E2E-A48B-424772730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9" y="3536553"/>
                <a:ext cx="6094602" cy="369332"/>
              </a:xfrm>
              <a:prstGeom prst="rect">
                <a:avLst/>
              </a:prstGeom>
              <a:blipFill>
                <a:blip r:embed="rId6"/>
                <a:stretch>
                  <a:fillRect l="-901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FB1880-1043-416F-8467-DB5959BA71E3}"/>
                  </a:ext>
                </a:extLst>
              </p:cNvPr>
              <p:cNvSpPr txBox="1"/>
              <p:nvPr/>
            </p:nvSpPr>
            <p:spPr>
              <a:xfrm>
                <a:off x="1186089" y="4101787"/>
                <a:ext cx="6094602" cy="652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LinLibertineTB"/>
                  </a:rPr>
                  <a:t>Checking Consistency of Key Updates: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{(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l-GR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𝑉𝑒𝑟</m:t>
                            </m:r>
                          </m:sup>
                        </m:sSup>
                      </m:e>
                    </m:d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KeyHistory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𝐷𝑖𝑟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FB1880-1043-416F-8467-DB5959BA7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9" y="4101787"/>
                <a:ext cx="6094602" cy="652999"/>
              </a:xfrm>
              <a:prstGeom prst="rect">
                <a:avLst/>
              </a:prstGeom>
              <a:blipFill>
                <a:blip r:embed="rId7"/>
                <a:stretch>
                  <a:fillRect l="-901" t="-5607" b="-1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75E113C-195B-44B2-82F3-A0D9200D7A01}"/>
                  </a:ext>
                </a:extLst>
              </p:cNvPr>
              <p:cNvSpPr txBox="1"/>
              <p:nvPr/>
            </p:nvSpPr>
            <p:spPr>
              <a:xfrm>
                <a:off x="1186089" y="4789036"/>
                <a:ext cx="6094602" cy="376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◃ 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1/0 ←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HistoryVer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𝑐𝑜𝑚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l-GR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𝑉𝑒𝑟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75E113C-195B-44B2-82F3-A0D9200D7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9" y="4789036"/>
                <a:ext cx="6094602" cy="376000"/>
              </a:xfrm>
              <a:prstGeom prst="rect">
                <a:avLst/>
              </a:prstGeom>
              <a:blipFill>
                <a:blip r:embed="rId8"/>
                <a:stretch>
                  <a:fillRect l="-901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B5175C9-D8EC-47F5-BBD4-BC25A22B3086}"/>
                  </a:ext>
                </a:extLst>
              </p:cNvPr>
              <p:cNvSpPr txBox="1"/>
              <p:nvPr/>
            </p:nvSpPr>
            <p:spPr>
              <a:xfrm>
                <a:off x="1186089" y="5296287"/>
                <a:ext cx="6767818" cy="754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LinLibertineTB"/>
                  </a:rPr>
                  <a:t>Auditing the VKD: </a:t>
                </a:r>
                <a:endParaRPr lang="en-US" altLang="zh-CN" dirty="0"/>
              </a:p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◃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1/0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Audit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𝑐𝑜𝑚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l-GR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𝑈𝑝𝑑</m:t>
                            </m:r>
                          </m:sup>
                        </m:sSub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18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B5175C9-D8EC-47F5-BBD4-BC25A22B3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9" y="5296287"/>
                <a:ext cx="6767818" cy="754566"/>
              </a:xfrm>
              <a:prstGeom prst="rect">
                <a:avLst/>
              </a:prstGeom>
              <a:blipFill>
                <a:blip r:embed="rId9"/>
                <a:stretch>
                  <a:fillRect l="-811" t="-4839"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B27C811F-ED35-4744-9D2F-C09F8B3CD2BA}"/>
              </a:ext>
            </a:extLst>
          </p:cNvPr>
          <p:cNvSpPr txBox="1"/>
          <p:nvPr/>
        </p:nvSpPr>
        <p:spPr>
          <a:xfrm>
            <a:off x="9017213" y="3300534"/>
            <a:ext cx="1922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(username, key)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6268C6-4F22-4BA3-8387-5E6476F5D513}"/>
              </a:ext>
            </a:extLst>
          </p:cNvPr>
          <p:cNvCxnSpPr>
            <a:cxnSpLocks/>
          </p:cNvCxnSpPr>
          <p:nvPr/>
        </p:nvCxnSpPr>
        <p:spPr>
          <a:xfrm>
            <a:off x="9978409" y="3777868"/>
            <a:ext cx="1" cy="4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82FBA0A-BF5C-470B-B7E8-DAC6DA13191D}"/>
              </a:ext>
            </a:extLst>
          </p:cNvPr>
          <p:cNvSpPr txBox="1"/>
          <p:nvPr/>
        </p:nvSpPr>
        <p:spPr>
          <a:xfrm>
            <a:off x="9333283" y="4323817"/>
            <a:ext cx="129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(label,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2283BC-2795-41B7-B7E9-873D98557CFB}"/>
              </a:ext>
            </a:extLst>
          </p:cNvPr>
          <p:cNvCxnSpPr>
            <a:cxnSpLocks/>
          </p:cNvCxnSpPr>
          <p:nvPr/>
        </p:nvCxnSpPr>
        <p:spPr>
          <a:xfrm>
            <a:off x="9978409" y="4773576"/>
            <a:ext cx="1" cy="4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ADFB89F-B945-4380-84C2-99DA304AA206}"/>
                  </a:ext>
                </a:extLst>
              </p:cNvPr>
              <p:cNvSpPr txBox="1"/>
              <p:nvPr/>
            </p:nvSpPr>
            <p:spPr>
              <a:xfrm>
                <a:off x="9593564" y="5266800"/>
                <a:ext cx="769690" cy="362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ADFB89F-B945-4380-84C2-99DA304AA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564" y="5266800"/>
                <a:ext cx="769690" cy="362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05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718284" y="579921"/>
            <a:ext cx="101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aZKS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7D5937-1600-4AF0-8231-51E37686287A}"/>
                  </a:ext>
                </a:extLst>
              </p:cNvPr>
              <p:cNvSpPr txBox="1"/>
              <p:nvPr/>
            </p:nvSpPr>
            <p:spPr>
              <a:xfrm>
                <a:off x="966470" y="1157490"/>
                <a:ext cx="96357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LinLibertineTB"/>
                  </a:rPr>
                  <a:t>APPEND-ONLY ZERO KNOWLEDGE SET (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LinBiolinumT"/>
                  </a:rPr>
                  <a:t>aZKS</a:t>
                </a:r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LinLibertineTB"/>
                  </a:rPr>
                  <a:t>)   </a:t>
                </a:r>
              </a:p>
              <a:p>
                <a:r>
                  <a:rPr lang="en-US" altLang="zh-CN" sz="1800" b="1" dirty="0">
                    <a:solidFill>
                      <a:srgbClr val="000000"/>
                    </a:solidFill>
                    <a:effectLst/>
                    <a:latin typeface="LinLibertineTB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ZKS</m:t>
                    </m:r>
                    <m: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ommit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DS</m:t>
                    </m:r>
                    <m:r>
                      <a:rPr lang="zh-CN" altLang="en-US" sz="180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ZKS</m:t>
                    </m:r>
                    <m: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Query</m:t>
                    </m:r>
                    <m:r>
                      <a:rPr lang="zh-CN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180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ZKS</m:t>
                    </m:r>
                    <m: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Verify</m:t>
                    </m:r>
                    <m:r>
                      <a:rPr lang="zh-CN" altLang="en-US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180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ZKS</m:t>
                    </m:r>
                    <m: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UpdateDS</m:t>
                    </m:r>
                    <m:r>
                      <a:rPr lang="zh-CN" altLang="en-US" sz="180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ZKS</m:t>
                    </m:r>
                    <m: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erify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pd</m:t>
                    </m:r>
                    <m:r>
                      <a:rPr lang="en-US" altLang="zh-CN" sz="1800" b="1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7D5937-1600-4AF0-8231-51E376862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70" y="1157490"/>
                <a:ext cx="9635709" cy="646331"/>
              </a:xfrm>
              <a:prstGeom prst="rect">
                <a:avLst/>
              </a:prstGeom>
              <a:blipFill>
                <a:blip r:embed="rId3"/>
                <a:stretch>
                  <a:fillRect l="-570" t="-566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5BC0120D-557A-4382-89D5-AC386E55EAA8}"/>
              </a:ext>
            </a:extLst>
          </p:cNvPr>
          <p:cNvGrpSpPr/>
          <p:nvPr/>
        </p:nvGrpSpPr>
        <p:grpSpPr>
          <a:xfrm>
            <a:off x="6620060" y="2317937"/>
            <a:ext cx="6127334" cy="2339419"/>
            <a:chOff x="965514" y="1933530"/>
            <a:chExt cx="6211663" cy="233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6C77543-A575-44B3-B67D-A529DFCC3078}"/>
                    </a:ext>
                  </a:extLst>
                </p:cNvPr>
                <p:cNvSpPr txBox="1"/>
                <p:nvPr/>
              </p:nvSpPr>
              <p:spPr>
                <a:xfrm>
                  <a:off x="1082575" y="1933530"/>
                  <a:ext cx="4428992" cy="3822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dirty="0">
                      <a:solidFill>
                        <a:srgbClr val="000000"/>
                      </a:solidFill>
                      <a:effectLst/>
                      <a:latin typeface="rtxmi"/>
                    </a:rPr>
                    <a:t>◃ </a:t>
                  </a:r>
                  <a14:m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 ←</m:t>
                      </m:r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ZKS</m:t>
                      </m:r>
                      <m: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ommit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DS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l-GR" altLang="zh-CN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l-G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6C77543-A575-44B3-B67D-A529DFCC3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75" y="1933530"/>
                  <a:ext cx="4428992" cy="382284"/>
                </a:xfrm>
                <a:prstGeom prst="rect">
                  <a:avLst/>
                </a:prstGeom>
                <a:blipFill>
                  <a:blip r:embed="rId4"/>
                  <a:stretch>
                    <a:fillRect l="-1255" t="-11111" b="-174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51405C8-0D2B-4780-93A8-F817B08DD9C6}"/>
                    </a:ext>
                  </a:extLst>
                </p:cNvPr>
                <p:cNvSpPr txBox="1"/>
                <p:nvPr/>
              </p:nvSpPr>
              <p:spPr>
                <a:xfrm>
                  <a:off x="1082575" y="2449918"/>
                  <a:ext cx="60946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l-GR" altLang="zh-CN" sz="1800" dirty="0">
                      <a:solidFill>
                        <a:srgbClr val="000000"/>
                      </a:solidFill>
                      <a:effectLst/>
                      <a:latin typeface="rtxmi"/>
                    </a:rPr>
                    <a:t>◃ </a:t>
                  </a:r>
                  <a14:m>
                    <m:oMath xmlns:m="http://schemas.openxmlformats.org/officeDocument/2006/math">
                      <m:r>
                        <a:rPr lang="el-G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l-G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 ←</m:t>
                      </m:r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ZKS</m:t>
                      </m:r>
                      <m: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Query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51405C8-0D2B-4780-93A8-F817B08DD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75" y="2449918"/>
                  <a:ext cx="609460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13" t="-14754" b="-196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BC978BD-068B-4AB5-AAC1-767956261E18}"/>
                    </a:ext>
                  </a:extLst>
                </p:cNvPr>
                <p:cNvSpPr txBox="1"/>
                <p:nvPr/>
              </p:nvSpPr>
              <p:spPr>
                <a:xfrm>
                  <a:off x="1082575" y="2969909"/>
                  <a:ext cx="60946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dirty="0">
                      <a:solidFill>
                        <a:srgbClr val="000000"/>
                      </a:solidFill>
                      <a:effectLst/>
                      <a:latin typeface="rtxmi"/>
                    </a:rPr>
                    <a:t>◃ </a:t>
                  </a:r>
                  <a14:m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1/0 ←</m:t>
                      </m:r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ZKS</m:t>
                      </m:r>
                      <m: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Verify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l-G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BC978BD-068B-4AB5-AAC1-767956261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75" y="2969909"/>
                  <a:ext cx="609460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913" t="-13115" b="-196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56D962C-BCC9-42D8-B5C8-EF872FBD1235}"/>
                    </a:ext>
                  </a:extLst>
                </p:cNvPr>
                <p:cNvSpPr txBox="1"/>
                <p:nvPr/>
              </p:nvSpPr>
              <p:spPr>
                <a:xfrm>
                  <a:off x="965514" y="3429000"/>
                  <a:ext cx="543397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rtxmi"/>
                          </a:rPr>
                          <m:t>◃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solidFill>
                              <a:srgbClr val="000000"/>
                            </a:solidFill>
                            <a:latin typeface="rtxmi"/>
                          </a:rPr>
                          <m:t> </m:t>
                        </m:r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𝑐𝑜𝑚</m:t>
                        </m:r>
                        <m:r>
                          <a:rPr lang="en-US" altLang="zh-CN" sz="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𝑐𝑜𝑚</m:t>
                            </m:r>
                          </m:sub>
                        </m:sSub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 ←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ZKS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UpdateDS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𝑐𝑜𝑚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56D962C-BCC9-42D8-B5C8-EF872FBD1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14" y="3429000"/>
                  <a:ext cx="543397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A9B03C2-AFC3-472F-A4B7-94EAE6229530}"/>
                    </a:ext>
                  </a:extLst>
                </p:cNvPr>
                <p:cNvSpPr txBox="1"/>
                <p:nvPr/>
              </p:nvSpPr>
              <p:spPr>
                <a:xfrm>
                  <a:off x="1082575" y="3903617"/>
                  <a:ext cx="60946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altLang="zh-CN" sz="1800" dirty="0">
                      <a:solidFill>
                        <a:srgbClr val="000000"/>
                      </a:solidFill>
                      <a:effectLst/>
                      <a:latin typeface="rtxmi"/>
                    </a:rPr>
                    <a:t>◃ </a:t>
                  </a:r>
                  <a14:m>
                    <m:oMath xmlns:m="http://schemas.openxmlformats.org/officeDocument/2006/math">
                      <m:r>
                        <a:rPr lang="pt-B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0/1 ← </m:t>
                      </m:r>
                      <m:r>
                        <m:rPr>
                          <m:sty m:val="p"/>
                        </m:rPr>
                        <a:rPr lang="pt-BR" altLang="zh-CN" sz="1800" i="0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ZKS</m:t>
                      </m:r>
                      <m:r>
                        <a:rPr lang="pt-BR" altLang="zh-CN" sz="1800" i="0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pt-BR" altLang="zh-CN" sz="1800" i="0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VerifyUpd</m:t>
                      </m:r>
                      <m:r>
                        <a:rPr lang="pt-B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zh-CN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zh-CN" sz="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altLang="zh-CN" sz="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zh-CN" sz="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zh-CN" sz="18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A9B03C2-AFC3-472F-A4B7-94EAE6229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75" y="3903617"/>
                  <a:ext cx="609460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13" t="-13115" b="-196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F8003A6B-B3BA-4249-801F-C763F05F01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470" y="1838969"/>
            <a:ext cx="5433971" cy="48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5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85975" y="579922"/>
            <a:ext cx="163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effectLst/>
                <a:latin typeface="LinLibertineTB"/>
              </a:rPr>
              <a:t>SEEMLESS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464D51D-3888-4A26-878A-BBFFF714072A}"/>
                  </a:ext>
                </a:extLst>
              </p:cNvPr>
              <p:cNvSpPr txBox="1"/>
              <p:nvPr/>
            </p:nvSpPr>
            <p:spPr>
              <a:xfrm>
                <a:off x="296965" y="1241841"/>
                <a:ext cx="5591087" cy="4585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◃ </m:t>
                      </m:r>
                      <m:r>
                        <m:rPr>
                          <m:sty m:val="p"/>
                        </m:rPr>
                        <a:rPr lang="en-US" altLang="zh-CN" i="0" dirty="0" err="1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VKD</m:t>
                      </m:r>
                      <m:r>
                        <a:rPr lang="en-US" altLang="zh-CN" i="0" dirty="0" err="1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0" dirty="0" err="1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Publish</m:t>
                      </m:r>
                      <m:r>
                        <a:rPr lang="en-US" altLang="zh-CN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𝐷𝑖𝑟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altLang="zh-CN" i="1" dirty="0" smtClean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dirty="0">
                  <a:solidFill>
                    <a:srgbClr val="0066FF"/>
                  </a:solidFill>
                  <a:effectLst/>
                  <a:latin typeface="LinLibertine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S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erver :</a:t>
                </a:r>
                <a:r>
                  <a:rPr lang="zh-CN" altLang="en-US" dirty="0">
                    <a:solidFill>
                      <a:srgbClr val="000000"/>
                    </a:solidFill>
                    <a:effectLst/>
                    <a:latin typeface="LinLibertine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ffectLst/>
                    <a:latin typeface="LinLibertineT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of</a:t>
                </a:r>
                <a:r>
                  <a:rPr lang="zh-CN" altLang="en-US" dirty="0">
                    <a:solidFill>
                      <a:srgbClr val="000000"/>
                    </a:solidFill>
                    <a:effectLst/>
                    <a:latin typeface="LinLibertineT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(label, value) pairs add to the VKD. </a:t>
                </a:r>
                <a:endParaRPr lang="en-US" altLang="zh-CN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S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erver : checks if the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LinLibertineT"/>
                  </a:rPr>
                  <a:t>label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 already version </a:t>
                </a:r>
                <a:r>
                  <a:rPr lang="en-US" altLang="zh-CN" i="1" dirty="0">
                    <a:solidFill>
                      <a:srgbClr val="FF0000"/>
                    </a:solidFill>
                    <a:effectLst/>
                    <a:latin typeface="LinLibertineI"/>
                  </a:rPr>
                  <a:t>α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txsys"/>
                  </a:rPr>
                  <a:t>−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LinLibertineT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, else sets </a:t>
                </a:r>
                <a:r>
                  <a:rPr lang="en-US" altLang="zh-CN" i="1" dirty="0">
                    <a:solidFill>
                      <a:srgbClr val="000000"/>
                    </a:solidFill>
                    <a:effectLst/>
                    <a:latin typeface="LinLibertineI"/>
                  </a:rPr>
                  <a:t>α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rtxr"/>
                  </a:rPr>
                  <a:t>=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1. It adds a new entry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txsys"/>
                  </a:rPr>
                  <a:t>(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BiolinumT"/>
                  </a:rPr>
                  <a:t>label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txsys"/>
                  </a:rPr>
                  <a:t>| </a:t>
                </a:r>
                <a:r>
                  <a:rPr lang="en-US" altLang="zh-CN" i="1" dirty="0">
                    <a:solidFill>
                      <a:srgbClr val="000000"/>
                    </a:solidFill>
                    <a:effectLst/>
                    <a:latin typeface="LinLibertineI"/>
                  </a:rPr>
                  <a:t>α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rtxmi"/>
                  </a:rPr>
                  <a:t>, </a:t>
                </a:r>
                <a:r>
                  <a:rPr lang="en-US" altLang="zh-CN" dirty="0" err="1">
                    <a:solidFill>
                      <a:srgbClr val="000000"/>
                    </a:solidFill>
                    <a:effectLst/>
                    <a:latin typeface="LinBiolinumT"/>
                  </a:rPr>
                  <a:t>val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txsys"/>
                  </a:rPr>
                  <a:t>)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to the “all” </a:t>
                </a:r>
                <a:r>
                  <a:rPr lang="en-US" altLang="zh-CN" dirty="0" err="1">
                    <a:solidFill>
                      <a:srgbClr val="000000"/>
                    </a:solidFill>
                    <a:effectLst/>
                    <a:latin typeface="LinBiolinum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BiolinumT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and also adds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txsys"/>
                  </a:rPr>
                  <a:t>(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LinBiolinumT"/>
                  </a:rPr>
                  <a:t>label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txsys"/>
                  </a:rPr>
                  <a:t>| </a:t>
                </a:r>
                <a:r>
                  <a:rPr lang="en-US" altLang="zh-CN" i="1" dirty="0">
                    <a:solidFill>
                      <a:srgbClr val="FF0000"/>
                    </a:solidFill>
                    <a:effectLst/>
                    <a:latin typeface="LinLibertineI"/>
                  </a:rPr>
                  <a:t>α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txsys"/>
                  </a:rPr>
                  <a:t>−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LinLibertineT"/>
                  </a:rPr>
                  <a:t>1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rtxmi"/>
                  </a:rPr>
                  <a:t>,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txsys"/>
                  </a:rPr>
                  <a:t>)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to the “old” </a:t>
                </a:r>
                <a:r>
                  <a:rPr lang="en-US" altLang="zh-CN" dirty="0" err="1">
                    <a:solidFill>
                      <a:srgbClr val="000000"/>
                    </a:solidFill>
                    <a:effectLst/>
                    <a:latin typeface="LinBiolinum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BiolinumT"/>
                  </a:rPr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if </a:t>
                </a:r>
                <a:r>
                  <a:rPr lang="en-US" altLang="zh-CN" i="1" dirty="0">
                    <a:solidFill>
                      <a:srgbClr val="000000"/>
                    </a:solidFill>
                    <a:effectLst/>
                    <a:latin typeface="LinLibertineI"/>
                  </a:rPr>
                  <a:t>α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rtxmi"/>
                  </a:rPr>
                  <a:t>&gt;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1. If the new version </a:t>
                </a:r>
                <a:r>
                  <a:rPr lang="en-US" altLang="zh-CN" i="1" dirty="0">
                    <a:solidFill>
                      <a:srgbClr val="000000"/>
                    </a:solidFill>
                    <a:effectLst/>
                    <a:latin typeface="LinLibertineI"/>
                  </a:rPr>
                  <a:t>α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rtxr"/>
                  </a:rPr>
                  <a:t>=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2</a:t>
                </a:r>
                <a:r>
                  <a:rPr lang="en-US" altLang="zh-CN" i="1" dirty="0">
                    <a:solidFill>
                      <a:srgbClr val="000000"/>
                    </a:solidFill>
                    <a:effectLst/>
                    <a:latin typeface="LinLibertineI7"/>
                  </a:rPr>
                  <a:t>i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for some </a:t>
                </a:r>
                <a:r>
                  <a:rPr lang="en-US" altLang="zh-CN" i="1" dirty="0" err="1">
                    <a:solidFill>
                      <a:srgbClr val="000000"/>
                    </a:solidFill>
                    <a:effectLst/>
                    <a:latin typeface="LinLibertineI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, then the server adds a marker entry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txsys"/>
                  </a:rPr>
                  <a:t>(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LinBiolinumT"/>
                  </a:rPr>
                  <a:t>label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txsys"/>
                  </a:rPr>
                  <a:t>|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LinBiolinumT"/>
                  </a:rPr>
                  <a:t>mark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txsys"/>
                  </a:rPr>
                  <a:t>| </a:t>
                </a:r>
                <a:r>
                  <a:rPr lang="en-US" altLang="zh-CN" i="1" dirty="0" err="1">
                    <a:solidFill>
                      <a:srgbClr val="FF0000"/>
                    </a:solidFill>
                    <a:effectLst/>
                    <a:latin typeface="LinLibertineI"/>
                  </a:rPr>
                  <a:t>i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rtxmi"/>
                  </a:rPr>
                  <a:t>,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LinLibertineT"/>
                  </a:rPr>
                  <a:t>“marker”)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 to the “all” </a:t>
                </a:r>
                <a:r>
                  <a:rPr lang="en-US" altLang="zh-CN" dirty="0" err="1">
                    <a:solidFill>
                      <a:srgbClr val="000000"/>
                    </a:solidFill>
                    <a:effectLst/>
                    <a:latin typeface="LinBiolinum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. </a:t>
                </a:r>
                <a:endParaRPr lang="en-US" altLang="zh-CN" dirty="0">
                  <a:solidFill>
                    <a:srgbClr val="000000"/>
                  </a:solidFill>
                  <a:latin typeface="LinLibertineT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The server computes commitments to both the </a:t>
                </a:r>
                <a:r>
                  <a:rPr lang="en-US" altLang="zh-CN" dirty="0" err="1">
                    <a:solidFill>
                      <a:srgbClr val="000000"/>
                    </a:solidFill>
                    <a:effectLst/>
                    <a:latin typeface="LinBiolinum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, and adds them to the hash chain to obtain a new head </a:t>
                </a:r>
                <a:r>
                  <a:rPr lang="en-US" altLang="zh-CN" dirty="0" err="1">
                    <a:solidFill>
                      <a:srgbClr val="00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1200" i="1" dirty="0" err="1">
                    <a:solidFill>
                      <a:srgbClr val="000000"/>
                    </a:solidFill>
                    <a:effectLst/>
                    <a:latin typeface="LinLibertineI7"/>
                  </a:rPr>
                  <a:t>t</a:t>
                </a:r>
                <a:r>
                  <a:rPr lang="en-US" altLang="zh-CN" i="1" dirty="0">
                    <a:solidFill>
                      <a:srgbClr val="000000"/>
                    </a:solidFill>
                    <a:effectLst/>
                    <a:latin typeface="LinLibertineI7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.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LinLibertineT"/>
                  </a:rPr>
                  <a:t>It  produces a proof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 dirty="0" smtClean="0">
                            <a:solidFill>
                              <a:srgbClr val="000000"/>
                            </a:solidFill>
                            <a:effectLst/>
                            <a:latin typeface="LinLibertine"/>
                          </a:rPr>
                          <m:t>Π</m:t>
                        </m:r>
                      </m:e>
                      <m:sup>
                        <m:r>
                          <a:rPr lang="en-US" altLang="zh-CN" sz="1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𝑈𝑝𝑑</m:t>
                        </m:r>
                      </m:sup>
                    </m:sSup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ffectLst/>
                    <a:latin typeface="LinBiolinumT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consisting of the previous and new pair of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LinBiolinum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latin typeface="LinBiolinumT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commitments </a:t>
                </a:r>
                <a:r>
                  <a:rPr lang="en-US" altLang="zh-CN" dirty="0">
                    <a:solidFill>
                      <a:srgbClr val="000000"/>
                    </a:solidFill>
                    <a:latin typeface="LinBiolinumT"/>
                  </a:rPr>
                  <a:t>com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LinBiolinumT"/>
                  </a:rPr>
                  <a:t>all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rtxmi7"/>
                  </a:rPr>
                  <a:t>,</a:t>
                </a:r>
                <a:r>
                  <a:rPr lang="en-US" altLang="zh-CN" sz="1200" i="1" dirty="0">
                    <a:solidFill>
                      <a:srgbClr val="000000"/>
                    </a:solidFill>
                    <a:latin typeface="LinLibertineI7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xsys"/>
                  </a:rPr>
                  <a:t>−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LinLibertineT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latin typeface="rtxmi"/>
                  </a:rPr>
                  <a:t>,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LinBiolinumT"/>
                  </a:rPr>
                  <a:t>com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LinBiolinumT"/>
                  </a:rPr>
                  <a:t>all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rtxmi7"/>
                  </a:rPr>
                  <a:t>,</a:t>
                </a:r>
                <a:r>
                  <a:rPr lang="en-US" altLang="zh-CN" sz="1200" i="1" dirty="0" err="1">
                    <a:solidFill>
                      <a:srgbClr val="000000"/>
                    </a:solidFill>
                    <a:latin typeface="LinLibertineI7"/>
                  </a:rPr>
                  <a:t>t</a:t>
                </a:r>
                <a:r>
                  <a:rPr lang="en-US" altLang="zh-CN" i="1" dirty="0">
                    <a:solidFill>
                      <a:srgbClr val="000000"/>
                    </a:solidFill>
                    <a:latin typeface="LinLibertineI7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and </a:t>
                </a:r>
                <a:r>
                  <a:rPr lang="en-US" altLang="zh-CN" dirty="0">
                    <a:solidFill>
                      <a:srgbClr val="000000"/>
                    </a:solidFill>
                    <a:latin typeface="LinBiolinumT"/>
                  </a:rPr>
                  <a:t>com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LinBiolinumT"/>
                  </a:rPr>
                  <a:t>old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rtxmi7"/>
                  </a:rPr>
                  <a:t>,</a:t>
                </a:r>
                <a:r>
                  <a:rPr lang="en-US" altLang="zh-CN" sz="1200" i="1" dirty="0">
                    <a:solidFill>
                      <a:srgbClr val="000000"/>
                    </a:solidFill>
                    <a:latin typeface="LinLibertineI7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xsys"/>
                  </a:rPr>
                  <a:t>−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LinLibertineT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latin typeface="rtxmi"/>
                  </a:rPr>
                  <a:t>,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LinBiolinumT"/>
                  </a:rPr>
                  <a:t>com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LinBiolinumT"/>
                  </a:rPr>
                  <a:t>old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rtxmi7"/>
                  </a:rPr>
                  <a:t>,</a:t>
                </a:r>
                <a:r>
                  <a:rPr lang="en-US" altLang="zh-CN" sz="1400" i="1" dirty="0" err="1">
                    <a:solidFill>
                      <a:srgbClr val="000000"/>
                    </a:solidFill>
                    <a:latin typeface="LinLibertineI7"/>
                  </a:rPr>
                  <a:t>t</a:t>
                </a:r>
                <a:r>
                  <a:rPr lang="en-US" altLang="zh-CN" i="1" dirty="0">
                    <a:solidFill>
                      <a:srgbClr val="000000"/>
                    </a:solidFill>
                    <a:latin typeface="LinLibertineI7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and the corresponding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LinBiolinum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latin typeface="LinBiolinumT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update proofs.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464D51D-3888-4A26-878A-BBFFF71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65" y="1241841"/>
                <a:ext cx="5591087" cy="4585871"/>
              </a:xfrm>
              <a:prstGeom prst="rect">
                <a:avLst/>
              </a:prstGeom>
              <a:blipFill>
                <a:blip r:embed="rId3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1DF5130A-F673-44D9-BD76-F757C7B7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6261"/>
            <a:ext cx="5961905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3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85975" y="579922"/>
            <a:ext cx="163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effectLst/>
                <a:latin typeface="LinLibertineTB"/>
              </a:rPr>
              <a:t>SEEMLESS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464D51D-3888-4A26-878A-BBFFF714072A}"/>
                  </a:ext>
                </a:extLst>
              </p:cNvPr>
              <p:cNvSpPr txBox="1"/>
              <p:nvPr/>
            </p:nvSpPr>
            <p:spPr>
              <a:xfrm>
                <a:off x="296965" y="1241841"/>
                <a:ext cx="5591087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66FF"/>
                          </a:solidFill>
                          <a:latin typeface="LinLibertineT"/>
                        </a:rPr>
                        <m:t>◃</m:t>
                      </m:r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66FF"/>
                          </a:solidFill>
                          <a:latin typeface="LinLibertine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dirty="0" err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VKD</m:t>
                      </m:r>
                      <m:r>
                        <a:rPr lang="en-US" altLang="zh-CN" i="1" dirty="0" err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1" dirty="0" err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Query</m:t>
                      </m:r>
                      <m:r>
                        <a:rPr lang="en-US" altLang="zh-CN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𝐷𝑖𝑟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CN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CN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rgbClr val="0066FF"/>
                          </a:solidFill>
                          <a:latin typeface="LinLibertineT"/>
                        </a:rPr>
                        <m:t>: </m:t>
                      </m:r>
                    </m:oMath>
                  </m:oMathPara>
                </a14:m>
                <a:endParaRPr lang="en-US" altLang="zh-CN" dirty="0">
                  <a:solidFill>
                    <a:srgbClr val="0066FF"/>
                  </a:solidFill>
                  <a:latin typeface="LinLibertine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Bob queries for Alice’s label, he should get the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LinLibertineT"/>
                  </a:rPr>
                  <a:t>val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 corresponding to the latest version α for Alice’s label and a proof of correctness.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 Bob gets three proofs in total: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First is the membership proof of </a:t>
                </a:r>
                <a:r>
                  <a:rPr lang="en-US" altLang="zh-CN" dirty="0">
                    <a:solidFill>
                      <a:srgbClr val="FF0000"/>
                    </a:solidFill>
                    <a:latin typeface="LinLibertineT"/>
                  </a:rPr>
                  <a:t>(label | α,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LinLibertineT"/>
                  </a:rPr>
                  <a:t>val</a:t>
                </a:r>
                <a:r>
                  <a:rPr lang="en-US" altLang="zh-CN" dirty="0">
                    <a:solidFill>
                      <a:srgbClr val="FF0000"/>
                    </a:solidFill>
                    <a:latin typeface="LinLibertineT"/>
                  </a:rPr>
                  <a:t>)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in the “all”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LinLibertine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.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Second is the membership proof of the most recent marker entry </a:t>
                </a:r>
                <a:r>
                  <a:rPr lang="en-US" altLang="zh-CN" dirty="0">
                    <a:solidFill>
                      <a:srgbClr val="FF0000"/>
                    </a:solidFill>
                    <a:latin typeface="LinLibertineT"/>
                  </a:rPr>
                  <a:t>(label |mark |a)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for </a:t>
                </a:r>
                <a:r>
                  <a:rPr lang="en-US" altLang="zh-CN" dirty="0">
                    <a:solidFill>
                      <a:srgbClr val="FF0000"/>
                    </a:solidFill>
                    <a:latin typeface="LinLibertineT"/>
                  </a:rPr>
                  <a:t>α ≥ 2a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 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Third is non membership proof of </a:t>
                </a:r>
                <a:r>
                  <a:rPr lang="en-US" altLang="zh-CN" dirty="0">
                    <a:solidFill>
                      <a:srgbClr val="FF0000"/>
                    </a:solidFill>
                    <a:latin typeface="LinLibertineT"/>
                  </a:rPr>
                  <a:t>(label | α)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in the “old”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LinLibertine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. 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Proof 2 ensures that Bob is not getting a value higher than Alice’s current version and proof 3 ensures that Bob is not getting an old version for Alice’s label.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464D51D-3888-4A26-878A-BBFFF71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65" y="1241841"/>
                <a:ext cx="5591087" cy="3970318"/>
              </a:xfrm>
              <a:prstGeom prst="rect">
                <a:avLst/>
              </a:prstGeom>
              <a:blipFill>
                <a:blip r:embed="rId3"/>
                <a:stretch>
                  <a:fillRect l="-981" r="-1309" b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92354A4-C0E9-4B99-913C-C3873E5C10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77"/>
          <a:stretch/>
        </p:blipFill>
        <p:spPr>
          <a:xfrm>
            <a:off x="8112867" y="5179921"/>
            <a:ext cx="479561" cy="12955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7AFC8C-4C68-48E1-8FFB-435EE07FD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911" y="5131143"/>
            <a:ext cx="485843" cy="11526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8719A1-751A-4910-A980-643AD1985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4298" y="4101806"/>
            <a:ext cx="1025303" cy="85293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78FED1-D05B-4E83-9470-D97ACBE8BAFF}"/>
              </a:ext>
            </a:extLst>
          </p:cNvPr>
          <p:cNvCxnSpPr/>
          <p:nvPr/>
        </p:nvCxnSpPr>
        <p:spPr>
          <a:xfrm flipV="1">
            <a:off x="8645733" y="5005667"/>
            <a:ext cx="788565" cy="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2450BBC-C223-4412-885D-70E09C4805C3}"/>
              </a:ext>
            </a:extLst>
          </p:cNvPr>
          <p:cNvSpPr txBox="1"/>
          <p:nvPr/>
        </p:nvSpPr>
        <p:spPr>
          <a:xfrm>
            <a:off x="8127772" y="4621584"/>
            <a:ext cx="1681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ffectLst/>
                <a:latin typeface="Inconsolatazi4-Regular"/>
              </a:rPr>
              <a:t>bob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LinLibertineT"/>
              </a:rPr>
              <a:t>’s public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LinLibertineT"/>
              </a:rPr>
              <a:t>key at epoch </a:t>
            </a:r>
            <a:r>
              <a:rPr lang="en-US" altLang="zh-CN" sz="1400" i="1" dirty="0">
                <a:solidFill>
                  <a:srgbClr val="000000"/>
                </a:solidFill>
                <a:effectLst/>
                <a:latin typeface="LinLibertineI"/>
              </a:rPr>
              <a:t>t</a:t>
            </a:r>
            <a:endParaRPr lang="zh-CN" altLang="en-US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CF0815-5ECC-4223-AF97-3176BCCE76E7}"/>
              </a:ext>
            </a:extLst>
          </p:cNvPr>
          <p:cNvCxnSpPr>
            <a:cxnSpLocks/>
          </p:cNvCxnSpPr>
          <p:nvPr/>
        </p:nvCxnSpPr>
        <p:spPr>
          <a:xfrm flipH="1">
            <a:off x="8724555" y="5137334"/>
            <a:ext cx="895502" cy="64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44F02-DE43-4DFF-85C6-AEFE693ADDBB}"/>
                  </a:ext>
                </a:extLst>
              </p:cNvPr>
              <p:cNvSpPr txBox="1"/>
              <p:nvPr/>
            </p:nvSpPr>
            <p:spPr>
              <a:xfrm>
                <a:off x="5602226" y="5372697"/>
                <a:ext cx="2750421" cy="1000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𝑏𝑜𝑏</m:t>
                          </m:r>
                        </m:e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𝑎𝑍𝐾𝑆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𝑏𝑜𝑏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𝑚𝑎𝑟𝑘</m:t>
                              </m:r>
                            </m:e>
                          </m:d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𝑎𝑍𝐾𝑆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  </m:t>
                      </m:r>
                    </m:oMath>
                  </m:oMathPara>
                </a14:m>
                <a:endParaRPr lang="en-US" altLang="zh-CN" sz="14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𝑏𝑜𝑏</m:t>
                          </m:r>
                        </m:e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400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𝑎𝑍𝐾𝑆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</m:oMath>
                  </m:oMathPara>
                </a14:m>
                <a:endParaRPr lang="en-US" altLang="zh-CN" sz="14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ffectLst/>
                    <a:latin typeface="LinLibertineT"/>
                  </a:rPr>
                  <a:t>,</a:t>
                </a:r>
                <a:r>
                  <a:rPr lang="en-US" altLang="zh-CN" sz="14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ffectLst/>
                    <a:latin typeface="LinLibertineT"/>
                  </a:rPr>
                  <a:t>,</a:t>
                </a:r>
                <a:r>
                  <a:rPr lang="en-US" altLang="zh-CN" sz="14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effectLst/>
                    <a:latin typeface="LinLibertineT"/>
                  </a:rPr>
                  <a:t>.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44F02-DE43-4DFF-85C6-AEFE693AD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226" y="5372697"/>
                <a:ext cx="2750421" cy="1000659"/>
              </a:xfrm>
              <a:prstGeom prst="rect">
                <a:avLst/>
              </a:prstGeom>
              <a:blipFill>
                <a:blip r:embed="rId7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689EEE95-0B97-4EBE-99DA-DD1F42649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950" y="1260061"/>
            <a:ext cx="5350113" cy="24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85975" y="579922"/>
            <a:ext cx="163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effectLst/>
                <a:latin typeface="LinLibertineTB"/>
              </a:rPr>
              <a:t>SEEMLESS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464D51D-3888-4A26-878A-BBFFF714072A}"/>
                  </a:ext>
                </a:extLst>
              </p:cNvPr>
              <p:cNvSpPr txBox="1"/>
              <p:nvPr/>
            </p:nvSpPr>
            <p:spPr>
              <a:xfrm>
                <a:off x="296965" y="1241841"/>
                <a:ext cx="559108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1800" i="0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i="0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QueryVer</m:t>
                    </m:r>
                    <m:r>
                      <a:rPr lang="en-US" altLang="zh-CN" sz="1800" i="1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66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𝑐𝑜𝑚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1800" i="1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altLang="zh-CN" sz="1800" i="1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66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66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1800" i="1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i="1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>
                  <a:solidFill>
                    <a:srgbClr val="0066FF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C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lient checks each membership or non-membership proof, and the hash chain.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 Check that version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α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as part of proof is less than current epoch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t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.</a:t>
                </a:r>
                <a:endParaRPr lang="en-US" altLang="zh-CN" dirty="0">
                  <a:solidFill>
                    <a:srgbClr val="000000"/>
                  </a:solidFill>
                  <a:latin typeface="LinLibertineT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464D51D-3888-4A26-878A-BBFFF71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65" y="1241841"/>
                <a:ext cx="5591087" cy="1477328"/>
              </a:xfrm>
              <a:prstGeom prst="rect">
                <a:avLst/>
              </a:prstGeom>
              <a:blipFill>
                <a:blip r:embed="rId3"/>
                <a:stretch>
                  <a:fillRect l="-981" t="-371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D59382-641F-4AB1-A9B2-6A65A618E255}"/>
                  </a:ext>
                </a:extLst>
              </p:cNvPr>
              <p:cNvSpPr txBox="1"/>
              <p:nvPr/>
            </p:nvSpPr>
            <p:spPr>
              <a:xfrm>
                <a:off x="296965" y="2719169"/>
                <a:ext cx="5411626" cy="3724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◃ </m:t>
                      </m:r>
                      <m:r>
                        <m:rPr>
                          <m:sty m:val="p"/>
                        </m:rPr>
                        <a:rPr lang="en-US" altLang="zh-CN" sz="1800" i="0" dirty="0" err="1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VKD</m:t>
                      </m:r>
                      <m:r>
                        <a:rPr lang="en-US" altLang="zh-CN" sz="1800" i="0" dirty="0" err="1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1800" i="0" dirty="0" err="1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KeyHistory</m:t>
                      </m:r>
                      <m:r>
                        <a:rPr lang="en-US" altLang="zh-CN" sz="1800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800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0066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𝐷𝑖𝑟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800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800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CN" sz="1800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 dirty="0">
                          <a:solidFill>
                            <a:srgbClr val="0066FF"/>
                          </a:solidFill>
                          <a:effectLst/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altLang="zh-CN" sz="2000" dirty="0">
                  <a:solidFill>
                    <a:srgbClr val="0066FF"/>
                  </a:solidFill>
                  <a:effectLst/>
                  <a:latin typeface="LinLibertine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Server retrieves all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the update epochs </a:t>
                </a:r>
                <a:r>
                  <a:rPr lang="en-US" altLang="zh-CN" sz="1800" i="1" dirty="0">
                    <a:solidFill>
                      <a:srgbClr val="FF0000"/>
                    </a:solidFill>
                    <a:effectLst/>
                    <a:latin typeface="LinLibertineI"/>
                  </a:rPr>
                  <a:t>t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LinLibertineT"/>
                  </a:rPr>
                  <a:t>1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rtxmi"/>
                  </a:rPr>
                  <a:t>, . . . ,</a:t>
                </a:r>
                <a:r>
                  <a:rPr lang="en-US" altLang="zh-CN" sz="1800" i="1" dirty="0">
                    <a:solidFill>
                      <a:srgbClr val="FF0000"/>
                    </a:solidFill>
                    <a:effectLst/>
                    <a:latin typeface="LinLibertineI"/>
                  </a:rPr>
                  <a:t>t</a:t>
                </a:r>
                <a:r>
                  <a:rPr lang="en-US" altLang="zh-CN" sz="800" i="1" dirty="0">
                    <a:solidFill>
                      <a:srgbClr val="FF0000"/>
                    </a:solidFill>
                    <a:effectLst/>
                    <a:latin typeface="LinLibertineI7"/>
                  </a:rPr>
                  <a:t>α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for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BiolinumT"/>
                  </a:rPr>
                  <a:t>label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versions 1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, . . . ,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α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from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T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, the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corresponding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1000" dirty="0">
                    <a:solidFill>
                      <a:srgbClr val="FF0000"/>
                    </a:solidFill>
                    <a:effectLst/>
                    <a:latin typeface="LinBiolinumT"/>
                  </a:rPr>
                  <a:t>all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900" i="1" dirty="0">
                    <a:solidFill>
                      <a:srgbClr val="FF0000"/>
                    </a:solidFill>
                    <a:effectLst/>
                    <a:latin typeface="LinLibertineI7"/>
                  </a:rPr>
                  <a:t>t</a:t>
                </a:r>
                <a:r>
                  <a:rPr lang="en-US" altLang="zh-CN" sz="700" dirty="0">
                    <a:solidFill>
                      <a:srgbClr val="FF0000"/>
                    </a:solidFill>
                    <a:effectLst/>
                    <a:latin typeface="LinLibertineT"/>
                  </a:rPr>
                  <a:t>1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txsys"/>
                  </a:rPr>
                  <a:t>−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LinLibertineT"/>
                  </a:rPr>
                  <a:t>1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rtxmi"/>
                  </a:rPr>
                  <a:t>,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1000" dirty="0">
                    <a:solidFill>
                      <a:srgbClr val="FF0000"/>
                    </a:solidFill>
                    <a:effectLst/>
                    <a:latin typeface="LinBiolinumT"/>
                  </a:rPr>
                  <a:t>all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900" i="1" dirty="0">
                    <a:solidFill>
                      <a:srgbClr val="FF0000"/>
                    </a:solidFill>
                    <a:effectLst/>
                    <a:latin typeface="LinLibertineI7"/>
                  </a:rPr>
                  <a:t>t</a:t>
                </a:r>
                <a:r>
                  <a:rPr lang="en-US" altLang="zh-CN" sz="700" dirty="0">
                    <a:solidFill>
                      <a:srgbClr val="FF0000"/>
                    </a:solidFill>
                    <a:effectLst/>
                    <a:latin typeface="LinLibertineT"/>
                  </a:rPr>
                  <a:t>1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LinLibertineT"/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rtxmi"/>
                  </a:rPr>
                  <a:t>, . . . , </a:t>
                </a:r>
                <a:r>
                  <a:rPr lang="en-US" altLang="zh-CN" sz="1800" dirty="0" err="1">
                    <a:solidFill>
                      <a:srgbClr val="FF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1000" dirty="0" err="1">
                    <a:solidFill>
                      <a:srgbClr val="FF0000"/>
                    </a:solidFill>
                    <a:effectLst/>
                    <a:latin typeface="LinBiolinumT"/>
                  </a:rPr>
                  <a:t>all</a:t>
                </a:r>
                <a:r>
                  <a:rPr lang="en-US" altLang="zh-CN" sz="800" dirty="0" err="1">
                    <a:solidFill>
                      <a:srgbClr val="FF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900" i="1" dirty="0" err="1">
                    <a:solidFill>
                      <a:srgbClr val="FF0000"/>
                    </a:solidFill>
                    <a:effectLst/>
                    <a:latin typeface="LinLibertineI7"/>
                  </a:rPr>
                  <a:t>t</a:t>
                </a:r>
                <a:r>
                  <a:rPr lang="en-US" altLang="zh-CN" sz="700" i="1" dirty="0">
                    <a:solidFill>
                      <a:srgbClr val="FF0000"/>
                    </a:solidFill>
                    <a:effectLst/>
                    <a:latin typeface="LinLibertineI5"/>
                  </a:rPr>
                  <a:t>α 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txsys"/>
                  </a:rPr>
                  <a:t>−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LinLibertineT"/>
                  </a:rPr>
                  <a:t>1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rtxmi"/>
                  </a:rPr>
                  <a:t>,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900" dirty="0">
                    <a:solidFill>
                      <a:srgbClr val="FF0000"/>
                    </a:solidFill>
                    <a:effectLst/>
                    <a:latin typeface="LinBiolinumT"/>
                  </a:rPr>
                  <a:t>all</a:t>
                </a:r>
                <a:r>
                  <a:rPr lang="en-US" altLang="zh-CN" sz="900" dirty="0">
                    <a:solidFill>
                      <a:srgbClr val="FF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900" i="1" dirty="0">
                    <a:solidFill>
                      <a:srgbClr val="FF0000"/>
                    </a:solidFill>
                    <a:effectLst/>
                    <a:latin typeface="LinLibertineI7"/>
                  </a:rPr>
                  <a:t>t</a:t>
                </a:r>
                <a:r>
                  <a:rPr lang="en-US" altLang="zh-CN" sz="700" i="1" dirty="0">
                    <a:solidFill>
                      <a:srgbClr val="FF0000"/>
                    </a:solidFill>
                    <a:effectLst/>
                    <a:latin typeface="LinLibertineI5"/>
                  </a:rPr>
                  <a:t>α</a:t>
                </a:r>
                <a:r>
                  <a:rPr lang="en-US" altLang="zh-CN" sz="900" i="1" dirty="0">
                    <a:solidFill>
                      <a:srgbClr val="FF0000"/>
                    </a:solidFill>
                    <a:effectLst/>
                    <a:latin typeface="LinLibertineI5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and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900" dirty="0">
                    <a:solidFill>
                      <a:srgbClr val="FF0000"/>
                    </a:solidFill>
                    <a:effectLst/>
                    <a:latin typeface="LinBiolinumT"/>
                  </a:rPr>
                  <a:t>old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900" i="1" dirty="0">
                    <a:solidFill>
                      <a:srgbClr val="FF0000"/>
                    </a:solidFill>
                    <a:effectLst/>
                    <a:latin typeface="LinLibertineI7"/>
                  </a:rPr>
                  <a:t>t</a:t>
                </a:r>
                <a:r>
                  <a:rPr lang="en-US" altLang="zh-CN" sz="600" dirty="0">
                    <a:solidFill>
                      <a:srgbClr val="FF0000"/>
                    </a:solidFill>
                    <a:effectLst/>
                    <a:latin typeface="LinLibertineT"/>
                  </a:rPr>
                  <a:t>1</a:t>
                </a:r>
                <a:r>
                  <a:rPr lang="en-US" altLang="zh-CN" sz="800" dirty="0">
                    <a:solidFill>
                      <a:srgbClr val="FF0000"/>
                    </a:solidFill>
                    <a:effectLst/>
                    <a:latin typeface="LinLibertineT"/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latin typeface="rtxmi"/>
                  </a:rPr>
                  <a:t>, . . . , </a:t>
                </a:r>
                <a:r>
                  <a:rPr lang="en-US" altLang="zh-CN" sz="1800" dirty="0" err="1">
                    <a:solidFill>
                      <a:srgbClr val="FF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900" dirty="0" err="1">
                    <a:solidFill>
                      <a:srgbClr val="FF0000"/>
                    </a:solidFill>
                    <a:effectLst/>
                    <a:latin typeface="LinBiolinumT"/>
                  </a:rPr>
                  <a:t>old</a:t>
                </a:r>
                <a:r>
                  <a:rPr lang="en-US" altLang="zh-CN" sz="800" dirty="0">
                    <a:solidFill>
                      <a:srgbClr val="00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800" i="1" dirty="0">
                    <a:solidFill>
                      <a:srgbClr val="000000"/>
                    </a:solidFill>
                    <a:effectLst/>
                    <a:latin typeface="LinLibertineI5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and verify the hash chain: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H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xsys"/>
                  </a:rPr>
                  <a:t>(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800" dirty="0">
                    <a:solidFill>
                      <a:srgbClr val="000000"/>
                    </a:solidFill>
                    <a:effectLst/>
                    <a:latin typeface="LinBiolinumT"/>
                  </a:rPr>
                  <a:t>all</a:t>
                </a:r>
                <a:r>
                  <a:rPr lang="en-US" altLang="zh-CN" sz="800" dirty="0">
                    <a:solidFill>
                      <a:srgbClr val="00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800" dirty="0">
                    <a:solidFill>
                      <a:srgbClr val="000000"/>
                    </a:solidFill>
                    <a:effectLst/>
                    <a:latin typeface="LinLibertineT"/>
                  </a:rPr>
                  <a:t>0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,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800" dirty="0">
                    <a:solidFill>
                      <a:srgbClr val="000000"/>
                    </a:solidFill>
                    <a:effectLst/>
                    <a:latin typeface="LinBiolinumT"/>
                  </a:rPr>
                  <a:t>old</a:t>
                </a:r>
                <a:r>
                  <a:rPr lang="en-US" altLang="zh-CN" sz="800" dirty="0">
                    <a:solidFill>
                      <a:srgbClr val="00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800" dirty="0">
                    <a:solidFill>
                      <a:srgbClr val="000000"/>
                    </a:solidFill>
                    <a:effectLst/>
                    <a:latin typeface="LinLibertineT"/>
                  </a:rPr>
                  <a:t>0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xsys"/>
                  </a:rPr>
                  <a:t>)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,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LinLibertineI7"/>
                  </a:rPr>
                  <a:t>t</a:t>
                </a:r>
                <a:r>
                  <a:rPr lang="en-US" altLang="zh-CN" sz="800" i="1" dirty="0">
                    <a:solidFill>
                      <a:srgbClr val="000000"/>
                    </a:solidFill>
                    <a:effectLst/>
                    <a:latin typeface="LinLibertineI5"/>
                  </a:rPr>
                  <a:t>α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. . . ,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H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xsys"/>
                  </a:rPr>
                  <a:t>(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800" dirty="0" err="1">
                    <a:solidFill>
                      <a:srgbClr val="000000"/>
                    </a:solidFill>
                    <a:effectLst/>
                    <a:latin typeface="LinBiolinumT"/>
                  </a:rPr>
                  <a:t>all</a:t>
                </a:r>
                <a:r>
                  <a:rPr lang="en-US" altLang="zh-CN" sz="800" dirty="0" err="1">
                    <a:solidFill>
                      <a:srgbClr val="00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800" i="1" dirty="0" err="1">
                    <a:solidFill>
                      <a:srgbClr val="000000"/>
                    </a:solidFill>
                    <a:effectLst/>
                    <a:latin typeface="LinLibertineI7"/>
                  </a:rPr>
                  <a:t>t</a:t>
                </a:r>
                <a:r>
                  <a:rPr lang="en-US" altLang="zh-CN" sz="800" i="1" dirty="0">
                    <a:solidFill>
                      <a:srgbClr val="000000"/>
                    </a:solidFill>
                    <a:effectLst/>
                    <a:latin typeface="LinLibertineI7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, 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LinBiolinumT"/>
                  </a:rPr>
                  <a:t>com</a:t>
                </a:r>
                <a:r>
                  <a:rPr lang="en-US" altLang="zh-CN" sz="800" dirty="0" err="1">
                    <a:solidFill>
                      <a:srgbClr val="000000"/>
                    </a:solidFill>
                    <a:effectLst/>
                    <a:latin typeface="LinBiolinumT"/>
                  </a:rPr>
                  <a:t>old</a:t>
                </a:r>
                <a:r>
                  <a:rPr lang="en-US" altLang="zh-CN" sz="800" dirty="0" err="1">
                    <a:solidFill>
                      <a:srgbClr val="000000"/>
                    </a:solidFill>
                    <a:effectLst/>
                    <a:latin typeface="rtxmi7"/>
                  </a:rPr>
                  <a:t>,</a:t>
                </a:r>
                <a:r>
                  <a:rPr lang="en-US" altLang="zh-CN" sz="800" i="1" dirty="0" err="1">
                    <a:solidFill>
                      <a:srgbClr val="000000"/>
                    </a:solidFill>
                    <a:effectLst/>
                    <a:latin typeface="LinLibertineI7"/>
                  </a:rPr>
                  <a:t>t</a:t>
                </a:r>
                <a:r>
                  <a:rPr lang="en-US" altLang="zh-CN" sz="800" i="1" dirty="0">
                    <a:solidFill>
                      <a:srgbClr val="000000"/>
                    </a:solidFill>
                    <a:effectLst/>
                    <a:latin typeface="LinLibertineI7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xsys"/>
                  </a:rPr>
                  <a:t>)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. </a:t>
                </a:r>
                <a:endParaRPr lang="en-US" altLang="zh-CN" sz="2000" dirty="0">
                  <a:solidFill>
                    <a:srgbClr val="000000"/>
                  </a:solidFill>
                  <a:latin typeface="LinLibertine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For versions </a:t>
                </a:r>
                <a:r>
                  <a:rPr lang="en-US" altLang="zh-CN" sz="1800" i="1" dirty="0" err="1">
                    <a:solidFill>
                      <a:srgbClr val="000000"/>
                    </a:solidFill>
                    <a:effectLst/>
                    <a:latin typeface="LinLibertineI"/>
                  </a:rPr>
                  <a:t>i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r"/>
                  </a:rPr>
                  <a:t>=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1 to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n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, the server retrieves the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BiolinumT"/>
                  </a:rPr>
                  <a:t>val</a:t>
                </a:r>
                <a:r>
                  <a:rPr lang="en-US" altLang="zh-CN" sz="1050" i="1" dirty="0">
                    <a:solidFill>
                      <a:srgbClr val="000000"/>
                    </a:solidFill>
                    <a:effectLst/>
                    <a:latin typeface="LinLibertineI7"/>
                  </a:rPr>
                  <a:t>i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for </a:t>
                </a:r>
                <a:r>
                  <a:rPr lang="en-US" altLang="zh-CN" sz="1800" i="1" dirty="0" err="1">
                    <a:solidFill>
                      <a:srgbClr val="000000"/>
                    </a:solidFill>
                    <a:effectLst/>
                    <a:latin typeface="LinLibertineI"/>
                  </a:rPr>
                  <a:t>t</a:t>
                </a:r>
                <a:r>
                  <a:rPr lang="en-US" altLang="zh-CN" sz="1050" i="1" dirty="0" err="1">
                    <a:solidFill>
                      <a:srgbClr val="000000"/>
                    </a:solidFill>
                    <a:effectLst/>
                    <a:latin typeface="LinLibertineI7"/>
                  </a:rPr>
                  <a:t>i</a:t>
                </a:r>
                <a:r>
                  <a:rPr lang="en-US" altLang="zh-CN" sz="800" i="1" dirty="0">
                    <a:solidFill>
                      <a:srgbClr val="000000"/>
                    </a:solidFill>
                    <a:effectLst/>
                    <a:latin typeface="LinLibertineI7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and version </a:t>
                </a:r>
                <a:r>
                  <a:rPr lang="en-US" altLang="zh-CN" sz="1800" i="1" dirty="0" err="1">
                    <a:solidFill>
                      <a:srgbClr val="000000"/>
                    </a:solidFill>
                    <a:effectLst/>
                    <a:latin typeface="LinLibertineI"/>
                  </a:rPr>
                  <a:t>i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of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BiolinumT"/>
                  </a:rPr>
                  <a:t>label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from 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LinBiolinumT"/>
                  </a:rPr>
                  <a:t>Dir</a:t>
                </a:r>
                <a:r>
                  <a:rPr lang="en-US" altLang="zh-CN" sz="1200" i="1" dirty="0" err="1">
                    <a:solidFill>
                      <a:srgbClr val="000000"/>
                    </a:solidFill>
                    <a:effectLst/>
                    <a:latin typeface="LinLibertineI7"/>
                  </a:rPr>
                  <a:t>t</a:t>
                </a:r>
                <a:r>
                  <a:rPr lang="en-US" altLang="zh-CN" sz="700" i="1" dirty="0" err="1">
                    <a:solidFill>
                      <a:srgbClr val="000000"/>
                    </a:solidFill>
                    <a:effectLst/>
                    <a:latin typeface="LinLibertineI5"/>
                  </a:rPr>
                  <a:t>i</a:t>
                </a:r>
                <a:r>
                  <a:rPr lang="en-US" altLang="zh-CN" sz="800" i="1" dirty="0">
                    <a:solidFill>
                      <a:srgbClr val="000000"/>
                    </a:solidFill>
                    <a:effectLst/>
                    <a:latin typeface="LinLibertineI5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. Let 2</a:t>
                </a:r>
                <a:r>
                  <a:rPr lang="en-US" altLang="zh-CN" sz="1050" i="1" dirty="0">
                    <a:solidFill>
                      <a:srgbClr val="000000"/>
                    </a:solidFill>
                    <a:effectLst/>
                    <a:latin typeface="LinLibertineI7"/>
                  </a:rPr>
                  <a:t>a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xsys"/>
                  </a:rPr>
                  <a:t>≤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α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&lt;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2</a:t>
                </a:r>
                <a:r>
                  <a:rPr lang="en-US" altLang="zh-CN" sz="900" i="1" dirty="0">
                    <a:solidFill>
                      <a:srgbClr val="000000"/>
                    </a:solidFill>
                    <a:effectLst/>
                    <a:latin typeface="LinLibertineI7"/>
                  </a:rPr>
                  <a:t>a</a:t>
                </a:r>
                <a:r>
                  <a:rPr lang="en-US" altLang="zh-CN" sz="900" dirty="0">
                    <a:solidFill>
                      <a:srgbClr val="000000"/>
                    </a:solidFill>
                    <a:effectLst/>
                    <a:latin typeface="rtxr"/>
                  </a:rPr>
                  <a:t>+</a:t>
                </a:r>
                <a:r>
                  <a:rPr lang="en-US" altLang="zh-CN" sz="900" dirty="0">
                    <a:solidFill>
                      <a:srgbClr val="000000"/>
                    </a:solidFill>
                    <a:effectLst/>
                    <a:latin typeface="LinLibertineT"/>
                  </a:rPr>
                  <a:t>1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for some 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a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where </a:t>
                </a:r>
                <a:r>
                  <a:rPr lang="en-US" altLang="zh-CN" sz="1800" i="1" dirty="0">
                    <a:solidFill>
                      <a:srgbClr val="FF0000"/>
                    </a:solidFill>
                    <a:effectLst/>
                    <a:latin typeface="LinLibertineI"/>
                  </a:rPr>
                  <a:t>α</a:t>
                </a:r>
                <a:r>
                  <a:rPr lang="en-US" altLang="zh-CN" sz="1800" i="1" dirty="0">
                    <a:solidFill>
                      <a:srgbClr val="000000"/>
                    </a:solidFill>
                    <a:effectLst/>
                    <a:latin typeface="LinLibertineI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is the </a:t>
                </a:r>
                <a:r>
                  <a:rPr lang="en-US" altLang="zh-CN" sz="2000" dirty="0">
                    <a:solidFill>
                      <a:srgbClr val="FF0000"/>
                    </a:solidFill>
                    <a:effectLst/>
                    <a:latin typeface="LinLibertineT"/>
                  </a:rPr>
                  <a:t>current version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 of the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BiolinumT"/>
                  </a:rPr>
                  <a:t>label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. The server generates the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following proofs (together called as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"/>
                  </a:rPr>
                  <a:t>Π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):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D59382-641F-4AB1-A9B2-6A65A618E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65" y="2719169"/>
                <a:ext cx="5411626" cy="3724096"/>
              </a:xfrm>
              <a:prstGeom prst="rect">
                <a:avLst/>
              </a:prstGeom>
              <a:blipFill>
                <a:blip r:embed="rId4"/>
                <a:stretch>
                  <a:fillRect l="-1240" r="-676" b="-1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6450816-E2BB-4570-833C-E88B7D2AD7EB}"/>
              </a:ext>
            </a:extLst>
          </p:cNvPr>
          <p:cNvSpPr txBox="1"/>
          <p:nvPr/>
        </p:nvSpPr>
        <p:spPr>
          <a:xfrm>
            <a:off x="6005557" y="1071801"/>
            <a:ext cx="609742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(1) </a:t>
            </a:r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Correctness of </a:t>
            </a:r>
            <a:r>
              <a:rPr lang="en-US" altLang="zh-CN" dirty="0" err="1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1200" i="1" dirty="0" err="1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600" i="1" dirty="0" err="1">
                <a:solidFill>
                  <a:srgbClr val="000000"/>
                </a:solidFill>
                <a:effectLst/>
                <a:latin typeface="LinLibertineI5"/>
              </a:rPr>
              <a:t>i</a:t>
            </a:r>
            <a:r>
              <a:rPr lang="en-US" altLang="zh-CN" sz="600" i="1" dirty="0">
                <a:solidFill>
                  <a:srgbClr val="000000"/>
                </a:solidFill>
                <a:effectLst/>
                <a:latin typeface="LinLibertineI5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and </a:t>
            </a:r>
            <a:r>
              <a:rPr lang="en-US" altLang="zh-CN" dirty="0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1100" i="1" dirty="0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600" i="1" dirty="0">
                <a:solidFill>
                  <a:srgbClr val="000000"/>
                </a:solidFill>
                <a:effectLst/>
                <a:latin typeface="LinLibertineI5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effectLst/>
                <a:latin typeface="txsys"/>
              </a:rPr>
              <a:t>−</a:t>
            </a:r>
            <a:r>
              <a:rPr lang="en-US" altLang="zh-CN" sz="800" dirty="0">
                <a:solidFill>
                  <a:srgbClr val="000000"/>
                </a:solidFill>
                <a:effectLst/>
                <a:latin typeface="LinLibertineT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: For each </a:t>
            </a:r>
            <a:r>
              <a:rPr lang="en-US" altLang="zh-CN" i="1" dirty="0" err="1">
                <a:solidFill>
                  <a:srgbClr val="000000"/>
                </a:solidFill>
                <a:latin typeface="LinLibertineI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, output </a:t>
            </a:r>
            <a:r>
              <a:rPr lang="en-US" altLang="zh-CN" dirty="0" err="1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1200" i="1" dirty="0" err="1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600" i="1" dirty="0" err="1">
                <a:solidFill>
                  <a:srgbClr val="000000"/>
                </a:solidFill>
                <a:effectLst/>
                <a:latin typeface="LinLibertineI5"/>
              </a:rPr>
              <a:t>i</a:t>
            </a:r>
            <a:r>
              <a:rPr lang="en-US" altLang="zh-CN" sz="600" i="1" dirty="0">
                <a:solidFill>
                  <a:srgbClr val="000000"/>
                </a:solidFill>
                <a:effectLst/>
                <a:latin typeface="LinLibertineI5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1200" i="1" dirty="0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600" i="1" dirty="0">
                <a:solidFill>
                  <a:srgbClr val="000000"/>
                </a:solidFill>
                <a:effectLst/>
                <a:latin typeface="LinLibertineI5"/>
              </a:rPr>
              <a:t>i</a:t>
            </a:r>
            <a:r>
              <a:rPr lang="en-US" altLang="zh-CN" sz="1050" i="1" dirty="0">
                <a:solidFill>
                  <a:srgbClr val="000000"/>
                </a:solidFill>
                <a:effectLst/>
                <a:latin typeface="LinLibertineI5"/>
              </a:rPr>
              <a:t>-1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inLibertineT"/>
              </a:rPr>
              <a:t>. Also output the values necessary to verify the hash </a:t>
            </a:r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chain: </a:t>
            </a:r>
            <a:r>
              <a:rPr lang="en-US" altLang="zh-CN" i="1" dirty="0">
                <a:solidFill>
                  <a:srgbClr val="000000"/>
                </a:solidFill>
                <a:latin typeface="LinLibertineI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txsys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800" dirty="0">
                <a:solidFill>
                  <a:srgbClr val="000000"/>
                </a:solidFill>
                <a:effectLst/>
                <a:latin typeface="LinBiolinumT"/>
              </a:rPr>
              <a:t>all</a:t>
            </a:r>
            <a:r>
              <a:rPr lang="en-US" altLang="zh-CN" sz="800" dirty="0">
                <a:solidFill>
                  <a:srgbClr val="000000"/>
                </a:solidFill>
                <a:effectLst/>
                <a:latin typeface="rtxmi7"/>
              </a:rPr>
              <a:t>,</a:t>
            </a:r>
            <a:r>
              <a:rPr lang="en-US" altLang="zh-CN" sz="800" dirty="0">
                <a:solidFill>
                  <a:srgbClr val="000000"/>
                </a:solidFill>
                <a:effectLst/>
                <a:latin typeface="LinLibertineT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rtxmi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800" dirty="0">
                <a:solidFill>
                  <a:srgbClr val="000000"/>
                </a:solidFill>
                <a:effectLst/>
                <a:latin typeface="LinBiolinumT"/>
              </a:rPr>
              <a:t>old</a:t>
            </a:r>
            <a:r>
              <a:rPr lang="en-US" altLang="zh-CN" sz="800" dirty="0">
                <a:solidFill>
                  <a:srgbClr val="000000"/>
                </a:solidFill>
                <a:effectLst/>
                <a:latin typeface="rtxmi7"/>
              </a:rPr>
              <a:t>,</a:t>
            </a:r>
            <a:r>
              <a:rPr lang="en-US" altLang="zh-CN" sz="800" dirty="0">
                <a:solidFill>
                  <a:srgbClr val="000000"/>
                </a:solidFill>
                <a:effectLst/>
                <a:latin typeface="LinLibertineT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txsys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rtxmi"/>
              </a:rPr>
              <a:t>, . . . ,</a:t>
            </a:r>
            <a:r>
              <a:rPr lang="en-US" altLang="zh-CN" i="1" dirty="0">
                <a:solidFill>
                  <a:srgbClr val="000000"/>
                </a:solidFill>
                <a:latin typeface="LinLibertineI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txsys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800" dirty="0" err="1">
                <a:solidFill>
                  <a:srgbClr val="000000"/>
                </a:solidFill>
                <a:effectLst/>
                <a:latin typeface="LinBiolinumT"/>
              </a:rPr>
              <a:t>all</a:t>
            </a:r>
            <a:r>
              <a:rPr lang="en-US" altLang="zh-CN" sz="800" dirty="0" err="1">
                <a:solidFill>
                  <a:srgbClr val="000000"/>
                </a:solidFill>
                <a:effectLst/>
                <a:latin typeface="rtxmi7"/>
              </a:rPr>
              <a:t>,</a:t>
            </a:r>
            <a:r>
              <a:rPr lang="en-US" altLang="zh-CN" sz="800" i="1" dirty="0" err="1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800" i="1" dirty="0">
                <a:solidFill>
                  <a:srgbClr val="000000"/>
                </a:solidFill>
                <a:effectLst/>
                <a:latin typeface="LinLibertineI7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rtxmi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800" dirty="0" err="1">
                <a:solidFill>
                  <a:srgbClr val="000000"/>
                </a:solidFill>
                <a:effectLst/>
                <a:latin typeface="LinBiolinumT"/>
              </a:rPr>
              <a:t>old</a:t>
            </a:r>
            <a:r>
              <a:rPr lang="en-US" altLang="zh-CN" sz="800" dirty="0" err="1">
                <a:solidFill>
                  <a:srgbClr val="000000"/>
                </a:solidFill>
                <a:effectLst/>
                <a:latin typeface="rtxmi7"/>
              </a:rPr>
              <a:t>,</a:t>
            </a:r>
            <a:r>
              <a:rPr lang="en-US" altLang="zh-CN" sz="800" i="1" dirty="0" err="1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800" i="1" dirty="0">
                <a:solidFill>
                  <a:srgbClr val="000000"/>
                </a:solidFill>
                <a:effectLst/>
                <a:latin typeface="LinLibertineI7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xsys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. </a:t>
            </a:r>
            <a:endParaRPr lang="en-US" altLang="zh-CN" sz="1800" dirty="0">
              <a:solidFill>
                <a:srgbClr val="000000"/>
              </a:solidFill>
              <a:effectLst/>
              <a:latin typeface="LinLibertineT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(2)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Correct version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is set at epoch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t</a:t>
            </a:r>
            <a:r>
              <a:rPr lang="en-US" altLang="zh-CN" sz="800" i="1" dirty="0" err="1">
                <a:solidFill>
                  <a:srgbClr val="000000"/>
                </a:solidFill>
                <a:effectLst/>
                <a:latin typeface="LinLibertineI7"/>
              </a:rPr>
              <a:t>i</a:t>
            </a:r>
            <a:r>
              <a:rPr lang="en-US" altLang="zh-CN" sz="800" i="1" dirty="0">
                <a:solidFill>
                  <a:srgbClr val="000000"/>
                </a:solidFill>
                <a:effectLst/>
                <a:latin typeface="LinLibertineI7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For each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: Membership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proof 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label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)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with value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val</a:t>
            </a:r>
            <a:r>
              <a:rPr lang="en-US" altLang="zh-CN" sz="800" i="1" dirty="0">
                <a:solidFill>
                  <a:srgbClr val="000000"/>
                </a:solidFill>
                <a:effectLst/>
                <a:latin typeface="LinLibertineI7"/>
              </a:rPr>
              <a:t>i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in the “all”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BiolinumT"/>
              </a:rPr>
              <a:t>aZKS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with respect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to </a:t>
            </a:r>
            <a:r>
              <a:rPr lang="en-US" altLang="zh-CN" dirty="0" err="1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1200" i="1" dirty="0" err="1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600" i="1" dirty="0" err="1">
                <a:solidFill>
                  <a:srgbClr val="000000"/>
                </a:solidFill>
                <a:effectLst/>
                <a:latin typeface="LinLibertineI5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.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(3)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Server couldn’t have shown version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−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inLibertineT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at or after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t</a:t>
            </a:r>
            <a:r>
              <a:rPr lang="en-US" altLang="zh-CN" sz="800" i="1" dirty="0" err="1">
                <a:solidFill>
                  <a:srgbClr val="000000"/>
                </a:solidFill>
                <a:effectLst/>
                <a:latin typeface="LinLibertineI7"/>
              </a:rPr>
              <a:t>i</a:t>
            </a:r>
            <a:r>
              <a:rPr lang="en-US" altLang="zh-CN" sz="800" i="1" dirty="0">
                <a:solidFill>
                  <a:srgbClr val="000000"/>
                </a:solidFill>
                <a:effectLst/>
                <a:latin typeface="LinLibertineI7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inLibertineT"/>
              </a:rPr>
              <a:t>: </a:t>
            </a:r>
            <a:endParaRPr lang="en-US" altLang="zh-CN" dirty="0"/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LinLibertineT"/>
              </a:rPr>
              <a:t>For each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inLibertineT"/>
              </a:rPr>
              <a:t>: Membership proof in “old”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BiolinumT"/>
              </a:rPr>
              <a:t>aZKS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inLibertineT"/>
              </a:rPr>
              <a:t>with respect to </a:t>
            </a:r>
            <a:r>
              <a:rPr lang="en-US" altLang="zh-CN" dirty="0" err="1">
                <a:solidFill>
                  <a:srgbClr val="000000"/>
                </a:solidFill>
                <a:latin typeface="LinBiolinumT"/>
              </a:rPr>
              <a:t>com</a:t>
            </a:r>
            <a:r>
              <a:rPr lang="en-US" altLang="zh-CN" sz="1200" i="1" dirty="0" err="1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600" i="1" dirty="0" err="1">
                <a:solidFill>
                  <a:srgbClr val="000000"/>
                </a:solidFill>
                <a:effectLst/>
                <a:latin typeface="LinLibertineI5"/>
              </a:rPr>
              <a:t>i</a:t>
            </a:r>
            <a:r>
              <a:rPr lang="en-US" altLang="zh-CN" sz="600" i="1" dirty="0">
                <a:solidFill>
                  <a:srgbClr val="000000"/>
                </a:solidFill>
                <a:effectLst/>
                <a:latin typeface="LinLibertineI5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for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label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−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(4)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Server couldn’t have shown version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before epoch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t</a:t>
            </a:r>
            <a:r>
              <a:rPr lang="en-US" altLang="zh-CN" sz="1100" i="1" dirty="0" err="1">
                <a:solidFill>
                  <a:srgbClr val="000000"/>
                </a:solidFill>
                <a:effectLst/>
                <a:latin typeface="LinLibertineI7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7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: For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each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: Non membership proof for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label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)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in “all”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BiolinumT"/>
              </a:rPr>
              <a:t>aZKS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with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respect to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com</a:t>
            </a:r>
            <a:r>
              <a:rPr lang="en-US" altLang="zh-CN" sz="1200" i="1" dirty="0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700" i="1" dirty="0">
                <a:solidFill>
                  <a:srgbClr val="000000"/>
                </a:solidFill>
                <a:effectLst/>
                <a:latin typeface="LinLibertineI5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txsys"/>
              </a:rPr>
              <a:t>−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1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(5)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Server can’t show any version from </a:t>
            </a:r>
            <a:r>
              <a:rPr lang="el-GR" altLang="zh-CN" sz="1800" i="1" dirty="0">
                <a:solidFill>
                  <a:srgbClr val="000000"/>
                </a:solidFill>
                <a:effectLst/>
                <a:latin typeface="LinLibertineI"/>
              </a:rPr>
              <a:t>α </a:t>
            </a:r>
            <a:r>
              <a:rPr lang="el-GR" altLang="zh-CN" sz="1800" dirty="0">
                <a:solidFill>
                  <a:srgbClr val="000000"/>
                </a:solidFill>
                <a:effectLst/>
                <a:latin typeface="rtxr"/>
              </a:rPr>
              <a:t>+ </a:t>
            </a:r>
            <a:r>
              <a:rPr lang="el-GR" altLang="zh-CN" sz="1800" dirty="0">
                <a:solidFill>
                  <a:srgbClr val="000000"/>
                </a:solidFill>
                <a:effectLst/>
                <a:latin typeface="LinLibertineT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to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2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7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rtxr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at </a:t>
            </a:r>
            <a:endParaRPr lang="en-US" altLang="zh-CN" dirty="0"/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epoch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t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or any earlier epoch: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Non membership proofs in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the “all”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BiolinumT"/>
              </a:rPr>
              <a:t>aZKS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with respect to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BiolinumT"/>
              </a:rPr>
              <a:t>com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7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for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label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rtxr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rtxmi"/>
              </a:rPr>
              <a:t>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label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LinLibertineI"/>
              </a:rPr>
              <a:t>i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rtxr"/>
              </a:rPr>
              <a:t>+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rtxmi"/>
              </a:rPr>
              <a:t>, . . . 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label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2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7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rtxr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1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−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.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(6)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Server can’t show any version higher than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2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7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rtxr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1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at epoch </a:t>
            </a:r>
            <a:endParaRPr lang="en-US" altLang="zh-CN" dirty="0"/>
          </a:p>
          <a:p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t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inLibertineTB"/>
              </a:rPr>
              <a:t>or any earlier epoch: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Non membership proofs in “all”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BiolinumT"/>
              </a:rPr>
              <a:t>aZKS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with respect to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BiolinumT"/>
              </a:rPr>
              <a:t>com</a:t>
            </a:r>
            <a:r>
              <a:rPr lang="en-US" altLang="zh-CN" sz="1100" i="1" dirty="0" err="1">
                <a:solidFill>
                  <a:srgbClr val="000000"/>
                </a:solidFill>
                <a:effectLst/>
                <a:latin typeface="LinLibertineI7"/>
              </a:rPr>
              <a:t>t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7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for marker nodes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label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mark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a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rtxr"/>
              </a:rPr>
              <a:t>+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)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up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to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label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mark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|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log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LinLibertineI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77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85975" y="579922"/>
            <a:ext cx="163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effectLst/>
                <a:latin typeface="LinLibertineTB"/>
              </a:rPr>
              <a:t>SEEMLESS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BA49D7-3A64-4E08-A649-68FD7356C788}"/>
                  </a:ext>
                </a:extLst>
              </p:cNvPr>
              <p:cNvSpPr txBox="1"/>
              <p:nvPr/>
            </p:nvSpPr>
            <p:spPr>
              <a:xfrm>
                <a:off x="966470" y="1230751"/>
                <a:ext cx="849595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rtxmi"/>
                  </a:rPr>
                  <a:t>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sz="1800" i="0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1800" i="0" dirty="0" smtClean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HistoryVer</m:t>
                    </m:r>
                    <m:r>
                      <a:rPr lang="en-US" altLang="zh-CN" sz="1800" i="1" dirty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𝑐𝑜𝑚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altLang="zh-CN" sz="1800" i="1" dirty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l-GR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𝑉𝑒𝑟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 dirty="0">
                        <a:solidFill>
                          <a:srgbClr val="0066FF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LinLibertineT"/>
                  </a:rPr>
                  <a:t>Verify each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LinLibertineT"/>
                  </a:rPr>
                  <a:t>of the above proofs.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BA49D7-3A64-4E08-A649-68FD7356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70" y="1230751"/>
                <a:ext cx="8495951" cy="400110"/>
              </a:xfrm>
              <a:prstGeom prst="rect">
                <a:avLst/>
              </a:prstGeom>
              <a:blipFill>
                <a:blip r:embed="rId3"/>
                <a:stretch>
                  <a:fillRect l="-646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73FDFF9-416B-4BF6-809C-804A144B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455" y="2218340"/>
            <a:ext cx="6009524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85975" y="579922"/>
            <a:ext cx="163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effectLst/>
                <a:latin typeface="LinLibertineTB"/>
              </a:rPr>
              <a:t>SEEMLESS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86089" y="1080137"/>
                <a:ext cx="8564880" cy="3653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latin typeface="rtxmi"/>
                  </a:rPr>
                  <a:t>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VKD</m:t>
                    </m:r>
                    <m:r>
                      <a:rPr lang="en-US" altLang="zh-C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Audit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𝑐𝑜𝑚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el-GR" altLang="zh-CN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𝑈𝑝𝑑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rtxmi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 smtClean="0"/>
                  <a:t> 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LinLibertineT"/>
                  </a:rPr>
                  <a:t>Auditors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LinLibertineT"/>
                  </a:rPr>
                  <a:t>will audit the 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LinLibertineT"/>
                  </a:rPr>
                  <a:t>commitments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LinLibertineT"/>
                  </a:rPr>
                  <a:t>and proofs to make sure that no entries ever get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LinLibertineT"/>
                  </a:rPr>
                  <a:t>deleted in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either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LinBiolinum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LinLibertineT"/>
                  </a:rPr>
                  <a:t>They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do so by verifying the update proofs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𝑈𝑝𝑑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LinLibertineT"/>
                  </a:rPr>
                  <a:t>output by the server. They also check that at each epoch 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LinLibertineT"/>
                  </a:rPr>
                  <a:t>both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LinBiolinumT"/>
                  </a:rPr>
                  <a:t>aZKS</a:t>
                </a:r>
                <a:r>
                  <a:rPr lang="en-US" altLang="zh-CN" dirty="0">
                    <a:solidFill>
                      <a:srgbClr val="000000"/>
                    </a:solidFill>
                    <a:latin typeface="LinBiolinumT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LinLibertineT"/>
                  </a:rPr>
                  <a:t>commitments are added to the hash chain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LinLibertineT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rgbClr val="000000"/>
                    </a:solidFill>
                    <a:latin typeface="LinLibertineT"/>
                  </a:rPr>
                  <a:t> while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LinLibertineT"/>
                  </a:rPr>
                  <a:t>the </a:t>
                </a:r>
                <a:r>
                  <a:rPr lang="en-US" altLang="zh-CN" dirty="0">
                    <a:solidFill>
                      <a:srgbClr val="000000"/>
                    </a:solidFill>
                    <a:latin typeface="LinBiolinumT"/>
                  </a:rPr>
                  <a:t>Audit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LinLibertineT"/>
                  </a:rPr>
                  <a:t>interface gives a monolithic audit algorithm, our 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LinLibertineT"/>
                  </a:rPr>
                  <a:t>audit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LinLibertineT"/>
                  </a:rPr>
                  <a:t>is just checking the updates between each adjacent pair of 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LinBiolinumT"/>
                  </a:rPr>
                  <a:t>aZKS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LinBiolinumT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LinLibertineT"/>
                  </a:rPr>
                  <a:t>commitments, so it can be performed by many auditors in 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LinLibertineT"/>
                  </a:rPr>
                  <a:t>parallel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LinLibertineT"/>
                  </a:rPr>
                  <a:t>. For security, it is sufficient to have at least one honest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LinLibertineT"/>
                  </a:rPr>
                  <a:t>auditor </a:t>
                </a:r>
                <a:r>
                  <a:rPr lang="en-US" altLang="zh-CN" dirty="0">
                    <a:solidFill>
                      <a:srgbClr val="000000"/>
                    </a:solidFill>
                    <a:latin typeface="LinLibertineT"/>
                  </a:rPr>
                  <a:t>perform audits over each adjacent pair.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9" y="1080137"/>
                <a:ext cx="8564880" cy="3653436"/>
              </a:xfrm>
              <a:prstGeom prst="rect">
                <a:avLst/>
              </a:prstGeom>
              <a:blipFill>
                <a:blip r:embed="rId3"/>
                <a:stretch>
                  <a:fillRect l="-641" r="-1708" b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72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035715" y="660956"/>
            <a:ext cx="283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aZKS</a:t>
            </a:r>
            <a:r>
              <a:rPr lang="en-US" altLang="zh-CN" dirty="0" smtClean="0"/>
              <a:t> </a:t>
            </a:r>
            <a:r>
              <a:rPr lang="en-US" altLang="zh-CN" b="1" dirty="0"/>
              <a:t>INSTANTIATIONS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074820" y="1165106"/>
            <a:ext cx="7323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Append-Only Strong Accumulator (</a:t>
            </a:r>
            <a:r>
              <a:rPr lang="en-US" altLang="zh-CN" b="1" dirty="0" err="1">
                <a:solidFill>
                  <a:srgbClr val="000000"/>
                </a:solidFill>
                <a:latin typeface="LinLibertineTB"/>
              </a:rPr>
              <a:t>aSA</a:t>
            </a:r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) </a:t>
            </a:r>
            <a:r>
              <a:rPr lang="en-US" altLang="zh-CN" b="1" dirty="0" smtClean="0">
                <a:solidFill>
                  <a:srgbClr val="000000"/>
                </a:solidFill>
                <a:latin typeface="LinLibertineTB"/>
              </a:rPr>
              <a:t>Construction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606"/>
          <a:stretch/>
        </p:blipFill>
        <p:spPr>
          <a:xfrm>
            <a:off x="966470" y="1966503"/>
            <a:ext cx="5915527" cy="9231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44" y="2754715"/>
            <a:ext cx="5957671" cy="8073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70" y="3875762"/>
            <a:ext cx="5915527" cy="1312174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7501721" y="1462103"/>
            <a:ext cx="4111159" cy="3603359"/>
            <a:chOff x="7762814" y="1490482"/>
            <a:chExt cx="4111159" cy="36033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/>
                <p:cNvSpPr/>
                <p:nvPr/>
              </p:nvSpPr>
              <p:spPr>
                <a:xfrm>
                  <a:off x="9841832" y="1832207"/>
                  <a:ext cx="336885" cy="3656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832" y="1832207"/>
                  <a:ext cx="336885" cy="36565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8655678" y="2289601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678" y="2289601"/>
                  <a:ext cx="2980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367" r="-61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820477" y="1490482"/>
                  <a:ext cx="293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0477" y="1490482"/>
                  <a:ext cx="29379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750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1145318" y="228960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5318" y="2289600"/>
                  <a:ext cx="2980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367" r="-61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8647176" y="2629997"/>
              <a:ext cx="372979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785334" y="2645135"/>
              <a:ext cx="385609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762814" y="3672246"/>
              <a:ext cx="749487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016407" y="3672246"/>
              <a:ext cx="649705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079822" y="3672246"/>
              <a:ext cx="794151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0037368" y="3672246"/>
              <a:ext cx="784573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564222" y="4686809"/>
              <a:ext cx="772283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517065" y="4686809"/>
              <a:ext cx="861045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9947587" y="333177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587" y="3331770"/>
                  <a:ext cx="2980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495216" y="3294363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5216" y="3294363"/>
                  <a:ext cx="2980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8367" r="-61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803357" y="3294363"/>
                  <a:ext cx="292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357" y="3294363"/>
                  <a:ext cx="2927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750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368018" y="331158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018" y="3311580"/>
                  <a:ext cx="2980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533768" y="4369824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3768" y="4369824"/>
                  <a:ext cx="29809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8367" r="-61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111069" y="436084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069" y="4360840"/>
                  <a:ext cx="29809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14" idx="4"/>
              <a:endCxn id="20" idx="0"/>
            </p:cNvCxnSpPr>
            <p:nvPr/>
          </p:nvCxnSpPr>
          <p:spPr>
            <a:xfrm flipH="1">
              <a:off x="8833666" y="2197859"/>
              <a:ext cx="1176609" cy="432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4" idx="4"/>
              <a:endCxn id="21" idx="0"/>
            </p:cNvCxnSpPr>
            <p:nvPr/>
          </p:nvCxnSpPr>
          <p:spPr>
            <a:xfrm>
              <a:off x="10010275" y="2197859"/>
              <a:ext cx="967864" cy="4472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0" idx="2"/>
              <a:endCxn id="22" idx="0"/>
            </p:cNvCxnSpPr>
            <p:nvPr/>
          </p:nvCxnSpPr>
          <p:spPr>
            <a:xfrm flipH="1">
              <a:off x="8137558" y="3037029"/>
              <a:ext cx="696108" cy="635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2"/>
              <a:endCxn id="23" idx="0"/>
            </p:cNvCxnSpPr>
            <p:nvPr/>
          </p:nvCxnSpPr>
          <p:spPr>
            <a:xfrm>
              <a:off x="8833666" y="3037029"/>
              <a:ext cx="507594" cy="635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1" idx="2"/>
              <a:endCxn id="25" idx="0"/>
            </p:cNvCxnSpPr>
            <p:nvPr/>
          </p:nvCxnSpPr>
          <p:spPr>
            <a:xfrm flipH="1">
              <a:off x="10429655" y="3052167"/>
              <a:ext cx="548484" cy="620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1" idx="2"/>
              <a:endCxn id="24" idx="0"/>
            </p:cNvCxnSpPr>
            <p:nvPr/>
          </p:nvCxnSpPr>
          <p:spPr>
            <a:xfrm>
              <a:off x="10978139" y="3052167"/>
              <a:ext cx="498759" cy="620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3" idx="2"/>
              <a:endCxn id="26" idx="0"/>
            </p:cNvCxnSpPr>
            <p:nvPr/>
          </p:nvCxnSpPr>
          <p:spPr>
            <a:xfrm flipH="1">
              <a:off x="8950364" y="4079278"/>
              <a:ext cx="390896" cy="60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3" idx="2"/>
              <a:endCxn id="27" idx="0"/>
            </p:cNvCxnSpPr>
            <p:nvPr/>
          </p:nvCxnSpPr>
          <p:spPr>
            <a:xfrm>
              <a:off x="9341260" y="4079278"/>
              <a:ext cx="606328" cy="60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75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035715" y="660956"/>
            <a:ext cx="283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aZKS</a:t>
            </a:r>
            <a:r>
              <a:rPr lang="en-US" altLang="zh-CN" dirty="0" smtClean="0"/>
              <a:t> </a:t>
            </a:r>
            <a:r>
              <a:rPr lang="en-US" altLang="zh-CN" b="1" dirty="0"/>
              <a:t>INSTANTIATIONS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074820" y="1165106"/>
            <a:ext cx="7323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Append-Only Strong Accumulator (</a:t>
            </a:r>
            <a:r>
              <a:rPr lang="en-US" altLang="zh-CN" b="1" dirty="0" err="1">
                <a:solidFill>
                  <a:srgbClr val="000000"/>
                </a:solidFill>
                <a:latin typeface="LinLibertineTB"/>
              </a:rPr>
              <a:t>aSA</a:t>
            </a:r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) </a:t>
            </a:r>
            <a:r>
              <a:rPr lang="en-US" altLang="zh-CN" b="1" dirty="0" smtClean="0">
                <a:solidFill>
                  <a:srgbClr val="000000"/>
                </a:solidFill>
                <a:latin typeface="LinLibertineTB"/>
              </a:rPr>
              <a:t>Construction 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7501721" y="1669255"/>
            <a:ext cx="4111159" cy="3603359"/>
            <a:chOff x="7762814" y="1490482"/>
            <a:chExt cx="4111159" cy="36033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/>
                <p:cNvSpPr/>
                <p:nvPr/>
              </p:nvSpPr>
              <p:spPr>
                <a:xfrm>
                  <a:off x="9841832" y="1832207"/>
                  <a:ext cx="336885" cy="3656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832" y="1832207"/>
                  <a:ext cx="336885" cy="36565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8655678" y="2289601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678" y="2289601"/>
                  <a:ext cx="2980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61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820477" y="1490482"/>
                  <a:ext cx="293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0477" y="1490482"/>
                  <a:ext cx="29379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1145318" y="228960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5318" y="2289600"/>
                  <a:ext cx="2980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367" r="-61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8647176" y="2629997"/>
              <a:ext cx="372979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785334" y="2645135"/>
              <a:ext cx="385609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762814" y="3672246"/>
              <a:ext cx="749487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016407" y="3672246"/>
              <a:ext cx="649705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079822" y="3672246"/>
              <a:ext cx="794151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0037368" y="3672246"/>
              <a:ext cx="784573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564222" y="4686809"/>
              <a:ext cx="772283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517065" y="4686809"/>
              <a:ext cx="861045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9947587" y="333177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587" y="3331770"/>
                  <a:ext cx="2980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495216" y="3294363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5216" y="3294363"/>
                  <a:ext cx="2980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367" r="-61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803357" y="3294363"/>
                  <a:ext cx="292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357" y="3294363"/>
                  <a:ext cx="29277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750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368018" y="331158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018" y="3311580"/>
                  <a:ext cx="2980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533768" y="4369824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3768" y="4369824"/>
                  <a:ext cx="2980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8367" r="-61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111069" y="436084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069" y="4360840"/>
                  <a:ext cx="29809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14" idx="4"/>
              <a:endCxn id="20" idx="0"/>
            </p:cNvCxnSpPr>
            <p:nvPr/>
          </p:nvCxnSpPr>
          <p:spPr>
            <a:xfrm flipH="1">
              <a:off x="8833666" y="2197859"/>
              <a:ext cx="1176609" cy="432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4" idx="4"/>
              <a:endCxn id="21" idx="0"/>
            </p:cNvCxnSpPr>
            <p:nvPr/>
          </p:nvCxnSpPr>
          <p:spPr>
            <a:xfrm>
              <a:off x="10010275" y="2197859"/>
              <a:ext cx="967864" cy="4472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0" idx="2"/>
              <a:endCxn id="22" idx="0"/>
            </p:cNvCxnSpPr>
            <p:nvPr/>
          </p:nvCxnSpPr>
          <p:spPr>
            <a:xfrm flipH="1">
              <a:off x="8137558" y="3037029"/>
              <a:ext cx="696108" cy="635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2"/>
              <a:endCxn id="23" idx="0"/>
            </p:cNvCxnSpPr>
            <p:nvPr/>
          </p:nvCxnSpPr>
          <p:spPr>
            <a:xfrm>
              <a:off x="8833666" y="3037029"/>
              <a:ext cx="507594" cy="635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1" idx="2"/>
              <a:endCxn id="25" idx="0"/>
            </p:cNvCxnSpPr>
            <p:nvPr/>
          </p:nvCxnSpPr>
          <p:spPr>
            <a:xfrm flipH="1">
              <a:off x="10429655" y="3052167"/>
              <a:ext cx="548484" cy="620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1" idx="2"/>
              <a:endCxn id="24" idx="0"/>
            </p:cNvCxnSpPr>
            <p:nvPr/>
          </p:nvCxnSpPr>
          <p:spPr>
            <a:xfrm>
              <a:off x="10978139" y="3052167"/>
              <a:ext cx="498759" cy="620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3" idx="2"/>
              <a:endCxn id="26" idx="0"/>
            </p:cNvCxnSpPr>
            <p:nvPr/>
          </p:nvCxnSpPr>
          <p:spPr>
            <a:xfrm flipH="1">
              <a:off x="8950364" y="4079278"/>
              <a:ext cx="390896" cy="60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3" idx="2"/>
              <a:endCxn id="27" idx="0"/>
            </p:cNvCxnSpPr>
            <p:nvPr/>
          </p:nvCxnSpPr>
          <p:spPr>
            <a:xfrm>
              <a:off x="9341260" y="4079278"/>
              <a:ext cx="606328" cy="60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249" y="1800939"/>
            <a:ext cx="6294418" cy="2816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30468" y="5763126"/>
                <a:ext cx="575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68" y="5763126"/>
                <a:ext cx="575479" cy="276999"/>
              </a:xfrm>
              <a:prstGeom prst="rect">
                <a:avLst/>
              </a:prstGeom>
              <a:blipFill>
                <a:blip r:embed="rId14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 flipH="1">
            <a:off x="1631705" y="5127916"/>
            <a:ext cx="548484" cy="62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046636" y="4721765"/>
            <a:ext cx="385609" cy="407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9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E8E85DC-6966-4F76-85BB-E33D50D4DC97}"/>
              </a:ext>
            </a:extLst>
          </p:cNvPr>
          <p:cNvSpPr txBox="1"/>
          <p:nvPr/>
        </p:nvSpPr>
        <p:spPr>
          <a:xfrm>
            <a:off x="8617117" y="564575"/>
            <a:ext cx="3668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Encrypted </a:t>
            </a:r>
            <a:endParaRPr lang="zh-CN" altLang="en-US" sz="24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8C4FB2F-B5DA-44BE-A3DB-851799CB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02" y="1344535"/>
            <a:ext cx="975360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035715" y="660956"/>
            <a:ext cx="283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aZKS</a:t>
            </a:r>
            <a:r>
              <a:rPr lang="en-US" altLang="zh-CN" dirty="0" smtClean="0"/>
              <a:t> </a:t>
            </a:r>
            <a:r>
              <a:rPr lang="en-US" altLang="zh-CN" b="1" dirty="0"/>
              <a:t>INSTANTIATIONS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074820" y="1165106"/>
            <a:ext cx="7323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Append-Only Strong Accumulator (</a:t>
            </a:r>
            <a:r>
              <a:rPr lang="en-US" altLang="zh-CN" b="1" dirty="0" err="1">
                <a:solidFill>
                  <a:srgbClr val="000000"/>
                </a:solidFill>
                <a:latin typeface="LinLibertineTB"/>
              </a:rPr>
              <a:t>aSA</a:t>
            </a:r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) </a:t>
            </a:r>
            <a:r>
              <a:rPr lang="en-US" altLang="zh-CN" b="1" dirty="0" smtClean="0">
                <a:solidFill>
                  <a:srgbClr val="000000"/>
                </a:solidFill>
                <a:latin typeface="LinLibertineTB"/>
              </a:rPr>
              <a:t>Construction 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7501721" y="1462103"/>
            <a:ext cx="4111159" cy="3603359"/>
            <a:chOff x="7762814" y="1490482"/>
            <a:chExt cx="4111159" cy="36033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/>
                <p:cNvSpPr/>
                <p:nvPr/>
              </p:nvSpPr>
              <p:spPr>
                <a:xfrm>
                  <a:off x="9841832" y="1832207"/>
                  <a:ext cx="336885" cy="3656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832" y="1832207"/>
                  <a:ext cx="336885" cy="36565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8655678" y="2289601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678" y="2289601"/>
                  <a:ext cx="2980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61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820477" y="1490482"/>
                  <a:ext cx="293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0477" y="1490482"/>
                  <a:ext cx="29379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1145318" y="228960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5318" y="2289600"/>
                  <a:ext cx="2980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367" r="-61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8647176" y="2629997"/>
              <a:ext cx="372979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785334" y="2645135"/>
              <a:ext cx="385609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762814" y="3672246"/>
              <a:ext cx="749487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016407" y="3672246"/>
              <a:ext cx="649705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079822" y="3672246"/>
              <a:ext cx="794151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0037368" y="3672246"/>
              <a:ext cx="784573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564222" y="4686809"/>
              <a:ext cx="772283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517065" y="4686809"/>
              <a:ext cx="861045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9947587" y="333177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587" y="3331770"/>
                  <a:ext cx="2980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495216" y="3294363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5216" y="3294363"/>
                  <a:ext cx="2980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367" r="-61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803357" y="3294363"/>
                  <a:ext cx="292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357" y="3294363"/>
                  <a:ext cx="29277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750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368018" y="331158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018" y="3311580"/>
                  <a:ext cx="2980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533768" y="4369824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3768" y="4369824"/>
                  <a:ext cx="2980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8367" r="-61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111069" y="436084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069" y="4360840"/>
                  <a:ext cx="29809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14" idx="4"/>
              <a:endCxn id="20" idx="0"/>
            </p:cNvCxnSpPr>
            <p:nvPr/>
          </p:nvCxnSpPr>
          <p:spPr>
            <a:xfrm flipH="1">
              <a:off x="8833666" y="2197859"/>
              <a:ext cx="1176609" cy="432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4" idx="4"/>
              <a:endCxn id="21" idx="0"/>
            </p:cNvCxnSpPr>
            <p:nvPr/>
          </p:nvCxnSpPr>
          <p:spPr>
            <a:xfrm>
              <a:off x="10010275" y="2197859"/>
              <a:ext cx="967864" cy="4472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0" idx="2"/>
              <a:endCxn id="22" idx="0"/>
            </p:cNvCxnSpPr>
            <p:nvPr/>
          </p:nvCxnSpPr>
          <p:spPr>
            <a:xfrm flipH="1">
              <a:off x="8137558" y="3037029"/>
              <a:ext cx="696108" cy="635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2"/>
              <a:endCxn id="23" idx="0"/>
            </p:cNvCxnSpPr>
            <p:nvPr/>
          </p:nvCxnSpPr>
          <p:spPr>
            <a:xfrm>
              <a:off x="8833666" y="3037029"/>
              <a:ext cx="507594" cy="635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1" idx="2"/>
              <a:endCxn id="25" idx="0"/>
            </p:cNvCxnSpPr>
            <p:nvPr/>
          </p:nvCxnSpPr>
          <p:spPr>
            <a:xfrm flipH="1">
              <a:off x="10429655" y="3052167"/>
              <a:ext cx="548484" cy="620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1" idx="2"/>
              <a:endCxn id="24" idx="0"/>
            </p:cNvCxnSpPr>
            <p:nvPr/>
          </p:nvCxnSpPr>
          <p:spPr>
            <a:xfrm>
              <a:off x="10978139" y="3052167"/>
              <a:ext cx="498759" cy="620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3" idx="2"/>
              <a:endCxn id="26" idx="0"/>
            </p:cNvCxnSpPr>
            <p:nvPr/>
          </p:nvCxnSpPr>
          <p:spPr>
            <a:xfrm flipH="1">
              <a:off x="8950364" y="4079278"/>
              <a:ext cx="390896" cy="60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3" idx="2"/>
              <a:endCxn id="27" idx="0"/>
            </p:cNvCxnSpPr>
            <p:nvPr/>
          </p:nvCxnSpPr>
          <p:spPr>
            <a:xfrm>
              <a:off x="9341260" y="4079278"/>
              <a:ext cx="606328" cy="60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8956" y="1787294"/>
            <a:ext cx="5896980" cy="45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2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035715" y="660956"/>
            <a:ext cx="283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aZKS</a:t>
            </a:r>
            <a:r>
              <a:rPr lang="en-US" altLang="zh-CN" dirty="0" smtClean="0"/>
              <a:t> </a:t>
            </a:r>
            <a:r>
              <a:rPr lang="en-US" altLang="zh-CN" b="1" dirty="0"/>
              <a:t>INSTANTIATIONS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074820" y="1165106"/>
            <a:ext cx="7323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Append-Only Strong Accumulator (</a:t>
            </a:r>
            <a:r>
              <a:rPr lang="en-US" altLang="zh-CN" b="1" dirty="0" err="1">
                <a:solidFill>
                  <a:srgbClr val="000000"/>
                </a:solidFill>
                <a:latin typeface="LinLibertineTB"/>
              </a:rPr>
              <a:t>aSA</a:t>
            </a:r>
            <a:r>
              <a:rPr lang="en-US" altLang="zh-CN" b="1" dirty="0">
                <a:solidFill>
                  <a:srgbClr val="000000"/>
                </a:solidFill>
                <a:latin typeface="LinLibertineTB"/>
              </a:rPr>
              <a:t>) </a:t>
            </a:r>
            <a:r>
              <a:rPr lang="en-US" altLang="zh-CN" b="1" dirty="0" smtClean="0">
                <a:solidFill>
                  <a:srgbClr val="000000"/>
                </a:solidFill>
                <a:latin typeface="LinLibertineTB"/>
              </a:rPr>
              <a:t>Construction 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7501721" y="1462103"/>
            <a:ext cx="4111159" cy="3603359"/>
            <a:chOff x="7762814" y="1490482"/>
            <a:chExt cx="4111159" cy="36033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/>
                <p:cNvSpPr/>
                <p:nvPr/>
              </p:nvSpPr>
              <p:spPr>
                <a:xfrm>
                  <a:off x="9841832" y="1832207"/>
                  <a:ext cx="336885" cy="3656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832" y="1832207"/>
                  <a:ext cx="336885" cy="36565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8655678" y="2289601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678" y="2289601"/>
                  <a:ext cx="2980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61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820477" y="1490482"/>
                  <a:ext cx="293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0477" y="1490482"/>
                  <a:ext cx="29379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1145318" y="228960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5318" y="2289600"/>
                  <a:ext cx="2980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367" r="-61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圆角矩形 19"/>
            <p:cNvSpPr/>
            <p:nvPr/>
          </p:nvSpPr>
          <p:spPr>
            <a:xfrm>
              <a:off x="8647176" y="2629997"/>
              <a:ext cx="372979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785334" y="2645135"/>
              <a:ext cx="385609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762814" y="3672246"/>
              <a:ext cx="749487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016407" y="3672246"/>
              <a:ext cx="649705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1079822" y="3672246"/>
              <a:ext cx="794151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0037368" y="3672246"/>
              <a:ext cx="784573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564222" y="4686809"/>
              <a:ext cx="772283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517065" y="4686809"/>
              <a:ext cx="861045" cy="4070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dirty="0" smtClean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9947587" y="333177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587" y="3331770"/>
                  <a:ext cx="2980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1495216" y="3294363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5216" y="3294363"/>
                  <a:ext cx="2980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367" r="-61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803357" y="3294363"/>
                  <a:ext cx="292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357" y="3294363"/>
                  <a:ext cx="29277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750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368018" y="331158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018" y="3311580"/>
                  <a:ext cx="2980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533768" y="4369824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3768" y="4369824"/>
                  <a:ext cx="2980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8367" r="-61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111069" y="436084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069" y="4360840"/>
                  <a:ext cx="29809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367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14" idx="4"/>
              <a:endCxn id="20" idx="0"/>
            </p:cNvCxnSpPr>
            <p:nvPr/>
          </p:nvCxnSpPr>
          <p:spPr>
            <a:xfrm flipH="1">
              <a:off x="8833666" y="2197859"/>
              <a:ext cx="1176609" cy="432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4" idx="4"/>
              <a:endCxn id="21" idx="0"/>
            </p:cNvCxnSpPr>
            <p:nvPr/>
          </p:nvCxnSpPr>
          <p:spPr>
            <a:xfrm>
              <a:off x="10010275" y="2197859"/>
              <a:ext cx="967864" cy="4472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0" idx="2"/>
              <a:endCxn id="22" idx="0"/>
            </p:cNvCxnSpPr>
            <p:nvPr/>
          </p:nvCxnSpPr>
          <p:spPr>
            <a:xfrm flipH="1">
              <a:off x="8137558" y="3037029"/>
              <a:ext cx="696108" cy="635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2"/>
              <a:endCxn id="23" idx="0"/>
            </p:cNvCxnSpPr>
            <p:nvPr/>
          </p:nvCxnSpPr>
          <p:spPr>
            <a:xfrm>
              <a:off x="8833666" y="3037029"/>
              <a:ext cx="507594" cy="635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1" idx="2"/>
              <a:endCxn id="25" idx="0"/>
            </p:cNvCxnSpPr>
            <p:nvPr/>
          </p:nvCxnSpPr>
          <p:spPr>
            <a:xfrm flipH="1">
              <a:off x="10429655" y="3052167"/>
              <a:ext cx="548484" cy="620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1" idx="2"/>
              <a:endCxn id="24" idx="0"/>
            </p:cNvCxnSpPr>
            <p:nvPr/>
          </p:nvCxnSpPr>
          <p:spPr>
            <a:xfrm>
              <a:off x="10978139" y="3052167"/>
              <a:ext cx="498759" cy="620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3" idx="2"/>
              <a:endCxn id="26" idx="0"/>
            </p:cNvCxnSpPr>
            <p:nvPr/>
          </p:nvCxnSpPr>
          <p:spPr>
            <a:xfrm flipH="1">
              <a:off x="8950364" y="4079278"/>
              <a:ext cx="390896" cy="60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3" idx="2"/>
              <a:endCxn id="27" idx="0"/>
            </p:cNvCxnSpPr>
            <p:nvPr/>
          </p:nvCxnSpPr>
          <p:spPr>
            <a:xfrm>
              <a:off x="9341260" y="4079278"/>
              <a:ext cx="606328" cy="60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3341" y="1924652"/>
            <a:ext cx="5477351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D573FC9-6053-4E7C-944E-7047F2006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8" t="32165" r="736"/>
          <a:stretch/>
        </p:blipFill>
        <p:spPr>
          <a:xfrm>
            <a:off x="337235" y="2078563"/>
            <a:ext cx="11517530" cy="42047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A2F890-F36F-457F-84F2-261F4E5B1333}"/>
              </a:ext>
            </a:extLst>
          </p:cNvPr>
          <p:cNvSpPr txBox="1"/>
          <p:nvPr/>
        </p:nvSpPr>
        <p:spPr>
          <a:xfrm>
            <a:off x="1085977" y="1292448"/>
            <a:ext cx="1892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WhatsApp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ACDBED-365E-4A44-A974-FC49097D86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9" r="72410" b="31412"/>
          <a:stretch/>
        </p:blipFill>
        <p:spPr>
          <a:xfrm>
            <a:off x="2684029" y="1156176"/>
            <a:ext cx="783516" cy="796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31D9D6C-893A-4A9F-BD77-F857ACA2A24C}"/>
              </a:ext>
            </a:extLst>
          </p:cNvPr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01D0B97-9CBB-4BAC-8663-0C746388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" y="1249588"/>
            <a:ext cx="5991225" cy="27146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E51C62-A8CE-4AAF-9402-D85860D5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52442"/>
            <a:ext cx="5953125" cy="1790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012F76-D2D4-417E-B608-A03E3E9A2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72" y="3342914"/>
            <a:ext cx="5724525" cy="2305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1ABA69-88B0-443D-BBA5-AB2D1DC19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005" y="3190875"/>
            <a:ext cx="5857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F64E035-BB45-4A21-9EEF-2EC0BC72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19" y="1442105"/>
            <a:ext cx="5829300" cy="3095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3D42AEB-3C72-4C17-884C-76F3A29B6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8" y="4537730"/>
            <a:ext cx="5419725" cy="18383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F7772B-167A-4942-A90B-6D6D82795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484" y="1494995"/>
            <a:ext cx="5533403" cy="19340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E1C1592-C8E8-4A0C-9F80-C0550E0AD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853" y="3774777"/>
            <a:ext cx="5829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475863F-3DEB-4EFE-8520-9BF966232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2" r="1445"/>
          <a:stretch/>
        </p:blipFill>
        <p:spPr>
          <a:xfrm>
            <a:off x="529273" y="1308689"/>
            <a:ext cx="5566728" cy="22974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416FA-1502-4917-ABB1-5AE221B71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05" y="3429000"/>
            <a:ext cx="5295900" cy="2952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5F814A-0C4B-4726-8BEF-6A233A8E4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720" y="2159596"/>
            <a:ext cx="6069160" cy="31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652DA698-99F0-479C-ADED-89A712CB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" y="2007194"/>
            <a:ext cx="5295901" cy="28436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590615-F394-4803-A3AF-E216CF6B5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297" y="1955206"/>
            <a:ext cx="5848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4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D72CF27-9184-49F2-B06E-DEB771C4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00" y="1790364"/>
            <a:ext cx="5934075" cy="3105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89E442-4F8D-4A29-95EB-6E73A4AE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775" y="1847514"/>
            <a:ext cx="57816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0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E1EF45D-1E29-414E-920B-67D26C27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08" y="1764834"/>
            <a:ext cx="5962650" cy="3095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D7DC34-DB5D-4537-B807-ADD647CA11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6"/>
          <a:stretch/>
        </p:blipFill>
        <p:spPr>
          <a:xfrm>
            <a:off x="253142" y="1764834"/>
            <a:ext cx="5622664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848</Words>
  <Application>Microsoft Office PowerPoint</Application>
  <PresentationFormat>宽屏</PresentationFormat>
  <Paragraphs>236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-apple-system</vt:lpstr>
      <vt:lpstr>Inconsolatazi4-Regular</vt:lpstr>
      <vt:lpstr>LinBiolinumT</vt:lpstr>
      <vt:lpstr>LinLibertine</vt:lpstr>
      <vt:lpstr>LinLibertineI</vt:lpstr>
      <vt:lpstr>LinLibertineI5</vt:lpstr>
      <vt:lpstr>LinLibertineI7</vt:lpstr>
      <vt:lpstr>LinLibertineT</vt:lpstr>
      <vt:lpstr>LinLibertineTB</vt:lpstr>
      <vt:lpstr>rtxmi</vt:lpstr>
      <vt:lpstr>rtxmi7</vt:lpstr>
      <vt:lpstr>rtxr</vt:lpstr>
      <vt:lpstr>txsys</vt:lpstr>
      <vt:lpstr>等线</vt:lpstr>
      <vt:lpstr>等线 Light</vt:lpstr>
      <vt:lpstr>华光行楷_CNKI</vt:lpstr>
      <vt:lpstr>宋体</vt:lpstr>
      <vt:lpstr>新宋体</vt:lpstr>
      <vt:lpstr>Arial</vt:lpstr>
      <vt:lpstr>Cambria Math</vt:lpstr>
      <vt:lpstr>Times New Roman</vt:lpstr>
      <vt:lpstr>Office 主题​​</vt:lpstr>
      <vt:lpstr>SEEMless: Secure End-to-End Encrypted  Messaging with less Trust  (Melissa Chase ,  Apoorvaa Deshpande ,  Esha Ghosh , Harjasleen Malvai )  (CCS 2019)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SEEMless: Secure End-to-End Encrypted  Messaging with less Trust  (Melissa Chase ,  Apoorvaa Deshpande ,  Esha Ghosh , Harjasleen Malvai )  (CCS 2019)</dc:title>
  <dc:creator>佳薇 李</dc:creator>
  <cp:lastModifiedBy>华硕</cp:lastModifiedBy>
  <cp:revision>15</cp:revision>
  <dcterms:created xsi:type="dcterms:W3CDTF">2021-11-28T01:59:37Z</dcterms:created>
  <dcterms:modified xsi:type="dcterms:W3CDTF">2021-11-28T16:14:37Z</dcterms:modified>
</cp:coreProperties>
</file>