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44" r:id="rId3"/>
    <p:sldId id="345" r:id="rId4"/>
    <p:sldId id="356" r:id="rId5"/>
    <p:sldId id="361" r:id="rId6"/>
    <p:sldId id="346" r:id="rId7"/>
    <p:sldId id="347" r:id="rId8"/>
    <p:sldId id="349" r:id="rId9"/>
    <p:sldId id="350" r:id="rId10"/>
    <p:sldId id="351" r:id="rId11"/>
    <p:sldId id="359" r:id="rId12"/>
    <p:sldId id="352" r:id="rId13"/>
    <p:sldId id="360" r:id="rId14"/>
    <p:sldId id="354" r:id="rId15"/>
    <p:sldId id="355" r:id="rId16"/>
    <p:sldId id="357" r:id="rId17"/>
    <p:sldId id="353" r:id="rId18"/>
    <p:sldId id="358" r:id="rId19"/>
    <p:sldId id="322"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新萝卜家园" initials="新萝卜家园"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3300"/>
    <a:srgbClr val="FFFFFF"/>
    <a:srgbClr val="003366"/>
    <a:srgbClr val="000066"/>
    <a:srgbClr val="2F6ACB"/>
    <a:srgbClr val="3376C7"/>
    <a:srgbClr val="FF0066"/>
    <a:srgbClr val="FF33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58" autoAdjust="0"/>
    <p:restoredTop sz="50000"/>
  </p:normalViewPr>
  <p:slideViewPr>
    <p:cSldViewPr>
      <p:cViewPr varScale="1">
        <p:scale>
          <a:sx n="53" d="100"/>
          <a:sy n="53" d="100"/>
        </p:scale>
        <p:origin x="1144" y="168"/>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45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commentAuthors" Target="commentAuthor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E:\design\&#27605;&#19994;&#35774;&#35745;&#25991;&#26723;\tubiao.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design\&#27605;&#19994;&#35774;&#35745;&#25991;&#26723;\tubiao.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design\&#27605;&#19994;&#35774;&#35745;&#25991;&#26723;\tubia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v>GPU_Apriori</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Sheet1!$A$6:$C$6</c:f>
              <c:numCache>
                <c:formatCode>0.0%</c:formatCode>
                <c:ptCount val="3"/>
                <c:pt idx="0">
                  <c:v>0.01</c:v>
                </c:pt>
                <c:pt idx="1">
                  <c:v>0.015</c:v>
                </c:pt>
                <c:pt idx="2">
                  <c:v>0.02</c:v>
                </c:pt>
              </c:numCache>
            </c:numRef>
          </c:cat>
          <c:val>
            <c:numRef>
              <c:f>Sheet1!$A$1:$A$3</c:f>
              <c:numCache>
                <c:formatCode>General</c:formatCode>
                <c:ptCount val="3"/>
                <c:pt idx="0">
                  <c:v>6.226999999999999</c:v>
                </c:pt>
                <c:pt idx="1">
                  <c:v>2.641</c:v>
                </c:pt>
                <c:pt idx="2">
                  <c:v>2.024</c:v>
                </c:pt>
              </c:numCache>
            </c:numRef>
          </c:val>
        </c:ser>
        <c:ser>
          <c:idx val="1"/>
          <c:order val="1"/>
          <c:tx>
            <c:v>CPU_Apriori</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Sheet1!$A$6:$C$6</c:f>
              <c:numCache>
                <c:formatCode>0.0%</c:formatCode>
                <c:ptCount val="3"/>
                <c:pt idx="0">
                  <c:v>0.01</c:v>
                </c:pt>
                <c:pt idx="1">
                  <c:v>0.015</c:v>
                </c:pt>
                <c:pt idx="2">
                  <c:v>0.02</c:v>
                </c:pt>
              </c:numCache>
            </c:numRef>
          </c:cat>
          <c:val>
            <c:numRef>
              <c:f>Sheet1!$B$1:$B$3</c:f>
              <c:numCache>
                <c:formatCode>General</c:formatCode>
                <c:ptCount val="3"/>
                <c:pt idx="0">
                  <c:v>31.104</c:v>
                </c:pt>
                <c:pt idx="1">
                  <c:v>9.144</c:v>
                </c:pt>
                <c:pt idx="2">
                  <c:v>5.315999999999994</c:v>
                </c:pt>
              </c:numCache>
            </c:numRef>
          </c:val>
        </c:ser>
        <c:dLbls>
          <c:showLegendKey val="0"/>
          <c:showVal val="1"/>
          <c:showCatName val="0"/>
          <c:showSerName val="0"/>
          <c:showPercent val="0"/>
          <c:showBubbleSize val="0"/>
        </c:dLbls>
        <c:gapWidth val="75"/>
        <c:axId val="-2144124432"/>
        <c:axId val="-2144109904"/>
      </c:barChart>
      <c:catAx>
        <c:axId val="-2144124432"/>
        <c:scaling>
          <c:orientation val="minMax"/>
        </c:scaling>
        <c:delete val="0"/>
        <c:axPos val="b"/>
        <c:numFmt formatCode="0.0%" sourceLinked="1"/>
        <c:majorTickMark val="none"/>
        <c:minorTickMark val="none"/>
        <c:tickLblPos val="nextTo"/>
        <c:crossAx val="-2144109904"/>
        <c:crosses val="autoZero"/>
        <c:auto val="1"/>
        <c:lblAlgn val="ctr"/>
        <c:lblOffset val="100"/>
        <c:noMultiLvlLbl val="0"/>
      </c:catAx>
      <c:valAx>
        <c:axId val="-2144109904"/>
        <c:scaling>
          <c:orientation val="minMax"/>
        </c:scaling>
        <c:delete val="0"/>
        <c:axPos val="l"/>
        <c:numFmt formatCode="General" sourceLinked="1"/>
        <c:majorTickMark val="none"/>
        <c:minorTickMark val="none"/>
        <c:tickLblPos val="nextTo"/>
        <c:crossAx val="-2144124432"/>
        <c:crosses val="autoZero"/>
        <c:crossBetween val="between"/>
      </c:valAx>
    </c:plotArea>
    <c:legend>
      <c:legendPos val="b"/>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v>GPU_Apriori</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Sheet1!$A$6:$C$6</c:f>
              <c:numCache>
                <c:formatCode>0.0%</c:formatCode>
                <c:ptCount val="3"/>
                <c:pt idx="0">
                  <c:v>0.01</c:v>
                </c:pt>
                <c:pt idx="1">
                  <c:v>0.015</c:v>
                </c:pt>
                <c:pt idx="2">
                  <c:v>0.02</c:v>
                </c:pt>
              </c:numCache>
            </c:numRef>
          </c:cat>
          <c:val>
            <c:numRef>
              <c:f>Sheet1!$A$18:$A$20</c:f>
              <c:numCache>
                <c:formatCode>General</c:formatCode>
                <c:ptCount val="3"/>
                <c:pt idx="0">
                  <c:v>0.707000000000001</c:v>
                </c:pt>
                <c:pt idx="1">
                  <c:v>0.639000000000002</c:v>
                </c:pt>
                <c:pt idx="2">
                  <c:v>0.632000000000002</c:v>
                </c:pt>
              </c:numCache>
            </c:numRef>
          </c:val>
        </c:ser>
        <c:ser>
          <c:idx val="1"/>
          <c:order val="1"/>
          <c:tx>
            <c:v>CPU_Apriori</c:v>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Sheet1!$A$6:$C$6</c:f>
              <c:numCache>
                <c:formatCode>0.0%</c:formatCode>
                <c:ptCount val="3"/>
                <c:pt idx="0">
                  <c:v>0.01</c:v>
                </c:pt>
                <c:pt idx="1">
                  <c:v>0.015</c:v>
                </c:pt>
                <c:pt idx="2">
                  <c:v>0.02</c:v>
                </c:pt>
              </c:numCache>
            </c:numRef>
          </c:cat>
          <c:val>
            <c:numRef>
              <c:f>Sheet1!$B$18:$B$20</c:f>
              <c:numCache>
                <c:formatCode>General</c:formatCode>
                <c:ptCount val="3"/>
                <c:pt idx="0">
                  <c:v>0.108</c:v>
                </c:pt>
                <c:pt idx="1">
                  <c:v>0.0490000000000001</c:v>
                </c:pt>
                <c:pt idx="2">
                  <c:v>0.024</c:v>
                </c:pt>
              </c:numCache>
            </c:numRef>
          </c:val>
        </c:ser>
        <c:dLbls>
          <c:showLegendKey val="0"/>
          <c:showVal val="1"/>
          <c:showCatName val="0"/>
          <c:showSerName val="0"/>
          <c:showPercent val="0"/>
          <c:showBubbleSize val="0"/>
        </c:dLbls>
        <c:gapWidth val="75"/>
        <c:axId val="2140057632"/>
        <c:axId val="2140060096"/>
      </c:barChart>
      <c:catAx>
        <c:axId val="2140057632"/>
        <c:scaling>
          <c:orientation val="minMax"/>
        </c:scaling>
        <c:delete val="0"/>
        <c:axPos val="b"/>
        <c:numFmt formatCode="0.0%" sourceLinked="1"/>
        <c:majorTickMark val="none"/>
        <c:minorTickMark val="none"/>
        <c:tickLblPos val="nextTo"/>
        <c:crossAx val="2140060096"/>
        <c:crosses val="autoZero"/>
        <c:auto val="1"/>
        <c:lblAlgn val="ctr"/>
        <c:lblOffset val="100"/>
        <c:noMultiLvlLbl val="0"/>
      </c:catAx>
      <c:valAx>
        <c:axId val="2140060096"/>
        <c:scaling>
          <c:orientation val="minMax"/>
        </c:scaling>
        <c:delete val="0"/>
        <c:axPos val="l"/>
        <c:numFmt formatCode="General" sourceLinked="1"/>
        <c:majorTickMark val="none"/>
        <c:minorTickMark val="none"/>
        <c:tickLblPos val="nextTo"/>
        <c:crossAx val="2140057632"/>
        <c:crosses val="autoZero"/>
        <c:crossBetween val="between"/>
      </c:valAx>
    </c:plotArea>
    <c:legend>
      <c:legendPos val="b"/>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1"/>
          <c:order val="0"/>
          <c:tx>
            <c:v>GPU_Apriori</c:v>
          </c:tx>
          <c:invertIfNegative val="0"/>
          <c:val>
            <c:numRef>
              <c:f>Sheet1!$A$34</c:f>
              <c:numCache>
                <c:formatCode>General</c:formatCode>
                <c:ptCount val="1"/>
                <c:pt idx="0">
                  <c:v>7.284</c:v>
                </c:pt>
              </c:numCache>
            </c:numRef>
          </c:val>
        </c:ser>
        <c:ser>
          <c:idx val="0"/>
          <c:order val="1"/>
          <c:tx>
            <c:v>FUP_GPU</c:v>
          </c:tx>
          <c:invertIfNegative val="0"/>
          <c:val>
            <c:numRef>
              <c:f>Sheet1!$B$34</c:f>
              <c:numCache>
                <c:formatCode>General</c:formatCode>
                <c:ptCount val="1"/>
                <c:pt idx="0">
                  <c:v>7.618999999999989</c:v>
                </c:pt>
              </c:numCache>
            </c:numRef>
          </c:val>
        </c:ser>
        <c:dLbls>
          <c:showLegendKey val="0"/>
          <c:showVal val="0"/>
          <c:showCatName val="0"/>
          <c:showSerName val="0"/>
          <c:showPercent val="0"/>
          <c:showBubbleSize val="0"/>
        </c:dLbls>
        <c:gapWidth val="150"/>
        <c:axId val="-2143914192"/>
        <c:axId val="-2143911360"/>
      </c:barChart>
      <c:catAx>
        <c:axId val="-2143914192"/>
        <c:scaling>
          <c:orientation val="minMax"/>
        </c:scaling>
        <c:delete val="1"/>
        <c:axPos val="b"/>
        <c:majorTickMark val="none"/>
        <c:minorTickMark val="none"/>
        <c:tickLblPos val="none"/>
        <c:crossAx val="-2143911360"/>
        <c:crosses val="autoZero"/>
        <c:auto val="1"/>
        <c:lblAlgn val="ctr"/>
        <c:lblOffset val="100"/>
        <c:noMultiLvlLbl val="0"/>
      </c:catAx>
      <c:valAx>
        <c:axId val="-2143911360"/>
        <c:scaling>
          <c:orientation val="minMax"/>
          <c:min val="0.0"/>
        </c:scaling>
        <c:delete val="0"/>
        <c:axPos val="l"/>
        <c:majorGridlines/>
        <c:numFmt formatCode="General" sourceLinked="1"/>
        <c:majorTickMark val="none"/>
        <c:minorTickMark val="none"/>
        <c:tickLblPos val="nextTo"/>
        <c:crossAx val="-2143914192"/>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dirty="0"/>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dirty="0"/>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DFF0EED-0FAB-4D8A-94CD-032254A1228C}" type="slidenum">
              <a:rPr lang="zh-CN" altLang="en-US"/>
              <a:pPr/>
              <a:t>‹#›</a:t>
            </a:fld>
            <a:endParaRPr lang="en-US" altLang="zh-CN" dirty="0"/>
          </a:p>
        </p:txBody>
      </p:sp>
    </p:spTree>
    <p:extLst>
      <p:ext uri="{BB962C8B-B14F-4D97-AF65-F5344CB8AC3E}">
        <p14:creationId xmlns:p14="http://schemas.microsoft.com/office/powerpoint/2010/main" val="42214028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5</a:t>
            </a:fld>
            <a:endParaRPr lang="en-US" altLang="zh-CN" dirty="0"/>
          </a:p>
        </p:txBody>
      </p:sp>
    </p:spTree>
    <p:extLst>
      <p:ext uri="{BB962C8B-B14F-4D97-AF65-F5344CB8AC3E}">
        <p14:creationId xmlns:p14="http://schemas.microsoft.com/office/powerpoint/2010/main" val="3340569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111" name="Freeform 39"/>
          <p:cNvSpPr>
            <a:spLocks/>
          </p:cNvSpPr>
          <p:nvPr/>
        </p:nvSpPr>
        <p:spPr bwMode="gray">
          <a:xfrm>
            <a:off x="3175" y="634682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endParaRPr lang="zh-CN" altLang="en-US"/>
          </a:p>
        </p:txBody>
      </p:sp>
      <p:sp>
        <p:nvSpPr>
          <p:cNvPr id="3101" name="Freeform 29"/>
          <p:cNvSpPr>
            <a:spLocks/>
          </p:cNvSpPr>
          <p:nvPr/>
        </p:nvSpPr>
        <p:spPr bwMode="gray">
          <a:xfrm>
            <a:off x="-1588" y="-1588"/>
            <a:ext cx="9155113" cy="4940301"/>
          </a:xfrm>
          <a:custGeom>
            <a:avLst/>
            <a:gdLst/>
            <a:ahLst/>
            <a:cxnLst>
              <a:cxn ang="0">
                <a:pos x="8" y="3103"/>
              </a:cxn>
              <a:cxn ang="0">
                <a:pos x="2913" y="3102"/>
              </a:cxn>
              <a:cxn ang="0">
                <a:pos x="3143" y="3022"/>
              </a:cxn>
              <a:cxn ang="0">
                <a:pos x="3668" y="2460"/>
              </a:cxn>
              <a:cxn ang="0">
                <a:pos x="4129" y="2235"/>
              </a:cxn>
              <a:cxn ang="0">
                <a:pos x="5761" y="2235"/>
              </a:cxn>
              <a:cxn ang="0">
                <a:pos x="5767" y="0"/>
              </a:cxn>
              <a:cxn ang="0">
                <a:pos x="0" y="1"/>
              </a:cxn>
              <a:cxn ang="0">
                <a:pos x="8" y="3103"/>
              </a:cxn>
            </a:cxnLst>
            <a:rect l="0" t="0"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999"/>
            </a:schemeClr>
          </a:solidFill>
          <a:ln w="9525">
            <a:noFill/>
            <a:round/>
            <a:headEnd/>
            <a:tailEnd/>
          </a:ln>
          <a:effectLst/>
        </p:spPr>
        <p:txBody>
          <a:bodyPr/>
          <a:lstStyle/>
          <a:p>
            <a:endParaRPr lang="zh-CN" altLang="en-US"/>
          </a:p>
        </p:txBody>
      </p:sp>
      <p:sp>
        <p:nvSpPr>
          <p:cNvPr id="3100" name="Freeform 28"/>
          <p:cNvSpPr>
            <a:spLocks/>
          </p:cNvSpPr>
          <p:nvPr/>
        </p:nvSpPr>
        <p:spPr bwMode="gray">
          <a:xfrm>
            <a:off x="0" y="0"/>
            <a:ext cx="9155113" cy="4333875"/>
          </a:xfrm>
          <a:custGeom>
            <a:avLst/>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0" t="0"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rotWithShape="1">
            <a:gsLst>
              <a:gs pos="0">
                <a:schemeClr val="bg1">
                  <a:gamma/>
                  <a:tint val="0"/>
                  <a:invGamma/>
                </a:schemeClr>
              </a:gs>
              <a:gs pos="100000">
                <a:schemeClr val="bg1">
                  <a:alpha val="89999"/>
                </a:schemeClr>
              </a:gs>
            </a:gsLst>
            <a:lin ang="0" scaled="1"/>
          </a:gradFill>
          <a:ln w="9525">
            <a:noFill/>
            <a:round/>
            <a:headEnd/>
            <a:tailEnd/>
          </a:ln>
          <a:effectLst/>
        </p:spPr>
        <p:txBody>
          <a:bodyPr/>
          <a:lstStyle/>
          <a:p>
            <a:endParaRPr lang="zh-CN" altLang="en-US"/>
          </a:p>
        </p:txBody>
      </p:sp>
      <p:sp>
        <p:nvSpPr>
          <p:cNvPr id="3102" name="Freeform 30"/>
          <p:cNvSpPr>
            <a:spLocks/>
          </p:cNvSpPr>
          <p:nvPr/>
        </p:nvSpPr>
        <p:spPr bwMode="gray">
          <a:xfrm>
            <a:off x="0" y="0"/>
            <a:ext cx="9153525" cy="1600200"/>
          </a:xfrm>
          <a:custGeom>
            <a:avLst/>
            <a:gdLst/>
            <a:ahLst/>
            <a:cxnLst>
              <a:cxn ang="0">
                <a:pos x="0" y="1008"/>
              </a:cxn>
              <a:cxn ang="0">
                <a:pos x="1884" y="1008"/>
              </a:cxn>
              <a:cxn ang="0">
                <a:pos x="2152" y="921"/>
              </a:cxn>
              <a:cxn ang="0">
                <a:pos x="2560" y="531"/>
              </a:cxn>
              <a:cxn ang="0">
                <a:pos x="2892" y="448"/>
              </a:cxn>
              <a:cxn ang="0">
                <a:pos x="5766" y="461"/>
              </a:cxn>
              <a:cxn ang="0">
                <a:pos x="5758" y="0"/>
              </a:cxn>
              <a:cxn ang="0">
                <a:pos x="0" y="2"/>
              </a:cxn>
              <a:cxn ang="0">
                <a:pos x="0" y="1008"/>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w="9525">
            <a:noFill/>
            <a:round/>
            <a:headEnd/>
            <a:tailEnd/>
          </a:ln>
          <a:effectLst/>
        </p:spPr>
        <p:txBody>
          <a:bodyPr/>
          <a:lstStyle/>
          <a:p>
            <a:endParaRPr lang="zh-CN" altLang="en-US"/>
          </a:p>
        </p:txBody>
      </p:sp>
      <p:sp>
        <p:nvSpPr>
          <p:cNvPr id="3089" name="Rectangle 17"/>
          <p:cNvSpPr>
            <a:spLocks noGrp="1" noChangeArrowheads="1"/>
          </p:cNvSpPr>
          <p:nvPr>
            <p:ph type="dt" sz="half" idx="2"/>
          </p:nvPr>
        </p:nvSpPr>
        <p:spPr>
          <a:xfrm>
            <a:off x="762000" y="6477000"/>
            <a:ext cx="2133600" cy="247650"/>
          </a:xfrm>
        </p:spPr>
        <p:txBody>
          <a:bodyPr/>
          <a:lstStyle>
            <a:lvl1pPr>
              <a:defRPr/>
            </a:lvl1pPr>
          </a:lstStyle>
          <a:p>
            <a:endParaRPr lang="en-US" altLang="zh-CN" dirty="0"/>
          </a:p>
        </p:txBody>
      </p:sp>
      <p:sp>
        <p:nvSpPr>
          <p:cNvPr id="3087" name="Rectangle 15"/>
          <p:cNvSpPr>
            <a:spLocks noGrp="1" noChangeArrowheads="1"/>
          </p:cNvSpPr>
          <p:nvPr>
            <p:ph type="ctrTitle"/>
          </p:nvPr>
        </p:nvSpPr>
        <p:spPr>
          <a:xfrm>
            <a:off x="228600" y="1828800"/>
            <a:ext cx="5486400" cy="1470025"/>
          </a:xfrm>
        </p:spPr>
        <p:txBody>
          <a:bodyPr/>
          <a:lstStyle>
            <a:lvl1pPr>
              <a:defRPr sz="4400">
                <a:solidFill>
                  <a:schemeClr val="tx1"/>
                </a:solidFill>
              </a:defRPr>
            </a:lvl1pPr>
          </a:lstStyle>
          <a:p>
            <a:r>
              <a:rPr lang="zh-CN" altLang="en-US"/>
              <a:t>单击此处编辑母版标题样式</a:t>
            </a:r>
          </a:p>
        </p:txBody>
      </p:sp>
      <p:sp>
        <p:nvSpPr>
          <p:cNvPr id="3088" name="Rectangle 16"/>
          <p:cNvSpPr>
            <a:spLocks noGrp="1" noChangeArrowheads="1"/>
          </p:cNvSpPr>
          <p:nvPr>
            <p:ph type="subTitle" idx="1"/>
          </p:nvPr>
        </p:nvSpPr>
        <p:spPr>
          <a:xfrm>
            <a:off x="228600" y="3200400"/>
            <a:ext cx="5472113" cy="457200"/>
          </a:xfrm>
        </p:spPr>
        <p:txBody>
          <a:bodyPr/>
          <a:lstStyle>
            <a:lvl1pPr marL="0" indent="0" algn="dist">
              <a:buFontTx/>
              <a:buNone/>
              <a:defRPr sz="1600" i="1">
                <a:latin typeface="Times New Roman" pitchFamily="18" charset="0"/>
              </a:defRPr>
            </a:lvl1pPr>
          </a:lstStyle>
          <a:p>
            <a:r>
              <a:rPr lang="zh-CN" altLang="en-US"/>
              <a:t>单击此处编辑母版副标题样式</a:t>
            </a:r>
          </a:p>
        </p:txBody>
      </p:sp>
      <p:sp>
        <p:nvSpPr>
          <p:cNvPr id="3090" name="Rectangle 18"/>
          <p:cNvSpPr>
            <a:spLocks noGrp="1" noChangeArrowheads="1"/>
          </p:cNvSpPr>
          <p:nvPr>
            <p:ph type="ftr" sz="quarter" idx="3"/>
          </p:nvPr>
        </p:nvSpPr>
        <p:spPr>
          <a:xfrm>
            <a:off x="3048000" y="6477000"/>
            <a:ext cx="3276600" cy="247650"/>
          </a:xfrm>
        </p:spPr>
        <p:txBody>
          <a:bodyPr/>
          <a:lstStyle>
            <a:lvl1pPr algn="l">
              <a:defRPr/>
            </a:lvl1pPr>
          </a:lstStyle>
          <a:p>
            <a:endParaRPr lang="en-US" altLang="zh-CN" dirty="0"/>
          </a:p>
        </p:txBody>
      </p:sp>
      <p:sp>
        <p:nvSpPr>
          <p:cNvPr id="3091" name="Rectangle 19"/>
          <p:cNvSpPr>
            <a:spLocks noGrp="1" noChangeArrowheads="1"/>
          </p:cNvSpPr>
          <p:nvPr>
            <p:ph type="sldNum" sz="quarter" idx="4"/>
          </p:nvPr>
        </p:nvSpPr>
        <p:spPr>
          <a:xfrm>
            <a:off x="304800" y="6477000"/>
            <a:ext cx="381000" cy="247650"/>
          </a:xfrm>
        </p:spPr>
        <p:txBody>
          <a:bodyPr/>
          <a:lstStyle>
            <a:lvl1pPr>
              <a:defRPr/>
            </a:lvl1pPr>
          </a:lstStyle>
          <a:p>
            <a:fld id="{6C295C72-842F-42DE-9017-DA2B702CACD7}" type="slidenum">
              <a:rPr lang="zh-CN" altLang="en-US"/>
              <a:pPr/>
              <a:t>‹#›</a:t>
            </a:fld>
            <a:endParaRPr lang="en-US" altLang="zh-CN" dirty="0"/>
          </a:p>
        </p:txBody>
      </p:sp>
      <p:sp>
        <p:nvSpPr>
          <p:cNvPr id="3109" name="Freeform 37"/>
          <p:cNvSpPr>
            <a:spLocks/>
          </p:cNvSpPr>
          <p:nvPr/>
        </p:nvSpPr>
        <p:spPr bwMode="gray">
          <a:xfrm>
            <a:off x="3175" y="456247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01"/>
                                        </p:tgtEl>
                                        <p:attrNameLst>
                                          <p:attrName>style.visibility</p:attrName>
                                        </p:attrNameLst>
                                      </p:cBhvr>
                                      <p:to>
                                        <p:strVal val="visible"/>
                                      </p:to>
                                    </p:set>
                                    <p:animEffect transition="in" filter="wipe(left)">
                                      <p:cBhvr>
                                        <p:cTn id="7" dur="1000"/>
                                        <p:tgtEl>
                                          <p:spTgt spid="3101"/>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109"/>
                                        </p:tgtEl>
                                        <p:attrNameLst>
                                          <p:attrName>style.visibility</p:attrName>
                                        </p:attrNameLst>
                                      </p:cBhvr>
                                      <p:to>
                                        <p:strVal val="visible"/>
                                      </p:to>
                                    </p:set>
                                    <p:animEffect transition="in" filter="wipe(left)">
                                      <p:cBhvr>
                                        <p:cTn id="11" dur="500"/>
                                        <p:tgtEl>
                                          <p:spTgt spid="3109"/>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3111"/>
                                        </p:tgtEl>
                                        <p:attrNameLst>
                                          <p:attrName>style.visibility</p:attrName>
                                        </p:attrNameLst>
                                      </p:cBhvr>
                                      <p:to>
                                        <p:strVal val="visible"/>
                                      </p:to>
                                    </p:set>
                                    <p:animEffect transition="in" filter="wipe(right)">
                                      <p:cBhvr>
                                        <p:cTn id="15" dur="500"/>
                                        <p:tgtEl>
                                          <p:spTgt spid="3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1" grpId="0" animBg="1"/>
      <p:bldP spid="3101" grpId="0" animBg="1"/>
      <p:bldP spid="310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1105F89E-B02A-43C9-9A36-B561594D9D13}" type="slidenum">
              <a:rPr lang="zh-CN" altLang="en-US"/>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0200" y="773113"/>
            <a:ext cx="2108200" cy="5581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0838" y="773113"/>
            <a:ext cx="6176962" cy="5581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505575AF-0D3B-4290-8129-A33C961F861C}" type="slidenum">
              <a:rPr lang="zh-CN" altLang="en-US"/>
              <a:pPr/>
              <a:t>‹#›</a:t>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1950" y="773113"/>
            <a:ext cx="8401050" cy="6746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50838" y="1600200"/>
            <a:ext cx="4141787"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629400"/>
            <a:ext cx="2133600" cy="168275"/>
          </a:xfrm>
        </p:spPr>
        <p:txBody>
          <a:bodyPr/>
          <a:lstStyle>
            <a:lvl1pPr>
              <a:defRPr/>
            </a:lvl1pPr>
          </a:lstStyle>
          <a:p>
            <a:endParaRPr lang="en-US" altLang="zh-CN" dirty="0"/>
          </a:p>
        </p:txBody>
      </p:sp>
      <p:sp>
        <p:nvSpPr>
          <p:cNvPr id="6" name="页脚占位符 5"/>
          <p:cNvSpPr>
            <a:spLocks noGrp="1"/>
          </p:cNvSpPr>
          <p:nvPr>
            <p:ph type="ftr" sz="quarter" idx="11"/>
          </p:nvPr>
        </p:nvSpPr>
        <p:spPr>
          <a:xfrm>
            <a:off x="3124200" y="6629400"/>
            <a:ext cx="2895600" cy="168275"/>
          </a:xfrm>
        </p:spPr>
        <p:txBody>
          <a:bodyPr/>
          <a:lstStyle>
            <a:lvl1pPr>
              <a:defRPr/>
            </a:lvl1pPr>
          </a:lstStyle>
          <a:p>
            <a:endParaRPr lang="en-US" altLang="zh-CN" dirty="0"/>
          </a:p>
        </p:txBody>
      </p:sp>
      <p:sp>
        <p:nvSpPr>
          <p:cNvPr id="7" name="灯片编号占位符 6"/>
          <p:cNvSpPr>
            <a:spLocks noGrp="1"/>
          </p:cNvSpPr>
          <p:nvPr>
            <p:ph type="sldNum" sz="quarter" idx="12"/>
          </p:nvPr>
        </p:nvSpPr>
        <p:spPr>
          <a:xfrm>
            <a:off x="6553200" y="6629400"/>
            <a:ext cx="2133600" cy="168275"/>
          </a:xfrm>
        </p:spPr>
        <p:txBody>
          <a:bodyPr/>
          <a:lstStyle>
            <a:lvl1pPr>
              <a:defRPr/>
            </a:lvl1pPr>
          </a:lstStyle>
          <a:p>
            <a:fld id="{A604C2F8-204D-4548-AF23-D5B4828A2A07}" type="slidenum">
              <a:rPr lang="zh-CN" altLang="en-US"/>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2582A21D-9DB0-4F54-9741-20EA87CCB809}" type="slidenum">
              <a:rPr lang="zh-CN" altLang="en-US"/>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dirty="0"/>
          </a:p>
        </p:txBody>
      </p:sp>
      <p:sp>
        <p:nvSpPr>
          <p:cNvPr id="5" name="页脚占位符 4"/>
          <p:cNvSpPr>
            <a:spLocks noGrp="1"/>
          </p:cNvSpPr>
          <p:nvPr>
            <p:ph type="ftr" sz="quarter" idx="11"/>
          </p:nvPr>
        </p:nvSpPr>
        <p:spPr/>
        <p:txBody>
          <a:bodyPr/>
          <a:lstStyle>
            <a:lvl1pPr>
              <a:defRPr/>
            </a:lvl1pPr>
          </a:lstStyle>
          <a:p>
            <a:endParaRPr lang="en-US" altLang="zh-CN" dirty="0"/>
          </a:p>
        </p:txBody>
      </p:sp>
      <p:sp>
        <p:nvSpPr>
          <p:cNvPr id="6" name="灯片编号占位符 5"/>
          <p:cNvSpPr>
            <a:spLocks noGrp="1"/>
          </p:cNvSpPr>
          <p:nvPr>
            <p:ph type="sldNum" sz="quarter" idx="12"/>
          </p:nvPr>
        </p:nvSpPr>
        <p:spPr/>
        <p:txBody>
          <a:bodyPr/>
          <a:lstStyle>
            <a:lvl1pPr>
              <a:defRPr/>
            </a:lvl1pPr>
          </a:lstStyle>
          <a:p>
            <a:fld id="{85894120-E330-4521-9F29-186D6A7EABBD}" type="slidenum">
              <a:rPr lang="zh-CN" altLang="en-US"/>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0838" y="1600200"/>
            <a:ext cx="4141787"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FFF9009E-261F-4B9C-8FBB-A774B36D755A}" type="slidenum">
              <a:rPr lang="zh-CN" altLang="en-US"/>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dirty="0"/>
          </a:p>
        </p:txBody>
      </p:sp>
      <p:sp>
        <p:nvSpPr>
          <p:cNvPr id="8" name="页脚占位符 7"/>
          <p:cNvSpPr>
            <a:spLocks noGrp="1"/>
          </p:cNvSpPr>
          <p:nvPr>
            <p:ph type="ftr" sz="quarter" idx="11"/>
          </p:nvPr>
        </p:nvSpPr>
        <p:spPr/>
        <p:txBody>
          <a:bodyPr/>
          <a:lstStyle>
            <a:lvl1pPr>
              <a:defRPr/>
            </a:lvl1pPr>
          </a:lstStyle>
          <a:p>
            <a:endParaRPr lang="en-US" altLang="zh-CN" dirty="0"/>
          </a:p>
        </p:txBody>
      </p:sp>
      <p:sp>
        <p:nvSpPr>
          <p:cNvPr id="9" name="灯片编号占位符 8"/>
          <p:cNvSpPr>
            <a:spLocks noGrp="1"/>
          </p:cNvSpPr>
          <p:nvPr>
            <p:ph type="sldNum" sz="quarter" idx="12"/>
          </p:nvPr>
        </p:nvSpPr>
        <p:spPr/>
        <p:txBody>
          <a:bodyPr/>
          <a:lstStyle>
            <a:lvl1pPr>
              <a:defRPr/>
            </a:lvl1pPr>
          </a:lstStyle>
          <a:p>
            <a:fld id="{3B69460F-3F64-4B48-BEB5-0E165E020AD9}" type="slidenum">
              <a:rPr lang="zh-CN" altLang="en-US"/>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dirty="0"/>
          </a:p>
        </p:txBody>
      </p:sp>
      <p:sp>
        <p:nvSpPr>
          <p:cNvPr id="4" name="页脚占位符 3"/>
          <p:cNvSpPr>
            <a:spLocks noGrp="1"/>
          </p:cNvSpPr>
          <p:nvPr>
            <p:ph type="ftr" sz="quarter" idx="11"/>
          </p:nvPr>
        </p:nvSpPr>
        <p:spPr/>
        <p:txBody>
          <a:bodyPr/>
          <a:lstStyle>
            <a:lvl1pPr>
              <a:defRPr/>
            </a:lvl1pPr>
          </a:lstStyle>
          <a:p>
            <a:endParaRPr lang="en-US" altLang="zh-CN" dirty="0"/>
          </a:p>
        </p:txBody>
      </p:sp>
      <p:sp>
        <p:nvSpPr>
          <p:cNvPr id="5" name="灯片编号占位符 4"/>
          <p:cNvSpPr>
            <a:spLocks noGrp="1"/>
          </p:cNvSpPr>
          <p:nvPr>
            <p:ph type="sldNum" sz="quarter" idx="12"/>
          </p:nvPr>
        </p:nvSpPr>
        <p:spPr/>
        <p:txBody>
          <a:bodyPr/>
          <a:lstStyle>
            <a:lvl1pPr>
              <a:defRPr/>
            </a:lvl1pPr>
          </a:lstStyle>
          <a:p>
            <a:fld id="{FA6476B7-40EC-4A61-81EA-BC7598D1B752}" type="slidenum">
              <a:rPr lang="zh-CN" altLang="en-US"/>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dirty="0"/>
          </a:p>
        </p:txBody>
      </p:sp>
      <p:sp>
        <p:nvSpPr>
          <p:cNvPr id="3" name="页脚占位符 2"/>
          <p:cNvSpPr>
            <a:spLocks noGrp="1"/>
          </p:cNvSpPr>
          <p:nvPr>
            <p:ph type="ftr" sz="quarter" idx="11"/>
          </p:nvPr>
        </p:nvSpPr>
        <p:spPr/>
        <p:txBody>
          <a:bodyPr/>
          <a:lstStyle>
            <a:lvl1pPr>
              <a:defRPr/>
            </a:lvl1pPr>
          </a:lstStyle>
          <a:p>
            <a:endParaRPr lang="en-US" altLang="zh-CN" dirty="0"/>
          </a:p>
        </p:txBody>
      </p:sp>
      <p:sp>
        <p:nvSpPr>
          <p:cNvPr id="4" name="灯片编号占位符 3"/>
          <p:cNvSpPr>
            <a:spLocks noGrp="1"/>
          </p:cNvSpPr>
          <p:nvPr>
            <p:ph type="sldNum" sz="quarter" idx="12"/>
          </p:nvPr>
        </p:nvSpPr>
        <p:spPr/>
        <p:txBody>
          <a:bodyPr/>
          <a:lstStyle>
            <a:lvl1pPr>
              <a:defRPr/>
            </a:lvl1pPr>
          </a:lstStyle>
          <a:p>
            <a:fld id="{C442E76C-5F29-450F-B49C-7C98A445B0A6}" type="slidenum">
              <a:rPr lang="zh-CN" altLang="en-US"/>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FC524D4B-06E9-4478-A509-AFA34B08400B}" type="slidenum">
              <a:rPr lang="zh-CN" altLang="en-US"/>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dirty="0"/>
          </a:p>
        </p:txBody>
      </p:sp>
      <p:sp>
        <p:nvSpPr>
          <p:cNvPr id="6" name="页脚占位符 5"/>
          <p:cNvSpPr>
            <a:spLocks noGrp="1"/>
          </p:cNvSpPr>
          <p:nvPr>
            <p:ph type="ftr" sz="quarter" idx="11"/>
          </p:nvPr>
        </p:nvSpPr>
        <p:spPr/>
        <p:txBody>
          <a:bodyPr/>
          <a:lstStyle>
            <a:lvl1pPr>
              <a:defRPr/>
            </a:lvl1pPr>
          </a:lstStyle>
          <a:p>
            <a:endParaRPr lang="en-US" altLang="zh-CN" dirty="0"/>
          </a:p>
        </p:txBody>
      </p:sp>
      <p:sp>
        <p:nvSpPr>
          <p:cNvPr id="7" name="灯片编号占位符 6"/>
          <p:cNvSpPr>
            <a:spLocks noGrp="1"/>
          </p:cNvSpPr>
          <p:nvPr>
            <p:ph type="sldNum" sz="quarter" idx="12"/>
          </p:nvPr>
        </p:nvSpPr>
        <p:spPr/>
        <p:txBody>
          <a:bodyPr/>
          <a:lstStyle>
            <a:lvl1pPr>
              <a:defRPr/>
            </a:lvl1pPr>
          </a:lstStyle>
          <a:p>
            <a:fld id="{F8082739-DA8F-4E71-AAFC-1A8B130B1F90}" type="slidenum">
              <a:rPr lang="zh-CN" altLang="en-US"/>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sp>
        <p:nvSpPr>
          <p:cNvPr id="1070" name="Freeform 46"/>
          <p:cNvSpPr>
            <a:spLocks/>
          </p:cNvSpPr>
          <p:nvPr/>
        </p:nvSpPr>
        <p:spPr bwMode="gray">
          <a:xfrm>
            <a:off x="-1588" y="1108075"/>
            <a:ext cx="9175751" cy="5749925"/>
          </a:xfrm>
          <a:custGeom>
            <a:avLst/>
            <a:gdLst/>
            <a:ahLst/>
            <a:cxnLst>
              <a:cxn ang="0">
                <a:pos x="7" y="3616"/>
              </a:cxn>
              <a:cxn ang="0">
                <a:pos x="5780" y="3622"/>
              </a:cxn>
              <a:cxn ang="0">
                <a:pos x="5760" y="0"/>
              </a:cxn>
              <a:cxn ang="0">
                <a:pos x="0" y="0"/>
              </a:cxn>
              <a:cxn ang="0">
                <a:pos x="7" y="3616"/>
              </a:cxn>
            </a:cxnLst>
            <a:rect l="0" t="0" r="r" b="b"/>
            <a:pathLst>
              <a:path w="5780" h="3622">
                <a:moveTo>
                  <a:pt x="7" y="3616"/>
                </a:moveTo>
                <a:lnTo>
                  <a:pt x="5780" y="3622"/>
                </a:lnTo>
                <a:lnTo>
                  <a:pt x="5760" y="0"/>
                </a:lnTo>
                <a:lnTo>
                  <a:pt x="0" y="0"/>
                </a:lnTo>
                <a:lnTo>
                  <a:pt x="7" y="3616"/>
                </a:lnTo>
                <a:close/>
              </a:path>
            </a:pathLst>
          </a:custGeom>
          <a:solidFill>
            <a:srgbClr val="FFFFFF">
              <a:alpha val="50000"/>
            </a:srgbClr>
          </a:solidFill>
          <a:ln w="9525">
            <a:noFill/>
            <a:round/>
            <a:headEnd/>
            <a:tailEnd/>
          </a:ln>
          <a:effectLst/>
        </p:spPr>
        <p:txBody>
          <a:bodyPr/>
          <a:lstStyle/>
          <a:p>
            <a:endParaRPr lang="zh-CN" altLang="en-US"/>
          </a:p>
        </p:txBody>
      </p:sp>
      <p:sp>
        <p:nvSpPr>
          <p:cNvPr id="1092" name="Rectangle 68"/>
          <p:cNvSpPr>
            <a:spLocks noGrp="1" noChangeArrowheads="1"/>
          </p:cNvSpPr>
          <p:nvPr>
            <p:ph type="body" idx="1"/>
          </p:nvPr>
        </p:nvSpPr>
        <p:spPr bwMode="gray">
          <a:xfrm>
            <a:off x="350838" y="1600200"/>
            <a:ext cx="8437562" cy="47545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93" name="Rectangle 69"/>
          <p:cNvSpPr>
            <a:spLocks noGrp="1" noChangeArrowheads="1"/>
          </p:cNvSpPr>
          <p:nvPr>
            <p:ph type="dt" sz="half" idx="2"/>
          </p:nvPr>
        </p:nvSpPr>
        <p:spPr bwMode="gray">
          <a:xfrm>
            <a:off x="457200" y="66294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宋体" charset="-122"/>
              </a:defRPr>
            </a:lvl1pPr>
          </a:lstStyle>
          <a:p>
            <a:endParaRPr lang="en-US" altLang="zh-CN" dirty="0"/>
          </a:p>
        </p:txBody>
      </p:sp>
      <p:sp>
        <p:nvSpPr>
          <p:cNvPr id="1094" name="Rectangle 70"/>
          <p:cNvSpPr>
            <a:spLocks noGrp="1" noChangeArrowheads="1"/>
          </p:cNvSpPr>
          <p:nvPr>
            <p:ph type="ftr" sz="quarter" idx="3"/>
          </p:nvPr>
        </p:nvSpPr>
        <p:spPr bwMode="gray">
          <a:xfrm>
            <a:off x="3124200" y="6629400"/>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endParaRPr lang="en-US" altLang="zh-CN" dirty="0"/>
          </a:p>
        </p:txBody>
      </p:sp>
      <p:sp>
        <p:nvSpPr>
          <p:cNvPr id="1095" name="Rectangle 71"/>
          <p:cNvSpPr>
            <a:spLocks noGrp="1" noChangeArrowheads="1"/>
          </p:cNvSpPr>
          <p:nvPr>
            <p:ph type="sldNum" sz="quarter" idx="4"/>
          </p:nvPr>
        </p:nvSpPr>
        <p:spPr bwMode="gray">
          <a:xfrm>
            <a:off x="6553200" y="66294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fld id="{30BC05BA-02BD-45C8-B65B-52AD6C6CF39B}" type="slidenum">
              <a:rPr lang="zh-CN" altLang="en-US"/>
              <a:pPr/>
              <a:t>‹#›</a:t>
            </a:fld>
            <a:endParaRPr lang="en-US" altLang="zh-CN" dirty="0"/>
          </a:p>
        </p:txBody>
      </p:sp>
      <p:sp>
        <p:nvSpPr>
          <p:cNvPr id="1097" name="Freeform 73"/>
          <p:cNvSpPr>
            <a:spLocks/>
          </p:cNvSpPr>
          <p:nvPr/>
        </p:nvSpPr>
        <p:spPr bwMode="gray">
          <a:xfrm>
            <a:off x="3175" y="685800"/>
            <a:ext cx="9131300" cy="685800"/>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endParaRPr lang="zh-CN" altLang="en-US"/>
          </a:p>
        </p:txBody>
      </p:sp>
      <p:sp>
        <p:nvSpPr>
          <p:cNvPr id="1091" name="Rectangle 67"/>
          <p:cNvSpPr>
            <a:spLocks noGrp="1" noChangeArrowheads="1"/>
          </p:cNvSpPr>
          <p:nvPr>
            <p:ph type="title"/>
          </p:nvPr>
        </p:nvSpPr>
        <p:spPr bwMode="gray">
          <a:xfrm>
            <a:off x="361950" y="773113"/>
            <a:ext cx="8401050" cy="674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wipe(left)">
                                      <p:cBhvr>
                                        <p:cTn id="7" dur="500"/>
                                        <p:tgtEl>
                                          <p:spTgt spid="1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 grpId="0" animBg="1"/>
    </p:bldLst>
  </p:timing>
  <p:txStyles>
    <p:titleStyle>
      <a:lvl1pPr algn="l" rtl="0" fontAlgn="base">
        <a:spcBef>
          <a:spcPct val="0"/>
        </a:spcBef>
        <a:spcAft>
          <a:spcPct val="0"/>
        </a:spcAft>
        <a:defRPr sz="4000" b="1">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charset="0"/>
        </a:defRPr>
      </a:lvl2pPr>
      <a:lvl3pPr algn="l" rtl="0" fontAlgn="base">
        <a:spcBef>
          <a:spcPct val="0"/>
        </a:spcBef>
        <a:spcAft>
          <a:spcPct val="0"/>
        </a:spcAft>
        <a:defRPr sz="4000" b="1">
          <a:solidFill>
            <a:schemeClr val="tx2"/>
          </a:solidFill>
          <a:latin typeface="Arial" charset="0"/>
        </a:defRPr>
      </a:lvl3pPr>
      <a:lvl4pPr algn="l" rtl="0" fontAlgn="base">
        <a:spcBef>
          <a:spcPct val="0"/>
        </a:spcBef>
        <a:spcAft>
          <a:spcPct val="0"/>
        </a:spcAft>
        <a:defRPr sz="4000" b="1">
          <a:solidFill>
            <a:schemeClr val="tx2"/>
          </a:solidFill>
          <a:latin typeface="Arial" charset="0"/>
        </a:defRPr>
      </a:lvl4pPr>
      <a:lvl5pPr algn="l" rtl="0" fontAlgn="base">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tags" Target="../tags/tag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0" name="Picture 52" descr="water"/>
          <p:cNvPicPr>
            <a:picLocks noChangeAspect="1" noChangeArrowheads="1"/>
          </p:cNvPicPr>
          <p:nvPr/>
        </p:nvPicPr>
        <p:blipFill>
          <a:blip r:embed="rId3" cstate="print"/>
          <a:srcRect l="22409" t="16374" b="27486"/>
          <a:stretch>
            <a:fillRect/>
          </a:stretch>
        </p:blipFill>
        <p:spPr bwMode="gray">
          <a:xfrm rot="786797">
            <a:off x="7084184" y="-232929"/>
            <a:ext cx="1906200" cy="1573273"/>
          </a:xfrm>
          <a:prstGeom prst="rect">
            <a:avLst/>
          </a:prstGeom>
          <a:noFill/>
        </p:spPr>
      </p:pic>
      <p:sp>
        <p:nvSpPr>
          <p:cNvPr id="2101" name="Line 53"/>
          <p:cNvSpPr>
            <a:spLocks noChangeShapeType="1"/>
          </p:cNvSpPr>
          <p:nvPr/>
        </p:nvSpPr>
        <p:spPr bwMode="gray">
          <a:xfrm>
            <a:off x="5868144" y="5517232"/>
            <a:ext cx="2447925" cy="0"/>
          </a:xfrm>
          <a:prstGeom prst="line">
            <a:avLst/>
          </a:prstGeom>
          <a:noFill/>
          <a:ln w="25400">
            <a:solidFill>
              <a:srgbClr val="000000"/>
            </a:solidFill>
            <a:prstDash val="sysDot"/>
            <a:round/>
            <a:headEnd/>
            <a:tailEnd type="oval" w="med" len="med"/>
          </a:ln>
          <a:effectLst/>
        </p:spPr>
        <p:txBody>
          <a:bodyPr wrap="none" anchor="ctr"/>
          <a:lstStyle/>
          <a:p>
            <a:endParaRPr lang="zh-CN" altLang="en-US" sz="1400">
              <a:solidFill>
                <a:srgbClr val="663300"/>
              </a:solidFill>
            </a:endParaRPr>
          </a:p>
        </p:txBody>
      </p:sp>
      <p:sp>
        <p:nvSpPr>
          <p:cNvPr id="39" name="TextBox 38"/>
          <p:cNvSpPr txBox="1"/>
          <p:nvPr/>
        </p:nvSpPr>
        <p:spPr>
          <a:xfrm>
            <a:off x="642910" y="1857364"/>
            <a:ext cx="8072494" cy="1323439"/>
          </a:xfrm>
          <a:prstGeom prst="rect">
            <a:avLst/>
          </a:prstGeom>
          <a:noFill/>
        </p:spPr>
        <p:txBody>
          <a:bodyPr wrap="square" rtlCol="0">
            <a:spAutoFit/>
          </a:bodyPr>
          <a:lstStyle/>
          <a:p>
            <a:pPr algn="ctr"/>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基于</a:t>
            </a:r>
            <a:r>
              <a:rPr lang="en-US" altLang="zh-CN"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CUDA</a:t>
            </a:r>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的关联规则挖掘算法及增量式情况的研究和简单实现</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53" name="饼形 52"/>
          <p:cNvSpPr/>
          <p:nvPr/>
        </p:nvSpPr>
        <p:spPr>
          <a:xfrm rot="2632766">
            <a:off x="1990426" y="847427"/>
            <a:ext cx="642942" cy="642942"/>
          </a:xfrm>
          <a:prstGeom prst="pie">
            <a:avLst/>
          </a:prstGeom>
          <a:solidFill>
            <a:schemeClr val="bg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083" name="Group 35"/>
          <p:cNvGrpSpPr>
            <a:grpSpLocks/>
          </p:cNvGrpSpPr>
          <p:nvPr/>
        </p:nvGrpSpPr>
        <p:grpSpPr bwMode="auto">
          <a:xfrm>
            <a:off x="857224" y="5072074"/>
            <a:ext cx="1676400" cy="1093788"/>
            <a:chOff x="395" y="2036"/>
            <a:chExt cx="618" cy="403"/>
          </a:xfrm>
        </p:grpSpPr>
        <p:sp>
          <p:nvSpPr>
            <p:cNvPr id="2084" name="Freeform 36"/>
            <p:cNvSpPr>
              <a:spLocks/>
            </p:cNvSpPr>
            <p:nvPr/>
          </p:nvSpPr>
          <p:spPr bwMode="gray">
            <a:xfrm>
              <a:off x="395" y="2217"/>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sp>
          <p:nvSpPr>
            <p:cNvPr id="2085" name="Freeform 37"/>
            <p:cNvSpPr>
              <a:spLocks/>
            </p:cNvSpPr>
            <p:nvPr/>
          </p:nvSpPr>
          <p:spPr bwMode="gray">
            <a:xfrm>
              <a:off x="395" y="2352"/>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sp>
          <p:nvSpPr>
            <p:cNvPr id="2086" name="Freeform 38"/>
            <p:cNvSpPr>
              <a:spLocks/>
            </p:cNvSpPr>
            <p:nvPr/>
          </p:nvSpPr>
          <p:spPr bwMode="gray">
            <a:xfrm>
              <a:off x="531" y="2213"/>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sp>
          <p:nvSpPr>
            <p:cNvPr id="2087" name="Freeform 39"/>
            <p:cNvSpPr>
              <a:spLocks/>
            </p:cNvSpPr>
            <p:nvPr/>
          </p:nvSpPr>
          <p:spPr bwMode="gray">
            <a:xfrm>
              <a:off x="543" y="2220"/>
              <a:ext cx="60" cy="62"/>
            </a:xfrm>
            <a:custGeom>
              <a:avLst/>
              <a:gdLst/>
              <a:ahLst/>
              <a:cxnLst>
                <a:cxn ang="0">
                  <a:pos x="0" y="0"/>
                </a:cxn>
                <a:cxn ang="0">
                  <a:pos x="29" y="23"/>
                </a:cxn>
                <a:cxn ang="0">
                  <a:pos x="60" y="62"/>
                </a:cxn>
              </a:cxnLst>
              <a:rect l="0" t="0" r="r" b="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grpSp>
          <p:nvGrpSpPr>
            <p:cNvPr id="2088" name="Group 40"/>
            <p:cNvGrpSpPr>
              <a:grpSpLocks/>
            </p:cNvGrpSpPr>
            <p:nvPr/>
          </p:nvGrpSpPr>
          <p:grpSpPr bwMode="auto">
            <a:xfrm>
              <a:off x="591" y="2036"/>
              <a:ext cx="422" cy="337"/>
              <a:chOff x="768" y="2024"/>
              <a:chExt cx="422" cy="337"/>
            </a:xfrm>
          </p:grpSpPr>
          <p:sp>
            <p:nvSpPr>
              <p:cNvPr id="2089" name="Freeform 41"/>
              <p:cNvSpPr>
                <a:spLocks/>
              </p:cNvSpPr>
              <p:nvPr/>
            </p:nvSpPr>
            <p:spPr bwMode="gray">
              <a:xfrm>
                <a:off x="1074" y="2024"/>
                <a:ext cx="116" cy="117"/>
              </a:xfrm>
              <a:custGeom>
                <a:avLst/>
                <a:gdLst/>
                <a:ahLst/>
                <a:cxnLst>
                  <a:cxn ang="0">
                    <a:pos x="12" y="0"/>
                  </a:cxn>
                  <a:cxn ang="0">
                    <a:pos x="0" y="67"/>
                  </a:cxn>
                  <a:cxn ang="0">
                    <a:pos x="53" y="117"/>
                  </a:cxn>
                  <a:cxn ang="0">
                    <a:pos x="108" y="105"/>
                  </a:cxn>
                  <a:cxn ang="0">
                    <a:pos x="116" y="54"/>
                  </a:cxn>
                  <a:cxn ang="0">
                    <a:pos x="65" y="0"/>
                  </a:cxn>
                  <a:cxn ang="0">
                    <a:pos x="12" y="0"/>
                  </a:cxn>
                </a:cxnLst>
                <a:rect l="0" t="0" r="r" b="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headEnd/>
                <a:tailEnd/>
              </a:ln>
              <a:effectLst/>
            </p:spPr>
            <p:txBody>
              <a:bodyPr wrap="none" anchor="ctr"/>
              <a:lstStyle/>
              <a:p>
                <a:endParaRPr lang="zh-CN" altLang="en-US"/>
              </a:p>
            </p:txBody>
          </p:sp>
          <p:sp>
            <p:nvSpPr>
              <p:cNvPr id="2090" name="Freeform 42"/>
              <p:cNvSpPr>
                <a:spLocks/>
              </p:cNvSpPr>
              <p:nvPr/>
            </p:nvSpPr>
            <p:spPr bwMode="gray">
              <a:xfrm>
                <a:off x="858" y="2090"/>
                <a:ext cx="273" cy="228"/>
              </a:xfrm>
              <a:custGeom>
                <a:avLst/>
                <a:gdLst/>
                <a:ahLst/>
                <a:cxnLst>
                  <a:cxn ang="0">
                    <a:pos x="0" y="169"/>
                  </a:cxn>
                  <a:cxn ang="0">
                    <a:pos x="45" y="228"/>
                  </a:cxn>
                  <a:cxn ang="0">
                    <a:pos x="273" y="49"/>
                  </a:cxn>
                  <a:cxn ang="0">
                    <a:pos x="215" y="0"/>
                  </a:cxn>
                  <a:cxn ang="0">
                    <a:pos x="0" y="169"/>
                  </a:cxn>
                </a:cxnLst>
                <a:rect l="0" t="0" r="r" b="b"/>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headEnd/>
                <a:tailEnd/>
              </a:ln>
              <a:effectLst/>
            </p:spPr>
            <p:txBody>
              <a:bodyPr wrap="none" anchor="ctr"/>
              <a:lstStyle/>
              <a:p>
                <a:endParaRPr lang="zh-CN" altLang="en-US"/>
              </a:p>
            </p:txBody>
          </p:sp>
          <p:sp>
            <p:nvSpPr>
              <p:cNvPr id="2091" name="Freeform 43"/>
              <p:cNvSpPr>
                <a:spLocks/>
              </p:cNvSpPr>
              <p:nvPr/>
            </p:nvSpPr>
            <p:spPr bwMode="gray">
              <a:xfrm>
                <a:off x="858" y="2024"/>
                <a:ext cx="228" cy="237"/>
              </a:xfrm>
              <a:custGeom>
                <a:avLst/>
                <a:gdLst/>
                <a:ahLst/>
                <a:cxnLst>
                  <a:cxn ang="0">
                    <a:pos x="21" y="172"/>
                  </a:cxn>
                  <a:cxn ang="0">
                    <a:pos x="0" y="237"/>
                  </a:cxn>
                  <a:cxn ang="0">
                    <a:pos x="219" y="64"/>
                  </a:cxn>
                  <a:cxn ang="0">
                    <a:pos x="228" y="0"/>
                  </a:cxn>
                  <a:cxn ang="0">
                    <a:pos x="21" y="172"/>
                  </a:cxn>
                </a:cxnLst>
                <a:rect l="0" t="0" r="r" b="b"/>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headEnd/>
                <a:tailEnd/>
              </a:ln>
              <a:effectLst/>
            </p:spPr>
            <p:txBody>
              <a:bodyPr wrap="none" anchor="ctr"/>
              <a:lstStyle/>
              <a:p>
                <a:endParaRPr lang="zh-CN" altLang="en-US"/>
              </a:p>
            </p:txBody>
          </p:sp>
          <p:sp>
            <p:nvSpPr>
              <p:cNvPr id="2092" name="Freeform 44"/>
              <p:cNvSpPr>
                <a:spLocks/>
              </p:cNvSpPr>
              <p:nvPr/>
            </p:nvSpPr>
            <p:spPr bwMode="gray">
              <a:xfrm>
                <a:off x="903" y="2129"/>
                <a:ext cx="281" cy="189"/>
              </a:xfrm>
              <a:custGeom>
                <a:avLst/>
                <a:gdLst/>
                <a:ahLst/>
                <a:cxnLst>
                  <a:cxn ang="0">
                    <a:pos x="63" y="178"/>
                  </a:cxn>
                  <a:cxn ang="0">
                    <a:pos x="0" y="189"/>
                  </a:cxn>
                  <a:cxn ang="0">
                    <a:pos x="227" y="10"/>
                  </a:cxn>
                  <a:cxn ang="0">
                    <a:pos x="281" y="0"/>
                  </a:cxn>
                  <a:cxn ang="0">
                    <a:pos x="63" y="178"/>
                  </a:cxn>
                </a:cxnLst>
                <a:rect l="0" t="0" r="r" b="b"/>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headEnd/>
                <a:tailEnd/>
              </a:ln>
              <a:effectLst/>
            </p:spPr>
            <p:txBody>
              <a:bodyPr wrap="none" anchor="ctr"/>
              <a:lstStyle/>
              <a:p>
                <a:endParaRPr lang="zh-CN" altLang="en-US"/>
              </a:p>
            </p:txBody>
          </p:sp>
          <p:sp>
            <p:nvSpPr>
              <p:cNvPr id="2093" name="Freeform 45"/>
              <p:cNvSpPr>
                <a:spLocks/>
              </p:cNvSpPr>
              <p:nvPr/>
            </p:nvSpPr>
            <p:spPr bwMode="gray">
              <a:xfrm>
                <a:off x="789" y="2192"/>
                <a:ext cx="161" cy="163"/>
              </a:xfrm>
              <a:custGeom>
                <a:avLst/>
                <a:gdLst/>
                <a:ahLst/>
                <a:cxnLst>
                  <a:cxn ang="0">
                    <a:pos x="0" y="135"/>
                  </a:cxn>
                  <a:cxn ang="0">
                    <a:pos x="18" y="163"/>
                  </a:cxn>
                  <a:cxn ang="0">
                    <a:pos x="161" y="120"/>
                  </a:cxn>
                  <a:cxn ang="0">
                    <a:pos x="114" y="124"/>
                  </a:cxn>
                  <a:cxn ang="0">
                    <a:pos x="69" y="67"/>
                  </a:cxn>
                  <a:cxn ang="0">
                    <a:pos x="90" y="0"/>
                  </a:cxn>
                  <a:cxn ang="0">
                    <a:pos x="0" y="135"/>
                  </a:cxn>
                </a:cxnLst>
                <a:rect l="0" t="0" r="r" b="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headEnd/>
                <a:tailEnd/>
              </a:ln>
              <a:effectLst/>
            </p:spPr>
            <p:txBody>
              <a:bodyPr wrap="none" anchor="ctr"/>
              <a:lstStyle/>
              <a:p>
                <a:endParaRPr lang="zh-CN" altLang="en-US"/>
              </a:p>
            </p:txBody>
          </p:sp>
          <p:sp>
            <p:nvSpPr>
              <p:cNvPr id="2094" name="Freeform 46"/>
              <p:cNvSpPr>
                <a:spLocks/>
              </p:cNvSpPr>
              <p:nvPr/>
            </p:nvSpPr>
            <p:spPr bwMode="gray">
              <a:xfrm>
                <a:off x="768" y="2328"/>
                <a:ext cx="39" cy="33"/>
              </a:xfrm>
              <a:custGeom>
                <a:avLst/>
                <a:gdLst/>
                <a:ahLst/>
                <a:cxnLst>
                  <a:cxn ang="0">
                    <a:pos x="27" y="0"/>
                  </a:cxn>
                  <a:cxn ang="0">
                    <a:pos x="0" y="33"/>
                  </a:cxn>
                  <a:cxn ang="0">
                    <a:pos x="39" y="25"/>
                  </a:cxn>
                  <a:cxn ang="0">
                    <a:pos x="27" y="0"/>
                  </a:cxn>
                </a:cxnLst>
                <a:rect l="0" t="0" r="r" b="b"/>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headEnd/>
                <a:tailEnd/>
              </a:ln>
              <a:effectLst/>
            </p:spPr>
            <p:txBody>
              <a:bodyPr wrap="none" anchor="ctr"/>
              <a:lstStyle/>
              <a:p>
                <a:endParaRPr lang="zh-CN" altLang="en-US"/>
              </a:p>
            </p:txBody>
          </p:sp>
          <p:sp>
            <p:nvSpPr>
              <p:cNvPr id="2095" name="Line 47"/>
              <p:cNvSpPr>
                <a:spLocks noChangeShapeType="1"/>
              </p:cNvSpPr>
              <p:nvPr/>
            </p:nvSpPr>
            <p:spPr bwMode="gray">
              <a:xfrm flipV="1">
                <a:off x="797" y="2258"/>
                <a:ext cx="66" cy="72"/>
              </a:xfrm>
              <a:prstGeom prst="line">
                <a:avLst/>
              </a:prstGeom>
              <a:noFill/>
              <a:ln w="9525">
                <a:solidFill>
                  <a:srgbClr val="FFFFFF">
                    <a:alpha val="39999"/>
                  </a:srgbClr>
                </a:solidFill>
                <a:round/>
                <a:headEnd/>
                <a:tailEnd/>
              </a:ln>
              <a:effectLst/>
            </p:spPr>
            <p:txBody>
              <a:bodyPr wrap="none" anchor="ctr"/>
              <a:lstStyle/>
              <a:p>
                <a:endParaRPr lang="zh-CN" altLang="en-US"/>
              </a:p>
            </p:txBody>
          </p:sp>
          <p:sp>
            <p:nvSpPr>
              <p:cNvPr id="2096" name="Line 48"/>
              <p:cNvSpPr>
                <a:spLocks noChangeShapeType="1"/>
              </p:cNvSpPr>
              <p:nvPr/>
            </p:nvSpPr>
            <p:spPr bwMode="gray">
              <a:xfrm flipV="1">
                <a:off x="806" y="2315"/>
                <a:ext cx="100" cy="34"/>
              </a:xfrm>
              <a:prstGeom prst="line">
                <a:avLst/>
              </a:prstGeom>
              <a:noFill/>
              <a:ln w="9525">
                <a:solidFill>
                  <a:srgbClr val="FFFFFF">
                    <a:alpha val="39999"/>
                  </a:srgbClr>
                </a:solidFill>
                <a:round/>
                <a:headEnd/>
                <a:tailEnd/>
              </a:ln>
              <a:effectLst/>
            </p:spPr>
            <p:txBody>
              <a:bodyPr wrap="none" anchor="ctr"/>
              <a:lstStyle/>
              <a:p>
                <a:endParaRPr lang="zh-CN" altLang="en-US"/>
              </a:p>
            </p:txBody>
          </p:sp>
          <p:sp>
            <p:nvSpPr>
              <p:cNvPr id="2097"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headEnd/>
                <a:tailEnd/>
              </a:ln>
              <a:effectLst/>
            </p:spPr>
            <p:txBody>
              <a:bodyPr wrap="none" anchor="ctr"/>
              <a:lstStyle/>
              <a:p>
                <a:endParaRPr lang="zh-CN" altLang="en-US"/>
              </a:p>
            </p:txBody>
          </p:sp>
        </p:grpSp>
        <p:sp>
          <p:nvSpPr>
            <p:cNvPr id="2098" name="Freeform 50"/>
            <p:cNvSpPr>
              <a:spLocks/>
            </p:cNvSpPr>
            <p:nvPr/>
          </p:nvSpPr>
          <p:spPr bwMode="gray">
            <a:xfrm>
              <a:off x="529" y="2348"/>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grpSp>
      <p:grpSp>
        <p:nvGrpSpPr>
          <p:cNvPr id="72" name="组合 71"/>
          <p:cNvGrpSpPr/>
          <p:nvPr/>
        </p:nvGrpSpPr>
        <p:grpSpPr>
          <a:xfrm>
            <a:off x="714348" y="3500438"/>
            <a:ext cx="2971794" cy="1606550"/>
            <a:chOff x="2714612" y="3751276"/>
            <a:chExt cx="2971794" cy="1606550"/>
          </a:xfrm>
        </p:grpSpPr>
        <p:grpSp>
          <p:nvGrpSpPr>
            <p:cNvPr id="43" name="Group 35"/>
            <p:cNvGrpSpPr>
              <a:grpSpLocks/>
            </p:cNvGrpSpPr>
            <p:nvPr/>
          </p:nvGrpSpPr>
          <p:grpSpPr bwMode="auto">
            <a:xfrm>
              <a:off x="4010009" y="3751276"/>
              <a:ext cx="1676397" cy="1093788"/>
              <a:chOff x="395" y="2036"/>
              <a:chExt cx="618" cy="403"/>
            </a:xfrm>
          </p:grpSpPr>
          <p:sp>
            <p:nvSpPr>
              <p:cNvPr id="44" name="Freeform 36"/>
              <p:cNvSpPr>
                <a:spLocks/>
              </p:cNvSpPr>
              <p:nvPr/>
            </p:nvSpPr>
            <p:spPr bwMode="gray">
              <a:xfrm>
                <a:off x="395" y="2217"/>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45" name="Freeform 37"/>
              <p:cNvSpPr>
                <a:spLocks/>
              </p:cNvSpPr>
              <p:nvPr/>
            </p:nvSpPr>
            <p:spPr bwMode="gray">
              <a:xfrm>
                <a:off x="395" y="2352"/>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46" name="Freeform 38"/>
              <p:cNvSpPr>
                <a:spLocks/>
              </p:cNvSpPr>
              <p:nvPr/>
            </p:nvSpPr>
            <p:spPr bwMode="gray">
              <a:xfrm>
                <a:off x="531" y="2213"/>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47" name="Freeform 39"/>
              <p:cNvSpPr>
                <a:spLocks/>
              </p:cNvSpPr>
              <p:nvPr/>
            </p:nvSpPr>
            <p:spPr bwMode="gray">
              <a:xfrm>
                <a:off x="543" y="2220"/>
                <a:ext cx="60" cy="62"/>
              </a:xfrm>
              <a:custGeom>
                <a:avLst/>
                <a:gdLst/>
                <a:ahLst/>
                <a:cxnLst>
                  <a:cxn ang="0">
                    <a:pos x="0" y="0"/>
                  </a:cxn>
                  <a:cxn ang="0">
                    <a:pos x="29" y="23"/>
                  </a:cxn>
                  <a:cxn ang="0">
                    <a:pos x="60" y="62"/>
                  </a:cxn>
                </a:cxnLst>
                <a:rect l="0" t="0" r="r" b="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grpSp>
            <p:nvGrpSpPr>
              <p:cNvPr id="48" name="Group 40"/>
              <p:cNvGrpSpPr>
                <a:grpSpLocks/>
              </p:cNvGrpSpPr>
              <p:nvPr/>
            </p:nvGrpSpPr>
            <p:grpSpPr bwMode="auto">
              <a:xfrm>
                <a:off x="591" y="2036"/>
                <a:ext cx="422" cy="337"/>
                <a:chOff x="768" y="2024"/>
                <a:chExt cx="422" cy="337"/>
              </a:xfrm>
            </p:grpSpPr>
            <p:sp>
              <p:nvSpPr>
                <p:cNvPr id="50" name="Freeform 41"/>
                <p:cNvSpPr>
                  <a:spLocks/>
                </p:cNvSpPr>
                <p:nvPr/>
              </p:nvSpPr>
              <p:spPr bwMode="gray">
                <a:xfrm>
                  <a:off x="1074" y="2024"/>
                  <a:ext cx="116" cy="117"/>
                </a:xfrm>
                <a:custGeom>
                  <a:avLst/>
                  <a:gdLst/>
                  <a:ahLst/>
                  <a:cxnLst>
                    <a:cxn ang="0">
                      <a:pos x="12" y="0"/>
                    </a:cxn>
                    <a:cxn ang="0">
                      <a:pos x="0" y="67"/>
                    </a:cxn>
                    <a:cxn ang="0">
                      <a:pos x="53" y="117"/>
                    </a:cxn>
                    <a:cxn ang="0">
                      <a:pos x="108" y="105"/>
                    </a:cxn>
                    <a:cxn ang="0">
                      <a:pos x="116" y="54"/>
                    </a:cxn>
                    <a:cxn ang="0">
                      <a:pos x="65" y="0"/>
                    </a:cxn>
                    <a:cxn ang="0">
                      <a:pos x="12" y="0"/>
                    </a:cxn>
                  </a:cxnLst>
                  <a:rect l="0" t="0" r="r" b="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52" name="Freeform 42"/>
                <p:cNvSpPr>
                  <a:spLocks/>
                </p:cNvSpPr>
                <p:nvPr/>
              </p:nvSpPr>
              <p:spPr bwMode="gray">
                <a:xfrm>
                  <a:off x="858" y="2090"/>
                  <a:ext cx="273" cy="228"/>
                </a:xfrm>
                <a:custGeom>
                  <a:avLst/>
                  <a:gdLst/>
                  <a:ahLst/>
                  <a:cxnLst>
                    <a:cxn ang="0">
                      <a:pos x="0" y="169"/>
                    </a:cxn>
                    <a:cxn ang="0">
                      <a:pos x="45" y="228"/>
                    </a:cxn>
                    <a:cxn ang="0">
                      <a:pos x="273" y="49"/>
                    </a:cxn>
                    <a:cxn ang="0">
                      <a:pos x="215" y="0"/>
                    </a:cxn>
                    <a:cxn ang="0">
                      <a:pos x="0" y="169"/>
                    </a:cxn>
                  </a:cxnLst>
                  <a:rect l="0" t="0" r="r" b="b"/>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54" name="Freeform 43"/>
                <p:cNvSpPr>
                  <a:spLocks/>
                </p:cNvSpPr>
                <p:nvPr/>
              </p:nvSpPr>
              <p:spPr bwMode="gray">
                <a:xfrm>
                  <a:off x="858" y="2024"/>
                  <a:ext cx="228" cy="237"/>
                </a:xfrm>
                <a:custGeom>
                  <a:avLst/>
                  <a:gdLst/>
                  <a:ahLst/>
                  <a:cxnLst>
                    <a:cxn ang="0">
                      <a:pos x="21" y="172"/>
                    </a:cxn>
                    <a:cxn ang="0">
                      <a:pos x="0" y="237"/>
                    </a:cxn>
                    <a:cxn ang="0">
                      <a:pos x="219" y="64"/>
                    </a:cxn>
                    <a:cxn ang="0">
                      <a:pos x="228" y="0"/>
                    </a:cxn>
                    <a:cxn ang="0">
                      <a:pos x="21" y="172"/>
                    </a:cxn>
                  </a:cxnLst>
                  <a:rect l="0" t="0" r="r" b="b"/>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56" name="Freeform 44"/>
                <p:cNvSpPr>
                  <a:spLocks/>
                </p:cNvSpPr>
                <p:nvPr/>
              </p:nvSpPr>
              <p:spPr bwMode="gray">
                <a:xfrm>
                  <a:off x="903" y="2129"/>
                  <a:ext cx="281" cy="189"/>
                </a:xfrm>
                <a:custGeom>
                  <a:avLst/>
                  <a:gdLst/>
                  <a:ahLst/>
                  <a:cxnLst>
                    <a:cxn ang="0">
                      <a:pos x="63" y="178"/>
                    </a:cxn>
                    <a:cxn ang="0">
                      <a:pos x="0" y="189"/>
                    </a:cxn>
                    <a:cxn ang="0">
                      <a:pos x="227" y="10"/>
                    </a:cxn>
                    <a:cxn ang="0">
                      <a:pos x="281" y="0"/>
                    </a:cxn>
                    <a:cxn ang="0">
                      <a:pos x="63" y="178"/>
                    </a:cxn>
                  </a:cxnLst>
                  <a:rect l="0" t="0" r="r" b="b"/>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57" name="Freeform 45"/>
                <p:cNvSpPr>
                  <a:spLocks/>
                </p:cNvSpPr>
                <p:nvPr/>
              </p:nvSpPr>
              <p:spPr bwMode="gray">
                <a:xfrm>
                  <a:off x="789" y="2192"/>
                  <a:ext cx="161" cy="163"/>
                </a:xfrm>
                <a:custGeom>
                  <a:avLst/>
                  <a:gdLst/>
                  <a:ahLst/>
                  <a:cxnLst>
                    <a:cxn ang="0">
                      <a:pos x="0" y="135"/>
                    </a:cxn>
                    <a:cxn ang="0">
                      <a:pos x="18" y="163"/>
                    </a:cxn>
                    <a:cxn ang="0">
                      <a:pos x="161" y="120"/>
                    </a:cxn>
                    <a:cxn ang="0">
                      <a:pos x="114" y="124"/>
                    </a:cxn>
                    <a:cxn ang="0">
                      <a:pos x="69" y="67"/>
                    </a:cxn>
                    <a:cxn ang="0">
                      <a:pos x="90" y="0"/>
                    </a:cxn>
                    <a:cxn ang="0">
                      <a:pos x="0" y="135"/>
                    </a:cxn>
                  </a:cxnLst>
                  <a:rect l="0" t="0" r="r" b="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58" name="Freeform 46"/>
                <p:cNvSpPr>
                  <a:spLocks/>
                </p:cNvSpPr>
                <p:nvPr/>
              </p:nvSpPr>
              <p:spPr bwMode="gray">
                <a:xfrm>
                  <a:off x="768" y="2328"/>
                  <a:ext cx="39" cy="33"/>
                </a:xfrm>
                <a:custGeom>
                  <a:avLst/>
                  <a:gdLst/>
                  <a:ahLst/>
                  <a:cxnLst>
                    <a:cxn ang="0">
                      <a:pos x="27" y="0"/>
                    </a:cxn>
                    <a:cxn ang="0">
                      <a:pos x="0" y="33"/>
                    </a:cxn>
                    <a:cxn ang="0">
                      <a:pos x="39" y="25"/>
                    </a:cxn>
                    <a:cxn ang="0">
                      <a:pos x="27" y="0"/>
                    </a:cxn>
                  </a:cxnLst>
                  <a:rect l="0" t="0" r="r" b="b"/>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59" name="Line 47"/>
                <p:cNvSpPr>
                  <a:spLocks noChangeShapeType="1"/>
                </p:cNvSpPr>
                <p:nvPr/>
              </p:nvSpPr>
              <p:spPr bwMode="gray">
                <a:xfrm flipV="1">
                  <a:off x="797" y="2258"/>
                  <a:ext cx="66" cy="72"/>
                </a:xfrm>
                <a:prstGeom prst="line">
                  <a:avLst/>
                </a:prstGeom>
                <a:noFill/>
                <a:ln w="9525">
                  <a:solidFill>
                    <a:srgbClr val="FFFFFF">
                      <a:alpha val="39999"/>
                    </a:srgbClr>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0" name="Line 48"/>
                <p:cNvSpPr>
                  <a:spLocks noChangeShapeType="1"/>
                </p:cNvSpPr>
                <p:nvPr/>
              </p:nvSpPr>
              <p:spPr bwMode="gray">
                <a:xfrm flipV="1">
                  <a:off x="806" y="2315"/>
                  <a:ext cx="100" cy="34"/>
                </a:xfrm>
                <a:prstGeom prst="line">
                  <a:avLst/>
                </a:prstGeom>
                <a:noFill/>
                <a:ln w="9525">
                  <a:solidFill>
                    <a:srgbClr val="FFFFFF">
                      <a:alpha val="39999"/>
                    </a:srgbClr>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1"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grpSp>
          <p:sp>
            <p:nvSpPr>
              <p:cNvPr id="49" name="Freeform 50"/>
              <p:cNvSpPr>
                <a:spLocks/>
              </p:cNvSpPr>
              <p:nvPr/>
            </p:nvSpPr>
            <p:spPr bwMode="gray">
              <a:xfrm>
                <a:off x="529" y="2348"/>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grpSp>
        <p:grpSp>
          <p:nvGrpSpPr>
            <p:cNvPr id="42" name="Group 24"/>
            <p:cNvGrpSpPr>
              <a:grpSpLocks/>
            </p:cNvGrpSpPr>
            <p:nvPr/>
          </p:nvGrpSpPr>
          <p:grpSpPr bwMode="auto">
            <a:xfrm>
              <a:off x="2714612" y="4472001"/>
              <a:ext cx="1870075" cy="885825"/>
              <a:chOff x="1152" y="584"/>
              <a:chExt cx="3946" cy="1960"/>
            </a:xfrm>
          </p:grpSpPr>
          <p:sp>
            <p:nvSpPr>
              <p:cNvPr id="62" name="Freeform 25"/>
              <p:cNvSpPr>
                <a:spLocks/>
              </p:cNvSpPr>
              <p:nvPr/>
            </p:nvSpPr>
            <p:spPr bwMode="gray">
              <a:xfrm>
                <a:off x="1152" y="584"/>
                <a:ext cx="3920" cy="1720"/>
              </a:xfrm>
              <a:custGeom>
                <a:avLst/>
                <a:gdLst/>
                <a:ahLst/>
                <a:cxnLst>
                  <a:cxn ang="0">
                    <a:pos x="0" y="1500"/>
                  </a:cxn>
                  <a:cxn ang="0">
                    <a:pos x="768" y="424"/>
                  </a:cxn>
                  <a:cxn ang="0">
                    <a:pos x="2208" y="424"/>
                  </a:cxn>
                  <a:cxn ang="0">
                    <a:pos x="3920" y="828"/>
                  </a:cxn>
                  <a:cxn ang="0">
                    <a:pos x="3216" y="1720"/>
                  </a:cxn>
                  <a:cxn ang="0">
                    <a:pos x="1524" y="1600"/>
                  </a:cxn>
                  <a:cxn ang="0">
                    <a:pos x="3232" y="1628"/>
                  </a:cxn>
                  <a:cxn ang="0">
                    <a:pos x="3748" y="820"/>
                  </a:cxn>
                  <a:cxn ang="0">
                    <a:pos x="2256" y="472"/>
                  </a:cxn>
                  <a:cxn ang="0">
                    <a:pos x="1468" y="1524"/>
                  </a:cxn>
                  <a:cxn ang="0">
                    <a:pos x="2160" y="472"/>
                  </a:cxn>
                  <a:cxn ang="0">
                    <a:pos x="812" y="508"/>
                  </a:cxn>
                  <a:cxn ang="0">
                    <a:pos x="96" y="1432"/>
                  </a:cxn>
                  <a:cxn ang="0">
                    <a:pos x="1488" y="1576"/>
                  </a:cxn>
                  <a:cxn ang="0">
                    <a:pos x="0" y="1500"/>
                  </a:cxn>
                </a:cxnLst>
                <a:rect l="0" t="0" r="r" b="b"/>
                <a:pathLst>
                  <a:path w="3920" h="1720">
                    <a:moveTo>
                      <a:pt x="0" y="1500"/>
                    </a:moveTo>
                    <a:cubicBezTo>
                      <a:pt x="0" y="1500"/>
                      <a:pt x="288" y="936"/>
                      <a:pt x="768" y="424"/>
                    </a:cubicBezTo>
                    <a:cubicBezTo>
                      <a:pt x="1652" y="0"/>
                      <a:pt x="2208" y="424"/>
                      <a:pt x="2208" y="424"/>
                    </a:cubicBezTo>
                    <a:cubicBezTo>
                      <a:pt x="3440" y="8"/>
                      <a:pt x="3752" y="612"/>
                      <a:pt x="3920" y="828"/>
                    </a:cubicBezTo>
                    <a:cubicBezTo>
                      <a:pt x="3660" y="1224"/>
                      <a:pt x="3216" y="1720"/>
                      <a:pt x="3216" y="1720"/>
                    </a:cubicBezTo>
                    <a:cubicBezTo>
                      <a:pt x="2844" y="1540"/>
                      <a:pt x="2504" y="1284"/>
                      <a:pt x="1524" y="1600"/>
                    </a:cubicBezTo>
                    <a:cubicBezTo>
                      <a:pt x="2400" y="1068"/>
                      <a:pt x="3000" y="1500"/>
                      <a:pt x="3232" y="1628"/>
                    </a:cubicBezTo>
                    <a:cubicBezTo>
                      <a:pt x="3512" y="1242"/>
                      <a:pt x="3672" y="1012"/>
                      <a:pt x="3748" y="820"/>
                    </a:cubicBezTo>
                    <a:cubicBezTo>
                      <a:pt x="3316" y="320"/>
                      <a:pt x="2643" y="350"/>
                      <a:pt x="2256" y="472"/>
                    </a:cubicBezTo>
                    <a:cubicBezTo>
                      <a:pt x="1872" y="1000"/>
                      <a:pt x="1484" y="1524"/>
                      <a:pt x="1468" y="1524"/>
                    </a:cubicBezTo>
                    <a:cubicBezTo>
                      <a:pt x="1700" y="948"/>
                      <a:pt x="2160" y="472"/>
                      <a:pt x="2160" y="472"/>
                    </a:cubicBezTo>
                    <a:cubicBezTo>
                      <a:pt x="2051" y="303"/>
                      <a:pt x="1280" y="296"/>
                      <a:pt x="812" y="508"/>
                    </a:cubicBezTo>
                    <a:cubicBezTo>
                      <a:pt x="452" y="988"/>
                      <a:pt x="96" y="1432"/>
                      <a:pt x="96" y="1432"/>
                    </a:cubicBezTo>
                    <a:cubicBezTo>
                      <a:pt x="1024" y="1112"/>
                      <a:pt x="1488" y="1576"/>
                      <a:pt x="1488" y="1576"/>
                    </a:cubicBezTo>
                    <a:cubicBezTo>
                      <a:pt x="1472" y="1587"/>
                      <a:pt x="792" y="1324"/>
                      <a:pt x="0" y="1500"/>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3" name="Freeform 26"/>
              <p:cNvSpPr>
                <a:spLocks/>
              </p:cNvSpPr>
              <p:nvPr/>
            </p:nvSpPr>
            <p:spPr bwMode="gray">
              <a:xfrm>
                <a:off x="2880" y="1584"/>
                <a:ext cx="2218" cy="960"/>
              </a:xfrm>
              <a:custGeom>
                <a:avLst/>
                <a:gdLst/>
                <a:ahLst/>
                <a:cxnLst>
                  <a:cxn ang="0">
                    <a:pos x="0" y="672"/>
                  </a:cxn>
                  <a:cxn ang="0">
                    <a:pos x="1640" y="960"/>
                  </a:cxn>
                  <a:cxn ang="0">
                    <a:pos x="2208" y="0"/>
                  </a:cxn>
                  <a:cxn ang="0">
                    <a:pos x="1580" y="888"/>
                  </a:cxn>
                  <a:cxn ang="0">
                    <a:pos x="0" y="672"/>
                  </a:cxn>
                </a:cxnLst>
                <a:rect l="0" t="0" r="r" b="b"/>
                <a:pathLst>
                  <a:path w="2218" h="960">
                    <a:moveTo>
                      <a:pt x="0" y="672"/>
                    </a:moveTo>
                    <a:cubicBezTo>
                      <a:pt x="1004" y="672"/>
                      <a:pt x="1252" y="944"/>
                      <a:pt x="1640" y="960"/>
                    </a:cubicBezTo>
                    <a:cubicBezTo>
                      <a:pt x="2068" y="464"/>
                      <a:pt x="2218" y="12"/>
                      <a:pt x="2208" y="0"/>
                    </a:cubicBezTo>
                    <a:cubicBezTo>
                      <a:pt x="2148" y="40"/>
                      <a:pt x="1840" y="516"/>
                      <a:pt x="1580" y="888"/>
                    </a:cubicBezTo>
                    <a:cubicBezTo>
                      <a:pt x="740" y="544"/>
                      <a:pt x="268" y="624"/>
                      <a:pt x="0" y="672"/>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4" name="Freeform 27"/>
              <p:cNvSpPr>
                <a:spLocks/>
              </p:cNvSpPr>
              <p:nvPr/>
            </p:nvSpPr>
            <p:spPr bwMode="gray">
              <a:xfrm>
                <a:off x="1248" y="2032"/>
                <a:ext cx="1584" cy="392"/>
              </a:xfrm>
              <a:custGeom>
                <a:avLst/>
                <a:gdLst/>
                <a:ahLst/>
                <a:cxnLst>
                  <a:cxn ang="0">
                    <a:pos x="0" y="224"/>
                  </a:cxn>
                  <a:cxn ang="0">
                    <a:pos x="1152" y="224"/>
                  </a:cxn>
                  <a:cxn ang="0">
                    <a:pos x="1584" y="272"/>
                  </a:cxn>
                  <a:cxn ang="0">
                    <a:pos x="1144" y="144"/>
                  </a:cxn>
                  <a:cxn ang="0">
                    <a:pos x="0" y="224"/>
                  </a:cxn>
                </a:cxnLst>
                <a:rect l="0" t="0" r="r" b="b"/>
                <a:pathLst>
                  <a:path w="1584" h="392">
                    <a:moveTo>
                      <a:pt x="0" y="224"/>
                    </a:moveTo>
                    <a:cubicBezTo>
                      <a:pt x="628" y="84"/>
                      <a:pt x="892" y="108"/>
                      <a:pt x="1152" y="224"/>
                    </a:cubicBezTo>
                    <a:cubicBezTo>
                      <a:pt x="1320" y="336"/>
                      <a:pt x="1380" y="392"/>
                      <a:pt x="1584" y="272"/>
                    </a:cubicBezTo>
                    <a:cubicBezTo>
                      <a:pt x="1360" y="320"/>
                      <a:pt x="1240" y="188"/>
                      <a:pt x="1144" y="144"/>
                    </a:cubicBezTo>
                    <a:cubicBezTo>
                      <a:pt x="1048" y="100"/>
                      <a:pt x="372" y="0"/>
                      <a:pt x="0" y="224"/>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5" name="Freeform 28"/>
              <p:cNvSpPr>
                <a:spLocks/>
              </p:cNvSpPr>
              <p:nvPr/>
            </p:nvSpPr>
            <p:spPr bwMode="gray">
              <a:xfrm>
                <a:off x="2784" y="2032"/>
                <a:ext cx="1731" cy="344"/>
              </a:xfrm>
              <a:custGeom>
                <a:avLst/>
                <a:gdLst/>
                <a:ahLst/>
                <a:cxnLst>
                  <a:cxn ang="0">
                    <a:pos x="0" y="176"/>
                  </a:cxn>
                  <a:cxn ang="0">
                    <a:pos x="1604" y="344"/>
                  </a:cxn>
                  <a:cxn ang="0">
                    <a:pos x="760" y="72"/>
                  </a:cxn>
                  <a:cxn ang="0">
                    <a:pos x="0" y="176"/>
                  </a:cxn>
                </a:cxnLst>
                <a:rect l="0" t="0" r="r" b="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6" name="Freeform 29"/>
              <p:cNvSpPr>
                <a:spLocks/>
              </p:cNvSpPr>
              <p:nvPr/>
            </p:nvSpPr>
            <p:spPr bwMode="gray">
              <a:xfrm>
                <a:off x="4440" y="1680"/>
                <a:ext cx="504" cy="672"/>
              </a:xfrm>
              <a:custGeom>
                <a:avLst/>
                <a:gdLst/>
                <a:ahLst/>
                <a:cxnLst>
                  <a:cxn ang="0">
                    <a:pos x="456" y="48"/>
                  </a:cxn>
                  <a:cxn ang="0">
                    <a:pos x="312" y="336"/>
                  </a:cxn>
                  <a:cxn ang="0">
                    <a:pos x="24" y="624"/>
                  </a:cxn>
                  <a:cxn ang="0">
                    <a:pos x="456" y="48"/>
                  </a:cxn>
                </a:cxnLst>
                <a:rect l="0" t="0" r="r" b="b"/>
                <a:pathLst>
                  <a:path w="504" h="672">
                    <a:moveTo>
                      <a:pt x="456" y="48"/>
                    </a:moveTo>
                    <a:cubicBezTo>
                      <a:pt x="504" y="0"/>
                      <a:pt x="384" y="240"/>
                      <a:pt x="312" y="336"/>
                    </a:cubicBezTo>
                    <a:cubicBezTo>
                      <a:pt x="240" y="432"/>
                      <a:pt x="0" y="672"/>
                      <a:pt x="24" y="624"/>
                    </a:cubicBezTo>
                    <a:lnTo>
                      <a:pt x="456" y="48"/>
                    </a:ln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7" name="Freeform 30"/>
              <p:cNvSpPr>
                <a:spLocks/>
              </p:cNvSpPr>
              <p:nvPr/>
            </p:nvSpPr>
            <p:spPr bwMode="gray">
              <a:xfrm>
                <a:off x="3424" y="1428"/>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8" name="Freeform 31"/>
              <p:cNvSpPr>
                <a:spLocks/>
              </p:cNvSpPr>
              <p:nvPr/>
            </p:nvSpPr>
            <p:spPr bwMode="gray">
              <a:xfrm rot="-136485">
                <a:off x="3524" y="1116"/>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9" name="Freeform 32"/>
              <p:cNvSpPr>
                <a:spLocks/>
              </p:cNvSpPr>
              <p:nvPr/>
            </p:nvSpPr>
            <p:spPr bwMode="gray">
              <a:xfrm>
                <a:off x="1940" y="1128"/>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70" name="Freeform 33"/>
              <p:cNvSpPr>
                <a:spLocks/>
              </p:cNvSpPr>
              <p:nvPr/>
            </p:nvSpPr>
            <p:spPr bwMode="gray">
              <a:xfrm>
                <a:off x="1804" y="1376"/>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71" name="Freeform 34"/>
              <p:cNvSpPr>
                <a:spLocks/>
              </p:cNvSpPr>
              <p:nvPr/>
            </p:nvSpPr>
            <p:spPr bwMode="gray">
              <a:xfrm>
                <a:off x="1604" y="1676"/>
                <a:ext cx="1057" cy="155"/>
              </a:xfrm>
              <a:custGeom>
                <a:avLst/>
                <a:gdLst/>
                <a:ahLst/>
                <a:cxnLst>
                  <a:cxn ang="0">
                    <a:pos x="0" y="100"/>
                  </a:cxn>
                  <a:cxn ang="0">
                    <a:pos x="972" y="140"/>
                  </a:cxn>
                  <a:cxn ang="0">
                    <a:pos x="506" y="7"/>
                  </a:cxn>
                  <a:cxn ang="0">
                    <a:pos x="0" y="100"/>
                  </a:cxn>
                </a:cxnLst>
                <a:rect l="0" t="0" r="r" b="b"/>
                <a:pathLst>
                  <a:path w="1057" h="155">
                    <a:moveTo>
                      <a:pt x="0" y="100"/>
                    </a:moveTo>
                    <a:cubicBezTo>
                      <a:pt x="652" y="36"/>
                      <a:pt x="888" y="155"/>
                      <a:pt x="972" y="140"/>
                    </a:cubicBezTo>
                    <a:cubicBezTo>
                      <a:pt x="1057" y="125"/>
                      <a:pt x="668" y="14"/>
                      <a:pt x="506" y="7"/>
                    </a:cubicBezTo>
                    <a:cubicBezTo>
                      <a:pt x="352" y="0"/>
                      <a:pt x="190" y="43"/>
                      <a:pt x="0" y="100"/>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grpSp>
      </p:grpSp>
      <p:pic>
        <p:nvPicPr>
          <p:cNvPr id="73" name="Picture 23" descr="1"/>
          <p:cNvPicPr>
            <a:picLocks noChangeAspect="1" noChangeArrowheads="1"/>
          </p:cNvPicPr>
          <p:nvPr/>
        </p:nvPicPr>
        <p:blipFill>
          <a:blip r:embed="rId4" cstate="print">
            <a:lum bright="-6000" contrast="24000"/>
            <a:grayscl/>
          </a:blip>
          <a:srcRect l="42606" t="64474" r="19473"/>
          <a:stretch>
            <a:fillRect/>
          </a:stretch>
        </p:blipFill>
        <p:spPr bwMode="gray">
          <a:xfrm rot="6879189">
            <a:off x="2167374" y="385213"/>
            <a:ext cx="908031" cy="1165171"/>
          </a:xfrm>
          <a:prstGeom prst="rect">
            <a:avLst/>
          </a:prstGeom>
          <a:noFill/>
        </p:spPr>
      </p:pic>
      <p:sp>
        <p:nvSpPr>
          <p:cNvPr id="75" name="Text Box 56"/>
          <p:cNvSpPr txBox="1">
            <a:spLocks noChangeArrowheads="1"/>
          </p:cNvSpPr>
          <p:nvPr/>
        </p:nvSpPr>
        <p:spPr bwMode="invGray">
          <a:xfrm>
            <a:off x="5652120" y="5013176"/>
            <a:ext cx="2760275" cy="400110"/>
          </a:xfrm>
          <a:prstGeom prst="rect">
            <a:avLst/>
          </a:prstGeom>
          <a:noFill/>
          <a:ln w="9525" algn="ctr">
            <a:noFill/>
            <a:miter lim="800000"/>
            <a:headEnd/>
            <a:tailEnd/>
          </a:ln>
          <a:effectLst/>
        </p:spPr>
        <p:txBody>
          <a:bodyPr wrap="square">
            <a:spAutoFit/>
          </a:bodyPr>
          <a:lstStyle/>
          <a:p>
            <a:pPr algn="ctr">
              <a:spcBef>
                <a:spcPct val="50000"/>
              </a:spcBef>
            </a:pPr>
            <a:r>
              <a:rPr lang="zh-CN" altLang="en-US" sz="2000" b="1" dirty="0" smtClean="0">
                <a:solidFill>
                  <a:srgbClr val="663300"/>
                </a:solidFill>
                <a:latin typeface="Times New Roman" pitchFamily="18" charset="0"/>
                <a:ea typeface="宋体" charset="-122"/>
              </a:rPr>
              <a:t>学生：</a:t>
            </a:r>
            <a:r>
              <a:rPr lang="zh-CN" altLang="en-US" sz="2000" b="1" dirty="0" smtClean="0">
                <a:solidFill>
                  <a:srgbClr val="663300"/>
                </a:solidFill>
                <a:latin typeface="Times New Roman" pitchFamily="18" charset="0"/>
                <a:ea typeface="宋体" charset="-122"/>
              </a:rPr>
              <a:t>贺博欣</a:t>
            </a:r>
            <a:endParaRPr lang="en-US" altLang="zh-CN" sz="2000" b="1" dirty="0">
              <a:solidFill>
                <a:srgbClr val="663300"/>
              </a:solidFill>
              <a:latin typeface="Times New Roman" pitchFamily="18" charset="0"/>
              <a:ea typeface="宋体"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3" name="WordArt 14"/>
          <p:cNvSpPr>
            <a:spLocks noChangeArrowheads="1" noChangeShapeType="1" noTextEdit="1"/>
          </p:cNvSpPr>
          <p:nvPr/>
        </p:nvSpPr>
        <p:spPr bwMode="auto">
          <a:xfrm>
            <a:off x="1042467" y="46029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6" name="WordArt 17"/>
          <p:cNvSpPr>
            <a:spLocks noChangeArrowheads="1" noChangeShapeType="1" noTextEdit="1"/>
          </p:cNvSpPr>
          <p:nvPr/>
        </p:nvSpPr>
        <p:spPr bwMode="auto">
          <a:xfrm>
            <a:off x="956902" y="54792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394730" y="122424"/>
            <a:ext cx="7855802" cy="646331"/>
          </a:xfrm>
          <a:prstGeom prst="rect">
            <a:avLst/>
          </a:prstGeom>
          <a:noFill/>
        </p:spPr>
        <p:txBody>
          <a:bodyPr wrap="square" rtlCol="0">
            <a:spAutoFit/>
          </a:bodyPr>
          <a:lstStyle/>
          <a:p>
            <a:r>
              <a:rPr lang="zh-CN" altLang="en-US" sz="36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候选项集的生成方法</a:t>
            </a:r>
            <a:r>
              <a:rPr lang="en-US" altLang="zh-CN" sz="36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a:t>
            </a:r>
            <a:r>
              <a:rPr lang="zh-CN" altLang="en-US" sz="36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字典树</a:t>
            </a:r>
            <a:r>
              <a:rPr lang="zh-CN" altLang="en-US" sz="36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a:t>
            </a:r>
            <a:r>
              <a:rPr lang="en-US" altLang="zh-CN" sz="36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2</a:t>
            </a:r>
            <a:r>
              <a:rPr lang="zh-CN" altLang="en-US" sz="36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a:t>
            </a:r>
            <a:endParaRPr lang="zh-CN" altLang="en-US" sz="36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7"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 name="矩形 2"/>
          <p:cNvSpPr/>
          <p:nvPr/>
        </p:nvSpPr>
        <p:spPr>
          <a:xfrm>
            <a:off x="771580" y="1772816"/>
            <a:ext cx="1907496" cy="79208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w="0"/>
                <a:solidFill>
                  <a:schemeClr val="tx1"/>
                </a:solidFill>
                <a:effectLst>
                  <a:outerShdw blurRad="38100" dist="19050" dir="2700000" algn="tl" rotWithShape="0">
                    <a:schemeClr val="dk1">
                      <a:alpha val="40000"/>
                    </a:schemeClr>
                  </a:outerShdw>
                </a:effectLst>
              </a:rPr>
              <a:t>生成候选</a:t>
            </a:r>
            <a:r>
              <a:rPr lang="en-US" altLang="zh-CN" dirty="0" smtClean="0">
                <a:ln w="0"/>
                <a:solidFill>
                  <a:schemeClr val="tx1"/>
                </a:solidFill>
                <a:effectLst>
                  <a:outerShdw blurRad="38100" dist="19050" dir="2700000" algn="tl" rotWithShape="0">
                    <a:schemeClr val="dk1">
                      <a:alpha val="40000"/>
                    </a:schemeClr>
                  </a:outerShdw>
                </a:effectLst>
              </a:rPr>
              <a:t>k</a:t>
            </a:r>
            <a:r>
              <a:rPr lang="zh-CN" altLang="en-US" dirty="0" smtClean="0">
                <a:ln w="0"/>
                <a:solidFill>
                  <a:schemeClr val="tx1"/>
                </a:solidFill>
                <a:effectLst>
                  <a:outerShdw blurRad="38100" dist="19050" dir="2700000" algn="tl" rotWithShape="0">
                    <a:schemeClr val="dk1">
                      <a:alpha val="40000"/>
                    </a:schemeClr>
                  </a:outerShdw>
                </a:effectLst>
              </a:rPr>
              <a:t>项集</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4" name="左大括号 3"/>
          <p:cNvSpPr/>
          <p:nvPr/>
        </p:nvSpPr>
        <p:spPr>
          <a:xfrm>
            <a:off x="251520" y="2215731"/>
            <a:ext cx="288032" cy="4021581"/>
          </a:xfrm>
          <a:prstGeom prst="leftBrace">
            <a:avLst>
              <a:gd name="adj1" fmla="val 1243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矩形 12"/>
          <p:cNvSpPr/>
          <p:nvPr/>
        </p:nvSpPr>
        <p:spPr>
          <a:xfrm>
            <a:off x="827584" y="3501008"/>
            <a:ext cx="1873014" cy="79208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w="0"/>
                <a:solidFill>
                  <a:schemeClr val="tx1"/>
                </a:solidFill>
                <a:effectLst>
                  <a:outerShdw blurRad="38100" dist="19050" dir="2700000" algn="tl" rotWithShape="0">
                    <a:schemeClr val="dk1">
                      <a:alpha val="40000"/>
                    </a:schemeClr>
                  </a:outerShdw>
                </a:effectLst>
              </a:rPr>
              <a:t>删去当前</a:t>
            </a:r>
            <a:endParaRPr lang="en-US" altLang="zh-CN" dirty="0" smtClean="0">
              <a:ln w="0"/>
              <a:solidFill>
                <a:schemeClr val="tx1"/>
              </a:solidFill>
              <a:effectLst>
                <a:outerShdw blurRad="38100" dist="19050" dir="2700000" algn="tl" rotWithShape="0">
                  <a:schemeClr val="dk1">
                    <a:alpha val="40000"/>
                  </a:schemeClr>
                </a:outerShdw>
              </a:effectLst>
            </a:endParaRPr>
          </a:p>
          <a:p>
            <a:pPr algn="ctr"/>
            <a:r>
              <a:rPr lang="zh-CN" altLang="en-US" dirty="0" smtClean="0">
                <a:ln w="0"/>
                <a:solidFill>
                  <a:schemeClr val="tx1"/>
                </a:solidFill>
                <a:effectLst>
                  <a:outerShdw blurRad="38100" dist="19050" dir="2700000" algn="tl" rotWithShape="0">
                    <a:schemeClr val="dk1">
                      <a:alpha val="40000"/>
                    </a:schemeClr>
                  </a:outerShdw>
                </a:effectLst>
              </a:rPr>
              <a:t>树的死结点</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827584" y="5517232"/>
            <a:ext cx="1873014" cy="792088"/>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n w="0"/>
                <a:solidFill>
                  <a:schemeClr val="tx1"/>
                </a:solidFill>
                <a:effectLst>
                  <a:outerShdw blurRad="38100" dist="19050" dir="2700000" algn="tl" rotWithShape="0">
                    <a:schemeClr val="dk1">
                      <a:alpha val="40000"/>
                    </a:schemeClr>
                  </a:outerShdw>
                </a:effectLst>
              </a:rPr>
              <a:t>验证候选项集</a:t>
            </a:r>
            <a:endParaRPr lang="en-US" altLang="zh-CN" dirty="0" smtClean="0">
              <a:ln w="0"/>
              <a:solidFill>
                <a:schemeClr val="tx1"/>
              </a:solidFill>
              <a:effectLst>
                <a:outerShdw blurRad="38100" dist="19050" dir="2700000" algn="tl" rotWithShape="0">
                  <a:schemeClr val="dk1">
                    <a:alpha val="40000"/>
                  </a:schemeClr>
                </a:outerShdw>
              </a:effectLst>
            </a:endParaRPr>
          </a:p>
          <a:p>
            <a:pPr algn="ctr"/>
            <a:r>
              <a:rPr lang="zh-CN" altLang="en-US" dirty="0" smtClean="0">
                <a:ln w="0"/>
                <a:solidFill>
                  <a:schemeClr val="tx1"/>
                </a:solidFill>
                <a:effectLst>
                  <a:outerShdw blurRad="38100" dist="19050" dir="2700000" algn="tl" rotWithShape="0">
                    <a:schemeClr val="dk1">
                      <a:alpha val="40000"/>
                    </a:schemeClr>
                  </a:outerShdw>
                </a:effectLst>
              </a:rPr>
              <a:t>找出满足</a:t>
            </a:r>
            <a:endParaRPr lang="en-US" altLang="zh-CN" dirty="0" smtClean="0">
              <a:ln w="0"/>
              <a:solidFill>
                <a:schemeClr val="tx1"/>
              </a:solidFill>
              <a:effectLst>
                <a:outerShdw blurRad="38100" dist="19050" dir="2700000" algn="tl" rotWithShape="0">
                  <a:schemeClr val="dk1">
                    <a:alpha val="40000"/>
                  </a:schemeClr>
                </a:outerShdw>
              </a:effectLst>
            </a:endParaRPr>
          </a:p>
          <a:p>
            <a:pPr algn="ctr"/>
            <a:r>
              <a:rPr lang="zh-CN" altLang="en-US" dirty="0" smtClean="0">
                <a:ln w="0"/>
                <a:solidFill>
                  <a:schemeClr val="tx1"/>
                </a:solidFill>
                <a:effectLst>
                  <a:outerShdw blurRad="38100" dist="19050" dir="2700000" algn="tl" rotWithShape="0">
                    <a:schemeClr val="dk1">
                      <a:alpha val="40000"/>
                    </a:schemeClr>
                  </a:outerShdw>
                </a:effectLst>
              </a:rPr>
              <a:t>阈值的节点</a:t>
            </a:r>
            <a:endParaRPr lang="zh-CN" altLang="en-US" dirty="0">
              <a:ln w="0"/>
              <a:solidFill>
                <a:schemeClr val="tx1"/>
              </a:solidFill>
              <a:effectLst>
                <a:outerShdw blurRad="38100" dist="19050" dir="2700000" algn="tl" rotWithShape="0">
                  <a:schemeClr val="dk1">
                    <a:alpha val="40000"/>
                  </a:schemeClr>
                </a:outerShdw>
              </a:effectLst>
            </a:endParaRPr>
          </a:p>
        </p:txBody>
      </p:sp>
      <p:sp>
        <p:nvSpPr>
          <p:cNvPr id="8" name="右箭头 7"/>
          <p:cNvSpPr/>
          <p:nvPr/>
        </p:nvSpPr>
        <p:spPr>
          <a:xfrm>
            <a:off x="2724101" y="2215731"/>
            <a:ext cx="432048" cy="206549"/>
          </a:xfrm>
          <a:prstGeom prst="right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2771800" y="3789040"/>
            <a:ext cx="432048" cy="206549"/>
          </a:xfrm>
          <a:prstGeom prst="right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2771800" y="5805264"/>
            <a:ext cx="432048" cy="206549"/>
          </a:xfrm>
          <a:prstGeom prst="right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275856" y="3356992"/>
            <a:ext cx="554701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死结点：</a:t>
            </a:r>
            <a:r>
              <a:rPr lang="zh-CN" altLang="zh-CN" dirty="0" smtClean="0"/>
              <a:t>当</a:t>
            </a:r>
            <a:r>
              <a:rPr lang="zh-CN" altLang="en-US" dirty="0" smtClean="0"/>
              <a:t>目前生成的</a:t>
            </a:r>
            <a:r>
              <a:rPr lang="zh-CN" altLang="zh-CN" dirty="0" smtClean="0"/>
              <a:t>数</a:t>
            </a:r>
            <a:r>
              <a:rPr lang="zh-CN" altLang="zh-CN" dirty="0"/>
              <a:t>的最大深度为</a:t>
            </a:r>
            <a:r>
              <a:rPr lang="en-US" altLang="zh-CN" i="1" dirty="0"/>
              <a:t>k</a:t>
            </a:r>
            <a:r>
              <a:rPr lang="zh-CN" altLang="zh-CN" dirty="0"/>
              <a:t>时，存在一个深度为</a:t>
            </a:r>
            <a:r>
              <a:rPr lang="en-US" altLang="zh-CN" dirty="0"/>
              <a:t>k-1</a:t>
            </a:r>
            <a:r>
              <a:rPr lang="zh-CN" altLang="zh-CN" dirty="0"/>
              <a:t>的节点</a:t>
            </a:r>
            <a:r>
              <a:rPr lang="zh-CN" altLang="zh-CN" dirty="0" smtClean="0"/>
              <a:t>，</a:t>
            </a:r>
            <a:r>
              <a:rPr lang="zh-CN" altLang="en-US" dirty="0" smtClean="0"/>
              <a:t>而该</a:t>
            </a:r>
            <a:r>
              <a:rPr lang="zh-CN" altLang="zh-CN" dirty="0" smtClean="0"/>
              <a:t>节点</a:t>
            </a:r>
            <a:r>
              <a:rPr lang="zh-CN" altLang="zh-CN" dirty="0"/>
              <a:t>没有子节点，则该节点即为死节点</a:t>
            </a:r>
            <a:r>
              <a:rPr lang="zh-CN" altLang="zh-CN" dirty="0" smtClean="0"/>
              <a:t>。</a:t>
            </a:r>
            <a:endParaRPr lang="en-US" altLang="zh-CN" dirty="0" smtClean="0"/>
          </a:p>
          <a:p>
            <a:pPr marL="285750" indent="-285750">
              <a:buFont typeface="Arial" panose="020B0604020202020204" pitchFamily="34" charset="0"/>
              <a:buChar char="•"/>
            </a:pPr>
            <a:r>
              <a:rPr lang="zh-CN" altLang="en-US" dirty="0" smtClean="0"/>
              <a:t>目的：</a:t>
            </a:r>
            <a:r>
              <a:rPr lang="zh-CN" altLang="zh-CN" dirty="0" smtClean="0"/>
              <a:t>提高后续候选项生成</a:t>
            </a:r>
            <a:r>
              <a:rPr lang="zh-CN" altLang="en-US" dirty="0" smtClean="0"/>
              <a:t>中</a:t>
            </a:r>
            <a:r>
              <a:rPr lang="zh-CN" altLang="zh-CN" dirty="0" smtClean="0"/>
              <a:t>子集验证的效率。</a:t>
            </a:r>
            <a:endParaRPr lang="zh-CN" altLang="zh-CN" dirty="0"/>
          </a:p>
        </p:txBody>
      </p:sp>
      <p:sp>
        <p:nvSpPr>
          <p:cNvPr id="20" name="文本框 19"/>
          <p:cNvSpPr txBox="1"/>
          <p:nvPr/>
        </p:nvSpPr>
        <p:spPr>
          <a:xfrm>
            <a:off x="3275856" y="5301208"/>
            <a:ext cx="5547010"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在验证候选</a:t>
            </a:r>
            <a:r>
              <a:rPr lang="en-US" altLang="zh-CN" dirty="0" smtClean="0"/>
              <a:t>k</a:t>
            </a:r>
            <a:r>
              <a:rPr lang="zh-CN" altLang="en-US" dirty="0" smtClean="0"/>
              <a:t>项集前，已</a:t>
            </a:r>
            <a:r>
              <a:rPr lang="zh-CN" altLang="zh-CN" dirty="0" smtClean="0"/>
              <a:t>完成</a:t>
            </a:r>
            <a:r>
              <a:rPr lang="zh-CN" altLang="zh-CN" dirty="0"/>
              <a:t>对候选</a:t>
            </a:r>
            <a:r>
              <a:rPr lang="en-US" altLang="zh-CN" dirty="0"/>
              <a:t>k</a:t>
            </a:r>
            <a:r>
              <a:rPr lang="zh-CN" altLang="zh-CN" dirty="0"/>
              <a:t>项集的支持度计数值</a:t>
            </a:r>
            <a:r>
              <a:rPr lang="zh-CN" altLang="zh-CN" dirty="0" smtClean="0"/>
              <a:t>的计算</a:t>
            </a:r>
            <a:r>
              <a:rPr lang="zh-CN" altLang="en-US" dirty="0" smtClean="0"/>
              <a:t>，并已将数值放入到了对应候选</a:t>
            </a:r>
            <a:r>
              <a:rPr lang="en-US" altLang="zh-CN" dirty="0" smtClean="0"/>
              <a:t>k</a:t>
            </a:r>
            <a:r>
              <a:rPr lang="zh-CN" altLang="en-US" dirty="0" smtClean="0"/>
              <a:t>项集在当前树对应的叶节点中，所以遍历当前叶节点，去掉不满足阈值的叶节点。</a:t>
            </a:r>
            <a:endParaRPr lang="zh-CN" altLang="en-US" dirty="0"/>
          </a:p>
        </p:txBody>
      </p:sp>
      <p:sp>
        <p:nvSpPr>
          <p:cNvPr id="22" name="TextBox 21"/>
          <p:cNvSpPr txBox="1"/>
          <p:nvPr/>
        </p:nvSpPr>
        <p:spPr>
          <a:xfrm>
            <a:off x="3347864" y="1628800"/>
            <a:ext cx="4824536" cy="1200329"/>
          </a:xfrm>
          <a:prstGeom prst="rect">
            <a:avLst/>
          </a:prstGeom>
          <a:noFill/>
        </p:spPr>
        <p:txBody>
          <a:bodyPr wrap="square" rtlCol="0">
            <a:spAutoFit/>
          </a:bodyPr>
          <a:lstStyle/>
          <a:p>
            <a:r>
              <a:rPr lang="zh-CN" altLang="en-US" dirty="0" smtClean="0"/>
              <a:t>深度为</a:t>
            </a:r>
            <a:r>
              <a:rPr lang="en-US" altLang="zh-CN" dirty="0" smtClean="0"/>
              <a:t>k-1</a:t>
            </a:r>
            <a:r>
              <a:rPr lang="zh-CN" altLang="en-US" dirty="0" smtClean="0"/>
              <a:t>的节点的全部有兄弟作为该节点的孩子节点生成候选</a:t>
            </a:r>
            <a:r>
              <a:rPr lang="en-US" altLang="zh-CN" dirty="0" smtClean="0"/>
              <a:t>k</a:t>
            </a:r>
            <a:r>
              <a:rPr lang="zh-CN" altLang="en-US" dirty="0" smtClean="0"/>
              <a:t>项集，并深度遍历树进行</a:t>
            </a:r>
            <a:r>
              <a:rPr lang="en-US" altLang="zh-CN" dirty="0" smtClean="0"/>
              <a:t>k-1</a:t>
            </a:r>
            <a:r>
              <a:rPr lang="zh-CN" altLang="en-US" dirty="0" smtClean="0"/>
              <a:t>子集验证，剪枝</a:t>
            </a:r>
            <a:endParaRPr lang="en-US" altLang="zh-CN" dirty="0" smtClean="0"/>
          </a:p>
          <a:p>
            <a:endParaRPr lang="zh-CN" altLang="en-US" dirty="0"/>
          </a:p>
        </p:txBody>
      </p:sp>
    </p:spTree>
    <p:extLst>
      <p:ext uri="{BB962C8B-B14F-4D97-AF65-F5344CB8AC3E}">
        <p14:creationId xmlns:p14="http://schemas.microsoft.com/office/powerpoint/2010/main" val="5679708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randombar(horizontal)">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randombar(horizontal)">
                                      <p:cBhvr>
                                        <p:cTn id="26" dur="500"/>
                                        <p:tgtEl>
                                          <p:spTgt spid="14"/>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randombar(horizontal)">
                                      <p:cBhvr>
                                        <p:cTn id="29" dur="500"/>
                                        <p:tgtEl>
                                          <p:spTgt spid="17"/>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randombar(horizontal)">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P spid="8" grpId="0" animBg="1"/>
      <p:bldP spid="16" grpId="0" animBg="1"/>
      <p:bldP spid="17" grpId="0" animBg="1"/>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9936687">
            <a:off x="5862464" y="4644897"/>
            <a:ext cx="908031" cy="1165171"/>
          </a:xfrm>
          <a:prstGeom prst="rect">
            <a:avLst/>
          </a:prstGeom>
          <a:noFill/>
        </p:spPr>
      </p:pic>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3" name="WordArt 14"/>
          <p:cNvSpPr>
            <a:spLocks noChangeArrowheads="1" noChangeShapeType="1" noTextEdit="1"/>
          </p:cNvSpPr>
          <p:nvPr/>
        </p:nvSpPr>
        <p:spPr bwMode="auto">
          <a:xfrm>
            <a:off x="1042467" y="46029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 name="文本框 1"/>
          <p:cNvSpPr txBox="1"/>
          <p:nvPr/>
        </p:nvSpPr>
        <p:spPr>
          <a:xfrm>
            <a:off x="394730" y="122424"/>
            <a:ext cx="7855802" cy="707886"/>
          </a:xfrm>
          <a:prstGeom prst="rect">
            <a:avLst/>
          </a:prstGeom>
          <a:noFill/>
        </p:spPr>
        <p:txBody>
          <a:bodyPr wrap="square" rtlCol="0">
            <a:spAutoFit/>
          </a:bodyPr>
          <a:lstStyle/>
          <a:p>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支持度计数的计算方法</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7"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 name="矩形 2"/>
          <p:cNvSpPr/>
          <p:nvPr/>
        </p:nvSpPr>
        <p:spPr>
          <a:xfrm>
            <a:off x="392168" y="2251388"/>
            <a:ext cx="1512974" cy="78657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K=1</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9" name="矩形 8"/>
              <p:cNvSpPr/>
              <p:nvPr/>
            </p:nvSpPr>
            <p:spPr>
              <a:xfrm>
                <a:off x="392168" y="4010254"/>
                <a:ext cx="1512974" cy="786576"/>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K</a:t>
                </a:r>
                <a14:m>
                  <m:oMath xmlns:m="http://schemas.openxmlformats.org/officeDocument/2006/math">
                    <m:r>
                      <a:rPr lang="en-US" altLang="zh-CN" smtClean="0">
                        <a:solidFill>
                          <a:schemeClr val="tx1"/>
                        </a:solidFill>
                        <a:latin typeface="Cambria Math" charset="0"/>
                      </a:rPr>
                      <m:t>≥</m:t>
                    </m:r>
                  </m:oMath>
                </a14:m>
                <a:r>
                  <a:rPr lang="en-US" altLang="zh-CN" dirty="0" smtClean="0">
                    <a:solidFill>
                      <a:schemeClr val="tx1"/>
                    </a:solidFill>
                  </a:rPr>
                  <a:t>2</a:t>
                </a:r>
                <a:endParaRPr lang="zh-CN" altLang="en-US" dirty="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392168" y="4010254"/>
                <a:ext cx="1512974" cy="786576"/>
              </a:xfrm>
              <a:prstGeom prst="rect">
                <a:avLst/>
              </a:prstGeom>
              <a:blipFill rotWithShape="0">
                <a:blip r:embed="rId3" cstate="print"/>
                <a:stretch>
                  <a:fillRect/>
                </a:stretch>
              </a:blipFill>
            </p:spPr>
            <p:txBody>
              <a:bodyPr/>
              <a:lstStyle/>
              <a:p>
                <a:r>
                  <a:rPr lang="zh-CN" altLang="en-US">
                    <a:noFill/>
                  </a:rPr>
                  <a:t> </a:t>
                </a:r>
              </a:p>
            </p:txBody>
          </p:sp>
        </mc:Fallback>
      </mc:AlternateContent>
      <p:sp>
        <p:nvSpPr>
          <p:cNvPr id="4" name="右箭头 3"/>
          <p:cNvSpPr/>
          <p:nvPr/>
        </p:nvSpPr>
        <p:spPr>
          <a:xfrm>
            <a:off x="2051720" y="2556204"/>
            <a:ext cx="504056" cy="265808"/>
          </a:xfrm>
          <a:prstGeom prst="right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051385" y="4337148"/>
            <a:ext cx="504056" cy="265808"/>
          </a:xfrm>
          <a:prstGeom prst="right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80353" y="1198702"/>
            <a:ext cx="5760640" cy="369332"/>
          </a:xfrm>
          <a:prstGeom prst="rect">
            <a:avLst/>
          </a:prstGeom>
          <a:noFill/>
        </p:spPr>
        <p:txBody>
          <a:bodyPr wrap="square" rtlCol="0">
            <a:spAutoFit/>
          </a:bodyPr>
          <a:lstStyle/>
          <a:p>
            <a:r>
              <a:rPr lang="zh-CN" altLang="en-US" dirty="0" smtClean="0"/>
              <a:t>计算每一项的对应的</a:t>
            </a:r>
            <a:r>
              <a:rPr lang="en-US" altLang="zh-CN" dirty="0" smtClean="0"/>
              <a:t>2</a:t>
            </a:r>
            <a:r>
              <a:rPr lang="zh-CN" altLang="en-US" dirty="0" smtClean="0"/>
              <a:t>进制数中包含的</a:t>
            </a:r>
            <a:r>
              <a:rPr lang="en-US" altLang="zh-CN" dirty="0" smtClean="0"/>
              <a:t>1</a:t>
            </a:r>
            <a:r>
              <a:rPr lang="zh-CN" altLang="en-US" dirty="0" smtClean="0"/>
              <a:t>的数目。</a:t>
            </a:r>
            <a:endParaRPr lang="en-US" altLang="zh-CN" dirty="0" smtClean="0"/>
          </a:p>
        </p:txBody>
      </p:sp>
      <p:graphicFrame>
        <p:nvGraphicFramePr>
          <p:cNvPr id="14" name="表格 13"/>
          <p:cNvGraphicFramePr>
            <a:graphicFrameLocks noGrp="1"/>
          </p:cNvGraphicFramePr>
          <p:nvPr>
            <p:extLst>
              <p:ext uri="{D42A27DB-BD31-4B8C-83A1-F6EECF244321}">
                <p14:modId xmlns:p14="http://schemas.microsoft.com/office/powerpoint/2010/main" val="2063267020"/>
              </p:ext>
            </p:extLst>
          </p:nvPr>
        </p:nvGraphicFramePr>
        <p:xfrm>
          <a:off x="2665005" y="1677670"/>
          <a:ext cx="5658342" cy="1679322"/>
        </p:xfrm>
        <a:graphic>
          <a:graphicData uri="http://schemas.openxmlformats.org/drawingml/2006/table">
            <a:tbl>
              <a:tblPr firstRow="1">
                <a:tableStyleId>{073A0DAA-6AF3-43AB-8588-CEC1D06C72B9}</a:tableStyleId>
              </a:tblPr>
              <a:tblGrid>
                <a:gridCol w="943057"/>
                <a:gridCol w="943057"/>
                <a:gridCol w="943057"/>
                <a:gridCol w="943057"/>
                <a:gridCol w="727055"/>
                <a:gridCol w="1159059"/>
              </a:tblGrid>
              <a:tr h="333722">
                <a:tc>
                  <a:txBody>
                    <a:bodyPr/>
                    <a:lstStyle/>
                    <a:p>
                      <a:pPr algn="just">
                        <a:lnSpc>
                          <a:spcPct val="125000"/>
                        </a:lnSpc>
                        <a:spcAft>
                          <a:spcPts val="0"/>
                        </a:spcAft>
                      </a:pPr>
                      <a:r>
                        <a:rPr lang="en-US" sz="1200" kern="100" dirty="0" smtClean="0">
                          <a:effectLst/>
                          <a:latin typeface="Times New Roman" panose="02020603050405020304" pitchFamily="18" charset="0"/>
                          <a:ea typeface="仿宋" panose="02010609060101010101" pitchFamily="49" charset="-122"/>
                          <a:cs typeface="Times New Roman" panose="02020603050405020304" pitchFamily="18" charset="0"/>
                        </a:rPr>
                        <a:t> </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T1</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T2</a:t>
                      </a:r>
                      <a:endParaRPr lang="zh-CN" sz="120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T3</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T4</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25000"/>
                        </a:lnSpc>
                        <a:spcAft>
                          <a:spcPts val="0"/>
                        </a:spcAft>
                      </a:pPr>
                      <a:r>
                        <a:rPr lang="zh-CN" altLang="en-US" sz="1200" b="1" kern="100" dirty="0" smtClean="0">
                          <a:solidFill>
                            <a:schemeClr val="lt1"/>
                          </a:solidFill>
                          <a:effectLst/>
                          <a:latin typeface="+mn-lt"/>
                          <a:ea typeface="+mn-ea"/>
                          <a:cs typeface="+mn-cs"/>
                        </a:rPr>
                        <a:t>支持度计数</a:t>
                      </a:r>
                      <a:endParaRPr lang="zh-CN" altLang="en-US" sz="1200" b="1" kern="100" dirty="0">
                        <a:solidFill>
                          <a:schemeClr val="lt1"/>
                        </a:solidFill>
                        <a:effectLst/>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r>
              <a:tr h="336400">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I1</a:t>
                      </a:r>
                      <a:endParaRPr lang="zh-CN" sz="120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0</a:t>
                      </a:r>
                      <a:endParaRPr lang="zh-CN" sz="120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0</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a:t>
                      </a:r>
                      <a:endParaRPr lang="zh-CN" sz="120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25000"/>
                        </a:lnSpc>
                        <a:spcAft>
                          <a:spcPts val="0"/>
                        </a:spcAft>
                      </a:pPr>
                      <a:r>
                        <a:rPr lang="en-US" altLang="zh-CN" sz="1200" kern="100" dirty="0" smtClean="0">
                          <a:solidFill>
                            <a:schemeClr val="dk1"/>
                          </a:solidFill>
                          <a:effectLst/>
                          <a:latin typeface="Times New Roman" panose="02020603050405020304" pitchFamily="18" charset="0"/>
                          <a:ea typeface="仿宋" panose="02010609060101010101" pitchFamily="49" charset="-122"/>
                          <a:cs typeface="Times New Roman" panose="02020603050405020304" pitchFamily="18" charset="0"/>
                        </a:rPr>
                        <a:t>2</a:t>
                      </a:r>
                      <a:endParaRPr lang="zh-CN" altLang="en-US" sz="1200" kern="100" dirty="0">
                        <a:solidFill>
                          <a:schemeClr val="dk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r>
              <a:tr h="336400">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I2</a:t>
                      </a:r>
                      <a:endParaRPr lang="zh-CN" sz="120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0</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25000"/>
                        </a:lnSpc>
                        <a:spcAft>
                          <a:spcPts val="0"/>
                        </a:spcAft>
                      </a:pPr>
                      <a:r>
                        <a:rPr lang="en-US" altLang="zh-CN" sz="1200" kern="100" dirty="0" smtClean="0">
                          <a:solidFill>
                            <a:schemeClr val="dk1"/>
                          </a:solidFill>
                          <a:effectLst/>
                          <a:latin typeface="Times New Roman" panose="02020603050405020304" pitchFamily="18" charset="0"/>
                          <a:ea typeface="仿宋" panose="02010609060101010101" pitchFamily="49" charset="-122"/>
                          <a:cs typeface="Times New Roman" panose="02020603050405020304" pitchFamily="18" charset="0"/>
                        </a:rPr>
                        <a:t>3</a:t>
                      </a:r>
                      <a:endParaRPr lang="zh-CN" altLang="en-US" sz="1200" kern="100" dirty="0">
                        <a:solidFill>
                          <a:schemeClr val="dk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36400">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I3</a:t>
                      </a:r>
                      <a:endParaRPr lang="zh-CN" sz="120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0</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a:t>
                      </a:r>
                      <a:endParaRPr lang="zh-CN" sz="120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25000"/>
                        </a:lnSpc>
                        <a:spcAft>
                          <a:spcPts val="0"/>
                        </a:spcAft>
                      </a:pPr>
                      <a:r>
                        <a:rPr lang="en-US" altLang="zh-CN" sz="1200" kern="100" dirty="0" smtClean="0">
                          <a:solidFill>
                            <a:schemeClr val="dk1"/>
                          </a:solidFill>
                          <a:effectLst/>
                          <a:latin typeface="Times New Roman" panose="02020603050405020304" pitchFamily="18" charset="0"/>
                          <a:ea typeface="仿宋" panose="02010609060101010101" pitchFamily="49" charset="-122"/>
                          <a:cs typeface="Times New Roman" panose="02020603050405020304" pitchFamily="18" charset="0"/>
                        </a:rPr>
                        <a:t>3</a:t>
                      </a:r>
                      <a:endParaRPr lang="zh-CN" altLang="en-US" sz="1200" kern="100" dirty="0">
                        <a:solidFill>
                          <a:schemeClr val="dk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36400">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I4</a:t>
                      </a:r>
                      <a:endParaRPr lang="zh-CN" sz="1200" kern="10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1</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latin typeface="Times New Roman" panose="02020603050405020304" pitchFamily="18" charset="0"/>
                          <a:ea typeface="仿宋" panose="02010609060101010101" pitchFamily="49" charset="-122"/>
                          <a:cs typeface="Times New Roman" panose="02020603050405020304" pitchFamily="18" charset="0"/>
                        </a:rPr>
                        <a:t>0</a:t>
                      </a:r>
                      <a:endParaRPr lang="zh-CN" sz="1200" kern="100" dirty="0">
                        <a:solidFill>
                          <a:srgbClr val="000000"/>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25000"/>
                        </a:lnSpc>
                        <a:spcAft>
                          <a:spcPts val="0"/>
                        </a:spcAft>
                      </a:pPr>
                      <a:r>
                        <a:rPr lang="en-US" altLang="zh-CN" sz="1200" kern="100" dirty="0" smtClean="0">
                          <a:solidFill>
                            <a:schemeClr val="dk1"/>
                          </a:solidFill>
                          <a:effectLst/>
                          <a:latin typeface="Times New Roman" panose="02020603050405020304" pitchFamily="18" charset="0"/>
                          <a:ea typeface="仿宋" panose="02010609060101010101" pitchFamily="49" charset="-122"/>
                          <a:cs typeface="Times New Roman" panose="02020603050405020304" pitchFamily="18" charset="0"/>
                        </a:rPr>
                        <a:t>3</a:t>
                      </a:r>
                      <a:endParaRPr lang="zh-CN" altLang="en-US" sz="1200" kern="100" dirty="0">
                        <a:solidFill>
                          <a:schemeClr val="dk1"/>
                        </a:solidFill>
                        <a:effectLst/>
                        <a:latin typeface="Times New Roman" panose="02020603050405020304" pitchFamily="18" charset="0"/>
                        <a:ea typeface="仿宋" panose="02010609060101010101" pitchFamily="49" charset="-122"/>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3500585796"/>
              </p:ext>
            </p:extLst>
          </p:nvPr>
        </p:nvGraphicFramePr>
        <p:xfrm>
          <a:off x="2686945" y="3592630"/>
          <a:ext cx="5651141" cy="1804417"/>
        </p:xfrm>
        <a:graphic>
          <a:graphicData uri="http://schemas.openxmlformats.org/drawingml/2006/table">
            <a:tbl>
              <a:tblPr firstRow="1">
                <a:tableStyleId>{073A0DAA-6AF3-43AB-8588-CEC1D06C72B9}</a:tableStyleId>
              </a:tblPr>
              <a:tblGrid>
                <a:gridCol w="941857"/>
                <a:gridCol w="941857"/>
                <a:gridCol w="941857"/>
                <a:gridCol w="941857"/>
                <a:gridCol w="660818"/>
                <a:gridCol w="1222895"/>
              </a:tblGrid>
              <a:tr h="258451">
                <a:tc>
                  <a:txBody>
                    <a:bodyPr/>
                    <a:lstStyle/>
                    <a:p>
                      <a:endParaRPr lang="zh-CN" sz="1200" kern="100" dirty="0">
                        <a:solidFill>
                          <a:srgbClr val="000000"/>
                        </a:solidFill>
                        <a:effectLst/>
                        <a:latin typeface="Times New Roman" panose="02020603050405020304" pitchFamily="18" charset="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T2</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T3</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T4</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zh-CN" sz="1200" kern="100" dirty="0">
                          <a:effectLst/>
                        </a:rPr>
                        <a:t>支持度计数</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r>
              <a:tr h="257661">
                <a:tc>
                  <a:txBody>
                    <a:bodyPr/>
                    <a:lstStyle/>
                    <a:p>
                      <a:pPr algn="ctr">
                        <a:lnSpc>
                          <a:spcPct val="125000"/>
                        </a:lnSpc>
                        <a:spcAft>
                          <a:spcPts val="0"/>
                        </a:spcAft>
                      </a:pPr>
                      <a:r>
                        <a:rPr lang="en-US" sz="1200" kern="100" dirty="0">
                          <a:effectLst/>
                        </a:rPr>
                        <a:t>I1,I2</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2</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r>
              <a:tr h="257661">
                <a:tc>
                  <a:txBody>
                    <a:bodyPr/>
                    <a:lstStyle/>
                    <a:p>
                      <a:pPr algn="ctr">
                        <a:lnSpc>
                          <a:spcPct val="125000"/>
                        </a:lnSpc>
                        <a:spcAft>
                          <a:spcPts val="0"/>
                        </a:spcAft>
                      </a:pPr>
                      <a:r>
                        <a:rPr lang="en-US" sz="1200" kern="100" dirty="0">
                          <a:effectLst/>
                        </a:rPr>
                        <a:t>I1,I3</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2</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57661">
                <a:tc>
                  <a:txBody>
                    <a:bodyPr/>
                    <a:lstStyle/>
                    <a:p>
                      <a:pPr algn="ctr">
                        <a:lnSpc>
                          <a:spcPct val="125000"/>
                        </a:lnSpc>
                        <a:spcAft>
                          <a:spcPts val="0"/>
                        </a:spcAft>
                      </a:pPr>
                      <a:r>
                        <a:rPr lang="en-US" sz="1200" kern="100" dirty="0">
                          <a:effectLst/>
                        </a:rPr>
                        <a:t>I1,I4</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57661">
                <a:tc>
                  <a:txBody>
                    <a:bodyPr/>
                    <a:lstStyle/>
                    <a:p>
                      <a:pPr algn="ctr">
                        <a:lnSpc>
                          <a:spcPct val="125000"/>
                        </a:lnSpc>
                        <a:spcAft>
                          <a:spcPts val="0"/>
                        </a:spcAft>
                      </a:pPr>
                      <a:r>
                        <a:rPr lang="en-US" sz="1200" kern="100" dirty="0">
                          <a:effectLst/>
                        </a:rPr>
                        <a:t>I2,I3</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2</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57661">
                <a:tc>
                  <a:txBody>
                    <a:bodyPr/>
                    <a:lstStyle/>
                    <a:p>
                      <a:pPr algn="ctr">
                        <a:lnSpc>
                          <a:spcPct val="125000"/>
                        </a:lnSpc>
                        <a:spcAft>
                          <a:spcPts val="0"/>
                        </a:spcAft>
                      </a:pPr>
                      <a:r>
                        <a:rPr lang="en-US" sz="1200" kern="100" dirty="0">
                          <a:effectLst/>
                        </a:rPr>
                        <a:t>I2,I4</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2</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57661">
                <a:tc>
                  <a:txBody>
                    <a:bodyPr/>
                    <a:lstStyle/>
                    <a:p>
                      <a:pPr algn="ctr">
                        <a:lnSpc>
                          <a:spcPct val="125000"/>
                        </a:lnSpc>
                        <a:spcAft>
                          <a:spcPts val="0"/>
                        </a:spcAft>
                      </a:pPr>
                      <a:r>
                        <a:rPr lang="en-US" sz="1200" kern="100" dirty="0">
                          <a:effectLst/>
                        </a:rPr>
                        <a:t>I3,I4</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2</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mc:AlternateContent xmlns:mc="http://schemas.openxmlformats.org/markup-compatibility/2006" xmlns:a14="http://schemas.microsoft.com/office/drawing/2010/main">
        <mc:Choice Requires="a14">
          <p:sp>
            <p:nvSpPr>
              <p:cNvPr id="17" name="文本框 16"/>
              <p:cNvSpPr txBox="1"/>
              <p:nvPr/>
            </p:nvSpPr>
            <p:spPr>
              <a:xfrm>
                <a:off x="392168" y="5445224"/>
                <a:ext cx="7948825" cy="923330"/>
              </a:xfrm>
              <a:prstGeom prst="rect">
                <a:avLst/>
              </a:prstGeom>
              <a:noFill/>
            </p:spPr>
            <p:txBody>
              <a:bodyPr wrap="square" rtlCol="0">
                <a:spAutoFit/>
              </a:bodyPr>
              <a:lstStyle/>
              <a:p>
                <a:r>
                  <a:rPr lang="zh-CN" altLang="en-US" dirty="0" smtClean="0"/>
                  <a:t>当</a:t>
                </a:r>
                <a:r>
                  <a:rPr lang="en-US" altLang="zh-CN" dirty="0"/>
                  <a:t>K</a:t>
                </a:r>
                <a14:m>
                  <m:oMath xmlns:m="http://schemas.openxmlformats.org/officeDocument/2006/math">
                    <m:r>
                      <a:rPr lang="en-US" altLang="zh-CN">
                        <a:latin typeface="Cambria Math" panose="02040503050406030204" pitchFamily="18" charset="0"/>
                      </a:rPr>
                      <m:t>≥</m:t>
                    </m:r>
                  </m:oMath>
                </a14:m>
                <a:r>
                  <a:rPr lang="en-US" altLang="zh-CN" dirty="0" smtClean="0"/>
                  <a:t>2</a:t>
                </a:r>
                <a:r>
                  <a:rPr lang="zh-CN" altLang="en-US" dirty="0" smtClean="0"/>
                  <a:t>时，根据生成</a:t>
                </a:r>
                <a:r>
                  <a:rPr lang="zh-CN" altLang="en-US" dirty="0"/>
                  <a:t>的</a:t>
                </a:r>
                <a:r>
                  <a:rPr lang="zh-CN" altLang="en-US" dirty="0" smtClean="0"/>
                  <a:t>候选</a:t>
                </a:r>
                <a:r>
                  <a:rPr lang="en-US" altLang="zh-CN" dirty="0" smtClean="0"/>
                  <a:t>k</a:t>
                </a:r>
                <a:r>
                  <a:rPr lang="zh-CN" altLang="en-US" dirty="0" smtClean="0"/>
                  <a:t>项集，</a:t>
                </a:r>
                <a:r>
                  <a:rPr lang="zh-CN" altLang="zh-CN" dirty="0"/>
                  <a:t>将每个项</a:t>
                </a:r>
                <a:r>
                  <a:rPr lang="zh-CN" altLang="zh-CN" dirty="0" smtClean="0"/>
                  <a:t>集中</a:t>
                </a:r>
                <a:r>
                  <a:rPr lang="zh-CN" altLang="en-US" dirty="0"/>
                  <a:t>全部</a:t>
                </a:r>
                <a:r>
                  <a:rPr lang="zh-CN" altLang="zh-CN" dirty="0" smtClean="0"/>
                  <a:t>项</a:t>
                </a:r>
                <a:r>
                  <a:rPr lang="zh-CN" altLang="zh-CN" dirty="0"/>
                  <a:t>中对应的二进制事务做交</a:t>
                </a:r>
                <a:r>
                  <a:rPr lang="zh-CN" altLang="zh-CN" dirty="0" smtClean="0"/>
                  <a:t>运算</a:t>
                </a:r>
                <a:endParaRPr lang="zh-CN" altLang="en-US" dirty="0"/>
              </a:p>
              <a:p>
                <a:endParaRPr lang="zh-CN" altLang="en-US" dirty="0"/>
              </a:p>
            </p:txBody>
          </p:sp>
        </mc:Choice>
        <mc:Fallback xmlns="">
          <p:sp>
            <p:nvSpPr>
              <p:cNvPr id="17" name="文本框 16"/>
              <p:cNvSpPr txBox="1">
                <a:spLocks noRot="1" noChangeAspect="1" noMove="1" noResize="1" noEditPoints="1" noAdjustHandles="1" noChangeArrowheads="1" noChangeShapeType="1" noTextEdit="1"/>
              </p:cNvSpPr>
              <p:nvPr/>
            </p:nvSpPr>
            <p:spPr>
              <a:xfrm>
                <a:off x="392168" y="5445224"/>
                <a:ext cx="7948825" cy="923330"/>
              </a:xfrm>
              <a:prstGeom prst="rect">
                <a:avLst/>
              </a:prstGeom>
              <a:blipFill rotWithShape="0">
                <a:blip r:embed="rId4" cstate="print"/>
                <a:stretch>
                  <a:fillRect l="-613" t="-3289"/>
                </a:stretch>
              </a:blipFill>
            </p:spPr>
            <p:txBody>
              <a:bodyPr/>
              <a:lstStyle/>
              <a:p>
                <a:r>
                  <a:rPr lang="zh-CN" altLang="en-US">
                    <a:noFill/>
                  </a:rPr>
                  <a:t> </a:t>
                </a:r>
              </a:p>
            </p:txBody>
          </p:sp>
        </mc:Fallback>
      </mc:AlternateContent>
      <p:pic>
        <p:nvPicPr>
          <p:cNvPr id="22" name="图片 21"/>
          <p:cNvPicPr/>
          <p:nvPr/>
        </p:nvPicPr>
        <p:blipFill>
          <a:blip r:embed="rId5" cstate="print"/>
          <a:stretch>
            <a:fillRect/>
          </a:stretch>
        </p:blipFill>
        <p:spPr>
          <a:xfrm>
            <a:off x="530644" y="3501008"/>
            <a:ext cx="7937890" cy="3136069"/>
          </a:xfrm>
          <a:prstGeom prst="rect">
            <a:avLst/>
          </a:prstGeom>
        </p:spPr>
      </p:pic>
    </p:spTree>
    <p:extLst>
      <p:ext uri="{BB962C8B-B14F-4D97-AF65-F5344CB8AC3E}">
        <p14:creationId xmlns:p14="http://schemas.microsoft.com/office/powerpoint/2010/main" val="340323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randombar(horizontal)">
                                      <p:cBhvr>
                                        <p:cTn id="25" dur="500"/>
                                        <p:tgtEl>
                                          <p:spTgt spid="14"/>
                                        </p:tgtEl>
                                      </p:cBhvr>
                                    </p:animEffect>
                                  </p:childTnLst>
                                </p:cTn>
                              </p:par>
                              <p:par>
                                <p:cTn id="26" presetID="14" presetClass="entr" presetSubtype="10"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randombar(horizontal)">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1" nodeType="clickEffect">
                                  <p:stCondLst>
                                    <p:cond delay="0"/>
                                  </p:stCondLst>
                                  <p:childTnLst>
                                    <p:animEffect transition="out" filter="blinds(horizontal)">
                                      <p:cBhvr>
                                        <p:cTn id="37" dur="500"/>
                                        <p:tgtEl>
                                          <p:spTgt spid="23"/>
                                        </p:tgtEl>
                                      </p:cBhvr>
                                    </p:animEffect>
                                    <p:set>
                                      <p:cBhvr>
                                        <p:cTn id="38" dur="1" fill="hold">
                                          <p:stCondLst>
                                            <p:cond delay="499"/>
                                          </p:stCondLst>
                                        </p:cTn>
                                        <p:tgtEl>
                                          <p:spTgt spid="23"/>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9"/>
                                        </p:tgtEl>
                                      </p:cBhvr>
                                    </p:animEffect>
                                    <p:set>
                                      <p:cBhvr>
                                        <p:cTn id="41" dur="1" fill="hold">
                                          <p:stCondLst>
                                            <p:cond delay="499"/>
                                          </p:stCondLst>
                                        </p:cTn>
                                        <p:tgtEl>
                                          <p:spTgt spid="9"/>
                                        </p:tgtEl>
                                        <p:attrNameLst>
                                          <p:attrName>style.visibility</p:attrName>
                                        </p:attrNameLst>
                                      </p:cBhvr>
                                      <p:to>
                                        <p:strVal val="hidden"/>
                                      </p:to>
                                    </p:set>
                                  </p:childTnLst>
                                </p:cTn>
                              </p:par>
                              <p:par>
                                <p:cTn id="42" presetID="3" presetClass="exit" presetSubtype="10" fill="hold" grpId="1" nodeType="withEffect">
                                  <p:stCondLst>
                                    <p:cond delay="0"/>
                                  </p:stCondLst>
                                  <p:childTnLst>
                                    <p:animEffect transition="out" filter="blinds(horizontal)">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3" presetClass="exit" presetSubtype="10" fill="hold" nodeType="withEffect">
                                  <p:stCondLst>
                                    <p:cond delay="0"/>
                                  </p:stCondLst>
                                  <p:childTnLst>
                                    <p:animEffect transition="out" filter="blinds(horizontal)">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randombar(horizontal)">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3" grpId="0" animBg="1"/>
      <p:bldP spid="9" grpId="0" animBg="1"/>
      <p:bldP spid="9" grpId="1" animBg="1"/>
      <p:bldP spid="4" grpId="0" animBg="1"/>
      <p:bldP spid="11" grpId="0" animBg="1"/>
      <p:bldP spid="11" grpId="1" animBg="1"/>
      <p:bldP spid="6" grpId="0"/>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9936687">
            <a:off x="5862464" y="4644897"/>
            <a:ext cx="908031" cy="1165171"/>
          </a:xfrm>
          <a:prstGeom prst="rect">
            <a:avLst/>
          </a:prstGeom>
          <a:noFill/>
        </p:spPr>
      </p:pic>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3" name="WordArt 14"/>
          <p:cNvSpPr>
            <a:spLocks noChangeArrowheads="1" noChangeShapeType="1" noTextEdit="1"/>
          </p:cNvSpPr>
          <p:nvPr/>
        </p:nvSpPr>
        <p:spPr bwMode="auto">
          <a:xfrm>
            <a:off x="1042467" y="46029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6" name="WordArt 17"/>
          <p:cNvSpPr>
            <a:spLocks noChangeArrowheads="1" noChangeShapeType="1" noTextEdit="1"/>
          </p:cNvSpPr>
          <p:nvPr/>
        </p:nvSpPr>
        <p:spPr bwMode="auto">
          <a:xfrm>
            <a:off x="1042467" y="53522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394730" y="122424"/>
            <a:ext cx="7855802" cy="707886"/>
          </a:xfrm>
          <a:prstGeom prst="rect">
            <a:avLst/>
          </a:prstGeom>
          <a:noFill/>
        </p:spPr>
        <p:txBody>
          <a:bodyPr wrap="square" rtlCol="0">
            <a:spAutoFit/>
          </a:bodyPr>
          <a:lstStyle/>
          <a:p>
            <a:r>
              <a:rPr lang="en-US" altLang="zh-CN"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CUDA</a:t>
            </a:r>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并行程序的设计（</a:t>
            </a:r>
            <a:r>
              <a:rPr lang="en-US" altLang="zh-CN"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1</a:t>
            </a:r>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7"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 name="文本框 2"/>
          <p:cNvSpPr txBox="1"/>
          <p:nvPr/>
        </p:nvSpPr>
        <p:spPr>
          <a:xfrm>
            <a:off x="394730" y="1196752"/>
            <a:ext cx="8425742" cy="1200329"/>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二进制测试数据从</a:t>
            </a:r>
            <a:r>
              <a:rPr lang="en-US" altLang="zh-CN" dirty="0"/>
              <a:t>CPU</a:t>
            </a:r>
            <a:r>
              <a:rPr lang="zh-CN" altLang="zh-CN" dirty="0"/>
              <a:t>中放入到</a:t>
            </a:r>
            <a:r>
              <a:rPr lang="en-US" altLang="zh-CN" dirty="0"/>
              <a:t>GPU</a:t>
            </a:r>
            <a:r>
              <a:rPr lang="zh-CN" altLang="zh-CN" dirty="0"/>
              <a:t>的全局内存中，并在</a:t>
            </a:r>
            <a:r>
              <a:rPr lang="en-US" altLang="zh-CN" dirty="0"/>
              <a:t>GPU</a:t>
            </a:r>
            <a:r>
              <a:rPr lang="zh-CN" altLang="zh-CN" dirty="0"/>
              <a:t>全局内存中申请变量空间，用于之后做计算</a:t>
            </a:r>
            <a:r>
              <a:rPr lang="zh-CN" altLang="zh-CN" dirty="0" smtClean="0"/>
              <a:t>使用</a:t>
            </a:r>
            <a:r>
              <a:rPr lang="zh-CN" altLang="en-US" dirty="0" smtClean="0"/>
              <a:t>。</a:t>
            </a:r>
            <a:endParaRPr lang="en-US" altLang="zh-CN" dirty="0" smtClean="0"/>
          </a:p>
          <a:p>
            <a:pPr marL="285750" indent="-285750">
              <a:buFont typeface="Arial" panose="020B0604020202020204" pitchFamily="34" charset="0"/>
              <a:buChar char="•"/>
            </a:pPr>
            <a:r>
              <a:rPr lang="zh-CN" altLang="en-US" dirty="0" smtClean="0">
                <a:solidFill>
                  <a:srgbClr val="FF0000"/>
                </a:solidFill>
              </a:rPr>
              <a:t>为使计算的数据量足够大</a:t>
            </a:r>
            <a:r>
              <a:rPr lang="zh-CN" altLang="en-US" dirty="0" smtClean="0"/>
              <a:t>，即同时计算多个</a:t>
            </a:r>
            <a:r>
              <a:rPr lang="en-US" altLang="zh-CN" dirty="0" smtClean="0"/>
              <a:t>k</a:t>
            </a:r>
            <a:r>
              <a:rPr lang="zh-CN" altLang="en-US" dirty="0" smtClean="0"/>
              <a:t>项</a:t>
            </a:r>
            <a:r>
              <a:rPr lang="zh-CN" altLang="en-US" dirty="0"/>
              <a:t>集</a:t>
            </a:r>
            <a:r>
              <a:rPr lang="zh-CN" altLang="en-US" dirty="0" smtClean="0"/>
              <a:t>的交运算。这里设同时计算的</a:t>
            </a:r>
            <a:r>
              <a:rPr lang="en-US" altLang="zh-CN" dirty="0" smtClean="0"/>
              <a:t>k</a:t>
            </a:r>
            <a:r>
              <a:rPr lang="zh-CN" altLang="en-US" dirty="0" smtClean="0"/>
              <a:t>项集的个数为</a:t>
            </a:r>
            <a:r>
              <a:rPr lang="en-US" altLang="zh-CN" dirty="0" smtClean="0"/>
              <a:t>1000-1500</a:t>
            </a:r>
            <a:r>
              <a:rPr lang="zh-CN" altLang="en-US" dirty="0" smtClean="0"/>
              <a:t>个，下图为当</a:t>
            </a:r>
            <a:r>
              <a:rPr lang="en-US" altLang="zh-CN" dirty="0" smtClean="0"/>
              <a:t>k=2</a:t>
            </a:r>
            <a:r>
              <a:rPr lang="zh-CN" altLang="en-US" dirty="0" smtClean="0"/>
              <a:t>时的情况</a:t>
            </a:r>
            <a:endParaRPr lang="zh-CN" altLang="en-US" dirty="0"/>
          </a:p>
        </p:txBody>
      </p:sp>
      <p:pic>
        <p:nvPicPr>
          <p:cNvPr id="4" name="图片 3"/>
          <p:cNvPicPr>
            <a:picLocks noChangeAspect="1"/>
          </p:cNvPicPr>
          <p:nvPr/>
        </p:nvPicPr>
        <p:blipFill>
          <a:blip r:embed="rId3" cstate="print"/>
          <a:stretch>
            <a:fillRect/>
          </a:stretch>
        </p:blipFill>
        <p:spPr>
          <a:xfrm>
            <a:off x="394730" y="2479297"/>
            <a:ext cx="3861431" cy="3547957"/>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4499992" y="2479297"/>
                <a:ext cx="4320480" cy="3693319"/>
              </a:xfrm>
              <a:prstGeom prst="rect">
                <a:avLst/>
              </a:prstGeom>
              <a:noFill/>
            </p:spPr>
            <p:txBody>
              <a:bodyPr wrap="square" rtlCol="0">
                <a:spAutoFit/>
              </a:bodyPr>
              <a:lstStyle/>
              <a:p>
                <a:pPr marL="285750" indent="-285750">
                  <a:buFont typeface="Arial" panose="020B0604020202020204" pitchFamily="34" charset="0"/>
                  <a:buChar char="•"/>
                </a:pPr>
                <a:r>
                  <a:rPr lang="zh-CN" altLang="zh-CN" dirty="0"/>
                  <a:t>当</a:t>
                </a:r>
                <a:r>
                  <a:rPr lang="en-US" altLang="zh-CN" dirty="0"/>
                  <a:t>k</a:t>
                </a:r>
                <a14:m>
                  <m:oMath xmlns:m="http://schemas.openxmlformats.org/officeDocument/2006/math">
                    <m:r>
                      <a:rPr lang="en-US" altLang="zh-CN">
                        <a:latin typeface="Cambria Math" charset="0"/>
                      </a:rPr>
                      <m:t>≥</m:t>
                    </m:r>
                  </m:oMath>
                </a14:m>
                <a:r>
                  <a:rPr lang="en-US" altLang="zh-CN" dirty="0"/>
                  <a:t>3</a:t>
                </a:r>
                <a:r>
                  <a:rPr lang="zh-CN" altLang="zh-CN" dirty="0"/>
                  <a:t>时</a:t>
                </a:r>
                <a:r>
                  <a:rPr lang="zh-CN" altLang="zh-CN" dirty="0" smtClean="0"/>
                  <a:t>，在</a:t>
                </a:r>
                <a:r>
                  <a:rPr lang="zh-CN" altLang="zh-CN" dirty="0"/>
                  <a:t>求项集支持度计数之前需要对项集进行</a:t>
                </a:r>
                <a:r>
                  <a:rPr lang="en-US" altLang="zh-CN" dirty="0"/>
                  <a:t>k-1</a:t>
                </a:r>
                <a:r>
                  <a:rPr lang="zh-CN" altLang="zh-CN" dirty="0"/>
                  <a:t>次的交</a:t>
                </a:r>
                <a:r>
                  <a:rPr lang="zh-CN" altLang="zh-CN" dirty="0" smtClean="0"/>
                  <a:t>运算</a:t>
                </a:r>
                <a:r>
                  <a:rPr lang="zh-CN" altLang="en-US" dirty="0" smtClean="0"/>
                  <a:t>，求出</a:t>
                </a:r>
                <a:r>
                  <a:rPr lang="en-US" altLang="zh-CN" dirty="0" smtClean="0"/>
                  <a:t>k-2</a:t>
                </a:r>
                <a:r>
                  <a:rPr lang="zh-CN" altLang="en-US" dirty="0" smtClean="0"/>
                  <a:t>个中间结果，</a:t>
                </a:r>
                <a:r>
                  <a:rPr lang="zh-CN" altLang="en-US" dirty="0"/>
                  <a:t>最后一</a:t>
                </a:r>
                <a:r>
                  <a:rPr lang="zh-CN" altLang="en-US" dirty="0" smtClean="0"/>
                  <a:t>次交运算为</a:t>
                </a:r>
                <a:r>
                  <a:rPr lang="zh-CN" altLang="zh-CN" dirty="0" smtClean="0"/>
                  <a:t>中间</a:t>
                </a:r>
                <a:r>
                  <a:rPr lang="zh-CN" altLang="zh-CN" dirty="0"/>
                  <a:t>结果和最后一</a:t>
                </a:r>
                <a:r>
                  <a:rPr lang="zh-CN" altLang="zh-CN" dirty="0" smtClean="0"/>
                  <a:t>项</a:t>
                </a:r>
                <a:r>
                  <a:rPr lang="zh-CN" altLang="en-US" dirty="0" smtClean="0"/>
                  <a:t>做交</a:t>
                </a:r>
                <a:r>
                  <a:rPr lang="zh-CN" altLang="zh-CN" dirty="0" smtClean="0"/>
                  <a:t>，</a:t>
                </a:r>
                <a:r>
                  <a:rPr lang="zh-CN" altLang="en-US" dirty="0" smtClean="0"/>
                  <a:t>之后</a:t>
                </a:r>
                <a:r>
                  <a:rPr lang="zh-CN" altLang="zh-CN" dirty="0" smtClean="0"/>
                  <a:t>再</a:t>
                </a:r>
                <a:r>
                  <a:rPr lang="zh-CN" altLang="zh-CN" dirty="0"/>
                  <a:t>统计该</a:t>
                </a:r>
                <a:r>
                  <a:rPr lang="en-US" altLang="zh-CN" dirty="0"/>
                  <a:t>k</a:t>
                </a:r>
                <a:r>
                  <a:rPr lang="zh-CN" altLang="zh-CN" dirty="0"/>
                  <a:t>项集的支持度计数值</a:t>
                </a:r>
                <a:r>
                  <a:rPr lang="zh-CN" altLang="zh-CN" dirty="0" smtClean="0"/>
                  <a:t>。</a:t>
                </a: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zh-CN" altLang="zh-CN" dirty="0" smtClean="0"/>
                  <a:t>例如</a:t>
                </a:r>
                <a:r>
                  <a:rPr lang="zh-CN" altLang="zh-CN" dirty="0"/>
                  <a:t>，对于候选</a:t>
                </a:r>
                <a:r>
                  <a:rPr lang="en-US" altLang="zh-CN" dirty="0"/>
                  <a:t>3</a:t>
                </a:r>
                <a:r>
                  <a:rPr lang="zh-CN" altLang="zh-CN" dirty="0"/>
                  <a:t>项集</a:t>
                </a:r>
                <a:r>
                  <a:rPr lang="en-US" altLang="zh-CN" dirty="0"/>
                  <a:t>{</a:t>
                </a:r>
                <a:r>
                  <a:rPr lang="en-US" altLang="zh-CN" dirty="0">
                    <a:latin typeface="Times New Roman" panose="02020603050405020304" pitchFamily="18" charset="0"/>
                    <a:cs typeface="Times New Roman" panose="02020603050405020304" pitchFamily="18" charset="0"/>
                  </a:rPr>
                  <a:t>I1</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I2</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I3</a:t>
                </a:r>
                <a:r>
                  <a:rPr lang="en-US" altLang="zh-CN" dirty="0"/>
                  <a:t>}</a:t>
                </a:r>
                <a:r>
                  <a:rPr lang="zh-CN" altLang="zh-CN" dirty="0"/>
                  <a:t>，需要进行</a:t>
                </a:r>
                <a:r>
                  <a:rPr lang="en-US" altLang="zh-CN" dirty="0"/>
                  <a:t>2</a:t>
                </a:r>
                <a:r>
                  <a:rPr lang="zh-CN" altLang="zh-CN" dirty="0"/>
                  <a:t>次交运算，第一次为</a:t>
                </a:r>
                <a:r>
                  <a:rPr lang="zh-CN" altLang="zh-CN" dirty="0" smtClean="0"/>
                  <a:t>项</a:t>
                </a:r>
                <a:r>
                  <a:rPr lang="en-US" altLang="zh-CN" dirty="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1</a:t>
                </a:r>
                <a:r>
                  <a:rPr lang="zh-CN" altLang="zh-CN" dirty="0"/>
                  <a:t>的二进制事务数据和项</a:t>
                </a:r>
                <a:r>
                  <a:rPr lang="en-US" altLang="zh-CN" dirty="0"/>
                  <a:t>I2</a:t>
                </a:r>
                <a:r>
                  <a:rPr lang="zh-CN" altLang="zh-CN" dirty="0"/>
                  <a:t>的二进制事务数据做交运算，得到中间结果</a:t>
                </a:r>
                <a:r>
                  <a:rPr lang="en-US" altLang="zh-CN" dirty="0">
                    <a:latin typeface="Times New Roman" panose="02020603050405020304" pitchFamily="18" charset="0"/>
                    <a:cs typeface="Times New Roman" panose="02020603050405020304" pitchFamily="18" charset="0"/>
                  </a:rPr>
                  <a:t>Imid</a:t>
                </a:r>
                <a:r>
                  <a:rPr lang="zh-CN" altLang="zh-CN" dirty="0"/>
                  <a:t>，第二次为中间结果</a:t>
                </a:r>
                <a:r>
                  <a:rPr lang="en-US" altLang="zh-CN" dirty="0">
                    <a:latin typeface="Times New Roman" panose="02020603050405020304" pitchFamily="18" charset="0"/>
                    <a:cs typeface="Times New Roman" panose="02020603050405020304" pitchFamily="18" charset="0"/>
                  </a:rPr>
                  <a:t>Imid</a:t>
                </a:r>
                <a:r>
                  <a:rPr lang="zh-CN" altLang="zh-CN" dirty="0"/>
                  <a:t>和项</a:t>
                </a:r>
                <a:r>
                  <a:rPr lang="en-US" altLang="zh-CN" dirty="0">
                    <a:latin typeface="Times New Roman" panose="02020603050405020304" pitchFamily="18" charset="0"/>
                    <a:cs typeface="Times New Roman" panose="02020603050405020304" pitchFamily="18" charset="0"/>
                  </a:rPr>
                  <a:t>I3</a:t>
                </a:r>
                <a:r>
                  <a:rPr lang="zh-CN" altLang="zh-CN" dirty="0"/>
                  <a:t>的二进制事务数据做交运算</a:t>
                </a:r>
                <a:r>
                  <a:rPr lang="zh-CN" altLang="zh-CN" dirty="0" smtClean="0"/>
                  <a:t>。</a:t>
                </a:r>
                <a:endParaRPr lang="en-US" altLang="zh-CN" dirty="0" smtClean="0"/>
              </a:p>
              <a:p>
                <a:endParaRPr lang="en-US" altLang="zh-CN" dirty="0"/>
              </a:p>
            </p:txBody>
          </p:sp>
        </mc:Choice>
        <mc:Fallback xmlns="">
          <p:sp>
            <p:nvSpPr>
              <p:cNvPr id="5" name="文本框 4"/>
              <p:cNvSpPr txBox="1">
                <a:spLocks noRot="1" noChangeAspect="1" noMove="1" noResize="1" noEditPoints="1" noAdjustHandles="1" noChangeArrowheads="1" noChangeShapeType="1" noTextEdit="1"/>
              </p:cNvSpPr>
              <p:nvPr/>
            </p:nvSpPr>
            <p:spPr>
              <a:xfrm>
                <a:off x="4499992" y="2479297"/>
                <a:ext cx="4320480" cy="3693319"/>
              </a:xfrm>
              <a:prstGeom prst="rect">
                <a:avLst/>
              </a:prstGeom>
              <a:blipFill rotWithShape="0">
                <a:blip r:embed="rId4" cstate="print"/>
                <a:stretch>
                  <a:fillRect l="-846" t="-990" r="-12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896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9936687">
            <a:off x="5862464" y="4644897"/>
            <a:ext cx="908031" cy="1165171"/>
          </a:xfrm>
          <a:prstGeom prst="rect">
            <a:avLst/>
          </a:prstGeom>
          <a:noFill/>
        </p:spPr>
      </p:pic>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3" name="WordArt 14"/>
          <p:cNvSpPr>
            <a:spLocks noChangeArrowheads="1" noChangeShapeType="1" noTextEdit="1"/>
          </p:cNvSpPr>
          <p:nvPr/>
        </p:nvSpPr>
        <p:spPr bwMode="auto">
          <a:xfrm>
            <a:off x="1042467" y="46029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6" name="WordArt 17"/>
          <p:cNvSpPr>
            <a:spLocks noChangeArrowheads="1" noChangeShapeType="1" noTextEdit="1"/>
          </p:cNvSpPr>
          <p:nvPr/>
        </p:nvSpPr>
        <p:spPr bwMode="auto">
          <a:xfrm>
            <a:off x="1042467" y="53522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394730" y="122424"/>
            <a:ext cx="7855802" cy="707886"/>
          </a:xfrm>
          <a:prstGeom prst="rect">
            <a:avLst/>
          </a:prstGeom>
          <a:noFill/>
        </p:spPr>
        <p:txBody>
          <a:bodyPr wrap="square" rtlCol="0">
            <a:spAutoFit/>
          </a:bodyPr>
          <a:lstStyle/>
          <a:p>
            <a:r>
              <a:rPr lang="en-US" altLang="zh-CN"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CUDA</a:t>
            </a:r>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并行程序的设计（</a:t>
            </a:r>
            <a:r>
              <a:rPr lang="en-US" altLang="zh-CN"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2</a:t>
            </a:r>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7"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文本框 7"/>
          <p:cNvSpPr txBox="1"/>
          <p:nvPr/>
        </p:nvSpPr>
        <p:spPr>
          <a:xfrm>
            <a:off x="394730" y="1196752"/>
            <a:ext cx="8425742" cy="4524315"/>
          </a:xfrm>
          <a:prstGeom prst="rect">
            <a:avLst/>
          </a:prstGeom>
          <a:noFill/>
        </p:spPr>
        <p:txBody>
          <a:bodyPr wrap="square" rtlCol="0">
            <a:spAutoFit/>
          </a:bodyPr>
          <a:lstStyle/>
          <a:p>
            <a:pPr marL="342900" indent="-342900">
              <a:buFont typeface="+mj-lt"/>
              <a:buAutoNum type="arabicPeriod"/>
            </a:pPr>
            <a:r>
              <a:rPr lang="zh-CN" altLang="zh-CN" dirty="0"/>
              <a:t>内</a:t>
            </a:r>
            <a:r>
              <a:rPr lang="zh-CN" altLang="zh-CN" dirty="0" smtClean="0"/>
              <a:t>核函数中的</a:t>
            </a:r>
            <a:r>
              <a:rPr lang="zh-CN" altLang="zh-CN" dirty="0"/>
              <a:t>每一个</a:t>
            </a:r>
            <a:r>
              <a:rPr lang="zh-CN" altLang="zh-CN" dirty="0" smtClean="0"/>
              <a:t>线程</a:t>
            </a:r>
            <a:r>
              <a:rPr lang="zh-CN" altLang="en-US" dirty="0" smtClean="0"/>
              <a:t>负责处理二进制</a:t>
            </a:r>
            <a:r>
              <a:rPr lang="zh-CN" altLang="en-US" dirty="0"/>
              <a:t>事务</a:t>
            </a:r>
            <a:r>
              <a:rPr lang="zh-CN" altLang="en-US" dirty="0" smtClean="0"/>
              <a:t>数据</a:t>
            </a:r>
            <a:r>
              <a:rPr lang="zh-CN" altLang="zh-CN" dirty="0" smtClean="0"/>
              <a:t>中</a:t>
            </a:r>
            <a:r>
              <a:rPr lang="zh-CN" altLang="zh-CN" dirty="0"/>
              <a:t>的</a:t>
            </a:r>
            <a:r>
              <a:rPr lang="en-US" altLang="zh-CN" dirty="0"/>
              <a:t>16</a:t>
            </a:r>
            <a:r>
              <a:rPr lang="zh-CN" altLang="zh-CN" dirty="0" smtClean="0"/>
              <a:t>位</a:t>
            </a:r>
            <a:r>
              <a:rPr lang="zh-CN" altLang="en-US" dirty="0" smtClean="0"/>
              <a:t>或</a:t>
            </a:r>
            <a:r>
              <a:rPr lang="en-US" altLang="zh-CN" dirty="0" smtClean="0"/>
              <a:t>32</a:t>
            </a:r>
            <a:r>
              <a:rPr lang="zh-CN" altLang="en-US" dirty="0" smtClean="0"/>
              <a:t>位</a:t>
            </a:r>
            <a:r>
              <a:rPr lang="zh-CN" altLang="zh-CN" dirty="0" smtClean="0"/>
              <a:t>数据</a:t>
            </a:r>
            <a:r>
              <a:rPr lang="zh-CN" altLang="en-US" dirty="0" smtClean="0"/>
              <a:t>的交运算</a:t>
            </a:r>
            <a:endParaRPr lang="en-US" altLang="zh-CN" dirty="0" smtClean="0"/>
          </a:p>
          <a:p>
            <a:pPr marL="342900" indent="-342900">
              <a:buFont typeface="+mj-lt"/>
              <a:buAutoNum type="arabicPeriod"/>
            </a:pPr>
            <a:endParaRPr lang="en-US" altLang="zh-CN" dirty="0" smtClean="0"/>
          </a:p>
          <a:p>
            <a:pPr marL="342900" indent="-342900">
              <a:buFont typeface="+mj-lt"/>
              <a:buAutoNum type="arabicPeriod"/>
            </a:pPr>
            <a:r>
              <a:rPr lang="zh-CN" altLang="en-US" dirty="0" smtClean="0"/>
              <a:t>在每一个线程块中分配一个静态共享内存区（对于本机，最大只能有</a:t>
            </a:r>
            <a:r>
              <a:rPr lang="en-US" altLang="zh-CN" dirty="0" smtClean="0"/>
              <a:t>16KB</a:t>
            </a:r>
            <a:r>
              <a:rPr lang="zh-CN" altLang="en-US" dirty="0" smtClean="0"/>
              <a:t>，此值的大小会限制同时</a:t>
            </a:r>
            <a:r>
              <a:rPr lang="zh-CN" altLang="en-US" dirty="0"/>
              <a:t>计算的</a:t>
            </a:r>
            <a:r>
              <a:rPr lang="en-US" altLang="zh-CN" dirty="0"/>
              <a:t>k</a:t>
            </a:r>
            <a:r>
              <a:rPr lang="zh-CN" altLang="en-US" dirty="0"/>
              <a:t>项集的</a:t>
            </a:r>
            <a:r>
              <a:rPr lang="zh-CN" altLang="en-US" dirty="0" smtClean="0"/>
              <a:t>个数），用于存放全部要做交运算的项的信息，</a:t>
            </a:r>
            <a:r>
              <a:rPr lang="zh-CN" altLang="zh-CN" dirty="0" smtClean="0"/>
              <a:t>因为</a:t>
            </a:r>
            <a:r>
              <a:rPr lang="zh-CN" altLang="zh-CN" dirty="0"/>
              <a:t>很多线程需要同时访问</a:t>
            </a:r>
            <a:r>
              <a:rPr lang="zh-CN" altLang="zh-CN" dirty="0" smtClean="0"/>
              <a:t>同一</a:t>
            </a:r>
            <a:r>
              <a:rPr lang="zh-CN" altLang="zh-CN" dirty="0"/>
              <a:t>个地址的</a:t>
            </a:r>
            <a:r>
              <a:rPr lang="zh-CN" altLang="zh-CN" dirty="0" smtClean="0"/>
              <a:t>存储体</a:t>
            </a:r>
            <a:r>
              <a:rPr lang="zh-CN" altLang="en-US" dirty="0" smtClean="0"/>
              <a:t>（项的</a:t>
            </a:r>
            <a:r>
              <a:rPr lang="en-US" altLang="zh-CN" dirty="0" smtClean="0"/>
              <a:t>itemId</a:t>
            </a:r>
            <a:r>
              <a:rPr lang="zh-CN" altLang="en-US" dirty="0" smtClean="0"/>
              <a:t>），使用共享内存来存取，可以极大减少从一地址中读取数据的延迟。</a:t>
            </a:r>
            <a:endParaRPr lang="en-US" altLang="zh-CN" dirty="0" smtClean="0"/>
          </a:p>
          <a:p>
            <a:pPr marL="342900" indent="-342900">
              <a:buFont typeface="+mj-lt"/>
              <a:buAutoNum type="arabicPeriod"/>
            </a:pPr>
            <a:endParaRPr lang="en-US" altLang="zh-CN" dirty="0"/>
          </a:p>
          <a:p>
            <a:pPr marL="342900" indent="-342900">
              <a:buFont typeface="+mj-lt"/>
              <a:buAutoNum type="arabicPeriod"/>
            </a:pPr>
            <a:r>
              <a:rPr lang="zh-CN" altLang="zh-CN" dirty="0" smtClean="0"/>
              <a:t>将</a:t>
            </a:r>
            <a:r>
              <a:rPr lang="zh-CN" altLang="zh-CN" dirty="0"/>
              <a:t>最后得到的中间</a:t>
            </a:r>
            <a:r>
              <a:rPr lang="zh-CN" altLang="zh-CN" dirty="0" smtClean="0"/>
              <a:t>结果</a:t>
            </a:r>
            <a:r>
              <a:rPr lang="en-US" altLang="zh-CN" dirty="0" smtClean="0"/>
              <a:t>Imid</a:t>
            </a:r>
            <a:r>
              <a:rPr lang="zh-CN" altLang="zh-CN" dirty="0" smtClean="0"/>
              <a:t>和</a:t>
            </a:r>
            <a:r>
              <a:rPr lang="en-US" altLang="zh-CN" dirty="0"/>
              <a:t>I</a:t>
            </a:r>
            <a:r>
              <a:rPr lang="en-US" altLang="zh-CN" baseline="-25000" dirty="0"/>
              <a:t>k</a:t>
            </a:r>
            <a:r>
              <a:rPr lang="zh-CN" altLang="zh-CN" dirty="0"/>
              <a:t>的二进制事务数据进行交</a:t>
            </a:r>
            <a:r>
              <a:rPr lang="zh-CN" altLang="zh-CN" dirty="0" smtClean="0"/>
              <a:t>运算</a:t>
            </a:r>
            <a:r>
              <a:rPr lang="zh-CN" altLang="en-US" dirty="0"/>
              <a:t>后</a:t>
            </a:r>
            <a:r>
              <a:rPr lang="zh-CN" altLang="zh-CN" dirty="0" smtClean="0"/>
              <a:t>，</a:t>
            </a:r>
            <a:r>
              <a:rPr lang="zh-CN" altLang="en-US" dirty="0" smtClean="0"/>
              <a:t>需要对</a:t>
            </a:r>
            <a:r>
              <a:rPr lang="zh-CN" altLang="zh-CN" dirty="0" smtClean="0"/>
              <a:t>结果进行</a:t>
            </a:r>
            <a:r>
              <a:rPr lang="zh-CN" altLang="zh-CN" dirty="0"/>
              <a:t>支持度的计算，即求二进制结果中</a:t>
            </a:r>
            <a:r>
              <a:rPr lang="en-US" altLang="zh-CN" dirty="0"/>
              <a:t>1</a:t>
            </a:r>
            <a:r>
              <a:rPr lang="zh-CN" altLang="zh-CN" dirty="0"/>
              <a:t>的</a:t>
            </a:r>
            <a:r>
              <a:rPr lang="zh-CN" altLang="zh-CN" dirty="0" smtClean="0"/>
              <a:t>个数</a:t>
            </a:r>
            <a:r>
              <a:rPr lang="zh-CN" altLang="en-US" dirty="0" smtClean="0"/>
              <a:t>。具体方法为每次读取</a:t>
            </a:r>
            <a:r>
              <a:rPr lang="en-US" altLang="zh-CN" dirty="0" smtClean="0"/>
              <a:t>16</a:t>
            </a:r>
            <a:r>
              <a:rPr lang="zh-CN" altLang="en-US" dirty="0" smtClean="0"/>
              <a:t>位（此值和常量内存的大小有关）二进制数，将其对应无符号短整型中含有的</a:t>
            </a:r>
            <a:r>
              <a:rPr lang="en-US" altLang="zh-CN" dirty="0" smtClean="0"/>
              <a:t>1</a:t>
            </a:r>
            <a:r>
              <a:rPr lang="zh-CN" altLang="en-US" dirty="0" smtClean="0"/>
              <a:t>的个数相加。这里用一维数组作为查询表。查询表中，用对应的</a:t>
            </a:r>
            <a:r>
              <a:rPr lang="en-US" altLang="zh-CN" dirty="0" smtClean="0"/>
              <a:t>16</a:t>
            </a:r>
            <a:r>
              <a:rPr lang="zh-CN" altLang="en-US" dirty="0" smtClean="0"/>
              <a:t>位短整型作为数组的索引，得到索引值中包含的</a:t>
            </a:r>
            <a:r>
              <a:rPr lang="en-US" altLang="zh-CN" dirty="0" smtClean="0"/>
              <a:t>1</a:t>
            </a:r>
            <a:r>
              <a:rPr lang="zh-CN" altLang="en-US" dirty="0" smtClean="0"/>
              <a:t>的个数。</a:t>
            </a:r>
            <a:endParaRPr lang="en-US" altLang="zh-CN" dirty="0" smtClean="0"/>
          </a:p>
          <a:p>
            <a:pPr marL="342900" indent="-342900">
              <a:buFont typeface="+mj-lt"/>
              <a:buAutoNum type="arabicPeriod"/>
            </a:pPr>
            <a:endParaRPr lang="en-US" altLang="zh-CN" dirty="0" smtClean="0"/>
          </a:p>
          <a:p>
            <a:pPr marL="342900" indent="-342900">
              <a:buFont typeface="+mj-lt"/>
              <a:buAutoNum type="arabicPeriod"/>
            </a:pPr>
            <a:r>
              <a:rPr lang="zh-CN" altLang="zh-CN" dirty="0"/>
              <a:t>计算支持度计数时，需要频繁的访问查询</a:t>
            </a:r>
            <a:r>
              <a:rPr lang="zh-CN" altLang="zh-CN" dirty="0" smtClean="0"/>
              <a:t>表，</a:t>
            </a:r>
            <a:r>
              <a:rPr lang="zh-CN" altLang="zh-CN" dirty="0"/>
              <a:t>与从全局内存中读取数据</a:t>
            </a:r>
            <a:r>
              <a:rPr lang="zh-CN" altLang="zh-CN" dirty="0" smtClean="0"/>
              <a:t>相比，从</a:t>
            </a:r>
            <a:r>
              <a:rPr lang="zh-CN" altLang="en-US" dirty="0" smtClean="0"/>
              <a:t>具有高速缓存的</a:t>
            </a:r>
            <a:r>
              <a:rPr lang="zh-CN" altLang="zh-CN" dirty="0" smtClean="0"/>
              <a:t>常量</a:t>
            </a:r>
            <a:r>
              <a:rPr lang="zh-CN" altLang="zh-CN" dirty="0"/>
              <a:t>内存中读取数据更加节省内存</a:t>
            </a:r>
            <a:r>
              <a:rPr lang="zh-CN" altLang="zh-CN" dirty="0" smtClean="0"/>
              <a:t>带宽</a:t>
            </a:r>
            <a:r>
              <a:rPr lang="zh-CN" altLang="en-US" dirty="0"/>
              <a:t>。</a:t>
            </a:r>
          </a:p>
        </p:txBody>
      </p:sp>
      <p:pic>
        <p:nvPicPr>
          <p:cNvPr id="40" name="图片 39"/>
          <p:cNvPicPr/>
          <p:nvPr/>
        </p:nvPicPr>
        <p:blipFill>
          <a:blip r:embed="rId3" cstate="print"/>
          <a:srcRect/>
          <a:stretch>
            <a:fillRect/>
          </a:stretch>
        </p:blipFill>
        <p:spPr bwMode="auto">
          <a:xfrm>
            <a:off x="3095432" y="1246774"/>
            <a:ext cx="2844719" cy="2110218"/>
          </a:xfrm>
          <a:prstGeom prst="rect">
            <a:avLst/>
          </a:prstGeom>
          <a:noFill/>
          <a:ln w="9525">
            <a:noFill/>
            <a:miter lim="800000"/>
            <a:headEnd/>
            <a:tailEnd/>
          </a:ln>
        </p:spPr>
      </p:pic>
      <p:pic>
        <p:nvPicPr>
          <p:cNvPr id="9" name="图片 8"/>
          <p:cNvPicPr>
            <a:picLocks noChangeAspect="1"/>
          </p:cNvPicPr>
          <p:nvPr/>
        </p:nvPicPr>
        <p:blipFill>
          <a:blip r:embed="rId4" cstate="print"/>
          <a:stretch>
            <a:fillRect/>
          </a:stretch>
        </p:blipFill>
        <p:spPr>
          <a:xfrm>
            <a:off x="1741053" y="952734"/>
            <a:ext cx="5163156" cy="5203284"/>
          </a:xfrm>
          <a:prstGeom prst="rect">
            <a:avLst/>
          </a:prstGeom>
        </p:spPr>
      </p:pic>
    </p:spTree>
    <p:extLst>
      <p:ext uri="{BB962C8B-B14F-4D97-AF65-F5344CB8AC3E}">
        <p14:creationId xmlns:p14="http://schemas.microsoft.com/office/powerpoint/2010/main" val="770844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8">
                                            <p:txEl>
                                              <p:pRg st="0" end="0"/>
                                            </p:txEl>
                                          </p:spTgt>
                                        </p:tgtEl>
                                      </p:cBhvr>
                                    </p:animEffect>
                                    <p:set>
                                      <p:cBhvr>
                                        <p:cTn id="7" dur="1" fill="hold">
                                          <p:stCondLst>
                                            <p:cond delay="499"/>
                                          </p:stCondLst>
                                        </p:cTn>
                                        <p:tgtEl>
                                          <p:spTgt spid="8">
                                            <p:txEl>
                                              <p:pRg st="0" end="0"/>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8">
                                            <p:txEl>
                                              <p:pRg st="2" end="2"/>
                                            </p:txEl>
                                          </p:spTgt>
                                        </p:tgtEl>
                                      </p:cBhvr>
                                    </p:animEffect>
                                    <p:set>
                                      <p:cBhvr>
                                        <p:cTn id="10" dur="1" fill="hold">
                                          <p:stCondLst>
                                            <p:cond delay="499"/>
                                          </p:stCondLst>
                                        </p:cTn>
                                        <p:tgtEl>
                                          <p:spTgt spid="8">
                                            <p:txEl>
                                              <p:pRg st="2" end="2"/>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randombar(horizontal)">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nodeType="clickEffect">
                                  <p:stCondLst>
                                    <p:cond delay="0"/>
                                  </p:stCondLst>
                                  <p:childTnLst>
                                    <p:animEffect transition="out" filter="blinds(horizontal)">
                                      <p:cBhvr>
                                        <p:cTn id="19" dur="500"/>
                                        <p:tgtEl>
                                          <p:spTgt spid="8">
                                            <p:txEl>
                                              <p:pRg st="4" end="4"/>
                                            </p:txEl>
                                          </p:spTgt>
                                        </p:tgtEl>
                                      </p:cBhvr>
                                    </p:animEffect>
                                    <p:set>
                                      <p:cBhvr>
                                        <p:cTn id="20" dur="1" fill="hold">
                                          <p:stCondLst>
                                            <p:cond delay="499"/>
                                          </p:stCondLst>
                                        </p:cTn>
                                        <p:tgtEl>
                                          <p:spTgt spid="8">
                                            <p:txEl>
                                              <p:pRg st="4" end="4"/>
                                            </p:txEl>
                                          </p:spTgt>
                                        </p:tgtEl>
                                        <p:attrNameLst>
                                          <p:attrName>style.visibility</p:attrName>
                                        </p:attrNameLst>
                                      </p:cBhvr>
                                      <p:to>
                                        <p:strVal val="hidden"/>
                                      </p:to>
                                    </p:set>
                                  </p:childTnLst>
                                </p:cTn>
                              </p:par>
                              <p:par>
                                <p:cTn id="21" presetID="3" presetClass="exit" presetSubtype="10" fill="hold" nodeType="withEffect">
                                  <p:stCondLst>
                                    <p:cond delay="0"/>
                                  </p:stCondLst>
                                  <p:childTnLst>
                                    <p:animEffect transition="out" filter="blinds(horizontal)">
                                      <p:cBhvr>
                                        <p:cTn id="22" dur="500"/>
                                        <p:tgtEl>
                                          <p:spTgt spid="8">
                                            <p:txEl>
                                              <p:pRg st="6" end="6"/>
                                            </p:txEl>
                                          </p:spTgt>
                                        </p:tgtEl>
                                      </p:cBhvr>
                                    </p:animEffect>
                                    <p:set>
                                      <p:cBhvr>
                                        <p:cTn id="23" dur="1" fill="hold">
                                          <p:stCondLst>
                                            <p:cond delay="499"/>
                                          </p:stCondLst>
                                        </p:cTn>
                                        <p:tgtEl>
                                          <p:spTgt spid="8">
                                            <p:txEl>
                                              <p:pRg st="6" end="6"/>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randombar(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3" name="WordArt 14"/>
          <p:cNvSpPr>
            <a:spLocks noChangeArrowheads="1" noChangeShapeType="1" noTextEdit="1"/>
          </p:cNvSpPr>
          <p:nvPr/>
        </p:nvSpPr>
        <p:spPr bwMode="auto">
          <a:xfrm>
            <a:off x="1169011" y="424291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6" name="WordArt 17"/>
          <p:cNvSpPr>
            <a:spLocks noChangeArrowheads="1" noChangeShapeType="1" noTextEdit="1"/>
          </p:cNvSpPr>
          <p:nvPr/>
        </p:nvSpPr>
        <p:spPr bwMode="auto">
          <a:xfrm>
            <a:off x="1042467" y="53522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394730" y="122424"/>
            <a:ext cx="7855802" cy="707886"/>
          </a:xfrm>
          <a:prstGeom prst="rect">
            <a:avLst/>
          </a:prstGeom>
          <a:noFill/>
        </p:spPr>
        <p:txBody>
          <a:bodyPr wrap="square" rtlCol="0">
            <a:spAutoFit/>
          </a:bodyPr>
          <a:lstStyle/>
          <a:p>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性能对比分析</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13"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2057359903"/>
              </p:ext>
            </p:extLst>
          </p:nvPr>
        </p:nvGraphicFramePr>
        <p:xfrm>
          <a:off x="755575" y="1052736"/>
          <a:ext cx="7494957" cy="1656184"/>
        </p:xfrm>
        <a:graphic>
          <a:graphicData uri="http://schemas.openxmlformats.org/drawingml/2006/table">
            <a:tbl>
              <a:tblPr>
                <a:tableStyleId>{073A0DAA-6AF3-43AB-8588-CEC1D06C72B9}</a:tableStyleId>
              </a:tblPr>
              <a:tblGrid>
                <a:gridCol w="1377652"/>
                <a:gridCol w="1496872"/>
                <a:gridCol w="1496872"/>
                <a:gridCol w="1496872"/>
                <a:gridCol w="1626689"/>
              </a:tblGrid>
              <a:tr h="716856">
                <a:tc>
                  <a:txBody>
                    <a:bodyPr/>
                    <a:lstStyle/>
                    <a:p>
                      <a:pPr algn="ctr">
                        <a:lnSpc>
                          <a:spcPct val="125000"/>
                        </a:lnSpc>
                        <a:spcAft>
                          <a:spcPts val="0"/>
                        </a:spcAft>
                      </a:pPr>
                      <a:r>
                        <a:rPr lang="zh-CN" sz="1200" kern="100" dirty="0">
                          <a:effectLst/>
                        </a:rPr>
                        <a:t>数据集</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zh-CN" sz="1200" kern="100" dirty="0">
                          <a:effectLst/>
                        </a:rPr>
                        <a:t>水平</a:t>
                      </a:r>
                      <a:r>
                        <a:rPr lang="zh-CN" sz="1200" kern="100" dirty="0" smtClean="0">
                          <a:effectLst/>
                        </a:rPr>
                        <a:t>数据格式</a:t>
                      </a:r>
                    </a:p>
                    <a:p>
                      <a:pPr algn="ctr">
                        <a:lnSpc>
                          <a:spcPct val="125000"/>
                        </a:lnSpc>
                        <a:spcAft>
                          <a:spcPts val="0"/>
                        </a:spcAft>
                      </a:pPr>
                      <a:r>
                        <a:rPr lang="zh-CN" sz="1200" kern="100" dirty="0" smtClean="0">
                          <a:effectLst/>
                        </a:rPr>
                        <a:t>存取数据集大小</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zh-CN" sz="1200" kern="100" dirty="0">
                          <a:effectLst/>
                        </a:rPr>
                        <a:t>二进制存储的</a:t>
                      </a:r>
                    </a:p>
                    <a:p>
                      <a:pPr algn="ctr">
                        <a:lnSpc>
                          <a:spcPct val="125000"/>
                        </a:lnSpc>
                        <a:spcAft>
                          <a:spcPts val="0"/>
                        </a:spcAft>
                      </a:pPr>
                      <a:r>
                        <a:rPr lang="zh-CN" sz="1200" kern="100" dirty="0">
                          <a:effectLst/>
                        </a:rPr>
                        <a:t>数据集大小</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zh-CN" sz="1200" kern="100">
                          <a:effectLst/>
                        </a:rPr>
                        <a:t>数据生成（转</a:t>
                      </a:r>
                    </a:p>
                    <a:p>
                      <a:pPr algn="ctr">
                        <a:lnSpc>
                          <a:spcPct val="125000"/>
                        </a:lnSpc>
                        <a:spcAft>
                          <a:spcPts val="0"/>
                        </a:spcAft>
                      </a:pPr>
                      <a:r>
                        <a:rPr lang="zh-CN" sz="1200" kern="100">
                          <a:effectLst/>
                        </a:rPr>
                        <a:t>换）平均时间</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zh-CN" sz="1200" kern="100">
                          <a:effectLst/>
                        </a:rPr>
                        <a:t>最小支持度</a:t>
                      </a:r>
                    </a:p>
                    <a:p>
                      <a:pPr algn="ctr">
                        <a:lnSpc>
                          <a:spcPct val="125000"/>
                        </a:lnSpc>
                        <a:spcAft>
                          <a:spcPts val="0"/>
                        </a:spcAft>
                      </a:pPr>
                      <a:r>
                        <a:rPr lang="zh-CN" sz="1200" kern="100">
                          <a:effectLst/>
                        </a:rPr>
                        <a:t>取值</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69664">
                <a:tc>
                  <a:txBody>
                    <a:bodyPr/>
                    <a:lstStyle/>
                    <a:p>
                      <a:pPr algn="ctr">
                        <a:lnSpc>
                          <a:spcPct val="125000"/>
                        </a:lnSpc>
                        <a:spcAft>
                          <a:spcPts val="0"/>
                        </a:spcAft>
                      </a:pPr>
                      <a:r>
                        <a:rPr lang="en-US" sz="1200" kern="100" dirty="0" smtClean="0">
                          <a:effectLst/>
                        </a:rPr>
                        <a:t>T10I4D1K</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dirty="0" smtClean="0">
                          <a:effectLst/>
                        </a:rPr>
                        <a:t>41KB</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dirty="0">
                          <a:effectLst/>
                        </a:rPr>
                        <a:t>104KB</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dirty="0">
                          <a:effectLst/>
                        </a:rPr>
                        <a:t>65ms</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dirty="0">
                          <a:effectLst/>
                        </a:rPr>
                        <a:t>1%</a:t>
                      </a:r>
                      <a:r>
                        <a:rPr lang="zh-CN" sz="1200" kern="100">
                          <a:effectLst/>
                        </a:rPr>
                        <a:t>，</a:t>
                      </a:r>
                      <a:r>
                        <a:rPr lang="en-US" sz="1200" kern="100" dirty="0">
                          <a:effectLst/>
                        </a:rPr>
                        <a:t>1.5%</a:t>
                      </a:r>
                      <a:r>
                        <a:rPr lang="zh-CN" sz="1200" kern="100">
                          <a:effectLst/>
                        </a:rPr>
                        <a:t>，</a:t>
                      </a:r>
                      <a:r>
                        <a:rPr lang="en-US" sz="1200" kern="100" dirty="0">
                          <a:effectLst/>
                        </a:rPr>
                        <a:t>2%</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469664">
                <a:tc>
                  <a:txBody>
                    <a:bodyPr/>
                    <a:lstStyle/>
                    <a:p>
                      <a:pPr algn="ctr">
                        <a:lnSpc>
                          <a:spcPct val="125000"/>
                        </a:lnSpc>
                        <a:spcAft>
                          <a:spcPts val="0"/>
                        </a:spcAft>
                      </a:pPr>
                      <a:r>
                        <a:rPr lang="en-US" sz="1200" kern="100" dirty="0">
                          <a:effectLst/>
                        </a:rPr>
                        <a:t>T40I10D100K</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dirty="0">
                          <a:effectLst/>
                        </a:rPr>
                        <a:t>14.7MB</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dirty="0">
                          <a:effectLst/>
                        </a:rPr>
                        <a:t>11.9M</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dirty="0">
                          <a:effectLst/>
                        </a:rPr>
                        <a:t>11.6s</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25000"/>
                        </a:lnSpc>
                        <a:spcAft>
                          <a:spcPts val="0"/>
                        </a:spcAft>
                      </a:pPr>
                      <a:r>
                        <a:rPr lang="en-US" sz="1200" kern="100" dirty="0">
                          <a:effectLst/>
                        </a:rPr>
                        <a:t>1%</a:t>
                      </a:r>
                      <a:r>
                        <a:rPr lang="zh-CN" sz="1200" kern="100" dirty="0">
                          <a:effectLst/>
                        </a:rPr>
                        <a:t>，</a:t>
                      </a:r>
                      <a:r>
                        <a:rPr lang="en-US" sz="1200" kern="100" dirty="0">
                          <a:effectLst/>
                        </a:rPr>
                        <a:t>1.5%</a:t>
                      </a:r>
                      <a:r>
                        <a:rPr lang="zh-CN" sz="1200" kern="100" dirty="0">
                          <a:effectLst/>
                        </a:rPr>
                        <a:t>，</a:t>
                      </a:r>
                      <a:r>
                        <a:rPr lang="en-US" sz="1200" kern="100" dirty="0">
                          <a:effectLst/>
                        </a:rPr>
                        <a:t>2%</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graphicFrame>
        <p:nvGraphicFramePr>
          <p:cNvPr id="16" name="图表 15"/>
          <p:cNvGraphicFramePr/>
          <p:nvPr>
            <p:extLst>
              <p:ext uri="{D42A27DB-BD31-4B8C-83A1-F6EECF244321}">
                <p14:modId xmlns:p14="http://schemas.microsoft.com/office/powerpoint/2010/main" val="3926917474"/>
              </p:ext>
            </p:extLst>
          </p:nvPr>
        </p:nvGraphicFramePr>
        <p:xfrm>
          <a:off x="810112" y="2852936"/>
          <a:ext cx="3528392" cy="19330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图表 16"/>
          <p:cNvGraphicFramePr/>
          <p:nvPr>
            <p:extLst>
              <p:ext uri="{D42A27DB-BD31-4B8C-83A1-F6EECF244321}">
                <p14:modId xmlns:p14="http://schemas.microsoft.com/office/powerpoint/2010/main" val="1670937832"/>
              </p:ext>
            </p:extLst>
          </p:nvPr>
        </p:nvGraphicFramePr>
        <p:xfrm>
          <a:off x="4954751" y="2806546"/>
          <a:ext cx="3632225" cy="2062614"/>
        </p:xfrm>
        <a:graphic>
          <a:graphicData uri="http://schemas.openxmlformats.org/drawingml/2006/chart">
            <c:chart xmlns:c="http://schemas.openxmlformats.org/drawingml/2006/chart" xmlns:r="http://schemas.openxmlformats.org/officeDocument/2006/relationships" r:id="rId4"/>
          </a:graphicData>
        </a:graphic>
      </p:graphicFrame>
      <p:sp>
        <p:nvSpPr>
          <p:cNvPr id="4" name="文本框 3"/>
          <p:cNvSpPr txBox="1"/>
          <p:nvPr/>
        </p:nvSpPr>
        <p:spPr>
          <a:xfrm>
            <a:off x="1394783" y="4797151"/>
            <a:ext cx="2682909" cy="307777"/>
          </a:xfrm>
          <a:prstGeom prst="rect">
            <a:avLst/>
          </a:prstGeom>
          <a:noFill/>
        </p:spPr>
        <p:txBody>
          <a:bodyPr wrap="square" rtlCol="0">
            <a:spAutoFit/>
          </a:bodyPr>
          <a:lstStyle/>
          <a:p>
            <a:r>
              <a:rPr lang="en-US" altLang="zh-CN" sz="1400" dirty="0"/>
              <a:t>T40I10D100K</a:t>
            </a:r>
            <a:r>
              <a:rPr lang="zh-CN" altLang="zh-CN" sz="1400" dirty="0"/>
              <a:t>数据集测试结果</a:t>
            </a:r>
            <a:endParaRPr lang="zh-CN" altLang="en-US" sz="1400" dirty="0"/>
          </a:p>
        </p:txBody>
      </p:sp>
      <p:sp>
        <p:nvSpPr>
          <p:cNvPr id="18" name="文本框 17"/>
          <p:cNvSpPr txBox="1"/>
          <p:nvPr/>
        </p:nvSpPr>
        <p:spPr>
          <a:xfrm>
            <a:off x="5373685" y="4797151"/>
            <a:ext cx="2682909" cy="307777"/>
          </a:xfrm>
          <a:prstGeom prst="rect">
            <a:avLst/>
          </a:prstGeom>
          <a:noFill/>
        </p:spPr>
        <p:txBody>
          <a:bodyPr wrap="square" rtlCol="0">
            <a:spAutoFit/>
          </a:bodyPr>
          <a:lstStyle/>
          <a:p>
            <a:r>
              <a:rPr lang="en-US" altLang="zh-CN" sz="1400" dirty="0" smtClean="0"/>
              <a:t>T10I4D100K</a:t>
            </a:r>
            <a:r>
              <a:rPr lang="zh-CN" altLang="zh-CN" sz="1400" dirty="0"/>
              <a:t>数据集测试结果</a:t>
            </a:r>
            <a:endParaRPr lang="zh-CN" altLang="en-US" sz="1400" dirty="0"/>
          </a:p>
        </p:txBody>
      </p:sp>
      <p:sp>
        <p:nvSpPr>
          <p:cNvPr id="5" name="文本框 4"/>
          <p:cNvSpPr txBox="1"/>
          <p:nvPr/>
        </p:nvSpPr>
        <p:spPr>
          <a:xfrm>
            <a:off x="826778" y="5352256"/>
            <a:ext cx="7423754" cy="1200329"/>
          </a:xfrm>
          <a:prstGeom prst="rect">
            <a:avLst/>
          </a:prstGeom>
          <a:noFill/>
        </p:spPr>
        <p:txBody>
          <a:bodyPr wrap="square" rtlCol="0">
            <a:spAutoFit/>
          </a:bodyPr>
          <a:lstStyle/>
          <a:p>
            <a:pPr marL="285750" indent="-285750">
              <a:buFont typeface="Arial" panose="020B0604020202020204" pitchFamily="34" charset="0"/>
              <a:buChar char="•"/>
            </a:pPr>
            <a:r>
              <a:rPr lang="zh-CN" altLang="zh-CN" dirty="0" smtClean="0"/>
              <a:t>当</a:t>
            </a:r>
            <a:r>
              <a:rPr lang="zh-CN" altLang="zh-CN" dirty="0"/>
              <a:t>被挖掘的数据集中数据量很大时，</a:t>
            </a:r>
            <a:r>
              <a:rPr lang="zh-CN" altLang="zh-CN" dirty="0" smtClean="0"/>
              <a:t>且</a:t>
            </a:r>
            <a:r>
              <a:rPr lang="zh-CN" altLang="en-US" dirty="0" smtClean="0"/>
              <a:t>最小</a:t>
            </a:r>
            <a:r>
              <a:rPr lang="zh-CN" altLang="zh-CN" dirty="0" smtClean="0"/>
              <a:t>支持</a:t>
            </a:r>
            <a:r>
              <a:rPr lang="zh-CN" altLang="zh-CN" dirty="0"/>
              <a:t>度阈值较小时，使用</a:t>
            </a:r>
            <a:r>
              <a:rPr lang="en-US" altLang="zh-CN" dirty="0" smtClean="0"/>
              <a:t>GPU</a:t>
            </a:r>
            <a:r>
              <a:rPr lang="zh-CN" altLang="en-US" dirty="0" smtClean="0"/>
              <a:t>的关联规则</a:t>
            </a:r>
            <a:r>
              <a:rPr lang="zh-CN" altLang="zh-CN" dirty="0" smtClean="0"/>
              <a:t>算</a:t>
            </a:r>
            <a:r>
              <a:rPr lang="zh-CN" altLang="zh-CN" dirty="0"/>
              <a:t>法来挖掘频繁项集可以更好的减小挖掘的时间。而当数据量很小，支持度阈值又偏大时</a:t>
            </a:r>
            <a:r>
              <a:rPr lang="zh-CN" altLang="zh-CN" dirty="0" smtClean="0"/>
              <a:t>，</a:t>
            </a:r>
            <a:r>
              <a:rPr lang="zh-CN" altLang="en-US" dirty="0" smtClean="0"/>
              <a:t>使用</a:t>
            </a:r>
            <a:r>
              <a:rPr lang="en-US" altLang="zh-CN" dirty="0" smtClean="0"/>
              <a:t>CPU</a:t>
            </a:r>
            <a:r>
              <a:rPr lang="zh-CN" altLang="en-US" dirty="0" smtClean="0"/>
              <a:t>挖掘</a:t>
            </a:r>
            <a:r>
              <a:rPr lang="zh-CN" altLang="zh-CN" dirty="0" smtClean="0"/>
              <a:t>算</a:t>
            </a:r>
            <a:r>
              <a:rPr lang="zh-CN" altLang="zh-CN" dirty="0"/>
              <a:t>法将是更好的选择。</a:t>
            </a:r>
            <a:endParaRPr lang="zh-CN" altLang="en-US" dirty="0"/>
          </a:p>
        </p:txBody>
      </p:sp>
    </p:spTree>
    <p:extLst>
      <p:ext uri="{BB962C8B-B14F-4D97-AF65-F5344CB8AC3E}">
        <p14:creationId xmlns:p14="http://schemas.microsoft.com/office/powerpoint/2010/main" val="37239360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randombar(horizontal)">
                                      <p:cBhvr>
                                        <p:cTn id="12" dur="500"/>
                                        <p:tgtEl>
                                          <p:spTgt spid="23"/>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randombar(horizontal)">
                                      <p:cBhvr>
                                        <p:cTn id="24" dur="500"/>
                                        <p:tgtEl>
                                          <p:spTgt spid="4"/>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randombar(horizontal)">
                                      <p:cBhvr>
                                        <p:cTn id="27" dur="500"/>
                                        <p:tgtEl>
                                          <p:spTgt spid="1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Graphic spid="16" grpId="0">
        <p:bldAsOne/>
      </p:bldGraphic>
      <p:bldGraphic spid="17" grpId="0">
        <p:bldAsOne/>
      </p:bldGraphic>
      <p:bldP spid="4" grpId="0"/>
      <p:bldP spid="18"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9936687">
            <a:off x="7477524" y="4747283"/>
            <a:ext cx="908031" cy="1165171"/>
          </a:xfrm>
          <a:prstGeom prst="rect">
            <a:avLst/>
          </a:prstGeom>
          <a:noFill/>
        </p:spPr>
      </p:pic>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3" name="WordArt 14"/>
          <p:cNvSpPr>
            <a:spLocks noChangeArrowheads="1" noChangeShapeType="1" noTextEdit="1"/>
          </p:cNvSpPr>
          <p:nvPr/>
        </p:nvSpPr>
        <p:spPr bwMode="auto">
          <a:xfrm>
            <a:off x="2987489" y="466324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6" name="WordArt 17"/>
          <p:cNvSpPr>
            <a:spLocks noChangeArrowheads="1" noChangeShapeType="1" noTextEdit="1"/>
          </p:cNvSpPr>
          <p:nvPr/>
        </p:nvSpPr>
        <p:spPr bwMode="auto">
          <a:xfrm>
            <a:off x="2987489" y="541254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394730" y="122424"/>
            <a:ext cx="7855802" cy="707886"/>
          </a:xfrm>
          <a:prstGeom prst="rect">
            <a:avLst/>
          </a:prstGeom>
          <a:noFill/>
        </p:spPr>
        <p:txBody>
          <a:bodyPr wrap="square" rtlCol="0">
            <a:spAutoFit/>
          </a:bodyPr>
          <a:lstStyle/>
          <a:p>
            <a:r>
              <a:rPr lang="en-US" altLang="zh-CN"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FUP</a:t>
            </a:r>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算法</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7"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 name="文本框 2"/>
          <p:cNvSpPr txBox="1"/>
          <p:nvPr/>
        </p:nvSpPr>
        <p:spPr>
          <a:xfrm>
            <a:off x="394730" y="1124744"/>
            <a:ext cx="8209718" cy="1754326"/>
          </a:xfrm>
          <a:prstGeom prst="rect">
            <a:avLst/>
          </a:prstGeom>
          <a:noFill/>
        </p:spPr>
        <p:txBody>
          <a:bodyPr wrap="square" rtlCol="0">
            <a:spAutoFit/>
          </a:bodyPr>
          <a:lstStyle/>
          <a:p>
            <a:r>
              <a:rPr lang="en-US" altLang="zh-CN" dirty="0" smtClean="0"/>
              <a:t>FUP</a:t>
            </a:r>
            <a:r>
              <a:rPr lang="zh-CN" altLang="en-US" dirty="0"/>
              <a:t>增量</a:t>
            </a:r>
            <a:r>
              <a:rPr lang="zh-CN" altLang="en-US" dirty="0" smtClean="0"/>
              <a:t>式算法：</a:t>
            </a:r>
            <a:endParaRPr lang="en-US" altLang="zh-CN" dirty="0" smtClean="0"/>
          </a:p>
          <a:p>
            <a:pPr marL="285750" indent="-285750">
              <a:buFont typeface="Arial" panose="020B0604020202020204" pitchFamily="34" charset="0"/>
              <a:buChar char="•"/>
            </a:pPr>
            <a:r>
              <a:rPr lang="zh-CN" altLang="en-US" dirty="0" smtClean="0"/>
              <a:t>增量式指的是事务数据库中数据的增加的情况（并且增加部分不超</a:t>
            </a:r>
            <a:r>
              <a:rPr lang="en-US" altLang="zh-CN" dirty="0" smtClean="0"/>
              <a:t>10%</a:t>
            </a:r>
            <a:r>
              <a:rPr lang="zh-CN" altLang="en-US" dirty="0" smtClean="0"/>
              <a:t>）；</a:t>
            </a:r>
            <a:endParaRPr lang="en-US" altLang="zh-CN" dirty="0" smtClean="0"/>
          </a:p>
          <a:p>
            <a:pPr marL="285750" indent="-285750">
              <a:buFont typeface="Arial" panose="020B0604020202020204" pitchFamily="34" charset="0"/>
              <a:buChar char="•"/>
            </a:pPr>
            <a:r>
              <a:rPr lang="zh-CN" altLang="en-US" dirty="0" smtClean="0"/>
              <a:t>充分利用原来数据集挖掘出的频繁项集；</a:t>
            </a:r>
            <a:endParaRPr lang="en-US" altLang="zh-CN" dirty="0" smtClean="0"/>
          </a:p>
          <a:p>
            <a:pPr marL="285750" indent="-285750">
              <a:buFont typeface="Arial" panose="020B0604020202020204" pitchFamily="34" charset="0"/>
              <a:buChar char="•"/>
            </a:pPr>
            <a:r>
              <a:rPr lang="zh-CN" altLang="en-US" dirty="0" smtClean="0"/>
              <a:t>不重新对增加后的整个数据库使用</a:t>
            </a:r>
            <a:r>
              <a:rPr lang="en-US" altLang="zh-CN" dirty="0" smtClean="0"/>
              <a:t>Apriori</a:t>
            </a:r>
            <a:r>
              <a:rPr lang="zh-CN" altLang="en-US" dirty="0" smtClean="0"/>
              <a:t>算法挖掘；</a:t>
            </a:r>
            <a:endParaRPr lang="en-US" altLang="zh-CN" dirty="0" smtClean="0"/>
          </a:p>
          <a:p>
            <a:pPr marL="285750" indent="-285750">
              <a:buFont typeface="Arial" panose="020B0604020202020204" pitchFamily="34" charset="0"/>
              <a:buChar char="•"/>
            </a:pPr>
            <a:r>
              <a:rPr lang="zh-CN" altLang="en-US" dirty="0" smtClean="0"/>
              <a:t>可以有效的减少数据库扫描的时间；</a:t>
            </a:r>
            <a:endParaRPr lang="en-US" altLang="zh-CN" dirty="0" smtClean="0"/>
          </a:p>
          <a:p>
            <a:pPr marL="285750" indent="-285750">
              <a:buFont typeface="Arial" panose="020B0604020202020204" pitchFamily="34" charset="0"/>
              <a:buChar char="•"/>
            </a:pPr>
            <a:r>
              <a:rPr lang="zh-CN" altLang="en-US" dirty="0" smtClean="0"/>
              <a:t>核心思想仍然沿用</a:t>
            </a:r>
            <a:r>
              <a:rPr lang="en-US" altLang="zh-CN" dirty="0" smtClean="0"/>
              <a:t>Apriori</a:t>
            </a:r>
            <a:r>
              <a:rPr lang="zh-CN" altLang="en-US" dirty="0" smtClean="0"/>
              <a:t>算法，需要产生候选项集；</a:t>
            </a:r>
            <a:endParaRPr lang="en-US" altLang="zh-CN" dirty="0" smtClean="0"/>
          </a:p>
        </p:txBody>
      </p:sp>
      <p:pic>
        <p:nvPicPr>
          <p:cNvPr id="4" name="图片 3"/>
          <p:cNvPicPr>
            <a:picLocks noChangeAspect="1"/>
          </p:cNvPicPr>
          <p:nvPr/>
        </p:nvPicPr>
        <p:blipFill>
          <a:blip r:embed="rId3" cstate="print"/>
          <a:stretch>
            <a:fillRect/>
          </a:stretch>
        </p:blipFill>
        <p:spPr>
          <a:xfrm>
            <a:off x="2339752" y="3140968"/>
            <a:ext cx="3537986" cy="2525578"/>
          </a:xfrm>
          <a:prstGeom prst="rect">
            <a:avLst/>
          </a:prstGeom>
        </p:spPr>
      </p:pic>
      <p:sp>
        <p:nvSpPr>
          <p:cNvPr id="5" name="文本框 4"/>
          <p:cNvSpPr txBox="1"/>
          <p:nvPr/>
        </p:nvSpPr>
        <p:spPr>
          <a:xfrm>
            <a:off x="2242867" y="5868154"/>
            <a:ext cx="3986123" cy="584775"/>
          </a:xfrm>
          <a:prstGeom prst="rect">
            <a:avLst/>
          </a:prstGeom>
          <a:noFill/>
        </p:spPr>
        <p:txBody>
          <a:bodyPr wrap="square" rtlCol="0">
            <a:spAutoFit/>
          </a:bodyPr>
          <a:lstStyle/>
          <a:p>
            <a:r>
              <a:rPr lang="en-US" altLang="zh-CN" sz="1600" dirty="0" smtClean="0"/>
              <a:t>L(DB)</a:t>
            </a:r>
            <a:r>
              <a:rPr lang="zh-CN" altLang="zh-CN" sz="1600" dirty="0"/>
              <a:t>为</a:t>
            </a:r>
            <a:r>
              <a:rPr lang="zh-CN" altLang="zh-CN" sz="1600" dirty="0" smtClean="0"/>
              <a:t>原始数据</a:t>
            </a:r>
            <a:r>
              <a:rPr lang="zh-CN" altLang="zh-CN" sz="1600" dirty="0"/>
              <a:t>集</a:t>
            </a:r>
            <a:r>
              <a:rPr lang="en-US" altLang="zh-CN" sz="1600" dirty="0"/>
              <a:t>DB</a:t>
            </a:r>
            <a:r>
              <a:rPr lang="zh-CN" altLang="zh-CN" sz="1600" dirty="0" smtClean="0"/>
              <a:t>中全部</a:t>
            </a:r>
            <a:r>
              <a:rPr lang="zh-CN" altLang="zh-CN" sz="1600" dirty="0"/>
              <a:t>频繁项集</a:t>
            </a:r>
            <a:endParaRPr lang="en-US" altLang="zh-CN" sz="1600" dirty="0" smtClean="0"/>
          </a:p>
          <a:p>
            <a:r>
              <a:rPr lang="en-US" altLang="zh-CN" sz="1600" dirty="0" smtClean="0"/>
              <a:t>L(db)</a:t>
            </a:r>
            <a:r>
              <a:rPr lang="zh-CN" altLang="en-US" sz="1600" dirty="0" smtClean="0"/>
              <a:t>为</a:t>
            </a:r>
            <a:r>
              <a:rPr lang="zh-CN" altLang="zh-CN" sz="1600" dirty="0" smtClean="0"/>
              <a:t>增加</a:t>
            </a:r>
            <a:r>
              <a:rPr lang="zh-CN" altLang="zh-CN" sz="1600" dirty="0"/>
              <a:t>的数据集</a:t>
            </a:r>
            <a:r>
              <a:rPr lang="en-US" altLang="zh-CN" sz="1600" dirty="0"/>
              <a:t>db</a:t>
            </a:r>
            <a:r>
              <a:rPr lang="zh-CN" altLang="zh-CN" sz="1600" dirty="0" smtClean="0"/>
              <a:t>中全部</a:t>
            </a:r>
            <a:r>
              <a:rPr lang="zh-CN" altLang="zh-CN" sz="1600" dirty="0"/>
              <a:t>频繁项集</a:t>
            </a:r>
            <a:endParaRPr lang="zh-CN" altLang="en-US" sz="1600" dirty="0"/>
          </a:p>
        </p:txBody>
      </p:sp>
    </p:spTree>
    <p:extLst>
      <p:ext uri="{BB962C8B-B14F-4D97-AF65-F5344CB8AC3E}">
        <p14:creationId xmlns:p14="http://schemas.microsoft.com/office/powerpoint/2010/main" val="30880021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par>
                                <p:cTn id="13" presetID="14"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9936687">
            <a:off x="5862464" y="4644897"/>
            <a:ext cx="908031" cy="1165171"/>
          </a:xfrm>
          <a:prstGeom prst="rect">
            <a:avLst/>
          </a:prstGeom>
          <a:noFill/>
        </p:spPr>
      </p:pic>
      <p:sp>
        <p:nvSpPr>
          <p:cNvPr id="23" name="WordArt 14"/>
          <p:cNvSpPr>
            <a:spLocks noChangeArrowheads="1" noChangeShapeType="1" noTextEdit="1"/>
          </p:cNvSpPr>
          <p:nvPr/>
        </p:nvSpPr>
        <p:spPr bwMode="auto">
          <a:xfrm>
            <a:off x="1042467" y="46029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6" name="WordArt 17"/>
          <p:cNvSpPr>
            <a:spLocks noChangeArrowheads="1" noChangeShapeType="1" noTextEdit="1"/>
          </p:cNvSpPr>
          <p:nvPr/>
        </p:nvSpPr>
        <p:spPr bwMode="auto">
          <a:xfrm>
            <a:off x="1042467" y="53522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8"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文本框 8"/>
          <p:cNvSpPr txBox="1"/>
          <p:nvPr/>
        </p:nvSpPr>
        <p:spPr>
          <a:xfrm>
            <a:off x="394730" y="122424"/>
            <a:ext cx="7855802" cy="707886"/>
          </a:xfrm>
          <a:prstGeom prst="rect">
            <a:avLst/>
          </a:prstGeom>
          <a:noFill/>
        </p:spPr>
        <p:txBody>
          <a:bodyPr wrap="square" rtlCol="0">
            <a:spAutoFit/>
          </a:bodyPr>
          <a:lstStyle/>
          <a:p>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使用</a:t>
            </a:r>
            <a:r>
              <a:rPr lang="en-US" altLang="zh-CN"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CUDA</a:t>
            </a:r>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优化增量式算法</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mc:AlternateContent xmlns:mc="http://schemas.openxmlformats.org/markup-compatibility/2006" xmlns:a14="http://schemas.microsoft.com/office/drawing/2010/main">
        <mc:Choice Requires="a14">
          <p:sp>
            <p:nvSpPr>
              <p:cNvPr id="3" name="文本框 2"/>
              <p:cNvSpPr txBox="1"/>
              <p:nvPr/>
            </p:nvSpPr>
            <p:spPr>
              <a:xfrm>
                <a:off x="367377" y="1210975"/>
                <a:ext cx="8353734" cy="4801314"/>
              </a:xfrm>
              <a:prstGeom prst="rect">
                <a:avLst/>
              </a:prstGeom>
              <a:noFill/>
            </p:spPr>
            <p:txBody>
              <a:bodyPr wrap="square" rtlCol="0">
                <a:spAutoFit/>
              </a:bodyPr>
              <a:lstStyle/>
              <a:p>
                <a:pPr marL="342900" lvl="0" indent="-342900">
                  <a:buFont typeface="+mj-lt"/>
                  <a:buAutoNum type="arabicPeriod"/>
                </a:pPr>
                <a:r>
                  <a:rPr lang="zh-CN" altLang="zh-CN" dirty="0" smtClean="0"/>
                  <a:t>先使用</a:t>
                </a:r>
                <a:r>
                  <a:rPr lang="en-US" altLang="zh-CN" dirty="0"/>
                  <a:t>GPU_Apriori</a:t>
                </a:r>
                <a:r>
                  <a:rPr lang="zh-CN" altLang="zh-CN" dirty="0"/>
                  <a:t>算法对增加部分的数据集</a:t>
                </a:r>
                <a:r>
                  <a:rPr lang="en-US" altLang="zh-CN" dirty="0"/>
                  <a:t>db</a:t>
                </a:r>
                <a:r>
                  <a:rPr lang="zh-CN" altLang="zh-CN" dirty="0"/>
                  <a:t>进行挖掘得到频繁项集</a:t>
                </a:r>
                <a:r>
                  <a:rPr lang="en-US" altLang="zh-CN" dirty="0"/>
                  <a:t>L(db</a:t>
                </a:r>
                <a:r>
                  <a:rPr lang="en-US" altLang="zh-CN" dirty="0" smtClean="0"/>
                  <a:t>)</a:t>
                </a:r>
                <a:r>
                  <a:rPr lang="zh-CN" altLang="en-US" dirty="0" smtClean="0"/>
                  <a:t>。</a:t>
                </a:r>
                <a:endParaRPr lang="en-US" altLang="zh-CN" dirty="0" smtClean="0"/>
              </a:p>
              <a:p>
                <a:pPr marL="342900" lvl="0" indent="-342900">
                  <a:buFont typeface="+mj-lt"/>
                  <a:buAutoNum type="arabicPeriod"/>
                </a:pPr>
                <a:endParaRPr lang="zh-CN" altLang="zh-CN" dirty="0"/>
              </a:p>
              <a:p>
                <a:pPr marL="342900" lvl="0" indent="-342900">
                  <a:buFont typeface="+mj-lt"/>
                  <a:buAutoNum type="arabicPeriod"/>
                </a:pPr>
                <a:r>
                  <a:rPr lang="zh-CN" altLang="zh-CN" dirty="0"/>
                  <a:t>将原先对数据集</a:t>
                </a:r>
                <a:r>
                  <a:rPr lang="en-US" altLang="zh-CN" dirty="0"/>
                  <a:t>DB</a:t>
                </a:r>
                <a:r>
                  <a:rPr lang="zh-CN" altLang="zh-CN" dirty="0"/>
                  <a:t>挖掘的结果</a:t>
                </a:r>
                <a:r>
                  <a:rPr lang="en-US" altLang="zh-CN" dirty="0"/>
                  <a:t>L(DB)</a:t>
                </a:r>
                <a:r>
                  <a:rPr lang="zh-CN" altLang="zh-CN" dirty="0"/>
                  <a:t>与</a:t>
                </a:r>
                <a:r>
                  <a:rPr lang="en-US" altLang="zh-CN" dirty="0"/>
                  <a:t>L(db)</a:t>
                </a:r>
                <a:r>
                  <a:rPr lang="zh-CN" altLang="zh-CN" dirty="0"/>
                  <a:t>进行比较</a:t>
                </a:r>
                <a:r>
                  <a:rPr lang="zh-CN" altLang="zh-CN" dirty="0" smtClean="0"/>
                  <a:t>，</a:t>
                </a:r>
                <a:r>
                  <a:rPr lang="zh-CN" altLang="en-US" dirty="0" smtClean="0"/>
                  <a:t>找</a:t>
                </a:r>
                <a:r>
                  <a:rPr lang="zh-CN" altLang="zh-CN" dirty="0" smtClean="0"/>
                  <a:t>出</a:t>
                </a:r>
                <a:r>
                  <a:rPr lang="zh-CN" altLang="zh-CN" dirty="0"/>
                  <a:t>同时存在于</a:t>
                </a:r>
                <a:r>
                  <a:rPr lang="en-US" altLang="zh-CN" dirty="0"/>
                  <a:t>L(DB)</a:t>
                </a:r>
                <a:r>
                  <a:rPr lang="zh-CN" altLang="zh-CN" dirty="0"/>
                  <a:t>和</a:t>
                </a:r>
                <a:r>
                  <a:rPr lang="en-US" altLang="zh-CN" dirty="0"/>
                  <a:t>L(db)</a:t>
                </a:r>
                <a:r>
                  <a:rPr lang="zh-CN" altLang="zh-CN" dirty="0"/>
                  <a:t>的项集，记为</a:t>
                </a:r>
                <a:r>
                  <a:rPr lang="en-US" altLang="zh-CN" dirty="0"/>
                  <a:t>L(DB)∩L(db)</a:t>
                </a:r>
                <a:r>
                  <a:rPr lang="zh-CN" altLang="zh-CN" dirty="0"/>
                  <a:t>，并将每一个项集在数据集</a:t>
                </a:r>
                <a:r>
                  <a:rPr lang="en-US" altLang="zh-CN" dirty="0"/>
                  <a:t>DB</a:t>
                </a:r>
                <a:r>
                  <a:rPr lang="zh-CN" altLang="zh-CN" dirty="0"/>
                  <a:t>和</a:t>
                </a:r>
                <a:r>
                  <a:rPr lang="en-US" altLang="zh-CN" dirty="0"/>
                  <a:t>db</a:t>
                </a:r>
                <a:r>
                  <a:rPr lang="zh-CN" altLang="zh-CN" dirty="0"/>
                  <a:t>中的支持度计数值相加，得到新的支持度计数值</a:t>
                </a:r>
                <a:r>
                  <a:rPr lang="zh-CN" altLang="zh-CN" dirty="0" smtClean="0"/>
                  <a:t>。</a:t>
                </a:r>
                <a:endParaRPr lang="en-US" altLang="zh-CN" dirty="0" smtClean="0"/>
              </a:p>
              <a:p>
                <a:pPr marL="342900" lvl="0" indent="-342900">
                  <a:buFont typeface="+mj-lt"/>
                  <a:buAutoNum type="arabicPeriod"/>
                </a:pPr>
                <a:endParaRPr lang="zh-CN" altLang="zh-CN" dirty="0"/>
              </a:p>
              <a:p>
                <a:pPr marL="342900" lvl="0" indent="-342900">
                  <a:buFont typeface="+mj-lt"/>
                  <a:buAutoNum type="arabicPeriod"/>
                </a:pPr>
                <a:r>
                  <a:rPr lang="zh-CN" altLang="en-US" dirty="0" smtClean="0"/>
                  <a:t>找</a:t>
                </a:r>
                <a:r>
                  <a:rPr lang="zh-CN" altLang="zh-CN" dirty="0" smtClean="0"/>
                  <a:t>出</a:t>
                </a:r>
                <a:r>
                  <a:rPr lang="zh-CN" altLang="zh-CN" dirty="0"/>
                  <a:t>属于</a:t>
                </a:r>
                <a:r>
                  <a:rPr lang="en-US" altLang="zh-CN" dirty="0"/>
                  <a:t>L(db)</a:t>
                </a:r>
                <a:r>
                  <a:rPr lang="zh-CN" altLang="zh-CN" dirty="0"/>
                  <a:t>但不属于</a:t>
                </a:r>
                <a:r>
                  <a:rPr lang="en-US" altLang="zh-CN" dirty="0"/>
                  <a:t>L(DB)</a:t>
                </a:r>
                <a:r>
                  <a:rPr lang="zh-CN" altLang="zh-CN" dirty="0"/>
                  <a:t>的项集集合，记为</a:t>
                </a:r>
                <a:r>
                  <a:rPr lang="en-US" altLang="zh-CN" dirty="0"/>
                  <a:t>L(db)-L(DB)</a:t>
                </a:r>
                <a:r>
                  <a:rPr lang="zh-CN" altLang="zh-CN" dirty="0" smtClean="0"/>
                  <a:t>，</a:t>
                </a:r>
                <a:r>
                  <a:rPr lang="zh-CN" altLang="zh-CN" dirty="0" smtClean="0">
                    <a:solidFill>
                      <a:srgbClr val="FF0000"/>
                    </a:solidFill>
                  </a:rPr>
                  <a:t>视</a:t>
                </a:r>
                <a:r>
                  <a:rPr lang="zh-CN" altLang="en-US" dirty="0" smtClean="0">
                    <a:solidFill>
                      <a:srgbClr val="FF0000"/>
                    </a:solidFill>
                  </a:rPr>
                  <a:t>这些集合</a:t>
                </a:r>
                <a:r>
                  <a:rPr lang="zh-CN" altLang="zh-CN" dirty="0" smtClean="0">
                    <a:solidFill>
                      <a:srgbClr val="FF0000"/>
                    </a:solidFill>
                  </a:rPr>
                  <a:t>为</a:t>
                </a:r>
                <a:r>
                  <a:rPr lang="zh-CN" altLang="zh-CN" dirty="0">
                    <a:solidFill>
                      <a:srgbClr val="FF0000"/>
                    </a:solidFill>
                  </a:rPr>
                  <a:t>数据集</a:t>
                </a:r>
                <a:r>
                  <a:rPr lang="en-US" altLang="zh-CN" dirty="0">
                    <a:solidFill>
                      <a:srgbClr val="FF0000"/>
                    </a:solidFill>
                  </a:rPr>
                  <a:t>DB</a:t>
                </a:r>
                <a:r>
                  <a:rPr lang="zh-CN" altLang="zh-CN" dirty="0">
                    <a:solidFill>
                      <a:srgbClr val="FF0000"/>
                    </a:solidFill>
                  </a:rPr>
                  <a:t>中的候选项集</a:t>
                </a:r>
                <a:r>
                  <a:rPr lang="zh-CN" altLang="zh-CN" dirty="0"/>
                  <a:t>，并将这些项集根据每个项集中包含项的个数，逐层构建为字典树</a:t>
                </a:r>
                <a:r>
                  <a:rPr lang="zh-CN" altLang="zh-CN" dirty="0" smtClean="0"/>
                  <a:t>，每</a:t>
                </a:r>
                <a:r>
                  <a:rPr lang="zh-CN" altLang="zh-CN" dirty="0"/>
                  <a:t>构造完一层后，需要对该层节点和其祖先节点组成的项集，在数据集</a:t>
                </a:r>
                <a:r>
                  <a:rPr lang="en-US" altLang="zh-CN" dirty="0">
                    <a:solidFill>
                      <a:srgbClr val="FF0000"/>
                    </a:solidFill>
                  </a:rPr>
                  <a:t>DB</a:t>
                </a:r>
                <a:r>
                  <a:rPr lang="zh-CN" altLang="zh-CN" dirty="0"/>
                  <a:t>中进行支持度计数</a:t>
                </a:r>
                <a:r>
                  <a:rPr lang="zh-CN" altLang="zh-CN" dirty="0" smtClean="0"/>
                  <a:t>值</a:t>
                </a:r>
                <a:r>
                  <a:rPr lang="en-US" altLang="zh-CN" dirty="0"/>
                  <a:t>Sup</a:t>
                </a:r>
                <a:r>
                  <a:rPr lang="en-US" altLang="zh-CN" baseline="-25000" dirty="0"/>
                  <a:t>DB</a:t>
                </a:r>
                <a:r>
                  <a:rPr lang="zh-CN" altLang="zh-CN" dirty="0" smtClean="0"/>
                  <a:t>的计算</a:t>
                </a:r>
                <a:r>
                  <a:rPr lang="zh-CN" altLang="en-US" dirty="0" smtClean="0"/>
                  <a:t>（对于</a:t>
                </a:r>
                <a:r>
                  <a:rPr lang="en-US" altLang="zh-CN" dirty="0" smtClean="0"/>
                  <a:t>k</a:t>
                </a:r>
                <a14:m>
                  <m:oMath xmlns:m="http://schemas.openxmlformats.org/officeDocument/2006/math">
                    <m:r>
                      <a:rPr lang="en-US" altLang="zh-CN" smtClean="0">
                        <a:latin typeface="Cambria Math" panose="02040503050406030204" pitchFamily="18" charset="0"/>
                      </a:rPr>
                      <m:t>≥</m:t>
                    </m:r>
                    <m:r>
                      <a:rPr lang="en-US" altLang="zh-CN" b="0" i="0" smtClean="0">
                        <a:latin typeface="Cambria Math" panose="02040503050406030204" pitchFamily="18" charset="0"/>
                      </a:rPr>
                      <m:t>2</m:t>
                    </m:r>
                    <m:r>
                      <a:rPr lang="zh-CN" altLang="en-US" i="1">
                        <a:latin typeface="Cambria Math" panose="02040503050406030204" pitchFamily="18" charset="0"/>
                      </a:rPr>
                      <m:t>的</m:t>
                    </m:r>
                  </m:oMath>
                </a14:m>
                <a:r>
                  <a:rPr lang="zh-CN" altLang="en-US" dirty="0" smtClean="0"/>
                  <a:t>候选项使用</a:t>
                </a:r>
                <a:r>
                  <a:rPr lang="en-US" altLang="zh-CN" dirty="0" smtClean="0"/>
                  <a:t>CUDA</a:t>
                </a:r>
                <a:r>
                  <a:rPr lang="zh-CN" altLang="en-US" dirty="0" smtClean="0"/>
                  <a:t>进行计算，参照</a:t>
                </a:r>
                <a:r>
                  <a:rPr lang="en-US" altLang="zh-CN" dirty="0" smtClean="0"/>
                  <a:t>CUDA</a:t>
                </a:r>
                <a:r>
                  <a:rPr lang="zh-CN" altLang="en-US" dirty="0" smtClean="0"/>
                  <a:t>并行程序设计），将此值和已知的</a:t>
                </a:r>
                <a:r>
                  <a:rPr lang="en-US" altLang="zh-CN" dirty="0" smtClean="0"/>
                  <a:t>Sup</a:t>
                </a:r>
                <a:r>
                  <a:rPr lang="en-US" altLang="zh-CN" baseline="-25000" dirty="0" smtClean="0"/>
                  <a:t>db</a:t>
                </a:r>
                <a:r>
                  <a:rPr lang="zh-CN" altLang="en-US" dirty="0" smtClean="0"/>
                  <a:t>相加，若满足最小支持度阈值，则加入到频繁项集</a:t>
                </a:r>
                <a:r>
                  <a:rPr lang="en-US" altLang="zh-CN" dirty="0" smtClean="0"/>
                  <a:t>L(DB+db)</a:t>
                </a:r>
                <a:r>
                  <a:rPr lang="zh-CN" altLang="en-US" dirty="0" smtClean="0"/>
                  <a:t>中。</a:t>
                </a:r>
                <a:endParaRPr lang="en-US" altLang="zh-CN" dirty="0" smtClean="0"/>
              </a:p>
              <a:p>
                <a:pPr marL="342900" lvl="0" indent="-342900">
                  <a:buFont typeface="+mj-lt"/>
                  <a:buAutoNum type="arabicPeriod"/>
                </a:pPr>
                <a:endParaRPr lang="zh-CN" altLang="zh-CN" dirty="0"/>
              </a:p>
              <a:p>
                <a:pPr marL="342900" lvl="0" indent="-342900">
                  <a:buFont typeface="+mj-lt"/>
                  <a:buAutoNum type="arabicPeriod"/>
                </a:pPr>
                <a:r>
                  <a:rPr lang="zh-CN" altLang="en-US" dirty="0"/>
                  <a:t>找</a:t>
                </a:r>
                <a:r>
                  <a:rPr lang="zh-CN" altLang="zh-CN" dirty="0" smtClean="0"/>
                  <a:t>出</a:t>
                </a:r>
                <a:r>
                  <a:rPr lang="zh-CN" altLang="zh-CN" dirty="0"/>
                  <a:t>属于</a:t>
                </a:r>
                <a:r>
                  <a:rPr lang="en-US" altLang="zh-CN" dirty="0"/>
                  <a:t>L(DB)</a:t>
                </a:r>
                <a:r>
                  <a:rPr lang="zh-CN" altLang="zh-CN" dirty="0"/>
                  <a:t>但不属于</a:t>
                </a:r>
                <a:r>
                  <a:rPr lang="en-US" altLang="zh-CN" dirty="0"/>
                  <a:t>L(db)</a:t>
                </a:r>
                <a:r>
                  <a:rPr lang="zh-CN" altLang="zh-CN" dirty="0"/>
                  <a:t>的项集集合，记为</a:t>
                </a:r>
                <a:r>
                  <a:rPr lang="en-US" altLang="zh-CN" dirty="0"/>
                  <a:t>L(DB)-L(db)</a:t>
                </a:r>
                <a:r>
                  <a:rPr lang="zh-CN" altLang="zh-CN" dirty="0" smtClean="0"/>
                  <a:t>，</a:t>
                </a:r>
                <a:r>
                  <a:rPr lang="zh-CN" altLang="zh-CN" dirty="0" smtClean="0">
                    <a:solidFill>
                      <a:srgbClr val="FF0000"/>
                    </a:solidFill>
                  </a:rPr>
                  <a:t>视</a:t>
                </a:r>
                <a:r>
                  <a:rPr lang="zh-CN" altLang="en-US" dirty="0" smtClean="0">
                    <a:solidFill>
                      <a:srgbClr val="FF0000"/>
                    </a:solidFill>
                  </a:rPr>
                  <a:t>这些集合</a:t>
                </a:r>
                <a:r>
                  <a:rPr lang="zh-CN" altLang="zh-CN" dirty="0" smtClean="0">
                    <a:solidFill>
                      <a:srgbClr val="FF0000"/>
                    </a:solidFill>
                  </a:rPr>
                  <a:t>为</a:t>
                </a:r>
                <a:r>
                  <a:rPr lang="zh-CN" altLang="zh-CN" dirty="0">
                    <a:solidFill>
                      <a:srgbClr val="FF0000"/>
                    </a:solidFill>
                  </a:rPr>
                  <a:t>数据集</a:t>
                </a:r>
                <a:r>
                  <a:rPr lang="en-US" altLang="zh-CN" dirty="0">
                    <a:solidFill>
                      <a:srgbClr val="FF0000"/>
                    </a:solidFill>
                  </a:rPr>
                  <a:t>db</a:t>
                </a:r>
                <a:r>
                  <a:rPr lang="zh-CN" altLang="zh-CN" dirty="0">
                    <a:solidFill>
                      <a:srgbClr val="FF0000"/>
                    </a:solidFill>
                  </a:rPr>
                  <a:t>中的候选项集</a:t>
                </a:r>
                <a:r>
                  <a:rPr lang="zh-CN" altLang="zh-CN" dirty="0" smtClean="0"/>
                  <a:t>，</a:t>
                </a:r>
                <a:r>
                  <a:rPr lang="zh-CN" altLang="en-US" dirty="0" smtClean="0"/>
                  <a:t>和上一步类似的方式构建树，</a:t>
                </a:r>
                <a:r>
                  <a:rPr lang="zh-CN" altLang="zh-CN" dirty="0" smtClean="0"/>
                  <a:t>在</a:t>
                </a:r>
                <a:r>
                  <a:rPr lang="zh-CN" altLang="zh-CN" dirty="0"/>
                  <a:t>数据集</a:t>
                </a:r>
                <a:r>
                  <a:rPr lang="en-US" altLang="zh-CN" dirty="0">
                    <a:solidFill>
                      <a:srgbClr val="FF0000"/>
                    </a:solidFill>
                  </a:rPr>
                  <a:t>db</a:t>
                </a:r>
                <a:r>
                  <a:rPr lang="zh-CN" altLang="zh-CN" dirty="0"/>
                  <a:t>中进行支持度计数值的</a:t>
                </a:r>
                <a:r>
                  <a:rPr lang="zh-CN" altLang="zh-CN" dirty="0" smtClean="0"/>
                  <a:t>计算</a:t>
                </a:r>
                <a:r>
                  <a:rPr lang="zh-CN" altLang="en-US" dirty="0" smtClean="0"/>
                  <a:t>，将此</a:t>
                </a:r>
                <a:r>
                  <a:rPr lang="zh-CN" altLang="en-US" dirty="0"/>
                  <a:t>值和已知的</a:t>
                </a:r>
                <a:r>
                  <a:rPr lang="en-US" altLang="zh-CN" dirty="0" smtClean="0"/>
                  <a:t>Sup</a:t>
                </a:r>
                <a:r>
                  <a:rPr lang="en-US" altLang="zh-CN" baseline="-25000" dirty="0"/>
                  <a:t>DB</a:t>
                </a:r>
                <a:r>
                  <a:rPr lang="zh-CN" altLang="en-US" dirty="0" smtClean="0"/>
                  <a:t>相加</a:t>
                </a:r>
                <a:r>
                  <a:rPr lang="zh-CN" altLang="en-US" dirty="0"/>
                  <a:t>，若满足最小支持度阈值，则加入到频繁项集</a:t>
                </a:r>
                <a:r>
                  <a:rPr lang="en-US" altLang="zh-CN" dirty="0"/>
                  <a:t>L(DB+db)</a:t>
                </a:r>
                <a:r>
                  <a:rPr lang="zh-CN" altLang="en-US" dirty="0"/>
                  <a:t>中。</a:t>
                </a:r>
                <a:endParaRPr lang="zh-CN" altLang="zh-CN" dirty="0"/>
              </a:p>
            </p:txBody>
          </p:sp>
        </mc:Choice>
        <mc:Fallback xmlns="">
          <p:sp>
            <p:nvSpPr>
              <p:cNvPr id="3" name="文本框 2"/>
              <p:cNvSpPr txBox="1">
                <a:spLocks noRot="1" noChangeAspect="1" noMove="1" noResize="1" noEditPoints="1" noAdjustHandles="1" noChangeArrowheads="1" noChangeShapeType="1" noTextEdit="1"/>
              </p:cNvSpPr>
              <p:nvPr/>
            </p:nvSpPr>
            <p:spPr>
              <a:xfrm>
                <a:off x="367377" y="1210975"/>
                <a:ext cx="8353734" cy="4801314"/>
              </a:xfrm>
              <a:prstGeom prst="rect">
                <a:avLst/>
              </a:prstGeom>
              <a:blipFill rotWithShape="0">
                <a:blip r:embed="rId3" cstate="print"/>
                <a:stretch>
                  <a:fillRect l="-438" t="-762" r="-584" b="-11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53057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6" name="WordArt 17"/>
          <p:cNvSpPr>
            <a:spLocks noChangeArrowheads="1" noChangeShapeType="1" noTextEdit="1"/>
          </p:cNvSpPr>
          <p:nvPr/>
        </p:nvSpPr>
        <p:spPr bwMode="auto">
          <a:xfrm>
            <a:off x="1042467" y="53522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394730" y="122424"/>
            <a:ext cx="7855802" cy="707886"/>
          </a:xfrm>
          <a:prstGeom prst="rect">
            <a:avLst/>
          </a:prstGeom>
          <a:noFill/>
        </p:spPr>
        <p:txBody>
          <a:bodyPr wrap="square" rtlCol="0">
            <a:spAutoFit/>
          </a:bodyPr>
          <a:lstStyle/>
          <a:p>
            <a:r>
              <a:rPr lang="en-US" altLang="zh-CN"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FUP_GPU</a:t>
            </a:r>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算法的性能分析</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8"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79767837"/>
              </p:ext>
            </p:extLst>
          </p:nvPr>
        </p:nvGraphicFramePr>
        <p:xfrm>
          <a:off x="899592" y="1006044"/>
          <a:ext cx="7704856" cy="1112520"/>
        </p:xfrm>
        <a:graphic>
          <a:graphicData uri="http://schemas.openxmlformats.org/drawingml/2006/table">
            <a:tbl>
              <a:tblPr>
                <a:tableStyleId>{073A0DAA-6AF3-43AB-8588-CEC1D06C72B9}</a:tableStyleId>
              </a:tblPr>
              <a:tblGrid>
                <a:gridCol w="1281607"/>
                <a:gridCol w="2136012"/>
                <a:gridCol w="2771897"/>
                <a:gridCol w="1515340"/>
              </a:tblGrid>
              <a:tr h="370840">
                <a:tc>
                  <a:txBody>
                    <a:bodyPr/>
                    <a:lstStyle/>
                    <a:p>
                      <a:pPr algn="ctr"/>
                      <a:endParaRPr lang="zh-CN" altLang="en-US" dirty="0"/>
                    </a:p>
                  </a:txBody>
                  <a:tcPr/>
                </a:tc>
                <a:tc>
                  <a:txBody>
                    <a:bodyPr/>
                    <a:lstStyle/>
                    <a:p>
                      <a:pPr algn="ctr"/>
                      <a:r>
                        <a:rPr lang="zh-CN" altLang="en-US" smtClean="0"/>
                        <a:t>原数据集（</a:t>
                      </a:r>
                      <a:r>
                        <a:rPr lang="en-US" altLang="zh-CN" smtClean="0"/>
                        <a:t>DB</a:t>
                      </a:r>
                      <a:r>
                        <a:rPr lang="zh-CN" altLang="en-US" smtClean="0"/>
                        <a:t>）</a:t>
                      </a:r>
                      <a:endParaRPr lang="zh-CN" altLang="en-US" dirty="0"/>
                    </a:p>
                  </a:txBody>
                  <a:tcPr/>
                </a:tc>
                <a:tc>
                  <a:txBody>
                    <a:bodyPr/>
                    <a:lstStyle/>
                    <a:p>
                      <a:pPr algn="ctr"/>
                      <a:r>
                        <a:rPr lang="zh-CN" altLang="en-US" dirty="0" smtClean="0"/>
                        <a:t>增加部分数据集（</a:t>
                      </a:r>
                      <a:r>
                        <a:rPr lang="en-US" altLang="zh-CN" dirty="0" smtClean="0"/>
                        <a:t>db</a:t>
                      </a:r>
                      <a:r>
                        <a:rPr lang="zh-CN" altLang="en-US" dirty="0" smtClean="0"/>
                        <a:t>）</a:t>
                      </a:r>
                      <a:endParaRPr lang="zh-CN" altLang="en-US" dirty="0"/>
                    </a:p>
                  </a:txBody>
                  <a:tcPr/>
                </a:tc>
                <a:tc>
                  <a:txBody>
                    <a:bodyPr/>
                    <a:lstStyle/>
                    <a:p>
                      <a:r>
                        <a:rPr lang="zh-CN" altLang="en-US" dirty="0" smtClean="0"/>
                        <a:t>最小支持度</a:t>
                      </a:r>
                      <a:endParaRPr lang="zh-CN" altLang="en-US" dirty="0"/>
                    </a:p>
                  </a:txBody>
                  <a:tcPr/>
                </a:tc>
              </a:tr>
              <a:tr h="370840">
                <a:tc>
                  <a:txBody>
                    <a:bodyPr/>
                    <a:lstStyle/>
                    <a:p>
                      <a:pPr algn="ctr"/>
                      <a:r>
                        <a:rPr lang="zh-CN" altLang="en-US" smtClean="0"/>
                        <a:t>第一组</a:t>
                      </a:r>
                      <a:endParaRPr lang="zh-CN" altLang="en-US" dirty="0"/>
                    </a:p>
                  </a:txBody>
                  <a:tcPr/>
                </a:tc>
                <a:tc>
                  <a:txBody>
                    <a:bodyPr/>
                    <a:lstStyle/>
                    <a:p>
                      <a:pPr algn="ctr"/>
                      <a:r>
                        <a:rPr lang="en-US" altLang="zh-CN" sz="1800" kern="1200" smtClean="0">
                          <a:solidFill>
                            <a:schemeClr val="dk1"/>
                          </a:solidFill>
                          <a:effectLst/>
                          <a:latin typeface="+mn-lt"/>
                          <a:ea typeface="+mn-ea"/>
                          <a:cs typeface="+mn-cs"/>
                        </a:rPr>
                        <a:t>T40I10D100K</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T10I4D1K</a:t>
                      </a:r>
                      <a:endParaRPr lang="zh-CN" altLang="en-US" dirty="0"/>
                    </a:p>
                  </a:txBody>
                  <a:tcPr/>
                </a:tc>
                <a:tc>
                  <a:txBody>
                    <a:bodyPr/>
                    <a:lstStyle/>
                    <a:p>
                      <a:pPr algn="ctr"/>
                      <a:r>
                        <a:rPr lang="en-US" altLang="zh-CN" dirty="0" smtClean="0"/>
                        <a:t>1.0%</a:t>
                      </a:r>
                      <a:endParaRPr lang="zh-CN" altLang="en-US" dirty="0"/>
                    </a:p>
                  </a:txBody>
                  <a:tcPr/>
                </a:tc>
              </a:tr>
              <a:tr h="370840">
                <a:tc>
                  <a:txBody>
                    <a:bodyPr/>
                    <a:lstStyle/>
                    <a:p>
                      <a:pPr algn="ctr"/>
                      <a:r>
                        <a:rPr lang="zh-CN" altLang="en-US" smtClean="0"/>
                        <a:t>第二组</a:t>
                      </a:r>
                      <a:endParaRPr lang="zh-CN" altLang="en-US" dirty="0"/>
                    </a:p>
                  </a:txBody>
                  <a:tcPr/>
                </a:tc>
                <a:tc>
                  <a:txBody>
                    <a:bodyPr/>
                    <a:lstStyle/>
                    <a:p>
                      <a:pPr algn="ctr"/>
                      <a:r>
                        <a:rPr lang="en-US" altLang="zh-CN" sz="1800" kern="1200" smtClean="0">
                          <a:solidFill>
                            <a:schemeClr val="dk1"/>
                          </a:solidFill>
                          <a:effectLst/>
                          <a:latin typeface="+mn-lt"/>
                          <a:ea typeface="+mn-ea"/>
                          <a:cs typeface="+mn-cs"/>
                        </a:rPr>
                        <a:t>T10I4D100K</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T10I4D10K</a:t>
                      </a:r>
                      <a:endParaRPr lang="zh-CN" altLang="en-US" dirty="0"/>
                    </a:p>
                  </a:txBody>
                  <a:tcPr/>
                </a:tc>
                <a:tc>
                  <a:txBody>
                    <a:bodyPr/>
                    <a:lstStyle/>
                    <a:p>
                      <a:pPr algn="ctr"/>
                      <a:r>
                        <a:rPr lang="en-US" altLang="zh-CN" dirty="0" smtClean="0"/>
                        <a:t>1.0%</a:t>
                      </a:r>
                      <a:endParaRPr lang="zh-CN" altLang="en-US" dirty="0"/>
                    </a:p>
                  </a:txBody>
                  <a:tcPr/>
                </a:tc>
              </a:tr>
            </a:tbl>
          </a:graphicData>
        </a:graphic>
      </p:graphicFrame>
      <p:graphicFrame>
        <p:nvGraphicFramePr>
          <p:cNvPr id="13" name="图表 12"/>
          <p:cNvGraphicFramePr/>
          <p:nvPr>
            <p:extLst>
              <p:ext uri="{D42A27DB-BD31-4B8C-83A1-F6EECF244321}">
                <p14:modId xmlns:p14="http://schemas.microsoft.com/office/powerpoint/2010/main" val="1079643427"/>
              </p:ext>
            </p:extLst>
          </p:nvPr>
        </p:nvGraphicFramePr>
        <p:xfrm>
          <a:off x="899954" y="2480295"/>
          <a:ext cx="4127718" cy="1766937"/>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1359117" y="4180437"/>
            <a:ext cx="2304256" cy="369332"/>
          </a:xfrm>
          <a:prstGeom prst="rect">
            <a:avLst/>
          </a:prstGeom>
          <a:noFill/>
        </p:spPr>
        <p:txBody>
          <a:bodyPr wrap="square" rtlCol="0">
            <a:spAutoFit/>
          </a:bodyPr>
          <a:lstStyle/>
          <a:p>
            <a:pPr algn="ctr"/>
            <a:r>
              <a:rPr lang="zh-CN" altLang="en-US" dirty="0" smtClean="0"/>
              <a:t>第一组测试</a:t>
            </a:r>
            <a:endParaRPr lang="zh-CN" altLang="en-US" dirty="0"/>
          </a:p>
        </p:txBody>
      </p:sp>
      <p:sp>
        <p:nvSpPr>
          <p:cNvPr id="15" name="文本框 14"/>
          <p:cNvSpPr txBox="1"/>
          <p:nvPr/>
        </p:nvSpPr>
        <p:spPr>
          <a:xfrm>
            <a:off x="4914940" y="2810171"/>
            <a:ext cx="3600400"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实验发现，增量式算法</a:t>
            </a:r>
            <a:r>
              <a:rPr lang="en-US" altLang="zh-CN" dirty="0" smtClean="0"/>
              <a:t>FUP_GPU</a:t>
            </a:r>
            <a:r>
              <a:rPr lang="zh-CN" altLang="en-US" dirty="0" smtClean="0"/>
              <a:t>的挖掘速度比直接使用</a:t>
            </a:r>
            <a:r>
              <a:rPr lang="en-US" altLang="zh-CN" dirty="0" smtClean="0"/>
              <a:t>GPU_Apriori</a:t>
            </a:r>
            <a:r>
              <a:rPr lang="zh-CN" altLang="en-US" dirty="0" smtClean="0"/>
              <a:t>算法没有明显区别。</a:t>
            </a:r>
            <a:endParaRPr lang="en-US" altLang="zh-CN" dirty="0" smtClean="0"/>
          </a:p>
          <a:p>
            <a:pPr marL="285750" indent="-285750">
              <a:buFont typeface="Arial" panose="020B0604020202020204" pitchFamily="34" charset="0"/>
              <a:buChar char="•"/>
            </a:pPr>
            <a:r>
              <a:rPr lang="zh-CN" altLang="en-US" dirty="0" smtClean="0"/>
              <a:t>理论分析发现：运行过程中最为耗时的是第四步，其花费时间占总花费时间的</a:t>
            </a:r>
            <a:r>
              <a:rPr lang="en-US" altLang="zh-CN" dirty="0" smtClean="0"/>
              <a:t>80%</a:t>
            </a:r>
            <a:r>
              <a:rPr lang="zh-CN" altLang="en-US" dirty="0" smtClean="0"/>
              <a:t>。而在这部分花费的时间中，支持度计算所花费的时间不到</a:t>
            </a:r>
            <a:r>
              <a:rPr lang="en-US" altLang="zh-CN" dirty="0" smtClean="0"/>
              <a:t>20%</a:t>
            </a:r>
            <a:r>
              <a:rPr lang="zh-CN" altLang="en-US" dirty="0" smtClean="0"/>
              <a:t>，所以大量时间的花费都浪费在了树的维护上。</a:t>
            </a:r>
            <a:endParaRPr lang="en-US" altLang="zh-CN" dirty="0" smtClean="0"/>
          </a:p>
        </p:txBody>
      </p:sp>
      <p:sp>
        <p:nvSpPr>
          <p:cNvPr id="16" name="文本框 15"/>
          <p:cNvSpPr txBox="1"/>
          <p:nvPr/>
        </p:nvSpPr>
        <p:spPr>
          <a:xfrm>
            <a:off x="394730" y="4734436"/>
            <a:ext cx="4250419"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对于第二组数据，</a:t>
            </a:r>
            <a:r>
              <a:rPr lang="zh-CN" altLang="zh-CN" dirty="0"/>
              <a:t>两个数据集中代表</a:t>
            </a:r>
            <a:r>
              <a:rPr lang="en-US" altLang="zh-CN" dirty="0"/>
              <a:t>L(DB)∩L(db)</a:t>
            </a:r>
            <a:r>
              <a:rPr lang="zh-CN" altLang="zh-CN" dirty="0"/>
              <a:t>公共部分的集合</a:t>
            </a:r>
            <a:r>
              <a:rPr lang="zh-CN" altLang="zh-CN" dirty="0" smtClean="0"/>
              <a:t>很多</a:t>
            </a:r>
            <a:r>
              <a:rPr lang="en-US" altLang="zh-CN" dirty="0" smtClean="0"/>
              <a:t>(373</a:t>
            </a:r>
            <a:r>
              <a:rPr lang="zh-CN" altLang="en-US" dirty="0" smtClean="0"/>
              <a:t>个</a:t>
            </a:r>
            <a:r>
              <a:rPr lang="en-US" altLang="zh-CN" dirty="0" smtClean="0"/>
              <a:t>)</a:t>
            </a:r>
            <a:r>
              <a:rPr lang="zh-CN" altLang="zh-CN" dirty="0" smtClean="0"/>
              <a:t>，</a:t>
            </a:r>
            <a:r>
              <a:rPr lang="zh-CN" altLang="zh-CN" dirty="0"/>
              <a:t>而代表</a:t>
            </a:r>
            <a:r>
              <a:rPr lang="en-US" altLang="zh-CN" dirty="0"/>
              <a:t>L(DB)-L(db)</a:t>
            </a:r>
            <a:r>
              <a:rPr lang="zh-CN" altLang="zh-CN" dirty="0"/>
              <a:t>和</a:t>
            </a:r>
            <a:r>
              <a:rPr lang="en-US" altLang="zh-CN" dirty="0"/>
              <a:t>L(db)-L(DB)</a:t>
            </a:r>
            <a:r>
              <a:rPr lang="zh-CN" altLang="zh-CN" dirty="0"/>
              <a:t>部分的集合中包含的项集数目很少，仅有</a:t>
            </a:r>
            <a:r>
              <a:rPr lang="en-US" altLang="zh-CN" dirty="0"/>
              <a:t>10</a:t>
            </a:r>
            <a:r>
              <a:rPr lang="zh-CN" altLang="zh-CN" dirty="0"/>
              <a:t>个左右，很明显使用</a:t>
            </a:r>
            <a:r>
              <a:rPr lang="en-US" altLang="zh-CN" dirty="0"/>
              <a:t>CUDA</a:t>
            </a:r>
            <a:r>
              <a:rPr lang="zh-CN" altLang="zh-CN" dirty="0"/>
              <a:t>来对这</a:t>
            </a:r>
            <a:r>
              <a:rPr lang="en-US" altLang="zh-CN" dirty="0"/>
              <a:t>10</a:t>
            </a:r>
            <a:r>
              <a:rPr lang="zh-CN" altLang="zh-CN" dirty="0"/>
              <a:t>个项集进行支持度计算，不会提高算法的效率。</a:t>
            </a:r>
          </a:p>
          <a:p>
            <a:endParaRPr lang="zh-CN" altLang="en-US" dirty="0"/>
          </a:p>
        </p:txBody>
      </p:sp>
    </p:spTree>
    <p:extLst>
      <p:ext uri="{BB962C8B-B14F-4D97-AF65-F5344CB8AC3E}">
        <p14:creationId xmlns:p14="http://schemas.microsoft.com/office/powerpoint/2010/main" val="27589609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horizontal)">
                                      <p:cBhvr>
                                        <p:cTn id="15" dur="500"/>
                                        <p:tgtEl>
                                          <p:spTgt spid="1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6"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9936687">
            <a:off x="5862464" y="4644897"/>
            <a:ext cx="908031" cy="1165171"/>
          </a:xfrm>
          <a:prstGeom prst="rect">
            <a:avLst/>
          </a:prstGeom>
          <a:noFill/>
        </p:spPr>
      </p:pic>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3" name="WordArt 14"/>
          <p:cNvSpPr>
            <a:spLocks noChangeArrowheads="1" noChangeShapeType="1" noTextEdit="1"/>
          </p:cNvSpPr>
          <p:nvPr/>
        </p:nvSpPr>
        <p:spPr bwMode="auto">
          <a:xfrm>
            <a:off x="1042467" y="46029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6" name="WordArt 17"/>
          <p:cNvSpPr>
            <a:spLocks noChangeArrowheads="1" noChangeShapeType="1" noTextEdit="1"/>
          </p:cNvSpPr>
          <p:nvPr/>
        </p:nvSpPr>
        <p:spPr bwMode="auto">
          <a:xfrm>
            <a:off x="1042467" y="53522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394730" y="122424"/>
            <a:ext cx="7855802" cy="707886"/>
          </a:xfrm>
          <a:prstGeom prst="rect">
            <a:avLst/>
          </a:prstGeom>
          <a:noFill/>
        </p:spPr>
        <p:txBody>
          <a:bodyPr wrap="square" rtlCol="0">
            <a:spAutoFit/>
          </a:bodyPr>
          <a:lstStyle/>
          <a:p>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缺陷和之后改进</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8"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 name="文本框 2"/>
          <p:cNvSpPr txBox="1"/>
          <p:nvPr/>
        </p:nvSpPr>
        <p:spPr>
          <a:xfrm>
            <a:off x="389010" y="1556778"/>
            <a:ext cx="8064896" cy="3970318"/>
          </a:xfrm>
          <a:prstGeom prst="rect">
            <a:avLst/>
          </a:prstGeom>
          <a:noFill/>
        </p:spPr>
        <p:txBody>
          <a:bodyPr wrap="square" rtlCol="0">
            <a:spAutoFit/>
          </a:bodyPr>
          <a:lstStyle/>
          <a:p>
            <a:r>
              <a:rPr lang="zh-CN" altLang="zh-CN" dirty="0" smtClean="0"/>
              <a:t>使用</a:t>
            </a:r>
            <a:r>
              <a:rPr lang="en-US" altLang="zh-CN" dirty="0" smtClean="0"/>
              <a:t>GPU</a:t>
            </a:r>
            <a:r>
              <a:rPr lang="zh-CN" altLang="zh-CN" dirty="0" smtClean="0"/>
              <a:t>来对</a:t>
            </a:r>
            <a:r>
              <a:rPr lang="en-US" altLang="zh-CN" dirty="0" err="1" smtClean="0"/>
              <a:t>Apriori</a:t>
            </a:r>
            <a:r>
              <a:rPr lang="zh-CN" altLang="zh-CN" dirty="0" smtClean="0"/>
              <a:t>算法和</a:t>
            </a:r>
            <a:r>
              <a:rPr lang="en-US" altLang="zh-CN" dirty="0" smtClean="0"/>
              <a:t>FUP</a:t>
            </a:r>
            <a:r>
              <a:rPr lang="zh-CN" altLang="zh-CN" dirty="0" smtClean="0"/>
              <a:t>算法进行改进的思想比较简单，主要是要做到充分利用利用</a:t>
            </a:r>
            <a:r>
              <a:rPr lang="en-US" altLang="zh-CN" dirty="0" smtClean="0"/>
              <a:t>GPU</a:t>
            </a:r>
            <a:r>
              <a:rPr lang="zh-CN" altLang="zh-CN" dirty="0" smtClean="0"/>
              <a:t>的计算性能，这是使用</a:t>
            </a:r>
            <a:r>
              <a:rPr lang="en-US" altLang="zh-CN" dirty="0" smtClean="0"/>
              <a:t>CUDA</a:t>
            </a:r>
            <a:r>
              <a:rPr lang="zh-CN" altLang="zh-CN" dirty="0" smtClean="0"/>
              <a:t>并行思想提升效率的主要目标。以下存在的缺陷和未来改进列举出来。</a:t>
            </a:r>
          </a:p>
          <a:p>
            <a:pPr lvl="0">
              <a:buFont typeface="Wingdings" pitchFamily="2" charset="2"/>
              <a:buChar char="l"/>
            </a:pPr>
            <a:r>
              <a:rPr lang="zh-CN" altLang="zh-CN" dirty="0" smtClean="0"/>
              <a:t>测试数据集不够大，测试数据的种类不够多，对更新的数据集的选择不够严谨</a:t>
            </a:r>
            <a:r>
              <a:rPr lang="zh-CN" altLang="en-US" dirty="0" smtClean="0"/>
              <a:t>，之后会选择更多数据集测试</a:t>
            </a:r>
            <a:endParaRPr lang="zh-CN" altLang="zh-CN" dirty="0" smtClean="0"/>
          </a:p>
          <a:p>
            <a:pPr lvl="0">
              <a:buFont typeface="Wingdings" pitchFamily="2" charset="2"/>
              <a:buChar char="l"/>
            </a:pPr>
            <a:r>
              <a:rPr lang="zh-CN" altLang="zh-CN" dirty="0" smtClean="0"/>
              <a:t>在数据预处理方面可以考虑使用</a:t>
            </a:r>
            <a:r>
              <a:rPr lang="en-US" altLang="zh-CN" dirty="0" smtClean="0"/>
              <a:t>MPI</a:t>
            </a:r>
            <a:r>
              <a:rPr lang="zh-CN" altLang="en-US" dirty="0" smtClean="0"/>
              <a:t>或者</a:t>
            </a:r>
            <a:r>
              <a:rPr lang="en-US" altLang="zh-CN" dirty="0" smtClean="0"/>
              <a:t>CUDA</a:t>
            </a:r>
            <a:r>
              <a:rPr lang="zh-CN" altLang="zh-CN" dirty="0" smtClean="0"/>
              <a:t>进行预处理，尽力加快预处理的时间</a:t>
            </a:r>
          </a:p>
          <a:p>
            <a:pPr lvl="0">
              <a:buFont typeface="Wingdings" pitchFamily="2" charset="2"/>
              <a:buChar char="l"/>
            </a:pPr>
            <a:r>
              <a:rPr lang="zh-CN" altLang="zh-CN" dirty="0" smtClean="0"/>
              <a:t>将</a:t>
            </a:r>
            <a:r>
              <a:rPr lang="en-US" altLang="zh-CN" dirty="0" smtClean="0"/>
              <a:t>CUDA</a:t>
            </a:r>
            <a:r>
              <a:rPr lang="zh-CN" altLang="zh-CN" dirty="0" smtClean="0"/>
              <a:t>应用到增量式挖掘的处理方法有些简单</a:t>
            </a:r>
            <a:r>
              <a:rPr lang="zh-CN" altLang="en-US" dirty="0" smtClean="0"/>
              <a:t>暴力</a:t>
            </a:r>
            <a:r>
              <a:rPr lang="zh-CN" altLang="zh-CN" dirty="0" smtClean="0"/>
              <a:t>，之后将不使用树来存储维护信息，减少对树的维护所花费的时间，并且没有考虑很多细节性的优化并且还没有考虑当数据库事务数据减少的情况</a:t>
            </a:r>
          </a:p>
          <a:p>
            <a:pPr lvl="0">
              <a:buFont typeface="Wingdings" pitchFamily="2" charset="2"/>
              <a:buChar char="l"/>
            </a:pPr>
            <a:r>
              <a:rPr lang="zh-CN" altLang="zh-CN" dirty="0" smtClean="0"/>
              <a:t>在对</a:t>
            </a:r>
            <a:r>
              <a:rPr lang="zh-CN" altLang="en-US" dirty="0" smtClean="0"/>
              <a:t>候选项集</a:t>
            </a:r>
            <a:r>
              <a:rPr lang="zh-CN" altLang="zh-CN" dirty="0" smtClean="0"/>
              <a:t>支持度进行规约计算上，思想有些简单，</a:t>
            </a:r>
            <a:r>
              <a:rPr lang="zh-CN" altLang="en-US" dirty="0" smtClean="0"/>
              <a:t>之后会</a:t>
            </a:r>
            <a:r>
              <a:rPr lang="zh-CN" altLang="zh-CN" dirty="0" smtClean="0"/>
              <a:t>利用</a:t>
            </a:r>
            <a:r>
              <a:rPr lang="en-US" altLang="zh-CN" dirty="0" smtClean="0"/>
              <a:t>CUDA</a:t>
            </a:r>
            <a:r>
              <a:rPr lang="zh-CN" altLang="zh-CN" dirty="0" smtClean="0"/>
              <a:t>进行规约</a:t>
            </a:r>
            <a:r>
              <a:rPr lang="zh-CN" altLang="en-US" dirty="0" smtClean="0"/>
              <a:t>优化的</a:t>
            </a:r>
            <a:r>
              <a:rPr lang="zh-CN" altLang="zh-CN" dirty="0" smtClean="0"/>
              <a:t>加法计算。</a:t>
            </a:r>
          </a:p>
          <a:p>
            <a:pPr lvl="0">
              <a:buFont typeface="Wingdings" pitchFamily="2" charset="2"/>
              <a:buChar char="l"/>
            </a:pPr>
            <a:r>
              <a:rPr lang="en-US" altLang="zh-CN" dirty="0" smtClean="0"/>
              <a:t>CUDA</a:t>
            </a:r>
            <a:r>
              <a:rPr lang="zh-CN" altLang="zh-CN" dirty="0" smtClean="0"/>
              <a:t>的优化思想还需要更进一步学习，优化思想是</a:t>
            </a:r>
            <a:r>
              <a:rPr lang="en-US" altLang="zh-CN" dirty="0" smtClean="0"/>
              <a:t>CUDA</a:t>
            </a:r>
            <a:r>
              <a:rPr lang="zh-CN" altLang="zh-CN" dirty="0" smtClean="0"/>
              <a:t>的精髓所在。</a:t>
            </a:r>
          </a:p>
          <a:p>
            <a:endParaRPr lang="zh-CN" altLang="en-US" dirty="0"/>
          </a:p>
        </p:txBody>
      </p:sp>
    </p:spTree>
    <p:extLst>
      <p:ext uri="{BB962C8B-B14F-4D97-AF65-F5344CB8AC3E}">
        <p14:creationId xmlns:p14="http://schemas.microsoft.com/office/powerpoint/2010/main" val="424292693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WordArt 2"/>
          <p:cNvSpPr>
            <a:spLocks noChangeArrowheads="1" noChangeShapeType="1" noTextEdit="1"/>
          </p:cNvSpPr>
          <p:nvPr/>
        </p:nvSpPr>
        <p:spPr bwMode="gray">
          <a:xfrm>
            <a:off x="304800" y="2371725"/>
            <a:ext cx="5181600" cy="685800"/>
          </a:xfrm>
          <a:prstGeom prst="rect">
            <a:avLst/>
          </a:prstGeom>
        </p:spPr>
        <p:txBody>
          <a:bodyPr wrap="none" fromWordArt="1">
            <a:prstTxWarp prst="textDeflate">
              <a:avLst>
                <a:gd name="adj" fmla="val 0"/>
              </a:avLst>
            </a:prstTxWarp>
          </a:bodyPr>
          <a:lstStyle/>
          <a:p>
            <a:pPr algn="ctr"/>
            <a:r>
              <a:rPr lang="en-US" altLang="zh-CN" sz="5400" b="1" kern="10" dirty="0">
                <a:ln w="25400">
                  <a:solidFill>
                    <a:srgbClr val="FFFFFF"/>
                  </a:solidFill>
                  <a:round/>
                  <a:headEnd/>
                  <a:tailEnd/>
                </a:ln>
                <a:gradFill rotWithShape="1">
                  <a:gsLst>
                    <a:gs pos="0">
                      <a:schemeClr val="tx2"/>
                    </a:gs>
                    <a:gs pos="50000">
                      <a:schemeClr val="tx2">
                        <a:gamma/>
                        <a:tint val="57255"/>
                        <a:invGamma/>
                      </a:schemeClr>
                    </a:gs>
                    <a:gs pos="100000">
                      <a:schemeClr val="tx2"/>
                    </a:gs>
                  </a:gsLst>
                  <a:lin ang="0" scaled="1"/>
                </a:gradFill>
                <a:effectLst>
                  <a:outerShdw dist="71842" dir="2700000" algn="ctr" rotWithShape="0">
                    <a:schemeClr val="tx1">
                      <a:alpha val="50000"/>
                    </a:schemeClr>
                  </a:outerShdw>
                </a:effectLst>
                <a:latin typeface="Verdana"/>
              </a:rPr>
              <a:t>Thank You!</a:t>
            </a:r>
            <a:endParaRPr lang="zh-CN" altLang="en-US" sz="5400" b="1" kern="10" dirty="0">
              <a:ln w="25400">
                <a:solidFill>
                  <a:srgbClr val="FFFFFF"/>
                </a:solidFill>
                <a:round/>
                <a:headEnd/>
                <a:tailEnd/>
              </a:ln>
              <a:gradFill rotWithShape="1">
                <a:gsLst>
                  <a:gs pos="0">
                    <a:schemeClr val="tx2"/>
                  </a:gs>
                  <a:gs pos="50000">
                    <a:schemeClr val="tx2">
                      <a:gamma/>
                      <a:tint val="57255"/>
                      <a:invGamma/>
                    </a:schemeClr>
                  </a:gs>
                  <a:gs pos="100000">
                    <a:schemeClr val="tx2"/>
                  </a:gs>
                </a:gsLst>
                <a:lin ang="0" scaled="1"/>
              </a:gradFill>
              <a:effectLst>
                <a:outerShdw dist="71842" dir="2700000" algn="ctr" rotWithShape="0">
                  <a:schemeClr val="tx1">
                    <a:alpha val="50000"/>
                  </a:schemeClr>
                </a:outerShdw>
              </a:effectLst>
              <a:latin typeface="Verdana"/>
            </a:endParaRPr>
          </a:p>
        </p:txBody>
      </p:sp>
      <p:pic>
        <p:nvPicPr>
          <p:cNvPr id="87044" name="Picture 4" descr="water"/>
          <p:cNvPicPr>
            <a:picLocks noChangeAspect="1" noChangeArrowheads="1"/>
          </p:cNvPicPr>
          <p:nvPr/>
        </p:nvPicPr>
        <p:blipFill>
          <a:blip r:embed="rId2" cstate="print"/>
          <a:srcRect l="22409" t="16374" b="27486"/>
          <a:stretch>
            <a:fillRect/>
          </a:stretch>
        </p:blipFill>
        <p:spPr bwMode="gray">
          <a:xfrm rot="786797">
            <a:off x="6726238" y="0"/>
            <a:ext cx="2417762" cy="19954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withEffect">
                                  <p:stCondLst>
                                    <p:cond delay="0"/>
                                  </p:stCondLst>
                                  <p:iterate type="lt">
                                    <p:tmPct val="10000"/>
                                  </p:iterate>
                                  <p:childTnLst>
                                    <p:set>
                                      <p:cBhvr>
                                        <p:cTn id="6" dur="1" fill="hold">
                                          <p:stCondLst>
                                            <p:cond delay="0"/>
                                          </p:stCondLst>
                                        </p:cTn>
                                        <p:tgtEl>
                                          <p:spTgt spid="87042"/>
                                        </p:tgtEl>
                                        <p:attrNameLst>
                                          <p:attrName>style.visibility</p:attrName>
                                        </p:attrNameLst>
                                      </p:cBhvr>
                                      <p:to>
                                        <p:strVal val="visible"/>
                                      </p:to>
                                    </p:set>
                                    <p:animEffect transition="in" filter="fade">
                                      <p:cBhvr>
                                        <p:cTn id="7" dur="500"/>
                                        <p:tgtEl>
                                          <p:spTgt spid="87042"/>
                                        </p:tgtEl>
                                      </p:cBhvr>
                                    </p:animEffect>
                                    <p:anim calcmode="lin" valueType="num">
                                      <p:cBhvr>
                                        <p:cTn id="8" dur="500" fill="hold"/>
                                        <p:tgtEl>
                                          <p:spTgt spid="87042"/>
                                        </p:tgtEl>
                                        <p:attrNameLst>
                                          <p:attrName>ppt_x</p:attrName>
                                        </p:attrNameLst>
                                      </p:cBhvr>
                                      <p:tavLst>
                                        <p:tav tm="0">
                                          <p:val>
                                            <p:strVal val="#ppt_x-.1"/>
                                          </p:val>
                                        </p:tav>
                                        <p:tav tm="100000">
                                          <p:val>
                                            <p:strVal val="#ppt_x"/>
                                          </p:val>
                                        </p:tav>
                                      </p:tavLst>
                                    </p:anim>
                                    <p:anim calcmode="lin" valueType="num">
                                      <p:cBhvr>
                                        <p:cTn id="9" dur="500" fill="hold"/>
                                        <p:tgtEl>
                                          <p:spTgt spid="870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9936687">
            <a:off x="5862464" y="4416783"/>
            <a:ext cx="908031" cy="1165171"/>
          </a:xfrm>
          <a:prstGeom prst="rect">
            <a:avLst/>
          </a:prstGeom>
          <a:noFill/>
        </p:spPr>
      </p:pic>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7" name="AutoShape 3"/>
          <p:cNvSpPr>
            <a:spLocks noChangeArrowheads="1"/>
          </p:cNvSpPr>
          <p:nvPr/>
        </p:nvSpPr>
        <p:spPr bwMode="auto">
          <a:xfrm>
            <a:off x="899592" y="1653800"/>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2850"/>
                </a:solidFill>
                <a:effectLst/>
                <a:uLnTx/>
                <a:uFillTx/>
              </a:rPr>
              <a:t>课题的背景、研究内容及主要工作</a:t>
            </a:r>
          </a:p>
        </p:txBody>
      </p:sp>
      <p:sp>
        <p:nvSpPr>
          <p:cNvPr id="13" name="AutoShape 4"/>
          <p:cNvSpPr>
            <a:spLocks noChangeArrowheads="1"/>
          </p:cNvSpPr>
          <p:nvPr/>
        </p:nvSpPr>
        <p:spPr bwMode="auto">
          <a:xfrm>
            <a:off x="899592" y="1653800"/>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WordArt 5"/>
          <p:cNvSpPr>
            <a:spLocks noChangeArrowheads="1" noChangeShapeType="1" noTextEdit="1"/>
          </p:cNvSpPr>
          <p:nvPr/>
        </p:nvSpPr>
        <p:spPr bwMode="auto">
          <a:xfrm>
            <a:off x="1042467" y="1780800"/>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01</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15" name="AutoShape 6"/>
          <p:cNvSpPr>
            <a:spLocks noChangeArrowheads="1"/>
          </p:cNvSpPr>
          <p:nvPr/>
        </p:nvSpPr>
        <p:spPr bwMode="auto">
          <a:xfrm>
            <a:off x="899592" y="2409450"/>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2850"/>
                </a:solidFill>
              </a:rPr>
              <a:t>关联规则与经典的</a:t>
            </a:r>
            <a:r>
              <a:rPr lang="en-US" altLang="zh-CN" kern="0" dirty="0" smtClean="0">
                <a:solidFill>
                  <a:srgbClr val="002850"/>
                </a:solidFill>
              </a:rPr>
              <a:t>Apriori</a:t>
            </a:r>
            <a:r>
              <a:rPr lang="zh-CN" altLang="en-US" kern="0" dirty="0" smtClean="0">
                <a:solidFill>
                  <a:srgbClr val="002850"/>
                </a:solidFill>
              </a:rPr>
              <a:t>算法</a:t>
            </a:r>
            <a:endParaRPr kumimoji="0" lang="zh-CN" altLang="en-US" sz="1800" b="0" i="0" u="none" strike="noStrike" kern="0" cap="none" spc="0" normalizeH="0" baseline="0" noProof="0" dirty="0" smtClean="0">
              <a:ln>
                <a:noFill/>
              </a:ln>
              <a:solidFill>
                <a:srgbClr val="002850"/>
              </a:solidFill>
              <a:effectLst/>
              <a:uLnTx/>
              <a:uFillTx/>
            </a:endParaRPr>
          </a:p>
        </p:txBody>
      </p:sp>
      <p:sp>
        <p:nvSpPr>
          <p:cNvPr id="16" name="AutoShape 7"/>
          <p:cNvSpPr>
            <a:spLocks noChangeArrowheads="1"/>
          </p:cNvSpPr>
          <p:nvPr/>
        </p:nvSpPr>
        <p:spPr bwMode="auto">
          <a:xfrm>
            <a:off x="899592" y="2409450"/>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WordArt 8"/>
          <p:cNvSpPr>
            <a:spLocks noChangeArrowheads="1" noChangeShapeType="1" noTextEdit="1"/>
          </p:cNvSpPr>
          <p:nvPr/>
        </p:nvSpPr>
        <p:spPr bwMode="auto">
          <a:xfrm>
            <a:off x="1042467" y="2536450"/>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02</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18" name="AutoShape 9"/>
          <p:cNvSpPr>
            <a:spLocks noChangeArrowheads="1"/>
          </p:cNvSpPr>
          <p:nvPr/>
        </p:nvSpPr>
        <p:spPr bwMode="auto">
          <a:xfrm>
            <a:off x="899592" y="3908050"/>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rgbClr val="002850"/>
                </a:solidFill>
                <a:effectLst/>
                <a:uLnTx/>
                <a:uFillTx/>
              </a:rPr>
              <a:t>GPU_Apriori</a:t>
            </a:r>
            <a:r>
              <a:rPr kumimoji="0" lang="zh-CN" altLang="en-US" sz="1800" b="0" i="0" u="none" strike="noStrike" kern="0" cap="none" spc="0" normalizeH="0" baseline="0" noProof="0" dirty="0" smtClean="0">
                <a:ln>
                  <a:noFill/>
                </a:ln>
                <a:solidFill>
                  <a:srgbClr val="002850"/>
                </a:solidFill>
                <a:effectLst/>
                <a:uLnTx/>
                <a:uFillTx/>
              </a:rPr>
              <a:t>算法性能分析</a:t>
            </a:r>
          </a:p>
        </p:txBody>
      </p:sp>
      <p:sp>
        <p:nvSpPr>
          <p:cNvPr id="19" name="AutoShape 10"/>
          <p:cNvSpPr>
            <a:spLocks noChangeArrowheads="1"/>
          </p:cNvSpPr>
          <p:nvPr/>
        </p:nvSpPr>
        <p:spPr bwMode="auto">
          <a:xfrm>
            <a:off x="899592" y="3908050"/>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WordArt 11"/>
          <p:cNvSpPr>
            <a:spLocks noChangeArrowheads="1" noChangeShapeType="1" noTextEdit="1"/>
          </p:cNvSpPr>
          <p:nvPr/>
        </p:nvSpPr>
        <p:spPr bwMode="auto">
          <a:xfrm>
            <a:off x="1042467" y="4035050"/>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04</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1" name="AutoShape 12"/>
          <p:cNvSpPr>
            <a:spLocks noChangeArrowheads="1"/>
          </p:cNvSpPr>
          <p:nvPr/>
        </p:nvSpPr>
        <p:spPr bwMode="auto">
          <a:xfrm>
            <a:off x="899592" y="4657350"/>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a:solidFill>
                  <a:srgbClr val="002850"/>
                </a:solidFill>
              </a:rPr>
              <a:t>基于</a:t>
            </a:r>
            <a:r>
              <a:rPr lang="en-US" altLang="zh-CN" kern="0" dirty="0">
                <a:solidFill>
                  <a:srgbClr val="002850"/>
                </a:solidFill>
              </a:rPr>
              <a:t>CUDA</a:t>
            </a:r>
            <a:r>
              <a:rPr lang="zh-CN" altLang="en-US" kern="0">
                <a:solidFill>
                  <a:srgbClr val="002850"/>
                </a:solidFill>
              </a:rPr>
              <a:t>的增量式关联规则算法</a:t>
            </a:r>
            <a:r>
              <a:rPr lang="en-US" altLang="zh-CN" kern="0" dirty="0">
                <a:solidFill>
                  <a:srgbClr val="002850"/>
                </a:solidFill>
              </a:rPr>
              <a:t>——FUP_GPU</a:t>
            </a:r>
            <a:r>
              <a:rPr lang="zh-CN" altLang="en-US" kern="0">
                <a:solidFill>
                  <a:srgbClr val="002850"/>
                </a:solidFill>
              </a:rPr>
              <a:t>算法</a:t>
            </a:r>
            <a:endParaRPr lang="zh-CN" altLang="en-US" kern="0" dirty="0">
              <a:solidFill>
                <a:srgbClr val="002850"/>
              </a:solidFill>
            </a:endParaRPr>
          </a:p>
        </p:txBody>
      </p:sp>
      <p:sp>
        <p:nvSpPr>
          <p:cNvPr id="22" name="AutoShape 13"/>
          <p:cNvSpPr>
            <a:spLocks noChangeArrowheads="1"/>
          </p:cNvSpPr>
          <p:nvPr/>
        </p:nvSpPr>
        <p:spPr bwMode="auto">
          <a:xfrm>
            <a:off x="899592" y="4657350"/>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WordArt 14"/>
          <p:cNvSpPr>
            <a:spLocks noChangeArrowheads="1" noChangeShapeType="1" noTextEdit="1"/>
          </p:cNvSpPr>
          <p:nvPr/>
        </p:nvSpPr>
        <p:spPr bwMode="auto">
          <a:xfrm>
            <a:off x="1042467" y="4784350"/>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4" name="AutoShape 15"/>
          <p:cNvSpPr>
            <a:spLocks noChangeArrowheads="1"/>
          </p:cNvSpPr>
          <p:nvPr/>
        </p:nvSpPr>
        <p:spPr bwMode="auto">
          <a:xfrm>
            <a:off x="899592" y="5406650"/>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002850"/>
                </a:solidFill>
              </a:rPr>
              <a:t>FUP_GPU</a:t>
            </a:r>
            <a:r>
              <a:rPr lang="zh-CN" altLang="en-US" kern="0" dirty="0" smtClean="0">
                <a:solidFill>
                  <a:srgbClr val="002850"/>
                </a:solidFill>
              </a:rPr>
              <a:t>算法性能分析</a:t>
            </a:r>
            <a:endParaRPr kumimoji="0" lang="zh-CN" altLang="en-US" sz="1800" b="0" i="0" u="none" strike="noStrike" kern="0" cap="none" spc="0" normalizeH="0" baseline="0" noProof="0" dirty="0" smtClean="0">
              <a:ln>
                <a:noFill/>
              </a:ln>
              <a:solidFill>
                <a:srgbClr val="002850"/>
              </a:solidFill>
              <a:effectLst/>
              <a:uLnTx/>
              <a:uFillTx/>
            </a:endParaRPr>
          </a:p>
        </p:txBody>
      </p:sp>
      <p:sp>
        <p:nvSpPr>
          <p:cNvPr id="25" name="AutoShape 16"/>
          <p:cNvSpPr>
            <a:spLocks noChangeArrowheads="1"/>
          </p:cNvSpPr>
          <p:nvPr/>
        </p:nvSpPr>
        <p:spPr bwMode="auto">
          <a:xfrm>
            <a:off x="899592" y="5406650"/>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WordArt 17"/>
          <p:cNvSpPr>
            <a:spLocks noChangeArrowheads="1" noChangeShapeType="1" noTextEdit="1"/>
          </p:cNvSpPr>
          <p:nvPr/>
        </p:nvSpPr>
        <p:spPr bwMode="auto">
          <a:xfrm>
            <a:off x="1042467" y="5533650"/>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06</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7" name="AutoShape 18"/>
          <p:cNvSpPr>
            <a:spLocks noChangeArrowheads="1"/>
          </p:cNvSpPr>
          <p:nvPr/>
        </p:nvSpPr>
        <p:spPr bwMode="auto">
          <a:xfrm>
            <a:off x="899592" y="3158750"/>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rgbClr val="002850"/>
                </a:solidFill>
                <a:effectLst/>
                <a:uLnTx/>
                <a:uFillTx/>
              </a:rPr>
              <a:t>基于</a:t>
            </a:r>
            <a:r>
              <a:rPr kumimoji="0" lang="en-US" altLang="zh-CN" sz="1800" b="0" i="0" u="none" strike="noStrike" kern="0" cap="none" spc="0" normalizeH="0" baseline="0" noProof="0" dirty="0" smtClean="0">
                <a:ln>
                  <a:noFill/>
                </a:ln>
                <a:solidFill>
                  <a:srgbClr val="002850"/>
                </a:solidFill>
                <a:effectLst/>
                <a:uLnTx/>
                <a:uFillTx/>
              </a:rPr>
              <a:t>CUDA</a:t>
            </a:r>
            <a:r>
              <a:rPr kumimoji="0" lang="zh-CN" altLang="en-US" sz="1800" b="0" i="0" u="none" strike="noStrike" kern="0" cap="none" spc="0" normalizeH="0" baseline="0" noProof="0" dirty="0" smtClean="0">
                <a:ln>
                  <a:noFill/>
                </a:ln>
                <a:solidFill>
                  <a:srgbClr val="002850"/>
                </a:solidFill>
                <a:effectLst/>
                <a:uLnTx/>
                <a:uFillTx/>
              </a:rPr>
              <a:t>的关联规则算法</a:t>
            </a:r>
            <a:r>
              <a:rPr kumimoji="0" lang="en-US" altLang="zh-CN" sz="1800" b="0" i="0" u="none" strike="noStrike" kern="0" cap="none" spc="0" normalizeH="0" baseline="0" noProof="0" dirty="0" smtClean="0">
                <a:ln>
                  <a:noFill/>
                </a:ln>
                <a:solidFill>
                  <a:srgbClr val="002850"/>
                </a:solidFill>
                <a:effectLst/>
                <a:uLnTx/>
                <a:uFillTx/>
              </a:rPr>
              <a:t>——GPU_Apriori</a:t>
            </a:r>
            <a:r>
              <a:rPr kumimoji="0" lang="zh-CN" altLang="en-US" sz="1800" b="0" i="0" u="none" strike="noStrike" kern="0" cap="none" spc="0" normalizeH="0" baseline="0" noProof="0" dirty="0" smtClean="0">
                <a:ln>
                  <a:noFill/>
                </a:ln>
                <a:solidFill>
                  <a:srgbClr val="002850"/>
                </a:solidFill>
                <a:effectLst/>
                <a:uLnTx/>
                <a:uFillTx/>
              </a:rPr>
              <a:t>算法</a:t>
            </a:r>
          </a:p>
        </p:txBody>
      </p:sp>
      <p:sp>
        <p:nvSpPr>
          <p:cNvPr id="28" name="AutoShape 19"/>
          <p:cNvSpPr>
            <a:spLocks noChangeArrowheads="1"/>
          </p:cNvSpPr>
          <p:nvPr/>
        </p:nvSpPr>
        <p:spPr bwMode="auto">
          <a:xfrm>
            <a:off x="899592" y="3158750"/>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WordArt 20"/>
          <p:cNvSpPr>
            <a:spLocks noChangeArrowheads="1" noChangeShapeType="1" noTextEdit="1"/>
          </p:cNvSpPr>
          <p:nvPr/>
        </p:nvSpPr>
        <p:spPr bwMode="auto">
          <a:xfrm>
            <a:off x="1042467" y="3285750"/>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03</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 name="文本框 1"/>
          <p:cNvSpPr txBox="1"/>
          <p:nvPr/>
        </p:nvSpPr>
        <p:spPr>
          <a:xfrm>
            <a:off x="755576" y="123236"/>
            <a:ext cx="6481092" cy="707886"/>
          </a:xfrm>
          <a:prstGeom prst="rect">
            <a:avLst/>
          </a:prstGeom>
          <a:noFill/>
        </p:spPr>
        <p:txBody>
          <a:bodyPr wrap="square" rtlCol="0">
            <a:spAutoFit/>
          </a:bodyPr>
          <a:lstStyle/>
          <a:p>
            <a:r>
              <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主要</a:t>
            </a:r>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内容</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30"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04208544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9936687">
            <a:off x="5862464" y="4644897"/>
            <a:ext cx="908031" cy="1165171"/>
          </a:xfrm>
          <a:prstGeom prst="rect">
            <a:avLst/>
          </a:prstGeom>
          <a:noFill/>
        </p:spPr>
      </p:pic>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3" name="WordArt 14"/>
          <p:cNvSpPr>
            <a:spLocks noChangeArrowheads="1" noChangeShapeType="1" noTextEdit="1"/>
          </p:cNvSpPr>
          <p:nvPr/>
        </p:nvSpPr>
        <p:spPr bwMode="auto">
          <a:xfrm>
            <a:off x="1042467" y="46029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6" name="WordArt 17"/>
          <p:cNvSpPr>
            <a:spLocks noChangeArrowheads="1" noChangeShapeType="1" noTextEdit="1"/>
          </p:cNvSpPr>
          <p:nvPr/>
        </p:nvSpPr>
        <p:spPr bwMode="auto">
          <a:xfrm>
            <a:off x="1042467" y="53522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827584" y="122424"/>
            <a:ext cx="7422948" cy="707886"/>
          </a:xfrm>
          <a:prstGeom prst="rect">
            <a:avLst/>
          </a:prstGeom>
          <a:noFill/>
        </p:spPr>
        <p:txBody>
          <a:bodyPr wrap="square" rtlCol="0">
            <a:spAutoFit/>
          </a:bodyPr>
          <a:lstStyle/>
          <a:p>
            <a:pPr lvl="0"/>
            <a:r>
              <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课题的背景</a:t>
            </a:r>
          </a:p>
        </p:txBody>
      </p:sp>
      <p:sp>
        <p:nvSpPr>
          <p:cNvPr id="6" name="文本框 5"/>
          <p:cNvSpPr txBox="1"/>
          <p:nvPr/>
        </p:nvSpPr>
        <p:spPr>
          <a:xfrm>
            <a:off x="3203848" y="1772816"/>
            <a:ext cx="184731" cy="369332"/>
          </a:xfrm>
          <a:prstGeom prst="rect">
            <a:avLst/>
          </a:prstGeom>
          <a:noFill/>
        </p:spPr>
        <p:txBody>
          <a:bodyPr wrap="none" rtlCol="0">
            <a:spAutoFit/>
          </a:bodyPr>
          <a:lstStyle/>
          <a:p>
            <a:endParaRPr lang="zh-CN" altLang="en-US" dirty="0"/>
          </a:p>
        </p:txBody>
      </p:sp>
      <p:sp>
        <p:nvSpPr>
          <p:cNvPr id="8" name="文本框 7"/>
          <p:cNvSpPr txBox="1"/>
          <p:nvPr/>
        </p:nvSpPr>
        <p:spPr>
          <a:xfrm>
            <a:off x="362191" y="1377805"/>
            <a:ext cx="8353734" cy="4401205"/>
          </a:xfrm>
          <a:prstGeom prst="rect">
            <a:avLst/>
          </a:prstGeom>
          <a:noFill/>
        </p:spPr>
        <p:txBody>
          <a:bodyPr wrap="square" rtlCol="0">
            <a:spAutoFit/>
          </a:bodyPr>
          <a:lstStyle/>
          <a:p>
            <a:pPr marL="457200" indent="-457200">
              <a:buFont typeface="Arial" panose="020B0604020202020204" pitchFamily="34" charset="0"/>
              <a:buChar char="•"/>
            </a:pPr>
            <a:r>
              <a:rPr lang="zh-CN" altLang="zh-CN" sz="2800" dirty="0" smtClean="0">
                <a:latin typeface="仿宋" panose="02010609060101010101" pitchFamily="49" charset="-122"/>
                <a:ea typeface="仿宋" panose="02010609060101010101" pitchFamily="49" charset="-122"/>
              </a:rPr>
              <a:t>数据</a:t>
            </a:r>
            <a:r>
              <a:rPr lang="zh-CN" altLang="en-US" sz="2800" dirty="0" smtClean="0">
                <a:latin typeface="仿宋" panose="02010609060101010101" pitchFamily="49" charset="-122"/>
                <a:ea typeface="仿宋" panose="02010609060101010101" pitchFamily="49" charset="-122"/>
              </a:rPr>
              <a:t>挖掘是</a:t>
            </a:r>
            <a:r>
              <a:rPr lang="zh-CN" altLang="zh-CN" sz="2800" dirty="0" smtClean="0">
                <a:latin typeface="仿宋" panose="02010609060101010101" pitchFamily="49" charset="-122"/>
                <a:ea typeface="仿宋" panose="02010609060101010101" pitchFamily="49" charset="-122"/>
              </a:rPr>
              <a:t>一</a:t>
            </a:r>
            <a:r>
              <a:rPr lang="zh-CN" altLang="zh-CN" sz="2800" dirty="0">
                <a:latin typeface="仿宋" panose="02010609060101010101" pitchFamily="49" charset="-122"/>
                <a:ea typeface="仿宋" panose="02010609060101010101" pitchFamily="49" charset="-122"/>
              </a:rPr>
              <a:t>种能够智能地、自动地把数据转换成有用信息和知识的技术</a:t>
            </a:r>
            <a:r>
              <a:rPr lang="zh-CN" altLang="zh-CN" sz="2800" dirty="0" smtClean="0">
                <a:latin typeface="仿宋" panose="02010609060101010101" pitchFamily="49" charset="-122"/>
                <a:ea typeface="仿宋" panose="02010609060101010101" pitchFamily="49" charset="-122"/>
              </a:rPr>
              <a:t>方法</a:t>
            </a:r>
            <a:r>
              <a:rPr lang="zh-CN" altLang="en-US" sz="2800" dirty="0" smtClean="0">
                <a:latin typeface="仿宋" panose="02010609060101010101" pitchFamily="49" charset="-122"/>
                <a:ea typeface="仿宋" panose="02010609060101010101" pitchFamily="49" charset="-122"/>
              </a:rPr>
              <a:t>，其中以关联规则应用的最为广泛。</a:t>
            </a:r>
            <a:endParaRPr lang="en-US" altLang="zh-CN" sz="2800" dirty="0" smtClean="0">
              <a:latin typeface="仿宋" panose="02010609060101010101" pitchFamily="49" charset="-122"/>
              <a:ea typeface="仿宋" panose="02010609060101010101" pitchFamily="49" charset="-122"/>
            </a:endParaRPr>
          </a:p>
          <a:p>
            <a:endParaRPr lang="en-US" altLang="zh-CN" sz="2800" dirty="0" smtClean="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2800" dirty="0" smtClean="0">
                <a:latin typeface="仿宋" panose="02010609060101010101" pitchFamily="49" charset="-122"/>
                <a:ea typeface="仿宋" panose="02010609060101010101" pitchFamily="49" charset="-122"/>
              </a:rPr>
              <a:t>随着图形处理单元</a:t>
            </a:r>
            <a:r>
              <a:rPr lang="en-US" altLang="zh-CN" sz="2800" dirty="0" smtClean="0">
                <a:latin typeface="仿宋" panose="02010609060101010101" pitchFamily="49" charset="-122"/>
                <a:ea typeface="仿宋" panose="02010609060101010101" pitchFamily="49" charset="-122"/>
              </a:rPr>
              <a:t>GPU</a:t>
            </a:r>
            <a:r>
              <a:rPr lang="zh-CN" altLang="en-US" sz="2800" dirty="0" smtClean="0">
                <a:latin typeface="仿宋" panose="02010609060101010101" pitchFamily="49" charset="-122"/>
                <a:ea typeface="仿宋" panose="02010609060101010101" pitchFamily="49" charset="-122"/>
              </a:rPr>
              <a:t>的计算能力的越来越强大，以及</a:t>
            </a:r>
            <a:r>
              <a:rPr lang="en-US" altLang="zh-CN" sz="2800" dirty="0" smtClean="0">
                <a:latin typeface="仿宋" panose="02010609060101010101" pitchFamily="49" charset="-122"/>
                <a:ea typeface="仿宋" panose="02010609060101010101" pitchFamily="49" charset="-122"/>
              </a:rPr>
              <a:t>CUDA</a:t>
            </a:r>
            <a:r>
              <a:rPr lang="zh-CN" altLang="en-US" sz="2800" dirty="0" smtClean="0">
                <a:latin typeface="仿宋" panose="02010609060101010101" pitchFamily="49" charset="-122"/>
                <a:ea typeface="仿宋" panose="02010609060101010101" pitchFamily="49" charset="-122"/>
              </a:rPr>
              <a:t>并行编程语言的逐步推广，越来越多的算法开始使用</a:t>
            </a:r>
            <a:r>
              <a:rPr lang="en-US" altLang="zh-CN" sz="2800" dirty="0" smtClean="0">
                <a:latin typeface="仿宋" panose="02010609060101010101" pitchFamily="49" charset="-122"/>
                <a:ea typeface="仿宋" panose="02010609060101010101" pitchFamily="49" charset="-122"/>
              </a:rPr>
              <a:t>GPU</a:t>
            </a:r>
            <a:r>
              <a:rPr lang="zh-CN" altLang="en-US" sz="2800" dirty="0" smtClean="0">
                <a:latin typeface="仿宋" panose="02010609060101010101" pitchFamily="49" charset="-122"/>
                <a:ea typeface="仿宋" panose="02010609060101010101" pitchFamily="49" charset="-122"/>
              </a:rPr>
              <a:t>硬件和</a:t>
            </a:r>
            <a:r>
              <a:rPr lang="en-US" altLang="zh-CN" sz="2800" dirty="0" smtClean="0">
                <a:latin typeface="仿宋" panose="02010609060101010101" pitchFamily="49" charset="-122"/>
                <a:ea typeface="仿宋" panose="02010609060101010101" pitchFamily="49" charset="-122"/>
              </a:rPr>
              <a:t>CUDA</a:t>
            </a:r>
            <a:r>
              <a:rPr lang="zh-CN" altLang="en-US" sz="2800" dirty="0" smtClean="0">
                <a:latin typeface="仿宋" panose="02010609060101010101" pitchFamily="49" charset="-122"/>
                <a:ea typeface="仿宋" panose="02010609060101010101" pitchFamily="49" charset="-122"/>
              </a:rPr>
              <a:t>语言来提高运行效率。</a:t>
            </a:r>
            <a:endParaRPr lang="en-US" altLang="zh-CN" sz="2800" dirty="0" smtClean="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endParaRPr lang="en-US" altLang="zh-CN" sz="2800" dirty="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2800" dirty="0" smtClean="0">
                <a:latin typeface="仿宋" panose="02010609060101010101" pitchFamily="49" charset="-122"/>
                <a:ea typeface="仿宋" panose="02010609060101010101" pitchFamily="49" charset="-122"/>
              </a:rPr>
              <a:t>各种关联规则算法中以经典的</a:t>
            </a:r>
            <a:r>
              <a:rPr lang="en-US" altLang="zh-CN" sz="2800" dirty="0" smtClean="0">
                <a:latin typeface="仿宋" panose="02010609060101010101" pitchFamily="49" charset="-122"/>
                <a:ea typeface="仿宋" panose="02010609060101010101" pitchFamily="49" charset="-122"/>
              </a:rPr>
              <a:t>Apriori</a:t>
            </a:r>
            <a:r>
              <a:rPr lang="zh-CN" altLang="en-US" sz="2800" dirty="0" smtClean="0">
                <a:latin typeface="仿宋" panose="02010609060101010101" pitchFamily="49" charset="-122"/>
                <a:ea typeface="仿宋" panose="02010609060101010101" pitchFamily="49" charset="-122"/>
              </a:rPr>
              <a:t>算法和</a:t>
            </a:r>
            <a:r>
              <a:rPr lang="zh-CN" altLang="en-US" sz="2800" dirty="0">
                <a:latin typeface="仿宋" panose="02010609060101010101" pitchFamily="49" charset="-122"/>
                <a:ea typeface="仿宋" panose="02010609060101010101" pitchFamily="49" charset="-122"/>
              </a:rPr>
              <a:t>增量式关联规则</a:t>
            </a:r>
            <a:r>
              <a:rPr lang="en-US" altLang="zh-CN" sz="2800" dirty="0">
                <a:latin typeface="仿宋" panose="02010609060101010101" pitchFamily="49" charset="-122"/>
                <a:ea typeface="仿宋" panose="02010609060101010101" pitchFamily="49" charset="-122"/>
              </a:rPr>
              <a:t>FUP</a:t>
            </a:r>
            <a:r>
              <a:rPr lang="zh-CN" altLang="en-US" sz="2800" dirty="0" smtClean="0">
                <a:latin typeface="仿宋" panose="02010609060101010101" pitchFamily="49" charset="-122"/>
                <a:ea typeface="仿宋" panose="02010609060101010101" pitchFamily="49" charset="-122"/>
              </a:rPr>
              <a:t>算法为主要代表</a:t>
            </a:r>
            <a:endParaRPr lang="en-US" altLang="zh-CN" sz="2800" dirty="0" smtClean="0">
              <a:latin typeface="仿宋" panose="02010609060101010101" pitchFamily="49" charset="-122"/>
              <a:ea typeface="仿宋" panose="02010609060101010101" pitchFamily="49" charset="-122"/>
            </a:endParaRPr>
          </a:p>
        </p:txBody>
      </p:sp>
      <p:sp>
        <p:nvSpPr>
          <p:cNvPr id="13"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4544381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9936687">
            <a:off x="5862464" y="4644897"/>
            <a:ext cx="908031" cy="1165171"/>
          </a:xfrm>
          <a:prstGeom prst="rect">
            <a:avLst/>
          </a:prstGeom>
          <a:noFill/>
        </p:spPr>
      </p:pic>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3" name="WordArt 14"/>
          <p:cNvSpPr>
            <a:spLocks noChangeArrowheads="1" noChangeShapeType="1" noTextEdit="1"/>
          </p:cNvSpPr>
          <p:nvPr/>
        </p:nvSpPr>
        <p:spPr bwMode="auto">
          <a:xfrm>
            <a:off x="1042467" y="46029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6" name="WordArt 17"/>
          <p:cNvSpPr>
            <a:spLocks noChangeArrowheads="1" noChangeShapeType="1" noTextEdit="1"/>
          </p:cNvSpPr>
          <p:nvPr/>
        </p:nvSpPr>
        <p:spPr bwMode="auto">
          <a:xfrm>
            <a:off x="1042467" y="53522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827584" y="122424"/>
            <a:ext cx="7422948" cy="707886"/>
          </a:xfrm>
          <a:prstGeom prst="rect">
            <a:avLst/>
          </a:prstGeom>
          <a:noFill/>
        </p:spPr>
        <p:txBody>
          <a:bodyPr wrap="square" rtlCol="0">
            <a:spAutoFit/>
          </a:bodyPr>
          <a:lstStyle/>
          <a:p>
            <a:r>
              <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研究</a:t>
            </a:r>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内容</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6" name="文本框 5"/>
          <p:cNvSpPr txBox="1"/>
          <p:nvPr/>
        </p:nvSpPr>
        <p:spPr>
          <a:xfrm>
            <a:off x="3203848" y="1772816"/>
            <a:ext cx="184731" cy="369332"/>
          </a:xfrm>
          <a:prstGeom prst="rect">
            <a:avLst/>
          </a:prstGeom>
          <a:noFill/>
        </p:spPr>
        <p:txBody>
          <a:bodyPr wrap="none" rtlCol="0">
            <a:spAutoFit/>
          </a:bodyPr>
          <a:lstStyle/>
          <a:p>
            <a:endParaRPr lang="zh-CN" altLang="en-US" dirty="0"/>
          </a:p>
        </p:txBody>
      </p:sp>
      <p:sp>
        <p:nvSpPr>
          <p:cNvPr id="8" name="文本框 7"/>
          <p:cNvSpPr txBox="1"/>
          <p:nvPr/>
        </p:nvSpPr>
        <p:spPr>
          <a:xfrm>
            <a:off x="322722" y="1660620"/>
            <a:ext cx="8353734" cy="3970318"/>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smtClean="0">
                <a:latin typeface="仿宋" panose="02010609060101010101" pitchFamily="49" charset="-122"/>
                <a:ea typeface="仿宋" panose="02010609060101010101" pitchFamily="49" charset="-122"/>
              </a:rPr>
              <a:t>所以本课题就是关于研究如何利用</a:t>
            </a:r>
            <a:r>
              <a:rPr lang="en-US" altLang="zh-CN" sz="2800" dirty="0" smtClean="0">
                <a:latin typeface="仿宋" panose="02010609060101010101" pitchFamily="49" charset="-122"/>
                <a:ea typeface="仿宋" panose="02010609060101010101" pitchFamily="49" charset="-122"/>
              </a:rPr>
              <a:t>GPU</a:t>
            </a:r>
            <a:r>
              <a:rPr lang="zh-CN" altLang="en-US" sz="2800" dirty="0" smtClean="0">
                <a:latin typeface="仿宋" panose="02010609060101010101" pitchFamily="49" charset="-122"/>
                <a:ea typeface="仿宋" panose="02010609060101010101" pitchFamily="49" charset="-122"/>
              </a:rPr>
              <a:t>的高性能并使用</a:t>
            </a:r>
            <a:r>
              <a:rPr lang="en-US" altLang="zh-CN" sz="2800" dirty="0" smtClean="0">
                <a:latin typeface="仿宋" panose="02010609060101010101" pitchFamily="49" charset="-122"/>
                <a:ea typeface="仿宋" panose="02010609060101010101" pitchFamily="49" charset="-122"/>
              </a:rPr>
              <a:t>CUDA</a:t>
            </a:r>
            <a:r>
              <a:rPr lang="zh-CN" altLang="en-US" sz="2800" dirty="0" smtClean="0">
                <a:latin typeface="仿宋" panose="02010609060101010101" pitchFamily="49" charset="-122"/>
                <a:ea typeface="仿宋" panose="02010609060101010101" pitchFamily="49" charset="-122"/>
              </a:rPr>
              <a:t>编程语言来加速关联规则算法的运行效率。</a:t>
            </a:r>
            <a:endParaRPr lang="en-US" altLang="zh-CN" sz="2800" dirty="0" smtClean="0">
              <a:latin typeface="仿宋" panose="02010609060101010101" pitchFamily="49" charset="-122"/>
              <a:ea typeface="仿宋" panose="02010609060101010101" pitchFamily="49" charset="-122"/>
            </a:endParaRPr>
          </a:p>
          <a:p>
            <a:endParaRPr lang="en-US" altLang="zh-CN" sz="2800" dirty="0" smtClean="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2800" dirty="0" smtClean="0">
                <a:latin typeface="仿宋" panose="02010609060101010101" pitchFamily="49" charset="-122"/>
                <a:ea typeface="仿宋" panose="02010609060101010101" pitchFamily="49" charset="-122"/>
              </a:rPr>
              <a:t>其中主要</a:t>
            </a:r>
            <a:r>
              <a:rPr lang="zh-CN" altLang="en-US" sz="2800" dirty="0">
                <a:latin typeface="仿宋" panose="02010609060101010101" pitchFamily="49" charset="-122"/>
                <a:ea typeface="仿宋" panose="02010609060101010101" pitchFamily="49" charset="-122"/>
              </a:rPr>
              <a:t>对</a:t>
            </a:r>
            <a:r>
              <a:rPr lang="zh-CN" altLang="en-US" sz="2800" dirty="0" smtClean="0">
                <a:latin typeface="仿宋" panose="02010609060101010101" pitchFamily="49" charset="-122"/>
                <a:ea typeface="仿宋" panose="02010609060101010101" pitchFamily="49" charset="-122"/>
              </a:rPr>
              <a:t>经典的</a:t>
            </a:r>
            <a:r>
              <a:rPr lang="en-US" altLang="zh-CN" sz="2800" dirty="0" smtClean="0">
                <a:latin typeface="仿宋" panose="02010609060101010101" pitchFamily="49" charset="-122"/>
                <a:ea typeface="仿宋" panose="02010609060101010101" pitchFamily="49" charset="-122"/>
              </a:rPr>
              <a:t>Apriori</a:t>
            </a:r>
            <a:r>
              <a:rPr lang="zh-CN" altLang="en-US" sz="2800" dirty="0" smtClean="0">
                <a:latin typeface="仿宋" panose="02010609060101010101" pitchFamily="49" charset="-122"/>
                <a:ea typeface="仿宋" panose="02010609060101010101" pitchFamily="49" charset="-122"/>
              </a:rPr>
              <a:t>算法和增量式关联规则</a:t>
            </a:r>
            <a:r>
              <a:rPr lang="en-US" altLang="zh-CN" sz="2800" dirty="0" smtClean="0">
                <a:latin typeface="仿宋" panose="02010609060101010101" pitchFamily="49" charset="-122"/>
                <a:ea typeface="仿宋" panose="02010609060101010101" pitchFamily="49" charset="-122"/>
              </a:rPr>
              <a:t>FUP</a:t>
            </a:r>
            <a:r>
              <a:rPr lang="zh-CN" altLang="en-US" sz="2800" dirty="0" smtClean="0">
                <a:latin typeface="仿宋" panose="02010609060101010101" pitchFamily="49" charset="-122"/>
                <a:ea typeface="仿宋" panose="02010609060101010101" pitchFamily="49" charset="-122"/>
              </a:rPr>
              <a:t>算法进行了分析，分析对于这两种算法使用</a:t>
            </a:r>
            <a:r>
              <a:rPr lang="en-US" altLang="zh-CN" sz="2800" dirty="0" smtClean="0">
                <a:latin typeface="仿宋" panose="02010609060101010101" pitchFamily="49" charset="-122"/>
                <a:ea typeface="仿宋" panose="02010609060101010101" pitchFamily="49" charset="-122"/>
              </a:rPr>
              <a:t>CUDA</a:t>
            </a:r>
            <a:r>
              <a:rPr lang="zh-CN" altLang="en-US" sz="2800" dirty="0" smtClean="0">
                <a:latin typeface="仿宋" panose="02010609060101010101" pitchFamily="49" charset="-122"/>
                <a:ea typeface="仿宋" panose="02010609060101010101" pitchFamily="49" charset="-122"/>
              </a:rPr>
              <a:t>进行优化，是否能提高运行效率</a:t>
            </a:r>
            <a:endParaRPr lang="en-US" altLang="zh-CN" sz="2800" dirty="0" smtClean="0">
              <a:latin typeface="仿宋" panose="02010609060101010101" pitchFamily="49" charset="-122"/>
              <a:ea typeface="仿宋" panose="02010609060101010101" pitchFamily="49" charset="-122"/>
            </a:endParaRPr>
          </a:p>
          <a:p>
            <a:pPr marL="457200" indent="-457200"/>
            <a:endParaRPr lang="en-US" altLang="zh-CN" sz="2800" dirty="0">
              <a:latin typeface="仿宋" panose="02010609060101010101" pitchFamily="49" charset="-122"/>
              <a:ea typeface="仿宋" panose="02010609060101010101" pitchFamily="49" charset="-122"/>
            </a:endParaRPr>
          </a:p>
          <a:p>
            <a:endParaRPr lang="en-US" altLang="zh-CN" sz="2800" dirty="0" smtClean="0">
              <a:latin typeface="仿宋" panose="02010609060101010101" pitchFamily="49" charset="-122"/>
              <a:ea typeface="仿宋" panose="02010609060101010101" pitchFamily="49" charset="-122"/>
            </a:endParaRPr>
          </a:p>
        </p:txBody>
      </p:sp>
      <p:sp>
        <p:nvSpPr>
          <p:cNvPr id="9"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4851448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3" cstate="print">
            <a:lum bright="-6000" contrast="24000"/>
            <a:grayscl/>
          </a:blip>
          <a:srcRect l="42606" t="64474" r="19473"/>
          <a:stretch>
            <a:fillRect/>
          </a:stretch>
        </p:blipFill>
        <p:spPr bwMode="gray">
          <a:xfrm rot="19936687">
            <a:off x="5862464" y="4644897"/>
            <a:ext cx="908031" cy="1165171"/>
          </a:xfrm>
          <a:prstGeom prst="rect">
            <a:avLst/>
          </a:prstGeom>
          <a:noFill/>
        </p:spPr>
      </p:pic>
      <p:pic>
        <p:nvPicPr>
          <p:cNvPr id="12" name="Picture 23" descr="1"/>
          <p:cNvPicPr>
            <a:picLocks noChangeAspect="1" noChangeArrowheads="1"/>
          </p:cNvPicPr>
          <p:nvPr/>
        </p:nvPicPr>
        <p:blipFill>
          <a:blip r:embed="rId3"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3" name="WordArt 14"/>
          <p:cNvSpPr>
            <a:spLocks noChangeArrowheads="1" noChangeShapeType="1" noTextEdit="1"/>
          </p:cNvSpPr>
          <p:nvPr/>
        </p:nvSpPr>
        <p:spPr bwMode="auto">
          <a:xfrm>
            <a:off x="1042467" y="46029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6" name="WordArt 17"/>
          <p:cNvSpPr>
            <a:spLocks noChangeArrowheads="1" noChangeShapeType="1" noTextEdit="1"/>
          </p:cNvSpPr>
          <p:nvPr/>
        </p:nvSpPr>
        <p:spPr bwMode="auto">
          <a:xfrm>
            <a:off x="1042467" y="53522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827584" y="122424"/>
            <a:ext cx="7422948" cy="707886"/>
          </a:xfrm>
          <a:prstGeom prst="rect">
            <a:avLst/>
          </a:prstGeom>
          <a:noFill/>
        </p:spPr>
        <p:txBody>
          <a:bodyPr wrap="square" rtlCol="0">
            <a:spAutoFit/>
          </a:bodyPr>
          <a:lstStyle/>
          <a:p>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主要工作</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6" name="文本框 5"/>
          <p:cNvSpPr txBox="1"/>
          <p:nvPr/>
        </p:nvSpPr>
        <p:spPr>
          <a:xfrm>
            <a:off x="3203848" y="1772816"/>
            <a:ext cx="184731" cy="369332"/>
          </a:xfrm>
          <a:prstGeom prst="rect">
            <a:avLst/>
          </a:prstGeom>
          <a:noFill/>
        </p:spPr>
        <p:txBody>
          <a:bodyPr wrap="none" rtlCol="0">
            <a:spAutoFit/>
          </a:bodyPr>
          <a:lstStyle/>
          <a:p>
            <a:endParaRPr lang="zh-CN" altLang="en-US" dirty="0"/>
          </a:p>
        </p:txBody>
      </p:sp>
      <p:sp>
        <p:nvSpPr>
          <p:cNvPr id="8" name="文本框 7"/>
          <p:cNvSpPr txBox="1"/>
          <p:nvPr/>
        </p:nvSpPr>
        <p:spPr>
          <a:xfrm>
            <a:off x="394730" y="1549656"/>
            <a:ext cx="8353734" cy="3108543"/>
          </a:xfrm>
          <a:prstGeom prst="rect">
            <a:avLst/>
          </a:prstGeom>
          <a:noFill/>
        </p:spPr>
        <p:txBody>
          <a:bodyPr wrap="square" rtlCol="0">
            <a:spAutoFit/>
          </a:bodyPr>
          <a:lstStyle/>
          <a:p>
            <a:pPr marL="457200" lvl="0" indent="-457200">
              <a:buFont typeface="Wingdings" panose="05000000000000000000" pitchFamily="2" charset="2"/>
              <a:buChar char="Ø"/>
            </a:pPr>
            <a:r>
              <a:rPr lang="zh-CN" altLang="en-US" sz="2800" dirty="0" smtClean="0">
                <a:latin typeface="仿宋" panose="02010609060101010101" pitchFamily="49" charset="-122"/>
                <a:ea typeface="仿宋" panose="02010609060101010101" pitchFamily="49" charset="-122"/>
              </a:rPr>
              <a:t>以</a:t>
            </a:r>
            <a:r>
              <a:rPr lang="en-US" altLang="zh-CN" sz="2800" dirty="0">
                <a:latin typeface="仿宋" panose="02010609060101010101" pitchFamily="49" charset="-122"/>
                <a:ea typeface="仿宋" panose="02010609060101010101" pitchFamily="49" charset="-122"/>
              </a:rPr>
              <a:t>Apriori</a:t>
            </a:r>
            <a:r>
              <a:rPr lang="zh-CN" altLang="en-US" sz="2800" dirty="0">
                <a:latin typeface="仿宋" panose="02010609060101010101" pitchFamily="49" charset="-122"/>
                <a:ea typeface="仿宋" panose="02010609060101010101" pitchFamily="49" charset="-122"/>
              </a:rPr>
              <a:t>算法为基础，实现了基于</a:t>
            </a:r>
            <a:r>
              <a:rPr lang="en-US" altLang="zh-CN" sz="2800" dirty="0">
                <a:latin typeface="仿宋" panose="02010609060101010101" pitchFamily="49" charset="-122"/>
                <a:ea typeface="仿宋" panose="02010609060101010101" pitchFamily="49" charset="-122"/>
              </a:rPr>
              <a:t>CUDA</a:t>
            </a:r>
            <a:r>
              <a:rPr lang="zh-CN" altLang="en-US" sz="2800" dirty="0" smtClean="0">
                <a:latin typeface="仿宋" panose="02010609060101010101" pitchFamily="49" charset="-122"/>
                <a:ea typeface="仿宋" panose="02010609060101010101" pitchFamily="49" charset="-122"/>
              </a:rPr>
              <a:t>的关联规则挖掘算法（称为</a:t>
            </a:r>
            <a:r>
              <a:rPr lang="en-US" altLang="zh-CN" sz="2800" dirty="0" err="1" smtClean="0">
                <a:latin typeface="仿宋" panose="02010609060101010101" pitchFamily="49" charset="-122"/>
                <a:ea typeface="仿宋" panose="02010609060101010101" pitchFamily="49" charset="-122"/>
              </a:rPr>
              <a:t>GPU_Apriori</a:t>
            </a:r>
            <a:r>
              <a:rPr lang="zh-CN" altLang="en-US" sz="2800" dirty="0" smtClean="0">
                <a:latin typeface="仿宋" panose="02010609060101010101" pitchFamily="49" charset="-122"/>
                <a:ea typeface="仿宋" panose="02010609060101010101" pitchFamily="49" charset="-122"/>
              </a:rPr>
              <a:t>）</a:t>
            </a:r>
            <a:endParaRPr lang="en-US" altLang="zh-CN" sz="2800" dirty="0" smtClean="0">
              <a:latin typeface="仿宋" panose="02010609060101010101" pitchFamily="49" charset="-122"/>
              <a:ea typeface="仿宋" panose="02010609060101010101" pitchFamily="49" charset="-122"/>
            </a:endParaRPr>
          </a:p>
          <a:p>
            <a:pPr marL="457200" lvl="0" indent="-457200">
              <a:buFont typeface="Wingdings" panose="05000000000000000000" pitchFamily="2" charset="2"/>
              <a:buChar char="Ø"/>
            </a:pPr>
            <a:endParaRPr lang="en-US" altLang="zh-CN" sz="2800" dirty="0" smtClean="0">
              <a:latin typeface="仿宋" panose="02010609060101010101" pitchFamily="49" charset="-122"/>
              <a:ea typeface="仿宋" panose="02010609060101010101" pitchFamily="49" charset="-122"/>
            </a:endParaRPr>
          </a:p>
          <a:p>
            <a:pPr marL="457200" indent="-457200">
              <a:buFont typeface="Wingdings" panose="05000000000000000000" pitchFamily="2" charset="2"/>
              <a:buChar char="Ø"/>
            </a:pPr>
            <a:r>
              <a:rPr lang="zh-CN" altLang="en-US" sz="2800" dirty="0" smtClean="0">
                <a:latin typeface="仿宋" panose="02010609060101010101" pitchFamily="49" charset="-122"/>
                <a:ea typeface="仿宋" panose="02010609060101010101" pitchFamily="49" charset="-122"/>
              </a:rPr>
              <a:t>将使用</a:t>
            </a:r>
            <a:r>
              <a:rPr lang="en-US" altLang="zh-CN" sz="2800" dirty="0" smtClean="0">
                <a:latin typeface="仿宋" panose="02010609060101010101" pitchFamily="49" charset="-122"/>
                <a:ea typeface="仿宋" panose="02010609060101010101" pitchFamily="49" charset="-122"/>
              </a:rPr>
              <a:t>CUDA</a:t>
            </a:r>
            <a:r>
              <a:rPr lang="zh-CN" altLang="en-US" sz="2800" dirty="0" smtClean="0">
                <a:latin typeface="仿宋" panose="02010609060101010101" pitchFamily="49" charset="-122"/>
                <a:ea typeface="仿宋" panose="02010609060101010101" pitchFamily="49" charset="-122"/>
              </a:rPr>
              <a:t>实现的关联规则算法用于增量式情况的分析和研究</a:t>
            </a:r>
            <a:r>
              <a:rPr lang="en-US" altLang="zh-CN" sz="2800" dirty="0" smtClean="0">
                <a:latin typeface="仿宋" panose="02010609060101010101" pitchFamily="49" charset="-122"/>
                <a:ea typeface="仿宋" panose="02010609060101010101" pitchFamily="49" charset="-122"/>
              </a:rPr>
              <a:t>(</a:t>
            </a:r>
            <a:r>
              <a:rPr lang="zh-CN" altLang="en-US" sz="2800" dirty="0" smtClean="0">
                <a:latin typeface="仿宋" panose="02010609060101010101" pitchFamily="49" charset="-122"/>
                <a:ea typeface="仿宋" panose="02010609060101010101" pitchFamily="49" charset="-122"/>
              </a:rPr>
              <a:t>称为</a:t>
            </a:r>
            <a:r>
              <a:rPr lang="en-US" altLang="zh-CN" sz="2800" dirty="0" smtClean="0">
                <a:latin typeface="仿宋" panose="02010609060101010101" pitchFamily="49" charset="-122"/>
                <a:ea typeface="仿宋" panose="02010609060101010101" pitchFamily="49" charset="-122"/>
              </a:rPr>
              <a:t>FUP_GPU)</a:t>
            </a:r>
          </a:p>
          <a:p>
            <a:pPr marL="457200" indent="-457200">
              <a:buFont typeface="Wingdings" panose="05000000000000000000" pitchFamily="2" charset="2"/>
              <a:buChar char="Ø"/>
            </a:pPr>
            <a:endParaRPr lang="en-US" altLang="zh-CN" sz="2800" dirty="0" smtClean="0">
              <a:latin typeface="仿宋" panose="02010609060101010101" pitchFamily="49" charset="-122"/>
              <a:ea typeface="仿宋" panose="02010609060101010101" pitchFamily="49" charset="-122"/>
            </a:endParaRPr>
          </a:p>
          <a:p>
            <a:pPr marL="457200" indent="-457200">
              <a:buFont typeface="Arial" panose="020B0604020202020204" pitchFamily="34" charset="0"/>
              <a:buChar char="•"/>
            </a:pPr>
            <a:r>
              <a:rPr lang="zh-CN" altLang="en-US" sz="2800" dirty="0" smtClean="0">
                <a:latin typeface="仿宋" panose="02010609060101010101" pitchFamily="49" charset="-122"/>
                <a:ea typeface="仿宋" panose="02010609060101010101" pitchFamily="49" charset="-122"/>
              </a:rPr>
              <a:t>分析以上两个算法的性能</a:t>
            </a:r>
            <a:endParaRPr lang="en-US" altLang="zh-CN" sz="2800" dirty="0" smtClean="0">
              <a:latin typeface="仿宋" panose="02010609060101010101" pitchFamily="49" charset="-122"/>
              <a:ea typeface="仿宋" panose="02010609060101010101" pitchFamily="49" charset="-122"/>
            </a:endParaRPr>
          </a:p>
        </p:txBody>
      </p:sp>
      <p:sp>
        <p:nvSpPr>
          <p:cNvPr id="9"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66635324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9936687">
            <a:off x="5862464" y="4644897"/>
            <a:ext cx="908031" cy="1165171"/>
          </a:xfrm>
          <a:prstGeom prst="rect">
            <a:avLst/>
          </a:prstGeom>
          <a:noFill/>
        </p:spPr>
      </p:pic>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3" name="WordArt 14"/>
          <p:cNvSpPr>
            <a:spLocks noChangeArrowheads="1" noChangeShapeType="1" noTextEdit="1"/>
          </p:cNvSpPr>
          <p:nvPr/>
        </p:nvSpPr>
        <p:spPr bwMode="auto">
          <a:xfrm>
            <a:off x="1042467" y="46029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6" name="WordArt 17"/>
          <p:cNvSpPr>
            <a:spLocks noChangeArrowheads="1" noChangeShapeType="1" noTextEdit="1"/>
          </p:cNvSpPr>
          <p:nvPr/>
        </p:nvSpPr>
        <p:spPr bwMode="auto">
          <a:xfrm>
            <a:off x="1042467" y="53522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394730" y="122424"/>
            <a:ext cx="7855802" cy="707886"/>
          </a:xfrm>
          <a:prstGeom prst="rect">
            <a:avLst/>
          </a:prstGeom>
          <a:noFill/>
        </p:spPr>
        <p:txBody>
          <a:bodyPr wrap="square" rtlCol="0">
            <a:spAutoFit/>
          </a:bodyPr>
          <a:lstStyle/>
          <a:p>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关联规则</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9"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194226260"/>
              </p:ext>
            </p:extLst>
          </p:nvPr>
        </p:nvGraphicFramePr>
        <p:xfrm>
          <a:off x="611560" y="1196752"/>
          <a:ext cx="3768080" cy="1828800"/>
        </p:xfrm>
        <a:graphic>
          <a:graphicData uri="http://schemas.openxmlformats.org/drawingml/2006/table">
            <a:tbl>
              <a:tblPr>
                <a:tableStyleId>{073A0DAA-6AF3-43AB-8588-CEC1D06C72B9}</a:tableStyleId>
              </a:tblPr>
              <a:tblGrid>
                <a:gridCol w="1884040"/>
                <a:gridCol w="1884040"/>
              </a:tblGrid>
              <a:tr h="363195">
                <a:tc>
                  <a:txBody>
                    <a:bodyPr/>
                    <a:lstStyle/>
                    <a:p>
                      <a:pPr algn="ctr"/>
                      <a:r>
                        <a:rPr lang="zh-CN" altLang="en-US" dirty="0" smtClean="0"/>
                        <a:t>交易</a:t>
                      </a:r>
                      <a:r>
                        <a:rPr lang="en-US" altLang="zh-CN" dirty="0" smtClean="0"/>
                        <a:t>TID</a:t>
                      </a:r>
                      <a:endParaRPr lang="zh-CN" altLang="en-US" dirty="0"/>
                    </a:p>
                  </a:txBody>
                  <a:tcPr/>
                </a:tc>
                <a:tc>
                  <a:txBody>
                    <a:bodyPr/>
                    <a:lstStyle/>
                    <a:p>
                      <a:pPr algn="ctr"/>
                      <a:r>
                        <a:rPr lang="zh-CN" altLang="en-US" dirty="0" smtClean="0"/>
                        <a:t>购买项集</a:t>
                      </a:r>
                      <a:endParaRPr lang="zh-CN" altLang="en-US" dirty="0"/>
                    </a:p>
                  </a:txBody>
                  <a:tcPr/>
                </a:tc>
              </a:tr>
              <a:tr h="363195">
                <a:tc>
                  <a:txBody>
                    <a:bodyPr/>
                    <a:lstStyle/>
                    <a:p>
                      <a:pPr algn="ctr"/>
                      <a:r>
                        <a:rPr lang="en-US" altLang="zh-CN" dirty="0" smtClean="0"/>
                        <a:t>2000</a:t>
                      </a:r>
                      <a:endParaRPr lang="zh-CN" altLang="en-US" dirty="0"/>
                    </a:p>
                  </a:txBody>
                  <a:tcPr/>
                </a:tc>
                <a:tc>
                  <a:txBody>
                    <a:bodyPr/>
                    <a:lstStyle/>
                    <a:p>
                      <a:pPr algn="ctr"/>
                      <a:r>
                        <a:rPr lang="en-US" altLang="zh-CN" dirty="0" smtClean="0"/>
                        <a:t>ABC</a:t>
                      </a:r>
                      <a:endParaRPr lang="zh-CN" altLang="en-US" dirty="0"/>
                    </a:p>
                  </a:txBody>
                  <a:tcPr/>
                </a:tc>
              </a:tr>
              <a:tr h="363195">
                <a:tc>
                  <a:txBody>
                    <a:bodyPr/>
                    <a:lstStyle/>
                    <a:p>
                      <a:pPr algn="ctr"/>
                      <a:r>
                        <a:rPr lang="en-US" altLang="zh-CN" dirty="0" smtClean="0"/>
                        <a:t>1000</a:t>
                      </a:r>
                      <a:endParaRPr lang="zh-CN" altLang="en-US" dirty="0"/>
                    </a:p>
                  </a:txBody>
                  <a:tcPr/>
                </a:tc>
                <a:tc>
                  <a:txBody>
                    <a:bodyPr/>
                    <a:lstStyle/>
                    <a:p>
                      <a:pPr algn="ctr"/>
                      <a:r>
                        <a:rPr lang="en-US" altLang="zh-CN" dirty="0" smtClean="0"/>
                        <a:t>AC</a:t>
                      </a:r>
                      <a:endParaRPr lang="zh-CN" altLang="en-US" dirty="0"/>
                    </a:p>
                  </a:txBody>
                  <a:tcPr/>
                </a:tc>
              </a:tr>
              <a:tr h="363195">
                <a:tc>
                  <a:txBody>
                    <a:bodyPr/>
                    <a:lstStyle/>
                    <a:p>
                      <a:pPr algn="ctr"/>
                      <a:r>
                        <a:rPr lang="en-US" altLang="zh-CN" dirty="0" smtClean="0"/>
                        <a:t>4000</a:t>
                      </a:r>
                      <a:endParaRPr lang="zh-CN" altLang="en-US" dirty="0"/>
                    </a:p>
                  </a:txBody>
                  <a:tcPr/>
                </a:tc>
                <a:tc>
                  <a:txBody>
                    <a:bodyPr/>
                    <a:lstStyle/>
                    <a:p>
                      <a:pPr algn="ctr"/>
                      <a:r>
                        <a:rPr lang="en-US" altLang="zh-CN" dirty="0" smtClean="0"/>
                        <a:t>AD</a:t>
                      </a:r>
                      <a:endParaRPr lang="zh-CN" altLang="en-US" dirty="0"/>
                    </a:p>
                  </a:txBody>
                  <a:tcPr/>
                </a:tc>
              </a:tr>
              <a:tr h="363195">
                <a:tc>
                  <a:txBody>
                    <a:bodyPr/>
                    <a:lstStyle/>
                    <a:p>
                      <a:pPr algn="ctr"/>
                      <a:r>
                        <a:rPr lang="en-US" altLang="zh-CN" dirty="0" smtClean="0"/>
                        <a:t>5000</a:t>
                      </a:r>
                      <a:endParaRPr lang="zh-CN" altLang="en-US" dirty="0"/>
                    </a:p>
                  </a:txBody>
                  <a:tcPr/>
                </a:tc>
                <a:tc>
                  <a:txBody>
                    <a:bodyPr/>
                    <a:lstStyle/>
                    <a:p>
                      <a:pPr algn="ctr"/>
                      <a:r>
                        <a:rPr lang="en-US" altLang="zh-CN" dirty="0" smtClean="0"/>
                        <a:t>BEF</a:t>
                      </a:r>
                      <a:endParaRPr lang="zh-CN" altLang="en-US" dirty="0"/>
                    </a:p>
                  </a:txBody>
                  <a:tcPr/>
                </a:tc>
              </a:tr>
            </a:tbl>
          </a:graphicData>
        </a:graphic>
      </p:graphicFrame>
      <p:sp>
        <p:nvSpPr>
          <p:cNvPr id="6" name="下箭头 5"/>
          <p:cNvSpPr/>
          <p:nvPr/>
        </p:nvSpPr>
        <p:spPr>
          <a:xfrm>
            <a:off x="2411760" y="3140968"/>
            <a:ext cx="216024" cy="504056"/>
          </a:xfrm>
          <a:prstGeom prst="down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2448734928"/>
              </p:ext>
            </p:extLst>
          </p:nvPr>
        </p:nvGraphicFramePr>
        <p:xfrm>
          <a:off x="619140" y="3752056"/>
          <a:ext cx="3808844" cy="1854200"/>
        </p:xfrm>
        <a:graphic>
          <a:graphicData uri="http://schemas.openxmlformats.org/drawingml/2006/table">
            <a:tbl>
              <a:tblPr>
                <a:tableStyleId>{073A0DAA-6AF3-43AB-8588-CEC1D06C72B9}</a:tableStyleId>
              </a:tblPr>
              <a:tblGrid>
                <a:gridCol w="1904422"/>
                <a:gridCol w="1904422"/>
              </a:tblGrid>
              <a:tr h="370840">
                <a:tc>
                  <a:txBody>
                    <a:bodyPr/>
                    <a:lstStyle/>
                    <a:p>
                      <a:pPr algn="ctr"/>
                      <a:r>
                        <a:rPr lang="zh-CN" altLang="en-US" dirty="0" smtClean="0"/>
                        <a:t>频繁项集</a:t>
                      </a:r>
                      <a:endParaRPr lang="zh-CN" altLang="en-US" dirty="0"/>
                    </a:p>
                  </a:txBody>
                  <a:tcPr/>
                </a:tc>
                <a:tc>
                  <a:txBody>
                    <a:bodyPr/>
                    <a:lstStyle/>
                    <a:p>
                      <a:pPr algn="ctr"/>
                      <a:r>
                        <a:rPr lang="zh-CN" altLang="en-US" dirty="0" smtClean="0"/>
                        <a:t>支持度</a:t>
                      </a:r>
                      <a:endParaRPr lang="zh-CN" altLang="en-US" dirty="0"/>
                    </a:p>
                  </a:txBody>
                  <a:tcPr/>
                </a:tc>
              </a:tr>
              <a:tr h="370840">
                <a:tc>
                  <a:txBody>
                    <a:bodyPr/>
                    <a:lstStyle/>
                    <a:p>
                      <a:pPr algn="ctr"/>
                      <a:r>
                        <a:rPr lang="en-US" altLang="zh-CN" dirty="0" smtClean="0"/>
                        <a:t>{A}</a:t>
                      </a:r>
                      <a:endParaRPr lang="zh-CN" altLang="en-US" dirty="0"/>
                    </a:p>
                  </a:txBody>
                  <a:tcPr/>
                </a:tc>
                <a:tc>
                  <a:txBody>
                    <a:bodyPr/>
                    <a:lstStyle/>
                    <a:p>
                      <a:pPr algn="ctr"/>
                      <a:r>
                        <a:rPr lang="en-US" altLang="zh-CN" dirty="0" smtClean="0"/>
                        <a:t>75%</a:t>
                      </a:r>
                      <a:endParaRPr lang="zh-CN" altLang="en-US" dirty="0"/>
                    </a:p>
                  </a:txBody>
                  <a:tcPr/>
                </a:tc>
              </a:tr>
              <a:tr h="370840">
                <a:tc>
                  <a:txBody>
                    <a:bodyPr/>
                    <a:lstStyle/>
                    <a:p>
                      <a:pPr algn="ctr"/>
                      <a:r>
                        <a:rPr lang="en-US" altLang="zh-CN" dirty="0" smtClean="0"/>
                        <a:t>{B}</a:t>
                      </a:r>
                      <a:endParaRPr lang="zh-CN" altLang="en-US" dirty="0"/>
                    </a:p>
                  </a:txBody>
                  <a:tcPr/>
                </a:tc>
                <a:tc>
                  <a:txBody>
                    <a:bodyPr/>
                    <a:lstStyle/>
                    <a:p>
                      <a:pPr algn="ctr"/>
                      <a:r>
                        <a:rPr lang="en-US" altLang="zh-CN" dirty="0" smtClean="0"/>
                        <a:t>50%</a:t>
                      </a:r>
                      <a:endParaRPr lang="zh-CN" altLang="en-US" dirty="0"/>
                    </a:p>
                  </a:txBody>
                  <a:tcPr/>
                </a:tc>
              </a:tr>
              <a:tr h="370840">
                <a:tc>
                  <a:txBody>
                    <a:bodyPr/>
                    <a:lstStyle/>
                    <a:p>
                      <a:pPr algn="ctr"/>
                      <a:r>
                        <a:rPr lang="en-US" altLang="zh-CN" dirty="0" smtClean="0"/>
                        <a:t>{C}</a:t>
                      </a:r>
                      <a:endParaRPr lang="zh-CN" altLang="en-US" dirty="0"/>
                    </a:p>
                  </a:txBody>
                  <a:tcPr/>
                </a:tc>
                <a:tc>
                  <a:txBody>
                    <a:bodyPr/>
                    <a:lstStyle/>
                    <a:p>
                      <a:pPr algn="ctr"/>
                      <a:r>
                        <a:rPr lang="en-US" altLang="zh-CN" dirty="0" smtClean="0"/>
                        <a:t>50%</a:t>
                      </a:r>
                      <a:endParaRPr lang="zh-CN" altLang="en-US" dirty="0"/>
                    </a:p>
                  </a:txBody>
                  <a:tcPr/>
                </a:tc>
              </a:tr>
              <a:tr h="370840">
                <a:tc>
                  <a:txBody>
                    <a:bodyPr/>
                    <a:lstStyle/>
                    <a:p>
                      <a:pPr algn="ctr"/>
                      <a:r>
                        <a:rPr lang="en-US" altLang="zh-CN" dirty="0" smtClean="0"/>
                        <a:t>{AC}</a:t>
                      </a:r>
                      <a:endParaRPr lang="zh-CN" altLang="en-US" dirty="0"/>
                    </a:p>
                  </a:txBody>
                  <a:tcPr/>
                </a:tc>
                <a:tc>
                  <a:txBody>
                    <a:bodyPr/>
                    <a:lstStyle/>
                    <a:p>
                      <a:pPr algn="ctr"/>
                      <a:r>
                        <a:rPr lang="en-US" altLang="zh-CN" dirty="0" smtClean="0"/>
                        <a:t>50%</a:t>
                      </a:r>
                      <a:endParaRPr lang="zh-CN" altLang="en-US" dirty="0"/>
                    </a:p>
                  </a:txBody>
                  <a:tcPr/>
                </a:tc>
              </a:tr>
            </a:tbl>
          </a:graphicData>
        </a:graphic>
      </p:graphicFrame>
      <p:sp>
        <p:nvSpPr>
          <p:cNvPr id="8" name="文本框 7"/>
          <p:cNvSpPr txBox="1"/>
          <p:nvPr/>
        </p:nvSpPr>
        <p:spPr>
          <a:xfrm>
            <a:off x="275968" y="3181360"/>
            <a:ext cx="2034480" cy="369332"/>
          </a:xfrm>
          <a:prstGeom prst="rect">
            <a:avLst/>
          </a:prstGeom>
          <a:noFill/>
        </p:spPr>
        <p:txBody>
          <a:bodyPr wrap="square" rtlCol="0">
            <a:spAutoFit/>
          </a:bodyPr>
          <a:lstStyle/>
          <a:p>
            <a:r>
              <a:rPr lang="zh-CN" altLang="en-US" dirty="0" smtClean="0"/>
              <a:t>最小支持度</a:t>
            </a:r>
            <a:r>
              <a:rPr lang="en-US" altLang="zh-CN" dirty="0" smtClean="0"/>
              <a:t>=50%</a:t>
            </a:r>
            <a:endParaRPr lang="zh-CN" altLang="en-US" dirty="0"/>
          </a:p>
        </p:txBody>
      </p:sp>
      <p:sp>
        <p:nvSpPr>
          <p:cNvPr id="14" name="文本框 13"/>
          <p:cNvSpPr txBox="1"/>
          <p:nvPr/>
        </p:nvSpPr>
        <p:spPr>
          <a:xfrm>
            <a:off x="2915816" y="3179832"/>
            <a:ext cx="1944216" cy="369332"/>
          </a:xfrm>
          <a:prstGeom prst="rect">
            <a:avLst/>
          </a:prstGeom>
          <a:noFill/>
        </p:spPr>
        <p:txBody>
          <a:bodyPr wrap="square" rtlCol="0">
            <a:spAutoFit/>
          </a:bodyPr>
          <a:lstStyle/>
          <a:p>
            <a:r>
              <a:rPr lang="zh-CN" altLang="en-US" dirty="0" smtClean="0"/>
              <a:t>最小置信度</a:t>
            </a:r>
            <a:r>
              <a:rPr lang="en-US" altLang="zh-CN" dirty="0" smtClean="0"/>
              <a:t>=50%</a:t>
            </a:r>
            <a:endParaRPr lang="zh-CN" altLang="en-US" dirty="0"/>
          </a:p>
        </p:txBody>
      </p:sp>
      <mc:AlternateContent xmlns:mc="http://schemas.openxmlformats.org/markup-compatibility/2006" xmlns:a14="http://schemas.microsoft.com/office/drawing/2010/main">
        <mc:Choice Requires="a14">
          <p:sp>
            <p:nvSpPr>
              <p:cNvPr id="11" name="文本框 10"/>
              <p:cNvSpPr txBox="1"/>
              <p:nvPr/>
            </p:nvSpPr>
            <p:spPr>
              <a:xfrm>
                <a:off x="5061656" y="935637"/>
                <a:ext cx="3534516" cy="2831544"/>
              </a:xfrm>
              <a:prstGeom prst="rect">
                <a:avLst/>
              </a:prstGeom>
              <a:noFill/>
            </p:spPr>
            <p:txBody>
              <a:bodyPr wrap="square" rtlCol="0">
                <a:spAutoFit/>
              </a:bodyPr>
              <a:lstStyle/>
              <a:p>
                <a:r>
                  <a:rPr lang="en-US" altLang="zh-CN" i="1" dirty="0"/>
                  <a:t> </a:t>
                </a:r>
                <a:r>
                  <a:rPr lang="en-US" altLang="zh-CN" i="1" dirty="0" smtClean="0"/>
                  <a:t>   </a:t>
                </a:r>
              </a:p>
              <a:p>
                <a:r>
                  <a:rPr lang="en-US" altLang="zh-CN" sz="2000" i="1" dirty="0" smtClean="0"/>
                  <a:t>   support</a:t>
                </a:r>
                <a:r>
                  <a:rPr lang="en-US" altLang="zh-CN" sz="2000" i="1" dirty="0"/>
                  <a:t>(</a:t>
                </a:r>
                <a14:m>
                  <m:oMath xmlns:m="http://schemas.openxmlformats.org/officeDocument/2006/math">
                    <m:r>
                      <a:rPr lang="en-US" altLang="zh-CN" sz="2000" i="1">
                        <a:latin typeface="Cambria Math" charset="0"/>
                      </a:rPr>
                      <m:t> </m:t>
                    </m:r>
                    <m:r>
                      <a:rPr lang="en-US" altLang="zh-CN" sz="2000" i="1">
                        <a:latin typeface="Cambria Math" charset="0"/>
                      </a:rPr>
                      <m:t>𝐴</m:t>
                    </m:r>
                    <m:r>
                      <a:rPr lang="en-US" altLang="zh-CN" sz="2000" i="1">
                        <a:latin typeface="Cambria Math" charset="0"/>
                      </a:rPr>
                      <m:t>⇒</m:t>
                    </m:r>
                    <m:r>
                      <m:rPr>
                        <m:sty m:val="p"/>
                      </m:rPr>
                      <a:rPr lang="en-US" altLang="zh-CN" sz="2000" i="1">
                        <a:latin typeface="Cambria Math" panose="02040503050406030204" pitchFamily="18" charset="0"/>
                      </a:rPr>
                      <m:t>C</m:t>
                    </m:r>
                    <m:r>
                      <a:rPr lang="en-US" altLang="zh-CN" sz="2000" i="1">
                        <a:latin typeface="Cambria Math" charset="0"/>
                      </a:rPr>
                      <m:t> </m:t>
                    </m:r>
                  </m:oMath>
                </a14:m>
                <a:r>
                  <a:rPr lang="en-US" altLang="zh-CN" sz="2000" i="1" dirty="0"/>
                  <a:t>) </a:t>
                </a:r>
                <a:endParaRPr lang="en-US" altLang="zh-CN" sz="2000" i="1" dirty="0" smtClean="0"/>
              </a:p>
              <a:p>
                <a:r>
                  <a:rPr lang="en-US" altLang="zh-CN" sz="2000" i="1" dirty="0" smtClean="0"/>
                  <a:t>= </a:t>
                </a:r>
                <a:r>
                  <a:rPr lang="en-US" altLang="zh-CN" sz="2000" i="1" dirty="0"/>
                  <a:t>P(</a:t>
                </a:r>
                <a14:m>
                  <m:oMath xmlns:m="http://schemas.openxmlformats.org/officeDocument/2006/math">
                    <m:r>
                      <a:rPr lang="en-US" altLang="zh-CN" sz="2000" i="1">
                        <a:latin typeface="Cambria Math" charset="0"/>
                      </a:rPr>
                      <m:t>𝐴</m:t>
                    </m:r>
                    <m:r>
                      <a:rPr lang="en-US" altLang="zh-CN" sz="2000" i="1">
                        <a:latin typeface="Cambria Math" charset="0"/>
                      </a:rPr>
                      <m:t>∪</m:t>
                    </m:r>
                    <m:r>
                      <m:rPr>
                        <m:sty m:val="p"/>
                      </m:rPr>
                      <a:rPr lang="en-US" altLang="zh-CN" sz="2000" i="1">
                        <a:latin typeface="Cambria Math" panose="02040503050406030204" pitchFamily="18" charset="0"/>
                      </a:rPr>
                      <m:t>C</m:t>
                    </m:r>
                  </m:oMath>
                </a14:m>
                <a:r>
                  <a:rPr lang="en-US" altLang="zh-CN" sz="2000" i="1" dirty="0" smtClean="0"/>
                  <a:t>)=50%</a:t>
                </a:r>
                <a:endParaRPr lang="en-US" altLang="zh-CN" sz="2000" i="1" dirty="0"/>
              </a:p>
              <a:p>
                <a:r>
                  <a:rPr lang="en-US" altLang="zh-CN" sz="2000" i="1" dirty="0" smtClean="0"/>
                  <a:t>    confidence</a:t>
                </a:r>
                <a:r>
                  <a:rPr lang="en-US" altLang="zh-CN" sz="2000" i="1" dirty="0"/>
                  <a:t>(</a:t>
                </a:r>
                <a14:m>
                  <m:oMath xmlns:m="http://schemas.openxmlformats.org/officeDocument/2006/math">
                    <m:r>
                      <a:rPr lang="en-US" altLang="zh-CN" sz="2000" i="1">
                        <a:latin typeface="Cambria Math" charset="0"/>
                      </a:rPr>
                      <m:t> </m:t>
                    </m:r>
                    <m:r>
                      <a:rPr lang="en-US" altLang="zh-CN" sz="2000" i="1">
                        <a:latin typeface="Cambria Math" charset="0"/>
                      </a:rPr>
                      <m:t>𝐴</m:t>
                    </m:r>
                    <m:r>
                      <a:rPr lang="en-US" altLang="zh-CN" sz="2000" i="1">
                        <a:latin typeface="Cambria Math" charset="0"/>
                      </a:rPr>
                      <m:t>⇒</m:t>
                    </m:r>
                    <m:r>
                      <a:rPr lang="en-US" altLang="zh-CN" sz="2000" i="1">
                        <a:latin typeface="Cambria Math" panose="02040503050406030204" pitchFamily="18" charset="0"/>
                      </a:rPr>
                      <m:t>𝐶</m:t>
                    </m:r>
                    <m:r>
                      <a:rPr lang="en-US" altLang="zh-CN" sz="2000" i="1">
                        <a:latin typeface="Cambria Math" charset="0"/>
                      </a:rPr>
                      <m:t> </m:t>
                    </m:r>
                  </m:oMath>
                </a14:m>
                <a:r>
                  <a:rPr lang="en-US" altLang="zh-CN" sz="2000" i="1" dirty="0" smtClean="0"/>
                  <a:t>)</a:t>
                </a:r>
              </a:p>
              <a:p>
                <a:r>
                  <a:rPr lang="en-US" altLang="zh-CN" sz="2000" i="1" dirty="0" smtClean="0"/>
                  <a:t> = P(C|A)=66.7%</a:t>
                </a:r>
              </a:p>
              <a:p>
                <a:pPr marL="285750" indent="-285750">
                  <a:buFont typeface="Arial" panose="020B0604020202020204" pitchFamily="34" charset="0"/>
                  <a:buChar char="•"/>
                </a:pPr>
                <a:r>
                  <a:rPr lang="zh-CN" altLang="en-US" sz="2000" dirty="0" smtClean="0"/>
                  <a:t>满足最小支持度阈值的有坐下方的频繁项集，而只有</a:t>
                </a:r>
                <a:r>
                  <a:rPr lang="en-US" altLang="zh-CN" sz="2000" dirty="0" smtClean="0"/>
                  <a:t>{AC}</a:t>
                </a:r>
                <a:r>
                  <a:rPr lang="zh-CN" altLang="en-US" sz="2000" dirty="0" smtClean="0"/>
                  <a:t>关联分析有意义，即满足最小置信度</a:t>
                </a:r>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061656" y="935637"/>
                <a:ext cx="3534516" cy="2831544"/>
              </a:xfrm>
              <a:prstGeom prst="rect">
                <a:avLst/>
              </a:prstGeom>
              <a:blipFill rotWithShape="0">
                <a:blip r:embed="rId3" cstate="print"/>
                <a:stretch>
                  <a:fillRect l="-1724" r="-1897" b="-2796"/>
                </a:stretch>
              </a:blipFill>
            </p:spPr>
            <p:txBody>
              <a:bodyPr/>
              <a:lstStyle/>
              <a:p>
                <a:r>
                  <a:rPr lang="zh-CN" altLang="en-US">
                    <a:noFill/>
                  </a:rPr>
                  <a:t> </a:t>
                </a:r>
              </a:p>
            </p:txBody>
          </p:sp>
        </mc:Fallback>
      </mc:AlternateContent>
      <p:sp>
        <p:nvSpPr>
          <p:cNvPr id="13" name="圆角矩形 12"/>
          <p:cNvSpPr/>
          <p:nvPr/>
        </p:nvSpPr>
        <p:spPr>
          <a:xfrm>
            <a:off x="5364088" y="3861048"/>
            <a:ext cx="3392559" cy="1745208"/>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rPr>
              <a:t>1.</a:t>
            </a:r>
            <a:r>
              <a:rPr lang="zh-CN" altLang="en-US" dirty="0" smtClean="0">
                <a:solidFill>
                  <a:schemeClr val="tx1"/>
                </a:solidFill>
              </a:rPr>
              <a:t>先找出频繁项集</a:t>
            </a:r>
            <a:endParaRPr lang="en-US" altLang="zh-CN" dirty="0" smtClean="0">
              <a:solidFill>
                <a:schemeClr val="tx1"/>
              </a:solidFill>
            </a:endParaRPr>
          </a:p>
          <a:p>
            <a:r>
              <a:rPr lang="en-US" altLang="zh-CN" dirty="0" smtClean="0">
                <a:solidFill>
                  <a:schemeClr val="tx1"/>
                </a:solidFill>
              </a:rPr>
              <a:t>2.</a:t>
            </a:r>
            <a:r>
              <a:rPr lang="zh-CN" altLang="en-US" dirty="0" smtClean="0">
                <a:solidFill>
                  <a:schemeClr val="tx1"/>
                </a:solidFill>
              </a:rPr>
              <a:t>再在频繁项集中找出满足置  信度的项集</a:t>
            </a:r>
            <a:endParaRPr lang="zh-CN" altLang="en-US" dirty="0">
              <a:solidFill>
                <a:schemeClr val="tx1"/>
              </a:solidFill>
            </a:endParaRPr>
          </a:p>
        </p:txBody>
      </p:sp>
      <p:sp>
        <p:nvSpPr>
          <p:cNvPr id="15" name="右箭头 14"/>
          <p:cNvSpPr/>
          <p:nvPr/>
        </p:nvSpPr>
        <p:spPr>
          <a:xfrm>
            <a:off x="4644008" y="4602956"/>
            <a:ext cx="578123" cy="254000"/>
          </a:xfrm>
          <a:prstGeom prst="right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11560" y="5733256"/>
            <a:ext cx="7272808" cy="646331"/>
          </a:xfrm>
          <a:prstGeom prst="rect">
            <a:avLst/>
          </a:prstGeom>
          <a:noFill/>
        </p:spPr>
        <p:txBody>
          <a:bodyPr wrap="square" rtlCol="0">
            <a:spAutoFit/>
          </a:bodyPr>
          <a:lstStyle/>
          <a:p>
            <a:r>
              <a:rPr lang="zh-CN" altLang="en-US" dirty="0" smtClean="0"/>
              <a:t>项的集合</a:t>
            </a:r>
            <a:r>
              <a:rPr lang="en-US" altLang="zh-CN" dirty="0" smtClean="0"/>
              <a:t>I={A,B,C,D,E,F},</a:t>
            </a:r>
            <a:r>
              <a:rPr lang="zh-CN" altLang="en-US" dirty="0" smtClean="0"/>
              <a:t>项集可以为</a:t>
            </a:r>
            <a:r>
              <a:rPr lang="en-US" altLang="zh-CN" dirty="0" smtClean="0"/>
              <a:t>{A}, {B},{C},{A,B},{A,C},{A,D}</a:t>
            </a:r>
            <a:r>
              <a:rPr lang="zh-CN" altLang="en-US" dirty="0" smtClean="0"/>
              <a:t>等等</a:t>
            </a:r>
          </a:p>
          <a:p>
            <a:endParaRPr lang="zh-CN" altLang="en-US" dirty="0"/>
          </a:p>
        </p:txBody>
      </p:sp>
    </p:spTree>
    <p:extLst>
      <p:ext uri="{BB962C8B-B14F-4D97-AF65-F5344CB8AC3E}">
        <p14:creationId xmlns:p14="http://schemas.microsoft.com/office/powerpoint/2010/main" val="23189234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randombar(horizontal)">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11" grpId="0" animBg="1"/>
      <p:bldP spid="13"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9936687">
            <a:off x="5862464" y="4644897"/>
            <a:ext cx="908031" cy="1165171"/>
          </a:xfrm>
          <a:prstGeom prst="rect">
            <a:avLst/>
          </a:prstGeom>
          <a:noFill/>
        </p:spPr>
      </p:pic>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3" name="WordArt 14"/>
          <p:cNvSpPr>
            <a:spLocks noChangeArrowheads="1" noChangeShapeType="1" noTextEdit="1"/>
          </p:cNvSpPr>
          <p:nvPr/>
        </p:nvSpPr>
        <p:spPr bwMode="auto">
          <a:xfrm>
            <a:off x="1042467" y="46029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6" name="WordArt 17"/>
          <p:cNvSpPr>
            <a:spLocks noChangeArrowheads="1" noChangeShapeType="1" noTextEdit="1"/>
          </p:cNvSpPr>
          <p:nvPr/>
        </p:nvSpPr>
        <p:spPr bwMode="auto">
          <a:xfrm>
            <a:off x="1042467" y="53522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394730" y="122424"/>
            <a:ext cx="7855802" cy="707886"/>
          </a:xfrm>
          <a:prstGeom prst="rect">
            <a:avLst/>
          </a:prstGeom>
          <a:noFill/>
        </p:spPr>
        <p:txBody>
          <a:bodyPr wrap="square" rtlCol="0">
            <a:spAutoFit/>
          </a:bodyPr>
          <a:lstStyle/>
          <a:p>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经典</a:t>
            </a:r>
            <a:r>
              <a:rPr lang="en-US" altLang="zh-CN"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Apriori</a:t>
            </a:r>
            <a:r>
              <a:rPr lang="zh-CN" altLang="en-US" sz="40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算法</a:t>
            </a:r>
            <a:endParaRPr lang="zh-CN" altLang="en-US" sz="40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7"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 name="文本框 2"/>
          <p:cNvSpPr txBox="1"/>
          <p:nvPr/>
        </p:nvSpPr>
        <p:spPr>
          <a:xfrm>
            <a:off x="394730" y="1268760"/>
            <a:ext cx="8353734"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smtClean="0"/>
              <a:t>Apriori</a:t>
            </a:r>
            <a:r>
              <a:rPr lang="zh-CN" altLang="en-US" sz="2000" dirty="0" smtClean="0"/>
              <a:t>算法使用一种称作逐层搜索的迭代方法，</a:t>
            </a:r>
            <a:r>
              <a:rPr lang="en-US" altLang="zh-CN" sz="2000" dirty="0" smtClean="0"/>
              <a:t>k-1</a:t>
            </a:r>
            <a:r>
              <a:rPr lang="zh-CN" altLang="en-US" sz="2000" dirty="0" smtClean="0"/>
              <a:t>项集用于探索</a:t>
            </a:r>
            <a:r>
              <a:rPr lang="en-US" altLang="zh-CN" sz="2000" dirty="0" smtClean="0"/>
              <a:t>k</a:t>
            </a:r>
            <a:r>
              <a:rPr lang="zh-CN" altLang="en-US" sz="2000" dirty="0" smtClean="0"/>
              <a:t>项集。</a:t>
            </a:r>
            <a:endParaRPr lang="en-US" altLang="zh-CN" sz="2000" dirty="0" smtClean="0"/>
          </a:p>
          <a:p>
            <a:pPr marL="285750" indent="-285750">
              <a:buFont typeface="Arial" panose="020B0604020202020204" pitchFamily="34" charset="0"/>
              <a:buChar char="•"/>
            </a:pPr>
            <a:r>
              <a:rPr lang="en-US" altLang="zh-CN" sz="2000" dirty="0" smtClean="0"/>
              <a:t>Apriori</a:t>
            </a:r>
            <a:r>
              <a:rPr lang="zh-CN" altLang="en-US" sz="2000" dirty="0" smtClean="0"/>
              <a:t>算法解决的是关联规则中查找频繁项集的问题</a:t>
            </a:r>
            <a:endParaRPr lang="en-US" altLang="zh-CN" sz="2000" dirty="0" smtClean="0"/>
          </a:p>
          <a:p>
            <a:pPr marL="285750" indent="-285750">
              <a:buFont typeface="Arial" panose="020B0604020202020204" pitchFamily="34" charset="0"/>
              <a:buChar char="•"/>
            </a:pPr>
            <a:r>
              <a:rPr lang="zh-CN" altLang="en-US" sz="2000" dirty="0" smtClean="0"/>
              <a:t>首先，找出频繁</a:t>
            </a:r>
            <a:r>
              <a:rPr lang="en-US" altLang="zh-CN" sz="2000" dirty="0" smtClean="0"/>
              <a:t>1-</a:t>
            </a:r>
            <a:r>
              <a:rPr lang="zh-CN" altLang="en-US" sz="2000" dirty="0" smtClean="0"/>
              <a:t>项集的集合，该集合的集合记作</a:t>
            </a:r>
            <a:r>
              <a:rPr lang="en-US" altLang="zh-CN" sz="2000" dirty="0" smtClean="0"/>
              <a:t>L</a:t>
            </a:r>
            <a:r>
              <a:rPr lang="en-US" altLang="zh-CN" sz="2000" baseline="-25000" dirty="0" smtClean="0"/>
              <a:t>1</a:t>
            </a:r>
            <a:r>
              <a:rPr lang="zh-CN" altLang="en-US" sz="2000" dirty="0" smtClean="0"/>
              <a:t>。</a:t>
            </a:r>
            <a:r>
              <a:rPr lang="en-US" altLang="zh-CN" sz="2000" dirty="0" smtClean="0"/>
              <a:t>L</a:t>
            </a:r>
            <a:r>
              <a:rPr lang="en-US" altLang="zh-CN" sz="2000" baseline="-25000" dirty="0" smtClean="0"/>
              <a:t>1</a:t>
            </a:r>
            <a:r>
              <a:rPr lang="zh-CN" altLang="en-US" sz="2000" dirty="0" smtClean="0"/>
              <a:t>用于找频繁</a:t>
            </a:r>
            <a:r>
              <a:rPr lang="en-US" altLang="zh-CN" sz="2000" dirty="0" smtClean="0"/>
              <a:t>2-</a:t>
            </a:r>
            <a:r>
              <a:rPr lang="zh-CN" altLang="en-US" sz="2000" dirty="0" smtClean="0"/>
              <a:t>项集的集合</a:t>
            </a:r>
            <a:r>
              <a:rPr lang="en-US" altLang="zh-CN" sz="2000" dirty="0" smtClean="0"/>
              <a:t>L</a:t>
            </a:r>
            <a:r>
              <a:rPr lang="en-US" altLang="zh-CN" sz="2000" baseline="-25000" dirty="0" smtClean="0"/>
              <a:t>2</a:t>
            </a:r>
            <a:r>
              <a:rPr lang="zh-CN" altLang="en-US" sz="2000" dirty="0" smtClean="0"/>
              <a:t>，</a:t>
            </a:r>
            <a:r>
              <a:rPr lang="en-US" altLang="zh-CN" sz="2000" dirty="0" smtClean="0"/>
              <a:t>L</a:t>
            </a:r>
            <a:r>
              <a:rPr lang="en-US" altLang="zh-CN" sz="2000" baseline="-25000" dirty="0" smtClean="0"/>
              <a:t>2</a:t>
            </a:r>
            <a:r>
              <a:rPr lang="zh-CN" altLang="en-US" sz="2000" dirty="0" smtClean="0"/>
              <a:t>用于找</a:t>
            </a:r>
            <a:r>
              <a:rPr lang="en-US" altLang="zh-CN" sz="2000" dirty="0" smtClean="0"/>
              <a:t>L</a:t>
            </a:r>
            <a:r>
              <a:rPr lang="en-US" altLang="zh-CN" sz="2000" baseline="-25000" dirty="0" smtClean="0"/>
              <a:t>3</a:t>
            </a:r>
            <a:r>
              <a:rPr lang="zh-CN" altLang="en-US" sz="2000" dirty="0" smtClean="0"/>
              <a:t>。如此下去，直到不能找到</a:t>
            </a:r>
            <a:r>
              <a:rPr lang="en-US" altLang="zh-CN" sz="2000" dirty="0" smtClean="0"/>
              <a:t>k-</a:t>
            </a:r>
            <a:r>
              <a:rPr lang="zh-CN" altLang="en-US" sz="2000" dirty="0" smtClean="0"/>
              <a:t>项集。</a:t>
            </a:r>
            <a:endParaRPr lang="zh-CN" altLang="en-US" sz="2000" baseline="-25000" dirty="0"/>
          </a:p>
        </p:txBody>
      </p:sp>
      <p:sp>
        <p:nvSpPr>
          <p:cNvPr id="4" name="矩形 3"/>
          <p:cNvSpPr/>
          <p:nvPr/>
        </p:nvSpPr>
        <p:spPr>
          <a:xfrm>
            <a:off x="2555776" y="2852936"/>
            <a:ext cx="4680520" cy="1296144"/>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连接步：自连接</a:t>
            </a:r>
            <a:endParaRPr lang="en-US" altLang="zh-CN" dirty="0" smtClean="0">
              <a:solidFill>
                <a:schemeClr val="tx1"/>
              </a:solidFill>
            </a:endParaRPr>
          </a:p>
          <a:p>
            <a:pPr algn="ctr"/>
            <a:r>
              <a:rPr lang="zh-CN" altLang="en-US" dirty="0" smtClean="0">
                <a:solidFill>
                  <a:schemeClr val="tx1"/>
                </a:solidFill>
              </a:rPr>
              <a:t>原则：前</a:t>
            </a:r>
            <a:r>
              <a:rPr lang="en-US" altLang="zh-CN" dirty="0" smtClean="0">
                <a:solidFill>
                  <a:schemeClr val="tx1"/>
                </a:solidFill>
              </a:rPr>
              <a:t>k-2</a:t>
            </a:r>
            <a:r>
              <a:rPr lang="zh-CN" altLang="en-US" dirty="0" smtClean="0">
                <a:solidFill>
                  <a:schemeClr val="tx1"/>
                </a:solidFill>
              </a:rPr>
              <a:t>项相同，字典顺序连接</a:t>
            </a:r>
            <a:endParaRPr lang="zh-CN" altLang="en-US" dirty="0">
              <a:solidFill>
                <a:schemeClr val="tx1"/>
              </a:solidFill>
            </a:endParaRPr>
          </a:p>
        </p:txBody>
      </p:sp>
      <p:sp>
        <p:nvSpPr>
          <p:cNvPr id="11" name="矩形 10"/>
          <p:cNvSpPr/>
          <p:nvPr/>
        </p:nvSpPr>
        <p:spPr>
          <a:xfrm>
            <a:off x="2555776" y="4500568"/>
            <a:ext cx="4680520" cy="145382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剪枝步：</a:t>
            </a:r>
            <a:endParaRPr lang="en-US" altLang="zh-CN" dirty="0" smtClean="0">
              <a:solidFill>
                <a:schemeClr val="tx1"/>
              </a:solidFill>
            </a:endParaRPr>
          </a:p>
          <a:p>
            <a:pPr algn="ctr"/>
            <a:r>
              <a:rPr lang="zh-CN" altLang="en-US" dirty="0" smtClean="0">
                <a:solidFill>
                  <a:schemeClr val="tx1"/>
                </a:solidFill>
              </a:rPr>
              <a:t>利用先验性质：任一频繁项集的所有非空子集也必须是频繁的。反之，如果某个候选的非空子集不是频繁的，则该候选肯定不频繁。</a:t>
            </a:r>
            <a:endParaRPr lang="zh-CN" altLang="en-US" dirty="0">
              <a:solidFill>
                <a:schemeClr val="tx1"/>
              </a:solidFill>
            </a:endParaRPr>
          </a:p>
        </p:txBody>
      </p:sp>
      <p:sp>
        <p:nvSpPr>
          <p:cNvPr id="5" name="左大括号 4"/>
          <p:cNvSpPr/>
          <p:nvPr/>
        </p:nvSpPr>
        <p:spPr>
          <a:xfrm>
            <a:off x="1907332" y="3171056"/>
            <a:ext cx="288404" cy="20865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931739" y="3429000"/>
            <a:ext cx="615553" cy="1427956"/>
          </a:xfrm>
          <a:prstGeom prst="rect">
            <a:avLst/>
          </a:prstGeom>
          <a:noFill/>
        </p:spPr>
        <p:txBody>
          <a:bodyPr vert="eaVert" wrap="square" rtlCol="0">
            <a:spAutoFit/>
          </a:bodyPr>
          <a:lstStyle/>
          <a:p>
            <a:pPr algn="ctr"/>
            <a:r>
              <a:rPr lang="zh-CN" altLang="en-US" sz="2800" dirty="0" smtClean="0"/>
              <a:t>核心</a:t>
            </a:r>
            <a:endParaRPr lang="zh-CN" altLang="en-US" sz="2800" dirty="0"/>
          </a:p>
        </p:txBody>
      </p:sp>
    </p:spTree>
    <p:extLst>
      <p:ext uri="{BB962C8B-B14F-4D97-AF65-F5344CB8AC3E}">
        <p14:creationId xmlns:p14="http://schemas.microsoft.com/office/powerpoint/2010/main" val="18728226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randombar(horizontal)">
                                      <p:cBhvr>
                                        <p:cTn id="15" dur="500"/>
                                        <p:tgtEl>
                                          <p:spTgt spid="2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randombar(horizontal)">
                                      <p:cBhvr>
                                        <p:cTn id="18" dur="500"/>
                                        <p:tgtEl>
                                          <p:spTgt spid="2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randombar(horizontal)">
                                      <p:cBhvr>
                                        <p:cTn id="21" dur="500"/>
                                        <p:tgtEl>
                                          <p:spTgt spid="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randombar(horizontal)">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3" grpId="0"/>
      <p:bldP spid="4" grpId="0" animBg="1"/>
      <p:bldP spid="11" grpId="0" animBg="1"/>
      <p:bldP spid="5"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9936687">
            <a:off x="6047183" y="4269380"/>
            <a:ext cx="900373" cy="1155344"/>
          </a:xfrm>
          <a:prstGeom prst="rect">
            <a:avLst/>
          </a:prstGeom>
          <a:noFill/>
        </p:spPr>
      </p:pic>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6" name="WordArt 17"/>
          <p:cNvSpPr>
            <a:spLocks noChangeArrowheads="1" noChangeShapeType="1" noTextEdit="1"/>
          </p:cNvSpPr>
          <p:nvPr/>
        </p:nvSpPr>
        <p:spPr bwMode="auto">
          <a:xfrm>
            <a:off x="1229033" y="4974393"/>
            <a:ext cx="500568" cy="196774"/>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394730" y="122424"/>
            <a:ext cx="7855802"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4000" kern="0" dirty="0" smtClean="0">
                <a:solidFill>
                  <a:srgbClr val="002850"/>
                </a:solidFill>
              </a:rPr>
              <a:t>事务数据表示形式转换</a:t>
            </a:r>
            <a:endParaRPr lang="zh-CN" altLang="en-US" sz="4000" kern="0" dirty="0">
              <a:solidFill>
                <a:srgbClr val="002850"/>
              </a:solidFill>
            </a:endParaRPr>
          </a:p>
        </p:txBody>
      </p:sp>
      <p:sp>
        <p:nvSpPr>
          <p:cNvPr id="7"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矩形 4"/>
          <p:cNvSpPr/>
          <p:nvPr/>
        </p:nvSpPr>
        <p:spPr>
          <a:xfrm>
            <a:off x="364917" y="1171793"/>
            <a:ext cx="2785779" cy="66941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水平格式数据</a:t>
            </a:r>
            <a:endParaRPr lang="en-US" altLang="zh-CN" dirty="0" smtClean="0">
              <a:solidFill>
                <a:schemeClr val="tx1"/>
              </a:solidFill>
            </a:endParaRPr>
          </a:p>
          <a:p>
            <a:pPr algn="ctr"/>
            <a:r>
              <a:rPr lang="en-US" altLang="zh-CN" dirty="0">
                <a:solidFill>
                  <a:schemeClr val="tx1"/>
                </a:solidFill>
              </a:rPr>
              <a:t>{</a:t>
            </a:r>
            <a:r>
              <a:rPr lang="en-US" altLang="zh-CN" i="1" dirty="0">
                <a:solidFill>
                  <a:schemeClr val="tx1"/>
                </a:solidFill>
              </a:rPr>
              <a:t>TID</a:t>
            </a:r>
            <a:r>
              <a:rPr lang="zh-CN" altLang="zh-CN" dirty="0">
                <a:solidFill>
                  <a:schemeClr val="tx1"/>
                </a:solidFill>
              </a:rPr>
              <a:t>：</a:t>
            </a:r>
            <a:r>
              <a:rPr lang="en-US" altLang="zh-CN" i="1" dirty="0">
                <a:solidFill>
                  <a:schemeClr val="tx1"/>
                </a:solidFill>
              </a:rPr>
              <a:t>itemset</a:t>
            </a:r>
            <a:r>
              <a:rPr lang="en-US" altLang="zh-CN" dirty="0">
                <a:solidFill>
                  <a:schemeClr val="tx1"/>
                </a:solidFill>
              </a:rPr>
              <a:t>}</a:t>
            </a:r>
            <a:endParaRPr lang="zh-CN" altLang="en-US" dirty="0">
              <a:solidFill>
                <a:schemeClr val="tx1"/>
              </a:solidFill>
            </a:endParaRPr>
          </a:p>
        </p:txBody>
      </p:sp>
      <p:sp>
        <p:nvSpPr>
          <p:cNvPr id="11" name="矩形 10"/>
          <p:cNvSpPr/>
          <p:nvPr/>
        </p:nvSpPr>
        <p:spPr>
          <a:xfrm>
            <a:off x="364917" y="2831722"/>
            <a:ext cx="2785779" cy="66941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垂直</a:t>
            </a:r>
            <a:r>
              <a:rPr lang="zh-CN" altLang="en-US" dirty="0" smtClean="0">
                <a:solidFill>
                  <a:schemeClr val="tx1"/>
                </a:solidFill>
              </a:rPr>
              <a:t>格式数据</a:t>
            </a:r>
            <a:endParaRPr lang="en-US" altLang="zh-CN" dirty="0" smtClean="0">
              <a:solidFill>
                <a:schemeClr val="tx1"/>
              </a:solidFill>
            </a:endParaRPr>
          </a:p>
          <a:p>
            <a:pPr algn="ctr"/>
            <a:r>
              <a:rPr lang="en-US" altLang="zh-CN" dirty="0">
                <a:solidFill>
                  <a:schemeClr val="tx1"/>
                </a:solidFill>
              </a:rPr>
              <a:t>{</a:t>
            </a:r>
            <a:r>
              <a:rPr lang="en-US" altLang="zh-CN" i="1" dirty="0">
                <a:solidFill>
                  <a:schemeClr val="tx1"/>
                </a:solidFill>
              </a:rPr>
              <a:t>item</a:t>
            </a:r>
            <a:r>
              <a:rPr lang="zh-CN" altLang="zh-CN" dirty="0">
                <a:solidFill>
                  <a:schemeClr val="tx1"/>
                </a:solidFill>
              </a:rPr>
              <a:t>：</a:t>
            </a:r>
            <a:r>
              <a:rPr lang="en-US" altLang="zh-CN" i="1" dirty="0">
                <a:solidFill>
                  <a:schemeClr val="tx1"/>
                </a:solidFill>
              </a:rPr>
              <a:t>TID_set</a:t>
            </a:r>
            <a:r>
              <a:rPr lang="en-US" altLang="zh-CN" dirty="0">
                <a:solidFill>
                  <a:schemeClr val="tx1"/>
                </a:solidFill>
              </a:rPr>
              <a:t>}</a:t>
            </a:r>
            <a:endParaRPr lang="zh-CN" altLang="en-US" dirty="0">
              <a:solidFill>
                <a:schemeClr val="tx1"/>
              </a:solidFill>
            </a:endParaRPr>
          </a:p>
        </p:txBody>
      </p:sp>
      <p:sp>
        <p:nvSpPr>
          <p:cNvPr id="13" name="矩形 12"/>
          <p:cNvSpPr/>
          <p:nvPr/>
        </p:nvSpPr>
        <p:spPr>
          <a:xfrm>
            <a:off x="449757" y="4576320"/>
            <a:ext cx="2701655" cy="66941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二进制表示的</a:t>
            </a:r>
            <a:endParaRPr lang="en-US" altLang="zh-CN" dirty="0" smtClean="0">
              <a:solidFill>
                <a:schemeClr val="tx1"/>
              </a:solidFill>
            </a:endParaRPr>
          </a:p>
          <a:p>
            <a:pPr algn="ctr"/>
            <a:r>
              <a:rPr lang="zh-CN" altLang="en-US" dirty="0" smtClean="0">
                <a:solidFill>
                  <a:schemeClr val="tx1"/>
                </a:solidFill>
              </a:rPr>
              <a:t>垂直格式数据</a:t>
            </a:r>
            <a:endParaRPr lang="en-US" altLang="zh-CN" dirty="0" smtClean="0">
              <a:solidFill>
                <a:schemeClr val="tx1"/>
              </a:solidFill>
            </a:endParaRPr>
          </a:p>
        </p:txBody>
      </p:sp>
      <p:sp>
        <p:nvSpPr>
          <p:cNvPr id="8" name="下箭头 7"/>
          <p:cNvSpPr/>
          <p:nvPr/>
        </p:nvSpPr>
        <p:spPr>
          <a:xfrm>
            <a:off x="1518205" y="2259049"/>
            <a:ext cx="357004" cy="334709"/>
          </a:xfrm>
          <a:prstGeom prst="down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下箭头 14"/>
          <p:cNvSpPr/>
          <p:nvPr/>
        </p:nvSpPr>
        <p:spPr>
          <a:xfrm>
            <a:off x="1553837" y="3964095"/>
            <a:ext cx="357004" cy="334709"/>
          </a:xfrm>
          <a:prstGeom prst="downArrow">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004803650"/>
              </p:ext>
            </p:extLst>
          </p:nvPr>
        </p:nvGraphicFramePr>
        <p:xfrm>
          <a:off x="3750453" y="811749"/>
          <a:ext cx="4998052" cy="1447300"/>
        </p:xfrm>
        <a:graphic>
          <a:graphicData uri="http://schemas.openxmlformats.org/drawingml/2006/table">
            <a:tbl>
              <a:tblPr firstRow="1">
                <a:tableStyleId>{073A0DAA-6AF3-43AB-8588-CEC1D06C72B9}</a:tableStyleId>
              </a:tblPr>
              <a:tblGrid>
                <a:gridCol w="1336955"/>
                <a:gridCol w="3661097"/>
              </a:tblGrid>
              <a:tr h="289460">
                <a:tc>
                  <a:txBody>
                    <a:bodyPr/>
                    <a:lstStyle/>
                    <a:p>
                      <a:pPr algn="ctr">
                        <a:lnSpc>
                          <a:spcPct val="125000"/>
                        </a:lnSpc>
                        <a:spcAft>
                          <a:spcPts val="0"/>
                        </a:spcAft>
                      </a:pPr>
                      <a:r>
                        <a:rPr lang="en-US" sz="1200" kern="100" dirty="0">
                          <a:effectLst/>
                        </a:rPr>
                        <a:t>TID</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altLang="zh-CN" sz="1200" kern="100" dirty="0" smtClean="0">
                          <a:effectLst/>
                        </a:rPr>
                        <a:t>itemset</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r>
              <a:tr h="289460">
                <a:tc>
                  <a:txBody>
                    <a:bodyPr/>
                    <a:lstStyle/>
                    <a:p>
                      <a:pPr algn="ctr">
                        <a:lnSpc>
                          <a:spcPct val="125000"/>
                        </a:lnSpc>
                        <a:spcAft>
                          <a:spcPts val="0"/>
                        </a:spcAft>
                      </a:pPr>
                      <a:r>
                        <a:rPr lang="en-US" sz="1200" kern="100" dirty="0">
                          <a:effectLst/>
                        </a:rPr>
                        <a:t>T1</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smtClean="0">
                          <a:effectLst/>
                        </a:rPr>
                        <a:t>I1,  I3,  I5</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r>
              <a:tr h="289460">
                <a:tc>
                  <a:txBody>
                    <a:bodyPr/>
                    <a:lstStyle/>
                    <a:p>
                      <a:pPr algn="ctr">
                        <a:lnSpc>
                          <a:spcPct val="125000"/>
                        </a:lnSpc>
                        <a:spcAft>
                          <a:spcPts val="0"/>
                        </a:spcAft>
                      </a:pPr>
                      <a:r>
                        <a:rPr lang="en-US" sz="1200" kern="100" dirty="0">
                          <a:effectLst/>
                        </a:rPr>
                        <a:t>T2</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I3</a:t>
                      </a:r>
                      <a:r>
                        <a:rPr lang="en-US" sz="1200" kern="100" dirty="0" smtClean="0">
                          <a:effectLst/>
                        </a:rPr>
                        <a:t>,   I4,   I5</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89460">
                <a:tc>
                  <a:txBody>
                    <a:bodyPr/>
                    <a:lstStyle/>
                    <a:p>
                      <a:pPr algn="ctr">
                        <a:lnSpc>
                          <a:spcPct val="125000"/>
                        </a:lnSpc>
                        <a:spcAft>
                          <a:spcPts val="0"/>
                        </a:spcAft>
                      </a:pPr>
                      <a:r>
                        <a:rPr lang="en-US" sz="1200" kern="100" dirty="0">
                          <a:effectLst/>
                        </a:rPr>
                        <a:t>T3</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I1</a:t>
                      </a:r>
                      <a:r>
                        <a:rPr lang="en-US" sz="1200" kern="100" dirty="0" smtClean="0">
                          <a:effectLst/>
                        </a:rPr>
                        <a:t>,   I3,   I4,   I5</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89460">
                <a:tc>
                  <a:txBody>
                    <a:bodyPr/>
                    <a:lstStyle/>
                    <a:p>
                      <a:pPr algn="ctr">
                        <a:lnSpc>
                          <a:spcPct val="125000"/>
                        </a:lnSpc>
                        <a:spcAft>
                          <a:spcPts val="0"/>
                        </a:spcAft>
                      </a:pPr>
                      <a:r>
                        <a:rPr lang="en-US" sz="1200" kern="100" dirty="0">
                          <a:effectLst/>
                        </a:rPr>
                        <a:t>T4</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smtClean="0">
                          <a:effectLst/>
                        </a:rPr>
                        <a:t>I2,   I3,   I4</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1903456878"/>
              </p:ext>
            </p:extLst>
          </p:nvPr>
        </p:nvGraphicFramePr>
        <p:xfrm>
          <a:off x="3750454" y="2549764"/>
          <a:ext cx="5009718" cy="1371600"/>
        </p:xfrm>
        <a:graphic>
          <a:graphicData uri="http://schemas.openxmlformats.org/drawingml/2006/table">
            <a:tbl>
              <a:tblPr firstRow="1">
                <a:tableStyleId>{073A0DAA-6AF3-43AB-8588-CEC1D06C72B9}</a:tableStyleId>
              </a:tblPr>
              <a:tblGrid>
                <a:gridCol w="1356614"/>
                <a:gridCol w="3653104"/>
              </a:tblGrid>
              <a:tr h="211044">
                <a:tc>
                  <a:txBody>
                    <a:bodyPr/>
                    <a:lstStyle/>
                    <a:p>
                      <a:pPr algn="ctr">
                        <a:lnSpc>
                          <a:spcPct val="125000"/>
                        </a:lnSpc>
                        <a:spcAft>
                          <a:spcPts val="0"/>
                        </a:spcAft>
                      </a:pPr>
                      <a:r>
                        <a:rPr lang="en-US" altLang="zh-CN" sz="1200" kern="100" dirty="0" smtClean="0">
                          <a:effectLst/>
                        </a:rPr>
                        <a:t>item</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TID_set</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r>
              <a:tr h="210399">
                <a:tc>
                  <a:txBody>
                    <a:bodyPr/>
                    <a:lstStyle/>
                    <a:p>
                      <a:pPr algn="ctr">
                        <a:lnSpc>
                          <a:spcPct val="125000"/>
                        </a:lnSpc>
                        <a:spcAft>
                          <a:spcPts val="0"/>
                        </a:spcAft>
                      </a:pPr>
                      <a:r>
                        <a:rPr lang="en-US" sz="1200" kern="100" dirty="0">
                          <a:effectLst/>
                        </a:rPr>
                        <a:t>I1</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smtClean="0">
                          <a:effectLst/>
                        </a:rPr>
                        <a:t>T1,   T3</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r>
              <a:tr h="210399">
                <a:tc>
                  <a:txBody>
                    <a:bodyPr/>
                    <a:lstStyle/>
                    <a:p>
                      <a:pPr algn="ctr">
                        <a:lnSpc>
                          <a:spcPct val="125000"/>
                        </a:lnSpc>
                        <a:spcAft>
                          <a:spcPts val="0"/>
                        </a:spcAft>
                      </a:pPr>
                      <a:r>
                        <a:rPr lang="en-US" sz="1200" kern="100" dirty="0">
                          <a:effectLst/>
                        </a:rPr>
                        <a:t>I2</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smtClean="0">
                          <a:effectLst/>
                        </a:rPr>
                        <a:t>T4</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0399">
                <a:tc>
                  <a:txBody>
                    <a:bodyPr/>
                    <a:lstStyle/>
                    <a:p>
                      <a:pPr algn="ctr">
                        <a:lnSpc>
                          <a:spcPct val="125000"/>
                        </a:lnSpc>
                        <a:spcAft>
                          <a:spcPts val="0"/>
                        </a:spcAft>
                      </a:pPr>
                      <a:r>
                        <a:rPr lang="en-US" sz="1200" kern="100" dirty="0">
                          <a:effectLst/>
                        </a:rPr>
                        <a:t>I3</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smtClean="0">
                          <a:effectLst/>
                        </a:rPr>
                        <a:t>T1,   T2,   T3,</a:t>
                      </a:r>
                      <a:r>
                        <a:rPr lang="en-US" sz="1200" kern="100" baseline="0" dirty="0" smtClean="0">
                          <a:effectLst/>
                        </a:rPr>
                        <a:t>   </a:t>
                      </a:r>
                      <a:r>
                        <a:rPr lang="en-US" sz="1200" kern="100" dirty="0" smtClean="0">
                          <a:effectLst/>
                        </a:rPr>
                        <a:t>T4</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0399">
                <a:tc>
                  <a:txBody>
                    <a:bodyPr/>
                    <a:lstStyle/>
                    <a:p>
                      <a:pPr algn="ctr">
                        <a:lnSpc>
                          <a:spcPct val="125000"/>
                        </a:lnSpc>
                        <a:spcAft>
                          <a:spcPts val="0"/>
                        </a:spcAft>
                      </a:pPr>
                      <a:r>
                        <a:rPr lang="en-US" sz="1200" kern="100" dirty="0">
                          <a:effectLst/>
                        </a:rPr>
                        <a:t>I4</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smtClean="0">
                          <a:effectLst/>
                        </a:rPr>
                        <a:t> </a:t>
                      </a:r>
                      <a:r>
                        <a:rPr lang="en-US" sz="1200" kern="100" dirty="0">
                          <a:effectLst/>
                        </a:rPr>
                        <a:t>T2</a:t>
                      </a:r>
                      <a:r>
                        <a:rPr lang="en-US" sz="1200" kern="100" dirty="0" smtClean="0">
                          <a:effectLst/>
                        </a:rPr>
                        <a:t>,   T3,   T4</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10399">
                <a:tc>
                  <a:txBody>
                    <a:bodyPr/>
                    <a:lstStyle/>
                    <a:p>
                      <a:pPr algn="ctr">
                        <a:lnSpc>
                          <a:spcPct val="125000"/>
                        </a:lnSpc>
                        <a:spcAft>
                          <a:spcPts val="0"/>
                        </a:spcAft>
                      </a:pPr>
                      <a:r>
                        <a:rPr lang="en-US" sz="1200" kern="100" dirty="0">
                          <a:effectLst/>
                        </a:rPr>
                        <a:t>I5</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smtClean="0">
                          <a:effectLst/>
                        </a:rPr>
                        <a:t> </a:t>
                      </a:r>
                      <a:r>
                        <a:rPr lang="en-US" sz="1200" kern="100" dirty="0">
                          <a:effectLst/>
                        </a:rPr>
                        <a:t>T1</a:t>
                      </a:r>
                      <a:r>
                        <a:rPr lang="en-US" sz="1200" kern="100" dirty="0" smtClean="0">
                          <a:effectLst/>
                        </a:rPr>
                        <a:t>,   T2,   T3</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1678184359"/>
              </p:ext>
            </p:extLst>
          </p:nvPr>
        </p:nvGraphicFramePr>
        <p:xfrm>
          <a:off x="3745385" y="4308913"/>
          <a:ext cx="5003079" cy="1424340"/>
        </p:xfrm>
        <a:graphic>
          <a:graphicData uri="http://schemas.openxmlformats.org/drawingml/2006/table">
            <a:tbl>
              <a:tblPr firstRow="1">
                <a:tableStyleId>{073A0DAA-6AF3-43AB-8588-CEC1D06C72B9}</a:tableStyleId>
              </a:tblPr>
              <a:tblGrid>
                <a:gridCol w="1000616"/>
                <a:gridCol w="932229"/>
                <a:gridCol w="1069002"/>
                <a:gridCol w="1000616"/>
                <a:gridCol w="1000616"/>
              </a:tblGrid>
              <a:tr h="237390">
                <a:tc>
                  <a:txBody>
                    <a:bodyPr/>
                    <a:lstStyle/>
                    <a:p>
                      <a:pPr algn="ctr">
                        <a:lnSpc>
                          <a:spcPct val="125000"/>
                        </a:lnSpc>
                        <a:spcAft>
                          <a:spcPts val="0"/>
                        </a:spcAft>
                      </a:pPr>
                      <a:r>
                        <a:rPr lang="en-US" altLang="zh-CN" sz="1200" kern="100" dirty="0" smtClean="0">
                          <a:effectLst/>
                        </a:rPr>
                        <a:t>item</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T2</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T3</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T4</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r>
              <a:tr h="237390">
                <a:tc>
                  <a:txBody>
                    <a:bodyPr/>
                    <a:lstStyle/>
                    <a:p>
                      <a:pPr algn="ctr">
                        <a:lnSpc>
                          <a:spcPct val="125000"/>
                        </a:lnSpc>
                        <a:spcAft>
                          <a:spcPts val="0"/>
                        </a:spcAft>
                      </a:pPr>
                      <a:r>
                        <a:rPr lang="en-US" sz="1200" kern="100" dirty="0">
                          <a:effectLst/>
                        </a:rPr>
                        <a:t>I1</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 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38100" cmpd="sng">
                      <a:noFill/>
                    </a:lnT>
                    <a:lnB w="12700" cmpd="sng">
                      <a:noFill/>
                    </a:lnB>
                    <a:lnTlToBr w="12700" cmpd="sng">
                      <a:noFill/>
                      <a:prstDash val="solid"/>
                    </a:lnTlToBr>
                    <a:lnBlToTr w="12700" cmpd="sng">
                      <a:noFill/>
                      <a:prstDash val="solid"/>
                    </a:lnBlToTr>
                  </a:tcPr>
                </a:tc>
              </a:tr>
              <a:tr h="237390">
                <a:tc>
                  <a:txBody>
                    <a:bodyPr/>
                    <a:lstStyle/>
                    <a:p>
                      <a:pPr algn="ctr">
                        <a:lnSpc>
                          <a:spcPct val="125000"/>
                        </a:lnSpc>
                        <a:spcAft>
                          <a:spcPts val="0"/>
                        </a:spcAft>
                      </a:pPr>
                      <a:r>
                        <a:rPr lang="en-US" sz="1200" kern="100" dirty="0">
                          <a:effectLst/>
                        </a:rPr>
                        <a:t>I2</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37390">
                <a:tc>
                  <a:txBody>
                    <a:bodyPr/>
                    <a:lstStyle/>
                    <a:p>
                      <a:pPr algn="ctr">
                        <a:lnSpc>
                          <a:spcPct val="125000"/>
                        </a:lnSpc>
                        <a:spcAft>
                          <a:spcPts val="0"/>
                        </a:spcAft>
                      </a:pPr>
                      <a:r>
                        <a:rPr lang="en-US" sz="1200" kern="100" dirty="0">
                          <a:effectLst/>
                        </a:rPr>
                        <a:t>I3</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37390">
                <a:tc>
                  <a:txBody>
                    <a:bodyPr/>
                    <a:lstStyle/>
                    <a:p>
                      <a:pPr algn="ctr">
                        <a:lnSpc>
                          <a:spcPct val="125000"/>
                        </a:lnSpc>
                        <a:spcAft>
                          <a:spcPts val="0"/>
                        </a:spcAft>
                      </a:pPr>
                      <a:r>
                        <a:rPr lang="en-US" sz="1200" kern="100" dirty="0">
                          <a:effectLst/>
                        </a:rPr>
                        <a:t>I4</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r h="237390">
                <a:tc>
                  <a:txBody>
                    <a:bodyPr/>
                    <a:lstStyle/>
                    <a:p>
                      <a:pPr algn="ctr">
                        <a:lnSpc>
                          <a:spcPct val="125000"/>
                        </a:lnSpc>
                        <a:spcAft>
                          <a:spcPts val="0"/>
                        </a:spcAft>
                      </a:pPr>
                      <a:r>
                        <a:rPr lang="en-US" sz="1200" kern="100" dirty="0">
                          <a:effectLst/>
                        </a:rPr>
                        <a:t>I5</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1</a:t>
                      </a:r>
                      <a:endParaRPr lang="zh-CN" sz="12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25000"/>
                        </a:lnSpc>
                        <a:spcAft>
                          <a:spcPts val="0"/>
                        </a:spcAft>
                      </a:pPr>
                      <a:r>
                        <a:rPr lang="en-US" sz="1200" kern="100" dirty="0">
                          <a:effectLst/>
                        </a:rPr>
                        <a:t>0</a:t>
                      </a:r>
                      <a:endParaRPr lang="zh-CN" sz="12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8" name="直接箭头连接符 17"/>
          <p:cNvCxnSpPr/>
          <p:nvPr/>
        </p:nvCxnSpPr>
        <p:spPr>
          <a:xfrm>
            <a:off x="3174389" y="1577131"/>
            <a:ext cx="4284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3174389" y="3263770"/>
            <a:ext cx="4284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144875" y="5101393"/>
            <a:ext cx="4284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49757" y="5877272"/>
            <a:ext cx="8154691" cy="646331"/>
          </a:xfrm>
          <a:prstGeom prst="rect">
            <a:avLst/>
          </a:prstGeom>
          <a:noFill/>
        </p:spPr>
        <p:txBody>
          <a:bodyPr wrap="square" rtlCol="0">
            <a:spAutoFit/>
          </a:bodyPr>
          <a:lstStyle/>
          <a:p>
            <a:r>
              <a:rPr lang="zh-CN" altLang="en-US" dirty="0" smtClean="0"/>
              <a:t>在事务数据转化中，使用</a:t>
            </a:r>
            <a:r>
              <a:rPr lang="en-US" altLang="zh-CN" dirty="0" smtClean="0"/>
              <a:t>OpenMp</a:t>
            </a:r>
            <a:r>
              <a:rPr lang="zh-CN" altLang="en-US" dirty="0" smtClean="0"/>
              <a:t>可以适当缩短数据转化时间</a:t>
            </a:r>
            <a:endParaRPr lang="en-US" altLang="zh-CN" dirty="0" smtClean="0"/>
          </a:p>
          <a:p>
            <a:r>
              <a:rPr lang="zh-CN" altLang="en-US" dirty="0" smtClean="0"/>
              <a:t>之后会使用</a:t>
            </a:r>
            <a:r>
              <a:rPr lang="en-US" altLang="zh-CN" dirty="0" smtClean="0"/>
              <a:t>CUDA</a:t>
            </a:r>
            <a:r>
              <a:rPr lang="zh-CN" altLang="en-US" dirty="0" smtClean="0"/>
              <a:t>转置来尝试对数据进行预处理</a:t>
            </a:r>
            <a:endParaRPr lang="zh-CN" altLang="en-US" dirty="0"/>
          </a:p>
        </p:txBody>
      </p:sp>
    </p:spTree>
    <p:extLst>
      <p:ext uri="{BB962C8B-B14F-4D97-AF65-F5344CB8AC3E}">
        <p14:creationId xmlns:p14="http://schemas.microsoft.com/office/powerpoint/2010/main" val="614247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horizontal)">
                                      <p:cBhvr>
                                        <p:cTn id="10" dur="500"/>
                                        <p:tgtEl>
                                          <p:spTgt spid="18"/>
                                        </p:tgtEl>
                                      </p:cBhvr>
                                    </p:animEffect>
                                  </p:childTnLst>
                                </p:cTn>
                              </p:par>
                              <p:par>
                                <p:cTn id="11" presetID="14"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horizontal)">
                                      <p:cBhvr>
                                        <p:cTn id="21" dur="500"/>
                                        <p:tgtEl>
                                          <p:spTgt spid="11"/>
                                        </p:tgtEl>
                                      </p:cBhvr>
                                    </p:animEffect>
                                  </p:childTnLst>
                                </p:cTn>
                              </p:par>
                              <p:par>
                                <p:cTn id="22" presetID="14" presetClass="entr" presetSubtype="1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randombar(horizontal)">
                                      <p:cBhvr>
                                        <p:cTn id="24" dur="500"/>
                                        <p:tgtEl>
                                          <p:spTgt spid="22"/>
                                        </p:tgtEl>
                                      </p:cBhvr>
                                    </p:animEffect>
                                  </p:childTnLst>
                                </p:cTn>
                              </p:par>
                              <p:par>
                                <p:cTn id="25" presetID="14" presetClass="entr" presetSubtype="1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randombar(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randombar(horizontal)">
                                      <p:cBhvr>
                                        <p:cTn id="35" dur="500"/>
                                        <p:tgtEl>
                                          <p:spTgt spid="13"/>
                                        </p:tgtEl>
                                      </p:cBhvr>
                                    </p:animEffect>
                                  </p:childTnLst>
                                </p:cTn>
                              </p:par>
                              <p:par>
                                <p:cTn id="36" presetID="14" presetClass="entr" presetSubtype="1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randombar(horizontal)">
                                      <p:cBhvr>
                                        <p:cTn id="38" dur="500"/>
                                        <p:tgtEl>
                                          <p:spTgt spid="24"/>
                                        </p:tgtEl>
                                      </p:cBhvr>
                                    </p:animEffect>
                                  </p:childTnLst>
                                </p:cTn>
                              </p:par>
                              <p:par>
                                <p:cTn id="39" presetID="14" presetClass="entr" presetSubtype="1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randombar(horizontal)">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randombar(horizontal)">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8" grpId="0" animBg="1"/>
      <p:bldP spid="15" grpId="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9936687">
            <a:off x="5862464" y="4644897"/>
            <a:ext cx="908031" cy="1165171"/>
          </a:xfrm>
          <a:prstGeom prst="rect">
            <a:avLst/>
          </a:prstGeom>
          <a:noFill/>
        </p:spPr>
      </p:pic>
      <p:pic>
        <p:nvPicPr>
          <p:cNvPr id="12" name="Picture 23" descr="1"/>
          <p:cNvPicPr>
            <a:picLocks noChangeAspect="1" noChangeArrowheads="1"/>
          </p:cNvPicPr>
          <p:nvPr/>
        </p:nvPicPr>
        <p:blipFill>
          <a:blip r:embed="rId2" cstate="print">
            <a:lum bright="-6000" contrast="24000"/>
            <a:grayscl/>
          </a:blip>
          <a:srcRect l="42606" t="64474" r="19473"/>
          <a:stretch>
            <a:fillRect/>
          </a:stretch>
        </p:blipFill>
        <p:spPr bwMode="gray">
          <a:xfrm rot="13899479">
            <a:off x="7024953" y="146887"/>
            <a:ext cx="988580" cy="1268530"/>
          </a:xfrm>
          <a:prstGeom prst="rect">
            <a:avLst/>
          </a:prstGeom>
          <a:noFill/>
        </p:spPr>
      </p:pic>
      <p:sp>
        <p:nvSpPr>
          <p:cNvPr id="23" name="WordArt 14"/>
          <p:cNvSpPr>
            <a:spLocks noChangeArrowheads="1" noChangeShapeType="1" noTextEdit="1"/>
          </p:cNvSpPr>
          <p:nvPr/>
        </p:nvSpPr>
        <p:spPr bwMode="auto">
          <a:xfrm>
            <a:off x="1042467" y="46029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6" name="WordArt 17"/>
          <p:cNvSpPr>
            <a:spLocks noChangeArrowheads="1" noChangeShapeType="1" noTextEdit="1"/>
          </p:cNvSpPr>
          <p:nvPr/>
        </p:nvSpPr>
        <p:spPr bwMode="auto">
          <a:xfrm>
            <a:off x="1042467" y="535225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 name="文本框 1"/>
          <p:cNvSpPr txBox="1"/>
          <p:nvPr/>
        </p:nvSpPr>
        <p:spPr>
          <a:xfrm>
            <a:off x="394730" y="122424"/>
            <a:ext cx="7855802" cy="646331"/>
          </a:xfrm>
          <a:prstGeom prst="rect">
            <a:avLst/>
          </a:prstGeom>
          <a:noFill/>
        </p:spPr>
        <p:txBody>
          <a:bodyPr wrap="square" rtlCol="0">
            <a:spAutoFit/>
          </a:bodyPr>
          <a:lstStyle/>
          <a:p>
            <a:r>
              <a:rPr lang="zh-CN" altLang="en-US" sz="36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候选项集的生成方法</a:t>
            </a:r>
            <a:r>
              <a:rPr lang="en-US" altLang="zh-CN" sz="36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a:t>
            </a:r>
            <a:r>
              <a:rPr lang="zh-CN" altLang="en-US" sz="36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字典树（</a:t>
            </a:r>
            <a:r>
              <a:rPr lang="en-US" altLang="zh-CN" sz="36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1</a:t>
            </a:r>
            <a:r>
              <a:rPr lang="zh-CN" altLang="en-US" sz="3600" dirty="0" smtClean="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rPr>
              <a:t>）</a:t>
            </a:r>
            <a:endParaRPr lang="zh-CN" altLang="en-US" sz="36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7" name="直接连接符 126"/>
          <p:cNvSpPr>
            <a:spLocks noChangeShapeType="1"/>
          </p:cNvSpPr>
          <p:nvPr/>
        </p:nvSpPr>
        <p:spPr bwMode="auto">
          <a:xfrm flipV="1">
            <a:off x="394730" y="830310"/>
            <a:ext cx="8209718" cy="11460"/>
          </a:xfrm>
          <a:prstGeom prst="line">
            <a:avLst/>
          </a:prstGeom>
          <a:noFill/>
          <a:ln w="28575" cap="flat" cmpd="sng">
            <a:solidFill>
              <a:schemeClr val="bg1">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 name="椭圆 4"/>
          <p:cNvSpPr/>
          <p:nvPr/>
        </p:nvSpPr>
        <p:spPr>
          <a:xfrm>
            <a:off x="1042467" y="1592775"/>
            <a:ext cx="1656184" cy="858584"/>
          </a:xfrm>
          <a:prstGeom prst="ellipse">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节点的数据域结构</a:t>
            </a:r>
            <a:endParaRPr lang="zh-CN" altLang="en-US" dirty="0">
              <a:solidFill>
                <a:schemeClr val="tx1"/>
              </a:solidFill>
            </a:endParaRPr>
          </a:p>
        </p:txBody>
      </p:sp>
      <p:cxnSp>
        <p:nvCxnSpPr>
          <p:cNvPr id="8" name="直接连接符 7"/>
          <p:cNvCxnSpPr>
            <a:stCxn id="5" idx="6"/>
          </p:cNvCxnSpPr>
          <p:nvPr/>
        </p:nvCxnSpPr>
        <p:spPr>
          <a:xfrm flipV="1">
            <a:off x="2698651" y="2019311"/>
            <a:ext cx="648072" cy="2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346722" y="1299231"/>
            <a:ext cx="1" cy="1512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346722" y="1299231"/>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346723" y="2019311"/>
            <a:ext cx="2160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346722" y="2811399"/>
            <a:ext cx="216024"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562747" y="983205"/>
            <a:ext cx="4176464" cy="643237"/>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项的编号值（</a:t>
            </a:r>
            <a:r>
              <a:rPr lang="en-US" altLang="zh-CN" dirty="0" smtClean="0">
                <a:solidFill>
                  <a:schemeClr val="tx1"/>
                </a:solidFill>
              </a:rPr>
              <a:t>itemId</a:t>
            </a:r>
            <a:r>
              <a:rPr lang="zh-CN" altLang="en-US" dirty="0" smtClean="0">
                <a:solidFill>
                  <a:schemeClr val="tx1"/>
                </a:solidFill>
              </a:rPr>
              <a:t>）</a:t>
            </a:r>
            <a:endParaRPr lang="zh-CN" altLang="en-US" dirty="0">
              <a:solidFill>
                <a:schemeClr val="tx1"/>
              </a:solidFill>
            </a:endParaRPr>
          </a:p>
        </p:txBody>
      </p:sp>
      <p:sp>
        <p:nvSpPr>
          <p:cNvPr id="24" name="矩形 23"/>
          <p:cNvSpPr/>
          <p:nvPr/>
        </p:nvSpPr>
        <p:spPr>
          <a:xfrm>
            <a:off x="3562746" y="1691091"/>
            <a:ext cx="4176465" cy="690561"/>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从根节点到此项所构成项集对应的</a:t>
            </a:r>
            <a:endParaRPr lang="en-US" altLang="zh-CN" dirty="0" smtClean="0">
              <a:solidFill>
                <a:schemeClr val="tx1"/>
              </a:solidFill>
            </a:endParaRPr>
          </a:p>
          <a:p>
            <a:pPr algn="ctr"/>
            <a:r>
              <a:rPr lang="zh-CN" altLang="en-US" dirty="0" smtClean="0">
                <a:solidFill>
                  <a:schemeClr val="tx1"/>
                </a:solidFill>
              </a:rPr>
              <a:t>支持度计数值（</a:t>
            </a:r>
            <a:r>
              <a:rPr lang="en-US" altLang="zh-CN" dirty="0" smtClean="0">
                <a:solidFill>
                  <a:schemeClr val="tx1"/>
                </a:solidFill>
              </a:rPr>
              <a:t>supportcount</a:t>
            </a:r>
            <a:r>
              <a:rPr lang="zh-CN" altLang="en-US" dirty="0" smtClean="0">
                <a:solidFill>
                  <a:schemeClr val="tx1"/>
                </a:solidFill>
              </a:rPr>
              <a:t>）</a:t>
            </a:r>
            <a:endParaRPr lang="zh-CN" altLang="en-US" dirty="0">
              <a:solidFill>
                <a:schemeClr val="tx1"/>
              </a:solidFill>
            </a:endParaRPr>
          </a:p>
        </p:txBody>
      </p:sp>
      <p:sp>
        <p:nvSpPr>
          <p:cNvPr id="25" name="矩形 24"/>
          <p:cNvSpPr/>
          <p:nvPr/>
        </p:nvSpPr>
        <p:spPr>
          <a:xfrm>
            <a:off x="3584249" y="2446301"/>
            <a:ext cx="4176464" cy="679193"/>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指向的节点所有孩子节点的指针（用</a:t>
            </a:r>
            <a:r>
              <a:rPr lang="en-US" altLang="zh-CN" dirty="0" smtClean="0">
                <a:solidFill>
                  <a:schemeClr val="tx1"/>
                </a:solidFill>
              </a:rPr>
              <a:t>set</a:t>
            </a:r>
            <a:r>
              <a:rPr lang="zh-CN" altLang="en-US" dirty="0" smtClean="0">
                <a:solidFill>
                  <a:schemeClr val="tx1"/>
                </a:solidFill>
              </a:rPr>
              <a:t>集合来表示此节点的所有孩子节点）</a:t>
            </a:r>
            <a:endParaRPr lang="zh-CN" altLang="en-US" dirty="0">
              <a:solidFill>
                <a:schemeClr val="tx1"/>
              </a:solidFill>
            </a:endParaRPr>
          </a:p>
        </p:txBody>
      </p:sp>
      <p:pic>
        <p:nvPicPr>
          <p:cNvPr id="27" name="图片 26" descr="E:\design\毕业设计文档\字典树.jpg"/>
          <p:cNvPicPr/>
          <p:nvPr/>
        </p:nvPicPr>
        <p:blipFill>
          <a:blip r:embed="rId3" cstate="print"/>
          <a:srcRect/>
          <a:stretch>
            <a:fillRect/>
          </a:stretch>
        </p:blipFill>
        <p:spPr bwMode="auto">
          <a:xfrm>
            <a:off x="3082548" y="3340472"/>
            <a:ext cx="5217539" cy="3032967"/>
          </a:xfrm>
          <a:prstGeom prst="rect">
            <a:avLst/>
          </a:prstGeom>
          <a:noFill/>
          <a:ln w="9525">
            <a:noFill/>
            <a:miter lim="800000"/>
            <a:headEnd/>
            <a:tailEnd/>
          </a:ln>
        </p:spPr>
      </p:pic>
      <p:sp>
        <p:nvSpPr>
          <p:cNvPr id="28" name="文本框 27"/>
          <p:cNvSpPr txBox="1"/>
          <p:nvPr/>
        </p:nvSpPr>
        <p:spPr>
          <a:xfrm>
            <a:off x="323528" y="2996952"/>
            <a:ext cx="2449077" cy="3477875"/>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smtClean="0">
                <a:solidFill>
                  <a:srgbClr val="FF0000"/>
                </a:solidFill>
              </a:rPr>
              <a:t>借鉴了一套高效的生成候选项集的方法</a:t>
            </a:r>
            <a:endParaRPr lang="en-US" altLang="zh-CN" sz="2000" dirty="0" smtClean="0">
              <a:solidFill>
                <a:srgbClr val="FF0000"/>
              </a:solidFill>
            </a:endParaRPr>
          </a:p>
          <a:p>
            <a:pPr marL="285750" indent="-285750">
              <a:buFont typeface="Arial" panose="020B0604020202020204" pitchFamily="34" charset="0"/>
              <a:buChar char="•"/>
            </a:pPr>
            <a:r>
              <a:rPr lang="zh-CN" altLang="en-US" sz="2000" dirty="0" smtClean="0"/>
              <a:t>根节点不包含项的编号值，且根节点的深度视为</a:t>
            </a:r>
            <a:r>
              <a:rPr lang="en-US" altLang="zh-CN" sz="2000" dirty="0" smtClean="0"/>
              <a:t>0</a:t>
            </a:r>
          </a:p>
          <a:p>
            <a:pPr marL="285750" indent="-285750">
              <a:buFont typeface="Arial" panose="020B0604020202020204" pitchFamily="34" charset="0"/>
              <a:buChar char="•"/>
            </a:pPr>
            <a:r>
              <a:rPr lang="zh-CN" altLang="zh-CN" sz="2000" dirty="0"/>
              <a:t>深度为</a:t>
            </a:r>
            <a:r>
              <a:rPr lang="en-US" altLang="zh-CN" sz="2000" dirty="0"/>
              <a:t>K</a:t>
            </a:r>
            <a:r>
              <a:rPr lang="zh-CN" altLang="zh-CN" sz="2000" dirty="0"/>
              <a:t>的节点</a:t>
            </a:r>
            <a:r>
              <a:rPr lang="zh-CN" altLang="zh-CN" sz="2000" dirty="0" smtClean="0"/>
              <a:t>和</a:t>
            </a:r>
            <a:r>
              <a:rPr lang="zh-CN" altLang="en-US" sz="2000" dirty="0" smtClean="0"/>
              <a:t>它的</a:t>
            </a:r>
            <a:r>
              <a:rPr lang="zh-CN" altLang="zh-CN" sz="2000" dirty="0" smtClean="0"/>
              <a:t>除</a:t>
            </a:r>
            <a:r>
              <a:rPr lang="zh-CN" altLang="en-US" sz="2000" dirty="0" smtClean="0"/>
              <a:t>了</a:t>
            </a:r>
            <a:r>
              <a:rPr lang="zh-CN" altLang="zh-CN" sz="2000" dirty="0" smtClean="0"/>
              <a:t>根</a:t>
            </a:r>
            <a:r>
              <a:rPr lang="zh-CN" altLang="zh-CN" sz="2000" dirty="0"/>
              <a:t>节点外的所有祖先节点共同构成了</a:t>
            </a:r>
            <a:r>
              <a:rPr lang="en-US" altLang="zh-CN" sz="2000" dirty="0"/>
              <a:t>K-</a:t>
            </a:r>
            <a:r>
              <a:rPr lang="zh-CN" altLang="zh-CN" sz="2000" dirty="0"/>
              <a:t>项集</a:t>
            </a:r>
            <a:endParaRPr lang="zh-CN" altLang="en-US" sz="2000" dirty="0"/>
          </a:p>
        </p:txBody>
      </p:sp>
    </p:spTree>
    <p:extLst>
      <p:ext uri="{BB962C8B-B14F-4D97-AF65-F5344CB8AC3E}">
        <p14:creationId xmlns:p14="http://schemas.microsoft.com/office/powerpoint/2010/main" val="42048007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randombar(horizontal)">
                                      <p:cBhvr>
                                        <p:cTn id="10" dur="500"/>
                                        <p:tgtEl>
                                          <p:spTgt spid="2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randombar(horizontal)">
                                      <p:cBhvr>
                                        <p:cTn id="13" dur="500"/>
                                        <p:tgtEl>
                                          <p:spTgt spid="26"/>
                                        </p:tgtEl>
                                      </p:cBhvr>
                                    </p:animEffect>
                                  </p:childTnLst>
                                </p:cTn>
                              </p:par>
                              <p:par>
                                <p:cTn id="14" presetID="14" presetClass="entr" presetSubtype="1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randombar(horizontal)">
                                      <p:cBhvr>
                                        <p:cTn id="16" dur="500"/>
                                        <p:tgtEl>
                                          <p:spTgt spid="2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randombar(horizontal)">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2"/>
</p:tagLst>
</file>

<file path=ppt/theme/theme1.xml><?xml version="1.0" encoding="utf-8"?>
<a:theme xmlns:a="http://schemas.openxmlformats.org/drawingml/2006/main" name="复件 571TGp_business_light_ani">
  <a:themeElements>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fontScheme name="复件 571TGp_business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复件 571TGp_business_light_ani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复件 571TGp_business_light_ani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复件 571TGp_business_light_ani</Template>
  <TotalTime>3243</TotalTime>
  <Words>2457</Words>
  <Application>Microsoft Macintosh PowerPoint</Application>
  <PresentationFormat>全屏显示(4:3)</PresentationFormat>
  <Paragraphs>337</Paragraphs>
  <Slides>19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Arial Black</vt:lpstr>
      <vt:lpstr>Cambria Math</vt:lpstr>
      <vt:lpstr>Times New Roman</vt:lpstr>
      <vt:lpstr>Verdana</vt:lpstr>
      <vt:lpstr>Wingdings</vt:lpstr>
      <vt:lpstr>仿宋</vt:lpstr>
      <vt:lpstr>汉仪大黑简</vt:lpstr>
      <vt:lpstr>宋体</vt:lpstr>
      <vt:lpstr>复件 571TGp_business_light_ani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琪琪工作室</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Female Authority and Narrative Voice  A Feminist Narratological Reading of Tillie Olsen’s Works</dc:title>
  <dc:creator>琪琪</dc:creator>
  <cp:lastModifiedBy>Microsoft Office 用户</cp:lastModifiedBy>
  <cp:revision>483</cp:revision>
  <dcterms:created xsi:type="dcterms:W3CDTF">2009-05-20T15:33:31Z</dcterms:created>
  <dcterms:modified xsi:type="dcterms:W3CDTF">2016-05-31T09:16:04Z</dcterms:modified>
</cp:coreProperties>
</file>