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at" ContentType="text/plain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aaf4a618813341ac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5" r:id="rId3"/>
    <p:sldId id="308" r:id="rId4"/>
    <p:sldId id="309" r:id="rId5"/>
    <p:sldId id="310" r:id="rId6"/>
    <p:sldId id="311" r:id="rId7"/>
    <p:sldId id="312" r:id="rId8"/>
    <p:sldId id="314" r:id="rId9"/>
    <p:sldId id="315" r:id="rId10"/>
    <p:sldId id="313" r:id="rId11"/>
    <p:sldId id="264" r:id="rId12"/>
    <p:sldId id="258" r:id="rId13"/>
    <p:sldId id="259" r:id="rId14"/>
    <p:sldId id="260" r:id="rId15"/>
    <p:sldId id="261" r:id="rId16"/>
    <p:sldId id="307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EBF"/>
    <a:srgbClr val="BEBFBF"/>
    <a:srgbClr val="BFBFBF"/>
    <a:srgbClr val="E02219"/>
    <a:srgbClr val="E0221B"/>
    <a:srgbClr val="7F7F7F"/>
    <a:srgbClr val="A5A6A6"/>
    <a:srgbClr val="807F81"/>
    <a:srgbClr val="808080"/>
    <a:srgbClr val="A6A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5"/>
    <p:restoredTop sz="92727" autoAdjust="0"/>
  </p:normalViewPr>
  <p:slideViewPr>
    <p:cSldViewPr snapToGrid="0" snapToObjects="1">
      <p:cViewPr varScale="1">
        <p:scale>
          <a:sx n="106" d="100"/>
          <a:sy n="106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18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E0221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9-4CF3-94BF-99B3EA1DA445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9-4CF3-94BF-99B3EA1DA445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9-4CF3-94BF-99B3EA1DA44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9-4CF3-94BF-99B3EA1DA445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9-4CF3-94BF-99B3EA1DA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4D49-7943-CE46-9B03-5D98F122FE1F}" type="datetimeFigureOut">
              <a:rPr kumimoji="1" lang="zh-CN" altLang="en-US" smtClean="0"/>
              <a:t>2022/7/18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5D62-4C45-1B4C-96AB-E853A4E2D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页调整飞机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90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102047-8462-784F-A3D2-D6A0C6C43E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6454" y="549179"/>
            <a:ext cx="4080116" cy="499333"/>
          </a:xfrm>
          <a:prstGeom prst="rect">
            <a:avLst/>
          </a:prstGeom>
        </p:spPr>
        <p:txBody>
          <a:bodyPr lIns="90648" tIns="45279" rIns="90648" bIns="45279">
            <a:normAutofit/>
          </a:bodyPr>
          <a:lstStyle>
            <a:lvl1pPr marL="0" indent="0">
              <a:buNone/>
              <a:defRPr sz="2400" b="1" i="0">
                <a:solidFill>
                  <a:srgbClr val="54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6453B-D0E9-4BA0-BA4E-684CF4D30BB6}" type="datetime1">
              <a:rPr kumimoji="1" lang="zh-CN" altLang="en-US" smtClean="0"/>
              <a:t>2022/7/18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FD47BD-53E9-1946-B206-14738ADDA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98DED-4448-3049-B311-7EA9B906AC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2F2FDE17-0D3D-404E-ABE4-745512ACC9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454" y="549179"/>
            <a:ext cx="4080116" cy="499333"/>
          </a:xfrm>
          <a:prstGeom prst="rect">
            <a:avLst/>
          </a:prstGeom>
        </p:spPr>
        <p:txBody>
          <a:bodyPr lIns="90648" tIns="45279" rIns="90648" bIns="45279">
            <a:normAutofit/>
          </a:bodyPr>
          <a:lstStyle>
            <a:lvl1pPr marL="0" indent="0">
              <a:buNone/>
              <a:defRPr sz="2400" b="1" i="0">
                <a:solidFill>
                  <a:srgbClr val="54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3269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EB7A-C793-4B0E-A4C3-FABFA39ED35E}" type="datetime1">
              <a:rPr kumimoji="1" lang="zh-CN" altLang="en-US" smtClean="0"/>
              <a:t>2022/7/18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EFD-E745-C54A-A490-316A1C2B3A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5" Type="http://schemas.openxmlformats.org/officeDocument/2006/relationships/image" Target="../media/image12.png"/><Relationship Id="rId61" Type="http://schemas.openxmlformats.org/officeDocument/2006/relationships/image" Target="../media/image68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5529" y="1736888"/>
            <a:ext cx="35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遗传算法求解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5529" y="2696259"/>
            <a:ext cx="53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</a:rPr>
              <a:t>柔性作业车间调度问题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072" y="3819481"/>
            <a:ext cx="1169894" cy="80683"/>
          </a:xfrm>
          <a:prstGeom prst="rect">
            <a:avLst/>
          </a:prstGeom>
          <a:solidFill>
            <a:srgbClr val="B1B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3224" y="4854508"/>
            <a:ext cx="434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分享人：夏春浩</a:t>
            </a:r>
            <a:endParaRPr lang="en-US" altLang="zh-CN" sz="1600" dirty="0" smtClean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门：运营</a:t>
            </a:r>
            <a:r>
              <a:rPr lang="en-US" altLang="zh-CN" sz="1600" dirty="0" smtClean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 smtClean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算法部</a:t>
            </a:r>
            <a:endParaRPr lang="en-US" altLang="zh-CN" sz="1600" dirty="0" smtClean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1600" dirty="0" smtClean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2022-07-22</a:t>
            </a:r>
            <a:endParaRPr lang="zh-CN" altLang="en-US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1594688" y="3887599"/>
            <a:ext cx="2593057" cy="0"/>
          </a:xfrm>
          <a:prstGeom prst="line">
            <a:avLst/>
          </a:prstGeom>
          <a:ln w="25400">
            <a:solidFill>
              <a:srgbClr val="B1B9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758" y="1249378"/>
            <a:ext cx="543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改造算法进行求解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09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9942" y="1377888"/>
            <a:ext cx="11190093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84583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027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7398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2663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05558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28002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28373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43638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226533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48977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49348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64613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047232" y="2703321"/>
            <a:ext cx="2598160" cy="3399148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169676" y="4447716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270047" y="5573978"/>
            <a:ext cx="1142277" cy="317520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312" y="5613067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84583" y="2706136"/>
            <a:ext cx="921269" cy="393345"/>
            <a:chOff x="618873" y="2706136"/>
            <a:chExt cx="921269" cy="393345"/>
          </a:xfrm>
        </p:grpSpPr>
        <p:sp>
          <p:nvSpPr>
            <p:cNvPr id="20" name="圆角矩形 19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08407" y="2706136"/>
            <a:ext cx="921269" cy="393345"/>
            <a:chOff x="618873" y="2706136"/>
            <a:chExt cx="921269" cy="393345"/>
          </a:xfrm>
        </p:grpSpPr>
        <p:sp>
          <p:nvSpPr>
            <p:cNvPr id="68" name="圆角矩形 67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228551" y="2703321"/>
            <a:ext cx="921269" cy="393345"/>
            <a:chOff x="618873" y="2706136"/>
            <a:chExt cx="921269" cy="393345"/>
          </a:xfrm>
        </p:grpSpPr>
        <p:sp>
          <p:nvSpPr>
            <p:cNvPr id="73" name="圆角矩形 72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047232" y="2703321"/>
            <a:ext cx="921269" cy="393345"/>
            <a:chOff x="618873" y="2706136"/>
            <a:chExt cx="921269" cy="393345"/>
          </a:xfrm>
        </p:grpSpPr>
        <p:sp>
          <p:nvSpPr>
            <p:cNvPr id="78" name="圆角矩形 77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64349" y="279299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3" name="矩形 82"/>
          <p:cNvSpPr/>
          <p:nvPr/>
        </p:nvSpPr>
        <p:spPr>
          <a:xfrm>
            <a:off x="3481685" y="27811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4" name="矩形 83"/>
          <p:cNvSpPr/>
          <p:nvPr/>
        </p:nvSpPr>
        <p:spPr>
          <a:xfrm>
            <a:off x="6340879" y="27811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5" name="矩形 84"/>
          <p:cNvSpPr/>
          <p:nvPr/>
        </p:nvSpPr>
        <p:spPr>
          <a:xfrm>
            <a:off x="9126623" y="279299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6" name="矩形 85"/>
          <p:cNvSpPr/>
          <p:nvPr/>
        </p:nvSpPr>
        <p:spPr>
          <a:xfrm>
            <a:off x="807398" y="3235555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78326" y="3222689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50769" y="3293535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221697" y="3280669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1494" y="2476473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1611494" y="204681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17196" y="2087511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1899" y="205808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5689" y="2488489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" name="矩形 13"/>
          <p:cNvSpPr/>
          <p:nvPr/>
        </p:nvSpPr>
        <p:spPr>
          <a:xfrm>
            <a:off x="6805689" y="204994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511391" y="2081747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5703" y="205994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1494" y="4391171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8" name="矩形 17"/>
          <p:cNvSpPr/>
          <p:nvPr/>
        </p:nvSpPr>
        <p:spPr>
          <a:xfrm>
            <a:off x="1611494" y="396151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17196" y="4002209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2406" y="398407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05689" y="4403187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2" name="矩形 21"/>
          <p:cNvSpPr/>
          <p:nvPr/>
        </p:nvSpPr>
        <p:spPr>
          <a:xfrm>
            <a:off x="6805689" y="397670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511391" y="4014225"/>
            <a:ext cx="294298" cy="294298"/>
          </a:xfrm>
          <a:prstGeom prst="round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0893" y="398721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353868" y="4006833"/>
            <a:ext cx="810598" cy="782625"/>
          </a:xfrm>
          <a:prstGeom prst="roundRect">
            <a:avLst/>
          </a:prstGeom>
          <a:solidFill>
            <a:srgbClr val="E02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66180" y="4006833"/>
            <a:ext cx="810598" cy="78262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10411" y="2425653"/>
            <a:ext cx="810598" cy="78262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14771" y="2425653"/>
            <a:ext cx="810598" cy="782625"/>
          </a:xfrm>
          <a:prstGeom prst="roundRect">
            <a:avLst/>
          </a:prstGeom>
          <a:solidFill>
            <a:srgbClr val="E02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5449" y="2576182"/>
            <a:ext cx="490506" cy="4877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927" y="4121569"/>
            <a:ext cx="588819" cy="58881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1627" y="2553689"/>
            <a:ext cx="589729" cy="54968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1103" y="4172085"/>
            <a:ext cx="599844" cy="48778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296853" y="4393887"/>
            <a:ext cx="226852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411586" y="395728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3700560" y="2425653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815293" y="19890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6185315" y="4373503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300048" y="39369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8594164" y="2431234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706992" y="19946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1373" y="3561239"/>
            <a:ext cx="2344726" cy="322986"/>
            <a:chOff x="1403773" y="3561239"/>
            <a:chExt cx="2344726" cy="322986"/>
          </a:xfrm>
        </p:grpSpPr>
        <p:sp>
          <p:nvSpPr>
            <p:cNvPr id="3" name="圆角矩形 2"/>
            <p:cNvSpPr/>
            <p:nvPr/>
          </p:nvSpPr>
          <p:spPr>
            <a:xfrm>
              <a:off x="1403773" y="3561239"/>
              <a:ext cx="2344726" cy="174171"/>
            </a:xfrm>
            <a:prstGeom prst="roundRect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三角形 3"/>
            <p:cNvSpPr/>
            <p:nvPr/>
          </p:nvSpPr>
          <p:spPr>
            <a:xfrm rot="10800000">
              <a:off x="2446090" y="3721131"/>
              <a:ext cx="260093" cy="163094"/>
            </a:xfrm>
            <a:prstGeom prst="triangle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71292" y="3417098"/>
            <a:ext cx="2344726" cy="318751"/>
            <a:chOff x="2069289" y="4306235"/>
            <a:chExt cx="2344726" cy="318751"/>
          </a:xfrm>
        </p:grpSpPr>
        <p:sp>
          <p:nvSpPr>
            <p:cNvPr id="24" name="圆角矩形 23"/>
            <p:cNvSpPr/>
            <p:nvPr/>
          </p:nvSpPr>
          <p:spPr>
            <a:xfrm rot="10800000">
              <a:off x="2069289" y="4450815"/>
              <a:ext cx="2344726" cy="174171"/>
            </a:xfrm>
            <a:prstGeom prst="roundRect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三角形 38"/>
            <p:cNvSpPr/>
            <p:nvPr/>
          </p:nvSpPr>
          <p:spPr>
            <a:xfrm>
              <a:off x="3178565" y="4306235"/>
              <a:ext cx="260093" cy="163094"/>
            </a:xfrm>
            <a:prstGeom prst="triangle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29689" y="3546649"/>
            <a:ext cx="2344726" cy="322986"/>
            <a:chOff x="1403773" y="3561239"/>
            <a:chExt cx="2344726" cy="322986"/>
          </a:xfrm>
        </p:grpSpPr>
        <p:sp>
          <p:nvSpPr>
            <p:cNvPr id="41" name="圆角矩形 40"/>
            <p:cNvSpPr/>
            <p:nvPr/>
          </p:nvSpPr>
          <p:spPr>
            <a:xfrm>
              <a:off x="1403773" y="3561239"/>
              <a:ext cx="2344726" cy="174171"/>
            </a:xfrm>
            <a:prstGeom prst="roundRect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三角形 41"/>
            <p:cNvSpPr/>
            <p:nvPr/>
          </p:nvSpPr>
          <p:spPr>
            <a:xfrm rot="10800000">
              <a:off x="2446090" y="3721131"/>
              <a:ext cx="260093" cy="163094"/>
            </a:xfrm>
            <a:prstGeom prst="triangle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49608" y="3402508"/>
            <a:ext cx="2344726" cy="318751"/>
            <a:chOff x="2069289" y="4306235"/>
            <a:chExt cx="2344726" cy="318751"/>
          </a:xfrm>
        </p:grpSpPr>
        <p:sp>
          <p:nvSpPr>
            <p:cNvPr id="44" name="圆角矩形 43"/>
            <p:cNvSpPr/>
            <p:nvPr/>
          </p:nvSpPr>
          <p:spPr>
            <a:xfrm rot="10800000">
              <a:off x="2069289" y="4450815"/>
              <a:ext cx="2344726" cy="174171"/>
            </a:xfrm>
            <a:prstGeom prst="roundRect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三角形 44"/>
            <p:cNvSpPr/>
            <p:nvPr/>
          </p:nvSpPr>
          <p:spPr>
            <a:xfrm>
              <a:off x="3178565" y="4306235"/>
              <a:ext cx="260093" cy="163094"/>
            </a:xfrm>
            <a:prstGeom prst="triangle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2910" y="1377950"/>
            <a:ext cx="1132141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1806498" y="3233854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806498" y="3851031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806498" y="4477472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806498" y="5094649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806498" y="5706775"/>
            <a:ext cx="413710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38007" y="4344663"/>
            <a:ext cx="176817" cy="1362112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1190" y="5284323"/>
            <a:ext cx="176817" cy="422452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352" y="5284323"/>
            <a:ext cx="176817" cy="42245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9759" y="4344663"/>
            <a:ext cx="176817" cy="1362112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2942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4104" y="5036778"/>
            <a:ext cx="176817" cy="669997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01511" y="3703704"/>
            <a:ext cx="174345" cy="2003071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24694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5856" y="4344664"/>
            <a:ext cx="176817" cy="136211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71452" y="6276536"/>
            <a:ext cx="122944" cy="122944"/>
          </a:xfrm>
          <a:prstGeom prst="rect">
            <a:avLst/>
          </a:prstGeom>
          <a:solidFill>
            <a:srgbClr val="A5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89767" y="6276536"/>
            <a:ext cx="122944" cy="122944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60047" y="6276868"/>
            <a:ext cx="122944" cy="122944"/>
          </a:xfrm>
          <a:prstGeom prst="rect">
            <a:avLst/>
          </a:prstGeom>
          <a:solidFill>
            <a:srgbClr val="807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7004" y="3095354"/>
            <a:ext cx="4619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80519" y="3700678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7360" y="4344663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7004" y="4959539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8526" y="5559521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03249" y="57739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35001" y="576464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3547" y="57646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30630" y="3703704"/>
            <a:ext cx="174345" cy="2003071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53813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04975" y="3329158"/>
            <a:ext cx="176817" cy="237761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06816" y="577395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76619" y="622864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图例一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12711" y="6228648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6854" y="62199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内容占位符 3"/>
          <p:cNvGraphicFramePr/>
          <p:nvPr>
            <p:extLst>
              <p:ext uri="{D42A27DB-BD31-4B8C-83A1-F6EECF244321}">
                <p14:modId xmlns:p14="http://schemas.microsoft.com/office/powerpoint/2010/main" val="718582723"/>
              </p:ext>
            </p:extLst>
          </p:nvPr>
        </p:nvGraphicFramePr>
        <p:xfrm>
          <a:off x="5927492" y="3425456"/>
          <a:ext cx="5426308" cy="26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矩形 40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740" y="2263139"/>
            <a:ext cx="45415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5" name="矩形 4"/>
          <p:cNvSpPr/>
          <p:nvPr/>
        </p:nvSpPr>
        <p:spPr>
          <a:xfrm>
            <a:off x="6301740" y="3585448"/>
            <a:ext cx="4541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6" name="矩形 5"/>
          <p:cNvSpPr/>
          <p:nvPr/>
        </p:nvSpPr>
        <p:spPr>
          <a:xfrm>
            <a:off x="6301740" y="4881325"/>
            <a:ext cx="4541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7" name="矩形 6"/>
          <p:cNvSpPr/>
          <p:nvPr/>
        </p:nvSpPr>
        <p:spPr>
          <a:xfrm>
            <a:off x="1287780" y="1893807"/>
            <a:ext cx="4777740" cy="372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1740" y="189380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0" name="矩形 9"/>
          <p:cNvSpPr/>
          <p:nvPr/>
        </p:nvSpPr>
        <p:spPr>
          <a:xfrm>
            <a:off x="6301740" y="324254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1" name="矩形 10"/>
          <p:cNvSpPr/>
          <p:nvPr/>
        </p:nvSpPr>
        <p:spPr>
          <a:xfrm>
            <a:off x="6301740" y="4511993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2" name="矩形 11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 descr="矢量智能对象-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533" y="2113915"/>
            <a:ext cx="529590" cy="524510"/>
          </a:xfrm>
          <a:prstGeom prst="rect">
            <a:avLst/>
          </a:prstGeom>
        </p:spPr>
      </p:pic>
      <p:pic>
        <p:nvPicPr>
          <p:cNvPr id="72" name="图片 71" descr="矢量智能对象-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2151" y="2114868"/>
            <a:ext cx="529590" cy="522605"/>
          </a:xfrm>
          <a:prstGeom prst="rect">
            <a:avLst/>
          </a:prstGeom>
        </p:spPr>
      </p:pic>
      <p:pic>
        <p:nvPicPr>
          <p:cNvPr id="70" name="图片 69" descr="矢量智能对象-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8288" y="3548063"/>
            <a:ext cx="507365" cy="548005"/>
          </a:xfrm>
          <a:prstGeom prst="rect">
            <a:avLst/>
          </a:prstGeom>
        </p:spPr>
      </p:pic>
      <p:pic>
        <p:nvPicPr>
          <p:cNvPr id="73" name="图片 72" descr="矢量智能对象-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7735" y="2102168"/>
            <a:ext cx="525145" cy="548005"/>
          </a:xfrm>
          <a:prstGeom prst="rect">
            <a:avLst/>
          </a:prstGeom>
        </p:spPr>
      </p:pic>
      <p:pic>
        <p:nvPicPr>
          <p:cNvPr id="74" name="图片 73" descr="矢量智能对象-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2862898"/>
            <a:ext cx="529590" cy="492760"/>
          </a:xfrm>
          <a:prstGeom prst="rect">
            <a:avLst/>
          </a:prstGeom>
        </p:spPr>
      </p:pic>
      <p:pic>
        <p:nvPicPr>
          <p:cNvPr id="75" name="图片 74" descr="矢量智能对象-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4400" y="2114233"/>
            <a:ext cx="530225" cy="523875"/>
          </a:xfrm>
          <a:prstGeom prst="rect">
            <a:avLst/>
          </a:prstGeom>
        </p:spPr>
      </p:pic>
      <p:pic>
        <p:nvPicPr>
          <p:cNvPr id="76" name="图片 75" descr="矢量智能对象-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36690" y="2102168"/>
            <a:ext cx="528955" cy="548005"/>
          </a:xfrm>
          <a:prstGeom prst="rect">
            <a:avLst/>
          </a:prstGeom>
        </p:spPr>
      </p:pic>
      <p:pic>
        <p:nvPicPr>
          <p:cNvPr id="77" name="图片 76" descr="矢量智能对象-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08345" y="2116138"/>
            <a:ext cx="529590" cy="520065"/>
          </a:xfrm>
          <a:prstGeom prst="rect">
            <a:avLst/>
          </a:prstGeom>
        </p:spPr>
      </p:pic>
      <p:pic>
        <p:nvPicPr>
          <p:cNvPr id="78" name="图片 77" descr="矢量智能对象-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38420" y="2102168"/>
            <a:ext cx="471170" cy="548005"/>
          </a:xfrm>
          <a:prstGeom prst="rect">
            <a:avLst/>
          </a:prstGeom>
        </p:spPr>
      </p:pic>
      <p:pic>
        <p:nvPicPr>
          <p:cNvPr id="79" name="图片 78" descr="矢量智能对象-10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075" y="2102485"/>
            <a:ext cx="529590" cy="547370"/>
          </a:xfrm>
          <a:prstGeom prst="rect">
            <a:avLst/>
          </a:prstGeom>
        </p:spPr>
      </p:pic>
      <p:pic>
        <p:nvPicPr>
          <p:cNvPr id="80" name="图片 79" descr="矢量智能对象-1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81095" y="2102168"/>
            <a:ext cx="530225" cy="548005"/>
          </a:xfrm>
          <a:prstGeom prst="rect">
            <a:avLst/>
          </a:prstGeom>
        </p:spPr>
      </p:pic>
      <p:pic>
        <p:nvPicPr>
          <p:cNvPr id="81" name="图片 80" descr="矢量智能对象-1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2105025"/>
            <a:ext cx="529590" cy="542290"/>
          </a:xfrm>
          <a:prstGeom prst="rect">
            <a:avLst/>
          </a:prstGeom>
        </p:spPr>
      </p:pic>
      <p:pic>
        <p:nvPicPr>
          <p:cNvPr id="82" name="图片 81" descr="矢量智能对象-1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527175" y="2126933"/>
            <a:ext cx="529590" cy="498475"/>
          </a:xfrm>
          <a:prstGeom prst="rect">
            <a:avLst/>
          </a:prstGeom>
        </p:spPr>
      </p:pic>
      <p:pic>
        <p:nvPicPr>
          <p:cNvPr id="83" name="图片 82" descr="矢量智能对象-1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46232" y="2102168"/>
            <a:ext cx="433070" cy="548005"/>
          </a:xfrm>
          <a:prstGeom prst="rect">
            <a:avLst/>
          </a:prstGeom>
        </p:spPr>
      </p:pic>
      <p:pic>
        <p:nvPicPr>
          <p:cNvPr id="84" name="图片 83" descr="矢量智能对象-1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24625" y="2872105"/>
            <a:ext cx="530225" cy="474345"/>
          </a:xfrm>
          <a:prstGeom prst="rect">
            <a:avLst/>
          </a:prstGeom>
        </p:spPr>
      </p:pic>
      <p:pic>
        <p:nvPicPr>
          <p:cNvPr id="85" name="图片 84" descr="矢量智能对象-16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94375" y="2850833"/>
            <a:ext cx="529590" cy="516890"/>
          </a:xfrm>
          <a:prstGeom prst="rect">
            <a:avLst/>
          </a:prstGeom>
        </p:spPr>
      </p:pic>
      <p:pic>
        <p:nvPicPr>
          <p:cNvPr id="86" name="图片 85" descr="矢量智能对象-1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064125" y="2854008"/>
            <a:ext cx="529590" cy="510540"/>
          </a:xfrm>
          <a:prstGeom prst="rect">
            <a:avLst/>
          </a:prstGeom>
        </p:spPr>
      </p:pic>
      <p:pic>
        <p:nvPicPr>
          <p:cNvPr id="87" name="图片 86" descr="矢量智能对象-18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06265" y="2835275"/>
            <a:ext cx="457200" cy="548005"/>
          </a:xfrm>
          <a:prstGeom prst="rect">
            <a:avLst/>
          </a:prstGeom>
        </p:spPr>
      </p:pic>
      <p:pic>
        <p:nvPicPr>
          <p:cNvPr id="88" name="图片 87" descr="矢量智能对象-1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0" y="2835275"/>
            <a:ext cx="528955" cy="548005"/>
          </a:xfrm>
          <a:prstGeom prst="rect">
            <a:avLst/>
          </a:prstGeom>
        </p:spPr>
      </p:pic>
      <p:pic>
        <p:nvPicPr>
          <p:cNvPr id="89" name="图片 88" descr="矢量智能对象-20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5195" y="2847975"/>
            <a:ext cx="530225" cy="522605"/>
          </a:xfrm>
          <a:prstGeom prst="rect">
            <a:avLst/>
          </a:prstGeom>
        </p:spPr>
      </p:pic>
      <p:pic>
        <p:nvPicPr>
          <p:cNvPr id="90" name="图片 89" descr="矢量智能对象-21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175" y="2849563"/>
            <a:ext cx="529590" cy="519430"/>
          </a:xfrm>
          <a:prstGeom prst="rect">
            <a:avLst/>
          </a:prstGeom>
        </p:spPr>
      </p:pic>
      <p:pic>
        <p:nvPicPr>
          <p:cNvPr id="91" name="图片 90" descr="矢量智能对象-22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4034" y="2119630"/>
            <a:ext cx="529590" cy="513080"/>
          </a:xfrm>
          <a:prstGeom prst="rect">
            <a:avLst/>
          </a:prstGeom>
        </p:spPr>
      </p:pic>
      <p:pic>
        <p:nvPicPr>
          <p:cNvPr id="92" name="图片 91" descr="矢量智能对象-23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5621" y="5006023"/>
            <a:ext cx="530225" cy="523240"/>
          </a:xfrm>
          <a:prstGeom prst="rect">
            <a:avLst/>
          </a:prstGeom>
        </p:spPr>
      </p:pic>
      <p:pic>
        <p:nvPicPr>
          <p:cNvPr id="93" name="图片 92" descr="矢量智能对象-24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641" y="5006340"/>
            <a:ext cx="529590" cy="522605"/>
          </a:xfrm>
          <a:prstGeom prst="rect">
            <a:avLst/>
          </a:prstGeom>
        </p:spPr>
      </p:pic>
      <p:pic>
        <p:nvPicPr>
          <p:cNvPr id="94" name="图片 93" descr="矢量智能对象-25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311" y="4993323"/>
            <a:ext cx="481330" cy="548640"/>
          </a:xfrm>
          <a:prstGeom prst="rect">
            <a:avLst/>
          </a:prstGeom>
        </p:spPr>
      </p:pic>
      <p:pic>
        <p:nvPicPr>
          <p:cNvPr id="95" name="图片 94" descr="矢量智能对象-2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94406" y="5030788"/>
            <a:ext cx="530225" cy="473710"/>
          </a:xfrm>
          <a:prstGeom prst="rect">
            <a:avLst/>
          </a:prstGeom>
        </p:spPr>
      </p:pic>
      <p:pic>
        <p:nvPicPr>
          <p:cNvPr id="96" name="图片 95" descr="矢量智能对象-27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86625" y="4993640"/>
            <a:ext cx="505460" cy="548005"/>
          </a:xfrm>
          <a:prstGeom prst="rect">
            <a:avLst/>
          </a:prstGeom>
        </p:spPr>
      </p:pic>
      <p:pic>
        <p:nvPicPr>
          <p:cNvPr id="97" name="图片 96" descr="矢量智能对象-28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70980" y="4993323"/>
            <a:ext cx="516255" cy="548640"/>
          </a:xfrm>
          <a:prstGeom prst="rect">
            <a:avLst/>
          </a:prstGeom>
        </p:spPr>
      </p:pic>
      <p:pic>
        <p:nvPicPr>
          <p:cNvPr id="98" name="图片 97" descr="矢量智能对象-29"/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365" y="5009198"/>
            <a:ext cx="530225" cy="516890"/>
          </a:xfrm>
          <a:prstGeom prst="rect">
            <a:avLst/>
          </a:prstGeom>
        </p:spPr>
      </p:pic>
      <p:pic>
        <p:nvPicPr>
          <p:cNvPr id="99" name="图片 98" descr="矢量智能对象-30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385" y="5000943"/>
            <a:ext cx="529590" cy="533400"/>
          </a:xfrm>
          <a:prstGeom prst="rect">
            <a:avLst/>
          </a:prstGeom>
        </p:spPr>
      </p:pic>
      <p:pic>
        <p:nvPicPr>
          <p:cNvPr id="100" name="图片 99" descr="矢量智能对象-31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83405" y="5006340"/>
            <a:ext cx="529590" cy="522605"/>
          </a:xfrm>
          <a:prstGeom prst="rect">
            <a:avLst/>
          </a:prstGeom>
        </p:spPr>
      </p:pic>
      <p:pic>
        <p:nvPicPr>
          <p:cNvPr id="101" name="图片 100" descr="矢量智能对象-32"/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77920" y="4993323"/>
            <a:ext cx="506095" cy="548640"/>
          </a:xfrm>
          <a:prstGeom prst="rect">
            <a:avLst/>
          </a:prstGeom>
        </p:spPr>
      </p:pic>
      <p:pic>
        <p:nvPicPr>
          <p:cNvPr id="102" name="图片 101" descr="矢量智能对象-33"/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48940" y="5017453"/>
            <a:ext cx="529590" cy="500380"/>
          </a:xfrm>
          <a:prstGeom prst="rect">
            <a:avLst/>
          </a:prstGeom>
        </p:spPr>
      </p:pic>
      <p:pic>
        <p:nvPicPr>
          <p:cNvPr id="103" name="图片 102" descr="矢量智能对象-34"/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63370" y="4993323"/>
            <a:ext cx="457200" cy="548640"/>
          </a:xfrm>
          <a:prstGeom prst="rect">
            <a:avLst/>
          </a:prstGeom>
        </p:spPr>
      </p:pic>
      <p:pic>
        <p:nvPicPr>
          <p:cNvPr id="104" name="图片 103" descr="矢量智能对象-35"/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3716" y="4253230"/>
            <a:ext cx="530225" cy="535940"/>
          </a:xfrm>
          <a:prstGeom prst="rect">
            <a:avLst/>
          </a:prstGeom>
        </p:spPr>
      </p:pic>
      <p:pic>
        <p:nvPicPr>
          <p:cNvPr id="105" name="图片 104" descr="矢量智能对象-36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19960" y="4993640"/>
            <a:ext cx="529590" cy="548005"/>
          </a:xfrm>
          <a:prstGeom prst="rect">
            <a:avLst/>
          </a:prstGeom>
        </p:spPr>
      </p:pic>
      <p:pic>
        <p:nvPicPr>
          <p:cNvPr id="106" name="图片 105" descr="矢量智能对象-37"/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4901" y="4271645"/>
            <a:ext cx="529590" cy="499110"/>
          </a:xfrm>
          <a:prstGeom prst="rect">
            <a:avLst/>
          </a:prstGeom>
        </p:spPr>
      </p:pic>
      <p:pic>
        <p:nvPicPr>
          <p:cNvPr id="107" name="图片 106" descr="矢量智能对象-38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01796" y="4261168"/>
            <a:ext cx="530225" cy="520065"/>
          </a:xfrm>
          <a:prstGeom prst="rect">
            <a:avLst/>
          </a:prstGeom>
        </p:spPr>
      </p:pic>
      <p:pic>
        <p:nvPicPr>
          <p:cNvPr id="108" name="图片 107" descr="矢量智能对象-39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15200" y="4247198"/>
            <a:ext cx="476885" cy="548005"/>
          </a:xfrm>
          <a:prstGeom prst="rect">
            <a:avLst/>
          </a:prstGeom>
        </p:spPr>
      </p:pic>
      <p:pic>
        <p:nvPicPr>
          <p:cNvPr id="109" name="图片 108" descr="矢量智能对象-40"/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85585" y="4265613"/>
            <a:ext cx="530225" cy="511175"/>
          </a:xfrm>
          <a:prstGeom prst="rect">
            <a:avLst/>
          </a:prstGeom>
        </p:spPr>
      </p:pic>
      <p:pic>
        <p:nvPicPr>
          <p:cNvPr id="110" name="图片 109" descr="矢量智能对象-41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56605" y="4297998"/>
            <a:ext cx="529590" cy="446405"/>
          </a:xfrm>
          <a:prstGeom prst="rect">
            <a:avLst/>
          </a:prstGeom>
        </p:spPr>
      </p:pic>
      <p:pic>
        <p:nvPicPr>
          <p:cNvPr id="111" name="图片 110" descr="矢量智能对象-42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27625" y="4271963"/>
            <a:ext cx="529590" cy="498475"/>
          </a:xfrm>
          <a:prstGeom prst="rect">
            <a:avLst/>
          </a:prstGeom>
        </p:spPr>
      </p:pic>
      <p:pic>
        <p:nvPicPr>
          <p:cNvPr id="112" name="图片 111" descr="矢量智能对象-43"/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010" y="4247198"/>
            <a:ext cx="530225" cy="548005"/>
          </a:xfrm>
          <a:prstGeom prst="rect">
            <a:avLst/>
          </a:prstGeom>
        </p:spPr>
      </p:pic>
      <p:pic>
        <p:nvPicPr>
          <p:cNvPr id="113" name="图片 112" descr="矢量智能对象-44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99510" y="4247198"/>
            <a:ext cx="499110" cy="548005"/>
          </a:xfrm>
          <a:prstGeom prst="rect">
            <a:avLst/>
          </a:prstGeom>
        </p:spPr>
      </p:pic>
      <p:pic>
        <p:nvPicPr>
          <p:cNvPr id="114" name="图片 113" descr="矢量智能对象-45"/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4247198"/>
            <a:ext cx="529590" cy="548005"/>
          </a:xfrm>
          <a:prstGeom prst="rect">
            <a:avLst/>
          </a:prstGeom>
        </p:spPr>
      </p:pic>
      <p:pic>
        <p:nvPicPr>
          <p:cNvPr id="115" name="图片 114" descr="矢量智能对象-46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5195" y="4247198"/>
            <a:ext cx="530225" cy="548005"/>
          </a:xfrm>
          <a:prstGeom prst="rect">
            <a:avLst/>
          </a:prstGeom>
        </p:spPr>
      </p:pic>
      <p:pic>
        <p:nvPicPr>
          <p:cNvPr id="116" name="图片 115" descr="矢量智能对象-47"/>
          <p:cNvPicPr>
            <a:picLocks noChangeAspect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034" y="3556953"/>
            <a:ext cx="529590" cy="530225"/>
          </a:xfrm>
          <a:prstGeom prst="rect">
            <a:avLst/>
          </a:prstGeom>
        </p:spPr>
      </p:pic>
      <p:pic>
        <p:nvPicPr>
          <p:cNvPr id="117" name="图片 116" descr="矢量智能对象-48"/>
          <p:cNvPicPr>
            <a:picLocks noChangeAspect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741" y="3560445"/>
            <a:ext cx="530225" cy="523240"/>
          </a:xfrm>
          <a:prstGeom prst="rect">
            <a:avLst/>
          </a:prstGeom>
        </p:spPr>
      </p:pic>
      <p:pic>
        <p:nvPicPr>
          <p:cNvPr id="118" name="图片 117" descr="矢量智能对象-49"/>
          <p:cNvPicPr>
            <a:picLocks noChangeAspect="1"/>
          </p:cNvPicPr>
          <p:nvPr/>
        </p:nvPicPr>
        <p:blipFill>
          <a:blip r:embed="rId4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65931" y="3548063"/>
            <a:ext cx="433070" cy="548005"/>
          </a:xfrm>
          <a:prstGeom prst="rect">
            <a:avLst/>
          </a:prstGeom>
        </p:spPr>
      </p:pic>
      <p:pic>
        <p:nvPicPr>
          <p:cNvPr id="119" name="图片 118" descr="矢量智能对象-50"/>
          <p:cNvPicPr>
            <a:picLocks noChangeAspect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28061" y="3548063"/>
            <a:ext cx="528955" cy="548005"/>
          </a:xfrm>
          <a:prstGeom prst="rect">
            <a:avLst/>
          </a:prstGeom>
        </p:spPr>
      </p:pic>
      <p:pic>
        <p:nvPicPr>
          <p:cNvPr id="120" name="图片 119" descr="矢量智能对象-51"/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87651" y="3550285"/>
            <a:ext cx="530225" cy="543560"/>
          </a:xfrm>
          <a:prstGeom prst="rect">
            <a:avLst/>
          </a:prstGeom>
        </p:spPr>
      </p:pic>
      <p:pic>
        <p:nvPicPr>
          <p:cNvPr id="121" name="图片 120" descr="矢量智能对象-52"/>
          <p:cNvPicPr>
            <a:picLocks noChangeAspect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84950" y="3560763"/>
            <a:ext cx="529590" cy="522605"/>
          </a:xfrm>
          <a:prstGeom prst="rect">
            <a:avLst/>
          </a:prstGeom>
        </p:spPr>
      </p:pic>
      <p:pic>
        <p:nvPicPr>
          <p:cNvPr id="122" name="图片 121" descr="矢量智能对象-53"/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47080" y="3599180"/>
            <a:ext cx="529590" cy="445770"/>
          </a:xfrm>
          <a:prstGeom prst="rect">
            <a:avLst/>
          </a:prstGeom>
        </p:spPr>
      </p:pic>
      <p:pic>
        <p:nvPicPr>
          <p:cNvPr id="123" name="图片 122" descr="矢量智能对象-54"/>
          <p:cNvPicPr>
            <a:picLocks noChangeAspect="1"/>
          </p:cNvPicPr>
          <p:nvPr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08575" y="3585210"/>
            <a:ext cx="530225" cy="473710"/>
          </a:xfrm>
          <a:prstGeom prst="rect">
            <a:avLst/>
          </a:prstGeom>
        </p:spPr>
      </p:pic>
      <p:pic>
        <p:nvPicPr>
          <p:cNvPr id="124" name="图片 123" descr="矢量智能对象-55"/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55510" y="2855913"/>
            <a:ext cx="529590" cy="506730"/>
          </a:xfrm>
          <a:prstGeom prst="rect">
            <a:avLst/>
          </a:prstGeom>
        </p:spPr>
      </p:pic>
      <p:pic>
        <p:nvPicPr>
          <p:cNvPr id="125" name="图片 124" descr="矢量智能对象-56"/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50591" y="2847023"/>
            <a:ext cx="530225" cy="524510"/>
          </a:xfrm>
          <a:prstGeom prst="rect">
            <a:avLst/>
          </a:prstGeom>
        </p:spPr>
      </p:pic>
      <p:pic>
        <p:nvPicPr>
          <p:cNvPr id="126" name="图片 125" descr="矢量智能对象-57"/>
          <p:cNvPicPr>
            <a:picLocks noChangeAspect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645916" y="2835593"/>
            <a:ext cx="529590" cy="547370"/>
          </a:xfrm>
          <a:prstGeom prst="rect">
            <a:avLst/>
          </a:prstGeom>
        </p:spPr>
      </p:pic>
      <p:pic>
        <p:nvPicPr>
          <p:cNvPr id="127" name="图片 126" descr="矢量智能对象-58"/>
          <p:cNvPicPr>
            <a:picLocks noChangeAspect="1"/>
          </p:cNvPicPr>
          <p:nvPr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726" y="2845435"/>
            <a:ext cx="529590" cy="527685"/>
          </a:xfrm>
          <a:prstGeom prst="rect">
            <a:avLst/>
          </a:prstGeom>
        </p:spPr>
      </p:pic>
      <p:pic>
        <p:nvPicPr>
          <p:cNvPr id="128" name="图片 127" descr="矢量智能对象-59"/>
          <p:cNvPicPr>
            <a:picLocks noChangeAspect="1"/>
          </p:cNvPicPr>
          <p:nvPr/>
        </p:nvPicPr>
        <p:blipFill>
          <a:blip r:embed="rId5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141976" y="2835275"/>
            <a:ext cx="433705" cy="548005"/>
          </a:xfrm>
          <a:prstGeom prst="rect">
            <a:avLst/>
          </a:prstGeom>
        </p:spPr>
      </p:pic>
      <p:pic>
        <p:nvPicPr>
          <p:cNvPr id="129" name="图片 128" descr="矢量智能对象-60"/>
          <p:cNvPicPr>
            <a:picLocks noChangeAspect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6170" y="3547745"/>
            <a:ext cx="516255" cy="548640"/>
          </a:xfrm>
          <a:prstGeom prst="rect">
            <a:avLst/>
          </a:prstGeom>
        </p:spPr>
      </p:pic>
      <p:pic>
        <p:nvPicPr>
          <p:cNvPr id="130" name="图片 129" descr="矢量智能对象-6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3559810"/>
            <a:ext cx="529590" cy="524510"/>
          </a:xfrm>
          <a:prstGeom prst="rect">
            <a:avLst/>
          </a:prstGeom>
        </p:spPr>
      </p:pic>
      <p:pic>
        <p:nvPicPr>
          <p:cNvPr id="131" name="图片 130" descr="矢量智能对象-62"/>
          <p:cNvPicPr>
            <a:picLocks noChangeAspect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20595" y="3548063"/>
            <a:ext cx="479425" cy="548005"/>
          </a:xfrm>
          <a:prstGeom prst="rect">
            <a:avLst/>
          </a:prstGeom>
        </p:spPr>
      </p:pic>
      <p:pic>
        <p:nvPicPr>
          <p:cNvPr id="132" name="图片 131" descr="矢量智能对象-63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70705" y="3555365"/>
            <a:ext cx="529590" cy="533400"/>
          </a:xfrm>
          <a:prstGeom prst="rect">
            <a:avLst/>
          </a:prstGeom>
        </p:spPr>
      </p:pic>
      <p:pic>
        <p:nvPicPr>
          <p:cNvPr id="133" name="图片 132" descr="矢量智能对象-64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42415" y="4247198"/>
            <a:ext cx="499110" cy="548005"/>
          </a:xfrm>
          <a:prstGeom prst="rect">
            <a:avLst/>
          </a:prstGeom>
        </p:spPr>
      </p:pic>
      <p:pic>
        <p:nvPicPr>
          <p:cNvPr id="134" name="图片 133" descr="矢量智能对象"/>
          <p:cNvPicPr>
            <a:picLocks noChangeAspect="1"/>
          </p:cNvPicPr>
          <p:nvPr/>
        </p:nvPicPr>
        <p:blipFill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38221" y="4246880"/>
            <a:ext cx="529590" cy="54864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153793" y="527381"/>
            <a:ext cx="1618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0163" y="2598003"/>
            <a:ext cx="3071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E022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DBD7F-7087-C247-9A3D-74AFAD9A2E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5F31CA-6E07-CD47-8644-C37B1E0E0A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D6AC-5F7E-44F3-841B-939AAE0842A3}" type="datetime1">
              <a:rPr kumimoji="1" lang="zh-CN" altLang="en-US" smtClean="0"/>
              <a:t>2022/7/18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5400000">
            <a:off x="3138758" y="2007880"/>
            <a:ext cx="412571" cy="353508"/>
          </a:xfrm>
          <a:prstGeom prst="hexagon">
            <a:avLst/>
          </a:prstGeom>
          <a:solidFill>
            <a:srgbClr val="E02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六边形 83"/>
          <p:cNvSpPr/>
          <p:nvPr/>
        </p:nvSpPr>
        <p:spPr>
          <a:xfrm rot="5400000">
            <a:off x="3140747" y="2614106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六边形 84"/>
          <p:cNvSpPr/>
          <p:nvPr/>
        </p:nvSpPr>
        <p:spPr>
          <a:xfrm rot="5400000">
            <a:off x="3140747" y="3261814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六边形 85"/>
          <p:cNvSpPr/>
          <p:nvPr/>
        </p:nvSpPr>
        <p:spPr>
          <a:xfrm rot="5400000">
            <a:off x="3145216" y="3905754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93" y="52738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563" y="20215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987" y="201364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4563" y="261440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2759" y="262463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4563" y="326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9032" y="39070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59" name="矩形 58"/>
          <p:cNvSpPr/>
          <p:nvPr/>
        </p:nvSpPr>
        <p:spPr>
          <a:xfrm>
            <a:off x="3171957" y="326869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176426" y="389959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850" y="1303699"/>
            <a:ext cx="75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作业车间调度问题</a:t>
            </a:r>
            <a:r>
              <a:rPr lang="en-US" altLang="zh-CN" dirty="0" smtClean="0"/>
              <a:t>(Job-shop </a:t>
            </a:r>
            <a:r>
              <a:rPr lang="en-US" altLang="zh-CN" dirty="0"/>
              <a:t>S</a:t>
            </a:r>
            <a:r>
              <a:rPr lang="en-US" altLang="zh-CN" dirty="0" smtClean="0"/>
              <a:t>cheduling Problem, JSP)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1849" y="3610824"/>
            <a:ext cx="75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柔性</a:t>
            </a:r>
            <a:r>
              <a:rPr lang="zh-CN" altLang="en-US" dirty="0" smtClean="0"/>
              <a:t>作业车间调度问题</a:t>
            </a:r>
            <a:r>
              <a:rPr lang="en-US" altLang="zh-CN" dirty="0" smtClean="0"/>
              <a:t>(Flexible Job-shop </a:t>
            </a:r>
            <a:r>
              <a:rPr lang="en-US" altLang="zh-CN" dirty="0"/>
              <a:t>S</a:t>
            </a:r>
            <a:r>
              <a:rPr lang="en-US" altLang="zh-CN" dirty="0" smtClean="0"/>
              <a:t>cheduling Problem, JSP)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3988" y="1303699"/>
            <a:ext cx="506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各符号说明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438" y="1358020"/>
            <a:ext cx="508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染色体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染色体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解码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438" y="1358020"/>
            <a:ext cx="508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</a:t>
            </a:r>
            <a:r>
              <a:rPr lang="zh-CN" altLang="en-US" dirty="0" smtClean="0"/>
              <a:t>解生成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5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交叉</a:t>
            </a:r>
            <a:endParaRPr lang="en-US" altLang="zh-CN" dirty="0" smtClean="0"/>
          </a:p>
          <a:p>
            <a:r>
              <a:rPr lang="zh-CN" altLang="en-US" dirty="0" smtClean="0"/>
              <a:t>变异</a:t>
            </a:r>
            <a:endParaRPr lang="en-US" altLang="zh-CN" dirty="0" smtClean="0"/>
          </a:p>
          <a:p>
            <a:r>
              <a:rPr lang="zh-CN" altLang="en-US" dirty="0" smtClean="0"/>
              <a:t>评价函数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算法整体流程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18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96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1002</Words>
  <Application>Microsoft Office PowerPoint</Application>
  <PresentationFormat>宽屏</PresentationFormat>
  <Paragraphs>96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Lantinghei SC Demibold</vt:lpstr>
      <vt:lpstr>等线</vt:lpstr>
      <vt:lpstr>黑体</vt:lpstr>
      <vt:lpstr>宋体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vip835</dc:creator>
  <cp:lastModifiedBy>夏春浩</cp:lastModifiedBy>
  <cp:revision>88</cp:revision>
  <dcterms:created xsi:type="dcterms:W3CDTF">2021-08-21T07:22:02Z</dcterms:created>
  <dcterms:modified xsi:type="dcterms:W3CDTF">2022-07-20T12:09:34Z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