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handoutMasterIdLst>
    <p:handoutMasterId r:id="rId7"/>
  </p:handoutMasterIdLst>
  <p:sldIdLst>
    <p:sldId id="256" r:id="rId2"/>
    <p:sldId id="257" r:id="rId3"/>
    <p:sldId id="274" r:id="rId4"/>
    <p:sldId id="275" r:id="rId5"/>
    <p:sldId id="273" r:id="rId6"/>
  </p:sldIdLst>
  <p:sldSz cx="9144000" cy="6858000" type="screen4x3"/>
  <p:notesSz cx="7105650" cy="102362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99FF"/>
    <a:srgbClr val="FFFFCC"/>
    <a:srgbClr val="0000FF"/>
    <a:srgbClr val="CCECFF"/>
    <a:srgbClr val="FF3399"/>
    <a:srgbClr val="FF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2" autoAdjust="0"/>
    <p:restoredTop sz="94660"/>
  </p:normalViewPr>
  <p:slideViewPr>
    <p:cSldViewPr>
      <p:cViewPr varScale="1">
        <p:scale>
          <a:sx n="70" d="100"/>
          <a:sy n="70" d="100"/>
        </p:scale>
        <p:origin x="-117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0"/>
            <a:ext cx="3079750" cy="511175"/>
          </a:xfrm>
          <a:prstGeom prst="rect">
            <a:avLst/>
          </a:prstGeom>
          <a:noFill/>
          <a:ln w="9525">
            <a:noFill/>
            <a:miter lim="800000"/>
            <a:headEnd/>
            <a:tailEnd/>
          </a:ln>
          <a:effectLst/>
        </p:spPr>
        <p:txBody>
          <a:bodyPr vert="horz" wrap="square" lIns="96277" tIns="48139" rIns="96277" bIns="48139" numCol="1" anchor="t" anchorCtr="0" compatLnSpc="1">
            <a:prstTxWarp prst="textNoShape">
              <a:avLst/>
            </a:prstTxWarp>
          </a:bodyPr>
          <a:lstStyle>
            <a:lvl1pPr defTabSz="962025">
              <a:defRPr sz="1300">
                <a:latin typeface="Arial" charset="0"/>
                <a:ea typeface="宋体" pitchFamily="2" charset="-122"/>
              </a:defRPr>
            </a:lvl1pPr>
          </a:lstStyle>
          <a:p>
            <a:pPr>
              <a:defRPr/>
            </a:pPr>
            <a:endParaRPr lang="en-US" altLang="zh-CN"/>
          </a:p>
        </p:txBody>
      </p:sp>
      <p:sp>
        <p:nvSpPr>
          <p:cNvPr id="124931" name="Rectangle 3"/>
          <p:cNvSpPr>
            <a:spLocks noGrp="1" noChangeArrowheads="1"/>
          </p:cNvSpPr>
          <p:nvPr>
            <p:ph type="dt" sz="quarter" idx="1"/>
          </p:nvPr>
        </p:nvSpPr>
        <p:spPr bwMode="auto">
          <a:xfrm>
            <a:off x="4024313" y="0"/>
            <a:ext cx="3079750" cy="511175"/>
          </a:xfrm>
          <a:prstGeom prst="rect">
            <a:avLst/>
          </a:prstGeom>
          <a:noFill/>
          <a:ln w="9525">
            <a:noFill/>
            <a:miter lim="800000"/>
            <a:headEnd/>
            <a:tailEnd/>
          </a:ln>
          <a:effectLst/>
        </p:spPr>
        <p:txBody>
          <a:bodyPr vert="horz" wrap="square" lIns="96277" tIns="48139" rIns="96277" bIns="48139" numCol="1" anchor="t" anchorCtr="0" compatLnSpc="1">
            <a:prstTxWarp prst="textNoShape">
              <a:avLst/>
            </a:prstTxWarp>
          </a:bodyPr>
          <a:lstStyle>
            <a:lvl1pPr algn="r" defTabSz="962025">
              <a:defRPr sz="1300">
                <a:latin typeface="Arial" charset="0"/>
                <a:ea typeface="宋体" pitchFamily="2" charset="-122"/>
              </a:defRPr>
            </a:lvl1pPr>
          </a:lstStyle>
          <a:p>
            <a:pPr>
              <a:defRPr/>
            </a:pPr>
            <a:endParaRPr lang="en-US" altLang="zh-CN"/>
          </a:p>
        </p:txBody>
      </p:sp>
      <p:sp>
        <p:nvSpPr>
          <p:cNvPr id="124932" name="Rectangle 4"/>
          <p:cNvSpPr>
            <a:spLocks noGrp="1" noChangeArrowheads="1"/>
          </p:cNvSpPr>
          <p:nvPr>
            <p:ph type="ftr" sz="quarter" idx="2"/>
          </p:nvPr>
        </p:nvSpPr>
        <p:spPr bwMode="auto">
          <a:xfrm>
            <a:off x="0" y="9723438"/>
            <a:ext cx="3079750" cy="511175"/>
          </a:xfrm>
          <a:prstGeom prst="rect">
            <a:avLst/>
          </a:prstGeom>
          <a:noFill/>
          <a:ln w="9525">
            <a:noFill/>
            <a:miter lim="800000"/>
            <a:headEnd/>
            <a:tailEnd/>
          </a:ln>
          <a:effectLst/>
        </p:spPr>
        <p:txBody>
          <a:bodyPr vert="horz" wrap="square" lIns="96277" tIns="48139" rIns="96277" bIns="48139" numCol="1" anchor="b" anchorCtr="0" compatLnSpc="1">
            <a:prstTxWarp prst="textNoShape">
              <a:avLst/>
            </a:prstTxWarp>
          </a:bodyPr>
          <a:lstStyle>
            <a:lvl1pPr defTabSz="962025">
              <a:defRPr sz="1300">
                <a:latin typeface="Arial" charset="0"/>
                <a:ea typeface="宋体" pitchFamily="2" charset="-122"/>
              </a:defRPr>
            </a:lvl1pPr>
          </a:lstStyle>
          <a:p>
            <a:pPr>
              <a:defRPr/>
            </a:pPr>
            <a:endParaRPr lang="en-US" altLang="zh-CN"/>
          </a:p>
        </p:txBody>
      </p:sp>
      <p:sp>
        <p:nvSpPr>
          <p:cNvPr id="124933" name="Rectangle 5"/>
          <p:cNvSpPr>
            <a:spLocks noGrp="1" noChangeArrowheads="1"/>
          </p:cNvSpPr>
          <p:nvPr>
            <p:ph type="sldNum" sz="quarter" idx="3"/>
          </p:nvPr>
        </p:nvSpPr>
        <p:spPr bwMode="auto">
          <a:xfrm>
            <a:off x="4024313" y="9723438"/>
            <a:ext cx="3079750" cy="511175"/>
          </a:xfrm>
          <a:prstGeom prst="rect">
            <a:avLst/>
          </a:prstGeom>
          <a:noFill/>
          <a:ln w="9525">
            <a:noFill/>
            <a:miter lim="800000"/>
            <a:headEnd/>
            <a:tailEnd/>
          </a:ln>
          <a:effectLst/>
        </p:spPr>
        <p:txBody>
          <a:bodyPr vert="horz" wrap="square" lIns="96277" tIns="48139" rIns="96277" bIns="48139" numCol="1" anchor="b" anchorCtr="0" compatLnSpc="1">
            <a:prstTxWarp prst="textNoShape">
              <a:avLst/>
            </a:prstTxWarp>
          </a:bodyPr>
          <a:lstStyle>
            <a:lvl1pPr algn="r" defTabSz="962025">
              <a:defRPr sz="1300">
                <a:latin typeface="Arial" charset="0"/>
                <a:ea typeface="宋体" pitchFamily="2" charset="-122"/>
              </a:defRPr>
            </a:lvl1pPr>
          </a:lstStyle>
          <a:p>
            <a:pPr>
              <a:defRPr/>
            </a:pPr>
            <a:fld id="{A765FFEB-1C24-460C-96D1-98B85B931DE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p:cNvPicPr>
            <a:picLocks noChangeAspect="1" noChangeArrowheads="1"/>
          </p:cNvPicPr>
          <p:nvPr userDrawn="1"/>
        </p:nvPicPr>
        <p:blipFill>
          <a:blip r:embed="rId2" cstate="print"/>
          <a:srcRect l="25717" t="50407" r="18102" b="14722"/>
          <a:stretch>
            <a:fillRect/>
          </a:stretch>
        </p:blipFill>
        <p:spPr bwMode="auto">
          <a:xfrm>
            <a:off x="0" y="0"/>
            <a:ext cx="9144000" cy="1700213"/>
          </a:xfrm>
          <a:prstGeom prst="rect">
            <a:avLst/>
          </a:prstGeom>
          <a:noFill/>
          <a:ln w="9525">
            <a:noFill/>
            <a:miter lim="800000"/>
            <a:headEnd/>
            <a:tailEnd/>
          </a:ln>
        </p:spPr>
      </p:pic>
      <p:pic>
        <p:nvPicPr>
          <p:cNvPr id="5" name="Picture 19" descr="CSC标准logo非水晶"/>
          <p:cNvPicPr>
            <a:picLocks noChangeAspect="1" noChangeArrowheads="1"/>
          </p:cNvPicPr>
          <p:nvPr userDrawn="1"/>
        </p:nvPicPr>
        <p:blipFill>
          <a:blip r:embed="rId3" cstate="print"/>
          <a:srcRect/>
          <a:stretch>
            <a:fillRect/>
          </a:stretch>
        </p:blipFill>
        <p:spPr bwMode="auto">
          <a:xfrm>
            <a:off x="7956550" y="115888"/>
            <a:ext cx="1042988" cy="936625"/>
          </a:xfrm>
          <a:prstGeom prst="rect">
            <a:avLst/>
          </a:prstGeom>
          <a:noFill/>
          <a:ln w="9525">
            <a:noFill/>
            <a:miter lim="800000"/>
            <a:headEnd/>
            <a:tailEnd/>
          </a:ln>
        </p:spPr>
      </p:pic>
      <p:pic>
        <p:nvPicPr>
          <p:cNvPr id="6" name="图片 11" descr="标.png"/>
          <p:cNvPicPr>
            <a:picLocks noChangeAspect="1"/>
          </p:cNvPicPr>
          <p:nvPr userDrawn="1"/>
        </p:nvPicPr>
        <p:blipFill>
          <a:blip r:embed="rId4" cstate="print"/>
          <a:srcRect/>
          <a:stretch>
            <a:fillRect/>
          </a:stretch>
        </p:blipFill>
        <p:spPr bwMode="auto">
          <a:xfrm>
            <a:off x="0" y="6108700"/>
            <a:ext cx="1403350" cy="749300"/>
          </a:xfrm>
          <a:prstGeom prst="rect">
            <a:avLst/>
          </a:prstGeom>
          <a:noFill/>
          <a:ln w="9525">
            <a:noFill/>
            <a:miter lim="800000"/>
            <a:headEnd/>
            <a:tailEnd/>
          </a:ln>
        </p:spPr>
      </p:pic>
      <p:sp>
        <p:nvSpPr>
          <p:cNvPr id="1075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1075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7"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8"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9"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B3D53CF-9057-4065-A090-1D6EBD666ADD}"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0EF513A-8A93-424B-96DF-6868F42A10D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5B0AF33-29B8-4945-8329-D36069062F8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A4A7F48-D2E2-46B8-84A8-CC87CE0AA0A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83332E1-9E18-485E-AC71-CBCDB79A62D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4AACA7D-2CBE-40EE-9201-78DF2A6717F1}"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C01CCAA7-5B2B-428B-A894-53FB161BC68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97D2F001-CF1A-4D9C-8DD5-11F81F15A8B8}"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FFBFDC0C-A885-42CB-9283-F9173E05085B}"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38E4314-E9A7-4302-9149-4532248A31D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280B1D2-9EEA-4B31-929F-E2C66B09A81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1064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65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1065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65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1065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1065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65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a typeface="宋体" pitchFamily="2" charset="-122"/>
              </a:defRPr>
            </a:lvl1pPr>
          </a:lstStyle>
          <a:p>
            <a:pPr>
              <a:defRPr/>
            </a:pPr>
            <a:endParaRPr lang="en-US" altLang="zh-CN"/>
          </a:p>
        </p:txBody>
      </p:sp>
      <p:sp>
        <p:nvSpPr>
          <p:cNvPr id="1065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ea typeface="宋体" pitchFamily="2" charset="-122"/>
              </a:defRPr>
            </a:lvl1pPr>
          </a:lstStyle>
          <a:p>
            <a:pPr>
              <a:defRPr/>
            </a:pPr>
            <a:endParaRPr lang="en-US" altLang="zh-CN"/>
          </a:p>
        </p:txBody>
      </p:sp>
      <p:sp>
        <p:nvSpPr>
          <p:cNvPr id="1065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a typeface="宋体" pitchFamily="2" charset="-122"/>
              </a:defRPr>
            </a:lvl1pPr>
          </a:lstStyle>
          <a:p>
            <a:pPr>
              <a:defRPr/>
            </a:pPr>
            <a:fld id="{97E1D744-057A-40DA-B17E-5505202EF8F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395536" y="1916832"/>
            <a:ext cx="8497887" cy="1462088"/>
          </a:xfrm>
        </p:spPr>
        <p:txBody>
          <a:bodyPr/>
          <a:lstStyle/>
          <a:p>
            <a:pPr algn="ctr" eaLnBrk="1" hangingPunct="1">
              <a:lnSpc>
                <a:spcPct val="130000"/>
              </a:lnSpc>
            </a:pPr>
            <a:r>
              <a:rPr lang="en-US" altLang="zh-CN" sz="2800" b="1" dirty="0" smtClean="0">
                <a:latin typeface="Cambria" pitchFamily="18" charset="0"/>
              </a:rPr>
              <a:t>Technical Reference on Harmonization of Energy Efficiency Test Methods of Refrigerators towards the NEW IEC 62552 among APEC Region</a:t>
            </a:r>
          </a:p>
        </p:txBody>
      </p:sp>
      <p:sp>
        <p:nvSpPr>
          <p:cNvPr id="14338" name="Rectangle 3"/>
          <p:cNvSpPr>
            <a:spLocks noGrp="1" noChangeArrowheads="1"/>
          </p:cNvSpPr>
          <p:nvPr>
            <p:ph type="subTitle" idx="1"/>
          </p:nvPr>
        </p:nvSpPr>
        <p:spPr>
          <a:xfrm>
            <a:off x="1403648" y="4437112"/>
            <a:ext cx="6400800" cy="1152525"/>
          </a:xfrm>
        </p:spPr>
        <p:txBody>
          <a:bodyPr/>
          <a:lstStyle/>
          <a:p>
            <a:pPr eaLnBrk="1" hangingPunct="1"/>
            <a:endParaRPr lang="en-US" altLang="zh-CN" sz="2800" b="1" dirty="0" smtClean="0"/>
          </a:p>
          <a:p>
            <a:pPr eaLnBrk="1" hangingPunct="1"/>
            <a:endParaRPr lang="zh-CN" altLang="en-US" sz="2400" b="1" dirty="0" smtClean="0">
              <a:latin typeface="楷体_GB2312" pitchFamily="49" charset="-122"/>
              <a:ea typeface="楷体_GB2312" pitchFamily="49" charset="-122"/>
            </a:endParaRPr>
          </a:p>
        </p:txBody>
      </p:sp>
      <p:sp>
        <p:nvSpPr>
          <p:cNvPr id="4" name="TextBox 3"/>
          <p:cNvSpPr txBox="1"/>
          <p:nvPr/>
        </p:nvSpPr>
        <p:spPr>
          <a:xfrm>
            <a:off x="467544" y="4293096"/>
            <a:ext cx="5040560" cy="584775"/>
          </a:xfrm>
          <a:prstGeom prst="rect">
            <a:avLst/>
          </a:prstGeom>
          <a:noFill/>
        </p:spPr>
        <p:txBody>
          <a:bodyPr wrap="square" rtlCol="0">
            <a:spAutoFit/>
          </a:bodyPr>
          <a:lstStyle/>
          <a:p>
            <a:r>
              <a:rPr lang="en-US" altLang="zh-CN" sz="1600" dirty="0" smtClean="0">
                <a:solidFill>
                  <a:srgbClr val="002060"/>
                </a:solidFill>
              </a:rPr>
              <a:t>Project Contact: Ms. An Min</a:t>
            </a:r>
          </a:p>
          <a:p>
            <a:r>
              <a:rPr lang="en-US" altLang="zh-CN" sz="1600" dirty="0" smtClean="0">
                <a:solidFill>
                  <a:srgbClr val="002060"/>
                </a:solidFill>
              </a:rPr>
              <a:t>Project Overseer: Ms. Zhang </a:t>
            </a:r>
            <a:r>
              <a:rPr lang="en-US" altLang="zh-CN" sz="1600" dirty="0" err="1" smtClean="0">
                <a:solidFill>
                  <a:srgbClr val="002060"/>
                </a:solidFill>
              </a:rPr>
              <a:t>Shaojun</a:t>
            </a:r>
            <a:endParaRPr lang="en-US" altLang="zh-CN" sz="1600" dirty="0" smtClean="0">
              <a:solidFill>
                <a:srgbClr val="002060"/>
              </a:solidFill>
            </a:endParaRPr>
          </a:p>
        </p:txBody>
      </p:sp>
      <p:pic>
        <p:nvPicPr>
          <p:cNvPr id="5" name="Picture 6" descr="C:\Users\张时聪\Desktop\背景、胸牌、资料袋-基础图片\01 APEC LOGO.jpg"/>
          <p:cNvPicPr>
            <a:picLocks noChangeAspect="1" noChangeArrowheads="1"/>
          </p:cNvPicPr>
          <p:nvPr/>
        </p:nvPicPr>
        <p:blipFill>
          <a:blip r:embed="rId2" cstate="print"/>
          <a:srcRect/>
          <a:stretch>
            <a:fillRect/>
          </a:stretch>
        </p:blipFill>
        <p:spPr bwMode="auto">
          <a:xfrm>
            <a:off x="7308304" y="5733256"/>
            <a:ext cx="1692275" cy="981075"/>
          </a:xfrm>
          <a:prstGeom prst="rect">
            <a:avLst/>
          </a:prstGeom>
          <a:noFill/>
          <a:ln w="9525">
            <a:noFill/>
            <a:miter lim="800000"/>
            <a:headEnd/>
            <a:tailEnd/>
          </a:ln>
        </p:spPr>
      </p:pic>
      <p:sp>
        <p:nvSpPr>
          <p:cNvPr id="6" name="TextBox 6"/>
          <p:cNvSpPr txBox="1">
            <a:spLocks noChangeArrowheads="1"/>
          </p:cNvSpPr>
          <p:nvPr/>
        </p:nvSpPr>
        <p:spPr bwMode="auto">
          <a:xfrm>
            <a:off x="395536" y="5013176"/>
            <a:ext cx="4608512" cy="923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defRPr/>
            </a:pPr>
            <a:r>
              <a:rPr lang="en-NZ" altLang="zh-CN" sz="1200" b="1" dirty="0">
                <a:solidFill>
                  <a:srgbClr val="002060"/>
                </a:solidFill>
                <a:latin typeface="+mj-lt"/>
              </a:rPr>
              <a:t>9-11 April 2014</a:t>
            </a:r>
          </a:p>
          <a:p>
            <a:pPr eaLnBrk="1" hangingPunct="1">
              <a:lnSpc>
                <a:spcPct val="150000"/>
              </a:lnSpc>
              <a:defRPr/>
            </a:pPr>
            <a:r>
              <a:rPr lang="en-US" altLang="zh-CN" sz="1200" b="1" dirty="0">
                <a:solidFill>
                  <a:srgbClr val="002060"/>
                </a:solidFill>
                <a:latin typeface="+mj-lt"/>
              </a:rPr>
              <a:t>43rd Meeting of APEC-EGEE&amp;C 43</a:t>
            </a:r>
          </a:p>
          <a:p>
            <a:pPr eaLnBrk="1" hangingPunct="1">
              <a:lnSpc>
                <a:spcPct val="150000"/>
              </a:lnSpc>
              <a:defRPr/>
            </a:pPr>
            <a:r>
              <a:rPr lang="en-NZ" altLang="zh-CN" sz="1200" b="1" dirty="0" err="1">
                <a:solidFill>
                  <a:srgbClr val="002060"/>
                </a:solidFill>
                <a:latin typeface="+mj-lt"/>
              </a:rPr>
              <a:t>Moana</a:t>
            </a:r>
            <a:r>
              <a:rPr lang="en-NZ" altLang="zh-CN" sz="1200" b="1" dirty="0">
                <a:solidFill>
                  <a:srgbClr val="002060"/>
                </a:solidFill>
                <a:latin typeface="+mj-lt"/>
              </a:rPr>
              <a:t> </a:t>
            </a:r>
            <a:r>
              <a:rPr lang="en-NZ" altLang="zh-CN" sz="1200" b="1" dirty="0" err="1">
                <a:solidFill>
                  <a:srgbClr val="002060"/>
                </a:solidFill>
                <a:latin typeface="+mj-lt"/>
              </a:rPr>
              <a:t>Surfrider</a:t>
            </a:r>
            <a:r>
              <a:rPr lang="en-NZ" altLang="zh-CN" sz="1200" b="1" dirty="0">
                <a:solidFill>
                  <a:srgbClr val="002060"/>
                </a:solidFill>
                <a:latin typeface="+mj-lt"/>
              </a:rPr>
              <a:t>, A Westin Resort &amp; Spa Honolulu, U.S.A</a:t>
            </a:r>
            <a:endParaRPr lang="en-US" altLang="zh-CN" sz="1200" b="1" dirty="0">
              <a:solidFill>
                <a:srgbClr val="002060"/>
              </a:solidFill>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0"/>
          <p:cNvSpPr txBox="1">
            <a:spLocks noChangeArrowheads="1"/>
          </p:cNvSpPr>
          <p:nvPr/>
        </p:nvSpPr>
        <p:spPr bwMode="auto">
          <a:xfrm>
            <a:off x="395536" y="1052736"/>
            <a:ext cx="8352928" cy="5078313"/>
          </a:xfrm>
          <a:prstGeom prst="rect">
            <a:avLst/>
          </a:prstGeom>
          <a:noFill/>
          <a:ln w="9525">
            <a:noFill/>
            <a:miter lim="800000"/>
            <a:headEnd/>
            <a:tailEnd/>
          </a:ln>
        </p:spPr>
        <p:txBody>
          <a:bodyPr wrap="square">
            <a:spAutoFit/>
          </a:bodyPr>
          <a:lstStyle/>
          <a:p>
            <a:endParaRPr lang="en-GB" altLang="zh-CN" dirty="0" smtClean="0">
              <a:solidFill>
                <a:srgbClr val="002060"/>
              </a:solidFill>
              <a:latin typeface="Cambria" pitchFamily="18" charset="0"/>
            </a:endParaRPr>
          </a:p>
          <a:p>
            <a:r>
              <a:rPr lang="en-GB" altLang="zh-CN" dirty="0" smtClean="0">
                <a:solidFill>
                  <a:srgbClr val="002060"/>
                </a:solidFill>
                <a:latin typeface="Cambria" pitchFamily="18" charset="0"/>
              </a:rPr>
              <a:t>Duration: Apr, 2014 to Apr, 2015.</a:t>
            </a:r>
          </a:p>
          <a:p>
            <a:r>
              <a:rPr lang="en-GB" altLang="zh-CN" dirty="0" smtClean="0">
                <a:solidFill>
                  <a:srgbClr val="002060"/>
                </a:solidFill>
                <a:latin typeface="Cambria" pitchFamily="18" charset="0"/>
              </a:rPr>
              <a:t>Budget: </a:t>
            </a:r>
            <a:r>
              <a:rPr lang="en-GB" altLang="zh-CN" dirty="0" smtClean="0">
                <a:solidFill>
                  <a:srgbClr val="002060"/>
                </a:solidFill>
                <a:latin typeface="Cambria" pitchFamily="18" charset="0"/>
              </a:rPr>
              <a:t>260,000 $ (Self fund 50%)</a:t>
            </a:r>
            <a:endParaRPr lang="en-GB" altLang="zh-CN" dirty="0" smtClean="0">
              <a:solidFill>
                <a:srgbClr val="002060"/>
              </a:solidFill>
              <a:latin typeface="Cambria" pitchFamily="18" charset="0"/>
            </a:endParaRPr>
          </a:p>
          <a:p>
            <a:endParaRPr lang="en-GB" altLang="zh-CN" dirty="0" smtClean="0">
              <a:solidFill>
                <a:srgbClr val="002060"/>
              </a:solidFill>
              <a:latin typeface="Cambria" pitchFamily="18" charset="0"/>
            </a:endParaRPr>
          </a:p>
          <a:p>
            <a:r>
              <a:rPr lang="en-GB" altLang="zh-CN" dirty="0" smtClean="0">
                <a:solidFill>
                  <a:srgbClr val="002060"/>
                </a:solidFill>
                <a:latin typeface="Cambria" pitchFamily="18" charset="0"/>
              </a:rPr>
              <a:t>The </a:t>
            </a:r>
            <a:r>
              <a:rPr lang="en-GB" altLang="zh-CN" b="1" dirty="0" smtClean="0">
                <a:solidFill>
                  <a:srgbClr val="002060"/>
                </a:solidFill>
                <a:latin typeface="Cambria" pitchFamily="18" charset="0"/>
              </a:rPr>
              <a:t>Overall Objective </a:t>
            </a:r>
            <a:r>
              <a:rPr lang="en-GB" altLang="zh-CN" dirty="0" smtClean="0">
                <a:solidFill>
                  <a:srgbClr val="002060"/>
                </a:solidFill>
                <a:latin typeface="Cambria" pitchFamily="18" charset="0"/>
              </a:rPr>
              <a:t>is:</a:t>
            </a:r>
          </a:p>
          <a:p>
            <a:r>
              <a:rPr lang="en-GB" altLang="zh-CN" dirty="0" smtClean="0">
                <a:solidFill>
                  <a:srgbClr val="002060"/>
                </a:solidFill>
                <a:latin typeface="Cambria" pitchFamily="18" charset="0"/>
              </a:rPr>
              <a:t>To </a:t>
            </a:r>
            <a:r>
              <a:rPr lang="en-GB" altLang="zh-CN" dirty="0">
                <a:solidFill>
                  <a:srgbClr val="002060"/>
                </a:solidFill>
                <a:latin typeface="Cambria" pitchFamily="18" charset="0"/>
              </a:rPr>
              <a:t>promote harmonizing energy efficiency testing methods for refrigerators in APEC region toward the IEC62552 </a:t>
            </a:r>
            <a:r>
              <a:rPr lang="en-GB" altLang="zh-CN" dirty="0" smtClean="0">
                <a:solidFill>
                  <a:srgbClr val="002060"/>
                </a:solidFill>
                <a:latin typeface="Cambria" pitchFamily="18" charset="0"/>
              </a:rPr>
              <a:t>Standard</a:t>
            </a:r>
            <a:r>
              <a:rPr lang="en-GB" altLang="zh-CN" dirty="0" smtClean="0">
                <a:solidFill>
                  <a:srgbClr val="002060"/>
                </a:solidFill>
                <a:latin typeface="Cambria" pitchFamily="18" charset="0"/>
              </a:rPr>
              <a:t>.</a:t>
            </a:r>
          </a:p>
          <a:p>
            <a:endParaRPr lang="zh-CN" altLang="zh-CN" b="1" dirty="0">
              <a:solidFill>
                <a:srgbClr val="002060"/>
              </a:solidFill>
              <a:latin typeface="Cambria" pitchFamily="18" charset="0"/>
            </a:endParaRPr>
          </a:p>
          <a:p>
            <a:r>
              <a:rPr lang="en-GB" altLang="zh-CN" dirty="0">
                <a:solidFill>
                  <a:srgbClr val="002060"/>
                </a:solidFill>
                <a:latin typeface="Cambria" pitchFamily="18" charset="0"/>
              </a:rPr>
              <a:t>The </a:t>
            </a:r>
            <a:r>
              <a:rPr lang="en-GB" altLang="zh-CN" b="1" dirty="0">
                <a:solidFill>
                  <a:srgbClr val="002060"/>
                </a:solidFill>
                <a:latin typeface="Cambria" pitchFamily="18" charset="0"/>
              </a:rPr>
              <a:t>S</a:t>
            </a:r>
            <a:r>
              <a:rPr lang="en-GB" altLang="zh-CN" b="1" dirty="0" smtClean="0">
                <a:solidFill>
                  <a:srgbClr val="002060"/>
                </a:solidFill>
                <a:latin typeface="Cambria" pitchFamily="18" charset="0"/>
              </a:rPr>
              <a:t>pecific Objectives</a:t>
            </a:r>
            <a:r>
              <a:rPr lang="en-GB" altLang="zh-CN" dirty="0" smtClean="0">
                <a:solidFill>
                  <a:srgbClr val="002060"/>
                </a:solidFill>
                <a:latin typeface="Cambria" pitchFamily="18" charset="0"/>
              </a:rPr>
              <a:t> </a:t>
            </a:r>
            <a:r>
              <a:rPr lang="en-GB" altLang="zh-CN" dirty="0">
                <a:solidFill>
                  <a:srgbClr val="002060"/>
                </a:solidFill>
                <a:latin typeface="Cambria" pitchFamily="18" charset="0"/>
              </a:rPr>
              <a:t>are:</a:t>
            </a:r>
            <a:endParaRPr lang="zh-CN" altLang="zh-CN" b="1" dirty="0">
              <a:solidFill>
                <a:srgbClr val="002060"/>
              </a:solidFill>
              <a:latin typeface="Cambria" pitchFamily="18" charset="0"/>
            </a:endParaRPr>
          </a:p>
          <a:p>
            <a:r>
              <a:rPr lang="en-GB" altLang="zh-CN" b="1" dirty="0">
                <a:solidFill>
                  <a:srgbClr val="002060"/>
                </a:solidFill>
                <a:latin typeface="Cambria" pitchFamily="18" charset="0"/>
              </a:rPr>
              <a:t>Objective 1:</a:t>
            </a:r>
            <a:r>
              <a:rPr lang="en-GB" altLang="zh-CN" dirty="0">
                <a:solidFill>
                  <a:srgbClr val="002060"/>
                </a:solidFill>
                <a:latin typeface="Cambria" pitchFamily="18" charset="0"/>
              </a:rPr>
              <a:t> to investigate situation and differences on energy efficiency standards for refrigerators among APEC economies, with reference of the new IEC62552 standard;</a:t>
            </a:r>
            <a:endParaRPr lang="zh-CN" altLang="zh-CN" b="1" dirty="0">
              <a:solidFill>
                <a:srgbClr val="002060"/>
              </a:solidFill>
              <a:latin typeface="Cambria" pitchFamily="18" charset="0"/>
            </a:endParaRPr>
          </a:p>
          <a:p>
            <a:r>
              <a:rPr lang="en-GB" altLang="zh-CN" b="1" dirty="0">
                <a:solidFill>
                  <a:srgbClr val="002060"/>
                </a:solidFill>
                <a:latin typeface="Cambria" pitchFamily="18" charset="0"/>
              </a:rPr>
              <a:t>Objective 2:</a:t>
            </a:r>
            <a:r>
              <a:rPr lang="en-GB" altLang="zh-CN" dirty="0">
                <a:solidFill>
                  <a:srgbClr val="002060"/>
                </a:solidFill>
                <a:latin typeface="Cambria" pitchFamily="18" charset="0"/>
              </a:rPr>
              <a:t> to study differences of energy efficiency testing standards and the new IEC62552 for refrigerators by laboratory testing in APEC region, with the example of free frost refrigerators;</a:t>
            </a:r>
            <a:endParaRPr lang="zh-CN" altLang="zh-CN" b="1" dirty="0">
              <a:solidFill>
                <a:srgbClr val="002060"/>
              </a:solidFill>
              <a:latin typeface="Cambria" pitchFamily="18" charset="0"/>
            </a:endParaRPr>
          </a:p>
          <a:p>
            <a:r>
              <a:rPr lang="en-GB" altLang="zh-CN" b="1" dirty="0">
                <a:solidFill>
                  <a:srgbClr val="002060"/>
                </a:solidFill>
                <a:latin typeface="Cambria" pitchFamily="18" charset="0"/>
              </a:rPr>
              <a:t>Objective 3: </a:t>
            </a:r>
            <a:r>
              <a:rPr lang="en-GB" altLang="zh-CN" dirty="0">
                <a:solidFill>
                  <a:srgbClr val="002060"/>
                </a:solidFill>
                <a:latin typeface="Cambria" pitchFamily="18" charset="0"/>
              </a:rPr>
              <a:t>to propose recommendations on harmonizing energy efficiency testing methods towards NEW IEC 62552-3 for refrigerators in APEC region;</a:t>
            </a:r>
            <a:endParaRPr lang="zh-CN" altLang="zh-CN" b="1" dirty="0">
              <a:solidFill>
                <a:srgbClr val="002060"/>
              </a:solidFill>
              <a:latin typeface="Cambria" pitchFamily="18" charset="0"/>
            </a:endParaRPr>
          </a:p>
          <a:p>
            <a:r>
              <a:rPr lang="en-US" altLang="zh-CN" b="1" dirty="0">
                <a:solidFill>
                  <a:srgbClr val="002060"/>
                </a:solidFill>
                <a:latin typeface="Cambria" pitchFamily="18" charset="0"/>
              </a:rPr>
              <a:t>Objective 4: </a:t>
            </a:r>
            <a:r>
              <a:rPr lang="en-US" altLang="zh-CN" dirty="0">
                <a:solidFill>
                  <a:srgbClr val="002060"/>
                </a:solidFill>
                <a:latin typeface="Cambria" pitchFamily="18" charset="0"/>
              </a:rPr>
              <a:t>to spread project experience and collect comments within APEC region.</a:t>
            </a:r>
            <a:endParaRPr lang="zh-CN" altLang="en-US" dirty="0">
              <a:solidFill>
                <a:srgbClr val="002060"/>
              </a:solidFill>
              <a:latin typeface="Cambri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0"/>
          <p:cNvSpPr txBox="1">
            <a:spLocks noChangeArrowheads="1"/>
          </p:cNvSpPr>
          <p:nvPr/>
        </p:nvSpPr>
        <p:spPr bwMode="auto">
          <a:xfrm>
            <a:off x="395536" y="1052736"/>
            <a:ext cx="8352928" cy="5355312"/>
          </a:xfrm>
          <a:prstGeom prst="rect">
            <a:avLst/>
          </a:prstGeom>
          <a:noFill/>
          <a:ln w="9525">
            <a:noFill/>
            <a:miter lim="800000"/>
            <a:headEnd/>
            <a:tailEnd/>
          </a:ln>
        </p:spPr>
        <p:txBody>
          <a:bodyPr wrap="square">
            <a:spAutoFit/>
          </a:bodyPr>
          <a:lstStyle/>
          <a:p>
            <a:endParaRPr lang="en-GB" altLang="zh-CN" dirty="0" smtClean="0">
              <a:solidFill>
                <a:srgbClr val="002060"/>
              </a:solidFill>
              <a:latin typeface="Cambria" pitchFamily="18" charset="0"/>
            </a:endParaRPr>
          </a:p>
          <a:p>
            <a:pPr algn="ctr"/>
            <a:r>
              <a:rPr lang="en-US" altLang="zh-CN" sz="2000" b="1" dirty="0" smtClean="0">
                <a:solidFill>
                  <a:srgbClr val="002060"/>
                </a:solidFill>
                <a:latin typeface="Cambria" pitchFamily="18" charset="0"/>
              </a:rPr>
              <a:t>Why </a:t>
            </a:r>
            <a:r>
              <a:rPr lang="en-US" altLang="zh-CN" sz="2000" b="1" dirty="0" smtClean="0">
                <a:solidFill>
                  <a:srgbClr val="002060"/>
                </a:solidFill>
                <a:latin typeface="Cambria" pitchFamily="18" charset="0"/>
              </a:rPr>
              <a:t>for Our Proposal? (1)</a:t>
            </a:r>
          </a:p>
          <a:p>
            <a:endParaRPr lang="en-US" altLang="zh-CN" dirty="0" smtClean="0">
              <a:solidFill>
                <a:srgbClr val="002060"/>
              </a:solidFill>
              <a:latin typeface="Cambria" pitchFamily="18" charset="0"/>
            </a:endParaRPr>
          </a:p>
          <a:p>
            <a:r>
              <a:rPr lang="en-US" altLang="zh-CN" dirty="0" smtClean="0">
                <a:solidFill>
                  <a:srgbClr val="002060"/>
                </a:solidFill>
                <a:latin typeface="Cambria" pitchFamily="18" charset="0"/>
              </a:rPr>
              <a:t>Performance Standards, Current Situation</a:t>
            </a:r>
          </a:p>
          <a:p>
            <a:endParaRPr lang="en-US" altLang="zh-CN" dirty="0" smtClean="0">
              <a:solidFill>
                <a:srgbClr val="002060"/>
              </a:solidFill>
              <a:latin typeface="Cambria" pitchFamily="18" charset="0"/>
            </a:endParaRPr>
          </a:p>
          <a:p>
            <a:pPr>
              <a:buFont typeface="Wingdings" pitchFamily="2" charset="2"/>
              <a:buChar char="u"/>
            </a:pPr>
            <a:r>
              <a:rPr lang="en-US" altLang="zh-CN" dirty="0" smtClean="0">
                <a:solidFill>
                  <a:srgbClr val="002060"/>
                </a:solidFill>
                <a:latin typeface="Cambria" pitchFamily="18" charset="0"/>
              </a:rPr>
              <a:t>Europe                                                     EN ISO 15502/ IEC 62552</a:t>
            </a:r>
          </a:p>
          <a:p>
            <a:pPr>
              <a:buFont typeface="Wingdings" pitchFamily="2" charset="2"/>
              <a:buChar char="u"/>
            </a:pPr>
            <a:r>
              <a:rPr lang="en-US" altLang="zh-CN" dirty="0" smtClean="0">
                <a:solidFill>
                  <a:srgbClr val="002060"/>
                </a:solidFill>
                <a:latin typeface="Cambria" pitchFamily="18" charset="0"/>
              </a:rPr>
              <a:t>USA                                                           ANSI/AHAM HRF 1-2007</a:t>
            </a:r>
          </a:p>
          <a:p>
            <a:pPr>
              <a:buFont typeface="Wingdings" pitchFamily="2" charset="2"/>
              <a:buChar char="u"/>
            </a:pPr>
            <a:r>
              <a:rPr lang="en-US" altLang="zh-CN" dirty="0" smtClean="0">
                <a:solidFill>
                  <a:srgbClr val="002060"/>
                </a:solidFill>
                <a:latin typeface="Cambria" pitchFamily="18" charset="0"/>
              </a:rPr>
              <a:t>Japan                                                        JIS C9801: 2006</a:t>
            </a:r>
          </a:p>
          <a:p>
            <a:pPr>
              <a:buFont typeface="Wingdings" pitchFamily="2" charset="2"/>
              <a:buChar char="u"/>
            </a:pPr>
            <a:r>
              <a:rPr lang="en-US" altLang="zh-CN" dirty="0" smtClean="0">
                <a:solidFill>
                  <a:srgbClr val="002060"/>
                </a:solidFill>
                <a:latin typeface="Cambria" pitchFamily="18" charset="0"/>
              </a:rPr>
              <a:t>Australia/New Zealand                       AS/NZS 4474</a:t>
            </a:r>
          </a:p>
          <a:p>
            <a:endParaRPr lang="en-US" altLang="zh-CN" dirty="0" smtClean="0">
              <a:solidFill>
                <a:srgbClr val="002060"/>
              </a:solidFill>
              <a:latin typeface="Cambria" pitchFamily="18" charset="0"/>
            </a:endParaRPr>
          </a:p>
          <a:p>
            <a:pPr>
              <a:buFont typeface="Wingdings" pitchFamily="2" charset="2"/>
              <a:buChar char="Ø"/>
            </a:pPr>
            <a:r>
              <a:rPr lang="en-US" altLang="zh-CN" dirty="0" smtClean="0">
                <a:solidFill>
                  <a:srgbClr val="002060"/>
                </a:solidFill>
                <a:latin typeface="Cambria" pitchFamily="18" charset="0"/>
              </a:rPr>
              <a:t>Different  test conditions</a:t>
            </a:r>
          </a:p>
          <a:p>
            <a:pPr lvl="1">
              <a:buFont typeface="Arial" pitchFamily="34" charset="0"/>
              <a:buChar char="•"/>
            </a:pPr>
            <a:r>
              <a:rPr lang="en-US" altLang="zh-CN" dirty="0" smtClean="0">
                <a:solidFill>
                  <a:srgbClr val="002060"/>
                </a:solidFill>
                <a:latin typeface="Cambria" pitchFamily="18" charset="0"/>
              </a:rPr>
              <a:t> </a:t>
            </a:r>
            <a:r>
              <a:rPr lang="en-US" altLang="zh-CN" dirty="0" smtClean="0">
                <a:solidFill>
                  <a:srgbClr val="002060"/>
                </a:solidFill>
                <a:latin typeface="Cambria" pitchFamily="18" charset="0"/>
              </a:rPr>
              <a:t>    Ambient temperature</a:t>
            </a:r>
          </a:p>
          <a:p>
            <a:pPr lvl="1">
              <a:buFont typeface="Arial" pitchFamily="34" charset="0"/>
              <a:buChar char="•"/>
            </a:pPr>
            <a:r>
              <a:rPr lang="en-US" altLang="zh-CN" dirty="0" smtClean="0">
                <a:solidFill>
                  <a:srgbClr val="002060"/>
                </a:solidFill>
                <a:latin typeface="Cambria" pitchFamily="18" charset="0"/>
              </a:rPr>
              <a:t> </a:t>
            </a:r>
            <a:r>
              <a:rPr lang="en-US" altLang="zh-CN" dirty="0" smtClean="0">
                <a:solidFill>
                  <a:srgbClr val="002060"/>
                </a:solidFill>
                <a:latin typeface="Cambria" pitchFamily="18" charset="0"/>
              </a:rPr>
              <a:t>    Compartment temperatures</a:t>
            </a:r>
          </a:p>
          <a:p>
            <a:pPr lvl="1">
              <a:buFont typeface="Arial" pitchFamily="34" charset="0"/>
              <a:buChar char="•"/>
            </a:pPr>
            <a:r>
              <a:rPr lang="en-US" altLang="zh-CN" dirty="0" smtClean="0">
                <a:solidFill>
                  <a:srgbClr val="002060"/>
                </a:solidFill>
                <a:latin typeface="Cambria" pitchFamily="18" charset="0"/>
              </a:rPr>
              <a:t> </a:t>
            </a:r>
            <a:r>
              <a:rPr lang="en-US" altLang="zh-CN" dirty="0" smtClean="0">
                <a:solidFill>
                  <a:srgbClr val="002060"/>
                </a:solidFill>
                <a:latin typeface="Cambria" pitchFamily="18" charset="0"/>
              </a:rPr>
              <a:t>   Load</a:t>
            </a:r>
          </a:p>
          <a:p>
            <a:pPr lvl="1">
              <a:buFont typeface="Arial" pitchFamily="34" charset="0"/>
              <a:buChar char="•"/>
            </a:pPr>
            <a:r>
              <a:rPr lang="en-US" altLang="zh-CN" dirty="0" smtClean="0">
                <a:solidFill>
                  <a:srgbClr val="002060"/>
                </a:solidFill>
                <a:latin typeface="Cambria" pitchFamily="18" charset="0"/>
              </a:rPr>
              <a:t> </a:t>
            </a:r>
            <a:r>
              <a:rPr lang="en-US" altLang="zh-CN" dirty="0" smtClean="0">
                <a:solidFill>
                  <a:srgbClr val="002060"/>
                </a:solidFill>
                <a:latin typeface="Cambria" pitchFamily="18" charset="0"/>
              </a:rPr>
              <a:t>   Door openings</a:t>
            </a:r>
          </a:p>
          <a:p>
            <a:pPr>
              <a:buFont typeface="Wingdings" pitchFamily="2" charset="2"/>
              <a:buChar char="Ø"/>
            </a:pPr>
            <a:r>
              <a:rPr lang="en-US" altLang="zh-CN" dirty="0" smtClean="0">
                <a:solidFill>
                  <a:srgbClr val="002060"/>
                </a:solidFill>
                <a:latin typeface="Cambria" pitchFamily="18" charset="0"/>
              </a:rPr>
              <a:t>Different energy consumption values (</a:t>
            </a:r>
            <a:r>
              <a:rPr lang="en-US" altLang="zh-CN" dirty="0" err="1" smtClean="0">
                <a:solidFill>
                  <a:srgbClr val="002060"/>
                </a:solidFill>
                <a:latin typeface="Cambria" pitchFamily="18" charset="0"/>
              </a:rPr>
              <a:t>Lables</a:t>
            </a:r>
            <a:r>
              <a:rPr lang="en-US" altLang="zh-CN" dirty="0" smtClean="0">
                <a:solidFill>
                  <a:srgbClr val="002060"/>
                </a:solidFill>
                <a:latin typeface="Cambria" pitchFamily="18" charset="0"/>
              </a:rPr>
              <a:t> are not comparable)</a:t>
            </a:r>
          </a:p>
          <a:p>
            <a:pPr>
              <a:buFont typeface="Wingdings" pitchFamily="2" charset="2"/>
              <a:buChar char="Ø"/>
            </a:pPr>
            <a:r>
              <a:rPr lang="en-US" altLang="zh-CN" dirty="0" smtClean="0">
                <a:solidFill>
                  <a:srgbClr val="002060"/>
                </a:solidFill>
                <a:latin typeface="Cambria" pitchFamily="18" charset="0"/>
              </a:rPr>
              <a:t>Different energy efficiency schemes</a:t>
            </a:r>
          </a:p>
          <a:p>
            <a:endParaRPr lang="en-US" altLang="zh-CN" dirty="0" smtClean="0">
              <a:solidFill>
                <a:srgbClr val="002060"/>
              </a:solidFill>
              <a:latin typeface="Cambria" pitchFamily="18" charset="0"/>
              <a:ea typeface="楷体_GB2312" pitchFamily="49" charset="-122"/>
            </a:endParaRPr>
          </a:p>
          <a:p>
            <a:endParaRPr lang="zh-CN" altLang="en-US" dirty="0">
              <a:solidFill>
                <a:srgbClr val="002060"/>
              </a:solidFill>
              <a:latin typeface="Cambri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0"/>
          <p:cNvSpPr txBox="1">
            <a:spLocks noChangeArrowheads="1"/>
          </p:cNvSpPr>
          <p:nvPr/>
        </p:nvSpPr>
        <p:spPr bwMode="auto">
          <a:xfrm>
            <a:off x="395536" y="908720"/>
            <a:ext cx="8352928" cy="5663089"/>
          </a:xfrm>
          <a:prstGeom prst="rect">
            <a:avLst/>
          </a:prstGeom>
          <a:noFill/>
          <a:ln w="9525">
            <a:noFill/>
            <a:miter lim="800000"/>
            <a:headEnd/>
            <a:tailEnd/>
          </a:ln>
        </p:spPr>
        <p:txBody>
          <a:bodyPr wrap="square">
            <a:spAutoFit/>
          </a:bodyPr>
          <a:lstStyle/>
          <a:p>
            <a:endParaRPr lang="en-GB" altLang="zh-CN" dirty="0" smtClean="0">
              <a:solidFill>
                <a:srgbClr val="002060"/>
              </a:solidFill>
              <a:latin typeface="Cambria" pitchFamily="18" charset="0"/>
            </a:endParaRPr>
          </a:p>
          <a:p>
            <a:pPr algn="ctr"/>
            <a:r>
              <a:rPr lang="en-US" altLang="zh-CN" sz="2000" b="1" dirty="0" smtClean="0">
                <a:solidFill>
                  <a:srgbClr val="002060"/>
                </a:solidFill>
                <a:latin typeface="Cambria" pitchFamily="18" charset="0"/>
              </a:rPr>
              <a:t>Why </a:t>
            </a:r>
            <a:r>
              <a:rPr lang="en-US" altLang="zh-CN" sz="2000" b="1" dirty="0" smtClean="0">
                <a:solidFill>
                  <a:srgbClr val="002060"/>
                </a:solidFill>
                <a:latin typeface="Cambria" pitchFamily="18" charset="0"/>
              </a:rPr>
              <a:t>for Our Proposal? (2)</a:t>
            </a:r>
          </a:p>
          <a:p>
            <a:endParaRPr lang="en-US" altLang="zh-CN" dirty="0" smtClean="0">
              <a:solidFill>
                <a:srgbClr val="002060"/>
              </a:solidFill>
              <a:latin typeface="Cambria" pitchFamily="18" charset="0"/>
            </a:endParaRPr>
          </a:p>
          <a:p>
            <a:r>
              <a:rPr lang="en-US" altLang="zh-CN" dirty="0" smtClean="0">
                <a:solidFill>
                  <a:srgbClr val="002060"/>
                </a:solidFill>
                <a:latin typeface="Cambria" pitchFamily="18" charset="0"/>
                <a:ea typeface="楷体_GB2312" pitchFamily="49" charset="-122"/>
              </a:rPr>
              <a:t>NEW Global performance standard</a:t>
            </a:r>
          </a:p>
          <a:p>
            <a:endParaRPr lang="en-US" altLang="zh-CN" dirty="0" smtClean="0">
              <a:solidFill>
                <a:srgbClr val="002060"/>
              </a:solidFill>
              <a:latin typeface="Cambria" pitchFamily="18" charset="0"/>
              <a:ea typeface="楷体_GB2312" pitchFamily="49" charset="-122"/>
            </a:endParaRPr>
          </a:p>
          <a:p>
            <a:pPr>
              <a:buFont typeface="Wingdings" pitchFamily="2" charset="2"/>
              <a:buChar char="u"/>
            </a:pPr>
            <a:r>
              <a:rPr lang="en-US" altLang="zh-CN" dirty="0" smtClean="0">
                <a:solidFill>
                  <a:srgbClr val="002060"/>
                </a:solidFill>
                <a:latin typeface="Cambria" pitchFamily="18" charset="0"/>
                <a:ea typeface="楷体_GB2312" pitchFamily="49" charset="-122"/>
              </a:rPr>
              <a:t>Basic idea was to develop one performance standard for household cooling appliances which will be used worldwide for energy efficiency classes (label) and minimum efficiency performance limits.</a:t>
            </a:r>
          </a:p>
          <a:p>
            <a:pPr>
              <a:buFont typeface="Wingdings" pitchFamily="2" charset="2"/>
              <a:buChar char="u"/>
            </a:pPr>
            <a:endParaRPr lang="en-US" altLang="zh-CN" dirty="0" smtClean="0">
              <a:solidFill>
                <a:srgbClr val="002060"/>
              </a:solidFill>
              <a:latin typeface="Cambria" pitchFamily="18" charset="0"/>
              <a:ea typeface="楷体_GB2312" pitchFamily="49" charset="-122"/>
            </a:endParaRPr>
          </a:p>
          <a:p>
            <a:pPr>
              <a:buFont typeface="Wingdings" pitchFamily="2" charset="2"/>
              <a:buChar char="u"/>
            </a:pPr>
            <a:r>
              <a:rPr lang="en-US" altLang="zh-CN" dirty="0" smtClean="0">
                <a:solidFill>
                  <a:srgbClr val="002060"/>
                </a:solidFill>
                <a:latin typeface="Cambria" pitchFamily="18" charset="0"/>
                <a:ea typeface="楷体_GB2312" pitchFamily="49" charset="-122"/>
              </a:rPr>
              <a:t>Since the test procedure and test conditions for the determination of the energy consumption are quite different compared to the currently used standards the values for energy consumption will be different for all existing energy labels,</a:t>
            </a:r>
          </a:p>
          <a:p>
            <a:pPr>
              <a:buFont typeface="Wingdings" pitchFamily="2" charset="2"/>
              <a:buChar char="u"/>
            </a:pPr>
            <a:endParaRPr lang="en-US" altLang="zh-CN" dirty="0" smtClean="0">
              <a:solidFill>
                <a:srgbClr val="002060"/>
              </a:solidFill>
              <a:latin typeface="Cambria" pitchFamily="18" charset="0"/>
              <a:ea typeface="楷体_GB2312" pitchFamily="49" charset="-122"/>
            </a:endParaRPr>
          </a:p>
          <a:p>
            <a:pPr>
              <a:buFont typeface="Wingdings" pitchFamily="2" charset="2"/>
              <a:buChar char="u"/>
            </a:pPr>
            <a:r>
              <a:rPr lang="en-US" altLang="zh-CN" dirty="0" smtClean="0">
                <a:solidFill>
                  <a:srgbClr val="FF0000"/>
                </a:solidFill>
                <a:latin typeface="Cambria" pitchFamily="18" charset="0"/>
                <a:ea typeface="楷体_GB2312" pitchFamily="49" charset="-122"/>
              </a:rPr>
              <a:t>China distributed already a draft for the  energy label  which includes the most important definitions of the new standard (freezer unloaded, 16 degree and 32 degree ambient temperatures etc)</a:t>
            </a:r>
          </a:p>
          <a:p>
            <a:pPr>
              <a:buFont typeface="Wingdings" pitchFamily="2" charset="2"/>
              <a:buChar char="u"/>
            </a:pPr>
            <a:endParaRPr lang="en-US" altLang="zh-CN" dirty="0" smtClean="0">
              <a:solidFill>
                <a:srgbClr val="002060"/>
              </a:solidFill>
              <a:latin typeface="Cambria" pitchFamily="18" charset="0"/>
              <a:ea typeface="楷体_GB2312" pitchFamily="49" charset="-122"/>
            </a:endParaRPr>
          </a:p>
          <a:p>
            <a:pPr>
              <a:buFont typeface="Wingdings" pitchFamily="2" charset="2"/>
              <a:buChar char="u"/>
            </a:pPr>
            <a:r>
              <a:rPr lang="en-US" altLang="zh-CN" dirty="0" smtClean="0">
                <a:solidFill>
                  <a:srgbClr val="FF0000"/>
                </a:solidFill>
                <a:latin typeface="Cambria" pitchFamily="18" charset="0"/>
                <a:ea typeface="楷体_GB2312" pitchFamily="49" charset="-122"/>
              </a:rPr>
              <a:t>Australia announced via an official paper that it is planned to use the new standard in line with the revision of their energy label in 2015.</a:t>
            </a:r>
            <a:endParaRPr lang="en-US" altLang="zh-CN" dirty="0" smtClean="0">
              <a:solidFill>
                <a:srgbClr val="FF0000"/>
              </a:solidFill>
              <a:latin typeface="Cambria" pitchFamily="18" charset="0"/>
              <a:ea typeface="楷体_GB2312" pitchFamily="49" charset="-122"/>
            </a:endParaRPr>
          </a:p>
          <a:p>
            <a:pPr>
              <a:buFont typeface="Wingdings" pitchFamily="2" charset="2"/>
              <a:buChar char="u"/>
            </a:pPr>
            <a:endParaRPr lang="zh-CN" altLang="en-US" dirty="0">
              <a:solidFill>
                <a:srgbClr val="002060"/>
              </a:solidFill>
              <a:latin typeface="Cambria"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noChangeArrowheads="1"/>
          </p:cNvSpPr>
          <p:nvPr>
            <p:ph type="body" idx="4294967295"/>
          </p:nvPr>
        </p:nvSpPr>
        <p:spPr>
          <a:xfrm>
            <a:off x="2483768" y="2708920"/>
            <a:ext cx="4537075" cy="1306512"/>
          </a:xfrm>
        </p:spPr>
        <p:txBody>
          <a:bodyPr/>
          <a:lstStyle/>
          <a:p>
            <a:pPr algn="ctr">
              <a:buFont typeface="Wingdings" pitchFamily="2" charset="2"/>
              <a:buNone/>
            </a:pPr>
            <a:r>
              <a:rPr lang="en-US" altLang="zh-CN" sz="6000" b="1" dirty="0" smtClean="0">
                <a:solidFill>
                  <a:srgbClr val="002060"/>
                </a:solidFill>
                <a:latin typeface="Cambria" pitchFamily="18" charset="0"/>
              </a:rPr>
              <a:t>Thank You!</a:t>
            </a:r>
            <a:endParaRPr lang="zh-CN" altLang="en-US" sz="6000" b="1" dirty="0" smtClean="0">
              <a:solidFill>
                <a:srgbClr val="002060"/>
              </a:solidFill>
              <a:latin typeface="Cambria"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1637</TotalTime>
  <Words>394</Words>
  <Application>Microsoft Office PowerPoint</Application>
  <PresentationFormat>全屏显示(4:3)</PresentationFormat>
  <Paragraphs>48</Paragraphs>
  <Slides>5</Slides>
  <Notes>0</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Blends</vt:lpstr>
      <vt:lpstr>Technical Reference on Harmonization of Energy Efficiency Test Methods of Refrigerators towards the NEW IEC 62552 among APEC Region</vt:lpstr>
      <vt:lpstr>幻灯片 2</vt:lpstr>
      <vt:lpstr>幻灯片 3</vt:lpstr>
      <vt:lpstr>幻灯片 4</vt:lpstr>
      <vt:lpstr>幻灯片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《人类工效学实验条件与能力验证研究》</dc:title>
  <dc:creator>dell</dc:creator>
  <cp:lastModifiedBy>Microsoft</cp:lastModifiedBy>
  <cp:revision>196</cp:revision>
  <cp:lastPrinted>1601-01-01T00:00:00Z</cp:lastPrinted>
  <dcterms:created xsi:type="dcterms:W3CDTF">2010-01-05T04:28:22Z</dcterms:created>
  <dcterms:modified xsi:type="dcterms:W3CDTF">2014-04-09T09:38:28Z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