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3170" r:id="rId2"/>
    <p:sldId id="3172" r:id="rId3"/>
    <p:sldId id="3174" r:id="rId4"/>
    <p:sldId id="3186" r:id="rId5"/>
    <p:sldId id="3196" r:id="rId6"/>
    <p:sldId id="3178" r:id="rId7"/>
    <p:sldId id="3197" r:id="rId8"/>
    <p:sldId id="3202" r:id="rId9"/>
    <p:sldId id="3203" r:id="rId10"/>
    <p:sldId id="3188" r:id="rId11"/>
    <p:sldId id="3205" r:id="rId12"/>
    <p:sldId id="3204" r:id="rId13"/>
    <p:sldId id="3206" r:id="rId14"/>
    <p:sldId id="3207" r:id="rId15"/>
    <p:sldId id="3208" r:id="rId16"/>
    <p:sldId id="3209" r:id="rId17"/>
    <p:sldId id="3210" r:id="rId18"/>
    <p:sldId id="3198" r:id="rId19"/>
    <p:sldId id="3211" r:id="rId20"/>
    <p:sldId id="3199" r:id="rId21"/>
    <p:sldId id="3182" r:id="rId22"/>
    <p:sldId id="3200" r:id="rId23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A3DC"/>
    <a:srgbClr val="DE7ECE"/>
    <a:srgbClr val="CDD115"/>
    <a:srgbClr val="771F68"/>
    <a:srgbClr val="D767C4"/>
    <a:srgbClr val="B5B913"/>
    <a:srgbClr val="595959"/>
    <a:srgbClr val="17B59E"/>
    <a:srgbClr val="D0E66C"/>
    <a:srgbClr val="5D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3" autoAdjust="0"/>
    <p:restoredTop sz="95317" autoAdjust="0"/>
  </p:normalViewPr>
  <p:slideViewPr>
    <p:cSldViewPr>
      <p:cViewPr varScale="1">
        <p:scale>
          <a:sx n="75" d="100"/>
          <a:sy n="75" d="100"/>
        </p:scale>
        <p:origin x="907" y="43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39033;&#30446;&#20998;&#26512;&#25968;&#25454;\UserBehavior.csv\&#27599;&#23567;&#26102;&#36716;&#21270;&#29575;&#20998;&#26512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39033;&#30446;&#20998;&#26512;&#25968;&#25454;\UserBehavior.csv\RFM&#20998;&#26512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每小时付费转化率</a:t>
            </a:r>
          </a:p>
        </c:rich>
      </c:tx>
      <c:layout>
        <c:manualLayout>
          <c:xMode val="edge"/>
          <c:yMode val="edge"/>
          <c:x val="0.44003308828102644"/>
          <c:y val="4.295542158792651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taobao数据分析!$B$1</c:f>
              <c:strCache>
                <c:ptCount val="1"/>
                <c:pt idx="0">
                  <c:v>浏览数</c:v>
                </c:pt>
              </c:strCache>
            </c:strRef>
          </c:tx>
          <c:spPr>
            <a:solidFill>
              <a:srgbClr val="C9C919"/>
            </a:solidFill>
            <a:ln>
              <a:noFill/>
            </a:ln>
            <a:effectLst/>
          </c:spPr>
          <c:invertIfNegative val="0"/>
          <c:cat>
            <c:strRef>
              <c:f>taobao数据分析!$A$2:$A$25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taobao数据分析!$B$2:$B$25</c:f>
              <c:numCache>
                <c:formatCode>General</c:formatCode>
                <c:ptCount val="24"/>
                <c:pt idx="0">
                  <c:v>60820</c:v>
                </c:pt>
                <c:pt idx="1">
                  <c:v>27840</c:v>
                </c:pt>
                <c:pt idx="2">
                  <c:v>15475</c:v>
                </c:pt>
                <c:pt idx="3">
                  <c:v>11355</c:v>
                </c:pt>
                <c:pt idx="4">
                  <c:v>9517</c:v>
                </c:pt>
                <c:pt idx="5">
                  <c:v>10848</c:v>
                </c:pt>
                <c:pt idx="6">
                  <c:v>23001</c:v>
                </c:pt>
                <c:pt idx="7">
                  <c:v>43893</c:v>
                </c:pt>
                <c:pt idx="8">
                  <c:v>60983</c:v>
                </c:pt>
                <c:pt idx="9">
                  <c:v>74300</c:v>
                </c:pt>
                <c:pt idx="10">
                  <c:v>86098</c:v>
                </c:pt>
                <c:pt idx="11">
                  <c:v>84920</c:v>
                </c:pt>
                <c:pt idx="12">
                  <c:v>86058</c:v>
                </c:pt>
                <c:pt idx="13">
                  <c:v>94565</c:v>
                </c:pt>
                <c:pt idx="14">
                  <c:v>91518</c:v>
                </c:pt>
                <c:pt idx="15">
                  <c:v>95079</c:v>
                </c:pt>
                <c:pt idx="16">
                  <c:v>92725</c:v>
                </c:pt>
                <c:pt idx="17">
                  <c:v>83158</c:v>
                </c:pt>
                <c:pt idx="18">
                  <c:v>86162</c:v>
                </c:pt>
                <c:pt idx="19">
                  <c:v>108606</c:v>
                </c:pt>
                <c:pt idx="20">
                  <c:v>132010</c:v>
                </c:pt>
                <c:pt idx="21">
                  <c:v>149817</c:v>
                </c:pt>
                <c:pt idx="22">
                  <c:v>149109</c:v>
                </c:pt>
                <c:pt idx="23">
                  <c:v>113160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8-4636-9913-903FE4542AAC}"/>
            </c:ext>
          </c:extLst>
        </c:ser>
        <c:ser>
          <c:idx val="1"/>
          <c:order val="1"/>
          <c:tx>
            <c:strRef>
              <c:f>taobao数据分析!$C$1</c:f>
              <c:strCache>
                <c:ptCount val="1"/>
                <c:pt idx="0">
                  <c:v>付款数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taobao数据分析!$A$2:$A$25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taobao数据分析!$C$2:$C$25</c:f>
              <c:numCache>
                <c:formatCode>General</c:formatCode>
                <c:ptCount val="24"/>
                <c:pt idx="0">
                  <c:v>1167</c:v>
                </c:pt>
                <c:pt idx="1">
                  <c:v>484</c:v>
                </c:pt>
                <c:pt idx="2">
                  <c:v>284</c:v>
                </c:pt>
                <c:pt idx="3">
                  <c:v>129</c:v>
                </c:pt>
                <c:pt idx="4">
                  <c:v>156</c:v>
                </c:pt>
                <c:pt idx="5">
                  <c:v>151</c:v>
                </c:pt>
                <c:pt idx="6">
                  <c:v>354</c:v>
                </c:pt>
                <c:pt idx="7">
                  <c:v>735</c:v>
                </c:pt>
                <c:pt idx="8">
                  <c:v>1249</c:v>
                </c:pt>
                <c:pt idx="9">
                  <c:v>1884</c:v>
                </c:pt>
                <c:pt idx="10">
                  <c:v>2484</c:v>
                </c:pt>
                <c:pt idx="11">
                  <c:v>2512</c:v>
                </c:pt>
                <c:pt idx="12">
                  <c:v>2430</c:v>
                </c:pt>
                <c:pt idx="13">
                  <c:v>2573</c:v>
                </c:pt>
                <c:pt idx="14">
                  <c:v>2332</c:v>
                </c:pt>
                <c:pt idx="15">
                  <c:v>2474</c:v>
                </c:pt>
                <c:pt idx="16">
                  <c:v>2345</c:v>
                </c:pt>
                <c:pt idx="17">
                  <c:v>2069</c:v>
                </c:pt>
                <c:pt idx="18">
                  <c:v>1868</c:v>
                </c:pt>
                <c:pt idx="19">
                  <c:v>2326</c:v>
                </c:pt>
                <c:pt idx="20">
                  <c:v>2686</c:v>
                </c:pt>
                <c:pt idx="21">
                  <c:v>2799</c:v>
                </c:pt>
                <c:pt idx="22">
                  <c:v>2766</c:v>
                </c:pt>
                <c:pt idx="23">
                  <c:v>1986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48-4636-9913-903FE4542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947096"/>
        <c:axId val="1"/>
      </c:barChart>
      <c:lineChart>
        <c:grouping val="standard"/>
        <c:varyColors val="0"/>
        <c:ser>
          <c:idx val="2"/>
          <c:order val="2"/>
          <c:tx>
            <c:strRef>
              <c:f>taobao数据分析!$D$1</c:f>
              <c:strCache>
                <c:ptCount val="1"/>
                <c:pt idx="0">
                  <c:v>转化率</c:v>
                </c:pt>
              </c:strCache>
            </c:strRef>
          </c:tx>
          <c:spPr>
            <a:ln w="28575" cap="rnd">
              <a:solidFill>
                <a:srgbClr val="AD73A7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>
                <c:manualLayout>
                  <c:x val="-4.2168277543506175E-2"/>
                  <c:y val="-4.06657541830708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48-4636-9913-903FE4542A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taobao数据分析!$A$2:$A$25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taobao数据分析!$D$2:$D$25</c:f>
              <c:numCache>
                <c:formatCode>0.00%</c:formatCode>
                <c:ptCount val="24"/>
                <c:pt idx="0">
                  <c:v>1.9199999999999998E-2</c:v>
                </c:pt>
                <c:pt idx="1">
                  <c:v>1.7399999999999999E-2</c:v>
                </c:pt>
                <c:pt idx="2">
                  <c:v>1.84E-2</c:v>
                </c:pt>
                <c:pt idx="3">
                  <c:v>1.14E-2</c:v>
                </c:pt>
                <c:pt idx="4">
                  <c:v>1.6400000000000001E-2</c:v>
                </c:pt>
                <c:pt idx="5">
                  <c:v>1.3899999999999999E-2</c:v>
                </c:pt>
                <c:pt idx="6">
                  <c:v>1.54E-2</c:v>
                </c:pt>
                <c:pt idx="7">
                  <c:v>1.67E-2</c:v>
                </c:pt>
                <c:pt idx="8">
                  <c:v>2.0500000000000001E-2</c:v>
                </c:pt>
                <c:pt idx="9">
                  <c:v>2.5399999999999999E-2</c:v>
                </c:pt>
                <c:pt idx="10">
                  <c:v>2.8899999999999999E-2</c:v>
                </c:pt>
                <c:pt idx="11">
                  <c:v>2.9600000000000001E-2</c:v>
                </c:pt>
                <c:pt idx="12">
                  <c:v>2.8199999999999999E-2</c:v>
                </c:pt>
                <c:pt idx="13">
                  <c:v>2.7199999999999998E-2</c:v>
                </c:pt>
                <c:pt idx="14">
                  <c:v>2.5499999999999998E-2</c:v>
                </c:pt>
                <c:pt idx="15">
                  <c:v>2.5999999999999999E-2</c:v>
                </c:pt>
                <c:pt idx="16">
                  <c:v>2.53E-2</c:v>
                </c:pt>
                <c:pt idx="17">
                  <c:v>2.4899999999999999E-2</c:v>
                </c:pt>
                <c:pt idx="18">
                  <c:v>2.1700000000000001E-2</c:v>
                </c:pt>
                <c:pt idx="19">
                  <c:v>2.1399999999999999E-2</c:v>
                </c:pt>
                <c:pt idx="20">
                  <c:v>2.0299999999999999E-2</c:v>
                </c:pt>
                <c:pt idx="21">
                  <c:v>1.8700000000000001E-2</c:v>
                </c:pt>
                <c:pt idx="22">
                  <c:v>1.8599999999999998E-2</c:v>
                </c:pt>
                <c:pt idx="23">
                  <c:v>1.7600000000000001E-2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48-4636-9913-903FE4542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60194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47096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71628818644258"/>
          <c:y val="7.8448217286832059E-2"/>
          <c:w val="0.73158212438451875"/>
          <c:h val="0.793631297179998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taobao数据分析!$B$1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rgbClr val="C9C91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taobao数据分析!$A$2:$A$5</c:f>
              <c:strCache>
                <c:ptCount val="4"/>
                <c:pt idx="0">
                  <c:v>重要保持客户</c:v>
                </c:pt>
                <c:pt idx="1">
                  <c:v>重要价值客户</c:v>
                </c:pt>
                <c:pt idx="2">
                  <c:v>重要挽留客户</c:v>
                </c:pt>
                <c:pt idx="3">
                  <c:v>重要发展客户</c:v>
                </c:pt>
              </c:strCache>
            </c:strRef>
          </c:cat>
          <c:val>
            <c:numRef>
              <c:f>taobao数据分析!$B$2:$B$5</c:f>
              <c:numCache>
                <c:formatCode>General</c:formatCode>
                <c:ptCount val="4"/>
                <c:pt idx="0">
                  <c:v>12</c:v>
                </c:pt>
                <c:pt idx="1">
                  <c:v>99</c:v>
                </c:pt>
                <c:pt idx="2">
                  <c:v>5665</c:v>
                </c:pt>
                <c:pt idx="3">
                  <c:v>7554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BD4-9DCF-8F4F31E93B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83191360"/>
        <c:axId val="683190048"/>
      </c:barChart>
      <c:catAx>
        <c:axId val="68319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</a:defRPr>
            </a:pPr>
            <a:endParaRPr lang="zh-CN"/>
          </a:p>
        </c:txPr>
        <c:crossAx val="683190048"/>
        <c:crosses val="autoZero"/>
        <c:auto val="1"/>
        <c:lblAlgn val="ctr"/>
        <c:lblOffset val="100"/>
        <c:noMultiLvlLbl val="0"/>
      </c:catAx>
      <c:valAx>
        <c:axId val="68319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19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6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50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5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7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8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1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0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3601C1-F537-43E9-A2B0-06B5AF4C4BE0}" type="slidenum">
              <a:rPr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4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3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1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9685" y="129605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淘宝用户行为数据分析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整体情况分析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807619" y="1396168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整体行为漏斗图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490152" y="1837613"/>
            <a:ext cx="3053695" cy="25545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由于加入购物车和收藏两个阶段没有明显的先后顺序，因此合并算作一个阶段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以浏览量为基准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9%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的浏览量转化为收藏和购物车，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2%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的浏览量转化为购买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以收藏和购物车为基准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24%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转化为购买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由此可见浏览的人很多，但是使用购物车和收藏的人很少，由购物车和收藏转化为购买的人数有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24%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，因此收藏和加入购物车环节是提升指标的重要环节。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B0565132-87BA-4BD6-B1FB-68D1FEB0F4C8}"/>
              </a:ext>
            </a:extLst>
          </p:cNvPr>
          <p:cNvSpPr/>
          <p:nvPr/>
        </p:nvSpPr>
        <p:spPr>
          <a:xfrm rot="16200000">
            <a:off x="268797" y="929352"/>
            <a:ext cx="429590" cy="50404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0" name="Freeform 103">
            <a:extLst>
              <a:ext uri="{FF2B5EF4-FFF2-40B4-BE49-F238E27FC236}">
                <a16:creationId xmlns:a16="http://schemas.microsoft.com/office/drawing/2014/main" id="{03D1A68F-59DC-4C43-908B-E75F3512377A}"/>
              </a:ext>
            </a:extLst>
          </p:cNvPr>
          <p:cNvSpPr>
            <a:spLocks noEditPoints="1"/>
          </p:cNvSpPr>
          <p:nvPr/>
        </p:nvSpPr>
        <p:spPr bwMode="auto">
          <a:xfrm>
            <a:off x="375583" y="1008030"/>
            <a:ext cx="220465" cy="296277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4F8C6D-4EFE-4154-B82D-DEC08157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42" y="1080036"/>
            <a:ext cx="5119698" cy="288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5848039" y="1440066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用户每天行为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5560015" y="2016114"/>
            <a:ext cx="2693665" cy="16293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11-25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之间每天的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万，变化幅度不是很大。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的浏览量有明显上升，对比同样是周末的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11-25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11-26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，浏览量变化不是很显然，因此推断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是受到双十二预热的影响。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3">
            <a:extLst>
              <a:ext uri="{FF2B5EF4-FFF2-40B4-BE49-F238E27FC236}">
                <a16:creationId xmlns:a16="http://schemas.microsoft.com/office/drawing/2014/main" id="{03D1A68F-59DC-4C43-908B-E75F3512377A}"/>
              </a:ext>
            </a:extLst>
          </p:cNvPr>
          <p:cNvSpPr>
            <a:spLocks noEditPoints="1"/>
          </p:cNvSpPr>
          <p:nvPr/>
        </p:nvSpPr>
        <p:spPr bwMode="auto">
          <a:xfrm>
            <a:off x="375583" y="1008030"/>
            <a:ext cx="220465" cy="296277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ECC095-A426-4C1B-90F4-E58D043EF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65" y="1284726"/>
            <a:ext cx="5175960" cy="30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447590" y="826799"/>
            <a:ext cx="1846660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用户不同时间段行为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447590" y="4076519"/>
            <a:ext cx="7448527" cy="7521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0-7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点是用户处于睡眠阶段，因此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较小，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点浏览量逐渐增长，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11-18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点浏览量趋于平稳，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19-22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点浏览量明显增长并达到高峰值，可能与用户在睡觉前网上购物的习惯有关。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因此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21-22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点商家进行更多的优惠活动来刺激用户消费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E73ADC-96F9-4C96-8F5D-CB041202B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16" y="1221646"/>
            <a:ext cx="6394785" cy="28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5613" y="3814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649892" y="792012"/>
            <a:ext cx="184665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热销产品和热搜产品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951631" y="4003939"/>
            <a:ext cx="7448527" cy="2443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通过热销和热搜产品的对比发现，同时在前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名的商品较少，因此需要进一步匹配商品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C358F-9CBB-432F-9332-51DBB2B42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52" y="1110239"/>
            <a:ext cx="4172268" cy="2759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9984C8-D6C5-4AAD-BCC9-6BF9BDF00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923" y="1110239"/>
            <a:ext cx="4172268" cy="27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5613" y="3814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663607" y="792012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热销产品和热搜比较产品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5488009" y="1440066"/>
            <a:ext cx="3096259" cy="27373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匹配热销和热搜前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的产品发现，只有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的匹配率，只有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个产品都在前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之内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部分产品销售排名靠前（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2560262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705557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），但是搜索的次数却不如其他产品，可能原因没有准确匹配用户需求；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部分产品热搜排名靠前（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1535294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3031354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），但是销量排名在后，是否详情页产品价格高展示页价格，导致用户消费意愿下降。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29680-4952-4B36-ABFC-D7A28CC6B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01" y="1296054"/>
            <a:ext cx="4464373" cy="32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771644" y="-2426962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5613" y="38145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5848040" y="1512072"/>
            <a:ext cx="2592216" cy="24603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用户复购商品的次数主要集中在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次，复购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次的比例达到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其中绝大多数的产品只被购买一次，数量达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27611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中，复购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次的用户也比较多，之后复购次数成断崖式下降，出现长尾分布，用户没有集中购买爆款产品。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因此，建议商家多进行会员积分等活动提高用户的复购率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209F8B-4CBE-4D2C-A567-126CBF57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0495" y="804481"/>
            <a:ext cx="6249864" cy="37486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1236BE-6CE3-4114-A977-9CB8287D3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65" y="1007570"/>
            <a:ext cx="4104343" cy="25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771644" y="-2426962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5613" y="38145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705713" y="1881674"/>
            <a:ext cx="2232187" cy="13523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11-25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12-03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付费转化率在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2%-2.6%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11-26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11-27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增幅较大，达到最大值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2.53%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，之后每天的付费转化率小幅波动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7D5496-3D20-4B1B-AC5A-3C08CFB7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847" y="783733"/>
            <a:ext cx="5092777" cy="3320555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B9560860-973F-4E25-95C8-A96810CCB869}"/>
              </a:ext>
            </a:extLst>
          </p:cNvPr>
          <p:cNvSpPr txBox="1"/>
          <p:nvPr/>
        </p:nvSpPr>
        <p:spPr>
          <a:xfrm>
            <a:off x="1009379" y="1224048"/>
            <a:ext cx="1436292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每日付费转化率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7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771644" y="-2426962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35613" y="38145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729217" y="3964954"/>
            <a:ext cx="7848654" cy="10753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0-8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点的浏览量低，付费转化率也较低，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点转化率逐渐升高，到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点达到峰值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2.96%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12-17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点转化率小幅下降但维持较高的位置，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18-23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点转化率一直下降至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1.76%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，尽管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21-22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很大，但是转化率却很低，因此在此时间段，增加优惠力度，如发放优惠券，开展直播销货等，提升用户购买意愿。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B3A0AB1-53B2-45A9-97DE-2E29E2CE8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002129"/>
              </p:ext>
            </p:extLst>
          </p:nvPr>
        </p:nvGraphicFramePr>
        <p:xfrm>
          <a:off x="1023637" y="1078396"/>
          <a:ext cx="7272606" cy="2883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14">
            <a:extLst>
              <a:ext uri="{FF2B5EF4-FFF2-40B4-BE49-F238E27FC236}">
                <a16:creationId xmlns:a16="http://schemas.microsoft.com/office/drawing/2014/main" id="{221EE10A-5A43-49F9-AF2D-E47EED899E56}"/>
              </a:ext>
            </a:extLst>
          </p:cNvPr>
          <p:cNvSpPr txBox="1"/>
          <p:nvPr/>
        </p:nvSpPr>
        <p:spPr>
          <a:xfrm>
            <a:off x="868792" y="864018"/>
            <a:ext cx="184665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不同时间段付费转化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0202" y="261293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</a:p>
        </p:txBody>
      </p:sp>
    </p:spTree>
    <p:extLst>
      <p:ext uri="{BB962C8B-B14F-4D97-AF65-F5344CB8AC3E}">
        <p14:creationId xmlns:p14="http://schemas.microsoft.com/office/powerpoint/2010/main" val="18778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771644" y="-2498968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23637" y="43198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1023637" y="873095"/>
            <a:ext cx="4608384" cy="7983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将距离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号购买日期分为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个等级，分别算出每个用户所在等级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将购买频次分为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个等级，分别算出每个用户所在的等级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221EE10A-5A43-49F9-AF2D-E47EED899E56}"/>
              </a:ext>
            </a:extLst>
          </p:cNvPr>
          <p:cNvSpPr txBox="1"/>
          <p:nvPr/>
        </p:nvSpPr>
        <p:spPr>
          <a:xfrm>
            <a:off x="879625" y="3609205"/>
            <a:ext cx="6966581" cy="1431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重要价值客户最近一次购买时间比较近，而且购买频次大于平均值，用户占比较多，通过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活动重点维护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重要发展客户最近一次购买时间比较近，但是购买频次小于平均值，有发展的潜力，并且用户量最大，因此要着重关注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重要保持客户最近一次购买时间较远，但是购买频次大于平均值，有较强的复购力，该部分人群较少，商家可以进行针对性营销活动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重要挽留客户最近一次购买时间较远，并且购买频次小于平均值，该类用户粘性较差，但用户量第二大，因此需要进行挽留，避免成为流失客户</a:t>
            </a:r>
            <a:endParaRPr lang="en-US" altLang="zh-CN" sz="1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2405C62-268D-41D1-A98A-EABBBEAAC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25255"/>
              </p:ext>
            </p:extLst>
          </p:nvPr>
        </p:nvGraphicFramePr>
        <p:xfrm>
          <a:off x="2054801" y="1423668"/>
          <a:ext cx="4441292" cy="194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59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712" y="-483712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22404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5" name="椭圆 14"/>
          <p:cNvSpPr/>
          <p:nvPr/>
        </p:nvSpPr>
        <p:spPr>
          <a:xfrm>
            <a:off x="5199985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034" y="18721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</a:t>
            </a:r>
          </a:p>
        </p:txBody>
      </p:sp>
      <p:sp>
        <p:nvSpPr>
          <p:cNvPr id="17" name="椭圆 16"/>
          <p:cNvSpPr/>
          <p:nvPr/>
        </p:nvSpPr>
        <p:spPr>
          <a:xfrm>
            <a:off x="5199985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034" y="2520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漏斗模型分析</a:t>
            </a:r>
          </a:p>
        </p:txBody>
      </p:sp>
      <p:sp>
        <p:nvSpPr>
          <p:cNvPr id="19" name="椭圆 18"/>
          <p:cNvSpPr/>
          <p:nvPr/>
        </p:nvSpPr>
        <p:spPr>
          <a:xfrm>
            <a:off x="5199985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6034" y="316821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C2480F-88C7-47D3-8760-22BC7DAC5F5D}"/>
              </a:ext>
            </a:extLst>
          </p:cNvPr>
          <p:cNvSpPr/>
          <p:nvPr/>
        </p:nvSpPr>
        <p:spPr>
          <a:xfrm>
            <a:off x="5219190" y="374425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74AF7C-08F3-4EB0-B1FF-DD928FBEDCB4}"/>
              </a:ext>
            </a:extLst>
          </p:cNvPr>
          <p:cNvSpPr txBox="1"/>
          <p:nvPr/>
        </p:nvSpPr>
        <p:spPr>
          <a:xfrm>
            <a:off x="5795239" y="381626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7678" y="261293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</p:spTree>
    <p:extLst>
      <p:ext uri="{BB962C8B-B14F-4D97-AF65-F5344CB8AC3E}">
        <p14:creationId xmlns:p14="http://schemas.microsoft.com/office/powerpoint/2010/main" val="38500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78085" y="544791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405030" y="1703675"/>
            <a:ext cx="1361736" cy="1320523"/>
            <a:chOff x="4039911" y="1848202"/>
            <a:chExt cx="4105045" cy="4072324"/>
          </a:xfrm>
        </p:grpSpPr>
        <p:sp>
          <p:nvSpPr>
            <p:cNvPr id="3" name="Block Arc 5"/>
            <p:cNvSpPr/>
            <p:nvPr/>
          </p:nvSpPr>
          <p:spPr>
            <a:xfrm rot="210717">
              <a:off x="4264764" y="207305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CDD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Block Arc 6"/>
            <p:cNvSpPr/>
            <p:nvPr/>
          </p:nvSpPr>
          <p:spPr>
            <a:xfrm rot="5610717">
              <a:off x="4261195" y="2073053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E7A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Block Arc 7"/>
            <p:cNvSpPr/>
            <p:nvPr/>
          </p:nvSpPr>
          <p:spPr>
            <a:xfrm rot="11010717">
              <a:off x="4261194" y="2033199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CDD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Block Arc 8"/>
            <p:cNvSpPr/>
            <p:nvPr/>
          </p:nvSpPr>
          <p:spPr>
            <a:xfrm rot="16410717">
              <a:off x="4264763" y="207858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E7A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Isosceles Triangle 9"/>
            <p:cNvSpPr/>
            <p:nvPr/>
          </p:nvSpPr>
          <p:spPr>
            <a:xfrm rot="5400000">
              <a:off x="5615079" y="2090661"/>
              <a:ext cx="1399318" cy="914400"/>
            </a:xfrm>
            <a:prstGeom prst="triangle">
              <a:avLst/>
            </a:prstGeom>
            <a:solidFill>
              <a:srgbClr val="CDD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0"/>
            <p:cNvSpPr/>
            <p:nvPr/>
          </p:nvSpPr>
          <p:spPr>
            <a:xfrm rot="10800000">
              <a:off x="6745639" y="3606808"/>
              <a:ext cx="1399317" cy="914399"/>
            </a:xfrm>
            <a:prstGeom prst="triangle">
              <a:avLst/>
            </a:prstGeom>
            <a:solidFill>
              <a:srgbClr val="E7A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Isosceles Triangle 11"/>
            <p:cNvSpPr/>
            <p:nvPr/>
          </p:nvSpPr>
          <p:spPr>
            <a:xfrm rot="16200000">
              <a:off x="5174036" y="4763667"/>
              <a:ext cx="1399318" cy="914400"/>
            </a:xfrm>
            <a:prstGeom prst="triangle">
              <a:avLst/>
            </a:prstGeom>
            <a:solidFill>
              <a:srgbClr val="CDD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Isosceles Triangle 12"/>
            <p:cNvSpPr/>
            <p:nvPr/>
          </p:nvSpPr>
          <p:spPr>
            <a:xfrm>
              <a:off x="4039911" y="3233885"/>
              <a:ext cx="1399318" cy="914400"/>
            </a:xfrm>
            <a:prstGeom prst="triangle">
              <a:avLst/>
            </a:prstGeom>
            <a:solidFill>
              <a:srgbClr val="E7A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05334" y="1296492"/>
            <a:ext cx="3106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3.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热搜和热销商品 的不匹配，大部分商品没有精确匹配用户或者优惠力度不够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建议：</a:t>
            </a:r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1.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优化算法，优先推荐热销或热搜靠前的商品，降低用户搜索成本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2.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加大优惠力度，提高热搜商品的购买转化率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35568" y="3098502"/>
            <a:ext cx="2720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2.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一天内用户最活跃的时间段是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21-23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点，尤其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22-23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点浏览量到高峰值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建议：</a:t>
            </a:r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在此时间进行营销活动，如直播带货，限时促销等，选择热销或热搜商品满足用户需求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509696" y="1357733"/>
            <a:ext cx="2804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1.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在漏斗转化过程中，加入购物车和收藏的转化率太低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建议：</a:t>
            </a:r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  <a:p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Lato Light"/>
                <a:ea typeface="微软雅黑" panose="020B0503020204020204" pitchFamily="34" charset="-122"/>
                <a:cs typeface="Lato Light"/>
              </a:rPr>
              <a:t>优化加入购物车和收藏按钮的触达，同时通过收藏加购送商品等方式，引导用户收藏和加入购物车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Lato Light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846" y="2906179"/>
            <a:ext cx="4014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针对不同用户采用不同营销策略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用户量最大的重要发展客户最近一次购买时间比较近，但是购买频次小于平均值，有发展的潜力，可以通过满减，优惠券提高用户消费频率；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重要挽留客户最近一次购买时间较远，并且购买频次较小，该类用户粘性较差，且用户量第二大，因此需要进行挽留，避免成为流失客户；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重要价值客户占比较大，最近购买时间较近，频次较高，可以通过专属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活动，重点维护增加其粘性；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重要保持客户最近一次购买时间较远，但是购买频次较高，有较强的复购力，该部分人群较少，商家可以进行针对性营销活动。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Straight Connector 37"/>
          <p:cNvCxnSpPr>
            <a:cxnSpLocks/>
          </p:cNvCxnSpPr>
          <p:nvPr/>
        </p:nvCxnSpPr>
        <p:spPr>
          <a:xfrm>
            <a:off x="3269359" y="1934472"/>
            <a:ext cx="274090" cy="120977"/>
          </a:xfrm>
          <a:prstGeom prst="line">
            <a:avLst/>
          </a:prstGeom>
          <a:ln w="12700">
            <a:solidFill>
              <a:srgbClr val="CDD11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8"/>
          <p:cNvCxnSpPr>
            <a:cxnSpLocks/>
          </p:cNvCxnSpPr>
          <p:nvPr/>
        </p:nvCxnSpPr>
        <p:spPr>
          <a:xfrm flipV="1">
            <a:off x="3362760" y="2797321"/>
            <a:ext cx="274362" cy="217717"/>
          </a:xfrm>
          <a:prstGeom prst="line">
            <a:avLst/>
          </a:prstGeom>
          <a:ln w="12700">
            <a:solidFill>
              <a:srgbClr val="E7A3D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9"/>
          <p:cNvCxnSpPr>
            <a:cxnSpLocks/>
          </p:cNvCxnSpPr>
          <p:nvPr/>
        </p:nvCxnSpPr>
        <p:spPr>
          <a:xfrm flipV="1">
            <a:off x="4625206" y="1934472"/>
            <a:ext cx="295298" cy="133977"/>
          </a:xfrm>
          <a:prstGeom prst="line">
            <a:avLst/>
          </a:prstGeom>
          <a:ln w="12700">
            <a:solidFill>
              <a:srgbClr val="E7A3D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/>
          <p:cNvCxnSpPr>
            <a:cxnSpLocks/>
          </p:cNvCxnSpPr>
          <p:nvPr/>
        </p:nvCxnSpPr>
        <p:spPr>
          <a:xfrm>
            <a:off x="4506078" y="2824514"/>
            <a:ext cx="201461" cy="241179"/>
          </a:xfrm>
          <a:prstGeom prst="line">
            <a:avLst/>
          </a:prstGeom>
          <a:ln w="12700">
            <a:solidFill>
              <a:srgbClr val="CDD11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821" y="136806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0822" y="273617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</a:p>
        </p:txBody>
      </p:sp>
      <p:sp>
        <p:nvSpPr>
          <p:cNvPr id="15" name="文本框 40"/>
          <p:cNvSpPr txBox="1"/>
          <p:nvPr/>
        </p:nvSpPr>
        <p:spPr>
          <a:xfrm>
            <a:off x="1295697" y="933493"/>
            <a:ext cx="6368456" cy="86641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淘宝作为最大的电商平台，具有一定的流量优势，同时用户行为也具有复杂性，但是都离不开最基本的收藏、购物车和购买的功能。本次通过使用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Tableau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等工具，基于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AARRR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漏斗模型和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RFM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模型对淘宝用户数据进行分析。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14C1FD-B0BD-43F8-9DD4-F97357526E81}"/>
              </a:ext>
            </a:extLst>
          </p:cNvPr>
          <p:cNvGrpSpPr/>
          <p:nvPr/>
        </p:nvGrpSpPr>
        <p:grpSpPr>
          <a:xfrm>
            <a:off x="375583" y="1944108"/>
            <a:ext cx="1723627" cy="526135"/>
            <a:chOff x="735613" y="1778003"/>
            <a:chExt cx="1723627" cy="526135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128995" y="1901607"/>
              <a:ext cx="1330245" cy="25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6">
              <a:extLst>
                <a:ext uri="{FF2B5EF4-FFF2-40B4-BE49-F238E27FC236}">
                  <a16:creationId xmlns:a16="http://schemas.microsoft.com/office/drawing/2014/main" id="{6BA6DEA4-0F1B-402B-8C29-CBD68814D151}"/>
                </a:ext>
              </a:extLst>
            </p:cNvPr>
            <p:cNvSpPr/>
            <p:nvPr/>
          </p:nvSpPr>
          <p:spPr>
            <a:xfrm>
              <a:off x="735613" y="1778003"/>
              <a:ext cx="1401466" cy="52613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595959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2" name="文本框 40">
            <a:extLst>
              <a:ext uri="{FF2B5EF4-FFF2-40B4-BE49-F238E27FC236}">
                <a16:creationId xmlns:a16="http://schemas.microsoft.com/office/drawing/2014/main" id="{141E692E-1FD9-48BE-9C4D-CA834FE815DB}"/>
              </a:ext>
            </a:extLst>
          </p:cNvPr>
          <p:cNvSpPr txBox="1"/>
          <p:nvPr/>
        </p:nvSpPr>
        <p:spPr>
          <a:xfrm>
            <a:off x="1527679" y="2589049"/>
            <a:ext cx="6368456" cy="148965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分析电商常见指标，确定各个环节流失率，找到需要改进的环节</a:t>
            </a:r>
            <a:endParaRPr lang="en-US" altLang="zh-CN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研究不同时间维度维度下，用户的行为特征</a:t>
            </a:r>
            <a:endParaRPr lang="en-US" altLang="zh-CN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用户对不同产品的偏好，找到针对不同商品的营销策略</a:t>
            </a:r>
            <a:endParaRPr lang="en-US" altLang="zh-CN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将用户按照价值分类，针对不同用户提出营销建议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203" y="25921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</a:t>
            </a:r>
          </a:p>
        </p:txBody>
      </p:sp>
    </p:spTree>
    <p:extLst>
      <p:ext uri="{BB962C8B-B14F-4D97-AF65-F5344CB8AC3E}">
        <p14:creationId xmlns:p14="http://schemas.microsoft.com/office/powerpoint/2010/main" val="3344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03978" y="-2354956"/>
            <a:ext cx="4998338" cy="281156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35613" y="43198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</a:t>
            </a:r>
          </a:p>
        </p:txBody>
      </p:sp>
      <p:sp>
        <p:nvSpPr>
          <p:cNvPr id="7" name="矩形 6"/>
          <p:cNvSpPr/>
          <p:nvPr/>
        </p:nvSpPr>
        <p:spPr>
          <a:xfrm>
            <a:off x="4160953" y="836194"/>
            <a:ext cx="637946" cy="4079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98900" y="121940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文本框 13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064988" y="1581510"/>
            <a:ext cx="3402602" cy="66026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阿里天池云：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https://tianchi.aliyun.com/dataset</a:t>
            </a: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2017-11-24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2017-12-04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淘宝移动端用户行为数据，总计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19544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名用户</a:t>
            </a:r>
          </a:p>
        </p:txBody>
      </p:sp>
      <p:sp>
        <p:nvSpPr>
          <p:cNvPr id="13" name="文本框 15"/>
          <p:cNvSpPr txBox="1"/>
          <p:nvPr/>
        </p:nvSpPr>
        <p:spPr>
          <a:xfrm>
            <a:off x="4275142" y="121940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75142" y="2316686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2410716" y="2353576"/>
            <a:ext cx="1755171" cy="309352"/>
            <a:chOff x="6528048" y="1543050"/>
            <a:chExt cx="2377375" cy="42091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文本框 21"/>
            <p:cNvSpPr txBox="1"/>
            <p:nvPr/>
          </p:nvSpPr>
          <p:spPr>
            <a:xfrm>
              <a:off x="7282510" y="1568841"/>
              <a:ext cx="1549963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95643" y="2715678"/>
            <a:ext cx="2612194" cy="66026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导入数据，变更字段名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主要包括用户号、商品编号、商品类别编号、用户行为、时间戳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798900" y="345178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21" name="直接连接符 20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文本框 26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245926" y="3813890"/>
            <a:ext cx="3402602" cy="457131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将时间戳转化为日期类型，再分成时间和日期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删除异常值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991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5" name="文本框 28"/>
          <p:cNvSpPr txBox="1"/>
          <p:nvPr/>
        </p:nvSpPr>
        <p:spPr>
          <a:xfrm>
            <a:off x="4275142" y="342183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7146" y="26129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漏斗模型分析</a:t>
            </a:r>
          </a:p>
        </p:txBody>
      </p:sp>
    </p:spTree>
    <p:extLst>
      <p:ext uri="{BB962C8B-B14F-4D97-AF65-F5344CB8AC3E}">
        <p14:creationId xmlns:p14="http://schemas.microsoft.com/office/powerpoint/2010/main" val="33194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771644" y="-2346718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68110" y="531769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整体情况分析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1379557" y="1433931"/>
            <a:ext cx="82073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总体指标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118">
            <a:extLst>
              <a:ext uri="{FF2B5EF4-FFF2-40B4-BE49-F238E27FC236}">
                <a16:creationId xmlns:a16="http://schemas.microsoft.com/office/drawing/2014/main" id="{E10EADA8-60E5-4D82-9D25-8E3BC2655D56}"/>
              </a:ext>
            </a:extLst>
          </p:cNvPr>
          <p:cNvGrpSpPr/>
          <p:nvPr/>
        </p:nvGrpSpPr>
        <p:grpSpPr>
          <a:xfrm>
            <a:off x="342639" y="1758116"/>
            <a:ext cx="432036" cy="419792"/>
            <a:chOff x="6858000" y="2647950"/>
            <a:chExt cx="533400" cy="533400"/>
          </a:xfrm>
        </p:grpSpPr>
        <p:sp>
          <p:nvSpPr>
            <p:cNvPr id="26" name="Rounded Rectangle 120">
              <a:extLst>
                <a:ext uri="{FF2B5EF4-FFF2-40B4-BE49-F238E27FC236}">
                  <a16:creationId xmlns:a16="http://schemas.microsoft.com/office/drawing/2014/main" id="{7F5DD981-684E-4B24-AAA2-30B483561D57}"/>
                </a:ext>
              </a:extLst>
            </p:cNvPr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103">
              <a:extLst>
                <a:ext uri="{FF2B5EF4-FFF2-40B4-BE49-F238E27FC236}">
                  <a16:creationId xmlns:a16="http://schemas.microsoft.com/office/drawing/2014/main" id="{1D506CAE-216E-4692-9824-A2CD02CC8D1B}"/>
                </a:ext>
              </a:extLst>
            </p:cNvPr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28" name="Freeform 211">
                <a:extLst>
                  <a:ext uri="{FF2B5EF4-FFF2-40B4-BE49-F238E27FC236}">
                    <a16:creationId xmlns:a16="http://schemas.microsoft.com/office/drawing/2014/main" id="{12D94BA5-1F8F-4FCD-8E4B-FD1611510354}"/>
                  </a:ext>
                </a:extLst>
              </p:cNvPr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212">
                <a:extLst>
                  <a:ext uri="{FF2B5EF4-FFF2-40B4-BE49-F238E27FC236}">
                    <a16:creationId xmlns:a16="http://schemas.microsoft.com/office/drawing/2014/main" id="{53F46471-C616-4776-BF8F-0C6A77C96663}"/>
                  </a:ext>
                </a:extLst>
              </p:cNvPr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213">
                <a:extLst>
                  <a:ext uri="{FF2B5EF4-FFF2-40B4-BE49-F238E27FC236}">
                    <a16:creationId xmlns:a16="http://schemas.microsoft.com/office/drawing/2014/main" id="{3DEC0A46-C2CE-4099-A038-97CA9534BFA8}"/>
                  </a:ext>
                </a:extLst>
              </p:cNvPr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214">
                <a:extLst>
                  <a:ext uri="{FF2B5EF4-FFF2-40B4-BE49-F238E27FC236}">
                    <a16:creationId xmlns:a16="http://schemas.microsoft.com/office/drawing/2014/main" id="{E763273F-3F2C-403C-B2EC-E5BE6B38A65B}"/>
                  </a:ext>
                </a:extLst>
              </p:cNvPr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15">
                <a:extLst>
                  <a:ext uri="{FF2B5EF4-FFF2-40B4-BE49-F238E27FC236}">
                    <a16:creationId xmlns:a16="http://schemas.microsoft.com/office/drawing/2014/main" id="{8880BA6B-E4A9-4C97-A483-010F99F366D9}"/>
                  </a:ext>
                </a:extLst>
              </p:cNvPr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16">
                <a:extLst>
                  <a:ext uri="{FF2B5EF4-FFF2-40B4-BE49-F238E27FC236}">
                    <a16:creationId xmlns:a16="http://schemas.microsoft.com/office/drawing/2014/main" id="{C6507207-640C-4BAE-B318-6CD7203B9D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217">
                <a:extLst>
                  <a:ext uri="{FF2B5EF4-FFF2-40B4-BE49-F238E27FC236}">
                    <a16:creationId xmlns:a16="http://schemas.microsoft.com/office/drawing/2014/main" id="{5F1E8A9C-E700-42BA-A65A-48F7F63470C7}"/>
                  </a:ext>
                </a:extLst>
              </p:cNvPr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912514" y="1869329"/>
            <a:ext cx="2765671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PV/UV</a:t>
            </a:r>
          </a:p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天内，独立访客人数有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19544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浏览页面人次为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1791215</a:t>
            </a: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554AB-066C-446E-8BBB-6A29944A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0" y="1495141"/>
            <a:ext cx="3866113" cy="808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4A1EE3-B812-43D9-A417-7256ED80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943" y="2871212"/>
            <a:ext cx="1781175" cy="628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47D046-18FE-466E-B19C-9A19F8C63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975" y="3600246"/>
            <a:ext cx="1666875" cy="600075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A3F543A4-E83E-401A-871E-0AD359B366B5}"/>
              </a:ext>
            </a:extLst>
          </p:cNvPr>
          <p:cNvSpPr txBox="1"/>
          <p:nvPr/>
        </p:nvSpPr>
        <p:spPr>
          <a:xfrm>
            <a:off x="912514" y="3088825"/>
            <a:ext cx="291062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跳失率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独立用户总数为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19544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只浏览一次就离开的人数只有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因此可以忽略不计，说明淘宝有足够的吸引力留住客户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57">
            <a:extLst>
              <a:ext uri="{FF2B5EF4-FFF2-40B4-BE49-F238E27FC236}">
                <a16:creationId xmlns:a16="http://schemas.microsoft.com/office/drawing/2014/main" id="{F5CECABB-1627-404D-8823-5566B52065E4}"/>
              </a:ext>
            </a:extLst>
          </p:cNvPr>
          <p:cNvGrpSpPr/>
          <p:nvPr/>
        </p:nvGrpSpPr>
        <p:grpSpPr>
          <a:xfrm>
            <a:off x="342639" y="3080070"/>
            <a:ext cx="432036" cy="419792"/>
            <a:chOff x="5257800" y="2419350"/>
            <a:chExt cx="533400" cy="533400"/>
          </a:xfrm>
        </p:grpSpPr>
        <p:sp>
          <p:nvSpPr>
            <p:cNvPr id="24" name="Rounded Rectangle 149">
              <a:extLst>
                <a:ext uri="{FF2B5EF4-FFF2-40B4-BE49-F238E27FC236}">
                  <a16:creationId xmlns:a16="http://schemas.microsoft.com/office/drawing/2014/main" id="{CA788AF8-F00F-40AF-BB9C-CA43D625186C}"/>
                </a:ext>
              </a:extLst>
            </p:cNvPr>
            <p:cNvSpPr/>
            <p:nvPr/>
          </p:nvSpPr>
          <p:spPr>
            <a:xfrm>
              <a:off x="5257800" y="24193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245">
              <a:extLst>
                <a:ext uri="{FF2B5EF4-FFF2-40B4-BE49-F238E27FC236}">
                  <a16:creationId xmlns:a16="http://schemas.microsoft.com/office/drawing/2014/main" id="{24E34D12-99D7-4D3B-B928-5FF3D3DD4584}"/>
                </a:ext>
              </a:extLst>
            </p:cNvPr>
            <p:cNvSpPr/>
            <p:nvPr/>
          </p:nvSpPr>
          <p:spPr bwMode="auto">
            <a:xfrm>
              <a:off x="5360433" y="2521983"/>
              <a:ext cx="328134" cy="328134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9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整体情况分析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CAF09360-67EF-49C0-8356-DE29C1AC7556}"/>
              </a:ext>
            </a:extLst>
          </p:cNvPr>
          <p:cNvSpPr txBox="1"/>
          <p:nvPr/>
        </p:nvSpPr>
        <p:spPr>
          <a:xfrm>
            <a:off x="951631" y="1731828"/>
            <a:ext cx="1846660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独立访客行为漏斗图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D0E91AA-EC5D-4763-BE90-61BB026AE024}"/>
              </a:ext>
            </a:extLst>
          </p:cNvPr>
          <p:cNvSpPr txBox="1"/>
          <p:nvPr/>
        </p:nvSpPr>
        <p:spPr>
          <a:xfrm>
            <a:off x="567347" y="2243157"/>
            <a:ext cx="3053695" cy="10522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从独立访客（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）的行为可以看出，浏览量中有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68%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转化为付费，可见用户的付费转化率比较高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3">
            <a:extLst>
              <a:ext uri="{FF2B5EF4-FFF2-40B4-BE49-F238E27FC236}">
                <a16:creationId xmlns:a16="http://schemas.microsoft.com/office/drawing/2014/main" id="{03D1A68F-59DC-4C43-908B-E75F3512377A}"/>
              </a:ext>
            </a:extLst>
          </p:cNvPr>
          <p:cNvSpPr>
            <a:spLocks noEditPoints="1"/>
          </p:cNvSpPr>
          <p:nvPr/>
        </p:nvSpPr>
        <p:spPr bwMode="auto">
          <a:xfrm>
            <a:off x="375583" y="1008030"/>
            <a:ext cx="220465" cy="296277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757DE315-8346-4635-8656-20EFBE5FB1EC}"/>
              </a:ext>
            </a:extLst>
          </p:cNvPr>
          <p:cNvSpPr/>
          <p:nvPr/>
        </p:nvSpPr>
        <p:spPr>
          <a:xfrm>
            <a:off x="376516" y="1072375"/>
            <a:ext cx="522792" cy="5204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" name="Picture 49">
            <a:extLst>
              <a:ext uri="{FF2B5EF4-FFF2-40B4-BE49-F238E27FC236}">
                <a16:creationId xmlns:a16="http://schemas.microsoft.com/office/drawing/2014/main" id="{24583C20-BC55-4E66-BE58-ABDA8E23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12" y="1169745"/>
            <a:ext cx="327167" cy="3256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C0BCAD-1168-4AF3-ABEA-1778BB07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847" y="864018"/>
            <a:ext cx="5338395" cy="31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1470</Words>
  <Characters>0</Characters>
  <Application>Microsoft Office PowerPoint</Application>
  <DocSecurity>0</DocSecurity>
  <PresentationFormat>自定义</PresentationFormat>
  <Lines>0</Lines>
  <Paragraphs>142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Lato Light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2017-05-18T11:30:35Z</dcterms:created>
  <dcterms:modified xsi:type="dcterms:W3CDTF">2021-05-01T14:42:43Z</dcterms:modified>
  <cp:category/>
</cp:coreProperties>
</file>