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10939-7E45-450C-A5E3-6CD53D114D3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4DCAF-8FE8-4243-8AC9-229BD902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rp_cover.jpg">
            <a:extLst>
              <a:ext uri="{FF2B5EF4-FFF2-40B4-BE49-F238E27FC236}">
                <a16:creationId xmlns:a16="http://schemas.microsoft.com/office/drawing/2014/main" id="{329F0E05-0C52-405F-ADB7-13D8E643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66" y="-47625"/>
            <a:ext cx="12486217" cy="70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telenav_rgb_k.eps">
            <a:extLst>
              <a:ext uri="{FF2B5EF4-FFF2-40B4-BE49-F238E27FC236}">
                <a16:creationId xmlns:a16="http://schemas.microsoft.com/office/drawing/2014/main" id="{0E89A6E9-5444-4807-810D-1D3E5B013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515938"/>
            <a:ext cx="290406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491" y="2130426"/>
            <a:ext cx="8250611" cy="14700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491" y="3600450"/>
            <a:ext cx="7551208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160B109B-6356-442C-B0AC-0918388E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4F8D67A-34C5-48AE-871F-53991DB49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C2E31E5C-B4A7-4FD4-B7A7-DF71C0C676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140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logo_2.psd">
            <a:extLst>
              <a:ext uri="{FF2B5EF4-FFF2-40B4-BE49-F238E27FC236}">
                <a16:creationId xmlns:a16="http://schemas.microsoft.com/office/drawing/2014/main" id="{82BDDD53-7A85-409D-885F-7A5F170E2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75CA2AC-B826-4D19-B02B-F520054E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90CAAA7-6CF2-487E-99F9-A9739F3B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B20ACB2-7FE3-4EF2-9387-F1C0E569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090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logo_2.psd">
            <a:extLst>
              <a:ext uri="{FF2B5EF4-FFF2-40B4-BE49-F238E27FC236}">
                <a16:creationId xmlns:a16="http://schemas.microsoft.com/office/drawing/2014/main" id="{5E5A91A5-94DB-45D6-BCEC-2A2FF1F9C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55DC0A7-AFFC-4CD4-8A5A-98AA513D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3670758-7448-40B1-BDA0-029D6969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42E8D68-01EC-4707-92A9-E9FBB9CB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8514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lenav_rgb_k.eps">
            <a:extLst>
              <a:ext uri="{FF2B5EF4-FFF2-40B4-BE49-F238E27FC236}">
                <a16:creationId xmlns:a16="http://schemas.microsoft.com/office/drawing/2014/main" id="{59917ABE-2DFF-4638-9132-2CE9ABAE1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754588-ECEF-4854-8AC1-E3E45C82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B02B86-9917-4E07-A9C7-AA480FFA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417EF7-83CE-4195-948F-31402F99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4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lenav_rgb_k.eps">
            <a:extLst>
              <a:ext uri="{FF2B5EF4-FFF2-40B4-BE49-F238E27FC236}">
                <a16:creationId xmlns:a16="http://schemas.microsoft.com/office/drawing/2014/main" id="{CBEA3492-F700-4B9E-860A-B7E05564C5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FFF0CC-546B-4E06-9889-6A0DBCCA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299B5A-FDD6-481C-A5EC-28D706D1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6F8BC6-5E8C-4D32-B6E0-9B346D8A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4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lenav_rgb_k.eps">
            <a:extLst>
              <a:ext uri="{FF2B5EF4-FFF2-40B4-BE49-F238E27FC236}">
                <a16:creationId xmlns:a16="http://schemas.microsoft.com/office/drawing/2014/main" id="{6E9175AF-47A1-4A37-A150-7CD50CA80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03301"/>
            <a:ext cx="5384800" cy="5122863"/>
          </a:xfrm>
        </p:spPr>
        <p:txBody>
          <a:bodyPr/>
          <a:lstStyle>
            <a:lvl1pPr algn="l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03301"/>
            <a:ext cx="5384800" cy="512286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02D20EE-CB5F-40A3-B459-AE4DA769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81ABC9E-7D04-4E12-852B-59FFBE02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744AB69-D0FD-4DE0-A51C-E10EBA3E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2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lenav_rgb_k.eps">
            <a:extLst>
              <a:ext uri="{FF2B5EF4-FFF2-40B4-BE49-F238E27FC236}">
                <a16:creationId xmlns:a16="http://schemas.microsoft.com/office/drawing/2014/main" id="{3526E53D-2C5F-4BD3-957A-1234B9DDD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7901"/>
            <a:ext cx="53848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77901"/>
            <a:ext cx="53848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2717304-D7AC-4CA5-84F6-A29AC712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38F5E89-4FCA-4EC6-AE0E-94319EDA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6A11A44-6922-4961-8D33-48DD7E47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8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telenav_rgb_k.eps">
            <a:extLst>
              <a:ext uri="{FF2B5EF4-FFF2-40B4-BE49-F238E27FC236}">
                <a16:creationId xmlns:a16="http://schemas.microsoft.com/office/drawing/2014/main" id="{8AC8B925-0832-4740-BFD4-3A45E6486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A4920A2E-0DF0-49E7-A8EF-435BA858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5A85F5-635D-46CC-8F85-50B9DC22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52A8276-9F6D-4F76-A144-25B8A1AA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3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elenav_rgb_k.eps">
            <a:extLst>
              <a:ext uri="{FF2B5EF4-FFF2-40B4-BE49-F238E27FC236}">
                <a16:creationId xmlns:a16="http://schemas.microsoft.com/office/drawing/2014/main" id="{6E9E393B-DA7F-4F42-BE45-098E261E8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F569576-2DD8-462D-9985-D4574FB9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D3A0B91-C723-43D5-A1C3-8DE2650E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174C51C-7D3D-40CA-8573-CB60903F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1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ogo_3.psd">
            <a:extLst>
              <a:ext uri="{FF2B5EF4-FFF2-40B4-BE49-F238E27FC236}">
                <a16:creationId xmlns:a16="http://schemas.microsoft.com/office/drawing/2014/main" id="{4E812906-B3F5-4345-9895-A4731C338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6497"/>
            <a:ext cx="11463865" cy="705704"/>
          </a:xfrm>
        </p:spPr>
        <p:txBody>
          <a:bodyPr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CF2A-64CF-441C-98A9-DD228A11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C453-E476-4C1C-B939-283F98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A097-0D18-41B2-9199-85F89A61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430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.psd">
            <a:extLst>
              <a:ext uri="{FF2B5EF4-FFF2-40B4-BE49-F238E27FC236}">
                <a16:creationId xmlns:a16="http://schemas.microsoft.com/office/drawing/2014/main" id="{C06E70BA-AF14-4735-AFE1-207064EF9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5D90DA-D28F-49F5-B2D9-2E614434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ECEEBB-F91C-451F-8A10-38C4BC12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4C2004-3D06-4126-923A-88532ABA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293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.psd">
            <a:extLst>
              <a:ext uri="{FF2B5EF4-FFF2-40B4-BE49-F238E27FC236}">
                <a16:creationId xmlns:a16="http://schemas.microsoft.com/office/drawing/2014/main" id="{3C98595F-BEBA-415E-A9AC-90F11DA91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6E63D1-C6CD-4ED9-A0D1-63E59EAA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79DF43-F950-4891-8D13-16222E09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9B0E3A-B6C8-4EBC-9EE7-2EB387AA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240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logo_2.psd">
            <a:extLst>
              <a:ext uri="{FF2B5EF4-FFF2-40B4-BE49-F238E27FC236}">
                <a16:creationId xmlns:a16="http://schemas.microsoft.com/office/drawing/2014/main" id="{AB7A1FE5-CCE2-43CF-90F5-2388237B4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28700"/>
            <a:ext cx="5384800" cy="5097463"/>
          </a:xfrm>
        </p:spPr>
        <p:txBody>
          <a:bodyPr/>
          <a:lstStyle>
            <a:lvl1pPr algn="l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28700"/>
            <a:ext cx="5384800" cy="509746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35ED3D8-2509-4E90-B812-52E90939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631A686-C0CF-49FD-8E0E-E1247BC3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FA6EED4-82AC-4698-87E3-73C137B7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550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logo_2.psd">
            <a:extLst>
              <a:ext uri="{FF2B5EF4-FFF2-40B4-BE49-F238E27FC236}">
                <a16:creationId xmlns:a16="http://schemas.microsoft.com/office/drawing/2014/main" id="{FF9495FF-0E98-4921-82D1-F00D3987A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0881B0B-312E-43FA-8FC9-D34E07DD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53E7E5-EBA4-4924-A945-C33432DE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0886F1D-A14E-4C6C-94A7-9484F9B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777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logo_2.psd">
            <a:extLst>
              <a:ext uri="{FF2B5EF4-FFF2-40B4-BE49-F238E27FC236}">
                <a16:creationId xmlns:a16="http://schemas.microsoft.com/office/drawing/2014/main" id="{63ED13BD-6AD9-4B76-91B2-01B49F422C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017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41475"/>
            <a:ext cx="5386917" cy="4556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017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41475"/>
            <a:ext cx="5389033" cy="4556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95C6F4F-95FA-4AC3-83D8-B28DEFAD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440DC08-B9A2-43D7-A94F-67EFCC59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4FF989B-BAFE-478E-BF44-CEA5BFD1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366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logo_2.psd">
            <a:extLst>
              <a:ext uri="{FF2B5EF4-FFF2-40B4-BE49-F238E27FC236}">
                <a16:creationId xmlns:a16="http://schemas.microsoft.com/office/drawing/2014/main" id="{071DFE49-D88A-4270-B45B-370587C44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3CE7B59-AEB3-40F7-A725-41CA1090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30CAFD-7167-4679-BB76-067D926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D050C0-3885-4992-808D-C9F6B7F9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698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_2.psd">
            <a:extLst>
              <a:ext uri="{FF2B5EF4-FFF2-40B4-BE49-F238E27FC236}">
                <a16:creationId xmlns:a16="http://schemas.microsoft.com/office/drawing/2014/main" id="{BF3A0B93-222D-4030-9B38-DB95A1FF2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457951"/>
            <a:ext cx="128481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D51B2D3-FE45-412D-AF2C-BC9AC5F1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76F25EB-9AFA-41F3-B3D5-F5B978CF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2518630-7852-4ECC-95A3-C23EFFB4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820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853AC-5A95-4930-8EF6-3DBA13EA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463867" cy="614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9426173-D46A-4196-B110-0699C625F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79501"/>
            <a:ext cx="11463867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391-549F-4B1E-9E1E-F274F4D97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11951" y="6356351"/>
            <a:ext cx="96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3BE2207-869E-47EC-86E5-38F350BABD73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2FA9-05C9-4A01-83B2-06072608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0918" y="6356351"/>
            <a:ext cx="2810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C8F1-11BC-4E7B-AB9F-5EF28C1E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6418" y="6356351"/>
            <a:ext cx="5270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5175F84-440D-488D-9159-ACB2CA26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01600"/>
          </a:xfrm>
          <a:prstGeom prst="rect">
            <a:avLst/>
          </a:prstGeom>
          <a:solidFill>
            <a:srgbClr val="FFD200"/>
          </a:solidFill>
          <a:ln w="9525" algn="ctr">
            <a:solidFill>
              <a:srgbClr val="FFD2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defTabSz="914400" eaLnBrk="1" hangingPunct="1">
              <a:defRPr/>
            </a:pPr>
            <a:endParaRPr lang="fr-FR" altLang="fr-FR" sz="1800" b="0" baseline="-2500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5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491" y="2039007"/>
            <a:ext cx="8250611" cy="1162051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code review </a:t>
            </a:r>
            <a:br>
              <a:rPr lang="en-US" altLang="zh-CN" b="1" dirty="0"/>
            </a:br>
            <a:r>
              <a:rPr lang="en-US" altLang="zh-CN" dirty="0"/>
              <a:t>table space checker for </a:t>
            </a:r>
            <a:r>
              <a:rPr lang="en-US" altLang="zh-CN" dirty="0" err="1"/>
              <a:t>rdf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3084" y="3369222"/>
            <a:ext cx="7551208" cy="1752600"/>
          </a:xfrm>
        </p:spPr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en-US" altLang="zh-CN" sz="2400" dirty="0">
                <a:solidFill>
                  <a:srgbClr val="FFFF00"/>
                </a:solidFill>
              </a:rPr>
              <a:t>Navigation</a:t>
            </a:r>
          </a:p>
          <a:p>
            <a:pPr algn="r"/>
            <a:r>
              <a:rPr lang="en-US" altLang="zh-CN" sz="2400" dirty="0">
                <a:solidFill>
                  <a:srgbClr val="FFFF00"/>
                </a:solidFill>
              </a:rPr>
              <a:t>Shichao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250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8527"/>
          </a:xfrm>
        </p:spPr>
        <p:txBody>
          <a:bodyPr/>
          <a:lstStyle/>
          <a:p>
            <a:r>
              <a:rPr lang="en-US" altLang="zh-CN" dirty="0"/>
              <a:t>table space checker for rdf import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background and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398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tablespace checker for rdf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background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 err="1"/>
              <a:t>rdf</a:t>
            </a:r>
            <a:r>
              <a:rPr lang="en-US" altLang="zh-CN" sz="2800" dirty="0"/>
              <a:t> data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process of import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tablespace of </a:t>
            </a:r>
            <a:r>
              <a:rPr lang="en-US" altLang="zh-CN" sz="2800" dirty="0" err="1"/>
              <a:t>postgres</a:t>
            </a:r>
            <a:endParaRPr lang="en-US" altLang="zh-CN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/>
              <a:t>error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800" dirty="0"/>
              <a:t>with this process, space of database may not enough.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/>
              <a:t>target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800" dirty="0"/>
              <a:t>find out the information of database tablespace space, and check this problem at begin.</a:t>
            </a:r>
          </a:p>
          <a:p>
            <a:pPr marL="685800" lvl="2">
              <a:spcBef>
                <a:spcPts val="1000"/>
              </a:spcBef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90425" y="1545176"/>
            <a:ext cx="3960389" cy="1258099"/>
            <a:chOff x="3060834" y="3250524"/>
            <a:chExt cx="2829514" cy="856648"/>
          </a:xfrm>
        </p:grpSpPr>
        <p:sp>
          <p:nvSpPr>
            <p:cNvPr id="6" name="流程图: 多文档 5"/>
            <p:cNvSpPr/>
            <p:nvPr/>
          </p:nvSpPr>
          <p:spPr>
            <a:xfrm>
              <a:off x="3060834" y="3250524"/>
              <a:ext cx="1520792" cy="856648"/>
            </a:xfrm>
            <a:prstGeom prst="flowChartMultidocumen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directory structure of rdf data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5274330" y="3250524"/>
              <a:ext cx="616018" cy="856647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db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  <a:endCxn id="7" idx="2"/>
            </p:cNvCxnSpPr>
            <p:nvPr/>
          </p:nvCxnSpPr>
          <p:spPr>
            <a:xfrm>
              <a:off x="4581626" y="3678848"/>
              <a:ext cx="692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530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118" cy="1328921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/>
              <a:t>problems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troubles faces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find physical storage location of selected table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find out the remaining space size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find this task need database space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solution </a:t>
            </a:r>
          </a:p>
          <a:p>
            <a:pPr lvl="1"/>
            <a:r>
              <a:rPr lang="en-US" altLang="zh-CN" dirty="0"/>
              <a:t>find out how many space remaining on database server</a:t>
            </a:r>
          </a:p>
          <a:p>
            <a:pPr lvl="1"/>
            <a:r>
              <a:rPr lang="en-US" altLang="zh-CN" dirty="0"/>
              <a:t>how many space this task need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0618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6BD79AB-798A-4BDD-96F0-11FC854104FF}"/>
              </a:ext>
            </a:extLst>
          </p:cNvPr>
          <p:cNvGrpSpPr/>
          <p:nvPr/>
        </p:nvGrpSpPr>
        <p:grpSpPr>
          <a:xfrm>
            <a:off x="3491758" y="2601728"/>
            <a:ext cx="8524240" cy="3362960"/>
            <a:chOff x="3491758" y="2601728"/>
            <a:chExt cx="8524240" cy="336296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B1439E7-528B-4244-A337-BB9D8E4E6E78}"/>
                </a:ext>
              </a:extLst>
            </p:cNvPr>
            <p:cNvGrpSpPr/>
            <p:nvPr/>
          </p:nvGrpSpPr>
          <p:grpSpPr>
            <a:xfrm>
              <a:off x="3491758" y="2601728"/>
              <a:ext cx="8524240" cy="3362960"/>
              <a:chOff x="1148080" y="2676564"/>
              <a:chExt cx="8524240" cy="336296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CAB75F4-AD9F-4BB1-9D7D-71FDBF382FC9}"/>
                  </a:ext>
                </a:extLst>
              </p:cNvPr>
              <p:cNvSpPr/>
              <p:nvPr/>
            </p:nvSpPr>
            <p:spPr>
              <a:xfrm>
                <a:off x="1148080" y="2676564"/>
                <a:ext cx="8524240" cy="3362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r>
                  <a:rPr lang="en-US" b="1" dirty="0" err="1"/>
                  <a:t>tablespace_checker</a:t>
                </a:r>
                <a:endParaRPr lang="en-US" b="1" dirty="0"/>
              </a:p>
            </p:txBody>
          </p:sp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F8357665-44DB-4925-97B7-1127C038DA1D}"/>
                  </a:ext>
                </a:extLst>
              </p:cNvPr>
              <p:cNvSpPr/>
              <p:nvPr/>
            </p:nvSpPr>
            <p:spPr>
              <a:xfrm>
                <a:off x="3830320" y="3031430"/>
                <a:ext cx="5486400" cy="2653229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err="1"/>
                  <a:t>check_utils</a:t>
                </a:r>
                <a:endParaRPr lang="en-US" b="1" dirty="0"/>
              </a:p>
              <a:p>
                <a:r>
                  <a:rPr lang="en-US" dirty="0"/>
                  <a:t>1. parse command lines</a:t>
                </a:r>
              </a:p>
              <a:p>
                <a:r>
                  <a:rPr lang="en-US" dirty="0"/>
                  <a:t>2. judgement host is localhost</a:t>
                </a:r>
              </a:p>
              <a:p>
                <a:r>
                  <a:rPr lang="en-US" dirty="0"/>
                  <a:t>3. get remain size</a:t>
                </a:r>
              </a:p>
              <a:p>
                <a:r>
                  <a:rPr lang="en-US" altLang="zh-CN" dirty="0"/>
                  <a:t>4</a:t>
                </a:r>
                <a:r>
                  <a:rPr lang="en-US" dirty="0"/>
                  <a:t>. other methods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1C6EDF2-8D59-40A2-8C60-680E8E8D4631}"/>
                  </a:ext>
                </a:extLst>
              </p:cNvPr>
              <p:cNvSpPr/>
              <p:nvPr/>
            </p:nvSpPr>
            <p:spPr>
              <a:xfrm>
                <a:off x="7374890" y="4438174"/>
                <a:ext cx="1455420" cy="98726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remote_model</a:t>
                </a:r>
                <a:endParaRPr lang="en-US" b="1" dirty="0"/>
              </a:p>
            </p:txBody>
          </p:sp>
          <p:sp>
            <p:nvSpPr>
              <p:cNvPr id="87" name="Flowchart: Process 86">
                <a:extLst>
                  <a:ext uri="{FF2B5EF4-FFF2-40B4-BE49-F238E27FC236}">
                    <a16:creationId xmlns:a16="http://schemas.microsoft.com/office/drawing/2014/main" id="{6E0A0D8B-9B41-428A-9417-DAD8AB47C345}"/>
                  </a:ext>
                </a:extLst>
              </p:cNvPr>
              <p:cNvSpPr/>
              <p:nvPr/>
            </p:nvSpPr>
            <p:spPr>
              <a:xfrm>
                <a:off x="1633220" y="4865151"/>
                <a:ext cx="1790700" cy="7985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config_reader</a:t>
                </a:r>
                <a:endParaRPr lang="en-US" b="1" dirty="0"/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0FB8ACE3-ED21-4075-AFE5-D6A6146E59EE}"/>
                  </a:ext>
                </a:extLst>
              </p:cNvPr>
              <p:cNvSpPr/>
              <p:nvPr/>
            </p:nvSpPr>
            <p:spPr>
              <a:xfrm>
                <a:off x="7374890" y="3143281"/>
                <a:ext cx="1455420" cy="95678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db_model</a:t>
                </a:r>
                <a:endParaRPr lang="en-US" b="1" dirty="0"/>
              </a:p>
            </p:txBody>
          </p:sp>
        </p:grpSp>
        <p:sp>
          <p:nvSpPr>
            <p:cNvPr id="90" name="Flowchart: Process 89">
              <a:extLst>
                <a:ext uri="{FF2B5EF4-FFF2-40B4-BE49-F238E27FC236}">
                  <a16:creationId xmlns:a16="http://schemas.microsoft.com/office/drawing/2014/main" id="{8A7F7B49-E9CF-4361-ADF1-96C727608A3F}"/>
                </a:ext>
              </a:extLst>
            </p:cNvPr>
            <p:cNvSpPr>
              <a:spLocks/>
            </p:cNvSpPr>
            <p:nvPr/>
          </p:nvSpPr>
          <p:spPr>
            <a:xfrm>
              <a:off x="8449838" y="4627710"/>
              <a:ext cx="1173480" cy="72289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disk_size</a:t>
              </a:r>
              <a:endParaRPr lang="en-US" b="1" dirty="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9F3E621-B012-4AD0-AA93-322B52117FE6}"/>
              </a:ext>
            </a:extLst>
          </p:cNvPr>
          <p:cNvSpPr txBox="1">
            <a:spLocks/>
          </p:cNvSpPr>
          <p:nvPr/>
        </p:nvSpPr>
        <p:spPr>
          <a:xfrm>
            <a:off x="863300" y="290705"/>
            <a:ext cx="8173278" cy="704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/>
              <a:t>solution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Canvas 1">
            <a:extLst>
              <a:ext uri="{FF2B5EF4-FFF2-40B4-BE49-F238E27FC236}">
                <a16:creationId xmlns:a16="http://schemas.microsoft.com/office/drawing/2014/main" id="{206E72B6-E9B6-4B28-9BCE-C1DD55DC21FA}"/>
              </a:ext>
            </a:extLst>
          </p:cNvPr>
          <p:cNvGrpSpPr/>
          <p:nvPr/>
        </p:nvGrpSpPr>
        <p:grpSpPr>
          <a:xfrm>
            <a:off x="136032" y="994969"/>
            <a:ext cx="3354456" cy="5317022"/>
            <a:chOff x="0" y="0"/>
            <a:chExt cx="2819400" cy="41338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BC92D-DDAB-466F-9CB8-10DE83E9DDFD}"/>
                </a:ext>
              </a:extLst>
            </p:cNvPr>
            <p:cNvSpPr/>
            <p:nvPr/>
          </p:nvSpPr>
          <p:spPr>
            <a:xfrm>
              <a:off x="0" y="0"/>
              <a:ext cx="2819400" cy="4133850"/>
            </a:xfrm>
            <a:prstGeom prst="rect">
              <a:avLst/>
            </a:prstGeom>
          </p:spPr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3501AE-EA94-4914-B0B9-C2BFFD17B34C}"/>
                </a:ext>
              </a:extLst>
            </p:cNvPr>
            <p:cNvGrpSpPr/>
            <p:nvPr/>
          </p:nvGrpSpPr>
          <p:grpSpPr>
            <a:xfrm>
              <a:off x="184150" y="67960"/>
              <a:ext cx="2501900" cy="3965792"/>
              <a:chOff x="184150" y="67960"/>
              <a:chExt cx="2501900" cy="3965792"/>
            </a:xfrm>
          </p:grpSpPr>
          <p:sp>
            <p:nvSpPr>
              <p:cNvPr id="28" name="Flowchart: Terminator 27">
                <a:extLst>
                  <a:ext uri="{FF2B5EF4-FFF2-40B4-BE49-F238E27FC236}">
                    <a16:creationId xmlns:a16="http://schemas.microsoft.com/office/drawing/2014/main" id="{906AF232-3622-4992-8E28-85170BBBAEC6}"/>
                  </a:ext>
                </a:extLst>
              </p:cNvPr>
              <p:cNvSpPr/>
              <p:nvPr/>
            </p:nvSpPr>
            <p:spPr>
              <a:xfrm>
                <a:off x="555625" y="67960"/>
                <a:ext cx="705290" cy="3418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begin</a:t>
                </a:r>
              </a:p>
            </p:txBody>
          </p:sp>
          <p:sp>
            <p:nvSpPr>
              <p:cNvPr id="30" name="Flowchart: Terminator 29">
                <a:extLst>
                  <a:ext uri="{FF2B5EF4-FFF2-40B4-BE49-F238E27FC236}">
                    <a16:creationId xmlns:a16="http://schemas.microsoft.com/office/drawing/2014/main" id="{8448ACF7-24D8-4F06-A13C-D0B85167F9A9}"/>
                  </a:ext>
                </a:extLst>
              </p:cNvPr>
              <p:cNvSpPr/>
              <p:nvPr/>
            </p:nvSpPr>
            <p:spPr>
              <a:xfrm>
                <a:off x="555920" y="3699439"/>
                <a:ext cx="704589" cy="3343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latin typeface="Times New Roman" panose="02020603050405020304" pitchFamily="18" charset="0"/>
                    <a:ea typeface="DengXian"/>
                  </a:rPr>
                  <a:t>end</a:t>
                </a:r>
              </a:p>
            </p:txBody>
          </p:sp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B484492A-B64F-411E-BE87-7D15E2B9942B}"/>
                  </a:ext>
                </a:extLst>
              </p:cNvPr>
              <p:cNvSpPr/>
              <p:nvPr/>
            </p:nvSpPr>
            <p:spPr>
              <a:xfrm>
                <a:off x="200025" y="578588"/>
                <a:ext cx="1416050" cy="888159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Input</a:t>
                </a: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host</a:t>
                </a: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database name</a:t>
                </a: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table space</a:t>
                </a: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….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91713D-04A8-4EE0-9F0B-FE5F98A3DEC0}"/>
                  </a:ext>
                </a:extLst>
              </p:cNvPr>
              <p:cNvSpPr/>
              <p:nvPr/>
            </p:nvSpPr>
            <p:spPr>
              <a:xfrm>
                <a:off x="184150" y="1613858"/>
                <a:ext cx="1447800" cy="350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get the need space size</a:t>
                </a:r>
              </a:p>
            </p:txBody>
          </p: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FC743CFC-31BF-4954-96DC-FC7F38C74C6F}"/>
                  </a:ext>
                </a:extLst>
              </p:cNvPr>
              <p:cNvSpPr/>
              <p:nvPr/>
            </p:nvSpPr>
            <p:spPr>
              <a:xfrm>
                <a:off x="306070" y="2134284"/>
                <a:ext cx="1203960" cy="34026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ea typeface="DengXian"/>
                    <a:cs typeface="Times New Roman" panose="02020603050405020304" pitchFamily="18" charset="0"/>
                  </a:rPr>
                  <a:t>is local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26F3DB-216C-4281-BD00-DAE4AD074494}"/>
                  </a:ext>
                </a:extLst>
              </p:cNvPr>
              <p:cNvSpPr/>
              <p:nvPr/>
            </p:nvSpPr>
            <p:spPr>
              <a:xfrm>
                <a:off x="1754801" y="2132015"/>
                <a:ext cx="931249" cy="3435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latin typeface="Times New Roman" panose="02020603050405020304" pitchFamily="18" charset="0"/>
                    <a:ea typeface="DengXian"/>
                  </a:rPr>
                  <a:t>local space left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68680-E604-4C3C-8208-72397BA97ACA}"/>
                  </a:ext>
                </a:extLst>
              </p:cNvPr>
              <p:cNvSpPr/>
              <p:nvPr/>
            </p:nvSpPr>
            <p:spPr>
              <a:xfrm>
                <a:off x="422910" y="2653010"/>
                <a:ext cx="969645" cy="3435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latin typeface="Times New Roman" panose="02020603050405020304" pitchFamily="18" charset="0"/>
                    <a:ea typeface="DengXian"/>
                  </a:rPr>
                  <a:t>remote space left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AE14E2-1A4E-4C7B-BFD1-826F8C9B3D3A}"/>
                  </a:ext>
                </a:extLst>
              </p:cNvPr>
              <p:cNvSpPr/>
              <p:nvPr/>
            </p:nvSpPr>
            <p:spPr>
              <a:xfrm>
                <a:off x="422911" y="3159581"/>
                <a:ext cx="969644" cy="355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>
                    <a:effectLst/>
                    <a:latin typeface="Times New Roman" panose="02020603050405020304" pitchFamily="18" charset="0"/>
                    <a:ea typeface="DengXian"/>
                  </a:rPr>
                  <a:t>compare two size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6770F9-43E9-44D8-9E53-19162AA48458}"/>
                  </a:ext>
                </a:extLst>
              </p:cNvPr>
              <p:cNvCxnSpPr>
                <a:stCxn id="28" idx="2"/>
                <a:endCxn id="31" idx="0"/>
              </p:cNvCxnSpPr>
              <p:nvPr/>
            </p:nvCxnSpPr>
            <p:spPr>
              <a:xfrm flipH="1">
                <a:off x="908051" y="409773"/>
                <a:ext cx="219" cy="168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9BD8A65-E8F4-4C55-8E1D-3B7EDE47B0FA}"/>
                  </a:ext>
                </a:extLst>
              </p:cNvPr>
              <p:cNvCxnSpPr>
                <a:stCxn id="31" idx="2"/>
                <a:endCxn id="32" idx="0"/>
              </p:cNvCxnSpPr>
              <p:nvPr/>
            </p:nvCxnSpPr>
            <p:spPr>
              <a:xfrm>
                <a:off x="908051" y="1466747"/>
                <a:ext cx="0" cy="147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7FDC216-F6E8-461E-B5DE-59AFBDD05528}"/>
                  </a:ext>
                </a:extLst>
              </p:cNvPr>
              <p:cNvCxnSpPr>
                <a:stCxn id="32" idx="2"/>
                <a:endCxn id="33" idx="0"/>
              </p:cNvCxnSpPr>
              <p:nvPr/>
            </p:nvCxnSpPr>
            <p:spPr>
              <a:xfrm>
                <a:off x="908051" y="1964366"/>
                <a:ext cx="0" cy="1699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1F2284B-9BC4-44F5-BB9A-94D81A3CB25E}"/>
                  </a:ext>
                </a:extLst>
              </p:cNvPr>
              <p:cNvCxnSpPr>
                <a:stCxn id="33" idx="2"/>
                <a:endCxn id="35" idx="0"/>
              </p:cNvCxnSpPr>
              <p:nvPr/>
            </p:nvCxnSpPr>
            <p:spPr>
              <a:xfrm flipH="1">
                <a:off x="907733" y="2474546"/>
                <a:ext cx="318" cy="178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9AA6CA0-24F2-4042-8356-D6B0EA6CF4C4}"/>
                  </a:ext>
                </a:extLst>
              </p:cNvPr>
              <p:cNvCxnSpPr>
                <a:stCxn id="33" idx="3"/>
                <a:endCxn id="34" idx="1"/>
              </p:cNvCxnSpPr>
              <p:nvPr/>
            </p:nvCxnSpPr>
            <p:spPr>
              <a:xfrm flipV="1">
                <a:off x="1510030" y="2303780"/>
                <a:ext cx="244771" cy="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2D9804D-B64E-4C30-B1B8-298F9BC61A33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907733" y="2996539"/>
                <a:ext cx="0" cy="16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D8D0FE5-C1F3-4B78-94D4-ADCB15666352}"/>
                  </a:ext>
                </a:extLst>
              </p:cNvPr>
              <p:cNvCxnSpPr>
                <a:stCxn id="36" idx="2"/>
                <a:endCxn id="30" idx="0"/>
              </p:cNvCxnSpPr>
              <p:nvPr/>
            </p:nvCxnSpPr>
            <p:spPr>
              <a:xfrm>
                <a:off x="907733" y="3515181"/>
                <a:ext cx="482" cy="1842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60DA5CB-F1E1-4319-BAD9-64AFC29E99C1}"/>
              </a:ext>
            </a:extLst>
          </p:cNvPr>
          <p:cNvSpPr txBox="1"/>
          <p:nvPr/>
        </p:nvSpPr>
        <p:spPr>
          <a:xfrm>
            <a:off x="5349903" y="1617378"/>
            <a:ext cx="52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code structure</a:t>
            </a:r>
            <a:endParaRPr lang="en-US" sz="24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35B1C02-2FD0-4E62-8042-59178524FFCF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rot="5400000">
            <a:off x="1557027" y="3838056"/>
            <a:ext cx="879820" cy="1561811"/>
          </a:xfrm>
          <a:prstGeom prst="bentConnector3">
            <a:avLst>
              <a:gd name="adj1" fmla="val 8615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28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dirty="0"/>
              <a:t>how to find physical storage location of selected table space</a:t>
            </a:r>
          </a:p>
          <a:p>
            <a:pPr marL="457200" lvl="1" indent="0">
              <a:buNone/>
            </a:pPr>
            <a:r>
              <a:rPr lang="en-US" altLang="zh-CN" dirty="0"/>
              <a:t>1 all table space list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 base data location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6B8E2-96CF-487F-916C-F6E92B3B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2" y="4354512"/>
            <a:ext cx="349567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27FE2-331A-4985-8E22-5C445734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35" y="4473179"/>
            <a:ext cx="7343775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95762-5B7D-48D7-A8F0-59E81E07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12" y="1980406"/>
            <a:ext cx="7953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087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F8E6-EF1A-4436-B628-10AE6033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652"/>
            <a:ext cx="10515600" cy="6006548"/>
          </a:xfrm>
        </p:spPr>
        <p:txBody>
          <a:bodyPr/>
          <a:lstStyle/>
          <a:p>
            <a:pPr marL="40005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zh-CN" sz="2800" dirty="0"/>
              <a:t>find out the remaining space size 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CN" sz="2400" dirty="0"/>
              <a:t>local</a:t>
            </a:r>
            <a:endParaRPr lang="en-US" altLang="zh-CN" dirty="0"/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CN" sz="2400" dirty="0"/>
              <a:t>remote</a:t>
            </a:r>
          </a:p>
          <a:p>
            <a:pPr marL="40005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zh-CN" sz="2800" dirty="0"/>
              <a:t>find this task need database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</a:t>
            </a:r>
            <a:r>
              <a:rPr lang="en-US" altLang="zh-CN" dirty="0"/>
              <a:t>1:  </a:t>
            </a:r>
            <a:r>
              <a:rPr lang="en-US" dirty="0"/>
              <a:t>last version database, if possible return the size.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select </a:t>
            </a:r>
            <a:r>
              <a:rPr lang="en-US" dirty="0" err="1"/>
              <a:t>pg_database_size</a:t>
            </a:r>
            <a:r>
              <a:rPr lang="en-US" dirty="0"/>
              <a:t>(</a:t>
            </a:r>
            <a:r>
              <a:rPr lang="en-US" altLang="zh-CN" dirty="0" err="1"/>
              <a:t>datanase_name</a:t>
            </a:r>
            <a:r>
              <a:rPr lang="en-US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step 2:  </a:t>
            </a:r>
            <a:r>
              <a:rPr lang="en-US" dirty="0"/>
              <a:t>if not, load this need space size from config file.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'hqd-ssdpostgis-04.mypna.com', 'hqd-ssdpostgis-05.mypna.com', "10.179.1.110", 'shd-dpc6x64ssd-02.china.telenav.com'</a:t>
            </a:r>
          </a:p>
          <a:p>
            <a:pPr marL="40005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zh-CN" sz="2800" dirty="0"/>
              <a:t>finally 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CN" dirty="0" err="1"/>
              <a:t>space_left</a:t>
            </a:r>
            <a:r>
              <a:rPr lang="en-US" altLang="zh-CN" dirty="0"/>
              <a:t>, </a:t>
            </a:r>
            <a:r>
              <a:rPr lang="en-US" altLang="zh-CN" dirty="0" err="1"/>
              <a:t>space_need</a:t>
            </a:r>
            <a:r>
              <a:rPr lang="en-US" altLang="zh-CN" dirty="0"/>
              <a:t> 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CN" dirty="0"/>
              <a:t>return ( </a:t>
            </a:r>
            <a:r>
              <a:rPr lang="en-US" altLang="zh-CN" dirty="0" err="1"/>
              <a:t>space_left</a:t>
            </a:r>
            <a:r>
              <a:rPr lang="en-US" altLang="zh-CN" dirty="0"/>
              <a:t> &gt; min( </a:t>
            </a:r>
            <a:r>
              <a:rPr lang="en-US" altLang="zh-CN" dirty="0" err="1"/>
              <a:t>space_need</a:t>
            </a:r>
            <a:r>
              <a:rPr lang="zh-CN" altLang="en-US" dirty="0"/>
              <a:t>*</a:t>
            </a:r>
            <a:r>
              <a:rPr lang="en-US" altLang="zh-CN" dirty="0"/>
              <a:t>1.5,</a:t>
            </a:r>
            <a:r>
              <a:rPr lang="zh-CN" altLang="en-US" dirty="0"/>
              <a:t> </a:t>
            </a:r>
            <a:r>
              <a:rPr lang="en-US" altLang="zh-CN" dirty="0"/>
              <a:t>space_need+200G ) ? True : False )</a:t>
            </a: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70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511B-8938-446E-9578-6CD8F8A1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CF41-8B8F-49B1-8996-F9DBB875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Thanks</a:t>
            </a:r>
          </a:p>
        </p:txBody>
      </p:sp>
    </p:spTree>
    <p:extLst>
      <p:ext uri="{BB962C8B-B14F-4D97-AF65-F5344CB8AC3E}">
        <p14:creationId xmlns:p14="http://schemas.microsoft.com/office/powerpoint/2010/main" val="36648211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Telenav_Scout_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D200"/>
      </a:accent1>
      <a:accent2>
        <a:srgbClr val="ADAFB2"/>
      </a:accent2>
      <a:accent3>
        <a:srgbClr val="807F8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897EF89-35A3-4A55-934B-2825981CADE2}" vid="{A2CA3738-E82C-4074-85E1-63FCF10E3A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nav_Scout_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FFD200"/>
    </a:accent1>
    <a:accent2>
      <a:srgbClr val="ADAFB2"/>
    </a:accent2>
    <a:accent3>
      <a:srgbClr val="807F8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Telenav_Scout_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FFD200"/>
    </a:accent1>
    <a:accent2>
      <a:srgbClr val="ADAFB2"/>
    </a:accent2>
    <a:accent3>
      <a:srgbClr val="807F8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Telenav_Scout_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FFD200"/>
    </a:accent1>
    <a:accent2>
      <a:srgbClr val="ADAFB2"/>
    </a:accent2>
    <a:accent3>
      <a:srgbClr val="807F8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Telenav_Scout_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FFD200"/>
    </a:accent1>
    <a:accent2>
      <a:srgbClr val="ADAFB2"/>
    </a:accent2>
    <a:accent3>
      <a:srgbClr val="807F8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Telenav_Scout_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FFD200"/>
    </a:accent1>
    <a:accent2>
      <a:srgbClr val="ADAFB2"/>
    </a:accent2>
    <a:accent3>
      <a:srgbClr val="807F8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Telenav_Scout_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FFD200"/>
    </a:accent1>
    <a:accent2>
      <a:srgbClr val="ADAFB2"/>
    </a:accent2>
    <a:accent3>
      <a:srgbClr val="807F8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2190</TotalTime>
  <Words>301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DengXian</vt:lpstr>
      <vt:lpstr>宋体</vt:lpstr>
      <vt:lpstr>Arial</vt:lpstr>
      <vt:lpstr>Calibri</vt:lpstr>
      <vt:lpstr>Times New Roman</vt:lpstr>
      <vt:lpstr>Wingdings</vt:lpstr>
      <vt:lpstr>Theme1</vt:lpstr>
      <vt:lpstr>code review  table space checker for rdf import</vt:lpstr>
      <vt:lpstr>content</vt:lpstr>
      <vt:lpstr>tablespace checker for rdf import</vt:lpstr>
      <vt:lpstr>problems</vt:lpstr>
      <vt:lpstr>PowerPoint Presentation</vt:lpstr>
      <vt:lpstr>PowerPoint Presentation</vt:lpstr>
      <vt:lpstr>PowerPoint Presentation</vt:lpstr>
      <vt:lpstr>Questions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shichao</dc:title>
  <dc:creator>HP</dc:creator>
  <cp:lastModifiedBy>Shan Shichao</cp:lastModifiedBy>
  <cp:revision>55</cp:revision>
  <dcterms:created xsi:type="dcterms:W3CDTF">2017-09-16T14:25:53Z</dcterms:created>
  <dcterms:modified xsi:type="dcterms:W3CDTF">2017-09-26T07:38:45Z</dcterms:modified>
</cp:coreProperties>
</file>