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8" r:id="rId5"/>
    <p:sldId id="262" r:id="rId6"/>
    <p:sldId id="263" r:id="rId7"/>
    <p:sldId id="279" r:id="rId8"/>
    <p:sldId id="261" r:id="rId9"/>
    <p:sldId id="268" r:id="rId10"/>
    <p:sldId id="285" r:id="rId11"/>
    <p:sldId id="284" r:id="rId12"/>
    <p:sldId id="283" r:id="rId13"/>
    <p:sldId id="281" r:id="rId14"/>
    <p:sldId id="280" r:id="rId15"/>
    <p:sldId id="282" r:id="rId16"/>
    <p:sldId id="266" r:id="rId17"/>
    <p:sldId id="260" r:id="rId18"/>
    <p:sldId id="264" r:id="rId19"/>
    <p:sldId id="286" r:id="rId20"/>
    <p:sldId id="267" r:id="rId21"/>
    <p:sldId id="265" r:id="rId22"/>
    <p:sldId id="271" r:id="rId23"/>
    <p:sldId id="273" r:id="rId24"/>
    <p:sldId id="275" r:id="rId25"/>
    <p:sldId id="272" r:id="rId26"/>
    <p:sldId id="274" r:id="rId27"/>
    <p:sldId id="270" r:id="rId28"/>
    <p:sldId id="287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67F4A-043B-43C6-8D24-70CB9B8EE8D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342F-189A-4D55-9E45-13234D018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9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342F-189A-4D55-9E45-13234D0183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7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342F-189A-4D55-9E45-13234D0183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76275" y="3276608"/>
            <a:ext cx="7791450" cy="1223962"/>
          </a:xfrm>
        </p:spPr>
        <p:txBody>
          <a:bodyPr/>
          <a:lstStyle>
            <a:lvl1pPr algn="ctr">
              <a:defRPr sz="4000">
                <a:solidFill>
                  <a:srgbClr val="80808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035050" y="4857760"/>
            <a:ext cx="7058025" cy="6477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solidFill>
                  <a:srgbClr val="808080"/>
                </a:solidFill>
                <a:effectLst/>
                <a:latin typeface="Arial" charset="0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676275" y="6437313"/>
            <a:ext cx="1905000" cy="276225"/>
          </a:xfrm>
        </p:spPr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97225" y="6434138"/>
            <a:ext cx="2895600" cy="276225"/>
          </a:xfrm>
        </p:spPr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62725" y="6434138"/>
            <a:ext cx="1905000" cy="276225"/>
          </a:xfrm>
        </p:spPr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SKY-MOBI New Logo Slogan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574" y="1000108"/>
            <a:ext cx="4772851" cy="19288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472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472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643182"/>
            <a:ext cx="7772400" cy="78581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0100" y="4096544"/>
            <a:ext cx="7286676" cy="126128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marL="0" indent="0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90000"/>
              <a:buFont typeface="Wingdings" pitchFamily="2" charset="2"/>
              <a:buNone/>
              <a:defRPr lang="zh-CN" altLang="en-US" sz="2800" dirty="0" smtClean="0">
                <a:solidFill>
                  <a:srgbClr val="808080"/>
                </a:solidFill>
                <a:effectLst/>
                <a:latin typeface="Arial" pitchFamily="34" charset="0"/>
                <a:ea typeface="黑体" pitchFamily="2" charset="-122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808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4038600" cy="5000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4422"/>
            <a:ext cx="4038600" cy="5000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66" y="274638"/>
            <a:ext cx="7186634" cy="7969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71545"/>
            <a:ext cx="4040188" cy="5715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664" y="1711308"/>
            <a:ext cx="4040188" cy="4503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71545"/>
            <a:ext cx="4041775" cy="5715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11308"/>
            <a:ext cx="4041775" cy="4503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71604" y="368268"/>
            <a:ext cx="7115196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7158" y="6481763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>
                <a:solidFill>
                  <a:srgbClr val="808080"/>
                </a:solidFill>
                <a:latin typeface="+mj-lt"/>
                <a:ea typeface="+mj-ea"/>
              </a:defRPr>
            </a:lvl1pPr>
          </a:lstStyle>
          <a:p>
            <a:fld id="{530820CF-B880-4189-942D-D702A7CBA730}" type="datetimeFigureOut">
              <a:rPr lang="zh-CN" altLang="en-US" smtClean="0"/>
              <a:t>2011/11/26</a:t>
            </a:fld>
            <a:endParaRPr lang="zh-CN" altLang="en-US"/>
          </a:p>
        </p:txBody>
      </p:sp>
      <p:sp>
        <p:nvSpPr>
          <p:cNvPr id="1129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8163" y="6481763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rgbClr val="808080"/>
                </a:solidFill>
                <a:latin typeface="+mj-lt"/>
                <a:ea typeface="+mj-ea"/>
              </a:defRPr>
            </a:lvl1pPr>
          </a:lstStyle>
          <a:p>
            <a:endParaRPr lang="zh-CN" altLang="en-US"/>
          </a:p>
        </p:txBody>
      </p:sp>
      <p:sp>
        <p:nvSpPr>
          <p:cNvPr id="1129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81763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808080"/>
                </a:solidFill>
                <a:latin typeface="+mj-lt"/>
                <a:ea typeface="+mj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293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214422"/>
            <a:ext cx="832964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" name="图片 7" descr="SKY-MOBI New Logo Slogan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5720" y="466740"/>
            <a:ext cx="1143008" cy="4619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幼圆" pitchFamily="49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SzPct val="9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A886E0"/>
        </a:buClr>
        <a:buSzPct val="80000"/>
        <a:buFont typeface="Wingdings" pitchFamily="2" charset="2"/>
        <a:buChar char="n"/>
        <a:defRPr sz="2800">
          <a:solidFill>
            <a:srgbClr val="0000FF"/>
          </a:solidFill>
          <a:latin typeface="+mj-lt"/>
          <a:ea typeface="华文楷体" pitchFamily="2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3399FF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A886E0"/>
        </a:buClr>
        <a:buFont typeface="Wingdings" pitchFamily="2" charset="2"/>
        <a:buChar char="§"/>
        <a:defRPr sz="2000">
          <a:solidFill>
            <a:srgbClr val="0000FF"/>
          </a:solidFill>
          <a:latin typeface="+mj-lt"/>
          <a:ea typeface="华文楷体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postgresql.org/wiki/PGQ_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163.com/digoal@126/blog/static/163877040201192535630895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163.com/digoal@126/blog/static/16387704020111049738347/" TargetMode="External"/><Relationship Id="rId2" Type="http://schemas.openxmlformats.org/officeDocument/2006/relationships/hyperlink" Target="http://pgfoundry.org/projects/plprox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igoal@126.com" TargetMode="External"/><Relationship Id="rId5" Type="http://schemas.openxmlformats.org/officeDocument/2006/relationships/hyperlink" Target="http://blog.163.com/digoal@126/blog/static/163877040201110224518292/" TargetMode="External"/><Relationship Id="rId4" Type="http://schemas.openxmlformats.org/officeDocument/2006/relationships/hyperlink" Target="http://blog.163.com/digoal@126/blog/static/163877040201192535630895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PostgreSQL</a:t>
            </a:r>
            <a:r>
              <a:rPr lang="en-US" altLang="zh-CN" dirty="0" smtClean="0"/>
              <a:t> PL/Proxy </a:t>
            </a:r>
            <a:br>
              <a:rPr lang="en-US" altLang="zh-CN" dirty="0" smtClean="0"/>
            </a:br>
            <a:r>
              <a:rPr lang="zh-CN" altLang="en-US" dirty="0" smtClean="0"/>
              <a:t>原理与实践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Digoal.Zhou</a:t>
            </a:r>
            <a:endParaRPr lang="en-US" altLang="zh-CN" dirty="0" smtClean="0"/>
          </a:p>
          <a:p>
            <a:r>
              <a:rPr lang="en-US" altLang="zh-CN" dirty="0" smtClean="0"/>
              <a:t>11/26/2011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5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测试环境描述</a:t>
            </a:r>
            <a:r>
              <a:rPr lang="en-US" altLang="zh-CN" sz="1200" dirty="0">
                <a:effectLst/>
              </a:rPr>
              <a:t>:</a:t>
            </a:r>
          </a:p>
          <a:p>
            <a:r>
              <a:rPr lang="en-US" altLang="zh-CN" sz="1200" dirty="0">
                <a:effectLst/>
              </a:rPr>
              <a:t>1. </a:t>
            </a:r>
            <a:r>
              <a:rPr lang="en-US" altLang="zh-CN" sz="1200" dirty="0" err="1">
                <a:effectLst/>
              </a:rPr>
              <a:t>pgbench</a:t>
            </a:r>
            <a:r>
              <a:rPr lang="en-US" altLang="zh-CN" sz="1200" dirty="0">
                <a:effectLst/>
              </a:rPr>
              <a:t> : 172.16.3.176</a:t>
            </a:r>
          </a:p>
          <a:p>
            <a:r>
              <a:rPr lang="en-US" altLang="zh-CN" sz="1200" dirty="0">
                <a:effectLst/>
              </a:rPr>
              <a:t>2. </a:t>
            </a:r>
            <a:r>
              <a:rPr lang="en-US" altLang="zh-CN" sz="1200" dirty="0" err="1">
                <a:effectLst/>
              </a:rPr>
              <a:t>pgbouncer</a:t>
            </a:r>
            <a:r>
              <a:rPr lang="en-US" altLang="zh-CN" sz="1200" dirty="0">
                <a:effectLst/>
              </a:rPr>
              <a:t> on </a:t>
            </a:r>
            <a:r>
              <a:rPr lang="en-US" altLang="zh-CN" sz="1200" dirty="0" err="1">
                <a:effectLst/>
              </a:rPr>
              <a:t>pgbench</a:t>
            </a:r>
            <a:r>
              <a:rPr lang="en-US" altLang="zh-CN" sz="1200" dirty="0">
                <a:effectLst/>
              </a:rPr>
              <a:t> HOST : </a:t>
            </a:r>
          </a:p>
          <a:p>
            <a:r>
              <a:rPr lang="en-US" altLang="zh-CN" sz="1200" dirty="0">
                <a:effectLst/>
              </a:rPr>
              <a:t>172.16.3.176:1998(</a:t>
            </a:r>
          </a:p>
          <a:p>
            <a:r>
              <a:rPr lang="en-US" altLang="zh-CN" sz="1200" dirty="0">
                <a:effectLst/>
              </a:rPr>
              <a:t>proxy0 = host=172.16.3.150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=proxy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=16</a:t>
            </a:r>
          </a:p>
          <a:p>
            <a:r>
              <a:rPr lang="en-US" altLang="zh-CN" sz="1200" dirty="0">
                <a:effectLst/>
              </a:rPr>
              <a:t>proxy1 = host=172.16.3.39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=proxy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=16</a:t>
            </a:r>
          </a:p>
          <a:p>
            <a:r>
              <a:rPr lang="en-US" altLang="zh-CN" sz="1200" dirty="0">
                <a:effectLst/>
              </a:rPr>
              <a:t>proxy2 = host=172.16.3.40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=proxy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=16</a:t>
            </a:r>
          </a:p>
          <a:p>
            <a:r>
              <a:rPr lang="en-US" altLang="zh-CN" sz="1200" dirty="0">
                <a:effectLst/>
              </a:rPr>
              <a:t>proxy3 = host=172.16.3.33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=proxy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=16</a:t>
            </a:r>
          </a:p>
          <a:p>
            <a:r>
              <a:rPr lang="en-US" altLang="zh-CN" sz="1200" dirty="0">
                <a:effectLst/>
              </a:rPr>
              <a:t>)</a:t>
            </a:r>
          </a:p>
          <a:p>
            <a:r>
              <a:rPr lang="en-US" altLang="zh-CN" sz="1200" dirty="0">
                <a:effectLst/>
              </a:rPr>
              <a:t>3. </a:t>
            </a:r>
            <a:r>
              <a:rPr lang="en-US" altLang="zh-CN" sz="1200" dirty="0" err="1">
                <a:effectLst/>
              </a:rPr>
              <a:t>PostgreSQL</a:t>
            </a:r>
            <a:r>
              <a:rPr lang="en-US" altLang="zh-CN" sz="1200" dirty="0">
                <a:effectLst/>
              </a:rPr>
              <a:t> </a:t>
            </a:r>
            <a:r>
              <a:rPr lang="zh-CN" altLang="en-US" sz="1200" dirty="0">
                <a:effectLst/>
              </a:rPr>
              <a:t>数据节点 </a:t>
            </a:r>
            <a:r>
              <a:rPr lang="en-US" altLang="zh-CN" sz="1200" dirty="0">
                <a:effectLst/>
              </a:rPr>
              <a:t>: 172.16.3.150:1921/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, 172.16.3.39:1921/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, 172.16.3.40:1921/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, 172.16.3.33:1921/</a:t>
            </a:r>
            <a:r>
              <a:rPr lang="en-US" altLang="zh-CN" sz="1200" dirty="0" err="1">
                <a:effectLst/>
              </a:rPr>
              <a:t>digoal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4. </a:t>
            </a:r>
            <a:r>
              <a:rPr lang="en-US" altLang="zh-CN" sz="1200" dirty="0" err="1">
                <a:effectLst/>
              </a:rPr>
              <a:t>PostgreSQL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200" dirty="0" err="1">
                <a:effectLst/>
              </a:rPr>
              <a:t>plproxy</a:t>
            </a:r>
            <a:r>
              <a:rPr lang="zh-CN" altLang="en-US" sz="1200" dirty="0">
                <a:effectLst/>
              </a:rPr>
              <a:t>节点 </a:t>
            </a:r>
            <a:r>
              <a:rPr lang="en-US" altLang="zh-CN" sz="1200" dirty="0">
                <a:effectLst/>
              </a:rPr>
              <a:t>: 172.16.3.150:1921/proxy, 172.16.3.39:1921/proxy, 172.16.3.40:1921/proxy, 172.16.3.33:1921/proxy</a:t>
            </a:r>
          </a:p>
          <a:p>
            <a:r>
              <a:rPr lang="en-US" altLang="zh-CN" sz="1200" dirty="0">
                <a:effectLst/>
              </a:rPr>
              <a:t>5. </a:t>
            </a:r>
            <a:r>
              <a:rPr lang="en-US" altLang="zh-CN" sz="1200" dirty="0" err="1">
                <a:effectLst/>
              </a:rPr>
              <a:t>pgbouncers</a:t>
            </a:r>
            <a:r>
              <a:rPr lang="en-US" altLang="zh-CN" sz="1200" dirty="0">
                <a:effectLst/>
              </a:rPr>
              <a:t> on </a:t>
            </a:r>
            <a:r>
              <a:rPr lang="en-US" altLang="zh-CN" sz="1200" dirty="0" err="1">
                <a:effectLst/>
              </a:rPr>
              <a:t>plproxy</a:t>
            </a:r>
            <a:r>
              <a:rPr lang="en-US" altLang="zh-CN" sz="1200" dirty="0">
                <a:effectLst/>
              </a:rPr>
              <a:t> HOST : </a:t>
            </a:r>
          </a:p>
          <a:p>
            <a:r>
              <a:rPr lang="en-US" altLang="zh-CN" sz="1200" dirty="0">
                <a:effectLst/>
              </a:rPr>
              <a:t>172.16.3.150:1999, 172.16.3.39:1999, 172.16.3.40:1999, 172.16.3.33:1999(</a:t>
            </a:r>
          </a:p>
          <a:p>
            <a:r>
              <a:rPr lang="en-US" altLang="zh-CN" sz="1200" dirty="0">
                <a:effectLst/>
              </a:rPr>
              <a:t>digoal0 = host=172.16.3.150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=8</a:t>
            </a:r>
          </a:p>
          <a:p>
            <a:r>
              <a:rPr lang="en-US" altLang="zh-CN" sz="1200" dirty="0">
                <a:effectLst/>
              </a:rPr>
              <a:t>digoal1 = host=172.16.3.39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=8</a:t>
            </a:r>
          </a:p>
          <a:p>
            <a:r>
              <a:rPr lang="en-US" altLang="zh-CN" sz="1200" dirty="0">
                <a:effectLst/>
              </a:rPr>
              <a:t>digoal2 = host=172.16.3.40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=8</a:t>
            </a:r>
          </a:p>
          <a:p>
            <a:r>
              <a:rPr lang="en-US" altLang="zh-CN" sz="1200" dirty="0">
                <a:effectLst/>
              </a:rPr>
              <a:t>digoal3 = host=172.16.3.33 </a:t>
            </a:r>
            <a:r>
              <a:rPr lang="en-US" altLang="zh-CN" sz="1200" dirty="0" err="1">
                <a:effectLst/>
              </a:rPr>
              <a:t>dbname</a:t>
            </a:r>
            <a:r>
              <a:rPr lang="en-US" altLang="zh-CN" sz="1200" dirty="0">
                <a:effectLst/>
              </a:rPr>
              <a:t>=</a:t>
            </a:r>
            <a:r>
              <a:rPr lang="en-US" altLang="zh-CN" sz="1200" dirty="0" err="1">
                <a:effectLst/>
              </a:rPr>
              <a:t>digoal</a:t>
            </a:r>
            <a:r>
              <a:rPr lang="en-US" altLang="zh-CN" sz="1200" dirty="0">
                <a:effectLst/>
              </a:rPr>
              <a:t> port=1921 </a:t>
            </a:r>
            <a:r>
              <a:rPr lang="en-US" altLang="zh-CN" sz="1200" dirty="0" err="1">
                <a:effectLst/>
              </a:rPr>
              <a:t>pool_size</a:t>
            </a:r>
            <a:r>
              <a:rPr lang="en-US" altLang="zh-CN" sz="1200" dirty="0">
                <a:effectLst/>
              </a:rPr>
              <a:t>=8</a:t>
            </a:r>
          </a:p>
          <a:p>
            <a:r>
              <a:rPr lang="en-US" altLang="zh-CN" sz="1200" dirty="0" smtClean="0">
                <a:effectLst/>
              </a:rPr>
              <a:t>)</a:t>
            </a:r>
            <a:endParaRPr lang="en-US" altLang="zh-CN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49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创建数据节点</a:t>
            </a:r>
            <a:endParaRPr lang="en-US" altLang="zh-CN" sz="2400" dirty="0" smtClean="0"/>
          </a:p>
          <a:p>
            <a:r>
              <a:rPr lang="en-US" altLang="zh-CN" sz="2400" dirty="0" smtClean="0">
                <a:effectLst/>
              </a:rPr>
              <a:t>host=172.16.3.150 </a:t>
            </a:r>
            <a:r>
              <a:rPr lang="en-US" altLang="zh-CN" sz="2400" dirty="0" err="1" smtClean="0">
                <a:effectLst/>
              </a:rPr>
              <a:t>dbname</a:t>
            </a:r>
            <a:r>
              <a:rPr lang="en-US" altLang="zh-CN" sz="2400" dirty="0" smtClean="0">
                <a:effectLst/>
              </a:rPr>
              <a:t>=</a:t>
            </a:r>
            <a:r>
              <a:rPr lang="en-US" altLang="zh-CN" sz="2400" dirty="0" err="1" smtClean="0">
                <a:effectLst/>
              </a:rPr>
              <a:t>digoal</a:t>
            </a:r>
            <a:r>
              <a:rPr lang="en-US" altLang="zh-CN" sz="2400" dirty="0" smtClean="0">
                <a:effectLst/>
              </a:rPr>
              <a:t> port=1921</a:t>
            </a:r>
            <a:endParaRPr lang="en-US" altLang="zh-CN" sz="2400" dirty="0">
              <a:effectLst/>
            </a:endParaRPr>
          </a:p>
          <a:p>
            <a:r>
              <a:rPr lang="en-US" altLang="zh-CN" sz="2400" dirty="0" smtClean="0">
                <a:effectLst/>
              </a:rPr>
              <a:t>host=172.16.3.39 </a:t>
            </a:r>
            <a:r>
              <a:rPr lang="en-US" altLang="zh-CN" sz="2400" dirty="0" err="1" smtClean="0">
                <a:effectLst/>
              </a:rPr>
              <a:t>dbname</a:t>
            </a:r>
            <a:r>
              <a:rPr lang="en-US" altLang="zh-CN" sz="2400" dirty="0" smtClean="0">
                <a:effectLst/>
              </a:rPr>
              <a:t>=</a:t>
            </a:r>
            <a:r>
              <a:rPr lang="en-US" altLang="zh-CN" sz="2400" dirty="0" err="1" smtClean="0">
                <a:effectLst/>
              </a:rPr>
              <a:t>digoal</a:t>
            </a:r>
            <a:r>
              <a:rPr lang="en-US" altLang="zh-CN" sz="2400" dirty="0" smtClean="0">
                <a:effectLst/>
              </a:rPr>
              <a:t> port=1921</a:t>
            </a:r>
            <a:endParaRPr lang="en-US" altLang="zh-CN" sz="2400" dirty="0">
              <a:effectLst/>
            </a:endParaRPr>
          </a:p>
          <a:p>
            <a:r>
              <a:rPr lang="en-US" altLang="zh-CN" sz="2400" dirty="0" smtClean="0">
                <a:effectLst/>
              </a:rPr>
              <a:t>host=172.16.3.40 </a:t>
            </a:r>
            <a:r>
              <a:rPr lang="en-US" altLang="zh-CN" sz="2400" dirty="0" err="1" smtClean="0">
                <a:effectLst/>
              </a:rPr>
              <a:t>dbname</a:t>
            </a:r>
            <a:r>
              <a:rPr lang="en-US" altLang="zh-CN" sz="2400" dirty="0" smtClean="0">
                <a:effectLst/>
              </a:rPr>
              <a:t>=</a:t>
            </a:r>
            <a:r>
              <a:rPr lang="en-US" altLang="zh-CN" sz="2400" dirty="0" err="1" smtClean="0">
                <a:effectLst/>
              </a:rPr>
              <a:t>digoal</a:t>
            </a:r>
            <a:r>
              <a:rPr lang="en-US" altLang="zh-CN" sz="2400" dirty="0" smtClean="0">
                <a:effectLst/>
              </a:rPr>
              <a:t> port=1921</a:t>
            </a:r>
            <a:endParaRPr lang="en-US" altLang="zh-CN" sz="2400" dirty="0">
              <a:effectLst/>
            </a:endParaRPr>
          </a:p>
          <a:p>
            <a:r>
              <a:rPr lang="en-US" altLang="zh-CN" sz="2400" dirty="0" smtClean="0">
                <a:effectLst/>
              </a:rPr>
              <a:t>host=172.16.3.33 </a:t>
            </a:r>
            <a:r>
              <a:rPr lang="en-US" altLang="zh-CN" sz="2400" dirty="0" err="1" smtClean="0">
                <a:effectLst/>
              </a:rPr>
              <a:t>dbname</a:t>
            </a:r>
            <a:r>
              <a:rPr lang="en-US" altLang="zh-CN" sz="2400" dirty="0" smtClean="0">
                <a:effectLst/>
              </a:rPr>
              <a:t>=</a:t>
            </a:r>
            <a:r>
              <a:rPr lang="en-US" altLang="zh-CN" sz="2400" dirty="0" err="1" smtClean="0">
                <a:effectLst/>
              </a:rPr>
              <a:t>digoal</a:t>
            </a:r>
            <a:r>
              <a:rPr lang="en-US" altLang="zh-CN" sz="2400" dirty="0" smtClean="0">
                <a:effectLst/>
              </a:rPr>
              <a:t> port=1921</a:t>
            </a:r>
            <a:endParaRPr lang="en-US" altLang="zh-CN" sz="2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918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/>
              <a:t>创建</a:t>
            </a:r>
            <a:r>
              <a:rPr lang="en-US" altLang="zh-CN" sz="1400" dirty="0" err="1" smtClean="0"/>
              <a:t>plproxy</a:t>
            </a:r>
            <a:r>
              <a:rPr lang="zh-CN" altLang="en-US" sz="1400" dirty="0" smtClean="0"/>
              <a:t>连接</a:t>
            </a:r>
            <a:r>
              <a:rPr lang="en-US" altLang="zh-CN" sz="1400" dirty="0" err="1" smtClean="0"/>
              <a:t>PostgreSQL</a:t>
            </a:r>
            <a:r>
              <a:rPr lang="zh-CN" altLang="en-US" sz="1400" dirty="0" smtClean="0"/>
              <a:t>的连接池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配置</a:t>
            </a:r>
            <a:endParaRPr lang="en-US" altLang="zh-CN" sz="1400" dirty="0" smtClean="0"/>
          </a:p>
          <a:p>
            <a:r>
              <a:rPr lang="en-US" altLang="zh-CN" sz="1400" dirty="0">
                <a:effectLst/>
              </a:rPr>
              <a:t>[databases]</a:t>
            </a:r>
          </a:p>
          <a:p>
            <a:r>
              <a:rPr lang="en-US" altLang="zh-CN" sz="1400" dirty="0">
                <a:effectLst/>
              </a:rPr>
              <a:t>digoal0 = host=172.16.3.150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 port=1921 </a:t>
            </a:r>
            <a:r>
              <a:rPr lang="en-US" altLang="zh-CN" sz="1400" dirty="0" err="1">
                <a:effectLst/>
              </a:rPr>
              <a:t>pool_size</a:t>
            </a:r>
            <a:r>
              <a:rPr lang="en-US" altLang="zh-CN" sz="1400" dirty="0">
                <a:effectLst/>
              </a:rPr>
              <a:t>=8</a:t>
            </a:r>
          </a:p>
          <a:p>
            <a:r>
              <a:rPr lang="en-US" altLang="zh-CN" sz="1400" dirty="0">
                <a:effectLst/>
              </a:rPr>
              <a:t>digoal1 = host=172.16.3.39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 port=1921 </a:t>
            </a:r>
            <a:r>
              <a:rPr lang="en-US" altLang="zh-CN" sz="1400" dirty="0" err="1">
                <a:effectLst/>
              </a:rPr>
              <a:t>pool_size</a:t>
            </a:r>
            <a:r>
              <a:rPr lang="en-US" altLang="zh-CN" sz="1400" dirty="0">
                <a:effectLst/>
              </a:rPr>
              <a:t>=8</a:t>
            </a:r>
          </a:p>
          <a:p>
            <a:r>
              <a:rPr lang="en-US" altLang="zh-CN" sz="1400" dirty="0">
                <a:effectLst/>
              </a:rPr>
              <a:t>digoal2 = host=172.16.3.40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 port=1921 </a:t>
            </a:r>
            <a:r>
              <a:rPr lang="en-US" altLang="zh-CN" sz="1400" dirty="0" err="1">
                <a:effectLst/>
              </a:rPr>
              <a:t>pool_size</a:t>
            </a:r>
            <a:r>
              <a:rPr lang="en-US" altLang="zh-CN" sz="1400" dirty="0">
                <a:effectLst/>
              </a:rPr>
              <a:t>=8</a:t>
            </a:r>
          </a:p>
          <a:p>
            <a:r>
              <a:rPr lang="en-US" altLang="zh-CN" sz="1400" dirty="0">
                <a:effectLst/>
              </a:rPr>
              <a:t>digoal3 = host=172.16.3.33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 port=1921 </a:t>
            </a:r>
            <a:r>
              <a:rPr lang="en-US" altLang="zh-CN" sz="1400" dirty="0" err="1">
                <a:effectLst/>
              </a:rPr>
              <a:t>pool_size</a:t>
            </a:r>
            <a:r>
              <a:rPr lang="en-US" altLang="zh-CN" sz="1400" dirty="0">
                <a:effectLst/>
              </a:rPr>
              <a:t>=8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 err="1" smtClean="0"/>
              <a:t>pgbouncer</a:t>
            </a:r>
            <a:r>
              <a:rPr lang="en-US" altLang="zh-CN" sz="1400" dirty="0" smtClean="0"/>
              <a:t>]</a:t>
            </a:r>
          </a:p>
          <a:p>
            <a:r>
              <a:rPr lang="zh-CN" altLang="en-US" sz="1400" dirty="0" smtClean="0"/>
              <a:t>略</a:t>
            </a:r>
            <a:endParaRPr lang="en-US" altLang="zh-CN" sz="1400" dirty="0" smtClean="0"/>
          </a:p>
          <a:p>
            <a:r>
              <a:rPr lang="zh-CN" altLang="en-US" sz="1400" dirty="0" smtClean="0"/>
              <a:t>创建代理节点</a:t>
            </a:r>
            <a:endParaRPr lang="en-US" altLang="zh-CN" sz="1400" dirty="0" smtClean="0"/>
          </a:p>
          <a:p>
            <a:r>
              <a:rPr lang="en-US" altLang="zh-CN" sz="1400" dirty="0">
                <a:effectLst/>
              </a:rPr>
              <a:t>proxy0 = host=172.16.3.150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=proxy </a:t>
            </a:r>
            <a:r>
              <a:rPr lang="en-US" altLang="zh-CN" sz="1400" dirty="0" smtClean="0">
                <a:effectLst/>
              </a:rPr>
              <a:t>port=1921</a:t>
            </a:r>
            <a:endParaRPr lang="en-US" altLang="zh-CN" sz="1400" dirty="0">
              <a:effectLst/>
            </a:endParaRPr>
          </a:p>
          <a:p>
            <a:r>
              <a:rPr lang="en-US" altLang="zh-CN" sz="1400" dirty="0">
                <a:effectLst/>
              </a:rPr>
              <a:t>proxy1 = host=172.16.3.39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=proxy </a:t>
            </a:r>
            <a:r>
              <a:rPr lang="en-US" altLang="zh-CN" sz="1400" dirty="0" smtClean="0">
                <a:effectLst/>
              </a:rPr>
              <a:t>port=1921</a:t>
            </a:r>
            <a:endParaRPr lang="en-US" altLang="zh-CN" sz="1400" dirty="0">
              <a:effectLst/>
            </a:endParaRPr>
          </a:p>
          <a:p>
            <a:r>
              <a:rPr lang="en-US" altLang="zh-CN" sz="1400" dirty="0">
                <a:effectLst/>
              </a:rPr>
              <a:t>proxy2 = host=172.16.3.40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=proxy </a:t>
            </a:r>
            <a:r>
              <a:rPr lang="en-US" altLang="zh-CN" sz="1400" dirty="0" smtClean="0">
                <a:effectLst/>
              </a:rPr>
              <a:t>port=1921</a:t>
            </a:r>
            <a:endParaRPr lang="en-US" altLang="zh-CN" sz="1400" dirty="0">
              <a:effectLst/>
            </a:endParaRPr>
          </a:p>
          <a:p>
            <a:r>
              <a:rPr lang="en-US" altLang="zh-CN" sz="1400" dirty="0">
                <a:effectLst/>
              </a:rPr>
              <a:t>proxy3 = host=172.16.3.33 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=proxy </a:t>
            </a:r>
            <a:r>
              <a:rPr lang="en-US" altLang="zh-CN" sz="1400" dirty="0" smtClean="0">
                <a:effectLst/>
              </a:rPr>
              <a:t>port=1921</a:t>
            </a:r>
            <a:endParaRPr lang="en-US" altLang="zh-C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838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>
                <a:effectLst/>
              </a:rPr>
              <a:t>初始化</a:t>
            </a:r>
            <a:r>
              <a:rPr lang="en-US" altLang="zh-CN" sz="1400" dirty="0" err="1" smtClean="0">
                <a:effectLst/>
              </a:rPr>
              <a:t>plproxy</a:t>
            </a:r>
            <a:r>
              <a:rPr lang="en-US" altLang="zh-CN" sz="1400" dirty="0" smtClean="0">
                <a:effectLst/>
              </a:rPr>
              <a:t>, </a:t>
            </a:r>
            <a:r>
              <a:rPr lang="zh-CN" altLang="en-US" sz="1400" dirty="0" smtClean="0">
                <a:effectLst/>
              </a:rPr>
              <a:t>略</a:t>
            </a:r>
            <a:endParaRPr lang="en-US" altLang="zh-CN" sz="1400" dirty="0" smtClean="0">
              <a:effectLst/>
            </a:endParaRPr>
          </a:p>
          <a:p>
            <a:r>
              <a:rPr lang="zh-CN" altLang="en-US" sz="1400" dirty="0" smtClean="0">
                <a:effectLst/>
              </a:rPr>
              <a:t>在所有代理节点创建一个名为</a:t>
            </a:r>
            <a:r>
              <a:rPr lang="en-US" altLang="zh-CN" sz="1400" dirty="0" err="1" smtClean="0">
                <a:effectLst/>
              </a:rPr>
              <a:t>digoal</a:t>
            </a:r>
            <a:r>
              <a:rPr lang="zh-CN" altLang="en-US" sz="1400" dirty="0" smtClean="0">
                <a:effectLst/>
              </a:rPr>
              <a:t>的集群配置</a:t>
            </a:r>
            <a:r>
              <a:rPr lang="en-US" altLang="zh-CN" sz="1400" dirty="0" smtClean="0">
                <a:effectLst/>
              </a:rPr>
              <a:t>,</a:t>
            </a:r>
          </a:p>
          <a:p>
            <a:r>
              <a:rPr lang="en-US" altLang="zh-CN" sz="1400" dirty="0" smtClean="0">
                <a:effectLst/>
              </a:rPr>
              <a:t>CREATE </a:t>
            </a:r>
            <a:r>
              <a:rPr lang="en-US" altLang="zh-CN" sz="1400" dirty="0">
                <a:effectLst/>
              </a:rPr>
              <a:t>SERVER 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 FOREIGN DATA WRAPPER </a:t>
            </a:r>
            <a:r>
              <a:rPr lang="en-US" altLang="zh-CN" sz="1400" dirty="0" err="1">
                <a:effectLst/>
              </a:rPr>
              <a:t>plproxy</a:t>
            </a:r>
            <a:endParaRPr lang="en-US" altLang="zh-CN" sz="1400" dirty="0">
              <a:effectLst/>
            </a:endParaRPr>
          </a:p>
          <a:p>
            <a:r>
              <a:rPr lang="en-US" altLang="zh-CN" sz="1400" dirty="0">
                <a:effectLst/>
              </a:rPr>
              <a:t>OPTIONS (</a:t>
            </a:r>
          </a:p>
          <a:p>
            <a:r>
              <a:rPr lang="en-US" altLang="zh-CN" sz="1400" dirty="0" err="1">
                <a:effectLst/>
              </a:rPr>
              <a:t>connection_lifetime</a:t>
            </a:r>
            <a:r>
              <a:rPr lang="en-US" altLang="zh-CN" sz="1400" dirty="0">
                <a:effectLst/>
              </a:rPr>
              <a:t> '1800',</a:t>
            </a:r>
          </a:p>
          <a:p>
            <a:r>
              <a:rPr lang="en-US" altLang="zh-CN" sz="1400" dirty="0" err="1">
                <a:effectLst/>
              </a:rPr>
              <a:t>disable_binary</a:t>
            </a:r>
            <a:r>
              <a:rPr lang="en-US" altLang="zh-CN" sz="1400" dirty="0">
                <a:effectLst/>
              </a:rPr>
              <a:t> '1',</a:t>
            </a:r>
          </a:p>
          <a:p>
            <a:r>
              <a:rPr lang="en-US" altLang="zh-CN" sz="1400" dirty="0">
                <a:effectLst/>
              </a:rPr>
              <a:t>p0 '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=digoal0 host=127.0.0.1 port=1999 </a:t>
            </a:r>
            <a:r>
              <a:rPr lang="en-US" altLang="zh-CN" sz="1400" dirty="0" err="1">
                <a:effectLst/>
              </a:rPr>
              <a:t>client_encoding</a:t>
            </a:r>
            <a:r>
              <a:rPr lang="en-US" altLang="zh-CN" sz="1400" dirty="0">
                <a:effectLst/>
              </a:rPr>
              <a:t>=UTF8',</a:t>
            </a:r>
          </a:p>
          <a:p>
            <a:r>
              <a:rPr lang="en-US" altLang="zh-CN" sz="1400" dirty="0">
                <a:effectLst/>
              </a:rPr>
              <a:t>p1 '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=digoal1 host=127.0.0.1 port=1999 </a:t>
            </a:r>
            <a:r>
              <a:rPr lang="en-US" altLang="zh-CN" sz="1400" dirty="0" err="1">
                <a:effectLst/>
              </a:rPr>
              <a:t>client_encoding</a:t>
            </a:r>
            <a:r>
              <a:rPr lang="en-US" altLang="zh-CN" sz="1400" dirty="0">
                <a:effectLst/>
              </a:rPr>
              <a:t>=UTF8',</a:t>
            </a:r>
          </a:p>
          <a:p>
            <a:r>
              <a:rPr lang="en-US" altLang="zh-CN" sz="1400" dirty="0">
                <a:effectLst/>
              </a:rPr>
              <a:t>p2 '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=digoal2 host=127.0.0.1 port=1999 </a:t>
            </a:r>
            <a:r>
              <a:rPr lang="en-US" altLang="zh-CN" sz="1400" dirty="0" err="1">
                <a:effectLst/>
              </a:rPr>
              <a:t>client_encoding</a:t>
            </a:r>
            <a:r>
              <a:rPr lang="en-US" altLang="zh-CN" sz="1400" dirty="0">
                <a:effectLst/>
              </a:rPr>
              <a:t>=UTF8',</a:t>
            </a:r>
          </a:p>
          <a:p>
            <a:r>
              <a:rPr lang="en-US" altLang="zh-CN" sz="1400" dirty="0">
                <a:effectLst/>
              </a:rPr>
              <a:t>p3 '</a:t>
            </a:r>
            <a:r>
              <a:rPr lang="en-US" altLang="zh-CN" sz="1400" dirty="0" err="1">
                <a:effectLst/>
              </a:rPr>
              <a:t>dbname</a:t>
            </a:r>
            <a:r>
              <a:rPr lang="en-US" altLang="zh-CN" sz="1400" dirty="0">
                <a:effectLst/>
              </a:rPr>
              <a:t>=digoal3 host=127.0.0.1 port=1999 </a:t>
            </a:r>
            <a:r>
              <a:rPr lang="en-US" altLang="zh-CN" sz="1400" dirty="0" err="1">
                <a:effectLst/>
              </a:rPr>
              <a:t>client_encoding</a:t>
            </a:r>
            <a:r>
              <a:rPr lang="en-US" altLang="zh-CN" sz="1400" dirty="0">
                <a:effectLst/>
              </a:rPr>
              <a:t>=UTF8'</a:t>
            </a:r>
          </a:p>
          <a:p>
            <a:r>
              <a:rPr lang="en-US" altLang="zh-CN" sz="1400" dirty="0" smtClean="0">
                <a:effectLst/>
              </a:rPr>
              <a:t>);</a:t>
            </a:r>
          </a:p>
          <a:p>
            <a:r>
              <a:rPr lang="en-US" altLang="zh-CN" sz="1400" dirty="0" smtClean="0">
                <a:effectLst/>
              </a:rPr>
              <a:t>CREATE </a:t>
            </a:r>
            <a:r>
              <a:rPr lang="en-US" altLang="zh-CN" sz="1400" dirty="0">
                <a:effectLst/>
              </a:rPr>
              <a:t>USER MAPPING FOR proxy SERVER </a:t>
            </a:r>
            <a:r>
              <a:rPr lang="en-US" altLang="zh-CN" sz="1400" dirty="0" err="1">
                <a:effectLst/>
              </a:rPr>
              <a:t>digoal</a:t>
            </a:r>
            <a:endParaRPr lang="en-US" altLang="zh-CN" sz="1400" dirty="0">
              <a:effectLst/>
            </a:endParaRPr>
          </a:p>
          <a:p>
            <a:r>
              <a:rPr lang="en-US" altLang="zh-CN" sz="1400" dirty="0">
                <a:effectLst/>
              </a:rPr>
              <a:t>OPTIONS (user '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', password '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 smtClean="0">
                <a:effectLst/>
              </a:rPr>
              <a:t>');</a:t>
            </a:r>
          </a:p>
          <a:p>
            <a:r>
              <a:rPr lang="en-US" altLang="zh-CN" sz="1400" dirty="0">
                <a:effectLst/>
              </a:rPr>
              <a:t>grant usage on foreign server 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 to proxy;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817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dirty="0" smtClean="0">
                <a:effectLst/>
              </a:rPr>
              <a:t>代理函数</a:t>
            </a:r>
            <a:endParaRPr lang="en-US" altLang="zh-CN" sz="1400" dirty="0" smtClean="0">
              <a:effectLst/>
            </a:endParaRPr>
          </a:p>
          <a:p>
            <a:r>
              <a:rPr lang="en-US" altLang="zh-CN" sz="1400" dirty="0" smtClean="0">
                <a:effectLst/>
              </a:rPr>
              <a:t>CREATE </a:t>
            </a:r>
            <a:r>
              <a:rPr lang="en-US" altLang="zh-CN" sz="1400" dirty="0">
                <a:effectLst/>
              </a:rPr>
              <a:t>OR REPLACE FUNCTION </a:t>
            </a:r>
            <a:r>
              <a:rPr lang="en-US" altLang="zh-CN" sz="1400" dirty="0" err="1" smtClean="0">
                <a:effectLst/>
              </a:rPr>
              <a:t>proxy.f_user_login</a:t>
            </a:r>
            <a:r>
              <a:rPr lang="en-US" altLang="zh-CN" sz="1400" dirty="0" smtClean="0">
                <a:effectLst/>
              </a:rPr>
              <a:t>(</a:t>
            </a:r>
            <a:r>
              <a:rPr lang="en-US" altLang="zh-CN" sz="1400" dirty="0" err="1" smtClean="0">
                <a:effectLst/>
              </a:rPr>
              <a:t>i_userid</a:t>
            </a:r>
            <a:r>
              <a:rPr lang="en-US" altLang="zh-CN" sz="1400" dirty="0" smtClean="0">
                <a:effectLst/>
              </a:rPr>
              <a:t> </a:t>
            </a:r>
            <a:r>
              <a:rPr lang="en-US" altLang="zh-CN" sz="1400" dirty="0" err="1">
                <a:effectLst/>
              </a:rPr>
              <a:t>int</a:t>
            </a:r>
            <a:r>
              <a:rPr lang="en-US" altLang="zh-CN" sz="1400" dirty="0">
                <a:effectLst/>
              </a:rPr>
              <a:t>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o_userid</a:t>
            </a:r>
            <a:r>
              <a:rPr lang="en-US" altLang="zh-CN" sz="1400" dirty="0">
                <a:effectLst/>
              </a:rPr>
              <a:t> </a:t>
            </a:r>
            <a:r>
              <a:rPr lang="en-US" altLang="zh-CN" sz="1400" dirty="0" err="1">
                <a:effectLst/>
              </a:rPr>
              <a:t>int</a:t>
            </a:r>
            <a:r>
              <a:rPr lang="en-US" altLang="zh-CN" sz="1400" dirty="0">
                <a:effectLst/>
              </a:rPr>
              <a:t>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o_engname</a:t>
            </a:r>
            <a:r>
              <a:rPr lang="en-US" altLang="zh-CN" sz="1400" dirty="0">
                <a:effectLst/>
              </a:rPr>
              <a:t> text,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o_cnname</a:t>
            </a:r>
            <a:r>
              <a:rPr lang="en-US" altLang="zh-CN" sz="1400" dirty="0">
                <a:effectLst/>
              </a:rPr>
              <a:t> text,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o_occupation</a:t>
            </a:r>
            <a:r>
              <a:rPr lang="en-US" altLang="zh-CN" sz="1400" dirty="0">
                <a:effectLst/>
              </a:rPr>
              <a:t> text,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o_birthday</a:t>
            </a:r>
            <a:r>
              <a:rPr lang="en-US" altLang="zh-CN" sz="1400" dirty="0">
                <a:effectLst/>
              </a:rPr>
              <a:t> date,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o_signname</a:t>
            </a:r>
            <a:r>
              <a:rPr lang="en-US" altLang="zh-CN" sz="1400" dirty="0">
                <a:effectLst/>
              </a:rPr>
              <a:t> text,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o_email</a:t>
            </a:r>
            <a:r>
              <a:rPr lang="en-US" altLang="zh-CN" sz="1400" dirty="0">
                <a:effectLst/>
              </a:rPr>
              <a:t> text,</a:t>
            </a:r>
          </a:p>
          <a:p>
            <a:r>
              <a:rPr lang="en-US" altLang="zh-CN" sz="1400" dirty="0">
                <a:effectLst/>
              </a:rPr>
              <a:t>OUT </a:t>
            </a:r>
            <a:r>
              <a:rPr lang="en-US" altLang="zh-CN" sz="1400" dirty="0" err="1">
                <a:effectLst/>
              </a:rPr>
              <a:t>o_qq</a:t>
            </a:r>
            <a:r>
              <a:rPr lang="en-US" altLang="zh-CN" sz="1400" dirty="0">
                <a:effectLst/>
              </a:rPr>
              <a:t> numeric</a:t>
            </a:r>
          </a:p>
          <a:p>
            <a:r>
              <a:rPr lang="en-US" altLang="zh-CN" sz="1400" dirty="0">
                <a:effectLst/>
              </a:rPr>
              <a:t>)</a:t>
            </a:r>
          </a:p>
          <a:p>
            <a:r>
              <a:rPr lang="en-US" altLang="zh-CN" sz="1400" dirty="0">
                <a:effectLst/>
              </a:rPr>
              <a:t>as $BODY$</a:t>
            </a:r>
          </a:p>
          <a:p>
            <a:r>
              <a:rPr lang="en-US" altLang="zh-CN" sz="1400" dirty="0">
                <a:effectLst/>
              </a:rPr>
              <a:t>    CLUSTER '</a:t>
            </a:r>
            <a:r>
              <a:rPr lang="en-US" altLang="zh-CN" sz="1400" dirty="0" err="1">
                <a:effectLst/>
              </a:rPr>
              <a:t>digoal</a:t>
            </a:r>
            <a:r>
              <a:rPr lang="en-US" altLang="zh-CN" sz="1400" dirty="0">
                <a:effectLst/>
              </a:rPr>
              <a:t>';</a:t>
            </a:r>
          </a:p>
          <a:p>
            <a:r>
              <a:rPr lang="en-US" altLang="zh-CN" sz="1400" dirty="0">
                <a:effectLst/>
              </a:rPr>
              <a:t>    RUN ON </a:t>
            </a:r>
            <a:r>
              <a:rPr lang="en-US" altLang="zh-CN" sz="1400" dirty="0" err="1">
                <a:effectLst/>
              </a:rPr>
              <a:t>i_userid</a:t>
            </a:r>
            <a:r>
              <a:rPr lang="en-US" altLang="zh-CN" sz="1400" dirty="0">
                <a:effectLst/>
              </a:rPr>
              <a:t>;</a:t>
            </a:r>
          </a:p>
          <a:p>
            <a:r>
              <a:rPr lang="en-US" altLang="zh-CN" sz="1400" dirty="0">
                <a:effectLst/>
              </a:rPr>
              <a:t>    target </a:t>
            </a:r>
            <a:r>
              <a:rPr lang="en-US" altLang="zh-CN" sz="1400" dirty="0" err="1">
                <a:effectLst/>
              </a:rPr>
              <a:t>digoal.f_user_login</a:t>
            </a:r>
            <a:r>
              <a:rPr lang="en-US" altLang="zh-CN" sz="1400" dirty="0">
                <a:effectLst/>
              </a:rPr>
              <a:t>;</a:t>
            </a:r>
          </a:p>
          <a:p>
            <a:r>
              <a:rPr lang="en-US" altLang="zh-CN" sz="1400" dirty="0">
                <a:effectLst/>
              </a:rPr>
              <a:t>$BODY$</a:t>
            </a:r>
          </a:p>
          <a:p>
            <a:r>
              <a:rPr lang="en-US" altLang="zh-CN" sz="1400" dirty="0">
                <a:effectLst/>
              </a:rPr>
              <a:t>LANGUAGE </a:t>
            </a:r>
            <a:r>
              <a:rPr lang="en-US" altLang="zh-CN" sz="1400" dirty="0" err="1">
                <a:effectLst/>
              </a:rPr>
              <a:t>plproxy</a:t>
            </a:r>
            <a:r>
              <a:rPr lang="en-US" altLang="zh-CN" sz="1400" dirty="0" smtClean="0">
                <a:effectLst/>
              </a:rPr>
              <a:t>;</a:t>
            </a:r>
          </a:p>
          <a:p>
            <a:r>
              <a:rPr lang="en-US" altLang="zh-CN" sz="1400" dirty="0" smtClean="0">
                <a:effectLst/>
              </a:rPr>
              <a:t>GRANTE EXECUTE ON FUNCTION </a:t>
            </a:r>
            <a:r>
              <a:rPr lang="en-US" altLang="zh-CN" sz="1400" dirty="0" err="1" smtClean="0">
                <a:effectLst/>
              </a:rPr>
              <a:t>proxy.f_user_login</a:t>
            </a:r>
            <a:r>
              <a:rPr lang="en-US" altLang="zh-CN" sz="1400" dirty="0" smtClean="0">
                <a:effectLst/>
              </a:rPr>
              <a:t>(</a:t>
            </a:r>
            <a:r>
              <a:rPr lang="zh-CN" altLang="en-US" sz="1400" dirty="0" smtClean="0">
                <a:effectLst/>
              </a:rPr>
              <a:t>参数略</a:t>
            </a:r>
            <a:r>
              <a:rPr lang="en-US" altLang="zh-CN" sz="1400" dirty="0" smtClean="0">
                <a:effectLst/>
              </a:rPr>
              <a:t>) to proxy;</a:t>
            </a:r>
            <a:endParaRPr lang="en-US" altLang="zh-C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790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dirty="0" smtClean="0">
                <a:effectLst/>
              </a:rPr>
              <a:t>实体函数</a:t>
            </a:r>
            <a:r>
              <a:rPr lang="en-US" altLang="zh-CN" sz="1200" dirty="0" smtClean="0">
                <a:effectLst/>
              </a:rPr>
              <a:t>, create </a:t>
            </a:r>
            <a:r>
              <a:rPr lang="en-US" altLang="zh-CN" sz="1200" dirty="0">
                <a:effectLst/>
              </a:rPr>
              <a:t>or replace function </a:t>
            </a:r>
            <a:r>
              <a:rPr lang="en-US" altLang="zh-CN" sz="1200" dirty="0" err="1" smtClean="0">
                <a:effectLst/>
              </a:rPr>
              <a:t>digoal.f_user_login</a:t>
            </a:r>
            <a:r>
              <a:rPr lang="en-US" altLang="zh-CN" sz="1200" dirty="0">
                <a:effectLst/>
              </a:rPr>
              <a:t> </a:t>
            </a:r>
          </a:p>
          <a:p>
            <a:r>
              <a:rPr lang="en-US" altLang="zh-CN" sz="1200" dirty="0">
                <a:effectLst/>
              </a:rPr>
              <a:t>(</a:t>
            </a:r>
            <a:r>
              <a:rPr lang="en-US" altLang="zh-CN" sz="1200" dirty="0" err="1">
                <a:effectLst/>
              </a:rPr>
              <a:t>i_userid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200" dirty="0" err="1">
                <a:effectLst/>
              </a:rPr>
              <a:t>int</a:t>
            </a:r>
            <a:r>
              <a:rPr lang="en-US" altLang="zh-CN" sz="1200" dirty="0">
                <a:effectLst/>
              </a:rPr>
              <a:t>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o_userid</a:t>
            </a:r>
            <a:r>
              <a:rPr lang="en-US" altLang="zh-CN" sz="1200" dirty="0">
                <a:effectLst/>
              </a:rPr>
              <a:t> </a:t>
            </a:r>
            <a:r>
              <a:rPr lang="en-US" altLang="zh-CN" sz="1200" dirty="0" err="1">
                <a:effectLst/>
              </a:rPr>
              <a:t>int</a:t>
            </a:r>
            <a:r>
              <a:rPr lang="en-US" altLang="zh-CN" sz="1200" dirty="0">
                <a:effectLst/>
              </a:rPr>
              <a:t>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o_engname</a:t>
            </a:r>
            <a:r>
              <a:rPr lang="en-US" altLang="zh-CN" sz="1200" dirty="0">
                <a:effectLst/>
              </a:rPr>
              <a:t> text,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o_cnname</a:t>
            </a:r>
            <a:r>
              <a:rPr lang="en-US" altLang="zh-CN" sz="1200" dirty="0">
                <a:effectLst/>
              </a:rPr>
              <a:t> text,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o_occupation</a:t>
            </a:r>
            <a:r>
              <a:rPr lang="en-US" altLang="zh-CN" sz="1200" dirty="0">
                <a:effectLst/>
              </a:rPr>
              <a:t> text,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o_birthday</a:t>
            </a:r>
            <a:r>
              <a:rPr lang="en-US" altLang="zh-CN" sz="1200" dirty="0">
                <a:effectLst/>
              </a:rPr>
              <a:t> date,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o_signname</a:t>
            </a:r>
            <a:r>
              <a:rPr lang="en-US" altLang="zh-CN" sz="1200" dirty="0">
                <a:effectLst/>
              </a:rPr>
              <a:t> text,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o_email</a:t>
            </a:r>
            <a:r>
              <a:rPr lang="en-US" altLang="zh-CN" sz="1200" dirty="0">
                <a:effectLst/>
              </a:rPr>
              <a:t> text,</a:t>
            </a:r>
          </a:p>
          <a:p>
            <a:r>
              <a:rPr lang="en-US" altLang="zh-CN" sz="1200" dirty="0">
                <a:effectLst/>
              </a:rPr>
              <a:t>OUT </a:t>
            </a:r>
            <a:r>
              <a:rPr lang="en-US" altLang="zh-CN" sz="1200" dirty="0" err="1">
                <a:effectLst/>
              </a:rPr>
              <a:t>o_qq</a:t>
            </a:r>
            <a:r>
              <a:rPr lang="en-US" altLang="zh-CN" sz="1200" dirty="0">
                <a:effectLst/>
              </a:rPr>
              <a:t> numeric</a:t>
            </a:r>
          </a:p>
          <a:p>
            <a:r>
              <a:rPr lang="en-US" altLang="zh-CN" sz="1200" dirty="0">
                <a:effectLst/>
              </a:rPr>
              <a:t>)</a:t>
            </a:r>
          </a:p>
          <a:p>
            <a:r>
              <a:rPr lang="en-US" altLang="zh-CN" sz="1200" dirty="0">
                <a:effectLst/>
              </a:rPr>
              <a:t>as $BODY$</a:t>
            </a:r>
          </a:p>
          <a:p>
            <a:r>
              <a:rPr lang="en-US" altLang="zh-CN" sz="1200" dirty="0">
                <a:effectLst/>
              </a:rPr>
              <a:t>declare</a:t>
            </a:r>
          </a:p>
          <a:p>
            <a:r>
              <a:rPr lang="en-US" altLang="zh-CN" sz="1200" dirty="0">
                <a:effectLst/>
              </a:rPr>
              <a:t>begin</a:t>
            </a:r>
          </a:p>
          <a:p>
            <a:r>
              <a:rPr lang="en-US" altLang="zh-CN" sz="1200" dirty="0">
                <a:effectLst/>
              </a:rPr>
              <a:t>select </a:t>
            </a:r>
            <a:r>
              <a:rPr lang="en-US" altLang="zh-CN" sz="1200" dirty="0" err="1">
                <a:effectLst/>
              </a:rPr>
              <a:t>userid,engname,cnname,occupation,birthday,signname,email,qq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into o_userid,o_engname,o_cnname,o_occupation,o_birthday,o_signname,o_email,o_qq</a:t>
            </a:r>
          </a:p>
          <a:p>
            <a:r>
              <a:rPr lang="en-US" altLang="zh-CN" sz="1200" dirty="0">
                <a:effectLst/>
              </a:rPr>
              <a:t>from </a:t>
            </a:r>
            <a:r>
              <a:rPr lang="en-US" altLang="zh-CN" sz="1200" dirty="0" err="1">
                <a:effectLst/>
              </a:rPr>
              <a:t>user_info</a:t>
            </a:r>
            <a:r>
              <a:rPr lang="en-US" altLang="zh-CN" sz="1200" dirty="0">
                <a:effectLst/>
              </a:rPr>
              <a:t> where </a:t>
            </a:r>
            <a:r>
              <a:rPr lang="en-US" altLang="zh-CN" sz="1200" dirty="0" err="1">
                <a:effectLst/>
              </a:rPr>
              <a:t>userid</a:t>
            </a:r>
            <a:r>
              <a:rPr lang="en-US" altLang="zh-CN" sz="1200" dirty="0">
                <a:effectLst/>
              </a:rPr>
              <a:t>=</a:t>
            </a:r>
            <a:r>
              <a:rPr lang="en-US" altLang="zh-CN" sz="1200" dirty="0" err="1">
                <a:effectLst/>
              </a:rPr>
              <a:t>i_userid</a:t>
            </a:r>
            <a:r>
              <a:rPr lang="en-US" altLang="zh-CN" sz="1200" dirty="0">
                <a:effectLst/>
              </a:rPr>
              <a:t>;</a:t>
            </a:r>
          </a:p>
          <a:p>
            <a:r>
              <a:rPr lang="en-US" altLang="zh-CN" sz="1200" dirty="0">
                <a:effectLst/>
              </a:rPr>
              <a:t>insert into </a:t>
            </a:r>
            <a:r>
              <a:rPr lang="en-US" altLang="zh-CN" sz="1200" dirty="0" err="1">
                <a:effectLst/>
              </a:rPr>
              <a:t>user_login_rec</a:t>
            </a:r>
            <a:r>
              <a:rPr lang="en-US" altLang="zh-CN" sz="1200" dirty="0">
                <a:effectLst/>
              </a:rPr>
              <a:t> (</a:t>
            </a:r>
            <a:r>
              <a:rPr lang="en-US" altLang="zh-CN" sz="1200" dirty="0" err="1">
                <a:effectLst/>
              </a:rPr>
              <a:t>userid,login_time,ip</a:t>
            </a:r>
            <a:r>
              <a:rPr lang="en-US" altLang="zh-CN" sz="1200" dirty="0">
                <a:effectLst/>
              </a:rPr>
              <a:t>) values (</a:t>
            </a:r>
            <a:r>
              <a:rPr lang="en-US" altLang="zh-CN" sz="1200" dirty="0" err="1">
                <a:effectLst/>
              </a:rPr>
              <a:t>i_userid,now</a:t>
            </a:r>
            <a:r>
              <a:rPr lang="en-US" altLang="zh-CN" sz="1200" dirty="0">
                <a:effectLst/>
              </a:rPr>
              <a:t>(),</a:t>
            </a:r>
            <a:r>
              <a:rPr lang="en-US" altLang="zh-CN" sz="1200" dirty="0" err="1">
                <a:effectLst/>
              </a:rPr>
              <a:t>inet_client_addr</a:t>
            </a:r>
            <a:r>
              <a:rPr lang="en-US" altLang="zh-CN" sz="1200" dirty="0">
                <a:effectLst/>
              </a:rPr>
              <a:t>());</a:t>
            </a:r>
          </a:p>
          <a:p>
            <a:r>
              <a:rPr lang="en-US" altLang="zh-CN" sz="1200" dirty="0">
                <a:effectLst/>
              </a:rPr>
              <a:t>return;</a:t>
            </a:r>
          </a:p>
          <a:p>
            <a:r>
              <a:rPr lang="en-US" altLang="zh-CN" sz="1200" dirty="0">
                <a:effectLst/>
              </a:rPr>
              <a:t>end;</a:t>
            </a:r>
          </a:p>
          <a:p>
            <a:r>
              <a:rPr lang="en-US" altLang="zh-CN" sz="1200" dirty="0">
                <a:effectLst/>
              </a:rPr>
              <a:t>$BODY$</a:t>
            </a:r>
          </a:p>
          <a:p>
            <a:r>
              <a:rPr lang="en-US" altLang="zh-CN" sz="1200" dirty="0">
                <a:effectLst/>
              </a:rPr>
              <a:t>language </a:t>
            </a:r>
            <a:r>
              <a:rPr lang="en-US" altLang="zh-CN" sz="1200" dirty="0" err="1">
                <a:effectLst/>
              </a:rPr>
              <a:t>plpgsql</a:t>
            </a:r>
            <a:r>
              <a:rPr lang="en-US" altLang="zh-CN" sz="1200" dirty="0">
                <a:effectLst/>
              </a:rPr>
              <a:t>;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891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PL/Proxy</a:t>
            </a:r>
            <a:r>
              <a:rPr lang="zh-CN" altLang="en-US" dirty="0"/>
              <a:t>使用</a:t>
            </a:r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对于数据分布的应用，输入参数中必须带有分布列的值。</a:t>
            </a:r>
            <a:endParaRPr lang="en-US" altLang="zh-CN" sz="1600" dirty="0" smtClean="0"/>
          </a:p>
          <a:p>
            <a:r>
              <a:rPr lang="zh-CN" altLang="en-US" sz="1600" dirty="0" smtClean="0"/>
              <a:t>跨</a:t>
            </a:r>
            <a:r>
              <a:rPr lang="zh-CN" altLang="en-US" sz="1600" dirty="0"/>
              <a:t>数据节点的操作需要应用层来处理</a:t>
            </a:r>
            <a:endParaRPr lang="en-US" altLang="zh-CN" sz="1600" dirty="0"/>
          </a:p>
          <a:p>
            <a:pPr lvl="1"/>
            <a:r>
              <a:rPr lang="zh-CN" altLang="en-US" sz="1600" dirty="0"/>
              <a:t>如，跨数据节点</a:t>
            </a:r>
            <a:r>
              <a:rPr lang="en-US" altLang="zh-CN" sz="1600" dirty="0"/>
              <a:t>Foreign Key</a:t>
            </a:r>
            <a:r>
              <a:rPr lang="zh-CN" altLang="en-US" sz="1600" dirty="0"/>
              <a:t>，跨数据节点的</a:t>
            </a:r>
            <a:r>
              <a:rPr lang="en-US" altLang="zh-CN" sz="1600" dirty="0"/>
              <a:t>JOIN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 smtClean="0"/>
              <a:t>跨数据节点的写操作要保持事务一致性需要特殊处理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如，</a:t>
            </a:r>
            <a:r>
              <a:rPr lang="en-US" altLang="zh-CN" sz="1400" dirty="0" err="1" smtClean="0"/>
              <a:t>PgQ</a:t>
            </a:r>
            <a:endParaRPr lang="en-US" altLang="zh-CN" sz="1400" dirty="0" smtClean="0"/>
          </a:p>
          <a:p>
            <a:pPr lvl="1"/>
            <a:r>
              <a:rPr lang="en-US" altLang="zh-CN" sz="1400" dirty="0">
                <a:hlinkClick r:id="rId2"/>
              </a:rPr>
              <a:t>http://</a:t>
            </a:r>
            <a:r>
              <a:rPr lang="en-US" altLang="zh-CN" sz="1400" dirty="0" smtClean="0">
                <a:hlinkClick r:id="rId2"/>
              </a:rPr>
              <a:t>wiki.postgresql.org/wiki/PGQ_Tutorial</a:t>
            </a:r>
            <a:endParaRPr lang="en-US" altLang="zh-CN" sz="1400" dirty="0" smtClean="0"/>
          </a:p>
          <a:p>
            <a:pPr lvl="1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977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地域分布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用户信息就近</a:t>
            </a:r>
            <a:r>
              <a:rPr lang="zh-CN" altLang="en-US" sz="1600" dirty="0" smtClean="0"/>
              <a:t>存储</a:t>
            </a:r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7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柱形 4"/>
          <p:cNvSpPr/>
          <p:nvPr/>
        </p:nvSpPr>
        <p:spPr>
          <a:xfrm>
            <a:off x="329711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天津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pic>
        <p:nvPicPr>
          <p:cNvPr id="6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2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979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9117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40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柱形 10"/>
          <p:cNvSpPr/>
          <p:nvPr/>
        </p:nvSpPr>
        <p:spPr>
          <a:xfrm>
            <a:off x="2627784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DB-p1</a:t>
            </a:r>
            <a:endParaRPr lang="zh-CN" altLang="en-US" dirty="0"/>
          </a:p>
        </p:txBody>
      </p:sp>
      <p:pic>
        <p:nvPicPr>
          <p:cNvPr id="12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45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58052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287190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03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圆柱形 15"/>
          <p:cNvSpPr/>
          <p:nvPr/>
        </p:nvSpPr>
        <p:spPr>
          <a:xfrm>
            <a:off x="5154247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DB-p2</a:t>
            </a:r>
            <a:endParaRPr lang="zh-CN" altLang="en-US" dirty="0"/>
          </a:p>
        </p:txBody>
      </p:sp>
      <p:pic>
        <p:nvPicPr>
          <p:cNvPr id="17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08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84515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3653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76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圆柱形 20"/>
          <p:cNvSpPr/>
          <p:nvPr/>
        </p:nvSpPr>
        <p:spPr>
          <a:xfrm>
            <a:off x="7452320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深圳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DB-p3</a:t>
            </a:r>
            <a:endParaRPr lang="zh-CN" altLang="en-US" dirty="0"/>
          </a:p>
        </p:txBody>
      </p:sp>
      <p:pic>
        <p:nvPicPr>
          <p:cNvPr id="22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81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182588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111726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2051720" y="242088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72000" y="245252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020272" y="245252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  <a:endCxn id="5" idx="1"/>
          </p:cNvCxnSpPr>
          <p:nvPr/>
        </p:nvCxnSpPr>
        <p:spPr>
          <a:xfrm>
            <a:off x="789092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2"/>
            <a:endCxn id="11" idx="1"/>
          </p:cNvCxnSpPr>
          <p:nvPr/>
        </p:nvCxnSpPr>
        <p:spPr>
          <a:xfrm>
            <a:off x="789092" y="4731246"/>
            <a:ext cx="2414756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2"/>
            <a:endCxn id="16" idx="1"/>
          </p:cNvCxnSpPr>
          <p:nvPr/>
        </p:nvCxnSpPr>
        <p:spPr>
          <a:xfrm>
            <a:off x="789092" y="4731246"/>
            <a:ext cx="4941219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2"/>
            <a:endCxn id="21" idx="1"/>
          </p:cNvCxnSpPr>
          <p:nvPr/>
        </p:nvCxnSpPr>
        <p:spPr>
          <a:xfrm>
            <a:off x="789092" y="4731246"/>
            <a:ext cx="7239292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0" idx="2"/>
            <a:endCxn id="5" idx="1"/>
          </p:cNvCxnSpPr>
          <p:nvPr/>
        </p:nvCxnSpPr>
        <p:spPr>
          <a:xfrm flipH="1">
            <a:off x="905775" y="4731246"/>
            <a:ext cx="2181390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2"/>
            <a:endCxn id="11" idx="1"/>
          </p:cNvCxnSpPr>
          <p:nvPr/>
        </p:nvCxnSpPr>
        <p:spPr>
          <a:xfrm>
            <a:off x="3087165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0" idx="2"/>
            <a:endCxn id="16" idx="1"/>
          </p:cNvCxnSpPr>
          <p:nvPr/>
        </p:nvCxnSpPr>
        <p:spPr>
          <a:xfrm>
            <a:off x="3087165" y="4731246"/>
            <a:ext cx="2643146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0" idx="2"/>
            <a:endCxn id="21" idx="1"/>
          </p:cNvCxnSpPr>
          <p:nvPr/>
        </p:nvCxnSpPr>
        <p:spPr>
          <a:xfrm>
            <a:off x="3087165" y="4731246"/>
            <a:ext cx="4941219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5" idx="2"/>
            <a:endCxn id="5" idx="1"/>
          </p:cNvCxnSpPr>
          <p:nvPr/>
        </p:nvCxnSpPr>
        <p:spPr>
          <a:xfrm flipH="1">
            <a:off x="905775" y="4731246"/>
            <a:ext cx="470785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5" idx="2"/>
            <a:endCxn id="11" idx="1"/>
          </p:cNvCxnSpPr>
          <p:nvPr/>
        </p:nvCxnSpPr>
        <p:spPr>
          <a:xfrm flipH="1">
            <a:off x="3203848" y="4731246"/>
            <a:ext cx="2409780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5" idx="2"/>
            <a:endCxn id="16" idx="1"/>
          </p:cNvCxnSpPr>
          <p:nvPr/>
        </p:nvCxnSpPr>
        <p:spPr>
          <a:xfrm>
            <a:off x="5613628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5" idx="2"/>
            <a:endCxn id="21" idx="1"/>
          </p:cNvCxnSpPr>
          <p:nvPr/>
        </p:nvCxnSpPr>
        <p:spPr>
          <a:xfrm>
            <a:off x="5613628" y="4731246"/>
            <a:ext cx="2414756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21" idx="1"/>
          </p:cNvCxnSpPr>
          <p:nvPr/>
        </p:nvCxnSpPr>
        <p:spPr>
          <a:xfrm>
            <a:off x="7911701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0" idx="2"/>
            <a:endCxn id="16" idx="1"/>
          </p:cNvCxnSpPr>
          <p:nvPr/>
        </p:nvCxnSpPr>
        <p:spPr>
          <a:xfrm flipH="1">
            <a:off x="5730311" y="4731246"/>
            <a:ext cx="2181390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0" idx="2"/>
            <a:endCxn id="11" idx="1"/>
          </p:cNvCxnSpPr>
          <p:nvPr/>
        </p:nvCxnSpPr>
        <p:spPr>
          <a:xfrm flipH="1">
            <a:off x="3203848" y="4731246"/>
            <a:ext cx="470785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0" idx="2"/>
          </p:cNvCxnSpPr>
          <p:nvPr/>
        </p:nvCxnSpPr>
        <p:spPr>
          <a:xfrm flipH="1">
            <a:off x="1059979" y="4731246"/>
            <a:ext cx="6851722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" idx="2"/>
            <a:endCxn id="4" idx="0"/>
          </p:cNvCxnSpPr>
          <p:nvPr/>
        </p:nvCxnSpPr>
        <p:spPr>
          <a:xfrm flipH="1">
            <a:off x="789092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2" idx="2"/>
            <a:endCxn id="10" idx="0"/>
          </p:cNvCxnSpPr>
          <p:nvPr/>
        </p:nvCxnSpPr>
        <p:spPr>
          <a:xfrm flipH="1">
            <a:off x="3087165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7" idx="2"/>
            <a:endCxn id="15" idx="0"/>
          </p:cNvCxnSpPr>
          <p:nvPr/>
        </p:nvCxnSpPr>
        <p:spPr>
          <a:xfrm flipH="1">
            <a:off x="5613628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2" idx="2"/>
            <a:endCxn id="20" idx="0"/>
          </p:cNvCxnSpPr>
          <p:nvPr/>
        </p:nvCxnSpPr>
        <p:spPr>
          <a:xfrm flipH="1">
            <a:off x="7911701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Documents and Settings\Administrator\Local Settings\Temporary Internet Files\Content.IE5\SHA3G5I7\MC90044213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67" y="1564933"/>
            <a:ext cx="749095" cy="7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941743" y="22823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西南用户</a:t>
            </a:r>
          </a:p>
        </p:txBody>
      </p:sp>
      <p:cxnSp>
        <p:nvCxnSpPr>
          <p:cNvPr id="71" name="直接连接符 70"/>
          <p:cNvCxnSpPr>
            <a:stCxn id="69" idx="2"/>
            <a:endCxn id="12" idx="0"/>
          </p:cNvCxnSpPr>
          <p:nvPr/>
        </p:nvCxnSpPr>
        <p:spPr>
          <a:xfrm flipH="1">
            <a:off x="3136049" y="2559387"/>
            <a:ext cx="205804" cy="29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" descr="C:\Documents and Settings\Administrator\Local Settings\Temporary Internet Files\Content.IE5\SHA3G5I7\MC90044213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21" y="1564932"/>
            <a:ext cx="749095" cy="7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5169415" y="227130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西南</a:t>
            </a:r>
            <a:r>
              <a:rPr lang="zh-CN" altLang="en-US" sz="1200" dirty="0" smtClean="0"/>
              <a:t>用户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出差漫游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77" name="直接连接符 76"/>
          <p:cNvCxnSpPr>
            <a:stCxn id="78" idx="2"/>
            <a:endCxn id="17" idx="0"/>
          </p:cNvCxnSpPr>
          <p:nvPr/>
        </p:nvCxnSpPr>
        <p:spPr>
          <a:xfrm flipH="1">
            <a:off x="5662512" y="2548307"/>
            <a:ext cx="266085" cy="30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7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用户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分布</a:t>
            </a:r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7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柱形 4"/>
          <p:cNvSpPr/>
          <p:nvPr/>
        </p:nvSpPr>
        <p:spPr>
          <a:xfrm>
            <a:off x="329711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pic>
        <p:nvPicPr>
          <p:cNvPr id="6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2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979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9117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140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柱形 9"/>
          <p:cNvSpPr/>
          <p:nvPr/>
        </p:nvSpPr>
        <p:spPr>
          <a:xfrm>
            <a:off x="2627784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DB-p1</a:t>
            </a:r>
            <a:endParaRPr lang="zh-CN" altLang="en-US" dirty="0"/>
          </a:p>
        </p:txBody>
      </p:sp>
      <p:pic>
        <p:nvPicPr>
          <p:cNvPr id="11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45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58052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7190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03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圆柱形 14"/>
          <p:cNvSpPr/>
          <p:nvPr/>
        </p:nvSpPr>
        <p:spPr>
          <a:xfrm>
            <a:off x="5154247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DB-p2</a:t>
            </a:r>
            <a:endParaRPr lang="zh-CN" altLang="en-US" dirty="0"/>
          </a:p>
        </p:txBody>
      </p:sp>
      <p:pic>
        <p:nvPicPr>
          <p:cNvPr id="16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08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84515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813653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76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柱形 19"/>
          <p:cNvSpPr/>
          <p:nvPr/>
        </p:nvSpPr>
        <p:spPr>
          <a:xfrm>
            <a:off x="7452320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DB-p3</a:t>
            </a:r>
            <a:endParaRPr lang="zh-CN" altLang="en-US" dirty="0"/>
          </a:p>
        </p:txBody>
      </p:sp>
      <p:pic>
        <p:nvPicPr>
          <p:cNvPr id="21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581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182588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8111726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cxnSp>
        <p:nvCxnSpPr>
          <p:cNvPr id="27" name="直接连接符 26"/>
          <p:cNvCxnSpPr>
            <a:stCxn id="4" idx="2"/>
            <a:endCxn id="5" idx="1"/>
          </p:cNvCxnSpPr>
          <p:nvPr/>
        </p:nvCxnSpPr>
        <p:spPr>
          <a:xfrm>
            <a:off x="789092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  <a:endCxn id="10" idx="1"/>
          </p:cNvCxnSpPr>
          <p:nvPr/>
        </p:nvCxnSpPr>
        <p:spPr>
          <a:xfrm>
            <a:off x="789092" y="4731246"/>
            <a:ext cx="2414756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  <a:endCxn id="15" idx="1"/>
          </p:cNvCxnSpPr>
          <p:nvPr/>
        </p:nvCxnSpPr>
        <p:spPr>
          <a:xfrm>
            <a:off x="789092" y="4731246"/>
            <a:ext cx="4941219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4" idx="2"/>
            <a:endCxn id="20" idx="1"/>
          </p:cNvCxnSpPr>
          <p:nvPr/>
        </p:nvCxnSpPr>
        <p:spPr>
          <a:xfrm>
            <a:off x="789092" y="4731246"/>
            <a:ext cx="7239292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2"/>
            <a:endCxn id="5" idx="1"/>
          </p:cNvCxnSpPr>
          <p:nvPr/>
        </p:nvCxnSpPr>
        <p:spPr>
          <a:xfrm flipH="1">
            <a:off x="905775" y="4731246"/>
            <a:ext cx="2181390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9" idx="2"/>
            <a:endCxn id="10" idx="1"/>
          </p:cNvCxnSpPr>
          <p:nvPr/>
        </p:nvCxnSpPr>
        <p:spPr>
          <a:xfrm>
            <a:off x="3087165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5" idx="1"/>
          </p:cNvCxnSpPr>
          <p:nvPr/>
        </p:nvCxnSpPr>
        <p:spPr>
          <a:xfrm>
            <a:off x="3087165" y="4731246"/>
            <a:ext cx="2643146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9" idx="2"/>
            <a:endCxn id="20" idx="1"/>
          </p:cNvCxnSpPr>
          <p:nvPr/>
        </p:nvCxnSpPr>
        <p:spPr>
          <a:xfrm>
            <a:off x="3087165" y="4731246"/>
            <a:ext cx="4941219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2"/>
            <a:endCxn id="5" idx="1"/>
          </p:cNvCxnSpPr>
          <p:nvPr/>
        </p:nvCxnSpPr>
        <p:spPr>
          <a:xfrm flipH="1">
            <a:off x="905775" y="4731246"/>
            <a:ext cx="470785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2"/>
            <a:endCxn id="10" idx="1"/>
          </p:cNvCxnSpPr>
          <p:nvPr/>
        </p:nvCxnSpPr>
        <p:spPr>
          <a:xfrm flipH="1">
            <a:off x="3203848" y="4731246"/>
            <a:ext cx="2409780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2"/>
            <a:endCxn id="15" idx="1"/>
          </p:cNvCxnSpPr>
          <p:nvPr/>
        </p:nvCxnSpPr>
        <p:spPr>
          <a:xfrm>
            <a:off x="5613628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2"/>
            <a:endCxn id="20" idx="1"/>
          </p:cNvCxnSpPr>
          <p:nvPr/>
        </p:nvCxnSpPr>
        <p:spPr>
          <a:xfrm>
            <a:off x="5613628" y="4731246"/>
            <a:ext cx="2414756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9" idx="2"/>
            <a:endCxn id="20" idx="1"/>
          </p:cNvCxnSpPr>
          <p:nvPr/>
        </p:nvCxnSpPr>
        <p:spPr>
          <a:xfrm>
            <a:off x="7911701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9" idx="2"/>
            <a:endCxn id="15" idx="1"/>
          </p:cNvCxnSpPr>
          <p:nvPr/>
        </p:nvCxnSpPr>
        <p:spPr>
          <a:xfrm flipH="1">
            <a:off x="5730311" y="4731246"/>
            <a:ext cx="2181390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10" idx="1"/>
          </p:cNvCxnSpPr>
          <p:nvPr/>
        </p:nvCxnSpPr>
        <p:spPr>
          <a:xfrm flipH="1">
            <a:off x="3203848" y="4731246"/>
            <a:ext cx="470785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9" idx="2"/>
          </p:cNvCxnSpPr>
          <p:nvPr/>
        </p:nvCxnSpPr>
        <p:spPr>
          <a:xfrm flipH="1">
            <a:off x="1059979" y="4731246"/>
            <a:ext cx="6851722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6" idx="2"/>
            <a:endCxn id="4" idx="0"/>
          </p:cNvCxnSpPr>
          <p:nvPr/>
        </p:nvCxnSpPr>
        <p:spPr>
          <a:xfrm flipH="1">
            <a:off x="789092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1" idx="2"/>
            <a:endCxn id="9" idx="0"/>
          </p:cNvCxnSpPr>
          <p:nvPr/>
        </p:nvCxnSpPr>
        <p:spPr>
          <a:xfrm flipH="1">
            <a:off x="3087165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6" idx="2"/>
            <a:endCxn id="14" idx="0"/>
          </p:cNvCxnSpPr>
          <p:nvPr/>
        </p:nvCxnSpPr>
        <p:spPr>
          <a:xfrm flipH="1">
            <a:off x="5613628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1" idx="2"/>
            <a:endCxn id="19" idx="0"/>
          </p:cNvCxnSpPr>
          <p:nvPr/>
        </p:nvCxnSpPr>
        <p:spPr>
          <a:xfrm flipH="1">
            <a:off x="7911701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9092" y="1668014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 USERID : (</a:t>
            </a:r>
            <a:r>
              <a:rPr lang="zh-CN" altLang="en-US" sz="1200" dirty="0" smtClean="0"/>
              <a:t>或者其他能转换成</a:t>
            </a:r>
            <a:r>
              <a:rPr lang="en-US" altLang="zh-CN" sz="1200" dirty="0" smtClean="0"/>
              <a:t>int2,4,8</a:t>
            </a:r>
            <a:r>
              <a:rPr lang="zh-CN" altLang="en-US" sz="1200" dirty="0" smtClean="0"/>
              <a:t>的类型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2. 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cluster</a:t>
            </a:r>
            <a:r>
              <a:rPr lang="zh-CN" altLang="en-US" sz="1200" dirty="0" smtClean="0"/>
              <a:t>进行 </a:t>
            </a:r>
            <a:r>
              <a:rPr lang="en-US" altLang="zh-CN" sz="1200" dirty="0" smtClean="0"/>
              <a:t>bit &amp; </a:t>
            </a:r>
            <a:r>
              <a:rPr lang="zh-CN" altLang="en-US" sz="1200" dirty="0" smtClean="0"/>
              <a:t>运算得到运行节点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115616" y="65160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1Wtps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19872" y="65160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1Wtps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65160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1Wtps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172400" y="651029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1Wtps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15040" y="22011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4Wtps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3878484" y="2137082"/>
            <a:ext cx="1108796" cy="579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3347864" y="3308951"/>
            <a:ext cx="2372194" cy="213627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84" y="4122813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柱形 4"/>
          <p:cNvSpPr/>
          <p:nvPr/>
        </p:nvSpPr>
        <p:spPr>
          <a:xfrm>
            <a:off x="755576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755576" y="191683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DB-s0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2411760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DB-p1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2411760" y="191683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DB-s1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5292080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DB-p2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5292080" y="191683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DB-s2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6948264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DB-p3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6948264" y="191683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DB-s3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563888" y="3553271"/>
            <a:ext cx="1773242" cy="307777"/>
            <a:chOff x="3923928" y="3140968"/>
            <a:chExt cx="1773242" cy="307777"/>
          </a:xfrm>
        </p:grpSpPr>
        <p:sp>
          <p:nvSpPr>
            <p:cNvPr id="14" name="圆角矩形 13"/>
            <p:cNvSpPr/>
            <p:nvPr/>
          </p:nvSpPr>
          <p:spPr>
            <a:xfrm>
              <a:off x="3923928" y="3140968"/>
              <a:ext cx="1773242" cy="307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3928" y="3140968"/>
              <a:ext cx="1773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CLUSTER ‘</a:t>
              </a:r>
              <a:r>
                <a:rPr lang="en-US" altLang="zh-CN" sz="1400" dirty="0" err="1" smtClean="0"/>
                <a:t>readonly</a:t>
              </a:r>
              <a:r>
                <a:rPr lang="en-US" altLang="zh-CN" sz="1400" dirty="0" smtClean="0"/>
                <a:t>’</a:t>
              </a:r>
              <a:endParaRPr lang="zh-CN" altLang="en-US" sz="1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63888" y="4797152"/>
            <a:ext cx="1822935" cy="307777"/>
            <a:chOff x="3923928" y="3140968"/>
            <a:chExt cx="1822935" cy="307777"/>
          </a:xfrm>
        </p:grpSpPr>
        <p:sp>
          <p:nvSpPr>
            <p:cNvPr id="17" name="圆角矩形 16"/>
            <p:cNvSpPr/>
            <p:nvPr/>
          </p:nvSpPr>
          <p:spPr>
            <a:xfrm>
              <a:off x="3923928" y="3140968"/>
              <a:ext cx="1773242" cy="307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3928" y="3140968"/>
              <a:ext cx="1822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CLUSTER ‘</a:t>
              </a:r>
              <a:r>
                <a:rPr lang="en-US" altLang="zh-CN" sz="1400" dirty="0" err="1" smtClean="0"/>
                <a:t>readwrite</a:t>
              </a:r>
              <a:r>
                <a:rPr lang="en-US" altLang="zh-CN" sz="1400" dirty="0" smtClean="0"/>
                <a:t>’</a:t>
              </a:r>
              <a:endParaRPr lang="zh-CN" altLang="en-US" sz="1400" dirty="0"/>
            </a:p>
          </p:txBody>
        </p:sp>
      </p:grpSp>
      <p:cxnSp>
        <p:nvCxnSpPr>
          <p:cNvPr id="20" name="直接连接符 19"/>
          <p:cNvCxnSpPr>
            <a:stCxn id="6" idx="3"/>
            <a:endCxn id="13" idx="0"/>
          </p:cNvCxnSpPr>
          <p:nvPr/>
        </p:nvCxnSpPr>
        <p:spPr>
          <a:xfrm>
            <a:off x="1331640" y="2704592"/>
            <a:ext cx="3118869" cy="84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3"/>
            <a:endCxn id="13" idx="0"/>
          </p:cNvCxnSpPr>
          <p:nvPr/>
        </p:nvCxnSpPr>
        <p:spPr>
          <a:xfrm>
            <a:off x="2987824" y="2704592"/>
            <a:ext cx="1462685" cy="84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3"/>
            <a:endCxn id="14" idx="0"/>
          </p:cNvCxnSpPr>
          <p:nvPr/>
        </p:nvCxnSpPr>
        <p:spPr>
          <a:xfrm flipH="1">
            <a:off x="4450509" y="2704592"/>
            <a:ext cx="1417635" cy="84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3"/>
            <a:endCxn id="13" idx="0"/>
          </p:cNvCxnSpPr>
          <p:nvPr/>
        </p:nvCxnSpPr>
        <p:spPr>
          <a:xfrm flipH="1">
            <a:off x="4450509" y="2704592"/>
            <a:ext cx="3073819" cy="84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2"/>
            <a:endCxn id="5" idx="1"/>
          </p:cNvCxnSpPr>
          <p:nvPr/>
        </p:nvCxnSpPr>
        <p:spPr>
          <a:xfrm flipH="1">
            <a:off x="1331640" y="5104929"/>
            <a:ext cx="3118869" cy="70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2"/>
            <a:endCxn id="7" idx="1"/>
          </p:cNvCxnSpPr>
          <p:nvPr/>
        </p:nvCxnSpPr>
        <p:spPr>
          <a:xfrm flipH="1">
            <a:off x="2987824" y="5104929"/>
            <a:ext cx="1462685" cy="70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7" idx="2"/>
            <a:endCxn id="9" idx="1"/>
          </p:cNvCxnSpPr>
          <p:nvPr/>
        </p:nvCxnSpPr>
        <p:spPr>
          <a:xfrm>
            <a:off x="4450509" y="5104929"/>
            <a:ext cx="1417635" cy="70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2"/>
            <a:endCxn id="11" idx="1"/>
          </p:cNvCxnSpPr>
          <p:nvPr/>
        </p:nvCxnSpPr>
        <p:spPr>
          <a:xfrm>
            <a:off x="4450509" y="5104929"/>
            <a:ext cx="3073819" cy="70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0534" y="417218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PL/Proxy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824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背景</a:t>
            </a:r>
            <a:endParaRPr lang="en-US" altLang="zh-CN" sz="2400" dirty="0" smtClean="0"/>
          </a:p>
          <a:p>
            <a:r>
              <a:rPr lang="en-US" altLang="zh-CN" sz="2400" dirty="0" smtClean="0"/>
              <a:t>PL/Proxy</a:t>
            </a:r>
            <a:r>
              <a:rPr lang="zh-CN" altLang="en-US" sz="2400" dirty="0" smtClean="0"/>
              <a:t>运行原理</a:t>
            </a:r>
            <a:endParaRPr lang="en-US" altLang="zh-CN" sz="2400" dirty="0" smtClean="0"/>
          </a:p>
          <a:p>
            <a:r>
              <a:rPr lang="zh-CN" altLang="en-US" sz="2400" dirty="0"/>
              <a:t>语法</a:t>
            </a:r>
            <a:endParaRPr lang="en-US" altLang="zh-CN" sz="2400" dirty="0" smtClean="0"/>
          </a:p>
          <a:p>
            <a:r>
              <a:rPr lang="zh-CN" altLang="en-US" sz="2400" dirty="0" smtClean="0"/>
              <a:t>应用场景</a:t>
            </a:r>
            <a:endParaRPr lang="en-US" altLang="zh-CN" sz="2400" dirty="0" smtClean="0"/>
          </a:p>
          <a:p>
            <a:r>
              <a:rPr lang="zh-CN" altLang="en-US" sz="2400" dirty="0" smtClean="0"/>
              <a:t>扩容举例</a:t>
            </a:r>
            <a:endParaRPr lang="en-US" altLang="zh-CN" sz="2400" dirty="0" smtClean="0"/>
          </a:p>
          <a:p>
            <a:r>
              <a:rPr lang="zh-CN" altLang="en-US" sz="2400" dirty="0" smtClean="0"/>
              <a:t>性能测试</a:t>
            </a:r>
            <a:endParaRPr lang="en-US" altLang="zh-CN" sz="2400" dirty="0"/>
          </a:p>
          <a:p>
            <a:r>
              <a:rPr lang="en-US" altLang="zh-CN" sz="2400" dirty="0" smtClean="0"/>
              <a:t>HA</a:t>
            </a:r>
            <a:r>
              <a:rPr lang="zh-CN" altLang="en-US" sz="2400" dirty="0" smtClean="0"/>
              <a:t>探讨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9737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数据库扩容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拆分数据节点</a:t>
            </a:r>
            <a:endParaRPr lang="en-US" altLang="zh-CN" sz="1600" dirty="0" smtClean="0"/>
          </a:p>
          <a:p>
            <a:r>
              <a:rPr lang="zh-CN" altLang="en-US" sz="1600" dirty="0" smtClean="0"/>
              <a:t>如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扩其中一台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7" y="429309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柱形 4"/>
          <p:cNvSpPr/>
          <p:nvPr/>
        </p:nvSpPr>
        <p:spPr>
          <a:xfrm>
            <a:off x="329711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pic>
        <p:nvPicPr>
          <p:cNvPr id="6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2" y="2852936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9979" y="316078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9117" y="44742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cxnSp>
        <p:nvCxnSpPr>
          <p:cNvPr id="27" name="直接连接符 26"/>
          <p:cNvCxnSpPr>
            <a:stCxn id="4" idx="2"/>
            <a:endCxn id="5" idx="1"/>
          </p:cNvCxnSpPr>
          <p:nvPr/>
        </p:nvCxnSpPr>
        <p:spPr>
          <a:xfrm>
            <a:off x="789092" y="4731246"/>
            <a:ext cx="116683" cy="107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6" idx="2"/>
            <a:endCxn id="4" idx="0"/>
          </p:cNvCxnSpPr>
          <p:nvPr/>
        </p:nvCxnSpPr>
        <p:spPr>
          <a:xfrm flipH="1">
            <a:off x="789092" y="3468642"/>
            <a:ext cx="48884" cy="82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41546"/>
              </p:ext>
            </p:extLst>
          </p:nvPr>
        </p:nvGraphicFramePr>
        <p:xfrm>
          <a:off x="2627784" y="170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圆柱形 46"/>
          <p:cNvSpPr/>
          <p:nvPr/>
        </p:nvSpPr>
        <p:spPr>
          <a:xfrm>
            <a:off x="2699792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DB-p4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1597179" y="6093296"/>
            <a:ext cx="1030605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555776" y="2869907"/>
            <a:ext cx="2242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PL/Proxy Cluster(old)</a:t>
            </a:r>
          </a:p>
          <a:p>
            <a:r>
              <a:rPr lang="en-US" altLang="zh-CN" dirty="0" smtClean="0"/>
              <a:t>P0 192.168.1.10</a:t>
            </a:r>
          </a:p>
          <a:p>
            <a:r>
              <a:rPr lang="en-US" altLang="zh-CN" dirty="0" smtClean="0"/>
              <a:t>P1 192.168.1.11</a:t>
            </a:r>
          </a:p>
          <a:p>
            <a:r>
              <a:rPr lang="en-US" altLang="zh-CN" dirty="0" smtClean="0"/>
              <a:t>P2 192.168.1.12</a:t>
            </a:r>
          </a:p>
          <a:p>
            <a:r>
              <a:rPr lang="en-US" altLang="zh-CN" dirty="0" smtClean="0"/>
              <a:t>P3 192.168.1.13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44208" y="2869907"/>
            <a:ext cx="2332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PL/Proxy Cluster(new)</a:t>
            </a:r>
          </a:p>
          <a:p>
            <a:r>
              <a:rPr lang="en-US" altLang="zh-CN" dirty="0" smtClean="0"/>
              <a:t>P0 192.168.1.10</a:t>
            </a:r>
          </a:p>
          <a:p>
            <a:r>
              <a:rPr lang="en-US" altLang="zh-CN" dirty="0" smtClean="0"/>
              <a:t>P1 192.168.1.11</a:t>
            </a:r>
          </a:p>
          <a:p>
            <a:r>
              <a:rPr lang="en-US" altLang="zh-CN" dirty="0" smtClean="0"/>
              <a:t>P2 192.168.1.12</a:t>
            </a:r>
          </a:p>
          <a:p>
            <a:r>
              <a:rPr lang="en-US" altLang="zh-CN" dirty="0" smtClean="0"/>
              <a:t>P3 192.168.1.13</a:t>
            </a:r>
          </a:p>
          <a:p>
            <a:r>
              <a:rPr lang="en-US" altLang="zh-CN" dirty="0" smtClean="0"/>
              <a:t>P4 192.168.1.14</a:t>
            </a:r>
          </a:p>
          <a:p>
            <a:r>
              <a:rPr lang="en-US" altLang="zh-CN" dirty="0" smtClean="0"/>
              <a:t>P5 192.168.1.11</a:t>
            </a:r>
          </a:p>
          <a:p>
            <a:r>
              <a:rPr lang="en-US" altLang="zh-CN" dirty="0" smtClean="0"/>
              <a:t>P6 192.168.1.12</a:t>
            </a:r>
          </a:p>
          <a:p>
            <a:r>
              <a:rPr lang="en-US" altLang="zh-CN" dirty="0" smtClean="0"/>
              <a:t>P7 192.168.1.13</a:t>
            </a:r>
          </a:p>
        </p:txBody>
      </p:sp>
      <p:sp>
        <p:nvSpPr>
          <p:cNvPr id="50" name="右箭头 49"/>
          <p:cNvSpPr/>
          <p:nvPr/>
        </p:nvSpPr>
        <p:spPr>
          <a:xfrm>
            <a:off x="5076056" y="3645024"/>
            <a:ext cx="1030605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525171" y="5726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数据复制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27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数据模型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用户账户信息 </a:t>
            </a:r>
            <a:r>
              <a:rPr lang="en-US" altLang="zh-CN" sz="1400" dirty="0" smtClean="0"/>
              <a:t>, 5000W</a:t>
            </a:r>
          </a:p>
          <a:p>
            <a:pPr lvl="1"/>
            <a:r>
              <a:rPr lang="zh-CN" altLang="en-US" sz="1400" dirty="0" smtClean="0"/>
              <a:t>用户游戏账户信息 </a:t>
            </a:r>
            <a:r>
              <a:rPr lang="en-US" altLang="zh-CN" sz="1400" dirty="0" smtClean="0"/>
              <a:t>,  5000W</a:t>
            </a:r>
          </a:p>
          <a:p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根据</a:t>
            </a:r>
            <a:r>
              <a:rPr lang="en-US" altLang="zh-CN" sz="1400" dirty="0" smtClean="0"/>
              <a:t>PK</a:t>
            </a:r>
            <a:r>
              <a:rPr lang="zh-CN" altLang="en-US" sz="1400" dirty="0" smtClean="0"/>
              <a:t>更新用户账户信息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根据索引更新用户游戏账户信息</a:t>
            </a:r>
            <a:endParaRPr lang="en-US" altLang="zh-CN" sz="1400" dirty="0"/>
          </a:p>
          <a:p>
            <a:r>
              <a:rPr lang="zh-CN" altLang="en-US" sz="1600" dirty="0" smtClean="0"/>
              <a:t>单节点压力测试结果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节点</a:t>
            </a:r>
            <a:r>
              <a:rPr lang="en-US" altLang="zh-CN" sz="1600" dirty="0"/>
              <a:t>PL/Proxy</a:t>
            </a:r>
            <a:r>
              <a:rPr lang="zh-CN" altLang="en-US" sz="1600" dirty="0"/>
              <a:t>压力测试</a:t>
            </a:r>
            <a:r>
              <a:rPr lang="zh-CN" altLang="en-US" sz="1600" dirty="0" smtClean="0"/>
              <a:t>结果</a:t>
            </a:r>
            <a:endParaRPr lang="en-US" altLang="zh-CN" sz="12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参考</a:t>
            </a:r>
            <a:endParaRPr lang="en-US" altLang="zh-CN" sz="1600" dirty="0" smtClean="0"/>
          </a:p>
          <a:p>
            <a:r>
              <a:rPr lang="en-US" altLang="zh-CN" sz="1600" dirty="0">
                <a:hlinkClick r:id="rId2"/>
              </a:rPr>
              <a:t>http://blog.163.com/digoal@126/blog/static/163877040201192535630895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3043"/>
              </p:ext>
            </p:extLst>
          </p:nvPr>
        </p:nvGraphicFramePr>
        <p:xfrm>
          <a:off x="827584" y="3302992"/>
          <a:ext cx="6096000" cy="106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368152"/>
                <a:gridCol w="1728192"/>
                <a:gridCol w="1199456"/>
              </a:tblGrid>
              <a:tr h="3204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更新用户账户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更新用户游戏账户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总计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4371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7388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平均响应时间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毫秒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1.85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27966"/>
              </p:ext>
            </p:extLst>
          </p:nvPr>
        </p:nvGraphicFramePr>
        <p:xfrm>
          <a:off x="827584" y="4959176"/>
          <a:ext cx="6096000" cy="106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368152"/>
                <a:gridCol w="1728192"/>
                <a:gridCol w="1199456"/>
              </a:tblGrid>
              <a:tr h="320432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更新用户账户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更新用户游戏账户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总计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15226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16790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32016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平均响应时间</a:t>
                      </a:r>
                      <a:r>
                        <a:rPr lang="en-US" altLang="zh-CN" sz="1400" dirty="0" smtClean="0"/>
                        <a:t>(</a:t>
                      </a:r>
                      <a:r>
                        <a:rPr lang="zh-CN" altLang="en-US" sz="1400" dirty="0" smtClean="0"/>
                        <a:t>毫秒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爆炸形 1 6"/>
          <p:cNvSpPr/>
          <p:nvPr/>
        </p:nvSpPr>
        <p:spPr>
          <a:xfrm>
            <a:off x="7020272" y="4725144"/>
            <a:ext cx="1907704" cy="1440160"/>
          </a:xfrm>
          <a:prstGeom prst="irregularSeal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TPS</a:t>
            </a:r>
          </a:p>
          <a:p>
            <a:pPr algn="ctr"/>
            <a:r>
              <a:rPr lang="en-US" altLang="zh-CN" dirty="0" smtClean="0"/>
              <a:t>433.35%</a:t>
            </a:r>
          </a:p>
        </p:txBody>
      </p:sp>
    </p:spTree>
    <p:extLst>
      <p:ext uri="{BB962C8B-B14F-4D97-AF65-F5344CB8AC3E}">
        <p14:creationId xmlns:p14="http://schemas.microsoft.com/office/powerpoint/2010/main" val="32181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IP</a:t>
            </a:r>
            <a:r>
              <a:rPr lang="zh-CN" altLang="en-US" sz="1600" dirty="0" smtClean="0"/>
              <a:t>漂移</a:t>
            </a:r>
            <a:endParaRPr lang="zh-CN" altLang="en-US" sz="1600" dirty="0"/>
          </a:p>
        </p:txBody>
      </p:sp>
      <p:pic>
        <p:nvPicPr>
          <p:cNvPr id="1026" name="Picture 2" descr="C:\Documents and Settings\Administrator\Local Settings\Temporary Internet Files\Content.IE5\OTI705QF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13" y="2946199"/>
            <a:ext cx="483841" cy="6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Administrator\Local Settings\Temporary Internet Files\Content.IE5\KTYVOLIR\MC900428971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9200"/>
            <a:ext cx="505439" cy="7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ocuments and Settings\Administrator\Local Settings\Temporary Internet Files\Content.IE5\KTYVOLIR\MC900428971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229199"/>
            <a:ext cx="505439" cy="7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467" y="61653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172.16.1.2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1827" y="61653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172.16.1.3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3860" y="4499828"/>
            <a:ext cx="170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VIP : 172.16.1.3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7544" y="4509120"/>
            <a:ext cx="4752528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1026" idx="2"/>
            <a:endCxn id="9" idx="0"/>
          </p:cNvCxnSpPr>
          <p:nvPr/>
        </p:nvCxnSpPr>
        <p:spPr>
          <a:xfrm flipH="1">
            <a:off x="2858133" y="3617143"/>
            <a:ext cx="1" cy="88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1467" y="48691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PrimaryDB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98471" y="48598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StandbyDB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1463" y="30970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6120" y="2423790"/>
            <a:ext cx="36423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/>
              <a:t>有可能出现</a:t>
            </a:r>
            <a:r>
              <a:rPr lang="en-US" altLang="zh-CN" sz="1600" dirty="0" smtClean="0"/>
              <a:t>VIP</a:t>
            </a:r>
            <a:r>
              <a:rPr lang="zh-CN" altLang="en-US" sz="1600" dirty="0" smtClean="0"/>
              <a:t>冲突</a:t>
            </a:r>
            <a:r>
              <a:rPr lang="en-US" altLang="zh-CN" sz="1600" dirty="0" smtClean="0"/>
              <a:t>, </a:t>
            </a:r>
          </a:p>
          <a:p>
            <a:pPr lvl="1"/>
            <a:r>
              <a:rPr lang="zh-CN" altLang="en-US" sz="1600" dirty="0" smtClean="0"/>
              <a:t>如</a:t>
            </a:r>
            <a:r>
              <a:rPr lang="en-US" altLang="zh-CN" sz="1600" dirty="0" smtClean="0"/>
              <a:t>Standby</a:t>
            </a:r>
            <a:r>
              <a:rPr lang="zh-CN" altLang="en-US" sz="1600" dirty="0" smtClean="0"/>
              <a:t>认为</a:t>
            </a:r>
            <a:r>
              <a:rPr lang="en-US" altLang="zh-CN" sz="1600" dirty="0" err="1" smtClean="0"/>
              <a:t>PrimaryDOWN</a:t>
            </a:r>
            <a:r>
              <a:rPr lang="zh-CN" altLang="en-US" sz="1600" dirty="0" smtClean="0"/>
              <a:t>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实际上没</a:t>
            </a:r>
            <a:r>
              <a:rPr lang="en-US" altLang="zh-CN" sz="1600" dirty="0" smtClean="0"/>
              <a:t>DOWN, </a:t>
            </a:r>
            <a:r>
              <a:rPr lang="zh-CN" altLang="en-US" sz="1600" dirty="0" smtClean="0"/>
              <a:t>只是心跳不通。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主库和备库必须在同一网段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17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隧道</a:t>
            </a:r>
            <a:endParaRPr lang="zh-CN" altLang="en-US" sz="1600" dirty="0"/>
          </a:p>
        </p:txBody>
      </p:sp>
      <p:pic>
        <p:nvPicPr>
          <p:cNvPr id="4" name="Picture 2" descr="C:\Documents and Settings\Administrator\Local Settings\Temporary Internet Files\Content.IE5\OTI705QF\MC90042896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92" y="3714638"/>
            <a:ext cx="483841" cy="6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Documents and Settings\Administrator\Local Settings\Temporary Internet Files\Content.IE5\KTYVOLIR\MC900428971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9" y="5439612"/>
            <a:ext cx="505439" cy="7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ocuments and Settings\Administrator\Local Settings\Temporary Internet Files\Content.IE5\KTYVOLIR\MC900428971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339" y="5439611"/>
            <a:ext cx="505439" cy="7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4791" y="6178449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PrimaryDB</a:t>
            </a:r>
            <a:endParaRPr lang="en-US" altLang="zh-CN" sz="1400" dirty="0" smtClean="0"/>
          </a:p>
          <a:p>
            <a:r>
              <a:rPr lang="en-US" altLang="zh-CN" sz="1400" dirty="0" smtClean="0"/>
              <a:t>10.1.3.40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9539" y="6132281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StandbyDB</a:t>
            </a:r>
            <a:endParaRPr lang="en-US" altLang="zh-CN" sz="1400" dirty="0" smtClean="0"/>
          </a:p>
          <a:p>
            <a:r>
              <a:rPr lang="en-US" altLang="zh-CN" sz="1400" dirty="0" smtClean="0"/>
              <a:t>10.1.3.33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76433" y="3534353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PGBouncer</a:t>
            </a:r>
            <a:endParaRPr lang="en-US" altLang="zh-CN" sz="1400" dirty="0" smtClean="0"/>
          </a:p>
          <a:p>
            <a:r>
              <a:rPr lang="en-US" altLang="zh-CN" sz="1400" dirty="0" smtClean="0"/>
              <a:t>10.1.3.176</a:t>
            </a:r>
            <a:endParaRPr lang="zh-CN" altLang="en-US" sz="1400" dirty="0"/>
          </a:p>
        </p:txBody>
      </p:sp>
      <p:cxnSp>
        <p:nvCxnSpPr>
          <p:cNvPr id="17" name="直接箭头连接符 16"/>
          <p:cNvCxnSpPr>
            <a:stCxn id="4" idx="2"/>
            <a:endCxn id="5" idx="0"/>
          </p:cNvCxnSpPr>
          <p:nvPr/>
        </p:nvCxnSpPr>
        <p:spPr>
          <a:xfrm flipH="1">
            <a:off x="700699" y="4385582"/>
            <a:ext cx="1633814" cy="1054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2334513" y="4385582"/>
            <a:ext cx="1606546" cy="10540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1686" y="4293096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tun_mp,10.0.0.2(UP)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5706" y="5137447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tun_mp</a:t>
            </a:r>
            <a:r>
              <a:rPr lang="en-US" altLang="zh-CN" sz="1400" dirty="0" smtClean="0"/>
              <a:t>, 10.0.0.1(UP)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3768" y="4293096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tun_sp,10.0.0.2(DOWN)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7831" y="513744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tun_sp,10.0.0.1(UP)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9865" y="1516403"/>
            <a:ext cx="49471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建立隧道 </a:t>
            </a:r>
            <a:r>
              <a:rPr lang="en-US" altLang="zh-CN" sz="1400" dirty="0" smtClean="0"/>
              <a:t>: </a:t>
            </a:r>
          </a:p>
          <a:p>
            <a:r>
              <a:rPr lang="en-US" altLang="zh-CN" sz="1400" dirty="0" err="1"/>
              <a:t>PrimaryDB</a:t>
            </a:r>
            <a:endParaRPr lang="en-US" altLang="zh-CN" sz="1400" dirty="0"/>
          </a:p>
          <a:p>
            <a:r>
              <a:rPr lang="en-US" altLang="zh-CN" sz="1400" dirty="0" err="1"/>
              <a:t>ip</a:t>
            </a:r>
            <a:r>
              <a:rPr lang="en-US" altLang="zh-CN" sz="1400" dirty="0"/>
              <a:t> tunnel add </a:t>
            </a:r>
            <a:r>
              <a:rPr lang="en-US" altLang="zh-CN" sz="1400" dirty="0" err="1"/>
              <a:t>tun_mp</a:t>
            </a:r>
            <a:r>
              <a:rPr lang="en-US" altLang="zh-CN" sz="1400" dirty="0"/>
              <a:t> mode </a:t>
            </a:r>
            <a:r>
              <a:rPr lang="en-US" altLang="zh-CN" sz="1400" dirty="0" err="1"/>
              <a:t>ipip</a:t>
            </a:r>
            <a:r>
              <a:rPr lang="en-US" altLang="zh-CN" sz="1400" dirty="0"/>
              <a:t> remote 10.1.3.176 local 10.1.3.40</a:t>
            </a:r>
          </a:p>
          <a:p>
            <a:r>
              <a:rPr lang="en-US" altLang="zh-CN" sz="1400" dirty="0" err="1"/>
              <a:t>StandbyDB</a:t>
            </a:r>
            <a:endParaRPr lang="en-US" altLang="zh-CN" sz="1400" dirty="0"/>
          </a:p>
          <a:p>
            <a:r>
              <a:rPr lang="en-US" altLang="zh-CN" sz="1400" dirty="0" err="1"/>
              <a:t>ip</a:t>
            </a:r>
            <a:r>
              <a:rPr lang="en-US" altLang="zh-CN" sz="1400" dirty="0"/>
              <a:t> tunnel add </a:t>
            </a:r>
            <a:r>
              <a:rPr lang="en-US" altLang="zh-CN" sz="1400" dirty="0" err="1"/>
              <a:t>tun_sp</a:t>
            </a:r>
            <a:r>
              <a:rPr lang="en-US" altLang="zh-CN" sz="1400" dirty="0"/>
              <a:t> mode </a:t>
            </a:r>
            <a:r>
              <a:rPr lang="en-US" altLang="zh-CN" sz="1400" dirty="0" err="1"/>
              <a:t>ipip</a:t>
            </a:r>
            <a:r>
              <a:rPr lang="en-US" altLang="zh-CN" sz="1400" dirty="0"/>
              <a:t> remote 10.1.3.176 local 10.1.3.33</a:t>
            </a:r>
          </a:p>
          <a:p>
            <a:r>
              <a:rPr lang="en-US" altLang="zh-CN" sz="1400" dirty="0" err="1"/>
              <a:t>PGBouncer</a:t>
            </a:r>
            <a:endParaRPr lang="en-US" altLang="zh-CN" sz="1400" dirty="0"/>
          </a:p>
          <a:p>
            <a:r>
              <a:rPr lang="en-US" altLang="zh-CN" sz="1400" dirty="0" err="1"/>
              <a:t>ip</a:t>
            </a:r>
            <a:r>
              <a:rPr lang="en-US" altLang="zh-CN" sz="1400" dirty="0"/>
              <a:t> tunnel add </a:t>
            </a:r>
            <a:r>
              <a:rPr lang="en-US" altLang="zh-CN" sz="1400" dirty="0" err="1"/>
              <a:t>tun_mp</a:t>
            </a:r>
            <a:r>
              <a:rPr lang="en-US" altLang="zh-CN" sz="1400" dirty="0"/>
              <a:t> mode </a:t>
            </a:r>
            <a:r>
              <a:rPr lang="en-US" altLang="zh-CN" sz="1400" dirty="0" err="1"/>
              <a:t>ipip</a:t>
            </a:r>
            <a:r>
              <a:rPr lang="en-US" altLang="zh-CN" sz="1400" dirty="0"/>
              <a:t> remote 10.1.3.40 local 10.1.3.176</a:t>
            </a:r>
          </a:p>
          <a:p>
            <a:r>
              <a:rPr lang="en-US" altLang="zh-CN" sz="1400" dirty="0" err="1"/>
              <a:t>ip</a:t>
            </a:r>
            <a:r>
              <a:rPr lang="en-US" altLang="zh-CN" sz="1400" dirty="0"/>
              <a:t> tunnel add </a:t>
            </a:r>
            <a:r>
              <a:rPr lang="en-US" altLang="zh-CN" sz="1400" dirty="0" err="1"/>
              <a:t>tun_sp</a:t>
            </a:r>
            <a:r>
              <a:rPr lang="en-US" altLang="zh-CN" sz="1400" dirty="0"/>
              <a:t> mode </a:t>
            </a:r>
            <a:r>
              <a:rPr lang="en-US" altLang="zh-CN" sz="1400" dirty="0" err="1"/>
              <a:t>ipip</a:t>
            </a:r>
            <a:r>
              <a:rPr lang="en-US" altLang="zh-CN" sz="1400" dirty="0"/>
              <a:t> remote 10.1.3.33 local 10.1.3.176</a:t>
            </a:r>
            <a:endParaRPr lang="zh-CN" altLang="en-US" sz="1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842058" y="4617098"/>
            <a:ext cx="675548" cy="4123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73929" y="1516403"/>
            <a:ext cx="24272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隧道</a:t>
            </a:r>
            <a:r>
              <a:rPr lang="en-US" altLang="zh-CN" sz="1400" dirty="0"/>
              <a:t>IP</a:t>
            </a:r>
            <a:r>
              <a:rPr lang="zh-CN" altLang="en-US" sz="1400" dirty="0" smtClean="0"/>
              <a:t>配置 </a:t>
            </a:r>
            <a:r>
              <a:rPr lang="en-US" altLang="zh-CN" sz="1400" dirty="0" smtClean="0"/>
              <a:t>: </a:t>
            </a:r>
            <a:endParaRPr lang="zh-CN" altLang="en-US" sz="1400" dirty="0"/>
          </a:p>
          <a:p>
            <a:r>
              <a:rPr lang="en-US" altLang="zh-CN" sz="1400" dirty="0" err="1"/>
              <a:t>PrimaryDB</a:t>
            </a:r>
            <a:endParaRPr lang="en-US" altLang="zh-CN" sz="1400" dirty="0"/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tun_mp</a:t>
            </a:r>
            <a:r>
              <a:rPr lang="en-US" altLang="zh-CN" sz="1400" dirty="0"/>
              <a:t> up 10.0.0.1/24</a:t>
            </a:r>
          </a:p>
          <a:p>
            <a:r>
              <a:rPr lang="en-US" altLang="zh-CN" sz="1400" dirty="0" err="1"/>
              <a:t>StandbyDB</a:t>
            </a:r>
            <a:endParaRPr lang="en-US" altLang="zh-CN" sz="1400" dirty="0"/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tun_sp</a:t>
            </a:r>
            <a:r>
              <a:rPr lang="en-US" altLang="zh-CN" sz="1400" dirty="0"/>
              <a:t> up 10.0.0.1/24</a:t>
            </a:r>
          </a:p>
          <a:p>
            <a:r>
              <a:rPr lang="en-US" altLang="zh-CN" sz="1400" dirty="0" err="1"/>
              <a:t>PGBouncer</a:t>
            </a:r>
            <a:endParaRPr lang="en-US" altLang="zh-CN" sz="1400" dirty="0"/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tun_mp</a:t>
            </a:r>
            <a:r>
              <a:rPr lang="en-US" altLang="zh-CN" sz="1400" dirty="0"/>
              <a:t> up 10.0.0.2/24</a:t>
            </a:r>
            <a:endParaRPr lang="zh-CN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073929" y="4793453"/>
            <a:ext cx="24272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Failover</a:t>
            </a:r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tun_mp</a:t>
            </a:r>
            <a:r>
              <a:rPr lang="en-US" altLang="zh-CN" sz="1400" dirty="0"/>
              <a:t> down</a:t>
            </a:r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tun_sp</a:t>
            </a:r>
            <a:r>
              <a:rPr lang="en-US" altLang="zh-CN" sz="1400" dirty="0"/>
              <a:t> up 10.0.0.2/24</a:t>
            </a:r>
          </a:p>
          <a:p>
            <a:endParaRPr lang="en-US" altLang="zh-CN" sz="1400" dirty="0"/>
          </a:p>
          <a:p>
            <a:r>
              <a:rPr lang="en-US" altLang="zh-CN" sz="1400" dirty="0"/>
              <a:t>Failback</a:t>
            </a:r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tun_sp</a:t>
            </a:r>
            <a:r>
              <a:rPr lang="en-US" altLang="zh-CN" sz="1400" dirty="0"/>
              <a:t> down</a:t>
            </a:r>
          </a:p>
          <a:p>
            <a:r>
              <a:rPr lang="en-US" altLang="zh-CN" sz="1400" dirty="0" err="1"/>
              <a:t>ifconfig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tun_mp</a:t>
            </a:r>
            <a:r>
              <a:rPr lang="en-US" altLang="zh-CN" sz="1400" dirty="0"/>
              <a:t> up 10.0.0.2/24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927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隧道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续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161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816144" cy="114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82610"/>
            <a:ext cx="3238602" cy="25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6159" y="41842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测试隧道切换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014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隧道切换测试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续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00808"/>
            <a:ext cx="8726557" cy="238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5043" y="5159315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隧道弊端</a:t>
            </a:r>
            <a:r>
              <a:rPr lang="en-US" altLang="zh-CN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sz="1600" dirty="0" smtClean="0"/>
              <a:t>当</a:t>
            </a:r>
            <a:r>
              <a:rPr lang="zh-CN" altLang="en-US" sz="1600" dirty="0" smtClean="0"/>
              <a:t>有多个连接池时，可能出现脑分裂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管理比较麻烦，不适合大批量部署。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211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第三方仲裁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如</a:t>
            </a:r>
            <a:r>
              <a:rPr lang="en-US" altLang="zh-CN" sz="1600" dirty="0" err="1" smtClean="0"/>
              <a:t>vFabric</a:t>
            </a:r>
            <a:r>
              <a:rPr lang="en-US" altLang="zh-CN" sz="1600" dirty="0" smtClean="0"/>
              <a:t> Database Direct</a:t>
            </a:r>
            <a:endParaRPr lang="zh-CN" altLang="en-US" sz="1600" dirty="0"/>
          </a:p>
        </p:txBody>
      </p:sp>
      <p:sp>
        <p:nvSpPr>
          <p:cNvPr id="4" name="圆柱形 3"/>
          <p:cNvSpPr/>
          <p:nvPr/>
        </p:nvSpPr>
        <p:spPr>
          <a:xfrm>
            <a:off x="928268" y="5108269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81942" y="3356992"/>
            <a:ext cx="1225961" cy="57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APP(s)</a:t>
            </a:r>
          </a:p>
          <a:p>
            <a:pPr algn="ctr"/>
            <a:r>
              <a:rPr lang="zh-CN" altLang="en-US" sz="1200" dirty="0" smtClean="0"/>
              <a:t>修改过的</a:t>
            </a:r>
            <a:r>
              <a:rPr lang="zh-CN" altLang="en-US" sz="1200" dirty="0"/>
              <a:t>驱动</a:t>
            </a:r>
          </a:p>
        </p:txBody>
      </p:sp>
      <p:cxnSp>
        <p:nvCxnSpPr>
          <p:cNvPr id="6" name="直接连接符 5"/>
          <p:cNvCxnSpPr>
            <a:stCxn id="5" idx="4"/>
            <a:endCxn id="4" idx="1"/>
          </p:cNvCxnSpPr>
          <p:nvPr/>
        </p:nvCxnSpPr>
        <p:spPr>
          <a:xfrm flipH="1">
            <a:off x="1504332" y="3929122"/>
            <a:ext cx="1590591" cy="11791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53" y="3356992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9837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第三</a:t>
            </a:r>
            <a:r>
              <a:rPr lang="zh-CN" altLang="en-US" sz="1200" dirty="0" smtClean="0"/>
              <a:t>方仲裁</a:t>
            </a:r>
            <a:endParaRPr lang="zh-CN" altLang="en-US" sz="1200" dirty="0"/>
          </a:p>
        </p:txBody>
      </p:sp>
      <p:sp>
        <p:nvSpPr>
          <p:cNvPr id="9" name="圆柱形 8"/>
          <p:cNvSpPr/>
          <p:nvPr/>
        </p:nvSpPr>
        <p:spPr>
          <a:xfrm>
            <a:off x="4067944" y="5108269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DB-p0</a:t>
            </a:r>
          </a:p>
          <a:p>
            <a:pPr algn="ctr"/>
            <a:r>
              <a:rPr lang="en-US" altLang="zh-CN" sz="1400" dirty="0" err="1" smtClean="0"/>
              <a:t>HotStandby</a:t>
            </a:r>
            <a:endParaRPr lang="zh-CN" altLang="en-US" sz="1400" dirty="0"/>
          </a:p>
        </p:txBody>
      </p:sp>
      <p:sp>
        <p:nvSpPr>
          <p:cNvPr id="10" name="右箭头 9"/>
          <p:cNvSpPr/>
          <p:nvPr/>
        </p:nvSpPr>
        <p:spPr>
          <a:xfrm>
            <a:off x="2354244" y="5168734"/>
            <a:ext cx="1569683" cy="66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流复制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2"/>
            <a:endCxn id="7" idx="3"/>
          </p:cNvCxnSpPr>
          <p:nvPr/>
        </p:nvCxnSpPr>
        <p:spPr>
          <a:xfrm flipH="1">
            <a:off x="1314571" y="3643057"/>
            <a:ext cx="1167371" cy="11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4" idx="1"/>
          </p:cNvCxnSpPr>
          <p:nvPr/>
        </p:nvCxnSpPr>
        <p:spPr>
          <a:xfrm>
            <a:off x="1160622" y="4260793"/>
            <a:ext cx="343710" cy="84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  <a:endCxn id="9" idx="1"/>
          </p:cNvCxnSpPr>
          <p:nvPr/>
        </p:nvCxnSpPr>
        <p:spPr>
          <a:xfrm>
            <a:off x="1160622" y="4260793"/>
            <a:ext cx="3483386" cy="84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4"/>
            <a:endCxn id="9" idx="1"/>
          </p:cNvCxnSpPr>
          <p:nvPr/>
        </p:nvCxnSpPr>
        <p:spPr>
          <a:xfrm>
            <a:off x="3094923" y="3929122"/>
            <a:ext cx="1549085" cy="11791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2701" y="45395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心跳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1800" y="4540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心跳</a:t>
            </a:r>
            <a:endParaRPr lang="zh-CN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637675" y="33920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解析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30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</a:t>
            </a:r>
            <a:r>
              <a:rPr lang="zh-CN" altLang="en-US" dirty="0" smtClean="0"/>
              <a:t>探讨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784252" y="4820237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48503" y="3159725"/>
            <a:ext cx="1123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</a:t>
            </a:r>
          </a:p>
          <a:p>
            <a:pPr algn="ctr"/>
            <a:r>
              <a:rPr lang="en-US" altLang="zh-CN" sz="1200" dirty="0" smtClean="0"/>
              <a:t>POOL(s)</a:t>
            </a:r>
            <a:endParaRPr lang="zh-CN" altLang="en-US" sz="1200" dirty="0"/>
          </a:p>
        </p:txBody>
      </p:sp>
      <p:cxnSp>
        <p:nvCxnSpPr>
          <p:cNvPr id="7" name="直接连接符 6"/>
          <p:cNvCxnSpPr>
            <a:stCxn id="6" idx="4"/>
            <a:endCxn id="5" idx="1"/>
          </p:cNvCxnSpPr>
          <p:nvPr/>
        </p:nvCxnSpPr>
        <p:spPr>
          <a:xfrm flipH="1">
            <a:off x="1360316" y="3663781"/>
            <a:ext cx="849913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7" y="3068960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369576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DNSs</a:t>
            </a:r>
            <a:endParaRPr lang="zh-CN" altLang="en-US" sz="1200" dirty="0"/>
          </a:p>
        </p:txBody>
      </p:sp>
      <p:sp>
        <p:nvSpPr>
          <p:cNvPr id="11" name="圆柱形 10"/>
          <p:cNvSpPr/>
          <p:nvPr/>
        </p:nvSpPr>
        <p:spPr>
          <a:xfrm>
            <a:off x="3923928" y="4820237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DB-p0</a:t>
            </a:r>
          </a:p>
          <a:p>
            <a:pPr algn="ctr"/>
            <a:r>
              <a:rPr lang="en-US" altLang="zh-CN" sz="1400" dirty="0" err="1" smtClean="0"/>
              <a:t>HotStandby</a:t>
            </a:r>
            <a:endParaRPr lang="zh-CN" altLang="en-US" sz="1400" dirty="0"/>
          </a:p>
        </p:txBody>
      </p:sp>
      <p:sp>
        <p:nvSpPr>
          <p:cNvPr id="3" name="右箭头 2"/>
          <p:cNvSpPr/>
          <p:nvPr/>
        </p:nvSpPr>
        <p:spPr>
          <a:xfrm>
            <a:off x="2210228" y="4880702"/>
            <a:ext cx="1569683" cy="666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流复制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1540530"/>
            <a:ext cx="52838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[databases]</a:t>
            </a:r>
          </a:p>
          <a:p>
            <a:r>
              <a:rPr lang="en-US" altLang="zh-CN" sz="1400" dirty="0" err="1"/>
              <a:t>digoal</a:t>
            </a:r>
            <a:r>
              <a:rPr lang="en-US" altLang="zh-CN" sz="1400" dirty="0"/>
              <a:t> = host</a:t>
            </a:r>
            <a:r>
              <a:rPr lang="en-US" altLang="zh-CN" sz="1400" dirty="0" smtClean="0"/>
              <a:t>=$HOSTNAME </a:t>
            </a:r>
            <a:r>
              <a:rPr lang="en-US" altLang="zh-CN" sz="1400" dirty="0" err="1"/>
              <a:t>dbname</a:t>
            </a:r>
            <a:r>
              <a:rPr lang="en-US" altLang="zh-CN" sz="1400" dirty="0"/>
              <a:t>=</a:t>
            </a:r>
            <a:r>
              <a:rPr lang="en-US" altLang="zh-CN" sz="1400" dirty="0" err="1"/>
              <a:t>digoal</a:t>
            </a:r>
            <a:r>
              <a:rPr lang="en-US" altLang="zh-CN" sz="1400" dirty="0"/>
              <a:t> port=1921 </a:t>
            </a:r>
            <a:r>
              <a:rPr lang="en-US" altLang="zh-CN" sz="1400" dirty="0" err="1"/>
              <a:t>pool_size</a:t>
            </a:r>
            <a:r>
              <a:rPr lang="en-US" altLang="zh-CN" sz="1400" dirty="0"/>
              <a:t>=16</a:t>
            </a:r>
          </a:p>
          <a:p>
            <a:r>
              <a:rPr lang="en-US" altLang="zh-CN" sz="1400" dirty="0" err="1" smtClean="0"/>
              <a:t>server_lifetime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1200</a:t>
            </a:r>
          </a:p>
          <a:p>
            <a:r>
              <a:rPr lang="en-US" altLang="zh-CN" sz="1400" dirty="0" err="1"/>
              <a:t>dns_max_ttl</a:t>
            </a:r>
            <a:r>
              <a:rPr lang="en-US" altLang="zh-CN" sz="1400" dirty="0"/>
              <a:t> = 15</a:t>
            </a:r>
          </a:p>
          <a:p>
            <a:r>
              <a:rPr lang="en-US" altLang="zh-CN" sz="1400" dirty="0" err="1"/>
              <a:t>server_check_delay</a:t>
            </a:r>
            <a:r>
              <a:rPr lang="en-US" altLang="zh-CN" sz="1400" dirty="0"/>
              <a:t> = 30</a:t>
            </a:r>
          </a:p>
          <a:p>
            <a:r>
              <a:rPr lang="en-US" altLang="zh-CN" sz="1400" dirty="0" err="1"/>
              <a:t>server_check_query</a:t>
            </a:r>
            <a:r>
              <a:rPr lang="en-US" altLang="zh-CN" sz="1400" dirty="0"/>
              <a:t> =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select 1</a:t>
            </a:r>
            <a:endParaRPr lang="en-US" altLang="zh-CN" sz="1400" dirty="0"/>
          </a:p>
        </p:txBody>
      </p:sp>
      <p:cxnSp>
        <p:nvCxnSpPr>
          <p:cNvPr id="13" name="直接连接符 12"/>
          <p:cNvCxnSpPr>
            <a:stCxn id="6" idx="2"/>
            <a:endCxn id="9" idx="3"/>
          </p:cNvCxnSpPr>
          <p:nvPr/>
        </p:nvCxnSpPr>
        <p:spPr>
          <a:xfrm flipH="1" flipV="1">
            <a:off x="1170555" y="3366371"/>
            <a:ext cx="477948" cy="4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329642" cy="5000660"/>
          </a:xfrm>
        </p:spPr>
        <p:txBody>
          <a:bodyPr/>
          <a:lstStyle/>
          <a:p>
            <a:r>
              <a:rPr lang="zh-CN" altLang="en-US" sz="1600" dirty="0"/>
              <a:t>动态</a:t>
            </a:r>
            <a:r>
              <a:rPr lang="en-US" altLang="zh-CN" sz="1600" dirty="0" smtClean="0"/>
              <a:t>DNS</a:t>
            </a:r>
            <a:endParaRPr lang="zh-CN" altLang="en-US" sz="1600" dirty="0"/>
          </a:p>
        </p:txBody>
      </p:sp>
      <p:cxnSp>
        <p:nvCxnSpPr>
          <p:cNvPr id="8" name="直接连接符 7"/>
          <p:cNvCxnSpPr>
            <a:stCxn id="6" idx="4"/>
            <a:endCxn id="11" idx="1"/>
          </p:cNvCxnSpPr>
          <p:nvPr/>
        </p:nvCxnSpPr>
        <p:spPr>
          <a:xfrm>
            <a:off x="2210229" y="3663781"/>
            <a:ext cx="2289763" cy="1156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7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曲线连接符 58"/>
          <p:cNvCxnSpPr>
            <a:stCxn id="53" idx="3"/>
            <a:endCxn id="50" idx="4"/>
          </p:cNvCxnSpPr>
          <p:nvPr/>
        </p:nvCxnSpPr>
        <p:spPr>
          <a:xfrm>
            <a:off x="1210577" y="2316187"/>
            <a:ext cx="1808584" cy="30995"/>
          </a:xfrm>
          <a:prstGeom prst="curvedConnector5">
            <a:avLst>
              <a:gd name="adj1" fmla="val 36569"/>
              <a:gd name="adj2" fmla="val -1039674"/>
              <a:gd name="adj3" fmla="val 1126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53" idx="3"/>
            <a:endCxn id="51" idx="2"/>
          </p:cNvCxnSpPr>
          <p:nvPr/>
        </p:nvCxnSpPr>
        <p:spPr>
          <a:xfrm>
            <a:off x="1210577" y="2316187"/>
            <a:ext cx="4078927" cy="2269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3" idx="3"/>
            <a:endCxn id="52" idx="4"/>
          </p:cNvCxnSpPr>
          <p:nvPr/>
        </p:nvCxnSpPr>
        <p:spPr>
          <a:xfrm>
            <a:off x="1210577" y="2316187"/>
            <a:ext cx="5139579" cy="22697"/>
          </a:xfrm>
          <a:prstGeom prst="curvedConnector5">
            <a:avLst>
              <a:gd name="adj1" fmla="val 45797"/>
              <a:gd name="adj2" fmla="val -1456338"/>
              <a:gd name="adj3" fmla="val 104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179512" y="5451966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3850" y="4293470"/>
            <a:ext cx="1123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</a:t>
            </a:r>
          </a:p>
          <a:p>
            <a:pPr algn="ctr"/>
            <a:r>
              <a:rPr lang="en-US" altLang="zh-CN" sz="1200" dirty="0" smtClean="0"/>
              <a:t>POOL(s)</a:t>
            </a:r>
            <a:endParaRPr lang="zh-CN" altLang="en-US" sz="1200" dirty="0"/>
          </a:p>
        </p:txBody>
      </p:sp>
      <p:pic>
        <p:nvPicPr>
          <p:cNvPr id="6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10" y="1700806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柱形 6"/>
          <p:cNvSpPr/>
          <p:nvPr/>
        </p:nvSpPr>
        <p:spPr>
          <a:xfrm>
            <a:off x="2200469" y="5451966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DB-p0</a:t>
            </a:r>
          </a:p>
          <a:p>
            <a:pPr algn="ctr"/>
            <a:r>
              <a:rPr lang="en-US" altLang="zh-CN" sz="1400" dirty="0" smtClean="0"/>
              <a:t>HotStandby1</a:t>
            </a:r>
            <a:endParaRPr lang="zh-CN" altLang="en-US" sz="1400" dirty="0"/>
          </a:p>
        </p:txBody>
      </p:sp>
      <p:pic>
        <p:nvPicPr>
          <p:cNvPr id="8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72" y="2927358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074" y="1700805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47" y="1619421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柱形 10"/>
          <p:cNvSpPr/>
          <p:nvPr/>
        </p:nvSpPr>
        <p:spPr>
          <a:xfrm>
            <a:off x="4868218" y="5451966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DB-p0</a:t>
            </a:r>
          </a:p>
          <a:p>
            <a:pPr algn="ctr"/>
            <a:r>
              <a:rPr lang="en-US" altLang="zh-CN" sz="1400" dirty="0" smtClean="0"/>
              <a:t>HotStandby2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127" y="2636912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APP(s)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4882556" y="4293470"/>
            <a:ext cx="1123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</a:t>
            </a:r>
          </a:p>
          <a:p>
            <a:pPr algn="ctr"/>
            <a:r>
              <a:rPr lang="en-US" altLang="zh-CN" sz="1200" dirty="0" smtClean="0"/>
              <a:t>POOL(s)</a:t>
            </a:r>
            <a:endParaRPr lang="zh-CN" altLang="en-US" sz="1200" dirty="0"/>
          </a:p>
        </p:txBody>
      </p:sp>
      <p:pic>
        <p:nvPicPr>
          <p:cNvPr id="14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78" y="2927811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69041" y="263736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APP(s)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1763688" y="1412776"/>
            <a:ext cx="14401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32132" y="141277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BIND</a:t>
            </a:r>
            <a:endParaRPr lang="zh-CN" altLang="en-US" sz="1600" dirty="0"/>
          </a:p>
        </p:txBody>
      </p:sp>
      <p:pic>
        <p:nvPicPr>
          <p:cNvPr id="18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78" y="1700806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42" y="1700805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5076056" y="1412776"/>
            <a:ext cx="1440160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4500" y="141277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BIND</a:t>
            </a:r>
            <a:endParaRPr lang="zh-CN" altLang="en-US" sz="160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4139952" y="1412776"/>
            <a:ext cx="0" cy="518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2597" y="17008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IDC:A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11960" y="17008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IDC:B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3052" y="161942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仲裁</a:t>
            </a:r>
            <a:endParaRPr lang="zh-CN" altLang="en-US" sz="1600" dirty="0"/>
          </a:p>
        </p:txBody>
      </p:sp>
      <p:cxnSp>
        <p:nvCxnSpPr>
          <p:cNvPr id="28" name="直接连接符 27"/>
          <p:cNvCxnSpPr>
            <a:stCxn id="8" idx="2"/>
            <a:endCxn id="5" idx="0"/>
          </p:cNvCxnSpPr>
          <p:nvPr/>
        </p:nvCxnSpPr>
        <p:spPr>
          <a:xfrm>
            <a:off x="755576" y="3543064"/>
            <a:ext cx="0" cy="75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5" idx="4"/>
            <a:endCxn id="4" idx="1"/>
          </p:cNvCxnSpPr>
          <p:nvPr/>
        </p:nvCxnSpPr>
        <p:spPr>
          <a:xfrm>
            <a:off x="755576" y="4797526"/>
            <a:ext cx="0" cy="6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2"/>
            <a:endCxn id="13" idx="0"/>
          </p:cNvCxnSpPr>
          <p:nvPr/>
        </p:nvCxnSpPr>
        <p:spPr>
          <a:xfrm>
            <a:off x="5444282" y="3543517"/>
            <a:ext cx="0" cy="749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4"/>
            <a:endCxn id="11" idx="1"/>
          </p:cNvCxnSpPr>
          <p:nvPr/>
        </p:nvCxnSpPr>
        <p:spPr>
          <a:xfrm>
            <a:off x="5444282" y="4797526"/>
            <a:ext cx="0" cy="6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" idx="3"/>
            <a:endCxn id="7" idx="3"/>
          </p:cNvCxnSpPr>
          <p:nvPr/>
        </p:nvCxnSpPr>
        <p:spPr>
          <a:xfrm rot="16200000" flipH="1">
            <a:off x="1766054" y="5229247"/>
            <a:ext cx="12700" cy="2020957"/>
          </a:xfrm>
          <a:prstGeom prst="curvedConnector3">
            <a:avLst>
              <a:gd name="adj1" fmla="val 1905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4" idx="3"/>
            <a:endCxn id="11" idx="3"/>
          </p:cNvCxnSpPr>
          <p:nvPr/>
        </p:nvCxnSpPr>
        <p:spPr>
          <a:xfrm rot="16200000" flipH="1">
            <a:off x="3099929" y="3895373"/>
            <a:ext cx="12700" cy="4688706"/>
          </a:xfrm>
          <a:prstGeom prst="curvedConnector3">
            <a:avLst>
              <a:gd name="adj1" fmla="val 38117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6216" y="2775864"/>
            <a:ext cx="264687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BIND</a:t>
            </a:r>
          </a:p>
          <a:p>
            <a:r>
              <a:rPr lang="zh-CN" altLang="en-US" sz="1200" dirty="0" smtClean="0"/>
              <a:t>  根据来源地址解析主机目的地址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BIND PG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保存</a:t>
            </a:r>
            <a:r>
              <a:rPr lang="en-US" altLang="zh-CN" sz="1200" dirty="0" smtClean="0"/>
              <a:t>BIND</a:t>
            </a:r>
            <a:r>
              <a:rPr lang="zh-CN" altLang="en-US" sz="1200" dirty="0" smtClean="0"/>
              <a:t>需要的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记录</a:t>
            </a:r>
            <a:r>
              <a:rPr lang="en-US" altLang="zh-CN" sz="1200" dirty="0" smtClean="0"/>
              <a:t>.</a:t>
            </a:r>
          </a:p>
          <a:p>
            <a:r>
              <a:rPr lang="zh-CN" altLang="en-US" sz="1200" dirty="0"/>
              <a:t>连接</a:t>
            </a:r>
            <a:r>
              <a:rPr lang="zh-CN" altLang="en-US" sz="1200" dirty="0" smtClean="0"/>
              <a:t>池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应用与数据库之间的阀门</a:t>
            </a:r>
            <a:r>
              <a:rPr lang="en-US" altLang="zh-CN" sz="1200" dirty="0" smtClean="0"/>
              <a:t>.</a:t>
            </a:r>
          </a:p>
          <a:p>
            <a:r>
              <a:rPr lang="zh-CN" altLang="en-US" sz="1200" dirty="0" smtClean="0"/>
              <a:t>主库</a:t>
            </a:r>
            <a:endParaRPr lang="en-US" altLang="zh-CN" sz="1200" dirty="0" smtClean="0"/>
          </a:p>
          <a:p>
            <a:r>
              <a:rPr lang="en-US" altLang="zh-CN" sz="1200" dirty="0" smtClean="0"/>
              <a:t>Standby</a:t>
            </a:r>
            <a:r>
              <a:rPr lang="zh-CN" altLang="en-US" sz="1200" dirty="0" smtClean="0"/>
              <a:t>库</a:t>
            </a:r>
            <a:endParaRPr lang="en-US" altLang="zh-CN" sz="1200" dirty="0" smtClean="0"/>
          </a:p>
          <a:p>
            <a:r>
              <a:rPr lang="zh-CN" altLang="en-US" sz="1200" dirty="0" smtClean="0"/>
              <a:t>仲裁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管理平台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探测连接池和数据库状态</a:t>
            </a:r>
            <a:r>
              <a:rPr lang="en-US" altLang="zh-CN" sz="1200" dirty="0" smtClean="0"/>
              <a:t>,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更新</a:t>
            </a:r>
            <a:r>
              <a:rPr lang="en-US" altLang="zh-CN" sz="1200" dirty="0" smtClean="0"/>
              <a:t>BIND PG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记录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更新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记录前需要所有的连接池都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确认主库上没有连接</a:t>
            </a:r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  <p:sp>
        <p:nvSpPr>
          <p:cNvPr id="48" name="圆柱形 47"/>
          <p:cNvSpPr/>
          <p:nvPr/>
        </p:nvSpPr>
        <p:spPr>
          <a:xfrm>
            <a:off x="545531" y="1945498"/>
            <a:ext cx="432048" cy="249284"/>
          </a:xfrm>
          <a:prstGeom prst="can">
            <a:avLst>
              <a:gd name="adj" fmla="val 479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柱形 48"/>
          <p:cNvSpPr/>
          <p:nvPr/>
        </p:nvSpPr>
        <p:spPr>
          <a:xfrm>
            <a:off x="1958509" y="2222540"/>
            <a:ext cx="432048" cy="249284"/>
          </a:xfrm>
          <a:prstGeom prst="can">
            <a:avLst>
              <a:gd name="adj" fmla="val 479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柱形 49"/>
          <p:cNvSpPr/>
          <p:nvPr/>
        </p:nvSpPr>
        <p:spPr>
          <a:xfrm>
            <a:off x="2587113" y="2222540"/>
            <a:ext cx="432048" cy="249284"/>
          </a:xfrm>
          <a:prstGeom prst="can">
            <a:avLst>
              <a:gd name="adj" fmla="val 479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5289504" y="2214242"/>
            <a:ext cx="432048" cy="249284"/>
          </a:xfrm>
          <a:prstGeom prst="can">
            <a:avLst>
              <a:gd name="adj" fmla="val 479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51"/>
          <p:cNvSpPr/>
          <p:nvPr/>
        </p:nvSpPr>
        <p:spPr>
          <a:xfrm>
            <a:off x="5918108" y="2214242"/>
            <a:ext cx="432048" cy="249284"/>
          </a:xfrm>
          <a:prstGeom prst="can">
            <a:avLst>
              <a:gd name="adj" fmla="val 479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16770" y="217768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BIND PG</a:t>
            </a:r>
            <a:endParaRPr lang="zh-CN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091550" y="2434197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BIND PG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450633" y="242088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BIND PG</a:t>
            </a:r>
            <a:endParaRPr lang="zh-CN" altLang="en-US" sz="1200" dirty="0"/>
          </a:p>
        </p:txBody>
      </p:sp>
      <p:cxnSp>
        <p:nvCxnSpPr>
          <p:cNvPr id="57" name="曲线连接符 56"/>
          <p:cNvCxnSpPr>
            <a:stCxn id="53" idx="3"/>
            <a:endCxn id="49" idx="2"/>
          </p:cNvCxnSpPr>
          <p:nvPr/>
        </p:nvCxnSpPr>
        <p:spPr>
          <a:xfrm>
            <a:off x="1210577" y="2316187"/>
            <a:ext cx="747932" cy="309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23528" y="1412776"/>
            <a:ext cx="1261015" cy="122413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516216" y="2637365"/>
            <a:ext cx="2448272" cy="38159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8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329642" cy="5000660"/>
          </a:xfrm>
        </p:spPr>
        <p:txBody>
          <a:bodyPr/>
          <a:lstStyle/>
          <a:p>
            <a:r>
              <a:rPr lang="en-US" altLang="zh-CN" sz="2800" dirty="0" smtClean="0"/>
              <a:t>Thanks !</a:t>
            </a:r>
          </a:p>
          <a:p>
            <a:r>
              <a:rPr lang="zh-CN" altLang="en-US" sz="2800" dirty="0" smtClean="0"/>
              <a:t>参考</a:t>
            </a:r>
            <a:endParaRPr lang="en-US" altLang="zh-CN" sz="2800" dirty="0"/>
          </a:p>
          <a:p>
            <a:pPr lvl="1"/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pgfoundry.org/projects/plproxy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PL/PROXY</a:t>
            </a:r>
          </a:p>
          <a:p>
            <a:pPr lvl="1"/>
            <a:r>
              <a:rPr lang="en-US" altLang="zh-CN" sz="1400" dirty="0">
                <a:hlinkClick r:id="rId3"/>
              </a:rPr>
              <a:t>http://blog.163.com/digoal@126/blog/static/16387704020111049738347</a:t>
            </a:r>
            <a:r>
              <a:rPr lang="en-US" altLang="zh-CN" sz="1400" dirty="0" smtClean="0">
                <a:hlinkClick r:id="rId3"/>
              </a:rPr>
              <a:t>/</a:t>
            </a:r>
            <a:endParaRPr lang="en-US" altLang="zh-CN" sz="1400" dirty="0" smtClean="0"/>
          </a:p>
          <a:p>
            <a:pPr lvl="1"/>
            <a:r>
              <a:rPr lang="en-US" altLang="zh-CN" sz="1400" dirty="0">
                <a:hlinkClick r:id="rId4"/>
              </a:rPr>
              <a:t>http://blog.163.com/digoal@126/blog/static/163877040201192535630895</a:t>
            </a:r>
            <a:r>
              <a:rPr lang="en-US" altLang="zh-CN" sz="1400" dirty="0" smtClean="0">
                <a:hlinkClick r:id="rId4"/>
              </a:rPr>
              <a:t>/</a:t>
            </a:r>
            <a:endParaRPr lang="en-US" altLang="zh-CN" sz="1400" dirty="0" smtClean="0"/>
          </a:p>
          <a:p>
            <a:pPr lvl="1"/>
            <a:r>
              <a:rPr lang="en-US" altLang="zh-CN" sz="1600" dirty="0" smtClean="0"/>
              <a:t>BIND DLZ</a:t>
            </a:r>
          </a:p>
          <a:p>
            <a:pPr lvl="1"/>
            <a:r>
              <a:rPr lang="en-US" altLang="zh-CN" sz="1400" dirty="0">
                <a:hlinkClick r:id="rId5"/>
              </a:rPr>
              <a:t>http://blog.163.com/digoal@126/blog/static/163877040201110224518292</a:t>
            </a:r>
            <a:r>
              <a:rPr lang="en-US" altLang="zh-CN" sz="1400" dirty="0" smtClean="0">
                <a:hlinkClick r:id="rId5"/>
              </a:rPr>
              <a:t>/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algn="r"/>
            <a:r>
              <a:rPr lang="en-US" altLang="zh-CN" sz="2000" dirty="0" smtClean="0"/>
              <a:t>Author : </a:t>
            </a:r>
            <a:r>
              <a:rPr lang="en-US" altLang="zh-CN" sz="2000" dirty="0" err="1" smtClean="0"/>
              <a:t>Digoal.Zhou</a:t>
            </a:r>
            <a:endParaRPr lang="en-US" altLang="zh-CN" sz="2000" dirty="0" smtClean="0"/>
          </a:p>
          <a:p>
            <a:pPr algn="r"/>
            <a:r>
              <a:rPr lang="en-US" altLang="zh-CN" sz="2000" dirty="0" smtClean="0"/>
              <a:t>MSN : zzzqware@hotmail.com</a:t>
            </a:r>
          </a:p>
          <a:p>
            <a:pPr algn="r"/>
            <a:r>
              <a:rPr lang="en-US" altLang="zh-CN" sz="2000" dirty="0" smtClean="0"/>
              <a:t>QQ : 276732431</a:t>
            </a:r>
          </a:p>
          <a:p>
            <a:pPr algn="r"/>
            <a:r>
              <a:rPr lang="en-US" altLang="zh-CN" sz="2000" dirty="0" smtClean="0"/>
              <a:t>Email : </a:t>
            </a:r>
            <a:r>
              <a:rPr lang="en-US" altLang="zh-CN" sz="2000" dirty="0" smtClean="0">
                <a:hlinkClick r:id="rId6"/>
              </a:rPr>
              <a:t>digoal@126.com</a:t>
            </a:r>
            <a:endParaRPr lang="en-US" altLang="zh-CN" sz="2000" dirty="0" smtClean="0"/>
          </a:p>
          <a:p>
            <a:pPr algn="r"/>
            <a:r>
              <a:rPr lang="en-US" altLang="zh-CN" sz="2000" dirty="0" smtClean="0"/>
              <a:t>BLOG : http://blog.163.com/digoal@126/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493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扩容难题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如何处理大数据量，大活跃数据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如何满足大并发读写请求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如何满足数据库请求的平均响应速度</a:t>
            </a:r>
            <a:endParaRPr lang="en-US" altLang="zh-CN" sz="1400" dirty="0" smtClean="0"/>
          </a:p>
          <a:p>
            <a:r>
              <a:rPr lang="zh-CN" altLang="en-US" sz="1600" dirty="0" smtClean="0"/>
              <a:t>传统数据库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如</a:t>
            </a:r>
            <a:r>
              <a:rPr lang="en-US" altLang="zh-CN" sz="1600" dirty="0" smtClean="0"/>
              <a:t>Oracle)</a:t>
            </a:r>
            <a:r>
              <a:rPr lang="zh-CN" altLang="en-US" sz="1600" dirty="0" smtClean="0"/>
              <a:t>解决</a:t>
            </a:r>
            <a:r>
              <a:rPr lang="zh-CN" altLang="en-US" sz="1600" dirty="0"/>
              <a:t>方案</a:t>
            </a:r>
            <a:endParaRPr lang="en-US" altLang="zh-CN" sz="1600" dirty="0"/>
          </a:p>
          <a:p>
            <a:pPr lvl="1"/>
            <a:r>
              <a:rPr lang="zh-CN" altLang="en-US" sz="1400" dirty="0"/>
              <a:t>硬件</a:t>
            </a:r>
            <a:r>
              <a:rPr lang="zh-CN" altLang="en-US" sz="1400" dirty="0" smtClean="0"/>
              <a:t>扩容（存储，服务器，内存，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），总会到顶。</a:t>
            </a:r>
            <a:endParaRPr lang="en-US" altLang="zh-CN" sz="1400" dirty="0"/>
          </a:p>
          <a:p>
            <a:pPr lvl="1"/>
            <a:r>
              <a:rPr lang="en-US" altLang="zh-CN" sz="1400" dirty="0"/>
              <a:t>Key-Value </a:t>
            </a:r>
            <a:r>
              <a:rPr lang="zh-CN" altLang="en-US" sz="1400" dirty="0"/>
              <a:t>数据最终</a:t>
            </a:r>
            <a:r>
              <a:rPr lang="zh-CN" altLang="en-US" sz="1400" dirty="0" smtClean="0"/>
              <a:t>一致。</a:t>
            </a:r>
            <a:endParaRPr lang="en-US" altLang="zh-CN" sz="1400" dirty="0"/>
          </a:p>
          <a:p>
            <a:pPr lvl="1"/>
            <a:r>
              <a:rPr lang="zh-CN" altLang="en-US" sz="1400" dirty="0" smtClean="0"/>
              <a:t>应用层缓存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数据库</a:t>
            </a:r>
            <a:r>
              <a:rPr lang="zh-CN" altLang="en-US" sz="1400" dirty="0"/>
              <a:t>复制，对读</a:t>
            </a:r>
            <a:r>
              <a:rPr lang="zh-CN" altLang="en-US" sz="1400" dirty="0" smtClean="0"/>
              <a:t>有效。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数据拆分到多个数据库，业务层来解决拆分的问题。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缺点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成本昂贵，投入产出比很难计算，花多少钱能满足需求，感觉是个无底洞。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不支持事务，适应范围小。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无法解决写需求。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应用层更加复杂，需要同时连多个数据库，支持数据路由，支持并发查询。同时更多的数据库意味着更多的软件许可。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sz="1200" dirty="0" smtClean="0"/>
          </a:p>
          <a:p>
            <a:pPr lvl="1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145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PostgreSQL</a:t>
            </a:r>
            <a:r>
              <a:rPr lang="en-US" altLang="zh-CN" sz="1600" dirty="0"/>
              <a:t> PL/Proxy</a:t>
            </a:r>
            <a:r>
              <a:rPr lang="zh-CN" altLang="en-US" sz="1600" dirty="0"/>
              <a:t>解决方案</a:t>
            </a:r>
            <a:endParaRPr lang="en-US" altLang="zh-CN" sz="1600" dirty="0"/>
          </a:p>
          <a:p>
            <a:pPr lvl="1"/>
            <a:r>
              <a:rPr lang="zh-CN" altLang="en-US" sz="1400" dirty="0"/>
              <a:t>水平扩展，对硬件要求不高，投入产出比非常容易计算。</a:t>
            </a:r>
            <a:endParaRPr lang="en-US" altLang="zh-CN" sz="1400" dirty="0"/>
          </a:p>
          <a:p>
            <a:pPr lvl="1"/>
            <a:r>
              <a:rPr lang="en-US" altLang="zh-CN" sz="1400" dirty="0"/>
              <a:t>PL/Proxy</a:t>
            </a:r>
            <a:r>
              <a:rPr lang="zh-CN" altLang="en-US" sz="1400" dirty="0"/>
              <a:t>通过调用</a:t>
            </a:r>
            <a:r>
              <a:rPr lang="en-US" altLang="zh-CN" sz="1400" dirty="0" err="1"/>
              <a:t>PostgreSQL</a:t>
            </a:r>
            <a:r>
              <a:rPr lang="zh-CN" altLang="en-US" sz="1400" dirty="0"/>
              <a:t>函数支持事务，在</a:t>
            </a:r>
            <a:r>
              <a:rPr lang="en-US" altLang="zh-CN" sz="1400" dirty="0"/>
              <a:t>PG</a:t>
            </a:r>
            <a:r>
              <a:rPr lang="zh-CN" altLang="en-US" sz="1400" dirty="0"/>
              <a:t>中函数操作具有原子性，因此需要用到事务的操作可以封装在一个</a:t>
            </a:r>
            <a:r>
              <a:rPr lang="en-US" altLang="zh-CN" sz="1400" dirty="0"/>
              <a:t>PG</a:t>
            </a:r>
            <a:r>
              <a:rPr lang="zh-CN" altLang="en-US" sz="1400" dirty="0"/>
              <a:t>函数中。</a:t>
            </a:r>
            <a:endParaRPr lang="en-US" altLang="zh-CN" sz="1400" dirty="0"/>
          </a:p>
          <a:p>
            <a:pPr lvl="1"/>
            <a:r>
              <a:rPr lang="en-US" altLang="zh-CN" sz="1400" dirty="0"/>
              <a:t>PL/Proxy</a:t>
            </a:r>
            <a:r>
              <a:rPr lang="zh-CN" altLang="en-US" sz="1400" dirty="0"/>
              <a:t>路由选择非常灵活，非常容易做到读写的负载均衡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PL/Proxy</a:t>
            </a:r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PostgreSQL</a:t>
            </a:r>
            <a:r>
              <a:rPr lang="zh-CN" altLang="en-US" sz="1400" dirty="0" smtClean="0"/>
              <a:t>免费。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PL/Proxy</a:t>
            </a:r>
            <a:r>
              <a:rPr lang="zh-CN" altLang="en-US" sz="1400" dirty="0" smtClean="0"/>
              <a:t>耦合度不高，如果应用不想通过</a:t>
            </a:r>
            <a:r>
              <a:rPr lang="en-US" altLang="zh-CN" sz="1400" dirty="0" smtClean="0"/>
              <a:t>PL/Proxy</a:t>
            </a:r>
            <a:r>
              <a:rPr lang="zh-CN" altLang="en-US" sz="1400" dirty="0" smtClean="0"/>
              <a:t>而想直连数据库可以不需要修改代码。因为代理函数与实体函数的输入输出参数是一致的。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调用函数的好处 </a:t>
            </a:r>
            <a:r>
              <a:rPr lang="en-US" altLang="zh-CN" sz="1400" dirty="0" smtClean="0"/>
              <a:t>: </a:t>
            </a:r>
          </a:p>
          <a:p>
            <a:pPr lvl="2"/>
            <a:r>
              <a:rPr lang="zh-CN" altLang="en-US" sz="1400" dirty="0" smtClean="0"/>
              <a:t>安全性提高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应用连接的为代理数据库，要操作实体数据必须在数据节点有对应的函数，或者只有</a:t>
            </a:r>
            <a:r>
              <a:rPr lang="en-US" altLang="zh-CN" sz="1400" dirty="0" smtClean="0"/>
              <a:t>SELECT</a:t>
            </a:r>
            <a:r>
              <a:rPr lang="zh-CN" altLang="en-US" sz="1400" dirty="0" smtClean="0"/>
              <a:t>权限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甚至编译时可以选择不支持</a:t>
            </a:r>
            <a:r>
              <a:rPr lang="en-US" altLang="zh-CN" sz="1400" dirty="0" smtClean="0"/>
              <a:t>SELECT)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业务逻辑的代码放在数据端使处理效率更高。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18503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PL/Proxy</a:t>
            </a:r>
            <a:r>
              <a:rPr lang="zh-CN" altLang="en-US" dirty="0" smtClean="0"/>
              <a:t>运行原理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48" y="3573016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52" y="3593038"/>
            <a:ext cx="400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柱形 6"/>
          <p:cNvSpPr/>
          <p:nvPr/>
        </p:nvSpPr>
        <p:spPr>
          <a:xfrm>
            <a:off x="2555776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DB-p1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80196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DB-p0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4900042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DB-p2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7236296" y="5809592"/>
            <a:ext cx="1152128" cy="787760"/>
          </a:xfrm>
          <a:prstGeom prst="can">
            <a:avLst>
              <a:gd name="adj" fmla="val 292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DB-p3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144447" y="4149080"/>
            <a:ext cx="1123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</a:t>
            </a:r>
          </a:p>
          <a:p>
            <a:pPr algn="ctr"/>
            <a:r>
              <a:rPr lang="en-US" altLang="zh-CN" sz="1200" dirty="0" smtClean="0"/>
              <a:t>POOL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5932651" y="4149080"/>
            <a:ext cx="11234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</a:t>
            </a:r>
          </a:p>
          <a:p>
            <a:pPr algn="ctr"/>
            <a:r>
              <a:rPr lang="en-US" altLang="zh-CN" sz="1200" dirty="0" smtClean="0"/>
              <a:t>POOL</a:t>
            </a:r>
            <a:endParaRPr lang="zh-CN" altLang="en-US" sz="1200" dirty="0"/>
          </a:p>
        </p:txBody>
      </p:sp>
      <p:cxnSp>
        <p:nvCxnSpPr>
          <p:cNvPr id="16" name="直接连接符 15"/>
          <p:cNvCxnSpPr>
            <a:stCxn id="1026" idx="2"/>
            <a:endCxn id="13" idx="0"/>
          </p:cNvCxnSpPr>
          <p:nvPr/>
        </p:nvCxnSpPr>
        <p:spPr>
          <a:xfrm>
            <a:off x="1706173" y="4011166"/>
            <a:ext cx="0" cy="13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4"/>
            <a:endCxn id="9" idx="1"/>
          </p:cNvCxnSpPr>
          <p:nvPr/>
        </p:nvCxnSpPr>
        <p:spPr>
          <a:xfrm flipH="1">
            <a:off x="856260" y="4653136"/>
            <a:ext cx="849913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4"/>
            <a:endCxn id="7" idx="1"/>
          </p:cNvCxnSpPr>
          <p:nvPr/>
        </p:nvCxnSpPr>
        <p:spPr>
          <a:xfrm>
            <a:off x="1706173" y="4653136"/>
            <a:ext cx="1425667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  <a:endCxn id="10" idx="1"/>
          </p:cNvCxnSpPr>
          <p:nvPr/>
        </p:nvCxnSpPr>
        <p:spPr>
          <a:xfrm>
            <a:off x="1706173" y="4653136"/>
            <a:ext cx="3769933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4"/>
            <a:endCxn id="11" idx="1"/>
          </p:cNvCxnSpPr>
          <p:nvPr/>
        </p:nvCxnSpPr>
        <p:spPr>
          <a:xfrm>
            <a:off x="1706173" y="4653136"/>
            <a:ext cx="6106187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5" idx="4"/>
            <a:endCxn id="11" idx="1"/>
          </p:cNvCxnSpPr>
          <p:nvPr/>
        </p:nvCxnSpPr>
        <p:spPr>
          <a:xfrm>
            <a:off x="6494377" y="4653136"/>
            <a:ext cx="1317983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>
            <a:stCxn id="15" idx="4"/>
            <a:endCxn id="10" idx="1"/>
          </p:cNvCxnSpPr>
          <p:nvPr/>
        </p:nvCxnSpPr>
        <p:spPr>
          <a:xfrm flipH="1">
            <a:off x="5476106" y="4653136"/>
            <a:ext cx="1018271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15" idx="4"/>
            <a:endCxn id="7" idx="1"/>
          </p:cNvCxnSpPr>
          <p:nvPr/>
        </p:nvCxnSpPr>
        <p:spPr>
          <a:xfrm flipH="1">
            <a:off x="3131840" y="4653136"/>
            <a:ext cx="3362537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连接符 1028"/>
          <p:cNvCxnSpPr>
            <a:stCxn id="15" idx="4"/>
            <a:endCxn id="9" idx="1"/>
          </p:cNvCxnSpPr>
          <p:nvPr/>
        </p:nvCxnSpPr>
        <p:spPr>
          <a:xfrm flipH="1">
            <a:off x="856260" y="4653136"/>
            <a:ext cx="5638117" cy="11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5" idx="2"/>
            <a:endCxn id="15" idx="0"/>
          </p:cNvCxnSpPr>
          <p:nvPr/>
        </p:nvCxnSpPr>
        <p:spPr>
          <a:xfrm>
            <a:off x="6494377" y="4031188"/>
            <a:ext cx="0" cy="11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48" y="1778094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圆柱形 24"/>
          <p:cNvSpPr/>
          <p:nvPr/>
        </p:nvSpPr>
        <p:spPr>
          <a:xfrm>
            <a:off x="1432324" y="6305863"/>
            <a:ext cx="576064" cy="4520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3" name="圆柱形 32"/>
          <p:cNvSpPr/>
          <p:nvPr/>
        </p:nvSpPr>
        <p:spPr>
          <a:xfrm>
            <a:off x="3719747" y="6305863"/>
            <a:ext cx="576064" cy="4520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4" name="圆柱形 33"/>
          <p:cNvSpPr/>
          <p:nvPr/>
        </p:nvSpPr>
        <p:spPr>
          <a:xfrm>
            <a:off x="6052170" y="6305863"/>
            <a:ext cx="576064" cy="4520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sp>
        <p:nvSpPr>
          <p:cNvPr id="35" name="圆柱形 34"/>
          <p:cNvSpPr/>
          <p:nvPr/>
        </p:nvSpPr>
        <p:spPr>
          <a:xfrm>
            <a:off x="8388424" y="6305863"/>
            <a:ext cx="576064" cy="4520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  <p:pic>
        <p:nvPicPr>
          <p:cNvPr id="26" name="Picture 3" descr="C:\Documents and Settings\Administrator\Local Settings\Temporary Internet Files\Content.IE5\WPIZWDYV\MC90042897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81" y="4058315"/>
            <a:ext cx="406918" cy="59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9512" y="468511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DNSs</a:t>
            </a:r>
            <a:endParaRPr lang="zh-CN" altLang="en-US" sz="1200" dirty="0"/>
          </a:p>
        </p:txBody>
      </p:sp>
      <p:cxnSp>
        <p:nvCxnSpPr>
          <p:cNvPr id="31" name="直接连接符 30"/>
          <p:cNvCxnSpPr>
            <a:stCxn id="13" idx="2"/>
            <a:endCxn id="26" idx="3"/>
          </p:cNvCxnSpPr>
          <p:nvPr/>
        </p:nvCxnSpPr>
        <p:spPr>
          <a:xfrm flipH="1" flipV="1">
            <a:off x="666499" y="4355726"/>
            <a:ext cx="477948" cy="4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5" idx="2"/>
            <a:endCxn id="26" idx="0"/>
          </p:cNvCxnSpPr>
          <p:nvPr/>
        </p:nvCxnSpPr>
        <p:spPr>
          <a:xfrm rot="10800000">
            <a:off x="463041" y="4058316"/>
            <a:ext cx="5469611" cy="342793"/>
          </a:xfrm>
          <a:prstGeom prst="curvedConnector4">
            <a:avLst>
              <a:gd name="adj1" fmla="val 42810"/>
              <a:gd name="adj2" fmla="val 317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92355" y="2085947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pic>
        <p:nvPicPr>
          <p:cNvPr id="50" name="Picture 2" descr="C:\Documents and Settings\Administrator\Local Settings\Temporary Internet Files\Content.IE5\KTYVOLIR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591" y="1808948"/>
            <a:ext cx="444007" cy="6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801598" y="2116801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APP</a:t>
            </a:r>
            <a:endParaRPr lang="zh-CN" altLang="en-US" sz="1200" dirty="0"/>
          </a:p>
        </p:txBody>
      </p:sp>
      <p:cxnSp>
        <p:nvCxnSpPr>
          <p:cNvPr id="46" name="直接连接符 45"/>
          <p:cNvCxnSpPr>
            <a:stCxn id="3" idx="2"/>
            <a:endCxn id="1026" idx="0"/>
          </p:cNvCxnSpPr>
          <p:nvPr/>
        </p:nvCxnSpPr>
        <p:spPr>
          <a:xfrm flipH="1">
            <a:off x="1706173" y="2393800"/>
            <a:ext cx="164179" cy="117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0" idx="2"/>
            <a:endCxn id="5" idx="0"/>
          </p:cNvCxnSpPr>
          <p:nvPr/>
        </p:nvCxnSpPr>
        <p:spPr>
          <a:xfrm flipH="1">
            <a:off x="6494377" y="2424654"/>
            <a:ext cx="85218" cy="116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06198" y="375418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694402" y="376438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PL/Proxy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812360" y="53202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数据节点</a:t>
            </a:r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557547" y="1516484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1. PL/Proxy</a:t>
            </a:r>
            <a:r>
              <a:rPr lang="zh-CN" altLang="en-US" sz="1400" dirty="0" smtClean="0"/>
              <a:t>是一个</a:t>
            </a:r>
            <a:r>
              <a:rPr lang="en-US" altLang="zh-CN" sz="1400" dirty="0" err="1" smtClean="0"/>
              <a:t>PostgreSQL</a:t>
            </a:r>
            <a:r>
              <a:rPr lang="zh-CN" altLang="en-US" sz="1400" dirty="0" smtClean="0"/>
              <a:t>数据库插件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 smtClean="0"/>
              <a:t>2. </a:t>
            </a:r>
            <a:r>
              <a:rPr lang="zh-CN" altLang="en-US" sz="1400" dirty="0" smtClean="0"/>
              <a:t>应用层使用</a:t>
            </a:r>
            <a:r>
              <a:rPr lang="en-US" altLang="zh-CN" sz="1400" dirty="0" smtClean="0"/>
              <a:t>PL/Proxy</a:t>
            </a:r>
            <a:r>
              <a:rPr lang="zh-CN" altLang="en-US" sz="1400" dirty="0" smtClean="0"/>
              <a:t>就是调用</a:t>
            </a:r>
            <a:r>
              <a:rPr lang="en-US" altLang="zh-CN" sz="1400" dirty="0" err="1" smtClean="0"/>
              <a:t>plproxy</a:t>
            </a:r>
            <a:r>
              <a:rPr lang="zh-CN" altLang="en-US" sz="1400" dirty="0" smtClean="0"/>
              <a:t>函数</a:t>
            </a:r>
            <a:r>
              <a:rPr lang="en-US" altLang="zh-CN" sz="1400" dirty="0" smtClean="0"/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467481" y="254790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PG-</a:t>
            </a:r>
            <a:r>
              <a:rPr lang="en-US" altLang="zh-CN" sz="1400" dirty="0" err="1" smtClean="0"/>
              <a:t>jdbc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145692" y="254790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PG-</a:t>
            </a:r>
            <a:r>
              <a:rPr lang="en-US" altLang="zh-CN" sz="1400" dirty="0" err="1" smtClean="0"/>
              <a:t>jdbc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3933056"/>
            <a:ext cx="19832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server_lifetime</a:t>
            </a:r>
            <a:r>
              <a:rPr lang="en-US" altLang="zh-CN" sz="1400" dirty="0"/>
              <a:t> = 1200</a:t>
            </a:r>
          </a:p>
          <a:p>
            <a:r>
              <a:rPr lang="en-US" altLang="zh-CN" sz="1400" dirty="0" err="1"/>
              <a:t>dns_max_ttl</a:t>
            </a:r>
            <a:r>
              <a:rPr lang="en-US" altLang="zh-CN" sz="1400" dirty="0"/>
              <a:t> = 15</a:t>
            </a:r>
          </a:p>
          <a:p>
            <a:r>
              <a:rPr lang="en-US" altLang="zh-CN" sz="1400" dirty="0" err="1"/>
              <a:t>server_check_delay</a:t>
            </a:r>
            <a:r>
              <a:rPr lang="en-US" altLang="zh-CN" sz="1400" dirty="0"/>
              <a:t> = 30</a:t>
            </a:r>
          </a:p>
          <a:p>
            <a:r>
              <a:rPr lang="en-US" altLang="zh-CN" sz="1400" dirty="0" err="1"/>
              <a:t>server_check_query</a:t>
            </a:r>
            <a:r>
              <a:rPr lang="en-US" altLang="zh-CN" sz="1400" dirty="0"/>
              <a:t> = 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select 1</a:t>
            </a:r>
            <a:endParaRPr lang="en-US" altLang="zh-C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204274" y="3296017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Function(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78272" y="5532593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Function(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599633" y="5546493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Function(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62961" y="5532593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Function(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273314" y="5532593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Function(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9772" y="3296017"/>
            <a:ext cx="1089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Function(</a:t>
            </a:r>
            <a:r>
              <a:rPr lang="en-US" altLang="zh-CN" sz="1200" dirty="0" err="1" smtClean="0"/>
              <a:t>args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909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PL/Proxy</a:t>
            </a:r>
            <a:r>
              <a:rPr lang="zh-CN" altLang="en-US" dirty="0"/>
              <a:t>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层次 </a:t>
            </a:r>
            <a:r>
              <a:rPr lang="en-US" altLang="zh-CN" sz="1600" dirty="0" smtClean="0"/>
              <a:t>: PL/Proxy</a:t>
            </a:r>
            <a:r>
              <a:rPr lang="zh-CN" altLang="en-US" sz="1600" dirty="0" smtClean="0"/>
              <a:t>节点</a:t>
            </a:r>
            <a:r>
              <a:rPr lang="en-US" altLang="zh-CN" sz="1600" dirty="0" smtClean="0"/>
              <a:t>(s), </a:t>
            </a:r>
            <a:r>
              <a:rPr lang="zh-CN" altLang="en-US" sz="1600" dirty="0" smtClean="0"/>
              <a:t>连接池</a:t>
            </a:r>
            <a:r>
              <a:rPr lang="en-US" altLang="zh-CN" sz="1600" dirty="0" smtClean="0"/>
              <a:t>(s), </a:t>
            </a:r>
            <a:r>
              <a:rPr lang="zh-CN" altLang="en-US" sz="1600" dirty="0" smtClean="0"/>
              <a:t>数据节点</a:t>
            </a:r>
            <a:r>
              <a:rPr lang="en-US" altLang="zh-CN" sz="1600" dirty="0" smtClean="0"/>
              <a:t>(s)</a:t>
            </a:r>
          </a:p>
          <a:p>
            <a:r>
              <a:rPr lang="en-US" altLang="zh-CN" sz="1600" dirty="0" smtClean="0"/>
              <a:t>PL/Proxy</a:t>
            </a:r>
          </a:p>
          <a:p>
            <a:pPr lvl="1"/>
            <a:r>
              <a:rPr lang="zh-CN" altLang="en-US" sz="1600" dirty="0" smtClean="0"/>
              <a:t>接收应用程序发起的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请求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调用</a:t>
            </a:r>
            <a:r>
              <a:rPr lang="en-US" altLang="zh-CN" sz="1600" dirty="0" err="1"/>
              <a:t>plproxy</a:t>
            </a:r>
            <a:r>
              <a:rPr lang="zh-CN" altLang="en-US" sz="1600" dirty="0"/>
              <a:t>函数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解析为提交给数据节点的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vl="2"/>
            <a:r>
              <a:rPr lang="en-US" altLang="zh-CN" sz="1200" dirty="0" smtClean="0"/>
              <a:t>PL/Proxy</a:t>
            </a:r>
            <a:r>
              <a:rPr lang="zh-CN" altLang="en-US" sz="1200" dirty="0" smtClean="0"/>
              <a:t>函数</a:t>
            </a:r>
            <a:r>
              <a:rPr lang="en-US" altLang="zh-CN" sz="1200" dirty="0" smtClean="0"/>
              <a:t>,  CREATE </a:t>
            </a:r>
            <a:r>
              <a:rPr lang="en-US" altLang="zh-CN" sz="1200" dirty="0"/>
              <a:t>FUNCTION </a:t>
            </a:r>
            <a:r>
              <a:rPr lang="en-US" altLang="zh-CN" sz="1200" dirty="0" err="1"/>
              <a:t>get_data</a:t>
            </a:r>
            <a:r>
              <a:rPr lang="en-US" altLang="zh-CN" sz="1200" dirty="0"/>
              <a:t>(IN </a:t>
            </a:r>
            <a:r>
              <a:rPr lang="en-US" altLang="zh-CN" sz="1200" dirty="0" err="1"/>
              <a:t>first_name</a:t>
            </a:r>
            <a:r>
              <a:rPr lang="en-US" altLang="zh-CN" sz="1200" dirty="0"/>
              <a:t> text, IN </a:t>
            </a:r>
            <a:r>
              <a:rPr lang="en-US" altLang="zh-CN" sz="1200" dirty="0" err="1"/>
              <a:t>last_name</a:t>
            </a:r>
            <a:r>
              <a:rPr lang="en-US" altLang="zh-CN" sz="1200" dirty="0"/>
              <a:t> text, OUT </a:t>
            </a:r>
            <a:r>
              <a:rPr lang="en-US" altLang="zh-CN" sz="1200" dirty="0" err="1"/>
              <a:t>bdate</a:t>
            </a:r>
            <a:r>
              <a:rPr lang="en-US" altLang="zh-CN" sz="1200" dirty="0"/>
              <a:t> date, OUT balance numeric(20,10</a:t>
            </a:r>
            <a:r>
              <a:rPr lang="en-US" altLang="zh-CN" sz="1200" dirty="0" smtClean="0"/>
              <a:t>))</a:t>
            </a:r>
          </a:p>
          <a:p>
            <a:pPr lvl="2"/>
            <a:r>
              <a:rPr lang="zh-CN" altLang="en-US" sz="1200" dirty="0" smtClean="0"/>
              <a:t>调用该函数被解析为</a:t>
            </a:r>
            <a:r>
              <a:rPr lang="en-US" altLang="zh-CN" sz="1200" dirty="0" smtClean="0"/>
              <a:t>, SELECT </a:t>
            </a:r>
            <a:r>
              <a:rPr lang="en-US" altLang="zh-CN" sz="1200" dirty="0" err="1"/>
              <a:t>bdate</a:t>
            </a:r>
            <a:r>
              <a:rPr lang="en-US" altLang="zh-CN" sz="1200" dirty="0"/>
              <a:t>::date, balance::numeric(20,10) FROM </a:t>
            </a:r>
            <a:r>
              <a:rPr lang="en-US" altLang="zh-CN" sz="1200" dirty="0" err="1"/>
              <a:t>public.get_data</a:t>
            </a:r>
            <a:r>
              <a:rPr lang="en-US" altLang="zh-CN" sz="1200" dirty="0"/>
              <a:t>($1::text, $2::text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err="1" smtClean="0"/>
              <a:t>Explicite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类型转换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指定输出顺序</a:t>
            </a:r>
            <a:r>
              <a:rPr lang="en-US" altLang="zh-CN" sz="1200" dirty="0" smtClean="0"/>
              <a:t>. </a:t>
            </a:r>
          </a:p>
          <a:p>
            <a:pPr lvl="1"/>
            <a:r>
              <a:rPr lang="zh-CN" altLang="en-US" sz="1600" dirty="0" smtClean="0"/>
              <a:t>旁路</a:t>
            </a:r>
            <a:r>
              <a:rPr lang="en-US" altLang="zh-CN" sz="1600" dirty="0" smtClean="0"/>
              <a:t>(CONNECT</a:t>
            </a:r>
            <a:r>
              <a:rPr lang="zh-CN" altLang="en-US" sz="1600" dirty="0" smtClean="0"/>
              <a:t>模式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或者选择数据节点</a:t>
            </a:r>
            <a:r>
              <a:rPr lang="en-US" altLang="zh-CN" sz="1600" dirty="0" smtClean="0"/>
              <a:t>(CLUSTER</a:t>
            </a:r>
            <a:r>
              <a:rPr lang="zh-CN" altLang="en-US" sz="1600" dirty="0" smtClean="0"/>
              <a:t>模式</a:t>
            </a:r>
            <a:r>
              <a:rPr lang="en-US" altLang="zh-CN" sz="1600" dirty="0" smtClean="0"/>
              <a:t>), </a:t>
            </a:r>
          </a:p>
          <a:p>
            <a:pPr lvl="1"/>
            <a:r>
              <a:rPr lang="en-US" altLang="zh-CN" sz="1600" dirty="0" smtClean="0"/>
              <a:t>(</a:t>
            </a:r>
            <a:r>
              <a:rPr lang="en-US" altLang="zh-CN" sz="1600" dirty="0"/>
              <a:t>CLUSTER</a:t>
            </a:r>
            <a:r>
              <a:rPr lang="zh-CN" altLang="en-US" sz="1600" dirty="0" smtClean="0"/>
              <a:t>模式</a:t>
            </a:r>
            <a:r>
              <a:rPr lang="en-US" altLang="zh-CN" sz="1600" dirty="0" smtClean="0"/>
              <a:t>1)</a:t>
            </a:r>
            <a:r>
              <a:rPr lang="zh-CN" altLang="en-US" sz="1600" dirty="0" smtClean="0"/>
              <a:t>查询</a:t>
            </a:r>
            <a:r>
              <a:rPr lang="en-US" altLang="zh-CN" sz="1600" dirty="0" smtClean="0"/>
              <a:t>SQL/MED</a:t>
            </a:r>
            <a:r>
              <a:rPr lang="zh-CN" altLang="en-US" sz="1600" dirty="0" smtClean="0"/>
              <a:t>配置的集群信息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选择数据节点通过</a:t>
            </a:r>
            <a:r>
              <a:rPr lang="en-US" altLang="zh-CN" sz="1600" dirty="0" err="1"/>
              <a:t>libpq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async</a:t>
            </a:r>
            <a:r>
              <a:rPr lang="en-US" altLang="zh-CN" sz="1600" dirty="0"/>
              <a:t> API</a:t>
            </a:r>
            <a:r>
              <a:rPr lang="zh-CN" altLang="en-US" sz="1600" dirty="0"/>
              <a:t>发送解析的</a:t>
            </a:r>
            <a:r>
              <a:rPr lang="en-US" altLang="zh-CN" sz="1600" dirty="0"/>
              <a:t>SQL</a:t>
            </a:r>
            <a:r>
              <a:rPr lang="zh-CN" altLang="en-US" sz="1600" dirty="0"/>
              <a:t>给数据节点</a:t>
            </a:r>
            <a:r>
              <a:rPr lang="en-US" altLang="zh-CN" sz="1600" dirty="0"/>
              <a:t>(</a:t>
            </a:r>
            <a:r>
              <a:rPr lang="zh-CN" altLang="en-US" sz="1600" dirty="0"/>
              <a:t>多个则并行</a:t>
            </a:r>
            <a:r>
              <a:rPr lang="en-US" altLang="zh-CN" sz="1600" dirty="0"/>
              <a:t>),</a:t>
            </a:r>
            <a:r>
              <a:rPr lang="zh-CN" altLang="en-US" sz="1600" dirty="0"/>
              <a:t>等待所有数据节点返回结果</a:t>
            </a:r>
            <a:r>
              <a:rPr lang="en-US" altLang="zh-CN" sz="1600" dirty="0"/>
              <a:t>,</a:t>
            </a:r>
            <a:r>
              <a:rPr lang="zh-CN" altLang="en-US" sz="1600" dirty="0"/>
              <a:t>返回结果给</a:t>
            </a:r>
            <a:r>
              <a:rPr lang="zh-CN" altLang="en-US" sz="1600" dirty="0" smtClean="0"/>
              <a:t>应用程序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/>
              <a:t>(CLUSTER</a:t>
            </a:r>
            <a:r>
              <a:rPr lang="zh-CN" altLang="en-US" sz="1600" dirty="0" smtClean="0"/>
              <a:t>模式</a:t>
            </a:r>
            <a:r>
              <a:rPr lang="en-US" altLang="zh-CN" sz="1600" dirty="0" smtClean="0"/>
              <a:t>2)</a:t>
            </a:r>
            <a:r>
              <a:rPr lang="zh-CN" altLang="en-US" sz="1600" dirty="0"/>
              <a:t>查询集群配置版本</a:t>
            </a:r>
            <a:r>
              <a:rPr lang="en-US" altLang="zh-CN" sz="1600" dirty="0"/>
              <a:t>,</a:t>
            </a:r>
            <a:r>
              <a:rPr lang="zh-CN" altLang="en-US" sz="1600" dirty="0"/>
              <a:t>是否更新集群配置缓存</a:t>
            </a:r>
            <a:r>
              <a:rPr lang="en-US" altLang="zh-CN" sz="1600" dirty="0"/>
              <a:t>,</a:t>
            </a:r>
            <a:r>
              <a:rPr lang="zh-CN" altLang="en-US" sz="1600" dirty="0"/>
              <a:t>选择数据节点通过</a:t>
            </a:r>
            <a:r>
              <a:rPr lang="en-US" altLang="zh-CN" sz="1600" dirty="0" err="1"/>
              <a:t>libpq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async</a:t>
            </a:r>
            <a:r>
              <a:rPr lang="en-US" altLang="zh-CN" sz="1600" dirty="0"/>
              <a:t> API</a:t>
            </a:r>
            <a:r>
              <a:rPr lang="zh-CN" altLang="en-US" sz="1600" dirty="0"/>
              <a:t>发送解析的</a:t>
            </a:r>
            <a:r>
              <a:rPr lang="en-US" altLang="zh-CN" sz="1600" dirty="0"/>
              <a:t>SQL</a:t>
            </a:r>
            <a:r>
              <a:rPr lang="zh-CN" altLang="en-US" sz="1600" dirty="0"/>
              <a:t>给数据节点</a:t>
            </a:r>
            <a:r>
              <a:rPr lang="en-US" altLang="zh-CN" sz="1600" dirty="0"/>
              <a:t>(</a:t>
            </a:r>
            <a:r>
              <a:rPr lang="zh-CN" altLang="en-US" sz="1600" dirty="0"/>
              <a:t>多个则并行</a:t>
            </a:r>
            <a:r>
              <a:rPr lang="en-US" altLang="zh-CN" sz="1600" dirty="0"/>
              <a:t>),</a:t>
            </a:r>
            <a:r>
              <a:rPr lang="zh-CN" altLang="en-US" sz="1600" dirty="0"/>
              <a:t>等待所有数据节点返回结果</a:t>
            </a:r>
            <a:r>
              <a:rPr lang="en-US" altLang="zh-CN" sz="1600" dirty="0"/>
              <a:t>,</a:t>
            </a:r>
            <a:r>
              <a:rPr lang="zh-CN" altLang="en-US" sz="1600" dirty="0"/>
              <a:t>返回结果给应用程序</a:t>
            </a:r>
            <a:r>
              <a:rPr lang="en-US" altLang="zh-CN" sz="1600" dirty="0" smtClean="0"/>
              <a:t>.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305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PL/Proxy</a:t>
            </a:r>
            <a:r>
              <a:rPr lang="zh-CN" altLang="en-US" dirty="0"/>
              <a:t>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连接池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提高连接效率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复用连接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 smtClean="0"/>
              <a:t>PL/Proxy 2</a:t>
            </a:r>
            <a:r>
              <a:rPr lang="zh-CN" altLang="en-US" sz="1600" dirty="0" smtClean="0"/>
              <a:t>以后代理和连接池的模块拆分了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因此</a:t>
            </a:r>
            <a:r>
              <a:rPr lang="en-US" altLang="zh-CN" sz="1600" dirty="0" smtClean="0"/>
              <a:t>PL/Proxy</a:t>
            </a:r>
            <a:r>
              <a:rPr lang="zh-CN" altLang="en-US" sz="1600" dirty="0" smtClean="0"/>
              <a:t>不依赖连接池或连接池的类型</a:t>
            </a:r>
            <a:r>
              <a:rPr lang="en-US" altLang="zh-CN" sz="1600" dirty="0" smtClean="0"/>
              <a:t>.</a:t>
            </a:r>
          </a:p>
          <a:p>
            <a:r>
              <a:rPr lang="zh-CN" altLang="en-US" sz="1600" dirty="0" smtClean="0"/>
              <a:t>数据节点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存放实体</a:t>
            </a:r>
            <a:r>
              <a:rPr lang="zh-CN" altLang="en-US" sz="1600" dirty="0" smtClean="0"/>
              <a:t>数据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实体函数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plpgsql</a:t>
            </a:r>
            <a:r>
              <a:rPr lang="en-US" altLang="zh-CN" sz="1600" dirty="0" smtClean="0"/>
              <a:t>),</a:t>
            </a:r>
            <a:r>
              <a:rPr lang="zh-CN" altLang="en-US" sz="1600" dirty="0" smtClean="0"/>
              <a:t>接收并执行</a:t>
            </a:r>
            <a:r>
              <a:rPr lang="en-US" altLang="zh-CN" sz="1600" dirty="0" err="1" smtClean="0"/>
              <a:t>plproxy</a:t>
            </a:r>
            <a:r>
              <a:rPr lang="zh-CN" altLang="en-US" sz="1600" dirty="0" smtClean="0"/>
              <a:t>发送的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请求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将执行结果返回给</a:t>
            </a:r>
            <a:r>
              <a:rPr lang="en-US" altLang="zh-CN" sz="1600" dirty="0" err="1" smtClean="0"/>
              <a:t>plproxy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9861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PL/Proxy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err="1"/>
              <a:t>p</a:t>
            </a:r>
            <a:r>
              <a:rPr lang="en-US" altLang="zh-CN" sz="1600" dirty="0" err="1" smtClean="0"/>
              <a:t>lproxy</a:t>
            </a:r>
            <a:r>
              <a:rPr lang="zh-CN" altLang="en-US" sz="1600" dirty="0" smtClean="0"/>
              <a:t>函数的用法。</a:t>
            </a:r>
            <a:endParaRPr lang="en-US" altLang="zh-CN" sz="1600" dirty="0" smtClean="0"/>
          </a:p>
          <a:p>
            <a:pPr lvl="1"/>
            <a:r>
              <a:rPr lang="zh-CN" altLang="en-US" sz="1400" dirty="0" smtClean="0"/>
              <a:t>代理函数用法：应用程序传递参数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选择远程数据库节点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参数传递给远程数据库相同名字及参数类型的函数执行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target</a:t>
            </a:r>
            <a:r>
              <a:rPr lang="zh-CN" altLang="en-US" sz="1400" dirty="0" smtClean="0"/>
              <a:t>指定的数据节点函数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，收集数据节点返回结果发送给应用程序。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不代理函数用法：在</a:t>
            </a:r>
            <a:r>
              <a:rPr lang="en-US" altLang="zh-CN" sz="1400" dirty="0" smtClean="0"/>
              <a:t>PL/Proxy</a:t>
            </a:r>
            <a:r>
              <a:rPr lang="zh-CN" altLang="en-US" sz="1400" dirty="0" smtClean="0"/>
              <a:t>函数中直接写</a:t>
            </a:r>
            <a:r>
              <a:rPr lang="en-US" altLang="zh-CN" sz="1400" dirty="0" smtClean="0"/>
              <a:t>SELECT</a:t>
            </a:r>
            <a:r>
              <a:rPr lang="zh-CN" altLang="en-US" sz="1400" dirty="0" smtClean="0"/>
              <a:t>查询</a:t>
            </a:r>
            <a:r>
              <a:rPr lang="en-US" altLang="zh-CN" sz="1400" dirty="0" smtClean="0"/>
              <a:t>, </a:t>
            </a:r>
            <a:r>
              <a:rPr lang="zh-CN" altLang="en-US" sz="1400" dirty="0" smtClean="0"/>
              <a:t>收集返回结果发送给应用程序。使用</a:t>
            </a:r>
            <a:r>
              <a:rPr lang="en-US" altLang="zh-CN" sz="1400" dirty="0" smtClean="0"/>
              <a:t>SELECT</a:t>
            </a:r>
            <a:r>
              <a:rPr lang="zh-CN" altLang="en-US" sz="1400" dirty="0" smtClean="0"/>
              <a:t>需要考虑转义字符的问题。</a:t>
            </a:r>
            <a:endParaRPr lang="en-US" altLang="zh-CN" sz="1400" dirty="0" smtClean="0"/>
          </a:p>
          <a:p>
            <a:r>
              <a:rPr lang="en-US" altLang="zh-CN" sz="1600" dirty="0" smtClean="0"/>
              <a:t>PL/Proxy </a:t>
            </a:r>
            <a:r>
              <a:rPr lang="zh-CN" altLang="en-US" sz="1600" dirty="0" smtClean="0"/>
              <a:t>函数支持的命令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CONNECT</a:t>
            </a:r>
          </a:p>
          <a:p>
            <a:pPr lvl="1"/>
            <a:r>
              <a:rPr lang="en-US" altLang="zh-CN" sz="1200" dirty="0"/>
              <a:t>CONNECT '</a:t>
            </a:r>
            <a:r>
              <a:rPr lang="en-US" altLang="zh-CN" sz="1200" dirty="0" err="1"/>
              <a:t>libpq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connstr</a:t>
            </a:r>
            <a:r>
              <a:rPr lang="en-US" altLang="zh-CN" sz="1200" dirty="0"/>
              <a:t>' ; </a:t>
            </a:r>
            <a:r>
              <a:rPr lang="en-US" altLang="zh-CN" sz="1200" dirty="0" smtClean="0"/>
              <a:t>| </a:t>
            </a:r>
            <a:r>
              <a:rPr lang="en-US" altLang="zh-CN" sz="1200" dirty="0" err="1" smtClean="0"/>
              <a:t>connect_func</a:t>
            </a:r>
            <a:r>
              <a:rPr lang="en-US" altLang="zh-CN" sz="1200" dirty="0"/>
              <a:t>(...) | </a:t>
            </a:r>
            <a:r>
              <a:rPr lang="en-US" altLang="zh-CN" sz="1200" dirty="0" err="1"/>
              <a:t>argname</a:t>
            </a:r>
            <a:endParaRPr lang="en-US" altLang="zh-CN" sz="1200" dirty="0" smtClean="0"/>
          </a:p>
          <a:p>
            <a:r>
              <a:rPr lang="en-US" altLang="zh-CN" sz="1600" dirty="0" smtClean="0"/>
              <a:t>CLUSTER, [RUN ON ALL|ANY|int2,4,8]</a:t>
            </a:r>
          </a:p>
          <a:p>
            <a:pPr lvl="1"/>
            <a:r>
              <a:rPr lang="en-US" altLang="zh-CN" sz="1200" dirty="0"/>
              <a:t>CLUSTER '</a:t>
            </a:r>
            <a:r>
              <a:rPr lang="en-US" altLang="zh-CN" sz="1200" dirty="0" err="1"/>
              <a:t>cluster_name</a:t>
            </a:r>
            <a:r>
              <a:rPr lang="en-US" altLang="zh-CN" sz="1200" dirty="0"/>
              <a:t>'; | </a:t>
            </a:r>
            <a:r>
              <a:rPr lang="en-US" altLang="zh-CN" sz="1200" dirty="0" err="1"/>
              <a:t>cluster_func</a:t>
            </a:r>
            <a:r>
              <a:rPr lang="en-US" altLang="zh-CN" sz="1200" dirty="0"/>
              <a:t>(..)</a:t>
            </a:r>
            <a:endParaRPr lang="en-US" altLang="zh-CN" sz="1200" dirty="0" smtClean="0"/>
          </a:p>
          <a:p>
            <a:r>
              <a:rPr lang="en-US" altLang="zh-CN" sz="1600" dirty="0" smtClean="0"/>
              <a:t>SELECT</a:t>
            </a:r>
          </a:p>
          <a:p>
            <a:r>
              <a:rPr lang="en-US" altLang="zh-CN" sz="1600" dirty="0" smtClean="0"/>
              <a:t>SPLIT</a:t>
            </a:r>
          </a:p>
          <a:p>
            <a:r>
              <a:rPr lang="en-US" altLang="zh-CN" sz="1600" dirty="0" smtClean="0"/>
              <a:t>TARGET</a:t>
            </a:r>
          </a:p>
          <a:p>
            <a:endParaRPr lang="en-US" altLang="zh-CN" sz="1600" dirty="0"/>
          </a:p>
          <a:p>
            <a:pPr lvl="1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77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数据节点选择算法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5624"/>
            <a:ext cx="8496944" cy="5592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97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mobi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yers">
      <a:majorFont>
        <a:latin typeface="Georgia"/>
        <a:ea typeface="幼圆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skymobi</Template>
  <TotalTime>780</TotalTime>
  <Words>1713</Words>
  <Application>Microsoft Office PowerPoint</Application>
  <PresentationFormat>全屏显示(4:3)</PresentationFormat>
  <Paragraphs>469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skymobi</vt:lpstr>
      <vt:lpstr>PostgreSQL PL/Proxy  原理与实践</vt:lpstr>
      <vt:lpstr>目录</vt:lpstr>
      <vt:lpstr>背景</vt:lpstr>
      <vt:lpstr>背景</vt:lpstr>
      <vt:lpstr>PL/Proxy运行原理</vt:lpstr>
      <vt:lpstr>PL/Proxy运行原理</vt:lpstr>
      <vt:lpstr>PL/Proxy运行原理</vt:lpstr>
      <vt:lpstr>PL/Proxy语法</vt:lpstr>
      <vt:lpstr>cluster数据节点选择算法</vt:lpstr>
      <vt:lpstr>举例</vt:lpstr>
      <vt:lpstr>举例</vt:lpstr>
      <vt:lpstr>举例</vt:lpstr>
      <vt:lpstr>举例</vt:lpstr>
      <vt:lpstr>举例</vt:lpstr>
      <vt:lpstr>举例</vt:lpstr>
      <vt:lpstr>PL/Proxy使用注意</vt:lpstr>
      <vt:lpstr>应用场景1</vt:lpstr>
      <vt:lpstr>应用场景2</vt:lpstr>
      <vt:lpstr>应用场景3</vt:lpstr>
      <vt:lpstr>数据库扩容</vt:lpstr>
      <vt:lpstr>性能测试</vt:lpstr>
      <vt:lpstr>HA探讨</vt:lpstr>
      <vt:lpstr>HA探讨</vt:lpstr>
      <vt:lpstr>HA探讨</vt:lpstr>
      <vt:lpstr>HA探讨</vt:lpstr>
      <vt:lpstr>HA探讨</vt:lpstr>
      <vt:lpstr>HA探讨</vt:lpstr>
      <vt:lpstr>动态DNS应用举例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digoal</cp:lastModifiedBy>
  <cp:revision>118</cp:revision>
  <dcterms:modified xsi:type="dcterms:W3CDTF">2011-11-26T10:10:36Z</dcterms:modified>
</cp:coreProperties>
</file>