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8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0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89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A3B7-E078-4F72-BA0A-8875C3D8321A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1970-0FE7-4D79-9E95-61B9C9519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Text Classification </a:t>
            </a:r>
            <a:r>
              <a:rPr lang="en-US" altLang="zh-CN" dirty="0" err="1" smtClean="0"/>
              <a:t>weibo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dirty="0" smtClean="0"/>
              <a:t>文本分类以微博为例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91342"/>
            <a:ext cx="9144000" cy="9664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zh-CN" dirty="0" smtClean="0"/>
              <a:t>Navigation </a:t>
            </a:r>
            <a:r>
              <a:rPr lang="en-US" altLang="zh-CN" dirty="0" err="1" smtClean="0"/>
              <a:t>dept</a:t>
            </a:r>
            <a:endParaRPr lang="en-US" altLang="zh-CN" dirty="0" smtClean="0"/>
          </a:p>
          <a:p>
            <a:pPr algn="r"/>
            <a:r>
              <a:rPr lang="en-US" altLang="zh-CN" dirty="0" err="1" smtClean="0"/>
              <a:t>shchshan@telenav.com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Shan</a:t>
            </a:r>
            <a:r>
              <a:rPr lang="zh-CN" altLang="en-US" dirty="0" smtClean="0"/>
              <a:t> </a:t>
            </a:r>
            <a:r>
              <a:rPr lang="en-US" altLang="zh-CN" dirty="0" err="1"/>
              <a:t>Shichao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5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第三</a:t>
            </a:r>
            <a:r>
              <a:rPr lang="zh-CN" altLang="en-US" sz="2400" dirty="0" smtClean="0"/>
              <a:t>部分 数据获取部分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61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</a:t>
            </a:r>
            <a:r>
              <a:rPr lang="zh-CN" altLang="en-US" sz="2400" dirty="0" smtClean="0"/>
              <a:t>一部分 简介</a:t>
            </a:r>
            <a:endParaRPr lang="en-US" altLang="zh-CN" sz="2400" dirty="0" smtClean="0"/>
          </a:p>
          <a:p>
            <a:r>
              <a:rPr lang="zh-CN" altLang="en-US" sz="2400" dirty="0" smtClean="0"/>
              <a:t>第二部分 文本分类流程</a:t>
            </a:r>
            <a:endParaRPr lang="en-US" altLang="zh-CN" sz="2400" dirty="0" smtClean="0"/>
          </a:p>
          <a:p>
            <a:r>
              <a:rPr lang="zh-CN" altLang="en-US" sz="2400" dirty="0" smtClean="0"/>
              <a:t>第三部分 数据获取</a:t>
            </a:r>
            <a:endParaRPr lang="en-US" altLang="zh-CN" sz="2400" dirty="0" smtClean="0"/>
          </a:p>
          <a:p>
            <a:r>
              <a:rPr lang="zh-CN" altLang="en-US" sz="2400" dirty="0"/>
              <a:t>第四</a:t>
            </a:r>
            <a:r>
              <a:rPr lang="zh-CN" altLang="en-US" sz="2400" dirty="0" smtClean="0"/>
              <a:t>部分 流程演示</a:t>
            </a:r>
            <a:endParaRPr lang="en-US" altLang="zh-CN" sz="2400" dirty="0" smtClean="0"/>
          </a:p>
          <a:p>
            <a:r>
              <a:rPr lang="zh-CN" altLang="en-US" sz="2400" dirty="0"/>
              <a:t>第五</a:t>
            </a:r>
            <a:r>
              <a:rPr lang="zh-CN" altLang="en-US" sz="2400" dirty="0" smtClean="0"/>
              <a:t>部分 总结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37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46" y="365125"/>
            <a:ext cx="6212657" cy="60658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第一部分 简介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数据挖掘 </a:t>
            </a:r>
            <a:r>
              <a:rPr lang="en-US" altLang="zh-CN" sz="2400" dirty="0" smtClean="0"/>
              <a:t>		</a:t>
            </a:r>
            <a:r>
              <a:rPr lang="zh-CN" altLang="en-US" sz="1800" dirty="0" smtClean="0"/>
              <a:t>数据中的知识发现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挖掘</a:t>
            </a:r>
            <a:r>
              <a:rPr lang="zh-CN" altLang="en-US" sz="1400" dirty="0" smtClean="0">
                <a:solidFill>
                  <a:srgbClr val="FF0000"/>
                </a:solidFill>
              </a:rPr>
              <a:t>有趣的模式</a:t>
            </a:r>
            <a:r>
              <a:rPr lang="zh-CN" altLang="en-US" sz="1400" dirty="0" smtClean="0"/>
              <a:t>的</a:t>
            </a:r>
            <a:r>
              <a:rPr lang="zh-CN" altLang="en-US" sz="1400" dirty="0" smtClean="0">
                <a:solidFill>
                  <a:srgbClr val="FF0000"/>
                </a:solidFill>
              </a:rPr>
              <a:t>过程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01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第一部分 简介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数据的表示形式 </a:t>
                </a:r>
                <a:r>
                  <a:rPr lang="en-US" altLang="zh-CN" sz="2400" dirty="0" smtClean="0"/>
                  <a:t>	</a:t>
                </a:r>
                <a:r>
                  <a:rPr lang="zh-CN" altLang="en-US" sz="1800" dirty="0" smtClean="0"/>
                  <a:t>数据表示为向量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[,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sz="2400" dirty="0"/>
                  <a:t>数据</a:t>
                </a:r>
                <a:r>
                  <a:rPr lang="zh-CN" altLang="en-US" sz="2400" dirty="0" smtClean="0"/>
                  <a:t>挖掘的三种方式 </a:t>
                </a:r>
                <a:r>
                  <a:rPr lang="zh-CN" altLang="en-US" sz="1800" dirty="0" smtClean="0"/>
                  <a:t>分类、聚类、关联规则</a:t>
                </a:r>
                <a:endParaRPr lang="en-US" altLang="zh-CN" sz="1800" dirty="0" smtClean="0"/>
              </a:p>
              <a:p>
                <a:pPr lvl="1"/>
                <a:r>
                  <a:rPr lang="zh-CN" altLang="en-US" sz="2000" dirty="0" smtClean="0"/>
                  <a:t>分类 </a:t>
                </a:r>
                <a:r>
                  <a:rPr lang="en-US" altLang="zh-CN" sz="2000" dirty="0" smtClean="0"/>
                  <a:t>Classifier  </a:t>
                </a:r>
                <a:r>
                  <a:rPr lang="zh-CN" altLang="en-US" sz="1800" dirty="0"/>
                  <a:t>分门别类</a:t>
                </a:r>
                <a:r>
                  <a:rPr lang="en-US" altLang="zh-CN" sz="1800" dirty="0" smtClean="0"/>
                  <a:t>Categorized</a:t>
                </a:r>
              </a:p>
              <a:p>
                <a:pPr lvl="2"/>
                <a:r>
                  <a:rPr lang="zh-CN" altLang="en-US" sz="1800" dirty="0" smtClean="0"/>
                  <a:t>模型训练</a:t>
                </a:r>
                <a:r>
                  <a:rPr lang="en-US" altLang="zh-CN" sz="1800" dirty="0" smtClean="0"/>
                  <a:t>Train</a:t>
                </a:r>
                <a:r>
                  <a:rPr lang="zh-CN" altLang="en-US" sz="1800" dirty="0" smtClean="0"/>
                  <a:t>和评估</a:t>
                </a:r>
                <a:r>
                  <a:rPr lang="en-US" altLang="zh-CN" sz="1800" dirty="0" smtClean="0"/>
                  <a:t>Evaluation</a:t>
                </a:r>
                <a:r>
                  <a:rPr lang="zh-CN" altLang="en-US" sz="1800" dirty="0" smtClean="0"/>
                  <a:t>，预测</a:t>
                </a:r>
                <a:r>
                  <a:rPr lang="en-US" altLang="zh-CN" sz="1800" dirty="0" smtClean="0"/>
                  <a:t>Prediction</a:t>
                </a:r>
              </a:p>
              <a:p>
                <a:pPr lvl="2"/>
                <a:r>
                  <a:rPr lang="zh-CN" altLang="en-US" sz="1800" dirty="0" smtClean="0"/>
                  <a:t>决策树</a:t>
                </a:r>
                <a:r>
                  <a:rPr lang="en-US" altLang="zh-CN" sz="1800" dirty="0" smtClean="0"/>
                  <a:t>Decision Tree,</a:t>
                </a:r>
                <a:r>
                  <a:rPr lang="zh-CN" altLang="en-US" sz="1800" dirty="0" smtClean="0"/>
                  <a:t>贝叶斯</a:t>
                </a:r>
                <a:r>
                  <a:rPr lang="en-US" altLang="zh-CN" sz="1800" dirty="0" smtClean="0"/>
                  <a:t>Bayes,</a:t>
                </a:r>
                <a:r>
                  <a:rPr lang="zh-CN" altLang="en-US" sz="1800" dirty="0" smtClean="0"/>
                  <a:t>支持向量机</a:t>
                </a:r>
                <a:r>
                  <a:rPr lang="en-US" altLang="zh-CN" sz="1800" dirty="0" err="1" smtClean="0"/>
                  <a:t>SVM</a:t>
                </a:r>
                <a:r>
                  <a:rPr lang="en-US" altLang="zh-CN" sz="1800" dirty="0" smtClean="0"/>
                  <a:t>,</a:t>
                </a:r>
                <a:r>
                  <a:rPr lang="zh-CN" altLang="en-US" sz="1800" dirty="0"/>
                  <a:t>集成</a:t>
                </a:r>
                <a:r>
                  <a:rPr lang="zh-CN" altLang="en-US" sz="1800" dirty="0" smtClean="0"/>
                  <a:t>分类器</a:t>
                </a:r>
                <a:r>
                  <a:rPr lang="en-US" altLang="zh-CN" sz="1800" dirty="0" smtClean="0"/>
                  <a:t>Ensemble</a:t>
                </a:r>
              </a:p>
              <a:p>
                <a:pPr lvl="2"/>
                <a:r>
                  <a:rPr lang="zh-CN" altLang="en-US" sz="1800" dirty="0" smtClean="0"/>
                  <a:t>与回归算法的区别 </a:t>
                </a:r>
                <a:r>
                  <a:rPr lang="en-US" altLang="zh-CN" sz="1800" dirty="0" smtClean="0"/>
                  <a:t>Different with Regression : </a:t>
                </a:r>
                <a:r>
                  <a:rPr lang="zh-CN" altLang="en-US" sz="1800" dirty="0" smtClean="0"/>
                  <a:t>类标签是连续</a:t>
                </a:r>
                <a:r>
                  <a:rPr lang="en-US" altLang="zh-CN" sz="1800" dirty="0" smtClean="0"/>
                  <a:t>Continuous </a:t>
                </a:r>
                <a:r>
                  <a:rPr lang="zh-CN" altLang="en-US" sz="1800" dirty="0" smtClean="0"/>
                  <a:t>或 标称</a:t>
                </a:r>
                <a:r>
                  <a:rPr lang="en-US" altLang="zh-CN" sz="1800" dirty="0" smtClean="0"/>
                  <a:t>Nominal</a:t>
                </a:r>
              </a:p>
              <a:p>
                <a:pPr lvl="1"/>
                <a:r>
                  <a:rPr lang="zh-CN" altLang="en-US" sz="2000" dirty="0" smtClean="0"/>
                  <a:t>聚类 </a:t>
                </a:r>
                <a:r>
                  <a:rPr lang="en-US" altLang="zh-CN" sz="2000" dirty="0" smtClean="0"/>
                  <a:t>Cluster </a:t>
                </a:r>
                <a:r>
                  <a:rPr lang="zh-CN" altLang="en-US" sz="1800" dirty="0" smtClean="0"/>
                  <a:t>物以类聚 </a:t>
                </a:r>
                <a:r>
                  <a:rPr lang="en-US" altLang="zh-CN" sz="1800" dirty="0" smtClean="0"/>
                  <a:t>things </a:t>
                </a:r>
                <a:r>
                  <a:rPr lang="en-US" altLang="zh-CN" sz="1800" dirty="0"/>
                  <a:t>t</a:t>
                </a:r>
                <a:r>
                  <a:rPr lang="en-US" altLang="zh-CN" sz="1800" dirty="0" smtClean="0"/>
                  <a:t>o gather together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关联规则 </a:t>
                </a:r>
                <a:r>
                  <a:rPr lang="en-US" altLang="zh-CN" sz="2000" dirty="0" smtClean="0"/>
                  <a:t>Association rules </a:t>
                </a:r>
                <a:endParaRPr lang="en-US" altLang="zh-CN" sz="1800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先导</m:t>
                    </m:r>
                  </m:oMath>
                </a14:m>
                <a:r>
                  <a:rPr lang="zh-CN" altLang="en-US" sz="1800" dirty="0" smtClean="0"/>
                  <a:t>与后继 </a:t>
                </a:r>
                <a:r>
                  <a:rPr lang="en-US" altLang="zh-CN" sz="1800" dirty="0" err="1" smtClean="0"/>
                  <a:t>antecedent&amp;consequent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 smtClean="0"/>
                  <a:t>事务的集合</a:t>
                </a:r>
                <a:endParaRPr lang="en-US" altLang="zh-CN" sz="1800" dirty="0" smtClean="0"/>
              </a:p>
              <a:p>
                <a:r>
                  <a:rPr lang="zh-CN" altLang="en-US" sz="2400" dirty="0" smtClean="0"/>
                  <a:t>应用场景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 文本分类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/>
                  <a:t>检索</a:t>
                </a:r>
                <a:r>
                  <a:rPr lang="zh-CN" altLang="en-US" sz="2000" dirty="0" smtClean="0"/>
                  <a:t>领域、推荐领域</a:t>
                </a:r>
                <a:r>
                  <a:rPr lang="en-US" altLang="zh-CN" sz="2000" dirty="0" smtClean="0"/>
                  <a:t>) </a:t>
                </a:r>
                <a:r>
                  <a:rPr lang="zh-CN" altLang="en-US" sz="2000" dirty="0" smtClean="0"/>
                  <a:t>图像识别</a:t>
                </a:r>
                <a:r>
                  <a:rPr lang="en-US" altLang="zh-CN" sz="2000" dirty="0" smtClean="0"/>
                  <a:t>(</a:t>
                </a:r>
                <a:r>
                  <a:rPr lang="zh-CN" altLang="en-US" sz="2000" dirty="0" smtClean="0"/>
                  <a:t>目标物体检测</a:t>
                </a:r>
                <a:r>
                  <a:rPr lang="en-US" altLang="zh-CN" sz="2000" dirty="0" smtClean="0"/>
                  <a:t>)</a:t>
                </a:r>
              </a:p>
              <a:p>
                <a:pPr lvl="1"/>
                <a:r>
                  <a:rPr lang="zh-CN" altLang="en-US" sz="2000" dirty="0" smtClean="0"/>
                  <a:t> 推荐系统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52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4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第二部分 文本分类流程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微博中文文本分类的</a:t>
            </a:r>
            <a:r>
              <a:rPr lang="zh-CN" altLang="zh-CN" sz="2400" dirty="0" smtClean="0"/>
              <a:t>流程</a:t>
            </a:r>
            <a:endParaRPr lang="en-US" altLang="zh-CN" sz="2400" dirty="0" smtClean="0"/>
          </a:p>
          <a:p>
            <a:pPr lvl="1"/>
            <a:r>
              <a:rPr lang="zh-CN" altLang="zh-CN" sz="1800" dirty="0" smtClean="0"/>
              <a:t>微博中文文本预处理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文本表示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特征选择</a:t>
            </a:r>
            <a:endParaRPr lang="en-US" altLang="zh-CN" sz="1800" dirty="0" smtClean="0"/>
          </a:p>
          <a:p>
            <a:pPr lvl="1"/>
            <a:r>
              <a:rPr lang="zh-CN" altLang="zh-CN" sz="1800" dirty="0" smtClean="0"/>
              <a:t>分类器模型评估</a:t>
            </a:r>
            <a:endParaRPr lang="en-US" altLang="zh-CN" sz="1800" dirty="0" smtClean="0"/>
          </a:p>
          <a:p>
            <a:endParaRPr lang="en-US" altLang="zh-CN" sz="2400" dirty="0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433109" y="2390115"/>
            <a:ext cx="4920691" cy="2888054"/>
            <a:chOff x="2197" y="1915"/>
            <a:chExt cx="6625" cy="2935"/>
          </a:xfrm>
        </p:grpSpPr>
        <p:sp>
          <p:nvSpPr>
            <p:cNvPr id="5" name="自选图形 46"/>
            <p:cNvSpPr>
              <a:spLocks noChangeArrowheads="1"/>
            </p:cNvSpPr>
            <p:nvPr/>
          </p:nvSpPr>
          <p:spPr bwMode="auto">
            <a:xfrm>
              <a:off x="2304" y="2113"/>
              <a:ext cx="1125" cy="540"/>
            </a:xfrm>
            <a:prstGeom prst="flowChartTerminator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自选图形 48"/>
            <p:cNvSpPr>
              <a:spLocks noChangeArrowheads="1"/>
            </p:cNvSpPr>
            <p:nvPr/>
          </p:nvSpPr>
          <p:spPr bwMode="auto">
            <a:xfrm>
              <a:off x="5596" y="2165"/>
              <a:ext cx="1307" cy="437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32004" rIns="0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信息抽取</a:t>
              </a:r>
            </a:p>
          </p:txBody>
        </p:sp>
        <p:sp>
          <p:nvSpPr>
            <p:cNvPr id="7" name="自选图形 51"/>
            <p:cNvSpPr>
              <a:spLocks noChangeArrowheads="1"/>
            </p:cNvSpPr>
            <p:nvPr/>
          </p:nvSpPr>
          <p:spPr bwMode="auto">
            <a:xfrm>
              <a:off x="6996" y="3319"/>
              <a:ext cx="1826" cy="524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数据格式转换</a:t>
              </a:r>
            </a:p>
          </p:txBody>
        </p:sp>
        <p:sp>
          <p:nvSpPr>
            <p:cNvPr id="8" name="自选图形 52"/>
            <p:cNvSpPr>
              <a:spLocks noChangeArrowheads="1"/>
            </p:cNvSpPr>
            <p:nvPr/>
          </p:nvSpPr>
          <p:spPr bwMode="auto">
            <a:xfrm>
              <a:off x="3255" y="3319"/>
              <a:ext cx="1820" cy="520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空间向量转换</a:t>
              </a:r>
            </a:p>
          </p:txBody>
        </p:sp>
        <p:sp>
          <p:nvSpPr>
            <p:cNvPr id="9" name="自选图形 53"/>
            <p:cNvSpPr>
              <a:spLocks noChangeArrowheads="1"/>
            </p:cNvSpPr>
            <p:nvPr/>
          </p:nvSpPr>
          <p:spPr bwMode="auto">
            <a:xfrm>
              <a:off x="2197" y="4310"/>
              <a:ext cx="1340" cy="520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特征选择</a:t>
              </a:r>
            </a:p>
          </p:txBody>
        </p:sp>
        <p:sp>
          <p:nvSpPr>
            <p:cNvPr id="10" name="自选图形 54"/>
            <p:cNvSpPr>
              <a:spLocks noChangeArrowheads="1"/>
            </p:cNvSpPr>
            <p:nvPr/>
          </p:nvSpPr>
          <p:spPr bwMode="auto">
            <a:xfrm>
              <a:off x="4166" y="4310"/>
              <a:ext cx="800" cy="519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分类</a:t>
              </a:r>
            </a:p>
          </p:txBody>
        </p:sp>
        <p:sp>
          <p:nvSpPr>
            <p:cNvPr id="11" name="自选图形 55"/>
            <p:cNvSpPr>
              <a:spLocks noChangeArrowheads="1"/>
            </p:cNvSpPr>
            <p:nvPr/>
          </p:nvSpPr>
          <p:spPr bwMode="auto">
            <a:xfrm>
              <a:off x="5813" y="4310"/>
              <a:ext cx="800" cy="519"/>
            </a:xfrm>
            <a:prstGeom prst="flowChartProcess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评估</a:t>
              </a:r>
            </a:p>
          </p:txBody>
        </p:sp>
        <p:sp>
          <p:nvSpPr>
            <p:cNvPr id="12" name="自选图形 56"/>
            <p:cNvSpPr>
              <a:spLocks noChangeArrowheads="1"/>
            </p:cNvSpPr>
            <p:nvPr/>
          </p:nvSpPr>
          <p:spPr bwMode="auto">
            <a:xfrm>
              <a:off x="7393" y="4310"/>
              <a:ext cx="1031" cy="540"/>
            </a:xfrm>
            <a:prstGeom prst="flowChartTerminator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结束</a:t>
              </a:r>
            </a:p>
          </p:txBody>
        </p:sp>
        <p:sp>
          <p:nvSpPr>
            <p:cNvPr id="13" name="自选图形 13"/>
            <p:cNvSpPr>
              <a:spLocks noChangeArrowheads="1"/>
            </p:cNvSpPr>
            <p:nvPr/>
          </p:nvSpPr>
          <p:spPr bwMode="auto">
            <a:xfrm>
              <a:off x="3821" y="1915"/>
              <a:ext cx="1383" cy="938"/>
            </a:xfrm>
            <a:prstGeom prst="flowChartMultidocumen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0" tIns="32004" rIns="0" bIns="32004" anchor="ctr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微博原数据集</a:t>
              </a:r>
            </a:p>
            <a:p>
              <a:pPr indent="190500" algn="just">
                <a:spcAft>
                  <a:spcPts val="0"/>
                </a:spcAft>
              </a:pPr>
              <a:r>
                <a:rPr lang="en-US" sz="7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自选图形 14"/>
            <p:cNvSpPr>
              <a:spLocks noChangeArrowheads="1"/>
            </p:cNvSpPr>
            <p:nvPr/>
          </p:nvSpPr>
          <p:spPr bwMode="auto">
            <a:xfrm>
              <a:off x="7219" y="1915"/>
              <a:ext cx="1382" cy="938"/>
            </a:xfrm>
            <a:prstGeom prst="flowChartMultidocument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64008" tIns="32004" rIns="64008" bIns="3200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分词文档集合</a:t>
              </a:r>
            </a:p>
            <a:p>
              <a:pPr indent="190500" algn="just">
                <a:spcAft>
                  <a:spcPts val="0"/>
                </a:spcAft>
              </a:pPr>
              <a:r>
                <a:rPr lang="en-US" sz="7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105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5" name="自选图形 15"/>
            <p:cNvCxnSpPr>
              <a:cxnSpLocks noChangeShapeType="1"/>
            </p:cNvCxnSpPr>
            <p:nvPr/>
          </p:nvCxnSpPr>
          <p:spPr bwMode="auto">
            <a:xfrm>
              <a:off x="3429" y="2383"/>
              <a:ext cx="392" cy="1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自选图形 16"/>
            <p:cNvCxnSpPr>
              <a:cxnSpLocks noChangeShapeType="1"/>
            </p:cNvCxnSpPr>
            <p:nvPr/>
          </p:nvCxnSpPr>
          <p:spPr bwMode="auto">
            <a:xfrm>
              <a:off x="5204" y="2384"/>
              <a:ext cx="392" cy="1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自选图形 17"/>
            <p:cNvCxnSpPr>
              <a:cxnSpLocks noChangeShapeType="1"/>
            </p:cNvCxnSpPr>
            <p:nvPr/>
          </p:nvCxnSpPr>
          <p:spPr bwMode="auto">
            <a:xfrm>
              <a:off x="6826" y="2384"/>
              <a:ext cx="393" cy="1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自选图形 18"/>
            <p:cNvCxnSpPr>
              <a:cxnSpLocks noChangeShapeType="1"/>
            </p:cNvCxnSpPr>
            <p:nvPr/>
          </p:nvCxnSpPr>
          <p:spPr bwMode="auto">
            <a:xfrm flipH="1">
              <a:off x="7909" y="2779"/>
              <a:ext cx="1" cy="540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自选图形 19"/>
            <p:cNvCxnSpPr>
              <a:cxnSpLocks noChangeShapeType="1"/>
            </p:cNvCxnSpPr>
            <p:nvPr/>
          </p:nvCxnSpPr>
          <p:spPr bwMode="auto">
            <a:xfrm flipH="1" flipV="1">
              <a:off x="5075" y="3579"/>
              <a:ext cx="1921" cy="2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自选图形 20"/>
            <p:cNvCxnSpPr>
              <a:cxnSpLocks noChangeShapeType="1"/>
            </p:cNvCxnSpPr>
            <p:nvPr/>
          </p:nvCxnSpPr>
          <p:spPr bwMode="auto">
            <a:xfrm rot="10800000" flipV="1">
              <a:off x="2867" y="3579"/>
              <a:ext cx="388" cy="731"/>
            </a:xfrm>
            <a:prstGeom prst="bentConnector2">
              <a:avLst/>
            </a:prstGeom>
            <a:noFill/>
            <a:ln w="9525" cmpd="sng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自选图形 21"/>
            <p:cNvCxnSpPr>
              <a:cxnSpLocks noChangeShapeType="1"/>
            </p:cNvCxnSpPr>
            <p:nvPr/>
          </p:nvCxnSpPr>
          <p:spPr bwMode="auto">
            <a:xfrm>
              <a:off x="3537" y="4570"/>
              <a:ext cx="629" cy="1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自选图形 22"/>
            <p:cNvCxnSpPr>
              <a:cxnSpLocks noChangeShapeType="1"/>
            </p:cNvCxnSpPr>
            <p:nvPr/>
          </p:nvCxnSpPr>
          <p:spPr bwMode="auto">
            <a:xfrm>
              <a:off x="4966" y="4570"/>
              <a:ext cx="847" cy="1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自选图形 23"/>
            <p:cNvCxnSpPr>
              <a:cxnSpLocks noChangeShapeType="1"/>
            </p:cNvCxnSpPr>
            <p:nvPr/>
          </p:nvCxnSpPr>
          <p:spPr bwMode="auto">
            <a:xfrm>
              <a:off x="6613" y="4570"/>
              <a:ext cx="780" cy="10"/>
            </a:xfrm>
            <a:prstGeom prst="straightConnector1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090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第二部分</a:t>
            </a:r>
            <a:r>
              <a:rPr lang="zh-CN" altLang="en-US" sz="2400" dirty="0" smtClean="0"/>
              <a:t>文本分类流程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预处理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微博文本字段的提取与分词</a:t>
                </a:r>
                <a:endParaRPr lang="en-US" altLang="zh-CN" sz="2000" dirty="0" smtClean="0"/>
              </a:p>
              <a:p>
                <a:r>
                  <a:rPr lang="zh-CN" altLang="en-US" sz="2400" dirty="0" smtClean="0"/>
                  <a:t>文本表示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/>
                      <m:t>语料集</m:t>
                    </m:r>
                    <m:r>
                      <m:rPr>
                        <m:nor/>
                      </m:rPr>
                      <a:rPr lang="en-US" altLang="zh-CN" sz="1800" i="1"/>
                      <m:t>D</m:t>
                    </m:r>
                    <m:r>
                      <m:rPr>
                        <m:nor/>
                      </m:rPr>
                      <a:rPr lang="zh-CN" altLang="en-US" sz="1800"/>
                      <m:t>中的每一篇文档</m:t>
                    </m:r>
                    <m:r>
                      <m:rPr>
                        <m:nor/>
                      </m:rPr>
                      <a:rPr lang="en-US" altLang="zh-CN" sz="1800" i="1"/>
                      <m:t>d</m:t>
                    </m:r>
                    <m:r>
                      <m:rPr>
                        <m:nor/>
                      </m:rPr>
                      <a:rPr lang="zh-CN" altLang="en-US" sz="1800"/>
                      <m:t>都是由一组词的权重组成的向量表示，即</m:t>
                    </m:r>
                    <m:r>
                      <a:rPr lang="en-US" altLang="zh-CN" sz="1800" i="1"/>
                      <m:t>𝑑</m:t>
                    </m:r>
                    <m:r>
                      <a:rPr lang="en-US" altLang="zh-CN" sz="1800" i="1"/>
                      <m:t>=(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1</m:t>
                        </m:r>
                      </m:sub>
                    </m:sSub>
                    <m:r>
                      <a:rPr lang="en-US" altLang="zh-CN" sz="1800" i="1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2</m:t>
                        </m:r>
                      </m:sub>
                    </m:sSub>
                    <m:r>
                      <a:rPr lang="en-US" altLang="zh-CN" sz="1800" i="1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…,</m:t>
                        </m:r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𝑛</m:t>
                        </m:r>
                      </m:sub>
                    </m:sSub>
                    <m:r>
                      <a:rPr lang="en-US" altLang="zh-CN" sz="1800" i="1"/>
                      <m:t>)</m:t>
                    </m:r>
                    <m:r>
                      <m:rPr>
                        <m:nor/>
                      </m:rPr>
                      <a:rPr lang="zh-CN" altLang="en-US" sz="1800"/>
                      <m:t>，</m:t>
                    </m:r>
                    <m:r>
                      <a:rPr lang="en-US" altLang="zh-CN" sz="1800" i="1"/>
                      <m:t>𝐷</m:t>
                    </m:r>
                    <m:r>
                      <a:rPr lang="en-US" altLang="zh-CN" sz="1800" i="1"/>
                      <m:t>={</m:t>
                    </m:r>
                    <m:r>
                      <a:rPr lang="en-US" altLang="zh-CN" sz="1800" i="1"/>
                      <m:t>𝑑</m:t>
                    </m:r>
                    <m:r>
                      <a:rPr lang="en-US" altLang="zh-CN" sz="1800" i="1"/>
                      <m:t>|</m:t>
                    </m:r>
                    <m:r>
                      <a:rPr lang="en-US" altLang="zh-CN" sz="1800" i="1"/>
                      <m:t>𝑑</m:t>
                    </m:r>
                    <m:r>
                      <a:rPr lang="en-US" altLang="zh-CN" sz="1800" i="1"/>
                      <m:t>=</m:t>
                    </m:r>
                    <m:d>
                      <m:dPr>
                        <m:ctrlPr>
                          <a:rPr lang="zh-CN" altLang="zh-CN" sz="18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a:rPr lang="en-US" altLang="zh-CN" sz="1800" i="1"/>
                              <m:t>𝑤</m:t>
                            </m:r>
                          </m:e>
                          <m:sub>
                            <m:r>
                              <a:rPr lang="en-US" altLang="zh-CN" sz="1800" i="1"/>
                              <m:t>1</m:t>
                            </m:r>
                          </m:sub>
                        </m:sSub>
                        <m:r>
                          <a:rPr lang="en-US" altLang="zh-CN" sz="1800" i="1"/>
                          <m:t>,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a:rPr lang="en-US" altLang="zh-CN" sz="1800" i="1"/>
                              <m:t>𝑤</m:t>
                            </m:r>
                          </m:e>
                          <m:sub>
                            <m:r>
                              <a:rPr lang="en-US" altLang="zh-CN" sz="1800" i="1"/>
                              <m:t>2</m:t>
                            </m:r>
                          </m:sub>
                        </m:sSub>
                        <m:r>
                          <a:rPr lang="en-US" altLang="zh-CN" sz="1800" i="1"/>
                          <m:t>,</m:t>
                        </m:r>
                        <m:sSub>
                          <m:sSubPr>
                            <m:ctrlPr>
                              <a:rPr lang="zh-CN" altLang="zh-CN" sz="1800" i="1"/>
                            </m:ctrlPr>
                          </m:sSubPr>
                          <m:e>
                            <m:r>
                              <a:rPr lang="en-US" altLang="zh-CN" sz="1800" i="1"/>
                              <m:t>…,</m:t>
                            </m:r>
                            <m:r>
                              <a:rPr lang="en-US" altLang="zh-CN" sz="1800" i="1"/>
                              <m:t>𝑤</m:t>
                            </m:r>
                          </m:e>
                          <m:sub>
                            <m:r>
                              <a:rPr lang="en-US" altLang="zh-CN" sz="1800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i="1"/>
                      <m:t>}</m:t>
                    </m:r>
                    <m:r>
                      <m:rPr>
                        <m:nor/>
                      </m:rPr>
                      <a:rPr lang="zh-CN" altLang="en-US" sz="1800"/>
                      <m:t>。</m:t>
                    </m:r>
                  </m:oMath>
                </a14:m>
                <a:r>
                  <a:rPr lang="zh-CN" altLang="zh-CN" sz="1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𝑖</m:t>
                        </m:r>
                      </m:sub>
                    </m:sSub>
                    <m:r>
                      <a:rPr lang="en-US" altLang="zh-CN" sz="1800" i="1"/>
                      <m:t>,(</m:t>
                    </m:r>
                    <m:r>
                      <a:rPr lang="en-US" altLang="zh-CN" sz="1800" i="1"/>
                      <m:t>𝑖</m:t>
                    </m:r>
                    <m:r>
                      <a:rPr lang="en-US" altLang="zh-CN" sz="1800" i="1"/>
                      <m:t>=1,2,…,</m:t>
                    </m:r>
                    <m:r>
                      <a:rPr lang="en-US" altLang="zh-CN" sz="1800" i="1"/>
                      <m:t>𝑛</m:t>
                    </m:r>
                    <m:r>
                      <a:rPr lang="en-US" altLang="zh-CN" sz="1800" i="1"/>
                      <m:t>)</m:t>
                    </m:r>
                  </m:oMath>
                </a14:m>
                <a:r>
                  <a:rPr lang="zh-CN" altLang="zh-CN" sz="1800" dirty="0"/>
                  <a:t>表示对应的词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𝑡</m:t>
                        </m:r>
                      </m:e>
                      <m:sub>
                        <m:r>
                          <a:rPr lang="en-US" altLang="zh-CN" sz="1800" i="1"/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的权重。首先假设语料集的全部词特征为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𝑡</m:t>
                        </m:r>
                      </m:e>
                      <m:sub>
                        <m:r>
                          <a:rPr lang="en-US" altLang="zh-CN" sz="1800" i="1"/>
                          <m:t>1</m:t>
                        </m:r>
                      </m:sub>
                    </m:sSub>
                    <m:r>
                      <a:rPr lang="en-US" altLang="zh-CN" sz="1800" i="1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𝑡</m:t>
                        </m:r>
                      </m:e>
                      <m:sub>
                        <m:r>
                          <a:rPr lang="en-US" altLang="zh-CN" sz="1800" i="1"/>
                          <m:t>2</m:t>
                        </m:r>
                      </m:sub>
                    </m:sSub>
                    <m:r>
                      <a:rPr lang="en-US" altLang="zh-CN" sz="1800" i="1"/>
                      <m:t>,…,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𝑡</m:t>
                        </m:r>
                      </m:e>
                      <m:sub>
                        <m:r>
                          <a:rPr lang="en-US" altLang="zh-CN" sz="1800" i="1"/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en-US" altLang="zh-CN" sz="1800" i="1" dirty="0"/>
                  <a:t>n</a:t>
                </a:r>
                <a:r>
                  <a:rPr lang="zh-CN" altLang="zh-CN" sz="1800" dirty="0"/>
                  <a:t>个特征，</a:t>
                </a:r>
                <a:r>
                  <a:rPr lang="en-US" altLang="zh-CN" sz="1800" i="1" dirty="0"/>
                  <a:t>w</a:t>
                </a:r>
                <a:r>
                  <a:rPr lang="zh-CN" altLang="zh-CN" sz="1800" dirty="0"/>
                  <a:t>表示相关特征</a:t>
                </a:r>
                <a:r>
                  <a:rPr lang="en-US" altLang="zh-CN" sz="1800" i="1" dirty="0"/>
                  <a:t>t</a:t>
                </a:r>
                <a:r>
                  <a:rPr lang="zh-CN" altLang="zh-CN" sz="1800" dirty="0"/>
                  <a:t>对文档</a:t>
                </a:r>
                <a:r>
                  <a:rPr lang="en-US" altLang="zh-CN" sz="1800" i="1" dirty="0"/>
                  <a:t>d</a:t>
                </a:r>
                <a:r>
                  <a:rPr lang="zh-CN" altLang="zh-CN" sz="1800" dirty="0"/>
                  <a:t>的代表程度。即向量</a:t>
                </a:r>
                <a14:m>
                  <m:oMath xmlns:m="http://schemas.openxmlformats.org/officeDocument/2006/math">
                    <m:r>
                      <a:rPr lang="en-US" altLang="zh-CN" sz="1800"/>
                      <m:t>(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1</m:t>
                        </m:r>
                      </m:sub>
                    </m:sSub>
                    <m:r>
                      <a:rPr lang="en-US" altLang="zh-CN" sz="1800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2</m:t>
                        </m:r>
                      </m:sub>
                    </m:sSub>
                    <m:r>
                      <a:rPr lang="en-US" altLang="zh-CN" sz="1800"/>
                      <m:t>,</m:t>
                    </m:r>
                    <m:sSub>
                      <m:sSubPr>
                        <m:ctrlPr>
                          <a:rPr lang="zh-CN" altLang="zh-CN" sz="1800" i="1"/>
                        </m:ctrlPr>
                      </m:sSubPr>
                      <m:e>
                        <m:r>
                          <a:rPr lang="en-US" altLang="zh-CN" sz="1800" i="1"/>
                          <m:t>…,</m:t>
                        </m:r>
                        <m:r>
                          <a:rPr lang="en-US" altLang="zh-CN" sz="1800" i="1"/>
                          <m:t>𝑤</m:t>
                        </m:r>
                      </m:e>
                      <m:sub>
                        <m:r>
                          <a:rPr lang="en-US" altLang="zh-CN" sz="1800" i="1"/>
                          <m:t>𝑛</m:t>
                        </m:r>
                      </m:sub>
                    </m:sSub>
                    <m:r>
                      <a:rPr lang="en-US" altLang="zh-CN" sz="1800"/>
                      <m:t>)</m:t>
                    </m:r>
                  </m:oMath>
                </a14:m>
                <a:r>
                  <a:rPr lang="zh-CN" altLang="zh-CN" sz="1800" dirty="0"/>
                  <a:t>代表所有特征对文档的表示程度，该向量越是表示该文档的程度强越表示该权重表示方法好</a:t>
                </a:r>
                <a:r>
                  <a:rPr lang="zh-CN" altLang="zh-CN" sz="1800" dirty="0" smtClean="0"/>
                  <a:t>。</a:t>
                </a:r>
                <a:endParaRPr lang="en-US" altLang="zh-CN" sz="1800" dirty="0" smtClean="0"/>
              </a:p>
              <a:p>
                <a:pPr lvl="1"/>
                <a:endParaRPr lang="en-US" altLang="zh-CN" sz="1800" dirty="0" smtClean="0"/>
              </a:p>
              <a:p>
                <a:pPr lvl="1"/>
                <a:r>
                  <a:rPr lang="zh-CN" altLang="en-US" sz="1800" dirty="0" smtClean="0"/>
                  <a:t>权重的不同表示方式</a:t>
                </a:r>
                <a:r>
                  <a:rPr lang="en-US" altLang="zh-CN" sz="1800" dirty="0"/>
                  <a:t> </a:t>
                </a:r>
                <a:r>
                  <a:rPr lang="zh-CN" altLang="en-US" sz="1800" dirty="0" smtClean="0"/>
                  <a:t>词频，文档频，词频拟文档频</a:t>
                </a:r>
                <a:endParaRPr lang="en-US" altLang="zh-CN" sz="1800" dirty="0" smtClean="0"/>
              </a:p>
              <a:p>
                <a:pPr marL="457200" lvl="1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56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第二部分</a:t>
            </a:r>
            <a:r>
              <a:rPr lang="zh-CN" altLang="en-US" sz="2400" dirty="0" smtClean="0"/>
              <a:t>文本分类流程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特征选择与特征生成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特征选择 特征评评估函数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从</a:t>
            </a:r>
            <a:r>
              <a:rPr lang="zh-CN" altLang="en-US" sz="1800" dirty="0"/>
              <a:t>高</a:t>
            </a:r>
            <a:r>
              <a:rPr lang="zh-CN" altLang="en-US" sz="1800" dirty="0" smtClean="0"/>
              <a:t>维的特征中选择与类别相关性大的特征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卡方统计量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互信息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信息增益等算法</a:t>
            </a:r>
            <a:r>
              <a:rPr lang="en-US" altLang="zh-CN" sz="1800" dirty="0" smtClean="0"/>
              <a:t>.</a:t>
            </a:r>
          </a:p>
          <a:p>
            <a:pPr lvl="1"/>
            <a:r>
              <a:rPr lang="zh-CN" altLang="en-US" sz="1800" dirty="0"/>
              <a:t>特征</a:t>
            </a:r>
            <a:r>
              <a:rPr lang="zh-CN" altLang="en-US" sz="1800" dirty="0" smtClean="0"/>
              <a:t>生成 生成规则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统计数据集中特征与特征之间的关系生成新的特征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主成分分析</a:t>
            </a:r>
            <a:r>
              <a:rPr lang="en-US" altLang="zh-CN" sz="1800" dirty="0" err="1" smtClean="0"/>
              <a:t>PCA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.</a:t>
            </a:r>
          </a:p>
          <a:p>
            <a:r>
              <a:rPr lang="zh-CN" altLang="en-US" sz="2400" dirty="0" smtClean="0"/>
              <a:t>分类器与评估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模型训练过程、通过测试过程评估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贝叶斯分类器</a:t>
            </a: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96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第二</a:t>
            </a:r>
            <a:r>
              <a:rPr lang="zh-CN" altLang="en-US" sz="2400" dirty="0" smtClean="0"/>
              <a:t>部分 文本分类流程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朴素贝叶斯分类器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概率模型</a:t>
                </a:r>
                <a:endParaRPr lang="en-US" altLang="zh-CN" sz="2000" dirty="0" smtClean="0"/>
              </a:p>
              <a:p>
                <a:pPr lvl="2"/>
                <a:r>
                  <a:rPr lang="zh-CN" altLang="zh-CN" sz="1600" dirty="0"/>
                  <a:t>在文本分类中，已知文档集合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D</m:t>
                    </m:r>
                    <m:r>
                      <a:rPr lang="en-US" altLang="zh-CN" sz="1600"/>
                      <m:t>={</m:t>
                    </m:r>
                    <m:r>
                      <m:rPr>
                        <m:sty m:val="p"/>
                      </m:rPr>
                      <a:rPr lang="en-US" altLang="zh-CN" sz="1600"/>
                      <m:t>d</m:t>
                    </m:r>
                    <m:r>
                      <a:rPr lang="en-US" altLang="zh-CN" sz="1600"/>
                      <m:t>|</m:t>
                    </m:r>
                    <m:r>
                      <m:rPr>
                        <m:sty m:val="p"/>
                      </m:rPr>
                      <a:rPr lang="en-US" altLang="zh-CN" sz="1600"/>
                      <m:t>d</m:t>
                    </m:r>
                    <m:r>
                      <a:rPr lang="en-US" altLang="zh-CN" sz="1600"/>
                      <m:t>=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𝑡</m:t>
                        </m:r>
                      </m:e>
                      <m:sub>
                        <m:r>
                          <a:rPr lang="en-US" altLang="zh-CN" sz="1600" i="1"/>
                          <m:t>1</m:t>
                        </m:r>
                      </m:sub>
                    </m:sSub>
                    <m:r>
                      <a:rPr lang="en-US" altLang="zh-CN" sz="1600"/>
                      <m:t>+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𝑡</m:t>
                        </m:r>
                      </m:e>
                      <m:sub>
                        <m:r>
                          <a:rPr lang="en-US" altLang="zh-CN" sz="1600" i="1"/>
                          <m:t>2</m:t>
                        </m:r>
                      </m:sub>
                    </m:sSub>
                    <m:r>
                      <a:rPr lang="en-US" altLang="zh-CN" sz="1600"/>
                      <m:t>+,…,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+</m:t>
                        </m:r>
                        <m:r>
                          <a:rPr lang="en-US" altLang="zh-CN" sz="1600" i="1"/>
                          <m:t>𝑡</m:t>
                        </m:r>
                      </m:e>
                      <m:sub>
                        <m:r>
                          <a:rPr lang="en-US" altLang="zh-CN" sz="1600" i="1"/>
                          <m:t>𝑠</m:t>
                        </m:r>
                      </m:sub>
                    </m:sSub>
                    <m:r>
                      <a:rPr lang="en-US" altLang="zh-CN" sz="1600"/>
                      <m:t>}</m:t>
                    </m:r>
                  </m:oMath>
                </a14:m>
                <a:r>
                  <a:rPr lang="zh-CN" altLang="zh-CN" sz="1600" dirty="0"/>
                  <a:t>，</a:t>
                </a:r>
                <a:r>
                  <a:rPr lang="en-US" altLang="zh-CN" sz="1600" dirty="0"/>
                  <a:t>t</a:t>
                </a:r>
                <a:r>
                  <a:rPr lang="zh-CN" altLang="zh-CN" sz="1600" dirty="0"/>
                  <a:t>表示文档的特征词。将文档向量化后，文档可表示为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d</m:t>
                    </m:r>
                    <m:r>
                      <a:rPr lang="en-US" altLang="zh-CN" sz="1600"/>
                      <m:t>=(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𝑤</m:t>
                        </m:r>
                      </m:e>
                      <m:sub>
                        <m:r>
                          <a:rPr lang="en-US" altLang="zh-CN" sz="1600" i="1"/>
                          <m:t>1</m:t>
                        </m:r>
                      </m:sub>
                    </m:sSub>
                    <m:r>
                      <a:rPr lang="en-US" altLang="zh-CN" sz="1600"/>
                      <m:t>,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𝑤</m:t>
                        </m:r>
                      </m:e>
                      <m:sub>
                        <m:r>
                          <a:rPr lang="en-US" altLang="zh-CN" sz="1600" i="1"/>
                          <m:t>2</m:t>
                        </m:r>
                      </m:sub>
                    </m:sSub>
                    <m:r>
                      <a:rPr lang="en-US" altLang="zh-CN" sz="1600"/>
                      <m:t>,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…,</m:t>
                        </m:r>
                        <m:r>
                          <a:rPr lang="en-US" altLang="zh-CN" sz="1600" i="1"/>
                          <m:t>𝑤</m:t>
                        </m:r>
                      </m:e>
                      <m:sub>
                        <m:r>
                          <a:rPr lang="en-US" altLang="zh-CN" sz="1600" i="1"/>
                          <m:t>𝑛</m:t>
                        </m:r>
                      </m:sub>
                    </m:sSub>
                    <m:r>
                      <a:rPr lang="en-US" altLang="zh-CN" sz="1600"/>
                      <m:t>)</m:t>
                    </m:r>
                  </m:oMath>
                </a14:m>
                <a:r>
                  <a:rPr lang="zh-CN" altLang="zh-CN" sz="1600" dirty="0"/>
                  <a:t>，</a:t>
                </a:r>
                <a:r>
                  <a:rPr lang="en-US" altLang="zh-CN" sz="1600" dirty="0"/>
                  <a:t>w</a:t>
                </a:r>
                <a:r>
                  <a:rPr lang="zh-CN" altLang="zh-CN" sz="1600" dirty="0"/>
                  <a:t>表示相关特征的权重表示</a:t>
                </a:r>
                <a:r>
                  <a:rPr lang="zh-CN" altLang="zh-CN" sz="1600" dirty="0" smtClean="0"/>
                  <a:t>。</a:t>
                </a:r>
                <a:endParaRPr lang="en-US" altLang="zh-CN" sz="1600" dirty="0" smtClean="0"/>
              </a:p>
              <a:p>
                <a:pPr lvl="2"/>
                <a:r>
                  <a:rPr lang="zh-CN" altLang="zh-CN" sz="1600" dirty="0"/>
                  <a:t>类别集合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C</m:t>
                    </m:r>
                    <m:r>
                      <a:rPr lang="en-US" altLang="zh-CN" sz="1600"/>
                      <m:t>={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1</m:t>
                        </m:r>
                      </m:sub>
                    </m:sSub>
                    <m:r>
                      <a:rPr lang="en-US" altLang="zh-CN" sz="1600"/>
                      <m:t>,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2</m:t>
                        </m:r>
                      </m:sub>
                    </m:sSub>
                    <m:r>
                      <a:rPr lang="en-US" altLang="zh-CN" sz="1600"/>
                      <m:t>,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…,</m:t>
                        </m:r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|</m:t>
                        </m:r>
                        <m:r>
                          <a:rPr lang="en-US" altLang="zh-CN" sz="1600" i="1"/>
                          <m:t>𝐶</m:t>
                        </m:r>
                        <m:r>
                          <a:rPr lang="en-US" altLang="zh-CN" sz="1600" i="1"/>
                          <m:t>|</m:t>
                        </m:r>
                      </m:sub>
                    </m:sSub>
                    <m:r>
                      <a:rPr lang="en-US" altLang="zh-CN" sz="1600"/>
                      <m:t>}</m:t>
                    </m:r>
                  </m:oMath>
                </a14:m>
                <a:endParaRPr lang="en-US" altLang="zh-CN" sz="1600" dirty="0" smtClean="0"/>
              </a:p>
              <a:p>
                <a:pPr lvl="2"/>
                <a:r>
                  <a:rPr lang="zh-CN" altLang="zh-CN" sz="1600" dirty="0"/>
                  <a:t>一篇文档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𝑑</m:t>
                        </m:r>
                      </m:e>
                      <m:sub>
                        <m:r>
                          <a:rPr lang="en-US" altLang="zh-CN" sz="1600" i="1"/>
                          <m:t>𝑗</m:t>
                        </m:r>
                      </m:sub>
                    </m:sSub>
                  </m:oMath>
                </a14:m>
                <a:r>
                  <a:rPr lang="zh-CN" altLang="zh-CN" sz="1600" dirty="0"/>
                  <a:t>属于某个类别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</m:oMath>
                </a14:m>
                <a:r>
                  <a:rPr lang="zh-CN" altLang="zh-CN" sz="1600" dirty="0"/>
                  <a:t>的</a:t>
                </a:r>
                <a:r>
                  <a:rPr lang="zh-CN" altLang="zh-CN" sz="1600" dirty="0" smtClean="0"/>
                  <a:t>概率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  <m:r>
                          <a:rPr lang="en-US" altLang="zh-CN" sz="1600" i="1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𝑑</m:t>
                            </m:r>
                          </m:e>
                          <m:sub>
                            <m:r>
                              <a:rPr lang="en-US" altLang="zh-CN" sz="1600" i="1"/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600"/>
                      <m:t>=</m:t>
                    </m:r>
                    <m:f>
                      <m:fPr>
                        <m:ctrlPr>
                          <a:rPr lang="zh-CN" altLang="zh-CN" sz="1600" i="1"/>
                        </m:ctrlPr>
                      </m:fPr>
                      <m:num>
                        <m:r>
                          <a:rPr lang="en-US" altLang="zh-CN" sz="1600" i="1"/>
                          <m:t>𝑃</m:t>
                        </m:r>
                        <m:d>
                          <m:dPr>
                            <m:ctrlPr>
                              <a:rPr lang="zh-CN" altLang="zh-CN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𝑑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𝑗</m:t>
                                </m:r>
                              </m:sub>
                            </m:sSub>
                            <m:r>
                              <a:rPr lang="en-US" altLang="zh-CN" sz="1600" i="1"/>
                              <m:t>|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𝑐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  <m:r>
                          <a:rPr lang="en-US" altLang="zh-CN" sz="1600" i="1"/>
                          <m:t>)</m:t>
                        </m:r>
                      </m:num>
                      <m:den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𝑑</m:t>
                            </m:r>
                          </m:e>
                          <m:sub>
                            <m:r>
                              <a:rPr lang="en-US" altLang="zh-CN" sz="1600" i="1"/>
                              <m:t>𝑗</m:t>
                            </m:r>
                          </m:sub>
                        </m:sSub>
                        <m:r>
                          <a:rPr lang="en-US" altLang="zh-CN" sz="1600" i="1"/>
                          <m:t>)</m:t>
                        </m:r>
                      </m:den>
                    </m:f>
                  </m:oMath>
                </a14:m>
                <a:endParaRPr lang="en-US" altLang="zh-CN" sz="1600" dirty="0" smtClean="0"/>
              </a:p>
              <a:p>
                <a:pPr lvl="2"/>
                <a:r>
                  <a:rPr lang="zh-CN" altLang="zh-CN" sz="1600" dirty="0"/>
                  <a:t>判断文档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𝑑</m:t>
                        </m:r>
                      </m:e>
                      <m:sub>
                        <m:r>
                          <a:rPr lang="en-US" altLang="zh-CN" sz="1600" i="1"/>
                          <m:t>𝑗</m:t>
                        </m:r>
                      </m:sub>
                    </m:sSub>
                  </m:oMath>
                </a14:m>
                <a:r>
                  <a:rPr lang="zh-CN" altLang="zh-CN" sz="1600" dirty="0"/>
                  <a:t>属于最大概率的类别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</m:oMath>
                </a14:m>
                <a:r>
                  <a:rPr lang="zh-CN" altLang="zh-CN" sz="1600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𝑐</m:t>
                        </m:r>
                      </m:e>
                      <m:sub>
                        <m:r>
                          <a:rPr lang="en-US" altLang="zh-CN" sz="1600" i="1"/>
                          <m:t>𝑖</m:t>
                        </m:r>
                      </m:sub>
                    </m:sSub>
                    <m:limLow>
                      <m:limLowPr>
                        <m:ctrlPr>
                          <a:rPr lang="zh-CN" altLang="zh-CN" sz="1600" i="1"/>
                        </m:ctrlPr>
                      </m:limLow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argmax</m:t>
                        </m:r>
                      </m:e>
                      <m:lim>
                        <m:r>
                          <a:rPr lang="en-US" altLang="zh-CN" sz="1600" i="1"/>
                          <m:t>𝑖</m:t>
                        </m:r>
                        <m:r>
                          <a:rPr lang="en-US" altLang="zh-CN" sz="1600" i="1"/>
                          <m:t>=[1,|</m:t>
                        </m:r>
                        <m:r>
                          <a:rPr lang="en-US" altLang="zh-CN" sz="1600" i="1"/>
                          <m:t>𝐶</m:t>
                        </m:r>
                        <m:r>
                          <a:rPr lang="en-US" altLang="zh-CN" sz="1600" i="1"/>
                          <m:t>|]</m:t>
                        </m:r>
                      </m:lim>
                    </m:limLow>
                    <m:f>
                      <m:fPr>
                        <m:ctrlPr>
                          <a:rPr lang="zh-CN" altLang="zh-CN" sz="1600" i="1"/>
                        </m:ctrlPr>
                      </m:fPr>
                      <m:num>
                        <m:r>
                          <a:rPr lang="en-US" altLang="zh-CN" sz="1600" i="1"/>
                          <m:t>𝑃</m:t>
                        </m:r>
                        <m:d>
                          <m:dPr>
                            <m:ctrlPr>
                              <a:rPr lang="zh-CN" altLang="zh-CN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𝑑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𝑗</m:t>
                                </m:r>
                              </m:sub>
                            </m:sSub>
                            <m:r>
                              <a:rPr lang="en-US" altLang="zh-CN" sz="1600" i="1"/>
                              <m:t>|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𝑐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  <m:r>
                          <a:rPr lang="en-US" altLang="zh-CN" sz="1600" i="1"/>
                          <m:t>)</m:t>
                        </m:r>
                      </m:num>
                      <m:den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𝑑</m:t>
                            </m:r>
                          </m:e>
                          <m:sub>
                            <m:r>
                              <a:rPr lang="en-US" altLang="zh-CN" sz="1600" i="1"/>
                              <m:t>𝑗</m:t>
                            </m:r>
                          </m:sub>
                        </m:sSub>
                        <m:r>
                          <a:rPr lang="en-US" altLang="zh-CN" sz="1600" i="1"/>
                          <m:t>)</m:t>
                        </m:r>
                      </m:den>
                    </m:f>
                    <m:r>
                      <a:rPr lang="en-US" altLang="zh-CN" sz="1600" i="1"/>
                      <m:t>∝</m:t>
                    </m:r>
                    <m:limLow>
                      <m:limLowPr>
                        <m:ctrlPr>
                          <a:rPr lang="zh-CN" altLang="zh-CN" sz="16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argmax</m:t>
                        </m:r>
                      </m:e>
                      <m:lim>
                        <m:r>
                          <a:rPr lang="en-US" altLang="zh-CN" sz="1600" i="1"/>
                          <m:t>𝑖</m:t>
                        </m:r>
                        <m:r>
                          <a:rPr lang="en-US" altLang="zh-CN" sz="1600" i="1"/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600" i="1"/>
                            </m:ctrlPr>
                          </m:dPr>
                          <m:e>
                            <m:r>
                              <a:rPr lang="en-US" altLang="zh-CN" sz="1600" i="1"/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1600" i="1"/>
                                </m:ctrlPr>
                              </m:dPr>
                              <m:e>
                                <m:r>
                                  <a:rPr lang="en-US" altLang="zh-CN" sz="1600" i="1"/>
                                  <m:t>𝐶</m:t>
                                </m:r>
                              </m:e>
                            </m:d>
                          </m:e>
                        </m:d>
                      </m:lim>
                    </m:limLow>
                    <m:r>
                      <a:rPr lang="en-US" altLang="zh-CN" sz="1600" i="1"/>
                      <m:t>𝑃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𝑑</m:t>
                            </m:r>
                          </m:e>
                          <m:sub>
                            <m:r>
                              <a:rPr lang="en-US" altLang="zh-CN" sz="1600" i="1"/>
                              <m:t>𝑗</m:t>
                            </m:r>
                          </m:sub>
                        </m:sSub>
                        <m:r>
                          <a:rPr lang="en-US" altLang="zh-CN" sz="1600" i="1"/>
                          <m:t>|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i="1"/>
                      <m:t>𝑃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 smtClean="0"/>
              </a:p>
              <a:p>
                <a:pPr lvl="1"/>
                <a:r>
                  <a:rPr lang="zh-CN" altLang="en-US" sz="2000" dirty="0" smtClean="0"/>
                  <a:t>先验概率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文档的概率，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类别的概率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后验概率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zh-CN" altLang="en-US" sz="2000" dirty="0" smtClean="0"/>
                  <a:t>文档条件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下，其为类别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的条件概率</a:t>
                </a:r>
                <a:endParaRPr lang="en-US" altLang="zh-CN" sz="2000" dirty="0" smtClean="0"/>
              </a:p>
              <a:p>
                <a:pPr lvl="1"/>
                <a:r>
                  <a:rPr lang="zh-CN" altLang="en-US" sz="2000" dirty="0" smtClean="0"/>
                  <a:t>“朴素”体现在假设词特征之间是独立的</a:t>
                </a:r>
                <a:endParaRPr lang="en-US" altLang="zh-CN" sz="2000" dirty="0"/>
              </a:p>
              <a:p>
                <a:pPr lvl="2"/>
                <a:r>
                  <a:rPr lang="zh-CN" altLang="en-US" sz="1600" dirty="0" smtClean="0"/>
                  <a:t>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d</m:t>
                        </m:r>
                      </m:e>
                    </m:d>
                    <m:r>
                      <a:rPr lang="en-US" altLang="zh-CN" sz="1600"/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zh-CN" altLang="zh-CN" sz="1600" i="1"/>
                        </m:ctrlPr>
                      </m:naryPr>
                      <m:sub/>
                      <m:sup/>
                      <m:e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r>
                          <a:rPr lang="en-US" altLang="zh-CN" sz="1600" i="1"/>
                          <m:t>𝑡</m:t>
                        </m:r>
                        <m:r>
                          <a:rPr lang="en-US" altLang="zh-CN" sz="1600" i="1"/>
                          <m:t>)</m:t>
                        </m:r>
                      </m:e>
                    </m:nary>
                  </m:oMath>
                </a14:m>
                <a:r>
                  <a:rPr lang="zh-CN" altLang="en-US" sz="1600" dirty="0" smtClean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d</m:t>
                        </m:r>
                        <m:r>
                          <a:rPr lang="en-US" altLang="zh-CN" sz="1600"/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c</m:t>
                        </m:r>
                      </m:e>
                    </m:d>
                    <m:r>
                      <a:rPr lang="en-US" altLang="zh-CN" sz="1600"/>
                      <m:t>=</m:t>
                    </m:r>
                    <m:nary>
                      <m:naryPr>
                        <m:chr m:val="∏"/>
                        <m:limLoc m:val="undOvr"/>
                        <m:subHide m:val="on"/>
                        <m:supHide m:val="on"/>
                        <m:ctrlPr>
                          <a:rPr lang="zh-CN" altLang="zh-CN" sz="1600" i="1"/>
                        </m:ctrlPr>
                      </m:naryPr>
                      <m:sub/>
                      <m:sup/>
                      <m:e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r>
                          <a:rPr lang="en-US" altLang="zh-CN" sz="1600" i="1"/>
                          <m:t>𝑡</m:t>
                        </m:r>
                        <m:r>
                          <a:rPr lang="en-US" altLang="zh-CN" sz="1600" i="1"/>
                          <m:t>|</m:t>
                        </m:r>
                        <m:r>
                          <a:rPr lang="en-US" altLang="zh-CN" sz="1600" i="1"/>
                          <m:t>𝑐</m:t>
                        </m:r>
                        <m:r>
                          <a:rPr lang="en-US" altLang="zh-CN" sz="1600" i="1"/>
                          <m:t>)</m:t>
                        </m:r>
                      </m:e>
                    </m:nary>
                  </m:oMath>
                </a14:m>
                <a:r>
                  <a:rPr lang="en-US" altLang="zh-CN" sz="1600" dirty="0"/>
                  <a:t> </a:t>
                </a:r>
                <a:endParaRPr lang="en-US" altLang="zh-CN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 i="1"/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/>
                          <m:t>d</m:t>
                        </m:r>
                      </m:sub>
                    </m:sSub>
                    <m:r>
                      <a:rPr lang="en-US" altLang="zh-CN" sz="1600"/>
                      <m:t>=</m:t>
                    </m:r>
                    <m:func>
                      <m:funcPr>
                        <m:ctrlPr>
                          <a:rPr lang="zh-CN" altLang="zh-CN" sz="1600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6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max</m:t>
                            </m:r>
                          </m:e>
                          <m:lim>
                            <m:r>
                              <a:rPr lang="en-US" altLang="zh-CN" sz="1600" i="1"/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  <m:r>
                          <a:rPr lang="en-US" altLang="zh-CN" sz="1600" i="1"/>
                          <m:t>|</m:t>
                        </m:r>
                        <m:r>
                          <a:rPr lang="en-US" altLang="zh-CN" sz="1600" i="1"/>
                          <m:t>𝑑</m:t>
                        </m:r>
                        <m:r>
                          <a:rPr lang="en-US" altLang="zh-CN" sz="1600" i="1"/>
                          <m:t>)∝</m:t>
                        </m:r>
                      </m:e>
                    </m:func>
                    <m:func>
                      <m:funcPr>
                        <m:ctrlPr>
                          <a:rPr lang="zh-CN" altLang="zh-CN" sz="1600" i="1"/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16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max</m:t>
                            </m:r>
                          </m:e>
                          <m:lim>
                            <m:r>
                              <a:rPr lang="en-US" altLang="zh-CN" sz="1600" i="1"/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/>
                          <m:t>𝑃</m:t>
                        </m:r>
                        <m:r>
                          <a:rPr lang="en-US" altLang="zh-CN" sz="1600" i="1"/>
                          <m:t>(</m:t>
                        </m:r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a:rPr lang="en-US" altLang="zh-CN" sz="1600" i="1"/>
                              <m:t>𝑐</m:t>
                            </m:r>
                          </m:e>
                          <m:sub>
                            <m:r>
                              <a:rPr lang="en-US" altLang="zh-CN" sz="1600" i="1"/>
                              <m:t>𝑖</m:t>
                            </m:r>
                          </m:sub>
                        </m:sSub>
                        <m:r>
                          <a:rPr lang="en-US" altLang="zh-CN" sz="1600" i="1"/>
                          <m:t>)</m:t>
                        </m:r>
                        <m:nary>
                          <m:naryPr>
                            <m:chr m:val="∏"/>
                            <m:limLoc m:val="undOvr"/>
                            <m:subHide m:val="on"/>
                            <m:supHide m:val="on"/>
                            <m:ctrlPr>
                              <a:rPr lang="zh-CN" altLang="zh-CN" sz="1600" i="1"/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600" i="1"/>
                              <m:t>𝑃</m:t>
                            </m:r>
                            <m:r>
                              <a:rPr lang="en-US" altLang="zh-CN" sz="1600" i="1"/>
                              <m:t>(</m:t>
                            </m:r>
                            <m:r>
                              <a:rPr lang="en-US" altLang="zh-CN" sz="1600" i="1"/>
                              <m:t>𝑡</m:t>
                            </m:r>
                            <m:r>
                              <a:rPr lang="en-US" altLang="zh-CN" sz="1600" i="1"/>
                              <m:t>|</m:t>
                            </m:r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a:rPr lang="en-US" altLang="zh-CN" sz="1600" i="1"/>
                                  <m:t>𝑐</m:t>
                                </m:r>
                              </m:e>
                              <m:sub>
                                <m:r>
                                  <a:rPr lang="en-US" altLang="zh-CN" sz="1600" i="1"/>
                                  <m:t>𝑖</m:t>
                                </m:r>
                              </m:sub>
                            </m:sSub>
                            <m:r>
                              <a:rPr lang="en-US" altLang="zh-CN" sz="1600" i="1"/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521" b="-10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第二部分 文本分类流程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评估方法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准确率</a:t>
                </a:r>
                <a:r>
                  <a:rPr lang="en-US" altLang="zh-CN" dirty="0" smtClean="0"/>
                  <a:t>Precision	 </a:t>
                </a:r>
                <a:r>
                  <a:rPr lang="zh-CN" altLang="en-US" sz="1800" dirty="0" smtClean="0"/>
                  <a:t>衡量预测结果的可信任程度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预测的为真的样本中有多少是正确</a:t>
                </a:r>
                <a:r>
                  <a:rPr lang="en-US" altLang="zh-CN" sz="18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/>
                      <m:t>P</m:t>
                    </m:r>
                    <m:r>
                      <a:rPr lang="en-US" altLang="zh-CN" sz="1400"/>
                      <m:t>=</m:t>
                    </m:r>
                    <m:f>
                      <m:fPr>
                        <m:ctrlPr>
                          <a:rPr lang="zh-CN" altLang="zh-CN" sz="1400" i="1"/>
                        </m:ctrlPr>
                      </m:fPr>
                      <m:num>
                        <m:r>
                          <a:rPr lang="en-US" altLang="zh-CN" sz="1400" i="1"/>
                          <m:t>𝑇𝑃</m:t>
                        </m:r>
                      </m:num>
                      <m:den>
                        <m:r>
                          <a:rPr lang="en-US" altLang="zh-CN" sz="1400" i="1"/>
                          <m:t>𝑇𝑃</m:t>
                        </m:r>
                        <m:r>
                          <a:rPr lang="en-US" altLang="zh-CN" sz="1400" i="1"/>
                          <m:t>+</m:t>
                        </m:r>
                        <m:r>
                          <a:rPr lang="en-US" altLang="zh-CN" sz="1400" i="1"/>
                          <m:t>𝐹𝑃</m:t>
                        </m:r>
                      </m:den>
                    </m:f>
                  </m:oMath>
                </a14:m>
                <a:endParaRPr lang="en-US" altLang="zh-CN" sz="1400" dirty="0" smtClean="0"/>
              </a:p>
              <a:p>
                <a:pPr lvl="1"/>
                <a:r>
                  <a:rPr lang="zh-CN" altLang="en-US" dirty="0"/>
                  <a:t>召回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Recall </a:t>
                </a:r>
                <a:r>
                  <a:rPr lang="zh-CN" altLang="zh-CN" sz="1800" dirty="0" smtClean="0"/>
                  <a:t>衡量</a:t>
                </a:r>
                <a:r>
                  <a:rPr lang="zh-CN" altLang="zh-CN" sz="1800" dirty="0"/>
                  <a:t>分类结果的文本</a:t>
                </a:r>
                <a:r>
                  <a:rPr lang="zh-CN" altLang="zh-CN" sz="1800" dirty="0" smtClean="0"/>
                  <a:t>丢失率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该类为真的数目中有多少预测出来</a:t>
                </a:r>
                <a:r>
                  <a:rPr lang="en-US" altLang="zh-CN" sz="18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/>
                      <m:t>R</m:t>
                    </m:r>
                    <m:r>
                      <a:rPr lang="en-US" altLang="zh-CN" sz="1400"/>
                      <m:t>=</m:t>
                    </m:r>
                    <m:f>
                      <m:fPr>
                        <m:ctrlPr>
                          <a:rPr lang="zh-CN" altLang="zh-CN" sz="1400" i="1"/>
                        </m:ctrlPr>
                      </m:fPr>
                      <m:num>
                        <m:r>
                          <a:rPr lang="en-US" altLang="zh-CN" sz="1400" i="1"/>
                          <m:t>𝑇𝑃</m:t>
                        </m:r>
                      </m:num>
                      <m:den>
                        <m:r>
                          <a:rPr lang="en-US" altLang="zh-CN" sz="1400" i="1"/>
                          <m:t>𝑇𝑃</m:t>
                        </m:r>
                        <m:r>
                          <a:rPr lang="en-US" altLang="zh-CN" sz="1400" i="1"/>
                          <m:t>+</m:t>
                        </m:r>
                        <m:r>
                          <a:rPr lang="en-US" altLang="zh-CN" sz="1400" i="1"/>
                          <m:t>𝐹𝑁</m:t>
                        </m:r>
                      </m:den>
                    </m:f>
                  </m:oMath>
                </a14:m>
                <a:endParaRPr lang="en-US" altLang="zh-CN" sz="1400" dirty="0" smtClean="0"/>
              </a:p>
              <a:p>
                <a:pPr lvl="1"/>
                <a:r>
                  <a:rPr lang="en-US" altLang="zh-CN" dirty="0" err="1" smtClean="0"/>
                  <a:t>F1</a:t>
                </a:r>
                <a:r>
                  <a:rPr lang="zh-CN" altLang="en-US" dirty="0" smtClean="0"/>
                  <a:t>值</a:t>
                </a:r>
                <a:r>
                  <a:rPr lang="en-US" altLang="zh-CN" dirty="0" smtClean="0"/>
                  <a:t>	</a:t>
                </a:r>
                <a:r>
                  <a:rPr lang="zh-CN" altLang="en-US" sz="1800" dirty="0"/>
                  <a:t>折中的</a:t>
                </a:r>
                <a:r>
                  <a:rPr lang="zh-CN" altLang="en-US" sz="1800" dirty="0" smtClean="0"/>
                  <a:t>方案</a:t>
                </a:r>
                <a:endParaRPr lang="en-US" altLang="zh-CN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/>
                      <m:t>F</m:t>
                    </m:r>
                    <m:r>
                      <a:rPr lang="en-US" altLang="zh-CN" sz="1400"/>
                      <m:t>1=</m:t>
                    </m:r>
                    <m:f>
                      <m:fPr>
                        <m:ctrlPr>
                          <a:rPr lang="zh-CN" altLang="zh-CN" sz="1400" i="1"/>
                        </m:ctrlPr>
                      </m:fPr>
                      <m:num>
                        <m:r>
                          <a:rPr lang="en-US" altLang="zh-CN" sz="1400" i="1"/>
                          <m:t>2</m:t>
                        </m:r>
                        <m:r>
                          <a:rPr lang="en-US" altLang="zh-CN" sz="1400" i="1"/>
                          <m:t>𝑇𝑃</m:t>
                        </m:r>
                      </m:num>
                      <m:den>
                        <m:r>
                          <a:rPr lang="en-US" altLang="zh-CN" sz="1400" i="1"/>
                          <m:t>2</m:t>
                        </m:r>
                        <m:r>
                          <a:rPr lang="en-US" altLang="zh-CN" sz="1400" i="1"/>
                          <m:t>𝑇𝑃</m:t>
                        </m:r>
                        <m:r>
                          <a:rPr lang="en-US" altLang="zh-CN" sz="1400" i="1"/>
                          <m:t>+</m:t>
                        </m:r>
                        <m:r>
                          <a:rPr lang="en-US" altLang="zh-CN" sz="1400" i="1"/>
                          <m:t>𝐹𝑃</m:t>
                        </m:r>
                        <m:r>
                          <a:rPr lang="en-US" altLang="zh-CN" sz="1400" i="1"/>
                          <m:t>+</m:t>
                        </m:r>
                        <m:r>
                          <a:rPr lang="en-US" altLang="zh-CN" sz="1400" i="1"/>
                          <m:t>𝑇𝑁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81591"/>
              </p:ext>
            </p:extLst>
          </p:nvPr>
        </p:nvGraphicFramePr>
        <p:xfrm>
          <a:off x="5750045" y="4400778"/>
          <a:ext cx="5417820" cy="1031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5516"/>
                <a:gridCol w="1806152"/>
                <a:gridCol w="1806152"/>
              </a:tblGrid>
              <a:tr h="34376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真实属于类</a:t>
                      </a: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en-US" sz="1050" baseline="-2500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 dirty="0">
                          <a:effectLst/>
                        </a:rPr>
                        <a:t>真实不属于类</a:t>
                      </a:r>
                      <a:r>
                        <a:rPr lang="en-US" sz="1050" dirty="0">
                          <a:effectLst/>
                        </a:rPr>
                        <a:t>c</a:t>
                      </a:r>
                      <a:r>
                        <a:rPr lang="en-US" sz="1050" baseline="-25000" dirty="0">
                          <a:effectLst/>
                        </a:rPr>
                        <a:t>i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376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预测为类</a:t>
                      </a: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en-US" sz="1050" baseline="-2500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TP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FP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3767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预测不为类</a:t>
                      </a:r>
                      <a:r>
                        <a:rPr lang="en-US" sz="1050">
                          <a:effectLst/>
                        </a:rPr>
                        <a:t>c</a:t>
                      </a:r>
                      <a:r>
                        <a:rPr lang="en-US" sz="1050" baseline="-25000">
                          <a:effectLst/>
                        </a:rPr>
                        <a:t>i</a:t>
                      </a:r>
                      <a:endParaRPr lang="zh-CN" sz="105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FN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TN</a:t>
                      </a:r>
                      <a:endParaRPr lang="zh-CN" sz="105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73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257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Text Classification weibo 文本分类以微博为例</vt:lpstr>
      <vt:lpstr>PowerPoint 演示文稿</vt:lpstr>
      <vt:lpstr>第一部分 简介</vt:lpstr>
      <vt:lpstr>第一部分 简介</vt:lpstr>
      <vt:lpstr>第二部分 文本分类流程</vt:lpstr>
      <vt:lpstr>第二部分文本分类流程</vt:lpstr>
      <vt:lpstr>第二部分文本分类流程</vt:lpstr>
      <vt:lpstr>第二部分 文本分类流程</vt:lpstr>
      <vt:lpstr>第二部分 文本分类流程</vt:lpstr>
      <vt:lpstr>第三部分 数据获取部分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weibo 文本分类以微博为例</dc:title>
  <dc:creator>HP</dc:creator>
  <cp:lastModifiedBy>HP</cp:lastModifiedBy>
  <cp:revision>12</cp:revision>
  <dcterms:created xsi:type="dcterms:W3CDTF">2017-09-04T14:53:05Z</dcterms:created>
  <dcterms:modified xsi:type="dcterms:W3CDTF">2017-09-04T16:46:10Z</dcterms:modified>
</cp:coreProperties>
</file>