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83" r:id="rId3"/>
    <p:sldId id="280" r:id="rId4"/>
    <p:sldId id="256" r:id="rId5"/>
    <p:sldId id="257" r:id="rId6"/>
    <p:sldId id="258" r:id="rId7"/>
    <p:sldId id="259" r:id="rId8"/>
    <p:sldId id="260" r:id="rId9"/>
    <p:sldId id="261" r:id="rId10"/>
    <p:sldId id="271" r:id="rId11"/>
    <p:sldId id="281" r:id="rId12"/>
    <p:sldId id="269" r:id="rId13"/>
    <p:sldId id="282" r:id="rId14"/>
    <p:sldId id="262" r:id="rId15"/>
    <p:sldId id="263" r:id="rId16"/>
    <p:sldId id="274" r:id="rId17"/>
    <p:sldId id="275" r:id="rId18"/>
    <p:sldId id="276" r:id="rId19"/>
    <p:sldId id="273" r:id="rId20"/>
    <p:sldId id="277" r:id="rId21"/>
    <p:sldId id="278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88262" autoAdjust="0"/>
  </p:normalViewPr>
  <p:slideViewPr>
    <p:cSldViewPr>
      <p:cViewPr varScale="1">
        <p:scale>
          <a:sx n="66" d="100"/>
          <a:sy n="66" d="100"/>
        </p:scale>
        <p:origin x="15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02A2-B477-47E1-A967-5192327838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9633F-08C7-4D8F-AAE1-1CCD836F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Each file is under a </a:t>
            </a:r>
            <a:r>
              <a:rPr lang="en-US" sz="2200" dirty="0" smtClean="0">
                <a:solidFill>
                  <a:srgbClr val="953735"/>
                </a:solidFill>
              </a:rPr>
              <a:t>directory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953735"/>
                </a:solidFill>
              </a:rPr>
              <a:t>directory </a:t>
            </a:r>
            <a:r>
              <a:rPr lang="en-US" sz="2200" dirty="0" smtClean="0"/>
              <a:t>is also a file.</a:t>
            </a:r>
          </a:p>
          <a:p>
            <a:pPr lvl="1"/>
            <a:r>
              <a:rPr lang="en-US" sz="2200" dirty="0" smtClean="0"/>
              <a:t>Only one root </a:t>
            </a:r>
            <a:r>
              <a:rPr lang="en-US" altLang="en-US" sz="2200" dirty="0" smtClean="0"/>
              <a:t>“</a:t>
            </a:r>
            <a:r>
              <a:rPr lang="en-US" sz="2200" dirty="0" smtClean="0"/>
              <a:t>/</a:t>
            </a:r>
            <a:r>
              <a:rPr lang="en-US" altLang="en-US" sz="2200" dirty="0" smtClean="0"/>
              <a:t>”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sz="2200" dirty="0" smtClean="0">
                <a:solidFill>
                  <a:srgbClr val="31859C"/>
                </a:solidFill>
              </a:rPr>
              <a:t>Regular files</a:t>
            </a:r>
            <a:r>
              <a:rPr lang="en-US" sz="2200" dirty="0" smtClean="0"/>
              <a:t> can only be leaves.</a:t>
            </a:r>
          </a:p>
          <a:p>
            <a:pPr lvl="2"/>
            <a:r>
              <a:rPr lang="en-US" sz="1900" dirty="0" smtClean="0"/>
              <a:t>e.g., documents, music,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BBC-FB3B-45F5-9B9F-A6A01F4664E7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this class about?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“Fundamentals </a:t>
            </a:r>
            <a:r>
              <a:rPr lang="en-US" dirty="0"/>
              <a:t>of commonly used </a:t>
            </a:r>
            <a:r>
              <a:rPr lang="en-US" b="1" dirty="0"/>
              <a:t>software tools</a:t>
            </a:r>
            <a:r>
              <a:rPr lang="en-US" dirty="0"/>
              <a:t> and environments, particularly </a:t>
            </a:r>
            <a:r>
              <a:rPr lang="en-US" b="1" dirty="0"/>
              <a:t>open-source</a:t>
            </a:r>
            <a:r>
              <a:rPr lang="en-US" dirty="0"/>
              <a:t> tools to be used in upper division computer science courses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Basics: Shell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&lt;</a:t>
            </a:r>
            <a:r>
              <a:rPr lang="en-US" b="1" dirty="0"/>
              <a:t>up arrow&gt;</a:t>
            </a:r>
            <a:r>
              <a:rPr lang="en-US" dirty="0"/>
              <a:t>: previous command 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tab&gt;</a:t>
            </a:r>
            <a:r>
              <a:rPr lang="en-US" dirty="0"/>
              <a:t>: auto-complete </a:t>
            </a:r>
          </a:p>
          <a:p>
            <a:r>
              <a:rPr lang="en-US" b="1" dirty="0" smtClean="0"/>
              <a:t>!!</a:t>
            </a:r>
            <a:r>
              <a:rPr lang="en-US" dirty="0" smtClean="0"/>
              <a:t>: </a:t>
            </a:r>
            <a:r>
              <a:rPr lang="en-US" dirty="0"/>
              <a:t>replace with previous command </a:t>
            </a:r>
          </a:p>
          <a:p>
            <a:r>
              <a:rPr lang="en-US" b="1" dirty="0" smtClean="0"/>
              <a:t>![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refer to previous command with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  <a:p>
            <a:r>
              <a:rPr lang="en-US" b="1" dirty="0" smtClean="0"/>
              <a:t>^[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replace with command referred to as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Files and Processes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either a </a:t>
            </a:r>
            <a:r>
              <a:rPr lang="en-US" b="1" u="sng" dirty="0" smtClean="0"/>
              <a:t>process</a:t>
            </a:r>
            <a:r>
              <a:rPr lang="en-US" dirty="0" smtClean="0"/>
              <a:t> or a </a:t>
            </a:r>
            <a:r>
              <a:rPr lang="en-US" b="1" u="sng" dirty="0" smtClean="0"/>
              <a:t>file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smtClean="0"/>
              <a:t>Process</a:t>
            </a:r>
            <a:r>
              <a:rPr lang="en-US" dirty="0" smtClean="0"/>
              <a:t>: an executing program identified by PID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: collection of data</a:t>
            </a:r>
          </a:p>
          <a:p>
            <a:pPr lvl="2"/>
            <a:r>
              <a:rPr lang="en-US" dirty="0" smtClean="0"/>
              <a:t>A document</a:t>
            </a:r>
          </a:p>
          <a:p>
            <a:pPr lvl="2"/>
            <a:r>
              <a:rPr lang="en-US" dirty="0" smtClean="0"/>
              <a:t>Text of program written in high-level language</a:t>
            </a:r>
          </a:p>
          <a:p>
            <a:pPr lvl="2"/>
            <a:r>
              <a:rPr lang="en-US" dirty="0" smtClean="0"/>
              <a:t>Executable</a:t>
            </a:r>
          </a:p>
          <a:p>
            <a:pPr lvl="2"/>
            <a:r>
              <a:rPr lang="en-US" dirty="0" smtClean="0"/>
              <a:t>Directory</a:t>
            </a:r>
          </a:p>
          <a:p>
            <a:pPr lvl="2"/>
            <a:r>
              <a:rPr lang="en-US" dirty="0" smtClean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4809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System 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/>
              <a:t>structured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1751" y="24381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66800" y="2362200"/>
            <a:ext cx="6248400" cy="4114800"/>
            <a:chOff x="4346205" y="3162976"/>
            <a:chExt cx="4559559" cy="3182298"/>
          </a:xfrm>
        </p:grpSpPr>
        <p:sp>
          <p:nvSpPr>
            <p:cNvPr id="8" name="Rounded Rectangle 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usr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20" name="Elbow Connector 19"/>
            <p:cNvCxnSpPr>
              <a:stCxn id="8" idx="2"/>
              <a:endCxn id="1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8" idx="2"/>
              <a:endCxn id="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2"/>
              <a:endCxn id="1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8" idx="2"/>
              <a:endCxn id="1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" idx="2"/>
              <a:endCxn id="1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0" idx="2"/>
              <a:endCxn id="1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0" idx="2"/>
              <a:endCxn id="1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0" idx="2"/>
              <a:endCxn id="1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2" idx="2"/>
              <a:endCxn id="1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" idx="2"/>
              <a:endCxn id="1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4" idx="2"/>
              <a:endCxn id="1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32" name="Elbow Connector 31"/>
            <p:cNvCxnSpPr>
              <a:stCxn id="19" idx="2"/>
              <a:endCxn id="3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34" name="Elbow Connector 33"/>
            <p:cNvCxnSpPr>
              <a:stCxn id="19" idx="2"/>
              <a:endCxn id="3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36" name="Elbow Connector 35"/>
            <p:cNvCxnSpPr>
              <a:stCxn id="14" idx="2"/>
              <a:endCxn id="3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Absolute Path vs. Relative Path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65336" y="15799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37" name="Group 123"/>
          <p:cNvGrpSpPr>
            <a:grpSpLocks/>
          </p:cNvGrpSpPr>
          <p:nvPr/>
        </p:nvGrpSpPr>
        <p:grpSpPr bwMode="auto">
          <a:xfrm>
            <a:off x="914400" y="1417638"/>
            <a:ext cx="6858000" cy="4392067"/>
            <a:chOff x="4346205" y="3162976"/>
            <a:chExt cx="4559559" cy="3182298"/>
          </a:xfrm>
        </p:grpSpPr>
        <p:sp>
          <p:nvSpPr>
            <p:cNvPr id="38" name="Rounded Rectangle 3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usr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50" name="Elbow Connector 49"/>
            <p:cNvCxnSpPr>
              <a:stCxn id="38" idx="2"/>
              <a:endCxn id="4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8" idx="2"/>
              <a:endCxn id="3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8" idx="2"/>
              <a:endCxn id="4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8" idx="2"/>
              <a:endCxn id="4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8" idx="2"/>
              <a:endCxn id="4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0" idx="2"/>
              <a:endCxn id="4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0" idx="2"/>
              <a:endCxn id="4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0" idx="2"/>
              <a:endCxn id="4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2" idx="2"/>
              <a:endCxn id="4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4" idx="2"/>
              <a:endCxn id="4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4" idx="2"/>
              <a:endCxn id="4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62" name="Elbow Connector 61"/>
            <p:cNvCxnSpPr>
              <a:stCxn id="49" idx="2"/>
              <a:endCxn id="6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64" name="Elbow Connector 63"/>
            <p:cNvCxnSpPr>
              <a:stCxn id="49" idx="2"/>
              <a:endCxn id="6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66" name="Elbow Connector 65"/>
            <p:cNvCxnSpPr>
              <a:stCxn id="44" idx="2"/>
              <a:endCxn id="6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>
            <a:spLocks/>
          </p:cNvSpPr>
          <p:nvPr/>
        </p:nvSpPr>
        <p:spPr bwMode="auto">
          <a:xfrm>
            <a:off x="1813715" y="1689199"/>
            <a:ext cx="2850713" cy="2772279"/>
          </a:xfrm>
          <a:custGeom>
            <a:avLst/>
            <a:gdLst>
              <a:gd name="T0" fmla="*/ 1639847 w 1666479"/>
              <a:gd name="T1" fmla="*/ 0 h 1676742"/>
              <a:gd name="T2" fmla="*/ 1504221 w 1666479"/>
              <a:gd name="T3" fmla="*/ 591791 h 1676742"/>
              <a:gd name="T4" fmla="*/ 406879 w 1666479"/>
              <a:gd name="T5" fmla="*/ 1146595 h 1676742"/>
              <a:gd name="T6" fmla="*/ 0 w 1666479"/>
              <a:gd name="T7" fmla="*/ 1676742 h 1676742"/>
              <a:gd name="T8" fmla="*/ 0 w 1666479"/>
              <a:gd name="T9" fmla="*/ 1676742 h 1676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6479" h="1676742">
                <a:moveTo>
                  <a:pt x="1639847" y="0"/>
                </a:moveTo>
                <a:cubicBezTo>
                  <a:pt x="1674781" y="200346"/>
                  <a:pt x="1709716" y="400692"/>
                  <a:pt x="1504221" y="591791"/>
                </a:cubicBezTo>
                <a:cubicBezTo>
                  <a:pt x="1298726" y="782890"/>
                  <a:pt x="657583" y="965770"/>
                  <a:pt x="406879" y="1146595"/>
                </a:cubicBezTo>
                <a:cubicBezTo>
                  <a:pt x="156175" y="1327420"/>
                  <a:pt x="0" y="1676742"/>
                  <a:pt x="0" y="1676742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72" name="Curved Connector 71"/>
          <p:cNvCxnSpPr>
            <a:stCxn id="44" idx="0"/>
          </p:cNvCxnSpPr>
          <p:nvPr/>
        </p:nvCxnSpPr>
        <p:spPr>
          <a:xfrm rot="16200000" flipH="1">
            <a:off x="2539124" y="3028190"/>
            <a:ext cx="2325723" cy="2895500"/>
          </a:xfrm>
          <a:prstGeom prst="curvedConnector4">
            <a:avLst>
              <a:gd name="adj1" fmla="val 28901"/>
              <a:gd name="adj2" fmla="val 7255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2605" y="6060570"/>
            <a:ext cx="24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directory: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Moving Around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pwd</a:t>
            </a:r>
            <a:r>
              <a:rPr lang="en-US" sz="3600" dirty="0"/>
              <a:t>: print working directory </a:t>
            </a:r>
          </a:p>
          <a:p>
            <a:r>
              <a:rPr lang="en-US" sz="3600" b="1" dirty="0" smtClean="0"/>
              <a:t>cd</a:t>
            </a:r>
            <a:r>
              <a:rPr lang="en-US" sz="3600" dirty="0"/>
              <a:t>: </a:t>
            </a:r>
            <a:r>
              <a:rPr lang="en-US" sz="3600" dirty="0" smtClean="0"/>
              <a:t>change directory </a:t>
            </a:r>
          </a:p>
          <a:p>
            <a:pPr marL="457200" lvl="1" indent="0">
              <a:buNone/>
            </a:pPr>
            <a:r>
              <a:rPr lang="en-US" b="1" dirty="0" smtClean="0"/>
              <a:t>~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home directory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 current </a:t>
            </a:r>
            <a:r>
              <a:rPr lang="en-US" dirty="0"/>
              <a:t>directory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/</a:t>
            </a:r>
            <a:r>
              <a:rPr lang="en-US" dirty="0"/>
              <a:t> </a:t>
            </a:r>
            <a:r>
              <a:rPr lang="en-US" dirty="0" smtClean="0"/>
              <a:t> root </a:t>
            </a:r>
            <a:r>
              <a:rPr lang="en-US" dirty="0"/>
              <a:t>directory, or directory separator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..</a:t>
            </a:r>
            <a:r>
              <a:rPr lang="en-US" dirty="0"/>
              <a:t> </a:t>
            </a:r>
            <a:r>
              <a:rPr lang="en-US" dirty="0" smtClean="0"/>
              <a:t> parent </a:t>
            </a:r>
            <a:r>
              <a:rPr lang="en-US" dirty="0"/>
              <a:t>directory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Basics: Dealing with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4200" b="1" dirty="0" smtClean="0"/>
              <a:t>mv</a:t>
            </a:r>
            <a:r>
              <a:rPr lang="pt-BR" sz="4200" dirty="0"/>
              <a:t>: </a:t>
            </a:r>
            <a:r>
              <a:rPr lang="pt-BR" sz="4200" dirty="0" smtClean="0"/>
              <a:t>move/rename </a:t>
            </a:r>
            <a:r>
              <a:rPr lang="pt-BR" sz="4200" dirty="0"/>
              <a:t>a </a:t>
            </a:r>
            <a:r>
              <a:rPr lang="pt-BR" sz="4200" dirty="0" smtClean="0"/>
              <a:t>file</a:t>
            </a:r>
            <a:endParaRPr lang="pt-BR" sz="4200" dirty="0"/>
          </a:p>
          <a:p>
            <a:r>
              <a:rPr lang="en-US" sz="4200" b="1" dirty="0" err="1" smtClean="0"/>
              <a:t>cp</a:t>
            </a:r>
            <a:r>
              <a:rPr lang="en-US" sz="4200" dirty="0"/>
              <a:t>: copy a file </a:t>
            </a:r>
          </a:p>
          <a:p>
            <a:r>
              <a:rPr lang="en-US" sz="4200" b="1" dirty="0" err="1" smtClean="0"/>
              <a:t>rm</a:t>
            </a:r>
            <a:r>
              <a:rPr lang="en-US" sz="4200" dirty="0"/>
              <a:t>: remove a </a:t>
            </a:r>
            <a:r>
              <a:rPr lang="en-US" sz="4200" dirty="0" smtClean="0"/>
              <a:t>file</a:t>
            </a:r>
          </a:p>
          <a:p>
            <a:pPr lvl="1"/>
            <a:r>
              <a:rPr lang="en-US" sz="4200" dirty="0" smtClean="0"/>
              <a:t>r</a:t>
            </a:r>
            <a:r>
              <a:rPr lang="en-US" sz="4200" dirty="0"/>
              <a:t>: remove directories and their contents recursively </a:t>
            </a:r>
          </a:p>
          <a:p>
            <a:r>
              <a:rPr lang="en-US" sz="4200" b="1" dirty="0" err="1" smtClean="0"/>
              <a:t>mkdir</a:t>
            </a:r>
            <a:r>
              <a:rPr lang="en-US" sz="4200" dirty="0"/>
              <a:t>: make a directory </a:t>
            </a:r>
          </a:p>
          <a:p>
            <a:r>
              <a:rPr lang="en-US" sz="4200" b="1" dirty="0" err="1" smtClean="0"/>
              <a:t>rmdir</a:t>
            </a:r>
            <a:r>
              <a:rPr lang="en-US" sz="4200" dirty="0"/>
              <a:t>: remove </a:t>
            </a:r>
            <a:r>
              <a:rPr lang="en-US" sz="4200" dirty="0" smtClean="0"/>
              <a:t>an empty </a:t>
            </a:r>
            <a:r>
              <a:rPr lang="en-US" sz="4200" dirty="0"/>
              <a:t>directory </a:t>
            </a:r>
          </a:p>
          <a:p>
            <a:r>
              <a:rPr lang="en-US" sz="4200" b="1" dirty="0" err="1" smtClean="0"/>
              <a:t>ls</a:t>
            </a:r>
            <a:r>
              <a:rPr lang="en-US" sz="4200" dirty="0"/>
              <a:t>: list contents</a:t>
            </a:r>
            <a:r>
              <a:rPr lang="en-US" sz="4200" dirty="0" smtClean="0"/>
              <a:t> </a:t>
            </a:r>
            <a:r>
              <a:rPr lang="en-US" sz="4200" dirty="0"/>
              <a:t>of a directory </a:t>
            </a:r>
            <a:endParaRPr lang="en-US" sz="4200" dirty="0" smtClean="0"/>
          </a:p>
          <a:p>
            <a:pPr lvl="1"/>
            <a:r>
              <a:rPr lang="en-US" sz="4200" dirty="0" smtClean="0"/>
              <a:t>d</a:t>
            </a:r>
            <a:r>
              <a:rPr lang="en-US" sz="4200" dirty="0"/>
              <a:t>: list only directories </a:t>
            </a:r>
            <a:endParaRPr lang="en-US" sz="4200" dirty="0" smtClean="0"/>
          </a:p>
          <a:p>
            <a:pPr lvl="1"/>
            <a:r>
              <a:rPr lang="en-US" sz="4200" dirty="0" smtClean="0"/>
              <a:t>a</a:t>
            </a:r>
            <a:r>
              <a:rPr lang="en-US" sz="4200" dirty="0"/>
              <a:t>: list all files including hidden ones </a:t>
            </a:r>
            <a:endParaRPr lang="en-US" sz="4200" dirty="0" smtClean="0"/>
          </a:p>
          <a:p>
            <a:pPr lvl="1"/>
            <a:r>
              <a:rPr lang="en-US" sz="4200" dirty="0" smtClean="0"/>
              <a:t>l</a:t>
            </a:r>
            <a:r>
              <a:rPr lang="en-US" sz="4200" dirty="0"/>
              <a:t>: show long listing including permission info </a:t>
            </a:r>
            <a:endParaRPr lang="en-US" sz="4200" dirty="0" smtClean="0"/>
          </a:p>
          <a:p>
            <a:pPr lvl="1"/>
            <a:r>
              <a:rPr lang="en-US" sz="4200" dirty="0" smtClean="0"/>
              <a:t>s</a:t>
            </a:r>
            <a:r>
              <a:rPr lang="en-US" sz="4200" dirty="0"/>
              <a:t>: show size of each file, in blocks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(r), write (w), executable (x) </a:t>
            </a:r>
            <a:endParaRPr lang="en-US" dirty="0" smtClean="0"/>
          </a:p>
          <a:p>
            <a:pPr lvl="1"/>
            <a:r>
              <a:rPr lang="en-US" dirty="0" smtClean="0"/>
              <a:t>User</a:t>
            </a:r>
            <a:r>
              <a:rPr lang="en-US" dirty="0"/>
              <a:t>, group, </a:t>
            </a:r>
            <a:r>
              <a:rPr lang="en-US" dirty="0" smtClean="0"/>
              <a:t>others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3327"/>
            <a:ext cx="9144000" cy="2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(symbolic)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9870"/>
            <a:ext cx="8229600" cy="3566622"/>
          </a:xfrm>
        </p:spPr>
      </p:pic>
    </p:spTree>
    <p:extLst>
      <p:ext uri="{BB962C8B-B14F-4D97-AF65-F5344CB8AC3E}">
        <p14:creationId xmlns:p14="http://schemas.microsoft.com/office/powerpoint/2010/main" val="14080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(numeric)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620000" cy="3685016"/>
          </a:xfrm>
        </p:spPr>
      </p:pic>
      <p:sp>
        <p:nvSpPr>
          <p:cNvPr id="5" name="TextBox 4"/>
          <p:cNvSpPr txBox="1"/>
          <p:nvPr/>
        </p:nvSpPr>
        <p:spPr>
          <a:xfrm>
            <a:off x="685800" y="53340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Usage </a:t>
            </a:r>
            <a:endParaRPr lang="en-US" dirty="0"/>
          </a:p>
          <a:p>
            <a:r>
              <a:rPr lang="en-US" dirty="0" smtClean="0"/>
              <a:t>–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/>
              <a:t>[''references''][''operator''][''modes''] ''file1'' ... </a:t>
            </a:r>
          </a:p>
          <a:p>
            <a:r>
              <a:rPr lang="en-US" dirty="0" smtClean="0"/>
              <a:t>Example: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 err="1"/>
              <a:t>ug+rw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a-w </a:t>
            </a:r>
            <a:r>
              <a:rPr lang="en-US" dirty="0" err="1"/>
              <a:t>myfile</a:t>
            </a:r>
            <a:r>
              <a:rPr lang="en-US" dirty="0"/>
              <a:t>, </a:t>
            </a:r>
          </a:p>
          <a:p>
            <a:r>
              <a:rPr lang="en-US" dirty="0" smtClean="0"/>
              <a:t>Example: </a:t>
            </a:r>
            <a:r>
              <a:rPr lang="en-US" b="1" dirty="0" err="1" smtClean="0"/>
              <a:t>chmod</a:t>
            </a:r>
            <a:r>
              <a:rPr lang="en-US" b="1" dirty="0" smtClean="0"/>
              <a:t> </a:t>
            </a:r>
            <a:r>
              <a:rPr lang="en-US" dirty="0" err="1"/>
              <a:t>ug</a:t>
            </a:r>
            <a:r>
              <a:rPr lang="en-US" dirty="0"/>
              <a:t>=</a:t>
            </a:r>
            <a:r>
              <a:rPr lang="en-US" dirty="0" err="1"/>
              <a:t>rx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664 </a:t>
            </a:r>
            <a:r>
              <a:rPr lang="en-US" dirty="0" err="1"/>
              <a:t>myfile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Basics: Changing File Attributes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ln</a:t>
            </a:r>
            <a:r>
              <a:rPr lang="en-US" dirty="0"/>
              <a:t>: create a link 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links: </a:t>
            </a:r>
            <a:r>
              <a:rPr lang="en-US" dirty="0" smtClean="0"/>
              <a:t>point </a:t>
            </a:r>
            <a:r>
              <a:rPr lang="en-US" dirty="0"/>
              <a:t>to physical data </a:t>
            </a:r>
            <a:endParaRPr lang="en-US" dirty="0" smtClean="0"/>
          </a:p>
          <a:p>
            <a:pPr lvl="1"/>
            <a:r>
              <a:rPr lang="en-US" dirty="0" smtClean="0"/>
              <a:t>Soft </a:t>
            </a:r>
            <a:r>
              <a:rPr lang="en-US" dirty="0"/>
              <a:t>links aka symbolic links (-s): </a:t>
            </a:r>
            <a:r>
              <a:rPr lang="en-US" dirty="0" smtClean="0"/>
              <a:t>point </a:t>
            </a:r>
            <a:r>
              <a:rPr lang="en-US" dirty="0"/>
              <a:t>to a file </a:t>
            </a:r>
          </a:p>
          <a:p>
            <a:r>
              <a:rPr lang="en-US" b="1" dirty="0" smtClean="0"/>
              <a:t>touch</a:t>
            </a:r>
            <a:r>
              <a:rPr lang="en-US" dirty="0"/>
              <a:t>: update access &amp; modification time to current time </a:t>
            </a:r>
            <a:endParaRPr lang="en-US" dirty="0" smtClean="0"/>
          </a:p>
          <a:p>
            <a:pPr lvl="1"/>
            <a:r>
              <a:rPr lang="en-US" dirty="0" smtClean="0"/>
              <a:t>touch </a:t>
            </a:r>
            <a:r>
              <a:rPr lang="en-US" i="1" dirty="0"/>
              <a:t>filename </a:t>
            </a:r>
            <a:endParaRPr lang="en-US" dirty="0" smtClean="0"/>
          </a:p>
          <a:p>
            <a:pPr lvl="1"/>
            <a:r>
              <a:rPr lang="en-US" dirty="0" smtClean="0"/>
              <a:t>touch </a:t>
            </a:r>
            <a:r>
              <a:rPr lang="en-US" dirty="0"/>
              <a:t>-t 201101311759.30 </a:t>
            </a:r>
            <a:r>
              <a:rPr lang="en-US" i="1" dirty="0"/>
              <a:t>filename </a:t>
            </a:r>
            <a:endParaRPr lang="en-US" dirty="0" smtClean="0"/>
          </a:p>
          <a:p>
            <a:pPr lvl="2"/>
            <a:r>
              <a:rPr lang="en-US" dirty="0" smtClean="0"/>
              <a:t>Change </a:t>
            </a:r>
            <a:r>
              <a:rPr lang="en-US" dirty="0"/>
              <a:t>filename’s access &amp; modification time to (year 2011 January day 31 time 17:59:30)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open source software?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</a:t>
            </a:r>
            <a:r>
              <a:rPr lang="en-US" smtClean="0"/>
              <a:t>is publicly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Anyone is allowed to modify the source code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Apache</a:t>
            </a:r>
          </a:p>
        </p:txBody>
      </p:sp>
    </p:spTree>
    <p:extLst>
      <p:ext uri="{BB962C8B-B14F-4D97-AF65-F5344CB8AC3E}">
        <p14:creationId xmlns:p14="http://schemas.microsoft.com/office/powerpoint/2010/main" val="234905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-type</a:t>
            </a:r>
            <a:r>
              <a:rPr lang="en-US" dirty="0"/>
              <a:t>: type of a file (</a:t>
            </a:r>
            <a:r>
              <a:rPr lang="en-US" dirty="0" err="1" smtClean="0"/>
              <a:t>e.g</a:t>
            </a:r>
            <a:r>
              <a:rPr lang="en-US" dirty="0" smtClean="0"/>
              <a:t>: directory</a:t>
            </a:r>
            <a:r>
              <a:rPr lang="en-US" dirty="0"/>
              <a:t>, symbolic link) </a:t>
            </a:r>
          </a:p>
          <a:p>
            <a:r>
              <a:rPr lang="en-US" dirty="0" smtClean="0"/>
              <a:t>-</a:t>
            </a:r>
            <a:r>
              <a:rPr lang="en-US" dirty="0"/>
              <a:t>perm: permission of a file </a:t>
            </a:r>
          </a:p>
          <a:p>
            <a:r>
              <a:rPr lang="en-US" dirty="0" smtClean="0"/>
              <a:t>-</a:t>
            </a:r>
            <a:r>
              <a:rPr lang="en-US" dirty="0"/>
              <a:t>name: name of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-user: owner of a file 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maxdepth</a:t>
            </a:r>
            <a:r>
              <a:rPr lang="en-US" dirty="0" smtClean="0"/>
              <a:t>: how many levels to 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whereis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</a:t>
            </a:r>
            <a:r>
              <a:rPr lang="en-US" dirty="0"/>
              <a:t>the binary, source, and manual page files for a command </a:t>
            </a:r>
            <a:endParaRPr lang="en-US" dirty="0" smtClean="0"/>
          </a:p>
          <a:p>
            <a:r>
              <a:rPr lang="en-US" dirty="0" smtClean="0"/>
              <a:t>There are other useful “</a:t>
            </a:r>
            <a:r>
              <a:rPr lang="en-US" dirty="0" err="1" smtClean="0"/>
              <a:t>wh</a:t>
            </a:r>
            <a:r>
              <a:rPr lang="en-US" dirty="0" smtClean="0"/>
              <a:t>…” commands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Extensive </a:t>
            </a:r>
            <a:r>
              <a:rPr lang="en-US" dirty="0"/>
              <a:t>documentation that comes preinstalled with almost all substantial Unix and Unix-like operating systems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a manual page for </a:t>
            </a:r>
            <a:r>
              <a:rPr lang="en-US" dirty="0" smtClean="0"/>
              <a:t>a Linux </a:t>
            </a:r>
            <a:r>
              <a:rPr lang="en-US" dirty="0"/>
              <a:t>command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b="1" dirty="0"/>
              <a:t>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dirty="0"/>
              <a:t>section </a:t>
            </a:r>
            <a:r>
              <a:rPr lang="en-US" dirty="0" err="1"/>
              <a:t>command_name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Hit </a:t>
            </a:r>
            <a:r>
              <a:rPr lang="en-US" dirty="0"/>
              <a:t>“q” to get out of man </a:t>
            </a:r>
            <a:r>
              <a:rPr lang="en-US" dirty="0" smtClean="0"/>
              <a:t>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GNU/Linux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Open-source operating system</a:t>
            </a:r>
            <a:endParaRPr lang="en-US" dirty="0"/>
          </a:p>
          <a:p>
            <a:pPr lvl="1"/>
            <a:r>
              <a:rPr lang="en-US" b="1" dirty="0" smtClean="0"/>
              <a:t>Kernel</a:t>
            </a:r>
            <a:r>
              <a:rPr lang="en-US" dirty="0" smtClean="0"/>
              <a:t>: core of operating system</a:t>
            </a:r>
          </a:p>
          <a:p>
            <a:pPr lvl="2"/>
            <a:r>
              <a:rPr lang="en-US" dirty="0" smtClean="0"/>
              <a:t>Allocates time and memory to programs</a:t>
            </a:r>
          </a:p>
          <a:p>
            <a:pPr lvl="2"/>
            <a:r>
              <a:rPr lang="en-US" dirty="0" smtClean="0"/>
              <a:t>Handles file system and communication between software and hardware</a:t>
            </a:r>
          </a:p>
          <a:p>
            <a:pPr lvl="1"/>
            <a:r>
              <a:rPr lang="en-US" b="1" dirty="0" smtClean="0"/>
              <a:t>Shell</a:t>
            </a:r>
            <a:r>
              <a:rPr lang="en-US" dirty="0" smtClean="0"/>
              <a:t>: interface between user and kernel</a:t>
            </a:r>
          </a:p>
          <a:p>
            <a:pPr lvl="2"/>
            <a:r>
              <a:rPr lang="en-US" dirty="0" smtClean="0"/>
              <a:t>Interprets commands user types in</a:t>
            </a:r>
          </a:p>
          <a:p>
            <a:pPr lvl="2"/>
            <a:r>
              <a:rPr lang="en-US" dirty="0" smtClean="0"/>
              <a:t>Takes necessary action to cause commands to be carried out</a:t>
            </a:r>
          </a:p>
          <a:p>
            <a:pPr lvl="1"/>
            <a:r>
              <a:rPr lang="en-US" b="1" dirty="0" smtClean="0"/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27568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Linux?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Ubuntu Linux Distribution</a:t>
            </a:r>
          </a:p>
          <a:p>
            <a:pPr lvl="1"/>
            <a:r>
              <a:rPr lang="en-US" dirty="0" smtClean="0"/>
              <a:t>Most popular as of 2013</a:t>
            </a:r>
          </a:p>
          <a:p>
            <a:pPr lvl="1"/>
            <a:r>
              <a:rPr lang="en-US" dirty="0" smtClean="0"/>
              <a:t>Frequently updated, fixed release cycle (6 months)</a:t>
            </a:r>
          </a:p>
          <a:p>
            <a:pPr lvl="1"/>
            <a:r>
              <a:rPr lang="en-US" dirty="0" smtClean="0"/>
              <a:t>Simple installation and booting</a:t>
            </a:r>
          </a:p>
          <a:p>
            <a:pPr lvl="1"/>
            <a:r>
              <a:rPr lang="en-US" dirty="0" smtClean="0"/>
              <a:t>Nice set of pre-installed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</a:t>
            </a:r>
            <a:r>
              <a:rPr lang="en-US" dirty="0" smtClean="0"/>
              <a:t>) On your computer</a:t>
            </a:r>
          </a:p>
          <a:p>
            <a:pPr lvl="1"/>
            <a:r>
              <a:rPr lang="en-US" dirty="0" smtClean="0"/>
              <a:t>Install or try Ubuntu</a:t>
            </a:r>
          </a:p>
          <a:p>
            <a:pPr lvl="1"/>
            <a:r>
              <a:rPr lang="en-US" dirty="0" smtClean="0"/>
              <a:t>Run with Windows (https</a:t>
            </a:r>
            <a:r>
              <a:rPr lang="en-US" dirty="0"/>
              <a:t>://wiki.ubuntu.com/WubiGuide)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Easy </a:t>
            </a:r>
            <a:r>
              <a:rPr lang="en-US" dirty="0"/>
              <a:t>to remove </a:t>
            </a:r>
            <a:r>
              <a:rPr lang="en-US" b="1" dirty="0"/>
              <a:t>Ubuntu </a:t>
            </a:r>
            <a:r>
              <a:rPr lang="en-US" dirty="0"/>
              <a:t>from </a:t>
            </a:r>
            <a:r>
              <a:rPr lang="en-US" b="1" dirty="0"/>
              <a:t>Windows </a:t>
            </a:r>
            <a:r>
              <a:rPr lang="en-US" dirty="0"/>
              <a:t>via </a:t>
            </a:r>
            <a:r>
              <a:rPr lang="en-US" b="1" dirty="0" smtClean="0"/>
              <a:t>Control </a:t>
            </a:r>
            <a:r>
              <a:rPr lang="en-US" b="1" dirty="0"/>
              <a:t>Panel</a:t>
            </a:r>
            <a:r>
              <a:rPr lang="en-US" dirty="0"/>
              <a:t>, if you don’t need Ubuntu</a:t>
            </a:r>
            <a:r>
              <a:rPr lang="en-US" dirty="0" smtClean="0"/>
              <a:t>.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2) </a:t>
            </a:r>
            <a:r>
              <a:rPr lang="en-US" dirty="0"/>
              <a:t>Virtual Machine</a:t>
            </a:r>
          </a:p>
          <a:p>
            <a:pPr lvl="1"/>
            <a:r>
              <a:rPr lang="en-US" dirty="0"/>
              <a:t>VMWare</a:t>
            </a:r>
          </a:p>
          <a:p>
            <a:pPr lvl="1"/>
            <a:r>
              <a:rPr lang="en-US" dirty="0"/>
              <a:t>Virtual Box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3) </a:t>
            </a:r>
            <a:r>
              <a:rPr lang="en-US" dirty="0"/>
              <a:t>Live CDs on BH3760 Computers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Don’t</a:t>
            </a:r>
            <a:r>
              <a:rPr lang="en-US" dirty="0"/>
              <a:t> install Ubuntu</a:t>
            </a:r>
          </a:p>
          <a:p>
            <a:pPr lvl="1"/>
            <a:r>
              <a:rPr lang="en-US" dirty="0"/>
              <a:t>Try Ubuntu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4) SEAS Server			</a:t>
            </a:r>
          </a:p>
          <a:p>
            <a:pPr lvl="1"/>
            <a:r>
              <a:rPr lang="en-US" dirty="0" smtClean="0"/>
              <a:t>lnxsrv.seas.ucla.edu </a:t>
            </a:r>
          </a:p>
          <a:p>
            <a:pPr lvl="1"/>
            <a:r>
              <a:rPr lang="en-US" dirty="0" smtClean="0"/>
              <a:t>Username: </a:t>
            </a:r>
            <a:r>
              <a:rPr lang="en-US" dirty="0"/>
              <a:t>SEAS ID 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/>
              <a:t>SEAS </a:t>
            </a:r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On windows: putty or </a:t>
            </a:r>
            <a:r>
              <a:rPr lang="en-US" dirty="0" err="1" smtClean="0"/>
              <a:t>cygwin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Ubuntu Linux on BH3760 Computers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on “Try Ubuntu” Button </a:t>
            </a:r>
          </a:p>
          <a:p>
            <a:r>
              <a:rPr lang="en-US" dirty="0"/>
              <a:t>U</a:t>
            </a:r>
            <a:r>
              <a:rPr lang="en-US" dirty="0" smtClean="0"/>
              <a:t>se Ubuntu trial mode every time </a:t>
            </a:r>
            <a:endParaRPr lang="en-US" dirty="0"/>
          </a:p>
          <a:p>
            <a:pPr lvl="1"/>
            <a:r>
              <a:rPr lang="en-US" dirty="0" smtClean="0"/>
              <a:t>Need to install Linux tools we need to use </a:t>
            </a:r>
            <a:endParaRPr lang="en-US" dirty="0"/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install &lt;package-name&gt; </a:t>
            </a:r>
            <a:endParaRPr lang="en-US" dirty="0"/>
          </a:p>
          <a:p>
            <a:pPr lvl="2"/>
            <a:r>
              <a:rPr lang="en-US" dirty="0" smtClean="0"/>
              <a:t>Example: </a:t>
            </a:r>
            <a:r>
              <a:rPr lang="en-US" dirty="0" err="1" smtClean="0"/>
              <a:t>sudo</a:t>
            </a:r>
            <a:r>
              <a:rPr lang="en-US" dirty="0" smtClean="0"/>
              <a:t> apt-get install vim </a:t>
            </a:r>
            <a:endParaRPr lang="en-US" dirty="0"/>
          </a:p>
          <a:p>
            <a:pPr lvl="1"/>
            <a:r>
              <a:rPr lang="en-US" dirty="0" smtClean="0"/>
              <a:t>If above does not work </a:t>
            </a:r>
            <a:endParaRPr lang="en-US" dirty="0"/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update </a:t>
            </a:r>
            <a:endParaRPr lang="en-US" dirty="0"/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install &lt;package-name&gt;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Interacting with Computers - History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Switches and Lights</a:t>
            </a:r>
          </a:p>
          <a:p>
            <a:pPr marL="514350" indent="-514350">
              <a:buAutoNum type="arabicParenR"/>
            </a:pPr>
            <a:r>
              <a:rPr lang="en-US" dirty="0" smtClean="0"/>
              <a:t>Batch Processing</a:t>
            </a:r>
          </a:p>
          <a:p>
            <a:pPr marL="514350" indent="-514350">
              <a:buAutoNum type="arabicParenR"/>
            </a:pPr>
            <a:r>
              <a:rPr lang="en-US" dirty="0" smtClean="0"/>
              <a:t>Teletype - CLI </a:t>
            </a:r>
          </a:p>
          <a:p>
            <a:pPr marL="514350" indent="-514350">
              <a:buAutoNum type="arabicParenR"/>
            </a:pPr>
            <a:r>
              <a:rPr lang="en-US" dirty="0" smtClean="0"/>
              <a:t>GUI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6173"/>
            <a:ext cx="6096000" cy="2727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81309"/>
            <a:ext cx="380100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2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</a:t>
            </a:r>
            <a:r>
              <a:rPr lang="en-US" dirty="0"/>
              <a:t>Line </a:t>
            </a:r>
            <a:r>
              <a:rPr lang="en-US" dirty="0" smtClean="0"/>
              <a:t>Interface vs</a:t>
            </a:r>
            <a:r>
              <a:rPr lang="en-US" dirty="0"/>
              <a:t>. </a:t>
            </a:r>
            <a:r>
              <a:rPr lang="en-US" dirty="0" smtClean="0"/>
              <a:t>Graphical </a:t>
            </a:r>
            <a:r>
              <a:rPr lang="en-US" dirty="0"/>
              <a:t>User </a:t>
            </a:r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CLI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Steep </a:t>
            </a:r>
            <a:r>
              <a:rPr lang="en-US" sz="2800" dirty="0"/>
              <a:t>learning curve </a:t>
            </a:r>
          </a:p>
          <a:p>
            <a:r>
              <a:rPr lang="en-US" sz="2800" dirty="0" smtClean="0"/>
              <a:t>Pure </a:t>
            </a:r>
            <a:r>
              <a:rPr lang="en-US" sz="2800" dirty="0"/>
              <a:t>control (e.g., scripting) </a:t>
            </a:r>
          </a:p>
          <a:p>
            <a:r>
              <a:rPr lang="en-US" sz="2800" dirty="0" smtClean="0"/>
              <a:t>Cumbersome </a:t>
            </a:r>
            <a:r>
              <a:rPr lang="en-US" sz="2800" dirty="0"/>
              <a:t>multitasking </a:t>
            </a:r>
          </a:p>
          <a:p>
            <a:r>
              <a:rPr lang="en-US" sz="2800" dirty="0" smtClean="0"/>
              <a:t>Convenient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GUI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Intuitive </a:t>
            </a:r>
            <a:endParaRPr lang="en-US" sz="2800" dirty="0"/>
          </a:p>
          <a:p>
            <a:r>
              <a:rPr lang="en-US" sz="2800" dirty="0" smtClean="0"/>
              <a:t>Limited control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Easy </a:t>
            </a:r>
            <a:r>
              <a:rPr lang="en-US" sz="2800" dirty="0"/>
              <a:t>multitasking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Bulky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600200"/>
            <a:ext cx="3581400" cy="45259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787</Words>
  <Application>Microsoft Office PowerPoint</Application>
  <PresentationFormat>On-screen Show (4:3)</PresentationFormat>
  <Paragraphs>183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ＭＳ Ｐゴシック</vt:lpstr>
      <vt:lpstr>Arial</vt:lpstr>
      <vt:lpstr>Calibri</vt:lpstr>
      <vt:lpstr>Office Theme</vt:lpstr>
      <vt:lpstr>What’s this class about?</vt:lpstr>
      <vt:lpstr>What is open source software?</vt:lpstr>
      <vt:lpstr>GNU/Linux</vt:lpstr>
      <vt:lpstr>Which Linux?</vt:lpstr>
      <vt:lpstr>Options</vt:lpstr>
      <vt:lpstr>PowerPoint Presentation</vt:lpstr>
      <vt:lpstr> Ubuntu Linux on BH3760 Computers  </vt:lpstr>
      <vt:lpstr>Interacting with Computers - History</vt:lpstr>
      <vt:lpstr>Command Line Interface vs. Graphical User Interface </vt:lpstr>
      <vt:lpstr>The Basics: Shell</vt:lpstr>
      <vt:lpstr>Files and Processes</vt:lpstr>
      <vt:lpstr>Linux File System Layout</vt:lpstr>
      <vt:lpstr>Absolute Path vs. Relative Path</vt:lpstr>
      <vt:lpstr>The Basics: Moving Around</vt:lpstr>
      <vt:lpstr>The Basics: Dealing with Files </vt:lpstr>
      <vt:lpstr>Linux File Permissions</vt:lpstr>
      <vt:lpstr>The Basics: chmod (symbolic)</vt:lpstr>
      <vt:lpstr>The Basics: chmod (numeric)</vt:lpstr>
      <vt:lpstr> The Basics: Changing File Attributes  </vt:lpstr>
      <vt:lpstr>The Basics: find</vt:lpstr>
      <vt:lpstr>The Basics: whereis</vt:lpstr>
      <vt:lpstr>man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Linux?</dc:title>
  <dc:creator>Lauren</dc:creator>
  <cp:lastModifiedBy>Lauren Samy</cp:lastModifiedBy>
  <cp:revision>134</cp:revision>
  <dcterms:created xsi:type="dcterms:W3CDTF">2012-09-30T22:30:53Z</dcterms:created>
  <dcterms:modified xsi:type="dcterms:W3CDTF">2015-01-05T23:10:58Z</dcterms:modified>
</cp:coreProperties>
</file>