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4" r:id="rId11"/>
    <p:sldId id="263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AF94B-1886-4EED-85A9-72DE7F415298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01CC5-4299-4381-8BF5-304F43B7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6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F637E-9CC2-42A8-B037-85F104421685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64E3-434A-4DC9-A7A0-7A5F42F1438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6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64E3-434A-4DC9-A7A0-7A5F42F1438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64E3-434A-4DC9-A7A0-7A5F42F1438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55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191A20-4C37-4858-BB77-AD9C83C4D8B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40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51B9D-A22E-4C84-BC50-D221BC274FF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40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D1460-3F51-4AD7-AC17-55E9B295E47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29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ED854-BD2D-480A-AF13-4ECF904A919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64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53F1FB-20C6-4BF2-B226-3F22A183227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4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5FB033-854D-4A0C-B980-A31DC97E5E9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678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26BA2-70FE-43CC-871E-F85AAB2FA16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801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75D45-3FEB-49B8-90F1-C85C2149086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0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64E3-434A-4DC9-A7A0-7A5F42F1438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95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6605B-F0C4-4695-A07D-6F3BCEC851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22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50BC7-DC0E-4EB4-8DED-1212F8D798C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97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DD68C6-1F78-4A4C-81B9-8CF88B28B45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4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64E3-434A-4DC9-A7A0-7A5F42F1438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0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64E3-434A-4DC9-A7A0-7A5F42F1438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9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64E3-434A-4DC9-A7A0-7A5F42F1438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4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64E3-434A-4DC9-A7A0-7A5F42F1438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4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64E3-434A-4DC9-A7A0-7A5F42F1438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5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64E3-434A-4DC9-A7A0-7A5F42F1438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3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64E3-434A-4DC9-A7A0-7A5F42F1438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64E3-434A-4DC9-A7A0-7A5F42F1438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0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1F8A4B-7EF4-4D37-BE24-668E0A84F2C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5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Homework 3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Python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61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Running randline.py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Run it</a:t>
            </a:r>
          </a:p>
          <a:p>
            <a:pPr lvl="1"/>
            <a:r>
              <a:rPr lang="en-US" sz="3400" dirty="0" smtClean="0"/>
              <a:t>./randline.py –n 3 filename (need execute permission)</a:t>
            </a:r>
          </a:p>
          <a:p>
            <a:pPr lvl="1"/>
            <a:r>
              <a:rPr lang="en-US" sz="3400" dirty="0" smtClean="0"/>
              <a:t>python randline.py –n 3 filename (no execute permission)</a:t>
            </a:r>
          </a:p>
          <a:p>
            <a:pPr marL="457200" lvl="1" indent="0">
              <a:buNone/>
            </a:pPr>
            <a:endParaRPr lang="en-US" sz="3400" dirty="0" smtClean="0"/>
          </a:p>
          <a:p>
            <a:r>
              <a:rPr lang="en-US" sz="3400" dirty="0" smtClean="0"/>
              <a:t>randline.py has 3 command-line arguments:  </a:t>
            </a:r>
          </a:p>
          <a:p>
            <a:pPr lvl="1"/>
            <a:r>
              <a:rPr lang="en-US" sz="3400" dirty="0" smtClean="0"/>
              <a:t>n: specifies the number of lines to write</a:t>
            </a:r>
          </a:p>
          <a:p>
            <a:pPr lvl="2"/>
            <a:r>
              <a:rPr lang="en-US" sz="3400" b="1" dirty="0" smtClean="0"/>
              <a:t>option</a:t>
            </a:r>
            <a:endParaRPr lang="en-US" sz="3400" dirty="0" smtClean="0"/>
          </a:p>
          <a:p>
            <a:pPr lvl="1"/>
            <a:r>
              <a:rPr lang="en-US" sz="3400" dirty="0" smtClean="0"/>
              <a:t>3: number of lines</a:t>
            </a:r>
          </a:p>
          <a:p>
            <a:pPr lvl="2"/>
            <a:r>
              <a:rPr lang="en-US" sz="3400" b="1" dirty="0" smtClean="0"/>
              <a:t>option argument </a:t>
            </a:r>
            <a:r>
              <a:rPr lang="en-US" sz="3400" dirty="0" smtClean="0"/>
              <a:t>to n </a:t>
            </a:r>
          </a:p>
          <a:p>
            <a:pPr lvl="1"/>
            <a:r>
              <a:rPr lang="en-US" sz="3400" dirty="0" smtClean="0"/>
              <a:t>filename: file to choose lines from</a:t>
            </a:r>
          </a:p>
          <a:p>
            <a:pPr lvl="2"/>
            <a:r>
              <a:rPr lang="en-US" sz="3400" b="1" dirty="0" smtClean="0"/>
              <a:t>argument</a:t>
            </a:r>
            <a:r>
              <a:rPr lang="en-US" sz="3400" dirty="0" smtClean="0"/>
              <a:t> to script</a:t>
            </a:r>
          </a:p>
          <a:p>
            <a:pPr lvl="1"/>
            <a:endParaRPr lang="en-US" sz="3400" dirty="0"/>
          </a:p>
          <a:p>
            <a:r>
              <a:rPr lang="en-US" sz="3400" dirty="0" smtClean="0"/>
              <a:t>Output: 3 random lines from the input file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0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Walk-Through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b="1" dirty="0">
                <a:solidFill>
                  <a:schemeClr val="accent2"/>
                </a:solidFill>
                <a:latin typeface="Courier New" pitchFamily="49" charset="0"/>
              </a:rPr>
              <a:t>#!/</a:t>
            </a:r>
            <a:r>
              <a:rPr lang="en-US" sz="1300" b="1" dirty="0" err="1">
                <a:solidFill>
                  <a:schemeClr val="accent2"/>
                </a:solidFill>
                <a:latin typeface="Courier New" pitchFamily="49" charset="0"/>
              </a:rPr>
              <a:t>usr</a:t>
            </a:r>
            <a:r>
              <a:rPr lang="en-US" sz="1300" b="1" dirty="0">
                <a:solidFill>
                  <a:schemeClr val="accent2"/>
                </a:solidFill>
                <a:latin typeface="Courier New" pitchFamily="49" charset="0"/>
              </a:rPr>
              <a:t>/bin/python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endParaRPr lang="en-US" sz="1300" b="1" dirty="0">
              <a:latin typeface="Courier New" pitchFamily="49" charset="0"/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random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sys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b="1" dirty="0" smtClean="0">
                <a:solidFill>
                  <a:schemeClr val="accent2"/>
                </a:solidFill>
                <a:latin typeface="Courier New" pitchFamily="49" charset="0"/>
              </a:rPr>
              <a:t>from </a:t>
            </a:r>
            <a:r>
              <a:rPr lang="en-US" sz="1300" b="1" dirty="0" err="1" smtClean="0">
                <a:solidFill>
                  <a:schemeClr val="accent2"/>
                </a:solidFill>
                <a:latin typeface="Courier New" pitchFamily="49" charset="0"/>
              </a:rPr>
              <a:t>optparse</a:t>
            </a:r>
            <a:r>
              <a:rPr lang="en-US" sz="1300" b="1" dirty="0" smtClean="0">
                <a:solidFill>
                  <a:schemeClr val="accent2"/>
                </a:solidFill>
                <a:latin typeface="Courier New" pitchFamily="49" charset="0"/>
              </a:rPr>
              <a:t> import </a:t>
            </a:r>
            <a:r>
              <a:rPr lang="en-US" sz="1300" b="1" dirty="0" err="1" smtClean="0">
                <a:solidFill>
                  <a:schemeClr val="accent2"/>
                </a:solidFill>
                <a:latin typeface="Courier New" pitchFamily="49" charset="0"/>
              </a:rPr>
              <a:t>OptionParser</a:t>
            </a:r>
            <a:r>
              <a:rPr lang="en-US" sz="1300" b="1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endParaRPr lang="en-US" sz="13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endParaRPr lang="en-US" sz="1300" b="1" dirty="0">
              <a:latin typeface="Courier New" pitchFamily="49" charset="0"/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randline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: </a:t>
            </a:r>
            <a:endParaRPr lang="en-US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chemeClr val="accent2"/>
                </a:solidFill>
                <a:latin typeface="Courier New" pitchFamily="49" charset="0"/>
              </a:rPr>
              <a:t>def</a:t>
            </a:r>
            <a:r>
              <a:rPr lang="en-US" sz="1300" b="1" dirty="0">
                <a:solidFill>
                  <a:schemeClr val="accent2"/>
                </a:solidFill>
                <a:latin typeface="Courier New" pitchFamily="49" charset="0"/>
              </a:rPr>
              <a:t> __</a:t>
            </a:r>
            <a:r>
              <a:rPr lang="en-US" sz="1300" b="1" dirty="0" err="1">
                <a:solidFill>
                  <a:schemeClr val="accent2"/>
                </a:solidFill>
                <a:latin typeface="Courier New" pitchFamily="49" charset="0"/>
              </a:rPr>
              <a:t>init</a:t>
            </a:r>
            <a:r>
              <a:rPr lang="en-US" sz="1300" b="1" dirty="0">
                <a:solidFill>
                  <a:schemeClr val="accent2"/>
                </a:solidFill>
                <a:latin typeface="Courier New" pitchFamily="49" charset="0"/>
              </a:rPr>
              <a:t>__(self, filename):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f =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open 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(filename, 'r')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solidFill>
                  <a:schemeClr val="accent2"/>
                </a:solidFill>
                <a:latin typeface="Courier New" pitchFamily="49" charset="0"/>
              </a:rPr>
              <a:t>self.lines</a:t>
            </a:r>
            <a:r>
              <a:rPr lang="en-US" sz="13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300" b="1" dirty="0" err="1" smtClean="0">
                <a:solidFill>
                  <a:schemeClr val="accent2"/>
                </a:solidFill>
                <a:latin typeface="Courier New" pitchFamily="49" charset="0"/>
              </a:rPr>
              <a:t>f.readlines</a:t>
            </a:r>
            <a:r>
              <a:rPr lang="en-US" sz="1300" b="1" dirty="0" smtClean="0">
                <a:solidFill>
                  <a:schemeClr val="accent2"/>
                </a:solidFill>
                <a:latin typeface="Courier New" pitchFamily="49" charset="0"/>
              </a:rPr>
              <a:t>() </a:t>
            </a:r>
            <a:endParaRPr lang="en-US" sz="13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f.close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()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endParaRPr lang="en-US" sz="1300" b="1" dirty="0">
              <a:latin typeface="Courier New" pitchFamily="49" charset="0"/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chemeClr val="accent2"/>
                </a:solidFill>
                <a:latin typeface="Courier New" pitchFamily="49" charset="0"/>
              </a:rPr>
              <a:t>def</a:t>
            </a:r>
            <a:r>
              <a:rPr lang="en-US" sz="13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300" b="1" dirty="0" err="1">
                <a:solidFill>
                  <a:schemeClr val="accent2"/>
                </a:solidFill>
                <a:latin typeface="Courier New" pitchFamily="49" charset="0"/>
              </a:rPr>
              <a:t>chooseline</a:t>
            </a:r>
            <a:r>
              <a:rPr lang="en-US" sz="1300" b="1" dirty="0">
                <a:solidFill>
                  <a:schemeClr val="accent2"/>
                </a:solidFill>
                <a:latin typeface="Courier New" pitchFamily="49" charset="0"/>
              </a:rPr>
              <a:t>(self):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return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random.choice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self.lines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endParaRPr lang="en-US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b="1" dirty="0">
                <a:latin typeface="Courier New" pitchFamily="49" charset="0"/>
              </a:rPr>
              <a:t> 	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en-US" sz="13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13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main():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version_msg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"%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2.0" 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usage_msg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"""%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[OPTION]...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Output randomly selected lines from FILE.""" 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accent2"/>
                </a:solidFill>
              </a:rPr>
              <a:t>Tells the shell which interpreter to use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endParaRPr lang="en-US" sz="1200" dirty="0"/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0000"/>
                </a:solidFill>
              </a:rPr>
              <a:t>Import statements, similar to include </a:t>
            </a:r>
            <a:r>
              <a:rPr lang="en-US" sz="1400" dirty="0" smtClean="0">
                <a:solidFill>
                  <a:srgbClr val="FF0000"/>
                </a:solidFill>
              </a:rPr>
              <a:t>statements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400" dirty="0" smtClean="0">
                <a:solidFill>
                  <a:schemeClr val="accent2"/>
                </a:solidFill>
              </a:rPr>
              <a:t>Import </a:t>
            </a:r>
            <a:r>
              <a:rPr lang="en-US" sz="1400" dirty="0" err="1" smtClean="0">
                <a:solidFill>
                  <a:schemeClr val="accent2"/>
                </a:solidFill>
              </a:rPr>
              <a:t>OptionParser</a:t>
            </a:r>
            <a:r>
              <a:rPr lang="en-US" sz="1400" dirty="0" smtClean="0">
                <a:solidFill>
                  <a:schemeClr val="accent2"/>
                </a:solidFill>
              </a:rPr>
              <a:t> class from </a:t>
            </a:r>
            <a:r>
              <a:rPr lang="en-US" sz="1400" dirty="0" err="1" smtClean="0">
                <a:solidFill>
                  <a:schemeClr val="accent2"/>
                </a:solidFill>
              </a:rPr>
              <a:t>optparse</a:t>
            </a:r>
            <a:r>
              <a:rPr lang="en-US" sz="1400" dirty="0" smtClean="0">
                <a:solidFill>
                  <a:schemeClr val="accent2"/>
                </a:solidFill>
              </a:rPr>
              <a:t> module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accent2"/>
              </a:solidFill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The </a:t>
            </a:r>
            <a:r>
              <a:rPr lang="en-US" sz="1400" dirty="0">
                <a:solidFill>
                  <a:srgbClr val="FF0000"/>
                </a:solidFill>
              </a:rPr>
              <a:t>beginning of the class statement: </a:t>
            </a:r>
            <a:r>
              <a:rPr lang="en-US" sz="1400" dirty="0" err="1">
                <a:solidFill>
                  <a:srgbClr val="FF0000"/>
                </a:solidFill>
              </a:rPr>
              <a:t>randline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dirty="0"/>
              <a:t>	</a:t>
            </a:r>
            <a:r>
              <a:rPr lang="en-US" sz="1300" dirty="0">
                <a:solidFill>
                  <a:schemeClr val="accent2"/>
                </a:solidFill>
              </a:rPr>
              <a:t>The constructor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dirty="0"/>
              <a:t>		</a:t>
            </a:r>
            <a:r>
              <a:rPr lang="en-US" sz="1300" dirty="0">
                <a:solidFill>
                  <a:srgbClr val="FF0000"/>
                </a:solidFill>
              </a:rPr>
              <a:t>Creates a file handle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dirty="0"/>
              <a:t>		</a:t>
            </a:r>
            <a:r>
              <a:rPr lang="en-US" sz="1300" dirty="0">
                <a:solidFill>
                  <a:schemeClr val="accent2"/>
                </a:solidFill>
              </a:rPr>
              <a:t>Reads the file into </a:t>
            </a:r>
            <a:r>
              <a:rPr lang="en-US" sz="1300" dirty="0" smtClean="0">
                <a:solidFill>
                  <a:schemeClr val="accent2"/>
                </a:solidFill>
              </a:rPr>
              <a:t>a list </a:t>
            </a:r>
            <a:r>
              <a:rPr lang="en-US" sz="1300" dirty="0">
                <a:solidFill>
                  <a:schemeClr val="accent2"/>
                </a:solidFill>
              </a:rPr>
              <a:t>of strings called lines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dirty="0"/>
              <a:t>		</a:t>
            </a:r>
            <a:r>
              <a:rPr lang="en-US" sz="1300" dirty="0">
                <a:solidFill>
                  <a:srgbClr val="FF0000"/>
                </a:solidFill>
              </a:rPr>
              <a:t>Close the file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400" dirty="0" smtClean="0">
                <a:solidFill>
                  <a:schemeClr val="accent2"/>
                </a:solidFill>
              </a:rPr>
              <a:t>The </a:t>
            </a:r>
            <a:r>
              <a:rPr lang="en-US" sz="1400" dirty="0">
                <a:solidFill>
                  <a:schemeClr val="accent2"/>
                </a:solidFill>
              </a:rPr>
              <a:t>beginning of a function belonging to </a:t>
            </a:r>
            <a:r>
              <a:rPr lang="en-US" sz="1400" dirty="0" err="1" smtClean="0">
                <a:solidFill>
                  <a:schemeClr val="accent2"/>
                </a:solidFill>
              </a:rPr>
              <a:t>randline</a:t>
            </a:r>
            <a:endParaRPr lang="en-US" sz="1400" dirty="0" smtClean="0">
              <a:solidFill>
                <a:schemeClr val="accent2"/>
              </a:solidFill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Randomly </a:t>
            </a:r>
            <a:r>
              <a:rPr lang="en-US" sz="1400" dirty="0">
                <a:solidFill>
                  <a:srgbClr val="FF0000"/>
                </a:solidFill>
              </a:rPr>
              <a:t>select a number between 0 and the size of </a:t>
            </a:r>
            <a:r>
              <a:rPr lang="en-US" sz="1400" dirty="0" smtClean="0">
                <a:solidFill>
                  <a:srgbClr val="FF0000"/>
                </a:solidFill>
              </a:rPr>
              <a:t>lines and returns </a:t>
            </a:r>
            <a:r>
              <a:rPr lang="en-US" sz="1400" dirty="0">
                <a:solidFill>
                  <a:srgbClr val="FF0000"/>
                </a:solidFill>
              </a:rPr>
              <a:t>the line corresponding </a:t>
            </a:r>
            <a:r>
              <a:rPr lang="en-US" sz="1400" dirty="0" smtClean="0">
                <a:solidFill>
                  <a:srgbClr val="FF0000"/>
                </a:solidFill>
              </a:rPr>
              <a:t>to the </a:t>
            </a:r>
            <a:r>
              <a:rPr lang="en-US" sz="1400" dirty="0">
                <a:solidFill>
                  <a:srgbClr val="FF0000"/>
                </a:solidFill>
              </a:rPr>
              <a:t>randomly selected number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</a:rPr>
              <a:t>The </a:t>
            </a:r>
            <a:r>
              <a:rPr lang="en-US" sz="1400" dirty="0">
                <a:solidFill>
                  <a:schemeClr val="accent2"/>
                </a:solidFill>
              </a:rPr>
              <a:t>beginning of main function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version message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usage message </a:t>
            </a:r>
            <a:endParaRPr lang="en-US" sz="1400" b="1" i="1" dirty="0">
              <a:solidFill>
                <a:schemeClr val="accent2"/>
              </a:solidFill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endParaRPr lang="en-US" sz="1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2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2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2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Walk-Through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parser =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OptionParser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(version=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version_msg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			usage=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usage_msg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parser.add_option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("-n", "--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numlines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action="store",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numlines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default=1, help="output NUMLINES 	lines (default 1)") </a:t>
            </a:r>
          </a:p>
          <a:p>
            <a:pPr marL="0" indent="0">
              <a:buNone/>
            </a:pPr>
            <a:endParaRPr lang="en-US" sz="1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options,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parser.parse_args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[1:]) 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 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numlines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options.numlines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except: 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parser.error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("invalid NUMLINES: {0}". 			format(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options.numlines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 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numlines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0: 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parser.error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("negative count: {0}". 		      format(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numlines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 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!= 1: 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parser.error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("wrong number of operands") </a:t>
            </a:r>
          </a:p>
          <a:p>
            <a:pPr marL="0" indent="0">
              <a:buNone/>
            </a:pP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 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try: </a:t>
            </a:r>
          </a:p>
          <a:p>
            <a:pPr marL="0" indent="0"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generator = 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randline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for index in range(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numlines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generator.chooseline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as (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strerror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parser.error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("I/O error({0}): {1}". format(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strerror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 </a:t>
            </a: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 __name__ == "__main__":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main()</a:t>
            </a:r>
            <a:endParaRPr lang="en-US" sz="1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tx2"/>
                </a:solidFill>
              </a:rPr>
              <a:t>Creates </a:t>
            </a:r>
            <a:r>
              <a:rPr lang="en-US" sz="1200" b="1" dirty="0" err="1" smtClean="0">
                <a:solidFill>
                  <a:schemeClr val="tx2"/>
                </a:solidFill>
              </a:rPr>
              <a:t>OptionParser</a:t>
            </a:r>
            <a:r>
              <a:rPr lang="en-US" sz="1200" b="1" dirty="0" smtClean="0">
                <a:solidFill>
                  <a:schemeClr val="tx2"/>
                </a:solidFill>
              </a:rPr>
              <a:t> instance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Start defining options</a:t>
            </a:r>
            <a:r>
              <a:rPr lang="en-US" sz="1200" b="1" dirty="0" smtClean="0">
                <a:solidFill>
                  <a:schemeClr val="tx2"/>
                </a:solidFill>
              </a:rPr>
              <a:t>,  action </a:t>
            </a:r>
            <a:r>
              <a:rPr lang="en-US" sz="1200" b="1" dirty="0">
                <a:solidFill>
                  <a:schemeClr val="tx2"/>
                </a:solidFill>
              </a:rPr>
              <a:t>“store” tells </a:t>
            </a:r>
            <a:r>
              <a:rPr lang="en-US" sz="1200" b="1" dirty="0" err="1">
                <a:solidFill>
                  <a:schemeClr val="tx2"/>
                </a:solidFill>
              </a:rPr>
              <a:t>optparse</a:t>
            </a:r>
            <a:r>
              <a:rPr lang="en-US" sz="1200" b="1" dirty="0">
                <a:solidFill>
                  <a:schemeClr val="tx2"/>
                </a:solidFill>
              </a:rPr>
              <a:t> to take next </a:t>
            </a:r>
            <a:r>
              <a:rPr lang="en-US" sz="1200" b="1" dirty="0" smtClean="0">
                <a:solidFill>
                  <a:schemeClr val="tx2"/>
                </a:solidFill>
              </a:rPr>
              <a:t> argument </a:t>
            </a:r>
            <a:r>
              <a:rPr lang="en-US" sz="1200" b="1" dirty="0">
                <a:solidFill>
                  <a:schemeClr val="tx2"/>
                </a:solidFill>
              </a:rPr>
              <a:t>and store to the right destination which is “</a:t>
            </a:r>
            <a:r>
              <a:rPr lang="en-US" sz="1200" b="1" dirty="0" err="1">
                <a:solidFill>
                  <a:schemeClr val="tx2"/>
                </a:solidFill>
              </a:rPr>
              <a:t>numlines</a:t>
            </a:r>
            <a:r>
              <a:rPr lang="en-US" sz="1200" b="1" dirty="0">
                <a:solidFill>
                  <a:schemeClr val="tx2"/>
                </a:solidFill>
              </a:rPr>
              <a:t>”. </a:t>
            </a:r>
            <a:r>
              <a:rPr lang="en-US" sz="1200" b="1" dirty="0" smtClean="0">
                <a:solidFill>
                  <a:schemeClr val="tx2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Set </a:t>
            </a:r>
            <a:r>
              <a:rPr lang="en-US" sz="1200" b="1" dirty="0">
                <a:solidFill>
                  <a:srgbClr val="FF0000"/>
                </a:solidFill>
              </a:rPr>
              <a:t>the default value of “</a:t>
            </a:r>
            <a:r>
              <a:rPr lang="en-US" sz="1200" b="1" dirty="0" err="1">
                <a:solidFill>
                  <a:srgbClr val="FF0000"/>
                </a:solidFill>
              </a:rPr>
              <a:t>numlines</a:t>
            </a:r>
            <a:r>
              <a:rPr lang="en-US" sz="1200" b="1" dirty="0">
                <a:solidFill>
                  <a:srgbClr val="FF0000"/>
                </a:solidFill>
              </a:rPr>
              <a:t>” to 1 and help </a:t>
            </a:r>
            <a:r>
              <a:rPr lang="en-US" sz="1200" b="1" dirty="0" smtClean="0">
                <a:solidFill>
                  <a:srgbClr val="FF0000"/>
                </a:solidFill>
              </a:rPr>
              <a:t>message.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2"/>
                </a:solidFill>
              </a:rPr>
              <a:t>o</a:t>
            </a:r>
            <a:r>
              <a:rPr lang="en-US" sz="1200" b="1" dirty="0" smtClean="0">
                <a:solidFill>
                  <a:schemeClr val="tx2"/>
                </a:solidFill>
              </a:rPr>
              <a:t>ptions: an </a:t>
            </a:r>
            <a:r>
              <a:rPr lang="en-US" sz="1200" b="1" dirty="0">
                <a:solidFill>
                  <a:schemeClr val="tx2"/>
                </a:solidFill>
              </a:rPr>
              <a:t>object containing </a:t>
            </a:r>
            <a:r>
              <a:rPr lang="en-US" sz="1200" b="1" dirty="0" smtClean="0">
                <a:solidFill>
                  <a:schemeClr val="tx2"/>
                </a:solidFill>
              </a:rPr>
              <a:t>all option </a:t>
            </a:r>
            <a:r>
              <a:rPr lang="en-US" sz="1200" b="1" dirty="0" err="1" smtClean="0">
                <a:solidFill>
                  <a:schemeClr val="tx2"/>
                </a:solidFill>
              </a:rPr>
              <a:t>args</a:t>
            </a:r>
            <a:r>
              <a:rPr lang="en-US" sz="1200" b="1" dirty="0" smtClean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chemeClr val="tx2"/>
                </a:solidFill>
              </a:rPr>
              <a:t>args</a:t>
            </a:r>
            <a:r>
              <a:rPr lang="en-US" sz="1200" b="1" dirty="0" smtClean="0">
                <a:solidFill>
                  <a:schemeClr val="tx2"/>
                </a:solidFill>
              </a:rPr>
              <a:t>: list </a:t>
            </a:r>
            <a:r>
              <a:rPr lang="en-US" sz="1200" b="1" dirty="0">
                <a:solidFill>
                  <a:schemeClr val="tx2"/>
                </a:solidFill>
              </a:rPr>
              <a:t>of positional </a:t>
            </a:r>
            <a:r>
              <a:rPr lang="en-US" sz="1200" b="1" dirty="0" err="1" smtClean="0">
                <a:solidFill>
                  <a:schemeClr val="tx2"/>
                </a:solidFill>
              </a:rPr>
              <a:t>args</a:t>
            </a:r>
            <a:r>
              <a:rPr lang="en-US" sz="1200" b="1" dirty="0" smtClean="0">
                <a:solidFill>
                  <a:schemeClr val="tx2"/>
                </a:solidFill>
              </a:rPr>
              <a:t> </a:t>
            </a:r>
            <a:r>
              <a:rPr lang="en-US" sz="1200" b="1" dirty="0">
                <a:solidFill>
                  <a:schemeClr val="tx2"/>
                </a:solidFill>
              </a:rPr>
              <a:t>leftover after parsing </a:t>
            </a:r>
            <a:r>
              <a:rPr lang="en-US" sz="1200" b="1" dirty="0" smtClean="0">
                <a:solidFill>
                  <a:schemeClr val="tx2"/>
                </a:solidFill>
              </a:rPr>
              <a:t>options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Try block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2"/>
                </a:solidFill>
              </a:rPr>
              <a:t> </a:t>
            </a:r>
            <a:r>
              <a:rPr lang="en-US" sz="1200" b="1" dirty="0" smtClean="0">
                <a:solidFill>
                  <a:schemeClr val="tx2"/>
                </a:solidFill>
              </a:rPr>
              <a:t>  get </a:t>
            </a:r>
            <a:r>
              <a:rPr lang="en-US" sz="1200" b="1" dirty="0" err="1" smtClean="0">
                <a:solidFill>
                  <a:schemeClr val="tx2"/>
                </a:solidFill>
              </a:rPr>
              <a:t>numline</a:t>
            </a:r>
            <a:r>
              <a:rPr lang="en-US" sz="1200" b="1" dirty="0" smtClean="0">
                <a:solidFill>
                  <a:schemeClr val="tx2"/>
                </a:solidFill>
              </a:rPr>
              <a:t> from options and convert to integer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Exception handling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2"/>
                </a:solidFill>
              </a:rPr>
              <a:t> </a:t>
            </a:r>
            <a:r>
              <a:rPr lang="en-US" sz="1200" b="1" dirty="0" smtClean="0">
                <a:solidFill>
                  <a:schemeClr val="tx2"/>
                </a:solidFill>
              </a:rPr>
              <a:t>  error message if </a:t>
            </a:r>
            <a:r>
              <a:rPr lang="en-US" sz="1200" b="1" dirty="0" err="1" smtClean="0">
                <a:solidFill>
                  <a:schemeClr val="tx2"/>
                </a:solidFill>
              </a:rPr>
              <a:t>numlines</a:t>
            </a:r>
            <a:r>
              <a:rPr lang="en-US" sz="1200" b="1" dirty="0" smtClean="0">
                <a:solidFill>
                  <a:schemeClr val="tx2"/>
                </a:solidFill>
              </a:rPr>
              <a:t> is not integer type, replace {0 } w/ input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If </a:t>
            </a:r>
            <a:r>
              <a:rPr lang="en-US" sz="1200" b="1" dirty="0" err="1" smtClean="0">
                <a:solidFill>
                  <a:srgbClr val="FF0000"/>
                </a:solidFill>
              </a:rPr>
              <a:t>numlines</a:t>
            </a:r>
            <a:r>
              <a:rPr lang="en-US" sz="1200" b="1" dirty="0" smtClean="0">
                <a:solidFill>
                  <a:srgbClr val="FF0000"/>
                </a:solidFill>
              </a:rPr>
              <a:t> is negative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2"/>
                </a:solidFill>
              </a:rPr>
              <a:t>   error message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I</a:t>
            </a:r>
            <a:r>
              <a:rPr lang="en-US" sz="1100" b="1" dirty="0" smtClean="0">
                <a:solidFill>
                  <a:srgbClr val="FF0000"/>
                </a:solidFill>
              </a:rPr>
              <a:t>f length of </a:t>
            </a:r>
            <a:r>
              <a:rPr lang="en-US" sz="1100" b="1" dirty="0" err="1" smtClean="0">
                <a:solidFill>
                  <a:srgbClr val="FF0000"/>
                </a:solidFill>
              </a:rPr>
              <a:t>args</a:t>
            </a:r>
            <a:r>
              <a:rPr lang="en-US" sz="1100" b="1" dirty="0" smtClean="0">
                <a:solidFill>
                  <a:srgbClr val="FF0000"/>
                </a:solidFill>
              </a:rPr>
              <a:t> is not 1 (no file name or more than one file name)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chemeClr val="tx2"/>
                </a:solidFill>
              </a:rPr>
              <a:t>   error message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Assign the first and only argument to variable </a:t>
            </a:r>
            <a:r>
              <a:rPr lang="en-US" sz="1200" b="1" dirty="0" err="1" smtClean="0">
                <a:solidFill>
                  <a:srgbClr val="FF0000"/>
                </a:solidFill>
              </a:rPr>
              <a:t>input_file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2"/>
                </a:solidFill>
              </a:rPr>
              <a:t>Try block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instantiate </a:t>
            </a:r>
            <a:r>
              <a:rPr lang="en-US" sz="1200" b="1" dirty="0" err="1" smtClean="0">
                <a:solidFill>
                  <a:srgbClr val="FF0000"/>
                </a:solidFill>
              </a:rPr>
              <a:t>randline</a:t>
            </a:r>
            <a:r>
              <a:rPr lang="en-US" sz="1200" b="1" dirty="0" smtClean="0">
                <a:solidFill>
                  <a:srgbClr val="FF0000"/>
                </a:solidFill>
              </a:rPr>
              <a:t> object with parameter </a:t>
            </a:r>
            <a:r>
              <a:rPr lang="en-US" sz="1200" b="1" dirty="0" err="1" smtClean="0">
                <a:solidFill>
                  <a:srgbClr val="FF0000"/>
                </a:solidFill>
              </a:rPr>
              <a:t>input_file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2"/>
                </a:solidFill>
              </a:rPr>
              <a:t> </a:t>
            </a:r>
            <a:r>
              <a:rPr lang="en-US" sz="1200" b="1" dirty="0" smtClean="0">
                <a:solidFill>
                  <a:schemeClr val="tx2"/>
                </a:solidFill>
              </a:rPr>
              <a:t>   for loop, iterate from 0 to </a:t>
            </a:r>
            <a:r>
              <a:rPr lang="en-US" sz="1200" b="1" dirty="0" err="1" smtClean="0">
                <a:solidFill>
                  <a:schemeClr val="tx2"/>
                </a:solidFill>
              </a:rPr>
              <a:t>numlines</a:t>
            </a:r>
            <a:r>
              <a:rPr lang="en-US" sz="1200" b="1" dirty="0" smtClean="0">
                <a:solidFill>
                  <a:schemeClr val="tx2"/>
                </a:solidFill>
              </a:rPr>
              <a:t> – 1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      print the randomly chosen line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2"/>
                </a:solidFill>
              </a:rPr>
              <a:t>Exception handling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   error message in the format of “I/O error (</a:t>
            </a:r>
            <a:r>
              <a:rPr lang="en-US" sz="1200" b="1" dirty="0" err="1" smtClean="0">
                <a:solidFill>
                  <a:srgbClr val="FF0000"/>
                </a:solidFill>
              </a:rPr>
              <a:t>errno</a:t>
            </a:r>
            <a:r>
              <a:rPr lang="en-US" sz="1200" b="1" dirty="0" smtClean="0">
                <a:solidFill>
                  <a:srgbClr val="FF0000"/>
                </a:solidFill>
              </a:rPr>
              <a:t>):</a:t>
            </a:r>
            <a:r>
              <a:rPr lang="en-US" sz="1200" b="1" dirty="0" err="1" smtClean="0">
                <a:solidFill>
                  <a:srgbClr val="FF0000"/>
                </a:solidFill>
              </a:rPr>
              <a:t>strerror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2"/>
                </a:solidFill>
              </a:rPr>
              <a:t>In order to make the Python file a standalone program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smtClean="0">
                <a:solidFill>
                  <a:schemeClr val="tx2"/>
                </a:solidFill>
              </a:rPr>
              <a:t>   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1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3 Hints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-w and –u are Boolean options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Which action should you use?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Q4: Python 3 vs. Python 2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Look up “automatic tuple unpacking”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Python 3 is installed in 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cs</a:t>
            </a:r>
            <a:r>
              <a:rPr lang="en-US" dirty="0" smtClean="0"/>
              <a:t>/bin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</a:t>
            </a:r>
            <a:r>
              <a:rPr lang="en-US" dirty="0" smtClean="0"/>
              <a:t>xport PATH=/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cs</a:t>
            </a:r>
            <a:r>
              <a:rPr lang="en-US" dirty="0" smtClean="0"/>
              <a:t>/bin:$PATH</a:t>
            </a:r>
          </a:p>
        </p:txBody>
      </p:sp>
    </p:spTree>
    <p:extLst>
      <p:ext uri="{BB962C8B-B14F-4D97-AF65-F5344CB8AC3E}">
        <p14:creationId xmlns:p14="http://schemas.microsoft.com/office/powerpoint/2010/main" val="38021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Python?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just a scripting language</a:t>
            </a:r>
          </a:p>
          <a:p>
            <a:r>
              <a:rPr lang="en-US" dirty="0" smtClean="0"/>
              <a:t>Object-Oriented language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Member functions</a:t>
            </a:r>
          </a:p>
          <a:p>
            <a:r>
              <a:rPr lang="en-US" dirty="0" smtClean="0"/>
              <a:t>Compiled and interpreted</a:t>
            </a:r>
          </a:p>
          <a:p>
            <a:pPr lvl="1"/>
            <a:r>
              <a:rPr lang="en-US" dirty="0" smtClean="0"/>
              <a:t>Python code is compiled to </a:t>
            </a:r>
            <a:r>
              <a:rPr lang="en-US" dirty="0" err="1" smtClean="0"/>
              <a:t>bytecode</a:t>
            </a:r>
            <a:endParaRPr lang="en-US" dirty="0" smtClean="0"/>
          </a:p>
          <a:p>
            <a:pPr lvl="1"/>
            <a:r>
              <a:rPr lang="en-US" dirty="0" err="1" smtClean="0"/>
              <a:t>Bytecode</a:t>
            </a:r>
            <a:r>
              <a:rPr lang="en-US" dirty="0" smtClean="0"/>
              <a:t> interpreted by Python interpreter</a:t>
            </a:r>
          </a:p>
          <a:p>
            <a:r>
              <a:rPr lang="en-US" dirty="0" smtClean="0"/>
              <a:t>Not as fast as C but easy to learn, read and use</a:t>
            </a:r>
          </a:p>
        </p:txBody>
      </p:sp>
    </p:spTree>
    <p:extLst>
      <p:ext uri="{BB962C8B-B14F-4D97-AF65-F5344CB8AC3E}">
        <p14:creationId xmlns:p14="http://schemas.microsoft.com/office/powerpoint/2010/main" val="63759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Optparse</a:t>
            </a:r>
            <a:r>
              <a:rPr lang="en-US" b="1" dirty="0" smtClean="0"/>
              <a:t> Library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Powerful library for parsing command-line options</a:t>
            </a:r>
          </a:p>
          <a:p>
            <a:pPr lvl="1"/>
            <a:r>
              <a:rPr lang="en-US" sz="2400" b="1" dirty="0" smtClean="0"/>
              <a:t>Argument:</a:t>
            </a:r>
          </a:p>
          <a:p>
            <a:pPr lvl="2"/>
            <a:r>
              <a:rPr lang="en-US" dirty="0" smtClean="0"/>
              <a:t>String entered on the command line and passed in to the script</a:t>
            </a:r>
          </a:p>
          <a:p>
            <a:pPr lvl="2"/>
            <a:r>
              <a:rPr lang="en-US" dirty="0" smtClean="0"/>
              <a:t>Elements of </a:t>
            </a:r>
            <a:r>
              <a:rPr lang="en-US" dirty="0" err="1" smtClean="0"/>
              <a:t>sys.argv</a:t>
            </a:r>
            <a:r>
              <a:rPr lang="en-US" dirty="0" smtClean="0"/>
              <a:t>[1:] (</a:t>
            </a:r>
            <a:r>
              <a:rPr lang="en-US" dirty="0" err="1" smtClean="0"/>
              <a:t>sys.argv</a:t>
            </a:r>
            <a:r>
              <a:rPr lang="en-US" dirty="0" smtClean="0"/>
              <a:t>[0] is the name of the program being executed)</a:t>
            </a:r>
          </a:p>
          <a:p>
            <a:pPr lvl="1"/>
            <a:r>
              <a:rPr lang="en-US" sz="2400" b="1" dirty="0" smtClean="0"/>
              <a:t>Option:</a:t>
            </a:r>
          </a:p>
          <a:p>
            <a:pPr lvl="2"/>
            <a:r>
              <a:rPr lang="en-US" dirty="0" smtClean="0"/>
              <a:t>An argument that supplies extra information to customize the execution of a program</a:t>
            </a:r>
          </a:p>
          <a:p>
            <a:pPr lvl="1"/>
            <a:r>
              <a:rPr lang="en-US" sz="2400" b="1" dirty="0" smtClean="0"/>
              <a:t>Option Argument:</a:t>
            </a:r>
          </a:p>
          <a:p>
            <a:pPr lvl="2"/>
            <a:r>
              <a:rPr lang="en-US" dirty="0" smtClean="0"/>
              <a:t>An argument that follows an option and is closely associated with it. It is consumed from the argument list when the option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Common data structure in Python</a:t>
            </a:r>
          </a:p>
          <a:p>
            <a:r>
              <a:rPr lang="en-US" dirty="0" smtClean="0"/>
              <a:t>A python list is like a C array but much more:</a:t>
            </a:r>
          </a:p>
          <a:p>
            <a:pPr lvl="1"/>
            <a:r>
              <a:rPr lang="en-US" b="1" dirty="0" smtClean="0"/>
              <a:t>Dynamic</a:t>
            </a:r>
            <a:r>
              <a:rPr lang="en-US" dirty="0" smtClean="0"/>
              <a:t>: expands as new items are added</a:t>
            </a:r>
          </a:p>
          <a:p>
            <a:pPr lvl="1"/>
            <a:r>
              <a:rPr lang="en-US" b="1" dirty="0" smtClean="0"/>
              <a:t>Heterogeneous: </a:t>
            </a:r>
            <a:r>
              <a:rPr lang="en-US" dirty="0" smtClean="0"/>
              <a:t>can hold objects of different types</a:t>
            </a:r>
          </a:p>
          <a:p>
            <a:r>
              <a:rPr lang="en-US" dirty="0" smtClean="0"/>
              <a:t>How to access elements?</a:t>
            </a:r>
          </a:p>
          <a:p>
            <a:pPr lvl="1"/>
            <a:r>
              <a:rPr lang="en-US" dirty="0" err="1" smtClean="0"/>
              <a:t>List_name</a:t>
            </a:r>
            <a:r>
              <a:rPr lang="en-US" dirty="0" smtClean="0"/>
              <a:t>[index]</a:t>
            </a:r>
          </a:p>
        </p:txBody>
      </p:sp>
    </p:spTree>
    <p:extLst>
      <p:ext uri="{BB962C8B-B14F-4D97-AF65-F5344CB8AC3E}">
        <p14:creationId xmlns:p14="http://schemas.microsoft.com/office/powerpoint/2010/main" val="101107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t = [123, 3.0, ‘hello!’]</a:t>
            </a:r>
          </a:p>
          <a:p>
            <a:r>
              <a:rPr lang="en-US" dirty="0" smtClean="0"/>
              <a:t>&gt;&gt;&gt; print t[0]</a:t>
            </a:r>
          </a:p>
          <a:p>
            <a:pPr lvl="1"/>
            <a:r>
              <a:rPr lang="en-US" dirty="0" smtClean="0"/>
              <a:t>123</a:t>
            </a:r>
          </a:p>
          <a:p>
            <a:r>
              <a:rPr lang="en-US" dirty="0" smtClean="0"/>
              <a:t>&gt;&gt;&gt; print t[1]</a:t>
            </a:r>
          </a:p>
          <a:p>
            <a:pPr lvl="1"/>
            <a:r>
              <a:rPr lang="en-US" dirty="0" smtClean="0"/>
              <a:t>3.0</a:t>
            </a:r>
          </a:p>
          <a:p>
            <a:r>
              <a:rPr lang="en-US" dirty="0" smtClean="0"/>
              <a:t>&gt;&gt;&gt; print t[2]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ello!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– Merging Lists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&gt;&gt;&gt; </a:t>
            </a:r>
            <a:r>
              <a:rPr lang="en-US" dirty="0" smtClean="0"/>
              <a:t>list1 </a:t>
            </a:r>
            <a:r>
              <a:rPr lang="en-US" dirty="0"/>
              <a:t>= [</a:t>
            </a:r>
            <a:r>
              <a:rPr lang="en-US" dirty="0" smtClean="0"/>
              <a:t>1, 2, 3, 4]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&gt;&gt;&gt; list2 = [5, 6, 7, 8]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&gt;&gt;&gt; </a:t>
            </a:r>
            <a:r>
              <a:rPr lang="en-US" dirty="0" err="1" smtClean="0"/>
              <a:t>merged_list</a:t>
            </a:r>
            <a:r>
              <a:rPr lang="en-US" dirty="0" smtClean="0"/>
              <a:t> = list1 + list2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&gt;&gt;&gt; print </a:t>
            </a:r>
            <a:r>
              <a:rPr lang="en-US" dirty="0" err="1" smtClean="0"/>
              <a:t>merged_list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Output: [1, 2, 3, 4, 5, 6, 7, 8]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70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en-US" b="1" dirty="0" smtClean="0"/>
              <a:t>or loops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for i in list: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print 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Result:</a:t>
            </a:r>
          </a:p>
          <a:p>
            <a:pPr marL="0" indent="0">
              <a:buNone/>
            </a:pPr>
            <a:r>
              <a:rPr lang="en-US" dirty="0" smtClean="0"/>
              <a:t>Mary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ad</a:t>
            </a:r>
          </a:p>
          <a:p>
            <a:pPr marL="0" indent="0">
              <a:buNone/>
            </a:pPr>
            <a:r>
              <a:rPr lang="en-US" dirty="0"/>
              <a:t>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ittle</a:t>
            </a:r>
          </a:p>
          <a:p>
            <a:pPr marL="0" indent="0">
              <a:buNone/>
            </a:pPr>
            <a:r>
              <a:rPr lang="en-US" dirty="0" smtClean="0"/>
              <a:t>lamb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for i in range(</a:t>
            </a:r>
            <a:r>
              <a:rPr lang="en-US" sz="3200" dirty="0" err="1" smtClean="0"/>
              <a:t>len</a:t>
            </a:r>
            <a:r>
              <a:rPr lang="en-US" sz="3200" dirty="0" smtClean="0"/>
              <a:t>(list)):</a:t>
            </a:r>
          </a:p>
          <a:p>
            <a:pPr marL="0" indent="0">
              <a:buNone/>
            </a:pPr>
            <a:r>
              <a:rPr lang="en-US" sz="3200" dirty="0" smtClean="0"/>
              <a:t>	print i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Result:</a:t>
            </a:r>
          </a:p>
          <a:p>
            <a:pPr marL="0" indent="0">
              <a:buNone/>
            </a:pPr>
            <a:r>
              <a:rPr lang="en-US" dirty="0"/>
              <a:t>0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1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2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3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716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list = [‘Mary’, ‘had’, ‘a’, ‘little’, ‘lamb’]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191000" y="2209800"/>
            <a:ext cx="0" cy="4114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37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Indentation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has no braces or keywords for code blocks</a:t>
            </a:r>
          </a:p>
          <a:p>
            <a:pPr lvl="1"/>
            <a:r>
              <a:rPr lang="en-US" dirty="0" smtClean="0"/>
              <a:t>C delimiter: {}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ash delimiter:</a:t>
            </a:r>
          </a:p>
          <a:p>
            <a:pPr lvl="2"/>
            <a:r>
              <a:rPr lang="en-US" dirty="0" smtClean="0"/>
              <a:t>then…else…fi (if statements)</a:t>
            </a:r>
          </a:p>
          <a:p>
            <a:pPr lvl="2"/>
            <a:r>
              <a:rPr lang="en-US" dirty="0" smtClean="0"/>
              <a:t>do…done (while, for loops)</a:t>
            </a:r>
          </a:p>
          <a:p>
            <a:r>
              <a:rPr lang="en-US" dirty="0" smtClean="0"/>
              <a:t>Indentation makes all the difference</a:t>
            </a:r>
          </a:p>
          <a:p>
            <a:pPr lvl="1"/>
            <a:r>
              <a:rPr lang="en-US" dirty="0" smtClean="0"/>
              <a:t>Tabs change code’s meaning!!    </a:t>
            </a:r>
          </a:p>
          <a:p>
            <a:pPr marL="2286000" lvl="5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9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andline.py script</a:t>
            </a:r>
          </a:p>
          <a:p>
            <a:pPr lvl="1"/>
            <a:r>
              <a:rPr lang="en-US" sz="3500" dirty="0" smtClean="0"/>
              <a:t>Input: a file and a </a:t>
            </a:r>
            <a:r>
              <a:rPr lang="en-US" sz="3500" dirty="0" smtClean="0"/>
              <a:t>number </a:t>
            </a:r>
            <a:r>
              <a:rPr lang="en-US" sz="3500" i="1" dirty="0" smtClean="0"/>
              <a:t>n</a:t>
            </a:r>
            <a:endParaRPr lang="en-US" sz="3500" i="1" dirty="0" smtClean="0"/>
          </a:p>
          <a:p>
            <a:pPr lvl="1"/>
            <a:r>
              <a:rPr lang="en-US" sz="3500" dirty="0" smtClean="0"/>
              <a:t>Output: </a:t>
            </a:r>
            <a:r>
              <a:rPr lang="en-US" sz="3500" i="1" dirty="0" smtClean="0"/>
              <a:t>n </a:t>
            </a:r>
            <a:r>
              <a:rPr lang="en-US" sz="3500" dirty="0" smtClean="0"/>
              <a:t>random </a:t>
            </a:r>
            <a:r>
              <a:rPr lang="en-US" sz="3500" dirty="0" smtClean="0"/>
              <a:t>lines from </a:t>
            </a:r>
            <a:r>
              <a:rPr lang="en-US" sz="3500" i="1" dirty="0" smtClean="0"/>
              <a:t>file</a:t>
            </a:r>
          </a:p>
          <a:p>
            <a:pPr lvl="1"/>
            <a:r>
              <a:rPr lang="en-US" sz="3200" dirty="0" smtClean="0"/>
              <a:t>Get familiar with language + understand what code does</a:t>
            </a:r>
          </a:p>
          <a:p>
            <a:pPr lvl="1"/>
            <a:r>
              <a:rPr lang="en-US" sz="3200" dirty="0" smtClean="0"/>
              <a:t>Answer some questions about script</a:t>
            </a:r>
          </a:p>
          <a:p>
            <a:r>
              <a:rPr lang="en-US" dirty="0" smtClean="0"/>
              <a:t>Modify randline.py script</a:t>
            </a:r>
          </a:p>
          <a:p>
            <a:pPr lvl="1"/>
            <a:r>
              <a:rPr lang="en-US" sz="3200" dirty="0" smtClean="0"/>
              <a:t>Implement 2 new options</a:t>
            </a:r>
          </a:p>
          <a:p>
            <a:pPr lvl="2"/>
            <a:r>
              <a:rPr lang="en-US" sz="3200" dirty="0" smtClean="0"/>
              <a:t>-u and -w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54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710</Words>
  <Application>Microsoft Office PowerPoint</Application>
  <PresentationFormat>On-screen Show (4:3)</PresentationFormat>
  <Paragraphs>184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Default Design</vt:lpstr>
      <vt:lpstr>Homework 3</vt:lpstr>
      <vt:lpstr>What is Python?</vt:lpstr>
      <vt:lpstr>Optparse Library</vt:lpstr>
      <vt:lpstr>Python List</vt:lpstr>
      <vt:lpstr>Example</vt:lpstr>
      <vt:lpstr>Example – Merging Lists</vt:lpstr>
      <vt:lpstr>for loops</vt:lpstr>
      <vt:lpstr>Indentation</vt:lpstr>
      <vt:lpstr>Homework 3</vt:lpstr>
      <vt:lpstr>Running randline.py</vt:lpstr>
      <vt:lpstr>Python Walk-Through</vt:lpstr>
      <vt:lpstr>Python Walk-Through</vt:lpstr>
      <vt:lpstr>Homework 3 Hints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</dc:title>
  <dc:creator>Lauren</dc:creator>
  <cp:lastModifiedBy>Lauren Samy</cp:lastModifiedBy>
  <cp:revision>151</cp:revision>
  <dcterms:created xsi:type="dcterms:W3CDTF">2012-10-17T06:45:47Z</dcterms:created>
  <dcterms:modified xsi:type="dcterms:W3CDTF">2015-01-21T08:23:15Z</dcterms:modified>
</cp:coreProperties>
</file>