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  <p:sldId id="263" r:id="rId9"/>
    <p:sldId id="264" r:id="rId10"/>
    <p:sldId id="269" r:id="rId11"/>
    <p:sldId id="265" r:id="rId12"/>
    <p:sldId id="268" r:id="rId13"/>
    <p:sldId id="270" r:id="rId14"/>
    <p:sldId id="272" r:id="rId15"/>
    <p:sldId id="271" r:id="rId16"/>
    <p:sldId id="266" r:id="rId17"/>
    <p:sldId id="273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4" autoAdjust="0"/>
  </p:normalViewPr>
  <p:slideViewPr>
    <p:cSldViewPr>
      <p:cViewPr>
        <p:scale>
          <a:sx n="100" d="100"/>
          <a:sy n="100" d="100"/>
        </p:scale>
        <p:origin x="1104" y="6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27C14-72C3-43E3-84BC-6FDB1CB92493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7DD04-07DE-4ABD-818C-32CCDDB96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62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7DD04-07DE-4ABD-818C-32CCDDB96D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31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The OS is the kernel + application (window manager, text editor, compiler)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7DD04-07DE-4ABD-818C-32CCDDB96D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78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7DD04-07DE-4ABD-818C-32CCDDB96D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38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7DD04-07DE-4ABD-818C-32CCDDB96DA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38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7DD04-07DE-4ABD-818C-32CCDDB96DA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31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7DD04-07DE-4ABD-818C-32CCDDB96DA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69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System Call Programming &amp; Debugging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Week 7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5572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System Calls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4481"/>
            <a:ext cx="8229600" cy="4525963"/>
          </a:xfrm>
        </p:spPr>
        <p:txBody>
          <a:bodyPr/>
          <a:lstStyle/>
          <a:p>
            <a:r>
              <a:rPr lang="en-US" dirty="0" smtClean="0"/>
              <a:t>When a system call is made, the program being executed is interrupted and control is passed to the kernel</a:t>
            </a:r>
          </a:p>
          <a:p>
            <a:r>
              <a:rPr lang="en-US" dirty="0" smtClean="0"/>
              <a:t>If operation is valid the kernel performs it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361496"/>
            <a:ext cx="6293708" cy="349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53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System Call Overhead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calls are expensive and can hurt performance</a:t>
            </a:r>
          </a:p>
          <a:p>
            <a:r>
              <a:rPr lang="en-US" dirty="0" smtClean="0"/>
              <a:t>The system must do many things</a:t>
            </a:r>
          </a:p>
          <a:p>
            <a:pPr lvl="1"/>
            <a:r>
              <a:rPr lang="en-US" dirty="0" smtClean="0"/>
              <a:t>Process is interrupted &amp; computer saves </a:t>
            </a:r>
            <a:r>
              <a:rPr lang="en-US" dirty="0"/>
              <a:t>its </a:t>
            </a:r>
            <a:r>
              <a:rPr lang="en-US" dirty="0" smtClean="0"/>
              <a:t>state</a:t>
            </a:r>
          </a:p>
          <a:p>
            <a:pPr lvl="1"/>
            <a:r>
              <a:rPr lang="en-US" dirty="0" smtClean="0"/>
              <a:t>OS takes </a:t>
            </a:r>
            <a:r>
              <a:rPr lang="en-US" dirty="0"/>
              <a:t>control of </a:t>
            </a:r>
            <a:r>
              <a:rPr lang="en-US" dirty="0" smtClean="0"/>
              <a:t>CPU &amp; verifies validity of op.</a:t>
            </a:r>
          </a:p>
          <a:p>
            <a:pPr lvl="1"/>
            <a:r>
              <a:rPr lang="en-US" b="1" dirty="0" smtClean="0"/>
              <a:t>OS performs requested action</a:t>
            </a:r>
          </a:p>
          <a:p>
            <a:pPr lvl="1"/>
            <a:r>
              <a:rPr lang="en-US" dirty="0" smtClean="0"/>
              <a:t>OS restores saved context, switches to user mode</a:t>
            </a:r>
          </a:p>
          <a:p>
            <a:pPr lvl="1"/>
            <a:r>
              <a:rPr lang="en-US" dirty="0" smtClean="0"/>
              <a:t>OS gives </a:t>
            </a:r>
            <a:r>
              <a:rPr lang="en-US" dirty="0"/>
              <a:t>control of the CPU back to </a:t>
            </a:r>
            <a:r>
              <a:rPr lang="en-US" dirty="0" smtClean="0"/>
              <a:t>user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8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Library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that are </a:t>
            </a:r>
            <a:r>
              <a:rPr lang="en-US" dirty="0"/>
              <a:t>a part of standard C library</a:t>
            </a:r>
            <a:endParaRPr lang="en-US" dirty="0" smtClean="0"/>
          </a:p>
          <a:p>
            <a:r>
              <a:rPr lang="en-US" dirty="0" smtClean="0"/>
              <a:t>To avoid system call overhead use equivalent library functions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etchar</a:t>
            </a:r>
            <a:r>
              <a:rPr lang="en-US" dirty="0" smtClean="0"/>
              <a:t>, </a:t>
            </a:r>
            <a:r>
              <a:rPr lang="en-US" dirty="0" err="1" smtClean="0"/>
              <a:t>putchar</a:t>
            </a:r>
            <a:r>
              <a:rPr lang="en-US" dirty="0" smtClean="0"/>
              <a:t> vs. read, write (for standard I/O)</a:t>
            </a:r>
          </a:p>
          <a:p>
            <a:pPr lvl="1"/>
            <a:r>
              <a:rPr lang="en-US" dirty="0" err="1"/>
              <a:t>f</a:t>
            </a:r>
            <a:r>
              <a:rPr lang="en-US" dirty="0" err="1" smtClean="0"/>
              <a:t>open</a:t>
            </a:r>
            <a:r>
              <a:rPr lang="en-US" dirty="0" smtClean="0"/>
              <a:t>, </a:t>
            </a:r>
            <a:r>
              <a:rPr lang="en-US" dirty="0" err="1" smtClean="0"/>
              <a:t>fclose</a:t>
            </a:r>
            <a:r>
              <a:rPr lang="en-US" dirty="0" smtClean="0"/>
              <a:t> vs. open, close (for file I/O), etc.</a:t>
            </a:r>
          </a:p>
          <a:p>
            <a:r>
              <a:rPr lang="en-US" dirty="0" smtClean="0"/>
              <a:t>How do these functions perform privileged operations?</a:t>
            </a:r>
          </a:p>
          <a:p>
            <a:pPr lvl="1"/>
            <a:r>
              <a:rPr lang="en-US" dirty="0" smtClean="0"/>
              <a:t>They make system calls</a:t>
            </a:r>
          </a:p>
        </p:txBody>
      </p:sp>
    </p:spTree>
    <p:extLst>
      <p:ext uri="{BB962C8B-B14F-4D97-AF65-F5344CB8AC3E}">
        <p14:creationId xmlns:p14="http://schemas.microsoft.com/office/powerpoint/2010/main" val="255998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 What’s the Point?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447800"/>
            <a:ext cx="4495800" cy="4800600"/>
          </a:xfrm>
        </p:spPr>
      </p:pic>
      <p:sp>
        <p:nvSpPr>
          <p:cNvPr id="7" name="TextBox 6"/>
          <p:cNvSpPr txBox="1"/>
          <p:nvPr/>
        </p:nvSpPr>
        <p:spPr>
          <a:xfrm>
            <a:off x="4648200" y="1447800"/>
            <a:ext cx="4114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Many library functions invoke system calls indirectly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So why use library calls?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Usually equivalent library functions make fewer </a:t>
            </a:r>
            <a:r>
              <a:rPr lang="en-US" sz="2800" dirty="0"/>
              <a:t>system </a:t>
            </a:r>
            <a:r>
              <a:rPr lang="en-US" sz="2800" dirty="0" smtClean="0"/>
              <a:t>calls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non-frequent </a:t>
            </a:r>
            <a:r>
              <a:rPr lang="en-US" sz="2800" dirty="0"/>
              <a:t>switches from user mode to kernel </a:t>
            </a:r>
            <a:r>
              <a:rPr lang="en-US" sz="2800" dirty="0" smtClean="0"/>
              <a:t>mode =&gt; less overhead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086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Unbuffered</a:t>
            </a:r>
            <a:r>
              <a:rPr lang="en-US" b="1" dirty="0" smtClean="0"/>
              <a:t> vs. Buffered I/O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b="1" dirty="0" err="1" smtClean="0"/>
              <a:t>Unbuffered</a:t>
            </a:r>
            <a:endParaRPr lang="en-US" b="1" dirty="0" smtClean="0"/>
          </a:p>
          <a:p>
            <a:pPr lvl="1"/>
            <a:r>
              <a:rPr lang="en-US" dirty="0" smtClean="0"/>
              <a:t>Every byte is read/written by </a:t>
            </a:r>
            <a:r>
              <a:rPr lang="en-US" dirty="0"/>
              <a:t>the </a:t>
            </a:r>
            <a:r>
              <a:rPr lang="en-US" dirty="0" smtClean="0"/>
              <a:t>kernel through a system call </a:t>
            </a:r>
          </a:p>
          <a:p>
            <a:r>
              <a:rPr lang="en-US" b="1" dirty="0" smtClean="0"/>
              <a:t>Buffered</a:t>
            </a:r>
          </a:p>
          <a:p>
            <a:pPr lvl="1"/>
            <a:r>
              <a:rPr lang="en-US" dirty="0" smtClean="0"/>
              <a:t>collect </a:t>
            </a:r>
            <a:r>
              <a:rPr lang="en-US" dirty="0"/>
              <a:t>as many bytes </a:t>
            </a:r>
            <a:r>
              <a:rPr lang="en-US" dirty="0" smtClean="0"/>
              <a:t>as possible (in a buffer) and </a:t>
            </a:r>
            <a:r>
              <a:rPr lang="en-US" dirty="0"/>
              <a:t>read more than a single byte </a:t>
            </a:r>
            <a:r>
              <a:rPr lang="en-US" dirty="0" smtClean="0"/>
              <a:t>(into buffer) at a time and use one system call for a block of bytes </a:t>
            </a:r>
          </a:p>
          <a:p>
            <a:pPr marL="0" indent="0">
              <a:buNone/>
            </a:pPr>
            <a:r>
              <a:rPr lang="en-US" dirty="0" smtClean="0"/>
              <a:t>=&gt; </a:t>
            </a:r>
            <a:r>
              <a:rPr lang="en-US" dirty="0"/>
              <a:t>Buffered I/O decreases the number of read/write system calls </a:t>
            </a:r>
            <a:r>
              <a:rPr lang="en-US" dirty="0" smtClean="0"/>
              <a:t>and the corresponding overhead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26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Buffered I/O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fontScale="25000" lnSpcReduction="20000"/>
          </a:bodyPr>
          <a:lstStyle/>
          <a:p>
            <a:r>
              <a:rPr lang="en-US" sz="11200" b="1" dirty="0" smtClean="0"/>
              <a:t>Writing to a file:</a:t>
            </a:r>
          </a:p>
          <a:p>
            <a:pPr lvl="1"/>
            <a:r>
              <a:rPr lang="en-US" sz="11200" dirty="0" err="1" smtClean="0"/>
              <a:t>fwrite</a:t>
            </a:r>
            <a:r>
              <a:rPr lang="en-US" sz="11200" dirty="0" smtClean="0"/>
              <a:t>() copies </a:t>
            </a:r>
            <a:r>
              <a:rPr lang="en-US" sz="11200" dirty="0"/>
              <a:t>outgoing data to a local </a:t>
            </a:r>
            <a:r>
              <a:rPr lang="en-US" sz="11200" dirty="0" smtClean="0"/>
              <a:t>buffer as long as it’s not full and returns </a:t>
            </a:r>
            <a:r>
              <a:rPr lang="en-US" sz="11200" dirty="0"/>
              <a:t>to </a:t>
            </a:r>
            <a:r>
              <a:rPr lang="en-US" sz="11200" dirty="0" smtClean="0"/>
              <a:t>the caller immediately</a:t>
            </a:r>
          </a:p>
          <a:p>
            <a:pPr lvl="1"/>
            <a:r>
              <a:rPr lang="en-US" sz="11200" dirty="0" smtClean="0"/>
              <a:t>When buffer space is </a:t>
            </a:r>
            <a:r>
              <a:rPr lang="en-US" sz="11200" dirty="0"/>
              <a:t>running out, </a:t>
            </a:r>
            <a:r>
              <a:rPr lang="en-US" sz="11200" dirty="0" err="1"/>
              <a:t>fwrite</a:t>
            </a:r>
            <a:r>
              <a:rPr lang="en-US" sz="11200" dirty="0"/>
              <a:t>() calls </a:t>
            </a:r>
            <a:r>
              <a:rPr lang="en-US" sz="11200" dirty="0" smtClean="0"/>
              <a:t>the write</a:t>
            </a:r>
            <a:r>
              <a:rPr lang="en-US" sz="11200" dirty="0"/>
              <a:t>() system call to flush the buffer </a:t>
            </a:r>
            <a:r>
              <a:rPr lang="en-US" sz="11200"/>
              <a:t>to </a:t>
            </a:r>
            <a:r>
              <a:rPr lang="en-US" sz="11200" smtClean="0"/>
              <a:t>make room</a:t>
            </a:r>
            <a:endParaRPr lang="en-US" sz="11200" dirty="0" smtClean="0"/>
          </a:p>
          <a:p>
            <a:r>
              <a:rPr lang="en-US" sz="11200" b="1" dirty="0" smtClean="0"/>
              <a:t>Reading from a file:</a:t>
            </a:r>
            <a:endParaRPr lang="en-US" sz="11200" b="1" dirty="0"/>
          </a:p>
          <a:p>
            <a:pPr lvl="1"/>
            <a:r>
              <a:rPr lang="en-US" sz="11200" dirty="0" err="1" smtClean="0"/>
              <a:t>fread</a:t>
            </a:r>
            <a:r>
              <a:rPr lang="en-US" sz="11200" dirty="0"/>
              <a:t>() </a:t>
            </a:r>
            <a:r>
              <a:rPr lang="en-US" sz="11200" dirty="0" smtClean="0"/>
              <a:t>copies </a:t>
            </a:r>
            <a:r>
              <a:rPr lang="en-US" sz="11200" dirty="0"/>
              <a:t>requested data from the local buffer to user's </a:t>
            </a:r>
            <a:r>
              <a:rPr lang="en-US" sz="11200" dirty="0" smtClean="0"/>
              <a:t>process as long as the buffer contains enough data</a:t>
            </a:r>
          </a:p>
          <a:p>
            <a:pPr lvl="1"/>
            <a:r>
              <a:rPr lang="en-US" sz="11200" dirty="0" smtClean="0"/>
              <a:t>When the buffer </a:t>
            </a:r>
            <a:r>
              <a:rPr lang="en-US" sz="11200" dirty="0"/>
              <a:t>is empty, </a:t>
            </a:r>
            <a:r>
              <a:rPr lang="en-US" sz="11200" dirty="0" err="1"/>
              <a:t>fread</a:t>
            </a:r>
            <a:r>
              <a:rPr lang="en-US" sz="11200" dirty="0"/>
              <a:t>() calls </a:t>
            </a:r>
            <a:r>
              <a:rPr lang="en-US" sz="11200" dirty="0" smtClean="0"/>
              <a:t>the read</a:t>
            </a:r>
            <a:r>
              <a:rPr lang="en-US" sz="11200" dirty="0"/>
              <a:t>() system call to fill the buffer with data and then copies data from the </a:t>
            </a:r>
            <a:r>
              <a:rPr lang="en-US" sz="11200" dirty="0" smtClean="0"/>
              <a:t>buffer</a:t>
            </a:r>
            <a:endParaRPr lang="en-US" sz="1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95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Lab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Write 2 versions of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cat</a:t>
            </a:r>
            <a:r>
              <a:rPr lang="en-US" dirty="0" smtClean="0"/>
              <a:t> program</a:t>
            </a:r>
          </a:p>
          <a:p>
            <a:pPr lvl="1"/>
            <a:r>
              <a:rPr lang="en-US" dirty="0" smtClean="0"/>
              <a:t>Version 1 (</a:t>
            </a:r>
            <a:r>
              <a:rPr lang="en-US" dirty="0" err="1" smtClean="0"/>
              <a:t>catb.c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Library functions: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putchar</a:t>
            </a:r>
            <a:r>
              <a:rPr lang="en-US" dirty="0" smtClean="0"/>
              <a:t> for copying</a:t>
            </a:r>
          </a:p>
          <a:p>
            <a:pPr lvl="1"/>
            <a:r>
              <a:rPr lang="en-US" dirty="0" smtClean="0"/>
              <a:t>Version 2 (</a:t>
            </a:r>
            <a:r>
              <a:rPr lang="en-US" dirty="0" err="1" smtClean="0"/>
              <a:t>catu.c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System calls: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read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</a:t>
            </a:r>
            <a:r>
              <a:rPr lang="en-US" dirty="0" smtClean="0"/>
              <a:t> for copying 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strace</a:t>
            </a:r>
            <a:r>
              <a:rPr lang="en-US" dirty="0" smtClean="0"/>
              <a:t> to compare the number of system calls issued by each version when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opying one file to another</a:t>
            </a:r>
          </a:p>
          <a:p>
            <a:pPr lvl="1"/>
            <a:r>
              <a:rPr lang="en-US" dirty="0" smtClean="0"/>
              <a:t>Copying a file to your terminal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time</a:t>
            </a:r>
            <a:r>
              <a:rPr lang="en-US" dirty="0" smtClean="0"/>
              <a:t> to measure how much faster one program is than the other</a:t>
            </a:r>
          </a:p>
        </p:txBody>
      </p:sp>
    </p:spTree>
    <p:extLst>
      <p:ext uri="{BB962C8B-B14F-4D97-AF65-F5344CB8AC3E}">
        <p14:creationId xmlns:p14="http://schemas.microsoft.com/office/powerpoint/2010/main" val="264186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ime</a:t>
            </a:r>
            <a:r>
              <a:rPr lang="en-US" b="1" dirty="0" smtClean="0"/>
              <a:t> and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strace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sz="2800" b="1" dirty="0"/>
              <a:t>time [</a:t>
            </a:r>
            <a:r>
              <a:rPr lang="en-US" sz="2800" i="1" dirty="0"/>
              <a:t>options</a:t>
            </a:r>
            <a:r>
              <a:rPr lang="en-US" sz="2800" b="1" dirty="0"/>
              <a:t>] </a:t>
            </a:r>
            <a:r>
              <a:rPr lang="en-US" sz="2800" i="1" dirty="0"/>
              <a:t>command</a:t>
            </a:r>
            <a:r>
              <a:rPr lang="en-US" sz="2800" b="1" dirty="0"/>
              <a:t> [</a:t>
            </a:r>
            <a:r>
              <a:rPr lang="en-US" sz="2800" i="1" dirty="0"/>
              <a:t>arguments...</a:t>
            </a:r>
            <a:r>
              <a:rPr lang="en-US" sz="2800" b="1" dirty="0"/>
              <a:t>] </a:t>
            </a:r>
            <a:r>
              <a:rPr lang="en-US" sz="2800" dirty="0"/>
              <a:t> </a:t>
            </a:r>
          </a:p>
          <a:p>
            <a:r>
              <a:rPr lang="en-US" sz="2800" dirty="0" smtClean="0"/>
              <a:t>Output</a:t>
            </a:r>
            <a:r>
              <a:rPr lang="en-US" sz="2800" dirty="0"/>
              <a:t>: </a:t>
            </a:r>
            <a:endParaRPr lang="en-US" sz="2800" dirty="0" smtClean="0"/>
          </a:p>
          <a:p>
            <a:pPr lvl="1"/>
            <a:r>
              <a:rPr lang="en-US" sz="2400" dirty="0" smtClean="0"/>
              <a:t>real 0m4.866s: elapsed </a:t>
            </a:r>
            <a:r>
              <a:rPr lang="en-US" sz="2400" dirty="0"/>
              <a:t>time </a:t>
            </a:r>
            <a:r>
              <a:rPr lang="en-US" sz="2400" dirty="0" smtClean="0"/>
              <a:t>as </a:t>
            </a:r>
            <a:r>
              <a:rPr lang="en-US" sz="2400" dirty="0"/>
              <a:t>read from a wall </a:t>
            </a:r>
            <a:r>
              <a:rPr lang="en-US" sz="2400" dirty="0" smtClean="0"/>
              <a:t>clock</a:t>
            </a:r>
          </a:p>
          <a:p>
            <a:pPr lvl="1"/>
            <a:r>
              <a:rPr lang="en-US" sz="2400" dirty="0" smtClean="0"/>
              <a:t>user 0m0.001s: </a:t>
            </a:r>
            <a:r>
              <a:rPr lang="en-US" sz="2400" dirty="0"/>
              <a:t>the CPU time used by your process </a:t>
            </a:r>
            <a:endParaRPr lang="en-US" sz="2400" dirty="0" smtClean="0"/>
          </a:p>
          <a:p>
            <a:pPr lvl="1"/>
            <a:r>
              <a:rPr lang="en-US" sz="2400" dirty="0" smtClean="0"/>
              <a:t>sys 0m0.021s: the </a:t>
            </a:r>
            <a:r>
              <a:rPr lang="en-US" sz="2400" dirty="0"/>
              <a:t>CPU time used by the system on behalf of your </a:t>
            </a:r>
            <a:r>
              <a:rPr lang="en-US" sz="2400" dirty="0" smtClean="0"/>
              <a:t>process</a:t>
            </a:r>
          </a:p>
          <a:p>
            <a:r>
              <a:rPr lang="en-US" sz="2800" b="1" dirty="0" err="1"/>
              <a:t>s</a:t>
            </a:r>
            <a:r>
              <a:rPr lang="en-US" sz="2800" b="1" dirty="0" err="1" smtClean="0"/>
              <a:t>trace</a:t>
            </a:r>
            <a:r>
              <a:rPr lang="en-US" sz="2800" dirty="0" smtClean="0"/>
              <a:t>: intercepts and prints out system calls to </a:t>
            </a:r>
            <a:r>
              <a:rPr lang="en-US" sz="2800" dirty="0" err="1" smtClean="0"/>
              <a:t>stderr</a:t>
            </a:r>
            <a:r>
              <a:rPr lang="en-US" sz="2800" dirty="0" smtClean="0"/>
              <a:t> or to an output file</a:t>
            </a:r>
          </a:p>
          <a:p>
            <a:pPr lvl="1"/>
            <a:r>
              <a:rPr lang="en-US" sz="2400" dirty="0" err="1" smtClean="0"/>
              <a:t>strace</a:t>
            </a:r>
            <a:r>
              <a:rPr lang="en-US" sz="2400" dirty="0" smtClean="0"/>
              <a:t> –o </a:t>
            </a:r>
            <a:r>
              <a:rPr lang="en-US" sz="2400" dirty="0" err="1" smtClean="0"/>
              <a:t>strace_output</a:t>
            </a:r>
            <a:r>
              <a:rPr lang="en-US" sz="2400" dirty="0" smtClean="0"/>
              <a:t> ./</a:t>
            </a:r>
            <a:r>
              <a:rPr lang="en-US" sz="2400" dirty="0" err="1" smtClean="0"/>
              <a:t>catb</a:t>
            </a:r>
            <a:r>
              <a:rPr lang="en-US" sz="2400" dirty="0" smtClean="0"/>
              <a:t> &lt; test</a:t>
            </a:r>
          </a:p>
          <a:p>
            <a:pPr lvl="1"/>
            <a:r>
              <a:rPr lang="en-US" sz="2400" dirty="0" err="1" smtClean="0"/>
              <a:t>strace</a:t>
            </a:r>
            <a:r>
              <a:rPr lang="en-US" sz="2400" dirty="0" smtClean="0"/>
              <a:t> –o strace_output2 ./</a:t>
            </a:r>
            <a:r>
              <a:rPr lang="en-US" sz="2400" dirty="0" err="1" smtClean="0"/>
              <a:t>catu</a:t>
            </a:r>
            <a:r>
              <a:rPr lang="en-US" sz="2400" dirty="0" smtClean="0"/>
              <a:t> &lt; test    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70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Homework 7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Rewrite </a:t>
            </a:r>
            <a:r>
              <a:rPr lang="en-US" dirty="0" smtClean="0"/>
              <a:t>srot13 </a:t>
            </a:r>
            <a:r>
              <a:rPr lang="en-US" dirty="0"/>
              <a:t>using system </a:t>
            </a:r>
            <a:r>
              <a:rPr lang="en-US" dirty="0" smtClean="0"/>
              <a:t>calls (srot13u) </a:t>
            </a:r>
          </a:p>
          <a:p>
            <a:r>
              <a:rPr lang="en-US" dirty="0" smtClean="0"/>
              <a:t>srot13u should behave like srot13 except: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stdin</a:t>
            </a:r>
            <a:r>
              <a:rPr lang="en-US" dirty="0" smtClean="0"/>
              <a:t> is a regular file, it should initially </a:t>
            </a:r>
            <a:r>
              <a:rPr lang="en-US" dirty="0"/>
              <a:t>allocate enough memory to hold all data in the file all at </a:t>
            </a:r>
            <a:r>
              <a:rPr lang="en-US" dirty="0" smtClean="0"/>
              <a:t>once</a:t>
            </a:r>
          </a:p>
          <a:p>
            <a:pPr lvl="1"/>
            <a:r>
              <a:rPr lang="en-US" dirty="0" smtClean="0"/>
              <a:t>It outputs a line with the number of comparisons performed</a:t>
            </a:r>
            <a:endParaRPr lang="en-US" dirty="0"/>
          </a:p>
          <a:p>
            <a:r>
              <a:rPr lang="en-US" dirty="0" smtClean="0"/>
              <a:t>Functions you’ll need: read</a:t>
            </a:r>
            <a:r>
              <a:rPr lang="en-US" dirty="0"/>
              <a:t>, </a:t>
            </a:r>
            <a:r>
              <a:rPr lang="en-US" dirty="0" smtClean="0"/>
              <a:t>write, and </a:t>
            </a:r>
            <a:r>
              <a:rPr lang="en-US" dirty="0" err="1" smtClean="0"/>
              <a:t>fstat</a:t>
            </a:r>
            <a:r>
              <a:rPr lang="en-US" dirty="0" smtClean="0"/>
              <a:t> (read the man pages) </a:t>
            </a:r>
            <a:endParaRPr lang="en-US" dirty="0"/>
          </a:p>
          <a:p>
            <a:r>
              <a:rPr lang="en-US" dirty="0" smtClean="0"/>
              <a:t>Measure </a:t>
            </a:r>
            <a:r>
              <a:rPr lang="en-US" dirty="0"/>
              <a:t>differences in performance between </a:t>
            </a:r>
            <a:r>
              <a:rPr lang="en-US" dirty="0" smtClean="0"/>
              <a:t>srot13 </a:t>
            </a:r>
            <a:r>
              <a:rPr lang="en-US" dirty="0"/>
              <a:t>and </a:t>
            </a:r>
            <a:r>
              <a:rPr lang="en-US" dirty="0" smtClean="0"/>
              <a:t>srot13u </a:t>
            </a:r>
            <a:r>
              <a:rPr lang="en-US" dirty="0"/>
              <a:t>using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time</a:t>
            </a:r>
            <a:r>
              <a:rPr lang="en-US" dirty="0"/>
              <a:t> </a:t>
            </a:r>
            <a:r>
              <a:rPr lang="en-US" dirty="0" smtClean="0"/>
              <a:t>command</a:t>
            </a:r>
          </a:p>
          <a:p>
            <a:r>
              <a:rPr lang="en-US" dirty="0"/>
              <a:t>E</a:t>
            </a:r>
            <a:r>
              <a:rPr lang="en-US" dirty="0" smtClean="0"/>
              <a:t>stimate </a:t>
            </a:r>
            <a:r>
              <a:rPr lang="en-US" dirty="0"/>
              <a:t>the number of comparisons as a function of the number of input </a:t>
            </a:r>
            <a:r>
              <a:rPr lang="en-US" dirty="0" smtClean="0"/>
              <a:t>lines provided to srot13u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26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Processor Modes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Operating modes that place restrictions </a:t>
            </a:r>
            <a:r>
              <a:rPr lang="en-US" dirty="0"/>
              <a:t>on the </a:t>
            </a:r>
            <a:r>
              <a:rPr lang="en-US" dirty="0" smtClean="0"/>
              <a:t>type of </a:t>
            </a:r>
            <a:r>
              <a:rPr lang="en-US" dirty="0"/>
              <a:t>operations that can be performed by </a:t>
            </a:r>
            <a:r>
              <a:rPr lang="en-US" dirty="0" smtClean="0"/>
              <a:t>running processes</a:t>
            </a:r>
          </a:p>
          <a:p>
            <a:pPr lvl="1"/>
            <a:r>
              <a:rPr lang="en-US" dirty="0" smtClean="0"/>
              <a:t>User mode: restricted access to system resources</a:t>
            </a:r>
          </a:p>
          <a:p>
            <a:pPr lvl="1"/>
            <a:r>
              <a:rPr lang="en-US" dirty="0" smtClean="0"/>
              <a:t>Kernel/Supervisor mode: unrestricted access</a:t>
            </a:r>
            <a:endParaRPr lang="en-US" dirty="0"/>
          </a:p>
          <a:p>
            <a:r>
              <a:rPr lang="en-US" dirty="0" smtClean="0"/>
              <a:t>System resources?</a:t>
            </a:r>
          </a:p>
          <a:p>
            <a:pPr lvl="1"/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I/O Devices</a:t>
            </a:r>
          </a:p>
          <a:p>
            <a:pPr lvl="1"/>
            <a:r>
              <a:rPr lang="en-US" dirty="0" smtClean="0"/>
              <a:t>CPU</a:t>
            </a:r>
          </a:p>
        </p:txBody>
      </p:sp>
    </p:spTree>
    <p:extLst>
      <p:ext uri="{BB962C8B-B14F-4D97-AF65-F5344CB8AC3E}">
        <p14:creationId xmlns:p14="http://schemas.microsoft.com/office/powerpoint/2010/main" val="209437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User Mode vs. Kernel Mode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Hardware contains a mode-bit, e.g. 0 means kernel mode, 1 means user </a:t>
            </a:r>
            <a:r>
              <a:rPr lang="en-US" dirty="0" smtClean="0"/>
              <a:t>mode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User mode</a:t>
            </a:r>
          </a:p>
          <a:p>
            <a:pPr lvl="1"/>
            <a:r>
              <a:rPr lang="en-US" dirty="0" smtClean="0"/>
              <a:t>CPU </a:t>
            </a:r>
            <a:r>
              <a:rPr lang="en-US" b="1" dirty="0" smtClean="0"/>
              <a:t>restricted</a:t>
            </a:r>
            <a:r>
              <a:rPr lang="en-US" dirty="0" smtClean="0"/>
              <a:t> </a:t>
            </a:r>
            <a:r>
              <a:rPr lang="en-US" dirty="0"/>
              <a:t>to unprivileged instructions and a specified area of </a:t>
            </a:r>
            <a:r>
              <a:rPr lang="en-US" dirty="0" smtClean="0"/>
              <a:t>memory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Supervisor/kernel mode</a:t>
            </a:r>
          </a:p>
          <a:p>
            <a:pPr lvl="1"/>
            <a:r>
              <a:rPr lang="en-US" dirty="0" smtClean="0"/>
              <a:t>CPU </a:t>
            </a:r>
            <a:r>
              <a:rPr lang="en-US" dirty="0"/>
              <a:t>is </a:t>
            </a:r>
            <a:r>
              <a:rPr lang="en-US" b="1" dirty="0"/>
              <a:t>unrestricted</a:t>
            </a:r>
            <a:r>
              <a:rPr lang="en-US" dirty="0"/>
              <a:t>, can use all </a:t>
            </a:r>
            <a:r>
              <a:rPr lang="en-US" dirty="0" smtClean="0"/>
              <a:t>instructions, </a:t>
            </a:r>
            <a:r>
              <a:rPr lang="en-US" dirty="0"/>
              <a:t>access all areas of </a:t>
            </a:r>
            <a:r>
              <a:rPr lang="en-US" dirty="0" smtClean="0"/>
              <a:t>memory and take over the CPU anytime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34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Dual-Mode Operation?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resources are shared among processes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OS must ensure:</a:t>
            </a:r>
          </a:p>
          <a:p>
            <a:pPr lvl="1"/>
            <a:r>
              <a:rPr lang="en-US" b="1" dirty="0" smtClean="0"/>
              <a:t>Protection</a:t>
            </a:r>
          </a:p>
          <a:p>
            <a:pPr lvl="2"/>
            <a:r>
              <a:rPr lang="en-US" dirty="0" smtClean="0"/>
              <a:t>an incorrect/malicious </a:t>
            </a:r>
            <a:r>
              <a:rPr lang="en-US" dirty="0"/>
              <a:t>program cannot </a:t>
            </a:r>
            <a:r>
              <a:rPr lang="en-US" dirty="0" smtClean="0"/>
              <a:t>cause damage to other processes or the system as a whole</a:t>
            </a:r>
          </a:p>
          <a:p>
            <a:pPr lvl="1"/>
            <a:r>
              <a:rPr lang="en-US" b="1" dirty="0" smtClean="0"/>
              <a:t>Fairness</a:t>
            </a:r>
          </a:p>
          <a:p>
            <a:pPr lvl="2"/>
            <a:r>
              <a:rPr lang="en-US" dirty="0"/>
              <a:t>Make sure </a:t>
            </a:r>
            <a:r>
              <a:rPr lang="en-US" dirty="0" smtClean="0"/>
              <a:t>processes have </a:t>
            </a:r>
            <a:r>
              <a:rPr lang="en-US" dirty="0"/>
              <a:t>a </a:t>
            </a:r>
            <a:r>
              <a:rPr lang="en-US" dirty="0" smtClean="0"/>
              <a:t>fair use </a:t>
            </a:r>
            <a:r>
              <a:rPr lang="en-US" dirty="0"/>
              <a:t>of </a:t>
            </a:r>
            <a:r>
              <a:rPr lang="en-US" dirty="0" smtClean="0"/>
              <a:t>devices and the CPU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02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/>
              <a:t>How to Achieve Protection and Fairness</a:t>
            </a:r>
            <a:endParaRPr lang="en-US" sz="3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Goals:</a:t>
            </a:r>
          </a:p>
          <a:p>
            <a:pPr lvl="1"/>
            <a:r>
              <a:rPr lang="en-US" b="1" dirty="0" smtClean="0"/>
              <a:t>I/O Protection</a:t>
            </a:r>
          </a:p>
          <a:p>
            <a:pPr lvl="2"/>
            <a:r>
              <a:rPr lang="en-US" dirty="0" smtClean="0"/>
              <a:t>Prevent processes </a:t>
            </a:r>
            <a:r>
              <a:rPr lang="en-US" dirty="0"/>
              <a:t>from performing illegal </a:t>
            </a:r>
            <a:r>
              <a:rPr lang="en-US" dirty="0" smtClean="0"/>
              <a:t>I/O operations</a:t>
            </a:r>
          </a:p>
          <a:p>
            <a:pPr lvl="1"/>
            <a:r>
              <a:rPr lang="en-US" b="1" dirty="0" smtClean="0"/>
              <a:t>Memory Protection</a:t>
            </a:r>
          </a:p>
          <a:p>
            <a:pPr lvl="2"/>
            <a:r>
              <a:rPr lang="en-US" dirty="0" smtClean="0"/>
              <a:t>Prevent processes </a:t>
            </a:r>
            <a:r>
              <a:rPr lang="en-US" dirty="0"/>
              <a:t>from </a:t>
            </a:r>
            <a:r>
              <a:rPr lang="en-US" dirty="0" smtClean="0"/>
              <a:t>accessing illegal memory and modifying </a:t>
            </a:r>
            <a:r>
              <a:rPr lang="en-US" dirty="0"/>
              <a:t>kernel </a:t>
            </a:r>
            <a:r>
              <a:rPr lang="en-US" dirty="0" smtClean="0"/>
              <a:t>code and </a:t>
            </a:r>
            <a:r>
              <a:rPr lang="en-US" dirty="0"/>
              <a:t>data </a:t>
            </a:r>
            <a:r>
              <a:rPr lang="en-US" dirty="0" smtClean="0"/>
              <a:t>structures</a:t>
            </a:r>
            <a:endParaRPr lang="en-US" dirty="0"/>
          </a:p>
          <a:p>
            <a:pPr lvl="1"/>
            <a:r>
              <a:rPr lang="en-US" b="1" dirty="0" smtClean="0"/>
              <a:t>CPU Protection</a:t>
            </a:r>
          </a:p>
          <a:p>
            <a:pPr lvl="2"/>
            <a:r>
              <a:rPr lang="en-US" dirty="0" smtClean="0"/>
              <a:t>Prevent </a:t>
            </a:r>
            <a:r>
              <a:rPr lang="en-US"/>
              <a:t>a </a:t>
            </a:r>
            <a:r>
              <a:rPr lang="en-US" smtClean="0"/>
              <a:t>process from </a:t>
            </a:r>
            <a:r>
              <a:rPr lang="en-US" dirty="0"/>
              <a:t>using the CPU for </a:t>
            </a:r>
            <a:r>
              <a:rPr lang="en-US" dirty="0" smtClean="0"/>
              <a:t>too long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=&gt; instructions that might affect goals are </a:t>
            </a:r>
            <a:r>
              <a:rPr lang="en-US" dirty="0"/>
              <a:t>privileged and can only be executed by </a:t>
            </a:r>
            <a:r>
              <a:rPr lang="en-US" i="1" dirty="0"/>
              <a:t>trusted</a:t>
            </a:r>
            <a:r>
              <a:rPr lang="en-US" dirty="0"/>
              <a:t> </a:t>
            </a:r>
            <a:r>
              <a:rPr lang="en-US" i="1" dirty="0"/>
              <a:t>code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52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Which Code is Trusted?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Only the kernel code is </a:t>
            </a:r>
            <a:r>
              <a:rPr lang="en-US" sz="3600" b="1" dirty="0" smtClean="0"/>
              <a:t>trusted</a:t>
            </a:r>
            <a:endParaRPr lang="en-US" sz="3600" dirty="0" smtClean="0"/>
          </a:p>
          <a:p>
            <a:r>
              <a:rPr lang="en-US" sz="3600" dirty="0" smtClean="0"/>
              <a:t>The kernel is the core of the OS</a:t>
            </a:r>
          </a:p>
          <a:p>
            <a:r>
              <a:rPr lang="en-US" sz="3600" dirty="0" smtClean="0"/>
              <a:t>Interface between h/w and s/w</a:t>
            </a:r>
          </a:p>
          <a:p>
            <a:r>
              <a:rPr lang="en-US" sz="3600" dirty="0" smtClean="0"/>
              <a:t>It controls access to system resources</a:t>
            </a:r>
          </a:p>
          <a:p>
            <a:pPr lvl="1"/>
            <a:r>
              <a:rPr lang="en-US" sz="3200" dirty="0" smtClean="0"/>
              <a:t>implements </a:t>
            </a:r>
            <a:r>
              <a:rPr lang="en-US" sz="3200" dirty="0"/>
              <a:t>protection </a:t>
            </a:r>
            <a:r>
              <a:rPr lang="en-US" sz="3200" dirty="0" smtClean="0"/>
              <a:t>mechanisms</a:t>
            </a:r>
          </a:p>
          <a:p>
            <a:pPr lvl="1"/>
            <a:r>
              <a:rPr lang="en-US" sz="3200" dirty="0" smtClean="0"/>
              <a:t>Mechanisms cannot </a:t>
            </a:r>
            <a:r>
              <a:rPr lang="en-US" sz="3200" dirty="0"/>
              <a:t>be changed through actions of untrusted software in user space </a:t>
            </a:r>
          </a:p>
        </p:txBody>
      </p:sp>
    </p:spTree>
    <p:extLst>
      <p:ext uri="{BB962C8B-B14F-4D97-AF65-F5344CB8AC3E}">
        <p14:creationId xmlns:p14="http://schemas.microsoft.com/office/powerpoint/2010/main" val="186531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About User Processes?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kernel executes privileged operations on behalf of untrusted user processes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802" y="2841109"/>
            <a:ext cx="4352395" cy="346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59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System Calls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Special type of function that:</a:t>
            </a:r>
          </a:p>
          <a:p>
            <a:pPr lvl="1"/>
            <a:r>
              <a:rPr lang="en-US" dirty="0"/>
              <a:t>Used by user-level </a:t>
            </a:r>
            <a:r>
              <a:rPr lang="en-US" dirty="0" smtClean="0"/>
              <a:t>processes to request </a:t>
            </a:r>
            <a:r>
              <a:rPr lang="en-US" dirty="0"/>
              <a:t>a service from the </a:t>
            </a:r>
            <a:r>
              <a:rPr lang="en-US" dirty="0" smtClean="0"/>
              <a:t>kernel</a:t>
            </a:r>
          </a:p>
          <a:p>
            <a:pPr lvl="1"/>
            <a:r>
              <a:rPr lang="en-US" dirty="0"/>
              <a:t>Changes the CPU’s mode from user mode to kernel mode to enable more </a:t>
            </a:r>
            <a:r>
              <a:rPr lang="en-US" dirty="0" smtClean="0"/>
              <a:t>capabilities</a:t>
            </a:r>
          </a:p>
          <a:p>
            <a:pPr lvl="1"/>
            <a:r>
              <a:rPr lang="en-US" dirty="0"/>
              <a:t>Is part of the kernel of the </a:t>
            </a:r>
            <a:r>
              <a:rPr lang="en-US" dirty="0" smtClean="0"/>
              <a:t>OS</a:t>
            </a:r>
          </a:p>
          <a:p>
            <a:pPr lvl="1"/>
            <a:r>
              <a:rPr lang="en-US" dirty="0" smtClean="0"/>
              <a:t>Verifies that the user should be allowed to do the requested action and then does the action (kernel performs the operation </a:t>
            </a:r>
            <a:r>
              <a:rPr lang="en-US" dirty="0"/>
              <a:t>on </a:t>
            </a:r>
            <a:r>
              <a:rPr lang="en-US" dirty="0" smtClean="0"/>
              <a:t>behalf of the user)</a:t>
            </a:r>
          </a:p>
          <a:p>
            <a:pPr lvl="1"/>
            <a:r>
              <a:rPr lang="en-US" dirty="0" smtClean="0"/>
              <a:t>Is the </a:t>
            </a:r>
            <a:r>
              <a:rPr lang="en-US" b="1" i="1" dirty="0" smtClean="0"/>
              <a:t>only way </a:t>
            </a:r>
            <a:r>
              <a:rPr lang="en-US" dirty="0" smtClean="0"/>
              <a:t>a user program can perform privileged operations</a:t>
            </a:r>
          </a:p>
        </p:txBody>
      </p:sp>
    </p:spTree>
    <p:extLst>
      <p:ext uri="{BB962C8B-B14F-4D97-AF65-F5344CB8AC3E}">
        <p14:creationId xmlns:p14="http://schemas.microsoft.com/office/powerpoint/2010/main" val="337803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 Call vs. System Call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0"/>
            <a:ext cx="4177115" cy="36247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524000"/>
            <a:ext cx="4148748" cy="36580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800" y="5410200"/>
            <a:ext cx="4177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Caller and </a:t>
            </a:r>
            <a:r>
              <a:rPr lang="en-US" sz="2400" dirty="0" err="1" smtClean="0"/>
              <a:t>callee</a:t>
            </a:r>
            <a:r>
              <a:rPr lang="en-US" sz="2400" dirty="0" smtClean="0"/>
              <a:t> are in the same process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Same “domain of trust”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646672" y="5410200"/>
            <a:ext cx="4177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Control is transferred from the untrusted user process to the trusted OS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148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3573</TotalTime>
  <Words>932</Words>
  <Application>Microsoft Office PowerPoint</Application>
  <PresentationFormat>On-screen Show (4:3)</PresentationFormat>
  <Paragraphs>127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Courier New</vt:lpstr>
      <vt:lpstr>Office Theme</vt:lpstr>
      <vt:lpstr>System Call Programming &amp; Debugging</vt:lpstr>
      <vt:lpstr>Processor Modes</vt:lpstr>
      <vt:lpstr>User Mode vs. Kernel Mode</vt:lpstr>
      <vt:lpstr>Why Dual-Mode Operation?</vt:lpstr>
      <vt:lpstr>How to Achieve Protection and Fairness</vt:lpstr>
      <vt:lpstr>Which Code is Trusted?</vt:lpstr>
      <vt:lpstr>What About User Processes?</vt:lpstr>
      <vt:lpstr>System Calls</vt:lpstr>
      <vt:lpstr>Function Call vs. System Call</vt:lpstr>
      <vt:lpstr>System Calls</vt:lpstr>
      <vt:lpstr>System Call Overhead</vt:lpstr>
      <vt:lpstr>Library Functions</vt:lpstr>
      <vt:lpstr>So What’s the Point?</vt:lpstr>
      <vt:lpstr>Unbuffered vs. Buffered I/O</vt:lpstr>
      <vt:lpstr>Buffered I/O</vt:lpstr>
      <vt:lpstr>Lab 7</vt:lpstr>
      <vt:lpstr>time and strace</vt:lpstr>
      <vt:lpstr>Homework 7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Call Programming &amp; Debugging</dc:title>
  <dc:creator>Lauren</dc:creator>
  <cp:lastModifiedBy>SAMY, LAUREN</cp:lastModifiedBy>
  <cp:revision>299</cp:revision>
  <dcterms:created xsi:type="dcterms:W3CDTF">2006-08-16T00:00:00Z</dcterms:created>
  <dcterms:modified xsi:type="dcterms:W3CDTF">2015-02-18T22:43:45Z</dcterms:modified>
</cp:coreProperties>
</file>