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5" autoAdjust="0"/>
    <p:restoredTop sz="94660"/>
  </p:normalViewPr>
  <p:slideViewPr>
    <p:cSldViewPr>
      <p:cViewPr varScale="1">
        <p:scale>
          <a:sx n="125" d="100"/>
          <a:sy n="125" d="100"/>
        </p:scale>
        <p:origin x="3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F834-EBCD-472F-89A2-F2BB16BEF19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4761C-983B-41F1-B6FB-280138FC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4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</a:t>
            </a:r>
            <a:r>
              <a:rPr lang="en-US" sz="3600" b="1" dirty="0" smtClean="0"/>
              <a:t>Multithreaded </a:t>
            </a:r>
            <a:r>
              <a:rPr lang="en-US" sz="3600" b="1" dirty="0"/>
              <a:t>Program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200318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9807"/>
            <a:ext cx="6019800" cy="4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hreads </a:t>
            </a:r>
            <a:r>
              <a:rPr lang="en-US" dirty="0"/>
              <a:t>share all of the process's </a:t>
            </a:r>
            <a:r>
              <a:rPr lang="en-US" dirty="0" smtClean="0"/>
              <a:t>memory except </a:t>
            </a:r>
            <a:r>
              <a:rPr lang="en-US" dirty="0"/>
              <a:t>for their </a:t>
            </a:r>
            <a:r>
              <a:rPr lang="en-US" dirty="0" smtClean="0"/>
              <a:t>stacks</a:t>
            </a:r>
          </a:p>
          <a:p>
            <a:r>
              <a:rPr lang="en-US" dirty="0" smtClean="0"/>
              <a:t>=&gt; Data </a:t>
            </a:r>
            <a:r>
              <a:rPr lang="en-US" dirty="0"/>
              <a:t>sharing requires no extra </a:t>
            </a:r>
            <a:r>
              <a:rPr lang="en-US" dirty="0" smtClean="0"/>
              <a:t>work (no system calls,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pipes, etc.)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361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Makes multithreaded programming </a:t>
            </a:r>
          </a:p>
          <a:p>
            <a:pPr lvl="1"/>
            <a:r>
              <a:rPr lang="en-US" sz="3200" b="1" dirty="0" smtClean="0"/>
              <a:t>Powerful </a:t>
            </a:r>
          </a:p>
          <a:p>
            <a:pPr lvl="2"/>
            <a:r>
              <a:rPr lang="en-US" sz="2800" dirty="0" smtClean="0"/>
              <a:t>can </a:t>
            </a:r>
            <a:r>
              <a:rPr lang="en-US" sz="2800" dirty="0"/>
              <a:t>easily access data </a:t>
            </a:r>
            <a:r>
              <a:rPr lang="en-US" sz="2800" dirty="0" smtClean="0"/>
              <a:t>and share it among threads</a:t>
            </a:r>
          </a:p>
          <a:p>
            <a:pPr lvl="1"/>
            <a:r>
              <a:rPr lang="en-US" sz="3200" b="1" dirty="0" smtClean="0"/>
              <a:t>More efficient</a:t>
            </a:r>
          </a:p>
          <a:p>
            <a:pPr lvl="2"/>
            <a:r>
              <a:rPr lang="en-US" sz="2800" dirty="0"/>
              <a:t>No need for system calls when sharing data</a:t>
            </a:r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hread creation and destruction less expensive than process creation and destruction</a:t>
            </a:r>
          </a:p>
          <a:p>
            <a:pPr lvl="1"/>
            <a:r>
              <a:rPr lang="en-US" sz="3200" b="1" dirty="0" smtClean="0"/>
              <a:t>Non-trivial</a:t>
            </a:r>
          </a:p>
          <a:p>
            <a:pPr lvl="2"/>
            <a:r>
              <a:rPr lang="en-US" sz="2800" dirty="0" smtClean="0"/>
              <a:t>Have to prevent several threads from accessing </a:t>
            </a:r>
            <a:r>
              <a:rPr lang="en-US" sz="2800" dirty="0"/>
              <a:t>and </a:t>
            </a:r>
            <a:r>
              <a:rPr lang="en-US" sz="2800" dirty="0" smtClean="0"/>
              <a:t>changing </a:t>
            </a:r>
            <a:r>
              <a:rPr lang="en-US" sz="2800" dirty="0"/>
              <a:t>the same shared data at the same </a:t>
            </a:r>
            <a:r>
              <a:rPr lang="en-US" sz="2800" dirty="0" smtClean="0"/>
              <a:t>time (synchronization)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smtClean="0"/>
              <a:t>increment()</a:t>
            </a:r>
          </a:p>
          <a:p>
            <a:pPr marL="0" indent="0">
              <a:buNone/>
            </a:pPr>
            <a:r>
              <a:rPr lang="en-US" dirty="0" smtClean="0"/>
              <a:t>{	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c</a:t>
            </a:r>
            <a:r>
              <a:rPr lang="en-US" dirty="0" smtClean="0"/>
              <a:t>ount = count + 1;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540401" y="36348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5104268" y="2088107"/>
            <a:ext cx="450567" cy="3855493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1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>
            <a:off x="6429703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7895985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38758" y="5156546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389" y="5709653"/>
            <a:ext cx="5029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depends on order of execution</a:t>
            </a:r>
          </a:p>
          <a:p>
            <a:r>
              <a:rPr lang="en-US" sz="3200" b="1" dirty="0" smtClean="0"/>
              <a:t>=&gt; </a:t>
            </a:r>
            <a:r>
              <a:rPr lang="en-US" sz="2800" b="1" dirty="0" smtClean="0"/>
              <a:t>Synchronization needed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77561" y="463368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Multithreading </a:t>
            </a:r>
            <a:r>
              <a:rPr lang="en-US" sz="3200" b="1" dirty="0" smtClean="0"/>
              <a:t>&amp; Multitasking</a:t>
            </a:r>
            <a:r>
              <a:rPr lang="en-US" sz="3200" b="1" dirty="0"/>
              <a:t>: </a:t>
            </a:r>
            <a:r>
              <a:rPr lang="en-US" sz="3200" b="1" dirty="0" smtClean="0"/>
              <a:t>Comparison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Multithreading</a:t>
            </a:r>
          </a:p>
          <a:p>
            <a:pPr lvl="1"/>
            <a:r>
              <a:rPr lang="en-US" dirty="0" smtClean="0"/>
              <a:t>Threads share the same address space</a:t>
            </a:r>
          </a:p>
          <a:p>
            <a:pPr lvl="2"/>
            <a:r>
              <a:rPr lang="en-US" dirty="0" smtClean="0"/>
              <a:t>Light-weight creation/destruction</a:t>
            </a:r>
          </a:p>
          <a:p>
            <a:pPr lvl="2"/>
            <a:r>
              <a:rPr lang="en-US" dirty="0" smtClean="0"/>
              <a:t>Easy inter-thread communication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error in one thread can bring down all </a:t>
            </a:r>
            <a:r>
              <a:rPr lang="en-US" dirty="0" smtClean="0"/>
              <a:t>threads in process </a:t>
            </a:r>
          </a:p>
          <a:p>
            <a:r>
              <a:rPr lang="en-US" b="1" dirty="0" smtClean="0"/>
              <a:t>Multitasking</a:t>
            </a:r>
          </a:p>
          <a:p>
            <a:pPr lvl="1"/>
            <a:r>
              <a:rPr lang="en-US" dirty="0" smtClean="0"/>
              <a:t>Processes are insulated from each other</a:t>
            </a:r>
          </a:p>
          <a:p>
            <a:pPr lvl="2"/>
            <a:r>
              <a:rPr lang="en-US" dirty="0" smtClean="0"/>
              <a:t>Expensive creation/destruction</a:t>
            </a:r>
          </a:p>
          <a:p>
            <a:pPr lvl="2"/>
            <a:r>
              <a:rPr lang="en-US" dirty="0" smtClean="0"/>
              <a:t>Expensive IPC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error in one process </a:t>
            </a:r>
            <a:r>
              <a:rPr lang="en-US" dirty="0" smtClean="0"/>
              <a:t>cannot </a:t>
            </a:r>
            <a:r>
              <a:rPr lang="en-US" dirty="0"/>
              <a:t>bring down another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the performance of multithreaded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</a:t>
            </a:r>
          </a:p>
          <a:p>
            <a:r>
              <a:rPr lang="en-US" dirty="0" smtClean="0">
                <a:cs typeface="Courier New" pitchFamily="49" charset="0"/>
              </a:rPr>
              <a:t>Add /</a:t>
            </a:r>
            <a:r>
              <a:rPr lang="en-US" dirty="0" err="1" smtClean="0">
                <a:cs typeface="Courier New" pitchFamily="49" charset="0"/>
              </a:rPr>
              <a:t>usr</a:t>
            </a:r>
            <a:r>
              <a:rPr lang="en-US" dirty="0" smtClean="0">
                <a:cs typeface="Courier New" pitchFamily="49" charset="0"/>
              </a:rPr>
              <a:t>/local/</a:t>
            </a:r>
            <a:r>
              <a:rPr lang="en-US" dirty="0" err="1" smtClean="0">
                <a:cs typeface="Courier New" pitchFamily="49" charset="0"/>
              </a:rPr>
              <a:t>cs</a:t>
            </a:r>
            <a:r>
              <a:rPr lang="en-US" dirty="0" smtClean="0">
                <a:cs typeface="Courier New" pitchFamily="49" charset="0"/>
              </a:rPr>
              <a:t>/bin to PATH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$</a:t>
            </a:r>
            <a:r>
              <a:rPr lang="en-US" sz="2400" dirty="0" smtClean="0"/>
              <a:t> export </a:t>
            </a:r>
            <a:r>
              <a:rPr lang="en-US" sz="2400" dirty="0"/>
              <a:t>PATH=/</a:t>
            </a:r>
            <a:r>
              <a:rPr lang="en-US" sz="2400" dirty="0" err="1"/>
              <a:t>usr</a:t>
            </a:r>
            <a:r>
              <a:rPr lang="en-US" sz="2400" dirty="0"/>
              <a:t>/local/</a:t>
            </a:r>
            <a:r>
              <a:rPr lang="en-US" sz="2400" dirty="0" err="1"/>
              <a:t>cs</a:t>
            </a:r>
            <a:r>
              <a:rPr lang="en-US" sz="2400" dirty="0"/>
              <a:t>/bin:$</a:t>
            </a:r>
            <a:r>
              <a:rPr lang="en-US" sz="2400" dirty="0" smtClean="0"/>
              <a:t>PATH</a:t>
            </a:r>
          </a:p>
          <a:p>
            <a:r>
              <a:rPr lang="en-US" dirty="0" smtClean="0"/>
              <a:t>Generate a </a:t>
            </a:r>
            <a:r>
              <a:rPr lang="en-US" dirty="0"/>
              <a:t>file containing </a:t>
            </a:r>
            <a:r>
              <a:rPr lang="en-US" dirty="0" smtClean="0"/>
              <a:t>10M </a:t>
            </a:r>
            <a:r>
              <a:rPr lang="en-US" dirty="0"/>
              <a:t>random </a:t>
            </a:r>
            <a:r>
              <a:rPr lang="en-US" b="1" dirty="0" smtClean="0"/>
              <a:t>double-precision floating </a:t>
            </a:r>
            <a:r>
              <a:rPr lang="en-US" b="1" dirty="0"/>
              <a:t>point </a:t>
            </a:r>
            <a:r>
              <a:rPr lang="en-US" b="1" dirty="0" smtClean="0"/>
              <a:t>numbers</a:t>
            </a:r>
            <a:r>
              <a:rPr lang="en-US" dirty="0" smtClean="0"/>
              <a:t>, one </a:t>
            </a:r>
            <a:r>
              <a:rPr lang="en-US" dirty="0"/>
              <a:t>per </a:t>
            </a:r>
            <a:r>
              <a:rPr lang="en-US" dirty="0" smtClean="0"/>
              <a:t>line with no </a:t>
            </a:r>
            <a:r>
              <a:rPr lang="en-US" dirty="0"/>
              <a:t>white </a:t>
            </a:r>
            <a:r>
              <a:rPr lang="en-US" dirty="0" smtClean="0"/>
              <a:t>space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dev</a:t>
            </a:r>
            <a:r>
              <a:rPr lang="en-US" sz="2400" dirty="0" smtClean="0"/>
              <a:t>/</a:t>
            </a:r>
            <a:r>
              <a:rPr lang="en-US" sz="2400" dirty="0" err="1" smtClean="0"/>
              <a:t>urandom</a:t>
            </a:r>
            <a:r>
              <a:rPr lang="en-US" sz="2400" dirty="0" smtClean="0"/>
              <a:t>: pseudo-random number generator </a:t>
            </a:r>
          </a:p>
          <a:p>
            <a:pPr lvl="1"/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od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write </a:t>
            </a:r>
            <a:r>
              <a:rPr lang="en-US" sz="2600" dirty="0"/>
              <a:t>the contents of its input files to standard output in a user-specified </a:t>
            </a:r>
            <a:r>
              <a:rPr lang="en-US" sz="2600" dirty="0" smtClean="0"/>
              <a:t>format </a:t>
            </a:r>
          </a:p>
          <a:p>
            <a:pPr lvl="1"/>
            <a:r>
              <a:rPr lang="en-US" sz="2600" dirty="0" smtClean="0"/>
              <a:t>Options</a:t>
            </a:r>
          </a:p>
          <a:p>
            <a:pPr lvl="2"/>
            <a:r>
              <a:rPr lang="en-US" sz="2600" dirty="0" smtClean="0"/>
              <a:t>-t </a:t>
            </a:r>
            <a:r>
              <a:rPr lang="en-US" sz="2600" dirty="0"/>
              <a:t>f: Double-precision floating point </a:t>
            </a:r>
            <a:r>
              <a:rPr lang="en-US" sz="2600" dirty="0" smtClean="0"/>
              <a:t> </a:t>
            </a:r>
            <a:endParaRPr lang="en-US" sz="2600" dirty="0"/>
          </a:p>
          <a:p>
            <a:pPr lvl="2"/>
            <a:r>
              <a:rPr lang="en-US" sz="2600" dirty="0" smtClean="0"/>
              <a:t>-N &lt;count&gt;: Format </a:t>
            </a:r>
            <a:r>
              <a:rPr lang="en-US" sz="2600" dirty="0"/>
              <a:t>no more than </a:t>
            </a:r>
            <a:r>
              <a:rPr lang="en-US" sz="2600" i="1" dirty="0"/>
              <a:t>count </a:t>
            </a:r>
            <a:r>
              <a:rPr lang="en-US" sz="2600" dirty="0"/>
              <a:t>bytes of </a:t>
            </a:r>
            <a:r>
              <a:rPr lang="en-US" sz="2600" dirty="0" smtClean="0"/>
              <a:t>input</a:t>
            </a:r>
            <a:endParaRPr lang="en-US" sz="2600" dirty="0"/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>
                <a:cs typeface="Courier New" pitchFamily="49" charset="0"/>
              </a:rPr>
              <a:t>Remove address, delete spaces, add newlines between each float</a:t>
            </a:r>
          </a:p>
        </p:txBody>
      </p:sp>
    </p:spTree>
    <p:extLst>
      <p:ext uri="{BB962C8B-B14F-4D97-AF65-F5344CB8AC3E}">
        <p14:creationId xmlns:p14="http://schemas.microsoft.com/office/powerpoint/2010/main" val="17933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</a:t>
            </a:r>
            <a:r>
              <a:rPr lang="en-US" sz="2800" dirty="0"/>
              <a:t>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time -p</a:t>
            </a:r>
            <a:r>
              <a:rPr lang="en-US" sz="2800" dirty="0"/>
              <a:t> to time the command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sort -g</a:t>
            </a:r>
            <a:r>
              <a:rPr lang="en-US" sz="2800" dirty="0"/>
              <a:t> on </a:t>
            </a:r>
            <a:r>
              <a:rPr lang="en-US" sz="2800" dirty="0" smtClean="0"/>
              <a:t>the data you generated </a:t>
            </a:r>
          </a:p>
          <a:p>
            <a:r>
              <a:rPr lang="en-US" sz="2800" dirty="0" smtClean="0"/>
              <a:t>Send output to</a:t>
            </a:r>
            <a:r>
              <a:rPr lang="en-US" sz="2800" dirty="0"/>
              <a:t> /</a:t>
            </a:r>
            <a:r>
              <a:rPr lang="en-US" sz="2800" dirty="0" err="1" smtClean="0"/>
              <a:t>dev</a:t>
            </a:r>
            <a:r>
              <a:rPr lang="en-US" sz="2800" dirty="0" smtClean="0"/>
              <a:t>/null</a:t>
            </a:r>
          </a:p>
          <a:p>
            <a:r>
              <a:rPr lang="en-US" sz="2800" dirty="0" smtClean="0"/>
              <a:t>Run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800" dirty="0"/>
              <a:t> with the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--parallel</a:t>
            </a:r>
            <a:r>
              <a:rPr lang="en-US" sz="2800" dirty="0"/>
              <a:t> option </a:t>
            </a:r>
            <a:r>
              <a:rPr lang="en-US" sz="2800" dirty="0" smtClean="0"/>
              <a:t>and the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–g</a:t>
            </a:r>
            <a:r>
              <a:rPr lang="en-US" dirty="0" smtClean="0"/>
              <a:t> option: general numeric value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400" dirty="0" smtClean="0"/>
              <a:t> command to record the real, user and system time when running sort with 1</a:t>
            </a:r>
            <a:r>
              <a:rPr lang="en-US" sz="2400" dirty="0"/>
              <a:t>, 2, 4, and 8 </a:t>
            </a:r>
            <a:r>
              <a:rPr lang="en-US" sz="2400" dirty="0" smtClean="0"/>
              <a:t>threads</a:t>
            </a:r>
            <a:endParaRPr lang="en-US" dirty="0" smtClean="0"/>
          </a:p>
          <a:p>
            <a:pPr lvl="2"/>
            <a:r>
              <a:rPr lang="en-US" dirty="0" smtClean="0"/>
              <a:t>$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–p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–g --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parallel=[1, 2, 4, or 8]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/null 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Record the times and steps in log.txt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42900" lvl="2" indent="-342900"/>
            <a:r>
              <a:rPr lang="en-US" dirty="0"/>
              <a:t>The use of </a:t>
            </a:r>
            <a:r>
              <a:rPr lang="en-US" dirty="0" smtClean="0"/>
              <a:t>multiple CPUs/cores </a:t>
            </a:r>
            <a:r>
              <a:rPr lang="en-US" dirty="0"/>
              <a:t>to run multiple tasks </a:t>
            </a:r>
            <a:r>
              <a:rPr lang="en-US" dirty="0" smtClean="0"/>
              <a:t>simultaneously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023"/>
            <a:ext cx="5249008" cy="2695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962400"/>
            <a:ext cx="5096587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09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Uniprocessing</a:t>
            </a:r>
            <a:r>
              <a:rPr lang="en-US" sz="2800" b="1" dirty="0" smtClean="0"/>
              <a:t> system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1816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Multiprocessing system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46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Parallelism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xecuting several computations simultaneously to gain performance</a:t>
            </a:r>
          </a:p>
          <a:p>
            <a:r>
              <a:rPr lang="en-US" dirty="0" smtClean="0"/>
              <a:t>Different forms of parallelism</a:t>
            </a:r>
          </a:p>
          <a:p>
            <a:pPr lvl="1"/>
            <a:r>
              <a:rPr lang="en-US" b="1" dirty="0" smtClean="0"/>
              <a:t>Multitasking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processes are scheduled </a:t>
            </a:r>
            <a:r>
              <a:rPr lang="en-US" dirty="0" smtClean="0"/>
              <a:t>alternately or possibly simultaneously on a multiprocessing system</a:t>
            </a:r>
          </a:p>
          <a:p>
            <a:pPr lvl="1"/>
            <a:r>
              <a:rPr lang="en-US" b="1" dirty="0" smtClean="0"/>
              <a:t>Multithreading</a:t>
            </a:r>
          </a:p>
          <a:p>
            <a:pPr lvl="2"/>
            <a:r>
              <a:rPr lang="en-US" dirty="0"/>
              <a:t>Same job is broken logically into pieces (threads) which may be executed </a:t>
            </a:r>
            <a:r>
              <a:rPr lang="en-US" dirty="0" smtClean="0"/>
              <a:t>simultaneously on </a:t>
            </a:r>
            <a:r>
              <a:rPr lang="en-US" dirty="0"/>
              <a:t>a multiprocessing system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7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 vs. Multithreading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096587" cy="266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5039429" cy="25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Multithreading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4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18958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683" y="609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Multithreading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42945" y="3227457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Multitasking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27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thread?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flow of instructions, path of execution within a process</a:t>
            </a:r>
          </a:p>
          <a:p>
            <a:r>
              <a:rPr lang="en-US" sz="2400" dirty="0" smtClean="0"/>
              <a:t>The smallest unit of processing scheduled by OS</a:t>
            </a:r>
          </a:p>
          <a:p>
            <a:r>
              <a:rPr lang="en-US" sz="2400" dirty="0"/>
              <a:t>A process consists of at least one </a:t>
            </a:r>
            <a:r>
              <a:rPr lang="en-US" sz="2400" dirty="0" smtClean="0"/>
              <a:t>thread</a:t>
            </a:r>
          </a:p>
          <a:p>
            <a:r>
              <a:rPr lang="en-US" sz="2400" dirty="0" smtClean="0"/>
              <a:t>Multiple threads can be run on:</a:t>
            </a:r>
          </a:p>
          <a:p>
            <a:pPr lvl="1"/>
            <a:r>
              <a:rPr lang="en-US" sz="2400" b="1" dirty="0" smtClean="0"/>
              <a:t>A uniprocessor (time-sharing)</a:t>
            </a:r>
          </a:p>
          <a:p>
            <a:pPr lvl="2"/>
            <a:r>
              <a:rPr lang="en-US" dirty="0" smtClean="0"/>
              <a:t>Processor switches between different threads</a:t>
            </a:r>
          </a:p>
          <a:p>
            <a:pPr lvl="2"/>
            <a:r>
              <a:rPr lang="en-US" dirty="0" smtClean="0"/>
              <a:t>Parallelism is an illusion</a:t>
            </a:r>
          </a:p>
          <a:p>
            <a:pPr lvl="1"/>
            <a:r>
              <a:rPr lang="en-US" sz="2400" b="1" dirty="0" smtClean="0"/>
              <a:t>A multiprocessor</a:t>
            </a:r>
          </a:p>
          <a:p>
            <a:pPr lvl="2"/>
            <a:r>
              <a:rPr lang="en-US" dirty="0" smtClean="0"/>
              <a:t>Multiple processors or cores run the threads at the same time</a:t>
            </a:r>
          </a:p>
          <a:p>
            <a:pPr lvl="2"/>
            <a:r>
              <a:rPr lang="en-US" dirty="0" smtClean="0"/>
              <a:t>True parallelism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1633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33800"/>
            <a:ext cx="8420100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Single-Threaded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1219370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4246964" cy="49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$ </a:t>
            </a:r>
            <a:r>
              <a:rPr lang="en-US" sz="2800" dirty="0" err="1"/>
              <a:t>tr</a:t>
            </a:r>
            <a:r>
              <a:rPr lang="en-US" sz="2800" dirty="0"/>
              <a:t> -</a:t>
            </a:r>
            <a:r>
              <a:rPr lang="en-US" sz="2800" dirty="0" err="1"/>
              <a:t>cs</a:t>
            </a:r>
            <a:r>
              <a:rPr lang="en-US" sz="2800" dirty="0"/>
              <a:t> 'A-</a:t>
            </a:r>
            <a:r>
              <a:rPr lang="en-US" sz="2800" dirty="0" err="1"/>
              <a:t>Za</a:t>
            </a:r>
            <a:r>
              <a:rPr lang="en-US" sz="2800" dirty="0"/>
              <a:t>-z' '[\n*]' | sort -u | </a:t>
            </a:r>
            <a:r>
              <a:rPr lang="en-US" sz="2800" dirty="0" err="1"/>
              <a:t>comm</a:t>
            </a:r>
            <a:r>
              <a:rPr lang="en-US" sz="2800" dirty="0"/>
              <a:t> -23 – </a:t>
            </a:r>
            <a:r>
              <a:rPr lang="en-US" sz="2800" dirty="0" smtClean="0"/>
              <a:t>words</a:t>
            </a:r>
          </a:p>
          <a:p>
            <a:pPr lvl="1"/>
            <a:r>
              <a:rPr lang="en-US" dirty="0" smtClean="0"/>
              <a:t>Process 1 (</a:t>
            </a:r>
            <a:r>
              <a:rPr lang="en-US" dirty="0" err="1" smtClean="0"/>
              <a:t>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 2 (sort)</a:t>
            </a:r>
          </a:p>
          <a:p>
            <a:pPr lvl="1"/>
            <a:r>
              <a:rPr lang="en-US" dirty="0" smtClean="0"/>
              <a:t>Process 3 (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process has its own </a:t>
            </a:r>
          </a:p>
          <a:p>
            <a:pPr marL="0" indent="0">
              <a:buNone/>
            </a:pPr>
            <a:r>
              <a:rPr lang="en-US" dirty="0" smtClean="0"/>
              <a:t>    address space</a:t>
            </a:r>
          </a:p>
          <a:p>
            <a:r>
              <a:rPr lang="en-US" dirty="0" smtClean="0"/>
              <a:t>How do these processes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communicate?</a:t>
            </a:r>
          </a:p>
          <a:p>
            <a:pPr lvl="1"/>
            <a:r>
              <a:rPr lang="en-US" dirty="0" smtClean="0"/>
              <a:t>Pipes/System Calls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02" y="2362200"/>
            <a:ext cx="3834449" cy="3763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624840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485</Words>
  <Application>Microsoft Office PowerPoint</Application>
  <PresentationFormat>On-screen Show (4:3)</PresentationFormat>
  <Paragraphs>106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Multithreaded Performance</vt:lpstr>
      <vt:lpstr>Multiprocessing</vt:lpstr>
      <vt:lpstr>Parallelism</vt:lpstr>
      <vt:lpstr>Multitasking vs. Multithreading</vt:lpstr>
      <vt:lpstr>PowerPoint Presentation</vt:lpstr>
      <vt:lpstr>What is a thread?</vt:lpstr>
      <vt:lpstr>PowerPoint Presentation</vt:lpstr>
      <vt:lpstr>Memory Layout: Single-Threaded Program </vt:lpstr>
      <vt:lpstr>Multitasking</vt:lpstr>
      <vt:lpstr>Memory Layout: Multithreaded Program </vt:lpstr>
      <vt:lpstr>Multithreading</vt:lpstr>
      <vt:lpstr>Shared Memory</vt:lpstr>
      <vt:lpstr>Race Condition</vt:lpstr>
      <vt:lpstr>Multithreading &amp; Multitasking: Comparison</vt:lpstr>
      <vt:lpstr>Lab 8</vt:lpstr>
      <vt:lpstr>Lab 8</vt:lpstr>
      <vt:lpstr>Lab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SAMY, LAUREN</cp:lastModifiedBy>
  <cp:revision>171</cp:revision>
  <dcterms:created xsi:type="dcterms:W3CDTF">2006-08-16T00:00:00Z</dcterms:created>
  <dcterms:modified xsi:type="dcterms:W3CDTF">2015-02-23T22:40:26Z</dcterms:modified>
</cp:coreProperties>
</file>