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1" r:id="rId9"/>
    <p:sldId id="272" r:id="rId10"/>
    <p:sldId id="266" r:id="rId11"/>
    <p:sldId id="274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D2AC5-C449-4C1E-9BEB-8DD751881716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C0A1D-84EB-4D9E-9311-01F29F88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2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C0A1D-84EB-4D9E-9311-01F29F88DF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3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Multithreaded Performance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mtClean="0"/>
              <a:t>Homework 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56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pthread_join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Function: </a:t>
            </a:r>
            <a:r>
              <a:rPr lang="en-US" dirty="0" smtClean="0"/>
              <a:t>makes </a:t>
            </a:r>
            <a:r>
              <a:rPr lang="en-US" dirty="0"/>
              <a:t>originating </a:t>
            </a:r>
            <a:r>
              <a:rPr lang="en-US" dirty="0" smtClean="0"/>
              <a:t>thread wait </a:t>
            </a:r>
            <a:r>
              <a:rPr lang="en-US" dirty="0"/>
              <a:t>for the completion of all its spawned </a:t>
            </a:r>
            <a:r>
              <a:rPr lang="en-US" dirty="0" smtClean="0"/>
              <a:t>threads’ tasks</a:t>
            </a:r>
          </a:p>
          <a:p>
            <a:r>
              <a:rPr lang="en-US" dirty="0"/>
              <a:t>Without </a:t>
            </a:r>
            <a:r>
              <a:rPr lang="en-US" dirty="0" smtClean="0"/>
              <a:t>join, </a:t>
            </a:r>
            <a:r>
              <a:rPr lang="en-US" dirty="0"/>
              <a:t>the originating thread would exit as soon as it completes its </a:t>
            </a:r>
            <a:r>
              <a:rPr lang="en-US" dirty="0" smtClean="0"/>
              <a:t>job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/>
              <a:t>A spawned thread can get aborted even if it is in the middle </a:t>
            </a:r>
            <a:r>
              <a:rPr lang="en-US" dirty="0"/>
              <a:t>of its </a:t>
            </a:r>
            <a:r>
              <a:rPr lang="en-US" dirty="0" smtClean="0"/>
              <a:t>chore</a:t>
            </a:r>
          </a:p>
          <a:p>
            <a:r>
              <a:rPr lang="en-US" dirty="0" smtClean="0"/>
              <a:t>Return value:</a:t>
            </a:r>
          </a:p>
          <a:p>
            <a:pPr lvl="1"/>
            <a:r>
              <a:rPr lang="en-US" dirty="0" smtClean="0"/>
              <a:t>Success: zero</a:t>
            </a:r>
          </a:p>
          <a:p>
            <a:pPr lvl="1"/>
            <a:r>
              <a:rPr lang="en-US" dirty="0" smtClean="0"/>
              <a:t>Failure: error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 smtClean="0"/>
              <a:t>pthread_join</a:t>
            </a:r>
            <a:r>
              <a:rPr lang="en-US" sz="2400" dirty="0"/>
              <a:t>(</a:t>
            </a:r>
            <a:r>
              <a:rPr lang="en-US" sz="2400" dirty="0" err="1"/>
              <a:t>pthread_t</a:t>
            </a:r>
            <a:r>
              <a:rPr lang="en-US" sz="2400" dirty="0"/>
              <a:t> </a:t>
            </a:r>
            <a:r>
              <a:rPr lang="en-US" sz="2400" dirty="0" err="1"/>
              <a:t>tid</a:t>
            </a:r>
            <a:r>
              <a:rPr lang="en-US" sz="2400" dirty="0"/>
              <a:t>, void **status);</a:t>
            </a:r>
          </a:p>
          <a:p>
            <a:r>
              <a:rPr lang="en-US" b="1" dirty="0" err="1" smtClean="0"/>
              <a:t>tid</a:t>
            </a:r>
            <a:r>
              <a:rPr lang="en-US" dirty="0" smtClean="0"/>
              <a:t>: thread ID of thread to wait on</a:t>
            </a:r>
          </a:p>
          <a:p>
            <a:r>
              <a:rPr lang="en-US" b="1" dirty="0"/>
              <a:t>s</a:t>
            </a:r>
            <a:r>
              <a:rPr lang="en-US" b="1" dirty="0" smtClean="0"/>
              <a:t>tatus: </a:t>
            </a:r>
            <a:r>
              <a:rPr lang="en-US" dirty="0" smtClean="0"/>
              <a:t>the exit status of the target thread is stored in the location pointed to by *status</a:t>
            </a:r>
          </a:p>
          <a:p>
            <a:pPr lvl="1"/>
            <a:r>
              <a:rPr lang="en-US" dirty="0" smtClean="0"/>
              <a:t>Pass in NULL if no status is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2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</a:t>
            </a:r>
            <a:r>
              <a:rPr lang="en-US" b="1" dirty="0" err="1" smtClean="0"/>
              <a:t>thread_join</a:t>
            </a:r>
            <a:r>
              <a:rPr lang="en-US" b="1" dirty="0" smtClean="0"/>
              <a:t>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#</a:t>
            </a:r>
            <a:r>
              <a:rPr lang="en-US" sz="1600" b="1" dirty="0"/>
              <a:t>include &lt;</a:t>
            </a:r>
            <a:r>
              <a:rPr lang="en-US" sz="1600" b="1" dirty="0" err="1"/>
              <a:t>pthread.h</a:t>
            </a:r>
            <a:r>
              <a:rPr lang="en-US" sz="1600" b="1" dirty="0"/>
              <a:t>&gt; </a:t>
            </a:r>
            <a:r>
              <a:rPr lang="en-US" sz="1600" b="1" dirty="0" smtClean="0"/>
              <a:t>…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 smtClean="0"/>
              <a:t>#</a:t>
            </a:r>
            <a:r>
              <a:rPr lang="en-US" sz="1600" dirty="0"/>
              <a:t>define NUM_THREADS 5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void </a:t>
            </a:r>
            <a:r>
              <a:rPr lang="en-US" sz="1600" dirty="0"/>
              <a:t>*</a:t>
            </a:r>
            <a:r>
              <a:rPr lang="en-US" sz="1600" dirty="0" err="1"/>
              <a:t>PrintHello</a:t>
            </a:r>
            <a:r>
              <a:rPr lang="en-US" sz="1600" dirty="0"/>
              <a:t>(void </a:t>
            </a:r>
            <a:r>
              <a:rPr lang="en-US" sz="1600" dirty="0" smtClean="0"/>
              <a:t>*thread_ </a:t>
            </a:r>
            <a:r>
              <a:rPr lang="en-US" sz="1600" dirty="0" err="1" smtClean="0"/>
              <a:t>num</a:t>
            </a:r>
            <a:r>
              <a:rPr lang="en-US" sz="1600" dirty="0" smtClean="0"/>
              <a:t>) {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</a:t>
            </a:r>
            <a:r>
              <a:rPr lang="en-US" sz="1600" dirty="0" err="1" smtClean="0"/>
              <a:t>printf</a:t>
            </a:r>
            <a:r>
              <a:rPr lang="en-US" sz="1600" dirty="0"/>
              <a:t>("\</a:t>
            </a:r>
            <a:r>
              <a:rPr lang="en-US" sz="1600" dirty="0" err="1"/>
              <a:t>n%d</a:t>
            </a:r>
            <a:r>
              <a:rPr lang="en-US" sz="1600" dirty="0"/>
              <a:t>: Hello World!\n</a:t>
            </a:r>
            <a:r>
              <a:rPr lang="en-US" sz="1600" dirty="0" smtClean="0"/>
              <a:t>", (</a:t>
            </a:r>
            <a:r>
              <a:rPr lang="en-US" sz="1600" dirty="0" err="1" smtClean="0"/>
              <a:t>int</a:t>
            </a:r>
            <a:r>
              <a:rPr lang="en-US" sz="1600" dirty="0" smtClean="0"/>
              <a:t>) </a:t>
            </a:r>
            <a:r>
              <a:rPr lang="en-US" sz="1600" dirty="0" err="1" smtClean="0"/>
              <a:t>thread_num</a:t>
            </a:r>
            <a:r>
              <a:rPr lang="en-US" sz="1600" dirty="0" smtClean="0"/>
              <a:t>); } 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main() </a:t>
            </a:r>
            <a:r>
              <a:rPr lang="en-US" sz="1600" dirty="0" smtClean="0"/>
              <a:t>{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</a:t>
            </a:r>
            <a:r>
              <a:rPr lang="en-US" sz="1600" dirty="0" err="1" smtClean="0"/>
              <a:t>pthread_t</a:t>
            </a:r>
            <a:r>
              <a:rPr lang="en-US" sz="1600" dirty="0" smtClean="0"/>
              <a:t> </a:t>
            </a:r>
            <a:r>
              <a:rPr lang="en-US" sz="1600" dirty="0"/>
              <a:t>threads[NUM_THREADS]; </a:t>
            </a:r>
          </a:p>
          <a:p>
            <a:pPr marL="0" indent="0">
              <a:buNone/>
            </a:pPr>
            <a:r>
              <a:rPr lang="en-US" sz="1600" dirty="0" smtClean="0"/>
              <a:t> 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ret, </a:t>
            </a:r>
            <a:r>
              <a:rPr lang="en-US" sz="1600" dirty="0"/>
              <a:t>t; </a:t>
            </a:r>
          </a:p>
          <a:p>
            <a:pPr marL="0" indent="0">
              <a:buNone/>
            </a:pPr>
            <a:r>
              <a:rPr lang="en-US" sz="1600" dirty="0" smtClean="0"/>
              <a:t>         for(t = 0</a:t>
            </a:r>
            <a:r>
              <a:rPr lang="en-US" sz="1600" dirty="0"/>
              <a:t>; t &lt; NUM_THREADS; t++) </a:t>
            </a:r>
            <a:r>
              <a:rPr lang="en-US" sz="1600" dirty="0" smtClean="0"/>
              <a:t>{ </a:t>
            </a:r>
          </a:p>
          <a:p>
            <a:pPr marL="0" indent="0">
              <a:buNone/>
            </a:pPr>
            <a:r>
              <a:rPr lang="en-US" sz="1600" dirty="0" smtClean="0"/>
              <a:t>              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("Creating thread %d\n", t); </a:t>
            </a:r>
          </a:p>
          <a:p>
            <a:pPr marL="0" indent="0">
              <a:buNone/>
            </a:pPr>
            <a:r>
              <a:rPr lang="en-US" sz="1600" dirty="0" smtClean="0"/>
              <a:t>                  ret = </a:t>
            </a:r>
            <a:r>
              <a:rPr lang="en-US" sz="1600" dirty="0" err="1" smtClean="0"/>
              <a:t>pthread_create</a:t>
            </a:r>
            <a:r>
              <a:rPr lang="en-US" sz="1600" dirty="0" smtClean="0"/>
              <a:t>(&amp;threads[t], NULL, </a:t>
            </a:r>
            <a:r>
              <a:rPr lang="en-US" sz="1600" dirty="0" err="1" smtClean="0"/>
              <a:t>PrintHello</a:t>
            </a:r>
            <a:r>
              <a:rPr lang="en-US" sz="1600" dirty="0" smtClean="0"/>
              <a:t>, (void *) t); </a:t>
            </a:r>
          </a:p>
          <a:p>
            <a:pPr marL="0" indent="0">
              <a:buNone/>
            </a:pPr>
            <a:r>
              <a:rPr lang="en-US" sz="1600" dirty="0" smtClean="0"/>
              <a:t>                  // check return value</a:t>
            </a:r>
            <a:r>
              <a:rPr lang="en-US" sz="1600" dirty="0"/>
              <a:t> </a:t>
            </a:r>
            <a:r>
              <a:rPr lang="en-US" sz="1600" dirty="0" smtClean="0"/>
              <a:t>}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 for(t = 0; t &lt; NUM_THREADS; t++) {</a:t>
            </a:r>
          </a:p>
          <a:p>
            <a:pPr marL="0" indent="0">
              <a:buNone/>
            </a:pPr>
            <a:r>
              <a:rPr lang="en-US" sz="1600" dirty="0" smtClean="0"/>
              <a:t>                  ret =  </a:t>
            </a:r>
            <a:r>
              <a:rPr lang="en-US" sz="1600" dirty="0" err="1" smtClean="0"/>
              <a:t>pthread_join</a:t>
            </a:r>
            <a:r>
              <a:rPr lang="en-US" sz="1600" dirty="0" smtClean="0"/>
              <a:t>(threads[t], NULL);</a:t>
            </a:r>
          </a:p>
          <a:p>
            <a:pPr marL="0" indent="0">
              <a:buNone/>
            </a:pPr>
            <a:r>
              <a:rPr lang="en-US" sz="1600" dirty="0" smtClean="0"/>
              <a:t>                  // check return value }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63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8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Build a </a:t>
            </a:r>
            <a:r>
              <a:rPr lang="en-US" dirty="0" smtClean="0"/>
              <a:t>multi-threaded </a:t>
            </a:r>
            <a:r>
              <a:rPr lang="en-US" dirty="0"/>
              <a:t>version of Ray </a:t>
            </a:r>
            <a:r>
              <a:rPr lang="en-US" dirty="0" smtClean="0"/>
              <a:t>tracer</a:t>
            </a:r>
            <a:endParaRPr lang="en-US" dirty="0"/>
          </a:p>
          <a:p>
            <a:r>
              <a:rPr lang="en-US" dirty="0" smtClean="0"/>
              <a:t>Modify </a:t>
            </a:r>
            <a:r>
              <a:rPr lang="en-US" dirty="0"/>
              <a:t>“</a:t>
            </a:r>
            <a:r>
              <a:rPr lang="en-US" dirty="0" err="1"/>
              <a:t>main.c</a:t>
            </a:r>
            <a:r>
              <a:rPr lang="en-US" dirty="0"/>
              <a:t>” &amp; “</a:t>
            </a:r>
            <a:r>
              <a:rPr lang="en-US" dirty="0" err="1" smtClean="0"/>
              <a:t>Makefile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Include </a:t>
            </a:r>
            <a:r>
              <a:rPr lang="en-US" dirty="0"/>
              <a:t>&lt;</a:t>
            </a:r>
            <a:r>
              <a:rPr lang="en-US" dirty="0" err="1"/>
              <a:t>pthread.h</a:t>
            </a:r>
            <a:r>
              <a:rPr lang="en-US" dirty="0"/>
              <a:t>&gt; in “</a:t>
            </a:r>
            <a:r>
              <a:rPr lang="en-US" dirty="0" err="1" smtClean="0"/>
              <a:t>main.c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“</a:t>
            </a:r>
            <a:r>
              <a:rPr lang="en-US" dirty="0" err="1"/>
              <a:t>pthread_create</a:t>
            </a:r>
            <a:r>
              <a:rPr lang="en-US" dirty="0"/>
              <a:t>” &amp; “</a:t>
            </a:r>
            <a:r>
              <a:rPr lang="en-US" dirty="0" err="1"/>
              <a:t>pthread_join</a:t>
            </a:r>
            <a:r>
              <a:rPr lang="en-US" dirty="0"/>
              <a:t>” </a:t>
            </a:r>
            <a:r>
              <a:rPr lang="en-US" dirty="0" smtClean="0"/>
              <a:t>in </a:t>
            </a:r>
            <a:r>
              <a:rPr lang="en-US" dirty="0"/>
              <a:t>“</a:t>
            </a:r>
            <a:r>
              <a:rPr lang="en-US" dirty="0" err="1"/>
              <a:t>main.c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Link with –</a:t>
            </a:r>
            <a:r>
              <a:rPr lang="en-US" dirty="0" err="1" smtClean="0"/>
              <a:t>lpthread</a:t>
            </a:r>
            <a:r>
              <a:rPr lang="en-US" dirty="0" smtClean="0"/>
              <a:t> flag (LDFLAG target)</a:t>
            </a:r>
            <a:endParaRPr lang="en-US" dirty="0"/>
          </a:p>
          <a:p>
            <a:r>
              <a:rPr lang="en-US" dirty="0" smtClean="0"/>
              <a:t>make </a:t>
            </a:r>
            <a:r>
              <a:rPr lang="en-US" dirty="0"/>
              <a:t>clean </a:t>
            </a:r>
            <a:r>
              <a:rPr lang="en-US" dirty="0" smtClean="0"/>
              <a:t>check</a:t>
            </a:r>
          </a:p>
          <a:p>
            <a:pPr lvl="1"/>
            <a:r>
              <a:rPr lang="en-US" dirty="0" smtClean="0"/>
              <a:t>Outputs </a:t>
            </a:r>
            <a:r>
              <a:rPr lang="en-US" dirty="0"/>
              <a:t>“</a:t>
            </a:r>
            <a:r>
              <a:rPr lang="en-US" dirty="0" smtClean="0"/>
              <a:t>1-test.ppm”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see “1-test.ppm</a:t>
            </a:r>
            <a:r>
              <a:rPr lang="en-US" dirty="0" smtClean="0"/>
              <a:t>”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/>
              <a:t> </a:t>
            </a:r>
            <a:r>
              <a:rPr lang="en-US" dirty="0" smtClean="0"/>
              <a:t>apt-get install gimp (Ubuntu)</a:t>
            </a:r>
          </a:p>
          <a:p>
            <a:pPr lvl="2"/>
            <a:r>
              <a:rPr lang="en-US" dirty="0" smtClean="0"/>
              <a:t>X forwarding (</a:t>
            </a:r>
            <a:r>
              <a:rPr lang="en-US" dirty="0" err="1" smtClean="0"/>
              <a:t>lnxsrv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gimp 1-test.ppm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1-test.ppm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76400"/>
            <a:ext cx="3048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14700" y="5105400"/>
            <a:ext cx="251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2400" b="1" dirty="0"/>
              <a:t>Figure. 1-test.ppm </a:t>
            </a:r>
          </a:p>
        </p:txBody>
      </p:sp>
    </p:spTree>
    <p:extLst>
      <p:ext uri="{BB962C8B-B14F-4D97-AF65-F5344CB8AC3E}">
        <p14:creationId xmlns:p14="http://schemas.microsoft.com/office/powerpoint/2010/main" val="198688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Ray Tracing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 advanced computer graphics technique for rendering 3D images</a:t>
            </a:r>
          </a:p>
          <a:p>
            <a:r>
              <a:rPr lang="en-US" sz="3600" dirty="0" smtClean="0"/>
              <a:t>Mimics the propagation of light  through objects</a:t>
            </a:r>
          </a:p>
          <a:p>
            <a:r>
              <a:rPr lang="en-US" sz="3600" dirty="0" smtClean="0"/>
              <a:t>Simulates the effects of a single light ray as it’s reflected or absorbed by objects in the images</a:t>
            </a:r>
          </a:p>
        </p:txBody>
      </p:sp>
    </p:spTree>
    <p:extLst>
      <p:ext uri="{BB962C8B-B14F-4D97-AF65-F5344CB8AC3E}">
        <p14:creationId xmlns:p14="http://schemas.microsoft.com/office/powerpoint/2010/main" val="7481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28599"/>
            <a:ext cx="4495800" cy="344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083558"/>
            <a:ext cx="4572000" cy="369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00600" y="9144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Without ray tracing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00200" y="4932678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With ray tracing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30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Computational 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Ray Tracing produces </a:t>
            </a:r>
            <a:r>
              <a:rPr lang="en-US" sz="4000" dirty="0"/>
              <a:t>a very high degree of visual </a:t>
            </a:r>
            <a:r>
              <a:rPr lang="en-US" sz="4000" dirty="0" smtClean="0"/>
              <a:t>realism at a high cost</a:t>
            </a:r>
          </a:p>
          <a:p>
            <a:r>
              <a:rPr lang="en-US" sz="4000" dirty="0" smtClean="0"/>
              <a:t>The algorithm is </a:t>
            </a:r>
            <a:r>
              <a:rPr lang="en-US" sz="4000" i="1" dirty="0" smtClean="0"/>
              <a:t>computationally intensive</a:t>
            </a:r>
            <a:r>
              <a:rPr lang="en-US" sz="4000" dirty="0" smtClean="0"/>
              <a:t> </a:t>
            </a:r>
          </a:p>
          <a:p>
            <a:pPr marL="0" indent="0">
              <a:buNone/>
            </a:pPr>
            <a:r>
              <a:rPr lang="en-US" sz="4000" dirty="0" smtClean="0"/>
              <a:t>=&gt; Good candidate for multithreading (embarrassingly parallel)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5560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</a:t>
            </a:r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the single-threaded ray tracer implementation</a:t>
            </a:r>
          </a:p>
          <a:p>
            <a:r>
              <a:rPr lang="en-US" dirty="0" smtClean="0"/>
              <a:t>Run it to get output image </a:t>
            </a:r>
          </a:p>
          <a:p>
            <a:r>
              <a:rPr lang="en-US" dirty="0" smtClean="0"/>
              <a:t>Multithread ray tracing</a:t>
            </a:r>
          </a:p>
          <a:p>
            <a:pPr lvl="1"/>
            <a:r>
              <a:rPr lang="en-US" dirty="0" smtClean="0"/>
              <a:t>Modify </a:t>
            </a:r>
            <a:r>
              <a:rPr lang="en-US" dirty="0" err="1" smtClean="0"/>
              <a:t>main.c</a:t>
            </a:r>
            <a:r>
              <a:rPr lang="en-US" dirty="0" smtClean="0"/>
              <a:t> and </a:t>
            </a:r>
            <a:r>
              <a:rPr lang="en-US" dirty="0" err="1" smtClean="0"/>
              <a:t>Makefile</a:t>
            </a:r>
            <a:endParaRPr lang="en-US" dirty="0" smtClean="0"/>
          </a:p>
          <a:p>
            <a:r>
              <a:rPr lang="en-US" dirty="0" smtClean="0"/>
              <a:t>Run the multithreaded version and compare resulting image with single-threaded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4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</a:t>
            </a:r>
            <a:r>
              <a:rPr lang="en-US" b="1" dirty="0" err="1" smtClean="0"/>
              <a:t>pthread</a:t>
            </a:r>
            <a:r>
              <a:rPr lang="en-US" b="1" dirty="0" smtClean="0"/>
              <a:t>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5 basic </a:t>
            </a:r>
            <a:r>
              <a:rPr lang="en-US" dirty="0" err="1"/>
              <a:t>pthread</a:t>
            </a:r>
            <a:r>
              <a:rPr lang="en-US" dirty="0"/>
              <a:t> functions: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pthread_create</a:t>
            </a:r>
            <a:r>
              <a:rPr lang="en-US" b="1" dirty="0" smtClean="0"/>
              <a:t>: </a:t>
            </a:r>
            <a:r>
              <a:rPr lang="en-US" dirty="0" smtClean="0"/>
              <a:t>creates </a:t>
            </a:r>
            <a:r>
              <a:rPr lang="en-US" dirty="0"/>
              <a:t>a new thread within a </a:t>
            </a:r>
            <a:r>
              <a:rPr lang="en-US" dirty="0" smtClean="0"/>
              <a:t>process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pthread_join</a:t>
            </a:r>
            <a:r>
              <a:rPr lang="en-US" b="1" dirty="0" smtClean="0"/>
              <a:t>: </a:t>
            </a:r>
            <a:r>
              <a:rPr lang="en-US" dirty="0"/>
              <a:t>waits for another thread to </a:t>
            </a:r>
            <a:r>
              <a:rPr lang="en-US" dirty="0" smtClean="0"/>
              <a:t>terminate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3. </a:t>
            </a:r>
            <a:r>
              <a:rPr lang="en-US" b="1" dirty="0" err="1" smtClean="0"/>
              <a:t>pthread_equal</a:t>
            </a:r>
            <a:r>
              <a:rPr lang="en-US" b="1" dirty="0" smtClean="0"/>
              <a:t>: </a:t>
            </a:r>
            <a:r>
              <a:rPr lang="en-US" dirty="0"/>
              <a:t>compares thread ids to see if they refer to the same </a:t>
            </a:r>
            <a:r>
              <a:rPr lang="en-US" dirty="0" smtClean="0"/>
              <a:t>thread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 smtClean="0"/>
              <a:t>pthread_self</a:t>
            </a:r>
            <a:r>
              <a:rPr lang="en-US" b="1" dirty="0" smtClean="0"/>
              <a:t>: </a:t>
            </a:r>
            <a:r>
              <a:rPr lang="en-US" dirty="0"/>
              <a:t>returns the id of the calling </a:t>
            </a:r>
            <a:r>
              <a:rPr lang="en-US" dirty="0" smtClean="0"/>
              <a:t>thread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5. </a:t>
            </a:r>
            <a:r>
              <a:rPr lang="en-US" b="1" dirty="0" err="1" smtClean="0"/>
              <a:t>pthread_exit</a:t>
            </a:r>
            <a:r>
              <a:rPr lang="en-US" b="1" dirty="0" smtClean="0"/>
              <a:t>: </a:t>
            </a:r>
            <a:r>
              <a:rPr lang="en-US" dirty="0"/>
              <a:t>terminates the currently running </a:t>
            </a:r>
            <a:r>
              <a:rPr lang="en-US" dirty="0" smtClean="0"/>
              <a:t>thread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4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</a:t>
            </a:r>
            <a:r>
              <a:rPr lang="en-US" b="1" dirty="0" err="1" smtClean="0"/>
              <a:t>thread_create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Function: </a:t>
            </a:r>
            <a:r>
              <a:rPr lang="en-US" dirty="0" smtClean="0"/>
              <a:t>creates </a:t>
            </a:r>
            <a:r>
              <a:rPr lang="en-US" dirty="0"/>
              <a:t>a new thread and makes it </a:t>
            </a:r>
            <a:r>
              <a:rPr lang="en-US" dirty="0" smtClean="0"/>
              <a:t>executable</a:t>
            </a:r>
            <a:endParaRPr lang="en-US" b="1" dirty="0" smtClean="0"/>
          </a:p>
          <a:p>
            <a:r>
              <a:rPr lang="en-US" dirty="0" smtClean="0"/>
              <a:t>Can be called any number of times from anywhere within code</a:t>
            </a:r>
            <a:endParaRPr lang="en-US" b="1" dirty="0" smtClean="0"/>
          </a:p>
          <a:p>
            <a:r>
              <a:rPr lang="en-US" dirty="0" smtClean="0"/>
              <a:t>Return value:</a:t>
            </a:r>
          </a:p>
          <a:p>
            <a:pPr lvl="1"/>
            <a:r>
              <a:rPr lang="en-US" dirty="0" smtClean="0"/>
              <a:t>Success: zero</a:t>
            </a:r>
          </a:p>
          <a:p>
            <a:pPr lvl="1"/>
            <a:r>
              <a:rPr lang="en-US" dirty="0" smtClean="0"/>
              <a:t>Failure: error number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Parameters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 smtClean="0"/>
              <a:t>pthread_create</a:t>
            </a:r>
            <a:r>
              <a:rPr lang="en-US" sz="2400" dirty="0" smtClean="0"/>
              <a:t>( </a:t>
            </a:r>
            <a:r>
              <a:rPr lang="en-US" sz="2400" dirty="0" err="1" smtClean="0"/>
              <a:t>pthread_t</a:t>
            </a:r>
            <a:r>
              <a:rPr lang="en-US" sz="2400" dirty="0" smtClean="0"/>
              <a:t> </a:t>
            </a:r>
            <a:r>
              <a:rPr lang="en-US" sz="2400" dirty="0"/>
              <a:t>*</a:t>
            </a:r>
            <a:r>
              <a:rPr lang="en-US" sz="2400" dirty="0" err="1"/>
              <a:t>tid</a:t>
            </a:r>
            <a:r>
              <a:rPr lang="en-US" sz="2400" dirty="0"/>
              <a:t>, </a:t>
            </a:r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en-US" sz="2400" dirty="0" err="1"/>
              <a:t>pthread_attr_t</a:t>
            </a:r>
            <a:r>
              <a:rPr lang="en-US" sz="2400" dirty="0"/>
              <a:t> *</a:t>
            </a:r>
            <a:r>
              <a:rPr lang="en-US" sz="2400" dirty="0" err="1" smtClean="0"/>
              <a:t>attr</a:t>
            </a:r>
            <a:r>
              <a:rPr lang="en-US" sz="2400" dirty="0" smtClean="0"/>
              <a:t>,</a:t>
            </a:r>
          </a:p>
          <a:p>
            <a:pPr marL="0" indent="0">
              <a:buNone/>
            </a:pPr>
            <a:r>
              <a:rPr lang="en-US" sz="2400" dirty="0" smtClean="0"/>
              <a:t>		         void </a:t>
            </a:r>
            <a:r>
              <a:rPr lang="en-US" sz="2400" dirty="0"/>
              <a:t>*(</a:t>
            </a:r>
            <a:r>
              <a:rPr lang="en-US" sz="2400" dirty="0" err="1"/>
              <a:t>my_function</a:t>
            </a:r>
            <a:r>
              <a:rPr lang="en-US" sz="2400" dirty="0"/>
              <a:t>)(void </a:t>
            </a:r>
            <a:r>
              <a:rPr lang="en-US" sz="2400" dirty="0" smtClean="0"/>
              <a:t>*), void </a:t>
            </a:r>
            <a:r>
              <a:rPr lang="en-US" sz="2400" dirty="0"/>
              <a:t>*</a:t>
            </a:r>
            <a:r>
              <a:rPr lang="en-US" sz="2400" dirty="0" err="1" smtClean="0"/>
              <a:t>arg</a:t>
            </a:r>
            <a:r>
              <a:rPr lang="en-US" sz="2400" dirty="0" smtClean="0"/>
              <a:t> ); </a:t>
            </a:r>
            <a:endParaRPr lang="en-US" sz="2400" dirty="0"/>
          </a:p>
          <a:p>
            <a:r>
              <a:rPr lang="en-US" b="1" dirty="0" err="1"/>
              <a:t>t</a:t>
            </a:r>
            <a:r>
              <a:rPr lang="en-US" b="1" dirty="0" err="1" smtClean="0"/>
              <a:t>id</a:t>
            </a:r>
            <a:r>
              <a:rPr lang="en-US" dirty="0" smtClean="0"/>
              <a:t>: unique identifier for newly created thread</a:t>
            </a:r>
          </a:p>
          <a:p>
            <a:r>
              <a:rPr lang="en-US" b="1" dirty="0" err="1"/>
              <a:t>a</a:t>
            </a:r>
            <a:r>
              <a:rPr lang="en-US" b="1" dirty="0" err="1" smtClean="0"/>
              <a:t>ttr</a:t>
            </a:r>
            <a:r>
              <a:rPr lang="en-US" dirty="0" smtClean="0"/>
              <a:t>: object that holds thread attributes (priority, </a:t>
            </a:r>
            <a:r>
              <a:rPr lang="en-US" dirty="0"/>
              <a:t>stack size, </a:t>
            </a:r>
            <a:r>
              <a:rPr lang="en-US" dirty="0" smtClean="0"/>
              <a:t>etc.)</a:t>
            </a:r>
          </a:p>
          <a:p>
            <a:pPr lvl="1"/>
            <a:r>
              <a:rPr lang="en-US" dirty="0" smtClean="0"/>
              <a:t>Pass in NULL for default attributes</a:t>
            </a:r>
          </a:p>
          <a:p>
            <a:r>
              <a:rPr lang="en-US" b="1" dirty="0" err="1" smtClean="0"/>
              <a:t>my_function</a:t>
            </a:r>
            <a:r>
              <a:rPr lang="en-US" dirty="0" smtClean="0"/>
              <a:t>: function that thread will execute once it is created</a:t>
            </a:r>
          </a:p>
          <a:p>
            <a:r>
              <a:rPr lang="en-US" b="1" dirty="0" err="1"/>
              <a:t>a</a:t>
            </a:r>
            <a:r>
              <a:rPr lang="en-US" b="1" dirty="0" err="1" smtClean="0"/>
              <a:t>rg</a:t>
            </a:r>
            <a:r>
              <a:rPr lang="en-US" dirty="0" smtClean="0"/>
              <a:t>: a </a:t>
            </a:r>
            <a:r>
              <a:rPr lang="en-US" i="1" dirty="0" smtClean="0"/>
              <a:t>single</a:t>
            </a:r>
            <a:r>
              <a:rPr lang="en-US" dirty="0" smtClean="0"/>
              <a:t> argument that may be passed to </a:t>
            </a:r>
            <a:r>
              <a:rPr lang="en-US" dirty="0" err="1" smtClean="0"/>
              <a:t>my_function</a:t>
            </a:r>
            <a:endParaRPr lang="en-US" dirty="0" smtClean="0"/>
          </a:p>
          <a:p>
            <a:pPr lvl="1"/>
            <a:r>
              <a:rPr lang="en-US" dirty="0" smtClean="0"/>
              <a:t>Pass in NULL if no arguments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6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</a:t>
            </a:r>
            <a:r>
              <a:rPr lang="en-US" b="1" dirty="0" err="1" smtClean="0"/>
              <a:t>thread_create</a:t>
            </a:r>
            <a:r>
              <a:rPr lang="en-US" b="1" dirty="0" smtClean="0"/>
              <a:t>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#include &lt;</a:t>
            </a:r>
            <a:r>
              <a:rPr lang="en-US" sz="2400" b="1" dirty="0" err="1" smtClean="0"/>
              <a:t>pthread.h</a:t>
            </a:r>
            <a:r>
              <a:rPr lang="en-US" sz="2400" b="1" dirty="0" smtClean="0"/>
              <a:t>&gt; </a:t>
            </a:r>
            <a:r>
              <a:rPr lang="en-US" sz="2400" dirty="0" smtClean="0"/>
              <a:t>…</a:t>
            </a:r>
          </a:p>
          <a:p>
            <a:pPr marL="0" indent="0">
              <a:buNone/>
            </a:pPr>
            <a:r>
              <a:rPr lang="en-US" sz="2400" dirty="0" smtClean="0"/>
              <a:t>void *</a:t>
            </a:r>
            <a:r>
              <a:rPr lang="en-US" sz="2400" dirty="0" err="1"/>
              <a:t>p</a:t>
            </a:r>
            <a:r>
              <a:rPr lang="en-US" sz="2400" dirty="0" err="1" smtClean="0"/>
              <a:t>rintMsg</a:t>
            </a:r>
            <a:r>
              <a:rPr lang="en-US" sz="2400" dirty="0" smtClean="0"/>
              <a:t>(void *</a:t>
            </a:r>
            <a:r>
              <a:rPr lang="en-US" sz="2400" dirty="0" err="1" smtClean="0"/>
              <a:t>thread_num</a:t>
            </a:r>
            <a:r>
              <a:rPr lang="en-US" sz="2400" dirty="0" smtClean="0"/>
              <a:t>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t_num</a:t>
            </a:r>
            <a:r>
              <a:rPr lang="en-US" sz="2400" dirty="0" smtClean="0"/>
              <a:t> = (</a:t>
            </a:r>
            <a:r>
              <a:rPr lang="en-US" sz="2400" dirty="0" err="1" smtClean="0"/>
              <a:t>int</a:t>
            </a:r>
            <a:r>
              <a:rPr lang="en-US" sz="2400" dirty="0" smtClean="0"/>
              <a:t>) </a:t>
            </a:r>
            <a:r>
              <a:rPr lang="en-US" sz="2400" dirty="0" err="1" smtClean="0"/>
              <a:t>thread_num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(“It’s me, thread #%d!\n”, </a:t>
            </a:r>
            <a:r>
              <a:rPr lang="en-US" sz="2400" dirty="0" err="1" smtClean="0"/>
              <a:t>t_num</a:t>
            </a:r>
            <a:r>
              <a:rPr lang="en-US" sz="2400" dirty="0" smtClean="0"/>
              <a:t>);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main()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pthread_t</a:t>
            </a:r>
            <a:r>
              <a:rPr lang="en-US" sz="2400" dirty="0" smtClean="0"/>
              <a:t> </a:t>
            </a:r>
            <a:r>
              <a:rPr lang="en-US" sz="2400" dirty="0" err="1" smtClean="0"/>
              <a:t>tids</a:t>
            </a:r>
            <a:r>
              <a:rPr lang="en-US" sz="2400" dirty="0" smtClean="0"/>
              <a:t>[3];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for(t = 0; t &lt; 3; t++)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ret = </a:t>
            </a:r>
            <a:r>
              <a:rPr lang="en-US" sz="2400" dirty="0" err="1" smtClean="0"/>
              <a:t>pthread_create</a:t>
            </a:r>
            <a:r>
              <a:rPr lang="en-US" sz="2400" dirty="0" smtClean="0"/>
              <a:t>(&amp;</a:t>
            </a:r>
            <a:r>
              <a:rPr lang="en-US" sz="2400" dirty="0" err="1" smtClean="0"/>
              <a:t>tids</a:t>
            </a:r>
            <a:r>
              <a:rPr lang="en-US" sz="2400" dirty="0" smtClean="0"/>
              <a:t>[t], NULL, </a:t>
            </a:r>
            <a:r>
              <a:rPr lang="en-US" sz="2400" dirty="0" err="1" smtClean="0"/>
              <a:t>printMsg</a:t>
            </a:r>
            <a:r>
              <a:rPr lang="en-US" sz="2400" dirty="0" smtClean="0"/>
              <a:t>, (void *) t);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if(ret)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(“Error creating thread. Error code is %d\n”, ret”);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exit(-1); }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b="1" dirty="0" smtClean="0"/>
              <a:t>Possible problem with this code? 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If main thread finishes before all threads finish their job -&gt; incorrect results</a:t>
            </a:r>
          </a:p>
        </p:txBody>
      </p:sp>
    </p:spTree>
    <p:extLst>
      <p:ext uri="{BB962C8B-B14F-4D97-AF65-F5344CB8AC3E}">
        <p14:creationId xmlns:p14="http://schemas.microsoft.com/office/powerpoint/2010/main" val="28095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540</Words>
  <Application>Microsoft Office PowerPoint</Application>
  <PresentationFormat>On-screen Show (4:3)</PresentationFormat>
  <Paragraphs>111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Symbol</vt:lpstr>
      <vt:lpstr>Office Theme</vt:lpstr>
      <vt:lpstr>Multithreaded Performance</vt:lpstr>
      <vt:lpstr>Ray Tracing</vt:lpstr>
      <vt:lpstr>PowerPoint Presentation</vt:lpstr>
      <vt:lpstr>Computational Resources</vt:lpstr>
      <vt:lpstr>Homework 8</vt:lpstr>
      <vt:lpstr>Basic pthread Functions</vt:lpstr>
      <vt:lpstr>pthread_create</vt:lpstr>
      <vt:lpstr>Parameters</vt:lpstr>
      <vt:lpstr>pthread_create Example</vt:lpstr>
      <vt:lpstr>pthread_join</vt:lpstr>
      <vt:lpstr>Arguments</vt:lpstr>
      <vt:lpstr>pthread_join Example</vt:lpstr>
      <vt:lpstr>Homework 8</vt:lpstr>
      <vt:lpstr>1-test.ppm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Performance</dc:title>
  <dc:creator>Lauren</dc:creator>
  <cp:lastModifiedBy>SAMY, LAUREN</cp:lastModifiedBy>
  <cp:revision>167</cp:revision>
  <dcterms:created xsi:type="dcterms:W3CDTF">2006-08-16T00:00:00Z</dcterms:created>
  <dcterms:modified xsi:type="dcterms:W3CDTF">2015-02-25T22:39:29Z</dcterms:modified>
</cp:coreProperties>
</file>