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0" autoAdjust="0"/>
  </p:normalViewPr>
  <p:slideViewPr>
    <p:cSldViewPr>
      <p:cViewPr varScale="1">
        <p:scale>
          <a:sx n="125" d="100"/>
          <a:sy n="125" d="100"/>
        </p:scale>
        <p:origin x="11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2100/AAAA...A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Buffer Overflow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0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Our Code?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dirty="0"/>
              <a:t>the code we are trying to execute in the buffer we are overflowing </a:t>
            </a:r>
          </a:p>
          <a:p>
            <a:r>
              <a:rPr lang="en-US" dirty="0" smtClean="0"/>
              <a:t>Overwrite </a:t>
            </a:r>
            <a:r>
              <a:rPr lang="en-US" dirty="0"/>
              <a:t>the return address so it points back into the buffer </a:t>
            </a:r>
            <a:endParaRPr lang="en-US" dirty="0" smtClean="0"/>
          </a:p>
          <a:p>
            <a:r>
              <a:rPr lang="en-US" dirty="0"/>
              <a:t>Which code?</a:t>
            </a:r>
          </a:p>
          <a:p>
            <a:pPr lvl="1"/>
            <a:r>
              <a:rPr lang="en-US" dirty="0"/>
              <a:t>Spawn a shell so we can execute anything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9 – Steps 1 &amp;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 </a:t>
            </a:r>
            <a:r>
              <a:rPr lang="en-US" dirty="0" err="1" smtClean="0"/>
              <a:t>sthttpd</a:t>
            </a:r>
            <a:r>
              <a:rPr lang="en-US" dirty="0" smtClean="0"/>
              <a:t>: light-weight HTTP server and apply patch to introduce vulnerability</a:t>
            </a:r>
            <a:endParaRPr lang="en-US" dirty="0"/>
          </a:p>
          <a:p>
            <a:pPr lvl="1"/>
            <a:r>
              <a:rPr lang="en-US" dirty="0" smtClean="0"/>
              <a:t>$ tar </a:t>
            </a:r>
            <a:r>
              <a:rPr lang="en-US" dirty="0" err="1" smtClean="0"/>
              <a:t>xvf</a:t>
            </a:r>
            <a:r>
              <a:rPr lang="en-US" dirty="0" smtClean="0"/>
              <a:t> sthttpd-2.26.4.tar.gz</a:t>
            </a:r>
          </a:p>
          <a:p>
            <a:pPr lvl="1"/>
            <a:r>
              <a:rPr lang="en-US" dirty="0" smtClean="0"/>
              <a:t>$ cd sthttpd-2.26.4</a:t>
            </a:r>
          </a:p>
          <a:p>
            <a:pPr lvl="1"/>
            <a:r>
              <a:rPr lang="en-US" dirty="0" smtClean="0"/>
              <a:t>$ patch –</a:t>
            </a:r>
            <a:r>
              <a:rPr lang="en-US" dirty="0" err="1" smtClean="0"/>
              <a:t>pNUM</a:t>
            </a:r>
            <a:r>
              <a:rPr lang="en-US" dirty="0" smtClean="0"/>
              <a:t> &lt; </a:t>
            </a:r>
            <a:r>
              <a:rPr lang="en-US" dirty="0" err="1" smtClean="0"/>
              <a:t>patch_file</a:t>
            </a:r>
            <a:endParaRPr lang="en-US" dirty="0" smtClean="0"/>
          </a:p>
          <a:p>
            <a:pPr lvl="1"/>
            <a:r>
              <a:rPr lang="en-US" dirty="0" smtClean="0"/>
              <a:t>$ ./configure and make (with -</a:t>
            </a:r>
            <a:r>
              <a:rPr lang="en-US" dirty="0" err="1" smtClean="0"/>
              <a:t>fno</a:t>
            </a:r>
            <a:r>
              <a:rPr lang="en-US" dirty="0" smtClean="0"/>
              <a:t>-stack-protector)</a:t>
            </a:r>
          </a:p>
          <a:p>
            <a:r>
              <a:rPr lang="en-US" dirty="0" smtClean="0"/>
              <a:t>Run it on port 12100 – 12327 (on Linux server)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thttpd</a:t>
            </a:r>
            <a:r>
              <a:rPr lang="en-US" dirty="0" smtClean="0"/>
              <a:t> –p 12100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aux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thttpd</a:t>
            </a:r>
            <a:r>
              <a:rPr lang="en-US" dirty="0"/>
              <a:t>, and </a:t>
            </a:r>
            <a:r>
              <a:rPr lang="en-US" b="1" dirty="0" smtClean="0"/>
              <a:t>make sure that no one else is using </a:t>
            </a:r>
            <a:r>
              <a:rPr lang="en-US" b="1" dirty="0"/>
              <a:t>your port </a:t>
            </a:r>
            <a:endParaRPr lang="en-US" dirty="0" smtClean="0"/>
          </a:p>
          <a:p>
            <a:r>
              <a:rPr lang="en-US" dirty="0" smtClean="0"/>
              <a:t>Do a simple request like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http://localhost:12100  </a:t>
            </a:r>
          </a:p>
        </p:txBody>
      </p:sp>
    </p:spTree>
    <p:extLst>
      <p:ext uri="{BB962C8B-B14F-4D97-AF65-F5344CB8AC3E}">
        <p14:creationId xmlns:p14="http://schemas.microsoft.com/office/powerpoint/2010/main" val="31864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Crashing The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the web server a suitably-formatted request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http://localhost:12100/AAAA...AA</a:t>
            </a:r>
            <a:endParaRPr lang="en-US" dirty="0" smtClean="0"/>
          </a:p>
          <a:p>
            <a:pPr lvl="1"/>
            <a:r>
              <a:rPr lang="en-US" dirty="0" smtClean="0"/>
              <a:t>How many A’s should there be? </a:t>
            </a:r>
          </a:p>
          <a:p>
            <a:r>
              <a:rPr lang="en-US" dirty="0" smtClean="0"/>
              <a:t>Where does the buffer overflow occur? Why?</a:t>
            </a:r>
          </a:p>
          <a:p>
            <a:pPr lvl="1"/>
            <a:r>
              <a:rPr lang="en-US" dirty="0" smtClean="0"/>
              <a:t>Look at the code</a:t>
            </a:r>
          </a:p>
          <a:p>
            <a:pPr lvl="1"/>
            <a:r>
              <a:rPr lang="en-US" dirty="0" smtClean="0"/>
              <a:t>Does it occur on the stack?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Crash The Server – Steps 3 &amp;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3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Open 2 terminals and SSH into </a:t>
            </a:r>
            <a:r>
              <a:rPr lang="en-US" dirty="0" err="1" smtClean="0"/>
              <a:t>lnxsrv</a:t>
            </a:r>
            <a:r>
              <a:rPr lang="en-US" dirty="0" smtClean="0"/>
              <a:t> on both</a:t>
            </a:r>
          </a:p>
          <a:p>
            <a:pPr lvl="1"/>
            <a:r>
              <a:rPr lang="en-US" dirty="0" smtClean="0"/>
              <a:t>Make sure you’re using the same </a:t>
            </a:r>
            <a:r>
              <a:rPr lang="en-US" dirty="0" err="1" smtClean="0"/>
              <a:t>lnxsrv</a:t>
            </a:r>
            <a:r>
              <a:rPr lang="en-US" dirty="0" smtClean="0"/>
              <a:t> for both (i.e. lnxsrv01, or lnxsrv02, etc. on both)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1</a:t>
            </a:r>
            <a:r>
              <a:rPr lang="en-US" baseline="30000" dirty="0" smtClean="0"/>
              <a:t>st</a:t>
            </a:r>
            <a:r>
              <a:rPr lang="en-US" dirty="0" smtClean="0"/>
              <a:t> terminal	</a:t>
            </a:r>
          </a:p>
          <a:p>
            <a:pPr lvl="1"/>
            <a:r>
              <a:rPr lang="en-US" dirty="0"/>
              <a:t>Run the web server under GDB and get </a:t>
            </a:r>
            <a:r>
              <a:rPr lang="en-US" dirty="0" err="1"/>
              <a:t>traceback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after the </a:t>
            </a:r>
            <a:r>
              <a:rPr lang="en-US" dirty="0" smtClean="0"/>
              <a:t>crash</a:t>
            </a:r>
          </a:p>
          <a:p>
            <a:pPr lvl="2"/>
            <a:r>
              <a:rPr lang="en-US" dirty="0" smtClean="0"/>
              <a:t>./</a:t>
            </a:r>
            <a:r>
              <a:rPr lang="en-US" dirty="0" err="1"/>
              <a:t>thttpd</a:t>
            </a:r>
            <a:r>
              <a:rPr lang="en-US" dirty="0"/>
              <a:t> –p &lt;port </a:t>
            </a:r>
            <a:r>
              <a:rPr lang="en-US" dirty="0" smtClean="0"/>
              <a:t>number&gt;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err="1"/>
              <a:t>pid</a:t>
            </a:r>
            <a:r>
              <a:rPr lang="en-US" dirty="0"/>
              <a:t> for </a:t>
            </a:r>
            <a:r>
              <a:rPr lang="en-US" dirty="0" err="1" smtClean="0"/>
              <a:t>thttpd</a:t>
            </a:r>
            <a:endParaRPr lang="en-US" dirty="0" smtClean="0"/>
          </a:p>
          <a:p>
            <a:pPr lvl="3"/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–aux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thttpd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3"/>
            <a:r>
              <a:rPr lang="en-US" dirty="0" smtClean="0"/>
              <a:t>$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3"/>
            <a:r>
              <a:rPr lang="en-US" dirty="0" smtClean="0"/>
              <a:t>$ </a:t>
            </a: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attach &lt;</a:t>
            </a:r>
            <a:r>
              <a:rPr lang="en-US" dirty="0" err="1"/>
              <a:t>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2</a:t>
            </a:r>
            <a:r>
              <a:rPr lang="en-US" baseline="30000" dirty="0" smtClean="0"/>
              <a:t>nd</a:t>
            </a:r>
            <a:r>
              <a:rPr lang="en-US" dirty="0" smtClean="0"/>
              <a:t> terminal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your crashing request </a:t>
            </a:r>
            <a:r>
              <a:rPr lang="en-US" dirty="0" smtClean="0"/>
              <a:t>using </a:t>
            </a:r>
            <a:r>
              <a:rPr lang="en-US" dirty="0" err="1"/>
              <a:t>wget</a:t>
            </a:r>
            <a:r>
              <a:rPr lang="en-US" dirty="0"/>
              <a:t> or </a:t>
            </a:r>
            <a:r>
              <a:rPr lang="en-US" dirty="0" smtClean="0"/>
              <a:t>curl</a:t>
            </a:r>
          </a:p>
          <a:p>
            <a:r>
              <a:rPr lang="en-US" dirty="0" smtClean="0"/>
              <a:t>In 1</a:t>
            </a:r>
            <a:r>
              <a:rPr lang="en-US" baseline="30000" dirty="0" smtClean="0"/>
              <a:t>st</a:t>
            </a:r>
            <a:r>
              <a:rPr lang="en-US" dirty="0" smtClean="0"/>
              <a:t> terminal</a:t>
            </a:r>
          </a:p>
          <a:p>
            <a:pPr lvl="1"/>
            <a:r>
              <a:rPr lang="en-US" dirty="0" smtClean="0"/>
              <a:t>Continue (c), and </a:t>
            </a:r>
            <a:r>
              <a:rPr lang="en-US" dirty="0"/>
              <a:t>when it </a:t>
            </a:r>
            <a:r>
              <a:rPr lang="en-US" dirty="0" smtClean="0"/>
              <a:t>crashes, </a:t>
            </a:r>
            <a:r>
              <a:rPr lang="en-US" dirty="0"/>
              <a:t>do </a:t>
            </a:r>
            <a:r>
              <a:rPr lang="en-US" dirty="0" err="1" smtClean="0"/>
              <a:t>bt</a:t>
            </a:r>
            <a:endParaRPr lang="en-US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/>
              <a:t>this in </a:t>
            </a:r>
            <a:r>
              <a:rPr lang="en-US" dirty="0" smtClean="0"/>
              <a:t>lab9.txt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5 &amp;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Describe </a:t>
            </a:r>
            <a:r>
              <a:rPr lang="en-US" sz="2400" dirty="0"/>
              <a:t>how you would build a remote exploit in the modified </a:t>
            </a:r>
            <a:r>
              <a:rPr lang="en-US" sz="2400" dirty="0" err="1" smtClean="0"/>
              <a:t>thttpd</a:t>
            </a:r>
            <a:endParaRPr lang="en-US" sz="2400" dirty="0"/>
          </a:p>
          <a:p>
            <a:pPr lvl="1"/>
            <a:r>
              <a:rPr lang="en-US" sz="1800" dirty="0"/>
              <a:t>Smashing the stack for Fun and Profit </a:t>
            </a:r>
            <a:endParaRPr lang="en-US" sz="1800" dirty="0" smtClean="0"/>
          </a:p>
          <a:p>
            <a:pPr lvl="1"/>
            <a:r>
              <a:rPr lang="en-US" sz="1800" dirty="0" smtClean="0"/>
              <a:t>This lecture</a:t>
            </a:r>
          </a:p>
          <a:p>
            <a:endParaRPr lang="en-US" sz="2200" dirty="0"/>
          </a:p>
          <a:p>
            <a:r>
              <a:rPr lang="en-US" sz="2200" dirty="0" smtClean="0"/>
              <a:t>-</a:t>
            </a:r>
            <a:r>
              <a:rPr lang="en-US" sz="2200" dirty="0" err="1" smtClean="0"/>
              <a:t>fstack</a:t>
            </a:r>
            <a:r>
              <a:rPr lang="en-US" sz="2200" dirty="0" smtClean="0"/>
              <a:t>-protector option</a:t>
            </a:r>
          </a:p>
          <a:p>
            <a:pPr lvl="1"/>
            <a:r>
              <a:rPr lang="en-US" sz="1800" dirty="0" smtClean="0"/>
              <a:t>GCC flag that protects against stack-based overflow</a:t>
            </a:r>
          </a:p>
          <a:p>
            <a:pPr lvl="1"/>
            <a:r>
              <a:rPr lang="en-US" sz="1800" dirty="0" smtClean="0"/>
              <a:t>Random canary is inserted after local variables, first thing to get corrupted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886200" y="4572000"/>
            <a:ext cx="1371600" cy="1484664"/>
            <a:chOff x="838200" y="4267200"/>
            <a:chExt cx="1371600" cy="1484664"/>
          </a:xfrm>
        </p:grpSpPr>
        <p:sp>
          <p:nvSpPr>
            <p:cNvPr id="5" name="Rectangle 4"/>
            <p:cNvSpPr/>
            <p:nvPr/>
          </p:nvSpPr>
          <p:spPr>
            <a:xfrm>
              <a:off x="838200" y="4267200"/>
              <a:ext cx="1371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Arguments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4518818"/>
              <a:ext cx="1371600" cy="43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Return Address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4971664"/>
              <a:ext cx="13716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Frame Pointer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5523264"/>
              <a:ext cx="1371600" cy="2286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Local Variables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5200264"/>
              <a:ext cx="1371600" cy="32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0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How to create assembly language </a:t>
            </a:r>
            <a:r>
              <a:rPr lang="en-US" sz="2800" dirty="0" smtClean="0"/>
              <a:t>files (.</a:t>
            </a:r>
            <a:r>
              <a:rPr lang="en-US" sz="2800" dirty="0"/>
              <a:t>s </a:t>
            </a:r>
            <a:r>
              <a:rPr lang="en-US" sz="2800" dirty="0" smtClean="0"/>
              <a:t>files)</a:t>
            </a:r>
          </a:p>
          <a:p>
            <a:pPr lvl="1"/>
            <a:r>
              <a:rPr lang="en-US" sz="2400" dirty="0" smtClean="0"/>
              <a:t>Remove </a:t>
            </a:r>
            <a:r>
              <a:rPr lang="en-US" sz="2400" dirty="0"/>
              <a:t>the .o </a:t>
            </a:r>
            <a:r>
              <a:rPr lang="en-US" sz="2400" dirty="0" smtClean="0"/>
              <a:t>file</a:t>
            </a:r>
          </a:p>
          <a:p>
            <a:pPr lvl="2"/>
            <a:r>
              <a:rPr lang="en-US" sz="2000" dirty="0" smtClean="0"/>
              <a:t>$ </a:t>
            </a:r>
            <a:r>
              <a:rPr lang="en-US" sz="2000" dirty="0" err="1"/>
              <a:t>rm</a:t>
            </a:r>
            <a:r>
              <a:rPr lang="en-US" sz="2000" dirty="0"/>
              <a:t> </a:t>
            </a:r>
            <a:r>
              <a:rPr lang="en-US" sz="2000" dirty="0" err="1" smtClean="0"/>
              <a:t>thttpd.o</a:t>
            </a:r>
            <a:endParaRPr lang="en-US" sz="2000" dirty="0" smtClean="0"/>
          </a:p>
          <a:p>
            <a:pPr lvl="1"/>
            <a:r>
              <a:rPr lang="en-US" sz="2400" dirty="0" smtClean="0"/>
              <a:t>Edit </a:t>
            </a:r>
            <a:r>
              <a:rPr lang="en-US" sz="2400" dirty="0" err="1"/>
              <a:t>Makefile</a:t>
            </a:r>
            <a:r>
              <a:rPr lang="en-US" sz="2400" dirty="0"/>
              <a:t> using your favorite </a:t>
            </a:r>
            <a:r>
              <a:rPr lang="en-US" sz="2400" dirty="0" smtClean="0"/>
              <a:t>editor</a:t>
            </a:r>
          </a:p>
          <a:p>
            <a:pPr lvl="2"/>
            <a:r>
              <a:rPr lang="en-US" sz="2000" dirty="0" smtClean="0"/>
              <a:t>$ </a:t>
            </a:r>
            <a:r>
              <a:rPr lang="en-US" sz="2000" dirty="0"/>
              <a:t>vim </a:t>
            </a:r>
            <a:r>
              <a:rPr lang="en-US" sz="2000" dirty="0" err="1" smtClean="0"/>
              <a:t>Makefile</a:t>
            </a:r>
            <a:endParaRPr lang="en-US" sz="20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for ‘</a:t>
            </a:r>
            <a:r>
              <a:rPr lang="en-US" sz="2400" dirty="0" smtClean="0"/>
              <a:t>CFLAGS’ flag</a:t>
            </a:r>
          </a:p>
          <a:p>
            <a:pPr lvl="2"/>
            <a:r>
              <a:rPr lang="en-US" sz="2000" dirty="0" smtClean="0"/>
              <a:t>Add </a:t>
            </a:r>
            <a:r>
              <a:rPr lang="en-US" sz="2000" dirty="0"/>
              <a:t>-S after -</a:t>
            </a:r>
            <a:r>
              <a:rPr lang="en-US" sz="2000" dirty="0" smtClean="0"/>
              <a:t>O2</a:t>
            </a:r>
          </a:p>
          <a:p>
            <a:pPr lvl="2"/>
            <a:r>
              <a:rPr lang="en-US" sz="2000" dirty="0" smtClean="0"/>
              <a:t>CFLAGS </a:t>
            </a:r>
            <a:r>
              <a:rPr lang="en-US" sz="2000" dirty="0"/>
              <a:t>= -O2 </a:t>
            </a:r>
            <a:r>
              <a:rPr lang="en-US" sz="2000" dirty="0" smtClean="0"/>
              <a:t>–S</a:t>
            </a:r>
          </a:p>
          <a:p>
            <a:pPr lvl="2"/>
            <a:r>
              <a:rPr lang="en-US" sz="2000" dirty="0" smtClean="0"/>
              <a:t>Save </a:t>
            </a:r>
            <a:r>
              <a:rPr lang="en-US" sz="2000" dirty="0"/>
              <a:t>and </a:t>
            </a:r>
            <a:r>
              <a:rPr lang="en-US" sz="2000" dirty="0" smtClean="0"/>
              <a:t>quit</a:t>
            </a:r>
          </a:p>
          <a:p>
            <a:pPr lvl="1"/>
            <a:r>
              <a:rPr lang="en-US" sz="2400" dirty="0" smtClean="0"/>
              <a:t>Make </a:t>
            </a:r>
            <a:r>
              <a:rPr lang="en-US" sz="2400" dirty="0"/>
              <a:t>the removed .o </a:t>
            </a:r>
            <a:r>
              <a:rPr lang="en-US" sz="2400" dirty="0" smtClean="0"/>
              <a:t>file</a:t>
            </a:r>
          </a:p>
          <a:p>
            <a:pPr lvl="2"/>
            <a:r>
              <a:rPr lang="en-US" sz="2000" dirty="0" smtClean="0"/>
              <a:t>$ </a:t>
            </a:r>
            <a:r>
              <a:rPr lang="en-US" sz="2000" dirty="0"/>
              <a:t>make </a:t>
            </a:r>
            <a:r>
              <a:rPr lang="en-US" sz="2000" dirty="0" err="1" smtClean="0"/>
              <a:t>thttpd.o</a:t>
            </a:r>
            <a:endParaRPr lang="en-US" sz="2000" dirty="0" smtClean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will see </a:t>
            </a:r>
            <a:r>
              <a:rPr lang="en-US" sz="2400" dirty="0" smtClean="0"/>
              <a:t>‘</a:t>
            </a:r>
            <a:r>
              <a:rPr lang="en-US" sz="2400" dirty="0" err="1" smtClean="0"/>
              <a:t>thttpd.s</a:t>
            </a:r>
            <a:r>
              <a:rPr lang="en-US" sz="2400" dirty="0" smtClean="0"/>
              <a:t>’ or ‘</a:t>
            </a:r>
            <a:r>
              <a:rPr lang="en-US" sz="2400" dirty="0" err="1" smtClean="0"/>
              <a:t>thttps.o</a:t>
            </a:r>
            <a:r>
              <a:rPr lang="en-US" sz="2400" dirty="0" smtClean="0"/>
              <a:t>’ has </a:t>
            </a:r>
            <a:r>
              <a:rPr lang="en-US" sz="2400" dirty="0"/>
              <a:t>been </a:t>
            </a:r>
            <a:r>
              <a:rPr lang="en-US" sz="2400" dirty="0" smtClean="0"/>
              <a:t>created with assembly code in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800" dirty="0"/>
              <a:t>Adding options to ./configure and </a:t>
            </a:r>
            <a:r>
              <a:rPr lang="en-US" sz="2800" dirty="0" smtClean="0"/>
              <a:t>make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/>
              <a:t>CC=</a:t>
            </a:r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smtClean="0"/>
              <a:t>CFLAGS=options1 </a:t>
            </a:r>
            <a:r>
              <a:rPr lang="en-US" sz="2400" dirty="0"/>
              <a:t>./</a:t>
            </a:r>
            <a:r>
              <a:rPr lang="en-US" sz="2400" dirty="0" smtClean="0"/>
              <a:t>configure</a:t>
            </a:r>
          </a:p>
          <a:p>
            <a:pPr lvl="2"/>
            <a:r>
              <a:rPr lang="en-US" sz="2000" dirty="0" smtClean="0"/>
              <a:t>$ </a:t>
            </a:r>
            <a:r>
              <a:rPr lang="en-US" sz="2000" dirty="0"/>
              <a:t>CC=</a:t>
            </a:r>
            <a:r>
              <a:rPr lang="en-US" sz="2000" dirty="0" err="1"/>
              <a:t>gcc</a:t>
            </a:r>
            <a:r>
              <a:rPr lang="en-US" sz="2000" dirty="0"/>
              <a:t> CFLAGS</a:t>
            </a:r>
            <a:r>
              <a:rPr lang="en-US" sz="2000" dirty="0" smtClean="0"/>
              <a:t>='-</a:t>
            </a:r>
            <a:r>
              <a:rPr lang="en-US" sz="2000" dirty="0" err="1" smtClean="0"/>
              <a:t>fno</a:t>
            </a:r>
            <a:r>
              <a:rPr lang="en-US" sz="2000" dirty="0" smtClean="0"/>
              <a:t>-stack-protector</a:t>
            </a:r>
            <a:r>
              <a:rPr lang="en-US" sz="2000" dirty="0"/>
              <a:t>' </a:t>
            </a:r>
            <a:r>
              <a:rPr lang="en-US" sz="2000" dirty="0" smtClean="0"/>
              <a:t>./configure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/>
              <a:t>CC=</a:t>
            </a:r>
            <a:r>
              <a:rPr lang="en-US" sz="2400" dirty="0" err="1"/>
              <a:t>gcc</a:t>
            </a:r>
            <a:r>
              <a:rPr lang="en-US" sz="2400" dirty="0"/>
              <a:t> CFLAGS=options1 </a:t>
            </a:r>
            <a:r>
              <a:rPr lang="en-US" sz="2400" dirty="0" smtClean="0"/>
              <a:t>make</a:t>
            </a:r>
          </a:p>
          <a:p>
            <a:pPr lvl="2"/>
            <a:r>
              <a:rPr lang="en-US" sz="2000" dirty="0" smtClean="0"/>
              <a:t>$ </a:t>
            </a:r>
            <a:r>
              <a:rPr lang="en-US" sz="2000" dirty="0"/>
              <a:t>CC=</a:t>
            </a:r>
            <a:r>
              <a:rPr lang="en-US" sz="2000" dirty="0" err="1"/>
              <a:t>gcc</a:t>
            </a:r>
            <a:r>
              <a:rPr lang="en-US" sz="2000" dirty="0"/>
              <a:t> CFLAGS</a:t>
            </a:r>
            <a:r>
              <a:rPr lang="en-US" sz="2000" dirty="0" smtClean="0"/>
              <a:t>='-</a:t>
            </a:r>
            <a:r>
              <a:rPr lang="en-US" sz="2000" dirty="0" err="1" smtClean="0"/>
              <a:t>fno</a:t>
            </a:r>
            <a:r>
              <a:rPr lang="en-US" sz="2000" dirty="0" smtClean="0"/>
              <a:t>-stack-protector' make</a:t>
            </a:r>
          </a:p>
          <a:p>
            <a:pPr lvl="1"/>
            <a:r>
              <a:rPr lang="en-US" sz="2400" dirty="0" smtClean="0"/>
              <a:t>Options </a:t>
            </a:r>
            <a:r>
              <a:rPr lang="en-US" sz="2400" dirty="0"/>
              <a:t>for </a:t>
            </a:r>
            <a:r>
              <a:rPr lang="en-US" sz="2400" dirty="0" smtClean="0"/>
              <a:t>CFLAGS</a:t>
            </a:r>
          </a:p>
          <a:p>
            <a:pPr lvl="2"/>
            <a:r>
              <a:rPr lang="en-US" sz="2000" dirty="0" smtClean="0"/>
              <a:t>-</a:t>
            </a:r>
            <a:r>
              <a:rPr lang="en-US" sz="2000" dirty="0" err="1" smtClean="0"/>
              <a:t>fno</a:t>
            </a:r>
            <a:r>
              <a:rPr lang="en-US" sz="2000" dirty="0" smtClean="0"/>
              <a:t>-stack-protector</a:t>
            </a:r>
          </a:p>
          <a:p>
            <a:pPr lvl="2"/>
            <a:r>
              <a:rPr lang="en-US" sz="2000" dirty="0" smtClean="0"/>
              <a:t>-</a:t>
            </a:r>
            <a:r>
              <a:rPr lang="en-US" sz="2000" dirty="0" err="1" smtClean="0"/>
              <a:t>fstack</a:t>
            </a:r>
            <a:r>
              <a:rPr lang="en-US" sz="2000" dirty="0" smtClean="0"/>
              <a:t>-protector</a:t>
            </a:r>
          </a:p>
          <a:p>
            <a:r>
              <a:rPr lang="en-US" sz="2800" dirty="0" smtClean="0"/>
              <a:t>Or change CFLAGS in </a:t>
            </a:r>
            <a:r>
              <a:rPr lang="en-US" sz="2800" dirty="0" err="1" smtClean="0"/>
              <a:t>Makefile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03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Memory Regions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4038600" cy="552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036" y="6146419"/>
            <a:ext cx="416858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Lower memory addresses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75630" y="1288618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Higher memory addresses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1811838"/>
            <a:ext cx="1981200" cy="3217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1972719"/>
            <a:ext cx="255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Fixed address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895600"/>
            <a:ext cx="1524000" cy="152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44989" y="2895600"/>
            <a:ext cx="2559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pointer (SP) points to top of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8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Logical block</a:t>
            </a:r>
          </a:p>
          <a:p>
            <a:pPr lvl="1"/>
            <a:r>
              <a:rPr lang="en-US" sz="2400" dirty="0" smtClean="0"/>
              <a:t>pushed </a:t>
            </a:r>
            <a:r>
              <a:rPr lang="en-US" sz="2400" dirty="0"/>
              <a:t>when calling a </a:t>
            </a:r>
            <a:r>
              <a:rPr lang="en-US" sz="2400" dirty="0" smtClean="0"/>
              <a:t>function</a:t>
            </a:r>
          </a:p>
          <a:p>
            <a:pPr lvl="1"/>
            <a:r>
              <a:rPr lang="en-US" sz="2400" dirty="0" smtClean="0"/>
              <a:t>popped </a:t>
            </a:r>
            <a:r>
              <a:rPr lang="en-US" sz="2400" dirty="0"/>
              <a:t>when returning 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sz="2400" dirty="0" smtClean="0"/>
              <a:t>parameters </a:t>
            </a:r>
            <a:r>
              <a:rPr lang="en-US" sz="2400" dirty="0"/>
              <a:t>to </a:t>
            </a:r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local variables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necessary to </a:t>
            </a:r>
            <a:r>
              <a:rPr lang="en-US" sz="2400" dirty="0" smtClean="0"/>
              <a:t>recover program state</a:t>
            </a:r>
            <a:endParaRPr lang="en-US" sz="2400" dirty="0"/>
          </a:p>
          <a:p>
            <a:r>
              <a:rPr lang="en-US" dirty="0" smtClean="0"/>
              <a:t>Frame pointer points to </a:t>
            </a:r>
            <a:r>
              <a:rPr lang="en-US" i="1" dirty="0" smtClean="0"/>
              <a:t>fixed location </a:t>
            </a:r>
            <a:r>
              <a:rPr lang="en-US" dirty="0" smtClean="0"/>
              <a:t>within frame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are referenced by offsets to the FP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Calls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599"/>
            <a:ext cx="2438400" cy="54288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17" y="2286000"/>
            <a:ext cx="724338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Constructing a Stack 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819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void function(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b, </a:t>
            </a:r>
            <a:r>
              <a:rPr lang="en-US" sz="2400" dirty="0" err="1" smtClean="0"/>
              <a:t>int</a:t>
            </a:r>
            <a:r>
              <a:rPr lang="en-US" sz="2400" dirty="0" smtClean="0"/>
              <a:t> c) { </a:t>
            </a:r>
          </a:p>
          <a:p>
            <a:pPr marL="457200" lvl="1" indent="0">
              <a:buNone/>
            </a:pPr>
            <a:r>
              <a:rPr lang="en-US" dirty="0" smtClean="0"/>
              <a:t>	char buffer1[5];</a:t>
            </a:r>
          </a:p>
          <a:p>
            <a:pPr marL="457200" lvl="1" indent="0">
              <a:buNone/>
            </a:pPr>
            <a:r>
              <a:rPr lang="en-US" dirty="0" smtClean="0"/>
              <a:t>	char buffer2[10];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 smtClean="0"/>
              <a:t>void main() {</a:t>
            </a:r>
          </a:p>
          <a:p>
            <a:pPr marL="457200" lvl="1" indent="0">
              <a:buNone/>
            </a:pPr>
            <a:r>
              <a:rPr lang="en-US" dirty="0" smtClean="0"/>
              <a:t>function(1,2,3);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97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Push 3 arguments</a:t>
            </a:r>
          </a:p>
          <a:p>
            <a:pPr marL="0" indent="0">
              <a:buNone/>
            </a:pPr>
            <a:r>
              <a:rPr lang="en-US" dirty="0" smtClean="0"/>
              <a:t>2. Push return address 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Copy SP into FP to create new FP and save it on the stack (SFP)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Advance SP to reserve space for local variables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27808"/>
            <a:ext cx="8762509" cy="16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Buffer Overflow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buffer?</a:t>
            </a:r>
          </a:p>
          <a:p>
            <a:pPr lvl="1"/>
            <a:r>
              <a:rPr lang="en-US" dirty="0" smtClean="0"/>
              <a:t>a contiguous block of memory that holds multiple instances of the same data type</a:t>
            </a:r>
          </a:p>
          <a:p>
            <a:r>
              <a:rPr lang="en-US" dirty="0" smtClean="0"/>
              <a:t>What’s buffer overflow?</a:t>
            </a:r>
            <a:endParaRPr lang="en-US" dirty="0"/>
          </a:p>
          <a:p>
            <a:pPr lvl="1"/>
            <a:r>
              <a:rPr lang="en-US" dirty="0" smtClean="0"/>
              <a:t>Stuffing more data into a buffer than it can handle</a:t>
            </a:r>
          </a:p>
          <a:p>
            <a:r>
              <a:rPr lang="en-US" dirty="0" smtClean="0"/>
              <a:t>This common programming error can be taken advantage of to execute arbitrary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void copy(char </a:t>
            </a:r>
            <a:r>
              <a:rPr lang="en-US" sz="2400" dirty="0"/>
              <a:t>*</a:t>
            </a:r>
            <a:r>
              <a:rPr lang="en-US" sz="2400" dirty="0" err="1"/>
              <a:t>str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buffer[16</a:t>
            </a:r>
            <a:r>
              <a:rPr lang="en-US" sz="2400" dirty="0" smtClean="0"/>
              <a:t>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strcpy</a:t>
            </a:r>
            <a:r>
              <a:rPr lang="en-US" sz="2400" dirty="0" smtClean="0"/>
              <a:t>(</a:t>
            </a:r>
            <a:r>
              <a:rPr lang="en-US" sz="2400" dirty="0" err="1" smtClean="0"/>
              <a:t>buffer,str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200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main()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char </a:t>
            </a:r>
            <a:r>
              <a:rPr lang="en-US" sz="2400" dirty="0" err="1" smtClean="0"/>
              <a:t>large_string</a:t>
            </a:r>
            <a:r>
              <a:rPr lang="en-US" sz="2400" dirty="0" smtClean="0"/>
              <a:t>[256</a:t>
            </a:r>
            <a:r>
              <a:rPr lang="en-US" sz="2400" dirty="0"/>
              <a:t>];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i;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for</a:t>
            </a:r>
            <a:r>
              <a:rPr lang="en-US" sz="2400" dirty="0"/>
              <a:t>( i = 0; i &lt; 255; i</a:t>
            </a:r>
            <a:r>
              <a:rPr lang="en-US" sz="2400" dirty="0" smtClean="0"/>
              <a:t>++) 		</a:t>
            </a:r>
            <a:r>
              <a:rPr lang="en-US" sz="2400" dirty="0" err="1" smtClean="0"/>
              <a:t>large_string</a:t>
            </a:r>
            <a:r>
              <a:rPr lang="en-US" sz="2400" dirty="0" smtClean="0"/>
              <a:t>[i</a:t>
            </a:r>
            <a:r>
              <a:rPr lang="en-US" sz="2400" dirty="0"/>
              <a:t>] = 'A</a:t>
            </a:r>
            <a:r>
              <a:rPr lang="en-US" sz="2400" dirty="0" smtClean="0"/>
              <a:t>';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large_string</a:t>
            </a:r>
            <a:r>
              <a:rPr lang="en-US" sz="2400" dirty="0" smtClean="0"/>
              <a:t>[255</a:t>
            </a:r>
            <a:r>
              <a:rPr lang="en-US" sz="2400" dirty="0"/>
              <a:t>] = '\0';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copy(</a:t>
            </a:r>
            <a:r>
              <a:rPr lang="en-US" sz="2400" dirty="0" err="1" smtClean="0"/>
              <a:t>large_string</a:t>
            </a:r>
            <a:r>
              <a:rPr lang="en-US" sz="2400" dirty="0"/>
              <a:t>);</a:t>
            </a:r>
            <a:r>
              <a:rPr lang="en-US" sz="2400" dirty="0" smtClean="0"/>
              <a:t>            </a:t>
            </a:r>
          </a:p>
          <a:p>
            <a:pPr marL="0" indent="0">
              <a:buNone/>
            </a:pPr>
            <a:r>
              <a:rPr lang="en-US" sz="2400" dirty="0" smtClean="0"/>
              <a:t>     return </a:t>
            </a:r>
            <a:r>
              <a:rPr lang="en-US" sz="2400" dirty="0"/>
              <a:t>0;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strcpy</a:t>
            </a:r>
            <a:r>
              <a:rPr lang="en-US" dirty="0"/>
              <a:t>() is </a:t>
            </a:r>
            <a:r>
              <a:rPr lang="en-US" dirty="0" smtClean="0"/>
              <a:t>copying </a:t>
            </a:r>
            <a:r>
              <a:rPr lang="en-US" dirty="0"/>
              <a:t>the contents of *</a:t>
            </a:r>
            <a:r>
              <a:rPr lang="en-US" dirty="0" err="1"/>
              <a:t>str</a:t>
            </a:r>
            <a:r>
              <a:rPr lang="en-US" dirty="0"/>
              <a:t> (</a:t>
            </a:r>
            <a:r>
              <a:rPr lang="en-US" dirty="0" err="1"/>
              <a:t>larger_string</a:t>
            </a:r>
            <a:r>
              <a:rPr lang="en-US" dirty="0"/>
              <a:t>[]) into buffer[] </a:t>
            </a:r>
            <a:r>
              <a:rPr lang="en-US" dirty="0" smtClean="0"/>
              <a:t>until string NULL character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buffer</a:t>
            </a:r>
            <a:r>
              <a:rPr lang="en-US" dirty="0"/>
              <a:t>[] is much smaller than *str. (</a:t>
            </a:r>
            <a:r>
              <a:rPr lang="en-US" dirty="0" smtClean="0"/>
              <a:t>16 bytes vs. 256 bytes)</a:t>
            </a:r>
          </a:p>
          <a:p>
            <a:pPr marL="742950" lvl="1" indent="-285750">
              <a:buFont typeface="Symbol"/>
              <a:buChar char="Þ"/>
            </a:pPr>
            <a:r>
              <a:rPr lang="en-US" dirty="0" smtClean="0"/>
              <a:t>All 240 </a:t>
            </a:r>
            <a:r>
              <a:rPr lang="en-US" dirty="0"/>
              <a:t>bytes after buffer in the stack are being </a:t>
            </a:r>
            <a:r>
              <a:rPr lang="en-US" dirty="0" smtClean="0"/>
              <a:t>overwritten (INCLUDING the SFP and RET)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large_string</a:t>
            </a:r>
            <a:r>
              <a:rPr lang="en-US" dirty="0" smtClean="0"/>
              <a:t> is filled with </a:t>
            </a:r>
            <a:r>
              <a:rPr lang="en-US" dirty="0"/>
              <a:t>the character </a:t>
            </a:r>
            <a:r>
              <a:rPr lang="en-US" dirty="0" smtClean="0"/>
              <a:t>'A‘ (0x41)</a:t>
            </a:r>
          </a:p>
          <a:p>
            <a:pPr marL="742950" lvl="1" indent="-285750">
              <a:buFont typeface="Symbol"/>
              <a:buChar char="Þ"/>
            </a:pPr>
            <a:r>
              <a:rPr lang="en-US" dirty="0" smtClean="0"/>
              <a:t>RET = 0x41414141 which is </a:t>
            </a:r>
            <a:r>
              <a:rPr lang="en-US" b="1" dirty="0" smtClean="0"/>
              <a:t>outside</a:t>
            </a:r>
            <a:r>
              <a:rPr lang="en-US" dirty="0" smtClean="0"/>
              <a:t> </a:t>
            </a:r>
            <a:r>
              <a:rPr lang="en-US" dirty="0"/>
              <a:t>of the process address </a:t>
            </a:r>
            <a:r>
              <a:rPr lang="en-US" dirty="0" smtClean="0"/>
              <a:t>space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function returns and tries to read the next instruction from that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=&gt; Segmentation Fault!!!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Buffer Overflow Example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85779"/>
              </p:ext>
            </p:extLst>
          </p:nvPr>
        </p:nvGraphicFramePr>
        <p:xfrm>
          <a:off x="1371600" y="1533177"/>
          <a:ext cx="2438400" cy="45059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Routine’s Stack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Arguments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Saved Frame Pointer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 *bar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aseline="0" dirty="0" smtClean="0"/>
                        <a:t>c</a:t>
                      </a:r>
                      <a:r>
                        <a:rPr lang="en-US" dirty="0" smtClean="0"/>
                        <a:t>har buffer[16]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Unallocated Stack Space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87043"/>
              </p:ext>
            </p:extLst>
          </p:nvPr>
        </p:nvGraphicFramePr>
        <p:xfrm>
          <a:off x="3925332" y="1511643"/>
          <a:ext cx="2438400" cy="45059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384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Routine’s Stack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Arguments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Saved Frame Pointer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 *bar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</a:t>
                      </a:r>
                      <a:r>
                        <a:rPr lang="en-US" dirty="0" smtClean="0"/>
                        <a:t>har buffer[16]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Unallocated Stack Space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71600" y="3689360"/>
            <a:ext cx="11430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uffer[15]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77337"/>
              </p:ext>
            </p:extLst>
          </p:nvPr>
        </p:nvGraphicFramePr>
        <p:xfrm>
          <a:off x="6477000" y="1499286"/>
          <a:ext cx="2514600" cy="449579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76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Routine’s Stack Frame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1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21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21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88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87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87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87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9212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Unallocated Stack Space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67000" y="5045352"/>
            <a:ext cx="11430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buffer[0]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12975" y="4433073"/>
            <a:ext cx="2438400" cy="1221879"/>
            <a:chOff x="3581400" y="4377173"/>
            <a:chExt cx="2438400" cy="1221879"/>
          </a:xfrm>
        </p:grpSpPr>
        <p:sp>
          <p:nvSpPr>
            <p:cNvPr id="9" name="Rectangle 8"/>
            <p:cNvSpPr/>
            <p:nvPr/>
          </p:nvSpPr>
          <p:spPr>
            <a:xfrm>
              <a:off x="5410200" y="4986774"/>
              <a:ext cx="609600" cy="609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4989452"/>
              <a:ext cx="609600" cy="609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0" y="4986774"/>
              <a:ext cx="609600" cy="609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00600" y="4989452"/>
              <a:ext cx="609600" cy="609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10200" y="4377173"/>
              <a:ext cx="609600" cy="58220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0600" y="4377174"/>
              <a:ext cx="609600" cy="609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sp>
        <p:nvSpPr>
          <p:cNvPr id="22" name="Up Arrow 21"/>
          <p:cNvSpPr/>
          <p:nvPr/>
        </p:nvSpPr>
        <p:spPr>
          <a:xfrm>
            <a:off x="1103443" y="3220466"/>
            <a:ext cx="152400" cy="1517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4162" y="2286000"/>
            <a:ext cx="30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</a:t>
            </a:r>
          </a:p>
          <a:p>
            <a:endParaRPr lang="en-US" dirty="0"/>
          </a:p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545" y="1524000"/>
            <a:ext cx="30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</a:p>
          <a:p>
            <a:r>
              <a:rPr lang="en-US" dirty="0" smtClean="0"/>
              <a:t> Addresses</a:t>
            </a:r>
          </a:p>
        </p:txBody>
      </p:sp>
      <p:sp>
        <p:nvSpPr>
          <p:cNvPr id="23" name="Up Arrow 22"/>
          <p:cNvSpPr/>
          <p:nvPr/>
        </p:nvSpPr>
        <p:spPr>
          <a:xfrm rot="10800000">
            <a:off x="448962" y="3256918"/>
            <a:ext cx="181998" cy="14809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Exploiting Buffer Overflow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buffer </a:t>
            </a:r>
            <a:r>
              <a:rPr lang="en-US" dirty="0"/>
              <a:t>overflow allows us to change the return address of a </a:t>
            </a:r>
            <a:r>
              <a:rPr lang="en-US" dirty="0" smtClean="0"/>
              <a:t>function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change the flow of execution of the </a:t>
            </a:r>
            <a:r>
              <a:rPr lang="en-US" dirty="0" smtClean="0"/>
              <a:t>program and execute arbitrary code</a:t>
            </a:r>
          </a:p>
        </p:txBody>
      </p:sp>
    </p:spTree>
    <p:extLst>
      <p:ext uri="{BB962C8B-B14F-4D97-AF65-F5344CB8AC3E}">
        <p14:creationId xmlns:p14="http://schemas.microsoft.com/office/powerpoint/2010/main" val="3873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815</Words>
  <Application>Microsoft Office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Symbol</vt:lpstr>
      <vt:lpstr>Office Theme</vt:lpstr>
      <vt:lpstr>Buffer Overflow</vt:lpstr>
      <vt:lpstr>Process Memory Regions</vt:lpstr>
      <vt:lpstr>Stack Frame</vt:lpstr>
      <vt:lpstr>Function Calls</vt:lpstr>
      <vt:lpstr>Constructing a Stack Frame</vt:lpstr>
      <vt:lpstr>Buffer Overflow</vt:lpstr>
      <vt:lpstr>Example</vt:lpstr>
      <vt:lpstr>Buffer Overflow Example</vt:lpstr>
      <vt:lpstr>Exploiting Buffer Overflow</vt:lpstr>
      <vt:lpstr>How to Execute Our Code?</vt:lpstr>
      <vt:lpstr>Lab 9 – Steps 1 &amp; 2</vt:lpstr>
      <vt:lpstr>Crashing The Server</vt:lpstr>
      <vt:lpstr>How To Crash The Server – Steps 3 &amp; 4</vt:lpstr>
      <vt:lpstr>Steps 5 &amp; 6</vt:lpstr>
      <vt:lpstr>Lab Hints</vt:lpstr>
      <vt:lpstr>Lab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SAMY, LAUREN</cp:lastModifiedBy>
  <cp:revision>182</cp:revision>
  <dcterms:created xsi:type="dcterms:W3CDTF">2012-11-18T11:38:38Z</dcterms:created>
  <dcterms:modified xsi:type="dcterms:W3CDTF">2015-03-02T22:36:29Z</dcterms:modified>
</cp:coreProperties>
</file>