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4" r:id="rId9"/>
    <p:sldId id="265" r:id="rId10"/>
    <p:sldId id="267" r:id="rId11"/>
    <p:sldId id="261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710" autoAdjust="0"/>
  </p:normalViewPr>
  <p:slideViewPr>
    <p:cSldViewPr>
      <p:cViewPr varScale="1">
        <p:scale>
          <a:sx n="125" d="100"/>
          <a:sy n="125" d="100"/>
        </p:scale>
        <p:origin x="11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80FF4-B75E-4FAA-B5D7-7D0743BF6E6D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5A2B6-DDFA-4006-ADE8-480ED7914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8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A2B6-DDFA-4006-ADE8-480ED7914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2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A2B6-DDFA-4006-ADE8-480ED7914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2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2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9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9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5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5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483A-6AAD-48EC-A2FC-6D80B7D6C8B4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8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Buffer Overflow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Lab 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00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 Patch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0292"/>
            <a:ext cx="8229600" cy="3965779"/>
          </a:xfrm>
        </p:spPr>
      </p:pic>
    </p:spTree>
    <p:extLst>
      <p:ext uri="{BB962C8B-B14F-4D97-AF65-F5344CB8AC3E}">
        <p14:creationId xmlns:p14="http://schemas.microsoft.com/office/powerpoint/2010/main" val="17614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Part2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You are given a list of vulnerabilities</a:t>
            </a:r>
          </a:p>
          <a:p>
            <a:r>
              <a:rPr lang="en-US" sz="3600" dirty="0" smtClean="0"/>
              <a:t>Assign an urgency score to each vulnerability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Things to think about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763000" cy="452596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Ease </a:t>
            </a:r>
            <a:r>
              <a:rPr lang="en-US" sz="3600" dirty="0"/>
              <a:t>of </a:t>
            </a:r>
            <a:r>
              <a:rPr lang="en-US" sz="3600" dirty="0" smtClean="0"/>
              <a:t>Exploitation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Significance of </a:t>
            </a:r>
            <a:r>
              <a:rPr lang="en-US" sz="3600" dirty="0" smtClean="0"/>
              <a:t>Damage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Spread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Ease </a:t>
            </a:r>
            <a:r>
              <a:rPr lang="en-US" sz="3600" dirty="0"/>
              <a:t>of repair/prevention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991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Valgrind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for memory debugging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Use of uninitialized memory</a:t>
            </a:r>
          </a:p>
          <a:p>
            <a:pPr lvl="1"/>
            <a:r>
              <a:rPr lang="en-US" dirty="0" smtClean="0"/>
              <a:t>Heap/stack buffer overrun</a:t>
            </a:r>
          </a:p>
          <a:p>
            <a:pPr lvl="1"/>
            <a:r>
              <a:rPr lang="en-US" dirty="0" smtClean="0"/>
              <a:t>Profiling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AddressSanitizer</a:t>
            </a:r>
            <a:r>
              <a:rPr lang="en-US" dirty="0" smtClean="0"/>
              <a:t> is another </a:t>
            </a:r>
            <a:r>
              <a:rPr lang="en-US" i="1" dirty="0"/>
              <a:t>fast</a:t>
            </a:r>
            <a:r>
              <a:rPr lang="en-US" dirty="0"/>
              <a:t> memory error </a:t>
            </a:r>
            <a:r>
              <a:rPr lang="en-US" dirty="0" smtClean="0"/>
              <a:t>detector (2x vs. 20x slowdown)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1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Valgrind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53340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 1 	#include &lt;</a:t>
            </a:r>
            <a:r>
              <a:rPr lang="en-US" b="1" dirty="0" err="1" smtClean="0"/>
              <a:t>stdlib.h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 smtClean="0"/>
              <a:t>  2</a:t>
            </a:r>
          </a:p>
          <a:p>
            <a:pPr marL="0" indent="0">
              <a:buNone/>
            </a:pPr>
            <a:r>
              <a:rPr lang="en-US" b="1" dirty="0" smtClean="0"/>
              <a:t>  3 	void f (void)</a:t>
            </a:r>
          </a:p>
          <a:p>
            <a:pPr marL="0" indent="0">
              <a:buNone/>
            </a:pPr>
            <a:r>
              <a:rPr lang="en-US" b="1" dirty="0" smtClean="0"/>
              <a:t>  4 	{</a:t>
            </a:r>
          </a:p>
          <a:p>
            <a:pPr marL="0" indent="0">
              <a:buNone/>
            </a:pPr>
            <a:r>
              <a:rPr lang="en-US" b="1" dirty="0" smtClean="0"/>
              <a:t>  5 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* x = </a:t>
            </a:r>
            <a:r>
              <a:rPr lang="en-US" b="1" dirty="0" err="1" smtClean="0"/>
              <a:t>malloc</a:t>
            </a:r>
            <a:r>
              <a:rPr lang="en-US" b="1" dirty="0" smtClean="0"/>
              <a:t>(10 * </a:t>
            </a:r>
            <a:r>
              <a:rPr lang="en-US" b="1" dirty="0" err="1" smtClean="0"/>
              <a:t>sizeof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));</a:t>
            </a:r>
          </a:p>
          <a:p>
            <a:pPr marL="0" indent="0">
              <a:buNone/>
            </a:pPr>
            <a:r>
              <a:rPr lang="en-US" b="1" dirty="0" smtClean="0"/>
              <a:t>  6 </a:t>
            </a:r>
            <a:r>
              <a:rPr lang="en-US" b="1" dirty="0"/>
              <a:t>	</a:t>
            </a:r>
            <a:r>
              <a:rPr lang="en-US" b="1" dirty="0" smtClean="0"/>
              <a:t>	x[10] = 0;</a:t>
            </a:r>
          </a:p>
          <a:p>
            <a:pPr marL="0" indent="0">
              <a:buNone/>
            </a:pPr>
            <a:r>
              <a:rPr lang="en-US" b="1" dirty="0" smtClean="0"/>
              <a:t>  7 	}</a:t>
            </a:r>
          </a:p>
          <a:p>
            <a:pPr marL="0" indent="0">
              <a:buNone/>
            </a:pPr>
            <a:r>
              <a:rPr lang="en-US" b="1" dirty="0" smtClean="0"/>
              <a:t>  8</a:t>
            </a:r>
          </a:p>
          <a:p>
            <a:pPr marL="0" indent="0">
              <a:buNone/>
            </a:pPr>
            <a:r>
              <a:rPr lang="en-US" b="1" dirty="0" smtClean="0"/>
              <a:t>  9 	</a:t>
            </a:r>
            <a:r>
              <a:rPr lang="en-US" b="1" dirty="0" err="1" smtClean="0"/>
              <a:t>int</a:t>
            </a:r>
            <a:r>
              <a:rPr lang="en-US" b="1" dirty="0" smtClean="0"/>
              <a:t> main (void)</a:t>
            </a:r>
          </a:p>
          <a:p>
            <a:pPr marL="0" indent="0">
              <a:buNone/>
            </a:pPr>
            <a:r>
              <a:rPr lang="en-US" b="1" dirty="0" smtClean="0"/>
              <a:t>10	{</a:t>
            </a:r>
          </a:p>
          <a:p>
            <a:pPr marL="0" indent="0">
              <a:buNone/>
            </a:pPr>
            <a:r>
              <a:rPr lang="en-US" b="1" dirty="0" smtClean="0"/>
              <a:t>11</a:t>
            </a:r>
            <a:r>
              <a:rPr lang="en-US" b="1" dirty="0"/>
              <a:t>	</a:t>
            </a:r>
            <a:r>
              <a:rPr lang="en-US" b="1" dirty="0" smtClean="0"/>
              <a:t>	f();</a:t>
            </a:r>
          </a:p>
          <a:p>
            <a:pPr marL="0" indent="0">
              <a:buNone/>
            </a:pPr>
            <a:r>
              <a:rPr lang="en-US" b="1" dirty="0" smtClean="0"/>
              <a:t>12</a:t>
            </a:r>
            <a:r>
              <a:rPr lang="en-US" b="1" dirty="0"/>
              <a:t>	</a:t>
            </a:r>
            <a:r>
              <a:rPr lang="en-US" b="1" dirty="0" smtClean="0"/>
              <a:t>	return 0;</a:t>
            </a:r>
          </a:p>
          <a:p>
            <a:pPr marL="0" indent="0">
              <a:buNone/>
            </a:pPr>
            <a:r>
              <a:rPr lang="en-US" b="1" dirty="0" smtClean="0"/>
              <a:t>13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1: Heap Block Overrun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==</a:t>
            </a:r>
            <a:r>
              <a:rPr lang="en-US" sz="2400" dirty="0"/>
              <a:t>19182== </a:t>
            </a:r>
            <a:r>
              <a:rPr lang="en-US" sz="2400" dirty="0" smtClean="0"/>
              <a:t>   Invalid </a:t>
            </a:r>
            <a:r>
              <a:rPr lang="en-US" sz="2400" dirty="0"/>
              <a:t>write of size </a:t>
            </a:r>
            <a:r>
              <a:rPr lang="en-US" sz="2400" dirty="0" smtClean="0"/>
              <a:t>4</a:t>
            </a:r>
          </a:p>
          <a:p>
            <a:pPr marL="0" indent="0">
              <a:buNone/>
            </a:pPr>
            <a:r>
              <a:rPr lang="en-US" sz="2400" dirty="0" smtClean="0"/>
              <a:t>==</a:t>
            </a:r>
            <a:r>
              <a:rPr lang="en-US" sz="2400" dirty="0"/>
              <a:t>19182==    at 0x804838F: f (example.c:6)</a:t>
            </a:r>
          </a:p>
          <a:p>
            <a:pPr marL="0" indent="0">
              <a:buNone/>
            </a:pPr>
            <a:r>
              <a:rPr lang="en-US" sz="2400" dirty="0" smtClean="0"/>
              <a:t>==</a:t>
            </a:r>
            <a:r>
              <a:rPr lang="en-US" sz="2400" dirty="0"/>
              <a:t>19182==    by 0x80483AB: main (example.c:11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==</a:t>
            </a:r>
            <a:r>
              <a:rPr lang="en-US" sz="2400" dirty="0"/>
              <a:t>19182==  </a:t>
            </a:r>
            <a:r>
              <a:rPr lang="en-US" sz="2400" dirty="0" smtClean="0"/>
              <a:t> Address </a:t>
            </a:r>
            <a:r>
              <a:rPr lang="en-US" sz="2400" dirty="0"/>
              <a:t>0x1BA45050 is 0 bytes after a block of size 40 </a:t>
            </a:r>
            <a:r>
              <a:rPr lang="en-US" sz="2400" dirty="0" err="1" smtClean="0"/>
              <a:t>alloc'd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==</a:t>
            </a:r>
            <a:r>
              <a:rPr lang="en-US" sz="2400" dirty="0"/>
              <a:t>19182==    at 0x1B8FF5CD: </a:t>
            </a:r>
            <a:r>
              <a:rPr lang="en-US" sz="2400" dirty="0" err="1"/>
              <a:t>malloc</a:t>
            </a:r>
            <a:r>
              <a:rPr lang="en-US" sz="2400" dirty="0"/>
              <a:t> (vg_replace_malloc.c:130)</a:t>
            </a:r>
          </a:p>
          <a:p>
            <a:pPr marL="0" indent="0">
              <a:buNone/>
            </a:pPr>
            <a:r>
              <a:rPr lang="en-US" sz="2400" dirty="0" smtClean="0"/>
              <a:t>==</a:t>
            </a:r>
            <a:r>
              <a:rPr lang="en-US" sz="2400" dirty="0"/>
              <a:t>19182==    by 0x8048385: f (example.c:5)</a:t>
            </a:r>
          </a:p>
          <a:p>
            <a:pPr marL="0" indent="0">
              <a:buNone/>
            </a:pPr>
            <a:r>
              <a:rPr lang="en-US" sz="2400" dirty="0" smtClean="0"/>
              <a:t>==</a:t>
            </a:r>
            <a:r>
              <a:rPr lang="en-US" sz="2400" dirty="0"/>
              <a:t>19182==    by 0x80483AB: main (example.c:11)</a:t>
            </a:r>
          </a:p>
        </p:txBody>
      </p:sp>
    </p:spTree>
    <p:extLst>
      <p:ext uri="{BB962C8B-B14F-4D97-AF65-F5344CB8AC3E}">
        <p14:creationId xmlns:p14="http://schemas.microsoft.com/office/powerpoint/2010/main" val="98710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#2: Memory Leak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==19182== 40 bytes in 1 blocks are definitely lost in loss record 1 of 1</a:t>
            </a:r>
          </a:p>
          <a:p>
            <a:pPr marL="0" indent="0">
              <a:buNone/>
            </a:pPr>
            <a:r>
              <a:rPr lang="en-US" sz="2400" dirty="0"/>
              <a:t>==19182==    at 0x1B8FF5CD: </a:t>
            </a:r>
            <a:r>
              <a:rPr lang="en-US" sz="2400" dirty="0" err="1"/>
              <a:t>malloc</a:t>
            </a:r>
            <a:r>
              <a:rPr lang="en-US" sz="2400" dirty="0"/>
              <a:t> (vg_replace_malloc.c:130)</a:t>
            </a:r>
          </a:p>
          <a:p>
            <a:pPr marL="0" indent="0">
              <a:buNone/>
            </a:pPr>
            <a:r>
              <a:rPr lang="en-US" sz="2400" dirty="0"/>
              <a:t>==19182==    by 0x8048385: f </a:t>
            </a:r>
            <a:r>
              <a:rPr lang="en-US" sz="2400" dirty="0" smtClean="0"/>
              <a:t>(example.c:5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==19182==    by 0x80483AB: main </a:t>
            </a:r>
            <a:r>
              <a:rPr lang="en-US" sz="2400" dirty="0" smtClean="0"/>
              <a:t>(example.c:11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16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– Steps 7 and </a:t>
            </a:r>
            <a:r>
              <a:rPr lang="en-US" b="1" dirty="0"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1" dirty="0"/>
              <a:t>Step 7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address-sanitizer (command given on lab web page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/>
              <a:t>export PATH</a:t>
            </a:r>
            <a:r>
              <a:rPr lang="en-US" altLang="zh-CN" dirty="0" smtClean="0"/>
              <a:t>=/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cs</a:t>
            </a:r>
            <a:r>
              <a:rPr lang="en-US" altLang="zh-CN" dirty="0"/>
              <a:t>/bin</a:t>
            </a:r>
            <a:r>
              <a:rPr lang="en-US" altLang="zh-CN"/>
              <a:t>:$</a:t>
            </a:r>
            <a:r>
              <a:rPr lang="en-US" altLang="zh-CN" smtClean="0"/>
              <a:t>PATH </a:t>
            </a:r>
            <a:r>
              <a:rPr lang="en-US" altLang="zh-CN" dirty="0" smtClean="0"/>
              <a:t>to get access to GCC 4.8.2</a:t>
            </a:r>
          </a:p>
          <a:p>
            <a:pPr lvl="1"/>
            <a:r>
              <a:rPr lang="en-US" dirty="0" smtClean="0"/>
              <a:t>Try to crash the server in GDB</a:t>
            </a:r>
          </a:p>
          <a:p>
            <a:pPr lvl="1"/>
            <a:r>
              <a:rPr lang="en-US" dirty="0" smtClean="0"/>
              <a:t>Does it help more than </a:t>
            </a:r>
            <a:r>
              <a:rPr lang="en-US" dirty="0" err="1" smtClean="0"/>
              <a:t>fstack</a:t>
            </a:r>
            <a:r>
              <a:rPr lang="en-US" dirty="0" smtClean="0"/>
              <a:t>-protector?</a:t>
            </a:r>
          </a:p>
          <a:p>
            <a:r>
              <a:rPr lang="en-US" b="1" dirty="0" smtClean="0"/>
              <a:t>Step 8:</a:t>
            </a:r>
          </a:p>
          <a:p>
            <a:pPr lvl="1"/>
            <a:r>
              <a:rPr lang="en-US" dirty="0" smtClean="0"/>
              <a:t>Generate assembly code for </a:t>
            </a:r>
            <a:r>
              <a:rPr lang="en-US" dirty="0" err="1" smtClean="0"/>
              <a:t>thttpd.c</a:t>
            </a:r>
            <a:r>
              <a:rPr lang="en-US" dirty="0" smtClean="0"/>
              <a:t> with -</a:t>
            </a:r>
            <a:r>
              <a:rPr lang="en-US" dirty="0" err="1" smtClean="0"/>
              <a:t>fsanitize</a:t>
            </a:r>
            <a:r>
              <a:rPr lang="en-US" dirty="0" smtClean="0"/>
              <a:t> –</a:t>
            </a:r>
            <a:r>
              <a:rPr lang="en-US" dirty="0" err="1" smtClean="0"/>
              <a:t>fstack</a:t>
            </a:r>
            <a:r>
              <a:rPr lang="en-US" dirty="0" smtClean="0"/>
              <a:t>-protector -&gt; </a:t>
            </a:r>
            <a:r>
              <a:rPr lang="en-US" dirty="0" err="1" smtClean="0"/>
              <a:t>thttpd-sanitize.s</a:t>
            </a:r>
            <a:endParaRPr lang="en-US" dirty="0" smtClean="0"/>
          </a:p>
          <a:p>
            <a:pPr lvl="1"/>
            <a:r>
              <a:rPr lang="en-US" dirty="0" smtClean="0"/>
              <a:t>Compare to </a:t>
            </a:r>
            <a:r>
              <a:rPr lang="en-US" dirty="0" err="1" smtClean="0"/>
              <a:t>thttpd-stackprot.s</a:t>
            </a:r>
            <a:endParaRPr lang="en-US" dirty="0" smtClean="0"/>
          </a:p>
          <a:p>
            <a:pPr lvl="1"/>
            <a:r>
              <a:rPr lang="en-US" dirty="0" smtClean="0"/>
              <a:t>Which code is less efficient?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– Step 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</a:t>
            </a:r>
            <a:r>
              <a:rPr lang="en-US" b="1" dirty="0" smtClean="0"/>
              <a:t>9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/>
              <a:t>v</a:t>
            </a:r>
            <a:r>
              <a:rPr lang="en-US" altLang="zh-CN" dirty="0" err="1"/>
              <a:t>algrind</a:t>
            </a:r>
            <a:r>
              <a:rPr lang="en-US" altLang="zh-CN" dirty="0"/>
              <a:t> --leak-check=yes ./</a:t>
            </a:r>
            <a:r>
              <a:rPr lang="en-US" altLang="zh-CN" dirty="0" err="1"/>
              <a:t>thttpd</a:t>
            </a:r>
            <a:r>
              <a:rPr lang="en-US" altLang="zh-CN" dirty="0"/>
              <a:t> –p &lt;port number&gt;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Part1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another patch to the server</a:t>
            </a:r>
          </a:p>
          <a:p>
            <a:r>
              <a:rPr lang="en-US" dirty="0" smtClean="0"/>
              <a:t>Make web server crash on Amazon EC2</a:t>
            </a:r>
          </a:p>
          <a:p>
            <a:r>
              <a:rPr lang="en-US" dirty="0" smtClean="0"/>
              <a:t>Take notes on all steps you needed to do</a:t>
            </a:r>
          </a:p>
          <a:p>
            <a:r>
              <a:rPr lang="en-US" dirty="0" smtClean="0"/>
              <a:t>If you can’t make the server crash, explain the problems you encountered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Amazon EC2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EC2 = Elastic Compute Cloud</a:t>
            </a:r>
          </a:p>
          <a:p>
            <a:r>
              <a:rPr lang="en-US" dirty="0" smtClean="0"/>
              <a:t>One of 12 AWS</a:t>
            </a:r>
          </a:p>
          <a:p>
            <a:r>
              <a:rPr lang="en-US" dirty="0" smtClean="0"/>
              <a:t>Users can rent out processing power</a:t>
            </a:r>
          </a:p>
          <a:p>
            <a:r>
              <a:rPr lang="en-US" dirty="0" smtClean="0"/>
              <a:t>Run a AMI in a VM in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354</Words>
  <Application>Microsoft Office PowerPoint</Application>
  <PresentationFormat>On-screen Show (4:3)</PresentationFormat>
  <Paragraphs>71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宋体</vt:lpstr>
      <vt:lpstr>Arial</vt:lpstr>
      <vt:lpstr>Calibri</vt:lpstr>
      <vt:lpstr>Office Theme</vt:lpstr>
      <vt:lpstr>Buffer Overflow</vt:lpstr>
      <vt:lpstr>Valgrind</vt:lpstr>
      <vt:lpstr>Valgrind Example</vt:lpstr>
      <vt:lpstr>Problem 1: Heap Block Overrun</vt:lpstr>
      <vt:lpstr>Problem #2: Memory Leak</vt:lpstr>
      <vt:lpstr>Lab – Steps 7 and 8</vt:lpstr>
      <vt:lpstr>Lab – Step 9</vt:lpstr>
      <vt:lpstr>Homework Part1</vt:lpstr>
      <vt:lpstr>Amazon EC2</vt:lpstr>
      <vt:lpstr>New Patch</vt:lpstr>
      <vt:lpstr>Homework Part2</vt:lpstr>
      <vt:lpstr>Things to think about…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Overruns</dc:title>
  <dc:creator>Lauren</dc:creator>
  <cp:lastModifiedBy>SAMY, LAUREN</cp:lastModifiedBy>
  <cp:revision>239</cp:revision>
  <dcterms:created xsi:type="dcterms:W3CDTF">2012-11-18T11:38:38Z</dcterms:created>
  <dcterms:modified xsi:type="dcterms:W3CDTF">2015-03-04T23:17:24Z</dcterms:modified>
</cp:coreProperties>
</file>