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444" r:id="rId2"/>
    <p:sldId id="508" r:id="rId3"/>
    <p:sldId id="515" r:id="rId4"/>
    <p:sldId id="520" r:id="rId5"/>
    <p:sldId id="522" r:id="rId6"/>
    <p:sldId id="523" r:id="rId7"/>
    <p:sldId id="524" r:id="rId8"/>
    <p:sldId id="505" r:id="rId9"/>
    <p:sldId id="521" r:id="rId10"/>
    <p:sldId id="519" r:id="rId11"/>
    <p:sldId id="514" r:id="rId12"/>
    <p:sldId id="518" r:id="rId13"/>
    <p:sldId id="517" r:id="rId14"/>
    <p:sldId id="525" r:id="rId15"/>
    <p:sldId id="526" r:id="rId16"/>
    <p:sldId id="611" r:id="rId17"/>
    <p:sldId id="553" r:id="rId18"/>
    <p:sldId id="612" r:id="rId19"/>
    <p:sldId id="527" r:id="rId20"/>
    <p:sldId id="528" r:id="rId21"/>
    <p:sldId id="534" r:id="rId22"/>
    <p:sldId id="535" r:id="rId23"/>
    <p:sldId id="554" r:id="rId24"/>
    <p:sldId id="537" r:id="rId25"/>
    <p:sldId id="529" r:id="rId26"/>
    <p:sldId id="530" r:id="rId27"/>
    <p:sldId id="531" r:id="rId28"/>
    <p:sldId id="532" r:id="rId29"/>
    <p:sldId id="555" r:id="rId30"/>
    <p:sldId id="556" r:id="rId31"/>
    <p:sldId id="557" r:id="rId32"/>
    <p:sldId id="559" r:id="rId33"/>
    <p:sldId id="558" r:id="rId34"/>
    <p:sldId id="567" r:id="rId35"/>
    <p:sldId id="569" r:id="rId36"/>
    <p:sldId id="568" r:id="rId37"/>
    <p:sldId id="552" r:id="rId38"/>
    <p:sldId id="561" r:id="rId39"/>
    <p:sldId id="562" r:id="rId40"/>
    <p:sldId id="563" r:id="rId41"/>
    <p:sldId id="533" r:id="rId42"/>
    <p:sldId id="566" r:id="rId43"/>
    <p:sldId id="564" r:id="rId44"/>
    <p:sldId id="538" r:id="rId45"/>
    <p:sldId id="539" r:id="rId46"/>
    <p:sldId id="574" r:id="rId47"/>
    <p:sldId id="573" r:id="rId48"/>
    <p:sldId id="571" r:id="rId49"/>
    <p:sldId id="572" r:id="rId50"/>
    <p:sldId id="570" r:id="rId51"/>
    <p:sldId id="576" r:id="rId52"/>
    <p:sldId id="575" r:id="rId53"/>
    <p:sldId id="540" r:id="rId54"/>
    <p:sldId id="541" r:id="rId55"/>
    <p:sldId id="542" r:id="rId56"/>
    <p:sldId id="543" r:id="rId57"/>
    <p:sldId id="577" r:id="rId58"/>
    <p:sldId id="578" r:id="rId59"/>
    <p:sldId id="579" r:id="rId60"/>
    <p:sldId id="544" r:id="rId61"/>
    <p:sldId id="545" r:id="rId62"/>
    <p:sldId id="546" r:id="rId63"/>
    <p:sldId id="599" r:id="rId64"/>
    <p:sldId id="600" r:id="rId65"/>
    <p:sldId id="547" r:id="rId66"/>
    <p:sldId id="550" r:id="rId67"/>
    <p:sldId id="601" r:id="rId68"/>
    <p:sldId id="602" r:id="rId69"/>
    <p:sldId id="548" r:id="rId70"/>
    <p:sldId id="549" r:id="rId71"/>
    <p:sldId id="551" r:id="rId72"/>
    <p:sldId id="580" r:id="rId73"/>
    <p:sldId id="583" r:id="rId74"/>
    <p:sldId id="582" r:id="rId75"/>
    <p:sldId id="584" r:id="rId76"/>
    <p:sldId id="585" r:id="rId77"/>
    <p:sldId id="586" r:id="rId78"/>
    <p:sldId id="589" r:id="rId79"/>
    <p:sldId id="588" r:id="rId80"/>
    <p:sldId id="590" r:id="rId81"/>
    <p:sldId id="591" r:id="rId82"/>
    <p:sldId id="594" r:id="rId83"/>
    <p:sldId id="593" r:id="rId84"/>
    <p:sldId id="595" r:id="rId85"/>
    <p:sldId id="596" r:id="rId86"/>
    <p:sldId id="598" r:id="rId87"/>
    <p:sldId id="603" r:id="rId88"/>
    <p:sldId id="604" r:id="rId89"/>
    <p:sldId id="608" r:id="rId90"/>
    <p:sldId id="609" r:id="rId91"/>
    <p:sldId id="610" r:id="rId92"/>
    <p:sldId id="605" r:id="rId93"/>
    <p:sldId id="607" r:id="rId94"/>
    <p:sldId id="613" r:id="rId95"/>
    <p:sldId id="614" r:id="rId96"/>
    <p:sldId id="617" r:id="rId97"/>
    <p:sldId id="616" r:id="rId98"/>
    <p:sldId id="618" r:id="rId99"/>
    <p:sldId id="619" r:id="rId100"/>
    <p:sldId id="620" r:id="rId101"/>
    <p:sldId id="624" r:id="rId102"/>
    <p:sldId id="621" r:id="rId103"/>
    <p:sldId id="623" r:id="rId104"/>
    <p:sldId id="464" r:id="rId105"/>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00177B6-5152-4326-907E-B9B3A5F2B462}">
          <p14:sldIdLst>
            <p14:sldId id="444"/>
            <p14:sldId id="508"/>
            <p14:sldId id="515"/>
            <p14:sldId id="520"/>
            <p14:sldId id="522"/>
            <p14:sldId id="523"/>
            <p14:sldId id="524"/>
            <p14:sldId id="505"/>
            <p14:sldId id="521"/>
            <p14:sldId id="519"/>
            <p14:sldId id="514"/>
            <p14:sldId id="518"/>
            <p14:sldId id="517"/>
            <p14:sldId id="525"/>
            <p14:sldId id="526"/>
            <p14:sldId id="611"/>
            <p14:sldId id="553"/>
            <p14:sldId id="612"/>
            <p14:sldId id="527"/>
            <p14:sldId id="528"/>
            <p14:sldId id="534"/>
            <p14:sldId id="535"/>
            <p14:sldId id="554"/>
            <p14:sldId id="537"/>
            <p14:sldId id="529"/>
            <p14:sldId id="530"/>
            <p14:sldId id="531"/>
            <p14:sldId id="532"/>
            <p14:sldId id="555"/>
            <p14:sldId id="556"/>
            <p14:sldId id="557"/>
            <p14:sldId id="559"/>
            <p14:sldId id="558"/>
            <p14:sldId id="567"/>
            <p14:sldId id="569"/>
            <p14:sldId id="568"/>
            <p14:sldId id="552"/>
            <p14:sldId id="561"/>
            <p14:sldId id="562"/>
            <p14:sldId id="563"/>
            <p14:sldId id="533"/>
            <p14:sldId id="566"/>
            <p14:sldId id="564"/>
            <p14:sldId id="538"/>
            <p14:sldId id="539"/>
            <p14:sldId id="574"/>
            <p14:sldId id="573"/>
            <p14:sldId id="571"/>
            <p14:sldId id="572"/>
            <p14:sldId id="570"/>
            <p14:sldId id="576"/>
            <p14:sldId id="575"/>
            <p14:sldId id="540"/>
            <p14:sldId id="541"/>
            <p14:sldId id="542"/>
            <p14:sldId id="543"/>
            <p14:sldId id="577"/>
            <p14:sldId id="578"/>
            <p14:sldId id="579"/>
            <p14:sldId id="544"/>
            <p14:sldId id="545"/>
            <p14:sldId id="546"/>
            <p14:sldId id="599"/>
            <p14:sldId id="600"/>
            <p14:sldId id="547"/>
            <p14:sldId id="550"/>
            <p14:sldId id="601"/>
            <p14:sldId id="602"/>
            <p14:sldId id="548"/>
            <p14:sldId id="549"/>
            <p14:sldId id="551"/>
            <p14:sldId id="580"/>
            <p14:sldId id="583"/>
            <p14:sldId id="582"/>
            <p14:sldId id="584"/>
            <p14:sldId id="585"/>
            <p14:sldId id="586"/>
            <p14:sldId id="589"/>
            <p14:sldId id="588"/>
            <p14:sldId id="590"/>
            <p14:sldId id="591"/>
            <p14:sldId id="594"/>
            <p14:sldId id="593"/>
            <p14:sldId id="595"/>
            <p14:sldId id="596"/>
            <p14:sldId id="598"/>
            <p14:sldId id="603"/>
            <p14:sldId id="604"/>
            <p14:sldId id="608"/>
            <p14:sldId id="609"/>
            <p14:sldId id="610"/>
            <p14:sldId id="605"/>
            <p14:sldId id="607"/>
            <p14:sldId id="613"/>
            <p14:sldId id="614"/>
            <p14:sldId id="617"/>
            <p14:sldId id="616"/>
            <p14:sldId id="618"/>
            <p14:sldId id="619"/>
            <p14:sldId id="620"/>
            <p14:sldId id="624"/>
            <p14:sldId id="621"/>
            <p14:sldId id="623"/>
            <p14:sldId id="464"/>
          </p14:sldIdLst>
        </p14:section>
      </p14:sectionLst>
    </p:ext>
    <p:ext uri="{EFAFB233-063F-42B5-8137-9DF3F51BA10A}">
      <p15:sldGuideLst xmlns:p15="http://schemas.microsoft.com/office/powerpoint/2012/main">
        <p15:guide id="1" orient="horz" pos="2160">
          <p15:clr>
            <a:srgbClr val="A4A3A4"/>
          </p15:clr>
        </p15:guide>
        <p15:guide id="2" pos="1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FF"/>
    <a:srgbClr val="FF66FF"/>
    <a:srgbClr val="CCFFFF"/>
    <a:srgbClr val="FFCCFF"/>
    <a:srgbClr val="CCFFCC"/>
    <a:srgbClr val="B2FFF0"/>
    <a:srgbClr val="FFFFCC"/>
    <a:srgbClr val="66FF66"/>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74414" autoAdjust="0"/>
  </p:normalViewPr>
  <p:slideViewPr>
    <p:cSldViewPr snapToGrid="0">
      <p:cViewPr varScale="1">
        <p:scale>
          <a:sx n="76" d="100"/>
          <a:sy n="76" d="100"/>
        </p:scale>
        <p:origin x="1428" y="90"/>
      </p:cViewPr>
      <p:guideLst>
        <p:guide orient="horz" pos="2160"/>
        <p:guide pos="181"/>
      </p:guideLst>
    </p:cSldViewPr>
  </p:slideViewPr>
  <p:outlineViewPr>
    <p:cViewPr>
      <p:scale>
        <a:sx n="33" d="100"/>
        <a:sy n="33" d="100"/>
      </p:scale>
      <p:origin x="108" y="972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C863FB00-D112-4D96-8573-95002B6569D3}" type="datetimeFigureOut">
              <a:rPr kumimoji="1" lang="ja-JP" altLang="en-US" smtClean="0"/>
              <a:pPr/>
              <a:t>2020/5/14</a:t>
            </a:fld>
            <a:endParaRPr kumimoji="1" lang="ja-JP" altLang="en-US"/>
          </a:p>
        </p:txBody>
      </p:sp>
      <p:sp>
        <p:nvSpPr>
          <p:cNvPr id="4" name="フッター プレースホルダー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EEDC709B-E864-46D6-B24D-6614A7EF4CFA}" type="slidenum">
              <a:rPr kumimoji="1" lang="ja-JP" altLang="en-US" smtClean="0"/>
              <a:pPr/>
              <a:t>‹#›</a:t>
            </a:fld>
            <a:endParaRPr kumimoji="1" lang="ja-JP" altLang="en-US"/>
          </a:p>
        </p:txBody>
      </p:sp>
    </p:spTree>
    <p:extLst>
      <p:ext uri="{BB962C8B-B14F-4D97-AF65-F5344CB8AC3E}">
        <p14:creationId xmlns:p14="http://schemas.microsoft.com/office/powerpoint/2010/main" val="4037878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6966"/>
          </a:xfrm>
          <a:prstGeom prst="rect">
            <a:avLst/>
          </a:prstGeom>
        </p:spPr>
        <p:txBody>
          <a:bodyPr vert="horz" lIns="92217" tIns="46109" rIns="92217" bIns="4610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6"/>
          </a:xfrm>
          <a:prstGeom prst="rect">
            <a:avLst/>
          </a:prstGeom>
        </p:spPr>
        <p:txBody>
          <a:bodyPr vert="horz" lIns="92217" tIns="46109" rIns="92217" bIns="46109" rtlCol="0"/>
          <a:lstStyle>
            <a:lvl1pPr algn="r">
              <a:defRPr sz="1200"/>
            </a:lvl1pPr>
          </a:lstStyle>
          <a:p>
            <a:fld id="{603A0772-E784-46DA-9A8A-1C05940AE517}" type="datetimeFigureOut">
              <a:rPr kumimoji="1" lang="ja-JP" altLang="en-US" smtClean="0"/>
              <a:pPr/>
              <a:t>2020/5/14</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2217" tIns="46109" rIns="92217" bIns="46109" rtlCol="0" anchor="ctr"/>
          <a:lstStyle/>
          <a:p>
            <a:endParaRPr lang="ja-JP" altLang="en-US"/>
          </a:p>
        </p:txBody>
      </p:sp>
      <p:sp>
        <p:nvSpPr>
          <p:cNvPr id="5" name="ノート プレースホルダー 4"/>
          <p:cNvSpPr>
            <a:spLocks noGrp="1"/>
          </p:cNvSpPr>
          <p:nvPr>
            <p:ph type="body" sz="quarter" idx="3"/>
          </p:nvPr>
        </p:nvSpPr>
        <p:spPr>
          <a:xfrm>
            <a:off x="680721" y="4721186"/>
            <a:ext cx="5445760" cy="4472703"/>
          </a:xfrm>
          <a:prstGeom prst="rect">
            <a:avLst/>
          </a:prstGeom>
        </p:spPr>
        <p:txBody>
          <a:bodyPr vert="horz" lIns="92217" tIns="46109" rIns="92217" bIns="4610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7"/>
            <a:ext cx="2949787" cy="496966"/>
          </a:xfrm>
          <a:prstGeom prst="rect">
            <a:avLst/>
          </a:prstGeom>
        </p:spPr>
        <p:txBody>
          <a:bodyPr vert="horz" lIns="92217" tIns="46109" rIns="92217" bIns="4610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6966"/>
          </a:xfrm>
          <a:prstGeom prst="rect">
            <a:avLst/>
          </a:prstGeom>
        </p:spPr>
        <p:txBody>
          <a:bodyPr vert="horz" lIns="92217" tIns="46109" rIns="92217" bIns="46109" rtlCol="0" anchor="b"/>
          <a:lstStyle>
            <a:lvl1pPr algn="r">
              <a:defRPr sz="1200"/>
            </a:lvl1pPr>
          </a:lstStyle>
          <a:p>
            <a:fld id="{F1A76C46-CD84-41C3-8F47-9AFE05013FD9}" type="slidenum">
              <a:rPr kumimoji="1" lang="ja-JP" altLang="en-US" smtClean="0"/>
              <a:pPr/>
              <a:t>‹#›</a:t>
            </a:fld>
            <a:endParaRPr kumimoji="1" lang="ja-JP" altLang="en-US"/>
          </a:p>
        </p:txBody>
      </p:sp>
    </p:spTree>
    <p:extLst>
      <p:ext uri="{BB962C8B-B14F-4D97-AF65-F5344CB8AC3E}">
        <p14:creationId xmlns:p14="http://schemas.microsoft.com/office/powerpoint/2010/main" val="4279301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a:t>
            </a:fld>
            <a:endParaRPr kumimoji="1" lang="ja-JP" altLang="en-US"/>
          </a:p>
        </p:txBody>
      </p:sp>
    </p:spTree>
    <p:extLst>
      <p:ext uri="{BB962C8B-B14F-4D97-AF65-F5344CB8AC3E}">
        <p14:creationId xmlns:p14="http://schemas.microsoft.com/office/powerpoint/2010/main" val="419425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93A74BE-B864-A041-9D95-F42732A59ECC}" type="slidenum">
              <a:rPr kumimoji="1" lang="ja-JP" altLang="en-US" smtClean="0"/>
              <a:pPr/>
              <a:t>104</a:t>
            </a:fld>
            <a:endParaRPr kumimoji="1" lang="ja-JP" altLang="en-US" dirty="0"/>
          </a:p>
        </p:txBody>
      </p:sp>
    </p:spTree>
    <p:extLst>
      <p:ext uri="{BB962C8B-B14F-4D97-AF65-F5344CB8AC3E}">
        <p14:creationId xmlns:p14="http://schemas.microsoft.com/office/powerpoint/2010/main" val="1539855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hasCustomPrompt="1"/>
          </p:nvPr>
        </p:nvSpPr>
        <p:spPr>
          <a:xfrm>
            <a:off x="277390" y="5931217"/>
            <a:ext cx="3867622" cy="356288"/>
          </a:xfrm>
        </p:spPr>
        <p:txBody>
          <a:bodyPr anchor="t">
            <a:noAutofit/>
          </a:bodyPr>
          <a:lstStyle>
            <a:lvl1pPr marL="0" indent="0">
              <a:buFontTx/>
              <a:buNone/>
              <a:defRPr sz="1400" b="0"/>
            </a:lvl1pPr>
          </a:lstStyle>
          <a:p>
            <a:pPr lvl="0"/>
            <a:r>
              <a:rPr kumimoji="1" lang="en-US" altLang="ja-JP" dirty="0"/>
              <a:t>June 1, 2017</a:t>
            </a:r>
            <a:endParaRPr kumimoji="1" lang="ja-JP" altLang="en-US" dirty="0"/>
          </a:p>
        </p:txBody>
      </p:sp>
    </p:spTree>
    <p:extLst>
      <p:ext uri="{BB962C8B-B14F-4D97-AF65-F5344CB8AC3E}">
        <p14:creationId xmlns:p14="http://schemas.microsoft.com/office/powerpoint/2010/main" val="3487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Tree>
    <p:extLst>
      <p:ext uri="{BB962C8B-B14F-4D97-AF65-F5344CB8AC3E}">
        <p14:creationId xmlns:p14="http://schemas.microsoft.com/office/powerpoint/2010/main" val="3974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3" name="コンテンツ プレースホルダー 11"/>
          <p:cNvSpPr>
            <a:spLocks noGrp="1"/>
          </p:cNvSpPr>
          <p:nvPr>
            <p:ph sz="quarter" idx="16" hasCustomPrompt="1"/>
          </p:nvPr>
        </p:nvSpPr>
        <p:spPr>
          <a:xfrm>
            <a:off x="4700905"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6791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38909"/>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303665" y="2959444"/>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pic>
        <p:nvPicPr>
          <p:cNvPr id="8" name="Picture 2" descr="C:\Users\00108231\Desktop\co-nega-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4452" y="1858985"/>
            <a:ext cx="4796266" cy="374048"/>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ppt資料07-1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テキスト ボックス 2"/>
          <p:cNvSpPr txBox="1"/>
          <p:nvPr userDrawn="1"/>
        </p:nvSpPr>
        <p:spPr>
          <a:xfrm>
            <a:off x="194722" y="6680233"/>
            <a:ext cx="3556000" cy="200055"/>
          </a:xfrm>
          <a:prstGeom prst="rect">
            <a:avLst/>
          </a:prstGeom>
          <a:noFill/>
        </p:spPr>
        <p:txBody>
          <a:bodyPr wrap="square" rtlCol="0">
            <a:spAutoFit/>
          </a:bodyPr>
          <a:lstStyle/>
          <a:p>
            <a:r>
              <a:rPr kumimoji="1" lang="en-US" altLang="ja-JP" sz="700" dirty="0">
                <a:solidFill>
                  <a:srgbClr val="646464"/>
                </a:solidFill>
                <a:latin typeface="+mn-lt"/>
              </a:rPr>
              <a:t>Co-innovating tomorrow is a </a:t>
            </a:r>
            <a:r>
              <a:rPr lang="en-US" altLang="ja-JP" sz="700" dirty="0">
                <a:solidFill>
                  <a:srgbClr val="646464"/>
                </a:solidFill>
                <a:latin typeface="+mn-lt"/>
              </a:rPr>
              <a:t>registered trademark of Yokogawa Electric </a:t>
            </a:r>
            <a:r>
              <a:rPr lang="en-US" altLang="ja-JP" sz="700" i="1" dirty="0">
                <a:solidFill>
                  <a:srgbClr val="646464"/>
                </a:solidFill>
                <a:latin typeface="+mn-lt"/>
              </a:rPr>
              <a:t>Corporation.</a:t>
            </a:r>
            <a:endParaRPr kumimoji="1" lang="ja-JP" altLang="en-US" sz="700" i="1" dirty="0">
              <a:solidFill>
                <a:srgbClr val="646464"/>
              </a:solidFill>
              <a:latin typeface="+mn-lt"/>
            </a:endParaRPr>
          </a:p>
        </p:txBody>
      </p:sp>
    </p:spTree>
    <p:extLst>
      <p:ext uri="{BB962C8B-B14F-4D97-AF65-F5344CB8AC3E}">
        <p14:creationId xmlns:p14="http://schemas.microsoft.com/office/powerpoint/2010/main" val="14765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25" name="正方形/長方形 24"/>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 name="直線コネクタ 3"/>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17" name="図形グループ 16"/>
          <p:cNvGrpSpPr/>
          <p:nvPr userDrawn="1"/>
        </p:nvGrpSpPr>
        <p:grpSpPr>
          <a:xfrm>
            <a:off x="0" y="6193196"/>
            <a:ext cx="9144000" cy="797487"/>
            <a:chOff x="0" y="6193196"/>
            <a:chExt cx="9144000" cy="797487"/>
          </a:xfrm>
        </p:grpSpPr>
        <p:sp>
          <p:nvSpPr>
            <p:cNvPr id="18" name="正方形/長方形 17"/>
            <p:cNvSpPr/>
            <p:nvPr userDrawn="1"/>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9" name="図 18" descr="名称未設定-4-2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93196"/>
              <a:ext cx="9144000" cy="797487"/>
            </a:xfrm>
            <a:prstGeom prst="rect">
              <a:avLst/>
            </a:prstGeom>
          </p:spPr>
        </p:pic>
      </p:grpSp>
      <p:cxnSp>
        <p:nvCxnSpPr>
          <p:cNvPr id="15" name="直線コネクタ 14"/>
          <p:cNvCxnSpPr/>
          <p:nvPr userDrawn="1"/>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3" name="図 22" descr="名称未設定-3-11.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2" name="テキスト ボックス 21"/>
          <p:cNvSpPr txBox="1"/>
          <p:nvPr userDrawn="1"/>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rPr>
              <a:t>| Document Number|</a:t>
            </a:r>
            <a:r>
              <a:rPr kumimoji="1" lang="en-US" altLang="ja-JP" sz="800" baseline="0" dirty="0">
                <a:solidFill>
                  <a:schemeClr val="bg1">
                    <a:lumMod val="50000"/>
                  </a:schemeClr>
                </a:solidFill>
                <a:latin typeface="+mn-lt"/>
              </a:rPr>
              <a:t>  February 29, 2016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 Yokogawa Electric Corporation </a:t>
            </a:r>
            <a:endParaRPr kumimoji="1" lang="ja-JP" altLang="en-US" sz="800" dirty="0">
              <a:solidFill>
                <a:schemeClr val="bg1">
                  <a:lumMod val="50000"/>
                </a:schemeClr>
              </a:solidFill>
              <a:latin typeface="+mn-lt"/>
            </a:endParaRPr>
          </a:p>
        </p:txBody>
      </p:sp>
      <p:sp>
        <p:nvSpPr>
          <p:cNvPr id="24" name="スライド番号プレースホルダー 19"/>
          <p:cNvSpPr txBox="1">
            <a:spLocks/>
          </p:cNvSpPr>
          <p:nvPr userDrawn="1"/>
        </p:nvSpPr>
        <p:spPr>
          <a:xfrm>
            <a:off x="4436633" y="6691012"/>
            <a:ext cx="260477" cy="112534"/>
          </a:xfrm>
          <a:prstGeom prst="rect">
            <a:avLst/>
          </a:prstGeom>
        </p:spPr>
        <p:txBody>
          <a:bodyPr vert="horz" wrap="square" lIns="0" tIns="0" rIns="0" bIns="0" rtlCol="0" anchor="ctr" anchorCtr="0">
            <a:noAutofit/>
          </a:bodyPr>
          <a:lstStyle>
            <a:defPPr>
              <a:defRPr lang="ja-JP"/>
            </a:defPPr>
            <a:lvl1pPr marL="0" algn="l" defTabSz="914400" rtl="0" eaLnBrk="1" latinLnBrk="0" hangingPunct="1">
              <a:defRPr kumimoji="1" sz="900" kern="1200" baseline="0">
                <a:solidFill>
                  <a:schemeClr val="tx1"/>
                </a:solidFill>
                <a:latin typeface="Arial" panose="020B0604020202020204" pitchFamily="34" charset="0"/>
                <a:ea typeface="ＭＳ Ｐゴシック" panose="020B060007020508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ABD42D1-01D6-45BA-A351-D984590DAD93}" type="slidenum">
              <a:rPr lang="ja-JP" altLang="en-US" smtClean="0">
                <a:solidFill>
                  <a:schemeClr val="bg1">
                    <a:lumMod val="50000"/>
                  </a:schemeClr>
                </a:solidFill>
              </a:rPr>
              <a:pPr/>
              <a:t>‹#›</a:t>
            </a:fld>
            <a:endParaRPr lang="ja-JP" altLang="en-US" dirty="0">
              <a:solidFill>
                <a:schemeClr val="bg1">
                  <a:lumMod val="50000"/>
                </a:schemeClr>
              </a:solidFill>
            </a:endParaRPr>
          </a:p>
        </p:txBody>
      </p:sp>
      <p:sp>
        <p:nvSpPr>
          <p:cNvPr id="13" name="テキスト プレースホルダー 2"/>
          <p:cNvSpPr>
            <a:spLocks noGrp="1"/>
          </p:cNvSpPr>
          <p:nvPr>
            <p:ph type="body" sz="quarter" idx="12" hasCustomPrompt="1"/>
          </p:nvPr>
        </p:nvSpPr>
        <p:spPr>
          <a:xfrm>
            <a:off x="297710" y="145771"/>
            <a:ext cx="5626337" cy="488708"/>
          </a:xfrm>
        </p:spPr>
        <p:txBody>
          <a:bodyPr lIns="0">
            <a:noAutofit/>
          </a:bodyPr>
          <a:lstStyle>
            <a:lvl1pPr marL="0" indent="0">
              <a:buFontTx/>
              <a:buNone/>
              <a:defRPr sz="2800" b="1" i="0" baseline="0">
                <a:solidFill>
                  <a:schemeClr val="bg1"/>
                </a:solidFill>
                <a:latin typeface="+mn-lt"/>
                <a:ea typeface="+mn-ea"/>
              </a:defRPr>
            </a:lvl1pPr>
          </a:lstStyle>
          <a:p>
            <a:r>
              <a:rPr kumimoji="1" lang="en-US" altLang="ja-JP" dirty="0"/>
              <a:t>Theme Title Here</a:t>
            </a:r>
            <a:endParaRPr kumimoji="1" lang="ja-JP" altLang="en-US" dirty="0"/>
          </a:p>
        </p:txBody>
      </p:sp>
      <p:sp>
        <p:nvSpPr>
          <p:cNvPr id="20" name="コンテンツ プレースホルダー 2"/>
          <p:cNvSpPr>
            <a:spLocks noGrp="1"/>
          </p:cNvSpPr>
          <p:nvPr>
            <p:ph idx="11"/>
          </p:nvPr>
        </p:nvSpPr>
        <p:spPr>
          <a:xfrm>
            <a:off x="297710" y="974173"/>
            <a:ext cx="7929970" cy="5051270"/>
          </a:xfrm>
        </p:spPr>
        <p:txBody>
          <a:bodyPr lIns="0" tIns="0" rIns="0" bIns="0">
            <a:normAutofit/>
          </a:bodyPr>
          <a:lstStyle>
            <a:lvl1pPr marL="342900" indent="-342900">
              <a:buClr>
                <a:schemeClr val="accent1"/>
              </a:buClr>
              <a:buFont typeface="Wingdings" charset="2"/>
              <a:buChar char="n"/>
              <a:defRPr sz="2400">
                <a:solidFill>
                  <a:srgbClr val="000000"/>
                </a:solidFill>
                <a:latin typeface="+mn-lt"/>
                <a:ea typeface="+mn-ea"/>
              </a:defRPr>
            </a:lvl1pPr>
            <a:lvl2pPr marL="742950" indent="-285750">
              <a:buFont typeface="Wingdings" charset="2"/>
              <a:buChar char="u"/>
              <a:defRPr sz="2200">
                <a:solidFill>
                  <a:srgbClr val="000000"/>
                </a:solidFill>
                <a:latin typeface="+mn-lt"/>
                <a:ea typeface="+mn-ea"/>
              </a:defRPr>
            </a:lvl2pPr>
            <a:lvl3pPr marL="1200150" indent="-285750">
              <a:buFont typeface="Wingdings" charset="2"/>
              <a:buChar char="Ø"/>
              <a:defRPr sz="2000">
                <a:solidFill>
                  <a:srgbClr val="000000"/>
                </a:solidFill>
                <a:latin typeface="+mn-lt"/>
                <a:ea typeface="+mn-ea"/>
              </a:defRPr>
            </a:lvl3pPr>
            <a:lvl4pPr marL="1657350" indent="-285750">
              <a:buFont typeface="Arial"/>
              <a:buChar char="•"/>
              <a:defRPr sz="1800">
                <a:solidFill>
                  <a:srgbClr val="000000"/>
                </a:solidFill>
                <a:latin typeface="+mn-lt"/>
                <a:ea typeface="+mn-ea"/>
              </a:defRPr>
            </a:lvl4pPr>
            <a:lvl5pPr marL="2000250" indent="-171450">
              <a:buFont typeface="Wingdings" charset="2"/>
              <a:buChar char="ü"/>
              <a:defRPr sz="1600">
                <a:solidFill>
                  <a:srgbClr val="000000"/>
                </a:solidFill>
                <a:latin typeface="+mn-lt"/>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4" name="テキスト ボックス 13"/>
          <p:cNvSpPr txBox="1"/>
          <p:nvPr userDrawn="1"/>
        </p:nvSpPr>
        <p:spPr>
          <a:xfrm>
            <a:off x="2196705" y="6407796"/>
            <a:ext cx="4681501" cy="246221"/>
          </a:xfrm>
          <a:prstGeom prst="rect">
            <a:avLst/>
          </a:prstGeom>
          <a:solidFill>
            <a:schemeClr val="bg1"/>
          </a:solid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rPr>
              <a:t>| Document Number|</a:t>
            </a:r>
            <a:r>
              <a:rPr kumimoji="1" lang="en-US" altLang="ja-JP" sz="800" baseline="0" dirty="0">
                <a:solidFill>
                  <a:schemeClr val="bg1">
                    <a:lumMod val="50000"/>
                  </a:schemeClr>
                </a:solidFill>
                <a:latin typeface="+mn-lt"/>
              </a:rPr>
              <a:t>  Jan 10, 2018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 Yokogawa Electric Corporation </a:t>
            </a:r>
            <a:endParaRPr kumimoji="1" lang="ja-JP" altLang="en-US" sz="800" dirty="0">
              <a:solidFill>
                <a:schemeClr val="bg1">
                  <a:lumMod val="50000"/>
                </a:schemeClr>
              </a:solidFill>
              <a:latin typeface="+mn-lt"/>
            </a:endParaRPr>
          </a:p>
        </p:txBody>
      </p:sp>
      <p:sp>
        <p:nvSpPr>
          <p:cNvPr id="16" name="テキスト ボックス 15"/>
          <p:cNvSpPr txBox="1"/>
          <p:nvPr userDrawn="1"/>
        </p:nvSpPr>
        <p:spPr>
          <a:xfrm>
            <a:off x="2189451" y="6409487"/>
            <a:ext cx="4681501" cy="246221"/>
          </a:xfrm>
          <a:prstGeom prst="rect">
            <a:avLst/>
          </a:prstGeom>
          <a:solidFill>
            <a:schemeClr val="bg1"/>
          </a:solid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Document Number | M</a:t>
            </a:r>
            <a:r>
              <a:rPr kumimoji="1" lang="en-US" altLang="zh-CN" sz="800" dirty="0">
                <a:solidFill>
                  <a:schemeClr val="bg1">
                    <a:lumMod val="50000"/>
                  </a:schemeClr>
                </a:solidFill>
                <a:latin typeface="+mn-lt"/>
                <a:ea typeface="+mn-ea"/>
              </a:rPr>
              <a:t>ay</a:t>
            </a:r>
            <a:r>
              <a:rPr kumimoji="1" lang="en-US" altLang="ja-JP" sz="800" baseline="0" dirty="0">
                <a:solidFill>
                  <a:schemeClr val="bg1">
                    <a:lumMod val="50000"/>
                  </a:schemeClr>
                </a:solidFill>
                <a:latin typeface="+mn-lt"/>
                <a:ea typeface="+mn-ea"/>
              </a:rPr>
              <a:t> 6, 2019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a:t>
            </a: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Tree>
    <p:extLst>
      <p:ext uri="{BB962C8B-B14F-4D97-AF65-F5344CB8AC3E}">
        <p14:creationId xmlns:p14="http://schemas.microsoft.com/office/powerpoint/2010/main" val="93957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grpSp>
        <p:nvGrpSpPr>
          <p:cNvPr id="15" name="図形グループ 14"/>
          <p:cNvGrpSpPr/>
          <p:nvPr userDrawn="1"/>
        </p:nvGrpSpPr>
        <p:grpSpPr>
          <a:xfrm>
            <a:off x="0" y="6193196"/>
            <a:ext cx="9144000" cy="797487"/>
            <a:chOff x="0" y="6193196"/>
            <a:chExt cx="9144000" cy="797487"/>
          </a:xfrm>
        </p:grpSpPr>
        <p:sp>
          <p:nvSpPr>
            <p:cNvPr id="17" name="正方形/長方形 16"/>
            <p:cNvSpPr/>
            <p:nvPr userDrawn="1"/>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8" name="図 17" descr="名称未設定-4-2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93196"/>
              <a:ext cx="9144000" cy="797487"/>
            </a:xfrm>
            <a:prstGeom prst="rect">
              <a:avLst/>
            </a:prstGeom>
          </p:spPr>
        </p:pic>
      </p:grpSp>
      <p:sp>
        <p:nvSpPr>
          <p:cNvPr id="11" name="テキスト ボックス 10"/>
          <p:cNvSpPr txBox="1"/>
          <p:nvPr userDrawn="1"/>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rPr>
              <a:t>| Document Number|</a:t>
            </a:r>
            <a:r>
              <a:rPr kumimoji="1" lang="en-US" altLang="ja-JP" sz="800" baseline="0" dirty="0">
                <a:solidFill>
                  <a:schemeClr val="bg1">
                    <a:lumMod val="50000"/>
                  </a:schemeClr>
                </a:solidFill>
                <a:latin typeface="+mn-lt"/>
              </a:rPr>
              <a:t>  February 29, 2016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 Yokogawa Electric Corporation </a:t>
            </a:r>
            <a:endParaRPr kumimoji="1" lang="ja-JP" altLang="en-US" sz="800" dirty="0">
              <a:solidFill>
                <a:schemeClr val="bg1">
                  <a:lumMod val="50000"/>
                </a:schemeClr>
              </a:solidFill>
              <a:latin typeface="+mn-lt"/>
            </a:endParaRPr>
          </a:p>
        </p:txBody>
      </p:sp>
      <p:sp>
        <p:nvSpPr>
          <p:cNvPr id="12" name="スライド番号プレースホルダー 19"/>
          <p:cNvSpPr txBox="1">
            <a:spLocks/>
          </p:cNvSpPr>
          <p:nvPr userDrawn="1"/>
        </p:nvSpPr>
        <p:spPr>
          <a:xfrm>
            <a:off x="4436633" y="6691012"/>
            <a:ext cx="260477" cy="112534"/>
          </a:xfrm>
          <a:prstGeom prst="rect">
            <a:avLst/>
          </a:prstGeom>
        </p:spPr>
        <p:txBody>
          <a:bodyPr vert="horz" wrap="square" lIns="0" tIns="0" rIns="0" bIns="0" rtlCol="0" anchor="ctr" anchorCtr="0">
            <a:noAutofit/>
          </a:bodyPr>
          <a:lstStyle>
            <a:defPPr>
              <a:defRPr lang="ja-JP"/>
            </a:defPPr>
            <a:lvl1pPr marL="0" algn="l" defTabSz="914400" rtl="0" eaLnBrk="1" latinLnBrk="0" hangingPunct="1">
              <a:defRPr kumimoji="1" sz="900" kern="1200" baseline="0">
                <a:solidFill>
                  <a:schemeClr val="tx1"/>
                </a:solidFill>
                <a:latin typeface="Arial" panose="020B0604020202020204" pitchFamily="34" charset="0"/>
                <a:ea typeface="ＭＳ Ｐゴシック" panose="020B060007020508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ABD42D1-01D6-45BA-A351-D984590DAD93}" type="slidenum">
              <a:rPr lang="ja-JP" altLang="en-US" smtClean="0">
                <a:solidFill>
                  <a:schemeClr val="bg1">
                    <a:lumMod val="50000"/>
                  </a:schemeClr>
                </a:solidFill>
              </a:rPr>
              <a:pPr/>
              <a:t>‹#›</a:t>
            </a:fld>
            <a:endParaRPr lang="ja-JP" altLang="en-US" dirty="0">
              <a:solidFill>
                <a:schemeClr val="bg1">
                  <a:lumMod val="50000"/>
                </a:schemeClr>
              </a:solidFill>
            </a:endParaRPr>
          </a:p>
        </p:txBody>
      </p:sp>
      <p:cxnSp>
        <p:nvCxnSpPr>
          <p:cNvPr id="14" name="直線コネクタ 13"/>
          <p:cNvCxnSpPr/>
          <p:nvPr userDrawn="1"/>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正方形/長方形 25"/>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 name="図 1"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pic>
        <p:nvPicPr>
          <p:cNvPr id="21" name="図 20" descr="ppt資料07-14.png"/>
          <p:cNvPicPr>
            <a:picLocks noChangeAspect="1"/>
          </p:cNvPicPr>
          <p:nvPr userDrawn="1"/>
        </p:nvPicPr>
        <p:blipFill rotWithShape="1">
          <a:blip r:embed="rId4" cstate="print">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4" name="テキスト プレースホルダー 6"/>
          <p:cNvSpPr>
            <a:spLocks noGrp="1"/>
          </p:cNvSpPr>
          <p:nvPr>
            <p:ph type="body" sz="quarter" idx="10" hasCustomPrompt="1"/>
          </p:nvPr>
        </p:nvSpPr>
        <p:spPr>
          <a:xfrm>
            <a:off x="297710" y="2907030"/>
            <a:ext cx="5493490" cy="1207770"/>
          </a:xfrm>
        </p:spPr>
        <p:txBody>
          <a:bodyPr lIns="0" tIns="0"/>
          <a:lstStyle>
            <a:lvl1pPr marL="0" indent="0">
              <a:buFontTx/>
              <a:buNone/>
              <a:defRPr sz="3200" b="1">
                <a:solidFill>
                  <a:schemeClr val="bg1"/>
                </a:solidFill>
              </a:defRPr>
            </a:lvl1pPr>
          </a:lstStyle>
          <a:p>
            <a:r>
              <a:rPr lang="en-US" altLang="ja-JP" sz="2400" b="0" dirty="0"/>
              <a:t>Thank</a:t>
            </a:r>
            <a:r>
              <a:rPr lang="en-US" altLang="ja-JP" sz="2400" b="0" baseline="0" dirty="0"/>
              <a:t> you very much</a:t>
            </a:r>
            <a:endParaRPr lang="ja-JP" altLang="en-US" sz="2400" b="0" dirty="0"/>
          </a:p>
        </p:txBody>
      </p:sp>
      <p:sp>
        <p:nvSpPr>
          <p:cNvPr id="13" name="テキスト ボックス 12"/>
          <p:cNvSpPr txBox="1"/>
          <p:nvPr userDrawn="1"/>
        </p:nvSpPr>
        <p:spPr>
          <a:xfrm>
            <a:off x="2196705" y="6407796"/>
            <a:ext cx="4681501" cy="246221"/>
          </a:xfrm>
          <a:prstGeom prst="rect">
            <a:avLst/>
          </a:prstGeom>
          <a:solidFill>
            <a:schemeClr val="bg1"/>
          </a:solid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rPr>
              <a:t>| Document Number|</a:t>
            </a:r>
            <a:r>
              <a:rPr kumimoji="1" lang="en-US" altLang="ja-JP" sz="800" baseline="0" dirty="0">
                <a:solidFill>
                  <a:schemeClr val="bg1">
                    <a:lumMod val="50000"/>
                  </a:schemeClr>
                </a:solidFill>
                <a:latin typeface="+mn-lt"/>
              </a:rPr>
              <a:t>  Jan 10, 2018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 Yokogawa Electric Corporation </a:t>
            </a:r>
            <a:endParaRPr kumimoji="1" lang="ja-JP" altLang="en-US" sz="800" dirty="0">
              <a:solidFill>
                <a:schemeClr val="bg1">
                  <a:lumMod val="50000"/>
                </a:schemeClr>
              </a:solidFill>
              <a:latin typeface="+mn-lt"/>
            </a:endParaRPr>
          </a:p>
        </p:txBody>
      </p:sp>
      <p:sp>
        <p:nvSpPr>
          <p:cNvPr id="16" name="テキスト ボックス 15"/>
          <p:cNvSpPr txBox="1"/>
          <p:nvPr userDrawn="1"/>
        </p:nvSpPr>
        <p:spPr>
          <a:xfrm>
            <a:off x="2189451" y="6409487"/>
            <a:ext cx="4681501" cy="246221"/>
          </a:xfrm>
          <a:prstGeom prst="rect">
            <a:avLst/>
          </a:prstGeom>
          <a:solidFill>
            <a:schemeClr val="bg1"/>
          </a:solid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Document Number | M</a:t>
            </a:r>
            <a:r>
              <a:rPr kumimoji="1" lang="en-US" altLang="zh-CN" sz="800" dirty="0">
                <a:solidFill>
                  <a:schemeClr val="bg1">
                    <a:lumMod val="50000"/>
                  </a:schemeClr>
                </a:solidFill>
                <a:latin typeface="+mn-lt"/>
                <a:ea typeface="+mn-ea"/>
              </a:rPr>
              <a:t>ay</a:t>
            </a:r>
            <a:r>
              <a:rPr kumimoji="1" lang="en-US" altLang="ja-JP" sz="800" baseline="0" dirty="0">
                <a:solidFill>
                  <a:schemeClr val="bg1">
                    <a:lumMod val="50000"/>
                  </a:schemeClr>
                </a:solidFill>
                <a:latin typeface="+mn-lt"/>
                <a:ea typeface="+mn-ea"/>
              </a:rPr>
              <a:t> 6, 2019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a:t>
            </a: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Tree>
    <p:extLst>
      <p:ext uri="{BB962C8B-B14F-4D97-AF65-F5344CB8AC3E}">
        <p14:creationId xmlns:p14="http://schemas.microsoft.com/office/powerpoint/2010/main" val="40448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正方形/長方形 13"/>
          <p:cNvSpPr/>
          <p:nvPr userDrawn="1"/>
        </p:nvSpPr>
        <p:spPr>
          <a:xfrm>
            <a:off x="0" y="738909"/>
            <a:ext cx="9144000" cy="552296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66" t="26158" b="3134"/>
          <a:stretch/>
        </p:blipFill>
        <p:spPr>
          <a:xfrm>
            <a:off x="5463478" y="1412742"/>
            <a:ext cx="3677941" cy="4849128"/>
          </a:xfrm>
          <a:prstGeom prst="rect">
            <a:avLst/>
          </a:prstGeom>
        </p:spPr>
      </p:pic>
      <p:sp>
        <p:nvSpPr>
          <p:cNvPr id="2" name="タイトル 1"/>
          <p:cNvSpPr>
            <a:spLocks noGrp="1"/>
          </p:cNvSpPr>
          <p:nvPr>
            <p:ph type="ctrTitle" hasCustomPrompt="1"/>
          </p:nvPr>
        </p:nvSpPr>
        <p:spPr>
          <a:xfrm>
            <a:off x="277390" y="1142876"/>
            <a:ext cx="5307864" cy="574713"/>
          </a:xfrm>
        </p:spPr>
        <p:txBody>
          <a:bodyPr anchor="t">
            <a:normAutofit/>
          </a:bodyPr>
          <a:lstStyle>
            <a:lvl1pPr>
              <a:defRPr sz="2800">
                <a:solidFill>
                  <a:schemeClr val="bg1"/>
                </a:solidFill>
                <a:latin typeface="+mn-lt"/>
              </a:defRPr>
            </a:lvl1pPr>
          </a:lstStyle>
          <a:p>
            <a:r>
              <a:rPr kumimoji="1" lang="en-US" altLang="ja-JP" dirty="0"/>
              <a:t>Agenda Here</a:t>
            </a:r>
            <a:endParaRPr kumimoji="1" lang="ja-JP" altLang="en-US" dirty="0"/>
          </a:p>
        </p:txBody>
      </p:sp>
      <p:sp>
        <p:nvSpPr>
          <p:cNvPr id="5" name="テキスト プレースホルダー 4"/>
          <p:cNvSpPr>
            <a:spLocks noGrp="1"/>
          </p:cNvSpPr>
          <p:nvPr>
            <p:ph type="body" sz="quarter" idx="13" hasCustomPrompt="1"/>
          </p:nvPr>
        </p:nvSpPr>
        <p:spPr>
          <a:xfrm>
            <a:off x="277390" y="1841500"/>
            <a:ext cx="5270500" cy="3948113"/>
          </a:xfrm>
        </p:spPr>
        <p:txBody>
          <a:bodyPr>
            <a:normAutofit/>
          </a:bodyPr>
          <a:lstStyle>
            <a:lvl1pPr marL="457200" indent="-457200">
              <a:buClr>
                <a:schemeClr val="bg1"/>
              </a:buClr>
              <a:buFont typeface="+mj-lt"/>
              <a:buAutoNum type="arabicPeriod"/>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ja-JP" dirty="0">
                <a:latin typeface="+mn-lt"/>
              </a:rPr>
              <a:t>High Lighted Contents</a:t>
            </a:r>
          </a:p>
        </p:txBody>
      </p:sp>
    </p:spTree>
    <p:extLst>
      <p:ext uri="{BB962C8B-B14F-4D97-AF65-F5344CB8AC3E}">
        <p14:creationId xmlns:p14="http://schemas.microsoft.com/office/powerpoint/2010/main" val="59634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4701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_Y">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16622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_B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7987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_O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386643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_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146581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_G">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pic>
        <p:nvPicPr>
          <p:cNvPr id="5" name="図 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Tree>
    <p:extLst>
      <p:ext uri="{BB962C8B-B14F-4D97-AF65-F5344CB8AC3E}">
        <p14:creationId xmlns:p14="http://schemas.microsoft.com/office/powerpoint/2010/main" val="26141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130154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1" name="図 10" descr="名称未設定-4-21.png"/>
          <p:cNvPicPr>
            <a:picLocks noChangeAspect="1"/>
          </p:cNvPicPr>
          <p:nvPr/>
        </p:nvPicPr>
        <p:blipFill rotWithShape="1">
          <a:blip r:embed="rId16" cstate="print">
            <a:extLst>
              <a:ext uri="{28A0092B-C50C-407E-A947-70E740481C1C}">
                <a14:useLocalDpi xmlns:a14="http://schemas.microsoft.com/office/drawing/2010/main" val="0"/>
              </a:ext>
            </a:extLst>
          </a:blip>
          <a:srcRect b="16638"/>
          <a:stretch/>
        </p:blipFill>
        <p:spPr>
          <a:xfrm>
            <a:off x="0" y="6193197"/>
            <a:ext cx="9144000" cy="664804"/>
          </a:xfrm>
          <a:prstGeom prst="rect">
            <a:avLst/>
          </a:prstGeom>
        </p:spPr>
      </p:pic>
      <p:sp>
        <p:nvSpPr>
          <p:cNvPr id="2" name="タイトル プレースホルダー 1"/>
          <p:cNvSpPr>
            <a:spLocks noGrp="1"/>
          </p:cNvSpPr>
          <p:nvPr>
            <p:ph type="title"/>
          </p:nvPr>
        </p:nvSpPr>
        <p:spPr>
          <a:xfrm>
            <a:off x="223641" y="178948"/>
            <a:ext cx="8660867" cy="479124"/>
          </a:xfrm>
          <a:prstGeom prst="rect">
            <a:avLst/>
          </a:prstGeom>
        </p:spPr>
        <p:txBody>
          <a:bodyPr vert="horz" lIns="91440" tIns="45720" rIns="91440" bIns="45720" rtlCol="0" anchor="ctr">
            <a:normAutofit/>
          </a:bodyPr>
          <a:lstStyle/>
          <a:p>
            <a:r>
              <a:rPr kumimoji="1" lang="en-US" altLang="ja-JP" dirty="0"/>
              <a:t>Master Title; Arial, Bold, 24 points</a:t>
            </a:r>
            <a:endParaRPr kumimoji="1" lang="ja-JP" altLang="en-US" dirty="0"/>
          </a:p>
        </p:txBody>
      </p:sp>
      <p:sp>
        <p:nvSpPr>
          <p:cNvPr id="3" name="テキスト プレースホルダー 2"/>
          <p:cNvSpPr>
            <a:spLocks noGrp="1"/>
          </p:cNvSpPr>
          <p:nvPr>
            <p:ph type="body" idx="1"/>
          </p:nvPr>
        </p:nvSpPr>
        <p:spPr>
          <a:xfrm>
            <a:off x="223641" y="950913"/>
            <a:ext cx="8631195" cy="5032592"/>
          </a:xfrm>
          <a:prstGeom prst="rect">
            <a:avLst/>
          </a:prstGeom>
        </p:spPr>
        <p:txBody>
          <a:bodyPr vert="horz" lIns="91440" tIns="45720" rIns="91440" bIns="45720" rtlCol="0">
            <a:normAutofit/>
          </a:bodyPr>
          <a:lstStyle/>
          <a:p>
            <a:r>
              <a:rPr lang="en-US" altLang="ja-JP" dirty="0"/>
              <a:t>First point; Arial, 28 points</a:t>
            </a:r>
            <a:endParaRPr lang="ja-JP" altLang="en-US" dirty="0"/>
          </a:p>
          <a:p>
            <a:pPr lvl="1"/>
            <a:r>
              <a:rPr lang="en-US" altLang="ja-JP" dirty="0"/>
              <a:t>Sub point; Arial, 24 points</a:t>
            </a:r>
            <a:endParaRPr lang="ja-JP" altLang="en-US" dirty="0"/>
          </a:p>
          <a:p>
            <a:pPr lvl="2"/>
            <a:r>
              <a:rPr lang="en-US" altLang="ja-JP" dirty="0"/>
              <a:t>Other sub point; Arial, 20 points</a:t>
            </a:r>
            <a:endParaRPr lang="ja-JP" altLang="en-US" dirty="0"/>
          </a:p>
          <a:p>
            <a:pPr lvl="3"/>
            <a:r>
              <a:rPr lang="en-US" altLang="ja-JP" dirty="0"/>
              <a:t>Other sub point; Arial, 18 points</a:t>
            </a:r>
            <a:endParaRPr lang="ja-JP" altLang="en-US" dirty="0"/>
          </a:p>
          <a:p>
            <a:pPr lvl="4"/>
            <a:r>
              <a:rPr lang="en-US" altLang="ja-JP" dirty="0"/>
              <a:t>Last sub point; Arial, 16 points</a:t>
            </a:r>
          </a:p>
        </p:txBody>
      </p:sp>
      <p:sp>
        <p:nvSpPr>
          <p:cNvPr id="13" name="テキスト ボックス 12"/>
          <p:cNvSpPr txBox="1"/>
          <p:nvPr/>
        </p:nvSpPr>
        <p:spPr>
          <a:xfrm>
            <a:off x="2231250"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Document Number | M</a:t>
            </a:r>
            <a:r>
              <a:rPr kumimoji="1" lang="en-US" altLang="zh-CN" sz="800" dirty="0">
                <a:solidFill>
                  <a:schemeClr val="bg1">
                    <a:lumMod val="50000"/>
                  </a:schemeClr>
                </a:solidFill>
                <a:latin typeface="+mn-lt"/>
                <a:ea typeface="+mn-ea"/>
              </a:rPr>
              <a:t>ay</a:t>
            </a:r>
            <a:r>
              <a:rPr kumimoji="1" lang="en-US" altLang="ja-JP" sz="800" baseline="0" dirty="0">
                <a:solidFill>
                  <a:schemeClr val="bg1">
                    <a:lumMod val="50000"/>
                  </a:schemeClr>
                </a:solidFill>
                <a:latin typeface="+mn-lt"/>
                <a:ea typeface="+mn-ea"/>
              </a:rPr>
              <a:t> 6, 2019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rPr>
              <a:t>Copyright  </a:t>
            </a: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cxnSp>
        <p:nvCxnSpPr>
          <p:cNvPr id="8" name="直線コネクタ 21"/>
          <p:cNvCxnSpPr/>
          <p:nvPr/>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2" descr="C:\Users\00108231\Desktop\キャプチャ.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9549" y="6448982"/>
            <a:ext cx="1886911" cy="190737"/>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417150" y="6638862"/>
            <a:ext cx="309700" cy="215444"/>
          </a:xfrm>
          <a:prstGeom prst="rect">
            <a:avLst/>
          </a:prstGeom>
        </p:spPr>
        <p:txBody>
          <a:bodyPr wrap="none" anchor="ctr">
            <a:spAutoFit/>
          </a:bodyPr>
          <a:lstStyle/>
          <a:p>
            <a:pPr algn="ctr">
              <a:defRPr/>
            </a:pPr>
            <a:fld id="{5ABD42D1-01D6-45BA-A351-D984590DAD93}" type="slidenum">
              <a:rPr lang="ja-JP" altLang="en-US" sz="800" smtClean="0">
                <a:solidFill>
                  <a:schemeClr val="bg1">
                    <a:lumMod val="50000"/>
                  </a:schemeClr>
                </a:solidFill>
              </a:rPr>
              <a:pPr algn="ctr">
                <a:defRPr/>
              </a:pPr>
              <a:t>‹#›</a:t>
            </a:fld>
            <a:endParaRPr kumimoji="0" lang="ja-JP" altLang="en-US" sz="800" kern="0" dirty="0">
              <a:solidFill>
                <a:schemeClr val="bg1">
                  <a:lumMod val="50000"/>
                </a:schemeClr>
              </a:solidFill>
            </a:endParaRPr>
          </a:p>
        </p:txBody>
      </p:sp>
    </p:spTree>
    <p:extLst>
      <p:ext uri="{BB962C8B-B14F-4D97-AF65-F5344CB8AC3E}">
        <p14:creationId xmlns:p14="http://schemas.microsoft.com/office/powerpoint/2010/main" val="17393045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2" r:id="rId3"/>
    <p:sldLayoutId id="2147483678" r:id="rId4"/>
    <p:sldLayoutId id="2147483679" r:id="rId5"/>
    <p:sldLayoutId id="2147483680" r:id="rId6"/>
    <p:sldLayoutId id="2147483681" r:id="rId7"/>
    <p:sldLayoutId id="2147483682" r:id="rId8"/>
    <p:sldLayoutId id="2147483654" r:id="rId9"/>
    <p:sldLayoutId id="2147483683" r:id="rId10"/>
    <p:sldLayoutId id="2147483684" r:id="rId11"/>
    <p:sldLayoutId id="2147483674" r:id="rId12"/>
    <p:sldLayoutId id="2147483686" r:id="rId13"/>
    <p:sldLayoutId id="2147483687" r:id="rId14"/>
  </p:sldLayoutIdLst>
  <p:hf hdr="0" ftr="0" dt="0"/>
  <p:txStyles>
    <p:titleStyle>
      <a:lvl1pPr algn="l" defTabSz="914400" rtl="0" eaLnBrk="1" latinLnBrk="0" hangingPunct="1">
        <a:spcBef>
          <a:spcPct val="0"/>
        </a:spcBef>
        <a:buNone/>
        <a:defRPr kumimoji="1"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277390" y="1142875"/>
            <a:ext cx="5286786" cy="1436551"/>
          </a:xfrm>
        </p:spPr>
        <p:txBody>
          <a:bodyPr/>
          <a:lstStyle/>
          <a:p>
            <a:r>
              <a:rPr kumimoji="1" lang="zh-CN" altLang="en-US" b="0" dirty="0">
                <a:latin typeface="宋体" panose="02010600030101010101" pitchFamily="2" charset="-122"/>
                <a:ea typeface="宋体" panose="02010600030101010101" pitchFamily="2" charset="-122"/>
              </a:rPr>
              <a:t>科里奥利质量流量计</a:t>
            </a:r>
            <a:endParaRPr kumimoji="1" lang="en-US" altLang="zh-CN" b="0" dirty="0">
              <a:latin typeface="宋体" panose="02010600030101010101" pitchFamily="2" charset="-122"/>
              <a:ea typeface="宋体" panose="02010600030101010101" pitchFamily="2" charset="-122"/>
            </a:endParaRPr>
          </a:p>
          <a:p>
            <a:r>
              <a:rPr lang="en-US" altLang="zh-CN" b="0" dirty="0" err="1">
                <a:latin typeface="宋体" panose="02010600030101010101" pitchFamily="2" charset="-122"/>
                <a:ea typeface="宋体" panose="02010600030101010101" pitchFamily="2" charset="-122"/>
              </a:rPr>
              <a:t>Rotamass</a:t>
            </a:r>
            <a:r>
              <a:rPr lang="en-US" altLang="zh-CN" b="0" dirty="0">
                <a:latin typeface="宋体" panose="02010600030101010101" pitchFamily="2" charset="-122"/>
                <a:ea typeface="宋体" panose="02010600030101010101" pitchFamily="2" charset="-122"/>
              </a:rPr>
              <a:t> TI </a:t>
            </a:r>
            <a:r>
              <a:rPr lang="zh-CN" altLang="en-US" b="0" dirty="0">
                <a:latin typeface="宋体" panose="02010600030101010101" pitchFamily="2" charset="-122"/>
                <a:ea typeface="宋体" panose="02010600030101010101" pitchFamily="2" charset="-122"/>
              </a:rPr>
              <a:t>参数设置</a:t>
            </a:r>
            <a:endParaRPr kumimoji="1" lang="en-US" altLang="zh-CN" b="0" dirty="0">
              <a:latin typeface="宋体" panose="02010600030101010101" pitchFamily="2" charset="-122"/>
              <a:ea typeface="宋体" panose="02010600030101010101" pitchFamily="2" charset="-122"/>
            </a:endParaRPr>
          </a:p>
        </p:txBody>
      </p:sp>
      <p:sp>
        <p:nvSpPr>
          <p:cNvPr id="5" name="テキスト プレースホルダー 4"/>
          <p:cNvSpPr>
            <a:spLocks noGrp="1"/>
          </p:cNvSpPr>
          <p:nvPr>
            <p:ph type="body" sz="quarter" idx="13"/>
          </p:nvPr>
        </p:nvSpPr>
        <p:spPr>
          <a:xfrm>
            <a:off x="207360" y="5760156"/>
            <a:ext cx="3867622" cy="413418"/>
          </a:xfrm>
        </p:spPr>
        <p:txBody>
          <a:bodyPr/>
          <a:lstStyle/>
          <a:p>
            <a:r>
              <a:rPr lang="zh-CN" altLang="en-US" sz="1800" dirty="0">
                <a:solidFill>
                  <a:schemeClr val="bg1">
                    <a:lumMod val="50000"/>
                  </a:schemeClr>
                </a:solidFill>
                <a:latin typeface="宋体" panose="02010600030101010101" pitchFamily="2" charset="-122"/>
                <a:ea typeface="宋体" panose="02010600030101010101" pitchFamily="2" charset="-122"/>
              </a:rPr>
              <a:t>孙佳毅</a:t>
            </a:r>
            <a:endParaRPr lang="en-US" altLang="ja-JP" sz="1800" dirty="0">
              <a:solidFill>
                <a:schemeClr val="bg1">
                  <a:lumMod val="50000"/>
                </a:schemeClr>
              </a:solidFill>
              <a:latin typeface="宋体" panose="02010600030101010101" pitchFamily="2" charset="-122"/>
              <a:ea typeface="宋体" panose="02010600030101010101" pitchFamily="2" charset="-122"/>
            </a:endParaRPr>
          </a:p>
        </p:txBody>
      </p:sp>
      <p:sp>
        <p:nvSpPr>
          <p:cNvPr id="9" name="テキスト プレースホルダー 5"/>
          <p:cNvSpPr txBox="1">
            <a:spLocks/>
          </p:cNvSpPr>
          <p:nvPr/>
        </p:nvSpPr>
        <p:spPr>
          <a:xfrm>
            <a:off x="207360" y="4983733"/>
            <a:ext cx="3867622" cy="829429"/>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2"/>
              </a:buClr>
              <a:buFontTx/>
              <a:buNone/>
              <a:defRPr kumimoji="1" sz="1400" b="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6850744" y="5384800"/>
            <a:ext cx="2119086" cy="788774"/>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rgbClr val="FF0000"/>
                </a:solidFill>
                <a:latin typeface="+mj-ea"/>
                <a:ea typeface="+mj-ea"/>
              </a:rPr>
              <a:t>関係者外秘</a:t>
            </a:r>
            <a:endParaRPr kumimoji="1" lang="en-US" altLang="ja-JP" sz="2000" b="1" dirty="0">
              <a:solidFill>
                <a:srgbClr val="FF0000"/>
              </a:solidFill>
              <a:latin typeface="+mj-ea"/>
              <a:ea typeface="+mj-ea"/>
            </a:endParaRPr>
          </a:p>
          <a:p>
            <a:pPr algn="ctr"/>
            <a:r>
              <a:rPr lang="en-US" altLang="ja-JP" sz="2000" b="1" dirty="0">
                <a:solidFill>
                  <a:srgbClr val="FF0000"/>
                </a:solidFill>
                <a:latin typeface="+mj-ea"/>
                <a:ea typeface="+mj-ea"/>
              </a:rPr>
              <a:t>Internal</a:t>
            </a:r>
            <a:r>
              <a:rPr lang="ja-JP" altLang="en-US" sz="2000" b="1" dirty="0">
                <a:solidFill>
                  <a:srgbClr val="FF0000"/>
                </a:solidFill>
                <a:latin typeface="+mj-ea"/>
                <a:ea typeface="+mj-ea"/>
              </a:rPr>
              <a:t> </a:t>
            </a:r>
            <a:r>
              <a:rPr lang="en-US" altLang="ja-JP" sz="2000" b="1" dirty="0">
                <a:solidFill>
                  <a:srgbClr val="FF0000"/>
                </a:solidFill>
                <a:latin typeface="+mj-ea"/>
                <a:ea typeface="+mj-ea"/>
              </a:rPr>
              <a:t>Only</a:t>
            </a:r>
            <a:endParaRPr kumimoji="1" lang="ja-JP" altLang="en-US" sz="2000" b="1" dirty="0">
              <a:solidFill>
                <a:srgbClr val="FF0000"/>
              </a:solidFill>
              <a:latin typeface="+mj-ea"/>
              <a:ea typeface="+mj-ea"/>
            </a:endParaRPr>
          </a:p>
        </p:txBody>
      </p:sp>
    </p:spTree>
    <p:extLst>
      <p:ext uri="{BB962C8B-B14F-4D97-AF65-F5344CB8AC3E}">
        <p14:creationId xmlns:p14="http://schemas.microsoft.com/office/powerpoint/2010/main" val="3738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自动调零</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调零是为了确保零流量时的输出为</a:t>
            </a:r>
            <a:r>
              <a:rPr lang="en-US" altLang="zh-CN" sz="2000" dirty="0">
                <a:latin typeface="宋体" panose="02010600030101010101" pitchFamily="2" charset="-122"/>
                <a:ea typeface="宋体" panose="02010600030101010101" pitchFamily="2" charset="-122"/>
              </a:rPr>
              <a:t>0% (</a:t>
            </a:r>
            <a:r>
              <a:rPr lang="zh-CN" altLang="en-US" sz="2000" dirty="0">
                <a:latin typeface="宋体" panose="02010600030101010101" pitchFamily="2" charset="-122"/>
                <a:ea typeface="宋体" panose="02010600030101010101" pitchFamily="2" charset="-122"/>
              </a:rPr>
              <a:t>即</a:t>
            </a:r>
            <a:r>
              <a:rPr lang="en-US" altLang="zh-CN" sz="2000" dirty="0">
                <a:latin typeface="宋体" panose="02010600030101010101" pitchFamily="2" charset="-122"/>
                <a:ea typeface="宋体" panose="02010600030101010101" pitchFamily="2" charset="-122"/>
              </a:rPr>
              <a:t>4 mA)</a:t>
            </a:r>
            <a:r>
              <a:rPr lang="zh-CN" altLang="en-US" sz="2000" dirty="0">
                <a:latin typeface="宋体" panose="02010600030101010101" pitchFamily="2" charset="-122"/>
                <a:ea typeface="宋体" panose="02010600030101010101" pitchFamily="2" charset="-122"/>
              </a:rPr>
              <a:t>。为避免常见的流量计测量偏差，推荐在测量试运转之前进行零点调整。对于两相介质或多</a:t>
            </a:r>
          </a:p>
          <a:p>
            <a:pPr marL="0" indent="0">
              <a:buNone/>
            </a:pPr>
            <a:r>
              <a:rPr lang="zh-CN" altLang="en-US" sz="2000" dirty="0">
                <a:latin typeface="宋体" panose="02010600030101010101" pitchFamily="2" charset="-122"/>
                <a:ea typeface="宋体" panose="02010600030101010101" pitchFamily="2" charset="-122"/>
              </a:rPr>
              <a:t>相介质，与手动零点调整相比，工厂设定的零点值更佳</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b="1" dirty="0">
                <a:solidFill>
                  <a:srgbClr val="FF0000"/>
                </a:solidFill>
                <a:latin typeface="宋体" panose="02010600030101010101" pitchFamily="2" charset="-122"/>
                <a:ea typeface="宋体" panose="02010600030101010101" pitchFamily="2" charset="-122"/>
              </a:rPr>
              <a:t>注意事项：</a:t>
            </a:r>
            <a:endParaRPr lang="en-US" altLang="zh-CN" sz="2000" b="1" dirty="0">
              <a:solidFill>
                <a:srgbClr val="FF0000"/>
              </a:solidFill>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、应在实际运行前进行调零。请注意，在调零期间，不能执行设定和更新功能</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、用户应将传感器充满待测流体，并确保关闭阀门后流体流速绝对为零（即满管不流动）时，才能进行调零</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、每次更改待测流体时，必须对新流体重新进行调零</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5621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趋势图设定</a:t>
            </a:r>
          </a:p>
        </p:txBody>
      </p:sp>
      <p:sp>
        <p:nvSpPr>
          <p:cNvPr id="34" name="内容占位符 2"/>
          <p:cNvSpPr>
            <a:spLocks noGrp="1"/>
          </p:cNvSpPr>
          <p:nvPr>
            <p:ph idx="11"/>
          </p:nvPr>
        </p:nvSpPr>
        <p:spPr>
          <a:xfrm>
            <a:off x="338653" y="1009935"/>
            <a:ext cx="8450754" cy="522950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参数路径：</a:t>
            </a: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1</a:t>
            </a:r>
            <a:r>
              <a:rPr lang="zh-CN" altLang="en-US" sz="1800" dirty="0">
                <a:solidFill>
                  <a:schemeClr val="tx1"/>
                </a:solidFill>
                <a:latin typeface="宋体" panose="02010600030101010101" pitchFamily="2" charset="-122"/>
                <a:ea typeface="宋体" panose="02010600030101010101" pitchFamily="2" charset="-122"/>
              </a:rPr>
              <a:t>、英文菜单</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en-US" altLang="zh-CN" sz="1800" dirty="0" err="1">
                <a:solidFill>
                  <a:schemeClr val="tx1"/>
                </a:solidFill>
                <a:latin typeface="宋体" panose="02010600030101010101" pitchFamily="2" charset="-122"/>
                <a:ea typeface="宋体" panose="02010600030101010101" pitchFamily="2" charset="-122"/>
              </a:rPr>
              <a:t>Diag</a:t>
            </a:r>
            <a:r>
              <a:rPr lang="en-US" altLang="zh-CN" sz="1800" dirty="0">
                <a:solidFill>
                  <a:schemeClr val="tx1"/>
                </a:solidFill>
                <a:latin typeface="宋体" panose="02010600030101010101" pitchFamily="2" charset="-122"/>
                <a:ea typeface="宋体" panose="02010600030101010101" pitchFamily="2" charset="-122"/>
              </a:rPr>
              <a:t>/Service] ► [Data log] ► [Log </a:t>
            </a:r>
            <a:r>
              <a:rPr lang="en-US" altLang="zh-CN" sz="1800" dirty="0" err="1">
                <a:solidFill>
                  <a:schemeClr val="tx1"/>
                </a:solidFill>
                <a:latin typeface="宋体" panose="02010600030101010101" pitchFamily="2" charset="-122"/>
                <a:ea typeface="宋体" panose="02010600030101010101" pitchFamily="2" charset="-122"/>
              </a:rPr>
              <a:t>sel</a:t>
            </a:r>
            <a:r>
              <a:rPr lang="en-US" altLang="zh-CN" sz="1800" dirty="0">
                <a:solidFill>
                  <a:schemeClr val="tx1"/>
                </a:solidFill>
                <a:latin typeface="宋体" panose="02010600030101010101" pitchFamily="2" charset="-122"/>
                <a:ea typeface="宋体" panose="02010600030101010101" pitchFamily="2" charset="-122"/>
              </a:rPr>
              <a:t> 1...4]</a:t>
            </a:r>
            <a:r>
              <a:rPr lang="zh-CN" altLang="en-US" sz="1800" dirty="0">
                <a:solidFill>
                  <a:schemeClr val="tx1"/>
                </a:solidFill>
                <a:latin typeface="宋体" panose="02010600030101010101" pitchFamily="2" charset="-122"/>
                <a:ea typeface="宋体" panose="02010600030101010101" pitchFamily="2" charset="-122"/>
              </a:rPr>
              <a:t>（日志</a:t>
            </a:r>
            <a:r>
              <a:rPr lang="en-US" altLang="zh-CN" sz="1800" dirty="0">
                <a:solidFill>
                  <a:schemeClr val="tx1"/>
                </a:solidFill>
                <a:latin typeface="宋体" panose="02010600030101010101" pitchFamily="2" charset="-122"/>
                <a:ea typeface="宋体" panose="02010600030101010101" pitchFamily="2" charset="-122"/>
              </a:rPr>
              <a:t>1-4</a:t>
            </a:r>
            <a:r>
              <a:rPr lang="zh-CN" altLang="en-US" sz="1800" dirty="0">
                <a:solidFill>
                  <a:schemeClr val="tx1"/>
                </a:solidFill>
                <a:latin typeface="宋体" panose="02010600030101010101" pitchFamily="2" charset="-122"/>
                <a:ea typeface="宋体" panose="02010600030101010101" pitchFamily="2" charset="-122"/>
              </a:rPr>
              <a:t>选择）</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[Detailed setup]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add] ► [Apply]</a:t>
            </a:r>
            <a:r>
              <a:rPr lang="zh-CN" altLang="en-US" sz="1800" dirty="0">
                <a:solidFill>
                  <a:schemeClr val="tx1"/>
                </a:solidFill>
                <a:latin typeface="宋体" panose="02010600030101010101" pitchFamily="2" charset="-122"/>
                <a:ea typeface="宋体" panose="02010600030101010101" pitchFamily="2" charset="-122"/>
              </a:rPr>
              <a:t>（显示附加功能选择应用）</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[Detailed setup]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op </a:t>
            </a:r>
            <a:r>
              <a:rPr lang="en-US" altLang="zh-CN" sz="1800" dirty="0" err="1">
                <a:solidFill>
                  <a:schemeClr val="tx1"/>
                </a:solidFill>
                <a:latin typeface="宋体" panose="02010600030101010101" pitchFamily="2" charset="-122"/>
                <a:ea typeface="宋体" panose="02010600030101010101" pitchFamily="2" charset="-122"/>
              </a:rPr>
              <a:t>cfg</a:t>
            </a:r>
            <a:r>
              <a:rPr lang="en-US" altLang="zh-CN" sz="1800" dirty="0">
                <a:solidFill>
                  <a:schemeClr val="tx1"/>
                </a:solidFill>
                <a:latin typeface="宋体" panose="02010600030101010101" pitchFamily="2" charset="-122"/>
                <a:ea typeface="宋体" panose="02010600030101010101" pitchFamily="2" charset="-122"/>
              </a:rPr>
              <a:t>] ► [Period]</a:t>
            </a:r>
            <a:r>
              <a:rPr lang="zh-CN" altLang="en-US" sz="1800" dirty="0">
                <a:solidFill>
                  <a:schemeClr val="tx1"/>
                </a:solidFill>
                <a:latin typeface="宋体" panose="02010600030101010101" pitchFamily="2" charset="-122"/>
                <a:ea typeface="宋体" panose="02010600030101010101" pitchFamily="2" charset="-122"/>
              </a:rPr>
              <a:t>（趋势图的更新周期）</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[Detailed setup]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op </a:t>
            </a:r>
            <a:r>
              <a:rPr lang="en-US" altLang="zh-CN" sz="1800" dirty="0" err="1">
                <a:solidFill>
                  <a:schemeClr val="tx1"/>
                </a:solidFill>
                <a:latin typeface="宋体" panose="02010600030101010101" pitchFamily="2" charset="-122"/>
                <a:ea typeface="宋体" panose="02010600030101010101" pitchFamily="2" charset="-122"/>
              </a:rPr>
              <a:t>cfg</a:t>
            </a:r>
            <a:r>
              <a:rPr lang="en-US" altLang="zh-CN" sz="1800" dirty="0">
                <a:solidFill>
                  <a:schemeClr val="tx1"/>
                </a:solidFill>
                <a:latin typeface="宋体" panose="02010600030101010101" pitchFamily="2" charset="-122"/>
                <a:ea typeface="宋体" panose="02010600030101010101" pitchFamily="2" charset="-122"/>
              </a:rPr>
              <a:t>] ► [Add </a:t>
            </a:r>
            <a:r>
              <a:rPr lang="en-US" altLang="zh-CN" sz="1800" dirty="0" err="1">
                <a:solidFill>
                  <a:schemeClr val="tx1"/>
                </a:solidFill>
                <a:latin typeface="宋体" panose="02010600030101010101" pitchFamily="2" charset="-122"/>
                <a:ea typeface="宋体" panose="02010600030101010101" pitchFamily="2" charset="-122"/>
              </a:rPr>
              <a:t>func</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Meas</a:t>
            </a:r>
            <a:r>
              <a:rPr lang="en-US" altLang="zh-CN" sz="1800" dirty="0">
                <a:solidFill>
                  <a:schemeClr val="tx1"/>
                </a:solidFill>
                <a:latin typeface="宋体" panose="02010600030101010101" pitchFamily="2" charset="-122"/>
                <a:ea typeface="宋体" panose="02010600030101010101" pitchFamily="2" charset="-122"/>
              </a:rPr>
              <a:t> mode] ► [Trend </a:t>
            </a:r>
            <a:r>
              <a:rPr lang="en-US" altLang="zh-CN" sz="1800" dirty="0" err="1">
                <a:solidFill>
                  <a:schemeClr val="tx1"/>
                </a:solidFill>
                <a:latin typeface="宋体" panose="02010600030101010101" pitchFamily="2" charset="-122"/>
                <a:ea typeface="宋体" panose="02010600030101010101" pitchFamily="2" charset="-122"/>
              </a:rPr>
              <a:t>onln</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（显示模式选择趋势）</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[Detailed setup]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op </a:t>
            </a:r>
            <a:r>
              <a:rPr lang="en-US" altLang="zh-CN" sz="1800" dirty="0" err="1">
                <a:solidFill>
                  <a:schemeClr val="tx1"/>
                </a:solidFill>
                <a:latin typeface="宋体" panose="02010600030101010101" pitchFamily="2" charset="-122"/>
                <a:ea typeface="宋体" panose="02010600030101010101" pitchFamily="2" charset="-122"/>
              </a:rPr>
              <a:t>cfg</a:t>
            </a:r>
            <a:r>
              <a:rPr lang="en-US" altLang="zh-CN" sz="1800" dirty="0">
                <a:solidFill>
                  <a:schemeClr val="tx1"/>
                </a:solidFill>
                <a:latin typeface="宋体" panose="02010600030101010101" pitchFamily="2" charset="-122"/>
                <a:ea typeface="宋体" panose="02010600030101010101" pitchFamily="2" charset="-122"/>
              </a:rPr>
              <a:t>] ► [Add </a:t>
            </a:r>
            <a:r>
              <a:rPr lang="en-US" altLang="zh-CN" sz="1800" dirty="0" err="1">
                <a:solidFill>
                  <a:schemeClr val="tx1"/>
                </a:solidFill>
                <a:latin typeface="宋体" panose="02010600030101010101" pitchFamily="2" charset="-122"/>
                <a:ea typeface="宋体" panose="02010600030101010101" pitchFamily="2" charset="-122"/>
              </a:rPr>
              <a:t>func</a:t>
            </a:r>
            <a:r>
              <a:rPr lang="en-US" altLang="zh-CN" sz="1800" dirty="0">
                <a:solidFill>
                  <a:schemeClr val="tx1"/>
                </a:solidFill>
                <a:latin typeface="宋体" panose="02010600030101010101" pitchFamily="2" charset="-122"/>
                <a:ea typeface="宋体" panose="02010600030101010101" pitchFamily="2" charset="-122"/>
              </a:rPr>
              <a:t>] ► [Trend </a:t>
            </a:r>
            <a:r>
              <a:rPr lang="en-US" altLang="zh-CN" sz="1800" dirty="0" err="1">
                <a:solidFill>
                  <a:schemeClr val="tx1"/>
                </a:solidFill>
                <a:latin typeface="宋体" panose="02010600030101010101" pitchFamily="2" charset="-122"/>
                <a:ea typeface="宋体" panose="02010600030101010101" pitchFamily="2" charset="-122"/>
              </a:rPr>
              <a:t>offln</a:t>
            </a:r>
            <a:r>
              <a:rPr lang="en-US" altLang="zh-CN" sz="1800" dirty="0">
                <a:solidFill>
                  <a:schemeClr val="tx1"/>
                </a:solidFill>
                <a:latin typeface="宋体" panose="02010600030101010101" pitchFamily="2" charset="-122"/>
                <a:ea typeface="宋体" panose="02010600030101010101" pitchFamily="2" charset="-122"/>
              </a:rPr>
              <a:t> LRV]</a:t>
            </a:r>
            <a:r>
              <a:rPr lang="zh-CN" altLang="en-US" sz="1800" dirty="0">
                <a:solidFill>
                  <a:schemeClr val="tx1"/>
                </a:solidFill>
                <a:latin typeface="宋体" panose="02010600030101010101" pitchFamily="2" charset="-122"/>
                <a:ea typeface="宋体" panose="02010600030101010101" pitchFamily="2" charset="-122"/>
              </a:rPr>
              <a:t>（显示趋势图时的下限值）</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[Detailed setup]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 [</a:t>
            </a:r>
            <a:r>
              <a:rPr lang="en-US" altLang="zh-CN" sz="1800" dirty="0" err="1">
                <a:solidFill>
                  <a:schemeClr val="tx1"/>
                </a:solidFill>
                <a:latin typeface="宋体" panose="02010600030101010101" pitchFamily="2" charset="-122"/>
                <a:ea typeface="宋体" panose="02010600030101010101" pitchFamily="2" charset="-122"/>
              </a:rPr>
              <a:t>Disp</a:t>
            </a:r>
            <a:r>
              <a:rPr lang="en-US" altLang="zh-CN" sz="1800" dirty="0">
                <a:solidFill>
                  <a:schemeClr val="tx1"/>
                </a:solidFill>
                <a:latin typeface="宋体" panose="02010600030101010101" pitchFamily="2" charset="-122"/>
                <a:ea typeface="宋体" panose="02010600030101010101" pitchFamily="2" charset="-122"/>
              </a:rPr>
              <a:t> op </a:t>
            </a:r>
            <a:r>
              <a:rPr lang="en-US" altLang="zh-CN" sz="1800" dirty="0" err="1">
                <a:solidFill>
                  <a:schemeClr val="tx1"/>
                </a:solidFill>
                <a:latin typeface="宋体" panose="02010600030101010101" pitchFamily="2" charset="-122"/>
                <a:ea typeface="宋体" panose="02010600030101010101" pitchFamily="2" charset="-122"/>
              </a:rPr>
              <a:t>cfg</a:t>
            </a:r>
            <a:r>
              <a:rPr lang="en-US" altLang="zh-CN" sz="1800" dirty="0">
                <a:solidFill>
                  <a:schemeClr val="tx1"/>
                </a:solidFill>
                <a:latin typeface="宋体" panose="02010600030101010101" pitchFamily="2" charset="-122"/>
                <a:ea typeface="宋体" panose="02010600030101010101" pitchFamily="2" charset="-122"/>
              </a:rPr>
              <a:t>] ► [Add </a:t>
            </a:r>
            <a:r>
              <a:rPr lang="en-US" altLang="zh-CN" sz="1800" dirty="0" err="1">
                <a:solidFill>
                  <a:schemeClr val="tx1"/>
                </a:solidFill>
                <a:latin typeface="宋体" panose="02010600030101010101" pitchFamily="2" charset="-122"/>
                <a:ea typeface="宋体" panose="02010600030101010101" pitchFamily="2" charset="-122"/>
              </a:rPr>
              <a:t>func</a:t>
            </a:r>
            <a:r>
              <a:rPr lang="en-US" altLang="zh-CN" sz="1800" dirty="0">
                <a:solidFill>
                  <a:schemeClr val="tx1"/>
                </a:solidFill>
                <a:latin typeface="宋体" panose="02010600030101010101" pitchFamily="2" charset="-122"/>
                <a:ea typeface="宋体" panose="02010600030101010101" pitchFamily="2" charset="-122"/>
              </a:rPr>
              <a:t>] ► [Trend </a:t>
            </a:r>
            <a:r>
              <a:rPr lang="en-US" altLang="zh-CN" sz="1800" dirty="0" err="1">
                <a:solidFill>
                  <a:schemeClr val="tx1"/>
                </a:solidFill>
                <a:latin typeface="宋体" panose="02010600030101010101" pitchFamily="2" charset="-122"/>
                <a:ea typeface="宋体" panose="02010600030101010101" pitchFamily="2" charset="-122"/>
              </a:rPr>
              <a:t>offln</a:t>
            </a:r>
            <a:r>
              <a:rPr lang="en-US" altLang="zh-CN" sz="1800" dirty="0">
                <a:solidFill>
                  <a:schemeClr val="tx1"/>
                </a:solidFill>
                <a:latin typeface="宋体" panose="02010600030101010101" pitchFamily="2" charset="-122"/>
                <a:ea typeface="宋体" panose="02010600030101010101" pitchFamily="2" charset="-122"/>
              </a:rPr>
              <a:t> URV]</a:t>
            </a:r>
            <a:r>
              <a:rPr lang="zh-CN" altLang="en-US" sz="1800" dirty="0">
                <a:solidFill>
                  <a:schemeClr val="tx1"/>
                </a:solidFill>
                <a:latin typeface="宋体" panose="02010600030101010101" pitchFamily="2" charset="-122"/>
                <a:ea typeface="宋体" panose="02010600030101010101" pitchFamily="2" charset="-122"/>
              </a:rPr>
              <a:t>（显示趋势图时的上限值）</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76717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趋势图设定</a:t>
            </a:r>
          </a:p>
        </p:txBody>
      </p:sp>
      <p:sp>
        <p:nvSpPr>
          <p:cNvPr id="34" name="内容占位符 2"/>
          <p:cNvSpPr>
            <a:spLocks noGrp="1"/>
          </p:cNvSpPr>
          <p:nvPr>
            <p:ph idx="11"/>
          </p:nvPr>
        </p:nvSpPr>
        <p:spPr>
          <a:xfrm>
            <a:off x="338653" y="1009935"/>
            <a:ext cx="8450754" cy="522950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参数路径：</a:t>
            </a: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2</a:t>
            </a:r>
            <a:r>
              <a:rPr lang="zh-CN" altLang="en-US" sz="1800" dirty="0">
                <a:solidFill>
                  <a:schemeClr val="tx1"/>
                </a:solidFill>
                <a:latin typeface="宋体" panose="02010600030101010101" pitchFamily="2" charset="-122"/>
                <a:ea typeface="宋体" panose="02010600030101010101" pitchFamily="2" charset="-122"/>
              </a:rPr>
              <a:t>、中文菜单</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诊断</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服务</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数据日志</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日志选择</a:t>
            </a:r>
            <a:r>
              <a:rPr lang="en-US" altLang="zh-CN" sz="1800" dirty="0">
                <a:solidFill>
                  <a:schemeClr val="tx1"/>
                </a:solidFill>
                <a:latin typeface="宋体" panose="02010600030101010101" pitchFamily="2" charset="-122"/>
                <a:ea typeface="宋体" panose="02010600030101010101" pitchFamily="2" charset="-122"/>
              </a:rPr>
              <a:t>1...4]</a:t>
            </a:r>
            <a:r>
              <a:rPr lang="zh-CN" altLang="en-US" sz="1800" dirty="0">
                <a:solidFill>
                  <a:schemeClr val="tx1"/>
                </a:solidFill>
                <a:latin typeface="宋体" panose="02010600030101010101" pitchFamily="2" charset="-122"/>
                <a:ea typeface="宋体" panose="02010600030101010101" pitchFamily="2" charset="-122"/>
              </a:rPr>
              <a:t>（日志</a:t>
            </a:r>
            <a:r>
              <a:rPr lang="en-US" altLang="zh-CN" sz="1800" dirty="0">
                <a:solidFill>
                  <a:schemeClr val="tx1"/>
                </a:solidFill>
                <a:latin typeface="宋体" panose="02010600030101010101" pitchFamily="2" charset="-122"/>
                <a:ea typeface="宋体" panose="02010600030101010101" pitchFamily="2" charset="-122"/>
              </a:rPr>
              <a:t>1-4</a:t>
            </a:r>
            <a:r>
              <a:rPr lang="zh-CN" altLang="en-US" sz="1800" dirty="0">
                <a:solidFill>
                  <a:schemeClr val="tx1"/>
                </a:solidFill>
                <a:latin typeface="宋体" panose="02010600030101010101" pitchFamily="2" charset="-122"/>
                <a:ea typeface="宋体" panose="02010600030101010101" pitchFamily="2" charset="-122"/>
              </a:rPr>
              <a:t>选择）</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详细设置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显示附加</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应用</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（显示附加功能选择应用）</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详细设置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显示操作配置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期间</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（趋势图的更新周期）</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详细设置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显示操作配置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附加功能</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测量模式</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趋势</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（显示模式选择趋势）</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详细设置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显示操作配置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附加功能</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离线</a:t>
            </a:r>
            <a:r>
              <a:rPr lang="en-US" altLang="zh-CN" sz="1800" dirty="0">
                <a:solidFill>
                  <a:schemeClr val="tx1"/>
                </a:solidFill>
                <a:latin typeface="宋体" panose="02010600030101010101" pitchFamily="2" charset="-122"/>
                <a:ea typeface="宋体" panose="02010600030101010101" pitchFamily="2" charset="-122"/>
              </a:rPr>
              <a:t>LRV</a:t>
            </a:r>
            <a:r>
              <a:rPr lang="zh-CN" altLang="en-US" sz="1800" dirty="0">
                <a:solidFill>
                  <a:schemeClr val="tx1"/>
                </a:solidFill>
                <a:latin typeface="宋体" panose="02010600030101010101" pitchFamily="2" charset="-122"/>
                <a:ea typeface="宋体" panose="02010600030101010101" pitchFamily="2" charset="-122"/>
              </a:rPr>
              <a:t>趋势</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（显示趋势图时的下限值）</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详细设置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显示操作配置</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附加功能</a:t>
            </a:r>
            <a:r>
              <a:rPr lang="en-US" altLang="zh-CN" sz="1800" dirty="0">
                <a:solidFill>
                  <a:schemeClr val="tx1"/>
                </a:solidFill>
                <a:latin typeface="宋体" panose="02010600030101010101" pitchFamily="2" charset="-122"/>
                <a:ea typeface="宋体" panose="02010600030101010101" pitchFamily="2" charset="-122"/>
              </a:rPr>
              <a:t>] ► [</a:t>
            </a:r>
            <a:r>
              <a:rPr lang="zh-CN" altLang="en-US" sz="1800" dirty="0">
                <a:solidFill>
                  <a:schemeClr val="tx1"/>
                </a:solidFill>
                <a:latin typeface="宋体" panose="02010600030101010101" pitchFamily="2" charset="-122"/>
                <a:ea typeface="宋体" panose="02010600030101010101" pitchFamily="2" charset="-122"/>
              </a:rPr>
              <a:t>离线</a:t>
            </a:r>
            <a:r>
              <a:rPr lang="en-US" altLang="zh-CN" sz="1800" dirty="0">
                <a:solidFill>
                  <a:schemeClr val="tx1"/>
                </a:solidFill>
                <a:latin typeface="宋体" panose="02010600030101010101" pitchFamily="2" charset="-122"/>
                <a:ea typeface="宋体" panose="02010600030101010101" pitchFamily="2" charset="-122"/>
              </a:rPr>
              <a:t>URV</a:t>
            </a:r>
            <a:r>
              <a:rPr lang="zh-CN" altLang="en-US" sz="1800" dirty="0">
                <a:solidFill>
                  <a:schemeClr val="tx1"/>
                </a:solidFill>
                <a:latin typeface="宋体" panose="02010600030101010101" pitchFamily="2" charset="-122"/>
                <a:ea typeface="宋体" panose="02010600030101010101" pitchFamily="2" charset="-122"/>
              </a:rPr>
              <a:t>趋势</a:t>
            </a:r>
            <a:r>
              <a:rPr lang="en-US" altLang="zh-CN" sz="1800" dirty="0">
                <a:solidFill>
                  <a:schemeClr val="tx1"/>
                </a:solidFill>
                <a:latin typeface="宋体" panose="02010600030101010101" pitchFamily="2" charset="-122"/>
                <a:ea typeface="宋体" panose="02010600030101010101" pitchFamily="2" charset="-122"/>
              </a:rPr>
              <a:t>]</a:t>
            </a:r>
            <a:r>
              <a:rPr lang="zh-CN" altLang="en-US" sz="1800" dirty="0">
                <a:solidFill>
                  <a:schemeClr val="tx1"/>
                </a:solidFill>
                <a:latin typeface="宋体" panose="02010600030101010101" pitchFamily="2" charset="-122"/>
                <a:ea typeface="宋体" panose="02010600030101010101" pitchFamily="2" charset="-122"/>
              </a:rPr>
              <a:t>（显示趋势图时的上限值）</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4037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趋势图设定</a:t>
            </a:r>
          </a:p>
        </p:txBody>
      </p:sp>
      <p:sp>
        <p:nvSpPr>
          <p:cNvPr id="34" name="内容占位符 2"/>
          <p:cNvSpPr>
            <a:spLocks noGrp="1"/>
          </p:cNvSpPr>
          <p:nvPr>
            <p:ph idx="11"/>
          </p:nvPr>
        </p:nvSpPr>
        <p:spPr>
          <a:xfrm>
            <a:off x="338653" y="1009935"/>
            <a:ext cx="8450754" cy="522950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参数路径：</a:t>
            </a: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3</a:t>
            </a:r>
            <a:r>
              <a:rPr lang="zh-CN" altLang="en-US" sz="1800" dirty="0">
                <a:solidFill>
                  <a:schemeClr val="tx1"/>
                </a:solidFill>
                <a:latin typeface="宋体" panose="02010600030101010101" pitchFamily="2" charset="-122"/>
                <a:ea typeface="宋体" panose="02010600030101010101" pitchFamily="2" charset="-122"/>
              </a:rPr>
              <a:t>、</a:t>
            </a:r>
            <a:r>
              <a:rPr lang="en-US" altLang="zh-CN" sz="1800" dirty="0">
                <a:solidFill>
                  <a:schemeClr val="tx1"/>
                </a:solidFill>
                <a:latin typeface="宋体" panose="02010600030101010101" pitchFamily="2" charset="-122"/>
                <a:ea typeface="宋体" panose="02010600030101010101" pitchFamily="2" charset="-122"/>
              </a:rPr>
              <a:t>HART</a:t>
            </a:r>
            <a:r>
              <a:rPr lang="zh-CN" altLang="en-US" sz="1800" dirty="0">
                <a:solidFill>
                  <a:schemeClr val="tx1"/>
                </a:solidFill>
                <a:latin typeface="宋体" panose="02010600030101010101" pitchFamily="2" charset="-122"/>
                <a:ea typeface="宋体" panose="02010600030101010101" pitchFamily="2" charset="-122"/>
              </a:rPr>
              <a:t>通讯</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[Maintenance root menu] ► [Data logging] ► [Logging 1...4 select]</a:t>
            </a: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[Device root menu] ► [Detailed setup] ► [Display] ► [Display additional parameters] ► [Apply]</a:t>
            </a: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[Device root menu] ► [Detailed setup] ► [Display] ► [Display operation configuration] ► [Display period]</a:t>
            </a: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[Device root menu] ► [Detailed setup] ► [Display] ► [Display operation configuration] ► [Additional function] ► [Display measurement mode]</a:t>
            </a: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313630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趋势图设定</a:t>
            </a:r>
          </a:p>
        </p:txBody>
      </p:sp>
      <p:sp>
        <p:nvSpPr>
          <p:cNvPr id="34" name="内容占位符 2"/>
          <p:cNvSpPr>
            <a:spLocks noGrp="1"/>
          </p:cNvSpPr>
          <p:nvPr>
            <p:ph idx="11"/>
          </p:nvPr>
        </p:nvSpPr>
        <p:spPr>
          <a:xfrm>
            <a:off x="338653" y="1009935"/>
            <a:ext cx="8450754" cy="522950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参数路径：</a:t>
            </a: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3</a:t>
            </a:r>
            <a:r>
              <a:rPr lang="zh-CN" altLang="en-US" sz="1800" dirty="0">
                <a:solidFill>
                  <a:schemeClr val="tx1"/>
                </a:solidFill>
                <a:latin typeface="宋体" panose="02010600030101010101" pitchFamily="2" charset="-122"/>
                <a:ea typeface="宋体" panose="02010600030101010101" pitchFamily="2" charset="-122"/>
              </a:rPr>
              <a:t>、</a:t>
            </a:r>
            <a:r>
              <a:rPr lang="en-US" altLang="zh-CN" sz="1800" dirty="0">
                <a:solidFill>
                  <a:schemeClr val="tx1"/>
                </a:solidFill>
                <a:latin typeface="宋体" panose="02010600030101010101" pitchFamily="2" charset="-122"/>
                <a:ea typeface="宋体" panose="02010600030101010101" pitchFamily="2" charset="-122"/>
              </a:rPr>
              <a:t>HART</a:t>
            </a:r>
            <a:r>
              <a:rPr lang="zh-CN" altLang="en-US" sz="1800" dirty="0">
                <a:solidFill>
                  <a:schemeClr val="tx1"/>
                </a:solidFill>
                <a:latin typeface="宋体" panose="02010600030101010101" pitchFamily="2" charset="-122"/>
                <a:ea typeface="宋体" panose="02010600030101010101" pitchFamily="2" charset="-122"/>
              </a:rPr>
              <a:t>通讯</a:t>
            </a: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[Device root menu] ► [Detailed setup] ► [Display] ► [Display operation configuration] ► [Additional function] ► [Trend offline LRV]</a:t>
            </a:r>
          </a:p>
          <a:p>
            <a:pPr marL="0" indent="0">
              <a:buNone/>
            </a:pPr>
            <a:endParaRPr lang="en-US" altLang="zh-CN" sz="1800" dirty="0">
              <a:solidFill>
                <a:schemeClr val="tx1"/>
              </a:solidFill>
              <a:latin typeface="宋体" panose="02010600030101010101" pitchFamily="2" charset="-122"/>
              <a:ea typeface="宋体" panose="02010600030101010101" pitchFamily="2" charset="-122"/>
            </a:endParaRPr>
          </a:p>
          <a:p>
            <a:pPr marL="0" indent="0">
              <a:buNone/>
            </a:pPr>
            <a:r>
              <a:rPr lang="en-US" altLang="zh-CN" sz="1800" dirty="0">
                <a:solidFill>
                  <a:schemeClr val="tx1"/>
                </a:solidFill>
                <a:latin typeface="宋体" panose="02010600030101010101" pitchFamily="2" charset="-122"/>
                <a:ea typeface="宋体" panose="02010600030101010101" pitchFamily="2" charset="-122"/>
              </a:rPr>
              <a:t>[Device root menu] ► [Detailed setup] ► [Display] ► [Display operation configuration] ► [Additional function] ► [Trend offline URV]</a:t>
            </a:r>
          </a:p>
        </p:txBody>
      </p:sp>
    </p:spTree>
    <p:extLst>
      <p:ext uri="{BB962C8B-B14F-4D97-AF65-F5344CB8AC3E}">
        <p14:creationId xmlns:p14="http://schemas.microsoft.com/office/powerpoint/2010/main" val="6615964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8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自动调零</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121924"/>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[AZ] ► [Exe]</a:t>
            </a:r>
            <a:r>
              <a:rPr lang="zh-CN" altLang="en-US" sz="1800" dirty="0">
                <a:latin typeface="宋体" panose="02010600030101010101" pitchFamily="2" charset="-122"/>
                <a:ea typeface="宋体" panose="02010600030101010101" pitchFamily="2" charset="-122"/>
              </a:rPr>
              <a:t>（执行自动调零，选择</a:t>
            </a:r>
            <a:r>
              <a:rPr lang="en-US" altLang="zh-CN" sz="1800" dirty="0">
                <a:latin typeface="宋体" panose="02010600030101010101" pitchFamily="2" charset="-122"/>
                <a:ea typeface="宋体" panose="02010600030101010101" pitchFamily="2" charset="-122"/>
              </a:rPr>
              <a:t>Exe</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[AZ] ► [Time]</a:t>
            </a:r>
            <a:r>
              <a:rPr lang="zh-CN" altLang="en-US" sz="1800" dirty="0">
                <a:latin typeface="宋体" panose="02010600030101010101" pitchFamily="2" charset="-122"/>
                <a:ea typeface="宋体" panose="02010600030101010101" pitchFamily="2" charset="-122"/>
              </a:rPr>
              <a:t>（自动调零时间，默认时间为</a:t>
            </a:r>
            <a:r>
              <a:rPr lang="en-US" altLang="zh-CN" sz="1800" dirty="0">
                <a:latin typeface="宋体" panose="02010600030101010101" pitchFamily="2" charset="-122"/>
                <a:ea typeface="宋体" panose="02010600030101010101" pitchFamily="2" charset="-122"/>
              </a:rPr>
              <a:t>180</a:t>
            </a:r>
            <a:r>
              <a:rPr lang="zh-CN" altLang="en-US" sz="1800" dirty="0">
                <a:latin typeface="宋体" panose="02010600030101010101" pitchFamily="2" charset="-122"/>
                <a:ea typeface="宋体" panose="02010600030101010101" pitchFamily="2" charset="-122"/>
              </a:rPr>
              <a:t>秒，可修改）</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[AZ] ► [Val]</a:t>
            </a:r>
            <a:r>
              <a:rPr lang="zh-CN" altLang="en-US" sz="1800" dirty="0">
                <a:latin typeface="宋体" panose="02010600030101010101" pitchFamily="2" charset="-122"/>
                <a:ea typeface="宋体" panose="02010600030101010101" pitchFamily="2" charset="-122"/>
              </a:rPr>
              <a:t>（自动调零修正值，只读）</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自动调零</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执行</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自动调零</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时间</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自动调零</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525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自动调零</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16054"/>
          </a:xfrm>
        </p:spPr>
        <p:txBody>
          <a:bodyPr>
            <a:normAutofit fontScale="92500"/>
          </a:bodyPr>
          <a:lstStyle/>
          <a:p>
            <a:pPr marL="0" indent="0">
              <a:buNone/>
            </a:pPr>
            <a:r>
              <a:rPr lang="zh-CN" altLang="en-US" sz="1900" b="1" u="sng" dirty="0">
                <a:latin typeface="宋体" panose="02010600030101010101" pitchFamily="2" charset="-122"/>
                <a:ea typeface="宋体" panose="02010600030101010101" pitchFamily="2" charset="-122"/>
              </a:rPr>
              <a:t>操作步骤：</a:t>
            </a:r>
            <a:endParaRPr lang="en-US" altLang="zh-CN" sz="1900" b="1" u="sng"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1. </a:t>
            </a:r>
            <a:r>
              <a:rPr lang="zh-CN" altLang="en-US" sz="1900" dirty="0">
                <a:latin typeface="宋体" panose="02010600030101010101" pitchFamily="2" charset="-122"/>
                <a:ea typeface="宋体" panose="02010600030101010101" pitchFamily="2" charset="-122"/>
              </a:rPr>
              <a:t>按住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 </a:t>
            </a:r>
            <a:r>
              <a:rPr lang="en-US" altLang="zh-CN" sz="1900" dirty="0">
                <a:latin typeface="宋体" panose="02010600030101010101" pitchFamily="2" charset="-122"/>
                <a:ea typeface="宋体" panose="02010600030101010101" pitchFamily="2" charset="-122"/>
              </a:rPr>
              <a:t>2 </a:t>
            </a:r>
            <a:r>
              <a:rPr lang="zh-CN" altLang="en-US" sz="1900" dirty="0">
                <a:latin typeface="宋体" panose="02010600030101010101" pitchFamily="2" charset="-122"/>
                <a:ea typeface="宋体" panose="02010600030101010101" pitchFamily="2" charset="-122"/>
              </a:rPr>
              <a:t>秒以进入 操作级别。</a:t>
            </a:r>
          </a:p>
          <a:p>
            <a:pPr marL="0" indent="0">
              <a:buNone/>
            </a:pPr>
            <a:r>
              <a:rPr lang="en-US" altLang="zh-CN" sz="1900" dirty="0">
                <a:latin typeface="宋体" panose="02010600030101010101" pitchFamily="2" charset="-122"/>
                <a:ea typeface="宋体" panose="02010600030101010101" pitchFamily="2" charset="-122"/>
              </a:rPr>
              <a:t>2. </a:t>
            </a:r>
            <a:r>
              <a:rPr lang="zh-CN" altLang="en-US" sz="1900" dirty="0">
                <a:latin typeface="宋体" panose="02010600030101010101" pitchFamily="2" charset="-122"/>
                <a:ea typeface="宋体" panose="02010600030101010101" pitchFamily="2" charset="-122"/>
              </a:rPr>
              <a:t>按住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开关，直至选中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维护</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或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专家</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菜单。</a:t>
            </a:r>
          </a:p>
          <a:p>
            <a:pPr marL="0" indent="0">
              <a:buNone/>
            </a:pPr>
            <a:r>
              <a:rPr lang="en-US" altLang="zh-CN" sz="1900" dirty="0">
                <a:latin typeface="宋体" panose="02010600030101010101" pitchFamily="2" charset="-122"/>
                <a:ea typeface="宋体" panose="02010600030101010101" pitchFamily="2" charset="-122"/>
              </a:rPr>
              <a:t>3.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开关以进入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设备设置</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a:t>
            </a:r>
          </a:p>
          <a:p>
            <a:pPr marL="0" indent="0">
              <a:buNone/>
            </a:pPr>
            <a:r>
              <a:rPr lang="en-US" altLang="zh-CN" sz="1900" dirty="0">
                <a:latin typeface="宋体" panose="02010600030101010101" pitchFamily="2" charset="-122"/>
                <a:ea typeface="宋体" panose="02010600030101010101" pitchFamily="2" charset="-122"/>
              </a:rPr>
              <a:t>4. </a:t>
            </a:r>
            <a:r>
              <a:rPr lang="zh-CN" altLang="en-US" sz="1900" dirty="0">
                <a:latin typeface="宋体" panose="02010600030101010101" pitchFamily="2" charset="-122"/>
                <a:ea typeface="宋体" panose="02010600030101010101" pitchFamily="2" charset="-122"/>
              </a:rPr>
              <a:t>按住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开关，直至选中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诊断</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服务</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菜单。</a:t>
            </a:r>
          </a:p>
          <a:p>
            <a:pPr marL="0" indent="0">
              <a:buNone/>
            </a:pPr>
            <a:r>
              <a:rPr lang="en-US" altLang="zh-CN" sz="1900" dirty="0">
                <a:latin typeface="宋体" panose="02010600030101010101" pitchFamily="2" charset="-122"/>
                <a:ea typeface="宋体" panose="02010600030101010101" pitchFamily="2" charset="-122"/>
              </a:rPr>
              <a:t>5.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开关以进入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诊断</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服务</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a:t>
            </a:r>
          </a:p>
          <a:p>
            <a:pPr marL="0" indent="0">
              <a:buNone/>
            </a:pPr>
            <a:r>
              <a:rPr lang="en-US" altLang="zh-CN" sz="1900" dirty="0">
                <a:latin typeface="宋体" panose="02010600030101010101" pitchFamily="2" charset="-122"/>
                <a:ea typeface="宋体" panose="02010600030101010101" pitchFamily="2" charset="-122"/>
              </a:rPr>
              <a:t>6. </a:t>
            </a:r>
            <a:r>
              <a:rPr lang="zh-CN" altLang="en-US" sz="1900" dirty="0">
                <a:latin typeface="宋体" panose="02010600030101010101" pitchFamily="2" charset="-122"/>
                <a:ea typeface="宋体" panose="02010600030101010101" pitchFamily="2" charset="-122"/>
              </a:rPr>
              <a:t>按住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开关，直至选中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自动调零</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菜单。</a:t>
            </a:r>
          </a:p>
          <a:p>
            <a:pPr marL="0" indent="0">
              <a:buNone/>
            </a:pPr>
            <a:r>
              <a:rPr lang="en-US" altLang="zh-CN" sz="1900" dirty="0">
                <a:latin typeface="宋体" panose="02010600030101010101" pitchFamily="2" charset="-122"/>
                <a:ea typeface="宋体" panose="02010600030101010101" pitchFamily="2" charset="-122"/>
              </a:rPr>
              <a:t>7.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开关以进入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自动调零</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a:t>
            </a:r>
          </a:p>
          <a:p>
            <a:pPr marL="0" indent="0">
              <a:buNone/>
            </a:pP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 菜单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执行</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已预选。</a:t>
            </a:r>
          </a:p>
          <a:p>
            <a:pPr marL="0" indent="0">
              <a:buNone/>
            </a:pPr>
            <a:r>
              <a:rPr lang="en-US" altLang="zh-CN" sz="1900" dirty="0">
                <a:latin typeface="宋体" panose="02010600030101010101" pitchFamily="2" charset="-122"/>
                <a:ea typeface="宋体" panose="02010600030101010101" pitchFamily="2" charset="-122"/>
              </a:rPr>
              <a:t>8.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开关以进入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执行</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a:t>
            </a:r>
          </a:p>
          <a:p>
            <a:pPr marL="0" indent="0">
              <a:buNone/>
            </a:pP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 参数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未执行</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出现。</a:t>
            </a:r>
          </a:p>
          <a:p>
            <a:pPr marL="0" indent="0">
              <a:buNone/>
            </a:pPr>
            <a:r>
              <a:rPr lang="en-US" altLang="zh-CN" sz="1900" dirty="0">
                <a:latin typeface="宋体" panose="02010600030101010101" pitchFamily="2" charset="-122"/>
                <a:ea typeface="宋体" panose="02010600030101010101" pitchFamily="2" charset="-122"/>
              </a:rPr>
              <a:t>9.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开关，直到选中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执行</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a:t>
            </a:r>
          </a:p>
          <a:p>
            <a:pPr marL="0" indent="0">
              <a:buNone/>
            </a:pPr>
            <a:r>
              <a:rPr lang="en-US" altLang="zh-CN" sz="1900" dirty="0">
                <a:latin typeface="宋体" panose="02010600030101010101" pitchFamily="2" charset="-122"/>
                <a:ea typeface="宋体" panose="02010600030101010101" pitchFamily="2" charset="-122"/>
              </a:rPr>
              <a:t>10.</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a:t>
            </a:r>
          </a:p>
          <a:p>
            <a:pPr marL="0" indent="0">
              <a:buNone/>
            </a:pP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 参数 </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执行</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闪烁。</a:t>
            </a:r>
          </a:p>
          <a:p>
            <a:pPr marL="0" indent="0">
              <a:buNone/>
            </a:pPr>
            <a:r>
              <a:rPr lang="en-US" altLang="zh-CN" sz="1900" dirty="0">
                <a:latin typeface="宋体" panose="02010600030101010101" pitchFamily="2" charset="-122"/>
                <a:ea typeface="宋体" panose="02010600030101010101" pitchFamily="2" charset="-122"/>
              </a:rPr>
              <a:t>11. </a:t>
            </a:r>
            <a:r>
              <a:rPr lang="zh-CN" altLang="en-US" sz="1900" dirty="0">
                <a:latin typeface="宋体" panose="02010600030101010101" pitchFamily="2" charset="-122"/>
                <a:ea typeface="宋体" panose="02010600030101010101" pitchFamily="2" charset="-122"/>
              </a:rPr>
              <a:t>按下 </a:t>
            </a:r>
            <a:r>
              <a:rPr lang="en-US" altLang="zh-CN" sz="1900" dirty="0">
                <a:latin typeface="宋体" panose="02010600030101010101" pitchFamily="2" charset="-122"/>
                <a:ea typeface="宋体" panose="02010600030101010101" pitchFamily="2" charset="-122"/>
              </a:rPr>
              <a:t>[SET] </a:t>
            </a:r>
            <a:r>
              <a:rPr lang="zh-CN" altLang="en-US" sz="1900" dirty="0">
                <a:latin typeface="宋体" panose="02010600030101010101" pitchFamily="2" charset="-122"/>
                <a:ea typeface="宋体" panose="02010600030101010101" pitchFamily="2" charset="-122"/>
              </a:rPr>
              <a:t>开关开始自动调零。</a:t>
            </a:r>
          </a:p>
          <a:p>
            <a:pPr marL="0" indent="0">
              <a:buNone/>
            </a:pP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 进度条出现，指示自动调零状态，完成后，显示器切换至下一更高级菜单</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138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自动调零</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执行自动调零：</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execute] ► [Execute]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自动调零时间：</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time]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自动调零修正值：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Autozero</a:t>
            </a:r>
            <a:r>
              <a:rPr lang="en-US" altLang="zh-CN" sz="1800" dirty="0">
                <a:latin typeface="宋体" panose="02010600030101010101" pitchFamily="2" charset="-122"/>
                <a:ea typeface="宋体" panose="02010600030101010101" pitchFamily="2" charset="-122"/>
              </a:rPr>
              <a:t> value]</a:t>
            </a: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9234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Rotamass</a:t>
            </a:r>
            <a:r>
              <a:rPr lang="en-US" altLang="zh-CN" sz="2000" dirty="0">
                <a:latin typeface="宋体" panose="02010600030101010101" pitchFamily="2" charset="-122"/>
                <a:ea typeface="宋体" panose="02010600030101010101" pitchFamily="2" charset="-122"/>
              </a:rPr>
              <a:t> TI</a:t>
            </a:r>
            <a:r>
              <a:rPr lang="zh-CN" altLang="en-US" sz="2000" dirty="0">
                <a:latin typeface="宋体" panose="02010600030101010101" pitchFamily="2" charset="-122"/>
                <a:ea typeface="宋体" panose="02010600030101010101" pitchFamily="2" charset="-122"/>
              </a:rPr>
              <a:t>出厂时累积量默认为第</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行显示，而液晶显示只能同时显示</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行，导致要查看累积量需要按</a:t>
            </a:r>
            <a:r>
              <a:rPr lang="en-US" altLang="zh-CN" sz="2000" dirty="0">
                <a:latin typeface="宋体" panose="02010600030101010101" pitchFamily="2" charset="-122"/>
                <a:ea typeface="宋体" panose="02010600030101010101" pitchFamily="2" charset="-122"/>
              </a:rPr>
              <a:t>INC[▼]</a:t>
            </a:r>
            <a:r>
              <a:rPr lang="zh-CN" altLang="en-US" sz="2000" dirty="0">
                <a:latin typeface="宋体" panose="02010600030101010101" pitchFamily="2" charset="-122"/>
                <a:ea typeface="宋体" panose="02010600030101010101" pitchFamily="2" charset="-122"/>
              </a:rPr>
              <a:t>切换显示行数才能实现累积显示，所以为了方便查看累积量可以修改显示行数的相关参数，建议将第</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行改为显示累积量</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默认显示行定义：</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行：质量流量</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行：密度</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行：温度</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行：体积流量</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行：参考密度</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行：标况流量</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行：压力</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行：</a:t>
            </a:r>
            <a:r>
              <a:rPr lang="zh-CN" altLang="en-US" sz="2000" dirty="0">
                <a:solidFill>
                  <a:srgbClr val="FF0000"/>
                </a:solidFill>
                <a:latin typeface="宋体" panose="02010600030101010101" pitchFamily="2" charset="-122"/>
                <a:ea typeface="宋体" panose="02010600030101010101" pitchFamily="2" charset="-122"/>
              </a:rPr>
              <a:t>累积量</a:t>
            </a:r>
            <a:r>
              <a:rPr lang="en-US" altLang="zh-CN" sz="2000" dirty="0">
                <a:solidFill>
                  <a:srgbClr val="FF0000"/>
                </a:solidFill>
                <a:latin typeface="宋体" panose="02010600030101010101" pitchFamily="2" charset="-122"/>
                <a:ea typeface="宋体" panose="02010600030101010101" pitchFamily="2" charset="-122"/>
              </a:rPr>
              <a:t>1</a:t>
            </a:r>
            <a:r>
              <a:rPr lang="zh-CN" altLang="en-US" sz="2000" dirty="0">
                <a:solidFill>
                  <a:srgbClr val="FF0000"/>
                </a:solidFill>
                <a:latin typeface="宋体" panose="02010600030101010101" pitchFamily="2" charset="-122"/>
                <a:ea typeface="宋体" panose="02010600030101010101" pitchFamily="2" charset="-122"/>
              </a:rPr>
              <a:t>（默认为质量流量）</a:t>
            </a:r>
            <a:endParaRPr lang="en-US" altLang="zh-CN" sz="20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9393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3537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op </a:t>
            </a:r>
            <a:r>
              <a:rPr lang="en-US" altLang="zh-CN" sz="1800" dirty="0" err="1">
                <a:latin typeface="宋体" panose="02010600030101010101" pitchFamily="2" charset="-122"/>
                <a:ea typeface="宋体" panose="02010600030101010101" pitchFamily="2" charset="-122"/>
              </a:rPr>
              <a:t>cfg</a:t>
            </a:r>
            <a:r>
              <a:rPr lang="en-US" altLang="zh-CN" sz="1800" dirty="0">
                <a:latin typeface="宋体" panose="02010600030101010101" pitchFamily="2" charset="-122"/>
                <a:ea typeface="宋体" panose="02010600030101010101" pitchFamily="2" charset="-122"/>
              </a:rPr>
              <a:t>] ► [Line] ► [4line]</a:t>
            </a: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4]</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add] ► [Apply]</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 ► [Channel]</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选择质量）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 ► [Unit]</a:t>
            </a:r>
            <a:r>
              <a:rPr lang="zh-CN" altLang="en-US" sz="1800" dirty="0">
                <a:latin typeface="宋体" panose="02010600030101010101" pitchFamily="2" charset="-122"/>
                <a:ea typeface="宋体" panose="02010600030101010101" pitchFamily="2" charset="-122"/>
              </a:rPr>
              <a:t>（选择累积单位）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 ► [Fail opt] ► [Hold]</a:t>
            </a:r>
            <a:r>
              <a:rPr lang="zh-CN" altLang="en-US" sz="1800" dirty="0">
                <a:latin typeface="宋体" panose="02010600030101010101" pitchFamily="2" charset="-122"/>
                <a:ea typeface="宋体" panose="02010600030101010101" pitchFamily="2" charset="-122"/>
              </a:rPr>
              <a:t>（当有报警时累积功能停止）</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986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3537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 ► [Start/Stop] ► [Start]</a:t>
            </a:r>
            <a:r>
              <a:rPr lang="zh-CN" altLang="en-US" sz="1800" dirty="0">
                <a:latin typeface="宋体" panose="02010600030101010101" pitchFamily="2" charset="-122"/>
                <a:ea typeface="宋体" panose="02010600030101010101" pitchFamily="2" charset="-122"/>
              </a:rPr>
              <a:t>（开启累积功能）</a:t>
            </a: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[Reset/Preset] ► [Reset]</a:t>
            </a:r>
            <a:r>
              <a:rPr lang="zh-CN" altLang="en-US" sz="1800" dirty="0">
                <a:latin typeface="宋体" panose="02010600030101010101" pitchFamily="2" charset="-122"/>
                <a:ea typeface="宋体" panose="02010600030101010101" pitchFamily="2" charset="-122"/>
              </a:rPr>
              <a:t>（累积量清零）</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606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9503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显示操作配置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行</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 [4</a:t>
            </a:r>
            <a:r>
              <a:rPr lang="zh-CN" altLang="en-US" sz="1800" dirty="0">
                <a:latin typeface="宋体" panose="02010600030101010101" pitchFamily="2" charset="-122"/>
                <a:ea typeface="宋体" panose="02010600030101010101" pitchFamily="2" charset="-122"/>
              </a:rPr>
              <a:t>行</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 （显示选择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4]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 （第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累积量附加</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通道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 （累积量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选择质量）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（选择累积单位）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故障选项</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保持</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（当有报警时累积功能停止）</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946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9503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启动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停止</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开始</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（开启累积功能）</a:t>
            </a: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重置</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预设</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重置</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（累积量清零）</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2992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29501"/>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operation configuration] ► [Display line] ► [4line]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select] ► [Display select 4]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additional parameters]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选择质量：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1] ► [Total 1 channel] ► [Mass]</a:t>
            </a:r>
          </a:p>
        </p:txBody>
      </p:sp>
    </p:spTree>
    <p:extLst>
      <p:ext uri="{BB962C8B-B14F-4D97-AF65-F5344CB8AC3E}">
        <p14:creationId xmlns:p14="http://schemas.microsoft.com/office/powerpoint/2010/main" val="39059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a:spLocks noGrp="1"/>
          </p:cNvSpPr>
          <p:nvPr>
            <p:ph type="body" sz="quarter" idx="12"/>
          </p:nvPr>
        </p:nvSpPr>
        <p:spPr>
          <a:xfrm>
            <a:off x="297710" y="145771"/>
            <a:ext cx="8846290" cy="488708"/>
          </a:xfrm>
        </p:spPr>
        <p:txBody>
          <a:bodyPr/>
          <a:lstStyle/>
          <a:p>
            <a:r>
              <a:rPr lang="zh-CN" altLang="en-US" dirty="0">
                <a:latin typeface="宋体" panose="02010600030101010101" pitchFamily="2" charset="-122"/>
                <a:ea typeface="宋体" panose="02010600030101010101" pitchFamily="2" charset="-122"/>
              </a:rPr>
              <a:t>目录</a:t>
            </a:r>
          </a:p>
        </p:txBody>
      </p:sp>
      <p:sp>
        <p:nvSpPr>
          <p:cNvPr id="7"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 name="内容占位符 2"/>
          <p:cNvSpPr>
            <a:spLocks noGrp="1"/>
          </p:cNvSpPr>
          <p:nvPr>
            <p:ph idx="11"/>
          </p:nvPr>
        </p:nvSpPr>
        <p:spPr>
          <a:xfrm>
            <a:off x="338653" y="928048"/>
            <a:ext cx="7500982" cy="5254387"/>
          </a:xfrm>
        </p:spPr>
        <p:txBody>
          <a:bodyPr numCol="2">
            <a:normAutofit/>
          </a:bodyPr>
          <a:lstStyle/>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显示器简要说明</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操作说明</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自动调零</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累积功能</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量程设定（质量、密度）</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模拟</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脉冲输出端设定</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固定密度（测量气体）</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体积流量</a:t>
            </a: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标方流量</a:t>
            </a:r>
            <a:endParaRPr lang="en-US" altLang="zh-CN" sz="2000" b="1"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latin typeface="宋体" panose="02010600030101010101" pitchFamily="2" charset="-122"/>
                <a:ea typeface="宋体" panose="02010600030101010101" pitchFamily="2" charset="-122"/>
              </a:rPr>
              <a:t>双向测量</a:t>
            </a:r>
            <a:endParaRPr lang="en-US" altLang="zh-CN" sz="2000" b="1" dirty="0">
              <a:solidFill>
                <a:srgbClr val="FF0000"/>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小信号切除</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回路测试</a:t>
            </a:r>
            <a:endParaRPr lang="en-US" altLang="zh-CN" sz="2000" b="1" dirty="0">
              <a:solidFill>
                <a:srgbClr val="FF0000"/>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仪表系数</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气</a:t>
            </a: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液选择</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阻尼时间</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显示格式（小数位）</a:t>
            </a:r>
            <a:endParaRPr lang="en-US" altLang="zh-CN" sz="2000" b="1" dirty="0">
              <a:solidFill>
                <a:schemeClr val="tx1"/>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b="1" dirty="0">
                <a:solidFill>
                  <a:schemeClr val="tx1"/>
                </a:solidFill>
                <a:latin typeface="宋体" panose="02010600030101010101" pitchFamily="2" charset="-122"/>
                <a:ea typeface="宋体" panose="02010600030101010101" pitchFamily="2" charset="-122"/>
              </a:rPr>
              <a:t>趋势图设定</a:t>
            </a:r>
            <a:endParaRPr lang="en-US" altLang="zh-CN"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00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累积功能</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02607"/>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1] ► [Total 1 unit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报警时累积</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功能停止：</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1] ► [Total 1 failure option] ► [Hold]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开启累积</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功能：</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a:t>
            </a:r>
            <a:r>
              <a:rPr lang="en-US" altLang="zh-CN" sz="1800">
                <a:latin typeface="宋体" panose="02010600030101010101" pitchFamily="2" charset="-122"/>
                <a:ea typeface="宋体" panose="02010600030101010101" pitchFamily="2" charset="-122"/>
              </a:rPr>
              <a:t>] ► [</a:t>
            </a:r>
            <a:r>
              <a:rPr lang="en-US" altLang="zh-CN" sz="1800" dirty="0">
                <a:latin typeface="宋体" panose="02010600030101010101" pitchFamily="2" charset="-122"/>
                <a:ea typeface="宋体" panose="02010600030101010101" pitchFamily="2" charset="-122"/>
              </a:rPr>
              <a:t>Totalizer 1] ► [Total 1 start/stop] ► [Start]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累积量清零：</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1] ► [Additional function] ► [Total 1 reset/preset] ► [Reset]</a:t>
            </a:r>
          </a:p>
        </p:txBody>
      </p:sp>
    </p:spTree>
    <p:extLst>
      <p:ext uri="{BB962C8B-B14F-4D97-AF65-F5344CB8AC3E}">
        <p14:creationId xmlns:p14="http://schemas.microsoft.com/office/powerpoint/2010/main" val="92956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5 </a:t>
            </a:r>
            <a:r>
              <a:rPr lang="ja-JP" altLang="en-US" dirty="0">
                <a:solidFill>
                  <a:schemeClr val="bg1"/>
                </a:solidFill>
                <a:latin typeface="宋体" panose="02010600030101010101" pitchFamily="2" charset="-122"/>
                <a:ea typeface="宋体" panose="02010600030101010101" pitchFamily="2" charset="-122"/>
              </a:rPr>
              <a:t>．量程设定</a:t>
            </a:r>
          </a:p>
        </p:txBody>
      </p:sp>
      <p:sp>
        <p:nvSpPr>
          <p:cNvPr id="34" name="内容占位符 2"/>
          <p:cNvSpPr>
            <a:spLocks noGrp="1"/>
          </p:cNvSpPr>
          <p:nvPr>
            <p:ph idx="11"/>
          </p:nvPr>
        </p:nvSpPr>
        <p:spPr>
          <a:xfrm>
            <a:off x="338653" y="1009934"/>
            <a:ext cx="8450754" cy="5145205"/>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当选择模拟输出（</a:t>
            </a:r>
            <a:r>
              <a:rPr lang="en-US" altLang="zh-CN" sz="2000" dirty="0">
                <a:latin typeface="宋体" panose="02010600030101010101" pitchFamily="2" charset="-122"/>
                <a:ea typeface="宋体" panose="02010600030101010101" pitchFamily="2" charset="-122"/>
              </a:rPr>
              <a:t>4-20mA</a:t>
            </a:r>
            <a:r>
              <a:rPr lang="zh-CN" altLang="en-US" sz="2000" dirty="0">
                <a:latin typeface="宋体" panose="02010600030101010101" pitchFamily="2" charset="-122"/>
                <a:ea typeface="宋体" panose="02010600030101010101" pitchFamily="2" charset="-122"/>
              </a:rPr>
              <a:t>）时，流量计设定的量程需要与上位机设定的量程保持一致，不同的模拟输出类型（质量、密度等）均需要设定相对应的量程</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134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5 </a:t>
            </a:r>
            <a:r>
              <a:rPr lang="ja-JP" altLang="en-US" dirty="0">
                <a:solidFill>
                  <a:schemeClr val="bg1"/>
                </a:solidFill>
                <a:latin typeface="宋体" panose="02010600030101010101" pitchFamily="2" charset="-122"/>
                <a:ea typeface="宋体" panose="02010600030101010101" pitchFamily="2" charset="-122"/>
              </a:rPr>
              <a:t>．量程设定</a:t>
            </a:r>
          </a:p>
        </p:txBody>
      </p:sp>
      <p:sp>
        <p:nvSpPr>
          <p:cNvPr id="34" name="内容占位符 2"/>
          <p:cNvSpPr>
            <a:spLocks noGrp="1"/>
          </p:cNvSpPr>
          <p:nvPr>
            <p:ph idx="11"/>
          </p:nvPr>
        </p:nvSpPr>
        <p:spPr>
          <a:xfrm>
            <a:off x="338653" y="1009934"/>
            <a:ext cx="8450754" cy="5145205"/>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质量流量量程：</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[Unit]</a:t>
            </a:r>
            <a:r>
              <a:rPr lang="zh-CN" altLang="en-US" sz="1800" dirty="0">
                <a:latin typeface="宋体" panose="02010600030101010101" pitchFamily="2" charset="-122"/>
                <a:ea typeface="宋体" panose="02010600030101010101" pitchFamily="2" charset="-122"/>
              </a:rPr>
              <a:t>（选择质量流量单位）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[URV]</a:t>
            </a:r>
            <a:r>
              <a:rPr lang="zh-CN" altLang="en-US" sz="1800" dirty="0">
                <a:latin typeface="宋体" panose="02010600030101010101" pitchFamily="2" charset="-122"/>
                <a:ea typeface="宋体" panose="02010600030101010101" pitchFamily="2" charset="-122"/>
              </a:rPr>
              <a:t>（质量流量量程）</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密度量程：</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[Unit]</a:t>
            </a:r>
            <a:r>
              <a:rPr lang="zh-CN" altLang="en-US" sz="1800" dirty="0">
                <a:latin typeface="宋体" panose="02010600030101010101" pitchFamily="2" charset="-122"/>
                <a:ea typeface="宋体" panose="02010600030101010101" pitchFamily="2" charset="-122"/>
              </a:rPr>
              <a:t> （选择密度单位）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[URV]</a:t>
            </a:r>
            <a:r>
              <a:rPr lang="zh-CN" altLang="en-US" sz="1800" dirty="0">
                <a:latin typeface="宋体" panose="02010600030101010101" pitchFamily="2" charset="-122"/>
                <a:ea typeface="宋体" panose="02010600030101010101" pitchFamily="2" charset="-122"/>
              </a:rPr>
              <a:t> （密度量程）</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181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5 </a:t>
            </a:r>
            <a:r>
              <a:rPr lang="ja-JP" altLang="en-US" dirty="0">
                <a:solidFill>
                  <a:schemeClr val="bg1"/>
                </a:solidFill>
                <a:latin typeface="宋体" panose="02010600030101010101" pitchFamily="2" charset="-122"/>
                <a:ea typeface="宋体" panose="02010600030101010101" pitchFamily="2" charset="-122"/>
              </a:rPr>
              <a:t>．量程设定</a:t>
            </a:r>
          </a:p>
        </p:txBody>
      </p:sp>
      <p:sp>
        <p:nvSpPr>
          <p:cNvPr id="34" name="内容占位符 2"/>
          <p:cNvSpPr>
            <a:spLocks noGrp="1"/>
          </p:cNvSpPr>
          <p:nvPr>
            <p:ph idx="11"/>
          </p:nvPr>
        </p:nvSpPr>
        <p:spPr>
          <a:xfrm>
            <a:off x="338653" y="1009934"/>
            <a:ext cx="8450754" cy="5145205"/>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（选择质量流量单位）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[URV]</a:t>
            </a:r>
            <a:r>
              <a:rPr lang="zh-CN" altLang="en-US" sz="1800" dirty="0">
                <a:latin typeface="宋体" panose="02010600030101010101" pitchFamily="2" charset="-122"/>
                <a:ea typeface="宋体" panose="02010600030101010101" pitchFamily="2" charset="-122"/>
              </a:rPr>
              <a:t>（质量流量量程）</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 （选择密度单位）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[URV]</a:t>
            </a:r>
            <a:r>
              <a:rPr lang="zh-CN" altLang="en-US" sz="1800" dirty="0">
                <a:latin typeface="宋体" panose="02010600030101010101" pitchFamily="2" charset="-122"/>
                <a:ea typeface="宋体" panose="02010600030101010101" pitchFamily="2" charset="-122"/>
              </a:rPr>
              <a:t> （密度量程）</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3507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5 </a:t>
            </a:r>
            <a:r>
              <a:rPr lang="ja-JP" altLang="en-US" dirty="0">
                <a:solidFill>
                  <a:schemeClr val="bg1"/>
                </a:solidFill>
                <a:latin typeface="宋体" panose="02010600030101010101" pitchFamily="2" charset="-122"/>
                <a:ea typeface="宋体" panose="02010600030101010101" pitchFamily="2" charset="-122"/>
              </a:rPr>
              <a:t>．量程设定</a:t>
            </a:r>
          </a:p>
        </p:txBody>
      </p:sp>
      <p:sp>
        <p:nvSpPr>
          <p:cNvPr id="34" name="内容占位符 2"/>
          <p:cNvSpPr>
            <a:spLocks noGrp="1"/>
          </p:cNvSpPr>
          <p:nvPr>
            <p:ph idx="11"/>
          </p:nvPr>
        </p:nvSpPr>
        <p:spPr>
          <a:xfrm>
            <a:off x="338653" y="1009934"/>
            <a:ext cx="8450754" cy="5145205"/>
          </a:xfrm>
        </p:spPr>
        <p:txBody>
          <a:bodyPr>
            <a:normAutofit lnSpcReduction="10000"/>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选择质量流量单位：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[Mass flow] ► [Mass flow unit]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质量流量量程：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[Mass flow] ► [Mass flow URV]</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选择密度单位：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[Density] ► [Density unit]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密度量程：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[Density] ► [Density URV]</a:t>
            </a:r>
          </a:p>
        </p:txBody>
      </p:sp>
    </p:spTree>
    <p:extLst>
      <p:ext uri="{BB962C8B-B14F-4D97-AF65-F5344CB8AC3E}">
        <p14:creationId xmlns:p14="http://schemas.microsoft.com/office/powerpoint/2010/main" val="412258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Rotamass</a:t>
            </a:r>
            <a:r>
              <a:rPr lang="en-US" altLang="zh-CN" sz="2000" dirty="0">
                <a:latin typeface="宋体" panose="02010600030101010101" pitchFamily="2" charset="-122"/>
                <a:ea typeface="宋体" panose="02010600030101010101" pitchFamily="2" charset="-122"/>
              </a:rPr>
              <a:t> TI</a:t>
            </a:r>
            <a:r>
              <a:rPr lang="zh-CN" altLang="en-US" sz="2000" dirty="0">
                <a:latin typeface="宋体" panose="02010600030101010101" pitchFamily="2" charset="-122"/>
                <a:ea typeface="宋体" panose="02010600030101010101" pitchFamily="2" charset="-122"/>
              </a:rPr>
              <a:t>基本型号带一路模拟输出</a:t>
            </a:r>
            <a:r>
              <a:rPr lang="en-US" altLang="zh-CN" sz="2000" dirty="0">
                <a:latin typeface="宋体" panose="02010600030101010101" pitchFamily="2" charset="-122"/>
                <a:ea typeface="宋体" panose="02010600030101010101" pitchFamily="2" charset="-122"/>
              </a:rPr>
              <a:t>/HART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I/O1</a:t>
            </a:r>
            <a:r>
              <a:rPr lang="zh-CN" altLang="en-US" sz="2000" dirty="0">
                <a:latin typeface="宋体" panose="02010600030101010101" pitchFamily="2" charset="-122"/>
                <a:ea typeface="宋体" panose="02010600030101010101" pitchFamily="2" charset="-122"/>
              </a:rPr>
              <a:t>）和一路脉冲输出（</a:t>
            </a:r>
            <a:r>
              <a:rPr lang="en-US" altLang="zh-CN" sz="2000" dirty="0">
                <a:latin typeface="宋体" panose="02010600030101010101" pitchFamily="2" charset="-122"/>
                <a:ea typeface="宋体" panose="02010600030101010101" pitchFamily="2" charset="-122"/>
              </a:rPr>
              <a:t>I/O2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I/O1</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I/O2</a:t>
            </a:r>
            <a:r>
              <a:rPr lang="zh-CN" altLang="en-US" sz="2000" dirty="0">
                <a:latin typeface="宋体" panose="02010600030101010101" pitchFamily="2" charset="-122"/>
                <a:ea typeface="宋体" panose="02010600030101010101" pitchFamily="2" charset="-122"/>
              </a:rPr>
              <a:t>默认输出类型都为质量流量。</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不同的型号对应不同的输出方式类型</a:t>
            </a:r>
            <a:endParaRPr lang="en-US" altLang="zh-CN" sz="2000" dirty="0">
              <a:solidFill>
                <a:srgbClr val="FF0000"/>
              </a:solidFill>
              <a:latin typeface="宋体" panose="02010600030101010101" pitchFamily="2" charset="-122"/>
              <a:ea typeface="宋体" panose="02010600030101010101" pitchFamily="2" charset="-122"/>
            </a:endParaRP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403" y="2606294"/>
            <a:ext cx="6721635" cy="203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63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19175" y="968992"/>
            <a:ext cx="2227126" cy="5076966"/>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HART </a:t>
            </a:r>
            <a:r>
              <a:rPr lang="zh-CN" altLang="en-US" sz="2000" dirty="0">
                <a:latin typeface="宋体" panose="02010600030101010101" pitchFamily="2" charset="-122"/>
                <a:ea typeface="宋体" panose="02010600030101010101" pitchFamily="2" charset="-122"/>
              </a:rPr>
              <a:t>通讯的输入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输出端子配置</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24445060"/>
              </p:ext>
            </p:extLst>
          </p:nvPr>
        </p:nvGraphicFramePr>
        <p:xfrm>
          <a:off x="2703281" y="743705"/>
          <a:ext cx="6120000" cy="54864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tblGrid>
              <a:tr h="0">
                <a:tc rowSpan="2">
                  <a:txBody>
                    <a:bodyPr/>
                    <a:lstStyle/>
                    <a:p>
                      <a:r>
                        <a:rPr lang="zh-CN" altLang="en-US" sz="1600" dirty="0">
                          <a:latin typeface="宋体" panose="02010600030101010101" pitchFamily="2" charset="-122"/>
                          <a:ea typeface="宋体" panose="02010600030101010101" pitchFamily="2" charset="-122"/>
                        </a:rPr>
                        <a:t>型号</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第</a:t>
                      </a:r>
                      <a:r>
                        <a:rPr lang="en-US" altLang="zh-CN" sz="1600" dirty="0">
                          <a:latin typeface="宋体" panose="02010600030101010101" pitchFamily="2" charset="-122"/>
                          <a:ea typeface="宋体" panose="02010600030101010101" pitchFamily="2" charset="-122"/>
                        </a:rPr>
                        <a:t>13</a:t>
                      </a:r>
                      <a:r>
                        <a:rPr lang="zh-CN" altLang="en-US" sz="1600" dirty="0">
                          <a:latin typeface="宋体" panose="02010600030101010101" pitchFamily="2" charset="-122"/>
                          <a:ea typeface="宋体" panose="02010600030101010101" pitchFamily="2" charset="-122"/>
                        </a:rPr>
                        <a:t>位</a:t>
                      </a:r>
                    </a:p>
                  </a:txBody>
                  <a:tcPr>
                    <a:lnR w="3175" cap="flat" cmpd="sng" algn="ctr">
                      <a:solidFill>
                        <a:schemeClr val="bg1"/>
                      </a:solidFill>
                      <a:prstDash val="solid"/>
                      <a:round/>
                      <a:headEnd type="none" w="med" len="med"/>
                      <a:tailEnd type="none" w="med" len="med"/>
                    </a:lnR>
                  </a:tcPr>
                </a:tc>
                <a:tc gridSpan="4">
                  <a:txBody>
                    <a:bodyPr/>
                    <a:lstStyle/>
                    <a:p>
                      <a:r>
                        <a:rPr lang="zh-CN" altLang="en-US" sz="1400" dirty="0">
                          <a:latin typeface="宋体" panose="02010600030101010101" pitchFamily="2" charset="-122"/>
                          <a:ea typeface="宋体" panose="02010600030101010101" pitchFamily="2" charset="-122"/>
                        </a:rPr>
                        <a:t>接线端子分配</a:t>
                      </a:r>
                    </a:p>
                  </a:txBody>
                  <a:tcPr>
                    <a:lnL w="3175" cap="flat" cmpd="sng" algn="ctr">
                      <a:solidFill>
                        <a:schemeClr val="bg1"/>
                      </a:solidFill>
                      <a:prstDash val="solid"/>
                      <a:round/>
                      <a:headEnd type="none" w="med" len="med"/>
                      <a:tailEnd type="none" w="med" len="med"/>
                    </a:lnL>
                    <a:lnB w="3175" cap="flat" cmpd="sng" algn="ctr">
                      <a:solidFill>
                        <a:schemeClr val="bg1"/>
                      </a:solidFill>
                      <a:prstDash val="solid"/>
                      <a:round/>
                      <a:headEnd type="none" w="med" len="med"/>
                      <a:tailEnd type="none" w="med" len="med"/>
                    </a:lnB>
                  </a:tcPr>
                </a:tc>
                <a:tc hMerge="1">
                  <a:txBody>
                    <a:bodyPr/>
                    <a:lstStyle/>
                    <a:p>
                      <a:endParaRPr lang="zh-CN" altLang="en-US" dirty="0">
                        <a:latin typeface="宋体" panose="02010600030101010101" pitchFamily="2" charset="-122"/>
                        <a:ea typeface="宋体" panose="02010600030101010101" pitchFamily="2" charset="-122"/>
                      </a:endParaRPr>
                    </a:p>
                  </a:txBody>
                  <a:tcPr/>
                </a:tc>
                <a:tc hMerge="1">
                  <a:txBody>
                    <a:bodyPr/>
                    <a:lstStyle/>
                    <a:p>
                      <a:endParaRPr lang="zh-CN" altLang="en-US" dirty="0">
                        <a:latin typeface="宋体" panose="02010600030101010101" pitchFamily="2" charset="-122"/>
                        <a:ea typeface="宋体" panose="02010600030101010101" pitchFamily="2" charset="-122"/>
                      </a:endParaRPr>
                    </a:p>
                  </a:txBody>
                  <a:tcPr/>
                </a:tc>
                <a:tc hMerge="1">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0"/>
                  </a:ext>
                </a:extLst>
              </a:tr>
              <a:tr h="0">
                <a:tc vMerge="1">
                  <a:txBody>
                    <a:bodyPr/>
                    <a:lstStyle/>
                    <a:p>
                      <a:endParaRPr lang="zh-CN" altLang="en-US"/>
                    </a:p>
                  </a:txBody>
                  <a:tcPr/>
                </a:tc>
                <a:tc>
                  <a:txBody>
                    <a:bodyPr/>
                    <a:lstStyle/>
                    <a:p>
                      <a:r>
                        <a:rPr lang="en-US" altLang="zh-CN" sz="1400" dirty="0">
                          <a:solidFill>
                            <a:schemeClr val="bg1"/>
                          </a:solidFill>
                          <a:latin typeface="宋体" panose="02010600030101010101" pitchFamily="2" charset="-122"/>
                          <a:ea typeface="宋体" panose="02010600030101010101" pitchFamily="2" charset="-122"/>
                        </a:rPr>
                        <a:t>I/O1 +/-</a:t>
                      </a:r>
                      <a:endParaRPr lang="zh-CN" altLang="en-US" sz="1400" dirty="0">
                        <a:solidFill>
                          <a:schemeClr val="bg1"/>
                        </a:solidFill>
                        <a:latin typeface="宋体" panose="02010600030101010101" pitchFamily="2" charset="-122"/>
                        <a:ea typeface="宋体" panose="02010600030101010101" pitchFamily="2" charset="-122"/>
                      </a:endParaRPr>
                    </a:p>
                  </a:txBody>
                  <a:tcP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I/O2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I/O3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I/O4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1248">
                <a:tc>
                  <a:txBody>
                    <a:bodyPr/>
                    <a:lstStyle/>
                    <a:p>
                      <a:r>
                        <a:rPr lang="en-US" altLang="zh-CN" sz="1400" dirty="0">
                          <a:latin typeface="宋体" panose="02010600030101010101" pitchFamily="2" charset="-122"/>
                          <a:ea typeface="宋体" panose="02010600030101010101" pitchFamily="2" charset="-122"/>
                        </a:rPr>
                        <a:t>JA</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txBody>
                  <a:tcPr anchor="ctr">
                    <a:lnT w="31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2"/>
                  </a:ext>
                </a:extLst>
              </a:tr>
              <a:tr h="451248">
                <a:tc>
                  <a:txBody>
                    <a:bodyPr/>
                    <a:lstStyle/>
                    <a:p>
                      <a:r>
                        <a:rPr lang="en-US" altLang="zh-CN" sz="1400" dirty="0">
                          <a:latin typeface="宋体" panose="02010600030101010101" pitchFamily="2" charset="-122"/>
                          <a:ea typeface="宋体" panose="02010600030101010101" pitchFamily="2" charset="-122"/>
                        </a:rPr>
                        <a:t>JB</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有源</a:t>
                      </a:r>
                    </a:p>
                  </a:txBody>
                  <a:tcPr anchor="ctr"/>
                </a:tc>
                <a:extLst>
                  <a:ext uri="{0D108BD9-81ED-4DB2-BD59-A6C34878D82A}">
                    <a16:rowId xmlns:a16="http://schemas.microsoft.com/office/drawing/2014/main" val="10003"/>
                  </a:ext>
                </a:extLst>
              </a:tr>
              <a:tr h="451248">
                <a:tc>
                  <a:txBody>
                    <a:bodyPr/>
                    <a:lstStyle/>
                    <a:p>
                      <a:r>
                        <a:rPr lang="en-US" altLang="zh-CN" sz="1400" dirty="0">
                          <a:latin typeface="宋体" panose="02010600030101010101" pitchFamily="2" charset="-122"/>
                          <a:ea typeface="宋体" panose="02010600030101010101" pitchFamily="2" charset="-122"/>
                        </a:rPr>
                        <a:t>JC</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有源</a:t>
                      </a:r>
                    </a:p>
                  </a:txBody>
                  <a:tcPr anchor="ctr"/>
                </a:tc>
                <a:extLst>
                  <a:ext uri="{0D108BD9-81ED-4DB2-BD59-A6C34878D82A}">
                    <a16:rowId xmlns:a16="http://schemas.microsoft.com/office/drawing/2014/main" val="10004"/>
                  </a:ext>
                </a:extLst>
              </a:tr>
              <a:tr h="451248">
                <a:tc>
                  <a:txBody>
                    <a:bodyPr/>
                    <a:lstStyle/>
                    <a:p>
                      <a:r>
                        <a:rPr lang="en-US" altLang="zh-CN" sz="1400" dirty="0">
                          <a:latin typeface="宋体" panose="02010600030101010101" pitchFamily="2" charset="-122"/>
                          <a:ea typeface="宋体" panose="02010600030101010101" pitchFamily="2" charset="-122"/>
                        </a:rPr>
                        <a:t>JD</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err="1">
                          <a:latin typeface="宋体" panose="02010600030101010101" pitchFamily="2" charset="-122"/>
                          <a:ea typeface="宋体" panose="02010600030101010101" pitchFamily="2" charset="-122"/>
                        </a:rPr>
                        <a:t>Sout</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5"/>
                  </a:ext>
                </a:extLst>
              </a:tr>
              <a:tr h="451248">
                <a:tc>
                  <a:txBody>
                    <a:bodyPr/>
                    <a:lstStyle/>
                    <a:p>
                      <a:r>
                        <a:rPr lang="en-US" altLang="zh-CN" sz="1400" dirty="0">
                          <a:latin typeface="宋体" panose="02010600030101010101" pitchFamily="2" charset="-122"/>
                          <a:ea typeface="宋体" panose="02010600030101010101" pitchFamily="2" charset="-122"/>
                        </a:rPr>
                        <a:t>JE</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6"/>
                  </a:ext>
                </a:extLst>
              </a:tr>
              <a:tr h="451248">
                <a:tc>
                  <a:txBody>
                    <a:bodyPr/>
                    <a:lstStyle/>
                    <a:p>
                      <a:r>
                        <a:rPr lang="en-US" altLang="zh-CN" sz="1400" dirty="0">
                          <a:latin typeface="宋体" panose="02010600030101010101" pitchFamily="2" charset="-122"/>
                          <a:ea typeface="宋体" panose="02010600030101010101" pitchFamily="2" charset="-122"/>
                        </a:rPr>
                        <a:t>JF</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有源</a:t>
                      </a:r>
                    </a:p>
                    <a:p>
                      <a:r>
                        <a:rPr lang="zh-CN" altLang="en-US" sz="1400" dirty="0">
                          <a:latin typeface="宋体" panose="02010600030101010101" pitchFamily="2" charset="-122"/>
                          <a:ea typeface="宋体" panose="02010600030101010101" pitchFamily="2" charset="-122"/>
                        </a:rPr>
                        <a:t>内部上拉电阻</a:t>
                      </a:r>
                    </a:p>
                  </a:txBody>
                  <a:tcPr anchor="ctr"/>
                </a:tc>
                <a:extLst>
                  <a:ext uri="{0D108BD9-81ED-4DB2-BD59-A6C34878D82A}">
                    <a16:rowId xmlns:a16="http://schemas.microsoft.com/office/drawing/2014/main" val="10007"/>
                  </a:ext>
                </a:extLst>
              </a:tr>
              <a:tr h="451248">
                <a:tc>
                  <a:txBody>
                    <a:bodyPr/>
                    <a:lstStyle/>
                    <a:p>
                      <a:r>
                        <a:rPr lang="en-US" altLang="zh-CN" sz="1400" dirty="0">
                          <a:latin typeface="宋体" panose="02010600030101010101" pitchFamily="2" charset="-122"/>
                          <a:ea typeface="宋体" panose="02010600030101010101" pitchFamily="2" charset="-122"/>
                        </a:rPr>
                        <a:t>JG</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有源</a:t>
                      </a:r>
                    </a:p>
                  </a:txBody>
                  <a:tcPr anchor="ctr"/>
                </a:tc>
                <a:extLst>
                  <a:ext uri="{0D108BD9-81ED-4DB2-BD59-A6C34878D82A}">
                    <a16:rowId xmlns:a16="http://schemas.microsoft.com/office/drawing/2014/main" val="10008"/>
                  </a:ext>
                </a:extLst>
              </a:tr>
              <a:tr h="451248">
                <a:tc>
                  <a:txBody>
                    <a:bodyPr/>
                    <a:lstStyle/>
                    <a:p>
                      <a:r>
                        <a:rPr lang="en-US" altLang="zh-CN" sz="1400" dirty="0">
                          <a:latin typeface="宋体" panose="02010600030101010101" pitchFamily="2" charset="-122"/>
                          <a:ea typeface="宋体" panose="02010600030101010101" pitchFamily="2" charset="-122"/>
                        </a:rPr>
                        <a:t>JH</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有源</a:t>
                      </a:r>
                    </a:p>
                  </a:txBody>
                  <a:tcPr anchor="ctr"/>
                </a:tc>
                <a:extLst>
                  <a:ext uri="{0D108BD9-81ED-4DB2-BD59-A6C34878D82A}">
                    <a16:rowId xmlns:a16="http://schemas.microsoft.com/office/drawing/2014/main" val="10009"/>
                  </a:ext>
                </a:extLst>
              </a:tr>
              <a:tr h="451248">
                <a:tc>
                  <a:txBody>
                    <a:bodyPr/>
                    <a:lstStyle/>
                    <a:p>
                      <a:r>
                        <a:rPr lang="en-US" altLang="zh-CN" sz="1400" dirty="0">
                          <a:latin typeface="宋体" panose="02010600030101010101" pitchFamily="2" charset="-122"/>
                          <a:ea typeface="宋体" panose="02010600030101010101" pitchFamily="2" charset="-122"/>
                        </a:rPr>
                        <a:t>JJ</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有源</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90637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223641" y="941696"/>
            <a:ext cx="2355786" cy="5076966"/>
          </a:xfrm>
        </p:spPr>
        <p:txBody>
          <a:bodyPr>
            <a:normAutofit/>
          </a:bodyPr>
          <a:lstStyle/>
          <a:p>
            <a:pPr marL="0" indent="0">
              <a:buNone/>
            </a:pPr>
            <a:r>
              <a:rPr lang="en-US" altLang="zh-CN" sz="1400" dirty="0">
                <a:latin typeface="宋体" panose="02010600030101010101" pitchFamily="2" charset="-122"/>
                <a:ea typeface="宋体" panose="02010600030101010101" pitchFamily="2" charset="-122"/>
              </a:rPr>
              <a:t>Iout1 </a:t>
            </a:r>
            <a:r>
              <a:rPr lang="zh-CN" altLang="en-US" sz="1400" dirty="0">
                <a:latin typeface="宋体" panose="02010600030101010101" pitchFamily="2" charset="-122"/>
                <a:ea typeface="宋体" panose="02010600030101010101" pitchFamily="2" charset="-122"/>
              </a:rPr>
              <a:t>：带 </a:t>
            </a:r>
            <a:r>
              <a:rPr lang="en-US" altLang="zh-CN" sz="1400" dirty="0">
                <a:latin typeface="宋体" panose="02010600030101010101" pitchFamily="2" charset="-122"/>
                <a:ea typeface="宋体" panose="02010600030101010101" pitchFamily="2" charset="-122"/>
              </a:rPr>
              <a:t>HART </a:t>
            </a:r>
            <a:r>
              <a:rPr lang="zh-CN" altLang="en-US" sz="1400" dirty="0">
                <a:latin typeface="宋体" panose="02010600030101010101" pitchFamily="2" charset="-122"/>
                <a:ea typeface="宋体" panose="02010600030101010101" pitchFamily="2" charset="-122"/>
              </a:rPr>
              <a:t>通讯的有源或无源电流输出</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Iout2 </a:t>
            </a:r>
            <a:r>
              <a:rPr lang="zh-CN" altLang="en-US" sz="1400" dirty="0">
                <a:latin typeface="宋体" panose="02010600030101010101" pitchFamily="2" charset="-122"/>
                <a:ea typeface="宋体" panose="02010600030101010101" pitchFamily="2" charset="-122"/>
              </a:rPr>
              <a:t>：有源或无源电流输出</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err="1">
                <a:latin typeface="宋体" panose="02010600030101010101" pitchFamily="2" charset="-122"/>
                <a:ea typeface="宋体" panose="02010600030101010101" pitchFamily="2" charset="-122"/>
              </a:rPr>
              <a:t>Iin</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：有源或无源电流输入</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P/Sout1 </a:t>
            </a:r>
            <a:r>
              <a:rPr lang="zh-CN" altLang="en-US" sz="1400" dirty="0">
                <a:latin typeface="宋体" panose="02010600030101010101" pitchFamily="2" charset="-122"/>
                <a:ea typeface="宋体" panose="02010600030101010101" pitchFamily="2" charset="-122"/>
              </a:rPr>
              <a:t>：无源脉冲或状态输出</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P/Sout2 </a:t>
            </a:r>
            <a:r>
              <a:rPr lang="zh-CN" altLang="en-US" sz="1400" dirty="0">
                <a:latin typeface="宋体" panose="02010600030101010101" pitchFamily="2" charset="-122"/>
                <a:ea typeface="宋体" panose="02010600030101010101" pitchFamily="2" charset="-122"/>
              </a:rPr>
              <a:t>：有源或无源脉冲或状态输出</a:t>
            </a:r>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Sin </a:t>
            </a:r>
            <a:r>
              <a:rPr lang="zh-CN" altLang="en-US" sz="1400" dirty="0">
                <a:latin typeface="宋体" panose="02010600030101010101" pitchFamily="2" charset="-122"/>
                <a:ea typeface="宋体" panose="02010600030101010101" pitchFamily="2" charset="-122"/>
              </a:rPr>
              <a:t>：状态输入</a:t>
            </a:r>
          </a:p>
          <a:p>
            <a:pPr marL="0" indent="0">
              <a:buNone/>
            </a:pP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err="1">
                <a:latin typeface="宋体" panose="02010600030101010101" pitchFamily="2" charset="-122"/>
                <a:ea typeface="宋体" panose="02010600030101010101" pitchFamily="2" charset="-122"/>
              </a:rPr>
              <a:t>Sout</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：状态输出</a:t>
            </a:r>
            <a:endParaRPr lang="en-US" altLang="zh-CN" sz="1400" dirty="0">
              <a:solidFill>
                <a:srgbClr val="FF0000"/>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518756"/>
              </p:ext>
            </p:extLst>
          </p:nvPr>
        </p:nvGraphicFramePr>
        <p:xfrm>
          <a:off x="2703281" y="743705"/>
          <a:ext cx="6120000" cy="51816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tblGrid>
              <a:tr h="0">
                <a:tc rowSpan="2">
                  <a:txBody>
                    <a:bodyPr/>
                    <a:lstStyle/>
                    <a:p>
                      <a:r>
                        <a:rPr lang="zh-CN" altLang="en-US" sz="1600" dirty="0">
                          <a:latin typeface="宋体" panose="02010600030101010101" pitchFamily="2" charset="-122"/>
                          <a:ea typeface="宋体" panose="02010600030101010101" pitchFamily="2" charset="-122"/>
                        </a:rPr>
                        <a:t>型号</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第</a:t>
                      </a:r>
                      <a:r>
                        <a:rPr lang="en-US" altLang="zh-CN" sz="1600" dirty="0">
                          <a:latin typeface="宋体" panose="02010600030101010101" pitchFamily="2" charset="-122"/>
                          <a:ea typeface="宋体" panose="02010600030101010101" pitchFamily="2" charset="-122"/>
                        </a:rPr>
                        <a:t>13</a:t>
                      </a:r>
                      <a:r>
                        <a:rPr lang="zh-CN" altLang="en-US" sz="1600" dirty="0">
                          <a:latin typeface="宋体" panose="02010600030101010101" pitchFamily="2" charset="-122"/>
                          <a:ea typeface="宋体" panose="02010600030101010101" pitchFamily="2" charset="-122"/>
                        </a:rPr>
                        <a:t>位</a:t>
                      </a:r>
                    </a:p>
                  </a:txBody>
                  <a:tcPr>
                    <a:lnR w="3175" cap="flat" cmpd="sng" algn="ctr">
                      <a:solidFill>
                        <a:schemeClr val="bg1"/>
                      </a:solidFill>
                      <a:prstDash val="solid"/>
                      <a:round/>
                      <a:headEnd type="none" w="med" len="med"/>
                      <a:tailEnd type="none" w="med" len="med"/>
                    </a:lnR>
                  </a:tcPr>
                </a:tc>
                <a:tc gridSpan="4">
                  <a:txBody>
                    <a:bodyPr/>
                    <a:lstStyle/>
                    <a:p>
                      <a:r>
                        <a:rPr lang="zh-CN" altLang="en-US" sz="1400" dirty="0">
                          <a:latin typeface="宋体" panose="02010600030101010101" pitchFamily="2" charset="-122"/>
                          <a:ea typeface="宋体" panose="02010600030101010101" pitchFamily="2" charset="-122"/>
                        </a:rPr>
                        <a:t>接线端子分配</a:t>
                      </a:r>
                    </a:p>
                  </a:txBody>
                  <a:tcPr>
                    <a:lnL w="3175" cap="flat" cmpd="sng" algn="ctr">
                      <a:solidFill>
                        <a:schemeClr val="bg1"/>
                      </a:solidFill>
                      <a:prstDash val="solid"/>
                      <a:round/>
                      <a:headEnd type="none" w="med" len="med"/>
                      <a:tailEnd type="none" w="med" len="med"/>
                    </a:lnL>
                    <a:lnB w="3175" cap="flat" cmpd="sng" algn="ctr">
                      <a:solidFill>
                        <a:schemeClr val="bg1"/>
                      </a:solidFill>
                      <a:prstDash val="solid"/>
                      <a:round/>
                      <a:headEnd type="none" w="med" len="med"/>
                      <a:tailEnd type="none" w="med" len="med"/>
                    </a:lnB>
                  </a:tcPr>
                </a:tc>
                <a:tc hMerge="1">
                  <a:txBody>
                    <a:bodyPr/>
                    <a:lstStyle/>
                    <a:p>
                      <a:endParaRPr lang="zh-CN" altLang="en-US" dirty="0">
                        <a:latin typeface="宋体" panose="02010600030101010101" pitchFamily="2" charset="-122"/>
                        <a:ea typeface="宋体" panose="02010600030101010101" pitchFamily="2" charset="-122"/>
                      </a:endParaRPr>
                    </a:p>
                  </a:txBody>
                  <a:tcPr/>
                </a:tc>
                <a:tc hMerge="1">
                  <a:txBody>
                    <a:bodyPr/>
                    <a:lstStyle/>
                    <a:p>
                      <a:endParaRPr lang="zh-CN" altLang="en-US" dirty="0">
                        <a:latin typeface="宋体" panose="02010600030101010101" pitchFamily="2" charset="-122"/>
                        <a:ea typeface="宋体" panose="02010600030101010101" pitchFamily="2" charset="-122"/>
                      </a:endParaRPr>
                    </a:p>
                  </a:txBody>
                  <a:tcPr/>
                </a:tc>
                <a:tc hMerge="1">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0"/>
                  </a:ext>
                </a:extLst>
              </a:tr>
              <a:tr h="0">
                <a:tc vMerge="1">
                  <a:txBody>
                    <a:bodyPr/>
                    <a:lstStyle/>
                    <a:p>
                      <a:endParaRPr lang="zh-CN" altLang="en-US"/>
                    </a:p>
                  </a:txBody>
                  <a:tcPr/>
                </a:tc>
                <a:tc>
                  <a:txBody>
                    <a:bodyPr/>
                    <a:lstStyle/>
                    <a:p>
                      <a:r>
                        <a:rPr lang="en-US" altLang="zh-CN" sz="1400" dirty="0">
                          <a:solidFill>
                            <a:schemeClr val="bg1"/>
                          </a:solidFill>
                          <a:latin typeface="宋体" panose="02010600030101010101" pitchFamily="2" charset="-122"/>
                          <a:ea typeface="宋体" panose="02010600030101010101" pitchFamily="2" charset="-122"/>
                        </a:rPr>
                        <a:t>I/O1 +/-</a:t>
                      </a:r>
                      <a:endParaRPr lang="zh-CN" altLang="en-US" sz="1400" dirty="0">
                        <a:solidFill>
                          <a:schemeClr val="bg1"/>
                        </a:solidFill>
                        <a:latin typeface="宋体" panose="02010600030101010101" pitchFamily="2" charset="-122"/>
                        <a:ea typeface="宋体" panose="02010600030101010101" pitchFamily="2" charset="-122"/>
                      </a:endParaRPr>
                    </a:p>
                  </a:txBody>
                  <a:tcP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I/O2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I/O3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altLang="zh-CN" sz="1400" dirty="0">
                          <a:solidFill>
                            <a:schemeClr val="bg1"/>
                          </a:solidFill>
                          <a:latin typeface="宋体" panose="02010600030101010101" pitchFamily="2" charset="-122"/>
                          <a:ea typeface="宋体" panose="02010600030101010101" pitchFamily="2" charset="-122"/>
                        </a:rPr>
                        <a:t>I/O4 +/-</a:t>
                      </a:r>
                      <a:endParaRPr lang="zh-CN" altLang="en-US" sz="1400" dirty="0">
                        <a:solidFill>
                          <a:schemeClr val="bg1"/>
                        </a:solidFill>
                        <a:latin typeface="宋体" panose="02010600030101010101" pitchFamily="2" charset="-122"/>
                        <a:ea typeface="宋体" panose="02010600030101010101" pitchFamily="2" charset="-122"/>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1248">
                <a:tc>
                  <a:txBody>
                    <a:bodyPr/>
                    <a:lstStyle/>
                    <a:p>
                      <a:r>
                        <a:rPr lang="en-US" altLang="zh-CN" sz="1400" dirty="0">
                          <a:latin typeface="宋体" panose="02010600030101010101" pitchFamily="2" charset="-122"/>
                          <a:ea typeface="宋体" panose="02010600030101010101" pitchFamily="2" charset="-122"/>
                        </a:rPr>
                        <a:t>JK</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lnT w="3175" cap="flat" cmpd="sng" algn="ctr">
                      <a:solidFill>
                        <a:schemeClr val="bg1"/>
                      </a:solidFill>
                      <a:prstDash val="solid"/>
                      <a:round/>
                      <a:headEnd type="none" w="med" len="med"/>
                      <a:tailEnd type="none" w="med" len="med"/>
                    </a:lnT>
                  </a:tcP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有源</a:t>
                      </a:r>
                    </a:p>
                  </a:txBody>
                  <a:tcPr anchor="ctr">
                    <a:lnT w="31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2"/>
                  </a:ext>
                </a:extLst>
              </a:tr>
              <a:tr h="451248">
                <a:tc>
                  <a:txBody>
                    <a:bodyPr/>
                    <a:lstStyle/>
                    <a:p>
                      <a:r>
                        <a:rPr lang="en-US" altLang="zh-CN" sz="1400" dirty="0">
                          <a:latin typeface="宋体" panose="02010600030101010101" pitchFamily="2" charset="-122"/>
                          <a:ea typeface="宋体" panose="02010600030101010101" pitchFamily="2" charset="-122"/>
                        </a:rPr>
                        <a:t>JL</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3"/>
                  </a:ext>
                </a:extLst>
              </a:tr>
              <a:tr h="451248">
                <a:tc>
                  <a:txBody>
                    <a:bodyPr/>
                    <a:lstStyle/>
                    <a:p>
                      <a:r>
                        <a:rPr lang="en-US" altLang="zh-CN" sz="1400" dirty="0">
                          <a:latin typeface="宋体" panose="02010600030101010101" pitchFamily="2" charset="-122"/>
                          <a:ea typeface="宋体" panose="02010600030101010101" pitchFamily="2" charset="-122"/>
                        </a:rPr>
                        <a:t>JM</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4"/>
                  </a:ext>
                </a:extLst>
              </a:tr>
              <a:tr h="451248">
                <a:tc>
                  <a:txBody>
                    <a:bodyPr/>
                    <a:lstStyle/>
                    <a:p>
                      <a:r>
                        <a:rPr lang="en-US" altLang="zh-CN" sz="1400" dirty="0">
                          <a:latin typeface="宋体" panose="02010600030101010101" pitchFamily="2" charset="-122"/>
                          <a:ea typeface="宋体" panose="02010600030101010101" pitchFamily="2" charset="-122"/>
                        </a:rPr>
                        <a:t>JN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有源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Sin</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err="1">
                          <a:latin typeface="宋体" panose="02010600030101010101" pitchFamily="2" charset="-122"/>
                          <a:ea typeface="宋体" panose="02010600030101010101" pitchFamily="2" charset="-122"/>
                        </a:rPr>
                        <a:t>Iin</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5"/>
                  </a:ext>
                </a:extLst>
              </a:tr>
              <a:tr h="451248">
                <a:tc>
                  <a:txBody>
                    <a:bodyPr/>
                    <a:lstStyle/>
                    <a:p>
                      <a:r>
                        <a:rPr lang="en-US" altLang="zh-CN" sz="1400" dirty="0">
                          <a:latin typeface="宋体" panose="02010600030101010101" pitchFamily="2" charset="-122"/>
                          <a:ea typeface="宋体" panose="02010600030101010101" pitchFamily="2" charset="-122"/>
                        </a:rPr>
                        <a:t>JP</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6"/>
                  </a:ext>
                </a:extLst>
              </a:tr>
              <a:tr h="451248">
                <a:tc>
                  <a:txBody>
                    <a:bodyPr/>
                    <a:lstStyle/>
                    <a:p>
                      <a:r>
                        <a:rPr lang="en-US" altLang="zh-CN" sz="1400" dirty="0">
                          <a:latin typeface="宋体" panose="02010600030101010101" pitchFamily="2" charset="-122"/>
                          <a:ea typeface="宋体" panose="02010600030101010101" pitchFamily="2" charset="-122"/>
                        </a:rPr>
                        <a:t>JQ</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txBody>
                  <a:tcPr anchor="ctr"/>
                </a:tc>
                <a:extLst>
                  <a:ext uri="{0D108BD9-81ED-4DB2-BD59-A6C34878D82A}">
                    <a16:rowId xmlns:a16="http://schemas.microsoft.com/office/drawing/2014/main" val="10007"/>
                  </a:ext>
                </a:extLst>
              </a:tr>
              <a:tr h="451248">
                <a:tc>
                  <a:txBody>
                    <a:bodyPr/>
                    <a:lstStyle/>
                    <a:p>
                      <a:r>
                        <a:rPr lang="en-US" altLang="zh-CN" sz="1400" dirty="0">
                          <a:latin typeface="宋体" panose="02010600030101010101" pitchFamily="2" charset="-122"/>
                          <a:ea typeface="宋体" panose="02010600030101010101" pitchFamily="2" charset="-122"/>
                        </a:rPr>
                        <a:t>JR</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NAMUR</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8"/>
                  </a:ext>
                </a:extLst>
              </a:tr>
              <a:tr h="451248">
                <a:tc>
                  <a:txBody>
                    <a:bodyPr/>
                    <a:lstStyle/>
                    <a:p>
                      <a:r>
                        <a:rPr lang="en-US" altLang="zh-CN" sz="1400" dirty="0">
                          <a:latin typeface="宋体" panose="02010600030101010101" pitchFamily="2" charset="-122"/>
                          <a:ea typeface="宋体" panose="02010600030101010101" pitchFamily="2" charset="-122"/>
                        </a:rPr>
                        <a:t>JS</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Iout1</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P/Sout1</a:t>
                      </a:r>
                    </a:p>
                    <a:p>
                      <a:r>
                        <a:rPr lang="zh-CN" altLang="en-US" sz="1400" dirty="0">
                          <a:latin typeface="宋体" panose="02010600030101010101" pitchFamily="2" charset="-122"/>
                          <a:ea typeface="宋体" panose="02010600030101010101" pitchFamily="2" charset="-122"/>
                        </a:rPr>
                        <a:t>无源</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NAMUR</a:t>
                      </a:r>
                      <a:endParaRPr lang="zh-CN" altLang="en-US" sz="1400" dirty="0">
                        <a:latin typeface="宋体" panose="02010600030101010101" pitchFamily="2" charset="-122"/>
                        <a:ea typeface="宋体" panose="02010600030101010101" pitchFamily="2" charset="-122"/>
                      </a:endParaRPr>
                    </a:p>
                  </a:txBody>
                  <a:tcPr anchor="ctr"/>
                </a:tc>
                <a:tc>
                  <a:txBody>
                    <a:bodyPr/>
                    <a:lstStyle/>
                    <a:p>
                      <a:r>
                        <a:rPr lang="en-US" altLang="zh-CN" sz="1400" dirty="0">
                          <a:latin typeface="宋体" panose="02010600030101010101" pitchFamily="2" charset="-122"/>
                          <a:ea typeface="宋体" panose="02010600030101010101" pitchFamily="2" charset="-122"/>
                        </a:rPr>
                        <a:t>Iout2</a:t>
                      </a:r>
                    </a:p>
                    <a:p>
                      <a:r>
                        <a:rPr lang="zh-CN" altLang="en-US" sz="1400" dirty="0">
                          <a:latin typeface="宋体" panose="02010600030101010101" pitchFamily="2" charset="-122"/>
                          <a:ea typeface="宋体" panose="02010600030101010101" pitchFamily="2" charset="-122"/>
                        </a:rPr>
                        <a:t>无源</a:t>
                      </a:r>
                    </a:p>
                  </a:txBody>
                  <a:tcPr anchor="ctr"/>
                </a:tc>
                <a:tc>
                  <a:txBody>
                    <a:bodyPr/>
                    <a:lstStyle/>
                    <a:p>
                      <a:r>
                        <a:rPr lang="en-US" altLang="zh-CN" sz="1400" dirty="0">
                          <a:latin typeface="宋体" panose="02010600030101010101" pitchFamily="2" charset="-122"/>
                          <a:ea typeface="宋体" panose="02010600030101010101" pitchFamily="2" charset="-122"/>
                        </a:rPr>
                        <a:t>P/Sout2</a:t>
                      </a:r>
                    </a:p>
                    <a:p>
                      <a:r>
                        <a:rPr lang="zh-CN" altLang="en-US" sz="1400" dirty="0">
                          <a:latin typeface="宋体" panose="02010600030101010101" pitchFamily="2" charset="-122"/>
                          <a:ea typeface="宋体" panose="02010600030101010101" pitchFamily="2" charset="-122"/>
                        </a:rPr>
                        <a:t>无源</a:t>
                      </a:r>
                    </a:p>
                    <a:p>
                      <a:r>
                        <a:rPr lang="en-US" altLang="zh-CN" sz="1400" dirty="0">
                          <a:latin typeface="宋体" panose="02010600030101010101" pitchFamily="2" charset="-122"/>
                          <a:ea typeface="宋体" panose="02010600030101010101" pitchFamily="2" charset="-122"/>
                        </a:rPr>
                        <a:t>NAMUR</a:t>
                      </a:r>
                      <a:endParaRPr lang="zh-CN" altLang="en-US" sz="14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022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743" y="787458"/>
            <a:ext cx="6622956" cy="544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9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021" y="779207"/>
            <a:ext cx="6248400" cy="5458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86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ja-JP" altLang="en-US" dirty="0">
                <a:solidFill>
                  <a:schemeClr val="bg1"/>
                </a:solidFill>
                <a:latin typeface="宋体" panose="02010600030101010101" pitchFamily="2" charset="-122"/>
                <a:ea typeface="宋体" panose="02010600030101010101" pitchFamily="2" charset="-122"/>
              </a:rPr>
              <a:t>１．</a:t>
            </a:r>
            <a:r>
              <a:rPr lang="zh-CN" altLang="en-US" dirty="0">
                <a:solidFill>
                  <a:schemeClr val="bg1"/>
                </a:solidFill>
                <a:latin typeface="宋体" panose="02010600030101010101" pitchFamily="2" charset="-122"/>
                <a:ea typeface="宋体" panose="02010600030101010101" pitchFamily="2" charset="-122"/>
              </a:rPr>
              <a:t>显示器简要说明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RotaMass Total Insight </a:t>
            </a:r>
            <a:r>
              <a:rPr lang="zh-CN" altLang="en-US" sz="2000" dirty="0">
                <a:latin typeface="宋体" panose="02010600030101010101" pitchFamily="2" charset="-122"/>
                <a:ea typeface="宋体" panose="02010600030101010101" pitchFamily="2" charset="-122"/>
              </a:rPr>
              <a:t>支持多种操作方式：</a:t>
            </a:r>
          </a:p>
          <a:p>
            <a:pPr marL="0" indent="0">
              <a:buNone/>
            </a:pPr>
            <a:r>
              <a:rPr lang="zh-CN" altLang="en-US" sz="2000" dirty="0">
                <a:latin typeface="宋体" panose="02010600030101010101" pitchFamily="2" charset="-122"/>
                <a:ea typeface="宋体" panose="02010600030101010101" pitchFamily="2" charset="-122"/>
              </a:rPr>
              <a:t>▪ 显示器上的红外 </a:t>
            </a:r>
            <a:r>
              <a:rPr lang="en-US" altLang="zh-CN" sz="2000" dirty="0">
                <a:latin typeface="宋体" panose="02010600030101010101" pitchFamily="2" charset="-122"/>
                <a:ea typeface="宋体" panose="02010600030101010101" pitchFamily="2" charset="-122"/>
              </a:rPr>
              <a:t>(IR) </a:t>
            </a:r>
            <a:r>
              <a:rPr lang="zh-CN" altLang="en-US" sz="2000" dirty="0">
                <a:latin typeface="宋体" panose="02010600030101010101" pitchFamily="2" charset="-122"/>
                <a:ea typeface="宋体" panose="02010600030101010101" pitchFamily="2" charset="-122"/>
              </a:rPr>
              <a:t>开关</a:t>
            </a:r>
          </a:p>
          <a:p>
            <a:pPr marL="0" indent="0">
              <a:buNone/>
            </a:pPr>
            <a:r>
              <a:rPr lang="zh-CN" altLang="en-US" sz="2000" dirty="0">
                <a:latin typeface="宋体" panose="02010600030101010101" pitchFamily="2" charset="-122"/>
                <a:ea typeface="宋体" panose="02010600030101010101" pitchFamily="2" charset="-122"/>
              </a:rPr>
              <a:t>▪ 数字通讯（例如 </a:t>
            </a:r>
            <a:r>
              <a:rPr lang="en-US" altLang="zh-CN" sz="2000">
                <a:latin typeface="宋体" panose="02010600030101010101" pitchFamily="2" charset="-122"/>
                <a:ea typeface="宋体" panose="02010600030101010101" pitchFamily="2" charset="-122"/>
              </a:rPr>
              <a:t>HART 7 </a:t>
            </a:r>
            <a:r>
              <a:rPr lang="zh-CN" altLang="en-US" sz="2000">
                <a:latin typeface="宋体" panose="02010600030101010101" pitchFamily="2" charset="-122"/>
                <a:ea typeface="宋体" panose="02010600030101010101" pitchFamily="2" charset="-122"/>
              </a:rPr>
              <a:t>或 </a:t>
            </a:r>
            <a:r>
              <a:rPr lang="en-US" altLang="zh-CN" sz="2000" dirty="0">
                <a:latin typeface="宋体" panose="02010600030101010101" pitchFamily="2" charset="-122"/>
                <a:ea typeface="宋体" panose="02010600030101010101" pitchFamily="2" charset="-122"/>
              </a:rPr>
              <a:t>Modbus </a:t>
            </a:r>
            <a:r>
              <a:rPr lang="zh-CN" altLang="en-US" sz="2000" dirty="0">
                <a:latin typeface="宋体" panose="02010600030101010101" pitchFamily="2" charset="-122"/>
                <a:ea typeface="宋体" panose="02010600030101010101" pitchFamily="2" charset="-122"/>
              </a:rPr>
              <a:t>通讯）</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b="1" dirty="0">
                <a:solidFill>
                  <a:srgbClr val="FF0000"/>
                </a:solidFill>
                <a:latin typeface="宋体" panose="02010600030101010101" pitchFamily="2" charset="-122"/>
                <a:ea typeface="宋体" panose="02010600030101010101" pitchFamily="2" charset="-122"/>
              </a:rPr>
              <a:t>注意：</a:t>
            </a:r>
            <a:r>
              <a:rPr lang="zh-CN" altLang="en-US" sz="2000" dirty="0">
                <a:latin typeface="宋体" panose="02010600030101010101" pitchFamily="2" charset="-122"/>
                <a:ea typeface="宋体" panose="02010600030101010101" pitchFamily="2" charset="-122"/>
              </a:rPr>
              <a:t>显示器上的控件为红外开关。它们会在物体（例如手指等）极为接近时立即响应。因此，无需对显示器表面施加任何压力。</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请遵守以下说明，确保红外开关正常工作：</a:t>
            </a:r>
          </a:p>
          <a:p>
            <a:pPr marL="0" indent="0">
              <a:buNone/>
            </a:pPr>
            <a:r>
              <a:rPr lang="zh-CN" altLang="en-US" sz="2000" dirty="0">
                <a:latin typeface="宋体" panose="02010600030101010101" pitchFamily="2" charset="-122"/>
                <a:ea typeface="宋体" panose="02010600030101010101" pitchFamily="2" charset="-122"/>
              </a:rPr>
              <a:t>▶ 保持显示器玻璃清洁。</a:t>
            </a:r>
          </a:p>
          <a:p>
            <a:pPr marL="0" indent="0">
              <a:buNone/>
            </a:pPr>
            <a:r>
              <a:rPr lang="zh-CN" altLang="en-US" sz="2000" dirty="0">
                <a:latin typeface="宋体" panose="02010600030101010101" pitchFamily="2" charset="-122"/>
                <a:ea typeface="宋体" panose="02010600030101010101" pitchFamily="2" charset="-122"/>
              </a:rPr>
              <a:t>▶ 避免受到阳光直射。</a:t>
            </a:r>
          </a:p>
          <a:p>
            <a:pPr marL="0" indent="0">
              <a:buNone/>
            </a:pPr>
            <a:r>
              <a:rPr lang="zh-CN" altLang="en-US" sz="2000" dirty="0">
                <a:latin typeface="宋体" panose="02010600030101010101" pitchFamily="2" charset="-122"/>
                <a:ea typeface="宋体" panose="02010600030101010101" pitchFamily="2" charset="-122"/>
              </a:rPr>
              <a:t>▶ 为增加手指反射率（例如，手指很脏时），请在手指上缠绕白色胶带。</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09759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599" y="789975"/>
            <a:ext cx="5171244" cy="545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71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39" y="1885950"/>
            <a:ext cx="7294563"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34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21" y="781938"/>
            <a:ext cx="6304200" cy="542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180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接线</a:t>
            </a:r>
            <a:endParaRPr lang="en-US" altLang="zh-CN" sz="2000" b="1" u="sng" dirty="0">
              <a:latin typeface="宋体" panose="02010600030101010101" pitchFamily="2" charset="-122"/>
              <a:ea typeface="宋体" panose="0201060003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358" y="2147888"/>
            <a:ext cx="54197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996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脉冲宽度</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固定脉冲输出：脉冲信号具有固定的脉冲宽度，占空比根据所分配的工艺变量的值而变化。可以配置脉冲输出特性，如脉冲宽度、脉冲速率、报警状态信号、输出脉冲流向以及脉冲的有源模式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开</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或</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关</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。可设置的</a:t>
            </a:r>
            <a:r>
              <a:rPr lang="en-US" altLang="zh-CN" sz="1800" dirty="0">
                <a:latin typeface="宋体" panose="02010600030101010101" pitchFamily="2" charset="-122"/>
                <a:ea typeface="宋体" panose="02010600030101010101" pitchFamily="2" charset="-122"/>
              </a:rPr>
              <a:t>LRV</a:t>
            </a:r>
            <a:r>
              <a:rPr lang="zh-CN" altLang="en-US" sz="1800" dirty="0">
                <a:latin typeface="宋体" panose="02010600030101010101" pitchFamily="2" charset="-122"/>
                <a:ea typeface="宋体" panose="02010600030101010101" pitchFamily="2" charset="-122"/>
              </a:rPr>
              <a:t>或</a:t>
            </a:r>
            <a:r>
              <a:rPr lang="en-US" altLang="zh-CN" sz="1800" dirty="0">
                <a:latin typeface="宋体" panose="02010600030101010101" pitchFamily="2" charset="-122"/>
                <a:ea typeface="宋体" panose="02010600030101010101" pitchFamily="2" charset="-122"/>
              </a:rPr>
              <a:t>URV</a:t>
            </a:r>
            <a:r>
              <a:rPr lang="zh-CN" altLang="en-US" sz="1800" dirty="0">
                <a:latin typeface="宋体" panose="02010600030101010101" pitchFamily="2" charset="-122"/>
                <a:ea typeface="宋体" panose="02010600030101010101" pitchFamily="2" charset="-122"/>
              </a:rPr>
              <a:t>脉冲信号范围为</a:t>
            </a:r>
            <a:r>
              <a:rPr lang="en-US" altLang="zh-CN" sz="1800" dirty="0">
                <a:latin typeface="宋体" panose="02010600030101010101" pitchFamily="2" charset="-122"/>
                <a:ea typeface="宋体" panose="02010600030101010101" pitchFamily="2" charset="-122"/>
              </a:rPr>
              <a:t>0.0001…10000pps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pluse/s</a:t>
            </a:r>
            <a:r>
              <a:rPr lang="zh-CN" altLang="en-US" sz="1800" dirty="0">
                <a:latin typeface="宋体" panose="02010600030101010101" pitchFamily="2" charset="-122"/>
                <a:ea typeface="宋体" panose="02010600030101010101" pitchFamily="2" charset="-122"/>
              </a:rPr>
              <a:t>）。下表显示了脉冲宽度的选择和相应的最大脉冲速率</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70218581"/>
              </p:ext>
            </p:extLst>
          </p:nvPr>
        </p:nvGraphicFramePr>
        <p:xfrm>
          <a:off x="5353579" y="2474257"/>
          <a:ext cx="2311244" cy="3765177"/>
        </p:xfrm>
        <a:graphic>
          <a:graphicData uri="http://schemas.openxmlformats.org/drawingml/2006/table">
            <a:tbl>
              <a:tblPr firstRow="1" bandRow="1">
                <a:tableStyleId>{5C22544A-7EE6-4342-B048-85BDC9FD1C3A}</a:tableStyleId>
              </a:tblPr>
              <a:tblGrid>
                <a:gridCol w="1155622">
                  <a:extLst>
                    <a:ext uri="{9D8B030D-6E8A-4147-A177-3AD203B41FA5}">
                      <a16:colId xmlns:a16="http://schemas.microsoft.com/office/drawing/2014/main" val="20000"/>
                    </a:ext>
                  </a:extLst>
                </a:gridCol>
                <a:gridCol w="1155622">
                  <a:extLst>
                    <a:ext uri="{9D8B030D-6E8A-4147-A177-3AD203B41FA5}">
                      <a16:colId xmlns:a16="http://schemas.microsoft.com/office/drawing/2014/main" val="20001"/>
                    </a:ext>
                  </a:extLst>
                </a:gridCol>
              </a:tblGrid>
              <a:tr h="357042">
                <a:tc>
                  <a:txBody>
                    <a:bodyPr/>
                    <a:lstStyle/>
                    <a:p>
                      <a:pPr algn="ctr"/>
                      <a:r>
                        <a:rPr lang="zh-CN" altLang="en-US" sz="800" dirty="0"/>
                        <a:t>脉冲宽度</a:t>
                      </a:r>
                      <a:endParaRPr lang="en-US" altLang="zh-CN" sz="800" dirty="0"/>
                    </a:p>
                    <a:p>
                      <a:pPr algn="ctr"/>
                      <a:r>
                        <a:rPr lang="zh-CN" altLang="en-US" sz="800" dirty="0"/>
                        <a:t>｛</a:t>
                      </a:r>
                      <a:r>
                        <a:rPr lang="en-US" altLang="zh-CN" sz="800" dirty="0"/>
                        <a:t>ms</a:t>
                      </a:r>
                      <a:r>
                        <a:rPr lang="zh-CN" altLang="en-US" sz="800" dirty="0"/>
                        <a:t>｝</a:t>
                      </a:r>
                    </a:p>
                  </a:txBody>
                  <a:tcPr/>
                </a:tc>
                <a:tc>
                  <a:txBody>
                    <a:bodyPr/>
                    <a:lstStyle/>
                    <a:p>
                      <a:pPr algn="ctr"/>
                      <a:r>
                        <a:rPr lang="zh-CN" altLang="en-US" sz="800" dirty="0"/>
                        <a:t>最大脉冲速率</a:t>
                      </a:r>
                      <a:endParaRPr lang="en-US" altLang="zh-CN" sz="800" dirty="0"/>
                    </a:p>
                    <a:p>
                      <a:pPr algn="ctr"/>
                      <a:r>
                        <a:rPr lang="zh-CN" altLang="en-US" sz="800" dirty="0"/>
                        <a:t>｛</a:t>
                      </a:r>
                      <a:r>
                        <a:rPr lang="en-US" altLang="zh-CN" sz="800" dirty="0"/>
                        <a:t>pps</a:t>
                      </a:r>
                      <a:r>
                        <a:rPr lang="zh-CN" altLang="en-US" sz="800" dirty="0"/>
                        <a:t>｝</a:t>
                      </a:r>
                    </a:p>
                  </a:txBody>
                  <a:tcPr/>
                </a:tc>
                <a:extLst>
                  <a:ext uri="{0D108BD9-81ED-4DB2-BD59-A6C34878D82A}">
                    <a16:rowId xmlns:a16="http://schemas.microsoft.com/office/drawing/2014/main" val="10000"/>
                  </a:ext>
                </a:extLst>
              </a:tr>
              <a:tr h="227209">
                <a:tc>
                  <a:txBody>
                    <a:bodyPr/>
                    <a:lstStyle/>
                    <a:p>
                      <a:pPr algn="ctr"/>
                      <a:r>
                        <a:rPr lang="en-US" altLang="zh-CN" sz="800" dirty="0"/>
                        <a:t>0..05</a:t>
                      </a:r>
                      <a:endParaRPr lang="zh-CN" altLang="en-US" sz="800" dirty="0"/>
                    </a:p>
                  </a:txBody>
                  <a:tcPr/>
                </a:tc>
                <a:tc>
                  <a:txBody>
                    <a:bodyPr/>
                    <a:lstStyle/>
                    <a:p>
                      <a:pPr algn="ctr"/>
                      <a:r>
                        <a:rPr lang="en-US" altLang="zh-CN" sz="800" dirty="0"/>
                        <a:t>10000</a:t>
                      </a:r>
                      <a:endParaRPr lang="zh-CN" altLang="en-US" sz="800" dirty="0"/>
                    </a:p>
                  </a:txBody>
                  <a:tcPr/>
                </a:tc>
                <a:extLst>
                  <a:ext uri="{0D108BD9-81ED-4DB2-BD59-A6C34878D82A}">
                    <a16:rowId xmlns:a16="http://schemas.microsoft.com/office/drawing/2014/main" val="10001"/>
                  </a:ext>
                </a:extLst>
              </a:tr>
              <a:tr h="227209">
                <a:tc>
                  <a:txBody>
                    <a:bodyPr/>
                    <a:lstStyle/>
                    <a:p>
                      <a:pPr algn="ctr"/>
                      <a:r>
                        <a:rPr lang="en-US" altLang="zh-CN" sz="800" dirty="0"/>
                        <a:t>0.1</a:t>
                      </a:r>
                      <a:endParaRPr lang="zh-CN" altLang="en-US" sz="800" dirty="0"/>
                    </a:p>
                  </a:txBody>
                  <a:tcPr/>
                </a:tc>
                <a:tc>
                  <a:txBody>
                    <a:bodyPr/>
                    <a:lstStyle/>
                    <a:p>
                      <a:pPr algn="ctr"/>
                      <a:r>
                        <a:rPr lang="en-US" altLang="zh-CN" sz="800" dirty="0"/>
                        <a:t>5000</a:t>
                      </a:r>
                      <a:endParaRPr lang="zh-CN" altLang="en-US" sz="800" dirty="0"/>
                    </a:p>
                  </a:txBody>
                  <a:tcPr/>
                </a:tc>
                <a:extLst>
                  <a:ext uri="{0D108BD9-81ED-4DB2-BD59-A6C34878D82A}">
                    <a16:rowId xmlns:a16="http://schemas.microsoft.com/office/drawing/2014/main" val="10002"/>
                  </a:ext>
                </a:extLst>
              </a:tr>
              <a:tr h="227209">
                <a:tc>
                  <a:txBody>
                    <a:bodyPr/>
                    <a:lstStyle/>
                    <a:p>
                      <a:pPr algn="ctr"/>
                      <a:r>
                        <a:rPr lang="en-US" altLang="zh-CN" sz="800" dirty="0"/>
                        <a:t>0.5</a:t>
                      </a:r>
                      <a:endParaRPr lang="zh-CN" altLang="en-US" sz="800" dirty="0"/>
                    </a:p>
                  </a:txBody>
                  <a:tcPr/>
                </a:tc>
                <a:tc>
                  <a:txBody>
                    <a:bodyPr/>
                    <a:lstStyle/>
                    <a:p>
                      <a:pPr algn="ctr"/>
                      <a:r>
                        <a:rPr lang="en-US" altLang="zh-CN" sz="800" dirty="0"/>
                        <a:t>1000</a:t>
                      </a:r>
                      <a:endParaRPr lang="zh-CN" altLang="en-US" sz="800" dirty="0"/>
                    </a:p>
                  </a:txBody>
                  <a:tcPr/>
                </a:tc>
                <a:extLst>
                  <a:ext uri="{0D108BD9-81ED-4DB2-BD59-A6C34878D82A}">
                    <a16:rowId xmlns:a16="http://schemas.microsoft.com/office/drawing/2014/main" val="10003"/>
                  </a:ext>
                </a:extLst>
              </a:tr>
              <a:tr h="227209">
                <a:tc>
                  <a:txBody>
                    <a:bodyPr/>
                    <a:lstStyle/>
                    <a:p>
                      <a:pPr algn="ctr"/>
                      <a:r>
                        <a:rPr lang="en-US" altLang="zh-CN" sz="800" dirty="0"/>
                        <a:t>1</a:t>
                      </a:r>
                      <a:endParaRPr lang="zh-CN" altLang="en-US" sz="800" dirty="0"/>
                    </a:p>
                  </a:txBody>
                  <a:tcPr/>
                </a:tc>
                <a:tc>
                  <a:txBody>
                    <a:bodyPr/>
                    <a:lstStyle/>
                    <a:p>
                      <a:pPr algn="ctr"/>
                      <a:r>
                        <a:rPr lang="en-US" altLang="zh-CN" sz="800" dirty="0"/>
                        <a:t>500</a:t>
                      </a:r>
                      <a:endParaRPr lang="zh-CN" altLang="en-US" sz="800" dirty="0"/>
                    </a:p>
                  </a:txBody>
                  <a:tcPr/>
                </a:tc>
                <a:extLst>
                  <a:ext uri="{0D108BD9-81ED-4DB2-BD59-A6C34878D82A}">
                    <a16:rowId xmlns:a16="http://schemas.microsoft.com/office/drawing/2014/main" val="10004"/>
                  </a:ext>
                </a:extLst>
              </a:tr>
              <a:tr h="227209">
                <a:tc>
                  <a:txBody>
                    <a:bodyPr/>
                    <a:lstStyle/>
                    <a:p>
                      <a:pPr algn="ctr"/>
                      <a:r>
                        <a:rPr lang="en-US" altLang="zh-CN" sz="800" dirty="0"/>
                        <a:t>5</a:t>
                      </a:r>
                      <a:endParaRPr lang="zh-CN" altLang="en-US" sz="800" dirty="0"/>
                    </a:p>
                  </a:txBody>
                  <a:tcPr/>
                </a:tc>
                <a:tc>
                  <a:txBody>
                    <a:bodyPr/>
                    <a:lstStyle/>
                    <a:p>
                      <a:pPr algn="ctr"/>
                      <a:r>
                        <a:rPr lang="en-US" altLang="zh-CN" sz="800" dirty="0"/>
                        <a:t>100</a:t>
                      </a:r>
                      <a:endParaRPr lang="zh-CN" altLang="en-US" sz="800" dirty="0"/>
                    </a:p>
                  </a:txBody>
                  <a:tcPr/>
                </a:tc>
                <a:extLst>
                  <a:ext uri="{0D108BD9-81ED-4DB2-BD59-A6C34878D82A}">
                    <a16:rowId xmlns:a16="http://schemas.microsoft.com/office/drawing/2014/main" val="10005"/>
                  </a:ext>
                </a:extLst>
              </a:tr>
              <a:tr h="227209">
                <a:tc>
                  <a:txBody>
                    <a:bodyPr/>
                    <a:lstStyle/>
                    <a:p>
                      <a:pPr algn="ctr"/>
                      <a:r>
                        <a:rPr lang="en-US" altLang="zh-CN" sz="800" dirty="0"/>
                        <a:t>10</a:t>
                      </a:r>
                      <a:endParaRPr lang="zh-CN" altLang="en-US" sz="800" dirty="0"/>
                    </a:p>
                  </a:txBody>
                  <a:tcPr/>
                </a:tc>
                <a:tc>
                  <a:txBody>
                    <a:bodyPr/>
                    <a:lstStyle/>
                    <a:p>
                      <a:pPr algn="ctr"/>
                      <a:r>
                        <a:rPr lang="en-US" altLang="zh-CN" sz="800" dirty="0"/>
                        <a:t>50</a:t>
                      </a:r>
                      <a:endParaRPr lang="zh-CN" altLang="en-US" sz="800" dirty="0"/>
                    </a:p>
                  </a:txBody>
                  <a:tcPr/>
                </a:tc>
                <a:extLst>
                  <a:ext uri="{0D108BD9-81ED-4DB2-BD59-A6C34878D82A}">
                    <a16:rowId xmlns:a16="http://schemas.microsoft.com/office/drawing/2014/main" val="10006"/>
                  </a:ext>
                </a:extLst>
              </a:tr>
              <a:tr h="227209">
                <a:tc>
                  <a:txBody>
                    <a:bodyPr/>
                    <a:lstStyle/>
                    <a:p>
                      <a:pPr algn="ctr"/>
                      <a:r>
                        <a:rPr lang="en-US" altLang="zh-CN" sz="800" dirty="0"/>
                        <a:t>20</a:t>
                      </a:r>
                      <a:endParaRPr lang="zh-CN" altLang="en-US" sz="800" dirty="0"/>
                    </a:p>
                  </a:txBody>
                  <a:tcPr/>
                </a:tc>
                <a:tc>
                  <a:txBody>
                    <a:bodyPr/>
                    <a:lstStyle/>
                    <a:p>
                      <a:pPr algn="ctr"/>
                      <a:r>
                        <a:rPr lang="en-US" altLang="zh-CN" sz="800" dirty="0"/>
                        <a:t>25</a:t>
                      </a:r>
                      <a:endParaRPr lang="zh-CN" altLang="en-US" sz="800" dirty="0"/>
                    </a:p>
                  </a:txBody>
                  <a:tcPr/>
                </a:tc>
                <a:extLst>
                  <a:ext uri="{0D108BD9-81ED-4DB2-BD59-A6C34878D82A}">
                    <a16:rowId xmlns:a16="http://schemas.microsoft.com/office/drawing/2014/main" val="10007"/>
                  </a:ext>
                </a:extLst>
              </a:tr>
              <a:tr h="227209">
                <a:tc>
                  <a:txBody>
                    <a:bodyPr/>
                    <a:lstStyle/>
                    <a:p>
                      <a:pPr algn="ctr"/>
                      <a:r>
                        <a:rPr lang="en-US" altLang="zh-CN" sz="800" dirty="0"/>
                        <a:t>33</a:t>
                      </a:r>
                      <a:endParaRPr lang="zh-CN" altLang="en-US" sz="800" dirty="0"/>
                    </a:p>
                  </a:txBody>
                  <a:tcPr/>
                </a:tc>
                <a:tc>
                  <a:txBody>
                    <a:bodyPr/>
                    <a:lstStyle/>
                    <a:p>
                      <a:pPr algn="ctr"/>
                      <a:r>
                        <a:rPr lang="en-US" altLang="zh-CN" sz="800" dirty="0"/>
                        <a:t>15</a:t>
                      </a:r>
                      <a:endParaRPr lang="zh-CN" altLang="en-US" sz="800" dirty="0"/>
                    </a:p>
                  </a:txBody>
                  <a:tcPr/>
                </a:tc>
                <a:extLst>
                  <a:ext uri="{0D108BD9-81ED-4DB2-BD59-A6C34878D82A}">
                    <a16:rowId xmlns:a16="http://schemas.microsoft.com/office/drawing/2014/main" val="10008"/>
                  </a:ext>
                </a:extLst>
              </a:tr>
              <a:tr h="227209">
                <a:tc>
                  <a:txBody>
                    <a:bodyPr/>
                    <a:lstStyle/>
                    <a:p>
                      <a:pPr algn="ctr"/>
                      <a:r>
                        <a:rPr lang="en-US" altLang="zh-CN" sz="800" dirty="0"/>
                        <a:t>50</a:t>
                      </a:r>
                      <a:endParaRPr lang="zh-CN" altLang="en-US" sz="800" dirty="0"/>
                    </a:p>
                  </a:txBody>
                  <a:tcPr/>
                </a:tc>
                <a:tc>
                  <a:txBody>
                    <a:bodyPr/>
                    <a:lstStyle/>
                    <a:p>
                      <a:pPr algn="ctr"/>
                      <a:r>
                        <a:rPr lang="en-US" altLang="zh-CN" sz="800" dirty="0"/>
                        <a:t>10</a:t>
                      </a:r>
                      <a:endParaRPr lang="zh-CN" altLang="en-US" sz="800" dirty="0"/>
                    </a:p>
                  </a:txBody>
                  <a:tcPr/>
                </a:tc>
                <a:extLst>
                  <a:ext uri="{0D108BD9-81ED-4DB2-BD59-A6C34878D82A}">
                    <a16:rowId xmlns:a16="http://schemas.microsoft.com/office/drawing/2014/main" val="10009"/>
                  </a:ext>
                </a:extLst>
              </a:tr>
              <a:tr h="227209">
                <a:tc>
                  <a:txBody>
                    <a:bodyPr/>
                    <a:lstStyle/>
                    <a:p>
                      <a:pPr algn="ctr"/>
                      <a:r>
                        <a:rPr lang="en-US" altLang="zh-CN" sz="800" dirty="0"/>
                        <a:t>100</a:t>
                      </a:r>
                      <a:endParaRPr lang="zh-CN" altLang="en-US" sz="800" dirty="0"/>
                    </a:p>
                  </a:txBody>
                  <a:tcPr/>
                </a:tc>
                <a:tc>
                  <a:txBody>
                    <a:bodyPr/>
                    <a:lstStyle/>
                    <a:p>
                      <a:pPr algn="ctr"/>
                      <a:r>
                        <a:rPr lang="en-US" altLang="zh-CN" sz="800" dirty="0"/>
                        <a:t>5</a:t>
                      </a:r>
                      <a:endParaRPr lang="zh-CN" altLang="en-US" sz="800" dirty="0"/>
                    </a:p>
                  </a:txBody>
                  <a:tcPr/>
                </a:tc>
                <a:extLst>
                  <a:ext uri="{0D108BD9-81ED-4DB2-BD59-A6C34878D82A}">
                    <a16:rowId xmlns:a16="http://schemas.microsoft.com/office/drawing/2014/main" val="10010"/>
                  </a:ext>
                </a:extLst>
              </a:tr>
              <a:tr h="227209">
                <a:tc>
                  <a:txBody>
                    <a:bodyPr/>
                    <a:lstStyle/>
                    <a:p>
                      <a:pPr algn="ctr"/>
                      <a:r>
                        <a:rPr lang="en-US" altLang="zh-CN" sz="800" dirty="0"/>
                        <a:t>200</a:t>
                      </a:r>
                      <a:endParaRPr lang="zh-CN" altLang="en-US" sz="800" dirty="0"/>
                    </a:p>
                  </a:txBody>
                  <a:tcPr/>
                </a:tc>
                <a:tc>
                  <a:txBody>
                    <a:bodyPr/>
                    <a:lstStyle/>
                    <a:p>
                      <a:pPr algn="ctr"/>
                      <a:r>
                        <a:rPr lang="en-US" altLang="zh-CN" sz="800" dirty="0"/>
                        <a:t>2.5</a:t>
                      </a:r>
                      <a:endParaRPr lang="zh-CN" altLang="en-US" sz="800" dirty="0"/>
                    </a:p>
                  </a:txBody>
                  <a:tcPr/>
                </a:tc>
                <a:extLst>
                  <a:ext uri="{0D108BD9-81ED-4DB2-BD59-A6C34878D82A}">
                    <a16:rowId xmlns:a16="http://schemas.microsoft.com/office/drawing/2014/main" val="10011"/>
                  </a:ext>
                </a:extLst>
              </a:tr>
              <a:tr h="227209">
                <a:tc>
                  <a:txBody>
                    <a:bodyPr/>
                    <a:lstStyle/>
                    <a:p>
                      <a:pPr algn="ctr"/>
                      <a:r>
                        <a:rPr lang="en-US" altLang="zh-CN" sz="800" dirty="0"/>
                        <a:t>330</a:t>
                      </a:r>
                      <a:endParaRPr lang="zh-CN" altLang="en-US" sz="800" dirty="0"/>
                    </a:p>
                  </a:txBody>
                  <a:tcPr/>
                </a:tc>
                <a:tc>
                  <a:txBody>
                    <a:bodyPr/>
                    <a:lstStyle/>
                    <a:p>
                      <a:pPr algn="ctr"/>
                      <a:r>
                        <a:rPr lang="en-US" altLang="zh-CN" sz="800" dirty="0"/>
                        <a:t>1.5</a:t>
                      </a:r>
                      <a:endParaRPr lang="zh-CN" altLang="en-US" sz="800" dirty="0"/>
                    </a:p>
                  </a:txBody>
                  <a:tcPr/>
                </a:tc>
                <a:extLst>
                  <a:ext uri="{0D108BD9-81ED-4DB2-BD59-A6C34878D82A}">
                    <a16:rowId xmlns:a16="http://schemas.microsoft.com/office/drawing/2014/main" val="10012"/>
                  </a:ext>
                </a:extLst>
              </a:tr>
              <a:tr h="227209">
                <a:tc>
                  <a:txBody>
                    <a:bodyPr/>
                    <a:lstStyle/>
                    <a:p>
                      <a:pPr algn="ctr"/>
                      <a:r>
                        <a:rPr lang="en-US" altLang="zh-CN" sz="800" dirty="0"/>
                        <a:t>500</a:t>
                      </a:r>
                      <a:endParaRPr lang="zh-CN" altLang="en-US" sz="800" dirty="0"/>
                    </a:p>
                  </a:txBody>
                  <a:tcPr/>
                </a:tc>
                <a:tc>
                  <a:txBody>
                    <a:bodyPr/>
                    <a:lstStyle/>
                    <a:p>
                      <a:pPr algn="ctr"/>
                      <a:r>
                        <a:rPr lang="en-US" altLang="zh-CN" sz="800" dirty="0"/>
                        <a:t>1.0</a:t>
                      </a:r>
                      <a:endParaRPr lang="zh-CN" altLang="en-US" sz="800" dirty="0"/>
                    </a:p>
                  </a:txBody>
                  <a:tcPr/>
                </a:tc>
                <a:extLst>
                  <a:ext uri="{0D108BD9-81ED-4DB2-BD59-A6C34878D82A}">
                    <a16:rowId xmlns:a16="http://schemas.microsoft.com/office/drawing/2014/main" val="10013"/>
                  </a:ext>
                </a:extLst>
              </a:tr>
              <a:tr h="227209">
                <a:tc>
                  <a:txBody>
                    <a:bodyPr/>
                    <a:lstStyle/>
                    <a:p>
                      <a:pPr algn="ctr"/>
                      <a:r>
                        <a:rPr lang="en-US" altLang="zh-CN" sz="800" dirty="0"/>
                        <a:t>1000</a:t>
                      </a:r>
                      <a:endParaRPr lang="zh-CN" altLang="en-US" sz="800" dirty="0"/>
                    </a:p>
                  </a:txBody>
                  <a:tcPr/>
                </a:tc>
                <a:tc>
                  <a:txBody>
                    <a:bodyPr/>
                    <a:lstStyle/>
                    <a:p>
                      <a:pPr algn="ctr"/>
                      <a:r>
                        <a:rPr lang="en-US" altLang="zh-CN" sz="800" dirty="0"/>
                        <a:t>0.5</a:t>
                      </a:r>
                      <a:endParaRPr lang="zh-CN" altLang="en-US" sz="800" dirty="0"/>
                    </a:p>
                  </a:txBody>
                  <a:tcPr/>
                </a:tc>
                <a:extLst>
                  <a:ext uri="{0D108BD9-81ED-4DB2-BD59-A6C34878D82A}">
                    <a16:rowId xmlns:a16="http://schemas.microsoft.com/office/drawing/2014/main" val="10014"/>
                  </a:ext>
                </a:extLst>
              </a:tr>
              <a:tr h="227209">
                <a:tc>
                  <a:txBody>
                    <a:bodyPr/>
                    <a:lstStyle/>
                    <a:p>
                      <a:pPr algn="ctr"/>
                      <a:r>
                        <a:rPr lang="en-US" altLang="zh-CN" sz="800" dirty="0"/>
                        <a:t>2000</a:t>
                      </a:r>
                      <a:endParaRPr lang="zh-CN" altLang="en-US" sz="800" dirty="0"/>
                    </a:p>
                  </a:txBody>
                  <a:tcPr/>
                </a:tc>
                <a:tc>
                  <a:txBody>
                    <a:bodyPr/>
                    <a:lstStyle/>
                    <a:p>
                      <a:pPr algn="ctr"/>
                      <a:r>
                        <a:rPr lang="en-US" altLang="zh-CN" sz="800" dirty="0"/>
                        <a:t>0.25</a:t>
                      </a:r>
                      <a:endParaRPr lang="zh-CN" altLang="en-US" sz="800" dirty="0"/>
                    </a:p>
                  </a:txBody>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838899" y="2845222"/>
                <a:ext cx="3746548" cy="3271665"/>
              </a:xfrm>
              <a:prstGeom prst="rect">
                <a:avLst/>
              </a:prstGeom>
              <a:noFill/>
            </p:spPr>
            <p:txBody>
              <a:bodyPr wrap="square" rtlCol="0">
                <a:spAutoFit/>
              </a:bodyPr>
              <a:lstStyle/>
              <a:p>
                <a:r>
                  <a:rPr lang="zh-CN" altLang="en-US" dirty="0">
                    <a:latin typeface="宋体" pitchFamily="2" charset="-122"/>
                    <a:ea typeface="宋体" pitchFamily="2" charset="-122"/>
                  </a:rPr>
                  <a:t>计算公式：</a:t>
                </a:r>
                <a:endParaRPr lang="en-US" altLang="zh-CN" dirty="0">
                  <a:latin typeface="宋体" pitchFamily="2" charset="-122"/>
                  <a:ea typeface="宋体" pitchFamily="2" charset="-122"/>
                </a:endParaRPr>
              </a:p>
              <a:p>
                <a:r>
                  <a:rPr lang="en-US" altLang="zh-CN" sz="1600" dirty="0"/>
                  <a:t>PPS</a:t>
                </a:r>
                <a14:m>
                  <m:oMath xmlns:m="http://schemas.openxmlformats.org/officeDocument/2006/math">
                    <m:r>
                      <a:rPr lang="en-US" altLang="zh-CN" sz="2000" i="1" smtClean="0">
                        <a:latin typeface="Cambria Math"/>
                      </a:rPr>
                      <m:t>=</m:t>
                    </m:r>
                    <m:f>
                      <m:fPr>
                        <m:ctrlPr>
                          <a:rPr lang="en-US" altLang="zh-CN" sz="2000" i="1" smtClean="0">
                            <a:latin typeface="Cambria Math" panose="02040503050406030204" pitchFamily="18" charset="0"/>
                          </a:rPr>
                        </m:ctrlPr>
                      </m:fPr>
                      <m:num>
                        <m:r>
                          <a:rPr lang="en-US" altLang="zh-CN" sz="2000" b="0" i="1" smtClean="0">
                            <a:latin typeface="Cambria Math"/>
                          </a:rPr>
                          <m:t>𝐹</m:t>
                        </m:r>
                      </m:num>
                      <m:den>
                        <m:r>
                          <a:rPr lang="en-US" altLang="zh-CN" sz="2000" i="1">
                            <a:latin typeface="Cambria Math"/>
                          </a:rPr>
                          <m:t>𝑇</m:t>
                        </m:r>
                        <m:r>
                          <a:rPr lang="en-US" altLang="zh-CN" sz="2000" i="1">
                            <a:latin typeface="Cambria Math"/>
                          </a:rPr>
                          <m:t> × </m:t>
                        </m:r>
                        <m:r>
                          <a:rPr lang="en-US" altLang="zh-CN" sz="2000" i="1">
                            <a:latin typeface="Cambria Math"/>
                          </a:rPr>
                          <m:t>𝑃</m:t>
                        </m:r>
                      </m:den>
                    </m:f>
                  </m:oMath>
                </a14:m>
                <a:endParaRPr lang="en-US" altLang="zh-CN" sz="2000" dirty="0"/>
              </a:p>
              <a:p>
                <a:endParaRPr lang="en-US" altLang="zh-CN" sz="1600" dirty="0"/>
              </a:p>
              <a:p>
                <a:r>
                  <a:rPr lang="en-US" altLang="zh-CN" sz="1600" dirty="0"/>
                  <a:t>PPS</a:t>
                </a:r>
                <a14:m>
                  <m:oMath xmlns:m="http://schemas.openxmlformats.org/officeDocument/2006/math">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𝐹</m:t>
                        </m:r>
                      </m:num>
                      <m:den>
                        <m:r>
                          <a:rPr lang="en-US" altLang="zh-CN" sz="2000" i="1">
                            <a:latin typeface="Cambria Math"/>
                          </a:rPr>
                          <m:t>𝑇</m:t>
                        </m:r>
                        <m:r>
                          <a:rPr lang="en-US" altLang="zh-CN" sz="2000" i="1">
                            <a:latin typeface="Cambria Math"/>
                          </a:rPr>
                          <m:t> </m:t>
                        </m:r>
                      </m:den>
                    </m:f>
                  </m:oMath>
                </a14:m>
                <a:r>
                  <a:rPr lang="en-US" altLang="zh-CN" sz="1600" dirty="0"/>
                  <a:t> </a:t>
                </a:r>
                <a14:m>
                  <m:oMath xmlns:m="http://schemas.openxmlformats.org/officeDocument/2006/math">
                    <m:r>
                      <a:rPr lang="en-US" altLang="zh-CN" sz="1600" i="1">
                        <a:latin typeface="Cambria Math"/>
                      </a:rPr>
                      <m:t>×</m:t>
                    </m:r>
                    <m:r>
                      <a:rPr lang="en-US" altLang="zh-CN" sz="1600" b="0" i="1" smtClean="0">
                        <a:latin typeface="Cambria Math"/>
                      </a:rPr>
                      <m:t>𝑁</m:t>
                    </m:r>
                  </m:oMath>
                </a14:m>
                <a:endParaRPr lang="en-US" altLang="zh-CN" sz="1600" dirty="0"/>
              </a:p>
              <a:p>
                <a:endParaRPr lang="en-US" altLang="zh-CN" sz="1600" dirty="0"/>
              </a:p>
              <a:p>
                <a:r>
                  <a:rPr lang="en-US" altLang="zh-CN" dirty="0">
                    <a:latin typeface="宋体" pitchFamily="2" charset="-122"/>
                    <a:ea typeface="宋体" pitchFamily="2" charset="-122"/>
                  </a:rPr>
                  <a:t>PPS</a:t>
                </a:r>
                <a:r>
                  <a:rPr lang="zh-CN" altLang="en-US" dirty="0">
                    <a:latin typeface="宋体" pitchFamily="2" charset="-122"/>
                    <a:ea typeface="宋体" pitchFamily="2" charset="-122"/>
                  </a:rPr>
                  <a:t>：每秒脉冲数（</a:t>
                </a:r>
                <a:r>
                  <a:rPr lang="en-US" altLang="zh-CN" dirty="0">
                    <a:latin typeface="宋体" pitchFamily="2" charset="-122"/>
                    <a:ea typeface="宋体" pitchFamily="2" charset="-122"/>
                  </a:rPr>
                  <a:t>pluse/s</a:t>
                </a:r>
                <a:r>
                  <a:rPr lang="zh-CN" altLang="en-US" dirty="0">
                    <a:latin typeface="宋体" pitchFamily="2" charset="-122"/>
                    <a:ea typeface="宋体" pitchFamily="2" charset="-122"/>
                  </a:rPr>
                  <a:t>）</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F</a:t>
                </a:r>
                <a:r>
                  <a:rPr lang="zh-CN" altLang="en-US" dirty="0">
                    <a:latin typeface="宋体" pitchFamily="2" charset="-122"/>
                    <a:ea typeface="宋体" pitchFamily="2" charset="-122"/>
                  </a:rPr>
                  <a:t>：最大流量（</a:t>
                </a:r>
                <a:r>
                  <a:rPr lang="en-US" altLang="zh-CN" dirty="0">
                    <a:latin typeface="宋体" pitchFamily="2" charset="-122"/>
                    <a:ea typeface="宋体" pitchFamily="2" charset="-122"/>
                  </a:rPr>
                  <a:t>URV</a:t>
                </a:r>
                <a:r>
                  <a:rPr lang="zh-CN" altLang="en-US" dirty="0">
                    <a:latin typeface="宋体" pitchFamily="2" charset="-122"/>
                    <a:ea typeface="宋体" pitchFamily="2" charset="-122"/>
                  </a:rPr>
                  <a:t>）</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T</a:t>
                </a:r>
                <a:r>
                  <a:rPr lang="zh-CN" altLang="en-US" dirty="0">
                    <a:latin typeface="宋体" pitchFamily="2" charset="-122"/>
                    <a:ea typeface="宋体" pitchFamily="2" charset="-122"/>
                  </a:rPr>
                  <a:t>：时间单位（秒）</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P</a:t>
                </a:r>
                <a:r>
                  <a:rPr lang="zh-CN" altLang="en-US" dirty="0">
                    <a:latin typeface="宋体" pitchFamily="2" charset="-122"/>
                    <a:ea typeface="宋体" pitchFamily="2" charset="-122"/>
                  </a:rPr>
                  <a:t>：每个脉冲代表流量（</a:t>
                </a:r>
                <a:r>
                  <a:rPr lang="en-US" altLang="zh-CN" dirty="0">
                    <a:latin typeface="宋体" pitchFamily="2" charset="-122"/>
                    <a:ea typeface="宋体" pitchFamily="2" charset="-122"/>
                  </a:rPr>
                  <a:t>unit/pluse</a:t>
                </a:r>
                <a:r>
                  <a:rPr lang="zh-CN" altLang="en-US" dirty="0">
                    <a:latin typeface="宋体" pitchFamily="2" charset="-122"/>
                    <a:ea typeface="宋体" pitchFamily="2" charset="-122"/>
                  </a:rPr>
                  <a:t>）</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N</a:t>
                </a:r>
                <a:r>
                  <a:rPr lang="zh-CN" altLang="en-US" dirty="0">
                    <a:latin typeface="宋体" pitchFamily="2" charset="-122"/>
                    <a:ea typeface="宋体" pitchFamily="2" charset="-122"/>
                  </a:rPr>
                  <a:t>：每个流量代表脉冲（</a:t>
                </a:r>
                <a:r>
                  <a:rPr lang="en-US" altLang="zh-CN" dirty="0">
                    <a:latin typeface="宋体" pitchFamily="2" charset="-122"/>
                    <a:ea typeface="宋体" pitchFamily="2" charset="-122"/>
                  </a:rPr>
                  <a:t>pluse/unit</a:t>
                </a:r>
                <a:r>
                  <a:rPr lang="zh-CN" altLang="en-US" dirty="0">
                    <a:latin typeface="宋体" pitchFamily="2" charset="-122"/>
                    <a:ea typeface="宋体" pitchFamily="2" charset="-122"/>
                  </a:rPr>
                  <a:t>）</a:t>
                </a:r>
                <a:endParaRPr lang="en-US" altLang="zh-CN" dirty="0">
                  <a:latin typeface="宋体" pitchFamily="2" charset="-122"/>
                  <a:ea typeface="宋体" pitchFamily="2" charset="-122"/>
                </a:endParaRPr>
              </a:p>
              <a:p>
                <a:endParaRPr lang="zh-CN" altLang="en-US" sz="1200" dirty="0"/>
              </a:p>
            </p:txBody>
          </p:sp>
        </mc:Choice>
        <mc:Fallback xmlns="">
          <p:sp>
            <p:nvSpPr>
              <p:cNvPr id="3" name="TextBox 2"/>
              <p:cNvSpPr txBox="1">
                <a:spLocks noRot="1" noChangeAspect="1" noMove="1" noResize="1" noEditPoints="1" noAdjustHandles="1" noChangeArrowheads="1" noChangeShapeType="1" noTextEdit="1"/>
              </p:cNvSpPr>
              <p:nvPr/>
            </p:nvSpPr>
            <p:spPr>
              <a:xfrm>
                <a:off x="838899" y="2845222"/>
                <a:ext cx="3746548" cy="3271665"/>
              </a:xfrm>
              <a:prstGeom prst="rect">
                <a:avLst/>
              </a:prstGeom>
              <a:blipFill rotWithShape="1">
                <a:blip r:embed="rId2"/>
                <a:stretch>
                  <a:fillRect l="-1466" t="-933" r="-70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5004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脉冲宽度</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频率输出：固定占空比为</a:t>
            </a:r>
            <a:r>
              <a:rPr lang="en-US" altLang="zh-CN" sz="1800" dirty="0">
                <a:latin typeface="宋体" panose="02010600030101010101" pitchFamily="2" charset="-122"/>
                <a:ea typeface="宋体" panose="02010600030101010101" pitchFamily="2" charset="-122"/>
              </a:rPr>
              <a:t>50%</a:t>
            </a:r>
            <a:r>
              <a:rPr lang="zh-CN" altLang="en-US" sz="1800" dirty="0">
                <a:latin typeface="宋体" panose="02010600030101010101" pitchFamily="2" charset="-122"/>
                <a:ea typeface="宋体" panose="02010600030101010101" pitchFamily="2" charset="-122"/>
              </a:rPr>
              <a:t>的脉冲信号，脉冲宽度根据所分配的工艺变量的值和所指定的输出频率范围而变化。可以配置信号的最大</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最小频率、报警状态信号等特征。频率信号的范围可以设置为</a:t>
            </a:r>
            <a:r>
              <a:rPr lang="en-US" altLang="zh-CN" sz="1800" dirty="0">
                <a:latin typeface="宋体" panose="02010600030101010101" pitchFamily="2" charset="-122"/>
                <a:ea typeface="宋体" panose="02010600030101010101" pitchFamily="2" charset="-122"/>
              </a:rPr>
              <a:t>LRV</a:t>
            </a:r>
            <a:r>
              <a:rPr lang="zh-CN" altLang="en-US" sz="1800" dirty="0">
                <a:latin typeface="宋体" panose="02010600030101010101" pitchFamily="2" charset="-122"/>
                <a:ea typeface="宋体" panose="02010600030101010101" pitchFamily="2" charset="-122"/>
              </a:rPr>
              <a:t>或</a:t>
            </a:r>
            <a:r>
              <a:rPr lang="en-US" altLang="zh-CN" sz="1800" dirty="0">
                <a:latin typeface="宋体" panose="02010600030101010101" pitchFamily="2" charset="-122"/>
                <a:ea typeface="宋体" panose="02010600030101010101" pitchFamily="2" charset="-122"/>
              </a:rPr>
              <a:t>URV</a:t>
            </a:r>
            <a:r>
              <a:rPr lang="zh-CN" altLang="en-US" sz="1800" dirty="0">
                <a:latin typeface="宋体" panose="02010600030101010101" pitchFamily="2" charset="-122"/>
                <a:ea typeface="宋体" panose="02010600030101010101" pitchFamily="2" charset="-122"/>
              </a:rPr>
              <a:t>为</a:t>
            </a:r>
            <a:r>
              <a:rPr lang="en-US" altLang="zh-CN" sz="1800" dirty="0">
                <a:latin typeface="宋体" panose="02010600030101010101" pitchFamily="2" charset="-122"/>
                <a:ea typeface="宋体" panose="02010600030101010101" pitchFamily="2" charset="-122"/>
              </a:rPr>
              <a:t>0…10000Hz</a:t>
            </a:r>
            <a:r>
              <a:rPr lang="zh-CN" altLang="en-US" sz="1800" dirty="0">
                <a:latin typeface="宋体" panose="02010600030101010101" pitchFamily="2" charset="-122"/>
                <a:ea typeface="宋体" panose="02010600030101010101" pitchFamily="2" charset="-122"/>
              </a:rPr>
              <a:t>。频率信号的上限值为</a:t>
            </a:r>
            <a:r>
              <a:rPr lang="en-US" altLang="zh-CN" sz="1800" dirty="0">
                <a:latin typeface="宋体" panose="02010600030101010101" pitchFamily="2" charset="-122"/>
                <a:ea typeface="宋体" panose="02010600030101010101" pitchFamily="2" charset="-122"/>
              </a:rPr>
              <a:t>URV +</a:t>
            </a:r>
            <a:r>
              <a:rPr lang="zh-CN" altLang="en-US" sz="1800" dirty="0">
                <a:latin typeface="宋体" panose="02010600030101010101" pitchFamily="2" charset="-122"/>
                <a:ea typeface="宋体" panose="02010600030101010101" pitchFamily="2" charset="-122"/>
              </a:rPr>
              <a:t>输出跨度的</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，可以输出的最大频率为</a:t>
            </a:r>
            <a:r>
              <a:rPr lang="en-US" altLang="zh-CN" sz="1800" dirty="0">
                <a:latin typeface="宋体" panose="02010600030101010101" pitchFamily="2" charset="-122"/>
                <a:ea typeface="宋体" panose="02010600030101010101" pitchFamily="2" charset="-122"/>
              </a:rPr>
              <a:t>12,500Hz</a:t>
            </a:r>
            <a:r>
              <a:rPr lang="zh-CN" altLang="en-US" sz="1800" dirty="0">
                <a:latin typeface="宋体" panose="02010600030101010101" pitchFamily="2" charset="-122"/>
                <a:ea typeface="宋体" panose="02010600030101010101" pitchFamily="2" charset="-122"/>
              </a:rPr>
              <a:t>。最小输出频率为</a:t>
            </a:r>
            <a:r>
              <a:rPr lang="en-US" altLang="zh-CN" sz="1800" dirty="0">
                <a:latin typeface="宋体" panose="02010600030101010101" pitchFamily="2" charset="-122"/>
                <a:ea typeface="宋体" panose="02010600030101010101" pitchFamily="2" charset="-122"/>
              </a:rPr>
              <a:t>0.0001Hz</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6580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脉冲宽度</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固定脉冲输出：脉冲信号具有固定的脉冲宽度，占空比根据所分配的工艺变量的值而变化。可以配置脉冲输出特性，如脉冲宽度、脉冲速率、报警状态信号、输出脉冲流向以及脉冲的有源模式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开</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或</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关</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。可设置的</a:t>
            </a:r>
            <a:r>
              <a:rPr lang="en-US" altLang="zh-CN" sz="1800" dirty="0">
                <a:latin typeface="宋体" panose="02010600030101010101" pitchFamily="2" charset="-122"/>
                <a:ea typeface="宋体" panose="02010600030101010101" pitchFamily="2" charset="-122"/>
              </a:rPr>
              <a:t>LRV</a:t>
            </a:r>
            <a:r>
              <a:rPr lang="zh-CN" altLang="en-US" sz="1800" dirty="0">
                <a:latin typeface="宋体" panose="02010600030101010101" pitchFamily="2" charset="-122"/>
                <a:ea typeface="宋体" panose="02010600030101010101" pitchFamily="2" charset="-122"/>
              </a:rPr>
              <a:t>或</a:t>
            </a:r>
            <a:r>
              <a:rPr lang="en-US" altLang="zh-CN" sz="1800" dirty="0">
                <a:latin typeface="宋体" panose="02010600030101010101" pitchFamily="2" charset="-122"/>
                <a:ea typeface="宋体" panose="02010600030101010101" pitchFamily="2" charset="-122"/>
              </a:rPr>
              <a:t>URV</a:t>
            </a:r>
            <a:r>
              <a:rPr lang="zh-CN" altLang="en-US" sz="1800" dirty="0">
                <a:latin typeface="宋体" panose="02010600030101010101" pitchFamily="2" charset="-122"/>
                <a:ea typeface="宋体" panose="02010600030101010101" pitchFamily="2" charset="-122"/>
              </a:rPr>
              <a:t>脉冲信号范围为</a:t>
            </a:r>
            <a:r>
              <a:rPr lang="en-US" altLang="zh-CN" sz="1800" dirty="0">
                <a:latin typeface="宋体" panose="02010600030101010101" pitchFamily="2" charset="-122"/>
                <a:ea typeface="宋体" panose="02010600030101010101" pitchFamily="2" charset="-122"/>
              </a:rPr>
              <a:t>0.0001…10000pps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pluse/s</a:t>
            </a:r>
            <a:r>
              <a:rPr lang="zh-CN" altLang="en-US" sz="1800" dirty="0">
                <a:latin typeface="宋体" panose="02010600030101010101" pitchFamily="2" charset="-122"/>
                <a:ea typeface="宋体" panose="02010600030101010101" pitchFamily="2" charset="-122"/>
              </a:rPr>
              <a:t>）。下表显示了脉冲宽度的选择和相应的最大脉冲速率</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4207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89159"/>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模拟输出：</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[AO] ► [AO 1]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（模拟输出类型选择）</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脉冲输出：</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1 mode] </a:t>
            </a:r>
            <a:r>
              <a:rPr lang="zh-CN" altLang="en-US" sz="1800" dirty="0">
                <a:latin typeface="宋体" panose="02010600030101010101" pitchFamily="2" charset="-122"/>
                <a:ea typeface="宋体" panose="02010600030101010101" pitchFamily="2" charset="-122"/>
              </a:rPr>
              <a:t>（选择脉冲输出模式：固定脉冲输出</a:t>
            </a:r>
            <a:r>
              <a:rPr lang="en-US" altLang="zh-CN" sz="1800" dirty="0">
                <a:latin typeface="宋体" panose="02010600030101010101" pitchFamily="2" charset="-122"/>
                <a:ea typeface="宋体" panose="02010600030101010101" pitchFamily="2" charset="-122"/>
              </a:rPr>
              <a:t>Fixed pulse</a:t>
            </a:r>
            <a:r>
              <a:rPr lang="zh-CN" altLang="en-US" sz="1800" dirty="0">
                <a:latin typeface="宋体" panose="02010600030101010101" pitchFamily="2" charset="-122"/>
                <a:ea typeface="宋体" panose="02010600030101010101" pitchFamily="2" charset="-122"/>
              </a:rPr>
              <a:t>、频率输出</a:t>
            </a:r>
            <a:r>
              <a:rPr lang="en-US" altLang="zh-CN" sz="1800" dirty="0">
                <a:latin typeface="宋体" panose="02010600030101010101" pitchFamily="2" charset="-122"/>
                <a:ea typeface="宋体" panose="02010600030101010101" pitchFamily="2" charset="-122"/>
              </a:rPr>
              <a:t>Frequency</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Status</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当选择频率输出</a:t>
            </a:r>
            <a:r>
              <a:rPr lang="en-US" altLang="zh-CN" sz="1800" b="1" dirty="0">
                <a:latin typeface="宋体" panose="02010600030101010101" pitchFamily="2" charset="-122"/>
                <a:ea typeface="宋体" panose="02010600030101010101" pitchFamily="2" charset="-122"/>
              </a:rPr>
              <a:t>Frequency output</a:t>
            </a:r>
            <a:r>
              <a:rPr lang="zh-CN" altLang="en-US" sz="1800" b="1" dirty="0">
                <a:latin typeface="宋体" panose="02010600030101010101" pitchFamily="2" charset="-122"/>
                <a:ea typeface="宋体" panose="02010600030101010101" pitchFamily="2" charset="-122"/>
              </a:rPr>
              <a:t>时：</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Freq</a:t>
            </a:r>
            <a:r>
              <a:rPr lang="en-US" altLang="zh-CN" sz="1800" dirty="0">
                <a:latin typeface="宋体" panose="02010600030101010101" pitchFamily="2" charset="-122"/>
                <a:ea typeface="宋体" panose="02010600030101010101" pitchFamily="2" charset="-122"/>
              </a:rPr>
              <a:t> out 1]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（选择脉冲输出类型：质量、体积等）</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Freq</a:t>
            </a:r>
            <a:r>
              <a:rPr lang="en-US" altLang="zh-CN" sz="1800" dirty="0">
                <a:latin typeface="宋体" panose="02010600030101010101" pitchFamily="2" charset="-122"/>
                <a:ea typeface="宋体" panose="02010600030101010101" pitchFamily="2" charset="-122"/>
              </a:rPr>
              <a:t> out 1] ► [Max </a:t>
            </a:r>
            <a:r>
              <a:rPr lang="en-US" altLang="zh-CN" sz="1800" dirty="0" err="1">
                <a:latin typeface="宋体" panose="02010600030101010101" pitchFamily="2" charset="-122"/>
                <a:ea typeface="宋体" panose="02010600030101010101" pitchFamily="2" charset="-122"/>
              </a:rPr>
              <a:t>freq</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（设定满量程时对应的频率</a:t>
            </a:r>
            <a:r>
              <a:rPr lang="en-US" altLang="zh-CN" sz="1800" dirty="0">
                <a:latin typeface="宋体" panose="02010600030101010101" pitchFamily="2" charset="-122"/>
                <a:ea typeface="宋体" panose="02010600030101010101" pitchFamily="2" charset="-122"/>
              </a:rPr>
              <a:t>HZ</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7582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当选择固定脉冲输出</a:t>
            </a:r>
            <a:r>
              <a:rPr lang="en-US" altLang="zh-CN" sz="1800" b="1" dirty="0">
                <a:latin typeface="宋体" panose="02010600030101010101" pitchFamily="2" charset="-122"/>
                <a:ea typeface="宋体" panose="02010600030101010101" pitchFamily="2" charset="-122"/>
              </a:rPr>
              <a:t>Fixed pulse output</a:t>
            </a:r>
            <a:r>
              <a:rPr lang="zh-CN" altLang="en-US" sz="1800" b="1" dirty="0">
                <a:latin typeface="宋体" panose="02010600030101010101" pitchFamily="2" charset="-122"/>
                <a:ea typeface="宋体" panose="02010600030101010101" pitchFamily="2" charset="-122"/>
              </a:rPr>
              <a:t>时：</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 out 1]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（选择脉冲输出类型：质量、体积等）</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 out 1] ► [Unit]</a:t>
            </a:r>
            <a:r>
              <a:rPr lang="zh-CN" altLang="en-US" sz="1800" dirty="0">
                <a:latin typeface="宋体" panose="02010600030101010101" pitchFamily="2" charset="-122"/>
                <a:ea typeface="宋体" panose="02010600030101010101" pitchFamily="2" charset="-122"/>
              </a:rPr>
              <a:t>（脉冲输出单位）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 out 1] ► [Width]</a:t>
            </a:r>
            <a:r>
              <a:rPr lang="zh-CN" altLang="en-US" sz="1800" dirty="0">
                <a:latin typeface="宋体" panose="02010600030101010101" pitchFamily="2" charset="-122"/>
                <a:ea typeface="宋体" panose="02010600030101010101" pitchFamily="2" charset="-122"/>
              </a:rPr>
              <a:t>（脉冲宽度）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Sts</a:t>
            </a:r>
            <a:r>
              <a:rPr lang="en-US" altLang="zh-CN" sz="1800" dirty="0">
                <a:latin typeface="宋体" panose="02010600030101010101" pitchFamily="2" charset="-122"/>
                <a:ea typeface="宋体" panose="02010600030101010101" pitchFamily="2" charset="-122"/>
              </a:rPr>
              <a:t> out] ►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 out 1] ► [Rate]</a:t>
            </a:r>
            <a:r>
              <a:rPr lang="zh-CN" altLang="en-US" sz="1800" dirty="0">
                <a:latin typeface="宋体" panose="02010600030101010101" pitchFamily="2" charset="-122"/>
                <a:ea typeface="宋体" panose="02010600030101010101" pitchFamily="2" charset="-122"/>
              </a:rPr>
              <a:t>（脉冲速率）</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2834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89159"/>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模拟输出：</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（模拟输出类型选择）</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脉冲输出：</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模式</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（选择脉冲输出模式：固定脉冲输出</a:t>
            </a:r>
            <a:r>
              <a:rPr lang="en-US" altLang="zh-CN" sz="1800" dirty="0">
                <a:latin typeface="宋体" panose="02010600030101010101" pitchFamily="2" charset="-122"/>
                <a:ea typeface="宋体" panose="02010600030101010101" pitchFamily="2" charset="-122"/>
              </a:rPr>
              <a:t>Fixed pulse</a:t>
            </a:r>
            <a:r>
              <a:rPr lang="zh-CN" altLang="en-US" sz="1800" dirty="0">
                <a:latin typeface="宋体" panose="02010600030101010101" pitchFamily="2" charset="-122"/>
                <a:ea typeface="宋体" panose="02010600030101010101" pitchFamily="2" charset="-122"/>
              </a:rPr>
              <a:t>、频率输出</a:t>
            </a:r>
            <a:r>
              <a:rPr lang="en-US" altLang="zh-CN" sz="1800" dirty="0">
                <a:latin typeface="宋体" panose="02010600030101010101" pitchFamily="2" charset="-122"/>
                <a:ea typeface="宋体" panose="02010600030101010101" pitchFamily="2" charset="-122"/>
              </a:rPr>
              <a:t>Frequency</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Status</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当选择频率输出</a:t>
            </a:r>
            <a:r>
              <a:rPr lang="en-US" altLang="zh-CN" sz="1800" b="1" dirty="0">
                <a:latin typeface="宋体" panose="02010600030101010101" pitchFamily="2" charset="-122"/>
                <a:ea typeface="宋体" panose="02010600030101010101" pitchFamily="2" charset="-122"/>
              </a:rPr>
              <a:t>Frequency output</a:t>
            </a:r>
            <a:r>
              <a:rPr lang="zh-CN" altLang="en-US" sz="1800" b="1" dirty="0">
                <a:latin typeface="宋体" panose="02010600030101010101" pitchFamily="2" charset="-122"/>
                <a:ea typeface="宋体" panose="02010600030101010101" pitchFamily="2" charset="-122"/>
              </a:rPr>
              <a:t>时：</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频率输出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（选择脉冲输出类型：质量、体积等）</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频率输出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最大频率</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（设定满量程时对应的频率</a:t>
            </a:r>
            <a:r>
              <a:rPr lang="en-US" altLang="zh-CN" sz="1800" dirty="0">
                <a:latin typeface="宋体" panose="02010600030101010101" pitchFamily="2" charset="-122"/>
                <a:ea typeface="宋体" panose="02010600030101010101" pitchFamily="2" charset="-122"/>
              </a:rPr>
              <a:t>HZ</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4900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ja-JP" altLang="en-US" dirty="0">
                <a:solidFill>
                  <a:schemeClr val="bg1"/>
                </a:solidFill>
                <a:latin typeface="宋体" panose="02010600030101010101" pitchFamily="2" charset="-122"/>
                <a:ea typeface="宋体" panose="02010600030101010101" pitchFamily="2" charset="-122"/>
              </a:rPr>
              <a:t>１．</a:t>
            </a:r>
            <a:r>
              <a:rPr lang="zh-CN" altLang="en-US" dirty="0">
                <a:solidFill>
                  <a:schemeClr val="bg1"/>
                </a:solidFill>
                <a:latin typeface="宋体" panose="02010600030101010101" pitchFamily="2" charset="-122"/>
                <a:ea typeface="宋体" panose="02010600030101010101" pitchFamily="2" charset="-122"/>
              </a:rPr>
              <a:t>显示器简要说明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223641" y="5104263"/>
            <a:ext cx="8450754" cy="1105468"/>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             1 </a:t>
            </a:r>
            <a:r>
              <a:rPr lang="zh-CN" altLang="en-US" sz="2000" dirty="0">
                <a:latin typeface="宋体" panose="02010600030101010101" pitchFamily="2" charset="-122"/>
                <a:ea typeface="宋体" panose="02010600030101010101" pitchFamily="2" charset="-122"/>
              </a:rPr>
              <a:t>被测数量和单位          </a:t>
            </a: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红外开关</a:t>
            </a:r>
          </a:p>
          <a:p>
            <a:pPr marL="0" indent="0">
              <a:buNone/>
            </a:pPr>
            <a:r>
              <a:rPr lang="en-US" altLang="zh-CN" sz="2000" dirty="0">
                <a:latin typeface="宋体" panose="02010600030101010101" pitchFamily="2" charset="-122"/>
                <a:ea typeface="宋体" panose="02010600030101010101" pitchFamily="2" charset="-122"/>
              </a:rPr>
              <a:t>             2 </a:t>
            </a:r>
            <a:r>
              <a:rPr lang="zh-CN" altLang="en-US" sz="2000" dirty="0">
                <a:latin typeface="宋体" panose="02010600030101010101" pitchFamily="2" charset="-122"/>
                <a:ea typeface="宋体" panose="02010600030101010101" pitchFamily="2" charset="-122"/>
              </a:rPr>
              <a:t>状态图标和时间          </a:t>
            </a:r>
            <a:r>
              <a:rPr lang="en-US" altLang="zh-CN" sz="2000" dirty="0">
                <a:latin typeface="宋体" panose="02010600030101010101" pitchFamily="2" charset="-122"/>
                <a:ea typeface="宋体" panose="02010600030101010101" pitchFamily="2" charset="-122"/>
              </a:rPr>
              <a:t>5 </a:t>
            </a:r>
            <a:r>
              <a:rPr lang="zh-CN" altLang="en-US" sz="2000" dirty="0">
                <a:latin typeface="宋体" panose="02010600030101010101" pitchFamily="2" charset="-122"/>
                <a:ea typeface="宋体" panose="02010600030101010101" pitchFamily="2" charset="-122"/>
              </a:rPr>
              <a:t>警报符号</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3 </a:t>
            </a:r>
            <a:r>
              <a:rPr lang="zh-CN" altLang="en-US" sz="2000" dirty="0">
                <a:latin typeface="宋体" panose="02010600030101010101" pitchFamily="2" charset="-122"/>
                <a:ea typeface="宋体" panose="02010600030101010101" pitchFamily="2" charset="-122"/>
              </a:rPr>
              <a:t>被测数量缩写</a:t>
            </a:r>
            <a:endParaRPr lang="en-US" altLang="zh-CN" sz="2000" dirty="0">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5145" y="777921"/>
            <a:ext cx="4460278" cy="421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48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当选择固定脉冲输出</a:t>
            </a:r>
            <a:r>
              <a:rPr lang="en-US" altLang="zh-CN" sz="1800" b="1" dirty="0">
                <a:latin typeface="宋体" panose="02010600030101010101" pitchFamily="2" charset="-122"/>
                <a:ea typeface="宋体" panose="02010600030101010101" pitchFamily="2" charset="-122"/>
              </a:rPr>
              <a:t>Fixed pulse output</a:t>
            </a:r>
            <a:r>
              <a:rPr lang="zh-CN" altLang="en-US" sz="1800" b="1" dirty="0">
                <a:latin typeface="宋体" panose="02010600030101010101" pitchFamily="2" charset="-122"/>
                <a:ea typeface="宋体" panose="02010600030101010101" pitchFamily="2" charset="-122"/>
              </a:rPr>
              <a:t>时：</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（选择脉冲输出类型：质量、体积等）</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（脉冲输出单位）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宽度</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（脉冲宽度）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状态输出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速率</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（脉冲速率）</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9455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202606"/>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模拟输出：</a:t>
            </a:r>
            <a:endParaRPr lang="en-US" altLang="zh-CN" sz="1800" b="1"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模拟输出类型选择：</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[Analog outputs] ►</a:t>
            </a:r>
          </a:p>
          <a:p>
            <a:pPr marL="0" indent="0">
              <a:buNone/>
            </a:pPr>
            <a:r>
              <a:rPr lang="en-US" altLang="zh-CN" sz="1800" dirty="0">
                <a:latin typeface="宋体" panose="02010600030101010101" pitchFamily="2" charset="-122"/>
                <a:ea typeface="宋体" panose="02010600030101010101" pitchFamily="2" charset="-122"/>
              </a:rPr>
              <a:t>[Analog output 1] ► [Analog output 1 select]</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202606"/>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脉冲输出：</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选择脉冲输出模式：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[Pulse/Status output 1 mode]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当选择频率输出</a:t>
            </a:r>
            <a:r>
              <a:rPr lang="en-US" altLang="zh-CN" sz="1800" b="1" dirty="0">
                <a:latin typeface="宋体" panose="02010600030101010101" pitchFamily="2" charset="-122"/>
                <a:ea typeface="宋体" panose="02010600030101010101" pitchFamily="2" charset="-122"/>
              </a:rPr>
              <a:t>Frequency output</a:t>
            </a:r>
            <a:r>
              <a:rPr lang="zh-CN" altLang="en-US" sz="1800" b="1" dirty="0">
                <a:latin typeface="宋体" panose="02010600030101010101" pitchFamily="2" charset="-122"/>
                <a:ea typeface="宋体" panose="02010600030101010101" pitchFamily="2" charset="-122"/>
              </a:rPr>
              <a:t>时：</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选择频率输出类型：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[Frequency output 1] ► [Frequency output 1 select]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设定满量程时对应的频率</a:t>
            </a:r>
            <a:r>
              <a:rPr lang="en-US" altLang="zh-CN" sz="1800" dirty="0">
                <a:latin typeface="宋体" panose="02010600030101010101" pitchFamily="2" charset="-122"/>
                <a:ea typeface="宋体" panose="02010600030101010101" pitchFamily="2" charset="-122"/>
              </a:rPr>
              <a:t>HZ</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[Frequency output 1] ► [Max frequency 1]</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81769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模拟</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脉冲输出端设定</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6"/>
            <a:ext cx="8450754" cy="5162264"/>
          </a:xfrm>
        </p:spPr>
        <p:txBody>
          <a:bodyPr>
            <a:normAutofit lnSpcReduction="10000"/>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当选择固定脉冲输出</a:t>
            </a:r>
            <a:r>
              <a:rPr lang="en-US" altLang="zh-CN" sz="1800" b="1" dirty="0">
                <a:latin typeface="宋体" panose="02010600030101010101" pitchFamily="2" charset="-122"/>
                <a:ea typeface="宋体" panose="02010600030101010101" pitchFamily="2" charset="-122"/>
              </a:rPr>
              <a:t>Fixed pulse output</a:t>
            </a:r>
            <a:r>
              <a:rPr lang="zh-CN" altLang="en-US" sz="1800" b="1" dirty="0">
                <a:latin typeface="宋体" panose="02010600030101010101" pitchFamily="2" charset="-122"/>
                <a:ea typeface="宋体" panose="02010600030101010101" pitchFamily="2" charset="-122"/>
              </a:rPr>
              <a:t>时：</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选择脉冲输出类型：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[Pulse output 1] ► [Pulse output 1 select]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脉冲输出单位：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[Pulse output 1] ► [Pulse output 1 unit select]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脉冲宽度：</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[Pulse output 1] ► [Pulse output 1 width]</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脉冲速率：</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[Pulse/Status outputs]</a:t>
            </a:r>
          </a:p>
          <a:p>
            <a:pPr marL="0" indent="0">
              <a:buNone/>
            </a:pPr>
            <a:r>
              <a:rPr lang="en-US" altLang="zh-CN" sz="1800" dirty="0">
                <a:latin typeface="宋体" panose="02010600030101010101" pitchFamily="2" charset="-122"/>
                <a:ea typeface="宋体" panose="02010600030101010101" pitchFamily="2" charset="-122"/>
              </a:rPr>
              <a:t>► [Pulse output 1] ► [Pulse output 1 rate]</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82288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固定密度（测量气体）</a:t>
            </a: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质量流量计测量气体时，气体的密度无法测量，所以当测量气体时，需要设定一个固定的密度，可根据需求将该值设定为被测气体的标准密度或正常密度</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2333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固定密度（测量气体）</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9533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add] ► [Apply]</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[Val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[Fix </a:t>
            </a:r>
            <a:r>
              <a:rPr lang="en-US" altLang="zh-CN" sz="1800" dirty="0" err="1">
                <a:latin typeface="宋体" panose="02010600030101010101" pitchFamily="2" charset="-122"/>
                <a:ea typeface="宋体" panose="02010600030101010101" pitchFamily="2" charset="-122"/>
              </a:rPr>
              <a:t>val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（密度类型选择固定密度）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[Fix </a:t>
            </a:r>
            <a:r>
              <a:rPr lang="en-US" altLang="zh-CN" sz="1800" dirty="0" err="1">
                <a:latin typeface="宋体" panose="02010600030101010101" pitchFamily="2" charset="-122"/>
                <a:ea typeface="宋体" panose="02010600030101010101" pitchFamily="2" charset="-122"/>
              </a:rPr>
              <a:t>val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（设定固定密度）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83830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固定密度（测量气体）</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9533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过程附加变量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值选择</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固定值</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（密度类型选择固定密度）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固定值</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（设定固定密度）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13251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固定密度（测量气体）</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6"/>
            <a:ext cx="8450754" cy="516226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[Process variables additional parameters]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密度类型选择固定密度：</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[Density] ► [Additional function] ► [Density value select] ► [Fixed value]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设定固定密度：</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[Density] ► [Additional function] ► [Density fixed value]</a:t>
            </a:r>
          </a:p>
        </p:txBody>
      </p:sp>
    </p:spTree>
    <p:extLst>
      <p:ext uri="{BB962C8B-B14F-4D97-AF65-F5344CB8AC3E}">
        <p14:creationId xmlns:p14="http://schemas.microsoft.com/office/powerpoint/2010/main" val="419163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体积流量是由流量计测得的质量流量和密度计算得到的。密度测量的误差，例如气泡的误差，会影响体积流量的准确性。因此，对于液体，建议尽可能使用质量流量</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    由于气体的密度无法测量，所以当测量气体时，必须设定一个固定的密度才能计算出体积流量</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25470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10847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 ► [Unit]</a:t>
            </a:r>
            <a:r>
              <a:rPr lang="zh-CN" altLang="en-US" sz="1800" dirty="0">
                <a:latin typeface="宋体" panose="02010600030101010101" pitchFamily="2" charset="-122"/>
                <a:ea typeface="宋体" panose="02010600030101010101" pitchFamily="2" charset="-122"/>
              </a:rPr>
              <a:t>（选择体积流量单位）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 ► [URV]</a:t>
            </a:r>
            <a:r>
              <a:rPr lang="zh-CN" altLang="en-US" sz="1800" dirty="0">
                <a:latin typeface="宋体" panose="02010600030101010101" pitchFamily="2" charset="-122"/>
                <a:ea typeface="宋体" panose="02010600030101010101" pitchFamily="2" charset="-122"/>
              </a:rPr>
              <a:t>（体积流量量程）</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op </a:t>
            </a:r>
            <a:r>
              <a:rPr lang="en-US" altLang="zh-CN" sz="1800" dirty="0" err="1">
                <a:latin typeface="宋体" panose="02010600030101010101" pitchFamily="2" charset="-122"/>
                <a:ea typeface="宋体" panose="02010600030101010101" pitchFamily="2" charset="-122"/>
              </a:rPr>
              <a:t>cfg</a:t>
            </a:r>
            <a:r>
              <a:rPr lang="en-US" altLang="zh-CN" sz="1800" dirty="0">
                <a:latin typeface="宋体" panose="02010600030101010101" pitchFamily="2" charset="-122"/>
                <a:ea typeface="宋体" panose="02010600030101010101" pitchFamily="2" charset="-122"/>
              </a:rPr>
              <a:t>] ► [Line]</a:t>
            </a: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1]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行选择体积流量）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4]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2]</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565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ja-JP" altLang="en-US" dirty="0">
                <a:solidFill>
                  <a:schemeClr val="bg1"/>
                </a:solidFill>
                <a:latin typeface="宋体" panose="02010600030101010101" pitchFamily="2" charset="-122"/>
                <a:ea typeface="宋体" panose="02010600030101010101" pitchFamily="2" charset="-122"/>
              </a:rPr>
              <a:t>１．</a:t>
            </a:r>
            <a:r>
              <a:rPr lang="zh-CN" altLang="en-US" dirty="0">
                <a:solidFill>
                  <a:schemeClr val="bg1"/>
                </a:solidFill>
                <a:latin typeface="宋体" panose="02010600030101010101" pitchFamily="2" charset="-122"/>
                <a:ea typeface="宋体" panose="02010600030101010101" pitchFamily="2" charset="-122"/>
              </a:rPr>
              <a:t>显示器简要说明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zh-CN" altLang="en-US" sz="1800" b="1" u="sng" dirty="0">
                <a:latin typeface="宋体" panose="02010600030101010101" pitchFamily="2" charset="-122"/>
                <a:ea typeface="宋体" panose="02010600030101010101" pitchFamily="2" charset="-122"/>
              </a:rPr>
              <a:t>状态图标：</a:t>
            </a: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9534" y="979156"/>
            <a:ext cx="6171702" cy="528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398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9533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2] ► [Channel]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2] ► [Unit]</a:t>
            </a:r>
            <a:r>
              <a:rPr lang="zh-CN" altLang="en-US" sz="1800" dirty="0">
                <a:latin typeface="宋体" panose="02010600030101010101" pitchFamily="2" charset="-122"/>
                <a:ea typeface="宋体" panose="02010600030101010101" pitchFamily="2" charset="-122"/>
              </a:rPr>
              <a:t>（选择累积</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单位，默认为</a:t>
            </a:r>
            <a:r>
              <a:rPr lang="en-US" altLang="zh-CN" sz="1800" dirty="0">
                <a:latin typeface="宋体" panose="02010600030101010101" pitchFamily="2" charset="-122"/>
                <a:ea typeface="宋体" panose="02010600030101010101" pitchFamily="2" charset="-122"/>
              </a:rPr>
              <a:t>m³</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[AO] ► [AO 1]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（模拟输出类型选择体积流量）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19092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10847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（选择体积流量单位）</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 ► [URV]</a:t>
            </a:r>
            <a:r>
              <a:rPr lang="zh-CN" altLang="en-US" sz="1800" dirty="0">
                <a:latin typeface="宋体" panose="02010600030101010101" pitchFamily="2" charset="-122"/>
                <a:ea typeface="宋体" panose="02010600030101010101" pitchFamily="2" charset="-122"/>
              </a:rPr>
              <a:t>（体积流量量程）</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显示操作配置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行</a:t>
            </a:r>
            <a:r>
              <a:rPr lang="en-US" altLang="zh-CN" sz="1800" dirty="0">
                <a:latin typeface="宋体" panose="02010600030101010101" pitchFamily="2" charset="-122"/>
                <a:ea typeface="宋体" panose="02010600030101010101" pitchFamily="2" charset="-122"/>
              </a:rPr>
              <a:t>] ► [4</a:t>
            </a:r>
            <a:r>
              <a:rPr lang="zh-CN" altLang="en-US" sz="1800" dirty="0">
                <a:latin typeface="宋体" panose="02010600030101010101" pitchFamily="2" charset="-122"/>
                <a:ea typeface="宋体" panose="02010600030101010101" pitchFamily="2" charset="-122"/>
              </a:rPr>
              <a:t>行</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行选择体积流量）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4]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3558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95331"/>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2] ► [</a:t>
            </a:r>
            <a:r>
              <a:rPr lang="zh-CN" altLang="en-US" sz="1800" dirty="0">
                <a:latin typeface="宋体" panose="02010600030101010101" pitchFamily="2" charset="-122"/>
                <a:ea typeface="宋体" panose="02010600030101010101" pitchFamily="2" charset="-122"/>
              </a:rPr>
              <a:t>通道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2] ► [</a:t>
            </a:r>
            <a:r>
              <a:rPr lang="zh-CN" altLang="en-US" sz="1800" dirty="0">
                <a:latin typeface="宋体" panose="02010600030101010101" pitchFamily="2" charset="-122"/>
                <a:ea typeface="宋体" panose="02010600030101010101" pitchFamily="2" charset="-122"/>
              </a:rPr>
              <a:t>单位</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（选择累积</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单位，默认为</a:t>
            </a:r>
            <a:r>
              <a:rPr lang="en-US" altLang="zh-CN" sz="1800" dirty="0">
                <a:latin typeface="宋体" panose="02010600030101010101" pitchFamily="2" charset="-122"/>
                <a:ea typeface="宋体" panose="02010600030101010101" pitchFamily="2" charset="-122"/>
              </a:rPr>
              <a:t>m³</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类型选择体积流量）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7313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lnSpcReduction="10000"/>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p>
          <a:p>
            <a:pPr marL="0" indent="0">
              <a:buNone/>
            </a:pPr>
            <a:r>
              <a:rPr lang="zh-CN" altLang="en-US" sz="1800" dirty="0">
                <a:latin typeface="宋体" panose="02010600030101010101" pitchFamily="2" charset="-122"/>
                <a:ea typeface="宋体" panose="02010600030101010101" pitchFamily="2" charset="-122"/>
              </a:rPr>
              <a:t>选择体积流量单位：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[Volume flow] ► [Volume flow unit]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体积流量量程：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a:t>
            </a:r>
          </a:p>
          <a:p>
            <a:pPr marL="0" indent="0">
              <a:buNone/>
            </a:pPr>
            <a:r>
              <a:rPr lang="en-US" altLang="zh-CN" sz="1800" dirty="0">
                <a:latin typeface="宋体" panose="02010600030101010101" pitchFamily="2" charset="-122"/>
                <a:ea typeface="宋体" panose="02010600030101010101" pitchFamily="2" charset="-122"/>
              </a:rPr>
              <a:t>[Volume flow] ► [Volume flow URV]</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选择累积</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类型：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a:t>
            </a:r>
          </a:p>
          <a:p>
            <a:pPr marL="0" indent="0">
              <a:buNone/>
            </a:pPr>
            <a:r>
              <a:rPr lang="en-US" altLang="zh-CN" sz="1800" dirty="0">
                <a:latin typeface="宋体" panose="02010600030101010101" pitchFamily="2" charset="-122"/>
                <a:ea typeface="宋体" panose="02010600030101010101" pitchFamily="2" charset="-122"/>
              </a:rPr>
              <a:t>[Totalizer 2] ► [Total 2 channel] ►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选择累积</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单位：</a:t>
            </a: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2] ► [Total 2 unit ]</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340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8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体积流量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86149"/>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选择体积流量：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[Analog outputs] ► [Analog output 1] ► [Analog output 1 select] ►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a:t>
            </a:r>
          </a:p>
          <a:p>
            <a:pPr marL="0" indent="0">
              <a:buNone/>
            </a:pPr>
            <a:r>
              <a:rPr lang="en-US" altLang="zh-CN" sz="1800" dirty="0">
                <a:latin typeface="宋体" panose="02010600030101010101" pitchFamily="2" charset="-122"/>
                <a:ea typeface="宋体" panose="02010600030101010101" pitchFamily="2" charset="-122"/>
              </a:rPr>
              <a:t>operation configuration] ► [Display line] ► [4line]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行选择体积流量：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select] ► [Display select 1] ►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select] ► [Display select 4] ► [Totalizer 2]</a:t>
            </a:r>
          </a:p>
        </p:txBody>
      </p:sp>
    </p:spTree>
    <p:extLst>
      <p:ext uri="{BB962C8B-B14F-4D97-AF65-F5344CB8AC3E}">
        <p14:creationId xmlns:p14="http://schemas.microsoft.com/office/powerpoint/2010/main" val="602741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标方流量只适用于测量除了蒸汽以外的一般气体（如空气、氮气等），流量计需要设定被测气体在标准状态下的固定密度，流量计再根据测得的质量流量除以固定密度得出标方流量</a:t>
            </a:r>
            <a:r>
              <a:rPr lang="en-US" altLang="zh-CN" sz="20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1418027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64363"/>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、英文菜单</a:t>
            </a:r>
          </a:p>
          <a:p>
            <a:pPr marL="0" indent="0">
              <a:buNone/>
            </a:pPr>
            <a:r>
              <a:rPr lang="en-US" altLang="zh-CN" sz="1900" dirty="0">
                <a:latin typeface="宋体" panose="02010600030101010101" pitchFamily="2" charset="-122"/>
                <a:ea typeface="宋体" panose="02010600030101010101" pitchFamily="2" charset="-122"/>
              </a:rPr>
              <a:t>[Detailed setup] ► [Pro </a:t>
            </a:r>
            <a:r>
              <a:rPr lang="en-US" altLang="zh-CN" sz="1900" dirty="0" err="1">
                <a:latin typeface="宋体" panose="02010600030101010101" pitchFamily="2" charset="-122"/>
                <a:ea typeface="宋体" panose="02010600030101010101" pitchFamily="2" charset="-122"/>
              </a:rPr>
              <a:t>var</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Corr</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vol</a:t>
            </a:r>
            <a:r>
              <a:rPr lang="en-US" altLang="zh-CN" sz="1900" dirty="0">
                <a:latin typeface="宋体" panose="02010600030101010101" pitchFamily="2" charset="-122"/>
                <a:ea typeface="宋体" panose="02010600030101010101" pitchFamily="2" charset="-122"/>
              </a:rPr>
              <a:t>] ► [Unit]</a:t>
            </a:r>
            <a:r>
              <a:rPr lang="zh-CN" altLang="en-US" sz="1900" dirty="0">
                <a:latin typeface="宋体" panose="02010600030101010101" pitchFamily="2" charset="-122"/>
                <a:ea typeface="宋体" panose="02010600030101010101" pitchFamily="2" charset="-122"/>
              </a:rPr>
              <a:t>（选择标方流量单位）</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[Pro </a:t>
            </a:r>
            <a:r>
              <a:rPr lang="en-US" altLang="zh-CN" sz="1900" dirty="0" err="1">
                <a:latin typeface="宋体" panose="02010600030101010101" pitchFamily="2" charset="-122"/>
                <a:ea typeface="宋体" panose="02010600030101010101" pitchFamily="2" charset="-122"/>
              </a:rPr>
              <a:t>var</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Corr</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vol</a:t>
            </a:r>
            <a:r>
              <a:rPr lang="en-US" altLang="zh-CN" sz="1900" dirty="0">
                <a:latin typeface="宋体" panose="02010600030101010101" pitchFamily="2" charset="-122"/>
                <a:ea typeface="宋体" panose="02010600030101010101" pitchFamily="2" charset="-122"/>
              </a:rPr>
              <a:t>] ► [URV]</a:t>
            </a:r>
            <a:r>
              <a:rPr lang="zh-CN" altLang="en-US" sz="1900" dirty="0">
                <a:latin typeface="宋体" panose="02010600030101010101" pitchFamily="2" charset="-122"/>
                <a:ea typeface="宋体" panose="02010600030101010101" pitchFamily="2" charset="-122"/>
              </a:rPr>
              <a:t>（标方流量量程）</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a:t>
            </a:r>
            <a:r>
              <a:rPr lang="en-US" altLang="zh-CN" sz="1900" dirty="0" err="1">
                <a:latin typeface="宋体" panose="02010600030101010101" pitchFamily="2" charset="-122"/>
                <a:ea typeface="宋体" panose="02010600030101010101" pitchFamily="2" charset="-122"/>
              </a:rPr>
              <a:t>Ttl</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Ttl</a:t>
            </a:r>
            <a:r>
              <a:rPr lang="en-US" altLang="zh-CN" sz="1900" dirty="0">
                <a:latin typeface="宋体" panose="02010600030101010101" pitchFamily="2" charset="-122"/>
                <a:ea typeface="宋体" panose="02010600030101010101" pitchFamily="2" charset="-122"/>
              </a:rPr>
              <a:t> 3] ► [Channel] ► [</a:t>
            </a:r>
            <a:r>
              <a:rPr lang="en-US" altLang="zh-CN" sz="1900" dirty="0" err="1">
                <a:latin typeface="宋体" panose="02010600030101010101" pitchFamily="2" charset="-122"/>
                <a:ea typeface="宋体" panose="02010600030101010101" pitchFamily="2" charset="-122"/>
              </a:rPr>
              <a:t>Corr</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vol</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类型，默认为标方流量累积）</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a:t>
            </a:r>
            <a:r>
              <a:rPr lang="en-US" altLang="zh-CN" sz="1900" dirty="0" err="1">
                <a:latin typeface="宋体" panose="02010600030101010101" pitchFamily="2" charset="-122"/>
                <a:ea typeface="宋体" panose="02010600030101010101" pitchFamily="2" charset="-122"/>
              </a:rPr>
              <a:t>Ttl</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Ttl</a:t>
            </a:r>
            <a:r>
              <a:rPr lang="en-US" altLang="zh-CN" sz="1900" dirty="0">
                <a:latin typeface="宋体" panose="02010600030101010101" pitchFamily="2" charset="-122"/>
                <a:ea typeface="宋体" panose="02010600030101010101" pitchFamily="2" charset="-122"/>
              </a:rPr>
              <a:t> 3] ► [Unit]</a:t>
            </a:r>
            <a:r>
              <a:rPr lang="zh-CN" altLang="en-US" sz="1900" dirty="0">
                <a:latin typeface="宋体" panose="02010600030101010101" pitchFamily="2" charset="-122"/>
                <a:ea typeface="宋体" panose="02010600030101010101" pitchFamily="2" charset="-122"/>
              </a:rPr>
              <a:t>（选择累积量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单位）</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6723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5438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、英文菜单</a:t>
            </a: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[AO] ► [AO 1] ► [</a:t>
            </a:r>
            <a:r>
              <a:rPr lang="en-US" altLang="zh-CN" sz="1900" dirty="0" err="1">
                <a:latin typeface="宋体" panose="02010600030101010101" pitchFamily="2" charset="-122"/>
                <a:ea typeface="宋体" panose="02010600030101010101" pitchFamily="2" charset="-122"/>
              </a:rPr>
              <a:t>Sel</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Corr</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Vol</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（模拟输出</a:t>
            </a: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选择标方流量）</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[Detailed setup] ► [</a:t>
            </a:r>
            <a:r>
              <a:rPr lang="en-US" altLang="zh-CN" sz="2000" dirty="0" err="1">
                <a:latin typeface="宋体" panose="02010600030101010101" pitchFamily="2" charset="-122"/>
                <a:ea typeface="宋体" panose="02010600030101010101" pitchFamily="2" charset="-122"/>
              </a:rPr>
              <a:t>Disp</a:t>
            </a:r>
            <a:r>
              <a:rPr lang="en-US" altLang="zh-CN" sz="2000" dirty="0">
                <a:latin typeface="宋体" panose="02010600030101010101" pitchFamily="2" charset="-122"/>
                <a:ea typeface="宋体" panose="02010600030101010101" pitchFamily="2" charset="-122"/>
              </a:rPr>
              <a:t>] ► [</a:t>
            </a:r>
            <a:r>
              <a:rPr lang="en-US" altLang="zh-CN" sz="2000" dirty="0" err="1">
                <a:latin typeface="宋体" panose="02010600030101010101" pitchFamily="2" charset="-122"/>
                <a:ea typeface="宋体" panose="02010600030101010101" pitchFamily="2" charset="-122"/>
              </a:rPr>
              <a:t>Disp</a:t>
            </a:r>
            <a:r>
              <a:rPr lang="en-US" altLang="zh-CN" sz="2000" dirty="0">
                <a:latin typeface="宋体" panose="02010600030101010101" pitchFamily="2" charset="-122"/>
                <a:ea typeface="宋体" panose="02010600030101010101" pitchFamily="2" charset="-122"/>
              </a:rPr>
              <a:t> op </a:t>
            </a:r>
            <a:r>
              <a:rPr lang="en-US" altLang="zh-CN" sz="2000" dirty="0" err="1">
                <a:latin typeface="宋体" panose="02010600030101010101" pitchFamily="2" charset="-122"/>
                <a:ea typeface="宋体" panose="02010600030101010101" pitchFamily="2" charset="-122"/>
              </a:rPr>
              <a:t>cfg</a:t>
            </a:r>
            <a:r>
              <a:rPr lang="en-US" altLang="zh-CN" sz="2000" dirty="0">
                <a:latin typeface="宋体" panose="02010600030101010101" pitchFamily="2" charset="-122"/>
                <a:ea typeface="宋体" panose="02010600030101010101" pitchFamily="2" charset="-122"/>
              </a:rPr>
              <a:t>] ► [Line]</a:t>
            </a:r>
            <a:r>
              <a:rPr lang="zh-CN" altLang="en-US" sz="2000" dirty="0">
                <a:latin typeface="宋体" panose="02010600030101010101" pitchFamily="2" charset="-122"/>
                <a:ea typeface="宋体" panose="02010600030101010101" pitchFamily="2" charset="-122"/>
              </a:rPr>
              <a:t>（显示选择</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行）</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a:t>
            </a:r>
            <a:r>
              <a:rPr lang="en-US" altLang="zh-CN" sz="1900" dirty="0" err="1">
                <a:latin typeface="宋体" panose="02010600030101010101" pitchFamily="2" charset="-122"/>
                <a:ea typeface="宋体" panose="02010600030101010101" pitchFamily="2" charset="-122"/>
              </a:rPr>
              <a:t>Disp</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Disp</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sel</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Sel</a:t>
            </a:r>
            <a:r>
              <a:rPr lang="en-US" altLang="zh-CN" sz="1900" dirty="0">
                <a:latin typeface="宋体" panose="02010600030101010101" pitchFamily="2" charset="-122"/>
                <a:ea typeface="宋体" panose="02010600030101010101" pitchFamily="2" charset="-122"/>
              </a:rPr>
              <a:t> 1] ► [</a:t>
            </a:r>
            <a:r>
              <a:rPr lang="en-US" altLang="zh-CN" sz="1900" dirty="0" err="1">
                <a:latin typeface="宋体" panose="02010600030101010101" pitchFamily="2" charset="-122"/>
                <a:ea typeface="宋体" panose="02010600030101010101" pitchFamily="2" charset="-122"/>
              </a:rPr>
              <a:t>Corr</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Vol</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（第</a:t>
            </a: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行选择标方流量）</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[Detailed setup] ► [</a:t>
            </a:r>
            <a:r>
              <a:rPr lang="en-US" altLang="zh-CN" sz="1900" dirty="0" err="1">
                <a:latin typeface="宋体" panose="02010600030101010101" pitchFamily="2" charset="-122"/>
                <a:ea typeface="宋体" panose="02010600030101010101" pitchFamily="2" charset="-122"/>
              </a:rPr>
              <a:t>Disp</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Disp</a:t>
            </a:r>
            <a:r>
              <a:rPr lang="en-US" altLang="zh-CN" sz="1900" dirty="0">
                <a:latin typeface="宋体" panose="02010600030101010101" pitchFamily="2" charset="-122"/>
                <a:ea typeface="宋体" panose="02010600030101010101" pitchFamily="2" charset="-122"/>
              </a:rPr>
              <a:t> </a:t>
            </a:r>
            <a:r>
              <a:rPr lang="en-US" altLang="zh-CN" sz="1900" dirty="0" err="1">
                <a:latin typeface="宋体" panose="02010600030101010101" pitchFamily="2" charset="-122"/>
                <a:ea typeface="宋体" panose="02010600030101010101" pitchFamily="2" charset="-122"/>
              </a:rPr>
              <a:t>sel</a:t>
            </a:r>
            <a:r>
              <a:rPr lang="en-US" altLang="zh-CN" sz="1900" dirty="0">
                <a:latin typeface="宋体" panose="02010600030101010101" pitchFamily="2" charset="-122"/>
                <a:ea typeface="宋体" panose="02010600030101010101" pitchFamily="2" charset="-122"/>
              </a:rPr>
              <a:t>] ► [</a:t>
            </a:r>
            <a:r>
              <a:rPr lang="en-US" altLang="zh-CN" sz="1900" dirty="0" err="1">
                <a:latin typeface="宋体" panose="02010600030101010101" pitchFamily="2" charset="-122"/>
                <a:ea typeface="宋体" panose="02010600030101010101" pitchFamily="2" charset="-122"/>
              </a:rPr>
              <a:t>Sel</a:t>
            </a:r>
            <a:r>
              <a:rPr lang="en-US" altLang="zh-CN" sz="1900" dirty="0">
                <a:latin typeface="宋体" panose="02010600030101010101" pitchFamily="2" charset="-122"/>
                <a:ea typeface="宋体" panose="02010600030101010101" pitchFamily="2" charset="-122"/>
              </a:rPr>
              <a:t> 4] ► [</a:t>
            </a:r>
            <a:r>
              <a:rPr lang="en-US" altLang="zh-CN" sz="1900" dirty="0" err="1">
                <a:latin typeface="宋体" panose="02010600030101010101" pitchFamily="2" charset="-122"/>
                <a:ea typeface="宋体" panose="02010600030101010101" pitchFamily="2" charset="-122"/>
              </a:rPr>
              <a:t>Ttl</a:t>
            </a:r>
            <a:r>
              <a:rPr lang="en-US" altLang="zh-CN" sz="1900" dirty="0">
                <a:latin typeface="宋体" panose="02010600030101010101" pitchFamily="2" charset="-122"/>
                <a:ea typeface="宋体" panose="02010600030101010101" pitchFamily="2" charset="-122"/>
              </a:rPr>
              <a:t> 3]</a:t>
            </a:r>
            <a:r>
              <a:rPr lang="zh-CN" altLang="en-US" sz="1900" dirty="0">
                <a:latin typeface="宋体" panose="02010600030101010101" pitchFamily="2" charset="-122"/>
                <a:ea typeface="宋体" panose="02010600030101010101" pitchFamily="2" charset="-122"/>
              </a:rPr>
              <a:t>（第</a:t>
            </a:r>
            <a:r>
              <a:rPr lang="en-US" altLang="zh-CN" sz="1900" dirty="0">
                <a:latin typeface="宋体" panose="02010600030101010101" pitchFamily="2" charset="-122"/>
                <a:ea typeface="宋体" panose="02010600030101010101" pitchFamily="2" charset="-122"/>
              </a:rPr>
              <a:t>4</a:t>
            </a:r>
            <a:r>
              <a:rPr lang="zh-CN" altLang="en-US" sz="1900" dirty="0">
                <a:latin typeface="宋体" panose="02010600030101010101" pitchFamily="2" charset="-122"/>
                <a:ea typeface="宋体" panose="02010600030101010101" pitchFamily="2" charset="-122"/>
              </a:rPr>
              <a:t>行选择累积量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11147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64363"/>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、中文菜单</a:t>
            </a:r>
          </a:p>
          <a:p>
            <a:pPr marL="0" indent="0">
              <a:buNone/>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详细设置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过程参数</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修正体积流量</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单位</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（选择标方流量单位）</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详细设置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过程参数</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修正体积流量</a:t>
            </a:r>
            <a:r>
              <a:rPr lang="en-US" altLang="zh-CN" sz="1900" dirty="0">
                <a:latin typeface="宋体" panose="02010600030101010101" pitchFamily="2" charset="-122"/>
                <a:ea typeface="宋体" panose="02010600030101010101" pitchFamily="2" charset="-122"/>
              </a:rPr>
              <a:t>] ► [URV]</a:t>
            </a:r>
            <a:r>
              <a:rPr lang="zh-CN" altLang="en-US" sz="1900" dirty="0">
                <a:latin typeface="宋体" panose="02010600030101010101" pitchFamily="2" charset="-122"/>
                <a:ea typeface="宋体" panose="02010600030101010101" pitchFamily="2" charset="-122"/>
              </a:rPr>
              <a:t>（标方流量量程）</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详细设置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总体</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累积量</a:t>
            </a:r>
            <a:r>
              <a:rPr lang="en-US" altLang="zh-CN" sz="1900" dirty="0">
                <a:latin typeface="宋体" panose="02010600030101010101" pitchFamily="2" charset="-122"/>
                <a:ea typeface="宋体" panose="02010600030101010101" pitchFamily="2" charset="-122"/>
              </a:rPr>
              <a:t>3] ► [</a:t>
            </a:r>
            <a:r>
              <a:rPr lang="zh-CN" altLang="en-US" sz="1900" dirty="0">
                <a:latin typeface="宋体" panose="02010600030101010101" pitchFamily="2" charset="-122"/>
                <a:ea typeface="宋体" panose="02010600030101010101" pitchFamily="2" charset="-122"/>
              </a:rPr>
              <a:t>通道</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修正体积流量</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类型，默认为标方流量累积）</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详细设置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总体</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累积量</a:t>
            </a:r>
            <a:r>
              <a:rPr lang="en-US" altLang="zh-CN" sz="1900" dirty="0">
                <a:latin typeface="宋体" panose="02010600030101010101" pitchFamily="2" charset="-122"/>
                <a:ea typeface="宋体" panose="02010600030101010101" pitchFamily="2" charset="-122"/>
              </a:rPr>
              <a:t>3] ► [</a:t>
            </a:r>
            <a:r>
              <a:rPr lang="zh-CN" altLang="en-US" sz="1900" dirty="0">
                <a:latin typeface="宋体" panose="02010600030101010101" pitchFamily="2" charset="-122"/>
                <a:ea typeface="宋体" panose="02010600030101010101" pitchFamily="2" charset="-122"/>
              </a:rPr>
              <a:t>单位</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单位）</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37897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5438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、中文菜单</a:t>
            </a:r>
            <a:endParaRPr lang="en-US" altLang="zh-CN" sz="1900" dirty="0">
              <a:latin typeface="宋体" panose="02010600030101010101" pitchFamily="2" charset="-122"/>
              <a:ea typeface="宋体" panose="02010600030101010101" pitchFamily="2" charset="-122"/>
            </a:endParaRPr>
          </a:p>
          <a:p>
            <a:pPr marL="0" indent="0">
              <a:buNone/>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详细设置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模拟输出</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模拟输出</a:t>
            </a:r>
            <a:r>
              <a:rPr lang="en-US" altLang="zh-CN" sz="1900" dirty="0">
                <a:latin typeface="宋体" panose="02010600030101010101" pitchFamily="2" charset="-122"/>
                <a:ea typeface="宋体" panose="02010600030101010101" pitchFamily="2" charset="-122"/>
              </a:rPr>
              <a:t>1] ► [</a:t>
            </a:r>
            <a:r>
              <a:rPr lang="zh-CN" altLang="en-US" sz="1900" dirty="0">
                <a:latin typeface="宋体" panose="02010600030101010101" pitchFamily="2" charset="-122"/>
                <a:ea typeface="宋体" panose="02010600030101010101" pitchFamily="2" charset="-122"/>
              </a:rPr>
              <a:t>选择</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修正体积流量</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（模拟输出</a:t>
            </a: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选择标方流量）</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详细设置</a:t>
            </a:r>
            <a:r>
              <a:rPr lang="en-US" altLang="zh-CN" sz="2000" dirty="0">
                <a:latin typeface="宋体" panose="02010600030101010101" pitchFamily="2" charset="-122"/>
                <a:ea typeface="宋体" panose="02010600030101010101" pitchFamily="2" charset="-122"/>
              </a:rPr>
              <a:t>] ► [</a:t>
            </a:r>
            <a:r>
              <a:rPr lang="zh-CN" altLang="en-US" sz="2000" dirty="0">
                <a:latin typeface="宋体" panose="02010600030101010101" pitchFamily="2" charset="-122"/>
                <a:ea typeface="宋体" panose="02010600030101010101" pitchFamily="2" charset="-122"/>
              </a:rPr>
              <a:t>显示</a:t>
            </a:r>
            <a:r>
              <a:rPr lang="en-US" altLang="zh-CN" sz="2000" dirty="0">
                <a:latin typeface="宋体" panose="02010600030101010101" pitchFamily="2" charset="-122"/>
                <a:ea typeface="宋体" panose="02010600030101010101" pitchFamily="2" charset="-122"/>
              </a:rPr>
              <a:t>] ► [</a:t>
            </a:r>
            <a:r>
              <a:rPr lang="zh-CN" altLang="en-US" sz="2000" dirty="0">
                <a:latin typeface="宋体" panose="02010600030101010101" pitchFamily="2" charset="-122"/>
                <a:ea typeface="宋体" panose="02010600030101010101" pitchFamily="2" charset="-122"/>
              </a:rPr>
              <a:t>显示操作配置</a:t>
            </a:r>
            <a:r>
              <a:rPr lang="en-US" altLang="zh-CN" sz="2000" dirty="0">
                <a:latin typeface="宋体" panose="02010600030101010101" pitchFamily="2" charset="-122"/>
                <a:ea typeface="宋体" panose="02010600030101010101" pitchFamily="2" charset="-122"/>
              </a:rPr>
              <a:t>] ► [</a:t>
            </a:r>
            <a:r>
              <a:rPr lang="zh-CN" altLang="en-US" sz="2000" dirty="0">
                <a:latin typeface="宋体" panose="02010600030101010101" pitchFamily="2" charset="-122"/>
                <a:ea typeface="宋体" panose="02010600030101010101" pitchFamily="2" charset="-122"/>
              </a:rPr>
              <a:t>行</a:t>
            </a:r>
            <a:r>
              <a:rPr lang="en-US" altLang="zh-CN" sz="2000" dirty="0">
                <a:latin typeface="宋体" panose="02010600030101010101" pitchFamily="2" charset="-122"/>
                <a:ea typeface="宋体" panose="02010600030101010101" pitchFamily="2" charset="-122"/>
              </a:rPr>
              <a:t>] ► [4</a:t>
            </a:r>
            <a:r>
              <a:rPr lang="zh-CN" altLang="en-US" sz="2000" dirty="0">
                <a:latin typeface="宋体" panose="02010600030101010101" pitchFamily="2" charset="-122"/>
                <a:ea typeface="宋体" panose="02010600030101010101" pitchFamily="2" charset="-122"/>
              </a:rPr>
              <a:t>行</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（显示选择</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行）</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显示设置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选择</a:t>
            </a:r>
            <a:r>
              <a:rPr lang="en-US" altLang="zh-CN" sz="1900" dirty="0">
                <a:latin typeface="宋体" panose="02010600030101010101" pitchFamily="2" charset="-122"/>
                <a:ea typeface="宋体" panose="02010600030101010101" pitchFamily="2" charset="-122"/>
              </a:rPr>
              <a:t>1] ► [</a:t>
            </a:r>
            <a:r>
              <a:rPr lang="zh-CN" altLang="en-US" sz="1900" dirty="0">
                <a:latin typeface="宋体" panose="02010600030101010101" pitchFamily="2" charset="-122"/>
                <a:ea typeface="宋体" panose="02010600030101010101" pitchFamily="2" charset="-122"/>
              </a:rPr>
              <a:t>修正体积流量</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（第</a:t>
            </a:r>
            <a:r>
              <a:rPr lang="en-US" altLang="zh-CN" sz="1900" dirty="0">
                <a:latin typeface="宋体" panose="02010600030101010101" pitchFamily="2" charset="-122"/>
                <a:ea typeface="宋体" panose="02010600030101010101" pitchFamily="2" charset="-122"/>
              </a:rPr>
              <a:t>1</a:t>
            </a:r>
            <a:r>
              <a:rPr lang="zh-CN" altLang="en-US" sz="1900" dirty="0">
                <a:latin typeface="宋体" panose="02010600030101010101" pitchFamily="2" charset="-122"/>
                <a:ea typeface="宋体" panose="02010600030101010101" pitchFamily="2" charset="-122"/>
              </a:rPr>
              <a:t>行选择标方流量）</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9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a:t>
            </a: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显示设置</a:t>
            </a:r>
            <a:r>
              <a:rPr lang="en-US" altLang="zh-CN" sz="1900" dirty="0">
                <a:latin typeface="宋体" panose="02010600030101010101" pitchFamily="2" charset="-122"/>
                <a:ea typeface="宋体" panose="02010600030101010101" pitchFamily="2" charset="-122"/>
              </a:rPr>
              <a:t>] ► [</a:t>
            </a:r>
            <a:r>
              <a:rPr lang="zh-CN" altLang="en-US" sz="1900" dirty="0">
                <a:latin typeface="宋体" panose="02010600030101010101" pitchFamily="2" charset="-122"/>
                <a:ea typeface="宋体" panose="02010600030101010101" pitchFamily="2" charset="-122"/>
              </a:rPr>
              <a:t>选择</a:t>
            </a:r>
            <a:r>
              <a:rPr lang="en-US" altLang="zh-CN" sz="1900" dirty="0">
                <a:latin typeface="宋体" panose="02010600030101010101" pitchFamily="2" charset="-122"/>
                <a:ea typeface="宋体" panose="02010600030101010101" pitchFamily="2" charset="-122"/>
              </a:rPr>
              <a:t>4] ► [</a:t>
            </a:r>
            <a:r>
              <a:rPr lang="zh-CN" altLang="en-US" sz="1900" dirty="0">
                <a:latin typeface="宋体" panose="02010600030101010101" pitchFamily="2" charset="-122"/>
                <a:ea typeface="宋体" panose="02010600030101010101" pitchFamily="2" charset="-122"/>
              </a:rPr>
              <a:t>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（第</a:t>
            </a:r>
            <a:r>
              <a:rPr lang="en-US" altLang="zh-CN" sz="1900" dirty="0">
                <a:latin typeface="宋体" panose="02010600030101010101" pitchFamily="2" charset="-122"/>
                <a:ea typeface="宋体" panose="02010600030101010101" pitchFamily="2" charset="-122"/>
              </a:rPr>
              <a:t>4</a:t>
            </a:r>
            <a:r>
              <a:rPr lang="zh-CN" altLang="en-US" sz="1900" dirty="0">
                <a:latin typeface="宋体" panose="02010600030101010101" pitchFamily="2" charset="-122"/>
                <a:ea typeface="宋体" panose="02010600030101010101" pitchFamily="2" charset="-122"/>
              </a:rPr>
              <a:t>行选择累积量</a:t>
            </a:r>
            <a:r>
              <a:rPr lang="en-US" altLang="zh-CN" sz="1900" dirty="0">
                <a:latin typeface="宋体" panose="02010600030101010101" pitchFamily="2" charset="-122"/>
                <a:ea typeface="宋体" panose="02010600030101010101" pitchFamily="2" charset="-122"/>
              </a:rPr>
              <a:t>3</a:t>
            </a:r>
            <a:r>
              <a:rPr lang="zh-CN" altLang="en-US" sz="1900" dirty="0">
                <a:latin typeface="宋体" panose="02010600030101010101" pitchFamily="2" charset="-122"/>
                <a:ea typeface="宋体" panose="02010600030101010101" pitchFamily="2" charset="-122"/>
              </a:rPr>
              <a:t>）</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8723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ja-JP" altLang="en-US" dirty="0">
                <a:solidFill>
                  <a:schemeClr val="bg1"/>
                </a:solidFill>
                <a:latin typeface="宋体" panose="02010600030101010101" pitchFamily="2" charset="-122"/>
                <a:ea typeface="宋体" panose="02010600030101010101" pitchFamily="2" charset="-122"/>
              </a:rPr>
              <a:t>１．</a:t>
            </a:r>
            <a:r>
              <a:rPr lang="zh-CN" altLang="en-US" dirty="0">
                <a:solidFill>
                  <a:schemeClr val="bg1"/>
                </a:solidFill>
                <a:latin typeface="宋体" panose="02010600030101010101" pitchFamily="2" charset="-122"/>
                <a:ea typeface="宋体" panose="02010600030101010101" pitchFamily="2" charset="-122"/>
              </a:rPr>
              <a:t>显示器简要说明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zh-CN" altLang="en-US" sz="1800" b="1" u="sng" dirty="0">
                <a:latin typeface="宋体" panose="02010600030101010101" pitchFamily="2" charset="-122"/>
                <a:ea typeface="宋体" panose="02010600030101010101" pitchFamily="2" charset="-122"/>
              </a:rPr>
              <a:t>状态图标：</a:t>
            </a: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9533" y="975813"/>
            <a:ext cx="6144407" cy="241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1945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23147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p>
          <a:p>
            <a:pPr marL="0" indent="0">
              <a:buNone/>
            </a:pPr>
            <a:r>
              <a:rPr lang="zh-CN" altLang="en-US" sz="1800" dirty="0">
                <a:latin typeface="宋体" panose="02010600030101010101" pitchFamily="2" charset="-122"/>
                <a:ea typeface="宋体" panose="02010600030101010101" pitchFamily="2" charset="-122"/>
              </a:rPr>
              <a:t>选择标方流量单位：</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[Corrected volume flow] ► [Corrected volume flow unit]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标方流量量程：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[Corrected volume flow] ► [Corrected volume flow URV]</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选择累积量</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类型：</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[Totalizer] ►</a:t>
            </a:r>
          </a:p>
          <a:p>
            <a:pPr marL="0" indent="0">
              <a:buNone/>
            </a:pPr>
            <a:r>
              <a:rPr lang="en-US" altLang="zh-CN" sz="1800" dirty="0">
                <a:latin typeface="宋体" panose="02010600030101010101" pitchFamily="2" charset="-122"/>
                <a:ea typeface="宋体" panose="02010600030101010101" pitchFamily="2" charset="-122"/>
              </a:rPr>
              <a:t>[Totalizer 3] ► [Total 3 channel] ► [Corrected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选择累积量</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单位：</a:t>
            </a: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3] ► [Total 3 unit ]</a:t>
            </a:r>
          </a:p>
        </p:txBody>
      </p:sp>
    </p:spTree>
    <p:extLst>
      <p:ext uri="{BB962C8B-B14F-4D97-AF65-F5344CB8AC3E}">
        <p14:creationId xmlns:p14="http://schemas.microsoft.com/office/powerpoint/2010/main" val="71978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9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标方流量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5031"/>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选择标方流量：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[Analog outputs] ► [Analog output 1] ► [Analog output 1 select] ► [Corrected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a:t>
            </a:r>
          </a:p>
          <a:p>
            <a:pPr marL="0" indent="0">
              <a:buNone/>
            </a:pPr>
            <a:r>
              <a:rPr lang="en-US" altLang="zh-CN" sz="1800" dirty="0">
                <a:latin typeface="宋体" panose="02010600030101010101" pitchFamily="2" charset="-122"/>
                <a:ea typeface="宋体" panose="02010600030101010101" pitchFamily="2" charset="-122"/>
              </a:rPr>
              <a:t>operation configuration] ► [Display line] ► [4line]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行选择标方流量：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select] ► [Display select 1] ► [Corrected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行选择累积量</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select] ► [Display select 4] ► [Totalizer 3]</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7931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使用电流输出时，可以使用双向测量功能。使用该功能时，电流信号可以同时输出正流量和反流量。但是，仅当</a:t>
            </a:r>
            <a:r>
              <a:rPr lang="en-US" altLang="zh-CN" sz="2000" dirty="0">
                <a:latin typeface="宋体" panose="02010600030101010101" pitchFamily="2" charset="-122"/>
                <a:ea typeface="宋体" panose="02010600030101010101" pitchFamily="2" charset="-122"/>
              </a:rPr>
              <a:t>I/O1</a:t>
            </a:r>
            <a:r>
              <a:rPr lang="zh-CN" altLang="en-US" sz="2000" dirty="0">
                <a:latin typeface="宋体" panose="02010600030101010101" pitchFamily="2" charset="-122"/>
                <a:ea typeface="宋体" panose="02010600030101010101" pitchFamily="2" charset="-122"/>
              </a:rPr>
              <a:t>端子用于电流输出时，该功能可用</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双向测量有两种模式，可以通过设定不同的参数来实现</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31788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一、双向模式：未主动</a:t>
            </a:r>
          </a:p>
          <a:p>
            <a:pPr marL="0" indent="0">
              <a:buNone/>
            </a:pPr>
            <a:r>
              <a:rPr lang="zh-CN" altLang="en-US" sz="2000" dirty="0">
                <a:latin typeface="宋体" panose="02010600030101010101" pitchFamily="2" charset="-122"/>
                <a:ea typeface="宋体" panose="02010600030101010101" pitchFamily="2" charset="-122"/>
              </a:rPr>
              <a:t>通过将</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的流量设为 </a:t>
            </a:r>
            <a:r>
              <a:rPr lang="en-US" altLang="zh-CN" sz="2000" dirty="0">
                <a:latin typeface="宋体" panose="02010600030101010101" pitchFamily="2" charset="-122"/>
                <a:ea typeface="宋体" panose="02010600030101010101" pitchFamily="2" charset="-122"/>
              </a:rPr>
              <a:t>12 mA</a:t>
            </a:r>
            <a:r>
              <a:rPr lang="zh-CN" altLang="en-US" sz="2000" dirty="0">
                <a:latin typeface="宋体" panose="02010600030101010101" pitchFamily="2" charset="-122"/>
                <a:ea typeface="宋体" panose="02010600030101010101" pitchFamily="2" charset="-122"/>
              </a:rPr>
              <a:t>，将反向流量设为 </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 mA</a:t>
            </a:r>
            <a:r>
              <a:rPr lang="zh-CN" altLang="en-US" sz="2000" dirty="0">
                <a:latin typeface="宋体" panose="02010600030101010101" pitchFamily="2" charset="-122"/>
                <a:ea typeface="宋体" panose="02010600030101010101" pitchFamily="2" charset="-122"/>
              </a:rPr>
              <a:t>，正向流量设为</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 mA</a:t>
            </a:r>
            <a:r>
              <a:rPr lang="zh-CN" altLang="en-US" sz="2000" dirty="0">
                <a:latin typeface="宋体" panose="02010600030101010101" pitchFamily="2" charset="-122"/>
                <a:ea typeface="宋体" panose="02010600030101010101" pitchFamily="2" charset="-122"/>
              </a:rPr>
              <a:t>，可以执行电流输出。此时，正向量程对应</a:t>
            </a:r>
            <a:r>
              <a:rPr lang="en-US" altLang="zh-CN" sz="2000" dirty="0">
                <a:latin typeface="宋体" panose="02010600030101010101" pitchFamily="2" charset="-122"/>
                <a:ea typeface="宋体" panose="02010600030101010101" pitchFamily="2" charset="-122"/>
              </a:rPr>
              <a:t>URV</a:t>
            </a:r>
            <a:r>
              <a:rPr lang="zh-CN" altLang="en-US" sz="2000" dirty="0">
                <a:latin typeface="宋体" panose="02010600030101010101" pitchFamily="2" charset="-122"/>
                <a:ea typeface="宋体" panose="02010600030101010101" pitchFamily="2" charset="-122"/>
              </a:rPr>
              <a:t>，反向量程对应</a:t>
            </a:r>
            <a:r>
              <a:rPr lang="en-US" altLang="zh-CN" sz="2000" dirty="0">
                <a:latin typeface="宋体" panose="02010600030101010101" pitchFamily="2" charset="-122"/>
                <a:ea typeface="宋体" panose="02010600030101010101" pitchFamily="2" charset="-122"/>
              </a:rPr>
              <a:t>LRV</a:t>
            </a:r>
            <a:r>
              <a:rPr lang="zh-CN" altLang="en-US" sz="2000" dirty="0">
                <a:latin typeface="宋体" panose="02010600030101010101" pitchFamily="2" charset="-122"/>
                <a:ea typeface="宋体" panose="02010600030101010101" pitchFamily="2" charset="-122"/>
              </a:rPr>
              <a:t>。设定参数时，</a:t>
            </a:r>
            <a:r>
              <a:rPr lang="en-US" altLang="zh-CN" sz="2000" dirty="0">
                <a:latin typeface="宋体" panose="02010600030101010101" pitchFamily="2" charset="-122"/>
                <a:ea typeface="宋体" panose="02010600030101010101" pitchFamily="2" charset="-122"/>
              </a:rPr>
              <a:t>URV</a:t>
            </a:r>
            <a:r>
              <a:rPr lang="zh-CN" altLang="en-US" sz="2000" dirty="0">
                <a:latin typeface="宋体" panose="02010600030101010101" pitchFamily="2" charset="-122"/>
                <a:ea typeface="宋体" panose="02010600030101010101" pitchFamily="2" charset="-122"/>
              </a:rPr>
              <a:t>为正数，</a:t>
            </a:r>
            <a:r>
              <a:rPr lang="en-US" altLang="zh-CN" sz="2000" dirty="0">
                <a:latin typeface="宋体" panose="02010600030101010101" pitchFamily="2" charset="-122"/>
                <a:ea typeface="宋体" panose="02010600030101010101" pitchFamily="2" charset="-122"/>
              </a:rPr>
              <a:t>LRV = -URV</a:t>
            </a:r>
            <a:r>
              <a:rPr lang="zh-CN" altLang="en-US" sz="2000" dirty="0">
                <a:latin typeface="宋体" panose="02010600030101010101" pitchFamily="2" charset="-122"/>
                <a:ea typeface="宋体" panose="02010600030101010101" pitchFamily="2" charset="-122"/>
              </a:rPr>
              <a:t>。当测量反向流量时，流量计显示的瞬时流量为负数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415" y="2384893"/>
            <a:ext cx="3427612" cy="386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5900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二、双向模式：主动</a:t>
            </a:r>
          </a:p>
          <a:p>
            <a:pPr marL="0" indent="0">
              <a:buNone/>
            </a:pPr>
            <a:r>
              <a:rPr lang="zh-CN" altLang="en-US" sz="2000" dirty="0">
                <a:latin typeface="宋体" panose="02010600030101010101" pitchFamily="2" charset="-122"/>
                <a:ea typeface="宋体" panose="02010600030101010101" pitchFamily="2" charset="-122"/>
              </a:rPr>
              <a:t>当流量为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时依旧为 </a:t>
            </a:r>
            <a:r>
              <a:rPr lang="en-US" altLang="zh-CN" sz="2000" dirty="0">
                <a:latin typeface="宋体" panose="02010600030101010101" pitchFamily="2" charset="-122"/>
                <a:ea typeface="宋体" panose="02010600030101010101" pitchFamily="2" charset="-122"/>
              </a:rPr>
              <a:t>4 mA</a:t>
            </a:r>
            <a:r>
              <a:rPr lang="zh-CN" altLang="en-US" sz="2000" dirty="0">
                <a:latin typeface="宋体" panose="02010600030101010101" pitchFamily="2" charset="-122"/>
                <a:ea typeface="宋体" panose="02010600030101010101" pitchFamily="2" charset="-122"/>
              </a:rPr>
              <a:t>，正向流量和反向流量均为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 mA</a:t>
            </a:r>
            <a:r>
              <a:rPr lang="zh-CN" altLang="en-US" sz="2000" dirty="0">
                <a:latin typeface="宋体" panose="02010600030101010101" pitchFamily="2" charset="-122"/>
                <a:ea typeface="宋体" panose="02010600030101010101" pitchFamily="2" charset="-122"/>
              </a:rPr>
              <a:t>，可以执行电流输出。此时，正向量程对应</a:t>
            </a:r>
            <a:r>
              <a:rPr lang="en-US" altLang="zh-CN" sz="2000" dirty="0">
                <a:latin typeface="宋体" panose="02010600030101010101" pitchFamily="2" charset="-122"/>
                <a:ea typeface="宋体" panose="02010600030101010101" pitchFamily="2" charset="-122"/>
              </a:rPr>
              <a:t>URV</a:t>
            </a:r>
            <a:r>
              <a:rPr lang="zh-CN" altLang="en-US" sz="2000" dirty="0">
                <a:latin typeface="宋体" panose="02010600030101010101" pitchFamily="2" charset="-122"/>
                <a:ea typeface="宋体" panose="02010600030101010101" pitchFamily="2" charset="-122"/>
              </a:rPr>
              <a:t>，反向量程对应</a:t>
            </a:r>
            <a:r>
              <a:rPr lang="en-US" altLang="zh-CN" sz="2000" dirty="0">
                <a:latin typeface="宋体" panose="02010600030101010101" pitchFamily="2" charset="-122"/>
                <a:ea typeface="宋体" panose="02010600030101010101" pitchFamily="2" charset="-122"/>
              </a:rPr>
              <a:t>LRV</a:t>
            </a:r>
            <a:r>
              <a:rPr lang="zh-CN" altLang="en-US" sz="2000" dirty="0">
                <a:latin typeface="宋体" panose="02010600030101010101" pitchFamily="2" charset="-122"/>
                <a:ea typeface="宋体" panose="02010600030101010101" pitchFamily="2" charset="-122"/>
              </a:rPr>
              <a:t>。设定参数时，</a:t>
            </a:r>
            <a:r>
              <a:rPr lang="en-US" altLang="zh-CN" sz="2000" dirty="0">
                <a:latin typeface="宋体" panose="02010600030101010101" pitchFamily="2" charset="-122"/>
                <a:ea typeface="宋体" panose="02010600030101010101" pitchFamily="2" charset="-122"/>
              </a:rPr>
              <a:t>URV</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LRV</a:t>
            </a:r>
            <a:r>
              <a:rPr lang="zh-CN" altLang="en-US" sz="2000" dirty="0">
                <a:latin typeface="宋体" panose="02010600030101010101" pitchFamily="2" charset="-122"/>
                <a:ea typeface="宋体" panose="02010600030101010101" pitchFamily="2" charset="-122"/>
              </a:rPr>
              <a:t>必须是相同的符号</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都是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。当测量反向流量时，流量计显示的瞬时流量也为正数</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343" y="2333344"/>
            <a:ext cx="3373755" cy="392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632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add] ► [Apply]</a:t>
            </a:r>
            <a:r>
              <a:rPr lang="zh-CN" altLang="en-US" sz="1800" dirty="0">
                <a:latin typeface="宋体" panose="02010600030101010101" pitchFamily="2" charset="-122"/>
                <a:ea typeface="宋体" panose="02010600030101010101" pitchFamily="2" charset="-122"/>
              </a:rPr>
              <a:t>（打开附加功能）</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[Bi-</a:t>
            </a:r>
            <a:r>
              <a:rPr lang="en-US" altLang="zh-CN" sz="1800" dirty="0" err="1">
                <a:latin typeface="宋体" panose="02010600030101010101" pitchFamily="2" charset="-122"/>
                <a:ea typeface="宋体" panose="02010600030101010101" pitchFamily="2" charset="-122"/>
              </a:rPr>
              <a:t>dir</a:t>
            </a:r>
            <a:r>
              <a:rPr lang="en-US" altLang="zh-CN" sz="1800" dirty="0">
                <a:latin typeface="宋体" panose="02010600030101010101" pitchFamily="2" charset="-122"/>
                <a:ea typeface="宋体" panose="02010600030101010101" pitchFamily="2" charset="-122"/>
              </a:rPr>
              <a:t> mode]</a:t>
            </a:r>
            <a:r>
              <a:rPr lang="zh-CN" altLang="en-US" sz="1800" dirty="0">
                <a:latin typeface="宋体" panose="02010600030101010101" pitchFamily="2" charset="-122"/>
                <a:ea typeface="宋体" panose="02010600030101010101" pitchFamily="2" charset="-122"/>
              </a:rPr>
              <a:t>（双向测量功能）</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[LRV]/[URV]</a:t>
            </a:r>
            <a:r>
              <a:rPr lang="zh-CN" altLang="en-US" sz="1800" dirty="0">
                <a:latin typeface="宋体" panose="02010600030101010101" pitchFamily="2" charset="-122"/>
                <a:ea typeface="宋体" panose="02010600030101010101" pitchFamily="2" charset="-122"/>
              </a:rPr>
              <a:t>（双向量程设定）</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78796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1...6]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[Opt]</a:t>
            </a:r>
            <a:r>
              <a:rPr lang="zh-CN" altLang="en-US" sz="1800" dirty="0">
                <a:latin typeface="宋体" panose="02010600030101010101" pitchFamily="2" charset="-122"/>
                <a:ea typeface="宋体" panose="02010600030101010101" pitchFamily="2" charset="-122"/>
              </a:rPr>
              <a:t>（累积功能设定）</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[Balanced]</a:t>
            </a:r>
            <a:r>
              <a:rPr lang="zh-CN" altLang="en-US" sz="1800" dirty="0">
                <a:latin typeface="宋体" panose="02010600030101010101" pitchFamily="2" charset="-122"/>
                <a:ea typeface="宋体" panose="02010600030101010101" pitchFamily="2" charset="-122"/>
              </a:rPr>
              <a:t>：双向累积差值</a:t>
            </a:r>
          </a:p>
          <a:p>
            <a:pPr marL="0" indent="0">
              <a:buNone/>
            </a:pPr>
            <a:r>
              <a:rPr lang="en-US" altLang="zh-CN" sz="1800" dirty="0">
                <a:latin typeface="宋体" panose="02010600030101010101" pitchFamily="2" charset="-122"/>
                <a:ea typeface="宋体" panose="02010600030101010101" pitchFamily="2" charset="-122"/>
              </a:rPr>
              <a:t>[Absolute]</a:t>
            </a:r>
            <a:r>
              <a:rPr lang="zh-CN" altLang="en-US" sz="1800" dirty="0">
                <a:latin typeface="宋体" panose="02010600030101010101" pitchFamily="2" charset="-122"/>
                <a:ea typeface="宋体" panose="02010600030101010101" pitchFamily="2" charset="-122"/>
              </a:rPr>
              <a:t>：双向累积之和</a:t>
            </a:r>
          </a:p>
          <a:p>
            <a:pPr marL="0" indent="0">
              <a:buNone/>
            </a:pPr>
            <a:r>
              <a:rPr lang="en-US" altLang="zh-CN" sz="1800" dirty="0">
                <a:latin typeface="宋体" panose="02010600030101010101" pitchFamily="2" charset="-122"/>
                <a:ea typeface="宋体" panose="02010600030101010101" pitchFamily="2" charset="-122"/>
              </a:rPr>
              <a:t>[Positive only]</a:t>
            </a:r>
            <a:r>
              <a:rPr lang="zh-CN" altLang="en-US" sz="1800" dirty="0">
                <a:latin typeface="宋体" panose="02010600030101010101" pitchFamily="2" charset="-122"/>
                <a:ea typeface="宋体" panose="02010600030101010101" pitchFamily="2" charset="-122"/>
              </a:rPr>
              <a:t>：仅正向累积</a:t>
            </a:r>
          </a:p>
          <a:p>
            <a:pPr marL="0" indent="0">
              <a:buNone/>
            </a:pPr>
            <a:r>
              <a:rPr lang="en-US" altLang="zh-CN" sz="1800" dirty="0">
                <a:latin typeface="宋体" panose="02010600030101010101" pitchFamily="2" charset="-122"/>
                <a:ea typeface="宋体" panose="02010600030101010101" pitchFamily="2" charset="-122"/>
              </a:rPr>
              <a:t>[Negative only]</a:t>
            </a:r>
            <a:r>
              <a:rPr lang="zh-CN" altLang="en-US" sz="1800" dirty="0">
                <a:latin typeface="宋体" panose="02010600030101010101" pitchFamily="2" charset="-122"/>
                <a:ea typeface="宋体" panose="02010600030101010101" pitchFamily="2" charset="-122"/>
              </a:rPr>
              <a:t>：仅反向累积</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op </a:t>
            </a:r>
            <a:r>
              <a:rPr lang="en-US" altLang="zh-CN" sz="1800" dirty="0" err="1">
                <a:latin typeface="宋体" panose="02010600030101010101" pitchFamily="2" charset="-122"/>
                <a:ea typeface="宋体" panose="02010600030101010101" pitchFamily="2" charset="-122"/>
              </a:rPr>
              <a:t>cfg</a:t>
            </a:r>
            <a:r>
              <a:rPr lang="en-US" altLang="zh-CN" sz="1800" dirty="0">
                <a:latin typeface="宋体" panose="02010600030101010101" pitchFamily="2" charset="-122"/>
                <a:ea typeface="宋体" panose="02010600030101010101" pitchFamily="2" charset="-122"/>
              </a:rPr>
              <a:t>] ► [Line]</a:t>
            </a: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 4]</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行选择显示类型）</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32367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过程附加变量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（打开附加功能）</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双向模式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（双向测量功能）</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[LRV]/[URV]</a:t>
            </a:r>
            <a:r>
              <a:rPr lang="zh-CN" altLang="en-US" sz="1800" dirty="0">
                <a:latin typeface="宋体" panose="02010600030101010101" pitchFamily="2" charset="-122"/>
                <a:ea typeface="宋体" panose="02010600030101010101" pitchFamily="2" charset="-122"/>
              </a:rPr>
              <a:t>（双向量程设定）</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531564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总体</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累积量</a:t>
            </a:r>
            <a:r>
              <a:rPr lang="en-US" altLang="zh-CN" sz="1800" dirty="0">
                <a:latin typeface="宋体" panose="02010600030101010101" pitchFamily="2" charset="-122"/>
                <a:ea typeface="宋体" panose="02010600030101010101" pitchFamily="2" charset="-122"/>
              </a:rPr>
              <a:t> 1...6]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选项</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（累积功能设定）</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[Balanced]</a:t>
            </a:r>
            <a:r>
              <a:rPr lang="zh-CN" altLang="en-US" sz="1800" dirty="0">
                <a:latin typeface="宋体" panose="02010600030101010101" pitchFamily="2" charset="-122"/>
                <a:ea typeface="宋体" panose="02010600030101010101" pitchFamily="2" charset="-122"/>
              </a:rPr>
              <a:t>：双向累积差值</a:t>
            </a:r>
          </a:p>
          <a:p>
            <a:pPr marL="0" indent="0">
              <a:buNone/>
            </a:pPr>
            <a:r>
              <a:rPr lang="en-US" altLang="zh-CN" sz="1800" dirty="0">
                <a:latin typeface="宋体" panose="02010600030101010101" pitchFamily="2" charset="-122"/>
                <a:ea typeface="宋体" panose="02010600030101010101" pitchFamily="2" charset="-122"/>
              </a:rPr>
              <a:t>[Absolute]</a:t>
            </a:r>
            <a:r>
              <a:rPr lang="zh-CN" altLang="en-US" sz="1800" dirty="0">
                <a:latin typeface="宋体" panose="02010600030101010101" pitchFamily="2" charset="-122"/>
                <a:ea typeface="宋体" panose="02010600030101010101" pitchFamily="2" charset="-122"/>
              </a:rPr>
              <a:t>：双向累积之和</a:t>
            </a:r>
          </a:p>
          <a:p>
            <a:pPr marL="0" indent="0">
              <a:buNone/>
            </a:pPr>
            <a:r>
              <a:rPr lang="en-US" altLang="zh-CN" sz="1800" dirty="0">
                <a:latin typeface="宋体" panose="02010600030101010101" pitchFamily="2" charset="-122"/>
                <a:ea typeface="宋体" panose="02010600030101010101" pitchFamily="2" charset="-122"/>
              </a:rPr>
              <a:t>[Positive only]</a:t>
            </a:r>
            <a:r>
              <a:rPr lang="zh-CN" altLang="en-US" sz="1800" dirty="0">
                <a:latin typeface="宋体" panose="02010600030101010101" pitchFamily="2" charset="-122"/>
                <a:ea typeface="宋体" panose="02010600030101010101" pitchFamily="2" charset="-122"/>
              </a:rPr>
              <a:t>：仅正向累积</a:t>
            </a:r>
          </a:p>
          <a:p>
            <a:pPr marL="0" indent="0">
              <a:buNone/>
            </a:pPr>
            <a:r>
              <a:rPr lang="en-US" altLang="zh-CN" sz="1800" dirty="0">
                <a:latin typeface="宋体" panose="02010600030101010101" pitchFamily="2" charset="-122"/>
                <a:ea typeface="宋体" panose="02010600030101010101" pitchFamily="2" charset="-122"/>
              </a:rPr>
              <a:t>[Negative only]</a:t>
            </a:r>
            <a:r>
              <a:rPr lang="zh-CN" altLang="en-US" sz="1800" dirty="0">
                <a:latin typeface="宋体" panose="02010600030101010101" pitchFamily="2" charset="-122"/>
                <a:ea typeface="宋体" panose="02010600030101010101" pitchFamily="2" charset="-122"/>
              </a:rPr>
              <a:t>：仅反向累积</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显示操作配置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行</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选择</a:t>
            </a:r>
            <a:r>
              <a:rPr lang="en-US" altLang="zh-CN" sz="1800" dirty="0">
                <a:latin typeface="宋体" panose="02010600030101010101" pitchFamily="2" charset="-122"/>
                <a:ea typeface="宋体" panose="02010600030101010101" pitchFamily="2" charset="-122"/>
              </a:rPr>
              <a:t> 4]</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行选择显示类型）</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87278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86149"/>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p>
          <a:p>
            <a:pPr marL="0" indent="0">
              <a:buNone/>
            </a:pPr>
            <a:r>
              <a:rPr lang="zh-CN" altLang="en-US" sz="1800" dirty="0">
                <a:latin typeface="宋体" panose="02010600030101010101" pitchFamily="2" charset="-122"/>
                <a:ea typeface="宋体" panose="02010600030101010101" pitchFamily="2" charset="-122"/>
              </a:rPr>
              <a:t>打开附加参数功能：</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[Process variables additional parameters]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打开双向测量功能：</a:t>
            </a: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[Mass flow] ► [Additional function] ► [Mass flow bi-directional mode]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双向量程设定：</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[Mass flow] ► [Mass flow LRV] </a:t>
            </a:r>
            <a:r>
              <a:rPr lang="en-US" altLang="zh-CN" sz="1800" dirty="0">
                <a:solidFill>
                  <a:schemeClr val="tx1"/>
                </a:solidFill>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[Mass flow URV]</a:t>
            </a:r>
          </a:p>
        </p:txBody>
      </p:sp>
    </p:spTree>
    <p:extLst>
      <p:ext uri="{BB962C8B-B14F-4D97-AF65-F5344CB8AC3E}">
        <p14:creationId xmlns:p14="http://schemas.microsoft.com/office/powerpoint/2010/main" val="398615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ja-JP" altLang="en-US" dirty="0">
                <a:solidFill>
                  <a:schemeClr val="bg1"/>
                </a:solidFill>
                <a:latin typeface="宋体" panose="02010600030101010101" pitchFamily="2" charset="-122"/>
                <a:ea typeface="宋体" panose="02010600030101010101" pitchFamily="2" charset="-122"/>
              </a:rPr>
              <a:t>１．</a:t>
            </a:r>
            <a:r>
              <a:rPr lang="zh-CN" altLang="en-US" dirty="0">
                <a:solidFill>
                  <a:schemeClr val="bg1"/>
                </a:solidFill>
                <a:latin typeface="宋体" panose="02010600030101010101" pitchFamily="2" charset="-122"/>
                <a:ea typeface="宋体" panose="02010600030101010101" pitchFamily="2" charset="-122"/>
              </a:rPr>
              <a:t>显示器简要说明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zh-CN" altLang="en-US" sz="1800" b="1" u="sng" dirty="0">
                <a:latin typeface="宋体" panose="02010600030101010101" pitchFamily="2" charset="-122"/>
                <a:ea typeface="宋体" panose="02010600030101010101" pitchFamily="2" charset="-122"/>
              </a:rPr>
              <a:t>被测数量和标识：</a:t>
            </a: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6262" y="887104"/>
            <a:ext cx="6470992" cy="530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796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10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双向测量</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21605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p>
          <a:p>
            <a:pPr marL="0" indent="0">
              <a:buNone/>
            </a:pPr>
            <a:r>
              <a:rPr lang="zh-CN" altLang="en-US" sz="1800" dirty="0">
                <a:latin typeface="宋体" panose="02010600030101010101" pitchFamily="2" charset="-122"/>
                <a:ea typeface="宋体" panose="02010600030101010101" pitchFamily="2" charset="-122"/>
              </a:rPr>
              <a:t>累积功能设定：</a:t>
            </a:r>
          </a:p>
          <a:p>
            <a:pPr marL="0" indent="0">
              <a:buNone/>
            </a:pPr>
            <a:r>
              <a:rPr lang="en-US" altLang="zh-CN" sz="1800" dirty="0">
                <a:latin typeface="宋体" panose="02010600030101010101" pitchFamily="2" charset="-122"/>
                <a:ea typeface="宋体" panose="02010600030101010101" pitchFamily="2" charset="-122"/>
              </a:rPr>
              <a:t>Device root menu] ► [Detailed setup] ► [Totalizer] ► [Totalizer 1...6] ► [Additional function] ► [Total 1...6option] ► [Balanced]</a:t>
            </a:r>
            <a:r>
              <a:rPr lang="zh-CN" altLang="en-US" sz="1800" dirty="0">
                <a:latin typeface="宋体" panose="02010600030101010101" pitchFamily="2" charset="-122"/>
                <a:ea typeface="宋体" panose="02010600030101010101" pitchFamily="2" charset="-122"/>
              </a:rPr>
              <a:t>（双向累积差值）</a:t>
            </a:r>
          </a:p>
          <a:p>
            <a:pPr marL="0" indent="0">
              <a:buNone/>
            </a:pPr>
            <a:r>
              <a:rPr lang="en-US" altLang="zh-CN" sz="1800" dirty="0">
                <a:latin typeface="宋体" panose="02010600030101010101" pitchFamily="2" charset="-122"/>
                <a:ea typeface="宋体" panose="02010600030101010101" pitchFamily="2" charset="-122"/>
              </a:rPr>
              <a:t>					      [Absolute]</a:t>
            </a:r>
            <a:r>
              <a:rPr lang="zh-CN" altLang="en-US" sz="1800" dirty="0">
                <a:latin typeface="宋体" panose="02010600030101010101" pitchFamily="2" charset="-122"/>
                <a:ea typeface="宋体" panose="02010600030101010101" pitchFamily="2" charset="-122"/>
              </a:rPr>
              <a:t>（双向累积之和）</a:t>
            </a:r>
          </a:p>
          <a:p>
            <a:pPr marL="0" indent="0">
              <a:buNone/>
            </a:pPr>
            <a:r>
              <a:rPr lang="en-US" altLang="zh-CN" sz="1800" dirty="0">
                <a:latin typeface="宋体" panose="02010600030101010101" pitchFamily="2" charset="-122"/>
                <a:ea typeface="宋体" panose="02010600030101010101" pitchFamily="2" charset="-122"/>
              </a:rPr>
              <a:t>					      [Positive only]</a:t>
            </a:r>
            <a:r>
              <a:rPr lang="zh-CN" altLang="en-US" sz="1800" dirty="0">
                <a:latin typeface="宋体" panose="02010600030101010101" pitchFamily="2" charset="-122"/>
                <a:ea typeface="宋体" panose="02010600030101010101" pitchFamily="2" charset="-122"/>
              </a:rPr>
              <a:t>（正向累积）</a:t>
            </a:r>
          </a:p>
          <a:p>
            <a:pPr marL="0" indent="0">
              <a:buNone/>
            </a:pPr>
            <a:r>
              <a:rPr lang="en-US" altLang="zh-CN" sz="1800" dirty="0">
                <a:latin typeface="宋体" panose="02010600030101010101" pitchFamily="2" charset="-122"/>
                <a:ea typeface="宋体" panose="02010600030101010101" pitchFamily="2" charset="-122"/>
              </a:rPr>
              <a:t>					      [Negative only]</a:t>
            </a:r>
            <a:r>
              <a:rPr lang="zh-CN" altLang="en-US" sz="1800" dirty="0">
                <a:latin typeface="宋体" panose="02010600030101010101" pitchFamily="2" charset="-122"/>
                <a:ea typeface="宋体" panose="02010600030101010101" pitchFamily="2" charset="-122"/>
              </a:rPr>
              <a:t>（反向累积）</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显示选择</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行：</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a:t>
            </a:r>
          </a:p>
          <a:p>
            <a:pPr marL="0" indent="0">
              <a:buNone/>
            </a:pPr>
            <a:r>
              <a:rPr lang="en-US" altLang="zh-CN" sz="1800" dirty="0">
                <a:latin typeface="宋体" panose="02010600030101010101" pitchFamily="2" charset="-122"/>
                <a:ea typeface="宋体" panose="02010600030101010101" pitchFamily="2" charset="-122"/>
              </a:rPr>
              <a:t>operation configuration] ► [Display line]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选择显示类型：</a:t>
            </a: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a:t>
            </a:r>
          </a:p>
          <a:p>
            <a:pPr marL="0" indent="0">
              <a:buNone/>
            </a:pPr>
            <a:r>
              <a:rPr lang="en-US" altLang="zh-CN" sz="1800" dirty="0">
                <a:latin typeface="宋体" panose="02010600030101010101" pitchFamily="2" charset="-122"/>
                <a:ea typeface="宋体" panose="02010600030101010101" pitchFamily="2" charset="-122"/>
              </a:rPr>
              <a:t>select] ► [Display select 1...4]</a:t>
            </a:r>
          </a:p>
        </p:txBody>
      </p:sp>
    </p:spTree>
    <p:extLst>
      <p:ext uri="{BB962C8B-B14F-4D97-AF65-F5344CB8AC3E}">
        <p14:creationId xmlns:p14="http://schemas.microsoft.com/office/powerpoint/2010/main" val="2464509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11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小信号切除</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可以为质量流量、密度、体积流量和标方流量指定小信号切除值。使用该功能时，会将设定值及以下的输出强制变为“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，因此可以减小流量为“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时的误输出。如果更改单位，小信号切除值会随更改后的单位同步变更为相应的值。如果不需要使用该功能，将小信号切除值设为“</a:t>
            </a:r>
            <a:r>
              <a:rPr lang="en-US" altLang="zh-CN" sz="2000" dirty="0">
                <a:latin typeface="宋体" panose="02010600030101010101" pitchFamily="2" charset="-122"/>
                <a:ea typeface="宋体" panose="02010600030101010101" pitchFamily="2" charset="-122"/>
              </a:rPr>
              <a:t>0”</a:t>
            </a:r>
          </a:p>
        </p:txBody>
      </p:sp>
    </p:spTree>
    <p:extLst>
      <p:ext uri="{BB962C8B-B14F-4D97-AF65-F5344CB8AC3E}">
        <p14:creationId xmlns:p14="http://schemas.microsoft.com/office/powerpoint/2010/main" val="31993281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11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小信号切除</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add] ► [Apply]</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质量流量切除（</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Qnom</a:t>
            </a:r>
            <a:r>
              <a:rPr lang="en-US" altLang="zh-CN" sz="1800" dirty="0">
                <a:latin typeface="宋体" panose="02010600030101010101" pitchFamily="2" charset="-122"/>
                <a:ea typeface="宋体" panose="02010600030101010101" pitchFamily="2" charset="-122"/>
              </a:rPr>
              <a:t> * 0.2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密度切除（</a:t>
            </a:r>
            <a:r>
              <a:rPr lang="en-US" altLang="zh-CN" sz="1800" dirty="0">
                <a:latin typeface="宋体" panose="02010600030101010101" pitchFamily="2" charset="-122"/>
                <a:ea typeface="宋体" panose="02010600030101010101" pitchFamily="2" charset="-122"/>
              </a:rPr>
              <a:t>≤ 0.5kg/l</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体积流量切除：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标方流量切除：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Corr</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3955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11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小信号切除</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过程附加变量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质量流量切除（</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Qnom</a:t>
            </a:r>
            <a:r>
              <a:rPr lang="en-US" altLang="zh-CN" sz="1800" dirty="0">
                <a:latin typeface="宋体" panose="02010600030101010101" pitchFamily="2" charset="-122"/>
                <a:ea typeface="宋体" panose="02010600030101010101" pitchFamily="2" charset="-122"/>
              </a:rPr>
              <a:t> * 0.2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小流量切除</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密度切除（</a:t>
            </a:r>
            <a:r>
              <a:rPr lang="en-US" altLang="zh-CN" sz="1800" dirty="0">
                <a:latin typeface="宋体" panose="02010600030101010101" pitchFamily="2" charset="-122"/>
                <a:ea typeface="宋体" panose="02010600030101010101" pitchFamily="2" charset="-122"/>
              </a:rPr>
              <a:t>≤ 0.5kg/l</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小流量切除</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体积流量切除：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小流量切除</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标方流量切除：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修正体积流量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小流量切除</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9590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11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小信号切除</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9842"/>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附加功能启用：</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[Process variables additional parameters]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质量流量切除（</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Qnom</a:t>
            </a:r>
            <a:r>
              <a:rPr lang="en-US" altLang="zh-CN" sz="1800" dirty="0">
                <a:latin typeface="宋体" panose="02010600030101010101" pitchFamily="2" charset="-122"/>
                <a:ea typeface="宋体" panose="02010600030101010101" pitchFamily="2" charset="-122"/>
              </a:rPr>
              <a:t> * 0.2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[Process variables] ► [Mass flow] ► [Additional function] ► [Mass flow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密度切除（</a:t>
            </a:r>
            <a:r>
              <a:rPr lang="en-US" altLang="zh-CN" sz="1800" dirty="0">
                <a:latin typeface="宋体" panose="02010600030101010101" pitchFamily="2" charset="-122"/>
                <a:ea typeface="宋体" panose="02010600030101010101" pitchFamily="2" charset="-122"/>
              </a:rPr>
              <a:t>≤ 0.5kg/l</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[Density] ► [Additional function] ► [Density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8587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11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小信号切除</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9842"/>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体积流量切除：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[Volume flow] ► [Additional function] ► [Volume flow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标方流量切除：</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[Corrected volume flow] ► [Additional function] ► [Corrected volume flow </a:t>
            </a:r>
            <a:r>
              <a:rPr lang="en-US" altLang="zh-CN" sz="1800" dirty="0" err="1">
                <a:latin typeface="宋体" panose="02010600030101010101" pitchFamily="2" charset="-122"/>
                <a:ea typeface="宋体" panose="02010600030101010101" pitchFamily="2" charset="-122"/>
              </a:rPr>
              <a:t>lowcut</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8398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回路测试</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测试模式可以指定从连接端子输出的值，并测试设备的响应。如果启用测试模式时参数没有变更，则指定的时间（默认为</a:t>
            </a:r>
            <a:r>
              <a:rPr lang="en-US" altLang="zh-CN" sz="2000" dirty="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分钟）过去后，测试模式将自动解除</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27009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回路测试</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[Out test] ► [Test mode] ► [On]</a:t>
            </a:r>
            <a:r>
              <a:rPr lang="zh-CN" altLang="en-US" sz="1800" dirty="0">
                <a:latin typeface="宋体" panose="02010600030101010101" pitchFamily="2" charset="-122"/>
                <a:ea typeface="宋体" panose="02010600030101010101" pitchFamily="2" charset="-122"/>
              </a:rPr>
              <a:t>（开启测试模式）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[Out test] ► [AO 1 test]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频率输出测试：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[Out test] ► [</a:t>
            </a:r>
            <a:r>
              <a:rPr lang="en-US" altLang="zh-CN" sz="1800" dirty="0" err="1">
                <a:latin typeface="宋体" panose="02010600030101010101" pitchFamily="2" charset="-122"/>
                <a:ea typeface="宋体" panose="02010600030101010101" pitchFamily="2" charset="-122"/>
              </a:rPr>
              <a:t>Freq</a:t>
            </a:r>
            <a:r>
              <a:rPr lang="en-US" altLang="zh-CN" sz="1800" dirty="0">
                <a:latin typeface="宋体" panose="02010600030101010101" pitchFamily="2" charset="-122"/>
                <a:ea typeface="宋体" panose="02010600030101010101" pitchFamily="2" charset="-122"/>
              </a:rPr>
              <a:t> 1 test]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测试模式时间：</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Diag</a:t>
            </a:r>
            <a:r>
              <a:rPr lang="en-US" altLang="zh-CN" sz="1800" dirty="0">
                <a:latin typeface="宋体" panose="02010600030101010101" pitchFamily="2" charset="-122"/>
                <a:ea typeface="宋体" panose="02010600030101010101" pitchFamily="2" charset="-122"/>
              </a:rPr>
              <a:t>/Service] ► [Out test] ► [Auto </a:t>
            </a:r>
            <a:r>
              <a:rPr lang="en-US" altLang="zh-CN" sz="1800" dirty="0" err="1">
                <a:latin typeface="宋体" panose="02010600030101010101" pitchFamily="2" charset="-122"/>
                <a:ea typeface="宋体" panose="02010600030101010101" pitchFamily="2" charset="-122"/>
              </a:rPr>
              <a:t>rel</a:t>
            </a:r>
            <a:r>
              <a:rPr lang="en-US" altLang="zh-CN" sz="1800" dirty="0">
                <a:latin typeface="宋体" panose="02010600030101010101" pitchFamily="2" charset="-122"/>
                <a:ea typeface="宋体" panose="02010600030101010101" pitchFamily="2" charset="-122"/>
              </a:rPr>
              <a:t> time]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75977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回路测试</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输出测试</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测试模式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开</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（开启测试模式）</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输出测试</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模拟输出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测试</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频率输出测试：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输出测试</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频率</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测试</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测试模式时间：</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诊断</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服务</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输出测试</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自动释放时间</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888436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回路测试</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9842"/>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开启测试模式：</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 [Output test] ► [Test mode] ► [On]</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模拟输出测试：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[Output test] ► [Loop test]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频率输出测试：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 [Output test] ► [Frequency output 1 test]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dirty="0">
                <a:latin typeface="宋体" panose="02010600030101010101" pitchFamily="2" charset="-122"/>
                <a:ea typeface="宋体" panose="02010600030101010101" pitchFamily="2" charset="-122"/>
              </a:rPr>
              <a:t>测试模式时间：</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[Maintenance root menu]► [Output test] ► [Test auto release time]</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1625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4633370"/>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为了限制对设备设置和配置设备操作参数的访问，流量计定义了</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个操作级别，每个操作级别对应不同的权限。当用户进入操作菜单配置设备时，必须选择并设置其中之一。</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zh-CN" altLang="en-US" sz="20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084409425"/>
              </p:ext>
            </p:extLst>
          </p:nvPr>
        </p:nvGraphicFramePr>
        <p:xfrm>
          <a:off x="415091" y="2265528"/>
          <a:ext cx="8271711" cy="3701273"/>
        </p:xfrm>
        <a:graphic>
          <a:graphicData uri="http://schemas.openxmlformats.org/drawingml/2006/table">
            <a:tbl>
              <a:tblPr firstRow="1" bandRow="1">
                <a:tableStyleId>{5C22544A-7EE6-4342-B048-85BDC9FD1C3A}</a:tableStyleId>
              </a:tblPr>
              <a:tblGrid>
                <a:gridCol w="2757237">
                  <a:extLst>
                    <a:ext uri="{9D8B030D-6E8A-4147-A177-3AD203B41FA5}">
                      <a16:colId xmlns:a16="http://schemas.microsoft.com/office/drawing/2014/main" val="20000"/>
                    </a:ext>
                  </a:extLst>
                </a:gridCol>
                <a:gridCol w="2757237">
                  <a:extLst>
                    <a:ext uri="{9D8B030D-6E8A-4147-A177-3AD203B41FA5}">
                      <a16:colId xmlns:a16="http://schemas.microsoft.com/office/drawing/2014/main" val="20001"/>
                    </a:ext>
                  </a:extLst>
                </a:gridCol>
                <a:gridCol w="2757237">
                  <a:extLst>
                    <a:ext uri="{9D8B030D-6E8A-4147-A177-3AD203B41FA5}">
                      <a16:colId xmlns:a16="http://schemas.microsoft.com/office/drawing/2014/main" val="20002"/>
                    </a:ext>
                  </a:extLst>
                </a:gridCol>
              </a:tblGrid>
              <a:tr h="409433">
                <a:tc>
                  <a:txBody>
                    <a:bodyPr/>
                    <a:lstStyle/>
                    <a:p>
                      <a:pPr algn="ctr"/>
                      <a:r>
                        <a:rPr lang="zh-CN" altLang="en-US" dirty="0">
                          <a:latin typeface="宋体" panose="02010600030101010101" pitchFamily="2" charset="-122"/>
                          <a:ea typeface="宋体" panose="02010600030101010101" pitchFamily="2" charset="-122"/>
                        </a:rPr>
                        <a:t>操作级别</a:t>
                      </a:r>
                    </a:p>
                  </a:txBody>
                  <a:tcPr anchor="ctr"/>
                </a:tc>
                <a:tc>
                  <a:txBody>
                    <a:bodyPr/>
                    <a:lstStyle/>
                    <a:p>
                      <a:pPr algn="ctr"/>
                      <a:r>
                        <a:rPr lang="zh-CN" altLang="en-US" dirty="0">
                          <a:latin typeface="宋体" panose="02010600030101010101" pitchFamily="2" charset="-122"/>
                          <a:ea typeface="宋体" panose="02010600030101010101" pitchFamily="2" charset="-122"/>
                        </a:rPr>
                        <a:t>用户权限</a:t>
                      </a:r>
                    </a:p>
                  </a:txBody>
                  <a:tcPr anchor="ctr"/>
                </a:tc>
                <a:tc>
                  <a:txBody>
                    <a:bodyPr/>
                    <a:lstStyle/>
                    <a:p>
                      <a:pPr algn="ctr"/>
                      <a:r>
                        <a:rPr lang="zh-CN" altLang="en-US" dirty="0">
                          <a:latin typeface="宋体" panose="02010600030101010101" pitchFamily="2" charset="-122"/>
                          <a:ea typeface="宋体" panose="02010600030101010101" pitchFamily="2" charset="-122"/>
                        </a:rPr>
                        <a:t>描述说明</a:t>
                      </a:r>
                    </a:p>
                  </a:txBody>
                  <a:tcPr anchor="ctr"/>
                </a:tc>
                <a:extLst>
                  <a:ext uri="{0D108BD9-81ED-4DB2-BD59-A6C34878D82A}">
                    <a16:rowId xmlns:a16="http://schemas.microsoft.com/office/drawing/2014/main" val="10000"/>
                  </a:ext>
                </a:extLst>
              </a:tr>
              <a:tr h="887288">
                <a:tc>
                  <a:txBody>
                    <a:bodyPr/>
                    <a:lstStyle/>
                    <a:p>
                      <a:pPr algn="ctr"/>
                      <a:r>
                        <a:rPr lang="en-US" altLang="zh-CN" b="1" dirty="0">
                          <a:latin typeface="宋体" panose="02010600030101010101" pitchFamily="2" charset="-122"/>
                          <a:ea typeface="宋体" panose="02010600030101010101" pitchFamily="2" charset="-122"/>
                        </a:rPr>
                        <a:t>Operator</a:t>
                      </a:r>
                    </a:p>
                    <a:p>
                      <a:pPr algn="ctr"/>
                      <a:r>
                        <a:rPr lang="zh-CN" altLang="en-US" b="1" dirty="0">
                          <a:latin typeface="宋体" panose="02010600030101010101" pitchFamily="2" charset="-122"/>
                          <a:ea typeface="宋体" panose="02010600030101010101" pitchFamily="2" charset="-122"/>
                        </a:rPr>
                        <a:t>（操作员）</a:t>
                      </a:r>
                    </a:p>
                  </a:txBody>
                  <a:tcPr anchor="ctr"/>
                </a:tc>
                <a:tc>
                  <a:txBody>
                    <a:bodyPr/>
                    <a:lstStyle/>
                    <a:p>
                      <a:pPr algn="ctr"/>
                      <a:r>
                        <a:rPr lang="zh-CN" altLang="en-US" dirty="0">
                          <a:latin typeface="宋体" panose="02010600030101010101" pitchFamily="2" charset="-122"/>
                          <a:ea typeface="宋体" panose="02010600030101010101" pitchFamily="2" charset="-122"/>
                        </a:rPr>
                        <a:t>显示所有参数；</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可以修改以下参数：</a:t>
                      </a:r>
                      <a:endParaRPr lang="en-US" altLang="zh-CN" dirty="0">
                        <a:latin typeface="宋体" panose="02010600030101010101" pitchFamily="2" charset="-122"/>
                        <a:ea typeface="宋体" panose="02010600030101010101" pitchFamily="2" charset="-122"/>
                      </a:endParaRPr>
                    </a:p>
                    <a:p>
                      <a:pPr algn="ctr"/>
                      <a:r>
                        <a:rPr lang="en-US" altLang="zh-CN" b="1" u="sng" dirty="0">
                          <a:latin typeface="宋体" panose="02010600030101010101" pitchFamily="2" charset="-122"/>
                          <a:ea typeface="宋体" panose="02010600030101010101" pitchFamily="2" charset="-122"/>
                        </a:rPr>
                        <a:t>Language</a:t>
                      </a:r>
                      <a:r>
                        <a:rPr lang="zh-CN" altLang="en-US" b="1" u="sng" dirty="0">
                          <a:latin typeface="宋体" panose="02010600030101010101" pitchFamily="2" charset="-122"/>
                          <a:ea typeface="宋体" panose="02010600030101010101" pitchFamily="2" charset="-122"/>
                        </a:rPr>
                        <a:t>（语言）</a:t>
                      </a:r>
                    </a:p>
                  </a:txBody>
                  <a:tcPr anchor="ctr"/>
                </a:tc>
                <a:tc>
                  <a:txBody>
                    <a:bodyPr/>
                    <a:lstStyle/>
                    <a:p>
                      <a:pPr algn="ctr"/>
                      <a:r>
                        <a:rPr lang="zh-CN" altLang="en-US" dirty="0">
                          <a:latin typeface="宋体" panose="02010600030101010101" pitchFamily="2" charset="-122"/>
                          <a:ea typeface="宋体" panose="02010600030101010101" pitchFamily="2" charset="-122"/>
                        </a:rPr>
                        <a:t>不需要密码</a:t>
                      </a:r>
                    </a:p>
                  </a:txBody>
                  <a:tcPr anchor="ctr"/>
                </a:tc>
                <a:extLst>
                  <a:ext uri="{0D108BD9-81ED-4DB2-BD59-A6C34878D82A}">
                    <a16:rowId xmlns:a16="http://schemas.microsoft.com/office/drawing/2014/main" val="10001"/>
                  </a:ext>
                </a:extLst>
              </a:tr>
              <a:tr h="1148159">
                <a:tc>
                  <a:txBody>
                    <a:bodyPr/>
                    <a:lstStyle/>
                    <a:p>
                      <a:pPr algn="ctr"/>
                      <a:r>
                        <a:rPr lang="en-US" altLang="zh-CN" b="1" dirty="0">
                          <a:latin typeface="宋体" panose="02010600030101010101" pitchFamily="2" charset="-122"/>
                          <a:ea typeface="宋体" panose="02010600030101010101" pitchFamily="2" charset="-122"/>
                        </a:rPr>
                        <a:t>Maintenance</a:t>
                      </a:r>
                    </a:p>
                    <a:p>
                      <a:pPr algn="ctr"/>
                      <a:r>
                        <a:rPr lang="zh-CN" altLang="en-US" b="1">
                          <a:latin typeface="宋体" panose="02010600030101010101" pitchFamily="2" charset="-122"/>
                          <a:ea typeface="宋体" panose="02010600030101010101" pitchFamily="2" charset="-122"/>
                        </a:rPr>
                        <a:t>（维护员）</a:t>
                      </a:r>
                      <a:endParaRPr lang="zh-CN" altLang="en-US" b="1" dirty="0">
                        <a:latin typeface="宋体" panose="02010600030101010101" pitchFamily="2" charset="-122"/>
                        <a:ea typeface="宋体" panose="02010600030101010101" pitchFamily="2" charset="-122"/>
                      </a:endParaRPr>
                    </a:p>
                  </a:txBody>
                  <a:tcPr anchor="ctr"/>
                </a:tc>
                <a:tc>
                  <a:txBody>
                    <a:bodyPr/>
                    <a:lstStyle/>
                    <a:p>
                      <a:pPr algn="ctr"/>
                      <a:r>
                        <a:rPr lang="zh-CN" altLang="en-US" dirty="0">
                          <a:latin typeface="宋体" panose="02010600030101010101" pitchFamily="2" charset="-122"/>
                          <a:ea typeface="宋体" panose="02010600030101010101" pitchFamily="2" charset="-122"/>
                        </a:rPr>
                        <a:t>显示所有参数；</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可以修改以下参数：</a:t>
                      </a:r>
                      <a:endParaRPr lang="en-US" altLang="zh-CN" dirty="0">
                        <a:latin typeface="宋体" panose="02010600030101010101" pitchFamily="2" charset="-122"/>
                        <a:ea typeface="宋体" panose="02010600030101010101" pitchFamily="2" charset="-122"/>
                      </a:endParaRPr>
                    </a:p>
                    <a:p>
                      <a:pPr algn="ctr"/>
                      <a:r>
                        <a:rPr lang="en-US" altLang="zh-CN" b="1" u="sng" dirty="0">
                          <a:latin typeface="宋体" panose="02010600030101010101" pitchFamily="2" charset="-122"/>
                          <a:ea typeface="宋体" panose="02010600030101010101" pitchFamily="2" charset="-122"/>
                        </a:rPr>
                        <a:t>Language</a:t>
                      </a:r>
                      <a:r>
                        <a:rPr lang="zh-CN" altLang="en-US" b="1" u="sng" dirty="0">
                          <a:latin typeface="宋体" panose="02010600030101010101" pitchFamily="2" charset="-122"/>
                          <a:ea typeface="宋体" panose="02010600030101010101" pitchFamily="2" charset="-122"/>
                        </a:rPr>
                        <a:t>（语言）</a:t>
                      </a:r>
                      <a:endParaRPr lang="en-US" altLang="zh-CN" b="1" u="sng" dirty="0">
                        <a:latin typeface="宋体" panose="02010600030101010101" pitchFamily="2" charset="-122"/>
                        <a:ea typeface="宋体" panose="02010600030101010101" pitchFamily="2" charset="-122"/>
                      </a:endParaRPr>
                    </a:p>
                    <a:p>
                      <a:pPr algn="ctr"/>
                      <a:r>
                        <a:rPr lang="en-US" altLang="zh-CN" b="1" u="sng" dirty="0" err="1">
                          <a:latin typeface="宋体" panose="02010600030101010101" pitchFamily="2" charset="-122"/>
                          <a:ea typeface="宋体" panose="02010600030101010101" pitchFamily="2" charset="-122"/>
                        </a:rPr>
                        <a:t>Autozero</a:t>
                      </a:r>
                      <a:r>
                        <a:rPr lang="zh-CN" altLang="en-US" b="1" u="sng" dirty="0">
                          <a:latin typeface="宋体" panose="02010600030101010101" pitchFamily="2" charset="-122"/>
                          <a:ea typeface="宋体" panose="02010600030101010101" pitchFamily="2" charset="-122"/>
                        </a:rPr>
                        <a:t>（自动调零）</a:t>
                      </a:r>
                      <a:endParaRPr lang="en-US" altLang="zh-CN" b="1" u="sng" dirty="0">
                        <a:latin typeface="宋体" panose="02010600030101010101" pitchFamily="2" charset="-122"/>
                        <a:ea typeface="宋体" panose="02010600030101010101" pitchFamily="2" charset="-122"/>
                      </a:endParaRPr>
                    </a:p>
                    <a:p>
                      <a:pPr algn="ctr"/>
                      <a:r>
                        <a:rPr lang="en-US" altLang="zh-CN" b="1" u="sng" dirty="0">
                          <a:latin typeface="宋体" panose="02010600030101010101" pitchFamily="2" charset="-122"/>
                          <a:ea typeface="宋体" panose="02010600030101010101" pitchFamily="2" charset="-122"/>
                        </a:rPr>
                        <a:t>Basic setup</a:t>
                      </a:r>
                      <a:r>
                        <a:rPr lang="zh-CN" altLang="en-US" b="1" u="sng" dirty="0">
                          <a:latin typeface="宋体" panose="02010600030101010101" pitchFamily="2" charset="-122"/>
                          <a:ea typeface="宋体" panose="02010600030101010101" pitchFamily="2" charset="-122"/>
                        </a:rPr>
                        <a:t>（基本设置）</a:t>
                      </a:r>
                    </a:p>
                  </a:txBody>
                  <a:tcPr anchor="ctr"/>
                </a:tc>
                <a:tc>
                  <a:txBody>
                    <a:bodyPr/>
                    <a:lstStyle/>
                    <a:p>
                      <a:pPr algn="ctr"/>
                      <a:r>
                        <a:rPr lang="zh-CN" altLang="en-US" b="1" dirty="0">
                          <a:latin typeface="宋体" panose="02010600030101010101" pitchFamily="2" charset="-122"/>
                          <a:ea typeface="宋体" panose="02010600030101010101" pitchFamily="2" charset="-122"/>
                        </a:rPr>
                        <a:t>需要密码，默认为</a:t>
                      </a:r>
                      <a:r>
                        <a:rPr lang="en-US" altLang="zh-CN" b="1" dirty="0">
                          <a:latin typeface="宋体" panose="02010600030101010101" pitchFamily="2" charset="-122"/>
                          <a:ea typeface="宋体" panose="02010600030101010101" pitchFamily="2" charset="-122"/>
                        </a:rPr>
                        <a:t>0000</a:t>
                      </a:r>
                      <a:r>
                        <a:rPr lang="zh-CN" altLang="en-US" b="0"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密码可以更改，详见菜单说明</a:t>
                      </a:r>
                      <a:endParaRPr lang="en-US" altLang="zh-CN"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2"/>
                  </a:ext>
                </a:extLst>
              </a:tr>
              <a:tr h="887288">
                <a:tc>
                  <a:txBody>
                    <a:bodyPr/>
                    <a:lstStyle/>
                    <a:p>
                      <a:pPr algn="ctr"/>
                      <a:r>
                        <a:rPr lang="en-US" altLang="zh-CN" b="1" dirty="0">
                          <a:latin typeface="宋体" panose="02010600030101010101" pitchFamily="2" charset="-122"/>
                          <a:ea typeface="宋体" panose="02010600030101010101" pitchFamily="2" charset="-122"/>
                        </a:rPr>
                        <a:t>Specialist</a:t>
                      </a:r>
                    </a:p>
                    <a:p>
                      <a:pPr algn="ctr"/>
                      <a:r>
                        <a:rPr lang="zh-CN" altLang="en-US" b="1" dirty="0">
                          <a:latin typeface="宋体" panose="02010600030101010101" pitchFamily="2" charset="-122"/>
                          <a:ea typeface="宋体" panose="02010600030101010101" pitchFamily="2" charset="-122"/>
                        </a:rPr>
                        <a:t>（专家）</a:t>
                      </a:r>
                    </a:p>
                  </a:txBody>
                  <a:tcPr anchor="ctr"/>
                </a:tc>
                <a:tc>
                  <a:txBody>
                    <a:bodyPr/>
                    <a:lstStyle/>
                    <a:p>
                      <a:pPr algn="ctr"/>
                      <a:r>
                        <a:rPr lang="zh-CN" altLang="en-US" dirty="0">
                          <a:latin typeface="宋体" panose="02010600030101010101" pitchFamily="2" charset="-122"/>
                          <a:ea typeface="宋体" panose="02010600030101010101" pitchFamily="2" charset="-122"/>
                        </a:rPr>
                        <a:t>显示所有参数；</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可以修改</a:t>
                      </a:r>
                      <a:r>
                        <a:rPr lang="zh-CN" altLang="en-US" b="1" u="sng" dirty="0">
                          <a:latin typeface="宋体" panose="02010600030101010101" pitchFamily="2" charset="-122"/>
                          <a:ea typeface="宋体" panose="02010600030101010101" pitchFamily="2" charset="-122"/>
                        </a:rPr>
                        <a:t>所有参数</a:t>
                      </a:r>
                    </a:p>
                  </a:txBody>
                  <a:tcPr anchor="ctr"/>
                </a:tc>
                <a:tc>
                  <a:txBody>
                    <a:bodyPr/>
                    <a:lstStyle/>
                    <a:p>
                      <a:pPr algn="ctr"/>
                      <a:r>
                        <a:rPr lang="zh-CN" altLang="en-US" b="1" dirty="0">
                          <a:latin typeface="宋体" panose="02010600030101010101" pitchFamily="2" charset="-122"/>
                          <a:ea typeface="宋体" panose="02010600030101010101" pitchFamily="2" charset="-122"/>
                        </a:rPr>
                        <a:t>需要密码，默认为</a:t>
                      </a:r>
                      <a:r>
                        <a:rPr lang="en-US" altLang="zh-CN" b="1" dirty="0">
                          <a:latin typeface="宋体" panose="02010600030101010101" pitchFamily="2" charset="-122"/>
                          <a:ea typeface="宋体" panose="02010600030101010101" pitchFamily="2" charset="-122"/>
                        </a:rPr>
                        <a:t>0000</a:t>
                      </a:r>
                      <a:r>
                        <a:rPr lang="zh-CN" altLang="en-US" b="0"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密码可以更改，详见菜单说明</a:t>
                      </a:r>
                      <a:endParaRPr lang="en-US" altLang="zh-CN"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3"/>
                  </a:ext>
                </a:extLst>
              </a:tr>
            </a:tbl>
          </a:graphicData>
        </a:graphic>
      </p:graphicFrame>
      <p:sp>
        <p:nvSpPr>
          <p:cNvPr id="7" name="タイトル 1"/>
          <p:cNvSpPr txBox="1">
            <a:spLocks/>
          </p:cNvSpPr>
          <p:nvPr/>
        </p:nvSpPr>
        <p:spPr>
          <a:xfrm>
            <a:off x="223641" y="179306"/>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操作说明</a:t>
            </a:r>
            <a:endParaRPr lang="ja-JP"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7653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仪表系数</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质量流量计有三个常规系数回影响质量流量和密度的检测，这三个系数是出厂标定时计算得出，一般在流量计传感器铭牌上会有显示，当三个系数与传感器铭牌上的不符时，会对测量造成误差</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96775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仪表系数</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Snsr</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cnst</a:t>
            </a:r>
            <a:r>
              <a:rPr lang="en-US" altLang="zh-CN" sz="1800" dirty="0">
                <a:latin typeface="宋体" panose="02010600030101010101" pitchFamily="2" charset="-122"/>
                <a:ea typeface="宋体" panose="02010600030101010101" pitchFamily="2" charset="-122"/>
              </a:rPr>
              <a:t>] ► [Mass] ► [SK20]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Snsr</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cnst</a:t>
            </a:r>
            <a:r>
              <a:rPr lang="en-US" altLang="zh-CN" sz="1800" dirty="0">
                <a:latin typeface="宋体" panose="02010600030101010101" pitchFamily="2" charset="-122"/>
                <a:ea typeface="宋体" panose="02010600030101010101" pitchFamily="2" charset="-122"/>
              </a:rPr>
              <a:t>] ► [Dens] ► [KD]</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Snsr</a:t>
            </a:r>
            <a:r>
              <a:rPr lang="en-US" altLang="zh-CN" sz="1800" dirty="0">
                <a:latin typeface="宋体" panose="02010600030101010101" pitchFamily="2" charset="-122"/>
                <a:ea typeface="宋体" panose="02010600030101010101" pitchFamily="2" charset="-122"/>
              </a:rPr>
              <a:t> </a:t>
            </a:r>
            <a:r>
              <a:rPr lang="en-US" altLang="zh-CN" sz="1800" dirty="0" err="1">
                <a:latin typeface="宋体" panose="02010600030101010101" pitchFamily="2" charset="-122"/>
                <a:ea typeface="宋体" panose="02010600030101010101" pitchFamily="2" charset="-122"/>
              </a:rPr>
              <a:t>cnst</a:t>
            </a:r>
            <a:r>
              <a:rPr lang="en-US" altLang="zh-CN" sz="1800" dirty="0">
                <a:latin typeface="宋体" panose="02010600030101010101" pitchFamily="2" charset="-122"/>
                <a:ea typeface="宋体" panose="02010600030101010101" pitchFamily="2" charset="-122"/>
              </a:rPr>
              <a:t>] ► [Dens] ► [FL20]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34636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仪表系数</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传感器常量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[SK20]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传感器常量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[KD]</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传感器常量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[FL20]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97413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13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仪表系数</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9842"/>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[Sensor constants] ► [Mass flow] ► [SK20]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[Sensor constants] ► [Density] ► [KD]</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[Sensor constants] ► [Density] ► [FL20]</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6755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14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气</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液选择</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质量流量计可以测量气体和液体，当测量气体时需要将气</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液选择更改为气体状态，同理，测量液体也需要更改为液体状态</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032240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14 </a:t>
            </a:r>
            <a:r>
              <a:rPr lang="ja-JP" altLang="en-US" dirty="0">
                <a:solidFill>
                  <a:schemeClr val="bg1"/>
                </a:solidFill>
                <a:latin typeface="宋体" panose="02010600030101010101" pitchFamily="2" charset="-122"/>
                <a:ea typeface="宋体" panose="02010600030101010101" pitchFamily="2" charset="-122"/>
              </a:rPr>
              <a:t>．气</a:t>
            </a:r>
            <a:r>
              <a:rPr lang="en-US" altLang="ja-JP" dirty="0">
                <a:solidFill>
                  <a:schemeClr val="bg1"/>
                </a:solidFill>
                <a:latin typeface="宋体" panose="02010600030101010101" pitchFamily="2" charset="-122"/>
                <a:ea typeface="宋体" panose="02010600030101010101" pitchFamily="2" charset="-122"/>
              </a:rPr>
              <a:t>/</a:t>
            </a:r>
            <a:r>
              <a:rPr lang="ja-JP" altLang="en-US" dirty="0">
                <a:solidFill>
                  <a:schemeClr val="bg1"/>
                </a:solidFill>
                <a:latin typeface="宋体" panose="02010600030101010101" pitchFamily="2" charset="-122"/>
                <a:ea typeface="宋体" panose="02010600030101010101" pitchFamily="2" charset="-122"/>
              </a:rPr>
              <a:t>液选择</a:t>
            </a:r>
            <a:endParaRPr lang="zh-CN" altLang="en-US" dirty="0">
              <a:solidFill>
                <a:schemeClr val="bg1"/>
              </a:solidFill>
              <a:latin typeface="宋体" panose="02010600030101010101" pitchFamily="2" charset="-122"/>
              <a:ea typeface="宋体" panose="02010600030101010101" pitchFamily="2" charset="-122"/>
            </a:endParaRP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[Dev info] ► [Order info] ► [</a:t>
            </a:r>
            <a:r>
              <a:rPr lang="en-US" altLang="zh-CN" sz="1800" dirty="0" err="1">
                <a:latin typeface="宋体" panose="02010600030101010101" pitchFamily="2" charset="-122"/>
                <a:ea typeface="宋体" panose="02010600030101010101" pitchFamily="2" charset="-122"/>
              </a:rPr>
              <a:t>Liq</a:t>
            </a:r>
            <a:r>
              <a:rPr lang="en-US" altLang="zh-CN" sz="1800" dirty="0">
                <a:latin typeface="宋体" panose="02010600030101010101" pitchFamily="2" charset="-122"/>
                <a:ea typeface="宋体" panose="02010600030101010101" pitchFamily="2" charset="-122"/>
              </a:rPr>
              <a:t> gas </a:t>
            </a:r>
            <a:r>
              <a:rPr lang="en-US" altLang="zh-CN" sz="1800" dirty="0" err="1">
                <a:latin typeface="宋体" panose="02010600030101010101" pitchFamily="2" charset="-122"/>
                <a:ea typeface="宋体" panose="02010600030101010101" pitchFamily="2" charset="-122"/>
              </a:rPr>
              <a:t>sel</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设备信息</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订单信息</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气选择</a:t>
            </a:r>
            <a:r>
              <a:rPr lang="en-US" altLang="zh-CN" sz="1800" dirty="0">
                <a:latin typeface="宋体" panose="02010600030101010101" pitchFamily="2" charset="-122"/>
                <a:ea typeface="宋体" panose="02010600030101010101" pitchFamily="2" charset="-122"/>
              </a:rPr>
              <a:t>]</a:t>
            </a: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8507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14 </a:t>
            </a:r>
            <a:r>
              <a:rPr lang="ja-JP" altLang="en-US" dirty="0">
                <a:solidFill>
                  <a:schemeClr val="bg1"/>
                </a:solidFill>
                <a:latin typeface="宋体" panose="02010600030101010101" pitchFamily="2" charset="-122"/>
                <a:ea typeface="宋体" panose="02010600030101010101" pitchFamily="2" charset="-122"/>
              </a:rPr>
              <a:t>．气</a:t>
            </a:r>
            <a:r>
              <a:rPr lang="en-US" altLang="ja-JP" dirty="0">
                <a:solidFill>
                  <a:schemeClr val="bg1"/>
                </a:solidFill>
                <a:latin typeface="宋体" panose="02010600030101010101" pitchFamily="2" charset="-122"/>
                <a:ea typeface="宋体" panose="02010600030101010101" pitchFamily="2" charset="-122"/>
              </a:rPr>
              <a:t>/</a:t>
            </a:r>
            <a:r>
              <a:rPr lang="ja-JP" altLang="en-US" dirty="0">
                <a:solidFill>
                  <a:schemeClr val="bg1"/>
                </a:solidFill>
                <a:latin typeface="宋体" panose="02010600030101010101" pitchFamily="2" charset="-122"/>
                <a:ea typeface="宋体" panose="02010600030101010101" pitchFamily="2" charset="-122"/>
              </a:rPr>
              <a:t>液选择</a:t>
            </a:r>
            <a:endParaRPr lang="zh-CN" altLang="en-US" dirty="0">
              <a:solidFill>
                <a:schemeClr val="bg1"/>
              </a:solidFill>
              <a:latin typeface="宋体" panose="02010600030101010101" pitchFamily="2" charset="-122"/>
              <a:ea typeface="宋体" panose="02010600030101010101" pitchFamily="2" charset="-122"/>
            </a:endParaRP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269842"/>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[Device information] ► [Order information] ► [Liquid gas select]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596634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    可以为质量流量、体积流量、密度和显示等指定阻尼，降低输出波动或更改响应速度时，请更改阻尼时间常数</a:t>
            </a:r>
          </a:p>
          <a:p>
            <a:pPr marL="0" indent="0">
              <a:buNone/>
            </a:pPr>
            <a:r>
              <a:rPr lang="zh-CN" altLang="en-US" sz="2000" dirty="0">
                <a:latin typeface="宋体" panose="02010600030101010101" pitchFamily="2" charset="-122"/>
                <a:ea typeface="宋体" panose="02010600030101010101" pitchFamily="2" charset="-122"/>
              </a:rPr>
              <a:t>    若出现瞬时流量为零，但累积量还在累加等情况，可以通过修改流量累积阻尼来解决</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909328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18916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[Damp]</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add]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[Mass]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[Damp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[Dens] ► [Damp]</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65098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175713"/>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[Vol] ► [Damp]</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add] ► [Apply]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[Pro </a:t>
            </a:r>
            <a:r>
              <a:rPr lang="en-US" altLang="zh-CN" sz="1800" dirty="0" err="1">
                <a:latin typeface="宋体" panose="02010600030101010101" pitchFamily="2" charset="-122"/>
                <a:ea typeface="宋体" panose="02010600030101010101" pitchFamily="2" charset="-122"/>
              </a:rPr>
              <a:t>var</a:t>
            </a:r>
            <a:r>
              <a:rPr lang="en-US" altLang="zh-CN" sz="1800" dirty="0">
                <a:latin typeface="宋体" panose="02010600030101010101" pitchFamily="2" charset="-122"/>
                <a:ea typeface="宋体" panose="02010600030101010101" pitchFamily="2" charset="-122"/>
              </a:rPr>
              <a:t>] ► [Vol]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[Damp </a:t>
            </a:r>
            <a:r>
              <a:rPr lang="en-US" altLang="zh-CN" sz="1800" dirty="0" err="1">
                <a:latin typeface="宋体" panose="02010600030101010101" pitchFamily="2" charset="-122"/>
                <a:ea typeface="宋体" panose="02010600030101010101" pitchFamily="2" charset="-122"/>
              </a:rPr>
              <a:t>pls</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显示阻尼：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op </a:t>
            </a:r>
            <a:r>
              <a:rPr lang="en-US" altLang="zh-CN" sz="1800" dirty="0" err="1">
                <a:latin typeface="宋体" panose="02010600030101010101" pitchFamily="2" charset="-122"/>
                <a:ea typeface="宋体" panose="02010600030101010101" pitchFamily="2" charset="-122"/>
              </a:rPr>
              <a:t>cfg</a:t>
            </a:r>
            <a:r>
              <a:rPr lang="en-US" altLang="zh-CN" sz="1800" dirty="0">
                <a:latin typeface="宋体" panose="02010600030101010101" pitchFamily="2" charset="-122"/>
                <a:ea typeface="宋体" panose="02010600030101010101" pitchFamily="2" charset="-122"/>
              </a:rPr>
              <a:t>] ► [Add </a:t>
            </a:r>
            <a:r>
              <a:rPr lang="en-US" altLang="zh-CN" sz="1800" dirty="0" err="1">
                <a:latin typeface="宋体" panose="02010600030101010101" pitchFamily="2" charset="-122"/>
                <a:ea typeface="宋体" panose="02010600030101010101" pitchFamily="2" charset="-122"/>
              </a:rPr>
              <a:t>func</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damp]</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9636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2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操作说明</a:t>
            </a:r>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4"/>
            <a:ext cx="8450754" cy="5186149"/>
          </a:xfrm>
        </p:spPr>
        <p:txBody>
          <a:bodyPr>
            <a:normAutofit lnSpcReduction="10000"/>
          </a:bodyPr>
          <a:lstStyle/>
          <a:p>
            <a:pPr marL="0" indent="0">
              <a:buNone/>
            </a:pPr>
            <a:r>
              <a:rPr lang="zh-CN" altLang="en-US" sz="2000" b="1" u="sng" dirty="0">
                <a:latin typeface="宋体" panose="02010600030101010101" pitchFamily="2" charset="-122"/>
                <a:ea typeface="宋体" panose="02010600030101010101" pitchFamily="2" charset="-122"/>
              </a:rPr>
              <a:t>红外开关按键功能</a:t>
            </a:r>
            <a:r>
              <a:rPr lang="zh-CN" altLang="en-US" sz="1800" b="1" u="sng" dirty="0">
                <a:latin typeface="宋体" panose="02010600030101010101" pitchFamily="2" charset="-122"/>
                <a:ea typeface="宋体" panose="02010600030101010101" pitchFamily="2" charset="-122"/>
              </a:rPr>
              <a:t>：</a:t>
            </a:r>
            <a:endParaRPr lang="en-US" altLang="zh-CN" sz="1800" b="1" u="sng"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1800" b="1"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注： 按</a:t>
            </a:r>
            <a:r>
              <a:rPr lang="en-US" altLang="zh-CN" sz="1800" b="1" dirty="0">
                <a:latin typeface="宋体" panose="02010600030101010101" pitchFamily="2" charset="-122"/>
                <a:ea typeface="宋体" panose="02010600030101010101" pitchFamily="2" charset="-122"/>
              </a:rPr>
              <a:t>[SET]</a:t>
            </a:r>
            <a:r>
              <a:rPr lang="zh-CN" altLang="en-US" sz="1800" b="1" dirty="0">
                <a:latin typeface="宋体" panose="02010600030101010101" pitchFamily="2" charset="-122"/>
                <a:ea typeface="宋体" panose="02010600030101010101" pitchFamily="2" charset="-122"/>
              </a:rPr>
              <a:t>两次执行“应用”并“输入”功能。如果执行不顺利，第一次按完</a:t>
            </a:r>
            <a:r>
              <a:rPr lang="en-US" altLang="zh-CN" sz="1800" b="1" dirty="0">
                <a:latin typeface="宋体" panose="02010600030101010101" pitchFamily="2" charset="-122"/>
                <a:ea typeface="宋体" panose="02010600030101010101" pitchFamily="2" charset="-122"/>
              </a:rPr>
              <a:t>[SET]</a:t>
            </a:r>
            <a:r>
              <a:rPr lang="zh-CN" altLang="en-US" sz="1800" b="1" dirty="0">
                <a:latin typeface="宋体" panose="02010600030101010101" pitchFamily="2" charset="-122"/>
                <a:ea typeface="宋体" panose="02010600030101010101" pitchFamily="2" charset="-122"/>
              </a:rPr>
              <a:t>后手指离开显示器玻璃，然后再按第二下。</a:t>
            </a:r>
            <a:endParaRPr lang="en-US" altLang="zh-CN" sz="1800" b="1"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779500686"/>
              </p:ext>
            </p:extLst>
          </p:nvPr>
        </p:nvGraphicFramePr>
        <p:xfrm>
          <a:off x="795346" y="1405718"/>
          <a:ext cx="7666265" cy="3972545"/>
        </p:xfrm>
        <a:graphic>
          <a:graphicData uri="http://schemas.openxmlformats.org/drawingml/2006/table">
            <a:tbl>
              <a:tblPr firstRow="1" bandRow="1">
                <a:tableStyleId>{5C22544A-7EE6-4342-B048-85BDC9FD1C3A}</a:tableStyleId>
              </a:tblPr>
              <a:tblGrid>
                <a:gridCol w="1986531">
                  <a:extLst>
                    <a:ext uri="{9D8B030D-6E8A-4147-A177-3AD203B41FA5}">
                      <a16:colId xmlns:a16="http://schemas.microsoft.com/office/drawing/2014/main" val="20000"/>
                    </a:ext>
                  </a:extLst>
                </a:gridCol>
                <a:gridCol w="1678873">
                  <a:extLst>
                    <a:ext uri="{9D8B030D-6E8A-4147-A177-3AD203B41FA5}">
                      <a16:colId xmlns:a16="http://schemas.microsoft.com/office/drawing/2014/main" val="20001"/>
                    </a:ext>
                  </a:extLst>
                </a:gridCol>
                <a:gridCol w="4000861">
                  <a:extLst>
                    <a:ext uri="{9D8B030D-6E8A-4147-A177-3AD203B41FA5}">
                      <a16:colId xmlns:a16="http://schemas.microsoft.com/office/drawing/2014/main" val="20002"/>
                    </a:ext>
                  </a:extLst>
                </a:gridCol>
              </a:tblGrid>
              <a:tr h="331613">
                <a:tc>
                  <a:txBody>
                    <a:bodyPr/>
                    <a:lstStyle/>
                    <a:p>
                      <a:r>
                        <a:rPr lang="zh-CN" altLang="en-US" dirty="0">
                          <a:latin typeface="宋体" panose="02010600030101010101" pitchFamily="2" charset="-122"/>
                          <a:ea typeface="宋体" panose="02010600030101010101" pitchFamily="2" charset="-122"/>
                        </a:rPr>
                        <a:t>红外按键</a:t>
                      </a:r>
                    </a:p>
                  </a:txBody>
                  <a:tcPr/>
                </a:tc>
                <a:tc>
                  <a:txBody>
                    <a:bodyPr/>
                    <a:lstStyle/>
                    <a:p>
                      <a:r>
                        <a:rPr lang="zh-CN" altLang="en-US" dirty="0">
                          <a:latin typeface="宋体" panose="02010600030101010101" pitchFamily="2" charset="-122"/>
                          <a:ea typeface="宋体" panose="02010600030101010101" pitchFamily="2" charset="-122"/>
                        </a:rPr>
                        <a:t>显示器</a:t>
                      </a:r>
                    </a:p>
                  </a:txBody>
                  <a:tcPr/>
                </a:tc>
                <a:tc>
                  <a:txBody>
                    <a:bodyPr/>
                    <a:lstStyle/>
                    <a:p>
                      <a:r>
                        <a:rPr lang="zh-CN" altLang="en-US" dirty="0">
                          <a:latin typeface="宋体" panose="02010600030101010101" pitchFamily="2" charset="-122"/>
                          <a:ea typeface="宋体" panose="02010600030101010101" pitchFamily="2" charset="-122"/>
                        </a:rPr>
                        <a:t>功能</a:t>
                      </a:r>
                    </a:p>
                  </a:txBody>
                  <a:tcPr/>
                </a:tc>
                <a:extLst>
                  <a:ext uri="{0D108BD9-81ED-4DB2-BD59-A6C34878D82A}">
                    <a16:rowId xmlns:a16="http://schemas.microsoft.com/office/drawing/2014/main" val="10000"/>
                  </a:ext>
                </a:extLst>
              </a:tr>
              <a:tr h="829033">
                <a:tc>
                  <a:txBody>
                    <a:bodyPr/>
                    <a:lstStyle/>
                    <a:p>
                      <a:r>
                        <a:rPr lang="en-US" altLang="zh-CN" dirty="0">
                          <a:latin typeface="宋体" panose="02010600030101010101" pitchFamily="2" charset="-122"/>
                          <a:ea typeface="宋体" panose="02010600030101010101" pitchFamily="2" charset="-122"/>
                        </a:rPr>
                        <a:t>SET ►</a:t>
                      </a:r>
                      <a:endParaRPr lang="zh-CN" altLang="en-US" dirty="0">
                        <a:latin typeface="宋体" panose="02010600030101010101" pitchFamily="2" charset="-122"/>
                        <a:ea typeface="宋体" panose="02010600030101010101" pitchFamily="2" charset="-122"/>
                      </a:endParaRPr>
                    </a:p>
                  </a:txBody>
                  <a:tcPr anchor="ctr"/>
                </a:tc>
                <a:tc>
                  <a:txBody>
                    <a:bodyPr/>
                    <a:lstStyle/>
                    <a:p>
                      <a:r>
                        <a:rPr lang="en-US" altLang="zh-CN" dirty="0">
                          <a:latin typeface="宋体" panose="02010600030101010101" pitchFamily="2" charset="-122"/>
                          <a:ea typeface="宋体" panose="02010600030101010101" pitchFamily="2" charset="-122"/>
                        </a:rPr>
                        <a:t>SET</a:t>
                      </a:r>
                      <a:endParaRPr lang="zh-CN" altLang="en-US" dirty="0">
                        <a:latin typeface="宋体" panose="02010600030101010101" pitchFamily="2" charset="-122"/>
                        <a:ea typeface="宋体" panose="02010600030101010101" pitchFamily="2" charset="-122"/>
                      </a:endParaRPr>
                    </a:p>
                  </a:txBody>
                  <a:tcPr anchor="ctr"/>
                </a:tc>
                <a:tc>
                  <a:txBody>
                    <a:bodyPr/>
                    <a:lstStyle/>
                    <a:p>
                      <a:r>
                        <a:rPr lang="zh-CN" altLang="en-US" dirty="0">
                          <a:latin typeface="宋体" panose="02010600030101010101" pitchFamily="2" charset="-122"/>
                          <a:ea typeface="宋体" panose="02010600030101010101" pitchFamily="2" charset="-122"/>
                        </a:rPr>
                        <a:t>▪ 应用设置</a:t>
                      </a:r>
                    </a:p>
                    <a:p>
                      <a:r>
                        <a:rPr lang="zh-CN" altLang="en-US" dirty="0">
                          <a:latin typeface="宋体" panose="02010600030101010101" pitchFamily="2" charset="-122"/>
                          <a:ea typeface="宋体" panose="02010600030101010101" pitchFamily="2" charset="-122"/>
                        </a:rPr>
                        <a:t>▪ 输入数据</a:t>
                      </a:r>
                    </a:p>
                    <a:p>
                      <a:r>
                        <a:rPr lang="zh-CN" altLang="en-US" dirty="0">
                          <a:latin typeface="宋体" panose="02010600030101010101" pitchFamily="2" charset="-122"/>
                          <a:ea typeface="宋体" panose="02010600030101010101" pitchFamily="2" charset="-122"/>
                        </a:rPr>
                        <a:t>▪ 应用参数</a:t>
                      </a:r>
                    </a:p>
                  </a:txBody>
                  <a:tcPr anchor="ctr"/>
                </a:tc>
                <a:extLst>
                  <a:ext uri="{0D108BD9-81ED-4DB2-BD59-A6C34878D82A}">
                    <a16:rowId xmlns:a16="http://schemas.microsoft.com/office/drawing/2014/main" val="10001"/>
                  </a:ext>
                </a:extLst>
              </a:tr>
              <a:tr h="630719">
                <a:tc>
                  <a:txBody>
                    <a:bodyPr/>
                    <a:lstStyle/>
                    <a:p>
                      <a:r>
                        <a:rPr lang="en-US" altLang="zh-CN" dirty="0">
                          <a:latin typeface="宋体" panose="02010600030101010101" pitchFamily="2" charset="-122"/>
                          <a:ea typeface="宋体" panose="02010600030101010101" pitchFamily="2" charset="-122"/>
                        </a:rPr>
                        <a:t>SHIFT</a:t>
                      </a:r>
                      <a:endParaRPr lang="zh-CN" altLang="en-US" dirty="0">
                        <a:latin typeface="宋体" panose="02010600030101010101" pitchFamily="2" charset="-122"/>
                        <a:ea typeface="宋体" panose="02010600030101010101" pitchFamily="2" charset="-122"/>
                      </a:endParaRPr>
                    </a:p>
                  </a:txBody>
                  <a:tcPr anchor="ctr"/>
                </a:tc>
                <a:tc>
                  <a:txBody>
                    <a:bodyPr/>
                    <a:lstStyle/>
                    <a:p>
                      <a:r>
                        <a:rPr lang="en-US" altLang="zh-CN" dirty="0">
                          <a:latin typeface="宋体" panose="02010600030101010101" pitchFamily="2" charset="-122"/>
                          <a:ea typeface="宋体" panose="02010600030101010101" pitchFamily="2" charset="-122"/>
                        </a:rPr>
                        <a:t>SHT</a:t>
                      </a:r>
                      <a:endParaRPr lang="zh-CN" altLang="en-US" dirty="0">
                        <a:latin typeface="宋体" panose="02010600030101010101" pitchFamily="2" charset="-122"/>
                        <a:ea typeface="宋体" panose="02010600030101010101" pitchFamily="2" charset="-122"/>
                      </a:endParaRPr>
                    </a:p>
                  </a:txBody>
                  <a:tcPr anchor="ctr"/>
                </a:tc>
                <a:tc>
                  <a:txBody>
                    <a:bodyPr/>
                    <a:lstStyle/>
                    <a:p>
                      <a:r>
                        <a:rPr lang="zh-CN" altLang="en-US" dirty="0">
                          <a:latin typeface="宋体" panose="02010600030101010101" pitchFamily="2" charset="-122"/>
                          <a:ea typeface="宋体" panose="02010600030101010101" pitchFamily="2" charset="-122"/>
                        </a:rPr>
                        <a:t>▪ 向右或下一个位置移动光标</a:t>
                      </a:r>
                    </a:p>
                    <a:p>
                      <a:r>
                        <a:rPr lang="zh-CN" altLang="en-US" dirty="0">
                          <a:latin typeface="宋体" panose="02010600030101010101" pitchFamily="2" charset="-122"/>
                          <a:ea typeface="宋体" panose="02010600030101010101" pitchFamily="2" charset="-122"/>
                        </a:rPr>
                        <a:t>▪ 更改 </a:t>
                      </a:r>
                      <a:r>
                        <a:rPr lang="en-US" altLang="zh-CN" dirty="0">
                          <a:latin typeface="宋体" panose="02010600030101010101" pitchFamily="2" charset="-122"/>
                          <a:ea typeface="宋体" panose="02010600030101010101" pitchFamily="2" charset="-122"/>
                        </a:rPr>
                        <a:t>SET </a:t>
                      </a:r>
                      <a:r>
                        <a:rPr lang="zh-CN" altLang="en-US" dirty="0">
                          <a:latin typeface="宋体" panose="02010600030101010101" pitchFamily="2" charset="-122"/>
                          <a:ea typeface="宋体" panose="02010600030101010101" pitchFamily="2" charset="-122"/>
                        </a:rPr>
                        <a:t>和 ▼ 的功能和显示</a:t>
                      </a:r>
                    </a:p>
                  </a:txBody>
                  <a:tcPr anchor="ctr"/>
                </a:tc>
                <a:extLst>
                  <a:ext uri="{0D108BD9-81ED-4DB2-BD59-A6C34878D82A}">
                    <a16:rowId xmlns:a16="http://schemas.microsoft.com/office/drawing/2014/main" val="10002"/>
                  </a:ext>
                </a:extLst>
              </a:tr>
              <a:tr h="829033">
                <a:tc>
                  <a:txBody>
                    <a:bodyPr/>
                    <a:lstStyle/>
                    <a:p>
                      <a:r>
                        <a:rPr lang="zh-CN" altLang="en-US" dirty="0">
                          <a:latin typeface="宋体" panose="02010600030101010101" pitchFamily="2" charset="-122"/>
                          <a:ea typeface="宋体" panose="02010600030101010101" pitchFamily="2" charset="-122"/>
                        </a:rPr>
                        <a:t>▼</a:t>
                      </a:r>
                    </a:p>
                  </a:txBody>
                  <a:tcPr anchor="ctr"/>
                </a:tc>
                <a:tc>
                  <a:txBody>
                    <a:bodyPr/>
                    <a:lstStyle/>
                    <a:p>
                      <a:r>
                        <a:rPr lang="en-US" altLang="zh-CN" dirty="0">
                          <a:latin typeface="宋体" panose="02010600030101010101" pitchFamily="2" charset="-122"/>
                          <a:ea typeface="宋体" panose="02010600030101010101" pitchFamily="2" charset="-122"/>
                        </a:rPr>
                        <a:t>INC</a:t>
                      </a:r>
                      <a:endParaRPr lang="zh-CN" altLang="en-US" dirty="0">
                        <a:latin typeface="宋体" panose="02010600030101010101" pitchFamily="2" charset="-122"/>
                        <a:ea typeface="宋体" panose="02010600030101010101" pitchFamily="2" charset="-122"/>
                      </a:endParaRPr>
                    </a:p>
                  </a:txBody>
                  <a:tcPr anchor="ctr"/>
                </a:tc>
                <a:tc>
                  <a:txBody>
                    <a:bodyPr/>
                    <a:lstStyle/>
                    <a:p>
                      <a:r>
                        <a:rPr lang="zh-CN" altLang="en-US" dirty="0">
                          <a:latin typeface="宋体" panose="02010600030101010101" pitchFamily="2" charset="-122"/>
                          <a:ea typeface="宋体" panose="02010600030101010101" pitchFamily="2" charset="-122"/>
                        </a:rPr>
                        <a:t>▪ 增量参数或值</a:t>
                      </a:r>
                    </a:p>
                    <a:p>
                      <a:r>
                        <a:rPr lang="zh-CN" altLang="en-US" dirty="0">
                          <a:latin typeface="宋体" panose="02010600030101010101" pitchFamily="2" charset="-122"/>
                          <a:ea typeface="宋体" panose="02010600030101010101" pitchFamily="2" charset="-122"/>
                        </a:rPr>
                        <a:t>▪ 更改小数点位置</a:t>
                      </a:r>
                    </a:p>
                    <a:p>
                      <a:r>
                        <a:rPr lang="zh-CN" altLang="en-US" dirty="0">
                          <a:latin typeface="宋体" panose="02010600030101010101" pitchFamily="2" charset="-122"/>
                          <a:ea typeface="宋体" panose="02010600030101010101" pitchFamily="2" charset="-122"/>
                        </a:rPr>
                        <a:t>▪ 选择下一个菜单项</a:t>
                      </a:r>
                    </a:p>
                  </a:txBody>
                  <a:tcPr anchor="ctr"/>
                </a:tc>
                <a:extLst>
                  <a:ext uri="{0D108BD9-81ED-4DB2-BD59-A6C34878D82A}">
                    <a16:rowId xmlns:a16="http://schemas.microsoft.com/office/drawing/2014/main" val="10003"/>
                  </a:ext>
                </a:extLst>
              </a:tr>
              <a:tr h="497825">
                <a:tc>
                  <a:txBody>
                    <a:bodyPr/>
                    <a:lstStyle/>
                    <a:p>
                      <a:r>
                        <a:rPr lang="en-US" altLang="zh-CN" dirty="0">
                          <a:latin typeface="宋体" panose="02010600030101010101" pitchFamily="2" charset="-122"/>
                          <a:ea typeface="宋体" panose="02010600030101010101" pitchFamily="2" charset="-122"/>
                        </a:rPr>
                        <a:t>SHIFT + SET ►</a:t>
                      </a:r>
                      <a:endParaRPr lang="zh-CN" altLang="en-US" dirty="0">
                        <a:latin typeface="宋体" panose="02010600030101010101" pitchFamily="2" charset="-122"/>
                        <a:ea typeface="宋体" panose="02010600030101010101" pitchFamily="2" charset="-122"/>
                      </a:endParaRPr>
                    </a:p>
                  </a:txBody>
                  <a:tcPr anchor="ctr"/>
                </a:tc>
                <a:tc>
                  <a:txBody>
                    <a:bodyPr/>
                    <a:lstStyle/>
                    <a:p>
                      <a:r>
                        <a:rPr lang="en-US" altLang="zh-CN" dirty="0">
                          <a:latin typeface="宋体" panose="02010600030101010101" pitchFamily="2" charset="-122"/>
                          <a:ea typeface="宋体" panose="02010600030101010101" pitchFamily="2" charset="-122"/>
                        </a:rPr>
                        <a:t>ESC</a:t>
                      </a:r>
                      <a:endParaRPr lang="zh-CN" altLang="en-US" dirty="0">
                        <a:latin typeface="宋体" panose="02010600030101010101" pitchFamily="2" charset="-122"/>
                        <a:ea typeface="宋体" panose="02010600030101010101" pitchFamily="2" charset="-122"/>
                      </a:endParaRPr>
                    </a:p>
                  </a:txBody>
                  <a:tcPr anchor="ctr"/>
                </a:tc>
                <a:tc>
                  <a:txBody>
                    <a:bodyPr/>
                    <a:lstStyle/>
                    <a:p>
                      <a:r>
                        <a:rPr lang="zh-CN" altLang="en-US" dirty="0">
                          <a:latin typeface="宋体" panose="02010600030101010101" pitchFamily="2" charset="-122"/>
                          <a:ea typeface="宋体" panose="02010600030101010101" pitchFamily="2" charset="-122"/>
                        </a:rPr>
                        <a:t>▪ 取消并切换至上层菜单</a:t>
                      </a:r>
                    </a:p>
                  </a:txBody>
                  <a:tcPr anchor="ctr"/>
                </a:tc>
                <a:extLst>
                  <a:ext uri="{0D108BD9-81ED-4DB2-BD59-A6C34878D82A}">
                    <a16:rowId xmlns:a16="http://schemas.microsoft.com/office/drawing/2014/main" val="10004"/>
                  </a:ext>
                </a:extLst>
              </a:tr>
              <a:tr h="580323">
                <a:tc>
                  <a:txBody>
                    <a:bodyPr/>
                    <a:lstStyle/>
                    <a:p>
                      <a:r>
                        <a:rPr lang="en-US" altLang="zh-CN" dirty="0">
                          <a:latin typeface="宋体" panose="02010600030101010101" pitchFamily="2" charset="-122"/>
                          <a:ea typeface="宋体" panose="02010600030101010101" pitchFamily="2" charset="-122"/>
                        </a:rPr>
                        <a:t>SHIFT + ▼</a:t>
                      </a:r>
                      <a:endParaRPr lang="zh-CN" altLang="en-US" dirty="0">
                        <a:latin typeface="宋体" panose="02010600030101010101" pitchFamily="2" charset="-122"/>
                        <a:ea typeface="宋体" panose="02010600030101010101" pitchFamily="2" charset="-122"/>
                      </a:endParaRPr>
                    </a:p>
                  </a:txBody>
                  <a:tcPr anchor="ctr"/>
                </a:tc>
                <a:tc>
                  <a:txBody>
                    <a:bodyPr/>
                    <a:lstStyle/>
                    <a:p>
                      <a:r>
                        <a:rPr lang="en-US" altLang="zh-CN" dirty="0">
                          <a:latin typeface="宋体" panose="02010600030101010101" pitchFamily="2" charset="-122"/>
                          <a:ea typeface="宋体" panose="02010600030101010101" pitchFamily="2" charset="-122"/>
                        </a:rPr>
                        <a:t>DEC</a:t>
                      </a:r>
                      <a:endParaRPr lang="zh-CN" altLang="en-US" dirty="0">
                        <a:latin typeface="宋体" panose="02010600030101010101" pitchFamily="2" charset="-122"/>
                        <a:ea typeface="宋体" panose="02010600030101010101" pitchFamily="2" charset="-122"/>
                      </a:endParaRPr>
                    </a:p>
                  </a:txBody>
                  <a:tcPr anchor="ctr"/>
                </a:tc>
                <a:tc>
                  <a:txBody>
                    <a:bodyPr/>
                    <a:lstStyle/>
                    <a:p>
                      <a:r>
                        <a:rPr lang="zh-CN" altLang="en-US" dirty="0">
                          <a:latin typeface="宋体" panose="02010600030101010101" pitchFamily="2" charset="-122"/>
                          <a:ea typeface="宋体" panose="02010600030101010101" pitchFamily="2" charset="-122"/>
                        </a:rPr>
                        <a:t>▪ 减量参数或数字</a:t>
                      </a:r>
                    </a:p>
                    <a:p>
                      <a:r>
                        <a:rPr lang="zh-CN" altLang="en-US" dirty="0">
                          <a:latin typeface="宋体" panose="02010600030101010101" pitchFamily="2" charset="-122"/>
                          <a:ea typeface="宋体" panose="02010600030101010101" pitchFamily="2" charset="-122"/>
                        </a:rPr>
                        <a:t>▪ 选择上一个菜单项</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093880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189160"/>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阻尼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过程附加变量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质量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总量阻尼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密度</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阻尼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3245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175713"/>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阻尼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过程附加变量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应用</a:t>
            </a:r>
            <a:r>
              <a:rPr lang="en-US" altLang="zh-CN" sz="1800">
                <a:latin typeface="宋体" panose="02010600030101010101" pitchFamily="2" charset="-122"/>
                <a:ea typeface="宋体" panose="02010600030101010101" pitchFamily="2" charset="-122"/>
              </a:rPr>
              <a:t>]</a:t>
            </a:r>
          </a:p>
          <a:p>
            <a:pPr marL="0" indent="0">
              <a:buNone/>
            </a:pPr>
            <a:endParaRPr lang="en-US" altLang="zh-CN" sz="180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过程参数</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体积流量</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脉冲</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总量阻尼</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显示阻尼：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显示操作配置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附加功能</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显示阻尼</a:t>
            </a:r>
            <a:r>
              <a:rPr lang="en-US" altLang="zh-CN" sz="1800" dirty="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39872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21605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质量流量阻尼：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[Mass flow] ► [Mass flow damping]</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[Process variables additional parameters] ► [Apply]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[Mass flow] ► [Additional function] ► [Mass flow damping pulse/total]</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密度阻尼：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[Density] ► [Density damping]</a:t>
            </a: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55113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15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阻尼时间</a:t>
            </a:r>
          </a:p>
        </p:txBody>
      </p:sp>
      <p:sp>
        <p:nvSpPr>
          <p:cNvPr id="34" name="内容占位符 2"/>
          <p:cNvSpPr>
            <a:spLocks noGrp="1"/>
          </p:cNvSpPr>
          <p:nvPr>
            <p:ph idx="11"/>
          </p:nvPr>
        </p:nvSpPr>
        <p:spPr>
          <a:xfrm>
            <a:off x="338653" y="1009934"/>
            <a:ext cx="8450754" cy="5229501"/>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体积流量阻尼：</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[Volume flow] ► [Volume flow damping]</a:t>
            </a:r>
            <a:endParaRPr lang="zh-CN" altLang="en-US"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体积流量脉冲</a:t>
            </a:r>
            <a:r>
              <a:rPr lang="en-US" altLang="zh-CN" sz="1800" b="1" dirty="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累积阻尼：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[Process variables additional parameters] ► [Apply] </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[Process variables] ► [Volume flow] ► [Additional function] ► [Volume flow </a:t>
            </a:r>
            <a:r>
              <a:rPr lang="en-US" altLang="zh-CN" sz="1800" dirty="0" err="1">
                <a:latin typeface="宋体" panose="02010600030101010101" pitchFamily="2" charset="-122"/>
                <a:ea typeface="宋体" panose="02010600030101010101" pitchFamily="2" charset="-122"/>
              </a:rPr>
              <a:t>dampingpulse</a:t>
            </a:r>
            <a:r>
              <a:rPr lang="en-US" altLang="zh-CN" sz="1800" dirty="0">
                <a:latin typeface="宋体" panose="02010600030101010101" pitchFamily="2" charset="-122"/>
                <a:ea typeface="宋体" panose="02010600030101010101" pitchFamily="2" charset="-122"/>
              </a:rPr>
              <a:t>/total]</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显示阻尼：</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operation configuration] ► [Additional function] ► [Display damping]</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064651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显示格式（小数位）</a:t>
            </a:r>
          </a:p>
          <a:p>
            <a:endParaRPr lang="ja-JP" altLang="en-US" dirty="0">
              <a:solidFill>
                <a:schemeClr val="bg1"/>
              </a:solidFill>
              <a:latin typeface="宋体" panose="02010600030101010101" pitchFamily="2" charset="-122"/>
              <a:ea typeface="宋体" panose="02010600030101010101" pitchFamily="2" charset="-122"/>
            </a:endParaRPr>
          </a:p>
        </p:txBody>
      </p:sp>
      <p:sp>
        <p:nvSpPr>
          <p:cNvPr id="34" name="内容占位符 2"/>
          <p:cNvSpPr>
            <a:spLocks noGrp="1"/>
          </p:cNvSpPr>
          <p:nvPr>
            <p:ph idx="11"/>
          </p:nvPr>
        </p:nvSpPr>
        <p:spPr>
          <a:xfrm>
            <a:off x="338653" y="1009935"/>
            <a:ext cx="8450754" cy="5076966"/>
          </a:xfrm>
        </p:spPr>
        <p:txBody>
          <a:bodyPr>
            <a:normAutofit/>
          </a:bodyPr>
          <a:lstStyle/>
          <a:p>
            <a:pPr marL="0" indent="0">
              <a:buNone/>
            </a:pPr>
            <a:r>
              <a:rPr lang="zh-CN" altLang="en-US" sz="2000" dirty="0">
                <a:solidFill>
                  <a:schemeClr val="tx1"/>
                </a:solidFill>
                <a:latin typeface="宋体" panose="02010600030101010101" pitchFamily="2" charset="-122"/>
                <a:ea typeface="宋体" panose="02010600030101010101" pitchFamily="2" charset="-122"/>
              </a:rPr>
              <a:t>    对于质量流量、密度、温度、体积流量、累积量等，可以将小数位数设置为自动调整或固定模式</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39540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显示格式（小数位）</a:t>
            </a:r>
          </a:p>
        </p:txBody>
      </p:sp>
      <p:sp>
        <p:nvSpPr>
          <p:cNvPr id="34" name="内容占位符 2"/>
          <p:cNvSpPr>
            <a:spLocks noGrp="1"/>
          </p:cNvSpPr>
          <p:nvPr>
            <p:ph idx="11"/>
          </p:nvPr>
        </p:nvSpPr>
        <p:spPr>
          <a:xfrm>
            <a:off x="338653" y="1009934"/>
            <a:ext cx="8450754" cy="524294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、英文菜单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format] ► [Format mass]</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format] ► [Format dens]</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温度：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format] ► [Format temp]</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format] ► [Format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累积量：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[Detailed setup]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 [</a:t>
            </a:r>
            <a:r>
              <a:rPr lang="en-US" altLang="zh-CN" sz="1800" dirty="0" err="1">
                <a:latin typeface="宋体" panose="02010600030101010101" pitchFamily="2" charset="-122"/>
                <a:ea typeface="宋体" panose="02010600030101010101" pitchFamily="2" charset="-122"/>
              </a:rPr>
              <a:t>Disp</a:t>
            </a:r>
            <a:r>
              <a:rPr lang="en-US" altLang="zh-CN" sz="1800" dirty="0">
                <a:latin typeface="宋体" panose="02010600030101010101" pitchFamily="2" charset="-122"/>
                <a:ea typeface="宋体" panose="02010600030101010101" pitchFamily="2" charset="-122"/>
              </a:rPr>
              <a:t> format] ► [Format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1...3]</a:t>
            </a:r>
          </a:p>
        </p:txBody>
      </p:sp>
    </p:spTree>
    <p:extLst>
      <p:ext uri="{BB962C8B-B14F-4D97-AF65-F5344CB8AC3E}">
        <p14:creationId xmlns:p14="http://schemas.microsoft.com/office/powerpoint/2010/main" val="29596083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显示格式（小数位）</a:t>
            </a:r>
          </a:p>
        </p:txBody>
      </p:sp>
      <p:sp>
        <p:nvSpPr>
          <p:cNvPr id="34" name="内容占位符 2"/>
          <p:cNvSpPr>
            <a:spLocks noGrp="1"/>
          </p:cNvSpPr>
          <p:nvPr>
            <p:ph idx="11"/>
          </p:nvPr>
        </p:nvSpPr>
        <p:spPr>
          <a:xfrm>
            <a:off x="338653" y="1009934"/>
            <a:ext cx="8450754" cy="5242948"/>
          </a:xfrm>
        </p:spPr>
        <p:txBody>
          <a:bodyPr>
            <a:normAutofit/>
          </a:bodyPr>
          <a:lstStyle/>
          <a:p>
            <a:pPr marL="0" indent="0">
              <a:buNone/>
            </a:pPr>
            <a:r>
              <a:rPr lang="zh-CN" altLang="en-US" sz="2000" b="1" u="sng" dirty="0">
                <a:latin typeface="宋体" panose="02010600030101010101" pitchFamily="2" charset="-122"/>
                <a:ea typeface="宋体" panose="02010600030101010101" pitchFamily="2" charset="-122"/>
              </a:rPr>
              <a:t>显示器按键修改参数路径：</a:t>
            </a:r>
            <a:endParaRPr lang="en-US" altLang="zh-CN" sz="2000" b="1" u="sng"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、中文菜单</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显示格式</a:t>
            </a:r>
            <a:r>
              <a:rPr lang="en-US" altLang="zh-CN" sz="1800" dirty="0">
                <a:latin typeface="宋体" panose="02010600030101010101" pitchFamily="2" charset="-122"/>
                <a:ea typeface="宋体" panose="02010600030101010101" pitchFamily="2" charset="-122"/>
              </a:rPr>
              <a:t>] ► [Format mass]</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显示格式</a:t>
            </a:r>
            <a:r>
              <a:rPr lang="en-US" altLang="zh-CN" sz="1800" dirty="0">
                <a:latin typeface="宋体" panose="02010600030101010101" pitchFamily="2" charset="-122"/>
                <a:ea typeface="宋体" panose="02010600030101010101" pitchFamily="2" charset="-122"/>
              </a:rPr>
              <a:t>] ► [Format dens]</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温度：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显示格式</a:t>
            </a:r>
            <a:r>
              <a:rPr lang="en-US" altLang="zh-CN" sz="1800" dirty="0">
                <a:latin typeface="宋体" panose="02010600030101010101" pitchFamily="2" charset="-122"/>
                <a:ea typeface="宋体" panose="02010600030101010101" pitchFamily="2" charset="-122"/>
              </a:rPr>
              <a:t>] ► [Format temp]</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显示格式</a:t>
            </a:r>
            <a:r>
              <a:rPr lang="en-US" altLang="zh-CN" sz="1800" dirty="0">
                <a:latin typeface="宋体" panose="02010600030101010101" pitchFamily="2" charset="-122"/>
                <a:ea typeface="宋体" panose="02010600030101010101" pitchFamily="2" charset="-122"/>
              </a:rPr>
              <a:t>] ► [Format </a:t>
            </a:r>
            <a:r>
              <a:rPr lang="en-US" altLang="zh-CN" sz="1800" dirty="0" err="1">
                <a:latin typeface="宋体" panose="02010600030101010101" pitchFamily="2" charset="-122"/>
                <a:ea typeface="宋体" panose="02010600030101010101" pitchFamily="2" charset="-122"/>
              </a:rPr>
              <a:t>vol</a:t>
            </a:r>
            <a:r>
              <a:rPr lang="en-US" altLang="zh-CN" sz="1800" dirty="0">
                <a:latin typeface="宋体" panose="02010600030101010101" pitchFamily="2" charset="-122"/>
                <a:ea typeface="宋体" panose="02010600030101010101" pitchFamily="2" charset="-122"/>
              </a:rPr>
              <a:t>]</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累积量：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详细设置</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a:t>
            </a:r>
            <a:r>
              <a:rPr lang="en-US" altLang="zh-CN" sz="1800" dirty="0">
                <a:latin typeface="宋体" panose="02010600030101010101" pitchFamily="2" charset="-122"/>
                <a:ea typeface="宋体" panose="02010600030101010101" pitchFamily="2" charset="-122"/>
              </a:rPr>
              <a:t>] ► [</a:t>
            </a:r>
            <a:r>
              <a:rPr lang="zh-CN" altLang="en-US" sz="1800" dirty="0">
                <a:latin typeface="宋体" panose="02010600030101010101" pitchFamily="2" charset="-122"/>
                <a:ea typeface="宋体" panose="02010600030101010101" pitchFamily="2" charset="-122"/>
              </a:rPr>
              <a:t>显示格式</a:t>
            </a:r>
            <a:r>
              <a:rPr lang="en-US" altLang="zh-CN" sz="1800" dirty="0">
                <a:latin typeface="宋体" panose="02010600030101010101" pitchFamily="2" charset="-122"/>
                <a:ea typeface="宋体" panose="02010600030101010101" pitchFamily="2" charset="-122"/>
              </a:rPr>
              <a:t>] ► [Format </a:t>
            </a:r>
            <a:r>
              <a:rPr lang="en-US" altLang="zh-CN" sz="1800" dirty="0" err="1">
                <a:latin typeface="宋体" panose="02010600030101010101" pitchFamily="2" charset="-122"/>
                <a:ea typeface="宋体" panose="02010600030101010101" pitchFamily="2" charset="-122"/>
              </a:rPr>
              <a:t>ttl</a:t>
            </a:r>
            <a:r>
              <a:rPr lang="en-US" altLang="zh-CN" sz="1800" dirty="0">
                <a:latin typeface="宋体" panose="02010600030101010101" pitchFamily="2" charset="-122"/>
                <a:ea typeface="宋体" panose="02010600030101010101" pitchFamily="2" charset="-122"/>
              </a:rPr>
              <a:t> 1...3]</a:t>
            </a:r>
          </a:p>
        </p:txBody>
      </p:sp>
    </p:spTree>
    <p:extLst>
      <p:ext uri="{BB962C8B-B14F-4D97-AF65-F5344CB8AC3E}">
        <p14:creationId xmlns:p14="http://schemas.microsoft.com/office/powerpoint/2010/main" val="4092958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显示格式（小数位）</a:t>
            </a:r>
          </a:p>
        </p:txBody>
      </p:sp>
      <p:sp>
        <p:nvSpPr>
          <p:cNvPr id="34" name="内容占位符 2"/>
          <p:cNvSpPr>
            <a:spLocks noGrp="1"/>
          </p:cNvSpPr>
          <p:nvPr>
            <p:ph idx="11"/>
          </p:nvPr>
        </p:nvSpPr>
        <p:spPr>
          <a:xfrm>
            <a:off x="338653" y="1009934"/>
            <a:ext cx="8450754" cy="521605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2000" b="1" u="sng"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质量流量：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format] ► [Display format mass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密度：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format] ► [Display format density]</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温度：</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format] ► [Display format temperature]</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11341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16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显示格式（小数位）</a:t>
            </a:r>
          </a:p>
        </p:txBody>
      </p:sp>
      <p:sp>
        <p:nvSpPr>
          <p:cNvPr id="34" name="内容占位符 2"/>
          <p:cNvSpPr>
            <a:spLocks noGrp="1"/>
          </p:cNvSpPr>
          <p:nvPr>
            <p:ph idx="11"/>
          </p:nvPr>
        </p:nvSpPr>
        <p:spPr>
          <a:xfrm>
            <a:off x="338653" y="1009934"/>
            <a:ext cx="8450754" cy="5216054"/>
          </a:xfrm>
        </p:spPr>
        <p:txBody>
          <a:bodyPr>
            <a:normAutofit/>
          </a:bodyPr>
          <a:lstStyle/>
          <a:p>
            <a:pPr marL="0" indent="0">
              <a:buNone/>
            </a:pPr>
            <a:r>
              <a:rPr lang="en-US" altLang="zh-CN" sz="2000" b="1" u="sng" dirty="0">
                <a:latin typeface="宋体" panose="02010600030101010101" pitchFamily="2" charset="-122"/>
                <a:ea typeface="宋体" panose="02010600030101010101" pitchFamily="2" charset="-122"/>
              </a:rPr>
              <a:t>HART</a:t>
            </a:r>
            <a:r>
              <a:rPr lang="zh-CN" altLang="en-US" sz="2000" b="1" u="sng" dirty="0">
                <a:latin typeface="宋体" panose="02010600030101010101" pitchFamily="2" charset="-122"/>
                <a:ea typeface="宋体" panose="02010600030101010101" pitchFamily="2" charset="-122"/>
              </a:rPr>
              <a:t>通讯参数路径：</a:t>
            </a: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体积流量：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format] ► [Display format volume flow]</a:t>
            </a:r>
          </a:p>
          <a:p>
            <a:pPr marL="0" indent="0">
              <a:buNone/>
            </a:pPr>
            <a:endParaRPr lang="en-US" altLang="zh-CN" sz="1800" dirty="0">
              <a:latin typeface="宋体" panose="02010600030101010101" pitchFamily="2" charset="-122"/>
              <a:ea typeface="宋体" panose="02010600030101010101" pitchFamily="2" charset="-122"/>
            </a:endParaRPr>
          </a:p>
          <a:p>
            <a:pPr marL="0" indent="0">
              <a:buNone/>
            </a:pPr>
            <a:r>
              <a:rPr lang="zh-CN" altLang="en-US" sz="1800" b="1" dirty="0">
                <a:latin typeface="宋体" panose="02010600030101010101" pitchFamily="2" charset="-122"/>
                <a:ea typeface="宋体" panose="02010600030101010101" pitchFamily="2" charset="-122"/>
              </a:rPr>
              <a:t>累积量：</a:t>
            </a:r>
            <a:endParaRPr lang="en-US" altLang="zh-CN" sz="1800" b="1"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[Device root menu] ► [Detailed setup] ► [Display] ► [Display format] ► [Display format total 1...3]</a:t>
            </a:r>
          </a:p>
        </p:txBody>
      </p:sp>
    </p:spTree>
    <p:extLst>
      <p:ext uri="{BB962C8B-B14F-4D97-AF65-F5344CB8AC3E}">
        <p14:creationId xmlns:p14="http://schemas.microsoft.com/office/powerpoint/2010/main" val="31910107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223641" y="192011"/>
            <a:ext cx="8463160" cy="483454"/>
          </a:xfrm>
          <a:prstGeom prst="rect">
            <a:avLst/>
          </a:prstGeom>
        </p:spPr>
        <p:txBody>
          <a:bodyPr/>
          <a:lstStyle>
            <a:lvl1pPr algn="l" defTabSz="914400" rtl="0" eaLnBrk="1" latinLnBrk="0" hangingPunct="1">
              <a:spcBef>
                <a:spcPct val="0"/>
              </a:spcBef>
              <a:buNone/>
              <a:defRPr kumimoji="1" sz="2400" b="1" kern="1200">
                <a:solidFill>
                  <a:schemeClr val="tx1"/>
                </a:solidFill>
                <a:latin typeface="+mj-lt"/>
                <a:ea typeface="+mj-ea"/>
                <a:cs typeface="+mj-cs"/>
              </a:defRPr>
            </a:lvl1pPr>
          </a:lstStyle>
          <a:p>
            <a:r>
              <a:rPr lang="en-US" altLang="ja-JP" dirty="0">
                <a:solidFill>
                  <a:schemeClr val="bg1"/>
                </a:solidFill>
                <a:latin typeface="宋体" panose="02010600030101010101" pitchFamily="2" charset="-122"/>
                <a:ea typeface="宋体" panose="02010600030101010101" pitchFamily="2" charset="-122"/>
              </a:rPr>
              <a:t>17 </a:t>
            </a:r>
            <a:r>
              <a:rPr lang="ja-JP" altLang="en-US"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趋势图设定</a:t>
            </a:r>
          </a:p>
        </p:txBody>
      </p:sp>
      <p:sp>
        <p:nvSpPr>
          <p:cNvPr id="34" name="内容占位符 2"/>
          <p:cNvSpPr>
            <a:spLocks noGrp="1"/>
          </p:cNvSpPr>
          <p:nvPr>
            <p:ph idx="11"/>
          </p:nvPr>
        </p:nvSpPr>
        <p:spPr>
          <a:xfrm>
            <a:off x="338653" y="1009935"/>
            <a:ext cx="8450754" cy="5229500"/>
          </a:xfrm>
        </p:spPr>
        <p:txBody>
          <a:bodyPr>
            <a:normAutofit/>
          </a:bodyPr>
          <a:lstStyle/>
          <a:p>
            <a:pPr marL="0" indent="0">
              <a:buNone/>
            </a:pPr>
            <a:r>
              <a:rPr lang="zh-CN" altLang="en-US" sz="2000" dirty="0">
                <a:solidFill>
                  <a:schemeClr val="tx1"/>
                </a:solidFill>
                <a:latin typeface="宋体" panose="02010600030101010101" pitchFamily="2" charset="-122"/>
                <a:ea typeface="宋体" panose="02010600030101010101" pitchFamily="2" charset="-122"/>
              </a:rPr>
              <a:t>    趋势图显示功能可以将所选项目的时间变化显示为趋势图。参数中指定的过程值的实时趋势图，日志</a:t>
            </a:r>
            <a:r>
              <a:rPr lang="en-US" altLang="zh-CN" sz="2000" dirty="0">
                <a:solidFill>
                  <a:schemeClr val="tx1"/>
                </a:solidFill>
                <a:latin typeface="宋体" panose="02010600030101010101" pitchFamily="2" charset="-122"/>
                <a:ea typeface="宋体" panose="02010600030101010101" pitchFamily="2" charset="-122"/>
              </a:rPr>
              <a:t>1…4</a:t>
            </a:r>
            <a:r>
              <a:rPr lang="zh-CN" altLang="en-US" sz="2000" dirty="0">
                <a:solidFill>
                  <a:schemeClr val="tx1"/>
                </a:solidFill>
                <a:latin typeface="宋体" panose="02010600030101010101" pitchFamily="2" charset="-122"/>
                <a:ea typeface="宋体" panose="02010600030101010101" pitchFamily="2" charset="-122"/>
              </a:rPr>
              <a:t>选择。显示四个进程值之一的趋势图。通过使用指示器的向上</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向下键，可以在将显示滚动参数设置为手动时，更改要显示为趋势图的流程值</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endParaRPr lang="en-US" altLang="zh-CN" sz="2000" dirty="0">
              <a:solidFill>
                <a:schemeClr val="tx1"/>
              </a:solidFill>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808" y="3283886"/>
            <a:ext cx="50768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38293"/>
      </p:ext>
    </p:extLst>
  </p:cSld>
  <p:clrMapOvr>
    <a:masterClrMapping/>
  </p:clrMapOvr>
</p:sld>
</file>

<file path=ppt/theme/theme1.xml><?xml version="1.0" encoding="utf-8"?>
<a:theme xmlns:a="http://schemas.openxmlformats.org/drawingml/2006/main" name="【一般用　（W)　4対3】Co-innovating_PPT_Template_2017_white">
  <a:themeElements>
    <a:clrScheme name="ユーザー定義 17">
      <a:dk1>
        <a:srgbClr val="000000"/>
      </a:dk1>
      <a:lt1>
        <a:srgbClr val="FFFFFF"/>
      </a:lt1>
      <a:dk2>
        <a:srgbClr val="004F9B"/>
      </a:dk2>
      <a:lt2>
        <a:srgbClr val="6683A7"/>
      </a:lt2>
      <a:accent1>
        <a:srgbClr val="00316C"/>
      </a:accent1>
      <a:accent2>
        <a:srgbClr val="F1BC1A"/>
      </a:accent2>
      <a:accent3>
        <a:srgbClr val="007E65"/>
      </a:accent3>
      <a:accent4>
        <a:srgbClr val="CE4E21"/>
      </a:accent4>
      <a:accent5>
        <a:srgbClr val="7A8E99"/>
      </a:accent5>
      <a:accent6>
        <a:srgbClr val="B7DCFF"/>
      </a:accent6>
      <a:hlink>
        <a:srgbClr val="0070C0"/>
      </a:hlink>
      <a:folHlink>
        <a:srgbClr val="A5A5A5"/>
      </a:folHlink>
    </a:clrScheme>
    <a:fontScheme name="横河New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一般用　4対3】Co-innovating_PPT_Template_2017_white.potx" id="{15C563BC-76E7-477A-8388-80DEC2B793AA}" vid="{5051EB36-293E-424E-A765-20BA21AAF52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【一般用　（W)　4対3】Co-innovating_PPT_Template_2017_white</Template>
  <TotalTime>12801</TotalTime>
  <Words>10345</Words>
  <Application>Microsoft Office PowerPoint</Application>
  <PresentationFormat>全屏显示(4:3)</PresentationFormat>
  <Paragraphs>1208</Paragraphs>
  <Slides>104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104</vt:i4>
      </vt:variant>
    </vt:vector>
  </HeadingPairs>
  <TitlesOfParts>
    <vt:vector size="111" baseType="lpstr">
      <vt:lpstr>Meiryo UI</vt:lpstr>
      <vt:lpstr>宋体</vt:lpstr>
      <vt:lpstr>Arial</vt:lpstr>
      <vt:lpstr>Calibri</vt:lpstr>
      <vt:lpstr>Cambria Math</vt:lpstr>
      <vt:lpstr>Wingdings</vt:lpstr>
      <vt:lpstr>【一般用　（W)　4対3】Co-innovating_PPT_Template_2017_white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YCN伝送器ビジネス強化</dc:title>
  <dc:creator>Kobori, Masahiro</dc:creator>
  <cp:lastModifiedBy>李明</cp:lastModifiedBy>
  <cp:revision>677</cp:revision>
  <cp:lastPrinted>2018-06-14T03:27:57Z</cp:lastPrinted>
  <dcterms:created xsi:type="dcterms:W3CDTF">2018-05-13T04:27:57Z</dcterms:created>
  <dcterms:modified xsi:type="dcterms:W3CDTF">2020-05-14T14:25:46Z</dcterms:modified>
</cp:coreProperties>
</file>