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3" r:id="rId2"/>
    <p:sldId id="368" r:id="rId3"/>
    <p:sldId id="364" r:id="rId4"/>
    <p:sldId id="354" r:id="rId5"/>
    <p:sldId id="367" r:id="rId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19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ck W. Anderson x6657 10338C" initials="JWAx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A3F"/>
    <a:srgbClr val="3333FF"/>
    <a:srgbClr val="E24642"/>
    <a:srgbClr val="E4524E"/>
    <a:srgbClr val="DB6057"/>
    <a:srgbClr val="D16461"/>
    <a:srgbClr val="CC3300"/>
    <a:srgbClr val="FF505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4" autoAdjust="0"/>
    <p:restoredTop sz="94820" autoAdjust="0"/>
  </p:normalViewPr>
  <p:slideViewPr>
    <p:cSldViewPr snapToGrid="0">
      <p:cViewPr varScale="1">
        <p:scale>
          <a:sx n="107" d="100"/>
          <a:sy n="107" d="100"/>
        </p:scale>
        <p:origin x="8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3368" y="-52"/>
      </p:cViewPr>
      <p:guideLst>
        <p:guide orient="horz" pos="2932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13419" cy="466135"/>
          </a:xfrm>
          <a:prstGeom prst="rect">
            <a:avLst/>
          </a:prstGeom>
        </p:spPr>
        <p:txBody>
          <a:bodyPr vert="horz" lIns="98563" tIns="49282" rIns="98563" bIns="49282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695" y="1"/>
            <a:ext cx="3013419" cy="466135"/>
          </a:xfrm>
          <a:prstGeom prst="rect">
            <a:avLst/>
          </a:prstGeom>
        </p:spPr>
        <p:txBody>
          <a:bodyPr vert="horz" lIns="98563" tIns="49282" rIns="98563" bIns="49282" rtlCol="0"/>
          <a:lstStyle>
            <a:lvl1pPr algn="r">
              <a:defRPr sz="1300"/>
            </a:lvl1pPr>
          </a:lstStyle>
          <a:p>
            <a:fld id="{0E7339A4-C9FA-422E-AF1A-B16641EC6C92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1265"/>
            <a:ext cx="3013419" cy="466135"/>
          </a:xfrm>
          <a:prstGeom prst="rect">
            <a:avLst/>
          </a:prstGeom>
        </p:spPr>
        <p:txBody>
          <a:bodyPr vert="horz" lIns="98563" tIns="49282" rIns="98563" bIns="49282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695" y="8841265"/>
            <a:ext cx="3013419" cy="466135"/>
          </a:xfrm>
          <a:prstGeom prst="rect">
            <a:avLst/>
          </a:prstGeom>
        </p:spPr>
        <p:txBody>
          <a:bodyPr vert="horz" lIns="98563" tIns="49282" rIns="98563" bIns="49282" rtlCol="0" anchor="b"/>
          <a:lstStyle>
            <a:lvl1pPr algn="r">
              <a:defRPr sz="1300"/>
            </a:lvl1pPr>
          </a:lstStyle>
          <a:p>
            <a:fld id="{959A4F96-A322-437C-9B10-31BCD48F2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06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5455"/>
          </a:xfrm>
          <a:prstGeom prst="rect">
            <a:avLst/>
          </a:prstGeom>
        </p:spPr>
        <p:txBody>
          <a:bodyPr vert="horz" lIns="92926" tIns="46463" rIns="92926" bIns="4646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5455"/>
          </a:xfrm>
          <a:prstGeom prst="rect">
            <a:avLst/>
          </a:prstGeom>
        </p:spPr>
        <p:txBody>
          <a:bodyPr vert="horz" lIns="92926" tIns="46463" rIns="92926" bIns="46463" rtlCol="0"/>
          <a:lstStyle>
            <a:lvl1pPr algn="r">
              <a:defRPr sz="1200"/>
            </a:lvl1pPr>
          </a:lstStyle>
          <a:p>
            <a:fld id="{EA5E116B-FC82-4ED9-8366-BF1732D94480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696913"/>
            <a:ext cx="4656138" cy="3490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26" tIns="46463" rIns="92926" bIns="4646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vert="horz" lIns="92926" tIns="46463" rIns="92926" bIns="4646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3763" cy="465455"/>
          </a:xfrm>
          <a:prstGeom prst="rect">
            <a:avLst/>
          </a:prstGeom>
        </p:spPr>
        <p:txBody>
          <a:bodyPr vert="horz" lIns="92926" tIns="46463" rIns="92926" bIns="4646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</p:spPr>
        <p:txBody>
          <a:bodyPr vert="horz" lIns="92926" tIns="46463" rIns="92926" bIns="46463" rtlCol="0" anchor="b"/>
          <a:lstStyle>
            <a:lvl1pPr algn="r">
              <a:defRPr sz="1200"/>
            </a:lvl1pPr>
          </a:lstStyle>
          <a:p>
            <a:fld id="{B453171E-98C9-4441-A758-B53782EED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8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9606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3856" y="1905000"/>
            <a:ext cx="6848856" cy="1219200"/>
          </a:xfrm>
        </p:spPr>
        <p:txBody>
          <a:bodyPr>
            <a:normAutofit/>
          </a:bodyPr>
          <a:lstStyle>
            <a:lvl1pPr>
              <a:defRPr sz="4000" baseline="0">
                <a:latin typeface="Helvetica" pitchFamily="34" charset="0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[Project name here]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5385816"/>
            <a:ext cx="9144000" cy="1472184"/>
          </a:xfrm>
          <a:prstGeom prst="rect">
            <a:avLst/>
          </a:prstGeom>
          <a:solidFill>
            <a:schemeClr val="tx2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-3530" y="0"/>
            <a:ext cx="9144000" cy="1470025"/>
          </a:xfrm>
          <a:prstGeom prst="rect">
            <a:avLst/>
          </a:prstGeom>
          <a:solidFill>
            <a:schemeClr val="tx2"/>
          </a:solidFill>
        </p:spPr>
        <p:txBody>
          <a:bodyPr anchor="ctr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b="0" dirty="0">
              <a:solidFill>
                <a:schemeClr val="bg1">
                  <a:lumMod val="75000"/>
                </a:schemeClr>
              </a:solidFill>
              <a:effectLst>
                <a:glow>
                  <a:schemeClr val="bg1"/>
                </a:glow>
              </a:effectLst>
              <a:latin typeface="Helvetica"/>
              <a:ea typeface="+mj-ea"/>
              <a:cs typeface="+mj-cs"/>
            </a:endParaRPr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0" y="5746750"/>
            <a:ext cx="9140470" cy="0"/>
          </a:xfrm>
          <a:prstGeom prst="line">
            <a:avLst/>
          </a:prstGeom>
          <a:noFill/>
          <a:ln w="101600" cmpd="tri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0" y="3352800"/>
            <a:ext cx="2819400" cy="707886"/>
          </a:xfrm>
        </p:spPr>
        <p:txBody>
          <a:bodyPr>
            <a:spAutoFit/>
          </a:bodyPr>
          <a:lstStyle>
            <a:lvl1pPr marL="0" indent="0" algn="ctr">
              <a:buFontTx/>
              <a:buNone/>
              <a:defRPr sz="2000" baseline="0"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Name of Presenter(s) Their Title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 flipV="1">
            <a:off x="0" y="1143000"/>
            <a:ext cx="9144000" cy="1"/>
          </a:xfrm>
          <a:prstGeom prst="line">
            <a:avLst/>
          </a:prstGeom>
          <a:noFill/>
          <a:ln w="101600" cmpd="tri">
            <a:solidFill>
              <a:schemeClr val="bg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5867400"/>
            <a:ext cx="4572000" cy="762000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>
              <a:buNone/>
              <a:defRPr sz="2000">
                <a:latin typeface="Helvetica" pitchFamily="34" charset="0"/>
              </a:defRPr>
            </a:lvl2pPr>
            <a:lvl3pPr marL="914400" indent="0">
              <a:buNone/>
              <a:defRPr sz="2000">
                <a:latin typeface="Helvetica" pitchFamily="34" charset="0"/>
              </a:defRPr>
            </a:lvl3pPr>
            <a:lvl4pPr marL="1371600" indent="0">
              <a:buNone/>
              <a:defRPr sz="2000">
                <a:latin typeface="Helvetica" pitchFamily="34" charset="0"/>
              </a:defRPr>
            </a:lvl4pPr>
            <a:lvl5pPr marL="1828800" indent="0">
              <a:buNone/>
              <a:defRPr sz="2000"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IRMC Project Management Review</a:t>
            </a:r>
          </a:p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1823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4343400" cy="304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7305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6475412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7200" y="45720"/>
            <a:ext cx="8229600" cy="822960"/>
          </a:xfrm>
        </p:spPr>
        <p:txBody>
          <a:bodyPr>
            <a:normAutofit/>
          </a:bodyPr>
          <a:lstStyle>
            <a:lvl1pPr>
              <a:defRPr sz="2800">
                <a:latin typeface="Helvetica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9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257800"/>
          </a:xfrm>
        </p:spPr>
        <p:txBody>
          <a:bodyPr/>
          <a:lstStyle>
            <a:lvl1pPr>
              <a:defRPr sz="2400">
                <a:latin typeface="Helvetica" pitchFamily="34" charset="0"/>
              </a:defRPr>
            </a:lvl1pPr>
            <a:lvl2pPr>
              <a:defRPr sz="2200">
                <a:latin typeface="Helvetica" pitchFamily="34" charset="0"/>
              </a:defRPr>
            </a:lvl2pPr>
            <a:lvl3pPr>
              <a:defRPr sz="2000">
                <a:latin typeface="Helvetica" pitchFamily="34" charset="0"/>
              </a:defRPr>
            </a:lvl3pPr>
            <a:lvl4pPr>
              <a:defRPr sz="1600">
                <a:latin typeface="Helvetica" pitchFamily="34" charset="0"/>
              </a:defRPr>
            </a:lvl4pPr>
            <a:lvl5pPr>
              <a:defRPr sz="2000">
                <a:latin typeface="Helvetica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257800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553200"/>
            <a:ext cx="3962400" cy="3048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7305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45720"/>
            <a:ext cx="8229600" cy="822960"/>
          </a:xfrm>
        </p:spPr>
        <p:txBody>
          <a:bodyPr>
            <a:normAutofit/>
          </a:bodyPr>
          <a:lstStyle>
            <a:lvl1pPr>
              <a:defRPr sz="2800">
                <a:latin typeface="Helvetica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7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800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Helvetica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957262"/>
          </a:xfrm>
        </p:spPr>
        <p:txBody>
          <a:bodyPr/>
          <a:lstStyle>
            <a:lvl1pPr marL="0" indent="0">
              <a:buNone/>
              <a:defRPr sz="1400">
                <a:latin typeface="Helvetic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00200" y="6553200"/>
            <a:ext cx="4419600" cy="1524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7305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45720"/>
            <a:ext cx="8229600" cy="822960"/>
          </a:xfrm>
        </p:spPr>
        <p:txBody>
          <a:bodyPr>
            <a:normAutofit/>
          </a:bodyPr>
          <a:lstStyle>
            <a:lvl1pPr>
              <a:defRPr sz="2800">
                <a:latin typeface="Helvetica" pitchFamily="34" charset="0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9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6475412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618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0" y="6475412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4159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757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5929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6547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D19FA39-80C6-40DC-984C-EACF802F445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994-5BEC-4971-A15B-CAEC07B8D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56198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AD161-AFAC-41AC-83AA-4053A52B9B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0" y="6477000"/>
            <a:ext cx="9144000" cy="1588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cxnSp>
        <p:nvCxnSpPr>
          <p:cNvPr id="9" name="Straight Connector 8"/>
          <p:cNvCxnSpPr>
            <a:cxnSpLocks noChangeShapeType="1"/>
          </p:cNvCxnSpPr>
          <p:nvPr userDrawn="1"/>
        </p:nvCxnSpPr>
        <p:spPr bwMode="auto">
          <a:xfrm>
            <a:off x="0" y="946150"/>
            <a:ext cx="9144000" cy="0"/>
          </a:xfrm>
          <a:prstGeom prst="line">
            <a:avLst/>
          </a:prstGeom>
          <a:noFill/>
          <a:ln w="101600" cmpd="tri">
            <a:solidFill>
              <a:schemeClr val="accent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0127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D161-AFAC-41AC-83AA-4053A52B9B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1" r:id="rId13"/>
    <p:sldLayoutId id="2147483656" r:id="rId14"/>
    <p:sldLayoutId id="214748365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9461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NYX Compute Infrastructure</a:t>
            </a:r>
            <a:endParaRPr lang="en-US" sz="44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7712" y="3554819"/>
            <a:ext cx="8846288" cy="830997"/>
          </a:xfrm>
        </p:spPr>
        <p:txBody>
          <a:bodyPr/>
          <a:lstStyle/>
          <a:p>
            <a:r>
              <a:rPr lang="en-US" sz="2400" dirty="0" smtClean="0"/>
              <a:t>Seetharaman Jayaraman, Xiaochun Yang, Howard Robinson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1371600" y="5867400"/>
            <a:ext cx="6407834" cy="762000"/>
          </a:xfrm>
        </p:spPr>
        <p:txBody>
          <a:bodyPr/>
          <a:lstStyle/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May 2016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994-5BEC-4971-A15B-CAEC07B8DD25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26" y="2679405"/>
            <a:ext cx="8732936" cy="256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14261" y="25644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Rack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5590" y="2933780"/>
            <a:ext cx="1141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Rack </a:t>
            </a:r>
            <a:r>
              <a:rPr lang="en-US" dirty="0" smtClean="0"/>
              <a:t>4,3,2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6641" y="307170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Rack </a:t>
            </a:r>
            <a:r>
              <a:rPr lang="en-US" dirty="0" smtClean="0"/>
              <a:t>6,5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4410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Rack </a:t>
            </a:r>
            <a:r>
              <a:rPr lang="en-US" dirty="0" smtClean="0"/>
              <a:t>8,7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6827" y="1596288"/>
            <a:ext cx="3275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NYX </a:t>
            </a:r>
            <a:r>
              <a:rPr lang="en-US" sz="2800" dirty="0"/>
              <a:t>B</a:t>
            </a:r>
            <a:r>
              <a:rPr lang="en-US" sz="2800" dirty="0" smtClean="0"/>
              <a:t>eamline Layout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200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181" y="3800427"/>
            <a:ext cx="88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35942"/>
            <a:ext cx="9144000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 smtClean="0">
                <a:cs typeface="Osaka" charset="0"/>
              </a:rPr>
              <a:t>NYX Network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994-5BEC-4971-A15B-CAEC07B8DD2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380" y="1861435"/>
            <a:ext cx="7814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NYX Core Switch (10 Gig) in Rack 5 on the B hutch communicates with the NSLS II via two fiber channels on the Mezzanine.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Cat6 cable connects the Core Switch to switches (on dual copper CAT6, aggregated channel access) or devices in the 1, 2-4, 5-6 and 7-8 rack islands.</a:t>
            </a:r>
          </a:p>
          <a:p>
            <a:endParaRPr lang="en-US" dirty="0"/>
          </a:p>
          <a:p>
            <a:r>
              <a:rPr lang="en-US" dirty="0" smtClean="0"/>
              <a:t>These switches can be configured to segregate traffic into sub domains.</a:t>
            </a:r>
          </a:p>
          <a:p>
            <a:endParaRPr lang="en-US" dirty="0"/>
          </a:p>
          <a:p>
            <a:r>
              <a:rPr lang="en-US" dirty="0" smtClean="0"/>
              <a:t>Accelerator Timing fiber will be installed but not terminated.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3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538" y="1616149"/>
            <a:ext cx="75544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EPICS </a:t>
            </a:r>
            <a:r>
              <a:rPr lang="en-US" dirty="0"/>
              <a:t>IOC </a:t>
            </a:r>
            <a:r>
              <a:rPr lang="en-US" dirty="0" smtClean="0"/>
              <a:t> (</a:t>
            </a:r>
            <a:r>
              <a:rPr lang="en-US" dirty="0" err="1" smtClean="0"/>
              <a:t>Input/Output</a:t>
            </a:r>
            <a:r>
              <a:rPr lang="en-US" dirty="0" smtClean="0"/>
              <a:t> Controller) and EPICS archiver are co-located on a Linux computer in rack 5 on top of the D hutch.</a:t>
            </a:r>
          </a:p>
          <a:p>
            <a:endParaRPr lang="en-US" dirty="0"/>
          </a:p>
          <a:p>
            <a:r>
              <a:rPr lang="en-US" dirty="0" smtClean="0"/>
              <a:t>Vacuum Controllers (RS-232) &lt;-&gt;  </a:t>
            </a:r>
            <a:r>
              <a:rPr lang="en-US" dirty="0" err="1" smtClean="0"/>
              <a:t>Moxa</a:t>
            </a:r>
            <a:r>
              <a:rPr lang="en-US" dirty="0" smtClean="0"/>
              <a:t> (IP)  &lt;-&gt;  EPICS IOC and EPICS archive.</a:t>
            </a:r>
          </a:p>
          <a:p>
            <a:endParaRPr lang="en-US" dirty="0"/>
          </a:p>
          <a:p>
            <a:r>
              <a:rPr lang="en-US" dirty="0" smtClean="0"/>
              <a:t>The EPS, Vacuum Controllers and </a:t>
            </a:r>
            <a:r>
              <a:rPr lang="en-US" dirty="0" err="1" smtClean="0"/>
              <a:t>Blu</a:t>
            </a:r>
            <a:r>
              <a:rPr lang="en-US" dirty="0" smtClean="0"/>
              <a:t>-Ice EPICS gateway communicate with the EPICS IOC via PVs (Process Variables).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80761"/>
            <a:ext cx="9144000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 smtClean="0">
                <a:cs typeface="Osaka" charset="0"/>
              </a:rPr>
              <a:t>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994-5BEC-4971-A15B-CAEC07B8DD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181" y="3800427"/>
            <a:ext cx="888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435942"/>
            <a:ext cx="9144000" cy="90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 smtClean="0">
                <a:cs typeface="Osaka" charset="0"/>
              </a:rPr>
              <a:t>NYX IVU and Accelerator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4994-5BEC-4971-A15B-CAEC07B8DD25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2380" y="1861435"/>
            <a:ext cx="7814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NYX IVU is controlled through an EPICS IOC on the Accelerator Network.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Accelerator </a:t>
            </a:r>
            <a:r>
              <a:rPr lang="en-US" dirty="0" smtClean="0"/>
              <a:t>Network EPICS IOC  PV’s for the IVU can be used through the </a:t>
            </a:r>
            <a:r>
              <a:rPr lang="en-US" dirty="0" err="1" smtClean="0"/>
              <a:t>Blu</a:t>
            </a:r>
            <a:r>
              <a:rPr lang="en-US" dirty="0" smtClean="0"/>
              <a:t>-Ice EPICS gateway to move the IVU Gap.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16830</TotalTime>
  <Words>219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Osaka</vt:lpstr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Fermi National Accelerator Laboratory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G. Mccluskey</dc:creator>
  <cp:lastModifiedBy>yangx</cp:lastModifiedBy>
  <cp:revision>412</cp:revision>
  <cp:lastPrinted>2015-01-13T22:24:31Z</cp:lastPrinted>
  <dcterms:created xsi:type="dcterms:W3CDTF">2012-02-15T19:36:43Z</dcterms:created>
  <dcterms:modified xsi:type="dcterms:W3CDTF">2016-05-18T18:39:35Z</dcterms:modified>
</cp:coreProperties>
</file>