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89" r:id="rId15"/>
    <p:sldId id="290" r:id="rId16"/>
    <p:sldId id="291" r:id="rId17"/>
    <p:sldId id="292" r:id="rId18"/>
    <p:sldId id="294" r:id="rId19"/>
    <p:sldId id="2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07A3E8-6D83-40CD-AEC2-FB72A2FE453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Untitled Section" id="{3F640341-5266-49F6-B1F4-22F97138BE2F}">
          <p14:sldIdLst>
            <p14:sldId id="264"/>
            <p14:sldId id="265"/>
            <p14:sldId id="266"/>
            <p14:sldId id="267"/>
            <p14:sldId id="269"/>
            <p14:sldId id="289"/>
            <p14:sldId id="290"/>
            <p14:sldId id="291"/>
            <p14:sldId id="292"/>
            <p14:sldId id="294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12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3A3-E304-4D5F-BD81-64D3C091DEDB}" type="datetimeFigureOut">
              <a:rPr lang="en-US" smtClean="0"/>
              <a:t>24-Sep-20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4F6E-DE37-48E9-AC66-51ED38728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1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3A3-E304-4D5F-BD81-64D3C091DEDB}" type="datetimeFigureOut">
              <a:rPr lang="en-US" smtClean="0"/>
              <a:t>24-Sep-20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4F6E-DE37-48E9-AC66-51ED38728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29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3A3-E304-4D5F-BD81-64D3C091DEDB}" type="datetimeFigureOut">
              <a:rPr lang="en-US" smtClean="0"/>
              <a:t>24-Sep-20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4F6E-DE37-48E9-AC66-51ED38728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2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3A3-E304-4D5F-BD81-64D3C091DEDB}" type="datetimeFigureOut">
              <a:rPr lang="en-US" smtClean="0"/>
              <a:t>24-Sep-20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4F6E-DE37-48E9-AC66-51ED38728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6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3A3-E304-4D5F-BD81-64D3C091DEDB}" type="datetimeFigureOut">
              <a:rPr lang="en-US" smtClean="0"/>
              <a:t>24-Sep-20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4F6E-DE37-48E9-AC66-51ED38728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1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3A3-E304-4D5F-BD81-64D3C091DEDB}" type="datetimeFigureOut">
              <a:rPr lang="en-US" smtClean="0"/>
              <a:t>24-Sep-20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4F6E-DE37-48E9-AC66-51ED38728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3A3-E304-4D5F-BD81-64D3C091DEDB}" type="datetimeFigureOut">
              <a:rPr lang="en-US" smtClean="0"/>
              <a:t>24-Sep-20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4F6E-DE37-48E9-AC66-51ED38728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7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3A3-E304-4D5F-BD81-64D3C091DEDB}" type="datetimeFigureOut">
              <a:rPr lang="en-US" smtClean="0"/>
              <a:t>24-Sep-20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4F6E-DE37-48E9-AC66-51ED38728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4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3A3-E304-4D5F-BD81-64D3C091DEDB}" type="datetimeFigureOut">
              <a:rPr lang="en-US" smtClean="0"/>
              <a:t>24-Sep-20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4F6E-DE37-48E9-AC66-51ED38728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6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3A3-E304-4D5F-BD81-64D3C091DEDB}" type="datetimeFigureOut">
              <a:rPr lang="en-US" smtClean="0"/>
              <a:t>24-Sep-20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4F6E-DE37-48E9-AC66-51ED38728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8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73A3-E304-4D5F-BD81-64D3C091DEDB}" type="datetimeFigureOut">
              <a:rPr lang="en-US" smtClean="0"/>
              <a:t>24-Sep-20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4F6E-DE37-48E9-AC66-51ED38728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97981"/>
            <a:ext cx="10515600" cy="4605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73A3-E304-4D5F-BD81-64D3C091DEDB}" type="datetimeFigureOut">
              <a:rPr lang="en-US" smtClean="0"/>
              <a:t>24-Sep-20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74F6E-DE37-48E9-AC66-51ED38728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1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exam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Truncation error, time integration ODE, coding/programming, nonlinear equations, differentiation and integration, linear algebra, statistics </a:t>
            </a:r>
          </a:p>
        </p:txBody>
      </p:sp>
    </p:spTree>
    <p:extLst>
      <p:ext uri="{BB962C8B-B14F-4D97-AF65-F5344CB8AC3E}">
        <p14:creationId xmlns:p14="http://schemas.microsoft.com/office/powerpoint/2010/main" val="378604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>
            <a:normAutofit/>
          </a:bodyPr>
          <a:lstStyle/>
          <a:p>
            <a:r>
              <a:rPr lang="en-US" sz="3600" b="1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8250"/>
            <a:ext cx="10515600" cy="4938713"/>
          </a:xfrm>
        </p:spPr>
        <p:txBody>
          <a:bodyPr>
            <a:normAutofit/>
          </a:bodyPr>
          <a:lstStyle/>
          <a:p>
            <a:r>
              <a:rPr lang="en-US" dirty="0"/>
              <a:t>Cover these topics:</a:t>
            </a:r>
          </a:p>
          <a:p>
            <a:pPr lvl="1"/>
            <a:r>
              <a:rPr lang="en-US" dirty="0"/>
              <a:t>Variance and covariance </a:t>
            </a:r>
            <a:r>
              <a:rPr lang="en-US" b="1" dirty="0"/>
              <a:t>(simple example should suffice)</a:t>
            </a:r>
          </a:p>
          <a:p>
            <a:pPr lvl="1"/>
            <a:r>
              <a:rPr lang="en-US" dirty="0"/>
              <a:t>Linear regression </a:t>
            </a:r>
            <a:r>
              <a:rPr lang="en-US" b="1" i="1" dirty="0"/>
              <a:t>(covered in previous example)</a:t>
            </a:r>
          </a:p>
          <a:p>
            <a:pPr lvl="1"/>
            <a:r>
              <a:rPr lang="en-US" dirty="0"/>
              <a:t>Simple Kriging </a:t>
            </a:r>
            <a:r>
              <a:rPr lang="en-US" b="1" dirty="0"/>
              <a:t>(not </a:t>
            </a:r>
            <a:r>
              <a:rPr lang="en-US" b="1" dirty="0" err="1"/>
              <a:t>gonna</a:t>
            </a:r>
            <a:r>
              <a:rPr lang="en-US" b="1" dirty="0"/>
              <a:t> cover in the exam?)</a:t>
            </a:r>
          </a:p>
          <a:p>
            <a:pPr lvl="1"/>
            <a:r>
              <a:rPr lang="en-US" dirty="0"/>
              <a:t>Random variable </a:t>
            </a:r>
            <a:r>
              <a:rPr lang="en-US" b="1" dirty="0"/>
              <a:t>(“			         “)</a:t>
            </a:r>
          </a:p>
          <a:p>
            <a:pPr lvl="1"/>
            <a:r>
              <a:rPr lang="en-US" dirty="0"/>
              <a:t>Probability Density Function </a:t>
            </a:r>
            <a:r>
              <a:rPr lang="en-US" b="1" dirty="0"/>
              <a:t>(simple example should suffice)</a:t>
            </a:r>
          </a:p>
          <a:p>
            <a:pPr lvl="1"/>
            <a:r>
              <a:rPr lang="en-US" dirty="0"/>
              <a:t>Variogram </a:t>
            </a:r>
            <a:r>
              <a:rPr lang="en-US" b="1" dirty="0"/>
              <a:t>(not going to cover in the exam?)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05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39192"/>
                <a:ext cx="10933670" cy="6058170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/>
                  <a:t>Find the solution to the following nonlinear equation: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sz="2600" dirty="0"/>
                  <a:t>By implementing the following two iterative strategies in Python:</a:t>
                </a:r>
              </a:p>
              <a:p>
                <a:pPr lvl="1"/>
                <a:r>
                  <a:rPr lang="en-US" b="1" dirty="0"/>
                  <a:t>Bisection method</a:t>
                </a:r>
              </a:p>
              <a:p>
                <a:pPr lvl="2"/>
                <a:r>
                  <a:rPr lang="en-US" dirty="0"/>
                  <a:t>Use initial a = 0.5</a:t>
                </a:r>
              </a:p>
              <a:p>
                <a:pPr lvl="2"/>
                <a:r>
                  <a:rPr lang="en-US" dirty="0"/>
                  <a:t>Use initial b = 3.5 </a:t>
                </a:r>
              </a:p>
              <a:p>
                <a:pPr lvl="2"/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lvl="1"/>
                <a:r>
                  <a:rPr lang="en-US" b="1" dirty="0"/>
                  <a:t>Newton-Raphson method</a:t>
                </a:r>
              </a:p>
              <a:p>
                <a:pPr lvl="2"/>
                <a:r>
                  <a:rPr lang="en-US" dirty="0"/>
                  <a:t>Recall: new updated solution is found by the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Initial guess: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39192"/>
                <a:ext cx="10933670" cy="6058170"/>
              </a:xfrm>
              <a:blipFill>
                <a:blip r:embed="rId2"/>
                <a:stretch>
                  <a:fillRect l="-892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5484178" y="2316890"/>
            <a:ext cx="5124637" cy="2224219"/>
            <a:chOff x="3671350" y="2482381"/>
            <a:chExt cx="4546294" cy="213056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1554" y="2738924"/>
              <a:ext cx="2586090" cy="1617482"/>
            </a:xfrm>
            <a:prstGeom prst="rect">
              <a:avLst/>
            </a:prstGeom>
          </p:spPr>
        </p:pic>
        <p:pic>
          <p:nvPicPr>
            <p:cNvPr id="5" name="Picture 19" descr="https://upload.wikimedia.org/wikipedia/commons/thumb/8/8c/Bisection_method.svg/800px-Bisection_method.sv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1350" y="2482381"/>
              <a:ext cx="1826854" cy="213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37143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39192"/>
                <a:ext cx="10933670" cy="6058170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/>
                  <a:t>Find the solution to the following nonlinear equation: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r>
                  <a:rPr lang="en-US" sz="2600" dirty="0"/>
                  <a:t>By implementing the following two iterative strategies in Python:</a:t>
                </a:r>
              </a:p>
              <a:p>
                <a:pPr lvl="1"/>
                <a:r>
                  <a:rPr lang="en-US" b="1" dirty="0"/>
                  <a:t>Bisection method</a:t>
                </a:r>
              </a:p>
              <a:p>
                <a:pPr lvl="2"/>
                <a:r>
                  <a:rPr lang="en-US" dirty="0"/>
                  <a:t>Use initial a = 0</a:t>
                </a:r>
              </a:p>
              <a:p>
                <a:pPr lvl="2"/>
                <a:r>
                  <a:rPr lang="en-US" dirty="0"/>
                  <a:t>Use initial b = c + 1 </a:t>
                </a:r>
              </a:p>
              <a:p>
                <a:pPr lvl="2"/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lvl="1"/>
                <a:r>
                  <a:rPr lang="en-US" b="1" dirty="0"/>
                  <a:t>Newton-Raphson method</a:t>
                </a:r>
              </a:p>
              <a:p>
                <a:pPr lvl="2"/>
                <a:r>
                  <a:rPr lang="en-US" dirty="0"/>
                  <a:t>Recall: new updated solution is found by the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Initial guess: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39192"/>
                <a:ext cx="10933670" cy="6058170"/>
              </a:xfrm>
              <a:blipFill>
                <a:blip r:embed="rId2"/>
                <a:stretch>
                  <a:fillRect l="-892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5484178" y="2316890"/>
            <a:ext cx="5124637" cy="2224219"/>
            <a:chOff x="3671350" y="2482381"/>
            <a:chExt cx="4546294" cy="213056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1554" y="2738924"/>
              <a:ext cx="2586090" cy="1617482"/>
            </a:xfrm>
            <a:prstGeom prst="rect">
              <a:avLst/>
            </a:prstGeom>
          </p:spPr>
        </p:pic>
        <p:pic>
          <p:nvPicPr>
            <p:cNvPr id="5" name="Picture 19" descr="https://upload.wikimedia.org/wikipedia/commons/thumb/8/8c/Bisection_method.svg/800px-Bisection_method.sv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1350" y="2482381"/>
              <a:ext cx="1826854" cy="213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5311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>
            <a:normAutofit/>
          </a:bodyPr>
          <a:lstStyle/>
          <a:p>
            <a:r>
              <a:rPr lang="en-US" sz="3600" b="1" dirty="0"/>
              <a:t>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24822" y="1110714"/>
                <a:ext cx="8773063" cy="2123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b="1" dirty="0"/>
                  <a:t>We want to find the a certain function that fits the data as close as possible (in some metric), i.e. perform a regression on the data). </a:t>
                </a:r>
                <a:r>
                  <a:rPr lang="en-US" sz="2200" b="1" dirty="0">
                    <a:sym typeface="Wingdings" panose="05000000000000000000" pitchFamily="2" charset="2"/>
                  </a:rPr>
                  <a:t>The function that we will use is: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𝑦</m:t>
                      </m:r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𝐴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𝐵𝑥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𝐶𝑠𝑖𝑛</m:t>
                      </m:r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𝐷𝑐𝑜𝑠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𝑋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sz="22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For the above equation, this means finding the coefficients A, B, C, and D, such that the misfit (i.e. error is minimized). In other words, y(x)≈b(x).</a:t>
                </a:r>
                <a:endParaRPr lang="en-US" sz="22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822" y="1110714"/>
                <a:ext cx="8773063" cy="2123658"/>
              </a:xfrm>
              <a:prstGeom prst="rect">
                <a:avLst/>
              </a:prstGeom>
              <a:blipFill>
                <a:blip r:embed="rId2"/>
                <a:stretch>
                  <a:fillRect l="-834" t="-2006" r="-1598" b="-4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EE6C297-7645-4A6A-A4DB-18C192798EF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5693" y="3234372"/>
            <a:ext cx="9711322" cy="36236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04899" y="4855984"/>
            <a:ext cx="3131408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Data is already in </a:t>
            </a:r>
            <a:r>
              <a:rPr lang="en-US" dirty="0" err="1"/>
              <a:t>Jupyter</a:t>
            </a:r>
            <a:r>
              <a:rPr lang="en-US" dirty="0"/>
              <a:t> Notebook file (see </a:t>
            </a:r>
            <a:r>
              <a:rPr lang="en-US" dirty="0" err="1"/>
              <a:t>data_rec</a:t>
            </a:r>
            <a:r>
              <a:rPr lang="en-US" dirty="0"/>
              <a:t> and </a:t>
            </a:r>
            <a:r>
              <a:rPr lang="en-US" dirty="0" err="1"/>
              <a:t>data_loc</a:t>
            </a:r>
            <a:r>
              <a:rPr lang="en-US" dirty="0"/>
              <a:t> variables)!</a:t>
            </a:r>
          </a:p>
        </p:txBody>
      </p:sp>
    </p:spTree>
    <p:extLst>
      <p:ext uri="{BB962C8B-B14F-4D97-AF65-F5344CB8AC3E}">
        <p14:creationId xmlns:p14="http://schemas.microsoft.com/office/powerpoint/2010/main" val="3816908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695063" y="3992574"/>
            <a:ext cx="3826231" cy="2461524"/>
            <a:chOff x="539552" y="348111"/>
            <a:chExt cx="3485499" cy="3318487"/>
          </a:xfrm>
        </p:grpSpPr>
        <p:sp>
          <p:nvSpPr>
            <p:cNvPr id="28" name="Oval 27"/>
            <p:cNvSpPr/>
            <p:nvPr/>
          </p:nvSpPr>
          <p:spPr>
            <a:xfrm>
              <a:off x="539552" y="1372453"/>
              <a:ext cx="1800200" cy="61206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Start/End</a:t>
              </a:r>
            </a:p>
          </p:txBody>
        </p:sp>
        <p:sp>
          <p:nvSpPr>
            <p:cNvPr id="29" name="Parallelogram 28"/>
            <p:cNvSpPr/>
            <p:nvPr/>
          </p:nvSpPr>
          <p:spPr>
            <a:xfrm>
              <a:off x="683568" y="2232230"/>
              <a:ext cx="1512168" cy="936104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656154" y="1178203"/>
              <a:ext cx="1368152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Process</a:t>
              </a:r>
            </a:p>
          </p:txBody>
        </p:sp>
        <p:sp>
          <p:nvSpPr>
            <p:cNvPr id="31" name="Diamond 30"/>
            <p:cNvSpPr/>
            <p:nvPr/>
          </p:nvSpPr>
          <p:spPr>
            <a:xfrm>
              <a:off x="2656899" y="2337154"/>
              <a:ext cx="1368152" cy="1329444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Decision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68951" y="348111"/>
              <a:ext cx="1800200" cy="470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Legend: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836159" y="1543277"/>
            <a:ext cx="5273981" cy="5041324"/>
            <a:chOff x="3812371" y="2823355"/>
            <a:chExt cx="5273981" cy="5041324"/>
          </a:xfrm>
        </p:grpSpPr>
        <p:sp>
          <p:nvSpPr>
            <p:cNvPr id="33" name="Oval 32"/>
            <p:cNvSpPr/>
            <p:nvPr/>
          </p:nvSpPr>
          <p:spPr>
            <a:xfrm>
              <a:off x="6444208" y="2823355"/>
              <a:ext cx="1156233" cy="30619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34" name="Parallelogram 33"/>
            <p:cNvSpPr/>
            <p:nvPr/>
          </p:nvSpPr>
          <p:spPr>
            <a:xfrm>
              <a:off x="6397010" y="3423087"/>
              <a:ext cx="1250627" cy="536457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List of number “L”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7022324" y="3135466"/>
              <a:ext cx="0" cy="2935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7022323" y="3959544"/>
              <a:ext cx="0" cy="2935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6370731" y="4253078"/>
              <a:ext cx="1303185" cy="3671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Set “</a:t>
              </a:r>
              <a:r>
                <a:rPr lang="en-GB" sz="1200" b="1" dirty="0" err="1">
                  <a:solidFill>
                    <a:schemeClr val="tx1"/>
                  </a:solidFill>
                </a:rPr>
                <a:t>max_L</a:t>
              </a:r>
              <a:r>
                <a:rPr lang="en-GB" sz="1200" b="1" dirty="0">
                  <a:solidFill>
                    <a:schemeClr val="tx1"/>
                  </a:solidFill>
                </a:rPr>
                <a:t>” to 0 and “count” to 0</a:t>
              </a:r>
            </a:p>
          </p:txBody>
        </p:sp>
        <p:cxnSp>
          <p:nvCxnSpPr>
            <p:cNvPr id="37" name="Straight Arrow Connector 36"/>
            <p:cNvCxnSpPr>
              <a:stCxn id="36" idx="2"/>
            </p:cNvCxnSpPr>
            <p:nvPr/>
          </p:nvCxnSpPr>
          <p:spPr>
            <a:xfrm flipH="1">
              <a:off x="7022323" y="4620235"/>
              <a:ext cx="1" cy="2668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Diamond 40"/>
            <p:cNvSpPr/>
            <p:nvPr/>
          </p:nvSpPr>
          <p:spPr>
            <a:xfrm>
              <a:off x="6158600" y="4887114"/>
              <a:ext cx="1727446" cy="736690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 dirty="0">
                  <a:solidFill>
                    <a:schemeClr val="tx1"/>
                  </a:solidFill>
                </a:rPr>
                <a:t>count &lt; N 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>
              <a:off x="5724128" y="5252356"/>
              <a:ext cx="43447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837664" y="4969790"/>
              <a:ext cx="4561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YES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7881944" y="5252356"/>
              <a:ext cx="43447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881944" y="4969790"/>
              <a:ext cx="4561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NO</a:t>
              </a:r>
            </a:p>
          </p:txBody>
        </p:sp>
        <p:sp>
          <p:nvSpPr>
            <p:cNvPr id="49" name="Diamond 48"/>
            <p:cNvSpPr/>
            <p:nvPr/>
          </p:nvSpPr>
          <p:spPr>
            <a:xfrm>
              <a:off x="4879455" y="6367207"/>
              <a:ext cx="1727446" cy="736690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x &gt; </a:t>
              </a:r>
              <a:r>
                <a:rPr lang="en-GB" sz="1200" b="1" dirty="0" err="1">
                  <a:solidFill>
                    <a:schemeClr val="tx1"/>
                  </a:solidFill>
                </a:rPr>
                <a:t>max_L</a:t>
              </a:r>
              <a:r>
                <a:rPr lang="en-GB" sz="1200" b="1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91585" y="5747385"/>
              <a:ext cx="1303185" cy="3671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count = count + 1</a:t>
              </a:r>
            </a:p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x = L(count)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H="1">
              <a:off x="5737475" y="6096238"/>
              <a:ext cx="1" cy="2668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4448089" y="6733976"/>
              <a:ext cx="43447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561625" y="6451410"/>
              <a:ext cx="4561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YES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6605905" y="6733976"/>
              <a:ext cx="43447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6595064" y="6451410"/>
              <a:ext cx="4561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NO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5746603" y="5252356"/>
              <a:ext cx="1" cy="5107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3812371" y="7230644"/>
              <a:ext cx="1303185" cy="3671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err="1">
                  <a:solidFill>
                    <a:schemeClr val="tx1"/>
                  </a:solidFill>
                </a:rPr>
                <a:t>max_L</a:t>
              </a:r>
              <a:r>
                <a:rPr lang="en-GB" sz="1200" b="1" dirty="0">
                  <a:solidFill>
                    <a:schemeClr val="tx1"/>
                  </a:solidFill>
                </a:rPr>
                <a:t> = x</a:t>
              </a: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4467389" y="6735615"/>
              <a:ext cx="1" cy="5107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4467390" y="7597800"/>
              <a:ext cx="1" cy="2668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4451794" y="7845298"/>
              <a:ext cx="258858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7020144" y="5623804"/>
              <a:ext cx="0" cy="22408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8285300" y="5245200"/>
              <a:ext cx="1" cy="5107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7484247" y="5747385"/>
              <a:ext cx="1602105" cy="4283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return </a:t>
              </a:r>
              <a:r>
                <a:rPr lang="en-GB" sz="1200" b="1" dirty="0" err="1">
                  <a:solidFill>
                    <a:schemeClr val="tx1"/>
                  </a:solidFill>
                </a:rPr>
                <a:t>max_L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Content Placeholder 2">
            <a:extLst>
              <a:ext uri="{FF2B5EF4-FFF2-40B4-BE49-F238E27FC236}">
                <a16:creationId xmlns="" xmlns:a16="http://schemas.microsoft.com/office/drawing/2014/main" id="{5AB2875D-C5DD-470D-AB56-F41F6B286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253" y="725402"/>
            <a:ext cx="8181435" cy="3727807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/>
              <a:t>Problem: </a:t>
            </a:r>
            <a:r>
              <a:rPr lang="en-GB" dirty="0"/>
              <a:t>Given a list of positive numbers, return the largest number on the list.</a:t>
            </a:r>
          </a:p>
          <a:p>
            <a:r>
              <a:rPr lang="en-GB" b="1" dirty="0"/>
              <a:t>Input: </a:t>
            </a:r>
            <a:r>
              <a:rPr lang="en-GB" dirty="0"/>
              <a:t>A list “</a:t>
            </a:r>
            <a:r>
              <a:rPr lang="en-GB" b="1" dirty="0"/>
              <a:t>L</a:t>
            </a:r>
            <a:r>
              <a:rPr lang="en-GB" dirty="0"/>
              <a:t>” of positive numbers. Must contain at least one number. “</a:t>
            </a:r>
            <a:r>
              <a:rPr lang="en-GB" b="1" dirty="0"/>
              <a:t>L</a:t>
            </a:r>
            <a:r>
              <a:rPr lang="en-GB" dirty="0"/>
              <a:t>” is a finite set of length “</a:t>
            </a:r>
            <a:r>
              <a:rPr lang="en-GB" b="1" dirty="0"/>
              <a:t>N</a:t>
            </a:r>
            <a:r>
              <a:rPr lang="en-GB" dirty="0"/>
              <a:t>”.</a:t>
            </a:r>
          </a:p>
          <a:p>
            <a:r>
              <a:rPr lang="en-GB" b="1" dirty="0"/>
              <a:t>Output: </a:t>
            </a:r>
            <a:r>
              <a:rPr lang="en-GB" dirty="0"/>
              <a:t>A number “</a:t>
            </a:r>
            <a:r>
              <a:rPr lang="en-GB" b="1" dirty="0" err="1"/>
              <a:t>max_L</a:t>
            </a:r>
            <a:r>
              <a:rPr lang="en-GB" dirty="0"/>
              <a:t>”, which is the largest number of the list “</a:t>
            </a:r>
            <a:r>
              <a:rPr lang="en-GB" b="1" dirty="0"/>
              <a:t>L</a:t>
            </a:r>
            <a:r>
              <a:rPr lang="en-GB" dirty="0"/>
              <a:t>”.</a:t>
            </a:r>
          </a:p>
          <a:p>
            <a:r>
              <a:rPr lang="en-GB" b="1" dirty="0"/>
              <a:t>Algorithm:</a:t>
            </a:r>
          </a:p>
          <a:p>
            <a:pPr lvl="1"/>
            <a:r>
              <a:rPr lang="en-GB" dirty="0"/>
              <a:t>Set </a:t>
            </a:r>
            <a:r>
              <a:rPr lang="en-GB" b="1" dirty="0" err="1"/>
              <a:t>max_L</a:t>
            </a:r>
            <a:r>
              <a:rPr lang="en-GB" dirty="0"/>
              <a:t> = 0;</a:t>
            </a:r>
          </a:p>
          <a:p>
            <a:pPr lvl="1"/>
            <a:r>
              <a:rPr lang="en-GB" dirty="0"/>
              <a:t>For each number </a:t>
            </a:r>
            <a:r>
              <a:rPr lang="en-GB" b="1" dirty="0"/>
              <a:t>x</a:t>
            </a:r>
            <a:r>
              <a:rPr lang="en-GB" dirty="0"/>
              <a:t> in </a:t>
            </a:r>
            <a:r>
              <a:rPr lang="en-GB" b="1" dirty="0"/>
              <a:t>L</a:t>
            </a:r>
            <a:r>
              <a:rPr lang="en-GB" dirty="0"/>
              <a:t>, compare it to </a:t>
            </a:r>
            <a:r>
              <a:rPr lang="en-GB" b="1" dirty="0" err="1"/>
              <a:t>max_L</a:t>
            </a:r>
            <a:r>
              <a:rPr lang="en-GB" dirty="0"/>
              <a:t>. If </a:t>
            </a:r>
            <a:r>
              <a:rPr lang="en-GB" b="1" dirty="0"/>
              <a:t>x</a:t>
            </a:r>
            <a:r>
              <a:rPr lang="en-GB" dirty="0"/>
              <a:t> &gt; </a:t>
            </a:r>
            <a:r>
              <a:rPr lang="en-GB" b="1" dirty="0" err="1"/>
              <a:t>max_L</a:t>
            </a:r>
            <a:r>
              <a:rPr lang="en-GB" dirty="0"/>
              <a:t>, set </a:t>
            </a:r>
            <a:r>
              <a:rPr lang="en-GB" b="1" dirty="0" err="1"/>
              <a:t>max_L</a:t>
            </a:r>
            <a:r>
              <a:rPr lang="en-GB" dirty="0"/>
              <a:t> to </a:t>
            </a:r>
            <a:r>
              <a:rPr lang="en-GB" b="1" dirty="0"/>
              <a:t>x</a:t>
            </a:r>
            <a:r>
              <a:rPr lang="en-GB" dirty="0"/>
              <a:t> 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(loop)</a:t>
            </a:r>
          </a:p>
          <a:p>
            <a:pPr lvl="1"/>
            <a:r>
              <a:rPr lang="en-GB" b="1" dirty="0" err="1"/>
              <a:t>max_L</a:t>
            </a:r>
            <a:r>
              <a:rPr lang="en-GB" b="1" dirty="0"/>
              <a:t> </a:t>
            </a:r>
            <a:r>
              <a:rPr lang="en-GB" dirty="0"/>
              <a:t>is now set to the largest number in </a:t>
            </a:r>
            <a:r>
              <a:rPr lang="en-GB" b="1" dirty="0"/>
              <a:t>L</a:t>
            </a:r>
            <a:r>
              <a:rPr lang="en-GB" dirty="0"/>
              <a:t>.</a:t>
            </a:r>
            <a:endParaRPr lang="en-GB" b="1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06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>
            <a:normAutofit/>
          </a:bodyPr>
          <a:lstStyle/>
          <a:p>
            <a:r>
              <a:rPr lang="en-US" sz="3600" b="1" dirty="0"/>
              <a:t>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24822" y="1110714"/>
                <a:ext cx="8773063" cy="2123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b="1" dirty="0" smtClean="0"/>
                  <a:t>We want to find the a certain function that fits the data as close as possible (in some metric), i.e. perform a regression on the data). </a:t>
                </a:r>
                <a:r>
                  <a:rPr lang="en-US" sz="2200" b="1" dirty="0">
                    <a:sym typeface="Wingdings" panose="05000000000000000000" pitchFamily="2" charset="2"/>
                  </a:rPr>
                  <a:t>The function that we will use is: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𝑦</m:t>
                      </m:r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𝐴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𝐵𝑥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𝐶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𝐷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2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For the above equation, this means finding the coefficients A, B, C, and D, such that the misfit (i.e. error is minimized). In other words, y(x)≈b(x).</a:t>
                </a:r>
                <a:endParaRPr lang="en-US" sz="22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822" y="1110714"/>
                <a:ext cx="8773063" cy="2123658"/>
              </a:xfrm>
              <a:prstGeom prst="rect">
                <a:avLst/>
              </a:prstGeom>
              <a:blipFill rotWithShape="0">
                <a:blip r:embed="rId2"/>
                <a:stretch>
                  <a:fillRect l="-834" t="-2006" r="-1598" b="-4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551356" y="3786643"/>
            <a:ext cx="3131408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Data is already in </a:t>
            </a:r>
            <a:r>
              <a:rPr lang="en-US" dirty="0" err="1"/>
              <a:t>Jupyter</a:t>
            </a:r>
            <a:r>
              <a:rPr lang="en-US" dirty="0"/>
              <a:t> Notebook file (see </a:t>
            </a:r>
            <a:r>
              <a:rPr lang="en-US" dirty="0" err="1"/>
              <a:t>data_rec</a:t>
            </a:r>
            <a:r>
              <a:rPr lang="en-US" dirty="0"/>
              <a:t> and </a:t>
            </a:r>
            <a:r>
              <a:rPr lang="en-US" dirty="0" err="1"/>
              <a:t>data_loc</a:t>
            </a:r>
            <a:r>
              <a:rPr lang="en-US" dirty="0"/>
              <a:t> variables)!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83796" y="3234372"/>
            <a:ext cx="93630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73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39192"/>
                <a:ext cx="10933670" cy="6058170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 smtClean="0"/>
                  <a:t>Find the solution to the following nonlinear equation: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r>
                  <a:rPr lang="en-US" sz="2600" dirty="0"/>
                  <a:t>By implementing the following two iterative strategies in Python:</a:t>
                </a:r>
              </a:p>
              <a:p>
                <a:pPr lvl="1"/>
                <a:r>
                  <a:rPr lang="en-US" b="1" dirty="0"/>
                  <a:t>Bisection method</a:t>
                </a:r>
              </a:p>
              <a:p>
                <a:pPr lvl="2"/>
                <a:r>
                  <a:rPr lang="en-US" dirty="0"/>
                  <a:t>Use initial a = 0</a:t>
                </a:r>
              </a:p>
              <a:p>
                <a:pPr lvl="2"/>
                <a:r>
                  <a:rPr lang="en-US" dirty="0"/>
                  <a:t>Use initial b = c + 1 </a:t>
                </a:r>
              </a:p>
              <a:p>
                <a:pPr lvl="2"/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lvl="1"/>
                <a:r>
                  <a:rPr lang="en-US" b="1" dirty="0"/>
                  <a:t>Newton-Raphson method</a:t>
                </a:r>
              </a:p>
              <a:p>
                <a:pPr lvl="2"/>
                <a:r>
                  <a:rPr lang="en-US" dirty="0"/>
                  <a:t>Recall: new updated solution is found by the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Initial guess: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39192"/>
                <a:ext cx="10933670" cy="6058170"/>
              </a:xfrm>
              <a:blipFill rotWithShape="0">
                <a:blip r:embed="rId2"/>
                <a:stretch>
                  <a:fillRect l="-892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5484178" y="2316890"/>
            <a:ext cx="5124637" cy="2224219"/>
            <a:chOff x="3671350" y="2482381"/>
            <a:chExt cx="4546294" cy="213056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1554" y="2738924"/>
              <a:ext cx="2586090" cy="1617482"/>
            </a:xfrm>
            <a:prstGeom prst="rect">
              <a:avLst/>
            </a:prstGeom>
          </p:spPr>
        </p:pic>
        <p:pic>
          <p:nvPicPr>
            <p:cNvPr id="5" name="Picture 19" descr="https://upload.wikimedia.org/wikipedia/commons/thumb/8/8c/Bisection_method.svg/800px-Bisection_method.sv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1350" y="2482381"/>
              <a:ext cx="1826854" cy="213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3218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695063" y="3992574"/>
            <a:ext cx="3826231" cy="2461524"/>
            <a:chOff x="539552" y="348111"/>
            <a:chExt cx="3485499" cy="3318487"/>
          </a:xfrm>
        </p:grpSpPr>
        <p:sp>
          <p:nvSpPr>
            <p:cNvPr id="28" name="Oval 27"/>
            <p:cNvSpPr/>
            <p:nvPr/>
          </p:nvSpPr>
          <p:spPr>
            <a:xfrm>
              <a:off x="539552" y="1372453"/>
              <a:ext cx="1800200" cy="61206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Start/End</a:t>
              </a:r>
            </a:p>
          </p:txBody>
        </p:sp>
        <p:sp>
          <p:nvSpPr>
            <p:cNvPr id="29" name="Parallelogram 28"/>
            <p:cNvSpPr/>
            <p:nvPr/>
          </p:nvSpPr>
          <p:spPr>
            <a:xfrm>
              <a:off x="683568" y="2232230"/>
              <a:ext cx="1512168" cy="936104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656154" y="1178203"/>
              <a:ext cx="1368152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Process</a:t>
              </a:r>
            </a:p>
          </p:txBody>
        </p:sp>
        <p:sp>
          <p:nvSpPr>
            <p:cNvPr id="31" name="Diamond 30"/>
            <p:cNvSpPr/>
            <p:nvPr/>
          </p:nvSpPr>
          <p:spPr>
            <a:xfrm>
              <a:off x="2656899" y="2337154"/>
              <a:ext cx="1368152" cy="1329444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Decision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68951" y="348111"/>
              <a:ext cx="1800200" cy="470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Legend: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836159" y="1543277"/>
            <a:ext cx="5273981" cy="5041324"/>
            <a:chOff x="3812371" y="2823355"/>
            <a:chExt cx="5273981" cy="5041324"/>
          </a:xfrm>
        </p:grpSpPr>
        <p:sp>
          <p:nvSpPr>
            <p:cNvPr id="33" name="Oval 32"/>
            <p:cNvSpPr/>
            <p:nvPr/>
          </p:nvSpPr>
          <p:spPr>
            <a:xfrm>
              <a:off x="6444208" y="2823355"/>
              <a:ext cx="1156233" cy="30619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34" name="Parallelogram 33"/>
            <p:cNvSpPr/>
            <p:nvPr/>
          </p:nvSpPr>
          <p:spPr>
            <a:xfrm>
              <a:off x="6397010" y="3423087"/>
              <a:ext cx="1250627" cy="536457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List of number “L”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7022324" y="3135466"/>
              <a:ext cx="0" cy="2935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7022323" y="3959544"/>
              <a:ext cx="0" cy="2935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6370731" y="4253078"/>
              <a:ext cx="1303185" cy="3671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Set “</a:t>
              </a:r>
              <a:r>
                <a:rPr lang="en-GB" sz="1200" b="1" dirty="0" err="1" smtClean="0">
                  <a:solidFill>
                    <a:schemeClr val="tx1"/>
                  </a:solidFill>
                </a:rPr>
                <a:t>min_L</a:t>
              </a:r>
              <a:r>
                <a:rPr lang="en-GB" sz="1200" b="1" dirty="0">
                  <a:solidFill>
                    <a:schemeClr val="tx1"/>
                  </a:solidFill>
                </a:rPr>
                <a:t>” to </a:t>
              </a:r>
              <a:r>
                <a:rPr lang="en-GB" sz="1200" b="1" dirty="0" err="1" smtClean="0">
                  <a:solidFill>
                    <a:schemeClr val="tx1"/>
                  </a:solidFill>
                </a:rPr>
                <a:t>inf</a:t>
              </a:r>
              <a:r>
                <a:rPr lang="en-GB" sz="1200" b="1" dirty="0" smtClean="0">
                  <a:solidFill>
                    <a:schemeClr val="tx1"/>
                  </a:solidFill>
                </a:rPr>
                <a:t> </a:t>
              </a:r>
              <a:r>
                <a:rPr lang="en-GB" sz="1200" b="1" dirty="0">
                  <a:solidFill>
                    <a:schemeClr val="tx1"/>
                  </a:solidFill>
                </a:rPr>
                <a:t>and “count” to 0</a:t>
              </a:r>
            </a:p>
          </p:txBody>
        </p:sp>
        <p:cxnSp>
          <p:nvCxnSpPr>
            <p:cNvPr id="37" name="Straight Arrow Connector 36"/>
            <p:cNvCxnSpPr>
              <a:stCxn id="36" idx="2"/>
            </p:cNvCxnSpPr>
            <p:nvPr/>
          </p:nvCxnSpPr>
          <p:spPr>
            <a:xfrm flipH="1">
              <a:off x="7022323" y="4620235"/>
              <a:ext cx="1" cy="2668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Diamond 40"/>
            <p:cNvSpPr/>
            <p:nvPr/>
          </p:nvSpPr>
          <p:spPr>
            <a:xfrm>
              <a:off x="6158600" y="4887114"/>
              <a:ext cx="1727446" cy="736690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 dirty="0">
                  <a:solidFill>
                    <a:schemeClr val="tx1"/>
                  </a:solidFill>
                </a:rPr>
                <a:t>count &lt; N 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>
              <a:off x="5724128" y="5252356"/>
              <a:ext cx="43447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837664" y="4969790"/>
              <a:ext cx="4561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YES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7881944" y="5252356"/>
              <a:ext cx="43447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881944" y="4969790"/>
              <a:ext cx="4561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NO</a:t>
              </a:r>
            </a:p>
          </p:txBody>
        </p:sp>
        <p:sp>
          <p:nvSpPr>
            <p:cNvPr id="49" name="Diamond 48"/>
            <p:cNvSpPr/>
            <p:nvPr/>
          </p:nvSpPr>
          <p:spPr>
            <a:xfrm>
              <a:off x="4879455" y="6367207"/>
              <a:ext cx="1727446" cy="736690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x </a:t>
              </a:r>
              <a:r>
                <a:rPr lang="en-GB" sz="1200" b="1" dirty="0" smtClean="0">
                  <a:solidFill>
                    <a:schemeClr val="tx1"/>
                  </a:solidFill>
                </a:rPr>
                <a:t>&lt; </a:t>
              </a:r>
              <a:r>
                <a:rPr lang="en-GB" sz="1200" b="1" dirty="0" err="1" smtClean="0">
                  <a:solidFill>
                    <a:schemeClr val="tx1"/>
                  </a:solidFill>
                </a:rPr>
                <a:t>min_L</a:t>
              </a:r>
              <a:r>
                <a:rPr lang="en-GB" sz="1200" b="1" dirty="0" smtClean="0">
                  <a:solidFill>
                    <a:schemeClr val="tx1"/>
                  </a:solidFill>
                </a:rPr>
                <a:t> 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91585" y="5747385"/>
              <a:ext cx="1303185" cy="3671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count = count + 1</a:t>
              </a:r>
            </a:p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x = L(count)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H="1">
              <a:off x="5737475" y="6096238"/>
              <a:ext cx="1" cy="2668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4448089" y="6733976"/>
              <a:ext cx="43447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561625" y="6451410"/>
              <a:ext cx="4561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YES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6605905" y="6733976"/>
              <a:ext cx="43447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6595064" y="6451410"/>
              <a:ext cx="4561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NO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5746603" y="5252356"/>
              <a:ext cx="1" cy="5107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3812371" y="7230644"/>
              <a:ext cx="1303185" cy="3671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err="1" smtClean="0">
                  <a:solidFill>
                    <a:schemeClr val="tx1"/>
                  </a:solidFill>
                </a:rPr>
                <a:t>min_L</a:t>
              </a:r>
              <a:r>
                <a:rPr lang="en-GB" sz="1200" b="1" dirty="0" smtClean="0">
                  <a:solidFill>
                    <a:schemeClr val="tx1"/>
                  </a:solidFill>
                </a:rPr>
                <a:t> </a:t>
              </a:r>
              <a:r>
                <a:rPr lang="en-GB" sz="1200" b="1" dirty="0">
                  <a:solidFill>
                    <a:schemeClr val="tx1"/>
                  </a:solidFill>
                </a:rPr>
                <a:t>= x</a:t>
              </a: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4467389" y="6735615"/>
              <a:ext cx="1" cy="5107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4467390" y="7597800"/>
              <a:ext cx="1" cy="2668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4451794" y="7845298"/>
              <a:ext cx="258858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7020144" y="5623804"/>
              <a:ext cx="0" cy="22408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8285300" y="5245200"/>
              <a:ext cx="1" cy="5107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7484247" y="5747385"/>
              <a:ext cx="1602105" cy="4283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return </a:t>
              </a:r>
              <a:r>
                <a:rPr lang="en-GB" sz="1200" b="1" dirty="0" err="1" smtClean="0">
                  <a:solidFill>
                    <a:schemeClr val="tx1"/>
                  </a:solidFill>
                </a:rPr>
                <a:t>min_L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Content Placeholder 2">
            <a:extLst>
              <a:ext uri="{FF2B5EF4-FFF2-40B4-BE49-F238E27FC236}">
                <a16:creationId xmlns="" xmlns:a16="http://schemas.microsoft.com/office/drawing/2014/main" id="{5AB2875D-C5DD-470D-AB56-F41F6B286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253" y="725402"/>
            <a:ext cx="8181435" cy="3727807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/>
              <a:t>Problem: </a:t>
            </a:r>
            <a:r>
              <a:rPr lang="en-GB" dirty="0"/>
              <a:t>Given a list of </a:t>
            </a:r>
            <a:r>
              <a:rPr lang="en-GB" dirty="0" smtClean="0"/>
              <a:t>numbers</a:t>
            </a:r>
            <a:r>
              <a:rPr lang="en-GB" dirty="0"/>
              <a:t>, return the </a:t>
            </a:r>
            <a:r>
              <a:rPr lang="en-GB" dirty="0" smtClean="0"/>
              <a:t>smallest number </a:t>
            </a:r>
            <a:r>
              <a:rPr lang="en-GB" dirty="0"/>
              <a:t>on the list.</a:t>
            </a:r>
          </a:p>
          <a:p>
            <a:r>
              <a:rPr lang="en-GB" b="1" dirty="0"/>
              <a:t>Input: </a:t>
            </a:r>
            <a:r>
              <a:rPr lang="en-GB" dirty="0"/>
              <a:t>A list “</a:t>
            </a:r>
            <a:r>
              <a:rPr lang="en-GB" b="1" dirty="0"/>
              <a:t>L</a:t>
            </a:r>
            <a:r>
              <a:rPr lang="en-GB" dirty="0"/>
              <a:t>” of </a:t>
            </a:r>
            <a:r>
              <a:rPr lang="en-GB" dirty="0" smtClean="0"/>
              <a:t>numbers</a:t>
            </a:r>
            <a:r>
              <a:rPr lang="en-GB" dirty="0"/>
              <a:t>. Must contain at least one number. “</a:t>
            </a:r>
            <a:r>
              <a:rPr lang="en-GB" b="1" dirty="0"/>
              <a:t>L</a:t>
            </a:r>
            <a:r>
              <a:rPr lang="en-GB" dirty="0"/>
              <a:t>” is a finite set of length “</a:t>
            </a:r>
            <a:r>
              <a:rPr lang="en-GB" b="1" dirty="0"/>
              <a:t>N</a:t>
            </a:r>
            <a:r>
              <a:rPr lang="en-GB" dirty="0"/>
              <a:t>”.</a:t>
            </a:r>
          </a:p>
          <a:p>
            <a:r>
              <a:rPr lang="en-GB" b="1" dirty="0"/>
              <a:t>Output: </a:t>
            </a:r>
            <a:r>
              <a:rPr lang="en-GB" dirty="0"/>
              <a:t>A number “</a:t>
            </a:r>
            <a:r>
              <a:rPr lang="en-GB" b="1" dirty="0" err="1" smtClean="0"/>
              <a:t>min_L</a:t>
            </a:r>
            <a:r>
              <a:rPr lang="en-GB" dirty="0"/>
              <a:t>”, which is the </a:t>
            </a:r>
            <a:r>
              <a:rPr lang="en-GB" dirty="0" smtClean="0"/>
              <a:t>smallest number </a:t>
            </a:r>
            <a:r>
              <a:rPr lang="en-GB" dirty="0"/>
              <a:t>of the list “</a:t>
            </a:r>
            <a:r>
              <a:rPr lang="en-GB" b="1" dirty="0"/>
              <a:t>L</a:t>
            </a:r>
            <a:r>
              <a:rPr lang="en-GB" dirty="0"/>
              <a:t>”.</a:t>
            </a:r>
          </a:p>
          <a:p>
            <a:r>
              <a:rPr lang="en-GB" b="1" dirty="0"/>
              <a:t>Algorithm:</a:t>
            </a:r>
          </a:p>
          <a:p>
            <a:pPr lvl="1"/>
            <a:r>
              <a:rPr lang="en-GB" dirty="0"/>
              <a:t>Set </a:t>
            </a:r>
            <a:r>
              <a:rPr lang="en-GB" b="1" dirty="0" err="1" smtClean="0"/>
              <a:t>min_L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err="1" smtClean="0"/>
              <a:t>inf</a:t>
            </a:r>
            <a:r>
              <a:rPr lang="en-GB" dirty="0" smtClean="0"/>
              <a:t>;</a:t>
            </a:r>
            <a:endParaRPr lang="en-GB" dirty="0"/>
          </a:p>
          <a:p>
            <a:pPr lvl="1"/>
            <a:r>
              <a:rPr lang="en-GB" dirty="0"/>
              <a:t>For each number </a:t>
            </a:r>
            <a:r>
              <a:rPr lang="en-GB" b="1" dirty="0"/>
              <a:t>x</a:t>
            </a:r>
            <a:r>
              <a:rPr lang="en-GB" dirty="0"/>
              <a:t> in </a:t>
            </a:r>
            <a:r>
              <a:rPr lang="en-GB" b="1" dirty="0"/>
              <a:t>L</a:t>
            </a:r>
            <a:r>
              <a:rPr lang="en-GB" dirty="0"/>
              <a:t>, compare it to </a:t>
            </a:r>
            <a:r>
              <a:rPr lang="en-GB" b="1" dirty="0" err="1" smtClean="0"/>
              <a:t>min_L</a:t>
            </a:r>
            <a:r>
              <a:rPr lang="en-GB" dirty="0"/>
              <a:t>. If </a:t>
            </a:r>
            <a:r>
              <a:rPr lang="en-GB" b="1" dirty="0"/>
              <a:t>x</a:t>
            </a:r>
            <a:r>
              <a:rPr lang="en-GB" dirty="0"/>
              <a:t> </a:t>
            </a:r>
            <a:r>
              <a:rPr lang="en-GB" dirty="0" smtClean="0"/>
              <a:t>&lt; </a:t>
            </a:r>
            <a:r>
              <a:rPr lang="en-GB" b="1" dirty="0" err="1" smtClean="0"/>
              <a:t>min_L</a:t>
            </a:r>
            <a:r>
              <a:rPr lang="en-GB" dirty="0"/>
              <a:t>, set </a:t>
            </a:r>
            <a:r>
              <a:rPr lang="en-GB" b="1" dirty="0" err="1" smtClean="0"/>
              <a:t>min_L</a:t>
            </a:r>
            <a:r>
              <a:rPr lang="en-GB" dirty="0" smtClean="0"/>
              <a:t> </a:t>
            </a:r>
            <a:r>
              <a:rPr lang="en-GB" dirty="0"/>
              <a:t>to </a:t>
            </a:r>
            <a:r>
              <a:rPr lang="en-GB" b="1" dirty="0"/>
              <a:t>x</a:t>
            </a:r>
            <a:r>
              <a:rPr lang="en-GB" dirty="0"/>
              <a:t> 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(loop)</a:t>
            </a:r>
          </a:p>
          <a:p>
            <a:pPr lvl="1"/>
            <a:r>
              <a:rPr lang="en-GB" b="1" dirty="0" err="1" smtClean="0"/>
              <a:t>min_L</a:t>
            </a:r>
            <a:r>
              <a:rPr lang="en-GB" b="1" dirty="0" smtClean="0"/>
              <a:t> </a:t>
            </a:r>
            <a:r>
              <a:rPr lang="en-GB" dirty="0"/>
              <a:t>is now set to the </a:t>
            </a:r>
            <a:r>
              <a:rPr lang="en-GB" dirty="0" smtClean="0"/>
              <a:t>smallest number </a:t>
            </a:r>
            <a:r>
              <a:rPr lang="en-GB" dirty="0"/>
              <a:t>in </a:t>
            </a:r>
            <a:r>
              <a:rPr lang="en-GB" b="1" dirty="0"/>
              <a:t>L</a:t>
            </a:r>
            <a:r>
              <a:rPr lang="en-GB" dirty="0"/>
              <a:t>.</a:t>
            </a:r>
            <a:endParaRPr lang="en-GB" b="1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581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5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358462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>
            <a:normAutofit/>
          </a:bodyPr>
          <a:lstStyle/>
          <a:p>
            <a:r>
              <a:rPr lang="en-US" sz="3600" b="1" dirty="0"/>
              <a:t>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924822" y="1110714"/>
                <a:ext cx="8773063" cy="2123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b="1" dirty="0" smtClean="0"/>
                  <a:t>We want to find the a certain function that fits the data as close as possible (in some metric), i.e. perform a regression on the data). </a:t>
                </a:r>
                <a:r>
                  <a:rPr lang="en-US" sz="2200" b="1" dirty="0">
                    <a:sym typeface="Wingdings" panose="05000000000000000000" pitchFamily="2" charset="2"/>
                  </a:rPr>
                  <a:t>The function that we will use is: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𝑦</m:t>
                      </m:r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𝐴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𝐵𝑠𝑖𝑛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𝐶𝑐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𝑜𝑠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𝐷𝑥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𝐸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2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For the above equation, this means finding the coefficients A, B, C, </a:t>
                </a:r>
                <a:r>
                  <a:rPr lang="en-US" sz="2200" dirty="0" smtClean="0"/>
                  <a:t>D, and E </a:t>
                </a:r>
                <a:r>
                  <a:rPr lang="en-US" sz="2200" dirty="0"/>
                  <a:t>such that the misfit (i.e. error is minimized). In other words, y(x)≈b(x).</a:t>
                </a:r>
                <a:endParaRPr lang="en-US" sz="2200" b="1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822" y="1110714"/>
                <a:ext cx="8773063" cy="2123658"/>
              </a:xfrm>
              <a:prstGeom prst="rect">
                <a:avLst/>
              </a:prstGeom>
              <a:blipFill rotWithShape="0">
                <a:blip r:embed="rId2"/>
                <a:stretch>
                  <a:fillRect l="-834" t="-2006" r="-1598" b="-4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551356" y="3786643"/>
            <a:ext cx="3131408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Data is already in </a:t>
            </a:r>
            <a:r>
              <a:rPr lang="en-US" dirty="0" err="1"/>
              <a:t>Jupyter</a:t>
            </a:r>
            <a:r>
              <a:rPr lang="en-US" dirty="0"/>
              <a:t> Notebook file (see </a:t>
            </a:r>
            <a:r>
              <a:rPr lang="en-US" dirty="0" err="1"/>
              <a:t>data_rec</a:t>
            </a:r>
            <a:r>
              <a:rPr lang="en-US" dirty="0"/>
              <a:t> and </a:t>
            </a:r>
            <a:r>
              <a:rPr lang="en-US" dirty="0" err="1"/>
              <a:t>data_loc</a:t>
            </a:r>
            <a:r>
              <a:rPr lang="en-US" dirty="0"/>
              <a:t> variables)!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09" y="3234372"/>
            <a:ext cx="9945488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6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>
            <a:normAutofit/>
          </a:bodyPr>
          <a:lstStyle/>
          <a:p>
            <a:r>
              <a:rPr lang="en-US" sz="3600" b="1" dirty="0"/>
              <a:t>Numerical differentiation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8250"/>
                <a:ext cx="10515600" cy="493871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Show that the forward difference scheme for numerical differentiation is first order accurate</a:t>
                </a:r>
              </a:p>
              <a:p>
                <a:pPr lvl="1"/>
                <a:r>
                  <a:rPr lang="en-US" dirty="0"/>
                  <a:t>Recall: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𝑓𝑜𝑟𝑤𝑎𝑟𝑑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Show that the central difference scheme for numerical differentiation is second order accurate</a:t>
                </a:r>
              </a:p>
              <a:p>
                <a:pPr lvl="1"/>
                <a:r>
                  <a:rPr lang="en-US" dirty="0"/>
                  <a:t>Recall: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𝑐𝑒𝑛𝑡𝑟𝑎𝑙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Recall that the truncation error is defined as: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𝑓𝑜𝑟𝑤𝑎𝑟𝑑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𝑓𝑜𝑟𝑤𝑎𝑟𝑑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𝑐𝑒𝑛𝑡𝑟𝑎𝑙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𝑐𝑒𝑛𝑡𝑟𝑎𝑙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Recall the general formula for a Taylor Expansion around a given point 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8250"/>
                <a:ext cx="10515600" cy="4938713"/>
              </a:xfrm>
              <a:blipFill rotWithShape="0">
                <a:blip r:embed="rId2"/>
                <a:stretch>
                  <a:fillRect l="-928" t="-3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221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>
            <a:normAutofit/>
          </a:bodyPr>
          <a:lstStyle/>
          <a:p>
            <a:r>
              <a:rPr lang="en-US" sz="3600" b="1" dirty="0"/>
              <a:t>Answer: Forward 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8250"/>
                <a:ext cx="10515600" cy="493871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Use the formula for the truncation error to show the order of accuracy:</a:t>
                </a:r>
              </a:p>
              <a:p>
                <a:r>
                  <a:rPr lang="en-US" dirty="0"/>
                  <a:t>Step 1) Do a Taylor Expansion of f(</a:t>
                </a:r>
                <a:r>
                  <a:rPr lang="en-US" dirty="0" err="1"/>
                  <a:t>t+dt</a:t>
                </a:r>
                <a:r>
                  <a:rPr lang="en-US" dirty="0"/>
                  <a:t>) and f(t) at 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Step 2) Plug the Taylor Expansions in the truncation error formula: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𝑓𝑜𝑟𝑤𝑎𝑟𝑑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pPr lvl="1"/>
                <a:r>
                  <a:rPr lang="en-US" dirty="0"/>
                  <a:t>Collect remainder: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𝑓𝑜𝑟𝑤𝑎𝑟𝑑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8250"/>
                <a:ext cx="10515600" cy="4938713"/>
              </a:xfrm>
              <a:blipFill rotWithShape="0">
                <a:blip r:embed="rId2"/>
                <a:stretch>
                  <a:fillRect l="-1043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234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>
            <a:normAutofit/>
          </a:bodyPr>
          <a:lstStyle/>
          <a:p>
            <a:r>
              <a:rPr lang="en-US" sz="3600" b="1" dirty="0"/>
              <a:t>Answer: Central 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8250"/>
                <a:ext cx="10515600" cy="493871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Use the formula for the truncation error to show the order of accuracy:</a:t>
                </a:r>
              </a:p>
              <a:p>
                <a:r>
                  <a:rPr lang="en-US" dirty="0"/>
                  <a:t>Step 1) Do a Taylor Expansion of f(</a:t>
                </a:r>
                <a:r>
                  <a:rPr lang="en-US" dirty="0" err="1"/>
                  <a:t>t+dt</a:t>
                </a:r>
                <a:r>
                  <a:rPr lang="en-US" dirty="0"/>
                  <a:t>) and f(t-</a:t>
                </a:r>
                <a:r>
                  <a:rPr lang="en-US" dirty="0" err="1"/>
                  <a:t>dt</a:t>
                </a:r>
                <a:r>
                  <a:rPr lang="en-US" dirty="0"/>
                  <a:t>) at 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Step 2) Plug the Taylor Expansions in the truncation error formula: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𝑐𝑒𝑛𝑡𝑟𝑎𝑙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3!</m:t>
                            </m:r>
                          </m:den>
                        </m:f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′′′</m:t>
                            </m:r>
                          </m:sup>
                        </m:sSup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3!</m:t>
                            </m:r>
                          </m:den>
                        </m:f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′′′</m:t>
                            </m:r>
                          </m:sup>
                        </m:sSup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sz="1600" dirty="0"/>
              </a:p>
              <a:p>
                <a:pPr lvl="1"/>
                <a:r>
                  <a:rPr lang="en-US" dirty="0"/>
                  <a:t>Collect remainder: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𝑓𝑜𝑟𝑤𝑎𝑟𝑑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8250"/>
                <a:ext cx="10515600" cy="4938713"/>
              </a:xfrm>
              <a:blipFill rotWithShape="0">
                <a:blip r:embed="rId2"/>
                <a:stretch>
                  <a:fillRect l="-1043" t="-1975" b="-17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16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>
            <a:normAutofit/>
          </a:bodyPr>
          <a:lstStyle/>
          <a:p>
            <a:r>
              <a:rPr lang="en-US" sz="3600" b="1" dirty="0"/>
              <a:t>Numerical time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8250"/>
                <a:ext cx="10515600" cy="493871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Use the forward and backward Euler schemes to solve the following ODE, using a step-size of 0.02 and a total time of 4. </a:t>
                </a:r>
              </a:p>
              <a:p>
                <a:pPr lvl="1"/>
                <a:r>
                  <a:rPr lang="en-US" dirty="0"/>
                  <a:t>Plot the result in Python using subplot (one plot for forward solution and one for backward solution) on the interval t 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ϵ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/>
                  <a:t>[0, 4], on top of the exact solution to the problem (use a legend!):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=−100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 problem statement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−100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 exact solution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Recall that time-integration: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24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m:rPr>
                                <m:brk m:alnAt="24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b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Recall for both schemes their approximation of the integral: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Forward Euler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Backward Euler</a:t>
                </a:r>
                <a:endParaRPr lang="en-US" dirty="0"/>
              </a:p>
              <a:p>
                <a:r>
                  <a:rPr lang="en-US" b="1" dirty="0"/>
                  <a:t>What are the differences between both numerical solutions? Explain why it occurs.</a:t>
                </a:r>
              </a:p>
              <a:p>
                <a:r>
                  <a:rPr lang="en-US" b="1" dirty="0"/>
                  <a:t>Change the step-size to 0.01, what do you observe?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8250"/>
                <a:ext cx="10515600" cy="4938713"/>
              </a:xfrm>
              <a:blipFill rotWithShape="0">
                <a:blip r:embed="rId2"/>
                <a:stretch>
                  <a:fillRect l="-928" t="-3086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1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15000" y="412750"/>
            <a:ext cx="6477000" cy="63401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Problem statement: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y' = -100(y - cos(t)) - sin(t)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y(0) = 0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Solve with Forward and Backward Euler schemes, 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stepsize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0.2 for a total time of 4. Plot both solutions on the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interval [0, 4], on top of the exact solution which is given by: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y(t) = -*e^(-100t</a:t>
            </a:r>
            <a:r>
              <a:rPr kumimoji="0" lang="en-US" altLang="en-US" sz="7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cos(t)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Forward Euler: y_n+1 = 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y_n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*f(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t_n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y_n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Backward Euler: y_n+1 = 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y_n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*f(t_n+1, y_n+1)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tot_time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num_steps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ceil(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tot_time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time_vec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tot_time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num_steps+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exact_steps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50000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num_steps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time_vec_exact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tot_time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exact_steps+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sol_forward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((num_steps+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sol_backard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((num_steps+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Perform time-integration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ii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num_steps+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Forward Euler: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sol_forward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[ii] =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sol_forward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[ii -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-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sol_forward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[ii -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- cos(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time_vec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[ii -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 - \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sin(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time_vec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[ii -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Backward Euler: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sol_backard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[ii] = (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sol_backard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[ii -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cos(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time_vec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[ii]) -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sin(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time_vec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[ii])) / (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Calculate exact solution: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sol_exact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((exact_steps+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ii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(exact_steps+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sol_exact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[ii] = -e**(-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time_vec_exact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[ii]) + cos(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time_vec_exact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[ii])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plot with various axes scales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Forward Euler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plt.subplot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121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time_vec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sol_forward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'r'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time_vec_exact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sol_exact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'g--'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'Forward Euler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'y'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plt.subplot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122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time_vec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sol_backard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'r'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time_vec_exact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sol_exact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'g--'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'Backward Euler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'y'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>
            <a:normAutofit/>
          </a:bodyPr>
          <a:lstStyle/>
          <a:p>
            <a:r>
              <a:rPr lang="en-US" sz="3600" b="1" dirty="0"/>
              <a:t>Solution: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55" y="1000125"/>
            <a:ext cx="5270334" cy="228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13" y="3286125"/>
            <a:ext cx="481101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49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>
            <a:normAutofit/>
          </a:bodyPr>
          <a:lstStyle/>
          <a:p>
            <a:r>
              <a:rPr lang="en-US" sz="3600" b="1" dirty="0"/>
              <a:t>Differentiation and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8250"/>
                <a:ext cx="10515600" cy="493871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Differentiate the following expressions w.r.t x: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+7/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Integrate the following expressions w.r.t. x: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Take the partial derivatives w.r.t. x and y for the following expressions: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Calculate the numerical integral of the following two expressions, using the trapezoidal rule: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 (Recall: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nary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8250"/>
                <a:ext cx="10515600" cy="4938713"/>
              </a:xfrm>
              <a:blipFill rotWithShape="0">
                <a:blip r:embed="rId2"/>
                <a:stretch>
                  <a:fillRect l="-696" t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25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>
            <a:normAutofit/>
          </a:bodyPr>
          <a:lstStyle/>
          <a:p>
            <a:r>
              <a:rPr lang="en-US" sz="3600" b="1" dirty="0"/>
              <a:t>Nonlinear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8250"/>
                <a:ext cx="10933670" cy="545911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600" dirty="0"/>
                  <a:t>Find the solution to the following nonlinear equation: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−10=0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sz="2600" dirty="0"/>
                  <a:t>By implementing the following two iterative strategies in Python:</a:t>
                </a:r>
              </a:p>
              <a:p>
                <a:pPr lvl="1"/>
                <a:r>
                  <a:rPr lang="en-US" b="1" dirty="0"/>
                  <a:t>Bisection method</a:t>
                </a:r>
              </a:p>
              <a:p>
                <a:pPr lvl="2"/>
                <a:r>
                  <a:rPr lang="en-US" dirty="0"/>
                  <a:t>Use initial a = 0.5</a:t>
                </a:r>
              </a:p>
              <a:p>
                <a:pPr lvl="2"/>
                <a:r>
                  <a:rPr lang="en-US" dirty="0"/>
                  <a:t>Use initial b = 5 </a:t>
                </a:r>
              </a:p>
              <a:p>
                <a:pPr lvl="2"/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lvl="1"/>
                <a:r>
                  <a:rPr lang="en-US" b="1" dirty="0"/>
                  <a:t>Newton-Raphson method</a:t>
                </a:r>
              </a:p>
              <a:p>
                <a:pPr lvl="2"/>
                <a:r>
                  <a:rPr lang="en-US" dirty="0"/>
                  <a:t>Recall: new updated solution is found by the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Initial guess: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sz="2600" b="1" dirty="0"/>
                  <a:t>Use a convergence criteria of 1e-12 for both methods</a:t>
                </a:r>
              </a:p>
              <a:p>
                <a:r>
                  <a:rPr lang="en-US" sz="2600" b="1" dirty="0"/>
                  <a:t>Print the solution for both methods and show the number of iterations</a:t>
                </a:r>
              </a:p>
              <a:p>
                <a:r>
                  <a:rPr lang="en-US" sz="2600" b="1" dirty="0"/>
                  <a:t>What is the main difference between the two methods?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8250"/>
                <a:ext cx="10933670" cy="5459112"/>
              </a:xfrm>
              <a:blipFill rotWithShape="0">
                <a:blip r:embed="rId2"/>
                <a:stretch>
                  <a:fillRect l="-781" t="-2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3921709" y="2347781"/>
            <a:ext cx="3986617" cy="1820321"/>
            <a:chOff x="3671350" y="2482381"/>
            <a:chExt cx="4546294" cy="213056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1554" y="2738924"/>
              <a:ext cx="2586090" cy="1617482"/>
            </a:xfrm>
            <a:prstGeom prst="rect">
              <a:avLst/>
            </a:prstGeom>
          </p:spPr>
        </p:pic>
        <p:pic>
          <p:nvPicPr>
            <p:cNvPr id="5" name="Picture 19" descr="https://upload.wikimedia.org/wikipedia/commons/thumb/8/8c/Bisection_method.svg/800px-Bisection_method.sv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1350" y="2482381"/>
              <a:ext cx="1826854" cy="213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6681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>
            <a:normAutofit/>
          </a:bodyPr>
          <a:lstStyle/>
          <a:p>
            <a:r>
              <a:rPr lang="en-US" sz="3600" b="1" dirty="0"/>
              <a:t>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8250"/>
            <a:ext cx="11049000" cy="5343525"/>
          </a:xfrm>
        </p:spPr>
        <p:txBody>
          <a:bodyPr>
            <a:normAutofit/>
          </a:bodyPr>
          <a:lstStyle/>
          <a:p>
            <a:r>
              <a:rPr lang="en-US" dirty="0"/>
              <a:t>Consider the following data: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767" y="226617"/>
            <a:ext cx="4219897" cy="32494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28786" y="1655360"/>
            <a:ext cx="3131408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Data is already in </a:t>
            </a:r>
            <a:r>
              <a:rPr lang="en-US" dirty="0" err="1"/>
              <a:t>Jupyter</a:t>
            </a:r>
            <a:r>
              <a:rPr lang="en-US" dirty="0"/>
              <a:t> Notebook file (see </a:t>
            </a:r>
            <a:r>
              <a:rPr lang="en-US" dirty="0" err="1"/>
              <a:t>data_record</a:t>
            </a:r>
            <a:r>
              <a:rPr lang="en-US" dirty="0"/>
              <a:t> and </a:t>
            </a:r>
            <a:r>
              <a:rPr lang="en-US" dirty="0" err="1"/>
              <a:t>data_location</a:t>
            </a:r>
            <a:r>
              <a:rPr lang="en-US" dirty="0"/>
              <a:t> variables)!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4496" y="2082229"/>
                <a:ext cx="6051271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We want to find the linear line that is “closest” to all the points in our data set (i.e. perform a linear regression on the data). </a:t>
                </a:r>
                <a:r>
                  <a:rPr lang="en-US" b="1" dirty="0">
                    <a:sym typeface="Wingdings" panose="05000000000000000000" pitchFamily="2" charset="2"/>
                  </a:rPr>
                  <a:t>This means: </a:t>
                </a:r>
                <a:r>
                  <a:rPr lang="en-US" dirty="0"/>
                  <a:t>For the following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, find the coefficients c</a:t>
                </a:r>
                <a:r>
                  <a:rPr lang="en-US" baseline="-25000" dirty="0"/>
                  <a:t>0</a:t>
                </a:r>
                <a:r>
                  <a:rPr lang="en-US" dirty="0"/>
                  <a:t> and c</a:t>
                </a:r>
                <a:r>
                  <a:rPr lang="en-US" baseline="-25000" dirty="0"/>
                  <a:t>1</a:t>
                </a:r>
                <a:r>
                  <a:rPr lang="en-US" dirty="0"/>
                  <a:t> such that the misfit (i.e. error is minimized). In other words, y(x)≈b(x).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Recall: This results in 5 equations (one for each data point) with two unknowns (the coefficients c</a:t>
                </a:r>
                <a:r>
                  <a:rPr lang="en-US" baseline="-25000" dirty="0"/>
                  <a:t>0</a:t>
                </a:r>
                <a:r>
                  <a:rPr lang="en-US" dirty="0"/>
                  <a:t> and c</a:t>
                </a:r>
                <a:r>
                  <a:rPr lang="en-US" baseline="-25000" dirty="0"/>
                  <a:t>1</a:t>
                </a:r>
                <a:r>
                  <a:rPr lang="en-US" dirty="0"/>
                  <a:t>). The resulting linear system, A</a:t>
                </a:r>
                <a:r>
                  <a:rPr lang="en-US" b="1" dirty="0"/>
                  <a:t>c</a:t>
                </a:r>
                <a:r>
                  <a:rPr lang="en-US" dirty="0"/>
                  <a:t>=</a:t>
                </a:r>
                <a:r>
                  <a:rPr lang="en-US" b="1" dirty="0"/>
                  <a:t>b </a:t>
                </a:r>
                <a:r>
                  <a:rPr lang="en-US" dirty="0"/>
                  <a:t>is unsolvable, however, we can find an orthogonal projection that will minimize the least square error, given by the normal equations.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We also want to do the same for a 3</a:t>
                </a:r>
                <a:r>
                  <a:rPr lang="en-US" b="1" baseline="30000" dirty="0"/>
                  <a:t>th</a:t>
                </a:r>
                <a:r>
                  <a:rPr lang="en-US" b="1" dirty="0"/>
                  <a:t> order polynomial</a:t>
                </a:r>
                <a:r>
                  <a:rPr lang="en-US" dirty="0"/>
                  <a:t>, i.e. fit y = c</a:t>
                </a:r>
                <a:r>
                  <a:rPr lang="en-US" baseline="-25000" dirty="0"/>
                  <a:t>0</a:t>
                </a:r>
                <a:r>
                  <a:rPr lang="en-US" dirty="0"/>
                  <a:t> + c</a:t>
                </a:r>
                <a:r>
                  <a:rPr lang="en-US" baseline="-25000" dirty="0"/>
                  <a:t>1</a:t>
                </a:r>
                <a:r>
                  <a:rPr lang="en-US" dirty="0"/>
                  <a:t>x + … + c</a:t>
                </a:r>
                <a:r>
                  <a:rPr lang="en-US" baseline="-25000" dirty="0"/>
                  <a:t>3</a:t>
                </a:r>
                <a:r>
                  <a:rPr lang="en-US" dirty="0"/>
                  <a:t>x</a:t>
                </a:r>
                <a:r>
                  <a:rPr lang="en-US" baseline="30000" dirty="0"/>
                  <a:t>3</a:t>
                </a:r>
                <a:r>
                  <a:rPr lang="en-US" dirty="0"/>
                  <a:t> to the data. This also in finding </a:t>
                </a:r>
                <a:r>
                  <a:rPr lang="en-US" dirty="0" err="1"/>
                  <a:t>coeficients</a:t>
                </a:r>
                <a:r>
                  <a:rPr lang="en-US" dirty="0"/>
                  <a:t> c</a:t>
                </a:r>
                <a:r>
                  <a:rPr lang="en-US" baseline="-25000" dirty="0"/>
                  <a:t>0</a:t>
                </a:r>
                <a:r>
                  <a:rPr lang="en-US" dirty="0"/>
                  <a:t>, …, c</a:t>
                </a:r>
                <a:r>
                  <a:rPr lang="en-US" baseline="-25000" dirty="0"/>
                  <a:t>3 </a:t>
                </a:r>
                <a:r>
                  <a:rPr lang="en-US" dirty="0"/>
                  <a:t>from the linear system A</a:t>
                </a:r>
                <a:r>
                  <a:rPr lang="en-US" b="1" dirty="0"/>
                  <a:t>c</a:t>
                </a:r>
                <a:r>
                  <a:rPr lang="en-US" dirty="0"/>
                  <a:t> = </a:t>
                </a:r>
                <a:r>
                  <a:rPr lang="en-US" b="1" dirty="0"/>
                  <a:t>b </a:t>
                </a:r>
                <a:r>
                  <a:rPr lang="en-US" dirty="0"/>
                  <a:t>(which is unsolvable)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96" y="2082229"/>
                <a:ext cx="6051271" cy="4524315"/>
              </a:xfrm>
              <a:prstGeom prst="rect">
                <a:avLst/>
              </a:prstGeom>
              <a:blipFill rotWithShape="0">
                <a:blip r:embed="rId3"/>
                <a:stretch>
                  <a:fillRect l="-706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6920942" y="4499017"/>
            <a:ext cx="51392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QUESTION: Find the coefficients for both the curve fitting (regression) problems, i.e. find the linear line and 3</a:t>
            </a:r>
            <a:r>
              <a:rPr lang="en-US" b="1" baseline="30000" dirty="0"/>
              <a:t>th</a:t>
            </a:r>
            <a:r>
              <a:rPr lang="en-US" b="1" dirty="0"/>
              <a:t> order polynomial that fit the data (using least squares)</a:t>
            </a:r>
          </a:p>
        </p:txBody>
      </p:sp>
    </p:spTree>
    <p:extLst>
      <p:ext uri="{BB962C8B-B14F-4D97-AF65-F5344CB8AC3E}">
        <p14:creationId xmlns:p14="http://schemas.microsoft.com/office/powerpoint/2010/main" val="509444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852</Words>
  <Application>Microsoft Office PowerPoint</Application>
  <PresentationFormat>Widescreen</PresentationFormat>
  <Paragraphs>196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Example exam questions</vt:lpstr>
      <vt:lpstr>Numerical differentiation</vt:lpstr>
      <vt:lpstr>Answer: Forward difference</vt:lpstr>
      <vt:lpstr>Answer: Central difference</vt:lpstr>
      <vt:lpstr>Numerical time integration</vt:lpstr>
      <vt:lpstr>Solution:</vt:lpstr>
      <vt:lpstr>Differentiation and Integration</vt:lpstr>
      <vt:lpstr>Nonlinear equations</vt:lpstr>
      <vt:lpstr>Linear algebra</vt:lpstr>
      <vt:lpstr>Statistics</vt:lpstr>
      <vt:lpstr>PowerPoint Presentation</vt:lpstr>
      <vt:lpstr>PowerPoint Presentation</vt:lpstr>
      <vt:lpstr>Linear algebra</vt:lpstr>
      <vt:lpstr>PowerPoint Presentation</vt:lpstr>
      <vt:lpstr>Linear algebra</vt:lpstr>
      <vt:lpstr>PowerPoint Presentation</vt:lpstr>
      <vt:lpstr>PowerPoint Presentation</vt:lpstr>
      <vt:lpstr>PowerPoint Presentation</vt:lpstr>
      <vt:lpstr>Linear algebra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53</cp:revision>
  <dcterms:created xsi:type="dcterms:W3CDTF">2019-07-26T09:28:41Z</dcterms:created>
  <dcterms:modified xsi:type="dcterms:W3CDTF">2020-09-24T15:01:21Z</dcterms:modified>
</cp:coreProperties>
</file>