
<file path=[Content_Types].xml><?xml version="1.0" encoding="utf-8"?>
<Types xmlns="http://schemas.openxmlformats.org/package/2006/content-types">
  <Default Extension="bin" ContentType="image/jpeg"/>
  <Default Extension="rels" ContentType="application/vnd.openxmlformats-package.relationships+xml"/>
  <Default Extension="xml" ContentType="application/vnd.openxmlformats-officedocument.presentationml.presentation.main+xml"/>
  <Default Extension="psmdcp" ContentType="application/vnd.openxmlformats-package.core-properties+xml"/>
  <Override PartName="/ppt/presProps.xml" ContentType="application/vnd.openxmlformats-officedocument.presentationml.presProps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theme/theme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a.xml" ContentType="application/vnd.openxmlformats-officedocument.presentationml.slideLayout+xml"/>
  <Override PartName="/ppt/slideLayouts/slideLayoutb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ppt/slides/slide.xml" ContentType="application/vnd.openxmlformats-officedocument.presentationml.slide+xml"/>
  <Override PartName="/ppt/media/image.bin" ContentType="image/png"/>
  <Override PartName="/ppt/slides/slide2.xml" ContentType="application/vnd.openxmlformats-officedocument.presentationml.slide+xml"/>
  <Override PartName="/ppt/media/image2.bin" ContentType="image/png"/>
  <Override PartName="/ppt/slides/slide3.xml" ContentType="application/vnd.openxmlformats-officedocument.presentationml.slide+xml"/>
  <Override PartName="/ppt/media/image3.bin" ContentType="image/png"/>
  <Override PartName="/ppt/media/image4.bin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5.bin" ContentType="image/png"/>
  <Override PartName="/ppt/media/image6.bin" ContentType="image/png"/>
  <Override PartName="/ppt/slides/slide6.xml" ContentType="application/vnd.openxmlformats-officedocument.presentationml.slide+xml"/>
  <Override PartName="/ppt/media/image7.bin" ContentType="image/png"/>
  <Override PartName="/ppt/media/image8.bin" ContentType="image/png"/>
  <Override PartName="/ppt/slides/slide7.xml" ContentType="application/vnd.openxmlformats-officedocument.presentationml.slide+xml"/>
  <Override PartName="/ppt/media/image9.bin" ContentType="image/png"/>
  <Override PartName="/ppt/media/imagea.bin" ContentType="image/png"/>
  <Override PartName="/ppt/slides/slide8.xml" ContentType="application/vnd.openxmlformats-officedocument.presentationml.slide+xml"/>
  <Override PartName="/ppt/media/imageb.bin" ContentType="image/png"/>
  <Override PartName="/ppt/slides/slide9.xml" ContentType="application/vnd.openxmlformats-officedocument.presentationml.slide+xml"/>
  <Override PartName="/ppt/media/imagec.bin" ContentType="image/png"/>
  <Override PartName="/ppt/media/imaged.bin" ContentType="image/png"/>
  <Override PartName="/ppt/slides/slidea.xml" ContentType="application/vnd.openxmlformats-officedocument.presentationml.slide+xml"/>
  <Override PartName="/ppt/media/imagee.bin" ContentType="image/png"/>
  <Override PartName="/ppt/slides/slideb.xml" ContentType="application/vnd.openxmlformats-officedocument.presentationml.slide+xml"/>
  <Override PartName="/ppt/slides/slidec.xml" ContentType="application/vnd.openxmlformats-officedocument.presentationml.slide+xml"/>
  <Override PartName="/ppt/media/imagef.bin" ContentType="image/png"/>
  <Override PartName="/ppt/slides/slided.xml" ContentType="application/vnd.openxmlformats-officedocument.presentationml.slide+xml"/>
  <Override PartName="/ppt/media/image10.bin" ContentType="image/png"/>
  <Override PartName="/ppt/slides/slidee.xml" ContentType="application/vnd.openxmlformats-officedocument.presentationml.slide+xml"/>
  <Override PartName="/ppt/slides/slidef.xml" ContentType="application/vnd.openxmlformats-officedocument.presentationml.slide+xml"/>
  <Override PartName="/ppt/media/image11.bin" ContentType="image/png"/>
  <Override PartName="/ppt/slides/slide10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package/2006/relationships/metadata/thumbnail" Target="/docProps/thumbnail.bin" Id="rId2" /><Relationship Type="http://schemas.openxmlformats.org/officeDocument/2006/relationships/officeDocument" Target="/ppt/presentation.xml" Id="Ra9ea89d4107e49a3" /><Relationship Type="http://schemas.openxmlformats.org/officeDocument/2006/relationships/extended-properties" Target="/docProps/app.xml" Id="rId4" /><Relationship Type="http://schemas.openxmlformats.org/package/2006/relationships/metadata/core-properties" Target="/package/services/metadata/core-properties/2398e0d60ae94de1aaa85e35904847ac.psmdcp" Id="Rc05e84449caa4be9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1ad3af215a8b4ad7"/>
    <p:sldId id="262" r:id="R0c7084b1011a4fde"/>
    <p:sldId id="267" r:id="R87370974bfa84e89"/>
    <p:sldId id="273" r:id="R058290b901dc454d"/>
    <p:sldId id="280" r:id="R00badcef2a6c4a22"/>
    <p:sldId id="287" r:id="Ref0a49a10ff646d2"/>
    <p:sldId id="295" r:id="R5dc0c2436d774bc0"/>
    <p:sldId id="304" r:id="Rac7974502d464ea0"/>
    <p:sldId id="309" r:id="R242fb62154684962"/>
    <p:sldId id="316" r:id="Rf8d68a581ec149ca"/>
    <p:sldId id="320" r:id="Re91d63c5b2ed42a0"/>
    <p:sldId id="324" r:id="Rb126d5b569fa4eb5"/>
    <p:sldId id="330" r:id="R7ece90af69644e01"/>
    <p:sldId id="333" r:id="Rd085388879574ab1"/>
    <p:sldId id="337" r:id="R00dc769602fe42aa"/>
    <p:sldId id="341" r:id="Rb8c6d597a44c4a2f"/>
  </p:sldIdLst>
  <p:sldSz cx="7620000" cy="5715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95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/ppt/presProps.xml" Id="rId3" /><Relationship Type="http://schemas.openxmlformats.org/officeDocument/2006/relationships/slideMaster" Target="/ppt/slideMasters/slideMaster.xml" Id="rId1" /><Relationship Type="http://schemas.openxmlformats.org/officeDocument/2006/relationships/tableStyles" Target="/ppt/tableStyles.xml" Id="rId6" /><Relationship Type="http://schemas.openxmlformats.org/officeDocument/2006/relationships/theme" Target="/ppt/slideMasters/theme/theme.xml" Id="rId5" /><Relationship Type="http://schemas.openxmlformats.org/officeDocument/2006/relationships/viewProps" Target="/ppt/viewProps.xml" Id="rId4" /><Relationship Type="http://schemas.openxmlformats.org/officeDocument/2006/relationships/slide" Target="/ppt/slides/slide.xml" Id="R1ad3af215a8b4ad7" /><Relationship Type="http://schemas.openxmlformats.org/officeDocument/2006/relationships/slide" Target="/ppt/slides/slide2.xml" Id="R0c7084b1011a4fde" /><Relationship Type="http://schemas.openxmlformats.org/officeDocument/2006/relationships/slide" Target="/ppt/slides/slide3.xml" Id="R87370974bfa84e89" /><Relationship Type="http://schemas.openxmlformats.org/officeDocument/2006/relationships/slide" Target="/ppt/slides/slide4.xml" Id="R058290b901dc454d" /><Relationship Type="http://schemas.openxmlformats.org/officeDocument/2006/relationships/slide" Target="/ppt/slides/slide5.xml" Id="R00badcef2a6c4a22" /><Relationship Type="http://schemas.openxmlformats.org/officeDocument/2006/relationships/slide" Target="/ppt/slides/slide6.xml" Id="Ref0a49a10ff646d2" /><Relationship Type="http://schemas.openxmlformats.org/officeDocument/2006/relationships/slide" Target="/ppt/slides/slide7.xml" Id="R5dc0c2436d774bc0" /><Relationship Type="http://schemas.openxmlformats.org/officeDocument/2006/relationships/slide" Target="/ppt/slides/slide8.xml" Id="Rac7974502d464ea0" /><Relationship Type="http://schemas.openxmlformats.org/officeDocument/2006/relationships/slide" Target="/ppt/slides/slide9.xml" Id="R242fb62154684962" /><Relationship Type="http://schemas.openxmlformats.org/officeDocument/2006/relationships/slide" Target="/ppt/slides/slidea.xml" Id="Rf8d68a581ec149ca" /><Relationship Type="http://schemas.openxmlformats.org/officeDocument/2006/relationships/slide" Target="/ppt/slides/slideb.xml" Id="Re91d63c5b2ed42a0" /><Relationship Type="http://schemas.openxmlformats.org/officeDocument/2006/relationships/slide" Target="/ppt/slides/slidec.xml" Id="Rb126d5b569fa4eb5" /><Relationship Type="http://schemas.openxmlformats.org/officeDocument/2006/relationships/slide" Target="/ppt/slides/slided.xml" Id="R7ece90af69644e01" /><Relationship Type="http://schemas.openxmlformats.org/officeDocument/2006/relationships/slide" Target="/ppt/slides/slidee.xml" Id="Rd085388879574ab1" /><Relationship Type="http://schemas.openxmlformats.org/officeDocument/2006/relationships/slide" Target="/ppt/slides/slidef.xml" Id="R00dc769602fe42aa" /><Relationship Type="http://schemas.openxmlformats.org/officeDocument/2006/relationships/slide" Target="/ppt/slides/slide10.xml" Id="Rb8c6d597a44c4a2f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/Relationships>
</file>

<file path=ppt/slideLayouts/_rels/slideLayouta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/Relationships>
</file>

<file path=ppt/slideLayouts/_rels/slideLayoutb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/Relationships>
</file>

<file path=ppt/slideLayouts/slideLayout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85F6-1ED5-45A6-94B2-EEF3BC0F9FE3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C6D1-944B-43E0-8A0C-9CBA9329B3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85F6-1ED5-45A6-94B2-EEF3BC0F9FE3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C6D1-944B-43E0-8A0C-9CBA9329B3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85F6-1ED5-45A6-94B2-EEF3BC0F9FE3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C6D1-944B-43E0-8A0C-9CBA9329B3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85F6-1ED5-45A6-94B2-EEF3BC0F9FE3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C6D1-944B-43E0-8A0C-9CBA9329B3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85F6-1ED5-45A6-94B2-EEF3BC0F9FE3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C6D1-944B-43E0-8A0C-9CBA9329B3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85F6-1ED5-45A6-94B2-EEF3BC0F9FE3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C6D1-944B-43E0-8A0C-9CBA9329B3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85F6-1ED5-45A6-94B2-EEF3BC0F9FE3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C6D1-944B-43E0-8A0C-9CBA9329B3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85F6-1ED5-45A6-94B2-EEF3BC0F9FE3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C6D1-944B-43E0-8A0C-9CBA9329B3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85F6-1ED5-45A6-94B2-EEF3BC0F9FE3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C6D1-944B-43E0-8A0C-9CBA9329B3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a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85F6-1ED5-45A6-94B2-EEF3BC0F9FE3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C6D1-944B-43E0-8A0C-9CBA9329B3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b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85F6-1ED5-45A6-94B2-EEF3BC0F9FE3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C6D1-944B-43E0-8A0C-9CBA9329B3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slideLayout" Target="/ppt/slideLayouts/slideLayout2.xml" Id="rId8" /><Relationship Type="http://schemas.openxmlformats.org/officeDocument/2006/relationships/slideLayout" Target="/ppt/slideLayouts/slideLayout3.xml" Id="rId3" /><Relationship Type="http://schemas.openxmlformats.org/officeDocument/2006/relationships/theme" Target="/ppt/slideMasters/theme/theme.xml" Id="rId12" /><Relationship Type="http://schemas.openxmlformats.org/officeDocument/2006/relationships/slideLayout" Target="/ppt/slideLayouts/slideLayout4.xml" Id="rId2" /><Relationship Type="http://schemas.openxmlformats.org/officeDocument/2006/relationships/slideLayout" Target="/ppt/slideLayouts/slideLayout5.xml" Id="rId1" /><Relationship Type="http://schemas.openxmlformats.org/officeDocument/2006/relationships/slideLayout" Target="/ppt/slideLayouts/slideLayout6.xml" Id="rId6" /><Relationship Type="http://schemas.openxmlformats.org/officeDocument/2006/relationships/slideLayout" Target="/ppt/slideLayouts/slideLayout7.xml" Id="rId11" /><Relationship Type="http://schemas.openxmlformats.org/officeDocument/2006/relationships/slideLayout" Target="/ppt/slideLayouts/slideLayout8.xml" Id="rId5" /><Relationship Type="http://schemas.openxmlformats.org/officeDocument/2006/relationships/slideLayout" Target="/ppt/slideLayouts/slideLayout9.xml" Id="rId10" /><Relationship Type="http://schemas.openxmlformats.org/officeDocument/2006/relationships/slideLayout" Target="/ppt/slideLayouts/slideLayouta.xml" Id="rId4" /><Relationship Type="http://schemas.openxmlformats.org/officeDocument/2006/relationships/slideLayout" Target="/ppt/slideLayouts/slideLayoutb.xml" Id="rId9" /></Relationships>
</file>

<file path=ppt/slideMasters/slideMaster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E85F6-1ED5-45A6-94B2-EEF3BC0F9FE3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BC6D1-944B-43E0-8A0C-9CBA9329B3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theme/theme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" /><Relationship Type="http://schemas.openxmlformats.org/officeDocument/2006/relationships/image" Target="/ppt/media/image.bin" Id="R0e7e5b3e883d4f6b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" /><Relationship Type="http://schemas.openxmlformats.org/officeDocument/2006/relationships/image" Target="/ppt/media/image2.bin" Id="R6afe0e38886c4b5a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" /><Relationship Type="http://schemas.openxmlformats.org/officeDocument/2006/relationships/image" Target="/ppt/media/image3.bin" Id="Rd8ab8884dad3458a" /><Relationship Type="http://schemas.openxmlformats.org/officeDocument/2006/relationships/image" Target="/ppt/media/image4.bin" Id="Rb951486055c046e8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" /><Relationship Type="http://schemas.openxmlformats.org/officeDocument/2006/relationships/image" Target="/ppt/media/image5.bin" Id="R3836ad4b02a545c6" /><Relationship Type="http://schemas.openxmlformats.org/officeDocument/2006/relationships/image" Target="/ppt/media/image6.bin" Id="Rad4309fdaff4400a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" /><Relationship Type="http://schemas.openxmlformats.org/officeDocument/2006/relationships/image" Target="/ppt/media/image7.bin" Id="R2b595c41564744bb" /><Relationship Type="http://schemas.openxmlformats.org/officeDocument/2006/relationships/image" Target="/ppt/media/image8.bin" Id="R01682fa4586d49c8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" /><Relationship Type="http://schemas.openxmlformats.org/officeDocument/2006/relationships/image" Target="/ppt/media/image9.bin" Id="Rfcde498e463242d4" /><Relationship Type="http://schemas.openxmlformats.org/officeDocument/2006/relationships/image" Target="/ppt/media/imagea.bin" Id="R1d316c1cc91544db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" /><Relationship Type="http://schemas.openxmlformats.org/officeDocument/2006/relationships/image" Target="/ppt/media/imageb.bin" Id="R367b72c55bbe4cfe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" /><Relationship Type="http://schemas.openxmlformats.org/officeDocument/2006/relationships/image" Target="/ppt/media/imagec.bin" Id="Ree971f59b72242a2" /><Relationship Type="http://schemas.openxmlformats.org/officeDocument/2006/relationships/image" Target="/ppt/media/imaged.bin" Id="R13ffd43d19d14fe6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" /><Relationship Type="http://schemas.openxmlformats.org/officeDocument/2006/relationships/image" Target="/ppt/media/imagee.bin" Id="Rf24de0cba15e4f43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" /><Relationship Type="http://schemas.openxmlformats.org/officeDocument/2006/relationships/image" Target="/ppt/media/imagef.bin" Id="R7cbdb63010904610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" /><Relationship Type="http://schemas.openxmlformats.org/officeDocument/2006/relationships/image" Target="/ppt/media/image10.bin" Id="R862ea9569c474a26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" /></Relationships>
</file>

<file path=ppt/slides/_rels/slidef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" /><Relationship Type="http://schemas.openxmlformats.org/officeDocument/2006/relationships/image" Target="/ppt/media/image11.bin" Id="R42d3b2436b0b4347" /></Relationships>
</file>

<file path=ppt/slides/slide.xml><?xml version="1.0" encoding="utf-8"?>
<p:sld xmlns:p="http://schemas.openxmlformats.org/presentationml/2006/main">
  <p:cSld>
    <p:bg>
      <p:bgPr>
        <a:solidFill xmlns:a="http://schemas.openxmlformats.org/drawingml/2006/main">
          <a:srgbClr val="F6F6F6"/>
        </a:solidFill>
      </p:bgPr>
    </p:bg>
    <p:spTree>
      <p:nvGrpSpPr>
        <p:cNvPr id="1" name=""/>
        <p:cNvGrpSpPr/>
        <p:nvPr/>
      </p:nvGrpSpPr>
      <p:grpSpPr/>
      <p:sp>
        <p:nvSpPr>
          <p:cNvPr id="258" name="RoundedRect 1"/>
          <p:cNvSpPr txBox="0"/>
          <p:nvPr/>
        </p:nvSpPr>
        <p:spPr>
          <a:xfrm xmlns:a="http://schemas.openxmlformats.org/drawingml/2006/main">
            <a:off x="428625" y="457200"/>
            <a:ext cx="6762750" cy="4791075"/>
          </a:xfrm>
          <a:prstGeom xmlns:a="http://schemas.openxmlformats.org/drawingml/2006/main" prst="roundRect">
            <a:avLst/>
          </a:prstGeom>
          <a:solidFill xmlns:a="http://schemas.openxmlformats.org/drawingml/2006/main">
            <a:srgbClr val="FFFFFF"/>
          </a:solidFill>
          <a:ln xmlns:a="http://schemas.openxmlformats.org/drawingml/2006/main" w="9525">
            <a:solidFill>
              <a:srgbClr val="CCCCCC"/>
            </a:solidFill>
          </a:ln>
          <a:effectLst xmlns:a="http://schemas.openxmlformats.org/drawingml/2006/main">
            <a:glow rad="57150">
              <a:srgbClr val="CCCCCC">
                <a:alpha val="80000"/>
              </a:srgbClr>
            </a:glow>
          </a:effectLst>
        </p:spPr>
        <p:txBody>
          <a:bodyPr xmlns:a="http://schemas.openxmlformats.org/drawingml/2006/main" wrap="square" rtlCol="0" anchor="ctr">
            <a:spAutoFit/>
          </a:bodyPr>
          <a:lstStyle xmlns:a="http://schemas.openxmlformats.org/drawingml/2006/main"/>
          <a:p xmlns:a="http://schemas.openxmlformats.org/drawingml/2006/main">
            <a:pPr algn="ctr"/>
            <a:r>
              <a:rPr lang="en-US" sz="1200" b="0" i="0" u="none" spc="0" dirty="0" smtClean="0">
                <a:solidFill>
                  <a:srgbClr val="ffffff"/>
                </a:solidFill>
                <a:latin typeface="Puritan"/>
              </a:rPr>
              <a:t/>
            </a:r>
          </a:p>
        </p:txBody>
      </p:sp>
      <p:sp>
        <p:nvSpPr>
          <p:cNvPr id="259" name="SubTitle"/>
          <p:cNvSpPr txBox="1"/>
          <p:nvPr/>
        </p:nvSpPr>
        <p:spPr>
          <a:xfrm xmlns:a="http://schemas.openxmlformats.org/drawingml/2006/main">
            <a:off x="647700" y="2895600"/>
            <a:ext cx="6134100" cy="828675"/>
          </a:xfrm>
          <a:prstGeom xmlns:a="http://schemas.openxmlformats.org/drawingml/2006/main" prst="rect">
            <a:avLst/>
          </a:prstGeom>
          <a:effectLst xmlns:a="http://schemas.openxmlformats.org/drawingml/2006/main"/>
        </p:spPr>
        <p:txBody>
          <a:bodyPr xmlns:a="http://schemas.openxmlformats.org/drawingml/2006/main" wrap="square" rtlCol="0" anchor="t">
            <a:spAutoFit/>
          </a:bodyPr>
          <a:lstStyle xmlns:a="http://schemas.openxmlformats.org/drawingml/2006/main"/>
          <a:p xmlns:a="http://schemas.openxmlformats.org/drawingml/2006/main">
            <a:pPr algn="ctr"/>
            <a:r>
              <a:rPr lang="en-US" sz="2325" b="0" i="0" u="none" spc="0" dirty="0" smtClean="0">
                <a:solidFill>
                  <a:srgbClr val="8c8c8c"/>
                </a:solidFill>
                <a:latin typeface="Puritan"/>
              </a:rPr>
              <a:t>The R Web Framework</a:t>
            </a:r>
          </a:p>
        </p:txBody>
      </p:sp>
      <p:sp>
        <p:nvSpPr>
          <p:cNvPr id="260" name="Title"/>
          <p:cNvSpPr txBox="1"/>
          <p:nvPr/>
        </p:nvSpPr>
        <p:spPr>
          <a:xfrm xmlns:a="http://schemas.openxmlformats.org/drawingml/2006/main">
            <a:off x="790575" y="1543050"/>
            <a:ext cx="6134100" cy="1314450"/>
          </a:xfrm>
          <a:prstGeom xmlns:a="http://schemas.openxmlformats.org/drawingml/2006/main" prst="rect">
            <a:avLst/>
          </a:prstGeom>
          <a:effectLst xmlns:a="http://schemas.openxmlformats.org/drawingml/2006/main"/>
        </p:spPr>
        <p:txBody>
          <a:bodyPr xmlns:a="http://schemas.openxmlformats.org/drawingml/2006/main" wrap="square" rtlCol="0" anchor="b">
            <a:spAutoFit/>
          </a:bodyPr>
          <a:lstStyle xmlns:a="http://schemas.openxmlformats.org/drawingml/2006/main"/>
          <a:p xmlns:a="http://schemas.openxmlformats.org/drawingml/2006/main">
            <a:pPr algn="ctr"/>
            <a:r>
              <a:rPr lang="en-US" sz="3975" b="0" i="0" u="none" spc="0" dirty="0" smtClean="0">
                <a:solidFill>
                  <a:srgbClr val="333333"/>
                </a:solidFill>
                <a:latin typeface="Puritan"/>
              </a:rPr>
              <a:t>Introduction To Shiny</a:t>
            </a:r>
          </a:p>
        </p:txBody>
      </p:sp>
      <p:pic>
        <p:nvPicPr>
          <p:cNvPr id="261" name="AnalytixWare.png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0e7e5b3e883d4f6b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3648075" y="4419600"/>
            <a:ext cx="3467100" cy="704850"/>
          </a:xfrm>
          <a:prstGeom xmlns:a="http://schemas.openxmlformats.org/drawingml/2006/main" prst="rect"/>
          <a:effectLst xmlns:a="http://schemas.openxmlformats.org/drawingml/2006/main"/>
        </p:spPr>
      </p:pic>
    </p:spTree>
  </p:cSld>
</p:sld>
</file>

<file path=ppt/slides/slide10.xml><?xml version="1.0" encoding="utf-8"?>
<p:sld xmlns:p="http://schemas.openxmlformats.org/presentationml/2006/main">
  <p:cSld>
    <p:bg>
      <p:bgPr>
        <a:solidFill xmlns:a="http://schemas.openxmlformats.org/drawingml/2006/main">
          <a:srgbClr val="F6F6F6"/>
        </a:solidFill>
      </p:bgPr>
    </p:bg>
    <p:spTree>
      <p:nvGrpSpPr>
        <p:cNvPr id="1" name=""/>
        <p:cNvGrpSpPr/>
        <p:nvPr/>
      </p:nvGrpSpPr>
      <p:grpSpPr/>
      <p:sp>
        <p:nvSpPr>
          <p:cNvPr id="342" name="RoundedRect 1"/>
          <p:cNvSpPr txBox="0"/>
          <p:nvPr/>
        </p:nvSpPr>
        <p:spPr>
          <a:xfrm xmlns:a="http://schemas.openxmlformats.org/drawingml/2006/main">
            <a:off x="428625" y="457200"/>
            <a:ext cx="6762750" cy="4791075"/>
          </a:xfrm>
          <a:prstGeom xmlns:a="http://schemas.openxmlformats.org/drawingml/2006/main" prst="roundRect">
            <a:avLst/>
          </a:prstGeom>
          <a:solidFill xmlns:a="http://schemas.openxmlformats.org/drawingml/2006/main">
            <a:srgbClr val="FFFFFF"/>
          </a:solidFill>
          <a:ln xmlns:a="http://schemas.openxmlformats.org/drawingml/2006/main" w="9525">
            <a:solidFill>
              <a:srgbClr val="CCCCCC"/>
            </a:solidFill>
          </a:ln>
          <a:effectLst xmlns:a="http://schemas.openxmlformats.org/drawingml/2006/main">
            <a:glow rad="57150">
              <a:srgbClr val="CCCCCC">
                <a:alpha val="80000"/>
              </a:srgbClr>
            </a:glow>
          </a:effectLst>
        </p:spPr>
        <p:txBody>
          <a:bodyPr xmlns:a="http://schemas.openxmlformats.org/drawingml/2006/main" wrap="square" rtlCol="0" anchor="ctr">
            <a:spAutoFit/>
          </a:bodyPr>
          <a:lstStyle xmlns:a="http://schemas.openxmlformats.org/drawingml/2006/main"/>
          <a:p xmlns:a="http://schemas.openxmlformats.org/drawingml/2006/main">
            <a:pPr algn="ctr"/>
            <a:r>
              <a:rPr lang="en-US" sz="1200" b="0" i="0" u="none" spc="0" dirty="0" smtClean="0">
                <a:solidFill>
                  <a:srgbClr val="ffffff"/>
                </a:solidFill>
                <a:latin typeface="Puritan"/>
              </a:rPr>
              <a:t/>
            </a:r>
          </a:p>
        </p:txBody>
      </p:sp>
      <p:sp>
        <p:nvSpPr>
          <p:cNvPr id="343" name="Title"/>
          <p:cNvSpPr txBox="1"/>
          <p:nvPr/>
        </p:nvSpPr>
        <p:spPr>
          <a:xfrm xmlns:a="http://schemas.openxmlformats.org/drawingml/2006/main">
            <a:off x="742950" y="542925"/>
            <a:ext cx="6134100" cy="914400"/>
          </a:xfrm>
          <a:prstGeom xmlns:a="http://schemas.openxmlformats.org/drawingml/2006/main" prst="rect">
            <a:avLst/>
          </a:prstGeom>
          <a:effectLst xmlns:a="http://schemas.openxmlformats.org/drawingml/2006/main"/>
        </p:spPr>
        <p:txBody>
          <a:bodyPr xmlns:a="http://schemas.openxmlformats.org/drawingml/2006/main" wrap="square" rtlCol="0" anchor="ctr">
            <a:spAutoFit/>
          </a:bodyPr>
          <a:lstStyle xmlns:a="http://schemas.openxmlformats.org/drawingml/2006/main"/>
          <a:p xmlns:a="http://schemas.openxmlformats.org/drawingml/2006/main">
            <a:pPr algn="l"/>
            <a:r>
              <a:rPr lang="en-US" sz="3300" b="0" i="0" u="none" spc="0" dirty="0" smtClean="0">
                <a:solidFill>
                  <a:srgbClr val="333333"/>
                </a:solidFill>
                <a:latin typeface="Puritan"/>
              </a:rPr>
              <a:t>Finally</a:t>
            </a:r>
          </a:p>
        </p:txBody>
      </p:sp>
      <p:sp>
        <p:nvSpPr>
          <p:cNvPr id="344" name="Body"/>
          <p:cNvSpPr txBox="1"/>
          <p:nvPr/>
        </p:nvSpPr>
        <p:spPr>
          <a:xfrm xmlns:a="http://schemas.openxmlformats.org/drawingml/2006/main">
            <a:off x="838200" y="1485900"/>
            <a:ext cx="6096000" cy="3257550"/>
          </a:xfrm>
          <a:prstGeom xmlns:a="http://schemas.openxmlformats.org/drawingml/2006/main" prst="rect">
            <a:avLst/>
          </a:prstGeom>
          <a:effectLst xmlns:a="http://schemas.openxmlformats.org/drawingml/2006/main"/>
        </p:spPr>
        <p:txBody>
          <a:bodyPr xmlns:a="http://schemas.openxmlformats.org/drawingml/2006/main" wrap="square" rtlCol="0" anchor="ctr">
            <a:spAutoFit/>
          </a:bodyPr>
          <a:lstStyle xmlns:a="http://schemas.openxmlformats.org/drawingml/2006/main"/>
          <a:p xmlns:a="http://schemas.openxmlformats.org/drawingml/2006/main">
            <a:pPr algn="l"/>
            <a:r>
              <a:rPr lang="en-US" sz="2025" b="0" i="0" u="none" spc="0" dirty="0" smtClean="0">
                <a:solidFill>
                  <a:srgbClr val="808080"/>
                </a:solidFill>
                <a:latin typeface="Puritan"/>
              </a:rPr>
              <a:t>GitHub</a:t>
            </a:r>
          </a:p>
          <a:p xmlns:a="http://schemas.openxmlformats.org/drawingml/2006/main">
            <a:pPr algn="l"/>
            <a:r>
              <a:rPr lang="en-US" sz="2025" b="0" i="0" u="none" spc="0" dirty="0" smtClean="0">
                <a:solidFill>
                  <a:srgbClr val="808080"/>
                </a:solidFill>
                <a:latin typeface="Puritan"/>
              </a:rPr>
              <a:t>https://github.com/xiaodaigh/Intro_to_Shiny</a:t>
            </a:r>
          </a:p>
          <a:p xmlns:a="http://schemas.openxmlformats.org/drawingml/2006/main">
            <a:pPr algn="l"/>
            <a:r>
              <a:rPr lang="en-US" sz="2025" b="0" i="0" u="none" spc="0" dirty="0" smtClean="0">
                <a:solidFill>
                  <a:srgbClr val="808080"/>
                </a:solidFill>
                <a:latin typeface="Puritan"/>
              </a:rPr>
              <a:t/>
            </a:r>
          </a:p>
          <a:p xmlns:a="http://schemas.openxmlformats.org/drawingml/2006/main">
            <a:pPr algn="l"/>
            <a:r>
              <a:rPr lang="en-US" sz="2025" b="0" i="0" u="none" spc="0" dirty="0" smtClean="0">
                <a:solidFill>
                  <a:srgbClr val="808080"/>
                </a:solidFill>
                <a:latin typeface="Puritan"/>
              </a:rPr>
              <a:t>Survey</a:t>
            </a:r>
          </a:p>
          <a:p xmlns:a="http://schemas.openxmlformats.org/drawingml/2006/main">
            <a:pPr algn="l"/>
            <a:r>
              <a:rPr lang="en-US" sz="2025" b="0" i="0" u="none" spc="0" dirty="0" smtClean="0">
                <a:solidFill>
                  <a:srgbClr val="808080"/>
                </a:solidFill>
                <a:latin typeface="Puritan"/>
              </a:rPr>
              <a:t>https://www.surveymonkey.com/s/VKXVDH9</a:t>
            </a:r>
          </a:p>
        </p:txBody>
      </p:sp>
    </p:spTree>
  </p:cSld>
</p:sld>
</file>

<file path=ppt/slides/slide2.xml><?xml version="1.0" encoding="utf-8"?>
<p:sld xmlns:p="http://schemas.openxmlformats.org/presentationml/2006/main">
  <p:cSld>
    <p:bg>
      <p:bgPr>
        <a:solidFill xmlns:a="http://schemas.openxmlformats.org/drawingml/2006/main">
          <a:srgbClr val="F6F6F6"/>
        </a:solidFill>
      </p:bgPr>
    </p:bg>
    <p:spTree>
      <p:nvGrpSpPr>
        <p:cNvPr id="1" name=""/>
        <p:cNvGrpSpPr/>
        <p:nvPr/>
      </p:nvGrpSpPr>
      <p:grpSpPr/>
      <p:sp>
        <p:nvSpPr>
          <p:cNvPr id="263" name="RoundedRect 1"/>
          <p:cNvSpPr txBox="0"/>
          <p:nvPr/>
        </p:nvSpPr>
        <p:spPr>
          <a:xfrm xmlns:a="http://schemas.openxmlformats.org/drawingml/2006/main">
            <a:off x="428625" y="457200"/>
            <a:ext cx="6762750" cy="4791075"/>
          </a:xfrm>
          <a:prstGeom xmlns:a="http://schemas.openxmlformats.org/drawingml/2006/main" prst="roundRect">
            <a:avLst/>
          </a:prstGeom>
          <a:solidFill xmlns:a="http://schemas.openxmlformats.org/drawingml/2006/main">
            <a:srgbClr val="FFFFFF"/>
          </a:solidFill>
          <a:ln xmlns:a="http://schemas.openxmlformats.org/drawingml/2006/main" w="9525">
            <a:solidFill>
              <a:srgbClr val="CCCCCC"/>
            </a:solidFill>
          </a:ln>
          <a:effectLst xmlns:a="http://schemas.openxmlformats.org/drawingml/2006/main">
            <a:glow rad="57150">
              <a:srgbClr val="CCCCCC">
                <a:alpha val="80000"/>
              </a:srgbClr>
            </a:glow>
          </a:effectLst>
        </p:spPr>
        <p:txBody>
          <a:bodyPr xmlns:a="http://schemas.openxmlformats.org/drawingml/2006/main" wrap="square" rtlCol="0" anchor="ctr">
            <a:spAutoFit/>
          </a:bodyPr>
          <a:lstStyle xmlns:a="http://schemas.openxmlformats.org/drawingml/2006/main"/>
          <a:p xmlns:a="http://schemas.openxmlformats.org/drawingml/2006/main">
            <a:pPr algn="ctr"/>
            <a:r>
              <a:rPr lang="en-US" sz="1200" b="0" i="0" u="none" spc="0" dirty="0" smtClean="0">
                <a:solidFill>
                  <a:srgbClr val="ffffff"/>
                </a:solidFill>
                <a:latin typeface="Puritan"/>
              </a:rPr>
              <a:t/>
            </a:r>
          </a:p>
        </p:txBody>
      </p:sp>
      <p:sp>
        <p:nvSpPr>
          <p:cNvPr id="264" name="Title"/>
          <p:cNvSpPr txBox="1"/>
          <p:nvPr/>
        </p:nvSpPr>
        <p:spPr>
          <a:xfrm xmlns:a="http://schemas.openxmlformats.org/drawingml/2006/main">
            <a:off x="742950" y="542925"/>
            <a:ext cx="6134100" cy="914400"/>
          </a:xfrm>
          <a:prstGeom xmlns:a="http://schemas.openxmlformats.org/drawingml/2006/main" prst="rect">
            <a:avLst/>
          </a:prstGeom>
          <a:effectLst xmlns:a="http://schemas.openxmlformats.org/drawingml/2006/main"/>
        </p:spPr>
        <p:txBody>
          <a:bodyPr xmlns:a="http://schemas.openxmlformats.org/drawingml/2006/main" wrap="square" rtlCol="0" anchor="ctr">
            <a:spAutoFit/>
          </a:bodyPr>
          <a:lstStyle xmlns:a="http://schemas.openxmlformats.org/drawingml/2006/main"/>
          <a:p xmlns:a="http://schemas.openxmlformats.org/drawingml/2006/main">
            <a:pPr algn="l"/>
            <a:r>
              <a:rPr lang="en-US" sz="3300" b="0" i="0" u="none" spc="0" dirty="0" smtClean="0">
                <a:solidFill>
                  <a:srgbClr val="333333"/>
                </a:solidFill>
                <a:latin typeface="Puritan"/>
              </a:rPr>
              <a:t>About</a:t>
            </a:r>
          </a:p>
        </p:txBody>
      </p:sp>
      <p:sp>
        <p:nvSpPr>
          <p:cNvPr id="265" name="Body"/>
          <p:cNvSpPr txBox="1"/>
          <p:nvPr/>
        </p:nvSpPr>
        <p:spPr>
          <a:xfrm xmlns:a="http://schemas.openxmlformats.org/drawingml/2006/main">
            <a:off x="838200" y="1495425"/>
            <a:ext cx="6181725" cy="3257550"/>
          </a:xfrm>
          <a:prstGeom xmlns:a="http://schemas.openxmlformats.org/drawingml/2006/main" prst="rect">
            <a:avLst/>
          </a:prstGeom>
          <a:effectLst xmlns:a="http://schemas.openxmlformats.org/drawingml/2006/main"/>
        </p:spPr>
        <p:txBody>
          <a:bodyPr xmlns:a="http://schemas.openxmlformats.org/drawingml/2006/main" wrap="square" rtlCol="0" anchor="ctr">
            <a:spAutoFit/>
          </a:bodyPr>
          <a:lstStyle xmlns:a="http://schemas.openxmlformats.org/drawingml/2006/main"/>
          <a:p xmlns:a="http://schemas.openxmlformats.org/drawingml/2006/main">
            <a:pPr algn="l"/>
            <a:r>
              <a:rPr lang="en-US" sz="1350" b="0" i="0" u="none" spc="0" dirty="0" smtClean="0">
                <a:solidFill>
                  <a:srgbClr val="808080"/>
                </a:solidFill>
                <a:latin typeface="Puritan"/>
              </a:rPr>
              <a:t>Me</a:t>
            </a:r>
          </a:p>
          <a:p xmlns:a="http://schemas.openxmlformats.org/drawingml/2006/main">
            <a:pPr algn="l"/>
            <a:r>
              <a:rPr lang="en-US" sz="1350" b="0" i="0" u="none" spc="0" dirty="0" smtClean="0">
                <a:solidFill>
                  <a:srgbClr val="808080"/>
                </a:solidFill>
                <a:latin typeface="Puritan"/>
              </a:rPr>
              <a:t>Dai ZJ</a:t>
            </a:r>
          </a:p>
          <a:p xmlns:a="http://schemas.openxmlformats.org/drawingml/2006/main">
            <a:pPr algn="l"/>
            <a:r>
              <a:rPr lang="en-US" sz="1350" b="0" i="0" u="none" spc="0" dirty="0" smtClean="0">
                <a:solidFill>
                  <a:srgbClr val="808080"/>
                </a:solidFill>
                <a:latin typeface="Puritan"/>
              </a:rPr>
              <a:t>BSc (Maths) &amp; M. Stats</a:t>
            </a:r>
          </a:p>
          <a:p xmlns:a="http://schemas.openxmlformats.org/drawingml/2006/main">
            <a:pPr algn="l"/>
            <a:r>
              <a:rPr lang="en-US" sz="1350" b="0" i="0" u="none" spc="0" dirty="0" smtClean="0">
                <a:solidFill>
                  <a:srgbClr val="808080"/>
                </a:solidFill>
                <a:latin typeface="Puritan"/>
              </a:rPr>
              <a:t>Risk Analytics</a:t>
            </a:r>
          </a:p>
          <a:p xmlns:a="http://schemas.openxmlformats.org/drawingml/2006/main">
            <a:pPr algn="l"/>
            <a:r>
              <a:rPr lang="en-US" sz="1350" b="0" i="0" u="none" spc="0" dirty="0" smtClean="0">
                <a:solidFill>
                  <a:srgbClr val="808080"/>
                </a:solidFill>
                <a:latin typeface="Puritan"/>
              </a:rPr>
              <a:t>Cantonese speaking Australian-Chinese</a:t>
            </a:r>
          </a:p>
          <a:p xmlns:a="http://schemas.openxmlformats.org/drawingml/2006/main">
            <a:pPr algn="l"/>
            <a:r>
              <a:rPr lang="en-US" sz="1350" b="0" i="0" u="none" spc="0" dirty="0" smtClean="0">
                <a:solidFill>
                  <a:srgbClr val="808080"/>
                </a:solidFill>
                <a:latin typeface="Puritan"/>
              </a:rPr>
              <a:t/>
            </a:r>
          </a:p>
          <a:p xmlns:a="http://schemas.openxmlformats.org/drawingml/2006/main">
            <a:pPr algn="l"/>
            <a:r>
              <a:rPr lang="en-US" sz="1350" b="0" i="0" u="none" spc="0" dirty="0" smtClean="0">
                <a:solidFill>
                  <a:srgbClr val="808080"/>
                </a:solidFill>
                <a:latin typeface="Puritan"/>
              </a:rPr>
              <a:t/>
            </a:r>
          </a:p>
          <a:p xmlns:a="http://schemas.openxmlformats.org/drawingml/2006/main">
            <a:pPr algn="l"/>
            <a:r>
              <a:rPr lang="en-US" sz="1350" b="0" i="0" u="none" spc="0" dirty="0" smtClean="0">
                <a:solidFill>
                  <a:srgbClr val="808080"/>
                </a:solidFill>
                <a:latin typeface="Puritan"/>
              </a:rPr>
              <a:t>Credit Scoring &amp; Basel II Specialist</a:t>
            </a:r>
          </a:p>
          <a:p xmlns:a="http://schemas.openxmlformats.org/drawingml/2006/main">
            <a:pPr algn="l"/>
            <a:r>
              <a:rPr lang="en-US" sz="1350" b="0" i="0" u="none" spc="0" dirty="0" smtClean="0">
                <a:solidFill>
                  <a:srgbClr val="808080"/>
                </a:solidFill>
                <a:latin typeface="Puritan"/>
              </a:rPr>
              <a:t>Software</a:t>
            </a:r>
          </a:p>
          <a:p xmlns:a="http://schemas.openxmlformats.org/drawingml/2006/main">
            <a:pPr algn="l"/>
            <a:r>
              <a:rPr lang="en-US" sz="1350" b="0" i="0" u="none" spc="0" dirty="0" smtClean="0">
                <a:solidFill>
                  <a:srgbClr val="808080"/>
                </a:solidFill>
                <a:latin typeface="Puritan"/>
              </a:rPr>
              <a:t>Consulting</a:t>
            </a:r>
          </a:p>
          <a:p xmlns:a="http://schemas.openxmlformats.org/drawingml/2006/main">
            <a:pPr algn="l"/>
            <a:r>
              <a:rPr lang="en-US" sz="1350" b="0" i="0" u="none" spc="0" dirty="0" smtClean="0">
                <a:solidFill>
                  <a:srgbClr val="808080"/>
                </a:solidFill>
                <a:latin typeface="Puritan"/>
              </a:rPr>
              <a:t>Training</a:t>
            </a:r>
          </a:p>
          <a:p xmlns:a="http://schemas.openxmlformats.org/drawingml/2006/main">
            <a:pPr algn="l"/>
            <a:r>
              <a:rPr lang="en-US" sz="1350" b="0" i="0" u="none" spc="0" dirty="0" smtClean="0">
                <a:solidFill>
                  <a:srgbClr val="808080"/>
                </a:solidFill>
                <a:latin typeface="Puritan"/>
              </a:rPr>
              <a:t/>
            </a:r>
          </a:p>
          <a:p xmlns:a="http://schemas.openxmlformats.org/drawingml/2006/main">
            <a:pPr algn="l"/>
            <a:r>
              <a:rPr lang="en-US" sz="1350" b="0" i="0" u="none" spc="0" dirty="0" smtClean="0">
                <a:solidFill>
                  <a:srgbClr val="808080"/>
                </a:solidFill>
                <a:latin typeface="Puritan"/>
              </a:rPr>
              <a:t/>
            </a:r>
          </a:p>
        </p:txBody>
      </p:sp>
      <p:pic>
        <p:nvPicPr>
          <p:cNvPr id="266" name="AnalytixWare.png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6afe0e38886c4b5a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42950" y="3409950"/>
            <a:ext cx="1847850" cy="361950"/>
          </a:xfrm>
          <a:prstGeom xmlns:a="http://schemas.openxmlformats.org/drawingml/2006/main" prst="rect"/>
          <a:effectLst xmlns:a="http://schemas.openxmlformats.org/drawingml/2006/main"/>
        </p:spPr>
      </p:pic>
    </p:spTree>
  </p:cSld>
</p:sld>
</file>

<file path=ppt/slides/slide3.xml><?xml version="1.0" encoding="utf-8"?>
<p:sld xmlns:p="http://schemas.openxmlformats.org/presentationml/2006/main">
  <p:cSld>
    <p:bg>
      <p:bgPr>
        <a:solidFill xmlns:a="http://schemas.openxmlformats.org/drawingml/2006/main">
          <a:srgbClr val="F6F6F6"/>
        </a:solidFill>
      </p:bgPr>
    </p:bg>
    <p:spTree>
      <p:nvGrpSpPr>
        <p:cNvPr id="1" name=""/>
        <p:cNvGrpSpPr/>
        <p:nvPr/>
      </p:nvGrpSpPr>
      <p:grpSpPr/>
      <p:sp>
        <p:nvSpPr>
          <p:cNvPr id="268" name="RoundedRect 1"/>
          <p:cNvSpPr txBox="0"/>
          <p:nvPr/>
        </p:nvSpPr>
        <p:spPr>
          <a:xfrm xmlns:a="http://schemas.openxmlformats.org/drawingml/2006/main">
            <a:off x="428625" y="457200"/>
            <a:ext cx="6762750" cy="4791075"/>
          </a:xfrm>
          <a:prstGeom xmlns:a="http://schemas.openxmlformats.org/drawingml/2006/main" prst="roundRect">
            <a:avLst/>
          </a:prstGeom>
          <a:solidFill xmlns:a="http://schemas.openxmlformats.org/drawingml/2006/main">
            <a:srgbClr val="FFFFFF"/>
          </a:solidFill>
          <a:ln xmlns:a="http://schemas.openxmlformats.org/drawingml/2006/main" w="9525">
            <a:solidFill>
              <a:srgbClr val="CCCCCC"/>
            </a:solidFill>
          </a:ln>
          <a:effectLst xmlns:a="http://schemas.openxmlformats.org/drawingml/2006/main">
            <a:glow rad="57150">
              <a:srgbClr val="CCCCCC">
                <a:alpha val="80000"/>
              </a:srgbClr>
            </a:glow>
          </a:effectLst>
        </p:spPr>
        <p:txBody>
          <a:bodyPr xmlns:a="http://schemas.openxmlformats.org/drawingml/2006/main" wrap="square" rtlCol="0" anchor="ctr">
            <a:spAutoFit/>
          </a:bodyPr>
          <a:lstStyle xmlns:a="http://schemas.openxmlformats.org/drawingml/2006/main"/>
          <a:p xmlns:a="http://schemas.openxmlformats.org/drawingml/2006/main">
            <a:pPr algn="ctr"/>
            <a:r>
              <a:rPr lang="en-US" sz="1200" b="0" i="0" u="none" spc="0" dirty="0" smtClean="0">
                <a:solidFill>
                  <a:srgbClr val="ffffff"/>
                </a:solidFill>
                <a:latin typeface="Puritan"/>
              </a:rPr>
              <a:t/>
            </a:r>
          </a:p>
        </p:txBody>
      </p:sp>
      <p:sp>
        <p:nvSpPr>
          <p:cNvPr id="269" name="Title"/>
          <p:cNvSpPr txBox="1"/>
          <p:nvPr/>
        </p:nvSpPr>
        <p:spPr>
          <a:xfrm xmlns:a="http://schemas.openxmlformats.org/drawingml/2006/main">
            <a:off x="742950" y="542925"/>
            <a:ext cx="6134100" cy="914400"/>
          </a:xfrm>
          <a:prstGeom xmlns:a="http://schemas.openxmlformats.org/drawingml/2006/main" prst="rect">
            <a:avLst/>
          </a:prstGeom>
          <a:effectLst xmlns:a="http://schemas.openxmlformats.org/drawingml/2006/main"/>
        </p:spPr>
        <p:txBody>
          <a:bodyPr xmlns:a="http://schemas.openxmlformats.org/drawingml/2006/main" wrap="square" rtlCol="0" anchor="ctr">
            <a:spAutoFit/>
          </a:bodyPr>
          <a:lstStyle xmlns:a="http://schemas.openxmlformats.org/drawingml/2006/main"/>
          <a:p xmlns:a="http://schemas.openxmlformats.org/drawingml/2006/main">
            <a:pPr algn="l"/>
            <a:r>
              <a:rPr lang="en-US" sz="3300" b="0" i="0" u="none" spc="0" dirty="0" smtClean="0">
                <a:solidFill>
                  <a:srgbClr val="333333"/>
                </a:solidFill>
                <a:latin typeface="Puritan"/>
              </a:rPr>
              <a:t>Shiny</a:t>
            </a:r>
          </a:p>
        </p:txBody>
      </p:sp>
      <p:sp>
        <p:nvSpPr>
          <p:cNvPr id="270" name="Body"/>
          <p:cNvSpPr txBox="1"/>
          <p:nvPr/>
        </p:nvSpPr>
        <p:spPr>
          <a:xfrm xmlns:a="http://schemas.openxmlformats.org/drawingml/2006/main">
            <a:off x="790575" y="1495425"/>
            <a:ext cx="6038850" cy="3257550"/>
          </a:xfrm>
          <a:prstGeom xmlns:a="http://schemas.openxmlformats.org/drawingml/2006/main" prst="rect">
            <a:avLst/>
          </a:prstGeom>
          <a:effectLst xmlns:a="http://schemas.openxmlformats.org/drawingml/2006/main"/>
        </p:spPr>
        <p:txBody>
          <a:bodyPr xmlns:a="http://schemas.openxmlformats.org/drawingml/2006/main" wrap="square" rtlCol="0" anchor="ctr">
            <a:spAutoFit/>
          </a:bodyPr>
          <a:lstStyle xmlns:a="http://schemas.openxmlformats.org/drawingml/2006/main"/>
          <a:p xmlns:a="http://schemas.openxmlformats.org/drawingml/2006/main">
            <a:pPr algn="l"/>
            <a:r>
              <a:rPr lang="en-US" sz="1350" b="0" i="0" u="none" spc="0" dirty="0" smtClean="0">
                <a:solidFill>
                  <a:srgbClr val="808080"/>
                </a:solidFill>
                <a:latin typeface="Puritan"/>
              </a:rPr>
              <a:t>What?</a:t>
            </a:r>
          </a:p>
          <a:p xmlns:a="http://schemas.openxmlformats.org/drawingml/2006/main">
            <a:pPr algn="l"/>
            <a:r>
              <a:rPr lang="en-US" sz="1350" b="0" i="0" u="none" spc="0" dirty="0" smtClean="0">
                <a:solidFill>
                  <a:srgbClr val="808080"/>
                </a:solidFill>
                <a:latin typeface="Puritan"/>
              </a:rPr>
              <a:t>R package for building “live” web apps</a:t>
            </a:r>
          </a:p>
          <a:p xmlns:a="http://schemas.openxmlformats.org/drawingml/2006/main">
            <a:pPr algn="l"/>
            <a:r>
              <a:rPr lang="en-US" sz="1350" b="0" i="0" u="none" spc="0" dirty="0" smtClean="0">
                <a:solidFill>
                  <a:srgbClr val="808080"/>
                </a:solidFill>
                <a:latin typeface="Puritan"/>
              </a:rPr>
              <a:t>Allows you to make web apps entirely* with R</a:t>
            </a:r>
          </a:p>
          <a:p xmlns:a="http://schemas.openxmlformats.org/drawingml/2006/main">
            <a:pPr algn="l"/>
            <a:r>
              <a:rPr lang="en-US" sz="1350" b="0" i="0" u="none" spc="0" dirty="0" smtClean="0">
                <a:solidFill>
                  <a:srgbClr val="808080"/>
                </a:solidFill>
                <a:latin typeface="Puritan"/>
              </a:rPr>
              <a:t>Great presenting dynamic analysis</a:t>
            </a:r>
          </a:p>
          <a:p xmlns:a="http://schemas.openxmlformats.org/drawingml/2006/main">
            <a:pPr algn="l"/>
            <a:r>
              <a:rPr lang="en-US" sz="1350" b="0" i="0" u="none" spc="0" dirty="0" smtClean="0">
                <a:solidFill>
                  <a:srgbClr val="808080"/>
                </a:solidFill>
                <a:latin typeface="Puritan"/>
              </a:rPr>
              <a:t>Pedigree RStudio</a:t>
            </a:r>
          </a:p>
          <a:p xmlns:a="http://schemas.openxmlformats.org/drawingml/2006/main">
            <a:pPr algn="l"/>
            <a:r>
              <a:rPr lang="en-US" sz="1350" b="0" i="0" u="none" spc="0" dirty="0" smtClean="0">
                <a:solidFill>
                  <a:srgbClr val="808080"/>
                </a:solidFill>
                <a:latin typeface="Puritan"/>
              </a:rPr>
              <a:t/>
            </a:r>
          </a:p>
          <a:p xmlns:a="http://schemas.openxmlformats.org/drawingml/2006/main">
            <a:pPr algn="l"/>
            <a:r>
              <a:rPr lang="en-US" sz="1350" b="0" i="0" u="none" spc="0" dirty="0" smtClean="0">
                <a:solidFill>
                  <a:srgbClr val="808080"/>
                </a:solidFill>
                <a:latin typeface="Puritan"/>
              </a:rPr>
              <a:t>Why?</a:t>
            </a:r>
          </a:p>
          <a:p xmlns:a="http://schemas.openxmlformats.org/drawingml/2006/main">
            <a:pPr algn="l"/>
            <a:r>
              <a:rPr lang="en-US" sz="1350" b="0" i="0" u="none" spc="0" dirty="0" smtClean="0">
                <a:solidFill>
                  <a:srgbClr val="808080"/>
                </a:solidFill>
                <a:latin typeface="Puritan"/>
              </a:rPr>
              <a:t>UX - for user experience</a:t>
            </a:r>
          </a:p>
          <a:p xmlns:a="http://schemas.openxmlformats.org/drawingml/2006/main">
            <a:pPr algn="l"/>
            <a:r>
              <a:rPr lang="en-US" sz="1350" b="0" i="0" u="none" spc="0" dirty="0" smtClean="0">
                <a:solidFill>
                  <a:srgbClr val="808080"/>
                </a:solidFill>
                <a:latin typeface="Puritan"/>
              </a:rPr>
              <a:t>Interactivity</a:t>
            </a:r>
          </a:p>
          <a:p xmlns:a="http://schemas.openxmlformats.org/drawingml/2006/main">
            <a:pPr algn="l"/>
            <a:r>
              <a:rPr lang="en-US" sz="1350" b="0" i="0" u="none" spc="0" dirty="0" smtClean="0">
                <a:solidFill>
                  <a:srgbClr val="808080"/>
                </a:solidFill>
                <a:latin typeface="Puritan"/>
              </a:rPr>
              <a:t/>
            </a:r>
          </a:p>
          <a:p xmlns:a="http://schemas.openxmlformats.org/drawingml/2006/main">
            <a:pPr algn="l"/>
            <a:r>
              <a:rPr lang="en-US" sz="1350" b="0" i="0" u="none" spc="0" dirty="0" smtClean="0">
                <a:solidFill>
                  <a:srgbClr val="808080"/>
                </a:solidFill>
                <a:latin typeface="Puritan"/>
              </a:rPr>
              <a:t>Shine Get!</a:t>
            </a:r>
          </a:p>
          <a:p xmlns:a="http://schemas.openxmlformats.org/drawingml/2006/main">
            <a:pPr algn="l"/>
            <a:r>
              <a:rPr lang="en-US" sz="1350" b="0" i="0" u="none" spc="0" dirty="0" smtClean="0">
                <a:solidFill>
                  <a:srgbClr val="808080"/>
                </a:solidFill>
                <a:latin typeface="Puritan"/>
              </a:rPr>
              <a:t>install.packages("shiny")</a:t>
            </a:r>
          </a:p>
        </p:txBody>
      </p:sp>
      <p:pic>
        <p:nvPicPr>
          <p:cNvPr id="271" name="Rstudio+logo.png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d8ab8884dad3458a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505075" y="2781300"/>
            <a:ext cx="1733550" cy="609600"/>
          </a:xfrm>
          <a:prstGeom xmlns:a="http://schemas.openxmlformats.org/drawingml/2006/main" prst="rect"/>
          <a:effectLst xmlns:a="http://schemas.openxmlformats.org/drawingml/2006/main"/>
        </p:spPr>
      </p:pic>
      <p:pic>
        <p:nvPicPr>
          <p:cNvPr id="272" name="AnalytixWare+logo+only+gamma.png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b951486055c046e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677025" y="4743450"/>
            <a:ext cx="476250" cy="476250"/>
          </a:xfrm>
          <a:prstGeom xmlns:a="http://schemas.openxmlformats.org/drawingml/2006/main" prst="rect"/>
          <a:effectLst xmlns:a="http://schemas.openxmlformats.org/drawingml/2006/main"/>
        </p:spPr>
      </p:pic>
    </p:spTree>
  </p:cSld>
</p:sld>
</file>

<file path=ppt/slides/slide4.xml><?xml version="1.0" encoding="utf-8"?>
<p:sld xmlns:p="http://schemas.openxmlformats.org/presentationml/2006/main">
  <p:cSld>
    <p:bg>
      <p:bgPr>
        <a:solidFill xmlns:a="http://schemas.openxmlformats.org/drawingml/2006/main">
          <a:srgbClr val="F6F6F6"/>
        </a:solidFill>
      </p:bgPr>
    </p:bg>
    <p:spTree>
      <p:nvGrpSpPr>
        <p:cNvPr id="1" name=""/>
        <p:cNvGrpSpPr/>
        <p:nvPr/>
      </p:nvGrpSpPr>
      <p:grpSpPr/>
      <p:sp>
        <p:nvSpPr>
          <p:cNvPr id="274" name="RoundedRect 1"/>
          <p:cNvSpPr txBox="0"/>
          <p:nvPr/>
        </p:nvSpPr>
        <p:spPr>
          <a:xfrm xmlns:a="http://schemas.openxmlformats.org/drawingml/2006/main">
            <a:off x="428625" y="457200"/>
            <a:ext cx="6762750" cy="4791075"/>
          </a:xfrm>
          <a:prstGeom xmlns:a="http://schemas.openxmlformats.org/drawingml/2006/main" prst="roundRect">
            <a:avLst/>
          </a:prstGeom>
          <a:solidFill xmlns:a="http://schemas.openxmlformats.org/drawingml/2006/main">
            <a:srgbClr val="FFFFFF"/>
          </a:solidFill>
          <a:ln xmlns:a="http://schemas.openxmlformats.org/drawingml/2006/main" w="9525">
            <a:solidFill>
              <a:srgbClr val="CCCCCC"/>
            </a:solidFill>
          </a:ln>
          <a:effectLst xmlns:a="http://schemas.openxmlformats.org/drawingml/2006/main">
            <a:glow rad="57150">
              <a:srgbClr val="CCCCCC">
                <a:alpha val="80000"/>
              </a:srgbClr>
            </a:glow>
          </a:effectLst>
        </p:spPr>
        <p:txBody>
          <a:bodyPr xmlns:a="http://schemas.openxmlformats.org/drawingml/2006/main" wrap="square" rtlCol="0" anchor="ctr">
            <a:spAutoFit/>
          </a:bodyPr>
          <a:lstStyle xmlns:a="http://schemas.openxmlformats.org/drawingml/2006/main"/>
          <a:p xmlns:a="http://schemas.openxmlformats.org/drawingml/2006/main">
            <a:pPr algn="ctr"/>
            <a:r>
              <a:rPr lang="en-US" sz="1200" b="0" i="0" u="none" spc="0" dirty="0" smtClean="0">
                <a:solidFill>
                  <a:srgbClr val="ffffff"/>
                </a:solidFill>
                <a:latin typeface="Puritan"/>
              </a:rPr>
              <a:t/>
            </a:r>
          </a:p>
        </p:txBody>
      </p:sp>
      <p:sp>
        <p:nvSpPr>
          <p:cNvPr id="275" name="Title"/>
          <p:cNvSpPr txBox="1"/>
          <p:nvPr/>
        </p:nvSpPr>
        <p:spPr>
          <a:xfrm xmlns:a="http://schemas.openxmlformats.org/drawingml/2006/main">
            <a:off x="742950" y="542925"/>
            <a:ext cx="6134100" cy="914400"/>
          </a:xfrm>
          <a:prstGeom xmlns:a="http://schemas.openxmlformats.org/drawingml/2006/main" prst="rect">
            <a:avLst/>
          </a:prstGeom>
          <a:effectLst xmlns:a="http://schemas.openxmlformats.org/drawingml/2006/main"/>
        </p:spPr>
        <p:txBody>
          <a:bodyPr xmlns:a="http://schemas.openxmlformats.org/drawingml/2006/main" wrap="square" rtlCol="0" anchor="ctr">
            <a:spAutoFit/>
          </a:bodyPr>
          <a:lstStyle xmlns:a="http://schemas.openxmlformats.org/drawingml/2006/main"/>
          <a:p xmlns:a="http://schemas.openxmlformats.org/drawingml/2006/main">
            <a:pPr algn="l"/>
            <a:r>
              <a:rPr lang="en-US" sz="3300" b="0" i="0" u="none" spc="0" dirty="0" smtClean="0">
                <a:solidFill>
                  <a:srgbClr val="333333"/>
                </a:solidFill>
                <a:latin typeface="Puritan"/>
              </a:rPr>
              <a:t>A tales of two files</a:t>
            </a:r>
          </a:p>
        </p:txBody>
      </p:sp>
      <p:sp>
        <p:nvSpPr>
          <p:cNvPr id="276" name="Body"/>
          <p:cNvSpPr txBox="1"/>
          <p:nvPr/>
        </p:nvSpPr>
        <p:spPr>
          <a:xfrm xmlns:a="http://schemas.openxmlformats.org/drawingml/2006/main">
            <a:off x="3952875" y="2066925"/>
            <a:ext cx="2819400" cy="1352550"/>
          </a:xfrm>
          <a:prstGeom xmlns:a="http://schemas.openxmlformats.org/drawingml/2006/main" prst="rect">
            <a:avLst/>
          </a:prstGeom>
          <a:effectLst xmlns:a="http://schemas.openxmlformats.org/drawingml/2006/main"/>
        </p:spPr>
        <p:txBody>
          <a:bodyPr xmlns:a="http://schemas.openxmlformats.org/drawingml/2006/main" wrap="square" rtlCol="0" anchor="ctr">
            <a:spAutoFit/>
          </a:bodyPr>
          <a:lstStyle xmlns:a="http://schemas.openxmlformats.org/drawingml/2006/main"/>
          <a:p xmlns:a="http://schemas.openxmlformats.org/drawingml/2006/main">
            <a:pPr algn="l"/>
            <a:r>
              <a:rPr lang="en-US" sz="2025" b="0" i="0" u="none" spc="0" dirty="0" smtClean="0">
                <a:solidFill>
                  <a:srgbClr val="808080"/>
                </a:solidFill>
                <a:latin typeface="Puritan"/>
              </a:rPr>
              <a:t>server.R</a:t>
            </a:r>
          </a:p>
          <a:p xmlns:a="http://schemas.openxmlformats.org/drawingml/2006/main">
            <a:pPr algn="l"/>
            <a:r>
              <a:rPr lang="en-US" sz="2025" b="0" i="0" u="none" spc="0" dirty="0" smtClean="0">
                <a:solidFill>
                  <a:srgbClr val="808080"/>
                </a:solidFill>
                <a:latin typeface="Puritan"/>
              </a:rPr>
              <a:t>data analysis</a:t>
            </a:r>
          </a:p>
          <a:p xmlns:a="http://schemas.openxmlformats.org/drawingml/2006/main">
            <a:pPr algn="l"/>
            <a:r>
              <a:rPr lang="en-US" sz="2025" b="0" i="0" u="none" spc="0" dirty="0" smtClean="0">
                <a:solidFill>
                  <a:srgbClr val="808080"/>
                </a:solidFill>
                <a:latin typeface="Puritan"/>
              </a:rPr>
              <a:t>computation</a:t>
            </a:r>
          </a:p>
        </p:txBody>
      </p:sp>
      <p:sp>
        <p:nvSpPr>
          <p:cNvPr id="277" name="Body 1"/>
          <p:cNvSpPr txBox="1"/>
          <p:nvPr/>
        </p:nvSpPr>
        <p:spPr>
          <a:xfrm xmlns:a="http://schemas.openxmlformats.org/drawingml/2006/main">
            <a:off x="847725" y="2095500"/>
            <a:ext cx="2819400" cy="1314450"/>
          </a:xfrm>
          <a:prstGeom xmlns:a="http://schemas.openxmlformats.org/drawingml/2006/main" prst="rect">
            <a:avLst/>
          </a:prstGeom>
          <a:effectLst xmlns:a="http://schemas.openxmlformats.org/drawingml/2006/main"/>
        </p:spPr>
        <p:txBody>
          <a:bodyPr xmlns:a="http://schemas.openxmlformats.org/drawingml/2006/main" wrap="square" rtlCol="0" anchor="t">
            <a:spAutoFit/>
          </a:bodyPr>
          <a:lstStyle xmlns:a="http://schemas.openxmlformats.org/drawingml/2006/main"/>
          <a:p xmlns:a="http://schemas.openxmlformats.org/drawingml/2006/main">
            <a:pPr algn="l"/>
            <a:r>
              <a:rPr lang="en-US" sz="2025" b="0" i="0" u="none" spc="0" dirty="0" smtClean="0">
                <a:solidFill>
                  <a:srgbClr val="808080"/>
                </a:solidFill>
                <a:latin typeface="Puritan"/>
              </a:rPr>
              <a:t>ui.R</a:t>
            </a:r>
          </a:p>
          <a:p xmlns:a="http://schemas.openxmlformats.org/drawingml/2006/main">
            <a:pPr algn="l"/>
            <a:r>
              <a:rPr lang="en-US" sz="2025" b="0" i="0" u="none" spc="0" dirty="0" smtClean="0">
                <a:solidFill>
                  <a:srgbClr val="808080"/>
                </a:solidFill>
                <a:latin typeface="Puritan"/>
              </a:rPr>
              <a:t>User Interface</a:t>
            </a:r>
          </a:p>
          <a:p xmlns:a="http://schemas.openxmlformats.org/drawingml/2006/main">
            <a:pPr algn="l"/>
            <a:r>
              <a:rPr lang="en-US" sz="2025" b="0" i="0" u="none" spc="0" dirty="0" smtClean="0">
                <a:solidFill>
                  <a:srgbClr val="808080"/>
                </a:solidFill>
                <a:latin typeface="Puritan"/>
              </a:rPr>
              <a:t>Translates to HTML</a:t>
            </a:r>
          </a:p>
          <a:p xmlns:a="http://schemas.openxmlformats.org/drawingml/2006/main">
            <a:pPr algn="l"/>
            <a:r>
              <a:rPr lang="en-US" sz="2025" b="0" i="0" u="none" spc="0" dirty="0" smtClean="0">
                <a:solidFill>
                  <a:srgbClr val="808080"/>
                </a:solidFill>
                <a:latin typeface="Puritan"/>
              </a:rPr>
              <a:t/>
            </a:r>
          </a:p>
        </p:txBody>
      </p:sp>
      <p:sp>
        <p:nvSpPr>
          <p:cNvPr id="278" name="Body 2"/>
          <p:cNvSpPr txBox="1"/>
          <p:nvPr/>
        </p:nvSpPr>
        <p:spPr>
          <a:xfrm xmlns:a="http://schemas.openxmlformats.org/drawingml/2006/main">
            <a:off x="714375" y="1400175"/>
            <a:ext cx="6153150" cy="466725"/>
          </a:xfrm>
          <a:prstGeom xmlns:a="http://schemas.openxmlformats.org/drawingml/2006/main" prst="rect">
            <a:avLst/>
          </a:prstGeom>
          <a:effectLst xmlns:a="http://schemas.openxmlformats.org/drawingml/2006/main"/>
        </p:spPr>
        <p:txBody>
          <a:bodyPr xmlns:a="http://schemas.openxmlformats.org/drawingml/2006/main" wrap="square" rtlCol="0" anchor="t">
            <a:spAutoFit/>
          </a:bodyPr>
          <a:lstStyle xmlns:a="http://schemas.openxmlformats.org/drawingml/2006/main"/>
          <a:p xmlns:a="http://schemas.openxmlformats.org/drawingml/2006/main">
            <a:pPr algn="l"/>
            <a:r>
              <a:rPr lang="en-US" sz="2025" b="0" i="0" u="none" spc="0" dirty="0" smtClean="0">
                <a:solidFill>
                  <a:srgbClr val="808080"/>
                </a:solidFill>
                <a:latin typeface="Puritan"/>
              </a:rPr>
              <a:t>A typical Shiny app consists of two files</a:t>
            </a:r>
          </a:p>
        </p:txBody>
      </p:sp>
      <p:sp>
        <p:nvSpPr>
          <p:cNvPr id="279" name="Body 3"/>
          <p:cNvSpPr txBox="1"/>
          <p:nvPr/>
        </p:nvSpPr>
        <p:spPr>
          <a:xfrm xmlns:a="http://schemas.openxmlformats.org/drawingml/2006/main">
            <a:off x="590550" y="3571875"/>
            <a:ext cx="6153150" cy="466725"/>
          </a:xfrm>
          <a:prstGeom xmlns:a="http://schemas.openxmlformats.org/drawingml/2006/main" prst="rect">
            <a:avLst/>
          </a:prstGeom>
          <a:effectLst xmlns:a="http://schemas.openxmlformats.org/drawingml/2006/main"/>
        </p:spPr>
        <p:txBody>
          <a:bodyPr xmlns:a="http://schemas.openxmlformats.org/drawingml/2006/main" wrap="square" rtlCol="0" anchor="t">
            <a:spAutoFit/>
          </a:bodyPr>
          <a:lstStyle xmlns:a="http://schemas.openxmlformats.org/drawingml/2006/main"/>
          <a:p xmlns:a="http://schemas.openxmlformats.org/drawingml/2006/main">
            <a:pPr algn="l"/>
            <a:r>
              <a:rPr lang="en-US" sz="2025" b="0" i="0" u="none" spc="0" dirty="0" smtClean="0">
                <a:solidFill>
                  <a:srgbClr val="808080"/>
                </a:solidFill>
                <a:latin typeface="Puritan"/>
              </a:rPr>
              <a:t>To run a Shiny app</a:t>
            </a:r>
          </a:p>
          <a:p xmlns:a="http://schemas.openxmlformats.org/drawingml/2006/main">
            <a:pPr algn="l"/>
            <a:r>
              <a:rPr lang="en-US" sz="2025" b="0" i="0" u="none" spc="0" dirty="0" smtClean="0">
                <a:solidFill>
                  <a:srgbClr val="808080"/>
                </a:solidFill>
                <a:latin typeface="Puritan"/>
              </a:rPr>
              <a:t>shiny::runApp(path)</a:t>
            </a:r>
          </a:p>
          <a:p xmlns:a="http://schemas.openxmlformats.org/drawingml/2006/main">
            <a:pPr algn="l"/>
            <a:r>
              <a:rPr lang="en-US" sz="2025" b="0" i="0" u="none" spc="0" dirty="0" smtClean="0">
                <a:solidFill>
                  <a:srgbClr val="808080"/>
                </a:solidFill>
                <a:latin typeface="Puritan"/>
              </a:rPr>
              <a:t>path is the path that contains ui.R and server.R</a:t>
            </a:r>
          </a:p>
        </p:txBody>
      </p:sp>
    </p:spTree>
  </p:cSld>
</p:sld>
</file>

<file path=ppt/slides/slide5.xml><?xml version="1.0" encoding="utf-8"?>
<p:sld xmlns:p="http://schemas.openxmlformats.org/presentationml/2006/main">
  <p:cSld>
    <p:bg>
      <p:bgPr>
        <a:solidFill xmlns:a="http://schemas.openxmlformats.org/drawingml/2006/main">
          <a:srgbClr val="F6F6F6"/>
        </a:solidFill>
      </p:bgPr>
    </p:bg>
    <p:spTree>
      <p:nvGrpSpPr>
        <p:cNvPr id="1" name=""/>
        <p:cNvGrpSpPr/>
        <p:nvPr/>
      </p:nvGrpSpPr>
      <p:grpSpPr/>
      <p:sp>
        <p:nvSpPr>
          <p:cNvPr id="281" name="RoundedRect 1"/>
          <p:cNvSpPr txBox="0"/>
          <p:nvPr/>
        </p:nvSpPr>
        <p:spPr>
          <a:xfrm xmlns:a="http://schemas.openxmlformats.org/drawingml/2006/main">
            <a:off x="428625" y="457200"/>
            <a:ext cx="6762750" cy="4791075"/>
          </a:xfrm>
          <a:prstGeom xmlns:a="http://schemas.openxmlformats.org/drawingml/2006/main" prst="roundRect">
            <a:avLst/>
          </a:prstGeom>
          <a:solidFill xmlns:a="http://schemas.openxmlformats.org/drawingml/2006/main">
            <a:srgbClr val="FFFFFF"/>
          </a:solidFill>
          <a:ln xmlns:a="http://schemas.openxmlformats.org/drawingml/2006/main" w="9525">
            <a:solidFill>
              <a:srgbClr val="CCCCCC"/>
            </a:solidFill>
          </a:ln>
          <a:effectLst xmlns:a="http://schemas.openxmlformats.org/drawingml/2006/main">
            <a:glow rad="57150">
              <a:srgbClr val="CCCCCC">
                <a:alpha val="80000"/>
              </a:srgbClr>
            </a:glow>
          </a:effectLst>
        </p:spPr>
        <p:txBody>
          <a:bodyPr xmlns:a="http://schemas.openxmlformats.org/drawingml/2006/main" wrap="square" rtlCol="0" anchor="ctr">
            <a:spAutoFit/>
          </a:bodyPr>
          <a:lstStyle xmlns:a="http://schemas.openxmlformats.org/drawingml/2006/main"/>
          <a:p xmlns:a="http://schemas.openxmlformats.org/drawingml/2006/main">
            <a:pPr algn="ctr"/>
            <a:r>
              <a:rPr lang="en-US" sz="1200" b="0" i="0" u="none" spc="0" dirty="0" smtClean="0">
                <a:solidFill>
                  <a:srgbClr val="ffffff"/>
                </a:solidFill>
                <a:latin typeface="Puritan"/>
              </a:rPr>
              <a:t/>
            </a:r>
          </a:p>
        </p:txBody>
      </p:sp>
      <p:sp>
        <p:nvSpPr>
          <p:cNvPr id="282" name="Title"/>
          <p:cNvSpPr txBox="1"/>
          <p:nvPr/>
        </p:nvSpPr>
        <p:spPr>
          <a:xfrm xmlns:a="http://schemas.openxmlformats.org/drawingml/2006/main">
            <a:off x="742950" y="542925"/>
            <a:ext cx="6134100" cy="914400"/>
          </a:xfrm>
          <a:prstGeom xmlns:a="http://schemas.openxmlformats.org/drawingml/2006/main" prst="rect">
            <a:avLst/>
          </a:prstGeom>
          <a:effectLst xmlns:a="http://schemas.openxmlformats.org/drawingml/2006/main"/>
        </p:spPr>
        <p:txBody>
          <a:bodyPr xmlns:a="http://schemas.openxmlformats.org/drawingml/2006/main" wrap="square" rtlCol="0" anchor="ctr">
            <a:spAutoFit/>
          </a:bodyPr>
          <a:lstStyle xmlns:a="http://schemas.openxmlformats.org/drawingml/2006/main"/>
          <a:p xmlns:a="http://schemas.openxmlformats.org/drawingml/2006/main">
            <a:pPr algn="l"/>
            <a:r>
              <a:rPr lang="en-US" sz="3300" b="0" i="0" u="none" spc="0" dirty="0" smtClean="0">
                <a:solidFill>
                  <a:srgbClr val="333333"/>
                </a:solidFill>
                <a:latin typeface="Puritan"/>
              </a:rPr>
              <a:t>First Example</a:t>
            </a:r>
          </a:p>
        </p:txBody>
      </p:sp>
      <p:sp>
        <p:nvSpPr>
          <p:cNvPr id="283" name="Body 2"/>
          <p:cNvSpPr txBox="1"/>
          <p:nvPr/>
        </p:nvSpPr>
        <p:spPr>
          <a:xfrm xmlns:a="http://schemas.openxmlformats.org/drawingml/2006/main">
            <a:off x="771525" y="1285875"/>
            <a:ext cx="771525" cy="504825"/>
          </a:xfrm>
          <a:prstGeom xmlns:a="http://schemas.openxmlformats.org/drawingml/2006/main" prst="rect">
            <a:avLst/>
          </a:prstGeom>
          <a:effectLst xmlns:a="http://schemas.openxmlformats.org/drawingml/2006/main"/>
        </p:spPr>
        <p:txBody>
          <a:bodyPr xmlns:a="http://schemas.openxmlformats.org/drawingml/2006/main" wrap="square" rtlCol="0" anchor="t">
            <a:spAutoFit/>
          </a:bodyPr>
          <a:lstStyle xmlns:a="http://schemas.openxmlformats.org/drawingml/2006/main"/>
          <a:p xmlns:a="http://schemas.openxmlformats.org/drawingml/2006/main">
            <a:pPr algn="l"/>
            <a:r>
              <a:rPr lang="en-US" sz="2025" b="0" i="0" u="none" spc="0" dirty="0" smtClean="0">
                <a:solidFill>
                  <a:srgbClr val="808080"/>
                </a:solidFill>
                <a:latin typeface="Puritan"/>
              </a:rPr>
              <a:t>ui.R</a:t>
            </a:r>
          </a:p>
        </p:txBody>
      </p:sp>
      <p:pic>
        <p:nvPicPr>
          <p:cNvPr id="284" name="ui.png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3836ad4b02a545c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552450" y="1819275"/>
            <a:ext cx="2686050" cy="3295650"/>
          </a:xfrm>
          <a:prstGeom xmlns:a="http://schemas.openxmlformats.org/drawingml/2006/main" prst="rect"/>
          <a:effectLst xmlns:a="http://schemas.openxmlformats.org/drawingml/2006/main"/>
        </p:spPr>
      </p:pic>
      <p:pic>
        <p:nvPicPr>
          <p:cNvPr id="285" name="server.png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ad4309fdaff4400a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019550" y="1828800"/>
            <a:ext cx="2914650" cy="2057400"/>
          </a:xfrm>
          <a:prstGeom xmlns:a="http://schemas.openxmlformats.org/drawingml/2006/main" prst="rect"/>
          <a:effectLst xmlns:a="http://schemas.openxmlformats.org/drawingml/2006/main"/>
        </p:spPr>
      </p:pic>
      <p:sp>
        <p:nvSpPr>
          <p:cNvPr id="286" name="Body 3"/>
          <p:cNvSpPr txBox="1"/>
          <p:nvPr/>
        </p:nvSpPr>
        <p:spPr>
          <a:xfrm xmlns:a="http://schemas.openxmlformats.org/drawingml/2006/main">
            <a:off x="3924300" y="1228725"/>
            <a:ext cx="1790700" cy="504825"/>
          </a:xfrm>
          <a:prstGeom xmlns:a="http://schemas.openxmlformats.org/drawingml/2006/main" prst="rect">
            <a:avLst/>
          </a:prstGeom>
          <a:effectLst xmlns:a="http://schemas.openxmlformats.org/drawingml/2006/main"/>
        </p:spPr>
        <p:txBody>
          <a:bodyPr xmlns:a="http://schemas.openxmlformats.org/drawingml/2006/main" wrap="square" rtlCol="0" anchor="t">
            <a:spAutoFit/>
          </a:bodyPr>
          <a:lstStyle xmlns:a="http://schemas.openxmlformats.org/drawingml/2006/main"/>
          <a:p xmlns:a="http://schemas.openxmlformats.org/drawingml/2006/main">
            <a:pPr algn="l"/>
            <a:r>
              <a:rPr lang="en-US" sz="2025" b="0" i="0" u="none" spc="0" dirty="0" smtClean="0">
                <a:solidFill>
                  <a:srgbClr val="808080"/>
                </a:solidFill>
                <a:latin typeface="Puritan"/>
              </a:rPr>
              <a:t>server.R</a:t>
            </a:r>
          </a:p>
        </p:txBody>
      </p:sp>
    </p:spTree>
  </p:cSld>
</p:sld>
</file>

<file path=ppt/slides/slide6.xml><?xml version="1.0" encoding="utf-8"?>
<p:sld xmlns:p="http://schemas.openxmlformats.org/presentationml/2006/main">
  <p:cSld>
    <p:bg>
      <p:bgPr>
        <a:solidFill xmlns:a="http://schemas.openxmlformats.org/drawingml/2006/main">
          <a:srgbClr val="F6F6F6"/>
        </a:solidFill>
      </p:bgPr>
    </p:bg>
    <p:spTree>
      <p:nvGrpSpPr>
        <p:cNvPr id="1" name=""/>
        <p:cNvGrpSpPr/>
        <p:nvPr/>
      </p:nvGrpSpPr>
      <p:grpSpPr/>
      <p:sp>
        <p:nvSpPr>
          <p:cNvPr id="288" name="RoundedRect 1"/>
          <p:cNvSpPr txBox="0"/>
          <p:nvPr/>
        </p:nvSpPr>
        <p:spPr>
          <a:xfrm xmlns:a="http://schemas.openxmlformats.org/drawingml/2006/main">
            <a:off x="428625" y="457200"/>
            <a:ext cx="6762750" cy="4791075"/>
          </a:xfrm>
          <a:prstGeom xmlns:a="http://schemas.openxmlformats.org/drawingml/2006/main" prst="roundRect">
            <a:avLst/>
          </a:prstGeom>
          <a:solidFill xmlns:a="http://schemas.openxmlformats.org/drawingml/2006/main">
            <a:srgbClr val="FFFFFF"/>
          </a:solidFill>
          <a:ln xmlns:a="http://schemas.openxmlformats.org/drawingml/2006/main" w="9525">
            <a:solidFill>
              <a:srgbClr val="CCCCCC"/>
            </a:solidFill>
          </a:ln>
          <a:effectLst xmlns:a="http://schemas.openxmlformats.org/drawingml/2006/main">
            <a:glow rad="57150">
              <a:srgbClr val="CCCCCC">
                <a:alpha val="80000"/>
              </a:srgbClr>
            </a:glow>
          </a:effectLst>
        </p:spPr>
        <p:txBody>
          <a:bodyPr xmlns:a="http://schemas.openxmlformats.org/drawingml/2006/main" wrap="square" rtlCol="0" anchor="ctr">
            <a:spAutoFit/>
          </a:bodyPr>
          <a:lstStyle xmlns:a="http://schemas.openxmlformats.org/drawingml/2006/main"/>
          <a:p xmlns:a="http://schemas.openxmlformats.org/drawingml/2006/main">
            <a:pPr algn="ctr"/>
            <a:r>
              <a:rPr lang="en-US" sz="1200" b="0" i="0" u="none" spc="0" dirty="0" smtClean="0">
                <a:solidFill>
                  <a:srgbClr val="ffffff"/>
                </a:solidFill>
                <a:latin typeface="Puritan"/>
              </a:rPr>
              <a:t/>
            </a:r>
          </a:p>
        </p:txBody>
      </p:sp>
      <p:sp>
        <p:nvSpPr>
          <p:cNvPr id="289" name="Title"/>
          <p:cNvSpPr txBox="1"/>
          <p:nvPr/>
        </p:nvSpPr>
        <p:spPr>
          <a:xfrm xmlns:a="http://schemas.openxmlformats.org/drawingml/2006/main">
            <a:off x="742950" y="542925"/>
            <a:ext cx="6134100" cy="914400"/>
          </a:xfrm>
          <a:prstGeom xmlns:a="http://schemas.openxmlformats.org/drawingml/2006/main" prst="rect">
            <a:avLst/>
          </a:prstGeom>
          <a:effectLst xmlns:a="http://schemas.openxmlformats.org/drawingml/2006/main"/>
        </p:spPr>
        <p:txBody>
          <a:bodyPr xmlns:a="http://schemas.openxmlformats.org/drawingml/2006/main" wrap="square" rtlCol="0" anchor="ctr">
            <a:spAutoFit/>
          </a:bodyPr>
          <a:lstStyle xmlns:a="http://schemas.openxmlformats.org/drawingml/2006/main"/>
          <a:p xmlns:a="http://schemas.openxmlformats.org/drawingml/2006/main">
            <a:pPr algn="l"/>
            <a:r>
              <a:rPr lang="en-US" sz="3300" b="0" i="0" u="none" spc="0" dirty="0" smtClean="0">
                <a:solidFill>
                  <a:srgbClr val="333333"/>
                </a:solidFill>
                <a:latin typeface="Puritan"/>
              </a:rPr>
              <a:t>First Example - ui.R</a:t>
            </a:r>
          </a:p>
        </p:txBody>
      </p:sp>
      <p:pic>
        <p:nvPicPr>
          <p:cNvPr id="290" name="ui.png 1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2b595c41564744bb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590550" y="1466850"/>
            <a:ext cx="2686050" cy="3295650"/>
          </a:xfrm>
          <a:prstGeom xmlns:a="http://schemas.openxmlformats.org/drawingml/2006/main" prst="rect"/>
          <a:effectLst xmlns:a="http://schemas.openxmlformats.org/drawingml/2006/main"/>
        </p:spPr>
      </p:pic>
      <p:pic>
        <p:nvPicPr>
          <p:cNvPr id="291" name="example1.png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01682fa4586d49c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3476625" y="1790700"/>
            <a:ext cx="4086225" cy="2600325"/>
          </a:xfrm>
          <a:prstGeom xmlns:a="http://schemas.openxmlformats.org/drawingml/2006/main" prst="rect"/>
          <a:effectLst xmlns:a="http://schemas.openxmlformats.org/drawingml/2006/main"/>
        </p:spPr>
      </p:pic>
      <p:sp>
        <p:nvSpPr>
          <p:cNvPr id="292" name="Path2 1"/>
          <p:cNvSpPr txBox="0"/>
          <p:nvPr/>
        </p:nvSpPr>
        <p:spPr>
          <a:xfrm xmlns:a="http://schemas.openxmlformats.org/drawingml/2006/main">
            <a:off x="2619375" y="3971925"/>
            <a:ext cx="2276475" cy="428625"/>
          </a:xfrm>
          <a:prstGeom xmlns:a="http://schemas.openxmlformats.org/drawingml/2006/main" prst="rect">
            <a:avLst/>
          </a:prstGeom>
          <a:solidFill xmlns:a="http://schemas.openxmlformats.org/drawingml/2006/main">
            <a:srgbClr val="808078"/>
          </a:solidFill>
          <a:ln xmlns:a="http://schemas.openxmlformats.org/drawingml/2006/main" w="9525">
            <a:solidFill>
              <a:srgbClr val="808080"/>
            </a:solidFill>
          </a:ln>
          <a:effectLst xmlns:a="http://schemas.openxmlformats.org/drawingml/2006/main"/>
        </p:spPr>
      </p:sp>
      <p:sp>
        <p:nvSpPr>
          <p:cNvPr id="293" name="Path2 2"/>
          <p:cNvSpPr txBox="0"/>
          <p:nvPr/>
        </p:nvSpPr>
        <p:spPr>
          <a:xfrm xmlns:a="http://schemas.openxmlformats.org/drawingml/2006/main">
            <a:off x="2371725" y="2609850"/>
            <a:ext cx="1257300" cy="352425"/>
          </a:xfrm>
          <a:prstGeom xmlns:a="http://schemas.openxmlformats.org/drawingml/2006/main" prst="rect">
            <a:avLst/>
          </a:prstGeom>
          <a:solidFill xmlns:a="http://schemas.openxmlformats.org/drawingml/2006/main">
            <a:srgbClr val="808078"/>
          </a:solidFill>
          <a:ln xmlns:a="http://schemas.openxmlformats.org/drawingml/2006/main" w="9525">
            <a:solidFill>
              <a:srgbClr val="808080"/>
            </a:solidFill>
          </a:ln>
          <a:effectLst xmlns:a="http://schemas.openxmlformats.org/drawingml/2006/main"/>
        </p:spPr>
      </p:sp>
      <p:sp>
        <p:nvSpPr>
          <p:cNvPr id="294" name="Path2 3"/>
          <p:cNvSpPr txBox="0"/>
          <p:nvPr/>
        </p:nvSpPr>
        <p:spPr>
          <a:xfrm xmlns:a="http://schemas.openxmlformats.org/drawingml/2006/main">
            <a:off x="2419350" y="1895475"/>
            <a:ext cx="1019175" cy="285750"/>
          </a:xfrm>
          <a:prstGeom xmlns:a="http://schemas.openxmlformats.org/drawingml/2006/main" prst="rect">
            <a:avLst/>
          </a:prstGeom>
          <a:solidFill xmlns:a="http://schemas.openxmlformats.org/drawingml/2006/main">
            <a:srgbClr val="808078"/>
          </a:solidFill>
          <a:ln xmlns:a="http://schemas.openxmlformats.org/drawingml/2006/main" w="9525">
            <a:solidFill>
              <a:srgbClr val="808080"/>
            </a:solidFill>
          </a:ln>
          <a:effectLst xmlns:a="http://schemas.openxmlformats.org/drawingml/2006/main"/>
        </p:spPr>
      </p:sp>
    </p:spTree>
  </p:cSld>
</p:sld>
</file>

<file path=ppt/slides/slide7.xml><?xml version="1.0" encoding="utf-8"?>
<p:sld xmlns:p="http://schemas.openxmlformats.org/presentationml/2006/main">
  <p:cSld>
    <p:bg>
      <p:bgPr>
        <a:solidFill xmlns:a="http://schemas.openxmlformats.org/drawingml/2006/main">
          <a:srgbClr val="F6F6F6"/>
        </a:solidFill>
      </p:bgPr>
    </p:bg>
    <p:spTree>
      <p:nvGrpSpPr>
        <p:cNvPr id="1" name=""/>
        <p:cNvGrpSpPr/>
        <p:nvPr/>
      </p:nvGrpSpPr>
      <p:grpSpPr/>
      <p:sp>
        <p:nvSpPr>
          <p:cNvPr id="296" name="RoundedRect 1"/>
          <p:cNvSpPr txBox="0"/>
          <p:nvPr/>
        </p:nvSpPr>
        <p:spPr>
          <a:xfrm xmlns:a="http://schemas.openxmlformats.org/drawingml/2006/main">
            <a:off x="428625" y="457200"/>
            <a:ext cx="6762750" cy="4791075"/>
          </a:xfrm>
          <a:prstGeom xmlns:a="http://schemas.openxmlformats.org/drawingml/2006/main" prst="roundRect">
            <a:avLst/>
          </a:prstGeom>
          <a:solidFill xmlns:a="http://schemas.openxmlformats.org/drawingml/2006/main">
            <a:srgbClr val="FFFFFF"/>
          </a:solidFill>
          <a:ln xmlns:a="http://schemas.openxmlformats.org/drawingml/2006/main" w="9525">
            <a:solidFill>
              <a:srgbClr val="CCCCCC"/>
            </a:solidFill>
          </a:ln>
          <a:effectLst xmlns:a="http://schemas.openxmlformats.org/drawingml/2006/main">
            <a:glow rad="57150">
              <a:srgbClr val="CCCCCC">
                <a:alpha val="80000"/>
              </a:srgbClr>
            </a:glow>
          </a:effectLst>
        </p:spPr>
        <p:txBody>
          <a:bodyPr xmlns:a="http://schemas.openxmlformats.org/drawingml/2006/main" wrap="square" rtlCol="0" anchor="ctr">
            <a:spAutoFit/>
          </a:bodyPr>
          <a:lstStyle xmlns:a="http://schemas.openxmlformats.org/drawingml/2006/main"/>
          <a:p xmlns:a="http://schemas.openxmlformats.org/drawingml/2006/main">
            <a:pPr algn="ctr"/>
            <a:r>
              <a:rPr lang="en-US" sz="1200" b="0" i="0" u="none" spc="0" dirty="0" smtClean="0">
                <a:solidFill>
                  <a:srgbClr val="ffffff"/>
                </a:solidFill>
                <a:latin typeface="Puritan"/>
              </a:rPr>
              <a:t/>
            </a:r>
          </a:p>
        </p:txBody>
      </p:sp>
      <p:sp>
        <p:nvSpPr>
          <p:cNvPr id="297" name="Title"/>
          <p:cNvSpPr txBox="1"/>
          <p:nvPr/>
        </p:nvSpPr>
        <p:spPr>
          <a:xfrm xmlns:a="http://schemas.openxmlformats.org/drawingml/2006/main">
            <a:off x="742950" y="542925"/>
            <a:ext cx="6134100" cy="914400"/>
          </a:xfrm>
          <a:prstGeom xmlns:a="http://schemas.openxmlformats.org/drawingml/2006/main" prst="rect">
            <a:avLst/>
          </a:prstGeom>
          <a:effectLst xmlns:a="http://schemas.openxmlformats.org/drawingml/2006/main"/>
        </p:spPr>
        <p:txBody>
          <a:bodyPr xmlns:a="http://schemas.openxmlformats.org/drawingml/2006/main" wrap="square" rtlCol="0" anchor="ctr">
            <a:spAutoFit/>
          </a:bodyPr>
          <a:lstStyle xmlns:a="http://schemas.openxmlformats.org/drawingml/2006/main"/>
          <a:p xmlns:a="http://schemas.openxmlformats.org/drawingml/2006/main">
            <a:pPr algn="l"/>
            <a:r>
              <a:rPr lang="en-US" sz="3300" b="0" i="0" u="none" spc="0" dirty="0" smtClean="0">
                <a:solidFill>
                  <a:srgbClr val="333333"/>
                </a:solidFill>
                <a:latin typeface="Puritan"/>
              </a:rPr>
              <a:t>First Example</a:t>
            </a:r>
          </a:p>
        </p:txBody>
      </p:sp>
      <p:sp>
        <p:nvSpPr>
          <p:cNvPr id="298" name="Body 2"/>
          <p:cNvSpPr txBox="1"/>
          <p:nvPr/>
        </p:nvSpPr>
        <p:spPr>
          <a:xfrm xmlns:a="http://schemas.openxmlformats.org/drawingml/2006/main">
            <a:off x="571500" y="1323975"/>
            <a:ext cx="771525" cy="504825"/>
          </a:xfrm>
          <a:prstGeom xmlns:a="http://schemas.openxmlformats.org/drawingml/2006/main" prst="rect">
            <a:avLst/>
          </a:prstGeom>
          <a:effectLst xmlns:a="http://schemas.openxmlformats.org/drawingml/2006/main"/>
        </p:spPr>
        <p:txBody>
          <a:bodyPr xmlns:a="http://schemas.openxmlformats.org/drawingml/2006/main" wrap="square" rtlCol="0" anchor="t">
            <a:spAutoFit/>
          </a:bodyPr>
          <a:lstStyle xmlns:a="http://schemas.openxmlformats.org/drawingml/2006/main"/>
          <a:p xmlns:a="http://schemas.openxmlformats.org/drawingml/2006/main">
            <a:pPr algn="l"/>
            <a:r>
              <a:rPr lang="en-US" sz="2025" b="0" i="0" u="none" spc="0" dirty="0" smtClean="0">
                <a:solidFill>
                  <a:srgbClr val="808080"/>
                </a:solidFill>
                <a:latin typeface="Puritan"/>
              </a:rPr>
              <a:t>ui.R</a:t>
            </a:r>
          </a:p>
        </p:txBody>
      </p:sp>
      <p:pic>
        <p:nvPicPr>
          <p:cNvPr id="299" name="ui.png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fcde498e463242d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552450" y="1819275"/>
            <a:ext cx="2686050" cy="3295650"/>
          </a:xfrm>
          <a:prstGeom xmlns:a="http://schemas.openxmlformats.org/drawingml/2006/main" prst="rect"/>
          <a:effectLst xmlns:a="http://schemas.openxmlformats.org/drawingml/2006/main"/>
        </p:spPr>
      </p:pic>
      <p:pic>
        <p:nvPicPr>
          <p:cNvPr id="300" name="server.png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1d316c1cc91544db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019550" y="1828800"/>
            <a:ext cx="2914650" cy="2057400"/>
          </a:xfrm>
          <a:prstGeom xmlns:a="http://schemas.openxmlformats.org/drawingml/2006/main" prst="rect"/>
          <a:effectLst xmlns:a="http://schemas.openxmlformats.org/drawingml/2006/main"/>
        </p:spPr>
      </p:pic>
      <p:sp>
        <p:nvSpPr>
          <p:cNvPr id="301" name="Body 3"/>
          <p:cNvSpPr txBox="1"/>
          <p:nvPr/>
        </p:nvSpPr>
        <p:spPr>
          <a:xfrm xmlns:a="http://schemas.openxmlformats.org/drawingml/2006/main">
            <a:off x="3981450" y="1333500"/>
            <a:ext cx="1790700" cy="504825"/>
          </a:xfrm>
          <a:prstGeom xmlns:a="http://schemas.openxmlformats.org/drawingml/2006/main" prst="rect">
            <a:avLst/>
          </a:prstGeom>
          <a:effectLst xmlns:a="http://schemas.openxmlformats.org/drawingml/2006/main"/>
        </p:spPr>
        <p:txBody>
          <a:bodyPr xmlns:a="http://schemas.openxmlformats.org/drawingml/2006/main" wrap="square" rtlCol="0" anchor="t">
            <a:spAutoFit/>
          </a:bodyPr>
          <a:lstStyle xmlns:a="http://schemas.openxmlformats.org/drawingml/2006/main"/>
          <a:p xmlns:a="http://schemas.openxmlformats.org/drawingml/2006/main">
            <a:pPr algn="l"/>
            <a:r>
              <a:rPr lang="en-US" sz="2025" b="0" i="0" u="none" spc="0" dirty="0" smtClean="0">
                <a:solidFill>
                  <a:srgbClr val="808080"/>
                </a:solidFill>
                <a:latin typeface="Puritan"/>
              </a:rPr>
              <a:t>server.R</a:t>
            </a:r>
          </a:p>
        </p:txBody>
      </p:sp>
      <p:sp>
        <p:nvSpPr>
          <p:cNvPr id="302" name="Path2 1"/>
          <p:cNvSpPr txBox="0"/>
          <p:nvPr/>
        </p:nvSpPr>
        <p:spPr>
          <a:xfrm xmlns:a="http://schemas.openxmlformats.org/drawingml/2006/main">
            <a:off x="2162175" y="3200400"/>
            <a:ext cx="2190750" cy="104775"/>
          </a:xfrm>
          <a:prstGeom xmlns:a="http://schemas.openxmlformats.org/drawingml/2006/main" prst="rect">
            <a:avLst/>
          </a:prstGeom>
          <a:solidFill xmlns:a="http://schemas.openxmlformats.org/drawingml/2006/main">
            <a:srgbClr val="808078"/>
          </a:solidFill>
          <a:ln xmlns:a="http://schemas.openxmlformats.org/drawingml/2006/main" w="9525">
            <a:solidFill>
              <a:srgbClr val="808080"/>
            </a:solidFill>
          </a:ln>
          <a:effectLst xmlns:a="http://schemas.openxmlformats.org/drawingml/2006/main"/>
        </p:spPr>
      </p:sp>
      <p:sp>
        <p:nvSpPr>
          <p:cNvPr id="303" name="Path2 2"/>
          <p:cNvSpPr txBox="0"/>
          <p:nvPr/>
        </p:nvSpPr>
        <p:spPr>
          <a:xfrm xmlns:a="http://schemas.openxmlformats.org/drawingml/2006/main">
            <a:off x="2352675" y="2505075"/>
            <a:ext cx="1800225" cy="2162175"/>
          </a:xfrm>
          <a:prstGeom xmlns:a="http://schemas.openxmlformats.org/drawingml/2006/main" prst="rect">
            <a:avLst/>
          </a:prstGeom>
          <a:solidFill xmlns:a="http://schemas.openxmlformats.org/drawingml/2006/main">
            <a:srgbClr val="808078"/>
          </a:solidFill>
          <a:ln xmlns:a="http://schemas.openxmlformats.org/drawingml/2006/main" w="9525">
            <a:solidFill>
              <a:srgbClr val="808080"/>
            </a:solidFill>
          </a:ln>
          <a:effectLst xmlns:a="http://schemas.openxmlformats.org/drawingml/2006/main"/>
        </p:spPr>
      </p:sp>
    </p:spTree>
  </p:cSld>
</p:sld>
</file>

<file path=ppt/slides/slide8.xml><?xml version="1.0" encoding="utf-8"?>
<p:sld xmlns:p="http://schemas.openxmlformats.org/presentationml/2006/main">
  <p:cSld>
    <p:bg>
      <p:bgPr>
        <a:solidFill xmlns:a="http://schemas.openxmlformats.org/drawingml/2006/main">
          <a:srgbClr val="F6F6F6"/>
        </a:solidFill>
      </p:bgPr>
    </p:bg>
    <p:spTree>
      <p:nvGrpSpPr>
        <p:cNvPr id="1" name=""/>
        <p:cNvGrpSpPr/>
        <p:nvPr/>
      </p:nvGrpSpPr>
      <p:grpSpPr/>
      <p:sp>
        <p:nvSpPr>
          <p:cNvPr id="305" name="RoundedRect 1"/>
          <p:cNvSpPr txBox="0"/>
          <p:nvPr/>
        </p:nvSpPr>
        <p:spPr>
          <a:xfrm xmlns:a="http://schemas.openxmlformats.org/drawingml/2006/main">
            <a:off x="428625" y="457200"/>
            <a:ext cx="6762750" cy="4791075"/>
          </a:xfrm>
          <a:prstGeom xmlns:a="http://schemas.openxmlformats.org/drawingml/2006/main" prst="roundRect">
            <a:avLst/>
          </a:prstGeom>
          <a:solidFill xmlns:a="http://schemas.openxmlformats.org/drawingml/2006/main">
            <a:srgbClr val="FFFFFF"/>
          </a:solidFill>
          <a:ln xmlns:a="http://schemas.openxmlformats.org/drawingml/2006/main" w="9525">
            <a:solidFill>
              <a:srgbClr val="CCCCCC"/>
            </a:solidFill>
          </a:ln>
          <a:effectLst xmlns:a="http://schemas.openxmlformats.org/drawingml/2006/main">
            <a:glow rad="57150">
              <a:srgbClr val="CCCCCC">
                <a:alpha val="80000"/>
              </a:srgbClr>
            </a:glow>
          </a:effectLst>
        </p:spPr>
        <p:txBody>
          <a:bodyPr xmlns:a="http://schemas.openxmlformats.org/drawingml/2006/main" wrap="square" rtlCol="0" anchor="ctr">
            <a:spAutoFit/>
          </a:bodyPr>
          <a:lstStyle xmlns:a="http://schemas.openxmlformats.org/drawingml/2006/main"/>
          <a:p xmlns:a="http://schemas.openxmlformats.org/drawingml/2006/main">
            <a:pPr algn="ctr"/>
            <a:r>
              <a:rPr lang="en-US" sz="1200" b="0" i="0" u="none" spc="0" dirty="0" smtClean="0">
                <a:solidFill>
                  <a:srgbClr val="ffffff"/>
                </a:solidFill>
                <a:latin typeface="Puritan"/>
              </a:rPr>
              <a:t/>
            </a:r>
          </a:p>
        </p:txBody>
      </p:sp>
      <p:sp>
        <p:nvSpPr>
          <p:cNvPr id="306" name="Title"/>
          <p:cNvSpPr txBox="1"/>
          <p:nvPr/>
        </p:nvSpPr>
        <p:spPr>
          <a:xfrm xmlns:a="http://schemas.openxmlformats.org/drawingml/2006/main">
            <a:off x="742950" y="542925"/>
            <a:ext cx="6134100" cy="914400"/>
          </a:xfrm>
          <a:prstGeom xmlns:a="http://schemas.openxmlformats.org/drawingml/2006/main" prst="rect">
            <a:avLst/>
          </a:prstGeom>
          <a:effectLst xmlns:a="http://schemas.openxmlformats.org/drawingml/2006/main"/>
        </p:spPr>
        <p:txBody>
          <a:bodyPr xmlns:a="http://schemas.openxmlformats.org/drawingml/2006/main" wrap="square" rtlCol="0" anchor="ctr">
            <a:spAutoFit/>
          </a:bodyPr>
          <a:lstStyle xmlns:a="http://schemas.openxmlformats.org/drawingml/2006/main"/>
          <a:p xmlns:a="http://schemas.openxmlformats.org/drawingml/2006/main">
            <a:pPr algn="l"/>
            <a:r>
              <a:rPr lang="en-US" sz="3300" b="0" i="0" u="none" spc="0" dirty="0" smtClean="0">
                <a:solidFill>
                  <a:srgbClr val="333333"/>
                </a:solidFill>
                <a:latin typeface="Puritan"/>
              </a:rPr>
              <a:t>Reactive Programming</a:t>
            </a:r>
          </a:p>
        </p:txBody>
      </p:sp>
      <p:sp>
        <p:nvSpPr>
          <p:cNvPr id="307" name="Body"/>
          <p:cNvSpPr txBox="1"/>
          <p:nvPr/>
        </p:nvSpPr>
        <p:spPr>
          <a:xfrm xmlns:a="http://schemas.openxmlformats.org/drawingml/2006/main">
            <a:off x="828675" y="1485900"/>
            <a:ext cx="6038850" cy="3257550"/>
          </a:xfrm>
          <a:prstGeom xmlns:a="http://schemas.openxmlformats.org/drawingml/2006/main" prst="rect">
            <a:avLst/>
          </a:prstGeom>
          <a:effectLst xmlns:a="http://schemas.openxmlformats.org/drawingml/2006/main"/>
        </p:spPr>
        <p:txBody>
          <a:bodyPr xmlns:a="http://schemas.openxmlformats.org/drawingml/2006/main" wrap="square" rtlCol="0" anchor="ctr">
            <a:spAutoFit/>
          </a:bodyPr>
          <a:lstStyle xmlns:a="http://schemas.openxmlformats.org/drawingml/2006/main"/>
          <a:p xmlns:a="http://schemas.openxmlformats.org/drawingml/2006/main">
            <a:pPr algn="l"/>
            <a:r>
              <a:rPr lang="en-US" sz="2025" b="0" i="0" u="none" spc="0" dirty="0" smtClean="0">
                <a:solidFill>
                  <a:srgbClr val="808080"/>
                </a:solidFill>
                <a:latin typeface="Puritan"/>
              </a:rPr>
              <a:t>What is NOT reactive programming?</a:t>
            </a:r>
          </a:p>
          <a:p xmlns:a="http://schemas.openxmlformats.org/drawingml/2006/main">
            <a:pPr algn="l"/>
            <a:r>
              <a:rPr lang="en-US" sz="2025" b="0" i="0" u="none" spc="0" dirty="0" smtClean="0">
                <a:solidFill>
                  <a:srgbClr val="808080"/>
                </a:solidFill>
                <a:latin typeface="Puritan"/>
              </a:rPr>
              <a:t>Most R code is not reactive</a:t>
            </a:r>
          </a:p>
          <a:p xmlns:a="http://schemas.openxmlformats.org/drawingml/2006/main">
            <a:pPr algn="l"/>
            <a:r>
              <a:rPr lang="en-US" sz="2025" b="0" i="0" u="none" spc="0" dirty="0" smtClean="0">
                <a:solidFill>
                  <a:srgbClr val="808080"/>
                </a:solidFill>
                <a:latin typeface="Puritan"/>
              </a:rPr>
              <a:t/>
            </a:r>
          </a:p>
          <a:p xmlns:a="http://schemas.openxmlformats.org/drawingml/2006/main">
            <a:pPr algn="l"/>
            <a:r>
              <a:rPr lang="en-US" sz="2025" b="0" i="0" u="none" spc="0" dirty="0" smtClean="0">
                <a:solidFill>
                  <a:srgbClr val="808080"/>
                </a:solidFill>
                <a:latin typeface="Puritan"/>
              </a:rPr>
              <a:t/>
            </a:r>
          </a:p>
          <a:p xmlns:a="http://schemas.openxmlformats.org/drawingml/2006/main">
            <a:pPr algn="l"/>
            <a:r>
              <a:rPr lang="en-US" sz="2025" b="0" i="0" u="none" spc="0" dirty="0" smtClean="0">
                <a:solidFill>
                  <a:srgbClr val="808080"/>
                </a:solidFill>
                <a:latin typeface="Puritan"/>
              </a:rPr>
              <a:t>Reactive programming is...</a:t>
            </a:r>
          </a:p>
          <a:p xmlns:a="http://schemas.openxmlformats.org/drawingml/2006/main">
            <a:pPr algn="l"/>
            <a:r>
              <a:rPr lang="en-US" sz="2025" b="0" i="0" u="none" spc="0" dirty="0" smtClean="0">
                <a:solidFill>
                  <a:srgbClr val="808080"/>
                </a:solidFill>
                <a:latin typeface="Puritan"/>
              </a:rPr>
              <a:t>if the value of </a:t>
            </a:r>
            <a:r>
              <a:rPr lang="en-US" sz="2025" b="0" i="1" u="none" spc="0" dirty="0" smtClean="0">
                <a:solidFill>
                  <a:srgbClr val="808080"/>
                </a:solidFill>
                <a:latin typeface="Puritan"/>
              </a:rPr>
              <a:t>c</a:t>
            </a:r>
            <a:r>
              <a:rPr lang="en-US" sz="2025" b="0" i="0" u="none" spc="0" dirty="0" smtClean="0">
                <a:solidFill>
                  <a:srgbClr val="808080"/>
                </a:solidFill>
                <a:latin typeface="Puritan"/>
              </a:rPr>
              <a:t> changed with </a:t>
            </a:r>
            <a:r>
              <a:rPr lang="en-US" sz="2025" b="0" i="1" u="none" spc="0" dirty="0" smtClean="0">
                <a:solidFill>
                  <a:srgbClr val="808080"/>
                </a:solidFill>
                <a:latin typeface="Puritan"/>
              </a:rPr>
              <a:t>a</a:t>
            </a:r>
          </a:p>
          <a:p xmlns:a="http://schemas.openxmlformats.org/drawingml/2006/main">
            <a:pPr algn="l"/>
            <a:r>
              <a:rPr lang="en-US" sz="2025" b="0" i="0" u="none" spc="0" dirty="0" smtClean="0">
                <a:solidFill>
                  <a:srgbClr val="808080"/>
                </a:solidFill>
                <a:latin typeface="Puritan"/>
              </a:rPr>
              <a:t>Shiny</a:t>
            </a:r>
          </a:p>
          <a:p xmlns:a="http://schemas.openxmlformats.org/drawingml/2006/main">
            <a:pPr algn="l"/>
            <a:r>
              <a:rPr lang="en-US" sz="2025" b="0" i="1" u="none" spc="0" dirty="0" smtClean="0">
                <a:solidFill>
                  <a:srgbClr val="808080"/>
                </a:solidFill>
                <a:latin typeface="Puritan"/>
              </a:rPr>
              <a:t/>
            </a:r>
          </a:p>
          <a:p xmlns:a="http://schemas.openxmlformats.org/drawingml/2006/main">
            <a:pPr algn="l"/>
            <a:r>
              <a:rPr lang="en-US" sz="2025" b="0" i="1" u="none" spc="0" dirty="0" smtClean="0">
                <a:solidFill>
                  <a:srgbClr val="808080"/>
                </a:solidFill>
                <a:latin typeface="Puritan"/>
              </a:rPr>
              <a:t/>
            </a:r>
          </a:p>
        </p:txBody>
      </p:sp>
      <p:pic>
        <p:nvPicPr>
          <p:cNvPr id="308" name="rcode1.png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367b72c55bbe4cfe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028700" y="2305050"/>
            <a:ext cx="6057900" cy="714375"/>
          </a:xfrm>
          <a:prstGeom xmlns:a="http://schemas.openxmlformats.org/drawingml/2006/main" prst="rect"/>
          <a:effectLst xmlns:a="http://schemas.openxmlformats.org/drawingml/2006/main"/>
        </p:spPr>
      </p:pic>
    </p:spTree>
  </p:cSld>
</p:sld>
</file>

<file path=ppt/slides/slide9.xml><?xml version="1.0" encoding="utf-8"?>
<p:sld xmlns:p="http://schemas.openxmlformats.org/presentationml/2006/main">
  <p:cSld>
    <p:bg>
      <p:bgPr>
        <a:solidFill xmlns:a="http://schemas.openxmlformats.org/drawingml/2006/main">
          <a:srgbClr val="F6F6F6"/>
        </a:solidFill>
      </p:bgPr>
    </p:bg>
    <p:spTree>
      <p:nvGrpSpPr>
        <p:cNvPr id="1" name=""/>
        <p:cNvGrpSpPr/>
        <p:nvPr/>
      </p:nvGrpSpPr>
      <p:grpSpPr/>
      <p:sp>
        <p:nvSpPr>
          <p:cNvPr id="310" name="RoundedRect 1"/>
          <p:cNvSpPr txBox="0"/>
          <p:nvPr/>
        </p:nvSpPr>
        <p:spPr>
          <a:xfrm xmlns:a="http://schemas.openxmlformats.org/drawingml/2006/main">
            <a:off x="428625" y="457200"/>
            <a:ext cx="6762750" cy="4791075"/>
          </a:xfrm>
          <a:prstGeom xmlns:a="http://schemas.openxmlformats.org/drawingml/2006/main" prst="roundRect">
            <a:avLst/>
          </a:prstGeom>
          <a:solidFill xmlns:a="http://schemas.openxmlformats.org/drawingml/2006/main">
            <a:srgbClr val="FFFFFF"/>
          </a:solidFill>
          <a:ln xmlns:a="http://schemas.openxmlformats.org/drawingml/2006/main" w="9525">
            <a:solidFill>
              <a:srgbClr val="CCCCCC"/>
            </a:solidFill>
          </a:ln>
          <a:effectLst xmlns:a="http://schemas.openxmlformats.org/drawingml/2006/main">
            <a:glow rad="57150">
              <a:srgbClr val="CCCCCC">
                <a:alpha val="80000"/>
              </a:srgbClr>
            </a:glow>
          </a:effectLst>
        </p:spPr>
        <p:txBody>
          <a:bodyPr xmlns:a="http://schemas.openxmlformats.org/drawingml/2006/main" wrap="square" rtlCol="0" anchor="ctr">
            <a:spAutoFit/>
          </a:bodyPr>
          <a:lstStyle xmlns:a="http://schemas.openxmlformats.org/drawingml/2006/main"/>
          <a:p xmlns:a="http://schemas.openxmlformats.org/drawingml/2006/main">
            <a:pPr algn="ctr"/>
            <a:r>
              <a:rPr lang="en-US" sz="1200" b="0" i="0" u="none" spc="0" dirty="0" smtClean="0">
                <a:solidFill>
                  <a:srgbClr val="ffffff"/>
                </a:solidFill>
                <a:latin typeface="Puritan"/>
              </a:rPr>
              <a:t/>
            </a:r>
          </a:p>
        </p:txBody>
      </p:sp>
      <p:sp>
        <p:nvSpPr>
          <p:cNvPr id="311" name="Title"/>
          <p:cNvSpPr txBox="1"/>
          <p:nvPr/>
        </p:nvSpPr>
        <p:spPr>
          <a:xfrm xmlns:a="http://schemas.openxmlformats.org/drawingml/2006/main">
            <a:off x="742950" y="542925"/>
            <a:ext cx="6134100" cy="914400"/>
          </a:xfrm>
          <a:prstGeom xmlns:a="http://schemas.openxmlformats.org/drawingml/2006/main" prst="rect">
            <a:avLst/>
          </a:prstGeom>
          <a:effectLst xmlns:a="http://schemas.openxmlformats.org/drawingml/2006/main"/>
        </p:spPr>
        <p:txBody>
          <a:bodyPr xmlns:a="http://schemas.openxmlformats.org/drawingml/2006/main" wrap="square" rtlCol="0" anchor="ctr">
            <a:spAutoFit/>
          </a:bodyPr>
          <a:lstStyle xmlns:a="http://schemas.openxmlformats.org/drawingml/2006/main"/>
          <a:p xmlns:a="http://schemas.openxmlformats.org/drawingml/2006/main">
            <a:pPr algn="l"/>
            <a:r>
              <a:rPr lang="en-US" sz="3300" b="0" i="0" u="none" spc="0" dirty="0" smtClean="0">
                <a:solidFill>
                  <a:srgbClr val="333333"/>
                </a:solidFill>
                <a:latin typeface="Puritan"/>
              </a:rPr>
              <a:t>reactive()</a:t>
            </a:r>
          </a:p>
        </p:txBody>
      </p:sp>
      <p:pic>
        <p:nvPicPr>
          <p:cNvPr id="312" name="ui3.png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ee971f59b72242a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552450" y="1323975"/>
            <a:ext cx="3486150" cy="933450"/>
          </a:xfrm>
          <a:prstGeom xmlns:a="http://schemas.openxmlformats.org/drawingml/2006/main" prst="rect"/>
          <a:effectLst xmlns:a="http://schemas.openxmlformats.org/drawingml/2006/main"/>
        </p:spPr>
      </p:pic>
      <p:pic>
        <p:nvPicPr>
          <p:cNvPr id="313" name="ui2.png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13ffd43d19d14fe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867025" y="1781175"/>
            <a:ext cx="4752975" cy="3933825"/>
          </a:xfrm>
          <a:prstGeom xmlns:a="http://schemas.openxmlformats.org/drawingml/2006/main" prst="rect"/>
          <a:effectLst xmlns:a="http://schemas.openxmlformats.org/drawingml/2006/main"/>
        </p:spPr>
      </p:pic>
      <p:sp>
        <p:nvSpPr>
          <p:cNvPr id="314" name="Body 3"/>
          <p:cNvSpPr txBox="1"/>
          <p:nvPr/>
        </p:nvSpPr>
        <p:spPr>
          <a:xfrm xmlns:a="http://schemas.openxmlformats.org/drawingml/2006/main">
            <a:off x="581025" y="2162175"/>
            <a:ext cx="771525" cy="504825"/>
          </a:xfrm>
          <a:prstGeom xmlns:a="http://schemas.openxmlformats.org/drawingml/2006/main" prst="rect">
            <a:avLst/>
          </a:prstGeom>
          <a:effectLst xmlns:a="http://schemas.openxmlformats.org/drawingml/2006/main"/>
        </p:spPr>
        <p:txBody>
          <a:bodyPr xmlns:a="http://schemas.openxmlformats.org/drawingml/2006/main" wrap="square" rtlCol="0" anchor="t">
            <a:spAutoFit/>
          </a:bodyPr>
          <a:lstStyle xmlns:a="http://schemas.openxmlformats.org/drawingml/2006/main"/>
          <a:p xmlns:a="http://schemas.openxmlformats.org/drawingml/2006/main">
            <a:pPr algn="l"/>
            <a:r>
              <a:rPr lang="en-US" sz="2025" b="0" i="0" u="none" spc="0" dirty="0" smtClean="0">
                <a:solidFill>
                  <a:srgbClr val="808080"/>
                </a:solidFill>
                <a:latin typeface="Puritan"/>
              </a:rPr>
              <a:t>ui.R</a:t>
            </a:r>
          </a:p>
        </p:txBody>
      </p:sp>
      <p:sp>
        <p:nvSpPr>
          <p:cNvPr id="315" name="Body 4"/>
          <p:cNvSpPr txBox="1"/>
          <p:nvPr/>
        </p:nvSpPr>
        <p:spPr>
          <a:xfrm xmlns:a="http://schemas.openxmlformats.org/drawingml/2006/main">
            <a:off x="5829300" y="1257300"/>
            <a:ext cx="1790700" cy="504825"/>
          </a:xfrm>
          <a:prstGeom xmlns:a="http://schemas.openxmlformats.org/drawingml/2006/main" prst="rect">
            <a:avLst/>
          </a:prstGeom>
          <a:effectLst xmlns:a="http://schemas.openxmlformats.org/drawingml/2006/main"/>
        </p:spPr>
        <p:txBody>
          <a:bodyPr xmlns:a="http://schemas.openxmlformats.org/drawingml/2006/main" wrap="square" rtlCol="0" anchor="t">
            <a:spAutoFit/>
          </a:bodyPr>
          <a:lstStyle xmlns:a="http://schemas.openxmlformats.org/drawingml/2006/main"/>
          <a:p xmlns:a="http://schemas.openxmlformats.org/drawingml/2006/main">
            <a:pPr algn="l"/>
            <a:r>
              <a:rPr lang="en-US" sz="2025" b="0" i="0" u="none" spc="0" dirty="0" smtClean="0">
                <a:solidFill>
                  <a:srgbClr val="808080"/>
                </a:solidFill>
                <a:latin typeface="Puritan"/>
              </a:rPr>
              <a:t>server.R</a:t>
            </a:r>
          </a:p>
        </p:txBody>
      </p:sp>
    </p:spTree>
  </p:cSld>
</p:sld>
</file>

<file path=ppt/slides/slidea.xml><?xml version="1.0" encoding="utf-8"?>
<p:sld xmlns:p="http://schemas.openxmlformats.org/presentationml/2006/main">
  <p:cSld>
    <p:bg>
      <p:bgPr>
        <a:solidFill xmlns:a="http://schemas.openxmlformats.org/drawingml/2006/main">
          <a:srgbClr val="F6F6F6"/>
        </a:solidFill>
      </p:bgPr>
    </p:bg>
    <p:spTree>
      <p:nvGrpSpPr>
        <p:cNvPr id="1" name=""/>
        <p:cNvGrpSpPr/>
        <p:nvPr/>
      </p:nvGrpSpPr>
      <p:grpSpPr/>
      <p:sp>
        <p:nvSpPr>
          <p:cNvPr id="317" name="RoundedRect 1"/>
          <p:cNvSpPr txBox="0"/>
          <p:nvPr/>
        </p:nvSpPr>
        <p:spPr>
          <a:xfrm xmlns:a="http://schemas.openxmlformats.org/drawingml/2006/main">
            <a:off x="428625" y="457200"/>
            <a:ext cx="6762750" cy="4791075"/>
          </a:xfrm>
          <a:prstGeom xmlns:a="http://schemas.openxmlformats.org/drawingml/2006/main" prst="roundRect">
            <a:avLst/>
          </a:prstGeom>
          <a:solidFill xmlns:a="http://schemas.openxmlformats.org/drawingml/2006/main">
            <a:srgbClr val="FFFFFF"/>
          </a:solidFill>
          <a:ln xmlns:a="http://schemas.openxmlformats.org/drawingml/2006/main" w="9525">
            <a:solidFill>
              <a:srgbClr val="CCCCCC"/>
            </a:solidFill>
          </a:ln>
          <a:effectLst xmlns:a="http://schemas.openxmlformats.org/drawingml/2006/main">
            <a:glow rad="57150">
              <a:srgbClr val="CCCCCC">
                <a:alpha val="80000"/>
              </a:srgbClr>
            </a:glow>
          </a:effectLst>
        </p:spPr>
        <p:txBody>
          <a:bodyPr xmlns:a="http://schemas.openxmlformats.org/drawingml/2006/main" wrap="square" rtlCol="0" anchor="ctr">
            <a:spAutoFit/>
          </a:bodyPr>
          <a:lstStyle xmlns:a="http://schemas.openxmlformats.org/drawingml/2006/main"/>
          <a:p xmlns:a="http://schemas.openxmlformats.org/drawingml/2006/main">
            <a:pPr algn="ctr"/>
            <a:r>
              <a:rPr lang="en-US" sz="1200" b="0" i="0" u="none" spc="0" dirty="0" smtClean="0">
                <a:solidFill>
                  <a:srgbClr val="ffffff"/>
                </a:solidFill>
                <a:latin typeface="Puritan"/>
              </a:rPr>
              <a:t/>
            </a:r>
          </a:p>
        </p:txBody>
      </p:sp>
      <p:sp>
        <p:nvSpPr>
          <p:cNvPr id="318" name="Title"/>
          <p:cNvSpPr txBox="1"/>
          <p:nvPr/>
        </p:nvSpPr>
        <p:spPr>
          <a:xfrm xmlns:a="http://schemas.openxmlformats.org/drawingml/2006/main">
            <a:off x="742950" y="542925"/>
            <a:ext cx="6134100" cy="914400"/>
          </a:xfrm>
          <a:prstGeom xmlns:a="http://schemas.openxmlformats.org/drawingml/2006/main" prst="rect">
            <a:avLst/>
          </a:prstGeom>
          <a:effectLst xmlns:a="http://schemas.openxmlformats.org/drawingml/2006/main"/>
        </p:spPr>
        <p:txBody>
          <a:bodyPr xmlns:a="http://schemas.openxmlformats.org/drawingml/2006/main" wrap="square" rtlCol="0" anchor="ctr">
            <a:spAutoFit/>
          </a:bodyPr>
          <a:lstStyle xmlns:a="http://schemas.openxmlformats.org/drawingml/2006/main"/>
          <a:p xmlns:a="http://schemas.openxmlformats.org/drawingml/2006/main">
            <a:pPr algn="l"/>
            <a:r>
              <a:rPr lang="en-US" sz="3300" b="0" i="0" u="none" spc="0" dirty="0" smtClean="0">
                <a:solidFill>
                  <a:srgbClr val="333333"/>
                </a:solidFill>
                <a:latin typeface="Puritan"/>
              </a:rPr>
              <a:t>reactive()</a:t>
            </a:r>
          </a:p>
        </p:txBody>
      </p:sp>
      <p:pic>
        <p:nvPicPr>
          <p:cNvPr id="319" name="graph.png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f24de0cba15e4f4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571500" y="2276475"/>
            <a:ext cx="6467475" cy="1524000"/>
          </a:xfrm>
          <a:prstGeom xmlns:a="http://schemas.openxmlformats.org/drawingml/2006/main" prst="rect"/>
          <a:effectLst xmlns:a="http://schemas.openxmlformats.org/drawingml/2006/main"/>
        </p:spPr>
      </p:pic>
    </p:spTree>
  </p:cSld>
</p:sld>
</file>

<file path=ppt/slides/slideb.xml><?xml version="1.0" encoding="utf-8"?>
<p:sld xmlns:p="http://schemas.openxmlformats.org/presentationml/2006/main">
  <p:cSld>
    <p:bg>
      <p:bgPr>
        <a:solidFill xmlns:a="http://schemas.openxmlformats.org/drawingml/2006/main">
          <a:srgbClr val="F6F6F6"/>
        </a:solidFill>
      </p:bgPr>
    </p:bg>
    <p:spTree>
      <p:nvGrpSpPr>
        <p:cNvPr id="1" name=""/>
        <p:cNvGrpSpPr/>
        <p:nvPr/>
      </p:nvGrpSpPr>
      <p:grpSpPr/>
      <p:sp>
        <p:nvSpPr>
          <p:cNvPr id="321" name="RoundedRect 1"/>
          <p:cNvSpPr txBox="0"/>
          <p:nvPr/>
        </p:nvSpPr>
        <p:spPr>
          <a:xfrm xmlns:a="http://schemas.openxmlformats.org/drawingml/2006/main">
            <a:off x="428625" y="457200"/>
            <a:ext cx="6762750" cy="4791075"/>
          </a:xfrm>
          <a:prstGeom xmlns:a="http://schemas.openxmlformats.org/drawingml/2006/main" prst="roundRect">
            <a:avLst/>
          </a:prstGeom>
          <a:solidFill xmlns:a="http://schemas.openxmlformats.org/drawingml/2006/main">
            <a:srgbClr val="FFFFFF"/>
          </a:solidFill>
          <a:ln xmlns:a="http://schemas.openxmlformats.org/drawingml/2006/main" w="9525">
            <a:solidFill>
              <a:srgbClr val="CCCCCC"/>
            </a:solidFill>
          </a:ln>
          <a:effectLst xmlns:a="http://schemas.openxmlformats.org/drawingml/2006/main">
            <a:glow rad="57150">
              <a:srgbClr val="CCCCCC">
                <a:alpha val="80000"/>
              </a:srgbClr>
            </a:glow>
          </a:effectLst>
        </p:spPr>
        <p:txBody>
          <a:bodyPr xmlns:a="http://schemas.openxmlformats.org/drawingml/2006/main" wrap="square" rtlCol="0" anchor="ctr">
            <a:spAutoFit/>
          </a:bodyPr>
          <a:lstStyle xmlns:a="http://schemas.openxmlformats.org/drawingml/2006/main"/>
          <a:p xmlns:a="http://schemas.openxmlformats.org/drawingml/2006/main">
            <a:pPr algn="ctr"/>
            <a:r>
              <a:rPr lang="en-US" sz="1200" b="0" i="0" u="none" spc="0" dirty="0" smtClean="0">
                <a:solidFill>
                  <a:srgbClr val="ffffff"/>
                </a:solidFill>
                <a:latin typeface="Puritan"/>
              </a:rPr>
              <a:t/>
            </a:r>
          </a:p>
        </p:txBody>
      </p:sp>
      <p:sp>
        <p:nvSpPr>
          <p:cNvPr id="322" name="Title"/>
          <p:cNvSpPr txBox="1"/>
          <p:nvPr/>
        </p:nvSpPr>
        <p:spPr>
          <a:xfrm xmlns:a="http://schemas.openxmlformats.org/drawingml/2006/main">
            <a:off x="742950" y="542925"/>
            <a:ext cx="6134100" cy="914400"/>
          </a:xfrm>
          <a:prstGeom xmlns:a="http://schemas.openxmlformats.org/drawingml/2006/main" prst="rect">
            <a:avLst/>
          </a:prstGeom>
          <a:effectLst xmlns:a="http://schemas.openxmlformats.org/drawingml/2006/main"/>
        </p:spPr>
        <p:txBody>
          <a:bodyPr xmlns:a="http://schemas.openxmlformats.org/drawingml/2006/main" wrap="square" rtlCol="0" anchor="ctr">
            <a:spAutoFit/>
          </a:bodyPr>
          <a:lstStyle xmlns:a="http://schemas.openxmlformats.org/drawingml/2006/main"/>
          <a:p xmlns:a="http://schemas.openxmlformats.org/drawingml/2006/main">
            <a:pPr algn="l"/>
            <a:r>
              <a:rPr lang="en-US" sz="3300" b="0" i="0" u="none" spc="0" dirty="0" smtClean="0">
                <a:solidFill>
                  <a:srgbClr val="333333"/>
                </a:solidFill>
                <a:latin typeface="Puritan"/>
              </a:rPr>
              <a:t>actionButton</a:t>
            </a:r>
          </a:p>
        </p:txBody>
      </p:sp>
      <p:sp>
        <p:nvSpPr>
          <p:cNvPr id="323" name="Body"/>
          <p:cNvSpPr txBox="1"/>
          <p:nvPr/>
        </p:nvSpPr>
        <p:spPr>
          <a:xfrm xmlns:a="http://schemas.openxmlformats.org/drawingml/2006/main">
            <a:off x="838200" y="1485900"/>
            <a:ext cx="6200775" cy="3257550"/>
          </a:xfrm>
          <a:prstGeom xmlns:a="http://schemas.openxmlformats.org/drawingml/2006/main" prst="rect">
            <a:avLst/>
          </a:prstGeom>
          <a:effectLst xmlns:a="http://schemas.openxmlformats.org/drawingml/2006/main"/>
        </p:spPr>
        <p:txBody>
          <a:bodyPr xmlns:a="http://schemas.openxmlformats.org/drawingml/2006/main" wrap="square" rtlCol="0" anchor="ctr">
            <a:spAutoFit/>
          </a:bodyPr>
          <a:lstStyle xmlns:a="http://schemas.openxmlformats.org/drawingml/2006/main"/>
          <a:p xmlns:a="http://schemas.openxmlformats.org/drawingml/2006/main">
            <a:pPr algn="l"/>
            <a:r>
              <a:rPr lang="en-US" sz="1350" b="0" i="0" u="none" spc="0" dirty="0" smtClean="0">
                <a:solidFill>
                  <a:srgbClr val="808080"/>
                </a:solidFill>
                <a:latin typeface="Puritan"/>
              </a:rPr>
              <a:t>When you want the output to change based on button press</a:t>
            </a:r>
          </a:p>
          <a:p xmlns:a="http://schemas.openxmlformats.org/drawingml/2006/main">
            <a:pPr algn="l"/>
            <a:r>
              <a:rPr lang="en-US" sz="1350" b="0" i="0" u="none" spc="0" dirty="0" smtClean="0">
                <a:solidFill>
                  <a:srgbClr val="808080"/>
                </a:solidFill>
                <a:latin typeface="Puritan"/>
              </a:rPr>
              <a:t>e.g. the computation can take too long</a:t>
            </a:r>
          </a:p>
          <a:p xmlns:a="http://schemas.openxmlformats.org/drawingml/2006/main">
            <a:pPr algn="l"/>
            <a:r>
              <a:rPr lang="en-US" sz="1350" b="0" i="0" u="none" spc="0" dirty="0" smtClean="0">
                <a:solidFill>
                  <a:srgbClr val="808080"/>
                </a:solidFill>
                <a:latin typeface="Puritan"/>
              </a:rPr>
              <a:t/>
            </a:r>
          </a:p>
          <a:p xmlns:a="http://schemas.openxmlformats.org/drawingml/2006/main">
            <a:pPr algn="l"/>
            <a:r>
              <a:rPr lang="en-US" sz="1350" b="0" i="0" u="none" spc="0" dirty="0" smtClean="0">
                <a:solidFill>
                  <a:srgbClr val="808080"/>
                </a:solidFill>
                <a:latin typeface="Puritan"/>
              </a:rPr>
              <a:t>Syntax</a:t>
            </a:r>
          </a:p>
          <a:p xmlns:a="http://schemas.openxmlformats.org/drawingml/2006/main">
            <a:pPr algn="l"/>
            <a:r>
              <a:rPr lang="en-US" sz="1350" b="0" i="0" u="none" spc="0" dirty="0" smtClean="0">
                <a:solidFill>
                  <a:srgbClr val="808080"/>
                </a:solidFill>
                <a:latin typeface="Puritan"/>
              </a:rPr>
              <a:t>actionButton("id", label)</a:t>
            </a:r>
          </a:p>
          <a:p xmlns:a="http://schemas.openxmlformats.org/drawingml/2006/main">
            <a:pPr algn="l"/>
            <a:r>
              <a:rPr lang="en-US" sz="1350" b="0" i="0" u="none" spc="0" dirty="0" smtClean="0">
                <a:solidFill>
                  <a:srgbClr val="808080"/>
                </a:solidFill>
                <a:latin typeface="Puritan"/>
              </a:rPr>
              <a:t>Initiallly input$id will be equal zero</a:t>
            </a:r>
          </a:p>
          <a:p xmlns:a="http://schemas.openxmlformats.org/drawingml/2006/main">
            <a:pPr algn="l"/>
            <a:r>
              <a:rPr lang="en-US" sz="1350" b="0" i="0" u="none" spc="0" dirty="0" smtClean="0">
                <a:solidFill>
                  <a:srgbClr val="808080"/>
                </a:solidFill>
                <a:latin typeface="Puritan"/>
              </a:rPr>
              <a:t>Every time it is pressed input$id increments by 1</a:t>
            </a:r>
          </a:p>
        </p:txBody>
      </p:sp>
    </p:spTree>
  </p:cSld>
</p:sld>
</file>

<file path=ppt/slides/slidec.xml><?xml version="1.0" encoding="utf-8"?>
<p:sld xmlns:p="http://schemas.openxmlformats.org/presentationml/2006/main">
  <p:cSld>
    <p:bg>
      <p:bgPr>
        <a:solidFill xmlns:a="http://schemas.openxmlformats.org/drawingml/2006/main">
          <a:srgbClr val="F6F6F6"/>
        </a:solidFill>
      </p:bgPr>
    </p:bg>
    <p:spTree>
      <p:nvGrpSpPr>
        <p:cNvPr id="1" name=""/>
        <p:cNvGrpSpPr/>
        <p:nvPr/>
      </p:nvGrpSpPr>
      <p:grpSpPr/>
      <p:sp>
        <p:nvSpPr>
          <p:cNvPr id="325" name="RoundedRect 1"/>
          <p:cNvSpPr txBox="0"/>
          <p:nvPr/>
        </p:nvSpPr>
        <p:spPr>
          <a:xfrm xmlns:a="http://schemas.openxmlformats.org/drawingml/2006/main">
            <a:off x="428625" y="457200"/>
            <a:ext cx="6762750" cy="4791075"/>
          </a:xfrm>
          <a:prstGeom xmlns:a="http://schemas.openxmlformats.org/drawingml/2006/main" prst="roundRect">
            <a:avLst/>
          </a:prstGeom>
          <a:solidFill xmlns:a="http://schemas.openxmlformats.org/drawingml/2006/main">
            <a:srgbClr val="FFFFFF"/>
          </a:solidFill>
          <a:ln xmlns:a="http://schemas.openxmlformats.org/drawingml/2006/main" w="9525">
            <a:solidFill>
              <a:srgbClr val="CCCCCC"/>
            </a:solidFill>
          </a:ln>
          <a:effectLst xmlns:a="http://schemas.openxmlformats.org/drawingml/2006/main">
            <a:glow rad="57150">
              <a:srgbClr val="CCCCCC">
                <a:alpha val="80000"/>
              </a:srgbClr>
            </a:glow>
          </a:effectLst>
        </p:spPr>
        <p:txBody>
          <a:bodyPr xmlns:a="http://schemas.openxmlformats.org/drawingml/2006/main" wrap="square" rtlCol="0" anchor="ctr">
            <a:spAutoFit/>
          </a:bodyPr>
          <a:lstStyle xmlns:a="http://schemas.openxmlformats.org/drawingml/2006/main"/>
          <a:p xmlns:a="http://schemas.openxmlformats.org/drawingml/2006/main">
            <a:pPr algn="ctr"/>
            <a:r>
              <a:rPr lang="en-US" sz="1200" b="0" i="0" u="none" spc="0" dirty="0" smtClean="0">
                <a:solidFill>
                  <a:srgbClr val="ffffff"/>
                </a:solidFill>
                <a:latin typeface="Puritan"/>
              </a:rPr>
              <a:t/>
            </a:r>
          </a:p>
        </p:txBody>
      </p:sp>
      <p:sp>
        <p:nvSpPr>
          <p:cNvPr id="326" name="Title"/>
          <p:cNvSpPr txBox="1"/>
          <p:nvPr/>
        </p:nvSpPr>
        <p:spPr>
          <a:xfrm xmlns:a="http://schemas.openxmlformats.org/drawingml/2006/main">
            <a:off x="742950" y="542925"/>
            <a:ext cx="6134100" cy="914400"/>
          </a:xfrm>
          <a:prstGeom xmlns:a="http://schemas.openxmlformats.org/drawingml/2006/main" prst="rect">
            <a:avLst/>
          </a:prstGeom>
          <a:effectLst xmlns:a="http://schemas.openxmlformats.org/drawingml/2006/main"/>
        </p:spPr>
        <p:txBody>
          <a:bodyPr xmlns:a="http://schemas.openxmlformats.org/drawingml/2006/main" wrap="square" rtlCol="0" anchor="ctr">
            <a:spAutoFit/>
          </a:bodyPr>
          <a:lstStyle xmlns:a="http://schemas.openxmlformats.org/drawingml/2006/main"/>
          <a:p xmlns:a="http://schemas.openxmlformats.org/drawingml/2006/main">
            <a:pPr algn="l"/>
            <a:r>
              <a:rPr lang="en-US" sz="3300" b="0" i="0" u="none" spc="0" dirty="0" smtClean="0">
                <a:solidFill>
                  <a:srgbClr val="333333"/>
                </a:solidFill>
                <a:latin typeface="Puritan"/>
              </a:rPr>
              <a:t>actionButton - isolate</a:t>
            </a:r>
          </a:p>
        </p:txBody>
      </p:sp>
      <p:pic>
        <p:nvPicPr>
          <p:cNvPr id="327" name="isolate1.png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7cbdb6301090461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38175" y="2105025"/>
            <a:ext cx="3095625" cy="1933575"/>
          </a:xfrm>
          <a:prstGeom xmlns:a="http://schemas.openxmlformats.org/drawingml/2006/main" prst="rect"/>
          <a:effectLst xmlns:a="http://schemas.openxmlformats.org/drawingml/2006/main"/>
        </p:spPr>
      </p:pic>
      <p:sp>
        <p:nvSpPr>
          <p:cNvPr id="328" name="Body 5"/>
          <p:cNvSpPr txBox="1"/>
          <p:nvPr/>
        </p:nvSpPr>
        <p:spPr>
          <a:xfrm xmlns:a="http://schemas.openxmlformats.org/drawingml/2006/main">
            <a:off x="790575" y="1581150"/>
            <a:ext cx="1790700" cy="504825"/>
          </a:xfrm>
          <a:prstGeom xmlns:a="http://schemas.openxmlformats.org/drawingml/2006/main" prst="rect">
            <a:avLst/>
          </a:prstGeom>
          <a:effectLst xmlns:a="http://schemas.openxmlformats.org/drawingml/2006/main"/>
        </p:spPr>
        <p:txBody>
          <a:bodyPr xmlns:a="http://schemas.openxmlformats.org/drawingml/2006/main" wrap="square" rtlCol="0" anchor="t">
            <a:spAutoFit/>
          </a:bodyPr>
          <a:lstStyle xmlns:a="http://schemas.openxmlformats.org/drawingml/2006/main"/>
          <a:p xmlns:a="http://schemas.openxmlformats.org/drawingml/2006/main">
            <a:pPr algn="l"/>
            <a:r>
              <a:rPr lang="en-US" sz="2025" b="0" i="0" u="none" spc="0" dirty="0" smtClean="0">
                <a:solidFill>
                  <a:srgbClr val="808080"/>
                </a:solidFill>
                <a:latin typeface="Puritan"/>
              </a:rPr>
              <a:t>server.R</a:t>
            </a:r>
          </a:p>
        </p:txBody>
      </p:sp>
      <p:sp>
        <p:nvSpPr>
          <p:cNvPr id="329" name="Body 6"/>
          <p:cNvSpPr txBox="1"/>
          <p:nvPr/>
        </p:nvSpPr>
        <p:spPr>
          <a:xfrm xmlns:a="http://schemas.openxmlformats.org/drawingml/2006/main">
            <a:off x="4114800" y="1533525"/>
            <a:ext cx="3076575" cy="3295650"/>
          </a:xfrm>
          <a:prstGeom xmlns:a="http://schemas.openxmlformats.org/drawingml/2006/main" prst="rect">
            <a:avLst/>
          </a:prstGeom>
          <a:effectLst xmlns:a="http://schemas.openxmlformats.org/drawingml/2006/main"/>
        </p:spPr>
        <p:txBody>
          <a:bodyPr xmlns:a="http://schemas.openxmlformats.org/drawingml/2006/main" wrap="square" rtlCol="0" anchor="t">
            <a:spAutoFit/>
          </a:bodyPr>
          <a:lstStyle xmlns:a="http://schemas.openxmlformats.org/drawingml/2006/main"/>
          <a:p xmlns:a="http://schemas.openxmlformats.org/drawingml/2006/main">
            <a:pPr algn="l"/>
            <a:r>
              <a:rPr lang="en-US" sz="2025" b="0" i="0" u="none" spc="0" dirty="0" smtClean="0">
                <a:solidFill>
                  <a:srgbClr val="808080"/>
                </a:solidFill>
                <a:latin typeface="Puritan"/>
              </a:rPr>
              <a:t>isolate()</a:t>
            </a:r>
          </a:p>
          <a:p xmlns:a="http://schemas.openxmlformats.org/drawingml/2006/main">
            <a:pPr algn="l"/>
            <a:r>
              <a:rPr lang="en-US" sz="2025" b="0" i="0" u="none" spc="0" dirty="0" smtClean="0">
                <a:solidFill>
                  <a:srgbClr val="808080"/>
                </a:solidFill>
                <a:latin typeface="Puritan"/>
              </a:rPr>
              <a:t>the output will NOT </a:t>
            </a:r>
            <a:r>
              <a:rPr lang="en-US" sz="2025" b="0" i="1" u="none" spc="0" dirty="0" smtClean="0">
                <a:solidFill>
                  <a:srgbClr val="808080"/>
                </a:solidFill>
                <a:latin typeface="Puritan"/>
              </a:rPr>
              <a:t>react</a:t>
            </a:r>
            <a:r>
              <a:rPr lang="en-US" sz="2025" b="0" i="0" u="none" spc="0" dirty="0" smtClean="0">
                <a:solidFill>
                  <a:srgbClr val="808080"/>
                </a:solidFill>
                <a:latin typeface="Puritan"/>
              </a:rPr>
              <a:t> to components wrapped inside it</a:t>
            </a:r>
          </a:p>
          <a:p xmlns:a="http://schemas.openxmlformats.org/drawingml/2006/main">
            <a:pPr algn="l"/>
            <a:r>
              <a:rPr lang="en-US" sz="2025" b="0" i="0" u="none" spc="0" dirty="0" smtClean="0">
                <a:solidFill>
                  <a:srgbClr val="808080"/>
                </a:solidFill>
                <a:latin typeface="Puritan"/>
              </a:rPr>
              <a:t>Common Mistake: omitting it</a:t>
            </a:r>
          </a:p>
        </p:txBody>
      </p:sp>
    </p:spTree>
  </p:cSld>
</p:sld>
</file>

<file path=ppt/slides/slided.xml><?xml version="1.0" encoding="utf-8"?>
<p:sld xmlns:p="http://schemas.openxmlformats.org/presentationml/2006/main">
  <p:cSld>
    <p:bg>
      <p:bgPr>
        <a:solidFill xmlns:a="http://schemas.openxmlformats.org/drawingml/2006/main">
          <a:srgbClr val="F6F6F6"/>
        </a:solidFill>
      </p:bgPr>
    </p:bg>
    <p:spTree>
      <p:nvGrpSpPr>
        <p:cNvPr id="1" name=""/>
        <p:cNvGrpSpPr/>
        <p:nvPr/>
      </p:nvGrpSpPr>
      <p:grpSpPr/>
      <p:sp>
        <p:nvSpPr>
          <p:cNvPr id="331" name="RoundedRect 1"/>
          <p:cNvSpPr txBox="0"/>
          <p:nvPr/>
        </p:nvSpPr>
        <p:spPr>
          <a:xfrm xmlns:a="http://schemas.openxmlformats.org/drawingml/2006/main">
            <a:off x="428625" y="457200"/>
            <a:ext cx="6762750" cy="4791075"/>
          </a:xfrm>
          <a:prstGeom xmlns:a="http://schemas.openxmlformats.org/drawingml/2006/main" prst="roundRect">
            <a:avLst/>
          </a:prstGeom>
          <a:solidFill xmlns:a="http://schemas.openxmlformats.org/drawingml/2006/main">
            <a:srgbClr val="FFFFFF"/>
          </a:solidFill>
          <a:ln xmlns:a="http://schemas.openxmlformats.org/drawingml/2006/main" w="9525">
            <a:solidFill>
              <a:srgbClr val="CCCCCC"/>
            </a:solidFill>
          </a:ln>
          <a:effectLst xmlns:a="http://schemas.openxmlformats.org/drawingml/2006/main">
            <a:glow rad="57150">
              <a:srgbClr val="CCCCCC">
                <a:alpha val="80000"/>
              </a:srgbClr>
            </a:glow>
          </a:effectLst>
        </p:spPr>
        <p:txBody>
          <a:bodyPr xmlns:a="http://schemas.openxmlformats.org/drawingml/2006/main" wrap="square" rtlCol="0" anchor="ctr">
            <a:spAutoFit/>
          </a:bodyPr>
          <a:lstStyle xmlns:a="http://schemas.openxmlformats.org/drawingml/2006/main"/>
          <a:p xmlns:a="http://schemas.openxmlformats.org/drawingml/2006/main">
            <a:pPr algn="ctr"/>
            <a:r>
              <a:rPr lang="en-US" sz="1200" b="0" i="0" u="none" spc="0" dirty="0" smtClean="0">
                <a:solidFill>
                  <a:srgbClr val="ffffff"/>
                </a:solidFill>
                <a:latin typeface="Puritan"/>
              </a:rPr>
              <a:t/>
            </a:r>
          </a:p>
        </p:txBody>
      </p:sp>
      <p:pic>
        <p:nvPicPr>
          <p:cNvPr id="332" name="available+widgets.png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862ea9569c474a2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0" y="428625"/>
            <a:ext cx="7610475" cy="4857750"/>
          </a:xfrm>
          <a:prstGeom xmlns:a="http://schemas.openxmlformats.org/drawingml/2006/main" prst="rect"/>
          <a:effectLst xmlns:a="http://schemas.openxmlformats.org/drawingml/2006/main"/>
        </p:spPr>
      </p:pic>
    </p:spTree>
  </p:cSld>
</p:sld>
</file>

<file path=ppt/slides/slidee.xml><?xml version="1.0" encoding="utf-8"?>
<p:sld xmlns:p="http://schemas.openxmlformats.org/presentationml/2006/main">
  <p:cSld>
    <p:bg>
      <p:bgPr>
        <a:solidFill xmlns:a="http://schemas.openxmlformats.org/drawingml/2006/main">
          <a:srgbClr val="F6F6F6"/>
        </a:solidFill>
      </p:bgPr>
    </p:bg>
    <p:spTree>
      <p:nvGrpSpPr>
        <p:cNvPr id="1" name=""/>
        <p:cNvGrpSpPr/>
        <p:nvPr/>
      </p:nvGrpSpPr>
      <p:grpSpPr/>
      <p:sp>
        <p:nvSpPr>
          <p:cNvPr id="334" name="RoundedRect 1"/>
          <p:cNvSpPr txBox="0"/>
          <p:nvPr/>
        </p:nvSpPr>
        <p:spPr>
          <a:xfrm xmlns:a="http://schemas.openxmlformats.org/drawingml/2006/main">
            <a:off x="428625" y="457200"/>
            <a:ext cx="6762750" cy="4791075"/>
          </a:xfrm>
          <a:prstGeom xmlns:a="http://schemas.openxmlformats.org/drawingml/2006/main" prst="roundRect">
            <a:avLst/>
          </a:prstGeom>
          <a:solidFill xmlns:a="http://schemas.openxmlformats.org/drawingml/2006/main">
            <a:srgbClr val="FFFFFF"/>
          </a:solidFill>
          <a:ln xmlns:a="http://schemas.openxmlformats.org/drawingml/2006/main" w="9525">
            <a:solidFill>
              <a:srgbClr val="CCCCCC"/>
            </a:solidFill>
          </a:ln>
          <a:effectLst xmlns:a="http://schemas.openxmlformats.org/drawingml/2006/main">
            <a:glow rad="57150">
              <a:srgbClr val="CCCCCC">
                <a:alpha val="80000"/>
              </a:srgbClr>
            </a:glow>
          </a:effectLst>
        </p:spPr>
        <p:txBody>
          <a:bodyPr xmlns:a="http://schemas.openxmlformats.org/drawingml/2006/main" wrap="square" rtlCol="0" anchor="ctr">
            <a:spAutoFit/>
          </a:bodyPr>
          <a:lstStyle xmlns:a="http://schemas.openxmlformats.org/drawingml/2006/main"/>
          <a:p xmlns:a="http://schemas.openxmlformats.org/drawingml/2006/main">
            <a:pPr algn="ctr"/>
            <a:r>
              <a:rPr lang="en-US" sz="1200" b="0" i="0" u="none" spc="0" dirty="0" smtClean="0">
                <a:solidFill>
                  <a:srgbClr val="ffffff"/>
                </a:solidFill>
                <a:latin typeface="Puritan"/>
              </a:rPr>
              <a:t/>
            </a:r>
          </a:p>
        </p:txBody>
      </p:sp>
      <p:sp>
        <p:nvSpPr>
          <p:cNvPr id="335" name="Title"/>
          <p:cNvSpPr txBox="1"/>
          <p:nvPr/>
        </p:nvSpPr>
        <p:spPr>
          <a:xfrm xmlns:a="http://schemas.openxmlformats.org/drawingml/2006/main">
            <a:off x="742950" y="542925"/>
            <a:ext cx="6134100" cy="914400"/>
          </a:xfrm>
          <a:prstGeom xmlns:a="http://schemas.openxmlformats.org/drawingml/2006/main" prst="rect">
            <a:avLst/>
          </a:prstGeom>
          <a:effectLst xmlns:a="http://schemas.openxmlformats.org/drawingml/2006/main"/>
        </p:spPr>
        <p:txBody>
          <a:bodyPr xmlns:a="http://schemas.openxmlformats.org/drawingml/2006/main" wrap="square" rtlCol="0" anchor="ctr">
            <a:spAutoFit/>
          </a:bodyPr>
          <a:lstStyle xmlns:a="http://schemas.openxmlformats.org/drawingml/2006/main"/>
          <a:p xmlns:a="http://schemas.openxmlformats.org/drawingml/2006/main">
            <a:pPr algn="l"/>
            <a:r>
              <a:rPr lang="en-US" sz="3300" b="0" i="0" u="none" spc="0" dirty="0" smtClean="0">
                <a:solidFill>
                  <a:srgbClr val="333333"/>
                </a:solidFill>
                <a:latin typeface="Puritan"/>
              </a:rPr>
              <a:t>What next?</a:t>
            </a:r>
          </a:p>
        </p:txBody>
      </p:sp>
      <p:sp>
        <p:nvSpPr>
          <p:cNvPr id="336" name="Body"/>
          <p:cNvSpPr txBox="1"/>
          <p:nvPr/>
        </p:nvSpPr>
        <p:spPr>
          <a:xfrm xmlns:a="http://schemas.openxmlformats.org/drawingml/2006/main">
            <a:off x="819150" y="1543050"/>
            <a:ext cx="6200775" cy="3257550"/>
          </a:xfrm>
          <a:prstGeom xmlns:a="http://schemas.openxmlformats.org/drawingml/2006/main" prst="rect">
            <a:avLst/>
          </a:prstGeom>
          <a:effectLst xmlns:a="http://schemas.openxmlformats.org/drawingml/2006/main"/>
        </p:spPr>
        <p:txBody>
          <a:bodyPr xmlns:a="http://schemas.openxmlformats.org/drawingml/2006/main" wrap="square" rtlCol="0" anchor="ctr">
            <a:spAutoFit/>
          </a:bodyPr>
          <a:lstStyle xmlns:a="http://schemas.openxmlformats.org/drawingml/2006/main"/>
          <a:p xmlns:a="http://schemas.openxmlformats.org/drawingml/2006/main">
            <a:pPr algn="l"/>
            <a:r>
              <a:rPr lang="en-US" sz="1650" b="0" i="0" u="none" spc="0" dirty="0" smtClean="0">
                <a:solidFill>
                  <a:srgbClr val="808080"/>
                </a:solidFill>
                <a:latin typeface="Puritan"/>
              </a:rPr>
              <a:t>Official Tutorial</a:t>
            </a:r>
          </a:p>
          <a:p xmlns:a="http://schemas.openxmlformats.org/drawingml/2006/main">
            <a:pPr algn="l"/>
            <a:r>
              <a:rPr lang="en-US" sz="1350" b="0" i="1" u="none" spc="0" dirty="0" smtClean="0">
                <a:solidFill>
                  <a:srgbClr val="808080"/>
                </a:solidFill>
                <a:latin typeface="Puritan"/>
              </a:rPr>
              <a:t>http://rstudio.github.io/shiny/tutorial/#hello-shiny</a:t>
            </a:r>
          </a:p>
          <a:p xmlns:a="http://schemas.openxmlformats.org/drawingml/2006/main">
            <a:pPr algn="l"/>
            <a:r>
              <a:rPr lang="en-US" sz="1350" b="0" i="1" u="none" spc="0" dirty="0" smtClean="0">
                <a:solidFill>
                  <a:srgbClr val="808080"/>
                </a:solidFill>
                <a:latin typeface="Puritan"/>
              </a:rPr>
              <a:t/>
            </a:r>
          </a:p>
          <a:p xmlns:a="http://schemas.openxmlformats.org/drawingml/2006/main">
            <a:pPr algn="l"/>
            <a:r>
              <a:rPr lang="en-US" sz="1350" b="0" i="0" u="none" spc="0" dirty="0" smtClean="0">
                <a:solidFill>
                  <a:srgbClr val="808080"/>
                </a:solidFill>
                <a:latin typeface="Puritan"/>
              </a:rPr>
              <a:t>Google Shiny Forum (search: </a:t>
            </a:r>
            <a:r>
              <a:rPr lang="en-US" sz="1350" b="0" i="1" u="none" spc="0" dirty="0" smtClean="0">
                <a:solidFill>
                  <a:srgbClr val="808080"/>
                </a:solidFill>
                <a:latin typeface="Puritan"/>
              </a:rPr>
              <a:t>google groups shiny</a:t>
            </a:r>
            <a:r>
              <a:rPr lang="en-US" sz="1350" b="0" i="0" u="none" spc="0" dirty="0" smtClean="0">
                <a:solidFill>
                  <a:srgbClr val="808080"/>
                </a:solidFill>
                <a:latin typeface="Puritan"/>
              </a:rPr>
              <a:t>)</a:t>
            </a:r>
          </a:p>
          <a:p xmlns:a="http://schemas.openxmlformats.org/drawingml/2006/main">
            <a:pPr algn="l"/>
            <a:r>
              <a:rPr lang="en-US" sz="1650" b="0" i="1" u="none" spc="0" dirty="0" smtClean="0">
                <a:solidFill>
                  <a:srgbClr val="808080"/>
                </a:solidFill>
                <a:latin typeface="Puritan"/>
              </a:rPr>
              <a:t/>
            </a:r>
          </a:p>
          <a:p xmlns:a="http://schemas.openxmlformats.org/drawingml/2006/main">
            <a:pPr algn="l"/>
            <a:r>
              <a:rPr lang="en-US" sz="1650" b="0" i="0" u="none" spc="0" dirty="0" smtClean="0">
                <a:solidFill>
                  <a:srgbClr val="808080"/>
                </a:solidFill>
                <a:latin typeface="Puritan"/>
              </a:rPr>
              <a:t>Cool Packages</a:t>
            </a:r>
          </a:p>
          <a:p xmlns:a="http://schemas.openxmlformats.org/drawingml/2006/main">
            <a:pPr algn="l"/>
            <a:r>
              <a:rPr lang="en-US" sz="975" b="0" i="0" u="none" spc="0" dirty="0" smtClean="0">
                <a:solidFill>
                  <a:srgbClr val="808080"/>
                </a:solidFill>
                <a:latin typeface="Puritan"/>
              </a:rPr>
              <a:t>rCharts (http://rcharts.io/)</a:t>
            </a:r>
          </a:p>
          <a:p xmlns:a="http://schemas.openxmlformats.org/drawingml/2006/main">
            <a:pPr algn="l"/>
            <a:r>
              <a:rPr lang="en-US" sz="975" b="0" i="0" u="none" spc="0" dirty="0" smtClean="0">
                <a:solidFill>
                  <a:srgbClr val="808080"/>
                </a:solidFill>
                <a:latin typeface="Puritan"/>
              </a:rPr>
              <a:t>shinyRGL (http://trestletech.github.io/shinyRGL/)</a:t>
            </a:r>
          </a:p>
          <a:p xmlns:a="http://schemas.openxmlformats.org/drawingml/2006/main">
            <a:pPr algn="l"/>
            <a:r>
              <a:rPr lang="en-US" sz="975" b="0" i="0" u="none" spc="0" dirty="0" smtClean="0">
                <a:solidFill>
                  <a:srgbClr val="808080"/>
                </a:solidFill>
                <a:latin typeface="Puritan"/>
              </a:rPr>
              <a:t/>
            </a:r>
          </a:p>
          <a:p xmlns:a="http://schemas.openxmlformats.org/drawingml/2006/main">
            <a:pPr algn="l"/>
            <a:r>
              <a:rPr lang="en-US" sz="1650" b="0" i="0" u="none" spc="0" dirty="0" smtClean="0">
                <a:solidFill>
                  <a:srgbClr val="808080"/>
                </a:solidFill>
                <a:latin typeface="Puritan"/>
              </a:rPr>
              <a:t>Extend Shiny</a:t>
            </a:r>
          </a:p>
          <a:p xmlns:a="http://schemas.openxmlformats.org/drawingml/2006/main">
            <a:pPr algn="l"/>
            <a:r>
              <a:rPr lang="en-US" sz="975" b="0" i="0" u="none" spc="0" dirty="0" smtClean="0">
                <a:solidFill>
                  <a:srgbClr val="808080"/>
                </a:solidFill>
                <a:latin typeface="Puritan"/>
              </a:rPr>
              <a:t>Future Shiny workshop?</a:t>
            </a:r>
          </a:p>
          <a:p xmlns:a="http://schemas.openxmlformats.org/drawingml/2006/main">
            <a:pPr algn="l"/>
            <a:r>
              <a:rPr lang="en-US" sz="975" b="0" i="0" u="none" spc="0" dirty="0" smtClean="0">
                <a:solidFill>
                  <a:srgbClr val="808080"/>
                </a:solidFill>
                <a:latin typeface="Puritan"/>
              </a:rPr>
              <a:t>Need to know Javascript, HTML/CSS</a:t>
            </a:r>
          </a:p>
        </p:txBody>
      </p:sp>
    </p:spTree>
  </p:cSld>
</p:sld>
</file>

<file path=ppt/slides/slidef.xml><?xml version="1.0" encoding="utf-8"?>
<p:sld xmlns:p="http://schemas.openxmlformats.org/presentationml/2006/main">
  <p:cSld>
    <p:bg>
      <p:bgPr>
        <a:solidFill xmlns:a="http://schemas.openxmlformats.org/drawingml/2006/main">
          <a:srgbClr val="F6F6F6"/>
        </a:solidFill>
      </p:bgPr>
    </p:bg>
    <p:spTree>
      <p:nvGrpSpPr>
        <p:cNvPr id="1" name=""/>
        <p:cNvGrpSpPr/>
        <p:nvPr/>
      </p:nvGrpSpPr>
      <p:grpSpPr/>
      <p:sp>
        <p:nvSpPr>
          <p:cNvPr id="338" name="RoundedRect 1"/>
          <p:cNvSpPr txBox="0"/>
          <p:nvPr/>
        </p:nvSpPr>
        <p:spPr>
          <a:xfrm xmlns:a="http://schemas.openxmlformats.org/drawingml/2006/main">
            <a:off x="428625" y="457200"/>
            <a:ext cx="6762750" cy="4791075"/>
          </a:xfrm>
          <a:prstGeom xmlns:a="http://schemas.openxmlformats.org/drawingml/2006/main" prst="roundRect">
            <a:avLst/>
          </a:prstGeom>
          <a:solidFill xmlns:a="http://schemas.openxmlformats.org/drawingml/2006/main">
            <a:srgbClr val="FFFFFF"/>
          </a:solidFill>
          <a:ln xmlns:a="http://schemas.openxmlformats.org/drawingml/2006/main" w="9525">
            <a:solidFill>
              <a:srgbClr val="CCCCCC"/>
            </a:solidFill>
          </a:ln>
          <a:effectLst xmlns:a="http://schemas.openxmlformats.org/drawingml/2006/main">
            <a:glow rad="57150">
              <a:srgbClr val="CCCCCC">
                <a:alpha val="80000"/>
              </a:srgbClr>
            </a:glow>
          </a:effectLst>
        </p:spPr>
        <p:txBody>
          <a:bodyPr xmlns:a="http://schemas.openxmlformats.org/drawingml/2006/main" wrap="square" rtlCol="0" anchor="ctr">
            <a:spAutoFit/>
          </a:bodyPr>
          <a:lstStyle xmlns:a="http://schemas.openxmlformats.org/drawingml/2006/main"/>
          <a:p xmlns:a="http://schemas.openxmlformats.org/drawingml/2006/main">
            <a:pPr algn="ctr"/>
            <a:r>
              <a:rPr lang="en-US" sz="1200" b="0" i="0" u="none" spc="0" dirty="0" smtClean="0">
                <a:solidFill>
                  <a:srgbClr val="ffffff"/>
                </a:solidFill>
                <a:latin typeface="Puritan"/>
              </a:rPr>
              <a:t/>
            </a:r>
          </a:p>
        </p:txBody>
      </p:sp>
      <p:sp>
        <p:nvSpPr>
          <p:cNvPr id="339" name="Title"/>
          <p:cNvSpPr txBox="1"/>
          <p:nvPr/>
        </p:nvSpPr>
        <p:spPr>
          <a:xfrm xmlns:a="http://schemas.openxmlformats.org/drawingml/2006/main">
            <a:off x="742950" y="542925"/>
            <a:ext cx="6134100" cy="914400"/>
          </a:xfrm>
          <a:prstGeom xmlns:a="http://schemas.openxmlformats.org/drawingml/2006/main" prst="rect">
            <a:avLst/>
          </a:prstGeom>
          <a:effectLst xmlns:a="http://schemas.openxmlformats.org/drawingml/2006/main"/>
        </p:spPr>
        <p:txBody>
          <a:bodyPr xmlns:a="http://schemas.openxmlformats.org/drawingml/2006/main" wrap="square" rtlCol="0" anchor="ctr">
            <a:spAutoFit/>
          </a:bodyPr>
          <a:lstStyle xmlns:a="http://schemas.openxmlformats.org/drawingml/2006/main"/>
          <a:p xmlns:a="http://schemas.openxmlformats.org/drawingml/2006/main">
            <a:pPr algn="l"/>
            <a:r>
              <a:rPr lang="en-US" sz="3300" b="0" i="0" u="none" spc="0" dirty="0" smtClean="0">
                <a:solidFill>
                  <a:srgbClr val="333333"/>
                </a:solidFill>
                <a:latin typeface="Puritan"/>
              </a:rPr>
              <a:t>Demo - SkyScorer</a:t>
            </a:r>
          </a:p>
        </p:txBody>
      </p:sp>
      <p:pic>
        <p:nvPicPr>
          <p:cNvPr id="340" name="ss.png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42d3b2436b0b434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038350" y="1323975"/>
            <a:ext cx="4200525" cy="3914775"/>
          </a:xfrm>
          <a:prstGeom xmlns:a="http://schemas.openxmlformats.org/drawingml/2006/main" prst="rect"/>
          <a:effectLst xmlns:a="http://schemas.openxmlformats.org/drawingml/2006/main"/>
        </p:spPr>
      </p:pic>
    </p:spTree>
  </p:cSld>
</p:sld>
</file>

<file path=docProps/app.xml><?xml version="1.0" encoding="utf-8"?>
<ap:Properties xmlns:vt="http://schemas.openxmlformats.org/officeDocument/2006/docPropsVTypes" xmlns:ap="http://schemas.openxmlformats.org/officeDocument/2006/extended-properties">
  <ap:TotalTime>0</ap:TotalTime>
  <ap:Words>0</ap:Words>
  <ap:Application>Microsoft Office PowerPoint</ap:Application>
  <ap:PresentationFormat>On-screen Show (4:3)</ap:PresentationFormat>
  <ap:Paragraphs>0</ap:Paragraphs>
  <ap:Slides>1</ap:Slides>
  <ap:Notes>0</ap:Notes>
  <ap:HiddenSlides>0</ap:HiddenSlides>
  <ap:MMClips>0</ap:MMClips>
  <ap:ScaleCrop>false</ap:ScaleCrop>
  <ap: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ap:HeadingPairs>
  <ap:TitlesOfParts>
    <vt:vector baseType="lpstr" size="2">
      <vt:lpstr>Office Theme</vt:lpstr>
      <vt:lpstr>Slide 1</vt:lpstr>
    </vt:vector>
  </ap:TitlesOfParts>
  <ap:Company>sliderocket</ap:Company>
  <ap:LinksUpToDate>false</ap:LinksUpToDate>
  <ap:SharedDoc>false</ap:SharedDoc>
  <ap:HyperlinksChanged>false</ap:HyperlinksChanged>
  <ap:AppVersion>12.0000</ap:AppVersion>
</ap:Properties>
</file>