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3"/>
  </p:notesMasterIdLst>
  <p:sldIdLst>
    <p:sldId id="3068" r:id="rId2"/>
    <p:sldId id="2820" r:id="rId3"/>
    <p:sldId id="2965" r:id="rId4"/>
    <p:sldId id="2797" r:id="rId5"/>
    <p:sldId id="3076" r:id="rId6"/>
    <p:sldId id="2874" r:id="rId7"/>
    <p:sldId id="3084" r:id="rId8"/>
    <p:sldId id="3080" r:id="rId9"/>
    <p:sldId id="3085" r:id="rId10"/>
    <p:sldId id="3083" r:id="rId11"/>
    <p:sldId id="3074" r:id="rId12"/>
  </p:sldIdLst>
  <p:sldSz cx="12858750" cy="7232650"/>
  <p:notesSz cx="6858000" cy="9144000"/>
  <p:custDataLst>
    <p:tags r:id="rId1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2844"/>
    <a:srgbClr val="2E3449"/>
    <a:srgbClr val="F13319"/>
    <a:srgbClr val="C32E57"/>
    <a:srgbClr val="D9D9D9"/>
    <a:srgbClr val="0237D8"/>
    <a:srgbClr val="662D91"/>
    <a:srgbClr val="FDC80D"/>
    <a:srgbClr val="FC0000"/>
    <a:srgbClr val="DFA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6429" autoAdjust="0"/>
  </p:normalViewPr>
  <p:slideViewPr>
    <p:cSldViewPr>
      <p:cViewPr varScale="1">
        <p:scale>
          <a:sx n="78" d="100"/>
          <a:sy n="78" d="100"/>
        </p:scale>
        <p:origin x="850" y="58"/>
      </p:cViewPr>
      <p:guideLst>
        <p:guide orient="horz" pos="373"/>
        <p:guide pos="4050"/>
        <p:guide pos="557"/>
        <p:guide orient="horz" pos="4183"/>
        <p:guide pos="7588"/>
      </p:guideLst>
    </p:cSldViewPr>
  </p:slideViewPr>
  <p:outlineViewPr>
    <p:cViewPr>
      <p:scale>
        <a:sx n="100" d="100"/>
        <a:sy n="100" d="100"/>
      </p:scale>
      <p:origin x="0" y="-22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2017/12/25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5DF378-11E0-436F-858E-82572CEFCE96}" type="slidenum">
              <a:rPr lang="zh-CN" altLang="en-US" smtClean="0"/>
              <a:t>1</a:t>
            </a:fld>
            <a:endParaRPr lang="zh-CN" altLang="en-US"/>
          </a:p>
        </p:txBody>
      </p:sp>
    </p:spTree>
    <p:extLst>
      <p:ext uri="{BB962C8B-B14F-4D97-AF65-F5344CB8AC3E}">
        <p14:creationId xmlns:p14="http://schemas.microsoft.com/office/powerpoint/2010/main" val="3751387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1998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a:t>
            </a:fld>
            <a:endParaRPr lang="en-GB"/>
          </a:p>
        </p:txBody>
      </p:sp>
    </p:spTree>
    <p:extLst>
      <p:ext uri="{BB962C8B-B14F-4D97-AF65-F5344CB8AC3E}">
        <p14:creationId xmlns:p14="http://schemas.microsoft.com/office/powerpoint/2010/main" val="223082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491568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5349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26B02EC-97C0-4E19-AA45-E904FCC1D11E}" type="slidenum">
              <a:rPr kumimoji="0" lang="en-GB"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5791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689807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77886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68125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7283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2017/12/25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67791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84348" y="385763"/>
            <a:ext cx="11090055" cy="1397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t>2017/12/25</a:t>
            </a:fld>
            <a:endParaRPr lang="zh-CN" altLang="en-US"/>
          </a:p>
        </p:txBody>
      </p:sp>
      <p:sp>
        <p:nvSpPr>
          <p:cNvPr id="4" name="页脚占位符 3"/>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290597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657958"/>
      </p:ext>
    </p:extLst>
  </p:cSld>
  <p:clrMapOvr>
    <a:masterClrMapping/>
  </p:clrMapOvr>
  <p:transition spd="slow" advTm="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14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47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7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1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7345" y="3798825"/>
            <a:ext cx="9644062" cy="1746216"/>
          </a:xfrm>
          <a:prstGeom prst="rect">
            <a:avLst/>
          </a:prstGeom>
        </p:spPr>
        <p:txBody>
          <a:bodyPr/>
          <a:lstStyle>
            <a:lvl1pPr marL="0" indent="0" algn="ctr">
              <a:buNone/>
              <a:defRPr sz="2770"/>
            </a:lvl1pPr>
            <a:lvl2pPr marL="527421" indent="0" algn="ctr">
              <a:buNone/>
              <a:defRPr sz="2307"/>
            </a:lvl2pPr>
            <a:lvl3pPr marL="1054842" indent="0" algn="ctr">
              <a:buNone/>
              <a:defRPr sz="2078"/>
            </a:lvl3pPr>
            <a:lvl4pPr marL="1582258" indent="0" algn="ctr">
              <a:buNone/>
              <a:defRPr sz="1846"/>
            </a:lvl4pPr>
            <a:lvl5pPr marL="2109681" indent="0" algn="ctr">
              <a:buNone/>
              <a:defRPr sz="1846"/>
            </a:lvl5pPr>
            <a:lvl6pPr marL="2637098" indent="0" algn="ctr">
              <a:buNone/>
              <a:defRPr sz="1846"/>
            </a:lvl6pPr>
            <a:lvl7pPr marL="3164518" indent="0" algn="ctr">
              <a:buNone/>
              <a:defRPr sz="1846"/>
            </a:lvl7pPr>
            <a:lvl8pPr marL="3691937" indent="0" algn="ctr">
              <a:buNone/>
              <a:defRPr sz="1846"/>
            </a:lvl8pPr>
            <a:lvl9pPr marL="4219359" indent="0" algn="ctr">
              <a:buNone/>
              <a:defRPr sz="1846"/>
            </a:lvl9pPr>
          </a:lstStyle>
          <a:p>
            <a:r>
              <a:rPr lang="en-US"/>
              <a:t>Click to edit Master subtitle style</a:t>
            </a:r>
            <a:endParaRPr lang="id-ID"/>
          </a:p>
        </p:txBody>
      </p:sp>
      <p:sp>
        <p:nvSpPr>
          <p:cNvPr id="4" name="Date Placeholder 3"/>
          <p:cNvSpPr>
            <a:spLocks noGrp="1"/>
          </p:cNvSpPr>
          <p:nvPr>
            <p:ph type="dt" sz="half" idx="10"/>
          </p:nvPr>
        </p:nvSpPr>
        <p:spPr>
          <a:xfrm>
            <a:off x="884041" y="6703624"/>
            <a:ext cx="2893219" cy="385072"/>
          </a:xfrm>
          <a:prstGeom prst="rect">
            <a:avLst/>
          </a:prstGeom>
        </p:spPr>
        <p:txBody>
          <a:bodyPr/>
          <a:lstStyle/>
          <a:p>
            <a:fld id="{EB5C08A1-7713-47CE-97B4-863D833656A0}" type="datetimeFigureOut">
              <a:rPr lang="id-ID" smtClean="0"/>
              <a:t>25/12/2017</a:t>
            </a:fld>
            <a:endParaRPr lang="id-ID"/>
          </a:p>
        </p:txBody>
      </p:sp>
      <p:sp>
        <p:nvSpPr>
          <p:cNvPr id="5" name="Footer Placeholder 4"/>
          <p:cNvSpPr>
            <a:spLocks noGrp="1"/>
          </p:cNvSpPr>
          <p:nvPr>
            <p:ph type="ftr" sz="quarter" idx="11"/>
          </p:nvPr>
        </p:nvSpPr>
        <p:spPr>
          <a:xfrm>
            <a:off x="4259466" y="6703624"/>
            <a:ext cx="4339828" cy="385072"/>
          </a:xfrm>
          <a:prstGeom prst="rect">
            <a:avLst/>
          </a:prstGeom>
        </p:spPr>
        <p:txBody>
          <a:bodyPr/>
          <a:lstStyle/>
          <a:p>
            <a:endParaRPr lang="id-ID"/>
          </a:p>
        </p:txBody>
      </p:sp>
      <p:sp>
        <p:nvSpPr>
          <p:cNvPr id="6" name="Slide Number Placeholder 5"/>
          <p:cNvSpPr>
            <a:spLocks noGrp="1"/>
          </p:cNvSpPr>
          <p:nvPr>
            <p:ph type="sldNum" sz="quarter" idx="12"/>
          </p:nvPr>
        </p:nvSpPr>
        <p:spPr>
          <a:xfrm>
            <a:off x="11452328" y="6703624"/>
            <a:ext cx="522389" cy="385072"/>
          </a:xfrm>
          <a:prstGeom prst="rect">
            <a:avLst/>
          </a:prstGeom>
        </p:spPr>
        <p:txBody>
          <a:bodyPr/>
          <a:lstStyle/>
          <a:p>
            <a:fld id="{BD3C9449-514E-4F2F-BDF6-E5528CC1E8B5}" type="slidenum">
              <a:rPr lang="id-ID" smtClean="0"/>
              <a:t>‹#›</a:t>
            </a:fld>
            <a:endParaRPr lang="id-ID"/>
          </a:p>
        </p:txBody>
      </p:sp>
    </p:spTree>
    <p:extLst>
      <p:ext uri="{BB962C8B-B14F-4D97-AF65-F5344CB8AC3E}">
        <p14:creationId xmlns:p14="http://schemas.microsoft.com/office/powerpoint/2010/main" val="389079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95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3_节标题">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5400000">
            <a:off x="10315783" y="-14197"/>
            <a:ext cx="2544990" cy="2540942"/>
          </a:xfrm>
          <a:prstGeom prst="rect">
            <a:avLst/>
          </a:prstGeom>
        </p:spPr>
      </p:pic>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52" y="-128091"/>
            <a:ext cx="1388463" cy="2032149"/>
          </a:xfrm>
          <a:prstGeom prst="rect">
            <a:avLst/>
          </a:prstGeom>
        </p:spPr>
      </p:pic>
    </p:spTree>
    <p:extLst>
      <p:ext uri="{BB962C8B-B14F-4D97-AF65-F5344CB8AC3E}">
        <p14:creationId xmlns:p14="http://schemas.microsoft.com/office/powerpoint/2010/main" val="251007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4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1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7345" y="3798825"/>
            <a:ext cx="9644062" cy="1746216"/>
          </a:xfrm>
          <a:prstGeom prst="rect">
            <a:avLst/>
          </a:prstGeom>
        </p:spPr>
        <p:txBody>
          <a:bodyPr/>
          <a:lstStyle>
            <a:lvl1pPr marL="0" indent="0" algn="ctr">
              <a:buNone/>
              <a:defRPr sz="2770"/>
            </a:lvl1pPr>
            <a:lvl2pPr marL="527421" indent="0" algn="ctr">
              <a:buNone/>
              <a:defRPr sz="2307"/>
            </a:lvl2pPr>
            <a:lvl3pPr marL="1054842" indent="0" algn="ctr">
              <a:buNone/>
              <a:defRPr sz="2078"/>
            </a:lvl3pPr>
            <a:lvl4pPr marL="1582258" indent="0" algn="ctr">
              <a:buNone/>
              <a:defRPr sz="1846"/>
            </a:lvl4pPr>
            <a:lvl5pPr marL="2109681" indent="0" algn="ctr">
              <a:buNone/>
              <a:defRPr sz="1846"/>
            </a:lvl5pPr>
            <a:lvl6pPr marL="2637098" indent="0" algn="ctr">
              <a:buNone/>
              <a:defRPr sz="1846"/>
            </a:lvl6pPr>
            <a:lvl7pPr marL="3164518" indent="0" algn="ctr">
              <a:buNone/>
              <a:defRPr sz="1846"/>
            </a:lvl7pPr>
            <a:lvl8pPr marL="3691937" indent="0" algn="ctr">
              <a:buNone/>
              <a:defRPr sz="1846"/>
            </a:lvl8pPr>
            <a:lvl9pPr marL="4219359" indent="0" algn="ctr">
              <a:buNone/>
              <a:defRPr sz="1846"/>
            </a:lvl9pPr>
          </a:lstStyle>
          <a:p>
            <a:r>
              <a:rPr lang="en-US"/>
              <a:t>Click to edit Master subtitle style</a:t>
            </a:r>
            <a:endParaRPr lang="id-ID"/>
          </a:p>
        </p:txBody>
      </p:sp>
      <p:sp>
        <p:nvSpPr>
          <p:cNvPr id="4" name="Date Placeholder 3"/>
          <p:cNvSpPr>
            <a:spLocks noGrp="1"/>
          </p:cNvSpPr>
          <p:nvPr>
            <p:ph type="dt" sz="half" idx="10"/>
          </p:nvPr>
        </p:nvSpPr>
        <p:spPr>
          <a:xfrm>
            <a:off x="884041" y="6703624"/>
            <a:ext cx="2893219" cy="385072"/>
          </a:xfrm>
          <a:prstGeom prst="rect">
            <a:avLst/>
          </a:prstGeom>
        </p:spPr>
        <p:txBody>
          <a:bodyPr/>
          <a:lstStyle/>
          <a:p>
            <a:fld id="{EB5C08A1-7713-47CE-97B4-863D833656A0}" type="datetimeFigureOut">
              <a:rPr lang="id-ID" smtClean="0"/>
              <a:t>25/12/2017</a:t>
            </a:fld>
            <a:endParaRPr lang="id-ID"/>
          </a:p>
        </p:txBody>
      </p:sp>
      <p:sp>
        <p:nvSpPr>
          <p:cNvPr id="5" name="Footer Placeholder 4"/>
          <p:cNvSpPr>
            <a:spLocks noGrp="1"/>
          </p:cNvSpPr>
          <p:nvPr>
            <p:ph type="ftr" sz="quarter" idx="11"/>
          </p:nvPr>
        </p:nvSpPr>
        <p:spPr>
          <a:xfrm>
            <a:off x="4259466" y="6703624"/>
            <a:ext cx="4339828" cy="385072"/>
          </a:xfrm>
          <a:prstGeom prst="rect">
            <a:avLst/>
          </a:prstGeom>
        </p:spPr>
        <p:txBody>
          <a:bodyPr/>
          <a:lstStyle/>
          <a:p>
            <a:endParaRPr lang="id-ID"/>
          </a:p>
        </p:txBody>
      </p:sp>
      <p:sp>
        <p:nvSpPr>
          <p:cNvPr id="6" name="Slide Number Placeholder 5"/>
          <p:cNvSpPr>
            <a:spLocks noGrp="1"/>
          </p:cNvSpPr>
          <p:nvPr>
            <p:ph type="sldNum" sz="quarter" idx="12"/>
          </p:nvPr>
        </p:nvSpPr>
        <p:spPr>
          <a:xfrm>
            <a:off x="11452328" y="6703624"/>
            <a:ext cx="522389" cy="385072"/>
          </a:xfrm>
          <a:prstGeom prst="rect">
            <a:avLst/>
          </a:prstGeom>
        </p:spPr>
        <p:txBody>
          <a:bodyPr/>
          <a:lstStyle/>
          <a:p>
            <a:fld id="{BD3C9449-514E-4F2F-BDF6-E5528CC1E8B5}" type="slidenum">
              <a:rPr lang="id-ID" smtClean="0"/>
              <a:t>‹#›</a:t>
            </a:fld>
            <a:endParaRPr lang="id-ID"/>
          </a:p>
        </p:txBody>
      </p:sp>
    </p:spTree>
    <p:extLst>
      <p:ext uri="{BB962C8B-B14F-4D97-AF65-F5344CB8AC3E}">
        <p14:creationId xmlns:p14="http://schemas.microsoft.com/office/powerpoint/2010/main" val="155806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2017/12/25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47"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7"/>
          <p:cNvSpPr>
            <a:spLocks/>
          </p:cNvSpPr>
          <p:nvPr/>
        </p:nvSpPr>
        <p:spPr bwMode="auto">
          <a:xfrm>
            <a:off x="353" y="0"/>
            <a:ext cx="12858044" cy="3920092"/>
          </a:xfrm>
          <a:custGeom>
            <a:avLst/>
            <a:gdLst>
              <a:gd name="T0" fmla="*/ 16000 w 16000"/>
              <a:gd name="T1" fmla="*/ 3735 h 5579"/>
              <a:gd name="T2" fmla="*/ 8927 w 16000"/>
              <a:gd name="T3" fmla="*/ 5455 h 5579"/>
              <a:gd name="T4" fmla="*/ 7073 w 16000"/>
              <a:gd name="T5" fmla="*/ 5455 h 5579"/>
              <a:gd name="T6" fmla="*/ 0 w 16000"/>
              <a:gd name="T7" fmla="*/ 3735 h 5579"/>
              <a:gd name="T8" fmla="*/ 0 w 16000"/>
              <a:gd name="T9" fmla="*/ 0 h 5579"/>
              <a:gd name="T10" fmla="*/ 16000 w 16000"/>
              <a:gd name="T11" fmla="*/ 0 h 5579"/>
              <a:gd name="T12" fmla="*/ 16000 w 16000"/>
              <a:gd name="T13" fmla="*/ 3735 h 5579"/>
            </a:gdLst>
            <a:ahLst/>
            <a:cxnLst>
              <a:cxn ang="0">
                <a:pos x="T0" y="T1"/>
              </a:cxn>
              <a:cxn ang="0">
                <a:pos x="T2" y="T3"/>
              </a:cxn>
              <a:cxn ang="0">
                <a:pos x="T4" y="T5"/>
              </a:cxn>
              <a:cxn ang="0">
                <a:pos x="T6" y="T7"/>
              </a:cxn>
              <a:cxn ang="0">
                <a:pos x="T8" y="T9"/>
              </a:cxn>
              <a:cxn ang="0">
                <a:pos x="T10" y="T11"/>
              </a:cxn>
              <a:cxn ang="0">
                <a:pos x="T12" y="T13"/>
              </a:cxn>
            </a:cxnLst>
            <a:rect l="0" t="0" r="r" b="b"/>
            <a:pathLst>
              <a:path w="16000" h="5579">
                <a:moveTo>
                  <a:pt x="16000" y="3735"/>
                </a:moveTo>
                <a:lnTo>
                  <a:pt x="8927" y="5455"/>
                </a:lnTo>
                <a:cubicBezTo>
                  <a:pt x="8417" y="5579"/>
                  <a:pt x="7583" y="5579"/>
                  <a:pt x="7073" y="5455"/>
                </a:cubicBezTo>
                <a:lnTo>
                  <a:pt x="0" y="3735"/>
                </a:lnTo>
                <a:lnTo>
                  <a:pt x="0" y="0"/>
                </a:lnTo>
                <a:lnTo>
                  <a:pt x="16000" y="0"/>
                </a:lnTo>
                <a:lnTo>
                  <a:pt x="16000" y="3735"/>
                </a:lnTo>
                <a:close/>
              </a:path>
            </a:pathLst>
          </a:custGeom>
          <a:solidFill>
            <a:schemeClr val="accent2"/>
          </a:solidFill>
          <a:ln>
            <a:noFill/>
          </a:ln>
        </p:spPr>
        <p:txBody>
          <a:bodyPr vert="horz" wrap="square" lIns="128580" tIns="64290" rIns="128580" bIns="64290" numCol="1" anchor="t" anchorCtr="0" compatLnSpc="1">
            <a:prstTxWarp prst="textNoShape">
              <a:avLst/>
            </a:prstTxWarp>
          </a:bodyPr>
          <a:lstStyle/>
          <a:p>
            <a:endParaRPr lang="zh-CN" altLang="en-US"/>
          </a:p>
        </p:txBody>
      </p:sp>
      <p:grpSp>
        <p:nvGrpSpPr>
          <p:cNvPr id="62" name="组合 61"/>
          <p:cNvGrpSpPr>
            <a:grpSpLocks noChangeAspect="1"/>
          </p:cNvGrpSpPr>
          <p:nvPr/>
        </p:nvGrpSpPr>
        <p:grpSpPr>
          <a:xfrm>
            <a:off x="4931092" y="1894978"/>
            <a:ext cx="3037333" cy="3037333"/>
            <a:chOff x="2763149" y="1364776"/>
            <a:chExt cx="820089" cy="820089"/>
          </a:xfrm>
        </p:grpSpPr>
        <p:sp>
          <p:nvSpPr>
            <p:cNvPr id="63" name="Oval 11"/>
            <p:cNvSpPr>
              <a:spLocks noChangeArrowheads="1"/>
            </p:cNvSpPr>
            <p:nvPr/>
          </p:nvSpPr>
          <p:spPr bwMode="auto">
            <a:xfrm>
              <a:off x="2763149" y="1364776"/>
              <a:ext cx="820089" cy="82008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4" name="Oval 12"/>
            <p:cNvSpPr>
              <a:spLocks noChangeArrowheads="1"/>
            </p:cNvSpPr>
            <p:nvPr/>
          </p:nvSpPr>
          <p:spPr bwMode="auto">
            <a:xfrm>
              <a:off x="2823156" y="1426783"/>
              <a:ext cx="696076" cy="696076"/>
            </a:xfrm>
            <a:prstGeom prst="ellipse">
              <a:avLst/>
            </a:prstGeom>
            <a:gradFill>
              <a:gsLst>
                <a:gs pos="0">
                  <a:schemeClr val="bg1">
                    <a:lumMod val="75000"/>
                  </a:schemeClr>
                </a:gs>
                <a:gs pos="100000">
                  <a:schemeClr val="bg1"/>
                </a:gs>
              </a:gsLst>
              <a:lin ang="18900000" scaled="0"/>
            </a:gradFill>
            <a:ln w="38100">
              <a:gradFill>
                <a:gsLst>
                  <a:gs pos="0">
                    <a:schemeClr val="bg1"/>
                  </a:gs>
                  <a:gs pos="100000">
                    <a:schemeClr val="bg1">
                      <a:lumMod val="75000"/>
                    </a:schemeClr>
                  </a:gs>
                </a:gsLst>
                <a:lin ang="18300000" scaled="0"/>
              </a:gradFill>
            </a:ln>
            <a:effectLst>
              <a:outerShdw blurRad="444500" dist="101600" dir="8100000" algn="tr" rotWithShape="0">
                <a:prstClr val="black">
                  <a:alpha val="30000"/>
                </a:prstClr>
              </a:outerShdw>
            </a:effectLst>
          </p:spPr>
          <p:txBody>
            <a:bodyPr vert="horz" wrap="square" lIns="128580" tIns="64290" rIns="128580" bIns="64290" numCol="1" anchor="t" anchorCtr="0" compatLnSpc="1">
              <a:prstTxWarp prst="textNoShape">
                <a:avLst/>
              </a:prstTxWarp>
            </a:bodyPr>
            <a:lstStyle/>
            <a:p>
              <a:endParaRPr lang="zh-CN" altLang="en-US"/>
            </a:p>
          </p:txBody>
        </p:sp>
      </p:grpSp>
      <p:sp>
        <p:nvSpPr>
          <p:cNvPr id="65" name="TextBox 64"/>
          <p:cNvSpPr txBox="1"/>
          <p:nvPr/>
        </p:nvSpPr>
        <p:spPr>
          <a:xfrm>
            <a:off x="1869712" y="5233743"/>
            <a:ext cx="9113012" cy="784830"/>
          </a:xfrm>
          <a:prstGeom prst="rect">
            <a:avLst/>
          </a:prstGeom>
          <a:noFill/>
        </p:spPr>
        <p:txBody>
          <a:bodyPr wrap="square" rtlCol="0">
            <a:spAutoFit/>
          </a:bodyPr>
          <a:lstStyle/>
          <a:p>
            <a:pPr algn="ctr"/>
            <a:r>
              <a:rPr lang="zh-CN" altLang="en-US" sz="4500" b="1" dirty="0">
                <a:latin typeface="微软雅黑" pitchFamily="34" charset="-122"/>
                <a:ea typeface="微软雅黑" pitchFamily="34" charset="-122"/>
              </a:rPr>
              <a:t>分片</a:t>
            </a:r>
            <a:r>
              <a:rPr lang="en-US" altLang="zh-CN" sz="4500" b="1" dirty="0">
                <a:latin typeface="微软雅黑" pitchFamily="34" charset="-122"/>
                <a:ea typeface="微软雅黑" pitchFamily="34" charset="-122"/>
              </a:rPr>
              <a:t>-FAQ</a:t>
            </a:r>
            <a:endParaRPr lang="zh-CN" altLang="en-US" sz="4500" b="1" dirty="0">
              <a:latin typeface="微软雅黑" pitchFamily="34" charset="-122"/>
              <a:ea typeface="微软雅黑" pitchFamily="34" charset="-122"/>
            </a:endParaRPr>
          </a:p>
        </p:txBody>
      </p:sp>
      <p:sp>
        <p:nvSpPr>
          <p:cNvPr id="66" name="TextBox 7"/>
          <p:cNvSpPr>
            <a:spLocks noChangeArrowheads="1"/>
          </p:cNvSpPr>
          <p:nvPr/>
        </p:nvSpPr>
        <p:spPr bwMode="auto">
          <a:xfrm>
            <a:off x="3376194" y="6293069"/>
            <a:ext cx="6107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200" b="1" dirty="0">
                <a:latin typeface="微软雅黑" pitchFamily="34" charset="-122"/>
                <a:ea typeface="微软雅黑" pitchFamily="34" charset="-122"/>
                <a:sym typeface="微软雅黑" pitchFamily="34" charset="-122"/>
              </a:rPr>
              <a:t>肖德山</a:t>
            </a:r>
          </a:p>
        </p:txBody>
      </p:sp>
    </p:spTree>
    <p:extLst>
      <p:ext uri="{BB962C8B-B14F-4D97-AF65-F5344CB8AC3E}">
        <p14:creationId xmlns:p14="http://schemas.microsoft.com/office/powerpoint/2010/main" val="20793885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1000"/>
                                        <p:tgtEl>
                                          <p:spTgt spid="61"/>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p:cTn id="11" dur="1000" fill="hold"/>
                                        <p:tgtEl>
                                          <p:spTgt spid="62"/>
                                        </p:tgtEl>
                                        <p:attrNameLst>
                                          <p:attrName>ppt_w</p:attrName>
                                        </p:attrNameLst>
                                      </p:cBhvr>
                                      <p:tavLst>
                                        <p:tav tm="0">
                                          <p:val>
                                            <p:fltVal val="0"/>
                                          </p:val>
                                        </p:tav>
                                        <p:tav tm="100000">
                                          <p:val>
                                            <p:strVal val="#ppt_w"/>
                                          </p:val>
                                        </p:tav>
                                      </p:tavLst>
                                    </p:anim>
                                    <p:anim calcmode="lin" valueType="num">
                                      <p:cBhvr>
                                        <p:cTn id="12" dur="1000" fill="hold"/>
                                        <p:tgtEl>
                                          <p:spTgt spid="62"/>
                                        </p:tgtEl>
                                        <p:attrNameLst>
                                          <p:attrName>ppt_h</p:attrName>
                                        </p:attrNameLst>
                                      </p:cBhvr>
                                      <p:tavLst>
                                        <p:tav tm="0">
                                          <p:val>
                                            <p:fltVal val="0"/>
                                          </p:val>
                                        </p:tav>
                                        <p:tav tm="100000">
                                          <p:val>
                                            <p:strVal val="#ppt_h"/>
                                          </p:val>
                                        </p:tav>
                                      </p:tavLst>
                                    </p:anim>
                                    <p:animEffect transition="in" filter="fade">
                                      <p:cBhvr>
                                        <p:cTn id="13" dur="1000"/>
                                        <p:tgtEl>
                                          <p:spTgt spid="62"/>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1000"/>
                                        <p:tgtEl>
                                          <p:spTgt spid="65"/>
                                        </p:tgtEl>
                                      </p:cBhvr>
                                    </p:animEffect>
                                  </p:childTnLst>
                                </p:cTn>
                              </p:par>
                            </p:childTnLst>
                          </p:cTn>
                        </p:par>
                        <p:par>
                          <p:cTn id="18" fill="hold">
                            <p:stCondLst>
                              <p:cond delay="3000"/>
                            </p:stCondLst>
                            <p:childTnLst>
                              <p:par>
                                <p:cTn id="19" presetID="52" presetClass="entr" presetSubtype="0" fill="hold" grpId="0" nodeType="afterEffect">
                                  <p:stCondLst>
                                    <p:cond delay="0"/>
                                  </p:stCondLst>
                                  <p:iterate type="lt">
                                    <p:tmPct val="10000"/>
                                  </p:iterate>
                                  <p:childTnLst>
                                    <p:set>
                                      <p:cBhvr>
                                        <p:cTn id="20" dur="1" fill="hold">
                                          <p:stCondLst>
                                            <p:cond delay="0"/>
                                          </p:stCondLst>
                                        </p:cTn>
                                        <p:tgtEl>
                                          <p:spTgt spid="66"/>
                                        </p:tgtEl>
                                        <p:attrNameLst>
                                          <p:attrName>style.visibility</p:attrName>
                                        </p:attrNameLst>
                                      </p:cBhvr>
                                      <p:to>
                                        <p:strVal val="visible"/>
                                      </p:to>
                                    </p:set>
                                    <p:animScale>
                                      <p:cBhvr>
                                        <p:cTn id="21" dur="5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500" decel="50000" fill="hold">
                                          <p:stCondLst>
                                            <p:cond delay="0"/>
                                          </p:stCondLst>
                                        </p:cTn>
                                        <p:tgtEl>
                                          <p:spTgt spid="66"/>
                                        </p:tgtEl>
                                        <p:attrNameLst>
                                          <p:attrName>ppt_x</p:attrName>
                                          <p:attrName>ppt_y</p:attrName>
                                        </p:attrNameLst>
                                      </p:cBhvr>
                                    </p:animMotion>
                                    <p:animEffect transition="in" filter="fade">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5" grpId="0"/>
      <p:bldP spid="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en-US" altLang="zh-CN"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TODO</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80703" y="1384077"/>
            <a:ext cx="11737304" cy="1815882"/>
          </a:xfrm>
          <a:prstGeom prst="rect">
            <a:avLst/>
          </a:prstGeom>
          <a:noFill/>
        </p:spPr>
        <p:txBody>
          <a:bodyPr wrap="square" rtlCol="0">
            <a:spAutoFit/>
          </a:bodyPr>
          <a:lstStyle/>
          <a:p>
            <a:pPr marL="514350" indent="-514350">
              <a:buAutoNum type="arabicPeriod"/>
            </a:pPr>
            <a:r>
              <a:rPr lang="zh-CN" altLang="en-US" sz="2800" dirty="0"/>
              <a:t>分片面临挑战</a:t>
            </a:r>
            <a:endParaRPr lang="en-US" altLang="zh-CN" sz="2800" dirty="0"/>
          </a:p>
          <a:p>
            <a:r>
              <a:rPr lang="en-US" altLang="zh-CN" sz="2800" dirty="0"/>
              <a:t>	</a:t>
            </a:r>
            <a:r>
              <a:rPr lang="zh-CN" altLang="en-US" sz="2800" dirty="0">
                <a:solidFill>
                  <a:srgbClr val="333333"/>
                </a:solidFill>
                <a:latin typeface="zuoyeFont_mathFont"/>
              </a:rPr>
              <a:t>①</a:t>
            </a:r>
            <a:r>
              <a:rPr lang="zh-CN" altLang="en-US" sz="2800" b="1" dirty="0"/>
              <a:t>单分片接管攻击</a:t>
            </a:r>
            <a:endParaRPr lang="en-US" altLang="zh-CN" sz="2800" b="1" dirty="0"/>
          </a:p>
          <a:p>
            <a:r>
              <a:rPr lang="en-US" altLang="zh-CN" sz="2800" dirty="0"/>
              <a:t>	</a:t>
            </a:r>
            <a:r>
              <a:rPr lang="zh-CN" altLang="en-US" sz="2800" dirty="0"/>
              <a:t>②</a:t>
            </a:r>
            <a:r>
              <a:rPr lang="zh-CN" altLang="en-US" sz="2800" b="1" dirty="0"/>
              <a:t>欺诈检测</a:t>
            </a:r>
            <a:endParaRPr lang="en-US" altLang="zh-CN" sz="2800" b="1" dirty="0"/>
          </a:p>
          <a:p>
            <a:r>
              <a:rPr lang="en-US" altLang="zh-CN" sz="2800" dirty="0"/>
              <a:t>	</a:t>
            </a:r>
            <a:r>
              <a:rPr lang="zh-CN" altLang="en-US" sz="2800" dirty="0"/>
              <a:t>③</a:t>
            </a:r>
            <a:r>
              <a:rPr lang="zh-CN" altLang="en-US" sz="2800" b="1" dirty="0">
                <a:solidFill>
                  <a:srgbClr val="3E3E3E"/>
                </a:solidFill>
                <a:latin typeface="Helvetica Neue"/>
              </a:rPr>
              <a:t>数据可用性问题</a:t>
            </a:r>
            <a:endParaRPr lang="zh-CN" altLang="en-US" sz="2800" dirty="0"/>
          </a:p>
        </p:txBody>
      </p:sp>
      <p:sp>
        <p:nvSpPr>
          <p:cNvPr id="8" name="文本框 7"/>
          <p:cNvSpPr txBox="1"/>
          <p:nvPr/>
        </p:nvSpPr>
        <p:spPr>
          <a:xfrm>
            <a:off x="308695" y="3400301"/>
            <a:ext cx="10225136" cy="3108543"/>
          </a:xfrm>
          <a:prstGeom prst="rect">
            <a:avLst/>
          </a:prstGeom>
          <a:noFill/>
        </p:spPr>
        <p:txBody>
          <a:bodyPr wrap="square" rtlCol="0">
            <a:spAutoFit/>
          </a:bodyPr>
          <a:lstStyle/>
          <a:p>
            <a:r>
              <a:rPr lang="en-US" altLang="zh-CN" sz="2800" dirty="0"/>
              <a:t>2. </a:t>
            </a:r>
            <a:r>
              <a:rPr lang="zh-CN" altLang="en-US" sz="2800" dirty="0"/>
              <a:t>其他</a:t>
            </a:r>
            <a:r>
              <a:rPr lang="zh-CN" altLang="en-US" sz="2800"/>
              <a:t>的一些思想</a:t>
            </a:r>
            <a:endParaRPr lang="en-US" altLang="zh-CN" sz="2800" dirty="0"/>
          </a:p>
          <a:p>
            <a:r>
              <a:rPr lang="en-US" altLang="zh-CN" sz="2800" dirty="0"/>
              <a:t>this early BFT </a:t>
            </a:r>
            <a:r>
              <a:rPr lang="en-US" altLang="zh-CN" sz="2800" dirty="0" err="1"/>
              <a:t>sharding</a:t>
            </a:r>
            <a:r>
              <a:rPr lang="en-US" altLang="zh-CN" sz="2800" dirty="0"/>
              <a:t> proposal from </a:t>
            </a:r>
            <a:r>
              <a:rPr lang="en-US" altLang="zh-CN" sz="2800" dirty="0" err="1"/>
              <a:t>Loi</a:t>
            </a:r>
            <a:r>
              <a:rPr lang="en-US" altLang="zh-CN" sz="2800" dirty="0"/>
              <a:t> </a:t>
            </a:r>
            <a:r>
              <a:rPr lang="en-US" altLang="zh-CN" sz="2800" dirty="0" err="1"/>
              <a:t>Luu</a:t>
            </a:r>
            <a:r>
              <a:rPr lang="en-US" altLang="zh-CN" sz="2800" dirty="0"/>
              <a:t> et al at NUS, as well as this </a:t>
            </a:r>
            <a:r>
              <a:rPr lang="en-US" altLang="zh-CN" sz="2800" dirty="0" err="1"/>
              <a:t>Merklix</a:t>
            </a:r>
            <a:r>
              <a:rPr lang="en-US" altLang="zh-CN" sz="2800" dirty="0"/>
              <a:t> tree</a:t>
            </a:r>
          </a:p>
          <a:p>
            <a:endParaRPr lang="en-US" altLang="zh-CN" sz="2800" dirty="0"/>
          </a:p>
          <a:p>
            <a:r>
              <a:rPr lang="en-US" altLang="zh-CN" sz="2800" dirty="0"/>
              <a:t>A Secure </a:t>
            </a:r>
            <a:r>
              <a:rPr lang="en-US" altLang="zh-CN" sz="2800" dirty="0" err="1"/>
              <a:t>Sharding</a:t>
            </a:r>
            <a:r>
              <a:rPr lang="en-US" altLang="zh-CN" sz="2800" dirty="0"/>
              <a:t> Protocol For Open Blockchains</a:t>
            </a:r>
          </a:p>
          <a:p>
            <a:r>
              <a:rPr lang="en-US" altLang="zh-CN" sz="2800" dirty="0"/>
              <a:t>Bitcoin-NG</a:t>
            </a:r>
          </a:p>
          <a:p>
            <a:r>
              <a:rPr lang="en-US" altLang="zh-CN" sz="2800" dirty="0"/>
              <a:t>………</a:t>
            </a:r>
            <a:endParaRPr lang="zh-CN" altLang="en-US" sz="2800" dirty="0"/>
          </a:p>
        </p:txBody>
      </p:sp>
    </p:spTree>
    <p:extLst>
      <p:ext uri="{BB962C8B-B14F-4D97-AF65-F5344CB8AC3E}">
        <p14:creationId xmlns:p14="http://schemas.microsoft.com/office/powerpoint/2010/main" val="320716395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0" name="Freeform 7"/>
          <p:cNvSpPr>
            <a:spLocks/>
          </p:cNvSpPr>
          <p:nvPr/>
        </p:nvSpPr>
        <p:spPr bwMode="auto">
          <a:xfrm>
            <a:off x="353" y="0"/>
            <a:ext cx="12858044" cy="3920092"/>
          </a:xfrm>
          <a:custGeom>
            <a:avLst/>
            <a:gdLst>
              <a:gd name="T0" fmla="*/ 16000 w 16000"/>
              <a:gd name="T1" fmla="*/ 3735 h 5579"/>
              <a:gd name="T2" fmla="*/ 8927 w 16000"/>
              <a:gd name="T3" fmla="*/ 5455 h 5579"/>
              <a:gd name="T4" fmla="*/ 7073 w 16000"/>
              <a:gd name="T5" fmla="*/ 5455 h 5579"/>
              <a:gd name="T6" fmla="*/ 0 w 16000"/>
              <a:gd name="T7" fmla="*/ 3735 h 5579"/>
              <a:gd name="T8" fmla="*/ 0 w 16000"/>
              <a:gd name="T9" fmla="*/ 0 h 5579"/>
              <a:gd name="T10" fmla="*/ 16000 w 16000"/>
              <a:gd name="T11" fmla="*/ 0 h 5579"/>
              <a:gd name="T12" fmla="*/ 16000 w 16000"/>
              <a:gd name="T13" fmla="*/ 3735 h 5579"/>
            </a:gdLst>
            <a:ahLst/>
            <a:cxnLst>
              <a:cxn ang="0">
                <a:pos x="T0" y="T1"/>
              </a:cxn>
              <a:cxn ang="0">
                <a:pos x="T2" y="T3"/>
              </a:cxn>
              <a:cxn ang="0">
                <a:pos x="T4" y="T5"/>
              </a:cxn>
              <a:cxn ang="0">
                <a:pos x="T6" y="T7"/>
              </a:cxn>
              <a:cxn ang="0">
                <a:pos x="T8" y="T9"/>
              </a:cxn>
              <a:cxn ang="0">
                <a:pos x="T10" y="T11"/>
              </a:cxn>
              <a:cxn ang="0">
                <a:pos x="T12" y="T13"/>
              </a:cxn>
            </a:cxnLst>
            <a:rect l="0" t="0" r="r" b="b"/>
            <a:pathLst>
              <a:path w="16000" h="5579">
                <a:moveTo>
                  <a:pt x="16000" y="3735"/>
                </a:moveTo>
                <a:lnTo>
                  <a:pt x="8927" y="5455"/>
                </a:lnTo>
                <a:cubicBezTo>
                  <a:pt x="8417" y="5579"/>
                  <a:pt x="7583" y="5579"/>
                  <a:pt x="7073" y="5455"/>
                </a:cubicBezTo>
                <a:lnTo>
                  <a:pt x="0" y="3735"/>
                </a:lnTo>
                <a:lnTo>
                  <a:pt x="0" y="0"/>
                </a:lnTo>
                <a:lnTo>
                  <a:pt x="16000" y="0"/>
                </a:lnTo>
                <a:lnTo>
                  <a:pt x="16000" y="3735"/>
                </a:lnTo>
                <a:close/>
              </a:path>
            </a:pathLst>
          </a:custGeom>
          <a:solidFill>
            <a:schemeClr val="accent2"/>
          </a:solidFill>
          <a:ln>
            <a:noFill/>
          </a:ln>
        </p:spPr>
        <p:txBody>
          <a:bodyPr vert="horz" wrap="square" lIns="128580" tIns="64290" rIns="128580" bIns="64290" numCol="1" anchor="t" anchorCtr="0" compatLnSpc="1">
            <a:prstTxWarp prst="textNoShape">
              <a:avLst/>
            </a:prstTxWarp>
          </a:bodyPr>
          <a:lstStyle/>
          <a:p>
            <a:endParaRPr lang="zh-CN" altLang="en-US"/>
          </a:p>
        </p:txBody>
      </p:sp>
      <p:grpSp>
        <p:nvGrpSpPr>
          <p:cNvPr id="61" name="组合 60"/>
          <p:cNvGrpSpPr>
            <a:grpSpLocks noChangeAspect="1"/>
          </p:cNvGrpSpPr>
          <p:nvPr/>
        </p:nvGrpSpPr>
        <p:grpSpPr>
          <a:xfrm>
            <a:off x="4931092" y="1894978"/>
            <a:ext cx="3037333" cy="3037333"/>
            <a:chOff x="2763149" y="1364776"/>
            <a:chExt cx="820089" cy="820089"/>
          </a:xfrm>
        </p:grpSpPr>
        <p:sp>
          <p:nvSpPr>
            <p:cNvPr id="62" name="Oval 11"/>
            <p:cNvSpPr>
              <a:spLocks noChangeArrowheads="1"/>
            </p:cNvSpPr>
            <p:nvPr/>
          </p:nvSpPr>
          <p:spPr bwMode="auto">
            <a:xfrm>
              <a:off x="2763149" y="1364776"/>
              <a:ext cx="820089" cy="82008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3" name="Oval 12"/>
            <p:cNvSpPr>
              <a:spLocks noChangeArrowheads="1"/>
            </p:cNvSpPr>
            <p:nvPr/>
          </p:nvSpPr>
          <p:spPr bwMode="auto">
            <a:xfrm>
              <a:off x="2823156" y="1426783"/>
              <a:ext cx="696076" cy="696076"/>
            </a:xfrm>
            <a:prstGeom prst="ellipse">
              <a:avLst/>
            </a:prstGeom>
            <a:gradFill>
              <a:gsLst>
                <a:gs pos="0">
                  <a:schemeClr val="bg1">
                    <a:lumMod val="75000"/>
                  </a:schemeClr>
                </a:gs>
                <a:gs pos="100000">
                  <a:schemeClr val="bg1"/>
                </a:gs>
              </a:gsLst>
              <a:lin ang="18900000" scaled="0"/>
            </a:gradFill>
            <a:ln w="38100">
              <a:gradFill>
                <a:gsLst>
                  <a:gs pos="0">
                    <a:schemeClr val="bg1"/>
                  </a:gs>
                  <a:gs pos="100000">
                    <a:schemeClr val="bg1">
                      <a:lumMod val="75000"/>
                    </a:schemeClr>
                  </a:gs>
                </a:gsLst>
                <a:lin ang="18300000" scaled="0"/>
              </a:gradFill>
            </a:ln>
            <a:effectLst>
              <a:outerShdw blurRad="444500" dist="101600" dir="8100000" algn="tr" rotWithShape="0">
                <a:prstClr val="black">
                  <a:alpha val="30000"/>
                </a:prstClr>
              </a:outerShdw>
            </a:effectLst>
          </p:spPr>
          <p:txBody>
            <a:bodyPr vert="horz" wrap="square" lIns="128580" tIns="64290" rIns="128580" bIns="64290" numCol="1" anchor="t" anchorCtr="0" compatLnSpc="1">
              <a:prstTxWarp prst="textNoShape">
                <a:avLst/>
              </a:prstTxWarp>
            </a:bodyPr>
            <a:lstStyle/>
            <a:p>
              <a:endParaRPr lang="zh-CN" altLang="en-US"/>
            </a:p>
          </p:txBody>
        </p:sp>
      </p:grpSp>
      <p:sp>
        <p:nvSpPr>
          <p:cNvPr id="64" name="TextBox 63"/>
          <p:cNvSpPr txBox="1"/>
          <p:nvPr/>
        </p:nvSpPr>
        <p:spPr>
          <a:xfrm>
            <a:off x="1893253" y="5426679"/>
            <a:ext cx="9113012" cy="957955"/>
          </a:xfrm>
          <a:prstGeom prst="rect">
            <a:avLst/>
          </a:prstGeom>
          <a:noFill/>
        </p:spPr>
        <p:txBody>
          <a:bodyPr wrap="square" rtlCol="0">
            <a:spAutoFit/>
          </a:bodyPr>
          <a:lstStyle/>
          <a:p>
            <a:pPr algn="ctr"/>
            <a:r>
              <a:rPr lang="zh-CN" altLang="en-US" sz="5625" b="1" dirty="0">
                <a:latin typeface="微软雅黑" pitchFamily="34" charset="-122"/>
                <a:ea typeface="微软雅黑" pitchFamily="34" charset="-122"/>
              </a:rPr>
              <a:t>感谢欣赏！</a:t>
            </a:r>
          </a:p>
        </p:txBody>
      </p:sp>
    </p:spTree>
    <p:extLst>
      <p:ext uri="{BB962C8B-B14F-4D97-AF65-F5344CB8AC3E}">
        <p14:creationId xmlns:p14="http://schemas.microsoft.com/office/powerpoint/2010/main" val="126068752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1000" fill="hold"/>
                                        <p:tgtEl>
                                          <p:spTgt spid="61"/>
                                        </p:tgtEl>
                                        <p:attrNameLst>
                                          <p:attrName>ppt_w</p:attrName>
                                        </p:attrNameLst>
                                      </p:cBhvr>
                                      <p:tavLst>
                                        <p:tav tm="0">
                                          <p:val>
                                            <p:fltVal val="0"/>
                                          </p:val>
                                        </p:tav>
                                        <p:tav tm="100000">
                                          <p:val>
                                            <p:strVal val="#ppt_w"/>
                                          </p:val>
                                        </p:tav>
                                      </p:tavLst>
                                    </p:anim>
                                    <p:anim calcmode="lin" valueType="num">
                                      <p:cBhvr>
                                        <p:cTn id="12" dur="1000" fill="hold"/>
                                        <p:tgtEl>
                                          <p:spTgt spid="61"/>
                                        </p:tgtEl>
                                        <p:attrNameLst>
                                          <p:attrName>ppt_h</p:attrName>
                                        </p:attrNameLst>
                                      </p:cBhvr>
                                      <p:tavLst>
                                        <p:tav tm="0">
                                          <p:val>
                                            <p:fltVal val="0"/>
                                          </p:val>
                                        </p:tav>
                                        <p:tav tm="100000">
                                          <p:val>
                                            <p:strVal val="#ppt_h"/>
                                          </p:val>
                                        </p:tav>
                                      </p:tavLst>
                                    </p:anim>
                                    <p:animEffect transition="in" filter="fade">
                                      <p:cBhvr>
                                        <p:cTn id="13" dur="1000"/>
                                        <p:tgtEl>
                                          <p:spTgt spid="61"/>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31"/>
          <p:cNvGrpSpPr/>
          <p:nvPr/>
        </p:nvGrpSpPr>
        <p:grpSpPr>
          <a:xfrm>
            <a:off x="0" y="225072"/>
            <a:ext cx="12719535" cy="661848"/>
            <a:chOff x="0" y="363516"/>
            <a:chExt cx="12719535" cy="661848"/>
          </a:xfrm>
        </p:grpSpPr>
        <p:sp>
          <p:nvSpPr>
            <p:cNvPr id="36" name="TextBox 4"/>
            <p:cNvSpPr txBox="1"/>
            <p:nvPr/>
          </p:nvSpPr>
          <p:spPr>
            <a:xfrm>
              <a:off x="3826666" y="363516"/>
              <a:ext cx="5066203" cy="661848"/>
            </a:xfrm>
            <a:prstGeom prst="rect">
              <a:avLst/>
            </a:prstGeom>
            <a:noFill/>
          </p:spPr>
          <p:txBody>
            <a:bodyPr>
              <a:spAutoFit/>
            </a:bodyPr>
            <a:lstStyle/>
            <a:p>
              <a:pPr algn="ctr">
                <a:lnSpc>
                  <a:spcPct val="150000"/>
                </a:lnSpc>
              </a:pP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为什么要分片</a:t>
              </a:r>
            </a:p>
          </p:txBody>
        </p:sp>
        <p:cxnSp>
          <p:nvCxnSpPr>
            <p:cNvPr id="37" name="直接连接符 36"/>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2DD392EB-3842-46C7-8ED5-09C99E69AB4A}"/>
              </a:ext>
            </a:extLst>
          </p:cNvPr>
          <p:cNvSpPr/>
          <p:nvPr/>
        </p:nvSpPr>
        <p:spPr>
          <a:xfrm>
            <a:off x="308695" y="1114067"/>
            <a:ext cx="11017224" cy="369332"/>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现状：每个节点存储所有的状态（账户余额，合约代码和存储等等）并且处理所有的交易</a:t>
            </a:r>
            <a:endParaRPr lang="zh-CN" altLang="en-US" dirty="0"/>
          </a:p>
        </p:txBody>
      </p:sp>
      <p:sp>
        <p:nvSpPr>
          <p:cNvPr id="15" name="矩形 14">
            <a:extLst>
              <a:ext uri="{FF2B5EF4-FFF2-40B4-BE49-F238E27FC236}">
                <a16:creationId xmlns:a16="http://schemas.microsoft.com/office/drawing/2014/main" id="{8655A06B-6719-4DDF-843B-18EBEA65D52F}"/>
              </a:ext>
            </a:extLst>
          </p:cNvPr>
          <p:cNvSpPr/>
          <p:nvPr/>
        </p:nvSpPr>
        <p:spPr>
          <a:xfrm>
            <a:off x="308695" y="1987545"/>
            <a:ext cx="11017224" cy="369332"/>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优点：提供了强安全性</a:t>
            </a:r>
            <a:endParaRPr lang="zh-CN" altLang="en-US" dirty="0"/>
          </a:p>
        </p:txBody>
      </p:sp>
      <p:sp>
        <p:nvSpPr>
          <p:cNvPr id="16" name="矩形 15">
            <a:extLst>
              <a:ext uri="{FF2B5EF4-FFF2-40B4-BE49-F238E27FC236}">
                <a16:creationId xmlns:a16="http://schemas.microsoft.com/office/drawing/2014/main" id="{4F489429-F293-45C6-B5F2-91420D49D67D}"/>
              </a:ext>
            </a:extLst>
          </p:cNvPr>
          <p:cNvSpPr/>
          <p:nvPr/>
        </p:nvSpPr>
        <p:spPr>
          <a:xfrm>
            <a:off x="308695" y="2714266"/>
            <a:ext cx="11017224" cy="369332"/>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局限：限制了可扩展性：区块链不能处理比一个单节点更多的交易</a:t>
            </a:r>
            <a:endParaRPr lang="zh-CN" altLang="en-US" dirty="0"/>
          </a:p>
        </p:txBody>
      </p:sp>
      <p:sp>
        <p:nvSpPr>
          <p:cNvPr id="4" name="矩形 3">
            <a:extLst>
              <a:ext uri="{FF2B5EF4-FFF2-40B4-BE49-F238E27FC236}">
                <a16:creationId xmlns:a16="http://schemas.microsoft.com/office/drawing/2014/main" id="{BBBC9DBA-390E-4B7F-AE4A-969D043D97FF}"/>
              </a:ext>
            </a:extLst>
          </p:cNvPr>
          <p:cNvSpPr/>
          <p:nvPr/>
        </p:nvSpPr>
        <p:spPr>
          <a:xfrm>
            <a:off x="3909095" y="5033053"/>
            <a:ext cx="8424936" cy="923330"/>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能否创建一个新的机制，只让一个小集合的节点来验证每笔交易？只要有足够多的节点验证每笔交易，那么系统依然是高度安全的，但又足够少使得系统系统可以并行处理很多的交易，我们是否可以使用这种技术来大大增加区块链的</a:t>
            </a:r>
            <a:r>
              <a:rPr lang="zh-CN" altLang="en-US" dirty="0">
                <a:solidFill>
                  <a:srgbClr val="FF0000"/>
                </a:solidFill>
                <a:latin typeface="微软雅黑" panose="020B0503020204020204" pitchFamily="34" charset="-122"/>
                <a:ea typeface="微软雅黑" panose="020B0503020204020204" pitchFamily="34" charset="-122"/>
              </a:rPr>
              <a:t>吞吐量</a:t>
            </a:r>
            <a:r>
              <a:rPr lang="zh-CN" altLang="en-US" dirty="0">
                <a:solidFill>
                  <a:srgbClr val="333333"/>
                </a:solidFill>
                <a:latin typeface="微软雅黑" panose="020B0503020204020204" pitchFamily="34" charset="-122"/>
                <a:ea typeface="微软雅黑" panose="020B0503020204020204" pitchFamily="34" charset="-122"/>
              </a:rPr>
              <a:t>？</a:t>
            </a:r>
            <a:endParaRPr lang="zh-CN" altLang="en-US" dirty="0"/>
          </a:p>
        </p:txBody>
      </p:sp>
      <p:pic>
        <p:nvPicPr>
          <p:cNvPr id="18" name="图片 17">
            <a:extLst>
              <a:ext uri="{FF2B5EF4-FFF2-40B4-BE49-F238E27FC236}">
                <a16:creationId xmlns:a16="http://schemas.microsoft.com/office/drawing/2014/main" id="{824CF264-3043-411D-83A7-DEC2B32AC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27" y="4264397"/>
            <a:ext cx="2460643" cy="2460643"/>
          </a:xfrm>
          <a:prstGeom prst="rect">
            <a:avLst/>
          </a:prstGeom>
        </p:spPr>
      </p:pic>
    </p:spTree>
    <p:extLst>
      <p:ext uri="{BB962C8B-B14F-4D97-AF65-F5344CB8AC3E}">
        <p14:creationId xmlns:p14="http://schemas.microsoft.com/office/powerpoint/2010/main" val="8896245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 name="组合 62"/>
          <p:cNvGrpSpPr/>
          <p:nvPr/>
        </p:nvGrpSpPr>
        <p:grpSpPr>
          <a:xfrm>
            <a:off x="0" y="225072"/>
            <a:ext cx="12719535" cy="661848"/>
            <a:chOff x="0" y="363516"/>
            <a:chExt cx="12719535" cy="661848"/>
          </a:xfrm>
        </p:grpSpPr>
        <p:sp>
          <p:nvSpPr>
            <p:cNvPr id="64" name="TextBox 4"/>
            <p:cNvSpPr txBox="1"/>
            <p:nvPr/>
          </p:nvSpPr>
          <p:spPr>
            <a:xfrm>
              <a:off x="3826666" y="363516"/>
              <a:ext cx="5066203" cy="661848"/>
            </a:xfrm>
            <a:prstGeom prst="rect">
              <a:avLst/>
            </a:prstGeom>
            <a:noFill/>
          </p:spPr>
          <p:txBody>
            <a:bodyPr>
              <a:spAutoFit/>
            </a:bodyPr>
            <a:lstStyle/>
            <a:p>
              <a:pPr algn="ctr">
                <a:lnSpc>
                  <a:spcPct val="150000"/>
                </a:lnSpc>
              </a:pP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一些尝试</a:t>
              </a:r>
            </a:p>
          </p:txBody>
        </p:sp>
        <p:cxnSp>
          <p:nvCxnSpPr>
            <p:cNvPr id="65" name="直接连接符 64"/>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D103A72D-FF3F-40A3-98C4-081FF132AE04}"/>
              </a:ext>
            </a:extLst>
          </p:cNvPr>
          <p:cNvSpPr/>
          <p:nvPr/>
        </p:nvSpPr>
        <p:spPr>
          <a:xfrm>
            <a:off x="236687" y="1118025"/>
            <a:ext cx="10945216" cy="646331"/>
          </a:xfrm>
          <a:prstGeom prst="rect">
            <a:avLst/>
          </a:prstGeom>
        </p:spPr>
        <p:txBody>
          <a:bodyPr wrap="square">
            <a:spAutoFit/>
          </a:bodyPr>
          <a:lstStyle/>
          <a:p>
            <a:r>
              <a:rPr lang="en-US" altLang="zh-CN" dirty="0">
                <a:solidFill>
                  <a:srgbClr val="333333"/>
                </a:solidFill>
                <a:latin typeface="微软雅黑" panose="020B0503020204020204" pitchFamily="34" charset="-122"/>
                <a:ea typeface="微软雅黑" panose="020B0503020204020204" pitchFamily="34" charset="-122"/>
              </a:rPr>
              <a:t>1. </a:t>
            </a:r>
            <a:r>
              <a:rPr lang="zh-CN" altLang="en-US" dirty="0">
                <a:solidFill>
                  <a:srgbClr val="333333"/>
                </a:solidFill>
                <a:latin typeface="微软雅黑" panose="020B0503020204020204" pitchFamily="34" charset="-122"/>
                <a:ea typeface="微软雅黑" panose="020B0503020204020204" pitchFamily="34" charset="-122"/>
              </a:rPr>
              <a:t>假设用户使用许多不同的“</a:t>
            </a:r>
            <a:r>
              <a:rPr lang="zh-CN" altLang="en-US" dirty="0">
                <a:solidFill>
                  <a:srgbClr val="FF0000"/>
                </a:solidFill>
                <a:latin typeface="微软雅黑" panose="020B0503020204020204" pitchFamily="34" charset="-122"/>
                <a:ea typeface="微软雅黑" panose="020B0503020204020204" pitchFamily="34" charset="-122"/>
              </a:rPr>
              <a:t>山寨币</a:t>
            </a:r>
            <a:r>
              <a:rPr lang="zh-CN" altLang="en-US" dirty="0">
                <a:solidFill>
                  <a:srgbClr val="333333"/>
                </a:solidFill>
                <a:latin typeface="微软雅黑" panose="020B0503020204020204" pitchFamily="34" charset="-122"/>
                <a:ea typeface="微软雅黑" panose="020B0503020204020204" pitchFamily="34" charset="-122"/>
              </a:rPr>
              <a:t>”。这种方法极大提升了吞吐量，但是是以安全性为代价：使用这种方案在在吞吐量上每增加</a:t>
            </a:r>
            <a:r>
              <a:rPr lang="en-US" altLang="zh-CN" dirty="0">
                <a:solidFill>
                  <a:srgbClr val="333333"/>
                </a:solidFill>
                <a:latin typeface="微软雅黑" panose="020B0503020204020204" pitchFamily="34" charset="-122"/>
                <a:ea typeface="微软雅黑" panose="020B0503020204020204" pitchFamily="34" charset="-122"/>
              </a:rPr>
              <a:t>N</a:t>
            </a:r>
            <a:r>
              <a:rPr lang="zh-CN" altLang="en-US" dirty="0">
                <a:solidFill>
                  <a:srgbClr val="333333"/>
                </a:solidFill>
                <a:latin typeface="微软雅黑" panose="020B0503020204020204" pitchFamily="34" charset="-122"/>
                <a:ea typeface="微软雅黑" panose="020B0503020204020204" pitchFamily="34" charset="-122"/>
              </a:rPr>
              <a:t>倍，伴随在安全性上</a:t>
            </a:r>
            <a:r>
              <a:rPr lang="en-US" altLang="zh-CN" dirty="0">
                <a:solidFill>
                  <a:srgbClr val="333333"/>
                </a:solidFill>
                <a:latin typeface="微软雅黑" panose="020B0503020204020204" pitchFamily="34" charset="-122"/>
                <a:ea typeface="微软雅黑" panose="020B0503020204020204" pitchFamily="34" charset="-122"/>
              </a:rPr>
              <a:t>N</a:t>
            </a:r>
            <a:r>
              <a:rPr lang="zh-CN" altLang="en-US" dirty="0">
                <a:solidFill>
                  <a:srgbClr val="333333"/>
                </a:solidFill>
                <a:latin typeface="微软雅黑" panose="020B0503020204020204" pitchFamily="34" charset="-122"/>
                <a:ea typeface="微软雅黑" panose="020B0503020204020204" pitchFamily="34" charset="-122"/>
              </a:rPr>
              <a:t>倍的下降。不太符合实际</a:t>
            </a:r>
            <a:endParaRPr lang="zh-CN" altLang="en-US" dirty="0"/>
          </a:p>
        </p:txBody>
      </p:sp>
      <p:sp>
        <p:nvSpPr>
          <p:cNvPr id="5" name="矩形 4">
            <a:extLst>
              <a:ext uri="{FF2B5EF4-FFF2-40B4-BE49-F238E27FC236}">
                <a16:creationId xmlns:a16="http://schemas.microsoft.com/office/drawing/2014/main" id="{E90CDA07-1AFF-4C2A-986E-350997E115B8}"/>
              </a:ext>
            </a:extLst>
          </p:cNvPr>
          <p:cNvSpPr/>
          <p:nvPr/>
        </p:nvSpPr>
        <p:spPr>
          <a:xfrm>
            <a:off x="236688" y="1982215"/>
            <a:ext cx="10945215" cy="1200329"/>
          </a:xfrm>
          <a:prstGeom prst="rect">
            <a:avLst/>
          </a:prstGeom>
        </p:spPr>
        <p:txBody>
          <a:bodyPr wrap="square">
            <a:spAutoFit/>
          </a:bodyPr>
          <a:lstStyle/>
          <a:p>
            <a:r>
              <a:rPr lang="en-US" altLang="zh-CN" dirty="0">
                <a:solidFill>
                  <a:srgbClr val="333333"/>
                </a:solidFill>
                <a:latin typeface="微软雅黑" panose="020B0503020204020204" pitchFamily="34" charset="-122"/>
                <a:ea typeface="微软雅黑" panose="020B0503020204020204" pitchFamily="34" charset="-122"/>
              </a:rPr>
              <a:t>2.</a:t>
            </a:r>
            <a:r>
              <a:rPr lang="zh-CN" altLang="en-US" dirty="0">
                <a:solidFill>
                  <a:srgbClr val="333333"/>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增加区块大小</a:t>
            </a:r>
            <a:r>
              <a:rPr lang="zh-CN" altLang="en-US" dirty="0">
                <a:solidFill>
                  <a:srgbClr val="333333"/>
                </a:solidFill>
                <a:latin typeface="微软雅黑" panose="020B0503020204020204" pitchFamily="34" charset="-122"/>
                <a:ea typeface="微软雅黑" panose="020B0503020204020204" pitchFamily="34" charset="-122"/>
              </a:rPr>
              <a:t>。这种方式可以起作用，而且在某些情况下可能是正确的处理方法，但是区块链大小可能更多受到政治上的约束而不是技术考量（</a:t>
            </a:r>
            <a:r>
              <a:rPr lang="zh-CN" altLang="en-US" dirty="0">
                <a:solidFill>
                  <a:srgbClr val="FF0000"/>
                </a:solidFill>
                <a:latin typeface="微软雅黑" panose="020B0503020204020204" pitchFamily="34" charset="-122"/>
                <a:ea typeface="微软雅黑" panose="020B0503020204020204" pitchFamily="34" charset="-122"/>
              </a:rPr>
              <a:t>容易扯皮！</a:t>
            </a:r>
            <a:r>
              <a:rPr lang="zh-CN" altLang="en-US" dirty="0">
                <a:solidFill>
                  <a:srgbClr val="333333"/>
                </a:solidFill>
                <a:latin typeface="微软雅黑" panose="020B0503020204020204" pitchFamily="34" charset="-122"/>
                <a:ea typeface="微软雅黑" panose="020B0503020204020204" pitchFamily="34" charset="-122"/>
              </a:rPr>
              <a:t>）。而且这个方案有它的局限性：如果区块链运行的足够长，那么运行在普通消费者硬件上的节点就会退出（对</a:t>
            </a:r>
            <a:r>
              <a:rPr lang="zh-CN" altLang="en-US" dirty="0">
                <a:solidFill>
                  <a:srgbClr val="FF0000"/>
                </a:solidFill>
                <a:latin typeface="微软雅黑" panose="020B0503020204020204" pitchFamily="34" charset="-122"/>
                <a:ea typeface="微软雅黑" panose="020B0503020204020204" pitchFamily="34" charset="-122"/>
              </a:rPr>
              <a:t>磁盘容量</a:t>
            </a:r>
            <a:r>
              <a:rPr lang="zh-CN" altLang="en-US" dirty="0">
                <a:solidFill>
                  <a:srgbClr val="333333"/>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网络性能</a:t>
            </a:r>
            <a:r>
              <a:rPr lang="zh-CN" altLang="en-US" dirty="0">
                <a:solidFill>
                  <a:srgbClr val="333333"/>
                </a:solidFill>
                <a:latin typeface="微软雅黑" panose="020B0503020204020204" pitchFamily="34" charset="-122"/>
                <a:ea typeface="微软雅黑" panose="020B0503020204020204" pitchFamily="34" charset="-122"/>
              </a:rPr>
              <a:t>的要求随区块的增大而增大），网络将开始只能依赖于少数运行区块链的超级计算机，这可能导致极大的</a:t>
            </a:r>
            <a:r>
              <a:rPr lang="zh-CN" altLang="en-US" dirty="0">
                <a:solidFill>
                  <a:srgbClr val="FF0000"/>
                </a:solidFill>
                <a:latin typeface="微软雅黑" panose="020B0503020204020204" pitchFamily="34" charset="-122"/>
                <a:ea typeface="微软雅黑" panose="020B0503020204020204" pitchFamily="34" charset="-122"/>
              </a:rPr>
              <a:t>中心化</a:t>
            </a:r>
            <a:r>
              <a:rPr lang="zh-CN" altLang="en-US" dirty="0">
                <a:solidFill>
                  <a:srgbClr val="333333"/>
                </a:solidFill>
                <a:latin typeface="微软雅黑" panose="020B0503020204020204" pitchFamily="34" charset="-122"/>
                <a:ea typeface="微软雅黑" panose="020B0503020204020204" pitchFamily="34" charset="-122"/>
              </a:rPr>
              <a:t>风险。</a:t>
            </a:r>
            <a:endParaRPr lang="zh-CN" altLang="en-US" dirty="0"/>
          </a:p>
        </p:txBody>
      </p:sp>
      <p:sp>
        <p:nvSpPr>
          <p:cNvPr id="15" name="矩形 14">
            <a:extLst>
              <a:ext uri="{FF2B5EF4-FFF2-40B4-BE49-F238E27FC236}">
                <a16:creationId xmlns:a16="http://schemas.microsoft.com/office/drawing/2014/main" id="{7074FEF2-1764-4AD9-9887-7FF06426C81C}"/>
              </a:ext>
            </a:extLst>
          </p:cNvPr>
          <p:cNvSpPr/>
          <p:nvPr/>
        </p:nvSpPr>
        <p:spPr>
          <a:xfrm>
            <a:off x="236688" y="3472309"/>
            <a:ext cx="10945215" cy="1754326"/>
          </a:xfrm>
          <a:prstGeom prst="rect">
            <a:avLst/>
          </a:prstGeom>
        </p:spPr>
        <p:txBody>
          <a:bodyPr wrap="square">
            <a:spAutoFit/>
          </a:bodyPr>
          <a:lstStyle/>
          <a:p>
            <a:r>
              <a:rPr lang="en-US" altLang="zh-CN" dirty="0">
                <a:solidFill>
                  <a:srgbClr val="333333"/>
                </a:solidFill>
                <a:latin typeface="微软雅黑" panose="020B0503020204020204" pitchFamily="34" charset="-122"/>
                <a:ea typeface="微软雅黑" panose="020B0503020204020204" pitchFamily="34" charset="-122"/>
              </a:rPr>
              <a:t>3.</a:t>
            </a:r>
            <a:r>
              <a:rPr lang="zh-CN" altLang="en-US" dirty="0">
                <a:solidFill>
                  <a:srgbClr val="333333"/>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合并挖矿</a:t>
            </a:r>
            <a:r>
              <a:rPr lang="zh-CN" altLang="en-US" dirty="0">
                <a:solidFill>
                  <a:srgbClr val="333333"/>
                </a:solidFill>
                <a:latin typeface="微软雅黑" panose="020B0503020204020204" pitchFamily="34" charset="-122"/>
                <a:ea typeface="微软雅黑" panose="020B0503020204020204" pitchFamily="34" charset="-122"/>
              </a:rPr>
              <a:t>。多区块链共存的技术，所有的区块链共享同一的挖矿激励。目前，</a:t>
            </a:r>
            <a:r>
              <a:rPr lang="en-US" altLang="zh-CN" dirty="0" err="1">
                <a:solidFill>
                  <a:srgbClr val="FF0000"/>
                </a:solidFill>
                <a:latin typeface="微软雅黑" panose="020B0503020204020204" pitchFamily="34" charset="-122"/>
                <a:ea typeface="微软雅黑" panose="020B0503020204020204" pitchFamily="34" charset="-122"/>
              </a:rPr>
              <a:t>Namecoin</a:t>
            </a:r>
            <a:r>
              <a:rPr lang="zh-CN" altLang="en-US" dirty="0">
                <a:solidFill>
                  <a:srgbClr val="333333"/>
                </a:solidFill>
                <a:latin typeface="微软雅黑" panose="020B0503020204020204" pitchFamily="34" charset="-122"/>
                <a:ea typeface="微软雅黑" panose="020B0503020204020204" pitchFamily="34" charset="-122"/>
              </a:rPr>
              <a:t>通过这样的技术从比特币区块链中获取了很大一部分的安全性。如果所有的矿工参与进来，理论上可以将吞吐量提升</a:t>
            </a:r>
            <a:r>
              <a:rPr lang="en-US" altLang="zh-CN" dirty="0">
                <a:solidFill>
                  <a:srgbClr val="333333"/>
                </a:solidFill>
                <a:latin typeface="微软雅黑" panose="020B0503020204020204" pitchFamily="34" charset="-122"/>
                <a:ea typeface="微软雅黑" panose="020B0503020204020204" pitchFamily="34" charset="-122"/>
              </a:rPr>
              <a:t>N</a:t>
            </a:r>
            <a:r>
              <a:rPr lang="zh-CN" altLang="en-US" dirty="0">
                <a:solidFill>
                  <a:srgbClr val="333333"/>
                </a:solidFill>
                <a:latin typeface="微软雅黑" panose="020B0503020204020204" pitchFamily="34" charset="-122"/>
                <a:ea typeface="微软雅黑" panose="020B0503020204020204" pitchFamily="34" charset="-122"/>
              </a:rPr>
              <a:t>倍而不会影响安全性</a:t>
            </a:r>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solidFill>
                  <a:srgbClr val="333333"/>
                </a:solidFill>
                <a:latin typeface="微软雅黑" panose="020B0503020204020204" pitchFamily="34" charset="-122"/>
                <a:ea typeface="微软雅黑" panose="020B0503020204020204" pitchFamily="34" charset="-122"/>
              </a:rPr>
              <a:t>问题：将矿工的计算和存储负载增加了</a:t>
            </a:r>
            <a:r>
              <a:rPr lang="en-US" altLang="zh-CN" dirty="0">
                <a:solidFill>
                  <a:srgbClr val="333333"/>
                </a:solidFill>
                <a:latin typeface="微软雅黑" panose="020B0503020204020204" pitchFamily="34" charset="-122"/>
                <a:ea typeface="微软雅黑" panose="020B0503020204020204" pitchFamily="34" charset="-122"/>
              </a:rPr>
              <a:t>N</a:t>
            </a:r>
            <a:r>
              <a:rPr lang="zh-CN" altLang="en-US" dirty="0">
                <a:solidFill>
                  <a:srgbClr val="333333"/>
                </a:solidFill>
                <a:latin typeface="微软雅黑" panose="020B0503020204020204" pitchFamily="34" charset="-122"/>
                <a:ea typeface="微软雅黑" panose="020B0503020204020204" pitchFamily="34" charset="-122"/>
              </a:rPr>
              <a:t>倍，实际上这个方法是一个类似于增加区块大小。而且这些链在逻辑上不是真正“捆绑在一起</a:t>
            </a: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的</a:t>
            </a:r>
            <a:endParaRPr lang="zh-CN" altLang="en-US" dirty="0"/>
          </a:p>
        </p:txBody>
      </p:sp>
    </p:spTree>
    <p:extLst>
      <p:ext uri="{BB962C8B-B14F-4D97-AF65-F5344CB8AC3E}">
        <p14:creationId xmlns:p14="http://schemas.microsoft.com/office/powerpoint/2010/main" val="6578782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D0652F-27BD-41FD-B5FC-CC75B947DC5D}"/>
              </a:ext>
            </a:extLst>
          </p:cNvPr>
          <p:cNvPicPr>
            <a:picLocks noChangeAspect="1"/>
          </p:cNvPicPr>
          <p:nvPr/>
        </p:nvPicPr>
        <p:blipFill>
          <a:blip r:embed="rId3"/>
          <a:stretch>
            <a:fillRect/>
          </a:stretch>
        </p:blipFill>
        <p:spPr>
          <a:xfrm>
            <a:off x="4931807" y="3400301"/>
            <a:ext cx="2080440" cy="1364098"/>
          </a:xfrm>
          <a:prstGeom prst="rect">
            <a:avLst/>
          </a:prstGeom>
        </p:spPr>
      </p:pic>
      <p:grpSp>
        <p:nvGrpSpPr>
          <p:cNvPr id="78" name="组合 77"/>
          <p:cNvGrpSpPr/>
          <p:nvPr/>
        </p:nvGrpSpPr>
        <p:grpSpPr>
          <a:xfrm>
            <a:off x="0" y="225072"/>
            <a:ext cx="12719535" cy="661848"/>
            <a:chOff x="0" y="363516"/>
            <a:chExt cx="12719535" cy="661848"/>
          </a:xfrm>
        </p:grpSpPr>
        <p:sp>
          <p:nvSpPr>
            <p:cNvPr id="79" name="TextBox 4"/>
            <p:cNvSpPr txBox="1"/>
            <p:nvPr/>
          </p:nvSpPr>
          <p:spPr>
            <a:xfrm>
              <a:off x="3826666" y="363516"/>
              <a:ext cx="5066203" cy="661848"/>
            </a:xfrm>
            <a:prstGeom prst="rect">
              <a:avLst/>
            </a:prstGeom>
            <a:noFill/>
          </p:spPr>
          <p:txBody>
            <a:bodyPr>
              <a:spAutoFit/>
            </a:bodyPr>
            <a:lstStyle/>
            <a:p>
              <a:pPr algn="ctr">
                <a:lnSpc>
                  <a:spcPct val="150000"/>
                </a:lnSpc>
              </a:pP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分片 </a:t>
              </a:r>
              <a:r>
                <a:rPr lang="en-US" altLang="zh-CN"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VS </a:t>
              </a: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闪电网络</a:t>
              </a:r>
            </a:p>
          </p:txBody>
        </p:sp>
        <p:cxnSp>
          <p:nvCxnSpPr>
            <p:cNvPr id="80" name="直接连接符 79"/>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F1BCFC7D-A4BF-4F06-9143-10F0F69F2724}"/>
              </a:ext>
            </a:extLst>
          </p:cNvPr>
          <p:cNvSpPr/>
          <p:nvPr/>
        </p:nvSpPr>
        <p:spPr>
          <a:xfrm>
            <a:off x="611978" y="1319293"/>
            <a:ext cx="10785949" cy="923330"/>
          </a:xfrm>
          <a:prstGeom prst="rect">
            <a:avLst/>
          </a:prstGeom>
        </p:spPr>
        <p:txBody>
          <a:bodyPr wrap="square">
            <a:spAutoFit/>
          </a:bodyPr>
          <a:lstStyle/>
          <a:p>
            <a:r>
              <a:rPr lang="zh-CN" altLang="en-US" dirty="0"/>
              <a:t>基于通道的策略（</a:t>
            </a:r>
            <a:r>
              <a:rPr lang="zh-CN" altLang="en-US" dirty="0">
                <a:solidFill>
                  <a:srgbClr val="FF0000"/>
                </a:solidFill>
              </a:rPr>
              <a:t>闪电网络</a:t>
            </a:r>
            <a:r>
              <a:rPr lang="zh-CN" altLang="en-US" dirty="0"/>
              <a:t>，</a:t>
            </a:r>
            <a:r>
              <a:rPr lang="zh-CN" altLang="en-US" dirty="0">
                <a:solidFill>
                  <a:srgbClr val="FF0000"/>
                </a:solidFill>
              </a:rPr>
              <a:t>雷电网络</a:t>
            </a:r>
            <a:r>
              <a:rPr lang="zh-CN" altLang="en-US" dirty="0"/>
              <a:t>等）可以扩展交易容量，但不能扩展状态存储（链上的数据还是那么多，没有解决根本的吞吐量问题），并且会带来他们自己独特的限制（可能中心化等等），可能遭受拒绝服务攻击；通过分片实现链上扩展（加上其他的技术）和通过通道实现链下扩展可以说是必要和互补的。</a:t>
            </a:r>
          </a:p>
        </p:txBody>
      </p:sp>
      <p:pic>
        <p:nvPicPr>
          <p:cNvPr id="12" name="图片 11">
            <a:extLst>
              <a:ext uri="{FF2B5EF4-FFF2-40B4-BE49-F238E27FC236}">
                <a16:creationId xmlns:a16="http://schemas.microsoft.com/office/drawing/2014/main" id="{CC205290-56C8-472F-854F-DFECD4F4986A}"/>
              </a:ext>
            </a:extLst>
          </p:cNvPr>
          <p:cNvPicPr>
            <a:picLocks noChangeAspect="1"/>
          </p:cNvPicPr>
          <p:nvPr/>
        </p:nvPicPr>
        <p:blipFill>
          <a:blip r:embed="rId4"/>
          <a:stretch>
            <a:fillRect/>
          </a:stretch>
        </p:blipFill>
        <p:spPr>
          <a:xfrm>
            <a:off x="0" y="2865154"/>
            <a:ext cx="5298655" cy="3282943"/>
          </a:xfrm>
          <a:prstGeom prst="rect">
            <a:avLst/>
          </a:prstGeom>
        </p:spPr>
      </p:pic>
      <p:pic>
        <p:nvPicPr>
          <p:cNvPr id="6" name="图片 5">
            <a:extLst>
              <a:ext uri="{FF2B5EF4-FFF2-40B4-BE49-F238E27FC236}">
                <a16:creationId xmlns:a16="http://schemas.microsoft.com/office/drawing/2014/main" id="{43C9B632-7E50-40C3-A5AB-8ADCDBC37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399" y="2865154"/>
            <a:ext cx="5471572" cy="3282943"/>
          </a:xfrm>
          <a:prstGeom prst="rect">
            <a:avLst/>
          </a:prstGeom>
        </p:spPr>
      </p:pic>
    </p:spTree>
    <p:extLst>
      <p:ext uri="{BB962C8B-B14F-4D97-AF65-F5344CB8AC3E}">
        <p14:creationId xmlns:p14="http://schemas.microsoft.com/office/powerpoint/2010/main" val="215730911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 name="组合 77"/>
          <p:cNvGrpSpPr/>
          <p:nvPr/>
        </p:nvGrpSpPr>
        <p:grpSpPr>
          <a:xfrm>
            <a:off x="0" y="225072"/>
            <a:ext cx="12719535" cy="661848"/>
            <a:chOff x="0" y="363516"/>
            <a:chExt cx="12719535" cy="661848"/>
          </a:xfrm>
        </p:grpSpPr>
        <p:sp>
          <p:nvSpPr>
            <p:cNvPr id="79" name="TextBox 4"/>
            <p:cNvSpPr txBox="1"/>
            <p:nvPr/>
          </p:nvSpPr>
          <p:spPr>
            <a:xfrm>
              <a:off x="3826666" y="363516"/>
              <a:ext cx="5066203" cy="661848"/>
            </a:xfrm>
            <a:prstGeom prst="rect">
              <a:avLst/>
            </a:prstGeom>
            <a:noFill/>
          </p:spPr>
          <p:txBody>
            <a:bodyPr>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概念</a:t>
              </a:r>
            </a:p>
          </p:txBody>
        </p:sp>
        <p:cxnSp>
          <p:nvCxnSpPr>
            <p:cNvPr id="80" name="直接连接符 79"/>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A734805D-2063-41CF-803C-BEFE6ADC85A5}"/>
              </a:ext>
            </a:extLst>
          </p:cNvPr>
          <p:cNvSpPr/>
          <p:nvPr/>
        </p:nvSpPr>
        <p:spPr>
          <a:xfrm>
            <a:off x="380703" y="1064906"/>
            <a:ext cx="12097344" cy="4801314"/>
          </a:xfrm>
          <a:prstGeom prst="rect">
            <a:avLst/>
          </a:prstGeom>
        </p:spPr>
        <p:txBody>
          <a:bodyPr wrap="square">
            <a:spAutoFit/>
          </a:bodyPr>
          <a:lstStyle/>
          <a:p>
            <a:r>
              <a:rPr lang="zh-CN" altLang="en-US" b="1" dirty="0">
                <a:solidFill>
                  <a:srgbClr val="333333"/>
                </a:solidFill>
                <a:latin typeface="微软雅黑" panose="020B0503020204020204" pitchFamily="34" charset="-122"/>
                <a:ea typeface="微软雅黑" panose="020B0503020204020204" pitchFamily="34" charset="-122"/>
              </a:rPr>
              <a:t>状态</a:t>
            </a:r>
            <a:r>
              <a:rPr lang="zh-CN" altLang="en-US" dirty="0">
                <a:solidFill>
                  <a:srgbClr val="333333"/>
                </a:solidFill>
                <a:latin typeface="微软雅黑" panose="020B0503020204020204" pitchFamily="34" charset="-122"/>
                <a:ea typeface="微软雅黑" panose="020B0503020204020204" pitchFamily="34" charset="-122"/>
              </a:rPr>
              <a:t>：代表系统”当前状态“的一个信息集合；确定交易是否有效，以及交易的结果，在最简单的模型中应该仅仅依赖状态。例如比特币中</a:t>
            </a:r>
            <a:r>
              <a:rPr lang="en-US" altLang="zh-CN" dirty="0">
                <a:solidFill>
                  <a:srgbClr val="333333"/>
                </a:solidFill>
                <a:latin typeface="微软雅黑" panose="020B0503020204020204" pitchFamily="34" charset="-122"/>
                <a:ea typeface="微软雅黑" panose="020B0503020204020204" pitchFamily="34" charset="-122"/>
              </a:rPr>
              <a:t>UTXO</a:t>
            </a:r>
            <a:r>
              <a:rPr lang="zh-CN" altLang="en-US" dirty="0">
                <a:solidFill>
                  <a:srgbClr val="333333"/>
                </a:solidFill>
                <a:latin typeface="微软雅黑" panose="020B0503020204020204" pitchFamily="34" charset="-122"/>
                <a:ea typeface="微软雅黑" panose="020B0503020204020204" pitchFamily="34" charset="-122"/>
              </a:rPr>
              <a:t>的状态数据。</a:t>
            </a:r>
            <a:endParaRPr lang="en-US" altLang="zh-CN" dirty="0">
              <a:solidFill>
                <a:srgbClr val="333333"/>
              </a:solidFill>
              <a:latin typeface="微软雅黑" panose="020B0503020204020204" pitchFamily="34" charset="-122"/>
              <a:ea typeface="微软雅黑" panose="020B0503020204020204" pitchFamily="34" charset="-122"/>
            </a:endParaRPr>
          </a:p>
          <a:p>
            <a:br>
              <a:rPr lang="zh-CN" altLang="en-US" dirty="0"/>
            </a:br>
            <a:r>
              <a:rPr lang="zh-CN" altLang="en-US" b="1" dirty="0">
                <a:solidFill>
                  <a:srgbClr val="333333"/>
                </a:solidFill>
                <a:latin typeface="微软雅黑" panose="020B0503020204020204" pitchFamily="34" charset="-122"/>
                <a:ea typeface="微软雅黑" panose="020B0503020204020204" pitchFamily="34" charset="-122"/>
              </a:rPr>
              <a:t>历史</a:t>
            </a:r>
            <a:r>
              <a:rPr lang="zh-CN" altLang="en-US" dirty="0">
                <a:solidFill>
                  <a:srgbClr val="333333"/>
                </a:solidFill>
                <a:latin typeface="微软雅黑" panose="020B0503020204020204" pitchFamily="34" charset="-122"/>
                <a:ea typeface="微软雅黑" panose="020B0503020204020204" pitchFamily="34" charset="-122"/>
              </a:rPr>
              <a:t>：自从创世块以来的所有交易的有序列表。在一个简单模型中，当前状态应该是创世状态和历史的确定性函数。</a:t>
            </a:r>
            <a:endParaRPr lang="en-US" altLang="zh-CN" dirty="0">
              <a:solidFill>
                <a:srgbClr val="333333"/>
              </a:solidFill>
              <a:latin typeface="微软雅黑" panose="020B0503020204020204" pitchFamily="34" charset="-122"/>
              <a:ea typeface="微软雅黑" panose="020B0503020204020204" pitchFamily="34" charset="-122"/>
            </a:endParaRPr>
          </a:p>
          <a:p>
            <a:br>
              <a:rPr lang="zh-CN" altLang="en-US" dirty="0"/>
            </a:br>
            <a:r>
              <a:rPr lang="zh-CN" altLang="en-US" b="1" dirty="0">
                <a:solidFill>
                  <a:srgbClr val="333333"/>
                </a:solidFill>
                <a:latin typeface="微软雅黑" panose="020B0503020204020204" pitchFamily="34" charset="-122"/>
                <a:ea typeface="微软雅黑" panose="020B0503020204020204" pitchFamily="34" charset="-122"/>
              </a:rPr>
              <a:t>交易</a:t>
            </a:r>
            <a:r>
              <a:rPr lang="zh-CN" altLang="en-US" dirty="0">
                <a:solidFill>
                  <a:srgbClr val="333333"/>
                </a:solidFill>
                <a:latin typeface="微软雅黑" panose="020B0503020204020204" pitchFamily="34" charset="-122"/>
                <a:ea typeface="微软雅黑" panose="020B0503020204020204" pitchFamily="34" charset="-122"/>
              </a:rPr>
              <a:t>：进入历史的一个对象。在实践中，一笔交易代表了某用户想要做的操作，并且是加密签名的。</a:t>
            </a:r>
            <a:endParaRPr lang="en-US" altLang="zh-CN" dirty="0">
              <a:solidFill>
                <a:srgbClr val="333333"/>
              </a:solidFill>
              <a:latin typeface="微软雅黑" panose="020B0503020204020204" pitchFamily="34" charset="-122"/>
              <a:ea typeface="微软雅黑" panose="020B0503020204020204" pitchFamily="34" charset="-122"/>
            </a:endParaRPr>
          </a:p>
          <a:p>
            <a:br>
              <a:rPr lang="zh-CN" altLang="en-US" dirty="0"/>
            </a:br>
            <a:r>
              <a:rPr lang="zh-CN" altLang="en-US" b="1" dirty="0">
                <a:solidFill>
                  <a:srgbClr val="333333"/>
                </a:solidFill>
                <a:latin typeface="微软雅黑" panose="020B0503020204020204" pitchFamily="34" charset="-122"/>
                <a:ea typeface="微软雅黑" panose="020B0503020204020204" pitchFamily="34" charset="-122"/>
              </a:rPr>
              <a:t>状态转换函数</a:t>
            </a:r>
            <a:r>
              <a:rPr lang="zh-CN" altLang="en-US" dirty="0">
                <a:solidFill>
                  <a:srgbClr val="333333"/>
                </a:solidFill>
                <a:latin typeface="微软雅黑" panose="020B0503020204020204" pitchFamily="34" charset="-122"/>
                <a:ea typeface="微软雅黑" panose="020B0503020204020204" pitchFamily="34" charset="-122"/>
              </a:rPr>
              <a:t>：一个获取状态，应用交易并输出新状态的函数。涉及的计算可能包含对交易指定的账户中增加或减少余额，验证数字签名和运行合约代码。</a:t>
            </a:r>
            <a:endParaRPr lang="en-US" altLang="zh-CN" dirty="0">
              <a:solidFill>
                <a:srgbClr val="333333"/>
              </a:solidFill>
              <a:latin typeface="微软雅黑" panose="020B0503020204020204" pitchFamily="34" charset="-122"/>
              <a:ea typeface="微软雅黑" panose="020B0503020204020204" pitchFamily="34" charset="-122"/>
            </a:endParaRPr>
          </a:p>
          <a:p>
            <a:br>
              <a:rPr lang="zh-CN" altLang="en-US" dirty="0"/>
            </a:br>
            <a:r>
              <a:rPr lang="zh-CN" altLang="en-US" b="1" dirty="0">
                <a:solidFill>
                  <a:srgbClr val="333333"/>
                </a:solidFill>
                <a:latin typeface="微软雅黑" panose="020B0503020204020204" pitchFamily="34" charset="-122"/>
                <a:ea typeface="微软雅黑" panose="020B0503020204020204" pitchFamily="34" charset="-122"/>
              </a:rPr>
              <a:t>默克尔树</a:t>
            </a:r>
            <a:r>
              <a:rPr lang="zh-CN" altLang="en-US" dirty="0">
                <a:solidFill>
                  <a:srgbClr val="333333"/>
                </a:solidFill>
                <a:latin typeface="微软雅黑" panose="020B0503020204020204" pitchFamily="34" charset="-122"/>
                <a:ea typeface="微软雅黑" panose="020B0503020204020204" pitchFamily="34" charset="-122"/>
              </a:rPr>
              <a:t>：可以存储大量数据的加密哈希树结构，其中验证每个单项数据项只需要</a:t>
            </a:r>
            <a:r>
              <a:rPr lang="en-US" altLang="zh-CN" dirty="0">
                <a:solidFill>
                  <a:srgbClr val="333333"/>
                </a:solidFill>
                <a:latin typeface="微软雅黑" panose="020B0503020204020204" pitchFamily="34" charset="-122"/>
                <a:ea typeface="微软雅黑" panose="020B0503020204020204" pitchFamily="34" charset="-122"/>
              </a:rPr>
              <a:t>O(log(n)) </a:t>
            </a:r>
            <a:r>
              <a:rPr lang="zh-CN" altLang="en-US" dirty="0">
                <a:solidFill>
                  <a:srgbClr val="333333"/>
                </a:solidFill>
                <a:latin typeface="微软雅黑" panose="020B0503020204020204" pitchFamily="34" charset="-122"/>
                <a:ea typeface="微软雅黑" panose="020B0503020204020204" pitchFamily="34" charset="-122"/>
              </a:rPr>
              <a:t>的空间和时间。在以太坊中，每个块的交易集合已经状态都保存在默克尔树中，树的根被提交在块中。</a:t>
            </a:r>
            <a:endParaRPr lang="en-US" altLang="zh-CN" dirty="0">
              <a:solidFill>
                <a:srgbClr val="333333"/>
              </a:solidFill>
              <a:latin typeface="微软雅黑" panose="020B0503020204020204" pitchFamily="34" charset="-122"/>
              <a:ea typeface="微软雅黑" panose="020B0503020204020204" pitchFamily="34" charset="-122"/>
            </a:endParaRPr>
          </a:p>
          <a:p>
            <a:br>
              <a:rPr lang="zh-CN" altLang="en-US" dirty="0"/>
            </a:br>
            <a:r>
              <a:rPr lang="zh-CN" altLang="en-US" dirty="0">
                <a:solidFill>
                  <a:srgbClr val="FF0000"/>
                </a:solidFill>
                <a:latin typeface="微软雅黑" panose="020B0503020204020204" pitchFamily="34" charset="-122"/>
                <a:ea typeface="微软雅黑" panose="020B0503020204020204" pitchFamily="34" charset="-122"/>
              </a:rPr>
              <a:t>收据</a:t>
            </a:r>
            <a:r>
              <a:rPr lang="zh-CN" altLang="en-US" dirty="0">
                <a:solidFill>
                  <a:srgbClr val="333333"/>
                </a:solidFill>
                <a:latin typeface="微软雅黑" panose="020B0503020204020204" pitchFamily="34" charset="-122"/>
                <a:ea typeface="微软雅黑" panose="020B0503020204020204" pitchFamily="34" charset="-122"/>
              </a:rPr>
              <a:t>：代表交易执行结果的对象，它并不存储在状态中，但仍存储在一个默克尔树中并提交到块以便节点在没有拥有所有数据的情况下可以高效验证证明。在分片模型中，收据是用来促进</a:t>
            </a:r>
            <a:r>
              <a:rPr lang="zh-CN" altLang="en-US" dirty="0">
                <a:solidFill>
                  <a:srgbClr val="FF0000"/>
                </a:solidFill>
                <a:latin typeface="微软雅黑" panose="020B0503020204020204" pitchFamily="34" charset="-122"/>
                <a:ea typeface="微软雅黑" panose="020B0503020204020204" pitchFamily="34" charset="-122"/>
              </a:rPr>
              <a:t>异步跨分片通信</a:t>
            </a:r>
            <a:r>
              <a:rPr lang="zh-CN" altLang="en-US" dirty="0">
                <a:solidFill>
                  <a:srgbClr val="333333"/>
                </a:solidFill>
                <a:latin typeface="微软雅黑" panose="020B0503020204020204" pitchFamily="34" charset="-122"/>
                <a:ea typeface="微软雅黑" panose="020B0503020204020204" pitchFamily="34" charset="-122"/>
              </a:rPr>
              <a:t>。</a:t>
            </a:r>
            <a:endParaRPr lang="en-US" altLang="zh-CN" dirty="0">
              <a:solidFill>
                <a:srgbClr val="333333"/>
              </a:solidFill>
              <a:latin typeface="微软雅黑" panose="020B0503020204020204" pitchFamily="34" charset="-122"/>
              <a:ea typeface="微软雅黑" panose="020B0503020204020204" pitchFamily="34" charset="-122"/>
            </a:endParaRPr>
          </a:p>
          <a:p>
            <a:br>
              <a:rPr lang="zh-CN" altLang="en-US" dirty="0"/>
            </a:br>
            <a:r>
              <a:rPr lang="zh-CN" altLang="en-US" b="1" dirty="0">
                <a:solidFill>
                  <a:srgbClr val="333333"/>
                </a:solidFill>
                <a:latin typeface="微软雅黑" panose="020B0503020204020204" pitchFamily="34" charset="-122"/>
                <a:ea typeface="微软雅黑" panose="020B0503020204020204" pitchFamily="34" charset="-122"/>
              </a:rPr>
              <a:t>状态根</a:t>
            </a:r>
            <a:r>
              <a:rPr lang="zh-CN" altLang="en-US" dirty="0">
                <a:solidFill>
                  <a:srgbClr val="333333"/>
                </a:solidFill>
                <a:latin typeface="微软雅黑" panose="020B0503020204020204" pitchFamily="34" charset="-122"/>
                <a:ea typeface="微软雅黑" panose="020B0503020204020204" pitchFamily="34" charset="-122"/>
              </a:rPr>
              <a:t>：代表状态的默克尔树根哈希 </a:t>
            </a:r>
            <a:r>
              <a:rPr lang="en-US" altLang="zh-CN" dirty="0">
                <a:solidFill>
                  <a:srgbClr val="333333"/>
                </a:solidFill>
                <a:latin typeface="微软雅黑" panose="020B0503020204020204" pitchFamily="34" charset="-122"/>
                <a:ea typeface="微软雅黑" panose="020B0503020204020204" pitchFamily="34" charset="-122"/>
              </a:rPr>
              <a:t>5 </a:t>
            </a:r>
            <a:r>
              <a:rPr lang="zh-CN" altLang="en-US" dirty="0">
                <a:solidFill>
                  <a:srgbClr val="333333"/>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17964212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algn="ctr">
                <a:lnSpc>
                  <a:spcPct val="150000"/>
                </a:lnSpc>
              </a:pP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分片思想</a:t>
              </a: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5726ADB3-23D1-4F31-84B7-BD325CD0A613}"/>
              </a:ext>
            </a:extLst>
          </p:cNvPr>
          <p:cNvSpPr/>
          <p:nvPr/>
        </p:nvSpPr>
        <p:spPr>
          <a:xfrm>
            <a:off x="452711" y="1118025"/>
            <a:ext cx="11593288" cy="2862322"/>
          </a:xfrm>
          <a:prstGeom prst="rect">
            <a:avLst/>
          </a:prstGeom>
        </p:spPr>
        <p:txBody>
          <a:bodyPr wrap="square">
            <a:spAutoFit/>
          </a:bodyPr>
          <a:lstStyle/>
          <a:p>
            <a:r>
              <a:rPr lang="zh-CN" altLang="en-US" b="1" dirty="0">
                <a:solidFill>
                  <a:srgbClr val="333333"/>
                </a:solidFill>
                <a:latin typeface="Helvetica Neue"/>
              </a:rPr>
              <a:t>分片</a:t>
            </a:r>
            <a:r>
              <a:rPr lang="zh-CN" altLang="en-US" dirty="0">
                <a:solidFill>
                  <a:srgbClr val="333333"/>
                </a:solidFill>
                <a:latin typeface="Helvetica Neue"/>
              </a:rPr>
              <a:t>：把状态分成</a:t>
            </a:r>
            <a:r>
              <a:rPr lang="en-US" altLang="zh-CN" dirty="0">
                <a:solidFill>
                  <a:srgbClr val="333333"/>
                </a:solidFill>
                <a:latin typeface="Helvetica Neue"/>
              </a:rPr>
              <a:t>K = O(n / c) </a:t>
            </a:r>
            <a:r>
              <a:rPr lang="zh-CN" altLang="en-US" dirty="0">
                <a:solidFill>
                  <a:srgbClr val="333333"/>
                </a:solidFill>
                <a:latin typeface="Helvetica Neue"/>
              </a:rPr>
              <a:t>分区，我们称之为”分片“。</a:t>
            </a:r>
            <a:endParaRPr lang="en-US" altLang="zh-CN" dirty="0">
              <a:solidFill>
                <a:srgbClr val="333333"/>
              </a:solidFill>
              <a:latin typeface="Helvetica Neue"/>
            </a:endParaRPr>
          </a:p>
          <a:p>
            <a:endParaRPr lang="en-US" altLang="zh-CN" dirty="0">
              <a:solidFill>
                <a:srgbClr val="333333"/>
              </a:solidFill>
              <a:latin typeface="Helvetica Neue"/>
            </a:endParaRPr>
          </a:p>
          <a:p>
            <a:endParaRPr lang="en-US" altLang="zh-CN" dirty="0">
              <a:solidFill>
                <a:srgbClr val="333333"/>
              </a:solidFill>
              <a:latin typeface="Helvetica Neue"/>
            </a:endParaRPr>
          </a:p>
          <a:p>
            <a:r>
              <a:rPr lang="zh-CN" altLang="en-US" dirty="0">
                <a:solidFill>
                  <a:srgbClr val="333333"/>
                </a:solidFill>
                <a:latin typeface="Helvetica Neue"/>
              </a:rPr>
              <a:t>例如，以太坊的分片方案可能会将所有</a:t>
            </a:r>
            <a:r>
              <a:rPr lang="en-US" altLang="zh-CN" dirty="0">
                <a:solidFill>
                  <a:srgbClr val="333333"/>
                </a:solidFill>
                <a:latin typeface="Helvetica Neue"/>
              </a:rPr>
              <a:t>0x00</a:t>
            </a:r>
            <a:r>
              <a:rPr lang="zh-CN" altLang="en-US" dirty="0">
                <a:solidFill>
                  <a:srgbClr val="333333"/>
                </a:solidFill>
                <a:latin typeface="Helvetica Neue"/>
              </a:rPr>
              <a:t>开头的所有地址放入一个分片，所有以</a:t>
            </a:r>
            <a:r>
              <a:rPr lang="en-US" altLang="zh-CN" dirty="0">
                <a:solidFill>
                  <a:srgbClr val="333333"/>
                </a:solidFill>
                <a:latin typeface="Helvetica Neue"/>
              </a:rPr>
              <a:t>0x01</a:t>
            </a:r>
            <a:r>
              <a:rPr lang="zh-CN" altLang="en-US" dirty="0">
                <a:solidFill>
                  <a:srgbClr val="333333"/>
                </a:solidFill>
                <a:latin typeface="Helvetica Neue"/>
              </a:rPr>
              <a:t>开头的地方</a:t>
            </a:r>
            <a:r>
              <a:rPr lang="en-US" altLang="zh-CN" dirty="0">
                <a:solidFill>
                  <a:srgbClr val="333333"/>
                </a:solidFill>
                <a:latin typeface="Helvetica Neue"/>
              </a:rPr>
              <a:t>hi</a:t>
            </a:r>
            <a:r>
              <a:rPr lang="zh-CN" altLang="en-US" dirty="0">
                <a:solidFill>
                  <a:srgbClr val="333333"/>
                </a:solidFill>
                <a:latin typeface="Helvetica Neue"/>
              </a:rPr>
              <a:t>放入另外一个分片等等。</a:t>
            </a:r>
            <a:endParaRPr lang="en-US" altLang="zh-CN" dirty="0">
              <a:solidFill>
                <a:srgbClr val="333333"/>
              </a:solidFill>
              <a:latin typeface="Helvetica Neue"/>
            </a:endParaRPr>
          </a:p>
          <a:p>
            <a:endParaRPr lang="en-US" altLang="zh-CN" dirty="0">
              <a:solidFill>
                <a:srgbClr val="333333"/>
              </a:solidFill>
              <a:latin typeface="Helvetica Neue"/>
            </a:endParaRPr>
          </a:p>
          <a:p>
            <a:endParaRPr lang="en-US" altLang="zh-CN" dirty="0">
              <a:solidFill>
                <a:srgbClr val="333333"/>
              </a:solidFill>
              <a:latin typeface="Helvetica Neue"/>
            </a:endParaRPr>
          </a:p>
          <a:p>
            <a:r>
              <a:rPr lang="zh-CN" altLang="en-US" dirty="0">
                <a:solidFill>
                  <a:srgbClr val="333333"/>
                </a:solidFill>
                <a:latin typeface="Helvetica Neue"/>
              </a:rPr>
              <a:t>每个分片都有自己的交易历史，</a:t>
            </a:r>
            <a:r>
              <a:rPr lang="zh-CN" altLang="en-US" dirty="0">
                <a:solidFill>
                  <a:srgbClr val="FF0000"/>
                </a:solidFill>
                <a:latin typeface="Helvetica Neue"/>
              </a:rPr>
              <a:t>且在某个分片</a:t>
            </a:r>
            <a:r>
              <a:rPr lang="en-US" altLang="zh-CN" dirty="0">
                <a:solidFill>
                  <a:srgbClr val="FF0000"/>
                </a:solidFill>
                <a:latin typeface="Helvetica Neue"/>
              </a:rPr>
              <a:t>k</a:t>
            </a:r>
            <a:r>
              <a:rPr lang="zh-CN" altLang="en-US" dirty="0">
                <a:solidFill>
                  <a:srgbClr val="FF0000"/>
                </a:solidFill>
                <a:latin typeface="Helvetica Neue"/>
              </a:rPr>
              <a:t>中的交易影响仅限于分片</a:t>
            </a:r>
            <a:r>
              <a:rPr lang="en-US" altLang="zh-CN" dirty="0">
                <a:solidFill>
                  <a:srgbClr val="FF0000"/>
                </a:solidFill>
                <a:latin typeface="Helvetica Neue"/>
              </a:rPr>
              <a:t>k</a:t>
            </a:r>
            <a:r>
              <a:rPr lang="zh-CN" altLang="en-US" dirty="0">
                <a:solidFill>
                  <a:srgbClr val="FF0000"/>
                </a:solidFill>
                <a:latin typeface="Helvetica Neue"/>
              </a:rPr>
              <a:t>的状态</a:t>
            </a:r>
            <a:r>
              <a:rPr lang="zh-CN" altLang="en-US" dirty="0">
                <a:solidFill>
                  <a:srgbClr val="333333"/>
                </a:solidFill>
                <a:latin typeface="Helvetica Neue"/>
              </a:rPr>
              <a:t>。一个简单的例子是多资产区块链，其中有</a:t>
            </a:r>
            <a:r>
              <a:rPr lang="en-US" altLang="zh-CN" dirty="0">
                <a:solidFill>
                  <a:srgbClr val="333333"/>
                </a:solidFill>
                <a:latin typeface="Helvetica Neue"/>
              </a:rPr>
              <a:t>k</a:t>
            </a:r>
            <a:r>
              <a:rPr lang="zh-CN" altLang="en-US" dirty="0">
                <a:solidFill>
                  <a:srgbClr val="333333"/>
                </a:solidFill>
                <a:latin typeface="Helvetica Neue"/>
              </a:rPr>
              <a:t>个分片，每个分片存储余额和处理一个特定资产相关的交易。在更高级的分片形式中，包括了某些形式的</a:t>
            </a:r>
            <a:r>
              <a:rPr lang="zh-CN" altLang="en-US" dirty="0">
                <a:solidFill>
                  <a:srgbClr val="FF0000"/>
                </a:solidFill>
                <a:latin typeface="Helvetica Neue"/>
              </a:rPr>
              <a:t>跨分片通信能力</a:t>
            </a:r>
            <a:r>
              <a:rPr lang="zh-CN" altLang="en-US" dirty="0">
                <a:solidFill>
                  <a:srgbClr val="333333"/>
                </a:solidFill>
                <a:latin typeface="Helvetica Neue"/>
              </a:rPr>
              <a:t>，其中一个分片上的交易可以触发其他分片上的事件。</a:t>
            </a:r>
            <a:endParaRPr lang="zh-CN" altLang="en-US" dirty="0"/>
          </a:p>
        </p:txBody>
      </p:sp>
    </p:spTree>
    <p:extLst>
      <p:ext uri="{BB962C8B-B14F-4D97-AF65-F5344CB8AC3E}">
        <p14:creationId xmlns:p14="http://schemas.microsoft.com/office/powerpoint/2010/main" val="328529878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algn="ctr">
                <a:lnSpc>
                  <a:spcPct val="150000"/>
                </a:lnSpc>
              </a:pPr>
              <a:r>
                <a:rPr lang="zh-CN" altLang="en-US" sz="28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分片设计</a:t>
              </a: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5726ADB3-23D1-4F31-84B7-BD325CD0A613}"/>
              </a:ext>
            </a:extLst>
          </p:cNvPr>
          <p:cNvSpPr/>
          <p:nvPr/>
        </p:nvSpPr>
        <p:spPr>
          <a:xfrm>
            <a:off x="452711" y="1118025"/>
            <a:ext cx="11593288" cy="3416320"/>
          </a:xfrm>
          <a:prstGeom prst="rect">
            <a:avLst/>
          </a:prstGeom>
        </p:spPr>
        <p:txBody>
          <a:bodyPr wrap="square">
            <a:spAutoFit/>
          </a:bodyPr>
          <a:lstStyle/>
          <a:p>
            <a:r>
              <a:rPr lang="zh-CN" altLang="en-US" b="1" dirty="0">
                <a:solidFill>
                  <a:srgbClr val="333333"/>
                </a:solidFill>
                <a:latin typeface="Helvetica Neue"/>
              </a:rPr>
              <a:t>协调者</a:t>
            </a:r>
            <a:r>
              <a:rPr lang="zh-CN" altLang="en-US" dirty="0">
                <a:solidFill>
                  <a:srgbClr val="333333"/>
                </a:solidFill>
                <a:latin typeface="Helvetica Neue"/>
              </a:rPr>
              <a:t>：分片内参与共识的节点。</a:t>
            </a:r>
            <a:endParaRPr lang="en-US" altLang="zh-CN" dirty="0">
              <a:solidFill>
                <a:srgbClr val="333333"/>
              </a:solidFill>
              <a:latin typeface="Helvetica Neue"/>
            </a:endParaRPr>
          </a:p>
          <a:p>
            <a:endParaRPr lang="en-US" altLang="zh-CN" dirty="0">
              <a:solidFill>
                <a:srgbClr val="333333"/>
              </a:solidFill>
              <a:latin typeface="Helvetica Neue"/>
            </a:endParaRPr>
          </a:p>
          <a:p>
            <a:endParaRPr lang="en-US" altLang="zh-CN" dirty="0">
              <a:solidFill>
                <a:srgbClr val="333333"/>
              </a:solidFill>
              <a:latin typeface="Helvetica Neue"/>
            </a:endParaRPr>
          </a:p>
          <a:p>
            <a:r>
              <a:rPr lang="zh-CN" altLang="en-US" b="1" dirty="0"/>
              <a:t>排序规则</a:t>
            </a:r>
            <a:r>
              <a:rPr lang="zh-CN" altLang="en-US" dirty="0"/>
              <a:t>：一个排序规则有一个排序头，表明这是在分片</a:t>
            </a:r>
            <a:r>
              <a:rPr lang="en-US" altLang="zh-CN" dirty="0"/>
              <a:t>k</a:t>
            </a:r>
            <a:r>
              <a:rPr lang="zh-CN" altLang="en-US" dirty="0"/>
              <a:t>上的交易排序的信息。包括前状态根、当前排序的交易默克尔树根、交易被处理之后的状态根。</a:t>
            </a:r>
            <a:endParaRPr lang="en-US" altLang="zh-CN" dirty="0"/>
          </a:p>
          <a:p>
            <a:endParaRPr lang="en-US" altLang="zh-CN" dirty="0">
              <a:solidFill>
                <a:srgbClr val="333333"/>
              </a:solidFill>
              <a:latin typeface="Helvetica Neue"/>
            </a:endParaRPr>
          </a:p>
          <a:p>
            <a:r>
              <a:rPr lang="zh-CN" altLang="en-US" dirty="0"/>
              <a:t>一个区块必须包括每个分片的</a:t>
            </a:r>
            <a:r>
              <a:rPr lang="zh-CN" altLang="en-US" dirty="0">
                <a:solidFill>
                  <a:srgbClr val="FF0000"/>
                </a:solidFill>
              </a:rPr>
              <a:t>排序头</a:t>
            </a:r>
            <a:r>
              <a:rPr lang="zh-CN" altLang="en-US" dirty="0"/>
              <a:t>，在以下情况下区块是有效的：</a:t>
            </a:r>
            <a:endParaRPr lang="en-US" altLang="zh-CN" dirty="0"/>
          </a:p>
          <a:p>
            <a:endParaRPr lang="zh-CN" altLang="en-US" dirty="0"/>
          </a:p>
          <a:p>
            <a:r>
              <a:rPr lang="en-US" altLang="zh-CN" dirty="0"/>
              <a:t>1.</a:t>
            </a:r>
            <a:r>
              <a:rPr lang="zh-CN" altLang="en-US" dirty="0"/>
              <a:t>每个排序规则中前状态根必须与相关联的分片当前的状态根匹配</a:t>
            </a:r>
          </a:p>
          <a:p>
            <a:r>
              <a:rPr lang="en-US" altLang="zh-CN" dirty="0"/>
              <a:t>2.</a:t>
            </a:r>
            <a:r>
              <a:rPr lang="zh-CN" altLang="en-US" dirty="0"/>
              <a:t>排序规则中所有的交易是有效的</a:t>
            </a:r>
          </a:p>
          <a:p>
            <a:r>
              <a:rPr lang="en-US" altLang="zh-CN" dirty="0"/>
              <a:t>3.</a:t>
            </a:r>
            <a:r>
              <a:rPr lang="zh-CN" altLang="en-US" dirty="0"/>
              <a:t>排序规则中给出的后状态根必须与上面给定的状态执行排序规则中的交易结果想匹配</a:t>
            </a:r>
          </a:p>
          <a:p>
            <a:r>
              <a:rPr lang="en-US" altLang="zh-CN" dirty="0"/>
              <a:t>4.</a:t>
            </a:r>
            <a:r>
              <a:rPr lang="zh-CN" altLang="en-US" dirty="0"/>
              <a:t>排序规则必须被该分片的至少三分之二已注册的协调者签名</a:t>
            </a:r>
          </a:p>
        </p:txBody>
      </p:sp>
    </p:spTree>
    <p:extLst>
      <p:ext uri="{BB962C8B-B14F-4D97-AF65-F5344CB8AC3E}">
        <p14:creationId xmlns:p14="http://schemas.microsoft.com/office/powerpoint/2010/main" val="337905408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角色</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544ADF7E-9609-4669-9DF9-77A72E76AA7E}"/>
              </a:ext>
            </a:extLst>
          </p:cNvPr>
          <p:cNvSpPr/>
          <p:nvPr/>
        </p:nvSpPr>
        <p:spPr>
          <a:xfrm>
            <a:off x="236687" y="1744117"/>
            <a:ext cx="11953328" cy="2862322"/>
          </a:xfrm>
          <a:prstGeom prst="rect">
            <a:avLst/>
          </a:prstGeom>
        </p:spPr>
        <p:txBody>
          <a:bodyPr wrap="square">
            <a:spAutoFit/>
          </a:bodyPr>
          <a:lstStyle/>
          <a:p>
            <a:r>
              <a:rPr lang="zh-CN" altLang="en-US" b="1" dirty="0">
                <a:solidFill>
                  <a:srgbClr val="3E3E3E"/>
                </a:solidFill>
                <a:latin typeface="Helvetica Neue"/>
              </a:rPr>
              <a:t>超级全节点：</a:t>
            </a:r>
            <a:r>
              <a:rPr lang="zh-CN" altLang="en-US" dirty="0">
                <a:solidFill>
                  <a:srgbClr val="3E3E3E"/>
                </a:solidFill>
                <a:latin typeface="Helvetica Neue"/>
              </a:rPr>
              <a:t>处理在所有排序规则中的所有交易，并且维护所有分片的全状态</a:t>
            </a:r>
            <a:endParaRPr lang="en-US" altLang="zh-CN" dirty="0">
              <a:solidFill>
                <a:srgbClr val="3E3E3E"/>
              </a:solidFill>
              <a:latin typeface="Helvetica Neue"/>
            </a:endParaRPr>
          </a:p>
          <a:p>
            <a:endParaRPr lang="zh-CN" altLang="en-US" dirty="0">
              <a:solidFill>
                <a:srgbClr val="3E3E3E"/>
              </a:solidFill>
              <a:latin typeface="Helvetica Neue"/>
            </a:endParaRPr>
          </a:p>
          <a:p>
            <a:r>
              <a:rPr lang="zh-CN" altLang="en-US" b="1" dirty="0">
                <a:solidFill>
                  <a:srgbClr val="3E3E3E"/>
                </a:solidFill>
                <a:latin typeface="Helvetica Neue"/>
              </a:rPr>
              <a:t>顶级节点：</a:t>
            </a:r>
            <a:r>
              <a:rPr lang="zh-CN" altLang="en-US" dirty="0">
                <a:solidFill>
                  <a:srgbClr val="3E3E3E"/>
                </a:solidFill>
                <a:latin typeface="Helvetica Neue"/>
              </a:rPr>
              <a:t>处理所有顶级区块，但不处理或试图下载在每个排序规则的交易。相反，如果在某个分片中有三分之二协调者认为一个排序规则是有效的，那么这个排序规则就是有效的。</a:t>
            </a:r>
          </a:p>
          <a:p>
            <a:endParaRPr lang="en-US" altLang="zh-CN" b="1" dirty="0">
              <a:solidFill>
                <a:srgbClr val="3E3E3E"/>
              </a:solidFill>
              <a:latin typeface="Helvetica Neue"/>
            </a:endParaRPr>
          </a:p>
          <a:p>
            <a:r>
              <a:rPr lang="zh-CN" altLang="en-US" b="1" dirty="0">
                <a:solidFill>
                  <a:srgbClr val="3E3E3E"/>
                </a:solidFill>
                <a:latin typeface="Helvetica Neue"/>
              </a:rPr>
              <a:t>单分片节点：</a:t>
            </a:r>
            <a:r>
              <a:rPr lang="zh-CN" altLang="en-US" dirty="0">
                <a:solidFill>
                  <a:srgbClr val="3E3E3E"/>
                </a:solidFill>
                <a:latin typeface="Helvetica Neue"/>
              </a:rPr>
              <a:t>充当顶级节点，但同时也处理某个分片的交易和维护状态。</a:t>
            </a:r>
            <a:endParaRPr lang="en-US" altLang="zh-CN" dirty="0">
              <a:solidFill>
                <a:srgbClr val="3E3E3E"/>
              </a:solidFill>
              <a:latin typeface="Helvetica Neue"/>
            </a:endParaRPr>
          </a:p>
          <a:p>
            <a:endParaRPr lang="zh-CN" altLang="en-US" dirty="0">
              <a:solidFill>
                <a:srgbClr val="3E3E3E"/>
              </a:solidFill>
              <a:latin typeface="Helvetica Neue"/>
            </a:endParaRPr>
          </a:p>
          <a:p>
            <a:r>
              <a:rPr lang="zh-CN" altLang="en-US" b="1" dirty="0">
                <a:solidFill>
                  <a:srgbClr val="3E3E3E"/>
                </a:solidFill>
                <a:latin typeface="Helvetica Neue"/>
              </a:rPr>
              <a:t>轻节点：</a:t>
            </a:r>
            <a:r>
              <a:rPr lang="zh-CN" altLang="en-US" dirty="0">
                <a:solidFill>
                  <a:srgbClr val="3E3E3E"/>
                </a:solidFill>
                <a:latin typeface="Helvetica Neue"/>
              </a:rPr>
              <a:t>仅下载和验证顶级区块的区块头，不处理任何排序头或交易，除非它需要读取某个特定分片的状态的某些特定信息（收据信息），在这种情况下，它下载该分片最近的排序头的默克尔分支并且下载在该状态下的默克尔证明期望值。</a:t>
            </a:r>
            <a:endParaRPr lang="zh-CN" altLang="en-US" b="0" i="0" dirty="0">
              <a:solidFill>
                <a:srgbClr val="3E3E3E"/>
              </a:solidFill>
              <a:effectLst/>
              <a:latin typeface="Helvetica Neue"/>
            </a:endParaRPr>
          </a:p>
        </p:txBody>
      </p:sp>
    </p:spTree>
    <p:extLst>
      <p:ext uri="{BB962C8B-B14F-4D97-AF65-F5344CB8AC3E}">
        <p14:creationId xmlns:p14="http://schemas.microsoft.com/office/powerpoint/2010/main" val="324148765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225072"/>
            <a:ext cx="12719535" cy="661848"/>
            <a:chOff x="0" y="363516"/>
            <a:chExt cx="12719535" cy="661848"/>
          </a:xfrm>
        </p:grpSpPr>
        <p:sp>
          <p:nvSpPr>
            <p:cNvPr id="15" name="TextBox 4"/>
            <p:cNvSpPr txBox="1"/>
            <p:nvPr/>
          </p:nvSpPr>
          <p:spPr>
            <a:xfrm>
              <a:off x="3826666" y="363516"/>
              <a:ext cx="5066203" cy="661848"/>
            </a:xfrm>
            <a:prstGeom prst="rect">
              <a:avLst/>
            </a:prstGeom>
            <a:noFill/>
          </p:spPr>
          <p:txBody>
            <a:bodyPr>
              <a:spAutoFit/>
            </a:bodyPr>
            <a:lstStyle/>
            <a:p>
              <a:pPr lvl="0" algn="ctr">
                <a:lnSpc>
                  <a:spcPct val="150000"/>
                </a:lnSpc>
              </a:pPr>
              <a:r>
                <a:rPr lang="zh-CN" altLang="en-US" sz="2800" b="1"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跨片区通信例子</a:t>
              </a:r>
              <a:endParaRPr kumimoji="0" lang="zh-CN" altLang="en-US" sz="2800" b="1" i="0" u="none" strike="noStrike" kern="120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16" name="直接连接符 15"/>
            <p:cNvCxnSpPr/>
            <p:nvPr/>
          </p:nvCxnSpPr>
          <p:spPr>
            <a:xfrm>
              <a:off x="0" y="809992"/>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29575" y="808013"/>
              <a:ext cx="4489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12917E75-8A29-4BFB-BFB5-4B54E8C9A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393" y="1127135"/>
            <a:ext cx="5949963" cy="5893511"/>
          </a:xfrm>
          <a:prstGeom prst="rect">
            <a:avLst/>
          </a:prstGeom>
        </p:spPr>
      </p:pic>
      <p:sp>
        <p:nvSpPr>
          <p:cNvPr id="5" name="矩形 4">
            <a:extLst>
              <a:ext uri="{FF2B5EF4-FFF2-40B4-BE49-F238E27FC236}">
                <a16:creationId xmlns:a16="http://schemas.microsoft.com/office/drawing/2014/main" id="{F7ADF15A-1132-4189-8A7B-0EFF803F60CE}"/>
              </a:ext>
            </a:extLst>
          </p:cNvPr>
          <p:cNvSpPr/>
          <p:nvPr/>
        </p:nvSpPr>
        <p:spPr>
          <a:xfrm>
            <a:off x="452711" y="2176165"/>
            <a:ext cx="2520280" cy="1200329"/>
          </a:xfrm>
          <a:prstGeom prst="rect">
            <a:avLst/>
          </a:prstGeom>
        </p:spPr>
        <p:txBody>
          <a:bodyPr wrap="square">
            <a:spAutoFit/>
          </a:bodyPr>
          <a:lstStyle/>
          <a:p>
            <a:r>
              <a:rPr lang="zh-CN" altLang="en-US" dirty="0">
                <a:solidFill>
                  <a:srgbClr val="333333"/>
                </a:solidFill>
                <a:latin typeface="Helvetica Neue"/>
              </a:rPr>
              <a:t>假设我们有一个交易，其中账户</a:t>
            </a:r>
            <a:r>
              <a:rPr lang="en-US" altLang="zh-CN" dirty="0">
                <a:solidFill>
                  <a:srgbClr val="333333"/>
                </a:solidFill>
                <a:latin typeface="Helvetica Neue"/>
              </a:rPr>
              <a:t>A</a:t>
            </a:r>
            <a:r>
              <a:rPr lang="zh-CN" altLang="en-US" dirty="0">
                <a:solidFill>
                  <a:srgbClr val="333333"/>
                </a:solidFill>
                <a:latin typeface="Helvetica Neue"/>
              </a:rPr>
              <a:t>在分片</a:t>
            </a:r>
            <a:r>
              <a:rPr lang="en-US" altLang="zh-CN" dirty="0">
                <a:solidFill>
                  <a:srgbClr val="333333"/>
                </a:solidFill>
                <a:latin typeface="Helvetica Neue"/>
              </a:rPr>
              <a:t>M</a:t>
            </a:r>
            <a:r>
              <a:rPr lang="zh-CN" altLang="en-US" dirty="0">
                <a:solidFill>
                  <a:srgbClr val="333333"/>
                </a:solidFill>
                <a:latin typeface="Helvetica Neue"/>
              </a:rPr>
              <a:t>上，期望发送</a:t>
            </a:r>
            <a:r>
              <a:rPr lang="en-US" altLang="zh-CN" dirty="0">
                <a:solidFill>
                  <a:srgbClr val="333333"/>
                </a:solidFill>
                <a:latin typeface="Helvetica Neue"/>
              </a:rPr>
              <a:t>100</a:t>
            </a:r>
            <a:r>
              <a:rPr lang="zh-CN" altLang="en-US" dirty="0">
                <a:solidFill>
                  <a:srgbClr val="333333"/>
                </a:solidFill>
                <a:latin typeface="Helvetica Neue"/>
              </a:rPr>
              <a:t>个代币到分片</a:t>
            </a:r>
            <a:r>
              <a:rPr lang="en-US" altLang="zh-CN" dirty="0">
                <a:solidFill>
                  <a:srgbClr val="333333"/>
                </a:solidFill>
                <a:latin typeface="Helvetica Neue"/>
              </a:rPr>
              <a:t>N</a:t>
            </a:r>
            <a:r>
              <a:rPr lang="zh-CN" altLang="en-US" dirty="0">
                <a:solidFill>
                  <a:srgbClr val="333333"/>
                </a:solidFill>
                <a:latin typeface="Helvetica Neue"/>
              </a:rPr>
              <a:t>上的账户</a:t>
            </a:r>
            <a:r>
              <a:rPr lang="en-US" altLang="zh-CN" dirty="0">
                <a:solidFill>
                  <a:srgbClr val="333333"/>
                </a:solidFill>
                <a:latin typeface="Helvetica Neue"/>
              </a:rPr>
              <a:t>B</a:t>
            </a:r>
            <a:r>
              <a:rPr lang="zh-CN" altLang="en-US" dirty="0">
                <a:solidFill>
                  <a:srgbClr val="333333"/>
                </a:solidFill>
                <a:latin typeface="Helvetica Neue"/>
              </a:rPr>
              <a:t>。</a:t>
            </a:r>
            <a:endParaRPr lang="zh-CN" altLang="en-US" dirty="0"/>
          </a:p>
        </p:txBody>
      </p:sp>
      <p:sp>
        <p:nvSpPr>
          <p:cNvPr id="6" name="矩形 5">
            <a:extLst>
              <a:ext uri="{FF2B5EF4-FFF2-40B4-BE49-F238E27FC236}">
                <a16:creationId xmlns:a16="http://schemas.microsoft.com/office/drawing/2014/main" id="{44C7DC8A-868D-4869-AE9C-7B4BA6CEAABC}"/>
              </a:ext>
            </a:extLst>
          </p:cNvPr>
          <p:cNvSpPr/>
          <p:nvPr/>
        </p:nvSpPr>
        <p:spPr>
          <a:xfrm>
            <a:off x="8716909" y="1207769"/>
            <a:ext cx="3515291" cy="5078313"/>
          </a:xfrm>
          <a:prstGeom prst="rect">
            <a:avLst/>
          </a:prstGeom>
        </p:spPr>
        <p:txBody>
          <a:bodyPr wrap="square">
            <a:spAutoFit/>
          </a:bodyPr>
          <a:lstStyle/>
          <a:p>
            <a:pPr>
              <a:buFont typeface="+mj-lt"/>
              <a:buAutoNum type="arabicPeriod"/>
            </a:pPr>
            <a:r>
              <a:rPr lang="zh-CN" altLang="en-US" dirty="0">
                <a:solidFill>
                  <a:srgbClr val="3E3E3E"/>
                </a:solidFill>
                <a:latin typeface="Helvetica Neue"/>
              </a:rPr>
              <a:t>在分片</a:t>
            </a:r>
            <a:r>
              <a:rPr lang="en-US" altLang="zh-CN" dirty="0">
                <a:solidFill>
                  <a:srgbClr val="3E3E3E"/>
                </a:solidFill>
                <a:latin typeface="Helvetica Neue"/>
              </a:rPr>
              <a:t>M</a:t>
            </a:r>
            <a:r>
              <a:rPr lang="zh-CN" altLang="en-US" dirty="0">
                <a:solidFill>
                  <a:srgbClr val="3E3E3E"/>
                </a:solidFill>
                <a:latin typeface="Helvetica Neue"/>
              </a:rPr>
              <a:t>上发送一个交易：</a:t>
            </a:r>
            <a:endParaRPr lang="en-US" altLang="zh-CN" dirty="0">
              <a:solidFill>
                <a:srgbClr val="3E3E3E"/>
              </a:solidFill>
              <a:latin typeface="Helvetica Neue"/>
            </a:endParaRPr>
          </a:p>
          <a:p>
            <a:r>
              <a:rPr lang="zh-CN" altLang="en-US" dirty="0"/>
              <a:t>①</a:t>
            </a:r>
            <a:r>
              <a:rPr lang="zh-CN" altLang="en-US" dirty="0">
                <a:solidFill>
                  <a:srgbClr val="3E3E3E"/>
                </a:solidFill>
                <a:latin typeface="Helvetica Neue"/>
              </a:rPr>
              <a:t>扣除</a:t>
            </a:r>
            <a:r>
              <a:rPr lang="en-US" altLang="zh-CN" dirty="0">
                <a:solidFill>
                  <a:srgbClr val="3E3E3E"/>
                </a:solidFill>
                <a:latin typeface="Helvetica Neue"/>
              </a:rPr>
              <a:t>A100</a:t>
            </a:r>
            <a:r>
              <a:rPr lang="zh-CN" altLang="en-US" dirty="0">
                <a:solidFill>
                  <a:srgbClr val="3E3E3E"/>
                </a:solidFill>
                <a:latin typeface="Helvetica Neue"/>
              </a:rPr>
              <a:t>个代币</a:t>
            </a:r>
            <a:r>
              <a:rPr lang="en-US" altLang="zh-CN" dirty="0">
                <a:solidFill>
                  <a:srgbClr val="3E3E3E"/>
                </a:solidFill>
                <a:latin typeface="Helvetica Neue"/>
              </a:rPr>
              <a:t> </a:t>
            </a:r>
          </a:p>
          <a:p>
            <a:r>
              <a:rPr lang="zh-CN" altLang="en-US" dirty="0"/>
              <a:t>②</a:t>
            </a:r>
            <a:r>
              <a:rPr lang="zh-CN" altLang="en-US" dirty="0">
                <a:solidFill>
                  <a:srgbClr val="3E3E3E"/>
                </a:solidFill>
                <a:latin typeface="Helvetica Neue"/>
              </a:rPr>
              <a:t>创建一个收据。收据对象不保存在状态中，但生成能通过默克尔证明来验证。</a:t>
            </a:r>
            <a:endParaRPr lang="en-US" altLang="zh-CN" dirty="0">
              <a:solidFill>
                <a:srgbClr val="3E3E3E"/>
              </a:solidFill>
              <a:latin typeface="Helvetica Neue"/>
            </a:endParaRPr>
          </a:p>
          <a:p>
            <a:endParaRPr lang="zh-CN" altLang="en-US" dirty="0">
              <a:solidFill>
                <a:srgbClr val="3E3E3E"/>
              </a:solidFill>
              <a:latin typeface="Helvetica Neue"/>
            </a:endParaRPr>
          </a:p>
          <a:p>
            <a:r>
              <a:rPr lang="en-US" altLang="zh-CN" dirty="0">
                <a:solidFill>
                  <a:srgbClr val="3E3E3E"/>
                </a:solidFill>
                <a:latin typeface="Helvetica Neue"/>
              </a:rPr>
              <a:t>2.</a:t>
            </a:r>
            <a:r>
              <a:rPr lang="zh-CN" altLang="en-US" dirty="0">
                <a:solidFill>
                  <a:srgbClr val="3E3E3E"/>
                </a:solidFill>
                <a:latin typeface="Helvetica Neue"/>
              </a:rPr>
              <a:t>等待第一个交易被包含进来</a:t>
            </a:r>
            <a:endParaRPr lang="en-US" altLang="zh-CN" dirty="0">
              <a:solidFill>
                <a:srgbClr val="3E3E3E"/>
              </a:solidFill>
              <a:latin typeface="Helvetica Neue"/>
            </a:endParaRPr>
          </a:p>
          <a:p>
            <a:r>
              <a:rPr lang="zh-CN" altLang="en-US" dirty="0">
                <a:solidFill>
                  <a:srgbClr val="3E3E3E"/>
                </a:solidFill>
                <a:latin typeface="Helvetica Neue"/>
              </a:rPr>
              <a:t>在分片</a:t>
            </a:r>
            <a:r>
              <a:rPr lang="en-US" altLang="zh-CN" dirty="0">
                <a:solidFill>
                  <a:srgbClr val="3E3E3E"/>
                </a:solidFill>
                <a:latin typeface="Helvetica Neue"/>
              </a:rPr>
              <a:t>N</a:t>
            </a:r>
            <a:r>
              <a:rPr lang="zh-CN" altLang="en-US" dirty="0">
                <a:solidFill>
                  <a:srgbClr val="3E3E3E"/>
                </a:solidFill>
                <a:latin typeface="Helvetica Neue"/>
              </a:rPr>
              <a:t>上发送一个交易，包含来自：</a:t>
            </a:r>
            <a:endParaRPr lang="en-US" altLang="zh-CN" dirty="0">
              <a:solidFill>
                <a:srgbClr val="3E3E3E"/>
              </a:solidFill>
              <a:latin typeface="Helvetica Neue"/>
            </a:endParaRPr>
          </a:p>
          <a:p>
            <a:r>
              <a:rPr lang="zh-CN" altLang="en-US" dirty="0">
                <a:solidFill>
                  <a:srgbClr val="3E3E3E"/>
                </a:solidFill>
                <a:latin typeface="Helvetica Neue"/>
              </a:rPr>
              <a:t>（</a:t>
            </a:r>
            <a:r>
              <a:rPr lang="en-US" altLang="zh-CN" dirty="0">
                <a:solidFill>
                  <a:srgbClr val="3E3E3E"/>
                </a:solidFill>
                <a:latin typeface="Helvetica Neue"/>
              </a:rPr>
              <a:t>1</a:t>
            </a:r>
            <a:r>
              <a:rPr lang="zh-CN" altLang="en-US" dirty="0">
                <a:solidFill>
                  <a:srgbClr val="3E3E3E"/>
                </a:solidFill>
                <a:latin typeface="Helvetica Neue"/>
              </a:rPr>
              <a:t>）收据的默克尔证明。这个交易也检查分片</a:t>
            </a:r>
            <a:r>
              <a:rPr lang="en-US" altLang="zh-CN" dirty="0">
                <a:solidFill>
                  <a:srgbClr val="3E3E3E"/>
                </a:solidFill>
                <a:latin typeface="Helvetica Neue"/>
              </a:rPr>
              <a:t>N</a:t>
            </a:r>
            <a:r>
              <a:rPr lang="zh-CN" altLang="en-US" dirty="0">
                <a:solidFill>
                  <a:srgbClr val="3E3E3E"/>
                </a:solidFill>
                <a:latin typeface="Helvetica Neue"/>
              </a:rPr>
              <a:t>上的状态是”未花费“；如果是的话，那么它将账户</a:t>
            </a:r>
            <a:r>
              <a:rPr lang="en-US" altLang="zh-CN" dirty="0">
                <a:solidFill>
                  <a:srgbClr val="3E3E3E"/>
                </a:solidFill>
                <a:latin typeface="Helvetica Neue"/>
              </a:rPr>
              <a:t>B</a:t>
            </a:r>
            <a:r>
              <a:rPr lang="zh-CN" altLang="en-US" dirty="0">
                <a:solidFill>
                  <a:srgbClr val="3E3E3E"/>
                </a:solidFill>
                <a:latin typeface="Helvetica Neue"/>
              </a:rPr>
              <a:t>增加</a:t>
            </a:r>
            <a:r>
              <a:rPr lang="en-US" altLang="zh-CN" dirty="0">
                <a:solidFill>
                  <a:srgbClr val="3E3E3E"/>
                </a:solidFill>
                <a:latin typeface="Helvetica Neue"/>
              </a:rPr>
              <a:t>100</a:t>
            </a:r>
            <a:r>
              <a:rPr lang="zh-CN" altLang="en-US" dirty="0">
                <a:solidFill>
                  <a:srgbClr val="3E3E3E"/>
                </a:solidFill>
                <a:latin typeface="Helvetica Neue"/>
              </a:rPr>
              <a:t>个代币，并且保存在状态中代表收据已花费。</a:t>
            </a:r>
          </a:p>
          <a:p>
            <a:r>
              <a:rPr lang="zh-CN" altLang="en-US" dirty="0">
                <a:solidFill>
                  <a:srgbClr val="333333"/>
                </a:solidFill>
                <a:latin typeface="Helvetica Neue"/>
              </a:rPr>
              <a:t>可选地：</a:t>
            </a:r>
            <a:endParaRPr lang="en-US" altLang="zh-CN" dirty="0">
              <a:solidFill>
                <a:srgbClr val="333333"/>
              </a:solidFill>
              <a:latin typeface="Helvetica Neue"/>
            </a:endParaRPr>
          </a:p>
          <a:p>
            <a:r>
              <a:rPr lang="zh-CN" altLang="en-US" dirty="0">
                <a:solidFill>
                  <a:srgbClr val="333333"/>
                </a:solidFill>
                <a:latin typeface="Helvetica Neue"/>
              </a:rPr>
              <a:t>（</a:t>
            </a:r>
            <a:r>
              <a:rPr lang="en-US" altLang="zh-CN" dirty="0">
                <a:solidFill>
                  <a:srgbClr val="333333"/>
                </a:solidFill>
                <a:latin typeface="Helvetica Neue"/>
              </a:rPr>
              <a:t>2</a:t>
            </a:r>
            <a:r>
              <a:rPr lang="zh-CN" altLang="en-US" dirty="0">
                <a:solidFill>
                  <a:srgbClr val="333333"/>
                </a:solidFill>
                <a:latin typeface="Helvetica Neue"/>
              </a:rPr>
              <a:t>）中的交易也保存收据，然后可以在分片</a:t>
            </a:r>
            <a:r>
              <a:rPr lang="en-US" altLang="zh-CN" dirty="0">
                <a:solidFill>
                  <a:srgbClr val="333333"/>
                </a:solidFill>
                <a:latin typeface="Helvetica Neue"/>
              </a:rPr>
              <a:t>M</a:t>
            </a:r>
            <a:r>
              <a:rPr lang="zh-CN" altLang="en-US" dirty="0">
                <a:solidFill>
                  <a:srgbClr val="333333"/>
                </a:solidFill>
                <a:latin typeface="Helvetica Neue"/>
              </a:rPr>
              <a:t>中用来执行进一步的操作</a:t>
            </a:r>
            <a:endParaRPr lang="zh-CN" altLang="en-US" b="0" i="0" dirty="0">
              <a:solidFill>
                <a:srgbClr val="333333"/>
              </a:solidFill>
              <a:effectLst/>
              <a:latin typeface="Helvetica Neue"/>
            </a:endParaRPr>
          </a:p>
        </p:txBody>
      </p:sp>
    </p:spTree>
    <p:extLst>
      <p:ext uri="{BB962C8B-B14F-4D97-AF65-F5344CB8AC3E}">
        <p14:creationId xmlns:p14="http://schemas.microsoft.com/office/powerpoint/2010/main" val="44929138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36"/>
  <p:tag name="ISPRING_RESOURCE_PATHS_HASH_PRESENTER" val="aca3dea48360795a2bc5dd7c84dbb710cfa96769"/>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1379</Words>
  <Application>Microsoft Office PowerPoint</Application>
  <PresentationFormat>自定义</PresentationFormat>
  <Paragraphs>93</Paragraphs>
  <Slides>11</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Helvetica Neue</vt:lpstr>
      <vt:lpstr>zuoyeFont_mathFont</vt: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简洁蓝色工作总结</dc:title>
  <dc:creator/>
  <cp:keywords>第一PPT模板网：www.1ppt.com</cp:keywords>
  <cp:lastModifiedBy/>
  <cp:revision>1</cp:revision>
  <dcterms:created xsi:type="dcterms:W3CDTF">2016-09-13T15:23:47Z</dcterms:created>
  <dcterms:modified xsi:type="dcterms:W3CDTF">2017-12-25T01:14:00Z</dcterms:modified>
</cp:coreProperties>
</file>