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32" r:id="rId2"/>
    <p:sldId id="306" r:id="rId3"/>
    <p:sldId id="371" r:id="rId4"/>
    <p:sldId id="377" r:id="rId5"/>
    <p:sldId id="390" r:id="rId6"/>
    <p:sldId id="349" r:id="rId7"/>
    <p:sldId id="350" r:id="rId8"/>
    <p:sldId id="351" r:id="rId9"/>
    <p:sldId id="376" r:id="rId10"/>
    <p:sldId id="389" r:id="rId11"/>
    <p:sldId id="386" r:id="rId12"/>
    <p:sldId id="388" r:id="rId13"/>
    <p:sldId id="383" r:id="rId14"/>
    <p:sldId id="374" r:id="rId15"/>
    <p:sldId id="353" r:id="rId16"/>
    <p:sldId id="380" r:id="rId17"/>
    <p:sldId id="346" r:id="rId18"/>
    <p:sldId id="381" r:id="rId19"/>
    <p:sldId id="372" r:id="rId20"/>
    <p:sldId id="373" r:id="rId21"/>
    <p:sldId id="382" r:id="rId22"/>
    <p:sldId id="378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9AEF45FA-F2B3-BC41-8F10-12D4501CEB66}">
          <p14:sldIdLst>
            <p14:sldId id="332"/>
            <p14:sldId id="306"/>
            <p14:sldId id="371"/>
            <p14:sldId id="377"/>
            <p14:sldId id="390"/>
            <p14:sldId id="349"/>
            <p14:sldId id="350"/>
            <p14:sldId id="351"/>
            <p14:sldId id="376"/>
            <p14:sldId id="389"/>
            <p14:sldId id="386"/>
            <p14:sldId id="388"/>
            <p14:sldId id="383"/>
            <p14:sldId id="374"/>
            <p14:sldId id="353"/>
            <p14:sldId id="380"/>
            <p14:sldId id="346"/>
            <p14:sldId id="381"/>
            <p14:sldId id="372"/>
            <p14:sldId id="373"/>
            <p14:sldId id="382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pos="283">
          <p15:clr>
            <a:srgbClr val="A4A3A4"/>
          </p15:clr>
        </p15:guide>
        <p15:guide id="2" orient="horz" pos="713">
          <p15:clr>
            <a:srgbClr val="A4A3A4"/>
          </p15:clr>
        </p15:guide>
        <p15:guide id="3" orient="horz" pos="3123">
          <p15:clr>
            <a:srgbClr val="A4A3A4"/>
          </p15:clr>
        </p15:guide>
        <p15:guide id="4" pos="5438">
          <p15:clr>
            <a:srgbClr val="A4A3A4"/>
          </p15:clr>
        </p15:guide>
        <p15:guide id="5" orient="horz" pos="1024">
          <p15:clr>
            <a:srgbClr val="A4A3A4"/>
          </p15:clr>
        </p15:guide>
        <p15:guide id="6" orient="horz" pos="2759">
          <p15:clr>
            <a:srgbClr val="A4A3A4"/>
          </p15:clr>
        </p15:guide>
        <p15:guide id="7" orient="horz" pos="1777">
          <p15:clr>
            <a:srgbClr val="A4A3A4"/>
          </p15:clr>
        </p15:guide>
        <p15:guide id="8" orient="horz" pos="1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85"/>
    <a:srgbClr val="445469"/>
    <a:srgbClr val="F3F3F3"/>
    <a:srgbClr val="BFBFBF"/>
    <a:srgbClr val="BD382F"/>
    <a:srgbClr val="58585A"/>
    <a:srgbClr val="F39B26"/>
    <a:srgbClr val="9CBB5C"/>
    <a:srgbClr val="677C8E"/>
    <a:srgbClr val="BCC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87469" autoAdjust="0"/>
  </p:normalViewPr>
  <p:slideViewPr>
    <p:cSldViewPr>
      <p:cViewPr varScale="1">
        <p:scale>
          <a:sx n="99" d="100"/>
          <a:sy n="99" d="100"/>
        </p:scale>
        <p:origin x="965" y="82"/>
      </p:cViewPr>
      <p:guideLst>
        <p:guide pos="283"/>
        <p:guide orient="horz" pos="713"/>
        <p:guide orient="horz" pos="3123"/>
        <p:guide pos="5438"/>
        <p:guide orient="horz" pos="1024"/>
        <p:guide orient="horz" pos="2759"/>
        <p:guide orient="horz" pos="1777"/>
        <p:guide orient="horz" pos="1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2000" y="16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17A7D-F49E-B645-AF16-DDC1B1E1C76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109C-82A5-4847-BEA2-545B6CC85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http://www.phxchain.com/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  <a:p>
            <a:r>
              <a:rPr lang="en-US" dirty="0"/>
              <a:t>https://www.youtube.com/watch?v=SV0KXBxSoio&amp;feature=youtu.be&amp;cm_mc_uid=21577338109815027081405&amp;cm_mc_sid_50200000=</a:t>
            </a:r>
            <a:br>
              <a:rPr lang="en-US" dirty="0"/>
            </a:br>
            <a:r>
              <a:rPr lang="zh-CN" altLang="en-US" dirty="0"/>
              <a:t>里面可以看到用二维码标识的，消费者手机扫码，各个阶段机枪扫码</a:t>
            </a:r>
            <a:endParaRPr lang="en-US" altLang="zh-CN" dirty="0"/>
          </a:p>
          <a:p>
            <a:r>
              <a:rPr lang="en-US" dirty="0"/>
              <a:t>https://www.walmartfoodsafetychina.com/fs%20spotlight/blockchain-and-supply-chain-food-traceability</a:t>
            </a:r>
          </a:p>
          <a:p>
            <a:endParaRPr lang="en-US" dirty="0"/>
          </a:p>
          <a:p>
            <a:r>
              <a:rPr lang="en-US" dirty="0"/>
              <a:t>2.</a:t>
            </a:r>
          </a:p>
          <a:p>
            <a:r>
              <a:rPr lang="en-US" dirty="0"/>
              <a:t>https://www-01.ibm.com/common/ssi/cgi-bin/ssialias?htmlfid=XI912347USEN</a:t>
            </a:r>
            <a:br>
              <a:rPr lang="en-US" dirty="0"/>
            </a:br>
            <a:r>
              <a:rPr lang="en-US" dirty="0"/>
              <a:t>https://www.youtube.com/watch?v=dcddYatMCGQ</a:t>
            </a:r>
          </a:p>
          <a:p>
            <a:endParaRPr lang="en-US" dirty="0"/>
          </a:p>
          <a:p>
            <a:r>
              <a:rPr lang="zh-CN" altLang="en-US" dirty="0"/>
              <a:t>可以定制要多少个签名，多少个文档，收货方可以实时看到当前状态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4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109C-82A5-4847-BEA2-545B6CC85D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D422-D401-2347-8BB7-75BC5A074466}" type="datetime1">
              <a:rPr lang="en-US" altLang="zh-CN" smtClean="0"/>
              <a:t>1/18/2018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085836" y="810328"/>
            <a:ext cx="79142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285798" y="810328"/>
            <a:ext cx="1008000" cy="54000"/>
          </a:xfrm>
          <a:prstGeom prst="rect">
            <a:avLst/>
          </a:prstGeom>
          <a:solidFill>
            <a:srgbClr val="1D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021" y="419770"/>
            <a:ext cx="353483" cy="262639"/>
          </a:xfrm>
        </p:spPr>
        <p:txBody>
          <a:bodyPr/>
          <a:lstStyle>
            <a:lvl1pPr algn="ctr">
              <a:defRPr sz="9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85798" y="145925"/>
            <a:ext cx="7528935" cy="53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174B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9" name="组合 12"/>
          <p:cNvGrpSpPr/>
          <p:nvPr userDrawn="1"/>
        </p:nvGrpSpPr>
        <p:grpSpPr bwMode="auto">
          <a:xfrm>
            <a:off x="7956376" y="51470"/>
            <a:ext cx="765773" cy="659899"/>
            <a:chOff x="7236296" y="44624"/>
            <a:chExt cx="1800200" cy="1281619"/>
          </a:xfrm>
        </p:grpSpPr>
        <p:pic>
          <p:nvPicPr>
            <p:cNvPr id="10" name="Picture 8" descr="C:\Users\hftsin\Desktop\scts.jpg"/>
            <p:cNvPicPr>
              <a:picLocks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C:\Users\hftsin\Desktop\cgcl.jpg"/>
            <p:cNvPicPr>
              <a:picLocks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085836" y="810328"/>
            <a:ext cx="79142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285798" y="810328"/>
            <a:ext cx="1008000" cy="54000"/>
          </a:xfrm>
          <a:prstGeom prst="rect">
            <a:avLst/>
          </a:prstGeom>
          <a:solidFill>
            <a:srgbClr val="9C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021" y="419770"/>
            <a:ext cx="353483" cy="262639"/>
          </a:xfrm>
        </p:spPr>
        <p:txBody>
          <a:bodyPr/>
          <a:lstStyle>
            <a:lvl1pPr algn="ctr">
              <a:defRPr sz="9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85798" y="145925"/>
            <a:ext cx="7528935" cy="53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174B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9" name="组合 12"/>
          <p:cNvGrpSpPr/>
          <p:nvPr userDrawn="1"/>
        </p:nvGrpSpPr>
        <p:grpSpPr bwMode="auto">
          <a:xfrm>
            <a:off x="7956376" y="51470"/>
            <a:ext cx="765773" cy="659899"/>
            <a:chOff x="7236296" y="44624"/>
            <a:chExt cx="1800200" cy="1281619"/>
          </a:xfrm>
        </p:grpSpPr>
        <p:pic>
          <p:nvPicPr>
            <p:cNvPr id="10" name="Picture 8" descr="C:\Users\hftsin\Desktop\scts.jpg"/>
            <p:cNvPicPr>
              <a:picLocks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C:\Users\hftsin\Desktop\cgcl.jpg"/>
            <p:cNvPicPr>
              <a:picLocks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085836" y="810328"/>
            <a:ext cx="79142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285798" y="810328"/>
            <a:ext cx="1008000" cy="54000"/>
          </a:xfrm>
          <a:prstGeom prst="rect">
            <a:avLst/>
          </a:prstGeom>
          <a:solidFill>
            <a:srgbClr val="F3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021" y="419770"/>
            <a:ext cx="353483" cy="262639"/>
          </a:xfrm>
        </p:spPr>
        <p:txBody>
          <a:bodyPr/>
          <a:lstStyle>
            <a:lvl1pPr algn="ctr">
              <a:defRPr sz="9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85798" y="145925"/>
            <a:ext cx="7528935" cy="53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174B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9" name="组合 12"/>
          <p:cNvGrpSpPr/>
          <p:nvPr userDrawn="1"/>
        </p:nvGrpSpPr>
        <p:grpSpPr bwMode="auto">
          <a:xfrm>
            <a:off x="7956376" y="51470"/>
            <a:ext cx="765773" cy="659899"/>
            <a:chOff x="7236296" y="44624"/>
            <a:chExt cx="1800200" cy="1281619"/>
          </a:xfrm>
        </p:grpSpPr>
        <p:pic>
          <p:nvPicPr>
            <p:cNvPr id="10" name="Picture 8" descr="C:\Users\hftsin\Desktop\scts.jpg"/>
            <p:cNvPicPr>
              <a:picLocks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C:\Users\hftsin\Desktop\cgcl.jpg"/>
            <p:cNvPicPr>
              <a:picLocks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085836" y="810328"/>
            <a:ext cx="79142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285798" y="810328"/>
            <a:ext cx="1008000" cy="54000"/>
          </a:xfrm>
          <a:prstGeom prst="rect">
            <a:avLst/>
          </a:prstGeom>
          <a:solidFill>
            <a:srgbClr val="BD3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021" y="419770"/>
            <a:ext cx="353483" cy="262639"/>
          </a:xfrm>
        </p:spPr>
        <p:txBody>
          <a:bodyPr/>
          <a:lstStyle>
            <a:lvl1pPr algn="ctr">
              <a:defRPr sz="9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85798" y="145925"/>
            <a:ext cx="7528935" cy="53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174B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9" name="组合 12"/>
          <p:cNvGrpSpPr/>
          <p:nvPr userDrawn="1"/>
        </p:nvGrpSpPr>
        <p:grpSpPr bwMode="auto">
          <a:xfrm>
            <a:off x="7956376" y="51470"/>
            <a:ext cx="765773" cy="659899"/>
            <a:chOff x="7236296" y="44624"/>
            <a:chExt cx="1800200" cy="1281619"/>
          </a:xfrm>
        </p:grpSpPr>
        <p:pic>
          <p:nvPicPr>
            <p:cNvPr id="10" name="Picture 8" descr="C:\Users\hftsin\Desktop\scts.jpg"/>
            <p:cNvPicPr>
              <a:picLocks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C:\Users\hftsin\Desktop\cgcl.jpg"/>
            <p:cNvPicPr>
              <a:picLocks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085836" y="810328"/>
            <a:ext cx="79142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285798" y="810328"/>
            <a:ext cx="1008000" cy="54000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021" y="419770"/>
            <a:ext cx="353483" cy="262639"/>
          </a:xfrm>
        </p:spPr>
        <p:txBody>
          <a:bodyPr/>
          <a:lstStyle>
            <a:lvl1pPr algn="ctr">
              <a:defRPr sz="9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85798" y="145925"/>
            <a:ext cx="7528935" cy="53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rgbClr val="174B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9" name="组合 12"/>
          <p:cNvGrpSpPr/>
          <p:nvPr userDrawn="1"/>
        </p:nvGrpSpPr>
        <p:grpSpPr bwMode="auto">
          <a:xfrm>
            <a:off x="7956376" y="51470"/>
            <a:ext cx="765773" cy="659899"/>
            <a:chOff x="7236296" y="44624"/>
            <a:chExt cx="1800200" cy="1281619"/>
          </a:xfrm>
        </p:grpSpPr>
        <p:pic>
          <p:nvPicPr>
            <p:cNvPr id="10" name="Picture 8" descr="C:\Users\hftsin\Desktop\scts.jpg"/>
            <p:cNvPicPr>
              <a:picLocks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C:\Users\hftsin\Desktop\cgcl.jpg"/>
            <p:cNvPicPr>
              <a:picLocks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C695A954-DF8F-D94C-8345-11EDB92C8D35}" type="datetime1">
              <a:rPr lang="en-US" altLang="zh-CN" smtClean="0"/>
              <a:t>1/18/2018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EB1A6305-F145-461B-B394-0DD7F7834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1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>
            <a:fillRect/>
          </a:stretch>
        </p:blipFill>
        <p:spPr>
          <a:xfrm>
            <a:off x="1191" y="0"/>
            <a:ext cx="9141619" cy="5143500"/>
          </a:xfrm>
        </p:spPr>
      </p:pic>
      <p:sp>
        <p:nvSpPr>
          <p:cNvPr id="20" name="Rectangle 19"/>
          <p:cNvSpPr/>
          <p:nvPr/>
        </p:nvSpPr>
        <p:spPr>
          <a:xfrm>
            <a:off x="1191" y="-2025"/>
            <a:ext cx="9141618" cy="5143500"/>
          </a:xfrm>
          <a:prstGeom prst="rect">
            <a:avLst/>
          </a:prstGeom>
          <a:solidFill>
            <a:srgbClr val="44546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505" dirty="0">
              <a:latin typeface="微软雅黑" panose="020B050302020402020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648" y="1491630"/>
            <a:ext cx="6336704" cy="2304256"/>
          </a:xfrm>
          <a:prstGeom prst="rect">
            <a:avLst/>
          </a:prstGeom>
          <a:solidFill>
            <a:srgbClr val="1DA18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505" dirty="0"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4947" y="2275416"/>
            <a:ext cx="5394106" cy="588617"/>
          </a:xfrm>
          <a:prstGeom prst="rect">
            <a:avLst/>
          </a:prstGeom>
          <a:noFill/>
        </p:spPr>
        <p:txBody>
          <a:bodyPr wrap="square" lIns="34283" tIns="17142" rIns="34283" bIns="17142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“农夫山泉”</a:t>
            </a:r>
            <a:endParaRPr lang="id-ID" sz="33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10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解决思路一：问题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643188-60D2-4E52-BDD8-BCB6374BBFBA}"/>
              </a:ext>
            </a:extLst>
          </p:cNvPr>
          <p:cNvGrpSpPr/>
          <p:nvPr/>
        </p:nvGrpSpPr>
        <p:grpSpPr>
          <a:xfrm>
            <a:off x="6466339" y="2341555"/>
            <a:ext cx="936108" cy="1173871"/>
            <a:chOff x="5265574" y="1061781"/>
            <a:chExt cx="936108" cy="117387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0977CEB-5DDF-4D83-84E5-12FC673D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949BC0-0295-4FCA-B9B0-21C27DADC8A6}"/>
                </a:ext>
              </a:extLst>
            </p:cNvPr>
            <p:cNvSpPr txBox="1"/>
            <p:nvPr/>
          </p:nvSpPr>
          <p:spPr>
            <a:xfrm>
              <a:off x="5376636" y="1935570"/>
              <a:ext cx="63030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超市</a:t>
              </a: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034DE1-3371-4F2E-887D-01A7DD54D8E8}"/>
              </a:ext>
            </a:extLst>
          </p:cNvPr>
          <p:cNvGrpSpPr/>
          <p:nvPr/>
        </p:nvGrpSpPr>
        <p:grpSpPr>
          <a:xfrm>
            <a:off x="3297564" y="2496443"/>
            <a:ext cx="1155912" cy="1247460"/>
            <a:chOff x="5702707" y="2285921"/>
            <a:chExt cx="1129258" cy="1323721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B43AB07-01D9-43AC-9111-9F7CAD52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7474DE-A3A4-41DF-B72B-B00A0A9A49FE}"/>
                </a:ext>
              </a:extLst>
            </p:cNvPr>
            <p:cNvSpPr txBox="1"/>
            <p:nvPr/>
          </p:nvSpPr>
          <p:spPr>
            <a:xfrm>
              <a:off x="5915316" y="3291215"/>
              <a:ext cx="784899" cy="318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9E90672-1402-4AC3-9A9F-3EF0A3E15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6443"/>
            <a:ext cx="1155912" cy="115591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B6FB3E-36FD-4401-9757-70790EF63FE9}"/>
              </a:ext>
            </a:extLst>
          </p:cNvPr>
          <p:cNvGrpSpPr/>
          <p:nvPr/>
        </p:nvGrpSpPr>
        <p:grpSpPr>
          <a:xfrm>
            <a:off x="4881740" y="1200299"/>
            <a:ext cx="851418" cy="1066695"/>
            <a:chOff x="3611683" y="1063732"/>
            <a:chExt cx="877163" cy="107822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71FD083-509C-447A-93A7-FF4D0512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012" y="1063732"/>
              <a:ext cx="774972" cy="774972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C4FB9F-802E-47D6-BE6A-95535254AB05}"/>
                </a:ext>
              </a:extLst>
            </p:cNvPr>
            <p:cNvSpPr txBox="1"/>
            <p:nvPr/>
          </p:nvSpPr>
          <p:spPr>
            <a:xfrm>
              <a:off x="3611683" y="1841872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业务代表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178CDC6-0F53-45B7-944C-A8604E25D4AE}"/>
              </a:ext>
            </a:extLst>
          </p:cNvPr>
          <p:cNvCxnSpPr/>
          <p:nvPr/>
        </p:nvCxnSpPr>
        <p:spPr>
          <a:xfrm flipV="1">
            <a:off x="4593440" y="2266994"/>
            <a:ext cx="576332" cy="661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FE610-EDF4-4705-A695-3BCCE54B0A83}"/>
              </a:ext>
            </a:extLst>
          </p:cNvPr>
          <p:cNvSpPr txBox="1"/>
          <p:nvPr/>
        </p:nvSpPr>
        <p:spPr>
          <a:xfrm rot="18793395">
            <a:off x="4479149" y="234640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合谋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49F67BF-A887-4098-9A16-1D4738CB78EF}"/>
              </a:ext>
            </a:extLst>
          </p:cNvPr>
          <p:cNvGrpSpPr/>
          <p:nvPr/>
        </p:nvGrpSpPr>
        <p:grpSpPr>
          <a:xfrm>
            <a:off x="2098342" y="1018071"/>
            <a:ext cx="914974" cy="1248923"/>
            <a:chOff x="2532824" y="1103710"/>
            <a:chExt cx="914974" cy="1248923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ECB76EC-4056-4FD5-B355-F6356315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824" y="1103710"/>
              <a:ext cx="849166" cy="849166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46786EF-5887-4187-8154-A84A09226A72}"/>
                </a:ext>
              </a:extLst>
            </p:cNvPr>
            <p:cNvSpPr txBox="1"/>
            <p:nvPr/>
          </p:nvSpPr>
          <p:spPr>
            <a:xfrm>
              <a:off x="2621931" y="2052551"/>
              <a:ext cx="82586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NCP</a:t>
              </a:r>
              <a:r>
                <a:rPr lang="zh-CN" altLang="en-US" dirty="0"/>
                <a:t>系统</a:t>
              </a: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5D67CD6-7564-418C-BC0F-91311797610C}"/>
              </a:ext>
            </a:extLst>
          </p:cNvPr>
          <p:cNvCxnSpPr/>
          <p:nvPr/>
        </p:nvCxnSpPr>
        <p:spPr>
          <a:xfrm flipH="1">
            <a:off x="3081540" y="1632347"/>
            <a:ext cx="166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FAD6DCF-5E37-46CA-9AFA-4BB468E1495A}"/>
              </a:ext>
            </a:extLst>
          </p:cNvPr>
          <p:cNvSpPr txBox="1"/>
          <p:nvPr/>
        </p:nvSpPr>
        <p:spPr>
          <a:xfrm>
            <a:off x="3647615" y="1316334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上单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D71A53E-1A83-4587-A63C-9B4F6FB57B73}"/>
              </a:ext>
            </a:extLst>
          </p:cNvPr>
          <p:cNvSpPr txBox="1"/>
          <p:nvPr/>
        </p:nvSpPr>
        <p:spPr>
          <a:xfrm>
            <a:off x="3390396" y="1683158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超市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箱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8A123DD-8986-45A8-A2D1-07B8820139DE}"/>
              </a:ext>
            </a:extLst>
          </p:cNvPr>
          <p:cNvCxnSpPr>
            <a:cxnSpLocks/>
          </p:cNvCxnSpPr>
          <p:nvPr/>
        </p:nvCxnSpPr>
        <p:spPr>
          <a:xfrm>
            <a:off x="5817844" y="1833199"/>
            <a:ext cx="549261" cy="4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7C0BF6C-7914-4C3B-96D6-303070AAB9BF}"/>
              </a:ext>
            </a:extLst>
          </p:cNvPr>
          <p:cNvCxnSpPr/>
          <p:nvPr/>
        </p:nvCxnSpPr>
        <p:spPr>
          <a:xfrm flipH="1">
            <a:off x="1929412" y="3216523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EAD052D-DFF4-4A2B-8A97-16BB162CF118}"/>
              </a:ext>
            </a:extLst>
          </p:cNvPr>
          <p:cNvSpPr txBox="1"/>
          <p:nvPr/>
        </p:nvSpPr>
        <p:spPr>
          <a:xfrm>
            <a:off x="1910772" y="2897607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箱水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C37716F5-2441-44B1-8D4F-DD2EBC2525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3" y="2836404"/>
            <a:ext cx="422487" cy="422487"/>
          </a:xfrm>
          <a:prstGeom prst="rect">
            <a:avLst/>
          </a:prstGeom>
        </p:spPr>
      </p:pic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AE27A56-FDB9-41B1-B7ED-198F2BF1357A}"/>
              </a:ext>
            </a:extLst>
          </p:cNvPr>
          <p:cNvCxnSpPr/>
          <p:nvPr/>
        </p:nvCxnSpPr>
        <p:spPr>
          <a:xfrm>
            <a:off x="1933927" y="3360539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E77B9E4-C67F-4F61-B17C-B64C22A43161}"/>
              </a:ext>
            </a:extLst>
          </p:cNvPr>
          <p:cNvSpPr txBox="1"/>
          <p:nvPr/>
        </p:nvSpPr>
        <p:spPr>
          <a:xfrm>
            <a:off x="611560" y="3707160"/>
            <a:ext cx="922407" cy="73866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库存信息</a:t>
            </a:r>
            <a:endParaRPr lang="en-US" altLang="zh-CN" sz="1400" b="1" dirty="0">
              <a:solidFill>
                <a:sysClr val="windowText" lastClr="00000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algn="ctr"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经销商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</a:p>
          <a:p>
            <a:pPr algn="ctr" defTabSz="457200"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-100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7FB622-319A-4461-94B7-D1A221F1BF0D}"/>
              </a:ext>
            </a:extLst>
          </p:cNvPr>
          <p:cNvGrpSpPr/>
          <p:nvPr/>
        </p:nvGrpSpPr>
        <p:grpSpPr>
          <a:xfrm>
            <a:off x="5430997" y="3630127"/>
            <a:ext cx="936108" cy="1173871"/>
            <a:chOff x="5265574" y="1061781"/>
            <a:chExt cx="936108" cy="1173871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DA254D51-B540-48BC-9398-E4C550DC9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30507AF-A1F8-4138-90C5-6AB1B4FB56DF}"/>
                </a:ext>
              </a:extLst>
            </p:cNvPr>
            <p:cNvSpPr txBox="1"/>
            <p:nvPr/>
          </p:nvSpPr>
          <p:spPr>
            <a:xfrm>
              <a:off x="5376636" y="1935570"/>
              <a:ext cx="62549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超市</a:t>
              </a: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9D05CA7-11EB-4710-9CAD-B3BFC1ECE436}"/>
              </a:ext>
            </a:extLst>
          </p:cNvPr>
          <p:cNvCxnSpPr/>
          <p:nvPr/>
        </p:nvCxnSpPr>
        <p:spPr>
          <a:xfrm>
            <a:off x="4453476" y="3652355"/>
            <a:ext cx="844493" cy="445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CD02F7D-865E-4DDF-94ED-587CDEB8B988}"/>
              </a:ext>
            </a:extLst>
          </p:cNvPr>
          <p:cNvSpPr txBox="1"/>
          <p:nvPr/>
        </p:nvSpPr>
        <p:spPr>
          <a:xfrm rot="1846416">
            <a:off x="4527086" y="38422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卖往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BD53939-F732-434C-82E5-9DD3C364571A}"/>
              </a:ext>
            </a:extLst>
          </p:cNvPr>
          <p:cNvGrpSpPr/>
          <p:nvPr/>
        </p:nvGrpSpPr>
        <p:grpSpPr>
          <a:xfrm>
            <a:off x="7566871" y="3676490"/>
            <a:ext cx="827172" cy="977467"/>
            <a:chOff x="7255113" y="1170020"/>
            <a:chExt cx="827172" cy="977467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8E4ADC0D-C9AA-4F64-BFE2-EB5B282ED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178A383-2381-4844-A14E-685489D8769D}"/>
                </a:ext>
              </a:extLst>
            </p:cNvPr>
            <p:cNvSpPr txBox="1"/>
            <p:nvPr/>
          </p:nvSpPr>
          <p:spPr>
            <a:xfrm>
              <a:off x="7313880" y="184740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587B3B5-A468-4D82-BF73-56EC38FCD9DA}"/>
              </a:ext>
            </a:extLst>
          </p:cNvPr>
          <p:cNvCxnSpPr/>
          <p:nvPr/>
        </p:nvCxnSpPr>
        <p:spPr>
          <a:xfrm>
            <a:off x="6537924" y="4098181"/>
            <a:ext cx="10289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BD64DB-DD29-4ED9-A866-9A0081490213}"/>
              </a:ext>
            </a:extLst>
          </p:cNvPr>
          <p:cNvSpPr txBox="1"/>
          <p:nvPr/>
        </p:nvSpPr>
        <p:spPr>
          <a:xfrm>
            <a:off x="6466339" y="379775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距离生产期较久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63E08EE2-9788-45AA-A46D-8CBBC91146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61" y="4192800"/>
            <a:ext cx="506047" cy="506047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D26D259-AAB8-4183-B9DD-B55D2DAE1B60}"/>
              </a:ext>
            </a:extLst>
          </p:cNvPr>
          <p:cNvGrpSpPr/>
          <p:nvPr/>
        </p:nvGrpSpPr>
        <p:grpSpPr>
          <a:xfrm>
            <a:off x="2253593" y="3368549"/>
            <a:ext cx="530915" cy="707943"/>
            <a:chOff x="2253593" y="3368549"/>
            <a:chExt cx="530915" cy="707943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1600A722-7BB4-4E91-B05A-D17913B09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703" y="3368549"/>
              <a:ext cx="459752" cy="459752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E2174D1-A03B-48D2-86CB-0244765C9579}"/>
                </a:ext>
              </a:extLst>
            </p:cNvPr>
            <p:cNvSpPr txBox="1"/>
            <p:nvPr/>
          </p:nvSpPr>
          <p:spPr>
            <a:xfrm>
              <a:off x="2253593" y="3776410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奖励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39F9571-5F4F-402D-93CC-887397ACD966}"/>
              </a:ext>
            </a:extLst>
          </p:cNvPr>
          <p:cNvSpPr/>
          <p:nvPr/>
        </p:nvSpPr>
        <p:spPr>
          <a:xfrm>
            <a:off x="6582836" y="886784"/>
            <a:ext cx="2287913" cy="13388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经销商与业务代表合谋时，农夫山泉认为经销商已经卖出了相应的货物，给与奖励。经销商未销售的水会挤压在库存，导致销售不新鲜的水，影响农夫山泉口碑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4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8" grpId="0"/>
      <p:bldP spid="69" grpId="0"/>
      <p:bldP spid="75" grpId="0"/>
      <p:bldP spid="86" grpId="0" animBg="1"/>
      <p:bldP spid="92" grpId="0"/>
      <p:bldP spid="101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11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解决思路一：示例</a:t>
            </a:r>
            <a:endParaRPr 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223FE0-EFCF-44A1-B1EB-303B0D9E0668}"/>
              </a:ext>
            </a:extLst>
          </p:cNvPr>
          <p:cNvGrpSpPr/>
          <p:nvPr/>
        </p:nvGrpSpPr>
        <p:grpSpPr>
          <a:xfrm>
            <a:off x="6594133" y="3944812"/>
            <a:ext cx="642136" cy="927216"/>
            <a:chOff x="5265574" y="1061781"/>
            <a:chExt cx="936108" cy="116774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CBB623D-6C53-47F2-A54C-039FF37F0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88FD0D-D33C-4A22-B719-C83F9D5C2D66}"/>
                </a:ext>
              </a:extLst>
            </p:cNvPr>
            <p:cNvSpPr txBox="1"/>
            <p:nvPr/>
          </p:nvSpPr>
          <p:spPr>
            <a:xfrm>
              <a:off x="5287141" y="1929444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F1A55A-8847-4208-9A9D-7AD43D442651}"/>
              </a:ext>
            </a:extLst>
          </p:cNvPr>
          <p:cNvGrpSpPr/>
          <p:nvPr/>
        </p:nvGrpSpPr>
        <p:grpSpPr>
          <a:xfrm>
            <a:off x="2686352" y="3831491"/>
            <a:ext cx="777427" cy="1116523"/>
            <a:chOff x="5702707" y="2285921"/>
            <a:chExt cx="1129258" cy="131163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5D38EAC-AD9A-43B7-804B-810E64C8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8AD928-400A-4EFB-A3E7-CC133EAABB9D}"/>
                </a:ext>
              </a:extLst>
            </p:cNvPr>
            <p:cNvSpPr txBox="1"/>
            <p:nvPr/>
          </p:nvSpPr>
          <p:spPr>
            <a:xfrm>
              <a:off x="5801320" y="3297478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701BF23-245C-4643-B6F7-E098390D7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2" y="3927277"/>
            <a:ext cx="939541" cy="939541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ABCED9-3362-4715-B8FD-AA3E5E42D336}"/>
              </a:ext>
            </a:extLst>
          </p:cNvPr>
          <p:cNvGrpSpPr/>
          <p:nvPr/>
        </p:nvGrpSpPr>
        <p:grpSpPr>
          <a:xfrm>
            <a:off x="7782268" y="3990969"/>
            <a:ext cx="629480" cy="830962"/>
            <a:chOff x="7225146" y="1170020"/>
            <a:chExt cx="857139" cy="959156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C31354A-D461-4365-B79A-FE3B3073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6F3A90C-6077-42BF-84CC-E993D1A1E88E}"/>
                </a:ext>
              </a:extLst>
            </p:cNvPr>
            <p:cNvSpPr txBox="1"/>
            <p:nvPr/>
          </p:nvSpPr>
          <p:spPr>
            <a:xfrm>
              <a:off x="7225146" y="1829094"/>
              <a:ext cx="70404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E43D1F5-7800-410F-A322-E3AF53B4621F}"/>
              </a:ext>
            </a:extLst>
          </p:cNvPr>
          <p:cNvGrpSpPr/>
          <p:nvPr/>
        </p:nvGrpSpPr>
        <p:grpSpPr>
          <a:xfrm>
            <a:off x="4898613" y="3852115"/>
            <a:ext cx="777427" cy="959077"/>
            <a:chOff x="4488667" y="1292097"/>
            <a:chExt cx="735505" cy="976353"/>
          </a:xfrm>
        </p:grpSpPr>
        <p:pic>
          <p:nvPicPr>
            <p:cNvPr id="40" name="图片 39" descr="人">
              <a:extLst>
                <a:ext uri="{FF2B5EF4-FFF2-40B4-BE49-F238E27FC236}">
                  <a16:creationId xmlns:a16="http://schemas.microsoft.com/office/drawing/2014/main" id="{EBF5733E-F501-49B5-AA4E-5516360C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8159" y="1292097"/>
              <a:ext cx="556522" cy="71190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6092602-C6B1-4F74-94C3-B123A0CD6341}"/>
                </a:ext>
              </a:extLst>
            </p:cNvPr>
            <p:cNvSpPr txBox="1"/>
            <p:nvPr/>
          </p:nvSpPr>
          <p:spPr>
            <a:xfrm>
              <a:off x="4488667" y="2013995"/>
              <a:ext cx="735505" cy="25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分销商</a:t>
              </a:r>
            </a:p>
          </p:txBody>
        </p:sp>
      </p:grp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D156DFCE-7799-4372-B6F7-BC7CAE9065FE}"/>
              </a:ext>
            </a:extLst>
          </p:cNvPr>
          <p:cNvSpPr/>
          <p:nvPr/>
        </p:nvSpPr>
        <p:spPr>
          <a:xfrm>
            <a:off x="1016203" y="3684062"/>
            <a:ext cx="7528935" cy="76825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F7D861-44C4-4CFA-ADC2-42DBD0253272}"/>
              </a:ext>
            </a:extLst>
          </p:cNvPr>
          <p:cNvGrpSpPr/>
          <p:nvPr/>
        </p:nvGrpSpPr>
        <p:grpSpPr>
          <a:xfrm>
            <a:off x="1202262" y="2381087"/>
            <a:ext cx="976549" cy="1469646"/>
            <a:chOff x="1265450" y="1390496"/>
            <a:chExt cx="976549" cy="146964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8B9374-D243-486D-9E87-B9BA824F78A4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D25DDD-5068-49EC-8D1B-F7EE861F5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EABD47B-F956-4D31-96E6-5A2F130FE7F6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87C313D-4C40-4391-AF5C-17CE1FB51978}"/>
                </a:ext>
              </a:extLst>
            </p:cNvPr>
            <p:cNvSpPr txBox="1"/>
            <p:nvPr/>
          </p:nvSpPr>
          <p:spPr>
            <a:xfrm>
              <a:off x="1265450" y="1390496"/>
              <a:ext cx="9765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农夫山泉</a:t>
              </a:r>
              <a:endParaRPr lang="en-US" altLang="zh-CN" dirty="0"/>
            </a:p>
            <a:p>
              <a:pPr algn="ctr"/>
              <a:r>
                <a:rPr lang="zh-CN" altLang="en-US" dirty="0"/>
                <a:t>往经销商</a:t>
              </a:r>
              <a:r>
                <a:rPr lang="en-US" altLang="zh-CN" dirty="0"/>
                <a:t>A</a:t>
              </a:r>
            </a:p>
            <a:p>
              <a:pPr algn="ctr"/>
              <a:r>
                <a:rPr lang="zh-CN" altLang="en-US" dirty="0"/>
                <a:t>出库</a:t>
              </a:r>
              <a:r>
                <a:rPr lang="en-US" altLang="zh-CN" dirty="0"/>
                <a:t>100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2018.06.01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95F64D-6858-4DE7-81FB-1B6F7BA9BE29}"/>
              </a:ext>
            </a:extLst>
          </p:cNvPr>
          <p:cNvGrpSpPr/>
          <p:nvPr/>
        </p:nvGrpSpPr>
        <p:grpSpPr>
          <a:xfrm>
            <a:off x="2097920" y="2381087"/>
            <a:ext cx="976550" cy="1469646"/>
            <a:chOff x="1265450" y="1390496"/>
            <a:chExt cx="976550" cy="146964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C043426-FDBE-4671-8528-9A8DABE004AE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68F9C71F-7E19-4A7B-AE3F-29F632F59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866676B-C508-42AE-9254-3176C0BA4DE6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4D0545-0F2F-4652-BFBA-62E4C7691F6F}"/>
                </a:ext>
              </a:extLst>
            </p:cNvPr>
            <p:cNvSpPr txBox="1"/>
            <p:nvPr/>
          </p:nvSpPr>
          <p:spPr>
            <a:xfrm>
              <a:off x="1265450" y="1390496"/>
              <a:ext cx="976550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经销商</a:t>
              </a:r>
              <a:r>
                <a:rPr lang="en-US" altLang="zh-CN" dirty="0"/>
                <a:t>A</a:t>
              </a:r>
            </a:p>
            <a:p>
              <a:pPr algn="ctr"/>
              <a:r>
                <a:rPr lang="zh-CN" altLang="en-US" dirty="0"/>
                <a:t>入库</a:t>
              </a:r>
              <a:r>
                <a:rPr lang="en-US" altLang="zh-CN" dirty="0"/>
                <a:t>100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2018.06.02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44C3184-F262-46D1-8F62-B15BE298862D}"/>
              </a:ext>
            </a:extLst>
          </p:cNvPr>
          <p:cNvGrpSpPr/>
          <p:nvPr/>
        </p:nvGrpSpPr>
        <p:grpSpPr>
          <a:xfrm>
            <a:off x="3146478" y="2369201"/>
            <a:ext cx="1064714" cy="1469646"/>
            <a:chOff x="1221368" y="1390496"/>
            <a:chExt cx="1064714" cy="1469646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2FAB6C3-52FD-4F9B-B829-535EE017D38E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618AF14-085D-41B4-855A-58EFDAF38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B27D992D-AA24-479B-A496-A204C367E853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5425CA6-CEEC-430F-9BD9-B0E77E15E7BB}"/>
                </a:ext>
              </a:extLst>
            </p:cNvPr>
            <p:cNvSpPr txBox="1"/>
            <p:nvPr/>
          </p:nvSpPr>
          <p:spPr>
            <a:xfrm>
              <a:off x="1221368" y="1390496"/>
              <a:ext cx="1064714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经销商</a:t>
              </a:r>
              <a:r>
                <a:rPr lang="en-US" altLang="zh-CN" dirty="0"/>
                <a:t>A</a:t>
              </a:r>
            </a:p>
            <a:p>
              <a:pPr algn="ctr"/>
              <a:r>
                <a:rPr lang="zh-CN" altLang="en-US" dirty="0"/>
                <a:t>往分销商</a:t>
              </a:r>
              <a:r>
                <a:rPr lang="en-US" altLang="zh-CN" dirty="0"/>
                <a:t>A1</a:t>
              </a:r>
            </a:p>
            <a:p>
              <a:pPr algn="ctr"/>
              <a:r>
                <a:rPr lang="zh-CN" altLang="en-US" dirty="0"/>
                <a:t>出库</a:t>
              </a:r>
              <a:r>
                <a:rPr lang="en-US" altLang="zh-CN" dirty="0"/>
                <a:t>50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2019.01.20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C5AF35A-9631-444D-B009-2AFE48806A5E}"/>
              </a:ext>
            </a:extLst>
          </p:cNvPr>
          <p:cNvGrpSpPr/>
          <p:nvPr/>
        </p:nvGrpSpPr>
        <p:grpSpPr>
          <a:xfrm>
            <a:off x="4330169" y="2369201"/>
            <a:ext cx="976549" cy="1469646"/>
            <a:chOff x="1265451" y="1390496"/>
            <a:chExt cx="976549" cy="1469646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40A70EC-5420-4A8D-BED7-6276B4130D95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769CCB11-4AD7-4494-A180-BD2051819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C3D8489-A3D0-4DBF-BB3B-1516498F01CC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B983A5D-54B2-4CB6-AF6F-10C36349B172}"/>
                </a:ext>
              </a:extLst>
            </p:cNvPr>
            <p:cNvSpPr txBox="1"/>
            <p:nvPr/>
          </p:nvSpPr>
          <p:spPr>
            <a:xfrm>
              <a:off x="1265451" y="1390496"/>
              <a:ext cx="97654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分销商</a:t>
              </a:r>
              <a:r>
                <a:rPr lang="en-US" altLang="zh-CN" dirty="0"/>
                <a:t>A1</a:t>
              </a:r>
            </a:p>
            <a:p>
              <a:pPr algn="ctr"/>
              <a:r>
                <a:rPr lang="zh-CN" altLang="en-US" dirty="0"/>
                <a:t>入库</a:t>
              </a:r>
              <a:r>
                <a:rPr lang="en-US" altLang="zh-CN" dirty="0"/>
                <a:t>50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2019.01.20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908FA36-1B95-4918-84D8-32A0ED71B0FF}"/>
              </a:ext>
            </a:extLst>
          </p:cNvPr>
          <p:cNvGrpSpPr/>
          <p:nvPr/>
        </p:nvGrpSpPr>
        <p:grpSpPr>
          <a:xfrm>
            <a:off x="6386838" y="2361845"/>
            <a:ext cx="976550" cy="1469646"/>
            <a:chOff x="1265452" y="1390496"/>
            <a:chExt cx="976550" cy="146964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4C0883-5894-4996-A845-6775321D6A03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5ECAE7D-4B9D-4440-B4E7-0AD18E6EA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FD62B656-861E-46D1-97D5-F49A3D4D5FC5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F3A8C92-F9BF-4C8E-BCFA-3230F946F834}"/>
                </a:ext>
              </a:extLst>
            </p:cNvPr>
            <p:cNvSpPr txBox="1"/>
            <p:nvPr/>
          </p:nvSpPr>
          <p:spPr>
            <a:xfrm>
              <a:off x="1265452" y="1390496"/>
              <a:ext cx="976550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r>
                <a:rPr lang="zh-CN" altLang="en-US" dirty="0"/>
                <a:t>超市</a:t>
              </a:r>
              <a:endParaRPr lang="en-US" altLang="zh-CN" dirty="0"/>
            </a:p>
            <a:p>
              <a:pPr algn="ctr"/>
              <a:r>
                <a:rPr lang="zh-CN" altLang="en-US" dirty="0"/>
                <a:t>入库</a:t>
              </a:r>
              <a:r>
                <a:rPr lang="en-US" altLang="zh-CN" dirty="0"/>
                <a:t>20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2019.01.22</a:t>
              </a:r>
              <a:endParaRPr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98042E5-1D6B-44B0-A6A7-6A8386738B7E}"/>
              </a:ext>
            </a:extLst>
          </p:cNvPr>
          <p:cNvGrpSpPr/>
          <p:nvPr/>
        </p:nvGrpSpPr>
        <p:grpSpPr>
          <a:xfrm>
            <a:off x="7537532" y="2538696"/>
            <a:ext cx="1050288" cy="1292795"/>
            <a:chOff x="1228581" y="1567347"/>
            <a:chExt cx="1050288" cy="129279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2FF77F3-96D3-41CD-BA00-B4E083F731EE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C8319032-B6B7-4432-964B-A9DCA0207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81AA22E-DE44-4B41-9D1D-11861052919C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E75A460-4FF2-4212-B769-0152415EBBC2}"/>
                </a:ext>
              </a:extLst>
            </p:cNvPr>
            <p:cNvSpPr txBox="1"/>
            <p:nvPr/>
          </p:nvSpPr>
          <p:spPr>
            <a:xfrm>
              <a:off x="1228581" y="1567347"/>
              <a:ext cx="105028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消费者扫码</a:t>
              </a:r>
              <a:endParaRPr lang="en-US" altLang="zh-CN" dirty="0"/>
            </a:p>
            <a:p>
              <a:pPr algn="ctr"/>
              <a:r>
                <a:rPr lang="en-US" altLang="zh-CN" dirty="0"/>
                <a:t>2019.02.01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4F573F9-3042-4F81-AC64-7F398C5B50B4}"/>
              </a:ext>
            </a:extLst>
          </p:cNvPr>
          <p:cNvSpPr txBox="1"/>
          <p:nvPr/>
        </p:nvSpPr>
        <p:spPr>
          <a:xfrm>
            <a:off x="312164" y="335061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供应链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99C16E3-E3A2-44A6-9DE7-41D6FE60FF0D}"/>
              </a:ext>
            </a:extLst>
          </p:cNvPr>
          <p:cNvGrpSpPr/>
          <p:nvPr/>
        </p:nvGrpSpPr>
        <p:grpSpPr>
          <a:xfrm>
            <a:off x="5338281" y="2369201"/>
            <a:ext cx="976549" cy="1469646"/>
            <a:chOff x="1265451" y="1390496"/>
            <a:chExt cx="976549" cy="146964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1C65F0A-CA06-43FD-AF78-2539BFD89A6F}"/>
                </a:ext>
              </a:extLst>
            </p:cNvPr>
            <p:cNvGrpSpPr/>
            <p:nvPr/>
          </p:nvGrpSpPr>
          <p:grpSpPr>
            <a:xfrm>
              <a:off x="1619672" y="2140062"/>
              <a:ext cx="268106" cy="720080"/>
              <a:chOff x="1851195" y="1635646"/>
              <a:chExt cx="268106" cy="720080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739DF3E-C073-46FA-9820-6E6457B23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48" y="1635646"/>
                <a:ext cx="0" cy="384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3915309-E3FF-4031-A804-485C185C036A}"/>
                  </a:ext>
                </a:extLst>
              </p:cNvPr>
              <p:cNvSpPr/>
              <p:nvPr/>
            </p:nvSpPr>
            <p:spPr>
              <a:xfrm>
                <a:off x="1851195" y="2087620"/>
                <a:ext cx="268106" cy="2681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65E9886-C45D-4B78-8101-787257089733}"/>
                </a:ext>
              </a:extLst>
            </p:cNvPr>
            <p:cNvSpPr txBox="1"/>
            <p:nvPr/>
          </p:nvSpPr>
          <p:spPr>
            <a:xfrm>
              <a:off x="1265451" y="1390496"/>
              <a:ext cx="97654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分销商</a:t>
              </a:r>
              <a:r>
                <a:rPr lang="en-US" altLang="zh-CN" dirty="0"/>
                <a:t>A1</a:t>
              </a:r>
            </a:p>
            <a:p>
              <a:pPr algn="ctr"/>
              <a:r>
                <a:rPr lang="zh-CN" altLang="en-US" dirty="0"/>
                <a:t>出库</a:t>
              </a:r>
              <a:r>
                <a:rPr lang="en-US" altLang="zh-CN" dirty="0"/>
                <a:t>50</a:t>
              </a:r>
              <a:r>
                <a:rPr lang="zh-CN" altLang="en-US" dirty="0"/>
                <a:t>箱</a:t>
              </a:r>
              <a:endParaRPr lang="en-US" altLang="zh-CN" dirty="0"/>
            </a:p>
            <a:p>
              <a:pPr algn="ctr"/>
              <a:r>
                <a:rPr lang="en-US" altLang="zh-CN" dirty="0"/>
                <a:t>2019.01.21</a:t>
              </a:r>
              <a:endParaRPr lang="zh-CN" altLang="en-US" dirty="0"/>
            </a:p>
          </p:txBody>
        </p: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96E05EE3-A45C-472C-9136-786287A4F0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99" y="978547"/>
            <a:ext cx="860146" cy="7913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4C60A9-FB18-4889-A5F9-B0F3AF8F1691}"/>
              </a:ext>
            </a:extLst>
          </p:cNvPr>
          <p:cNvCxnSpPr>
            <a:cxnSpLocks/>
          </p:cNvCxnSpPr>
          <p:nvPr/>
        </p:nvCxnSpPr>
        <p:spPr>
          <a:xfrm flipV="1">
            <a:off x="2996585" y="1764784"/>
            <a:ext cx="749161" cy="5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501C2AE-F13F-4F52-AB65-5ED0F923F0D5}"/>
              </a:ext>
            </a:extLst>
          </p:cNvPr>
          <p:cNvSpPr txBox="1"/>
          <p:nvPr/>
        </p:nvSpPr>
        <p:spPr>
          <a:xfrm rot="19363431">
            <a:off x="2739328" y="180050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经销商签名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BD1C58-F0FB-4241-BE55-473ABBF0DFDD}"/>
              </a:ext>
            </a:extLst>
          </p:cNvPr>
          <p:cNvSpPr txBox="1"/>
          <p:nvPr/>
        </p:nvSpPr>
        <p:spPr>
          <a:xfrm>
            <a:off x="3033401" y="9550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区块链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5559E39-5179-449E-AC49-6EECAAABC721}"/>
              </a:ext>
            </a:extLst>
          </p:cNvPr>
          <p:cNvCxnSpPr/>
          <p:nvPr/>
        </p:nvCxnSpPr>
        <p:spPr>
          <a:xfrm flipH="1" flipV="1">
            <a:off x="4501045" y="1764784"/>
            <a:ext cx="837236" cy="5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59FB070-B570-4507-932F-D0D440896325}"/>
              </a:ext>
            </a:extLst>
          </p:cNvPr>
          <p:cNvSpPr txBox="1"/>
          <p:nvPr/>
        </p:nvSpPr>
        <p:spPr>
          <a:xfrm rot="2016213">
            <a:off x="4596838" y="1825784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分销商签名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631EE80-7A51-4E51-81C9-320A763C482F}"/>
              </a:ext>
            </a:extLst>
          </p:cNvPr>
          <p:cNvCxnSpPr>
            <a:cxnSpLocks/>
          </p:cNvCxnSpPr>
          <p:nvPr/>
        </p:nvCxnSpPr>
        <p:spPr>
          <a:xfrm flipH="1" flipV="1">
            <a:off x="4772433" y="1513097"/>
            <a:ext cx="1932605" cy="8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7F90BA5-7595-4794-8775-B041B4DE35D6}"/>
              </a:ext>
            </a:extLst>
          </p:cNvPr>
          <p:cNvSpPr txBox="1"/>
          <p:nvPr/>
        </p:nvSpPr>
        <p:spPr>
          <a:xfrm rot="1514639">
            <a:off x="5489478" y="1733200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终端店签名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3D4062E-A89F-45FF-A384-BFF5E3152215}"/>
              </a:ext>
            </a:extLst>
          </p:cNvPr>
          <p:cNvSpPr/>
          <p:nvPr/>
        </p:nvSpPr>
        <p:spPr>
          <a:xfrm>
            <a:off x="7236269" y="1307775"/>
            <a:ext cx="1587802" cy="507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货物流通的各个环节中都需要签名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3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12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解决思路一：示例</a:t>
            </a:r>
            <a:endParaRPr lang="en-US" dirty="0"/>
          </a:p>
        </p:txBody>
      </p:sp>
      <p:sp>
        <p:nvSpPr>
          <p:cNvPr id="89" name="任意多边形 14">
            <a:extLst>
              <a:ext uri="{FF2B5EF4-FFF2-40B4-BE49-F238E27FC236}">
                <a16:creationId xmlns:a16="http://schemas.microsoft.com/office/drawing/2014/main" id="{18C2EA0F-87FD-4F55-BE4F-F84644D56D0A}"/>
              </a:ext>
            </a:extLst>
          </p:cNvPr>
          <p:cNvSpPr/>
          <p:nvPr/>
        </p:nvSpPr>
        <p:spPr>
          <a:xfrm>
            <a:off x="395536" y="2930364"/>
            <a:ext cx="8102626" cy="1109493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" fmla="*/ 0 w 10087428"/>
              <a:gd name="connsiteY0" fmla="*/ 0 h 1828800"/>
              <a:gd name="connsiteX1" fmla="*/ 4486301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7428" h="1828800">
                <a:moveTo>
                  <a:pt x="0" y="0"/>
                </a:moveTo>
                <a:lnTo>
                  <a:pt x="4486301" y="0"/>
                </a:lnTo>
                <a:lnTo>
                  <a:pt x="4978400" y="1828800"/>
                </a:lnTo>
                <a:lnTo>
                  <a:pt x="10087428" y="1828800"/>
                </a:lnTo>
              </a:path>
            </a:pathLst>
          </a:cu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028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42A8BEC-E339-4A23-BF34-8210A4BDE42E}"/>
              </a:ext>
            </a:extLst>
          </p:cNvPr>
          <p:cNvGrpSpPr/>
          <p:nvPr/>
        </p:nvGrpSpPr>
        <p:grpSpPr>
          <a:xfrm>
            <a:off x="4925491" y="3698637"/>
            <a:ext cx="692150" cy="692150"/>
            <a:chOff x="4925491" y="3698637"/>
            <a:chExt cx="692150" cy="692150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D349282-0BF5-4056-B73C-6E3EAB34B690}"/>
                </a:ext>
              </a:extLst>
            </p:cNvPr>
            <p:cNvSpPr/>
            <p:nvPr/>
          </p:nvSpPr>
          <p:spPr>
            <a:xfrm>
              <a:off x="4925491" y="3698637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077D714-BDFA-40B9-83DE-47BE8A5A4DD7}"/>
                </a:ext>
              </a:extLst>
            </p:cNvPr>
            <p:cNvSpPr/>
            <p:nvPr/>
          </p:nvSpPr>
          <p:spPr>
            <a:xfrm>
              <a:off x="5000103" y="3774837"/>
              <a:ext cx="539750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Impact" pitchFamily="34" charset="0"/>
                  <a:ea typeface="宋体" panose="02010600030101010101" pitchFamily="2" charset="-122"/>
                </a:rPr>
                <a:t>4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956618-29FE-419F-A0CB-BFDDA37D0475}"/>
              </a:ext>
            </a:extLst>
          </p:cNvPr>
          <p:cNvGrpSpPr/>
          <p:nvPr/>
        </p:nvGrpSpPr>
        <p:grpSpPr>
          <a:xfrm>
            <a:off x="6653683" y="3698637"/>
            <a:ext cx="692150" cy="692150"/>
            <a:chOff x="6653683" y="3698637"/>
            <a:chExt cx="692150" cy="692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EA9F6E6-494A-433E-ADE4-EA569FD1E700}"/>
                </a:ext>
              </a:extLst>
            </p:cNvPr>
            <p:cNvSpPr/>
            <p:nvPr/>
          </p:nvSpPr>
          <p:spPr>
            <a:xfrm>
              <a:off x="6653683" y="3698637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3C54BB5-3749-4BCC-B1FD-897825371746}"/>
                </a:ext>
              </a:extLst>
            </p:cNvPr>
            <p:cNvSpPr/>
            <p:nvPr/>
          </p:nvSpPr>
          <p:spPr>
            <a:xfrm>
              <a:off x="6726708" y="3774837"/>
              <a:ext cx="541338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Impact" pitchFamily="34" charset="0"/>
                  <a:ea typeface="宋体" panose="02010600030101010101" pitchFamily="2" charset="-122"/>
                </a:rPr>
                <a:t>5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" name="任意多边形 14">
            <a:extLst>
              <a:ext uri="{FF2B5EF4-FFF2-40B4-BE49-F238E27FC236}">
                <a16:creationId xmlns:a16="http://schemas.microsoft.com/office/drawing/2014/main" id="{088D014C-6C15-484F-9449-D695DC245A10}"/>
              </a:ext>
            </a:extLst>
          </p:cNvPr>
          <p:cNvSpPr/>
          <p:nvPr/>
        </p:nvSpPr>
        <p:spPr>
          <a:xfrm flipV="1">
            <a:off x="467544" y="1804271"/>
            <a:ext cx="7920880" cy="1116981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" fmla="*/ 0 w 10087428"/>
              <a:gd name="connsiteY0" fmla="*/ 0 h 1828800"/>
              <a:gd name="connsiteX1" fmla="*/ 4486301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7428" h="1828800">
                <a:moveTo>
                  <a:pt x="0" y="0"/>
                </a:moveTo>
                <a:lnTo>
                  <a:pt x="4486301" y="0"/>
                </a:lnTo>
                <a:lnTo>
                  <a:pt x="4978400" y="1828800"/>
                </a:lnTo>
                <a:lnTo>
                  <a:pt x="10087428" y="1828800"/>
                </a:lnTo>
              </a:path>
            </a:pathLst>
          </a:cu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028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8A08D24-415F-4581-B830-6FA143E70D64}"/>
              </a:ext>
            </a:extLst>
          </p:cNvPr>
          <p:cNvGrpSpPr/>
          <p:nvPr/>
        </p:nvGrpSpPr>
        <p:grpSpPr>
          <a:xfrm>
            <a:off x="1952334" y="2604204"/>
            <a:ext cx="692150" cy="692150"/>
            <a:chOff x="1952334" y="2604204"/>
            <a:chExt cx="692150" cy="692150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70AB5D5-0E3A-4416-A503-D66EE7B041A2}"/>
                </a:ext>
              </a:extLst>
            </p:cNvPr>
            <p:cNvSpPr/>
            <p:nvPr/>
          </p:nvSpPr>
          <p:spPr>
            <a:xfrm>
              <a:off x="1952334" y="2604204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C87CAF4-F6F8-4FEC-829D-4C2C17C4A8AB}"/>
                </a:ext>
              </a:extLst>
            </p:cNvPr>
            <p:cNvSpPr/>
            <p:nvPr/>
          </p:nvSpPr>
          <p:spPr>
            <a:xfrm>
              <a:off x="2028534" y="2680404"/>
              <a:ext cx="539750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F84844-1BF2-4CEE-A37C-CBAA49621A3B}"/>
              </a:ext>
            </a:extLst>
          </p:cNvPr>
          <p:cNvGrpSpPr/>
          <p:nvPr/>
        </p:nvGrpSpPr>
        <p:grpSpPr>
          <a:xfrm>
            <a:off x="912043" y="2604204"/>
            <a:ext cx="692150" cy="692150"/>
            <a:chOff x="912043" y="2604204"/>
            <a:chExt cx="692150" cy="692150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1CDD327-2B03-474D-9571-3795F302CEF6}"/>
                </a:ext>
              </a:extLst>
            </p:cNvPr>
            <p:cNvSpPr/>
            <p:nvPr/>
          </p:nvSpPr>
          <p:spPr>
            <a:xfrm>
              <a:off x="912043" y="2604204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44B6F29-0CDB-4122-858F-A745CD6B07E9}"/>
                </a:ext>
              </a:extLst>
            </p:cNvPr>
            <p:cNvSpPr/>
            <p:nvPr/>
          </p:nvSpPr>
          <p:spPr>
            <a:xfrm>
              <a:off x="988243" y="2680404"/>
              <a:ext cx="539750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3FE7BA8-B66D-424C-B9C1-6B3AC101C8C4}"/>
              </a:ext>
            </a:extLst>
          </p:cNvPr>
          <p:cNvSpPr txBox="1"/>
          <p:nvPr/>
        </p:nvSpPr>
        <p:spPr>
          <a:xfrm>
            <a:off x="4286466" y="3276439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终端店未扫码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F117DD2A-23E9-4663-AA93-17DC59AC8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2" y="3652622"/>
            <a:ext cx="939541" cy="9395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1E62AC-A345-4E89-B60D-08EA134E1D5A}"/>
              </a:ext>
            </a:extLst>
          </p:cNvPr>
          <p:cNvSpPr txBox="1"/>
          <p:nvPr/>
        </p:nvSpPr>
        <p:spPr>
          <a:xfrm>
            <a:off x="981076" y="335242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出库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AD809F0-844A-4AD7-A041-9B69AA98C9A9}"/>
              </a:ext>
            </a:extLst>
          </p:cNvPr>
          <p:cNvSpPr txBox="1"/>
          <p:nvPr/>
        </p:nvSpPr>
        <p:spPr>
          <a:xfrm>
            <a:off x="2045622" y="335242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入库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B5E8E9F-206A-41A8-A2FC-CA5ED1F6DB08}"/>
              </a:ext>
            </a:extLst>
          </p:cNvPr>
          <p:cNvGrpSpPr/>
          <p:nvPr/>
        </p:nvGrpSpPr>
        <p:grpSpPr>
          <a:xfrm>
            <a:off x="1922365" y="3588079"/>
            <a:ext cx="777427" cy="1116523"/>
            <a:chOff x="5702707" y="2285921"/>
            <a:chExt cx="1129258" cy="1311639"/>
          </a:xfrm>
        </p:grpSpPr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BACC9588-A353-45C1-A674-C3C01D85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FCEA9B3-30E8-4BE5-9677-FDB81D6BB8C6}"/>
                </a:ext>
              </a:extLst>
            </p:cNvPr>
            <p:cNvSpPr txBox="1"/>
            <p:nvPr/>
          </p:nvSpPr>
          <p:spPr>
            <a:xfrm>
              <a:off x="5801320" y="3297478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EB67D5-65E1-4064-961F-4A1C625C754F}"/>
              </a:ext>
            </a:extLst>
          </p:cNvPr>
          <p:cNvGrpSpPr/>
          <p:nvPr/>
        </p:nvGrpSpPr>
        <p:grpSpPr>
          <a:xfrm>
            <a:off x="3023675" y="2584289"/>
            <a:ext cx="692150" cy="692150"/>
            <a:chOff x="3023675" y="2584289"/>
            <a:chExt cx="692150" cy="692150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A55C390-CDFA-40AF-A687-B402BF54A01F}"/>
                </a:ext>
              </a:extLst>
            </p:cNvPr>
            <p:cNvSpPr/>
            <p:nvPr/>
          </p:nvSpPr>
          <p:spPr>
            <a:xfrm>
              <a:off x="3023675" y="2584289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D6A3252-C175-4FC9-BE66-BECC2D5EB311}"/>
                </a:ext>
              </a:extLst>
            </p:cNvPr>
            <p:cNvSpPr/>
            <p:nvPr/>
          </p:nvSpPr>
          <p:spPr>
            <a:xfrm>
              <a:off x="3099875" y="2660489"/>
              <a:ext cx="539750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Impact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8EB4C1-7C90-4528-829D-28F01849969A}"/>
              </a:ext>
            </a:extLst>
          </p:cNvPr>
          <p:cNvSpPr txBox="1"/>
          <p:nvPr/>
        </p:nvSpPr>
        <p:spPr>
          <a:xfrm>
            <a:off x="3116963" y="333251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扫码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CD4CB57-E259-4EFE-B697-837DBFABC6B2}"/>
              </a:ext>
            </a:extLst>
          </p:cNvPr>
          <p:cNvGrpSpPr/>
          <p:nvPr/>
        </p:nvGrpSpPr>
        <p:grpSpPr>
          <a:xfrm>
            <a:off x="3137771" y="3698637"/>
            <a:ext cx="629480" cy="830962"/>
            <a:chOff x="7225146" y="1170020"/>
            <a:chExt cx="857139" cy="959156"/>
          </a:xfrm>
        </p:grpSpPr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483D60D8-19B4-4AA7-A030-6B4E58A03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4D6E091-9965-4C7D-9933-4967D949B1CE}"/>
                </a:ext>
              </a:extLst>
            </p:cNvPr>
            <p:cNvSpPr txBox="1"/>
            <p:nvPr/>
          </p:nvSpPr>
          <p:spPr>
            <a:xfrm>
              <a:off x="7225146" y="1829094"/>
              <a:ext cx="70404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pic>
        <p:nvPicPr>
          <p:cNvPr id="124" name="图片 123">
            <a:extLst>
              <a:ext uri="{FF2B5EF4-FFF2-40B4-BE49-F238E27FC236}">
                <a16:creationId xmlns:a16="http://schemas.microsoft.com/office/drawing/2014/main" id="{8284E634-87F5-4B67-B1EA-52F8309F2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79" y="2549081"/>
            <a:ext cx="860146" cy="79137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DBC313-C48A-403D-87CD-18DA3BBD2AB5}"/>
              </a:ext>
            </a:extLst>
          </p:cNvPr>
          <p:cNvCxnSpPr>
            <a:cxnSpLocks/>
          </p:cNvCxnSpPr>
          <p:nvPr/>
        </p:nvCxnSpPr>
        <p:spPr>
          <a:xfrm flipH="1">
            <a:off x="5518987" y="3200239"/>
            <a:ext cx="488193" cy="38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5">
            <a:extLst>
              <a:ext uri="{FF2B5EF4-FFF2-40B4-BE49-F238E27FC236}">
                <a16:creationId xmlns:a16="http://schemas.microsoft.com/office/drawing/2014/main" id="{BA1D4F56-9E13-46E4-A90D-880EFC64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466" y="4385932"/>
            <a:ext cx="190399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经销商将水私自卖给了其他终端店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8CB345-C2C8-4820-B780-E340F51FB1BC}"/>
              </a:ext>
            </a:extLst>
          </p:cNvPr>
          <p:cNvGrpSpPr/>
          <p:nvPr/>
        </p:nvGrpSpPr>
        <p:grpSpPr>
          <a:xfrm>
            <a:off x="6638115" y="2521062"/>
            <a:ext cx="877163" cy="872577"/>
            <a:chOff x="3162135" y="3081920"/>
            <a:chExt cx="877163" cy="872577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13527A8E-AFD8-4ABD-B060-006A2349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337" y="3081920"/>
              <a:ext cx="590837" cy="590837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93E5622-0410-4ED1-8570-6603B56C1AFF}"/>
                </a:ext>
              </a:extLst>
            </p:cNvPr>
            <p:cNvSpPr txBox="1"/>
            <p:nvPr/>
          </p:nvSpPr>
          <p:spPr>
            <a:xfrm>
              <a:off x="3162135" y="3654415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智能合约</a:t>
              </a:r>
            </a:p>
          </p:txBody>
        </p:sp>
      </p:grpSp>
      <p:sp>
        <p:nvSpPr>
          <p:cNvPr id="45" name="矩形 15">
            <a:extLst>
              <a:ext uri="{FF2B5EF4-FFF2-40B4-BE49-F238E27FC236}">
                <a16:creationId xmlns:a16="http://schemas.microsoft.com/office/drawing/2014/main" id="{FC773323-6636-4031-AF15-C9E982B8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816" y="4399611"/>
            <a:ext cx="190399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追责经销商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5BC3233-D695-4882-98CB-977D958E1709}"/>
              </a:ext>
            </a:extLst>
          </p:cNvPr>
          <p:cNvGrpSpPr/>
          <p:nvPr/>
        </p:nvGrpSpPr>
        <p:grpSpPr>
          <a:xfrm>
            <a:off x="6956585" y="3325381"/>
            <a:ext cx="530915" cy="373256"/>
            <a:chOff x="6956585" y="3325381"/>
            <a:chExt cx="530915" cy="373256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F9ECE43-9076-49EE-BA21-3418493939D5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6956585" y="3325381"/>
              <a:ext cx="43173" cy="37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7A21A7-2FFF-417C-AF04-AA609C770A7D}"/>
                </a:ext>
              </a:extLst>
            </p:cNvPr>
            <p:cNvSpPr txBox="1"/>
            <p:nvPr/>
          </p:nvSpPr>
          <p:spPr>
            <a:xfrm>
              <a:off x="6956585" y="3367527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追责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A64637-CFC1-412B-BEC6-FEDE8C55BED9}"/>
              </a:ext>
            </a:extLst>
          </p:cNvPr>
          <p:cNvGrpSpPr/>
          <p:nvPr/>
        </p:nvGrpSpPr>
        <p:grpSpPr>
          <a:xfrm>
            <a:off x="7264226" y="1486851"/>
            <a:ext cx="692150" cy="692150"/>
            <a:chOff x="7264226" y="1486851"/>
            <a:chExt cx="692150" cy="69215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766553F-51AA-4755-8444-67AC1D0A86AB}"/>
                </a:ext>
              </a:extLst>
            </p:cNvPr>
            <p:cNvSpPr/>
            <p:nvPr/>
          </p:nvSpPr>
          <p:spPr>
            <a:xfrm>
              <a:off x="7264226" y="1486851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E3558AF-CE54-4FB5-9A2E-BAF141F2A1E7}"/>
                </a:ext>
              </a:extLst>
            </p:cNvPr>
            <p:cNvSpPr/>
            <p:nvPr/>
          </p:nvSpPr>
          <p:spPr>
            <a:xfrm>
              <a:off x="7337251" y="1563051"/>
              <a:ext cx="541338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Impact" pitchFamily="34" charset="0"/>
                  <a:ea typeface="宋体" panose="02010600030101010101" pitchFamily="2" charset="-122"/>
                </a:rPr>
                <a:t>5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矩形 15">
            <a:extLst>
              <a:ext uri="{FF2B5EF4-FFF2-40B4-BE49-F238E27FC236}">
                <a16:creationId xmlns:a16="http://schemas.microsoft.com/office/drawing/2014/main" id="{89558FF2-1EAE-4F64-856B-E04B34E7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183" y="861833"/>
            <a:ext cx="190399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ctr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终端店入库时间距离销售时间过长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15">
            <a:extLst>
              <a:ext uri="{FF2B5EF4-FFF2-40B4-BE49-F238E27FC236}">
                <a16:creationId xmlns:a16="http://schemas.microsoft.com/office/drawing/2014/main" id="{1D9BE382-BDFB-462D-A0CC-A2D82CD7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35" y="1061882"/>
            <a:ext cx="190399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追责终端店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F3F34F0C-E08C-42A1-A305-2B93C41B821C}"/>
              </a:ext>
            </a:extLst>
          </p:cNvPr>
          <p:cNvSpPr/>
          <p:nvPr/>
        </p:nvSpPr>
        <p:spPr>
          <a:xfrm rot="10800000" flipV="1">
            <a:off x="3004106" y="1464925"/>
            <a:ext cx="1787115" cy="612648"/>
          </a:xfrm>
          <a:prstGeom prst="wedgeRoundRectCallout">
            <a:avLst>
              <a:gd name="adj1" fmla="val -71511"/>
              <a:gd name="adj2" fmla="val -101931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终端店与经销商合谋，提前扫二维码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35B7E0-9B0A-4357-BC99-B91824860B6C}"/>
              </a:ext>
            </a:extLst>
          </p:cNvPr>
          <p:cNvGrpSpPr/>
          <p:nvPr/>
        </p:nvGrpSpPr>
        <p:grpSpPr>
          <a:xfrm>
            <a:off x="7145968" y="2139649"/>
            <a:ext cx="657718" cy="381567"/>
            <a:chOff x="7145968" y="2139649"/>
            <a:chExt cx="657718" cy="381567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417A819-F273-4234-924A-D1C6589E4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68" y="2139649"/>
              <a:ext cx="244640" cy="350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96B16B3-2077-4369-8CD3-0EFDACEA6B34}"/>
                </a:ext>
              </a:extLst>
            </p:cNvPr>
            <p:cNvSpPr txBox="1"/>
            <p:nvPr/>
          </p:nvSpPr>
          <p:spPr>
            <a:xfrm>
              <a:off x="7272771" y="2221134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追责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89B3195B-0F57-4949-87FD-7E7CEBB19781}"/>
              </a:ext>
            </a:extLst>
          </p:cNvPr>
          <p:cNvSpPr txBox="1"/>
          <p:nvPr/>
        </p:nvSpPr>
        <p:spPr>
          <a:xfrm>
            <a:off x="4334494" y="224039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终端店扫码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D2DEF6-DBE1-4164-8D61-395FC06728A0}"/>
              </a:ext>
            </a:extLst>
          </p:cNvPr>
          <p:cNvGrpSpPr/>
          <p:nvPr/>
        </p:nvGrpSpPr>
        <p:grpSpPr>
          <a:xfrm>
            <a:off x="5654553" y="1526109"/>
            <a:ext cx="692150" cy="692150"/>
            <a:chOff x="5652120" y="1486851"/>
            <a:chExt cx="692150" cy="692150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FB3464EA-C821-43C0-A825-8C7BEB252C21}"/>
                </a:ext>
              </a:extLst>
            </p:cNvPr>
            <p:cNvSpPr/>
            <p:nvPr/>
          </p:nvSpPr>
          <p:spPr>
            <a:xfrm>
              <a:off x="5652120" y="1486851"/>
              <a:ext cx="692150" cy="692150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F09E3B5-57F5-4FB8-83BF-F31C4C9EC39B}"/>
                </a:ext>
              </a:extLst>
            </p:cNvPr>
            <p:cNvSpPr/>
            <p:nvPr/>
          </p:nvSpPr>
          <p:spPr>
            <a:xfrm>
              <a:off x="5723532" y="1563051"/>
              <a:ext cx="541338" cy="539750"/>
            </a:xfrm>
            <a:prstGeom prst="ellipse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1072FA5-C335-4491-9EF0-499054AEC39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384782" y="2390436"/>
            <a:ext cx="551779" cy="37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6249694-4034-42AB-AD21-54B2D9A0D3D4}"/>
              </a:ext>
            </a:extLst>
          </p:cNvPr>
          <p:cNvSpPr/>
          <p:nvPr/>
        </p:nvSpPr>
        <p:spPr>
          <a:xfrm>
            <a:off x="328656" y="988995"/>
            <a:ext cx="2287913" cy="13388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流通过程中需要每一个角色对库存信息进行签名。区块链记录这些信息，并保证了信息的不可篡改性，解决了各方的信任问题，在出现问题后，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精准地进行追责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3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1" grpId="0"/>
      <p:bldP spid="117" grpId="0"/>
      <p:bldP spid="128" grpId="0"/>
      <p:bldP spid="45" grpId="0"/>
      <p:bldP spid="53" grpId="0"/>
      <p:bldP spid="54" grpId="0"/>
      <p:bldP spid="55" grpId="0" animBg="1"/>
      <p:bldP spid="64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13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解决思路一（可选）</a:t>
            </a:r>
            <a:endParaRPr lang="en-US" dirty="0"/>
          </a:p>
        </p:txBody>
      </p:sp>
      <p:sp>
        <p:nvSpPr>
          <p:cNvPr id="53" name="Slide Number Placeholder 1">
            <a:extLst>
              <a:ext uri="{FF2B5EF4-FFF2-40B4-BE49-F238E27FC236}">
                <a16:creationId xmlns:a16="http://schemas.microsoft.com/office/drawing/2014/main" id="{18B19FAD-8AE2-40F1-A064-E6AA40C713B9}"/>
              </a:ext>
            </a:extLst>
          </p:cNvPr>
          <p:cNvSpPr txBox="1">
            <a:spLocks/>
          </p:cNvSpPr>
          <p:nvPr/>
        </p:nvSpPr>
        <p:spPr>
          <a:xfrm>
            <a:off x="8755021" y="419770"/>
            <a:ext cx="353483" cy="26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685800" rtl="0" eaLnBrk="1" latinLnBrk="0" hangingPunct="1">
              <a:defRPr sz="900" kern="1200">
                <a:solidFill>
                  <a:srgbClr val="40667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B1A6305-F145-461B-B394-0DD7F78349A4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DB826E-9FB7-4EA1-94D2-E4AC7831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7562850" cy="3476625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050B29EE-B5DB-4F6D-B8AF-1C54F0462DC9}"/>
              </a:ext>
            </a:extLst>
          </p:cNvPr>
          <p:cNvSpPr/>
          <p:nvPr/>
        </p:nvSpPr>
        <p:spPr>
          <a:xfrm>
            <a:off x="6467108" y="3579862"/>
            <a:ext cx="2287913" cy="13388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endParaRPr lang="en-US" altLang="zh-CN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节省对账成本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可以实时奖励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endParaRPr lang="en-US" altLang="zh-CN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系统复杂度较大，开发周期长</a:t>
            </a:r>
            <a:endParaRPr lang="en-US" altLang="zh-CN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1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方案一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5798" y="99567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优点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5798" y="1594514"/>
            <a:ext cx="5404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用户可以追踪货物从生产到销售的整个过程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无需安装任何其他应用，用户体验好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91383" y="291795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缺点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85798" y="3553289"/>
            <a:ext cx="6942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流通的每一个过程需要扫描二维码，人力成本较高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经销商可能和终端店合谋作弊，发现需要依赖用户的举报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484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解决思路二：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52120" y="3469761"/>
            <a:ext cx="936108" cy="1173871"/>
            <a:chOff x="5265574" y="1061781"/>
            <a:chExt cx="936108" cy="117387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51561" y="3338386"/>
            <a:ext cx="1129258" cy="1305376"/>
            <a:chOff x="5702707" y="2285921"/>
            <a:chExt cx="1129258" cy="130537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915316" y="329121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" y="1152556"/>
            <a:ext cx="1155912" cy="1155912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 flipV="1">
            <a:off x="1043608" y="2427734"/>
            <a:ext cx="108012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3111712">
            <a:off x="1268400" y="2595022"/>
            <a:ext cx="571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进货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520">
            <a:off x="1580032" y="2728954"/>
            <a:ext cx="693701" cy="693701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939147" y="2534863"/>
            <a:ext cx="108012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3134628">
            <a:off x="444181" y="2975489"/>
            <a:ext cx="974721" cy="1183889"/>
            <a:chOff x="3561982" y="3023034"/>
            <a:chExt cx="974721" cy="1183889"/>
          </a:xfrm>
        </p:grpSpPr>
        <p:sp>
          <p:nvSpPr>
            <p:cNvPr id="22" name="文本框 21"/>
            <p:cNvSpPr txBox="1"/>
            <p:nvPr/>
          </p:nvSpPr>
          <p:spPr>
            <a:xfrm>
              <a:off x="3739963" y="3023034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发货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982" y="3232202"/>
              <a:ext cx="974721" cy="974721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479207" y="1111880"/>
            <a:ext cx="1412566" cy="798440"/>
            <a:chOff x="1479207" y="1111880"/>
            <a:chExt cx="1412566" cy="79844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786" y="1400218"/>
              <a:ext cx="510102" cy="51010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1479207" y="1111880"/>
              <a:ext cx="14125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经销商</a:t>
              </a:r>
              <a:r>
                <a:rPr lang="en-US" altLang="zh-CN" dirty="0"/>
                <a:t>A</a:t>
              </a:r>
              <a:r>
                <a:rPr lang="zh-CN" altLang="en-US" dirty="0"/>
                <a:t>出库</a:t>
              </a:r>
              <a:r>
                <a:rPr lang="en-US" altLang="zh-CN" dirty="0"/>
                <a:t>X</a:t>
              </a:r>
              <a:r>
                <a:rPr lang="zh-CN" altLang="en-US" dirty="0"/>
                <a:t>箱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821" y="1411962"/>
              <a:ext cx="383372" cy="383372"/>
            </a:xfrm>
            <a:prstGeom prst="rect">
              <a:avLst/>
            </a:prstGeom>
          </p:spPr>
        </p:pic>
      </p:grpSp>
      <p:cxnSp>
        <p:nvCxnSpPr>
          <p:cNvPr id="37" name="直接箭头连接符 36"/>
          <p:cNvCxnSpPr/>
          <p:nvPr/>
        </p:nvCxnSpPr>
        <p:spPr>
          <a:xfrm flipH="1">
            <a:off x="3531117" y="3937815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9" y="3324365"/>
            <a:ext cx="671068" cy="67106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041085" y="354029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进货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531117" y="415592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052755" y="4092867"/>
            <a:ext cx="1367528" cy="974721"/>
            <a:chOff x="4052755" y="4092867"/>
            <a:chExt cx="1367528" cy="974721"/>
          </a:xfrm>
        </p:grpSpPr>
        <p:sp>
          <p:nvSpPr>
            <p:cNvPr id="47" name="文本框 46"/>
            <p:cNvSpPr txBox="1"/>
            <p:nvPr/>
          </p:nvSpPr>
          <p:spPr>
            <a:xfrm>
              <a:off x="4052755" y="4255828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发货</a:t>
              </a: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562" y="4092867"/>
              <a:ext cx="974721" cy="974721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7524328" y="1226593"/>
            <a:ext cx="704039" cy="1007838"/>
            <a:chOff x="6340019" y="1411329"/>
            <a:chExt cx="704039" cy="1007838"/>
          </a:xfrm>
        </p:grpSpPr>
        <p:sp>
          <p:nvSpPr>
            <p:cNvPr id="13" name="文本框 12"/>
            <p:cNvSpPr txBox="1"/>
            <p:nvPr/>
          </p:nvSpPr>
          <p:spPr>
            <a:xfrm>
              <a:off x="6340019" y="211908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019" y="1411329"/>
              <a:ext cx="671068" cy="671068"/>
            </a:xfrm>
            <a:prstGeom prst="rect">
              <a:avLst/>
            </a:prstGeom>
          </p:spPr>
        </p:pic>
      </p:grpSp>
      <p:cxnSp>
        <p:nvCxnSpPr>
          <p:cNvPr id="54" name="直接箭头连接符 53"/>
          <p:cNvCxnSpPr/>
          <p:nvPr/>
        </p:nvCxnSpPr>
        <p:spPr>
          <a:xfrm flipH="1">
            <a:off x="6804248" y="2308468"/>
            <a:ext cx="936104" cy="14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488368" y="1979395"/>
            <a:ext cx="877163" cy="980986"/>
            <a:chOff x="4932922" y="1535211"/>
            <a:chExt cx="877163" cy="980986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051" y="1535211"/>
              <a:ext cx="671069" cy="671069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932922" y="2216115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扫码支付</a:t>
              </a:r>
            </a:p>
          </p:txBody>
        </p:sp>
      </p:grpSp>
      <p:cxnSp>
        <p:nvCxnSpPr>
          <p:cNvPr id="61" name="直接箭头连接符 60"/>
          <p:cNvCxnSpPr/>
          <p:nvPr/>
        </p:nvCxnSpPr>
        <p:spPr>
          <a:xfrm flipV="1">
            <a:off x="6926949" y="2314929"/>
            <a:ext cx="1029427" cy="152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44" y="2918939"/>
            <a:ext cx="891523" cy="89152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02" y="952507"/>
            <a:ext cx="1577644" cy="1451505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5830386" y="1314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写入购买信息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774046" y="131493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06" y="2596554"/>
            <a:ext cx="864075" cy="822929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>
          <a:xfrm>
            <a:off x="2535447" y="162934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5547341" y="1655269"/>
            <a:ext cx="178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2464170" y="1979395"/>
            <a:ext cx="1459758" cy="93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5009643" y="1905402"/>
            <a:ext cx="1103904" cy="101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741571" y="4155926"/>
            <a:ext cx="2287913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经销商的库存信息由经销商购买的总量减去消费者购买的总量得到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263708" y="2893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1" grpId="0"/>
      <p:bldP spid="71" grpId="0"/>
      <p:bldP spid="74" grpId="0"/>
      <p:bldP spid="87" grpId="0" animBg="1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解决思路二：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1600" y="2977874"/>
            <a:ext cx="936108" cy="1173871"/>
            <a:chOff x="5265574" y="1061781"/>
            <a:chExt cx="936108" cy="117387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91143" y="3051947"/>
            <a:ext cx="704039" cy="1007838"/>
            <a:chOff x="6340019" y="1411329"/>
            <a:chExt cx="704039" cy="1007838"/>
          </a:xfrm>
        </p:grpSpPr>
        <p:sp>
          <p:nvSpPr>
            <p:cNvPr id="13" name="文本框 12"/>
            <p:cNvSpPr txBox="1"/>
            <p:nvPr/>
          </p:nvSpPr>
          <p:spPr>
            <a:xfrm>
              <a:off x="6340019" y="211908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019" y="1411329"/>
              <a:ext cx="671068" cy="671068"/>
            </a:xfrm>
            <a:prstGeom prst="rect">
              <a:avLst/>
            </a:prstGeom>
          </p:spPr>
        </p:pic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86514"/>
            <a:ext cx="1577644" cy="145150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2195736" y="3464648"/>
            <a:ext cx="511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55361" y="3546798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支付代币</a:t>
            </a:r>
          </a:p>
        </p:txBody>
      </p:sp>
      <p:sp>
        <p:nvSpPr>
          <p:cNvPr id="60" name="矩形 59"/>
          <p:cNvSpPr/>
          <p:nvPr/>
        </p:nvSpPr>
        <p:spPr>
          <a:xfrm>
            <a:off x="4122197" y="2588414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</a:t>
            </a:r>
            <a:endParaRPr kumimoji="0" lang="zh-CN" altLang="en-US" sz="5400" b="1" i="0" u="none" strike="noStrike" kern="1200" cap="none" spc="0" normalizeH="0" baseline="0" noProof="0" dirty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43849" y="4281994"/>
            <a:ext cx="2287913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消费者通过农夫山泉的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或者微信小程序购买水，购买需要扫描终端店的二维码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319" y="3705907"/>
            <a:ext cx="560881" cy="88399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50" y="3851663"/>
            <a:ext cx="536485" cy="536485"/>
          </a:xfrm>
          <a:prstGeom prst="rect">
            <a:avLst/>
          </a:prstGeom>
        </p:spPr>
      </p:pic>
      <p:sp>
        <p:nvSpPr>
          <p:cNvPr id="69" name="对话气泡: 圆角矩形 68"/>
          <p:cNvSpPr/>
          <p:nvPr/>
        </p:nvSpPr>
        <p:spPr>
          <a:xfrm rot="10800000" flipV="1">
            <a:off x="189104" y="4436764"/>
            <a:ext cx="1787115" cy="612648"/>
          </a:xfrm>
          <a:prstGeom prst="wedgeRoundRectCallout">
            <a:avLst>
              <a:gd name="adj1" fmla="val -55467"/>
              <a:gd name="adj2" fmla="val -981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每个终端店都有一个唯一不同的二维码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48291" y="1517624"/>
            <a:ext cx="1096886" cy="116955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购买信息</a:t>
            </a:r>
            <a:endParaRPr lang="en-US" altLang="zh-CN" sz="1400" b="1" dirty="0">
              <a:solidFill>
                <a:sysClr val="windowText" lastClr="00000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数量：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金额：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5.7</a:t>
            </a: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ea typeface="等线" panose="02010600030101010101" pitchFamily="2" charset="-122"/>
              </a:rPr>
              <a:t>门店：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ea typeface="等线" panose="02010600030101010101" pitchFamily="2" charset="-122"/>
              </a:rPr>
              <a:t>中百仓储光谷店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3" name="箭头: 下 52"/>
          <p:cNvSpPr/>
          <p:nvPr/>
        </p:nvSpPr>
        <p:spPr>
          <a:xfrm rot="8444973" flipH="1">
            <a:off x="7222466" y="2503289"/>
            <a:ext cx="299651" cy="447956"/>
          </a:xfrm>
          <a:prstGeom prst="downArrow">
            <a:avLst/>
          </a:prstGeom>
          <a:solidFill>
            <a:srgbClr val="95D8E9"/>
          </a:solidFill>
          <a:ln>
            <a:solidFill>
              <a:srgbClr val="33C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下 78"/>
          <p:cNvSpPr/>
          <p:nvPr/>
        </p:nvSpPr>
        <p:spPr>
          <a:xfrm rot="6923617" flipH="1">
            <a:off x="5285221" y="1643199"/>
            <a:ext cx="299651" cy="447956"/>
          </a:xfrm>
          <a:prstGeom prst="downArrow">
            <a:avLst/>
          </a:prstGeom>
          <a:solidFill>
            <a:srgbClr val="95D8E9"/>
          </a:solidFill>
          <a:ln>
            <a:solidFill>
              <a:srgbClr val="33C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599205" y="886539"/>
            <a:ext cx="2287913" cy="507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用户支付的同时，还会将购买信息写入区块链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12238" y="1036579"/>
            <a:ext cx="2287913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点：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保证了数据的真实不可篡改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节省了对账成本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1B20BD-8E9D-40E3-BB93-EB66F60CB2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181">
            <a:off x="2566300" y="3975892"/>
            <a:ext cx="692635" cy="69263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B2EE267-B771-4B2E-9FFE-C9D0E105205E}"/>
              </a:ext>
            </a:extLst>
          </p:cNvPr>
          <p:cNvSpPr/>
          <p:nvPr/>
        </p:nvSpPr>
        <p:spPr>
          <a:xfrm>
            <a:off x="3318497" y="4289217"/>
            <a:ext cx="2287913" cy="507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终端店也可以使用枪机扫码用户的二维码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D5408DDC-DF39-4A47-9B08-9A3E7BA1EADF}"/>
              </a:ext>
            </a:extLst>
          </p:cNvPr>
          <p:cNvSpPr/>
          <p:nvPr/>
        </p:nvSpPr>
        <p:spPr>
          <a:xfrm rot="13940695" flipH="1">
            <a:off x="3186810" y="1849551"/>
            <a:ext cx="299651" cy="447956"/>
          </a:xfrm>
          <a:prstGeom prst="downArrow">
            <a:avLst/>
          </a:prstGeom>
          <a:solidFill>
            <a:srgbClr val="95D8E9"/>
          </a:solidFill>
          <a:ln>
            <a:solidFill>
              <a:srgbClr val="33C4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B47A27-0DEC-486D-A709-79BDA39B1F1A}"/>
              </a:ext>
            </a:extLst>
          </p:cNvPr>
          <p:cNvSpPr txBox="1"/>
          <p:nvPr/>
        </p:nvSpPr>
        <p:spPr>
          <a:xfrm>
            <a:off x="1949557" y="1882396"/>
            <a:ext cx="1096886" cy="116955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购买信息</a:t>
            </a:r>
            <a:endParaRPr lang="en-US" altLang="zh-CN" sz="1400" b="1" dirty="0">
              <a:solidFill>
                <a:sysClr val="windowText" lastClr="00000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数量：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rPr>
              <a:t>金额：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5.7</a:t>
            </a:r>
          </a:p>
          <a:p>
            <a:pPr defTabSz="457200">
              <a:defRPr/>
            </a:pPr>
            <a:r>
              <a:rPr lang="zh-CN" altLang="en-US" sz="1400" b="1" dirty="0">
                <a:solidFill>
                  <a:sysClr val="windowText" lastClr="000000"/>
                </a:solidFill>
                <a:ea typeface="等线" panose="02010600030101010101" pitchFamily="2" charset="-122"/>
              </a:rPr>
              <a:t>门店：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ea typeface="等线" panose="02010600030101010101" pitchFamily="2" charset="-122"/>
              </a:rPr>
              <a:t>中百仓储光谷店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ea typeface="等线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5497" y="2631556"/>
            <a:ext cx="877163" cy="884018"/>
            <a:chOff x="3235497" y="2631556"/>
            <a:chExt cx="877163" cy="88401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762" y="2631556"/>
              <a:ext cx="692635" cy="69263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235497" y="3215492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手机应用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47821" y="2588414"/>
            <a:ext cx="1050288" cy="923329"/>
            <a:chOff x="4847821" y="2588414"/>
            <a:chExt cx="1050288" cy="92332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802" y="2588414"/>
              <a:ext cx="702326" cy="702326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847821" y="3211661"/>
              <a:ext cx="105028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微信小程序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17" y="3387481"/>
            <a:ext cx="1024507" cy="102450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565165" y="1661609"/>
            <a:ext cx="1050288" cy="1294965"/>
            <a:chOff x="7565165" y="1661609"/>
            <a:chExt cx="1050288" cy="12949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08011" y="1661609"/>
              <a:ext cx="817965" cy="1068631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7565165" y="2656492"/>
              <a:ext cx="105028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消费者签名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02706" y="628101"/>
            <a:ext cx="1050288" cy="1294965"/>
            <a:chOff x="7565165" y="1661609"/>
            <a:chExt cx="1050288" cy="12949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08011" y="1661609"/>
              <a:ext cx="817965" cy="1068631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7565165" y="2656492"/>
              <a:ext cx="105028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消费者签名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5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0" grpId="0"/>
      <p:bldP spid="62" grpId="0" animBg="1"/>
      <p:bldP spid="69" grpId="0" animBg="1"/>
      <p:bldP spid="72" grpId="0" animBg="1"/>
      <p:bldP spid="53" grpId="0" animBg="1"/>
      <p:bldP spid="79" grpId="0" animBg="1"/>
      <p:bldP spid="85" grpId="0" animBg="1"/>
      <p:bldP spid="89" grpId="0" animBg="1"/>
      <p:bldP spid="28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方案二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5190" y="94576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优点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0802" y="137330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消费者购买信息存储在区块链上，可以防止篡改、保证数据真实有效。（</a:t>
            </a:r>
            <a:r>
              <a:rPr lang="en-US" altLang="zh-CN" sz="2000" dirty="0"/>
              <a:t>app</a:t>
            </a:r>
            <a:r>
              <a:rPr lang="zh-CN" altLang="en-US" sz="2000" dirty="0"/>
              <a:t>每次的消费记录对应支付平台的账单信息）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结合链上的购买信息，农夫山泉和经销商可以轻松实现对账过程，节省大量人力成本。（</a:t>
            </a:r>
            <a:r>
              <a:rPr lang="en-US" altLang="zh-CN" sz="2000" dirty="0"/>
              <a:t>app</a:t>
            </a:r>
            <a:r>
              <a:rPr lang="zh-CN" altLang="en-US" sz="2000" dirty="0"/>
              <a:t>中使用代币记录资金流）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可以结合区域消费记录做大数据分析，为精准的营销策略提供参考，优化整个产品布局，产销过程等，彻底从需求侧改变生产销售过程。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5190" y="326283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缺点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26806" y="367413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各个终端店需要使用枪机对用户</a:t>
            </a:r>
            <a:r>
              <a:rPr lang="en-US" altLang="zh-CN" sz="2000" dirty="0"/>
              <a:t>app</a:t>
            </a:r>
            <a:r>
              <a:rPr lang="zh-CN" altLang="en-US" sz="2000" dirty="0"/>
              <a:t>扫码（也可兼容当前枪机），购置或改造枪机成本过高，但基本均为一次性投入。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需要用户下载</a:t>
            </a:r>
            <a:r>
              <a:rPr lang="en-US" altLang="zh-CN" sz="2000" dirty="0"/>
              <a:t>app</a:t>
            </a:r>
            <a:r>
              <a:rPr lang="zh-CN" altLang="en-US" sz="2000" dirty="0"/>
              <a:t>，推行成本较大。但如果可以逐渐增加</a:t>
            </a:r>
            <a:r>
              <a:rPr lang="en-US" altLang="zh-CN" sz="2000" dirty="0"/>
              <a:t>app</a:t>
            </a:r>
            <a:r>
              <a:rPr lang="zh-CN" altLang="en-US" sz="2000" dirty="0"/>
              <a:t>可购买的商品种类，应该能较快推广。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C7EB7E-2B69-42E0-995F-1A3351D60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49958"/>
              </p:ext>
            </p:extLst>
          </p:nvPr>
        </p:nvGraphicFramePr>
        <p:xfrm>
          <a:off x="1043608" y="1059582"/>
          <a:ext cx="6696744" cy="36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5297793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973026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178216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9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解决思路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终端店对经销商库存监督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消费者对经销商库存的监督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商品是否需要二维码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用户是否下载应用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35453"/>
                  </a:ext>
                </a:extLst>
              </a:tr>
              <a:tr h="316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产品溯源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是否需要对枪机改造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中间环节需要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终端店需要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进货流程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中间环节扫二维码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4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销售方式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或微信小程序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激励用户溯源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激励用户使用代币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0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信息详略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中间环节均有详细记录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只有出库和购买信息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1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资金使用计划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60A102-74B5-47E6-A9C0-3C1CA761E102}"/>
              </a:ext>
            </a:extLst>
          </p:cNvPr>
          <p:cNvSpPr txBox="1"/>
          <p:nvPr/>
        </p:nvSpPr>
        <p:spPr>
          <a:xfrm>
            <a:off x="295190" y="9457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方案一成本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58857A-1A8C-46E4-BBC5-0EF5217C6740}"/>
              </a:ext>
            </a:extLst>
          </p:cNvPr>
          <p:cNvSpPr txBox="1"/>
          <p:nvPr/>
        </p:nvSpPr>
        <p:spPr>
          <a:xfrm>
            <a:off x="290802" y="1373308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农夫山泉：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研发（区块链、微信小程序或</a:t>
            </a:r>
            <a:r>
              <a:rPr lang="en-US" altLang="zh-CN" sz="2000" dirty="0"/>
              <a:t>App </a:t>
            </a:r>
            <a:r>
              <a:rPr lang="zh-CN" altLang="en-US" sz="2000" dirty="0"/>
              <a:t>）、实施、测试、维护费用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每箱水需要一个独一无二的验证码，每瓶水的验证码与箱一致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小程序、</a:t>
            </a:r>
            <a:r>
              <a:rPr lang="en-US" altLang="zh-CN" sz="2000" dirty="0"/>
              <a:t>App</a:t>
            </a:r>
            <a:r>
              <a:rPr lang="zh-CN" altLang="en-US" sz="2000" dirty="0"/>
              <a:t>运营、推广费用</a:t>
            </a:r>
            <a:endParaRPr lang="en-US" altLang="zh-CN" sz="2000" dirty="0"/>
          </a:p>
          <a:p>
            <a:r>
              <a:rPr lang="zh-CN" altLang="en-US" sz="2000" dirty="0"/>
              <a:t>经销商：使用</a:t>
            </a:r>
            <a:r>
              <a:rPr lang="en-US" altLang="zh-CN" sz="2000" dirty="0"/>
              <a:t>App</a:t>
            </a:r>
            <a:r>
              <a:rPr lang="zh-CN" altLang="en-US" sz="2000" dirty="0"/>
              <a:t>发送代币购货</a:t>
            </a:r>
            <a:endParaRPr lang="en-US" altLang="zh-CN" sz="2000" dirty="0"/>
          </a:p>
          <a:p>
            <a:r>
              <a:rPr lang="zh-CN" altLang="en-US" sz="2000" dirty="0"/>
              <a:t>终端店：使用</a:t>
            </a:r>
            <a:r>
              <a:rPr lang="en-US" altLang="zh-CN" sz="2000" dirty="0"/>
              <a:t>App</a:t>
            </a:r>
            <a:r>
              <a:rPr lang="zh-CN" altLang="en-US" sz="2000" dirty="0"/>
              <a:t>发送代币购货</a:t>
            </a:r>
            <a:endParaRPr lang="en-US" altLang="zh-CN" sz="2000" dirty="0"/>
          </a:p>
          <a:p>
            <a:r>
              <a:rPr lang="zh-CN" altLang="en-US" sz="2000" dirty="0"/>
              <a:t>消费者：使用小程序查看产品溯源，发现不符举报</a:t>
            </a:r>
          </a:p>
        </p:txBody>
      </p:sp>
    </p:spTree>
    <p:extLst>
      <p:ext uri="{BB962C8B-B14F-4D97-AF65-F5344CB8AC3E}">
        <p14:creationId xmlns:p14="http://schemas.microsoft.com/office/powerpoint/2010/main" val="6852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61" name="组合 18"/>
          <p:cNvGrpSpPr/>
          <p:nvPr/>
        </p:nvGrpSpPr>
        <p:grpSpPr>
          <a:xfrm>
            <a:off x="367431" y="1275606"/>
            <a:ext cx="6724641" cy="499624"/>
            <a:chOff x="371567" y="1676650"/>
            <a:chExt cx="10565875" cy="785018"/>
          </a:xfrm>
        </p:grpSpPr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椭圆 9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64" name="矩形 13"/>
            <p:cNvSpPr/>
            <p:nvPr/>
          </p:nvSpPr>
          <p:spPr>
            <a:xfrm>
              <a:off x="1130270" y="1676650"/>
              <a:ext cx="9807172" cy="78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项目需求一分析</a:t>
              </a:r>
              <a:endPara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5" name="组合 23"/>
          <p:cNvGrpSpPr/>
          <p:nvPr/>
        </p:nvGrpSpPr>
        <p:grpSpPr>
          <a:xfrm>
            <a:off x="360191" y="2206481"/>
            <a:ext cx="6724641" cy="553998"/>
            <a:chOff x="371567" y="1676650"/>
            <a:chExt cx="10565875" cy="870451"/>
          </a:xfrm>
        </p:grpSpPr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椭圆 25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74" name="矩形 26"/>
            <p:cNvSpPr/>
            <p:nvPr/>
          </p:nvSpPr>
          <p:spPr>
            <a:xfrm>
              <a:off x="1130270" y="1676650"/>
              <a:ext cx="9807172" cy="870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供应链、需求链方案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27"/>
          <p:cNvGrpSpPr/>
          <p:nvPr/>
        </p:nvGrpSpPr>
        <p:grpSpPr>
          <a:xfrm>
            <a:off x="361637" y="3080237"/>
            <a:ext cx="6724641" cy="499624"/>
            <a:chOff x="371567" y="1676650"/>
            <a:chExt cx="10565875" cy="785018"/>
          </a:xfrm>
        </p:grpSpPr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椭圆 29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78" name="矩形 30"/>
            <p:cNvSpPr/>
            <p:nvPr/>
          </p:nvSpPr>
          <p:spPr>
            <a:xfrm>
              <a:off x="1130270" y="1676650"/>
              <a:ext cx="9807172" cy="78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项目需求二及内部积分链方案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Line 14">
            <a:extLst>
              <a:ext uri="{FF2B5EF4-FFF2-40B4-BE49-F238E27FC236}">
                <a16:creationId xmlns:a16="http://schemas.microsoft.com/office/drawing/2014/main" id="{E8C2B27C-EBCC-4A15-B737-A6FA3BAA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090" y="4417843"/>
            <a:ext cx="398588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29">
            <a:extLst>
              <a:ext uri="{FF2B5EF4-FFF2-40B4-BE49-F238E27FC236}">
                <a16:creationId xmlns:a16="http://schemas.microsoft.com/office/drawing/2014/main" id="{BA5BC94F-4912-4867-9B7D-30DE8816A478}"/>
              </a:ext>
            </a:extLst>
          </p:cNvPr>
          <p:cNvSpPr/>
          <p:nvPr/>
        </p:nvSpPr>
        <p:spPr>
          <a:xfrm>
            <a:off x="360191" y="3966118"/>
            <a:ext cx="482876" cy="460411"/>
          </a:xfrm>
          <a:prstGeom prst="ellipse">
            <a:avLst/>
          </a:prstGeom>
          <a:solidFill>
            <a:srgbClr val="1DA185"/>
          </a:solidFill>
          <a:ln>
            <a:solidFill>
              <a:srgbClr val="1D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0" name="矩形 30">
            <a:extLst>
              <a:ext uri="{FF2B5EF4-FFF2-40B4-BE49-F238E27FC236}">
                <a16:creationId xmlns:a16="http://schemas.microsoft.com/office/drawing/2014/main" id="{1B82EF6D-2694-4B55-B05C-E74EE038F3A7}"/>
              </a:ext>
            </a:extLst>
          </p:cNvPr>
          <p:cNvSpPr/>
          <p:nvPr/>
        </p:nvSpPr>
        <p:spPr>
          <a:xfrm>
            <a:off x="843067" y="3944333"/>
            <a:ext cx="6241765" cy="499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合作模式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资金使用计划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60A102-74B5-47E6-A9C0-3C1CA761E102}"/>
              </a:ext>
            </a:extLst>
          </p:cNvPr>
          <p:cNvSpPr txBox="1"/>
          <p:nvPr/>
        </p:nvSpPr>
        <p:spPr>
          <a:xfrm>
            <a:off x="295190" y="9457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方案二成本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58857A-1A8C-46E4-BBC5-0EF5217C6740}"/>
              </a:ext>
            </a:extLst>
          </p:cNvPr>
          <p:cNvSpPr txBox="1"/>
          <p:nvPr/>
        </p:nvSpPr>
        <p:spPr>
          <a:xfrm>
            <a:off x="290802" y="137330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农夫山泉：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研发（区块链、微信小程序或</a:t>
            </a:r>
            <a:r>
              <a:rPr lang="en-US" altLang="zh-CN" sz="2000" dirty="0"/>
              <a:t>App </a:t>
            </a:r>
            <a:r>
              <a:rPr lang="zh-CN" altLang="en-US" sz="2000" dirty="0"/>
              <a:t>）、实施、测试、维护费用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App</a:t>
            </a:r>
            <a:r>
              <a:rPr lang="zh-CN" altLang="en-US" sz="2000" dirty="0"/>
              <a:t>运营推、广费用</a:t>
            </a:r>
            <a:endParaRPr lang="en-US" altLang="zh-CN" sz="2000" dirty="0"/>
          </a:p>
          <a:p>
            <a:r>
              <a:rPr lang="zh-CN" altLang="en-US" sz="2000" dirty="0"/>
              <a:t>经销商：无</a:t>
            </a:r>
            <a:endParaRPr lang="en-US" altLang="zh-CN" sz="2000" dirty="0"/>
          </a:p>
          <a:p>
            <a:r>
              <a:rPr lang="zh-CN" altLang="en-US" sz="2000" dirty="0"/>
              <a:t>终端店：枪机改造费用</a:t>
            </a:r>
            <a:endParaRPr lang="en-US" altLang="zh-CN" sz="2000" dirty="0"/>
          </a:p>
          <a:p>
            <a:r>
              <a:rPr lang="zh-CN" altLang="en-US" sz="2000" dirty="0"/>
              <a:t>消费者：使用小程序购买产品</a:t>
            </a:r>
          </a:p>
        </p:txBody>
      </p:sp>
    </p:spTree>
    <p:extLst>
      <p:ext uri="{BB962C8B-B14F-4D97-AF65-F5344CB8AC3E}">
        <p14:creationId xmlns:p14="http://schemas.microsoft.com/office/powerpoint/2010/main" val="109821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资金使用计划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27584" y="1563638"/>
          <a:ext cx="69127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357398678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5699457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2336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研发、实施、测试、维护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区块链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溯源举报小程序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区块链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钱包</a:t>
                      </a:r>
                      <a:r>
                        <a:rPr lang="en-US" altLang="zh-CN" dirty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3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每箱水唯一的二维码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1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或小程序推广、运营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鼓励消费者溯源扫码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鼓励消费者使用代币购买产品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9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枪机改造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经销商、终端店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终端店（如果由终端店扫码）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6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07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我们的优势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98" y="987574"/>
            <a:ext cx="2933174" cy="15710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329183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凤链是由华中科技大学和长江文明馆发起，依托华科师资团队、武汉园博园，共同开发的一个以区块链技术为基础，以价值激励为核心，可使用、可投资、可退出的可信交易生态系统。凤链项目于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月正式启动，历时</a:t>
            </a:r>
            <a:r>
              <a:rPr lang="en-US" altLang="zh-CN" dirty="0"/>
              <a:t>10</a:t>
            </a:r>
            <a:r>
              <a:rPr lang="zh-CN" altLang="en-US" dirty="0"/>
              <a:t>个月，创造开发了基于利润价值贡献为核心的“</a:t>
            </a:r>
            <a:r>
              <a:rPr lang="en-US" altLang="zh-CN" dirty="0"/>
              <a:t>POV</a:t>
            </a:r>
            <a:r>
              <a:rPr lang="zh-CN" altLang="en-US" dirty="0"/>
              <a:t>共识机制”，完成了凤链平台底层架构设计和开发。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414" y="843558"/>
            <a:ext cx="3966148" cy="2005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62" y="725090"/>
            <a:ext cx="1443792" cy="25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项目背景及预期目标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3069C-13F9-4366-B87D-D634B632EE94}"/>
              </a:ext>
            </a:extLst>
          </p:cNvPr>
          <p:cNvSpPr txBox="1"/>
          <p:nvPr/>
        </p:nvSpPr>
        <p:spPr>
          <a:xfrm>
            <a:off x="290428" y="843558"/>
            <a:ext cx="775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问题</a:t>
            </a:r>
            <a:r>
              <a:rPr lang="zh-CN" altLang="en-US" sz="2000" dirty="0">
                <a:latin typeface="+mj-ea"/>
                <a:ea typeface="+mj-ea"/>
              </a:rPr>
              <a:t>：在农夫山泉销售过程中，经销商库存数据不透明，经销商为了最大化利润，谎报自己的库存信息，以获取农夫山泉的销售奖励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FB1D9-8754-4E35-A2EB-B88E63A94E2C}"/>
              </a:ext>
            </a:extLst>
          </p:cNvPr>
          <p:cNvSpPr txBox="1"/>
          <p:nvPr/>
        </p:nvSpPr>
        <p:spPr>
          <a:xfrm>
            <a:off x="285798" y="1923678"/>
            <a:ext cx="7750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目标</a:t>
            </a:r>
            <a:r>
              <a:rPr lang="zh-CN" altLang="en-US" sz="2000" dirty="0">
                <a:latin typeface="+mj-ea"/>
                <a:ea typeface="+mj-ea"/>
              </a:rPr>
              <a:t>：农夫山泉公司可以实时掌握经销商真实可信的库存信息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A1367E-6402-445E-AF7D-083A48FA9DEC}"/>
              </a:ext>
            </a:extLst>
          </p:cNvPr>
          <p:cNvGrpSpPr/>
          <p:nvPr/>
        </p:nvGrpSpPr>
        <p:grpSpPr>
          <a:xfrm>
            <a:off x="5539861" y="3447147"/>
            <a:ext cx="936108" cy="1173871"/>
            <a:chOff x="5265574" y="1061781"/>
            <a:chExt cx="936108" cy="11738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A79A009-6D7E-44A5-9C80-FE27B518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C8F36BF-3ED2-4355-9FBB-DADBDA663876}"/>
                </a:ext>
              </a:extLst>
            </p:cNvPr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286B8E-3405-4C62-AE64-FE66AFA3E25A}"/>
              </a:ext>
            </a:extLst>
          </p:cNvPr>
          <p:cNvGrpSpPr/>
          <p:nvPr/>
        </p:nvGrpSpPr>
        <p:grpSpPr>
          <a:xfrm>
            <a:off x="2898454" y="3360020"/>
            <a:ext cx="1129258" cy="1305376"/>
            <a:chOff x="5702707" y="2285921"/>
            <a:chExt cx="1129258" cy="13053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63EFF66-B5B4-4B9E-93CB-AF981C75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548C9-57A9-4857-A7BA-59BDC81D68D4}"/>
                </a:ext>
              </a:extLst>
            </p:cNvPr>
            <p:cNvSpPr txBox="1"/>
            <p:nvPr/>
          </p:nvSpPr>
          <p:spPr>
            <a:xfrm>
              <a:off x="5915316" y="329121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ADEE1E0-2406-4602-94CE-0186A382D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" y="3434752"/>
            <a:ext cx="1155912" cy="115591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BEFFB2-7C7B-4E48-A2CB-6EB805070C8C}"/>
              </a:ext>
            </a:extLst>
          </p:cNvPr>
          <p:cNvGrpSpPr/>
          <p:nvPr/>
        </p:nvGrpSpPr>
        <p:grpSpPr>
          <a:xfrm>
            <a:off x="7830160" y="3613197"/>
            <a:ext cx="827172" cy="977467"/>
            <a:chOff x="7255113" y="1170020"/>
            <a:chExt cx="827172" cy="97746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DA359E0-EADA-4D40-9012-82D235F3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F654795-F5B1-477F-A453-DF3A01B11FE4}"/>
                </a:ext>
              </a:extLst>
            </p:cNvPr>
            <p:cNvSpPr txBox="1"/>
            <p:nvPr/>
          </p:nvSpPr>
          <p:spPr>
            <a:xfrm>
              <a:off x="7313880" y="184740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8171A1-A125-414E-8BC9-22BA80AAD4A3}"/>
              </a:ext>
            </a:extLst>
          </p:cNvPr>
          <p:cNvCxnSpPr>
            <a:stCxn id="12" idx="3"/>
          </p:cNvCxnSpPr>
          <p:nvPr/>
        </p:nvCxnSpPr>
        <p:spPr>
          <a:xfrm>
            <a:off x="1949517" y="4012708"/>
            <a:ext cx="9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D5D6A5B-C071-4A31-B42E-3E55307FB3C5}"/>
              </a:ext>
            </a:extLst>
          </p:cNvPr>
          <p:cNvCxnSpPr/>
          <p:nvPr/>
        </p:nvCxnSpPr>
        <p:spPr>
          <a:xfrm>
            <a:off x="4161112" y="4012708"/>
            <a:ext cx="127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ACB086B-92DE-4E96-8CE8-8EF7E5FD43A2}"/>
              </a:ext>
            </a:extLst>
          </p:cNvPr>
          <p:cNvCxnSpPr>
            <a:cxnSpLocks/>
          </p:cNvCxnSpPr>
          <p:nvPr/>
        </p:nvCxnSpPr>
        <p:spPr>
          <a:xfrm flipV="1">
            <a:off x="6804248" y="4012708"/>
            <a:ext cx="864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对话气泡: 矩形 30">
            <a:extLst>
              <a:ext uri="{FF2B5EF4-FFF2-40B4-BE49-F238E27FC236}">
                <a16:creationId xmlns:a16="http://schemas.microsoft.com/office/drawing/2014/main" id="{3EED2C5A-D667-4321-8F87-88F809996BB8}"/>
              </a:ext>
            </a:extLst>
          </p:cNvPr>
          <p:cNvSpPr/>
          <p:nvPr/>
        </p:nvSpPr>
        <p:spPr>
          <a:xfrm>
            <a:off x="2053282" y="3156832"/>
            <a:ext cx="914400" cy="456365"/>
          </a:xfrm>
          <a:prstGeom prst="wedgeRectCallout">
            <a:avLst>
              <a:gd name="adj1" fmla="val -43714"/>
              <a:gd name="adj2" fmla="val 101883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CAFC84-6DA4-4557-ADD0-9CC8E59ACB55}"/>
              </a:ext>
            </a:extLst>
          </p:cNvPr>
          <p:cNvSpPr/>
          <p:nvPr/>
        </p:nvSpPr>
        <p:spPr>
          <a:xfrm>
            <a:off x="3102626" y="2631454"/>
            <a:ext cx="1049667" cy="4818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A6C049C-C2AC-46AA-8DF4-F430D563A197}"/>
              </a:ext>
            </a:extLst>
          </p:cNvPr>
          <p:cNvSpPr txBox="1"/>
          <p:nvPr/>
        </p:nvSpPr>
        <p:spPr>
          <a:xfrm>
            <a:off x="5305403" y="3136274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不准确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04B32B-3D31-469C-8B29-DE36CD78BFBF}"/>
              </a:ext>
            </a:extLst>
          </p:cNvPr>
          <p:cNvSpPr txBox="1"/>
          <p:nvPr/>
        </p:nvSpPr>
        <p:spPr>
          <a:xfrm>
            <a:off x="4174757" y="2701172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不准确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EB86AC43-616A-47A3-85F7-243E17577C07}"/>
              </a:ext>
            </a:extLst>
          </p:cNvPr>
          <p:cNvSpPr/>
          <p:nvPr/>
        </p:nvSpPr>
        <p:spPr>
          <a:xfrm>
            <a:off x="4276991" y="3136274"/>
            <a:ext cx="914400" cy="456365"/>
          </a:xfrm>
          <a:prstGeom prst="wedgeRectCallout">
            <a:avLst>
              <a:gd name="adj1" fmla="val -43714"/>
              <a:gd name="adj2" fmla="val 10188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经销商提供</a:t>
            </a:r>
          </a:p>
        </p:txBody>
      </p:sp>
    </p:spTree>
    <p:extLst>
      <p:ext uri="{BB962C8B-B14F-4D97-AF65-F5344CB8AC3E}">
        <p14:creationId xmlns:p14="http://schemas.microsoft.com/office/powerpoint/2010/main" val="115432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" y="1004762"/>
            <a:ext cx="4481646" cy="228706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1019175"/>
            <a:ext cx="4539336" cy="23058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5" y="1004762"/>
            <a:ext cx="4606314" cy="23292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843558"/>
            <a:ext cx="4560322" cy="244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现有区块链与供应链结合案例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740" y="856878"/>
            <a:ext cx="3196436" cy="331600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87624" y="3452979"/>
            <a:ext cx="2448272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沃尔玛、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IBM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、清华大学</a:t>
            </a:r>
            <a:endParaRPr lang="en-US" altLang="zh-CN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2016.9 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立项</a:t>
            </a:r>
            <a:endParaRPr lang="en-US" altLang="zh-CN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2017.6 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试点猪肉和芒果溯源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98982" y="4347351"/>
            <a:ext cx="2217434" cy="507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Maersk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IBM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2017.3 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鲜花全球物流溯源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016" y="1259251"/>
            <a:ext cx="4329600" cy="219372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639175" y="1027238"/>
            <a:ext cx="915902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贴二维码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52220" y="1027238"/>
            <a:ext cx="915902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扫二维码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28784" y="1259251"/>
            <a:ext cx="915902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记录文档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0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3" grpId="0" animBg="1"/>
      <p:bldP spid="33" grpId="1" animBg="1"/>
      <p:bldP spid="34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6305-F145-461B-B394-0DD7F78349A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61" name="组合 18"/>
          <p:cNvGrpSpPr/>
          <p:nvPr/>
        </p:nvGrpSpPr>
        <p:grpSpPr>
          <a:xfrm>
            <a:off x="367431" y="1275606"/>
            <a:ext cx="6724641" cy="499624"/>
            <a:chOff x="371567" y="1676650"/>
            <a:chExt cx="10565875" cy="785018"/>
          </a:xfrm>
        </p:grpSpPr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椭圆 9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64" name="矩形 13"/>
            <p:cNvSpPr/>
            <p:nvPr/>
          </p:nvSpPr>
          <p:spPr>
            <a:xfrm>
              <a:off x="1130270" y="1676650"/>
              <a:ext cx="9807172" cy="78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项目需求一分析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5" name="组合 23"/>
          <p:cNvGrpSpPr/>
          <p:nvPr/>
        </p:nvGrpSpPr>
        <p:grpSpPr>
          <a:xfrm>
            <a:off x="360191" y="2206481"/>
            <a:ext cx="6724641" cy="499624"/>
            <a:chOff x="371567" y="1676650"/>
            <a:chExt cx="10565875" cy="785018"/>
          </a:xfrm>
        </p:grpSpPr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椭圆 25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74" name="矩形 26"/>
            <p:cNvSpPr/>
            <p:nvPr/>
          </p:nvSpPr>
          <p:spPr>
            <a:xfrm>
              <a:off x="1130270" y="1676650"/>
              <a:ext cx="9807172" cy="78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供应链、需求链方案</a:t>
              </a:r>
              <a:endPara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27"/>
          <p:cNvGrpSpPr/>
          <p:nvPr/>
        </p:nvGrpSpPr>
        <p:grpSpPr>
          <a:xfrm>
            <a:off x="361637" y="3080237"/>
            <a:ext cx="6724641" cy="499624"/>
            <a:chOff x="371567" y="1676650"/>
            <a:chExt cx="10565875" cy="785018"/>
          </a:xfrm>
        </p:grpSpPr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056460" y="2420636"/>
              <a:ext cx="6262688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椭圆 29"/>
            <p:cNvSpPr/>
            <p:nvPr/>
          </p:nvSpPr>
          <p:spPr>
            <a:xfrm>
              <a:off x="371567" y="1710879"/>
              <a:ext cx="758703" cy="723405"/>
            </a:xfrm>
            <a:prstGeom prst="ellipse">
              <a:avLst/>
            </a:prstGeom>
            <a:solidFill>
              <a:srgbClr val="1DA185"/>
            </a:solidFill>
            <a:ln>
              <a:solidFill>
                <a:srgbClr val="1DA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78" name="矩形 30"/>
            <p:cNvSpPr/>
            <p:nvPr/>
          </p:nvSpPr>
          <p:spPr>
            <a:xfrm>
              <a:off x="1130270" y="1676650"/>
              <a:ext cx="9807172" cy="78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项目需求二及内部积分链方案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Line 14">
            <a:extLst>
              <a:ext uri="{FF2B5EF4-FFF2-40B4-BE49-F238E27FC236}">
                <a16:creationId xmlns:a16="http://schemas.microsoft.com/office/drawing/2014/main" id="{E8C2B27C-EBCC-4A15-B737-A6FA3BAA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090" y="4417843"/>
            <a:ext cx="3985882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29">
            <a:extLst>
              <a:ext uri="{FF2B5EF4-FFF2-40B4-BE49-F238E27FC236}">
                <a16:creationId xmlns:a16="http://schemas.microsoft.com/office/drawing/2014/main" id="{BA5BC94F-4912-4867-9B7D-30DE8816A478}"/>
              </a:ext>
            </a:extLst>
          </p:cNvPr>
          <p:cNvSpPr/>
          <p:nvPr/>
        </p:nvSpPr>
        <p:spPr>
          <a:xfrm>
            <a:off x="360191" y="3966118"/>
            <a:ext cx="482876" cy="460411"/>
          </a:xfrm>
          <a:prstGeom prst="ellipse">
            <a:avLst/>
          </a:prstGeom>
          <a:solidFill>
            <a:srgbClr val="1DA185"/>
          </a:solidFill>
          <a:ln>
            <a:solidFill>
              <a:srgbClr val="1D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0" name="矩形 30">
            <a:extLst>
              <a:ext uri="{FF2B5EF4-FFF2-40B4-BE49-F238E27FC236}">
                <a16:creationId xmlns:a16="http://schemas.microsoft.com/office/drawing/2014/main" id="{1B82EF6D-2694-4B55-B05C-E74EE038F3A7}"/>
              </a:ext>
            </a:extLst>
          </p:cNvPr>
          <p:cNvSpPr/>
          <p:nvPr/>
        </p:nvSpPr>
        <p:spPr>
          <a:xfrm>
            <a:off x="843067" y="3944333"/>
            <a:ext cx="6241765" cy="499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合作模式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7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6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023594" y="2205108"/>
            <a:ext cx="1129258" cy="1305376"/>
            <a:chOff x="5702707" y="2285921"/>
            <a:chExt cx="1129258" cy="130537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5915316" y="329121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2" y="2197413"/>
            <a:ext cx="1155912" cy="1155912"/>
          </a:xfrm>
          <a:prstGeom prst="rect">
            <a:avLst/>
          </a:prstGeom>
        </p:spPr>
      </p:pic>
      <p:cxnSp>
        <p:nvCxnSpPr>
          <p:cNvPr id="5" name="直接箭头连接符 4"/>
          <p:cNvCxnSpPr>
            <a:cxnSpLocks/>
            <a:stCxn id="15" idx="1"/>
          </p:cNvCxnSpPr>
          <p:nvPr/>
        </p:nvCxnSpPr>
        <p:spPr>
          <a:xfrm flipH="1">
            <a:off x="2232949" y="2769737"/>
            <a:ext cx="3790645" cy="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2232949" y="3003798"/>
            <a:ext cx="37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5799" y="974722"/>
            <a:ext cx="1827912" cy="11310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农夫山泉发货给经销商后，扫描箱上的二维码并将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销售信息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录入区块链系统，用于商品的追溯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1982" y="3003798"/>
            <a:ext cx="974721" cy="1203125"/>
            <a:chOff x="3561982" y="3003798"/>
            <a:chExt cx="974721" cy="1203125"/>
          </a:xfrm>
        </p:grpSpPr>
        <p:sp>
          <p:nvSpPr>
            <p:cNvPr id="19" name="文本框 18"/>
            <p:cNvSpPr txBox="1"/>
            <p:nvPr/>
          </p:nvSpPr>
          <p:spPr>
            <a:xfrm>
              <a:off x="3707903" y="30037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发货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982" y="3232202"/>
              <a:ext cx="974721" cy="974721"/>
            </a:xfrm>
            <a:prstGeom prst="rect">
              <a:avLst/>
            </a:prstGeom>
          </p:spPr>
        </p:pic>
      </p:grpSp>
      <p:sp>
        <p:nvSpPr>
          <p:cNvPr id="49" name="文本框 48"/>
          <p:cNvSpPr txBox="1"/>
          <p:nvPr/>
        </p:nvSpPr>
        <p:spPr>
          <a:xfrm>
            <a:off x="3707904" y="2432771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进货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131836"/>
            <a:ext cx="765262" cy="765262"/>
          </a:xfrm>
          <a:prstGeom prst="rect">
            <a:avLst/>
          </a:prstGeom>
        </p:spPr>
      </p:pic>
      <p:sp>
        <p:nvSpPr>
          <p:cNvPr id="11" name="对话气泡: 圆角矩形 10"/>
          <p:cNvSpPr/>
          <p:nvPr/>
        </p:nvSpPr>
        <p:spPr>
          <a:xfrm rot="10800000" flipV="1">
            <a:off x="1017359" y="4113535"/>
            <a:ext cx="1164736" cy="612648"/>
          </a:xfrm>
          <a:prstGeom prst="wedgeRoundRectCallout">
            <a:avLst>
              <a:gd name="adj1" fmla="val -65804"/>
              <a:gd name="adj2" fmla="val -110786"/>
              <a:gd name="adj3" fmla="val 16667"/>
            </a:avLst>
          </a:prstGeom>
          <a:solidFill>
            <a:srgbClr val="44546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出厂记录</a:t>
            </a:r>
          </a:p>
        </p:txBody>
      </p:sp>
      <p:sp>
        <p:nvSpPr>
          <p:cNvPr id="28" name="对话气泡: 圆角矩形 27"/>
          <p:cNvSpPr/>
          <p:nvPr/>
        </p:nvSpPr>
        <p:spPr>
          <a:xfrm rot="10800000" flipV="1">
            <a:off x="5889278" y="4059244"/>
            <a:ext cx="1164736" cy="612648"/>
          </a:xfrm>
          <a:prstGeom prst="wedgeRoundRectCallout">
            <a:avLst>
              <a:gd name="adj1" fmla="val 52623"/>
              <a:gd name="adj2" fmla="val -112051"/>
              <a:gd name="adj3" fmla="val 16667"/>
            </a:avLst>
          </a:prstGeom>
          <a:solidFill>
            <a:srgbClr val="44546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入库记录</a:t>
            </a:r>
          </a:p>
        </p:txBody>
      </p:sp>
      <p:sp>
        <p:nvSpPr>
          <p:cNvPr id="29" name="矩形 28"/>
          <p:cNvSpPr/>
          <p:nvPr/>
        </p:nvSpPr>
        <p:spPr>
          <a:xfrm>
            <a:off x="6628252" y="1296016"/>
            <a:ext cx="2287913" cy="5078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货物进出库需要扫码，来实现商品的追溯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87552" y="3224532"/>
            <a:ext cx="547242" cy="839619"/>
            <a:chOff x="2487552" y="3224532"/>
            <a:chExt cx="547242" cy="839619"/>
          </a:xfrm>
        </p:grpSpPr>
        <p:sp>
          <p:nvSpPr>
            <p:cNvPr id="9" name="文本框 8"/>
            <p:cNvSpPr txBox="1"/>
            <p:nvPr/>
          </p:nvSpPr>
          <p:spPr>
            <a:xfrm>
              <a:off x="2487552" y="3764069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扫码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07549" y="3224532"/>
              <a:ext cx="527245" cy="488190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5080218" y="3224472"/>
            <a:ext cx="554640" cy="859446"/>
            <a:chOff x="5080218" y="3224472"/>
            <a:chExt cx="554640" cy="859446"/>
          </a:xfrm>
        </p:grpSpPr>
        <p:sp>
          <p:nvSpPr>
            <p:cNvPr id="27" name="文本框 26"/>
            <p:cNvSpPr txBox="1"/>
            <p:nvPr/>
          </p:nvSpPr>
          <p:spPr>
            <a:xfrm>
              <a:off x="5103943" y="3783836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扫码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0218" y="3224472"/>
              <a:ext cx="527245" cy="488190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D1E546B1-76BA-47F3-A1DC-3885E9551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5" y="1045905"/>
            <a:ext cx="1022525" cy="94077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95F3C3-88A2-480A-9D87-A009E4B03A93}"/>
              </a:ext>
            </a:extLst>
          </p:cNvPr>
          <p:cNvGrpSpPr/>
          <p:nvPr/>
        </p:nvGrpSpPr>
        <p:grpSpPr>
          <a:xfrm>
            <a:off x="2086287" y="1598570"/>
            <a:ext cx="803425" cy="999391"/>
            <a:chOff x="2274520" y="1606843"/>
            <a:chExt cx="803425" cy="99939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EB12D8-E736-4B18-8D73-EC92AD86DCA4}"/>
                </a:ext>
              </a:extLst>
            </p:cNvPr>
            <p:cNvGrpSpPr/>
            <p:nvPr/>
          </p:nvGrpSpPr>
          <p:grpSpPr>
            <a:xfrm>
              <a:off x="2274520" y="1606843"/>
              <a:ext cx="803425" cy="999391"/>
              <a:chOff x="2840230" y="3953007"/>
              <a:chExt cx="803425" cy="999391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9005D0E2-1E39-431F-A762-B1344AA52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892" y="4442296"/>
                <a:ext cx="510102" cy="510102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5A7625F-99F1-4E27-9F78-0F28C8537482}"/>
                  </a:ext>
                </a:extLst>
              </p:cNvPr>
              <p:cNvSpPr txBox="1"/>
              <p:nvPr/>
            </p:nvSpPr>
            <p:spPr>
              <a:xfrm>
                <a:off x="2840230" y="3953007"/>
                <a:ext cx="80342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经销商</a:t>
                </a:r>
                <a:r>
                  <a:rPr lang="en-US" altLang="zh-CN" dirty="0"/>
                  <a:t>A</a:t>
                </a:r>
              </a:p>
              <a:p>
                <a:pPr algn="ctr"/>
                <a:r>
                  <a:rPr lang="zh-CN" altLang="en-US" dirty="0"/>
                  <a:t>出库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箱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853C2A3-CADF-46B4-BBEC-783499D6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232" y="2099818"/>
              <a:ext cx="383372" cy="383372"/>
            </a:xfrm>
            <a:prstGeom prst="rect">
              <a:avLst/>
            </a:prstGeom>
          </p:spPr>
        </p:pic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F2BCDC-1C3B-4B66-B4D9-6A856DEF3BCB}"/>
              </a:ext>
            </a:extLst>
          </p:cNvPr>
          <p:cNvCxnSpPr>
            <a:cxnSpLocks/>
          </p:cNvCxnSpPr>
          <p:nvPr/>
        </p:nvCxnSpPr>
        <p:spPr>
          <a:xfrm flipV="1">
            <a:off x="2878344" y="1707654"/>
            <a:ext cx="714341" cy="7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0CD941B-9E0A-45F2-AB6F-EBE55F4DD635}"/>
              </a:ext>
            </a:extLst>
          </p:cNvPr>
          <p:cNvSpPr txBox="1"/>
          <p:nvPr/>
        </p:nvSpPr>
        <p:spPr>
          <a:xfrm rot="18714703">
            <a:off x="2894568" y="1755342"/>
            <a:ext cx="5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写入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CDF4601-9920-4E41-85C8-4BC11696F557}"/>
              </a:ext>
            </a:extLst>
          </p:cNvPr>
          <p:cNvGrpSpPr/>
          <p:nvPr/>
        </p:nvGrpSpPr>
        <p:grpSpPr>
          <a:xfrm>
            <a:off x="5532441" y="1335367"/>
            <a:ext cx="803425" cy="999391"/>
            <a:chOff x="2274520" y="1606843"/>
            <a:chExt cx="803425" cy="99939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AFBFA6D-9DDF-4E8F-A3C3-D8374697D315}"/>
                </a:ext>
              </a:extLst>
            </p:cNvPr>
            <p:cNvGrpSpPr/>
            <p:nvPr/>
          </p:nvGrpSpPr>
          <p:grpSpPr>
            <a:xfrm>
              <a:off x="2274520" y="1606843"/>
              <a:ext cx="803425" cy="999391"/>
              <a:chOff x="2840230" y="3953007"/>
              <a:chExt cx="803425" cy="999391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76C7AE89-B8D1-4684-AABD-890819F4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892" y="4442296"/>
                <a:ext cx="510102" cy="510102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EA29C92-EEB0-47BD-ABE6-4D30AE78D35F}"/>
                  </a:ext>
                </a:extLst>
              </p:cNvPr>
              <p:cNvSpPr txBox="1"/>
              <p:nvPr/>
            </p:nvSpPr>
            <p:spPr>
              <a:xfrm>
                <a:off x="2840230" y="3953007"/>
                <a:ext cx="80342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经销商</a:t>
                </a:r>
                <a:r>
                  <a:rPr lang="en-US" altLang="zh-CN" dirty="0"/>
                  <a:t>A</a:t>
                </a:r>
              </a:p>
              <a:p>
                <a:pPr algn="ctr"/>
                <a:r>
                  <a:rPr lang="zh-CN" altLang="en-US" dirty="0"/>
                  <a:t>入库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箱</a:t>
                </a:r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28FA214-FC24-4040-AA08-AFDA9B6A1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232" y="2099818"/>
              <a:ext cx="383372" cy="383372"/>
            </a:xfrm>
            <a:prstGeom prst="rect">
              <a:avLst/>
            </a:prstGeom>
          </p:spPr>
        </p:pic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0C8B833-009F-40FA-B401-D9DDB4C820BB}"/>
              </a:ext>
            </a:extLst>
          </p:cNvPr>
          <p:cNvCxnSpPr>
            <a:cxnSpLocks/>
          </p:cNvCxnSpPr>
          <p:nvPr/>
        </p:nvCxnSpPr>
        <p:spPr>
          <a:xfrm flipH="1" flipV="1">
            <a:off x="4655281" y="1499864"/>
            <a:ext cx="949149" cy="49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7D95EE8-9BF5-454D-90AD-D64EA5CC2D72}"/>
              </a:ext>
            </a:extLst>
          </p:cNvPr>
          <p:cNvSpPr txBox="1"/>
          <p:nvPr/>
        </p:nvSpPr>
        <p:spPr>
          <a:xfrm rot="1720298">
            <a:off x="4840107" y="1794464"/>
            <a:ext cx="5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写入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2196F3-4B3D-4B3C-B107-76C8E8FA6591}"/>
              </a:ext>
            </a:extLst>
          </p:cNvPr>
          <p:cNvSpPr txBox="1"/>
          <p:nvPr/>
        </p:nvSpPr>
        <p:spPr>
          <a:xfrm>
            <a:off x="2878344" y="1086869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区块链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99AAC3-C001-4B2C-B695-4B77D599D6F5}"/>
              </a:ext>
            </a:extLst>
          </p:cNvPr>
          <p:cNvSpPr txBox="1"/>
          <p:nvPr/>
        </p:nvSpPr>
        <p:spPr>
          <a:xfrm>
            <a:off x="4458073" y="914345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智能合约验证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28" grpId="0" animBg="1"/>
      <p:bldP spid="29" grpId="0" animBg="1"/>
      <p:bldP spid="3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7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27784" y="278306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720342" y="2216500"/>
            <a:ext cx="936108" cy="1173871"/>
            <a:chOff x="5265574" y="1061781"/>
            <a:chExt cx="936108" cy="117387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38844" y="2150748"/>
            <a:ext cx="1129258" cy="1305376"/>
            <a:chOff x="5702707" y="2285921"/>
            <a:chExt cx="1129258" cy="130537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5915316" y="329121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04717" y="2394960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进货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0" y="2136433"/>
            <a:ext cx="729019" cy="729019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2627784" y="3003798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963" y="3456124"/>
            <a:ext cx="560881" cy="8839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306569" y="4026397"/>
            <a:ext cx="2287913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终端店收到货后，经销商需要终端店扫码确认货已收到，这时经销商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库存才会减少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9100" y="1285064"/>
            <a:ext cx="859487" cy="931436"/>
            <a:chOff x="915991" y="1082647"/>
            <a:chExt cx="859487" cy="93143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501" y="1082647"/>
              <a:ext cx="666469" cy="666469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915991" y="1675529"/>
              <a:ext cx="859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库存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- 1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50901" y="3063284"/>
            <a:ext cx="974721" cy="1203125"/>
            <a:chOff x="3561982" y="3003798"/>
            <a:chExt cx="974721" cy="1203125"/>
          </a:xfrm>
        </p:grpSpPr>
        <p:sp>
          <p:nvSpPr>
            <p:cNvPr id="44" name="文本框 43"/>
            <p:cNvSpPr txBox="1"/>
            <p:nvPr/>
          </p:nvSpPr>
          <p:spPr>
            <a:xfrm>
              <a:off x="3707903" y="30037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发货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982" y="3232202"/>
              <a:ext cx="974721" cy="974721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5EFEA8-FA78-4E43-85F8-DAD373280D70}"/>
              </a:ext>
            </a:extLst>
          </p:cNvPr>
          <p:cNvGrpSpPr/>
          <p:nvPr/>
        </p:nvGrpSpPr>
        <p:grpSpPr>
          <a:xfrm>
            <a:off x="3581292" y="1226740"/>
            <a:ext cx="828199" cy="832961"/>
            <a:chOff x="11205" y="5547"/>
            <a:chExt cx="1739" cy="1749"/>
          </a:xfrm>
        </p:grpSpPr>
        <p:pic>
          <p:nvPicPr>
            <p:cNvPr id="33" name="图片 32" descr="人">
              <a:extLst>
                <a:ext uri="{FF2B5EF4-FFF2-40B4-BE49-F238E27FC236}">
                  <a16:creationId xmlns:a16="http://schemas.microsoft.com/office/drawing/2014/main" id="{5E480092-DEED-4299-9307-1B69520A9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281" y="5547"/>
              <a:ext cx="1170" cy="117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271651A-ED9F-40CF-A063-3F774BA3C355}"/>
                </a:ext>
              </a:extLst>
            </p:cNvPr>
            <p:cNvSpPr txBox="1"/>
            <p:nvPr/>
          </p:nvSpPr>
          <p:spPr>
            <a:xfrm>
              <a:off x="11205" y="6717"/>
              <a:ext cx="1739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b="1">
                  <a:latin typeface="微软雅黑" panose="020B0503020204020204" charset="-122"/>
                  <a:ea typeface="微软雅黑" panose="020B0503020204020204" charset="-122"/>
                </a:rPr>
                <a:t>分销商</a:t>
              </a: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029856-AAC2-4C6B-8252-5CDC5554C5A3}"/>
              </a:ext>
            </a:extLst>
          </p:cNvPr>
          <p:cNvCxnSpPr/>
          <p:nvPr/>
        </p:nvCxnSpPr>
        <p:spPr>
          <a:xfrm flipV="1">
            <a:off x="2627784" y="1783952"/>
            <a:ext cx="953508" cy="571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2A8810-3DEA-412B-ADD9-39FE29624696}"/>
              </a:ext>
            </a:extLst>
          </p:cNvPr>
          <p:cNvSpPr txBox="1"/>
          <p:nvPr/>
        </p:nvSpPr>
        <p:spPr>
          <a:xfrm rot="19699153">
            <a:off x="2965113" y="2118929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进货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440341-5B42-4860-9FA9-93AD87CFFF45}"/>
              </a:ext>
            </a:extLst>
          </p:cNvPr>
          <p:cNvCxnSpPr>
            <a:stCxn id="34" idx="1"/>
          </p:cNvCxnSpPr>
          <p:nvPr/>
        </p:nvCxnSpPr>
        <p:spPr>
          <a:xfrm flipH="1">
            <a:off x="2636496" y="1921827"/>
            <a:ext cx="944796" cy="57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4BF0D4-524E-468B-A384-67504F521E1E}"/>
              </a:ext>
            </a:extLst>
          </p:cNvPr>
          <p:cNvSpPr txBox="1"/>
          <p:nvPr/>
        </p:nvSpPr>
        <p:spPr>
          <a:xfrm rot="19699153">
            <a:off x="2719573" y="1768500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发货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25EDD9-E417-4872-883E-EB3DA04F07A7}"/>
              </a:ext>
            </a:extLst>
          </p:cNvPr>
          <p:cNvSpPr txBox="1"/>
          <p:nvPr/>
        </p:nvSpPr>
        <p:spPr>
          <a:xfrm>
            <a:off x="4199752" y="176681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类似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6" grpId="0"/>
      <p:bldP spid="3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8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</a:t>
            </a:r>
            <a:endParaRPr 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907701" y="2251732"/>
            <a:ext cx="936108" cy="1173871"/>
            <a:chOff x="5265574" y="1061781"/>
            <a:chExt cx="936108" cy="117387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28184" y="2263038"/>
            <a:ext cx="827172" cy="977467"/>
            <a:chOff x="7255113" y="1170020"/>
            <a:chExt cx="827172" cy="9774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313880" y="184740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99" y="2100331"/>
            <a:ext cx="693701" cy="693701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 flipH="1">
            <a:off x="2915817" y="2693148"/>
            <a:ext cx="324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892750" y="2305044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925135" y="2940423"/>
            <a:ext cx="323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13" y="3064327"/>
            <a:ext cx="722552" cy="72255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026" y="3247698"/>
            <a:ext cx="560881" cy="883997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594044" y="3684662"/>
            <a:ext cx="2287913" cy="7155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消费者扫码瓶上的二维码，可以得到奖励，并且可以查询到水的整个流通过程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A6305-F145-461B-B394-0DD7F78349A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06671"/>
                </a:solidFill>
                <a:effectLst/>
                <a:uLnTx/>
                <a:uFillTx/>
                <a:latin typeface="Arial Unicode MS" panose="020B0604020202020204" charset="-122"/>
              </a:rPr>
              <a:t>9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06671"/>
              </a:solidFill>
              <a:effectLst/>
              <a:uLnTx/>
              <a:uFillTx/>
              <a:latin typeface="Arial Unicode MS" panose="020B0604020202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解决思路一：</a:t>
            </a:r>
            <a:endParaRPr 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308304" y="2388220"/>
            <a:ext cx="827172" cy="977467"/>
            <a:chOff x="7255113" y="1170020"/>
            <a:chExt cx="827172" cy="9774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13" y="1170020"/>
              <a:ext cx="827172" cy="6937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313880" y="184740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消费者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16CE8D-63C0-4B0C-A8CC-3BB7AE4B6F1F}"/>
              </a:ext>
            </a:extLst>
          </p:cNvPr>
          <p:cNvGrpSpPr/>
          <p:nvPr/>
        </p:nvGrpSpPr>
        <p:grpSpPr>
          <a:xfrm>
            <a:off x="7010654" y="1103710"/>
            <a:ext cx="1012467" cy="1012467"/>
            <a:chOff x="5215717" y="1239265"/>
            <a:chExt cx="1012467" cy="1012467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717" y="1239265"/>
              <a:ext cx="1012467" cy="101246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C7EEC26-AC7B-4EB7-A47A-8982133AC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91598">
              <a:off x="5317274" y="1333450"/>
              <a:ext cx="809351" cy="501146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643188-60D2-4E52-BDD8-BCB6374BBFBA}"/>
              </a:ext>
            </a:extLst>
          </p:cNvPr>
          <p:cNvGrpSpPr/>
          <p:nvPr/>
        </p:nvGrpSpPr>
        <p:grpSpPr>
          <a:xfrm>
            <a:off x="2424434" y="3856120"/>
            <a:ext cx="936108" cy="1173871"/>
            <a:chOff x="5265574" y="1061781"/>
            <a:chExt cx="936108" cy="117387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0977CEB-5DDF-4D83-84E5-12FC673D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5574" y="1061781"/>
              <a:ext cx="936108" cy="93610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949BC0-0295-4FCA-B9B0-21C27DADC8A6}"/>
                </a:ext>
              </a:extLst>
            </p:cNvPr>
            <p:cNvSpPr txBox="1"/>
            <p:nvPr/>
          </p:nvSpPr>
          <p:spPr>
            <a:xfrm>
              <a:off x="5376636" y="1935570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终端店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034DE1-3371-4F2E-887D-01A7DD54D8E8}"/>
              </a:ext>
            </a:extLst>
          </p:cNvPr>
          <p:cNvGrpSpPr/>
          <p:nvPr/>
        </p:nvGrpSpPr>
        <p:grpSpPr>
          <a:xfrm>
            <a:off x="369268" y="2338325"/>
            <a:ext cx="1155912" cy="1230172"/>
            <a:chOff x="5702707" y="2285921"/>
            <a:chExt cx="1129258" cy="130537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B43AB07-01D9-43AC-9111-9F7CAD52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707" y="2285921"/>
              <a:ext cx="1129258" cy="112925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7474DE-A3A4-41DF-B72B-B00A0A9A49FE}"/>
                </a:ext>
              </a:extLst>
            </p:cNvPr>
            <p:cNvSpPr txBox="1"/>
            <p:nvPr/>
          </p:nvSpPr>
          <p:spPr>
            <a:xfrm>
              <a:off x="5915316" y="3291215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经销商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9E90672-1402-4AC3-9A9F-3EF0A3E1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09775"/>
            <a:ext cx="1155912" cy="115591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15627CF-13A8-4281-B21C-ED42E9DD5272}"/>
              </a:ext>
            </a:extLst>
          </p:cNvPr>
          <p:cNvGrpSpPr/>
          <p:nvPr/>
        </p:nvGrpSpPr>
        <p:grpSpPr>
          <a:xfrm>
            <a:off x="2224591" y="965287"/>
            <a:ext cx="1012467" cy="1087396"/>
            <a:chOff x="4488667" y="1292097"/>
            <a:chExt cx="735505" cy="998897"/>
          </a:xfrm>
        </p:grpSpPr>
        <p:pic>
          <p:nvPicPr>
            <p:cNvPr id="41" name="图片 40" descr="人">
              <a:extLst>
                <a:ext uri="{FF2B5EF4-FFF2-40B4-BE49-F238E27FC236}">
                  <a16:creationId xmlns:a16="http://schemas.microsoft.com/office/drawing/2014/main" id="{47B7D45F-88B6-434A-8D33-2369F9FD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8159" y="1292097"/>
              <a:ext cx="556522" cy="711900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3789196-B522-45D8-A204-51E5C6ADD756}"/>
                </a:ext>
              </a:extLst>
            </p:cNvPr>
            <p:cNvSpPr txBox="1"/>
            <p:nvPr/>
          </p:nvSpPr>
          <p:spPr>
            <a:xfrm>
              <a:off x="4488667" y="2013995"/>
              <a:ext cx="735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分销商</a:t>
              </a: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B6087B-C1C7-40ED-835E-51288A0A41A2}"/>
              </a:ext>
            </a:extLst>
          </p:cNvPr>
          <p:cNvCxnSpPr/>
          <p:nvPr/>
        </p:nvCxnSpPr>
        <p:spPr>
          <a:xfrm flipH="1">
            <a:off x="5724128" y="2859782"/>
            <a:ext cx="1321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A23B3B-0685-4AA2-8B91-AA95958A6237}"/>
              </a:ext>
            </a:extLst>
          </p:cNvPr>
          <p:cNvGrpSpPr/>
          <p:nvPr/>
        </p:nvGrpSpPr>
        <p:grpSpPr>
          <a:xfrm>
            <a:off x="6084168" y="1985690"/>
            <a:ext cx="693701" cy="874092"/>
            <a:chOff x="6084168" y="1985690"/>
            <a:chExt cx="693701" cy="87409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96339B-97A9-4CF6-8B6C-3A4EBCFE23B5}"/>
                </a:ext>
              </a:extLst>
            </p:cNvPr>
            <p:cNvSpPr txBox="1"/>
            <p:nvPr/>
          </p:nvSpPr>
          <p:spPr>
            <a:xfrm>
              <a:off x="6119600" y="2559700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举报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736C126-3A18-42FF-B1AA-5BEB26C4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1985690"/>
              <a:ext cx="693701" cy="693701"/>
            </a:xfrm>
            <a:prstGeom prst="rect">
              <a:avLst/>
            </a:prstGeom>
          </p:spPr>
        </p:pic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id="{0585A354-1979-493B-B200-95D2EEAECB2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73" y="2461755"/>
            <a:ext cx="1022525" cy="94077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689086-AD7C-43FB-8F83-1D7A8C5D38DA}"/>
              </a:ext>
            </a:extLst>
          </p:cNvPr>
          <p:cNvCxnSpPr/>
          <p:nvPr/>
        </p:nvCxnSpPr>
        <p:spPr>
          <a:xfrm flipH="1">
            <a:off x="3491880" y="300379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B83B5-9226-4593-B553-B187CFC01492}"/>
              </a:ext>
            </a:extLst>
          </p:cNvPr>
          <p:cNvSpPr txBox="1"/>
          <p:nvPr/>
        </p:nvSpPr>
        <p:spPr>
          <a:xfrm>
            <a:off x="3662254" y="2720384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99B392A-54C9-4B82-B673-76599C644EC4}"/>
              </a:ext>
            </a:extLst>
          </p:cNvPr>
          <p:cNvGrpSpPr/>
          <p:nvPr/>
        </p:nvGrpSpPr>
        <p:grpSpPr>
          <a:xfrm>
            <a:off x="2424434" y="2052684"/>
            <a:ext cx="530915" cy="351950"/>
            <a:chOff x="2424434" y="2052684"/>
            <a:chExt cx="530915" cy="35195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4967DF2-E721-4332-BC26-544C00F37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515" y="2052684"/>
              <a:ext cx="0" cy="3355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9D10E42-09F0-4E97-9499-75BC7442ADFC}"/>
                </a:ext>
              </a:extLst>
            </p:cNvPr>
            <p:cNvSpPr txBox="1"/>
            <p:nvPr/>
          </p:nvSpPr>
          <p:spPr>
            <a:xfrm>
              <a:off x="2424434" y="2104552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追责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4722063-FEF6-4416-B6C4-9382928C60BA}"/>
              </a:ext>
            </a:extLst>
          </p:cNvPr>
          <p:cNvGrpSpPr/>
          <p:nvPr/>
        </p:nvGrpSpPr>
        <p:grpSpPr>
          <a:xfrm>
            <a:off x="1525180" y="2679391"/>
            <a:ext cx="699411" cy="324407"/>
            <a:chOff x="1525180" y="2679391"/>
            <a:chExt cx="699411" cy="32440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E2A56C1-3FD4-4AAE-A1A2-3B13E28A388D}"/>
                </a:ext>
              </a:extLst>
            </p:cNvPr>
            <p:cNvCxnSpPr/>
            <p:nvPr/>
          </p:nvCxnSpPr>
          <p:spPr>
            <a:xfrm flipH="1">
              <a:off x="1525180" y="3003798"/>
              <a:ext cx="69941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060E813-C9C5-4CAB-9DB9-828E3D912D64}"/>
                </a:ext>
              </a:extLst>
            </p:cNvPr>
            <p:cNvSpPr txBox="1"/>
            <p:nvPr/>
          </p:nvSpPr>
          <p:spPr>
            <a:xfrm>
              <a:off x="1679880" y="2679391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追责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EFFE567-360C-4037-B720-F96A77A4809F}"/>
              </a:ext>
            </a:extLst>
          </p:cNvPr>
          <p:cNvGrpSpPr/>
          <p:nvPr/>
        </p:nvGrpSpPr>
        <p:grpSpPr>
          <a:xfrm>
            <a:off x="2465366" y="3459646"/>
            <a:ext cx="530915" cy="336240"/>
            <a:chOff x="2465366" y="3459646"/>
            <a:chExt cx="530915" cy="33624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E383A9D-ABB3-4C9C-BCD6-BCBDCBA8F878}"/>
                </a:ext>
              </a:extLst>
            </p:cNvPr>
            <p:cNvCxnSpPr/>
            <p:nvPr/>
          </p:nvCxnSpPr>
          <p:spPr>
            <a:xfrm>
              <a:off x="2987824" y="3507854"/>
              <a:ext cx="0" cy="28803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C10573F-C0F8-4390-9B08-A31A4F5A4E7A}"/>
                </a:ext>
              </a:extLst>
            </p:cNvPr>
            <p:cNvSpPr txBox="1"/>
            <p:nvPr/>
          </p:nvSpPr>
          <p:spPr>
            <a:xfrm>
              <a:off x="2465366" y="3459646"/>
              <a:ext cx="530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追责</a:t>
              </a: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8D55A346-CA7C-4EAE-B611-DA0F4399B1FD}"/>
              </a:ext>
            </a:extLst>
          </p:cNvPr>
          <p:cNvSpPr/>
          <p:nvPr/>
        </p:nvSpPr>
        <p:spPr>
          <a:xfrm>
            <a:off x="6385057" y="3789675"/>
            <a:ext cx="2287913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消费者发现产品过期时，可以向农夫山泉举报，农夫山泉会根据区块链上的信息进行追责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20C9C2-0FE7-4A1B-86F6-83D19D53848B}"/>
              </a:ext>
            </a:extLst>
          </p:cNvPr>
          <p:cNvGrpSpPr/>
          <p:nvPr/>
        </p:nvGrpSpPr>
        <p:grpSpPr>
          <a:xfrm>
            <a:off x="3039681" y="1180530"/>
            <a:ext cx="693693" cy="677354"/>
            <a:chOff x="3241336" y="1224451"/>
            <a:chExt cx="693693" cy="67735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721A54A-A1F2-4C3B-BB63-57327B5E2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99" y="1224451"/>
              <a:ext cx="415744" cy="41574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DE4899-0892-4AB4-891A-E931F0616DB3}"/>
                </a:ext>
              </a:extLst>
            </p:cNvPr>
            <p:cNvSpPr txBox="1"/>
            <p:nvPr/>
          </p:nvSpPr>
          <p:spPr>
            <a:xfrm>
              <a:off x="3241336" y="1640195"/>
              <a:ext cx="693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保证金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C6BDA49-70D4-4759-8B9E-BCBFA4980D6A}"/>
              </a:ext>
            </a:extLst>
          </p:cNvPr>
          <p:cNvGrpSpPr/>
          <p:nvPr/>
        </p:nvGrpSpPr>
        <p:grpSpPr>
          <a:xfrm>
            <a:off x="565330" y="3568497"/>
            <a:ext cx="693693" cy="677354"/>
            <a:chOff x="3241336" y="1224451"/>
            <a:chExt cx="693693" cy="677354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8219D9D-BC5B-42AA-B45D-24EBC449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99" y="1224451"/>
              <a:ext cx="415744" cy="415744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790FCBE-8916-4B3B-96DD-DC443C9F447B}"/>
                </a:ext>
              </a:extLst>
            </p:cNvPr>
            <p:cNvSpPr txBox="1"/>
            <p:nvPr/>
          </p:nvSpPr>
          <p:spPr>
            <a:xfrm>
              <a:off x="3241336" y="1640195"/>
              <a:ext cx="693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保证金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03EAC90-B034-4F7D-9EA5-75F0C9E0D263}"/>
              </a:ext>
            </a:extLst>
          </p:cNvPr>
          <p:cNvGrpSpPr/>
          <p:nvPr/>
        </p:nvGrpSpPr>
        <p:grpSpPr>
          <a:xfrm>
            <a:off x="3471604" y="4294016"/>
            <a:ext cx="693693" cy="677354"/>
            <a:chOff x="3241336" y="1224451"/>
            <a:chExt cx="693693" cy="677354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C222442-DC5E-4EFB-BF00-22911659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99" y="1224451"/>
              <a:ext cx="415744" cy="415744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DE22A13-DBC3-428A-8FEF-A15BC2F3F795}"/>
                </a:ext>
              </a:extLst>
            </p:cNvPr>
            <p:cNvSpPr txBox="1"/>
            <p:nvPr/>
          </p:nvSpPr>
          <p:spPr>
            <a:xfrm>
              <a:off x="3241336" y="1640195"/>
              <a:ext cx="693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保证金</a:t>
              </a:r>
              <a:endParaRPr lang="zh-CN" altLang="en-US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FA4EE54B-5A1B-47E1-8609-8CBAB86F67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54" y="1368527"/>
            <a:ext cx="266704" cy="26670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734955E-67B2-4FFF-BE60-3A67D362FC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00" y="3717537"/>
            <a:ext cx="266704" cy="26670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126BFE8-A75D-43A2-B14E-288B7A493F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98" y="4383594"/>
            <a:ext cx="266704" cy="2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5D8E9"/>
        </a:solidFill>
        <a:ln>
          <a:solidFill>
            <a:srgbClr val="33C4E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1426</Words>
  <Application>Microsoft Office PowerPoint</Application>
  <PresentationFormat>全屏显示(16:9)</PresentationFormat>
  <Paragraphs>327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 Unicode MS</vt:lpstr>
      <vt:lpstr>等线</vt:lpstr>
      <vt:lpstr>等线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PowerPoint 演示文稿</vt:lpstr>
      <vt:lpstr>目录</vt:lpstr>
      <vt:lpstr>项目背景及预期目标</vt:lpstr>
      <vt:lpstr>现有区块链与供应链结合案例</vt:lpstr>
      <vt:lpstr>目录</vt:lpstr>
      <vt:lpstr>解决思路一：</vt:lpstr>
      <vt:lpstr>解决思路一：</vt:lpstr>
      <vt:lpstr>解决思路一：</vt:lpstr>
      <vt:lpstr>解决思路一：</vt:lpstr>
      <vt:lpstr>解决思路一：问题</vt:lpstr>
      <vt:lpstr>解决思路一：示例</vt:lpstr>
      <vt:lpstr>解决思路一：示例</vt:lpstr>
      <vt:lpstr>解决思路一（可选）</vt:lpstr>
      <vt:lpstr>方案一</vt:lpstr>
      <vt:lpstr>解决思路二：</vt:lpstr>
      <vt:lpstr>解决思路二：</vt:lpstr>
      <vt:lpstr>方案二</vt:lpstr>
      <vt:lpstr>总结</vt:lpstr>
      <vt:lpstr>资金使用计划</vt:lpstr>
      <vt:lpstr>资金使用计划</vt:lpstr>
      <vt:lpstr>资金使用计划</vt:lpstr>
      <vt:lpstr>我们的优势</vt:lpstr>
    </vt:vector>
  </TitlesOfParts>
  <Company>夏酷工作室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CoolSummer</dc:creator>
  <cp:lastModifiedBy>DeShan Xiao</cp:lastModifiedBy>
  <cp:revision>1687</cp:revision>
  <dcterms:created xsi:type="dcterms:W3CDTF">2016-01-03T01:55:00Z</dcterms:created>
  <dcterms:modified xsi:type="dcterms:W3CDTF">2018-01-18T02:16:34Z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