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2" r:id="rId2"/>
  </p:sldMasterIdLst>
  <p:notesMasterIdLst>
    <p:notesMasterId r:id="rId23"/>
  </p:notesMasterIdLst>
  <p:sldIdLst>
    <p:sldId id="256" r:id="rId3"/>
    <p:sldId id="258" r:id="rId4"/>
    <p:sldId id="261" r:id="rId5"/>
    <p:sldId id="299" r:id="rId6"/>
    <p:sldId id="324" r:id="rId7"/>
    <p:sldId id="308" r:id="rId8"/>
    <p:sldId id="313" r:id="rId9"/>
    <p:sldId id="314" r:id="rId10"/>
    <p:sldId id="300" r:id="rId11"/>
    <p:sldId id="322" r:id="rId12"/>
    <p:sldId id="325" r:id="rId13"/>
    <p:sldId id="318" r:id="rId14"/>
    <p:sldId id="320" r:id="rId15"/>
    <p:sldId id="321" r:id="rId16"/>
    <p:sldId id="323" r:id="rId17"/>
    <p:sldId id="271" r:id="rId18"/>
    <p:sldId id="295" r:id="rId19"/>
    <p:sldId id="296" r:id="rId20"/>
    <p:sldId id="267" r:id="rId21"/>
    <p:sldId id="27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A4A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79073" autoAdjust="0"/>
  </p:normalViewPr>
  <p:slideViewPr>
    <p:cSldViewPr snapToGrid="0">
      <p:cViewPr varScale="1">
        <p:scale>
          <a:sx n="68" d="100"/>
          <a:sy n="68" d="100"/>
        </p:scale>
        <p:origin x="2016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FDBC0E-DBB1-4394-A9E6-4FDCB735585D}" type="doc">
      <dgm:prSet loTypeId="urn:microsoft.com/office/officeart/2008/layout/RadialCluster" loCatId="cycle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B368A035-41CB-4B7C-AB55-B2F17EC4325D}">
      <dgm:prSet phldrT="[文本]"/>
      <dgm:spPr/>
      <dgm:t>
        <a:bodyPr/>
        <a:lstStyle/>
        <a:p>
          <a:r>
            <a:rPr lang="zh-CN" altLang="en-US" dirty="0"/>
            <a:t>共识机制</a:t>
          </a:r>
        </a:p>
      </dgm:t>
    </dgm:pt>
    <dgm:pt modelId="{AF3A1B7E-62B2-41EB-B2F5-5BCC511C2BA5}" type="parTrans" cxnId="{4B4F6101-3386-486F-905F-A4C43277E114}">
      <dgm:prSet/>
      <dgm:spPr/>
      <dgm:t>
        <a:bodyPr/>
        <a:lstStyle/>
        <a:p>
          <a:endParaRPr lang="zh-CN" altLang="en-US"/>
        </a:p>
      </dgm:t>
    </dgm:pt>
    <dgm:pt modelId="{AE11FDF9-02AB-49D4-B7FE-A7618F3C6994}" type="sibTrans" cxnId="{4B4F6101-3386-486F-905F-A4C43277E114}">
      <dgm:prSet/>
      <dgm:spPr/>
      <dgm:t>
        <a:bodyPr/>
        <a:lstStyle/>
        <a:p>
          <a:endParaRPr lang="zh-CN" altLang="en-US"/>
        </a:p>
      </dgm:t>
    </dgm:pt>
    <dgm:pt modelId="{9382EC16-1031-4EE6-B092-89E35C2E27E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/>
            <a:t>安全</a:t>
          </a:r>
        </a:p>
      </dgm:t>
    </dgm:pt>
    <dgm:pt modelId="{DC5474A7-B934-4905-8FB6-F9AB605E52E9}" type="parTrans" cxnId="{913A0821-1C4D-4183-9E68-B3645EBDB2DF}">
      <dgm:prSet/>
      <dgm:spPr/>
      <dgm:t>
        <a:bodyPr/>
        <a:lstStyle/>
        <a:p>
          <a:endParaRPr lang="zh-CN" altLang="en-US"/>
        </a:p>
      </dgm:t>
    </dgm:pt>
    <dgm:pt modelId="{9ADB03EC-C628-46DD-92D2-EA17ABD4EA0B}" type="sibTrans" cxnId="{913A0821-1C4D-4183-9E68-B3645EBDB2DF}">
      <dgm:prSet/>
      <dgm:spPr/>
      <dgm:t>
        <a:bodyPr/>
        <a:lstStyle/>
        <a:p>
          <a:endParaRPr lang="zh-CN" altLang="en-US"/>
        </a:p>
      </dgm:t>
    </dgm:pt>
    <dgm:pt modelId="{31F956FF-45BC-43B6-B639-3BED0B88643F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效率</a:t>
          </a:r>
        </a:p>
      </dgm:t>
    </dgm:pt>
    <dgm:pt modelId="{A39E3ADC-2D96-4347-BEC7-E09CF154CD95}" type="parTrans" cxnId="{623D476F-AC7D-48CA-909F-5E6D4F462D93}">
      <dgm:prSet/>
      <dgm:spPr/>
      <dgm:t>
        <a:bodyPr/>
        <a:lstStyle/>
        <a:p>
          <a:endParaRPr lang="zh-CN" altLang="en-US"/>
        </a:p>
      </dgm:t>
    </dgm:pt>
    <dgm:pt modelId="{8C74F6CF-7743-4D4A-BC16-71544EAE5FBA}" type="sibTrans" cxnId="{623D476F-AC7D-48CA-909F-5E6D4F462D93}">
      <dgm:prSet/>
      <dgm:spPr/>
      <dgm:t>
        <a:bodyPr/>
        <a:lstStyle/>
        <a:p>
          <a:endParaRPr lang="zh-CN" altLang="en-US"/>
        </a:p>
      </dgm:t>
    </dgm:pt>
    <dgm:pt modelId="{58C27F87-0918-4918-8D19-F404AEEC867A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/>
            <a:t>激励</a:t>
          </a:r>
        </a:p>
      </dgm:t>
    </dgm:pt>
    <dgm:pt modelId="{4DF955EE-6D97-4353-A67B-35838B7D7B75}" type="parTrans" cxnId="{70C19CB9-0E4B-4A12-8A34-283EE129CA36}">
      <dgm:prSet/>
      <dgm:spPr/>
      <dgm:t>
        <a:bodyPr/>
        <a:lstStyle/>
        <a:p>
          <a:endParaRPr lang="zh-CN" altLang="en-US"/>
        </a:p>
      </dgm:t>
    </dgm:pt>
    <dgm:pt modelId="{E209D6E7-FF0E-4CC0-B150-C87F52B0B865}" type="sibTrans" cxnId="{70C19CB9-0E4B-4A12-8A34-283EE129CA36}">
      <dgm:prSet/>
      <dgm:spPr/>
      <dgm:t>
        <a:bodyPr/>
        <a:lstStyle/>
        <a:p>
          <a:endParaRPr lang="zh-CN" altLang="en-US"/>
        </a:p>
      </dgm:t>
    </dgm:pt>
    <dgm:pt modelId="{BBDFB008-5198-4900-B1E8-3F1865B962C1}" type="pres">
      <dgm:prSet presAssocID="{3DFDBC0E-DBB1-4394-A9E6-4FDCB735585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86A0753-72BB-4A79-8396-FDFF681EAB37}" type="pres">
      <dgm:prSet presAssocID="{B368A035-41CB-4B7C-AB55-B2F17EC4325D}" presName="singleCycle" presStyleCnt="0"/>
      <dgm:spPr/>
    </dgm:pt>
    <dgm:pt modelId="{58E30030-A2BB-4D77-90FD-AE725266EFD8}" type="pres">
      <dgm:prSet presAssocID="{B368A035-41CB-4B7C-AB55-B2F17EC4325D}" presName="singleCenter" presStyleLbl="node1" presStyleIdx="0" presStyleCnt="4">
        <dgm:presLayoutVars>
          <dgm:chMax val="7"/>
          <dgm:chPref val="7"/>
        </dgm:presLayoutVars>
      </dgm:prSet>
      <dgm:spPr/>
    </dgm:pt>
    <dgm:pt modelId="{F3F3A29B-A39D-440F-81EA-E9F9CBD7681E}" type="pres">
      <dgm:prSet presAssocID="{DC5474A7-B934-4905-8FB6-F9AB605E52E9}" presName="Name56" presStyleLbl="parChTrans1D2" presStyleIdx="0" presStyleCnt="3"/>
      <dgm:spPr/>
    </dgm:pt>
    <dgm:pt modelId="{5803691D-2C93-4401-B167-24DD970832E1}" type="pres">
      <dgm:prSet presAssocID="{9382EC16-1031-4EE6-B092-89E35C2E27E5}" presName="text0" presStyleLbl="node1" presStyleIdx="1" presStyleCnt="4" custScaleY="106520" custRadScaleRad="83067" custRadScaleInc="-1309">
        <dgm:presLayoutVars>
          <dgm:bulletEnabled val="1"/>
        </dgm:presLayoutVars>
      </dgm:prSet>
      <dgm:spPr/>
    </dgm:pt>
    <dgm:pt modelId="{02567019-B84F-4E2F-8719-F00334F4BF26}" type="pres">
      <dgm:prSet presAssocID="{A39E3ADC-2D96-4347-BEC7-E09CF154CD95}" presName="Name56" presStyleLbl="parChTrans1D2" presStyleIdx="1" presStyleCnt="3"/>
      <dgm:spPr/>
    </dgm:pt>
    <dgm:pt modelId="{14B9874B-B86A-493C-8125-4AABE310FE0B}" type="pres">
      <dgm:prSet presAssocID="{31F956FF-45BC-43B6-B639-3BED0B88643F}" presName="text0" presStyleLbl="node1" presStyleIdx="2" presStyleCnt="4">
        <dgm:presLayoutVars>
          <dgm:bulletEnabled val="1"/>
        </dgm:presLayoutVars>
      </dgm:prSet>
      <dgm:spPr/>
    </dgm:pt>
    <dgm:pt modelId="{B70AB386-4C87-49A9-9AF3-E53AB1A98A22}" type="pres">
      <dgm:prSet presAssocID="{4DF955EE-6D97-4353-A67B-35838B7D7B75}" presName="Name56" presStyleLbl="parChTrans1D2" presStyleIdx="2" presStyleCnt="3"/>
      <dgm:spPr/>
    </dgm:pt>
    <dgm:pt modelId="{9B69AB9B-2F23-4A3F-B2E4-D746D4E1847F}" type="pres">
      <dgm:prSet presAssocID="{58C27F87-0918-4918-8D19-F404AEEC867A}" presName="text0" presStyleLbl="node1" presStyleIdx="3" presStyleCnt="4">
        <dgm:presLayoutVars>
          <dgm:bulletEnabled val="1"/>
        </dgm:presLayoutVars>
      </dgm:prSet>
      <dgm:spPr/>
    </dgm:pt>
  </dgm:ptLst>
  <dgm:cxnLst>
    <dgm:cxn modelId="{4B4F6101-3386-486F-905F-A4C43277E114}" srcId="{3DFDBC0E-DBB1-4394-A9E6-4FDCB735585D}" destId="{B368A035-41CB-4B7C-AB55-B2F17EC4325D}" srcOrd="0" destOrd="0" parTransId="{AF3A1B7E-62B2-41EB-B2F5-5BCC511C2BA5}" sibTransId="{AE11FDF9-02AB-49D4-B7FE-A7618F3C6994}"/>
    <dgm:cxn modelId="{16F10204-488E-4F3A-A7DE-13B3E0113F9B}" type="presOf" srcId="{B368A035-41CB-4B7C-AB55-B2F17EC4325D}" destId="{58E30030-A2BB-4D77-90FD-AE725266EFD8}" srcOrd="0" destOrd="0" presId="urn:microsoft.com/office/officeart/2008/layout/RadialCluster"/>
    <dgm:cxn modelId="{913A0821-1C4D-4183-9E68-B3645EBDB2DF}" srcId="{B368A035-41CB-4B7C-AB55-B2F17EC4325D}" destId="{9382EC16-1031-4EE6-B092-89E35C2E27E5}" srcOrd="0" destOrd="0" parTransId="{DC5474A7-B934-4905-8FB6-F9AB605E52E9}" sibTransId="{9ADB03EC-C628-46DD-92D2-EA17ABD4EA0B}"/>
    <dgm:cxn modelId="{F53EA32E-59CA-43B0-A278-CB5B12E09F1B}" type="presOf" srcId="{3DFDBC0E-DBB1-4394-A9E6-4FDCB735585D}" destId="{BBDFB008-5198-4900-B1E8-3F1865B962C1}" srcOrd="0" destOrd="0" presId="urn:microsoft.com/office/officeart/2008/layout/RadialCluster"/>
    <dgm:cxn modelId="{4AD3A95D-198C-4EE7-8FCA-8821DF8BA913}" type="presOf" srcId="{31F956FF-45BC-43B6-B639-3BED0B88643F}" destId="{14B9874B-B86A-493C-8125-4AABE310FE0B}" srcOrd="0" destOrd="0" presId="urn:microsoft.com/office/officeart/2008/layout/RadialCluster"/>
    <dgm:cxn modelId="{37153767-7AEC-4E1D-91B7-1619706C58FE}" type="presOf" srcId="{A39E3ADC-2D96-4347-BEC7-E09CF154CD95}" destId="{02567019-B84F-4E2F-8719-F00334F4BF26}" srcOrd="0" destOrd="0" presId="urn:microsoft.com/office/officeart/2008/layout/RadialCluster"/>
    <dgm:cxn modelId="{623D476F-AC7D-48CA-909F-5E6D4F462D93}" srcId="{B368A035-41CB-4B7C-AB55-B2F17EC4325D}" destId="{31F956FF-45BC-43B6-B639-3BED0B88643F}" srcOrd="1" destOrd="0" parTransId="{A39E3ADC-2D96-4347-BEC7-E09CF154CD95}" sibTransId="{8C74F6CF-7743-4D4A-BC16-71544EAE5FBA}"/>
    <dgm:cxn modelId="{39F20494-7C19-4C7E-8741-5F75252B5E18}" type="presOf" srcId="{9382EC16-1031-4EE6-B092-89E35C2E27E5}" destId="{5803691D-2C93-4401-B167-24DD970832E1}" srcOrd="0" destOrd="0" presId="urn:microsoft.com/office/officeart/2008/layout/RadialCluster"/>
    <dgm:cxn modelId="{85884EA1-6CF7-4D17-8BCF-07E9827B7871}" type="presOf" srcId="{DC5474A7-B934-4905-8FB6-F9AB605E52E9}" destId="{F3F3A29B-A39D-440F-81EA-E9F9CBD7681E}" srcOrd="0" destOrd="0" presId="urn:microsoft.com/office/officeart/2008/layout/RadialCluster"/>
    <dgm:cxn modelId="{A2E179B0-A732-4EC4-B0CF-1CC99AC856B9}" type="presOf" srcId="{58C27F87-0918-4918-8D19-F404AEEC867A}" destId="{9B69AB9B-2F23-4A3F-B2E4-D746D4E1847F}" srcOrd="0" destOrd="0" presId="urn:microsoft.com/office/officeart/2008/layout/RadialCluster"/>
    <dgm:cxn modelId="{70C19CB9-0E4B-4A12-8A34-283EE129CA36}" srcId="{B368A035-41CB-4B7C-AB55-B2F17EC4325D}" destId="{58C27F87-0918-4918-8D19-F404AEEC867A}" srcOrd="2" destOrd="0" parTransId="{4DF955EE-6D97-4353-A67B-35838B7D7B75}" sibTransId="{E209D6E7-FF0E-4CC0-B150-C87F52B0B865}"/>
    <dgm:cxn modelId="{664CE5E9-9C07-40AA-ABD6-FEDFDAB0053D}" type="presOf" srcId="{4DF955EE-6D97-4353-A67B-35838B7D7B75}" destId="{B70AB386-4C87-49A9-9AF3-E53AB1A98A22}" srcOrd="0" destOrd="0" presId="urn:microsoft.com/office/officeart/2008/layout/RadialCluster"/>
    <dgm:cxn modelId="{A8ECFEDB-A04B-4982-AACF-5C8AED8B89B2}" type="presParOf" srcId="{BBDFB008-5198-4900-B1E8-3F1865B962C1}" destId="{986A0753-72BB-4A79-8396-FDFF681EAB37}" srcOrd="0" destOrd="0" presId="urn:microsoft.com/office/officeart/2008/layout/RadialCluster"/>
    <dgm:cxn modelId="{9496B9B6-73EC-49F5-BA8B-D3C3186A7074}" type="presParOf" srcId="{986A0753-72BB-4A79-8396-FDFF681EAB37}" destId="{58E30030-A2BB-4D77-90FD-AE725266EFD8}" srcOrd="0" destOrd="0" presId="urn:microsoft.com/office/officeart/2008/layout/RadialCluster"/>
    <dgm:cxn modelId="{FBAB1239-8098-4D96-BA18-05E941BB7230}" type="presParOf" srcId="{986A0753-72BB-4A79-8396-FDFF681EAB37}" destId="{F3F3A29B-A39D-440F-81EA-E9F9CBD7681E}" srcOrd="1" destOrd="0" presId="urn:microsoft.com/office/officeart/2008/layout/RadialCluster"/>
    <dgm:cxn modelId="{99B7DEB3-3A92-43C6-B8B5-DE0E20D5D87B}" type="presParOf" srcId="{986A0753-72BB-4A79-8396-FDFF681EAB37}" destId="{5803691D-2C93-4401-B167-24DD970832E1}" srcOrd="2" destOrd="0" presId="urn:microsoft.com/office/officeart/2008/layout/RadialCluster"/>
    <dgm:cxn modelId="{BFDBA1A8-06BB-4EE3-A93A-9F1CE8279AC9}" type="presParOf" srcId="{986A0753-72BB-4A79-8396-FDFF681EAB37}" destId="{02567019-B84F-4E2F-8719-F00334F4BF26}" srcOrd="3" destOrd="0" presId="urn:microsoft.com/office/officeart/2008/layout/RadialCluster"/>
    <dgm:cxn modelId="{25D8CA25-0303-46E8-ABFD-E4F27A284546}" type="presParOf" srcId="{986A0753-72BB-4A79-8396-FDFF681EAB37}" destId="{14B9874B-B86A-493C-8125-4AABE310FE0B}" srcOrd="4" destOrd="0" presId="urn:microsoft.com/office/officeart/2008/layout/RadialCluster"/>
    <dgm:cxn modelId="{DF8BA9C6-8F97-4AD6-88A8-1614D945EFE2}" type="presParOf" srcId="{986A0753-72BB-4A79-8396-FDFF681EAB37}" destId="{B70AB386-4C87-49A9-9AF3-E53AB1A98A22}" srcOrd="5" destOrd="0" presId="urn:microsoft.com/office/officeart/2008/layout/RadialCluster"/>
    <dgm:cxn modelId="{789BE4F9-BF65-4474-B0AA-B0C8D59A4629}" type="presParOf" srcId="{986A0753-72BB-4A79-8396-FDFF681EAB37}" destId="{9B69AB9B-2F23-4A3F-B2E4-D746D4E1847F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30030-A2BB-4D77-90FD-AE725266EFD8}">
      <dsp:nvSpPr>
        <dsp:cNvPr id="0" name=""/>
        <dsp:cNvSpPr/>
      </dsp:nvSpPr>
      <dsp:spPr>
        <a:xfrm>
          <a:off x="2503646" y="1700237"/>
          <a:ext cx="1088707" cy="108870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共识机制</a:t>
          </a:r>
        </a:p>
      </dsp:txBody>
      <dsp:txXfrm>
        <a:off x="2556792" y="1753383"/>
        <a:ext cx="982415" cy="982415"/>
      </dsp:txXfrm>
    </dsp:sp>
    <dsp:sp modelId="{F3F3A29B-A39D-440F-81EA-E9F9CBD7681E}">
      <dsp:nvSpPr>
        <dsp:cNvPr id="0" name=""/>
        <dsp:cNvSpPr/>
      </dsp:nvSpPr>
      <dsp:spPr>
        <a:xfrm rot="16152876">
          <a:off x="2809124" y="1471974"/>
          <a:ext cx="45656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6568" y="0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3691D-2C93-4401-B167-24DD970832E1}">
      <dsp:nvSpPr>
        <dsp:cNvPr id="0" name=""/>
        <dsp:cNvSpPr/>
      </dsp:nvSpPr>
      <dsp:spPr>
        <a:xfrm>
          <a:off x="2664236" y="466718"/>
          <a:ext cx="729434" cy="776993"/>
        </a:xfrm>
        <a:prstGeom prst="roundRect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安全</a:t>
          </a:r>
        </a:p>
      </dsp:txBody>
      <dsp:txXfrm>
        <a:off x="2699844" y="502326"/>
        <a:ext cx="658218" cy="705777"/>
      </dsp:txXfrm>
    </dsp:sp>
    <dsp:sp modelId="{02567019-B84F-4E2F-8719-F00334F4BF26}">
      <dsp:nvSpPr>
        <dsp:cNvPr id="0" name=""/>
        <dsp:cNvSpPr/>
      </dsp:nvSpPr>
      <dsp:spPr>
        <a:xfrm rot="1800000">
          <a:off x="3550617" y="2714636"/>
          <a:ext cx="6230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3049" y="0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9874B-B86A-493C-8125-4AABE310FE0B}">
      <dsp:nvSpPr>
        <dsp:cNvPr id="0" name=""/>
        <dsp:cNvSpPr/>
      </dsp:nvSpPr>
      <dsp:spPr>
        <a:xfrm>
          <a:off x="4131930" y="2716251"/>
          <a:ext cx="729434" cy="729434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效率</a:t>
          </a:r>
        </a:p>
      </dsp:txBody>
      <dsp:txXfrm>
        <a:off x="4167538" y="2751859"/>
        <a:ext cx="658218" cy="658218"/>
      </dsp:txXfrm>
    </dsp:sp>
    <dsp:sp modelId="{B70AB386-4C87-49A9-9AF3-E53AB1A98A22}">
      <dsp:nvSpPr>
        <dsp:cNvPr id="0" name=""/>
        <dsp:cNvSpPr/>
      </dsp:nvSpPr>
      <dsp:spPr>
        <a:xfrm rot="9000000">
          <a:off x="1922333" y="2714636"/>
          <a:ext cx="6230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3049" y="0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9AB9B-2F23-4A3F-B2E4-D746D4E1847F}">
      <dsp:nvSpPr>
        <dsp:cNvPr id="0" name=""/>
        <dsp:cNvSpPr/>
      </dsp:nvSpPr>
      <dsp:spPr>
        <a:xfrm>
          <a:off x="1234635" y="2716251"/>
          <a:ext cx="729434" cy="729434"/>
        </a:xfrm>
        <a:prstGeom prst="roundRect">
          <a:avLst/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激励</a:t>
          </a:r>
        </a:p>
      </dsp:txBody>
      <dsp:txXfrm>
        <a:off x="1270243" y="2751859"/>
        <a:ext cx="658218" cy="658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F104D-0C5C-47B9-A1AB-264EDAE74B87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38164-2D9C-4044-9020-24C09D49F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99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共识机制是区块链系统的核心，目前主流的共识机制各有优劣，但是都没有达到促进、鼓励代币流通的目的，而且共识速度慢，不能被大规模使用。</a:t>
            </a:r>
            <a:endParaRPr lang="en-US" altLang="zh-CN" sz="1200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endParaRPr lang="en-US" altLang="zh-CN" sz="1200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目标：在不影响系统安全性的同时，激励代币的流通，并且大幅度提高交易速度。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38164-2D9C-4044-9020-24C09D49FF3D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732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在时间周期</a:t>
            </a:r>
            <a:r>
              <a:rPr lang="en-US" altLang="zh-CN" dirty="0"/>
              <a:t>T</a:t>
            </a:r>
            <a:r>
              <a:rPr lang="zh-CN" altLang="en-US" dirty="0"/>
              <a:t>内，设合约价值激励等于合约利润乘以激励系数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为了维持代币单位周期</a:t>
            </a:r>
            <a:r>
              <a:rPr lang="zh-CN" altLang="en-US"/>
              <a:t>发放量稳定，</a:t>
            </a:r>
            <a:r>
              <a:rPr lang="zh-CN" altLang="en-US" dirty="0"/>
              <a:t>需要做激励系数调整</a:t>
            </a:r>
            <a:endParaRPr lang="en-US" altLang="zh-CN" dirty="0"/>
          </a:p>
          <a:p>
            <a:r>
              <a:rPr lang="zh-CN" altLang="en-US" dirty="0"/>
              <a:t>由于一个周期可能会超发代币，因此新的系数与超发代币量成反比，与实际完成时间成正比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Calibri" panose="020F0502020204030204" pitchFamily="34" charset="0"/>
                <a:ea typeface="+mn-ea"/>
              </a:rPr>
              <a:t>这样设计可以将代币数量控制在合理的范围内，避免恶意膨胀。同时也激励了价值产生</a:t>
            </a:r>
            <a:endParaRPr lang="en-US" altLang="zh-CN" sz="1200" dirty="0">
              <a:latin typeface="Calibri" panose="020F0502020204030204" pitchFamily="34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Calibri" panose="020F0502020204030204" pitchFamily="34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然而当前联盟链共识速度较慢，确认一笔交易需要等待较长时间，为了提高性能，减少链上压力，实现了基于超级账本的</a:t>
            </a:r>
            <a:r>
              <a:rPr lang="en-US" altLang="zh-CN" dirty="0"/>
              <a:t>hypernet</a:t>
            </a:r>
            <a:r>
              <a:rPr lang="zh-CN" altLang="en-US" dirty="0"/>
              <a:t>模块</a:t>
            </a:r>
            <a:endParaRPr lang="zh-CN" altLang="en-US" sz="1200" dirty="0">
              <a:latin typeface="Calibri" panose="020F0502020204030204" pitchFamily="34" charset="0"/>
              <a:ea typeface="+mn-ea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38164-2D9C-4044-9020-24C09D49FF3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531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在区块这一层里，需要</a:t>
            </a:r>
            <a:r>
              <a:rPr lang="en-US" altLang="zh-CN" dirty="0"/>
              <a:t>time-lock</a:t>
            </a:r>
            <a:r>
              <a:rPr lang="zh-CN" altLang="en-US" dirty="0"/>
              <a:t>提供资产锁定的功能，防止通道的任意一方广播历史交易，欺骗主网络</a:t>
            </a:r>
            <a:endParaRPr lang="en-US" altLang="zh-CN" dirty="0"/>
          </a:p>
          <a:p>
            <a:r>
              <a:rPr lang="zh-CN" altLang="en-US" dirty="0"/>
              <a:t>在传统</a:t>
            </a:r>
            <a:r>
              <a:rPr lang="en-US" altLang="zh-CN" dirty="0" err="1"/>
              <a:t>utxo</a:t>
            </a:r>
            <a:r>
              <a:rPr lang="zh-CN" altLang="en-US" dirty="0"/>
              <a:t>模型之上，需要支持多重签名地址的生成和验证，这样才能完成支付通道的建立，然后隔离见证可以保证交易</a:t>
            </a:r>
            <a:r>
              <a:rPr lang="en-US" altLang="zh-CN" dirty="0"/>
              <a:t>id</a:t>
            </a:r>
            <a:r>
              <a:rPr lang="zh-CN" altLang="en-US" dirty="0"/>
              <a:t>的可溯性，防止被恶意篡改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在控制层中，序列到期可撤销合约负责保证支付通道双方交易的合法性，通道路由模块负责找到任意两个不直接相连的网络节点的支付路径。找到</a:t>
            </a:r>
            <a:endParaRPr lang="en-US" altLang="zh-CN" dirty="0"/>
          </a:p>
          <a:p>
            <a:r>
              <a:rPr lang="zh-CN" altLang="en-US" dirty="0"/>
              <a:t>路径后，由哈希时间锁定合约完成跨节点的交易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应用层提供支付通道建立、撤销和当前</a:t>
            </a:r>
            <a:r>
              <a:rPr lang="en-US" altLang="zh-CN" dirty="0"/>
              <a:t>Hypernet</a:t>
            </a:r>
            <a:r>
              <a:rPr lang="zh-CN" altLang="en-US"/>
              <a:t>状态信息查询等</a:t>
            </a:r>
            <a:r>
              <a:rPr lang="en-US" altLang="zh-CN" dirty="0"/>
              <a:t>REST API</a:t>
            </a:r>
            <a:r>
              <a:rPr lang="zh-CN" altLang="en-US" dirty="0"/>
              <a:t>供应用程序调用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38164-2D9C-4044-9020-24C09D49FF3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90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38164-2D9C-4044-9020-24C09D49FF3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741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38164-2D9C-4044-9020-24C09D49FF3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770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38164-2D9C-4044-9020-24C09D49FF3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82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当前主流的共识机制主要有</a:t>
            </a:r>
            <a:r>
              <a:rPr lang="en-US" altLang="zh-CN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POW</a:t>
            </a:r>
            <a:r>
              <a:rPr lang="zh-CN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POS</a:t>
            </a:r>
            <a:r>
              <a:rPr lang="zh-CN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PBFT</a:t>
            </a:r>
            <a:r>
              <a:rPr lang="zh-CN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。</a:t>
            </a:r>
            <a:r>
              <a:rPr lang="en-US" altLang="zh-CN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POW</a:t>
            </a:r>
            <a:r>
              <a:rPr lang="zh-CN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算法通过旷工挖矿的方式维持区块链的安全，但消耗了大量的能源，而且算力集中在少数矿池中</a:t>
            </a:r>
            <a:endParaRPr lang="en-US" altLang="zh-CN" sz="1200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POS</a:t>
            </a:r>
            <a:r>
              <a:rPr lang="zh-CN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使用币龄挖矿，减少了计算资源的消耗。但代币流通不畅</a:t>
            </a:r>
            <a:endParaRPr lang="en-US" altLang="zh-CN" sz="1200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PBFT</a:t>
            </a:r>
            <a:r>
              <a:rPr lang="zh-CN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算法是一种基于拜占庭将军问题的解决方案，只能保证</a:t>
            </a:r>
            <a:r>
              <a:rPr lang="en-US" altLang="zh-CN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33%</a:t>
            </a:r>
            <a:r>
              <a:rPr lang="zh-CN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的节点容错，没有提供激励机制</a:t>
            </a:r>
            <a:endParaRPr lang="en-US" altLang="zh-CN" sz="1200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38164-2D9C-4044-9020-24C09D49FF3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92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分片技术将区块链状态划分成若干个子分区，每个分区由合约指定的协调者负责共识该分片的排序规则，超级节点负责</a:t>
            </a:r>
            <a:endParaRPr lang="en-US" altLang="zh-CN" sz="1200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打包所有分区的交易信息，汇集成总的区块。分区与分区间可以通过收据进行跨片区通信。</a:t>
            </a:r>
            <a:endParaRPr lang="en-US" altLang="zh-CN" sz="1200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200" dirty="0">
                <a:solidFill>
                  <a:srgbClr val="C00000"/>
                </a:solidFill>
                <a:latin typeface="+mj-ea"/>
                <a:ea typeface="+mn-ea"/>
                <a:cs typeface="+mn-cs"/>
              </a:rPr>
              <a:t>优点：</a:t>
            </a:r>
            <a:endParaRPr lang="en-US" altLang="zh-CN" sz="1200" kern="1200" dirty="0">
              <a:solidFill>
                <a:srgbClr val="C00000"/>
              </a:solidFill>
              <a:latin typeface="+mj-ea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200" dirty="0">
                <a:solidFill>
                  <a:srgbClr val="C00000"/>
                </a:solidFill>
                <a:latin typeface="+mj-ea"/>
                <a:ea typeface="+mn-ea"/>
                <a:cs typeface="+mn-cs"/>
              </a:rPr>
              <a:t>提高了吞吐量、加快了共识的速度</a:t>
            </a:r>
            <a:endParaRPr lang="en-US" altLang="zh-CN" sz="1200" kern="1200" dirty="0">
              <a:solidFill>
                <a:srgbClr val="C00000"/>
              </a:solidFill>
              <a:latin typeface="+mj-e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200" dirty="0">
                <a:solidFill>
                  <a:srgbClr val="0070C0"/>
                </a:solidFill>
                <a:latin typeface="+mj-ea"/>
                <a:ea typeface="+mn-ea"/>
                <a:cs typeface="+mn-cs"/>
              </a:rPr>
              <a:t>缺点：</a:t>
            </a:r>
            <a:endParaRPr lang="en-US" altLang="zh-CN" sz="1200" b="1" kern="1200" dirty="0">
              <a:solidFill>
                <a:srgbClr val="0070C0"/>
              </a:solidFill>
              <a:latin typeface="+mj-ea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200" dirty="0">
                <a:solidFill>
                  <a:srgbClr val="0070C0"/>
                </a:solidFill>
                <a:latin typeface="+mj-ea"/>
                <a:ea typeface="+mn-ea"/>
                <a:cs typeface="+mn-cs"/>
              </a:rPr>
              <a:t>降低了系统的安全性：超级节点共识出块需要各个分片的排序头，若分片由恶意节点控制，容易遭受单分片接管攻击。并且恶意用户</a:t>
            </a:r>
            <a:endParaRPr lang="en-US" altLang="zh-CN" sz="1200" kern="1200" dirty="0">
              <a:solidFill>
                <a:srgbClr val="0070C0"/>
              </a:solidFill>
              <a:latin typeface="+mj-ea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200" dirty="0">
                <a:solidFill>
                  <a:srgbClr val="0070C0"/>
                </a:solidFill>
                <a:latin typeface="+mj-ea"/>
                <a:ea typeface="+mn-ea"/>
                <a:cs typeface="+mn-cs"/>
              </a:rPr>
              <a:t>可以刻意构造大量跨片区交易，极大地降低系统性能</a:t>
            </a:r>
            <a:endParaRPr lang="en-US" altLang="zh-CN" sz="1200" kern="1200" dirty="0">
              <a:solidFill>
                <a:srgbClr val="0070C0"/>
              </a:solidFill>
              <a:latin typeface="+mj-e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38164-2D9C-4044-9020-24C09D49FF3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503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区块上的信息由交易信息和见证信息组成。比特币设计之初直接把这两个信息一起放在了区块内，不利于更多交</a:t>
            </a:r>
            <a:endParaRPr lang="en-US" altLang="zh-CN" sz="1200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易的存储，隔离见证将见证信息隔离，使用支付到见证公钥哈希和支付到见证脚本哈希，替换传统的</a:t>
            </a:r>
            <a:r>
              <a:rPr lang="en-US" altLang="zh-CN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P2PKH</a:t>
            </a:r>
            <a:r>
              <a:rPr lang="zh-CN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P2SH</a:t>
            </a:r>
            <a:r>
              <a:rPr lang="zh-CN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交易。</a:t>
            </a:r>
            <a:endParaRPr lang="en-US" altLang="zh-CN" sz="1200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区块链只记录交易信息和指向见证信息的引用。</a:t>
            </a:r>
            <a:endParaRPr lang="en-US" altLang="zh-CN" sz="1200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200" dirty="0">
                <a:solidFill>
                  <a:srgbClr val="C00000"/>
                </a:solidFill>
                <a:latin typeface="+mj-ea"/>
                <a:ea typeface="+mn-ea"/>
                <a:cs typeface="+mn-cs"/>
              </a:rPr>
              <a:t>优点：</a:t>
            </a:r>
            <a:endParaRPr lang="en-US" altLang="zh-CN" sz="1200" kern="1200" dirty="0">
              <a:solidFill>
                <a:srgbClr val="C00000"/>
              </a:solidFill>
              <a:latin typeface="+mj-ea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200" dirty="0">
                <a:solidFill>
                  <a:srgbClr val="C00000"/>
                </a:solidFill>
                <a:latin typeface="+mj-ea"/>
                <a:ea typeface="+mn-ea"/>
                <a:cs typeface="+mn-cs"/>
              </a:rPr>
              <a:t>减少了区块在网络的大小，基本解决了交易延展性问题，为闪电网络提供了支持</a:t>
            </a:r>
            <a:endParaRPr lang="en-US" altLang="zh-CN" sz="1200" kern="1200" dirty="0">
              <a:solidFill>
                <a:srgbClr val="C00000"/>
              </a:solidFill>
              <a:latin typeface="+mj-e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200" dirty="0">
                <a:solidFill>
                  <a:srgbClr val="0070C0"/>
                </a:solidFill>
                <a:latin typeface="+mj-ea"/>
                <a:ea typeface="+mn-ea"/>
                <a:cs typeface="+mn-cs"/>
              </a:rPr>
              <a:t>缺点：</a:t>
            </a:r>
            <a:endParaRPr lang="en-US" altLang="zh-CN" sz="1200" kern="1200" dirty="0">
              <a:solidFill>
                <a:srgbClr val="0070C0"/>
              </a:solidFill>
              <a:latin typeface="+mj-ea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200" dirty="0">
                <a:solidFill>
                  <a:srgbClr val="0070C0"/>
                </a:solidFill>
                <a:latin typeface="+mj-ea"/>
                <a:ea typeface="+mn-ea"/>
                <a:cs typeface="+mn-cs"/>
              </a:rPr>
              <a:t>尚未成熟、部分挖矿节点会拒绝隔离见证交易</a:t>
            </a:r>
            <a:endParaRPr lang="en-US" altLang="zh-CN" sz="1200" kern="1200" dirty="0">
              <a:solidFill>
                <a:srgbClr val="0070C0"/>
              </a:solidFill>
              <a:latin typeface="+mj-ea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38164-2D9C-4044-9020-24C09D49FF3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4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闪电网络基于微支付通道演进而来。其思想是通过序列到期可撤销合约</a:t>
            </a:r>
            <a:r>
              <a:rPr lang="en-US" altLang="zh-CN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RSMC</a:t>
            </a:r>
            <a:r>
              <a:rPr lang="zh-CN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在链上锁定双方资产到一个双重签名地址，在链下建立支付通道</a:t>
            </a:r>
            <a:endParaRPr lang="en-US" altLang="zh-CN" sz="1200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进行实时的交易，然后通过哈希时间锁定合约</a:t>
            </a:r>
            <a:r>
              <a:rPr lang="en-US" altLang="zh-CN" sz="1200" dirty="0">
                <a:latin typeface="+mj-ea"/>
              </a:rPr>
              <a:t>HTLC</a:t>
            </a:r>
            <a:r>
              <a:rPr lang="zh-CN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解决了多通道交易的问题。所有的交易通道构成了闪电网络</a:t>
            </a:r>
            <a:endParaRPr lang="en-US" altLang="zh-CN" sz="1200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1200" kern="1200" dirty="0">
                <a:solidFill>
                  <a:srgbClr val="C00000"/>
                </a:solidFill>
                <a:latin typeface="+mj-ea"/>
                <a:ea typeface="+mn-ea"/>
                <a:cs typeface="+mn-cs"/>
              </a:rPr>
              <a:t>优点：</a:t>
            </a:r>
            <a:endParaRPr lang="en-US" altLang="zh-CN" sz="1200" kern="1200" dirty="0">
              <a:solidFill>
                <a:srgbClr val="C00000"/>
              </a:solidFill>
              <a:latin typeface="+mj-ea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黑体"/>
                <a:ea typeface="黑体"/>
              </a:rPr>
              <a:t>无需信任对方以及第三方即可实现实时的、海量的交易</a:t>
            </a:r>
            <a:endParaRPr lang="en-US" altLang="zh-CN" sz="1200" dirty="0">
              <a:solidFill>
                <a:srgbClr val="000000"/>
              </a:solidFill>
              <a:latin typeface="黑体"/>
              <a:ea typeface="黑体"/>
            </a:endParaRPr>
          </a:p>
          <a:p>
            <a:pPr>
              <a:lnSpc>
                <a:spcPct val="150000"/>
              </a:lnSpc>
            </a:pPr>
            <a:endParaRPr lang="en-US" altLang="zh-CN" sz="1200" kern="1200" dirty="0">
              <a:solidFill>
                <a:srgbClr val="000000"/>
              </a:solidFill>
              <a:latin typeface="黑体"/>
              <a:ea typeface="黑体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200" dirty="0">
                <a:solidFill>
                  <a:srgbClr val="0070C0"/>
                </a:solidFill>
                <a:latin typeface="+mj-ea"/>
                <a:ea typeface="+mn-ea"/>
                <a:cs typeface="+mn-cs"/>
              </a:rPr>
              <a:t>缺点：</a:t>
            </a:r>
            <a:endParaRPr lang="en-US" altLang="zh-CN" sz="1200" b="1" kern="1200" dirty="0">
              <a:solidFill>
                <a:srgbClr val="0070C0"/>
              </a:solidFill>
              <a:latin typeface="+mj-ea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200" dirty="0">
                <a:solidFill>
                  <a:srgbClr val="0070C0"/>
                </a:solidFill>
                <a:latin typeface="+mj-ea"/>
                <a:ea typeface="+mn-ea"/>
                <a:cs typeface="+mn-cs"/>
              </a:rPr>
              <a:t>比特币智能合约图灵不完备导致实现复杂，需要大量修改现有比特币协议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38164-2D9C-4044-9020-24C09D49FF3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57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117AB46E-767C-4BFE-85C7-F3EA9CDE68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ABAE8947-77BA-46CF-B179-DF31D980E9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宋体" panose="02010600030101010101" pitchFamily="2" charset="-122"/>
              </a:rPr>
              <a:t>系统的设计目标是：</a:t>
            </a:r>
            <a:endParaRPr lang="en-US" altLang="zh-CN" sz="1200" dirty="0"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200" dirty="0"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宋体" panose="02010600030101010101" pitchFamily="2" charset="-122"/>
              </a:rPr>
              <a:t>1.</a:t>
            </a:r>
            <a:r>
              <a:rPr lang="zh-CN" altLang="en-US" sz="1200" dirty="0">
                <a:latin typeface="宋体" panose="02010600030101010101" pitchFamily="2" charset="-122"/>
              </a:rPr>
              <a:t>共识节点的产生与算力无关。</a:t>
            </a:r>
            <a:endParaRPr lang="en-US" altLang="zh-CN" sz="1200" dirty="0">
              <a:latin typeface="宋体" panose="02010600030101010101" pitchFamily="2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  <a:defRPr/>
            </a:pPr>
            <a:endParaRPr lang="en-US" altLang="zh-CN" sz="1200" dirty="0"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宋体" panose="02010600030101010101" pitchFamily="2" charset="-122"/>
              </a:rPr>
              <a:t>2.</a:t>
            </a:r>
            <a:r>
              <a:rPr lang="zh-CN" altLang="en-US" sz="1200" dirty="0">
                <a:latin typeface="宋体" panose="02010600030101010101" pitchFamily="2" charset="-122"/>
              </a:rPr>
              <a:t>激励系统产生的性能消耗可以忽略不计</a:t>
            </a:r>
            <a:endParaRPr lang="en-US" altLang="zh-CN" sz="1200" dirty="0"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200" dirty="0"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宋体" panose="02010600030101010101" pitchFamily="2" charset="-122"/>
              </a:rPr>
              <a:t>3.</a:t>
            </a:r>
            <a:r>
              <a:rPr lang="zh-CN" altLang="en-US" sz="1200" dirty="0">
                <a:latin typeface="宋体" panose="02010600030101010101" pitchFamily="2" charset="-122"/>
              </a:rPr>
              <a:t>系统的交易速度要足够快</a:t>
            </a:r>
            <a:endParaRPr lang="en-US" altLang="zh-CN" sz="1200" dirty="0">
              <a:latin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sz="1200" dirty="0">
              <a:latin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宋体" panose="02010600030101010101" pitchFamily="2" charset="-122"/>
              </a:rPr>
              <a:t>4.</a:t>
            </a:r>
            <a:r>
              <a:rPr lang="zh-CN" altLang="en-US" sz="1200" dirty="0">
                <a:latin typeface="宋体" panose="02010600030101010101" pitchFamily="2" charset="-122"/>
              </a:rPr>
              <a:t>激励系统奖励代币的数量与发行速度可以自发的调整，以保持代币稳定不膨胀。</a:t>
            </a:r>
            <a:endParaRPr lang="en-US" altLang="zh-CN" sz="1200" dirty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FFC764B3-2635-4914-88B8-4B7BB03DCB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D39D004-E9C3-4172-8D60-B864B3564CC1}" type="slidenum">
              <a:rPr lang="zh-CN" altLang="en-US" smtClean="0"/>
              <a:pPr>
                <a:spcBef>
                  <a:spcPct val="0"/>
                </a:spcBef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906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117AB46E-767C-4BFE-85C7-F3EA9CDE68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ABAE8947-77BA-46CF-B179-DF31D980E9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宋体" panose="02010600030101010101" pitchFamily="2" charset="-122"/>
              </a:rPr>
              <a:t>基于共识机制存在的缺乏激励和交易速度不高等问题</a:t>
            </a:r>
            <a:endParaRPr lang="en-US" altLang="zh-CN" sz="1200" dirty="0">
              <a:latin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宋体" panose="02010600030101010101" pitchFamily="2" charset="-122"/>
              </a:rPr>
              <a:t>提出两点解决思路</a:t>
            </a:r>
            <a:endParaRPr lang="en-US" altLang="zh-CN" sz="1200" dirty="0">
              <a:latin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宋体" panose="02010600030101010101" pitchFamily="2" charset="-122"/>
              </a:rPr>
              <a:t>1.</a:t>
            </a:r>
            <a:r>
              <a:rPr lang="zh-CN" altLang="en-US" sz="1200" dirty="0">
                <a:latin typeface="宋体" panose="02010600030101010101" pitchFamily="2" charset="-122"/>
              </a:rPr>
              <a:t>为了激励代币的使用，每当智能合约被调用时，产生一定的激励。</a:t>
            </a:r>
            <a:endParaRPr lang="en-US" altLang="zh-CN" sz="1200" dirty="0"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200" dirty="0">
                <a:latin typeface="宋体" panose="02010600030101010101" pitchFamily="2" charset="-122"/>
              </a:rPr>
              <a:t>2.</a:t>
            </a:r>
            <a:r>
              <a:rPr lang="zh-CN" altLang="en-US" sz="1200" dirty="0">
                <a:latin typeface="宋体" panose="02010600030101010101" pitchFamily="2" charset="-122"/>
              </a:rPr>
              <a:t>为了提高性能，借鉴</a:t>
            </a:r>
            <a:r>
              <a:rPr lang="zh-CN" altLang="en-US" sz="1200" dirty="0">
                <a:solidFill>
                  <a:srgbClr val="FF0000"/>
                </a:solidFill>
                <a:latin typeface="宋体" panose="02010600030101010101" pitchFamily="2" charset="-122"/>
              </a:rPr>
              <a:t>微支付通道</a:t>
            </a:r>
            <a:r>
              <a:rPr lang="zh-CN" altLang="en-US" sz="1200" dirty="0">
                <a:latin typeface="宋体" panose="02010600030101010101" pitchFamily="2" charset="-122"/>
              </a:rPr>
              <a:t>的思想，使用安全的链下交易代替链上交易</a:t>
            </a:r>
            <a:endParaRPr lang="en-US" altLang="zh-CN" sz="1200" dirty="0">
              <a:latin typeface="宋体" panose="02010600030101010101" pitchFamily="2" charset="-122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FFC764B3-2635-4914-88B8-4B7BB03DCB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D39D004-E9C3-4172-8D60-B864B3564CC1}" type="slidenum">
              <a:rPr lang="zh-CN" altLang="en-US" smtClean="0"/>
              <a:pPr>
                <a:spcBef>
                  <a:spcPct val="0"/>
                </a:spcBef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84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系统的整体架构由共识层、逻辑层和合约层三部分构成。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共识层负责对节点各个信息进行共识，保证一致性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逻辑层包括激励机制、</a:t>
            </a:r>
            <a:r>
              <a:rPr lang="en-US" altLang="zh-CN" dirty="0"/>
              <a:t>hypernet</a:t>
            </a:r>
            <a:r>
              <a:rPr lang="zh-CN" altLang="en-US" dirty="0"/>
              <a:t>、故障恢复和</a:t>
            </a:r>
            <a:r>
              <a:rPr lang="en-US" altLang="zh-CN" dirty="0"/>
              <a:t>UTXO</a:t>
            </a:r>
          </a:p>
          <a:p>
            <a:endParaRPr lang="en-US" altLang="zh-CN" dirty="0"/>
          </a:p>
          <a:p>
            <a:r>
              <a:rPr lang="zh-CN" altLang="en-US" dirty="0"/>
              <a:t>激励机制负责系数的调整以及奖励的发放</a:t>
            </a:r>
            <a:endParaRPr lang="en-US" altLang="zh-CN" dirty="0"/>
          </a:p>
          <a:p>
            <a:r>
              <a:rPr lang="en-US" altLang="zh-CN" dirty="0"/>
              <a:t>Hypernet</a:t>
            </a:r>
            <a:r>
              <a:rPr lang="zh-CN" altLang="en-US" dirty="0"/>
              <a:t>提供快速安全的链下交易的功能</a:t>
            </a:r>
            <a:endParaRPr lang="en-US" altLang="zh-CN" dirty="0"/>
          </a:p>
          <a:p>
            <a:r>
              <a:rPr lang="zh-CN" altLang="en-US" dirty="0"/>
              <a:t>故障恢复可以在节点异常退出后自动加入区块链系统并且同步</a:t>
            </a:r>
            <a:endParaRPr lang="en-US" altLang="zh-CN" dirty="0"/>
          </a:p>
          <a:p>
            <a:r>
              <a:rPr lang="en-US" altLang="zh-CN" dirty="0"/>
              <a:t>UTXO</a:t>
            </a:r>
            <a:r>
              <a:rPr lang="zh-CN" altLang="en-US" dirty="0"/>
              <a:t>提供交易的数据结构和协议，为了支持安全的链下交易，加入了</a:t>
            </a:r>
            <a:r>
              <a:rPr lang="en-US" altLang="zh-CN" dirty="0"/>
              <a:t>CSV</a:t>
            </a:r>
            <a:r>
              <a:rPr lang="zh-CN" altLang="en-US" dirty="0"/>
              <a:t>锁等功能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合约层负责统计合约调用等信息，并实现了合约的基本部署控制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38164-2D9C-4044-9020-24C09D49FF3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623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激励的大概流程是这样的：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部署智能合约时需要指定合约账户</a:t>
            </a:r>
            <a:endParaRPr lang="en-US" altLang="zh-CN" dirty="0"/>
          </a:p>
          <a:p>
            <a:r>
              <a:rPr lang="zh-CN" altLang="en-US" dirty="0"/>
              <a:t>当用户使用</a:t>
            </a:r>
            <a:r>
              <a:rPr lang="en-US" altLang="zh-CN" dirty="0"/>
              <a:t>REST API</a:t>
            </a:r>
            <a:r>
              <a:rPr lang="zh-CN" altLang="en-US" dirty="0"/>
              <a:t>调用合约时，激励模块会统计合约的调用参数和成功情况，当成功调用合约后，</a:t>
            </a:r>
            <a:r>
              <a:rPr lang="en-US" altLang="zh-CN" dirty="0"/>
              <a:t>Input</a:t>
            </a:r>
            <a:r>
              <a:rPr lang="zh-CN" altLang="en-US" dirty="0"/>
              <a:t>、</a:t>
            </a:r>
            <a:r>
              <a:rPr lang="en-US" altLang="zh-CN" dirty="0"/>
              <a:t>Output</a:t>
            </a:r>
            <a:r>
              <a:rPr lang="zh-CN" altLang="en-US" dirty="0"/>
              <a:t>统计并收集这次</a:t>
            </a:r>
            <a:endParaRPr lang="en-US" altLang="zh-CN" dirty="0"/>
          </a:p>
          <a:p>
            <a:r>
              <a:rPr lang="zh-CN" altLang="en-US" dirty="0"/>
              <a:t>调用。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出块时，共识模块共识</a:t>
            </a:r>
            <a:r>
              <a:rPr lang="en-US" altLang="zh-CN" dirty="0"/>
              <a:t>Input</a:t>
            </a:r>
            <a:r>
              <a:rPr lang="zh-CN" altLang="en-US" dirty="0"/>
              <a:t>和</a:t>
            </a:r>
            <a:r>
              <a:rPr lang="en-US" altLang="zh-CN" dirty="0"/>
              <a:t>Output</a:t>
            </a:r>
            <a:r>
              <a:rPr lang="zh-CN" altLang="en-US" dirty="0"/>
              <a:t>的交易，并根据</a:t>
            </a:r>
            <a:r>
              <a:rPr lang="en-US" altLang="zh-CN" dirty="0"/>
              <a:t>Input</a:t>
            </a:r>
            <a:r>
              <a:rPr lang="zh-CN" altLang="en-US" dirty="0"/>
              <a:t>和</a:t>
            </a:r>
            <a:r>
              <a:rPr lang="en-US" altLang="zh-CN" dirty="0"/>
              <a:t>Output</a:t>
            </a:r>
            <a:r>
              <a:rPr lang="zh-CN" altLang="en-US" dirty="0"/>
              <a:t>以及激励系数进行奖励的发放。如果出块时间满足下一个调整周期</a:t>
            </a:r>
            <a:r>
              <a:rPr lang="en-US" altLang="zh-CN" dirty="0"/>
              <a:t>T</a:t>
            </a:r>
            <a:r>
              <a:rPr lang="zh-CN" altLang="en-US" dirty="0"/>
              <a:t>时，进行系数的调整后再进行奖励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38164-2D9C-4044-9020-24C09D49FF3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05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DF68-723E-4731-AF77-80FA762B741E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E111-0E0D-4EA2-A759-8F1FB9775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14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DF68-723E-4731-AF77-80FA762B741E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E111-0E0D-4EA2-A759-8F1FB9775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76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DF68-723E-4731-AF77-80FA762B741E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E111-0E0D-4EA2-A759-8F1FB9775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44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596" y="2130879"/>
            <a:ext cx="7772808" cy="146957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192" y="3886200"/>
            <a:ext cx="6401616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91775" indent="0" algn="ctr">
              <a:buNone/>
              <a:defRPr/>
            </a:lvl2pPr>
            <a:lvl3pPr marL="783549" indent="0" algn="ctr">
              <a:buNone/>
              <a:defRPr/>
            </a:lvl3pPr>
            <a:lvl4pPr marL="1175324" indent="0" algn="ctr">
              <a:buNone/>
              <a:defRPr/>
            </a:lvl4pPr>
            <a:lvl5pPr marL="1567099" indent="0" algn="ctr">
              <a:buNone/>
              <a:defRPr/>
            </a:lvl5pPr>
            <a:lvl6pPr marL="1958873" indent="0" algn="ctr">
              <a:buNone/>
              <a:defRPr/>
            </a:lvl6pPr>
            <a:lvl7pPr marL="2350648" indent="0" algn="ctr">
              <a:buNone/>
              <a:defRPr/>
            </a:lvl7pPr>
            <a:lvl8pPr marL="2742423" indent="0" algn="ctr">
              <a:buNone/>
              <a:defRPr/>
            </a:lvl8pPr>
            <a:lvl9pPr marL="3134197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63275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6590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25" y="4407354"/>
            <a:ext cx="7772808" cy="1362075"/>
          </a:xfrm>
        </p:spPr>
        <p:txBody>
          <a:bodyPr anchor="t"/>
          <a:lstStyle>
            <a:lvl1pPr algn="l">
              <a:defRPr sz="3428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25" y="2906486"/>
            <a:ext cx="7772808" cy="1500868"/>
          </a:xfrm>
        </p:spPr>
        <p:txBody>
          <a:bodyPr anchor="b"/>
          <a:lstStyle>
            <a:lvl1pPr marL="0" indent="0">
              <a:buNone/>
              <a:defRPr sz="1714"/>
            </a:lvl1pPr>
            <a:lvl2pPr marL="391775" indent="0">
              <a:buNone/>
              <a:defRPr sz="1542"/>
            </a:lvl2pPr>
            <a:lvl3pPr marL="783549" indent="0">
              <a:buNone/>
              <a:defRPr sz="1371"/>
            </a:lvl3pPr>
            <a:lvl4pPr marL="1175324" indent="0">
              <a:buNone/>
              <a:defRPr sz="1200"/>
            </a:lvl4pPr>
            <a:lvl5pPr marL="1567099" indent="0">
              <a:buNone/>
              <a:defRPr sz="1200"/>
            </a:lvl5pPr>
            <a:lvl6pPr marL="1958873" indent="0">
              <a:buNone/>
              <a:defRPr sz="1200"/>
            </a:lvl6pPr>
            <a:lvl7pPr marL="2350648" indent="0">
              <a:buNone/>
              <a:defRPr sz="1200"/>
            </a:lvl7pPr>
            <a:lvl8pPr marL="2742423" indent="0">
              <a:buNone/>
              <a:defRPr sz="1200"/>
            </a:lvl8pPr>
            <a:lvl9pPr marL="3134197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8499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1662" y="1547133"/>
            <a:ext cx="3966662" cy="4806043"/>
          </a:xfrm>
        </p:spPr>
        <p:txBody>
          <a:bodyPr/>
          <a:lstStyle>
            <a:lvl1pPr>
              <a:defRPr sz="2399"/>
            </a:lvl1pPr>
            <a:lvl2pPr>
              <a:defRPr sz="2057"/>
            </a:lvl2pPr>
            <a:lvl3pPr>
              <a:defRPr sz="1714"/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914" y="1547133"/>
            <a:ext cx="3968022" cy="4806043"/>
          </a:xfrm>
        </p:spPr>
        <p:txBody>
          <a:bodyPr/>
          <a:lstStyle>
            <a:lvl1pPr>
              <a:defRPr sz="2399"/>
            </a:lvl1pPr>
            <a:lvl2pPr>
              <a:defRPr sz="2057"/>
            </a:lvl2pPr>
            <a:lvl3pPr>
              <a:defRPr sz="1714"/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792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64" y="274864"/>
            <a:ext cx="82298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064" y="1534886"/>
            <a:ext cx="4040119" cy="639536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775" indent="0">
              <a:buNone/>
              <a:defRPr sz="1714" b="1"/>
            </a:lvl2pPr>
            <a:lvl3pPr marL="783549" indent="0">
              <a:buNone/>
              <a:defRPr sz="1542" b="1"/>
            </a:lvl3pPr>
            <a:lvl4pPr marL="1175324" indent="0">
              <a:buNone/>
              <a:defRPr sz="1371" b="1"/>
            </a:lvl4pPr>
            <a:lvl5pPr marL="1567099" indent="0">
              <a:buNone/>
              <a:defRPr sz="1371" b="1"/>
            </a:lvl5pPr>
            <a:lvl6pPr marL="1958873" indent="0">
              <a:buNone/>
              <a:defRPr sz="1371" b="1"/>
            </a:lvl6pPr>
            <a:lvl7pPr marL="2350648" indent="0">
              <a:buNone/>
              <a:defRPr sz="1371" b="1"/>
            </a:lvl7pPr>
            <a:lvl8pPr marL="2742423" indent="0">
              <a:buNone/>
              <a:defRPr sz="1371" b="1"/>
            </a:lvl8pPr>
            <a:lvl9pPr marL="3134197" indent="0">
              <a:buNone/>
              <a:defRPr sz="137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064" y="2174422"/>
            <a:ext cx="4040119" cy="3951514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2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457" y="1534886"/>
            <a:ext cx="4041479" cy="639536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775" indent="0">
              <a:buNone/>
              <a:defRPr sz="1714" b="1"/>
            </a:lvl2pPr>
            <a:lvl3pPr marL="783549" indent="0">
              <a:buNone/>
              <a:defRPr sz="1542" b="1"/>
            </a:lvl3pPr>
            <a:lvl4pPr marL="1175324" indent="0">
              <a:buNone/>
              <a:defRPr sz="1371" b="1"/>
            </a:lvl4pPr>
            <a:lvl5pPr marL="1567099" indent="0">
              <a:buNone/>
              <a:defRPr sz="1371" b="1"/>
            </a:lvl5pPr>
            <a:lvl6pPr marL="1958873" indent="0">
              <a:buNone/>
              <a:defRPr sz="1371" b="1"/>
            </a:lvl6pPr>
            <a:lvl7pPr marL="2350648" indent="0">
              <a:buNone/>
              <a:defRPr sz="1371" b="1"/>
            </a:lvl7pPr>
            <a:lvl8pPr marL="2742423" indent="0">
              <a:buNone/>
              <a:defRPr sz="1371" b="1"/>
            </a:lvl8pPr>
            <a:lvl9pPr marL="3134197" indent="0">
              <a:buNone/>
              <a:defRPr sz="137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457" y="2174422"/>
            <a:ext cx="4041479" cy="3951514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2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86866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0252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722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64" y="273504"/>
            <a:ext cx="3009004" cy="1162050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894" y="273504"/>
            <a:ext cx="5112043" cy="5852432"/>
          </a:xfrm>
        </p:spPr>
        <p:txBody>
          <a:bodyPr/>
          <a:lstStyle>
            <a:lvl1pPr>
              <a:defRPr sz="2742"/>
            </a:lvl1pPr>
            <a:lvl2pPr>
              <a:defRPr sz="2399"/>
            </a:lvl2pPr>
            <a:lvl3pPr>
              <a:defRPr sz="2057"/>
            </a:lvl3pPr>
            <a:lvl4pPr>
              <a:defRPr sz="1714"/>
            </a:lvl4pPr>
            <a:lvl5pPr>
              <a:defRPr sz="1714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064" y="1435554"/>
            <a:ext cx="3009004" cy="4690382"/>
          </a:xfrm>
        </p:spPr>
        <p:txBody>
          <a:bodyPr/>
          <a:lstStyle>
            <a:lvl1pPr marL="0" indent="0">
              <a:buNone/>
              <a:defRPr sz="1200"/>
            </a:lvl1pPr>
            <a:lvl2pPr marL="391775" indent="0">
              <a:buNone/>
              <a:defRPr sz="1028"/>
            </a:lvl2pPr>
            <a:lvl3pPr marL="783549" indent="0">
              <a:buNone/>
              <a:defRPr sz="857"/>
            </a:lvl3pPr>
            <a:lvl4pPr marL="1175324" indent="0">
              <a:buNone/>
              <a:defRPr sz="771"/>
            </a:lvl4pPr>
            <a:lvl5pPr marL="1567099" indent="0">
              <a:buNone/>
              <a:defRPr sz="771"/>
            </a:lvl5pPr>
            <a:lvl6pPr marL="1958873" indent="0">
              <a:buNone/>
              <a:defRPr sz="771"/>
            </a:lvl6pPr>
            <a:lvl7pPr marL="2350648" indent="0">
              <a:buNone/>
              <a:defRPr sz="771"/>
            </a:lvl7pPr>
            <a:lvl8pPr marL="2742423" indent="0">
              <a:buNone/>
              <a:defRPr sz="771"/>
            </a:lvl8pPr>
            <a:lvl9pPr marL="3134197" indent="0">
              <a:buNone/>
              <a:defRPr sz="77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616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DF68-723E-4731-AF77-80FA762B741E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E111-0E0D-4EA2-A759-8F1FB9775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28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888" y="4800600"/>
            <a:ext cx="5486128" cy="567418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888" y="612321"/>
            <a:ext cx="5486128" cy="4114800"/>
          </a:xfrm>
        </p:spPr>
        <p:txBody>
          <a:bodyPr/>
          <a:lstStyle>
            <a:lvl1pPr marL="0" indent="0">
              <a:buNone/>
              <a:defRPr sz="2742"/>
            </a:lvl1pPr>
            <a:lvl2pPr marL="391775" indent="0">
              <a:buNone/>
              <a:defRPr sz="2399"/>
            </a:lvl2pPr>
            <a:lvl3pPr marL="783549" indent="0">
              <a:buNone/>
              <a:defRPr sz="2057"/>
            </a:lvl3pPr>
            <a:lvl4pPr marL="1175324" indent="0">
              <a:buNone/>
              <a:defRPr sz="1714"/>
            </a:lvl4pPr>
            <a:lvl5pPr marL="1567099" indent="0">
              <a:buNone/>
              <a:defRPr sz="1714"/>
            </a:lvl5pPr>
            <a:lvl6pPr marL="1958873" indent="0">
              <a:buNone/>
              <a:defRPr sz="1714"/>
            </a:lvl6pPr>
            <a:lvl7pPr marL="2350648" indent="0">
              <a:buNone/>
              <a:defRPr sz="1714"/>
            </a:lvl7pPr>
            <a:lvl8pPr marL="2742423" indent="0">
              <a:buNone/>
              <a:defRPr sz="1714"/>
            </a:lvl8pPr>
            <a:lvl9pPr marL="3134197" indent="0">
              <a:buNone/>
              <a:defRPr sz="1714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888" y="5368018"/>
            <a:ext cx="5486128" cy="804182"/>
          </a:xfrm>
        </p:spPr>
        <p:txBody>
          <a:bodyPr/>
          <a:lstStyle>
            <a:lvl1pPr marL="0" indent="0">
              <a:buNone/>
              <a:defRPr sz="1200"/>
            </a:lvl1pPr>
            <a:lvl2pPr marL="391775" indent="0">
              <a:buNone/>
              <a:defRPr sz="1028"/>
            </a:lvl2pPr>
            <a:lvl3pPr marL="783549" indent="0">
              <a:buNone/>
              <a:defRPr sz="857"/>
            </a:lvl3pPr>
            <a:lvl4pPr marL="1175324" indent="0">
              <a:buNone/>
              <a:defRPr sz="771"/>
            </a:lvl4pPr>
            <a:lvl5pPr marL="1567099" indent="0">
              <a:buNone/>
              <a:defRPr sz="771"/>
            </a:lvl5pPr>
            <a:lvl6pPr marL="1958873" indent="0">
              <a:buNone/>
              <a:defRPr sz="771"/>
            </a:lvl6pPr>
            <a:lvl7pPr marL="2350648" indent="0">
              <a:buNone/>
              <a:defRPr sz="771"/>
            </a:lvl7pPr>
            <a:lvl8pPr marL="2742423" indent="0">
              <a:buNone/>
              <a:defRPr sz="771"/>
            </a:lvl8pPr>
            <a:lvl9pPr marL="3134197" indent="0">
              <a:buNone/>
              <a:defRPr sz="77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4835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24583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0958" y="280308"/>
            <a:ext cx="2015979" cy="60728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1662" y="280308"/>
            <a:ext cx="5918706" cy="607286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9978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DF68-723E-4731-AF77-80FA762B741E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E111-0E0D-4EA2-A759-8F1FB9775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35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DF68-723E-4731-AF77-80FA762B741E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E111-0E0D-4EA2-A759-8F1FB9775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1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DF68-723E-4731-AF77-80FA762B741E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E111-0E0D-4EA2-A759-8F1FB9775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DF68-723E-4731-AF77-80FA762B741E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E111-0E0D-4EA2-A759-8F1FB9775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DF68-723E-4731-AF77-80FA762B741E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E111-0E0D-4EA2-A759-8F1FB9775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6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DF68-723E-4731-AF77-80FA762B741E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E111-0E0D-4EA2-A759-8F1FB9775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15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DF68-723E-4731-AF77-80FA762B741E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E111-0E0D-4EA2-A759-8F1FB9775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1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6DF68-723E-4731-AF77-80FA762B741E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8E111-0E0D-4EA2-A759-8F1FB9775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94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1662" y="280307"/>
            <a:ext cx="8065274" cy="86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6" tIns="45692" rIns="91386" bIns="456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1662" y="1547133"/>
            <a:ext cx="8065274" cy="480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6" tIns="45692" rIns="91386" bIns="45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8" name="Picture 4" descr="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7347"/>
            <a:ext cx="914264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7" descr="SCTS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7347"/>
            <a:ext cx="7685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8" descr="CGCL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264" y="6472918"/>
            <a:ext cx="738648" cy="47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1"/>
          <p:cNvSpPr>
            <a:spLocks noChangeArrowheads="1"/>
          </p:cNvSpPr>
          <p:nvPr/>
        </p:nvSpPr>
        <p:spPr bwMode="auto">
          <a:xfrm flipV="1">
            <a:off x="714163" y="1175658"/>
            <a:ext cx="7653101" cy="31297"/>
          </a:xfrm>
          <a:prstGeom prst="rect">
            <a:avLst/>
          </a:prstGeom>
          <a:gradFill rotWithShape="1">
            <a:gsLst>
              <a:gs pos="0">
                <a:srgbClr val="765E2F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42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85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85" b="1">
          <a:solidFill>
            <a:srgbClr val="990000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85" b="1">
          <a:solidFill>
            <a:srgbClr val="990000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85" b="1">
          <a:solidFill>
            <a:srgbClr val="990000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85" b="1">
          <a:solidFill>
            <a:srgbClr val="990000"/>
          </a:solidFill>
          <a:latin typeface="Arial" pitchFamily="34" charset="0"/>
          <a:ea typeface="黑体" pitchFamily="49" charset="-122"/>
        </a:defRPr>
      </a:lvl5pPr>
      <a:lvl6pPr marL="391775" algn="l" rtl="0" fontAlgn="base">
        <a:spcBef>
          <a:spcPct val="0"/>
        </a:spcBef>
        <a:spcAft>
          <a:spcPct val="0"/>
        </a:spcAft>
        <a:defRPr sz="3085" b="1">
          <a:solidFill>
            <a:srgbClr val="990000"/>
          </a:solidFill>
          <a:latin typeface="Arial" pitchFamily="34" charset="0"/>
          <a:ea typeface="黑体" pitchFamily="49" charset="-122"/>
        </a:defRPr>
      </a:lvl6pPr>
      <a:lvl7pPr marL="783549" algn="l" rtl="0" fontAlgn="base">
        <a:spcBef>
          <a:spcPct val="0"/>
        </a:spcBef>
        <a:spcAft>
          <a:spcPct val="0"/>
        </a:spcAft>
        <a:defRPr sz="3085" b="1">
          <a:solidFill>
            <a:srgbClr val="990000"/>
          </a:solidFill>
          <a:latin typeface="Arial" pitchFamily="34" charset="0"/>
          <a:ea typeface="黑体" pitchFamily="49" charset="-122"/>
        </a:defRPr>
      </a:lvl7pPr>
      <a:lvl8pPr marL="1175324" algn="l" rtl="0" fontAlgn="base">
        <a:spcBef>
          <a:spcPct val="0"/>
        </a:spcBef>
        <a:spcAft>
          <a:spcPct val="0"/>
        </a:spcAft>
        <a:defRPr sz="3085" b="1">
          <a:solidFill>
            <a:srgbClr val="990000"/>
          </a:solidFill>
          <a:latin typeface="Arial" pitchFamily="34" charset="0"/>
          <a:ea typeface="黑体" pitchFamily="49" charset="-122"/>
        </a:defRPr>
      </a:lvl8pPr>
      <a:lvl9pPr marL="1567099" algn="l" rtl="0" fontAlgn="base">
        <a:spcBef>
          <a:spcPct val="0"/>
        </a:spcBef>
        <a:spcAft>
          <a:spcPct val="0"/>
        </a:spcAft>
        <a:defRPr sz="3085" b="1">
          <a:solidFill>
            <a:srgbClr val="990000"/>
          </a:solidFill>
          <a:latin typeface="Arial" pitchFamily="34" charset="0"/>
          <a:ea typeface="黑体" pitchFamily="49" charset="-122"/>
        </a:defRPr>
      </a:lvl9pPr>
    </p:titleStyle>
    <p:bodyStyle>
      <a:lvl1pPr marL="293831" indent="-29383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Blip>
          <a:blip r:embed="rId16"/>
        </a:buBlip>
        <a:defRPr sz="3085">
          <a:solidFill>
            <a:srgbClr val="003366"/>
          </a:solidFill>
          <a:latin typeface="+mn-lt"/>
          <a:ea typeface="+mn-ea"/>
          <a:cs typeface="+mn-cs"/>
        </a:defRPr>
      </a:lvl1pPr>
      <a:lvl2pPr marL="636634" indent="-244859" algn="l" rtl="0" eaLnBrk="0" fontAlgn="base" hangingPunct="0">
        <a:lnSpc>
          <a:spcPct val="140000"/>
        </a:lnSpc>
        <a:spcBef>
          <a:spcPct val="0"/>
        </a:spcBef>
        <a:spcAft>
          <a:spcPct val="40000"/>
        </a:spcAft>
        <a:buBlip>
          <a:blip r:embed="rId17"/>
        </a:buBlip>
        <a:defRPr sz="2057">
          <a:solidFill>
            <a:schemeClr val="tx1"/>
          </a:solidFill>
          <a:latin typeface="+mn-lt"/>
          <a:ea typeface="+mj-ea"/>
        </a:defRPr>
      </a:lvl2pPr>
      <a:lvl3pPr marL="979437" indent="-195887" algn="l" rtl="0" eaLnBrk="0" fontAlgn="base" hangingPunct="0">
        <a:lnSpc>
          <a:spcPct val="140000"/>
        </a:lnSpc>
        <a:spcBef>
          <a:spcPct val="0"/>
        </a:spcBef>
        <a:spcAft>
          <a:spcPct val="25000"/>
        </a:spcAft>
        <a:buBlip>
          <a:blip r:embed="rId18"/>
        </a:buBlip>
        <a:defRPr sz="2057">
          <a:solidFill>
            <a:schemeClr val="tx1"/>
          </a:solidFill>
          <a:latin typeface="+mn-lt"/>
          <a:ea typeface="楷体_GB2312" charset="-122"/>
        </a:defRPr>
      </a:lvl3pPr>
      <a:lvl4pPr marL="1371211" indent="-197248" algn="l" rtl="0" eaLnBrk="0" fontAlgn="base" hangingPunct="0">
        <a:lnSpc>
          <a:spcPct val="140000"/>
        </a:lnSpc>
        <a:spcBef>
          <a:spcPct val="0"/>
        </a:spcBef>
        <a:spcAft>
          <a:spcPct val="20000"/>
        </a:spcAft>
        <a:buChar char="–"/>
        <a:defRPr sz="1714">
          <a:solidFill>
            <a:schemeClr val="tx1"/>
          </a:solidFill>
          <a:latin typeface="+mn-lt"/>
          <a:ea typeface="华文细黑" pitchFamily="2" charset="-122"/>
        </a:defRPr>
      </a:lvl4pPr>
      <a:lvl5pPr marL="1761626" indent="-194527" algn="l" rtl="0" eaLnBrk="0" fontAlgn="base" hangingPunct="0">
        <a:lnSpc>
          <a:spcPct val="140000"/>
        </a:lnSpc>
        <a:spcBef>
          <a:spcPct val="0"/>
        </a:spcBef>
        <a:spcAft>
          <a:spcPct val="20000"/>
        </a:spcAft>
        <a:buChar char="»"/>
        <a:defRPr sz="1714">
          <a:solidFill>
            <a:schemeClr val="tx1"/>
          </a:solidFill>
          <a:latin typeface="+mn-lt"/>
          <a:ea typeface="仿宋_GB2312" charset="-122"/>
        </a:defRPr>
      </a:lvl5pPr>
      <a:lvl6pPr marL="2153401" indent="-194527" algn="l" rtl="0" fontAlgn="base">
        <a:lnSpc>
          <a:spcPct val="140000"/>
        </a:lnSpc>
        <a:spcBef>
          <a:spcPct val="0"/>
        </a:spcBef>
        <a:spcAft>
          <a:spcPct val="20000"/>
        </a:spcAft>
        <a:buChar char="»"/>
        <a:defRPr sz="1714">
          <a:solidFill>
            <a:schemeClr val="tx1"/>
          </a:solidFill>
          <a:latin typeface="+mn-lt"/>
          <a:ea typeface="仿宋_GB2312" charset="-122"/>
        </a:defRPr>
      </a:lvl6pPr>
      <a:lvl7pPr marL="2545176" indent="-194527" algn="l" rtl="0" fontAlgn="base">
        <a:lnSpc>
          <a:spcPct val="140000"/>
        </a:lnSpc>
        <a:spcBef>
          <a:spcPct val="0"/>
        </a:spcBef>
        <a:spcAft>
          <a:spcPct val="20000"/>
        </a:spcAft>
        <a:buChar char="»"/>
        <a:defRPr sz="1714">
          <a:solidFill>
            <a:schemeClr val="tx1"/>
          </a:solidFill>
          <a:latin typeface="+mn-lt"/>
          <a:ea typeface="仿宋_GB2312" charset="-122"/>
        </a:defRPr>
      </a:lvl7pPr>
      <a:lvl8pPr marL="2936950" indent="-194527" algn="l" rtl="0" fontAlgn="base">
        <a:lnSpc>
          <a:spcPct val="140000"/>
        </a:lnSpc>
        <a:spcBef>
          <a:spcPct val="0"/>
        </a:spcBef>
        <a:spcAft>
          <a:spcPct val="20000"/>
        </a:spcAft>
        <a:buChar char="»"/>
        <a:defRPr sz="1714">
          <a:solidFill>
            <a:schemeClr val="tx1"/>
          </a:solidFill>
          <a:latin typeface="+mn-lt"/>
          <a:ea typeface="仿宋_GB2312" charset="-122"/>
        </a:defRPr>
      </a:lvl8pPr>
      <a:lvl9pPr marL="3328725" indent="-194527" algn="l" rtl="0" fontAlgn="base">
        <a:lnSpc>
          <a:spcPct val="140000"/>
        </a:lnSpc>
        <a:spcBef>
          <a:spcPct val="0"/>
        </a:spcBef>
        <a:spcAft>
          <a:spcPct val="20000"/>
        </a:spcAft>
        <a:buChar char="»"/>
        <a:defRPr sz="1714">
          <a:solidFill>
            <a:schemeClr val="tx1"/>
          </a:solidFill>
          <a:latin typeface="+mn-lt"/>
          <a:ea typeface="仿宋_GB2312" charset="-122"/>
        </a:defRPr>
      </a:lvl9pPr>
    </p:bodyStyle>
    <p:otherStyle>
      <a:defPPr>
        <a:defRPr lang="zh-CN"/>
      </a:defPPr>
      <a:lvl1pPr marL="0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1pPr>
      <a:lvl2pPr marL="391775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2pPr>
      <a:lvl3pPr marL="783549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3pPr>
      <a:lvl4pPr marL="1175324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4pPr>
      <a:lvl5pPr marL="1567099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5pPr>
      <a:lvl6pPr marL="1958873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6pPr>
      <a:lvl7pPr marL="2350648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7pPr>
      <a:lvl8pPr marL="2742423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8pPr>
      <a:lvl9pPr marL="3134197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4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0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2300" y="2442346"/>
            <a:ext cx="7899400" cy="1790700"/>
          </a:xfrm>
        </p:spPr>
        <p:txBody>
          <a:bodyPr>
            <a:normAutofit fontScale="90000"/>
          </a:bodyPr>
          <a:lstStyle/>
          <a:p>
            <a:r>
              <a:rPr lang="zh-CN" altLang="en-US" sz="4900" dirty="0">
                <a:latin typeface="黑体" panose="02010609060101010101" pitchFamily="49" charset="-122"/>
                <a:ea typeface="黑体" panose="02010609060101010101" pitchFamily="49" charset="-122"/>
              </a:rPr>
              <a:t>一种并发优化的价值共识激励体系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18757" y="4441829"/>
            <a:ext cx="2906486" cy="1241822"/>
          </a:xfrm>
          <a:effectLst/>
        </p:spPr>
        <p:txBody>
          <a:bodyPr>
            <a:normAutofit/>
          </a:bodyPr>
          <a:lstStyle/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导    师：    谢  夏 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指导老师：    代炜琦 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学    生：    肖德山</a:t>
            </a:r>
          </a:p>
        </p:txBody>
      </p:sp>
      <p:pic>
        <p:nvPicPr>
          <p:cNvPr id="4" name="Picture 1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95" y="23321"/>
            <a:ext cx="4368404" cy="142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48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"/>
    </mc:Choice>
    <mc:Fallback xmlns="">
      <p:transition advTm="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8DE13571-3023-40F4-B723-93CB49CCE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17" y="3870325"/>
            <a:ext cx="4144721" cy="2675920"/>
          </a:xfrm>
          <a:prstGeom prst="rect">
            <a:avLst/>
          </a:prstGeom>
        </p:spPr>
      </p:pic>
      <p:sp>
        <p:nvSpPr>
          <p:cNvPr id="15362" name="标题 1">
            <a:extLst>
              <a:ext uri="{FF2B5EF4-FFF2-40B4-BE49-F238E27FC236}">
                <a16:creationId xmlns:a16="http://schemas.microsoft.com/office/drawing/2014/main" id="{0DF67879-20BC-4A19-9AC8-B5EA8C5149E7}"/>
              </a:ext>
            </a:extLst>
          </p:cNvPr>
          <p:cNvSpPr txBox="1">
            <a:spLocks/>
          </p:cNvSpPr>
          <p:nvPr/>
        </p:nvSpPr>
        <p:spPr bwMode="auto">
          <a:xfrm>
            <a:off x="622300" y="280988"/>
            <a:ext cx="806450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6" tIns="45692" rIns="91386" bIns="45692" anchor="ctr"/>
          <a:lstStyle>
            <a:lvl1pPr>
              <a:lnSpc>
                <a:spcPct val="140000"/>
              </a:lnSpc>
              <a:buBlip>
                <a:blip r:embed="rId4"/>
              </a:buBlip>
              <a:defRPr sz="3000">
                <a:solidFill>
                  <a:srgbClr val="003366"/>
                </a:solidFill>
                <a:latin typeface="Arial" panose="020B0604020202020204" pitchFamily="34" charset="0"/>
                <a:ea typeface="隶书" panose="02010509060101010101" pitchFamily="49" charset="-122"/>
                <a:cs typeface="隶书" panose="02010509060101010101" pitchFamily="49" charset="-122"/>
              </a:defRPr>
            </a:lvl1pPr>
            <a:lvl2pPr marL="636588" indent="-244475">
              <a:lnSpc>
                <a:spcPct val="140000"/>
              </a:lnSpc>
              <a:spcAft>
                <a:spcPct val="40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隶书" panose="02010509060101010101" pitchFamily="49" charset="-122"/>
              </a:defRPr>
            </a:lvl2pPr>
            <a:lvl3pPr marL="977900" indent="-195263">
              <a:lnSpc>
                <a:spcPct val="140000"/>
              </a:lnSpc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370013" indent="-196850">
              <a:lnSpc>
                <a:spcPct val="140000"/>
              </a:lnSpc>
              <a:spcAft>
                <a:spcPct val="20000"/>
              </a:spcAft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华文细黑" panose="02010600040101010101" pitchFamily="2" charset="-122"/>
              </a:defRPr>
            </a:lvl4pPr>
            <a:lvl5pPr marL="1760538" indent="-193675">
              <a:lnSpc>
                <a:spcPct val="140000"/>
              </a:lnSpc>
              <a:spcAft>
                <a:spcPct val="2000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5pPr>
            <a:lvl6pPr marL="2217738" indent="-19367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6pPr>
            <a:lvl7pPr marL="2674938" indent="-19367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7pPr>
            <a:lvl8pPr marL="3132138" indent="-19367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8pPr>
            <a:lvl9pPr marL="3589338" indent="-19367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3600" dirty="0">
                <a:solidFill>
                  <a:srgbClr val="990000"/>
                </a:solidFill>
                <a:latin typeface="Adobe 宋体 Std L"/>
                <a:ea typeface="Adobe 宋体 Std L"/>
                <a:cs typeface="Adobe 宋体 Std L"/>
              </a:rPr>
              <a:t>我的工作</a:t>
            </a:r>
            <a:r>
              <a:rPr lang="en-US" altLang="zh-CN" sz="3600" dirty="0">
                <a:solidFill>
                  <a:srgbClr val="990000"/>
                </a:solidFill>
                <a:latin typeface="Adobe 宋体 Std L"/>
                <a:ea typeface="Adobe 宋体 Std L"/>
                <a:cs typeface="Adobe 宋体 Std L"/>
              </a:rPr>
              <a:t>—</a:t>
            </a:r>
            <a:r>
              <a:rPr lang="zh-CN" altLang="en-US" sz="3600" dirty="0">
                <a:solidFill>
                  <a:srgbClr val="990000"/>
                </a:solidFill>
                <a:latin typeface="Adobe 宋体 Std L"/>
                <a:ea typeface="Adobe 宋体 Std L"/>
                <a:cs typeface="Adobe 宋体 Std L"/>
              </a:rPr>
              <a:t>设计目标</a:t>
            </a:r>
          </a:p>
        </p:txBody>
      </p:sp>
      <p:sp>
        <p:nvSpPr>
          <p:cNvPr id="32770" name="矩形 2">
            <a:extLst>
              <a:ext uri="{FF2B5EF4-FFF2-40B4-BE49-F238E27FC236}">
                <a16:creationId xmlns:a16="http://schemas.microsoft.com/office/drawing/2014/main" id="{E0ECC5E0-F5BB-4A7C-8F15-22E9D1E61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29" y="1345319"/>
            <a:ext cx="7885113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latin typeface="宋体" panose="02010600030101010101" pitchFamily="2" charset="-122"/>
              </a:rPr>
              <a:t>系统应满足以下几个要求：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宋体" panose="02010600030101010101" pitchFamily="2" charset="-122"/>
              </a:rPr>
              <a:t>共识节点的产生与算力无关。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  <a:defRPr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宋体" panose="02010600030101010101" pitchFamily="2" charset="-122"/>
              </a:rPr>
              <a:t>激励所产生的性能消耗可以忽略不计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  <a:defRPr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宋体" panose="02010600030101010101" pitchFamily="2" charset="-122"/>
              </a:rPr>
              <a:t>交易速度快。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  <a:defRPr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宋体" panose="02010600030101010101" pitchFamily="2" charset="-122"/>
              </a:rPr>
              <a:t>激励代币的数量与速度可以自发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400" dirty="0">
                <a:latin typeface="宋体" panose="02010600030101010101" pitchFamily="2" charset="-122"/>
              </a:rPr>
              <a:t>的调整，以保持代币稳定不膨胀。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sz="2000" dirty="0">
              <a:latin typeface="宋体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29E7030-ADD6-4E1C-8EB7-3EC1E533B9D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376" y="1786644"/>
            <a:ext cx="1738314" cy="16423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728982C-AC62-4AD9-A3B3-1A264CB0DBB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476" y="3153476"/>
            <a:ext cx="1289214" cy="128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0DF67879-20BC-4A19-9AC8-B5EA8C5149E7}"/>
              </a:ext>
            </a:extLst>
          </p:cNvPr>
          <p:cNvSpPr txBox="1">
            <a:spLocks/>
          </p:cNvSpPr>
          <p:nvPr/>
        </p:nvSpPr>
        <p:spPr bwMode="auto">
          <a:xfrm>
            <a:off x="622300" y="280988"/>
            <a:ext cx="806450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6" tIns="45692" rIns="91386" bIns="45692" anchor="ctr"/>
          <a:lstStyle>
            <a:lvl1pPr>
              <a:lnSpc>
                <a:spcPct val="140000"/>
              </a:lnSpc>
              <a:buBlip>
                <a:blip r:embed="rId3"/>
              </a:buBlip>
              <a:defRPr sz="3000">
                <a:solidFill>
                  <a:srgbClr val="003366"/>
                </a:solidFill>
                <a:latin typeface="Arial" panose="020B0604020202020204" pitchFamily="34" charset="0"/>
                <a:ea typeface="隶书" panose="02010509060101010101" pitchFamily="49" charset="-122"/>
                <a:cs typeface="隶书" panose="02010509060101010101" pitchFamily="49" charset="-122"/>
              </a:defRPr>
            </a:lvl1pPr>
            <a:lvl2pPr marL="636588" indent="-244475">
              <a:lnSpc>
                <a:spcPct val="140000"/>
              </a:lnSpc>
              <a:spcAft>
                <a:spcPct val="4000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隶书" panose="02010509060101010101" pitchFamily="49" charset="-122"/>
              </a:defRPr>
            </a:lvl2pPr>
            <a:lvl3pPr marL="977900" indent="-195263">
              <a:lnSpc>
                <a:spcPct val="140000"/>
              </a:lnSpc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370013" indent="-196850">
              <a:lnSpc>
                <a:spcPct val="140000"/>
              </a:lnSpc>
              <a:spcAft>
                <a:spcPct val="20000"/>
              </a:spcAft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华文细黑" panose="02010600040101010101" pitchFamily="2" charset="-122"/>
              </a:defRPr>
            </a:lvl4pPr>
            <a:lvl5pPr marL="1760538" indent="-193675">
              <a:lnSpc>
                <a:spcPct val="140000"/>
              </a:lnSpc>
              <a:spcAft>
                <a:spcPct val="2000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5pPr>
            <a:lvl6pPr marL="2217738" indent="-19367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6pPr>
            <a:lvl7pPr marL="2674938" indent="-19367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7pPr>
            <a:lvl8pPr marL="3132138" indent="-19367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8pPr>
            <a:lvl9pPr marL="3589338" indent="-19367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3600" dirty="0">
                <a:solidFill>
                  <a:srgbClr val="990000"/>
                </a:solidFill>
                <a:latin typeface="Adobe 宋体 Std L"/>
                <a:ea typeface="Adobe 宋体 Std L"/>
                <a:cs typeface="Adobe 宋体 Std L"/>
              </a:rPr>
              <a:t>我的工作</a:t>
            </a:r>
            <a:r>
              <a:rPr lang="en-US" altLang="zh-CN" sz="3600" dirty="0">
                <a:solidFill>
                  <a:srgbClr val="990000"/>
                </a:solidFill>
                <a:latin typeface="Adobe 宋体 Std L"/>
                <a:ea typeface="Adobe 宋体 Std L"/>
                <a:cs typeface="Adobe 宋体 Std L"/>
              </a:rPr>
              <a:t>—</a:t>
            </a:r>
            <a:r>
              <a:rPr lang="zh-CN" altLang="en-US" sz="3600" dirty="0">
                <a:solidFill>
                  <a:srgbClr val="990000"/>
                </a:solidFill>
                <a:latin typeface="Adobe 宋体 Std L"/>
                <a:ea typeface="Adobe 宋体 Std L"/>
                <a:cs typeface="Adobe 宋体 Std L"/>
              </a:rPr>
              <a:t>设计思路</a:t>
            </a:r>
          </a:p>
        </p:txBody>
      </p:sp>
      <p:sp>
        <p:nvSpPr>
          <p:cNvPr id="32770" name="矩形 2">
            <a:extLst>
              <a:ext uri="{FF2B5EF4-FFF2-40B4-BE49-F238E27FC236}">
                <a16:creationId xmlns:a16="http://schemas.microsoft.com/office/drawing/2014/main" id="{E0ECC5E0-F5BB-4A7C-8F15-22E9D1E61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29" y="1345319"/>
            <a:ext cx="7885113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latin typeface="宋体" panose="02010600030101010101" pitchFamily="2" charset="-122"/>
              </a:rPr>
              <a:t>1.</a:t>
            </a:r>
            <a:r>
              <a:rPr lang="zh-CN" altLang="en-US" sz="2400" dirty="0">
                <a:latin typeface="宋体" panose="02010600030101010101" pitchFamily="2" charset="-122"/>
              </a:rPr>
              <a:t>为了激励代币的使用，每当智能合约被调用时，产生一定的激励。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latin typeface="宋体" panose="02010600030101010101" pitchFamily="2" charset="-122"/>
              </a:rPr>
              <a:t>2.</a:t>
            </a:r>
            <a:r>
              <a:rPr lang="zh-CN" altLang="en-US" sz="2400" dirty="0">
                <a:latin typeface="宋体" panose="02010600030101010101" pitchFamily="2" charset="-122"/>
              </a:rPr>
              <a:t>为了提高性能，借鉴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微支付通道</a:t>
            </a:r>
            <a:r>
              <a:rPr lang="zh-CN" altLang="en-US" sz="2400" dirty="0">
                <a:latin typeface="宋体" panose="02010600030101010101" pitchFamily="2" charset="-122"/>
              </a:rPr>
              <a:t>的思想，使用安全的链下交易代替链上交易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sz="20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53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3BD33B31-03CF-4FEC-9E25-1F3E451CFE6F}"/>
              </a:ext>
            </a:extLst>
          </p:cNvPr>
          <p:cNvSpPr txBox="1">
            <a:spLocks/>
          </p:cNvSpPr>
          <p:nvPr/>
        </p:nvSpPr>
        <p:spPr bwMode="auto">
          <a:xfrm>
            <a:off x="590550" y="280988"/>
            <a:ext cx="806450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6" tIns="45692" rIns="91386" bIns="45692" anchor="ctr"/>
          <a:lstStyle>
            <a:lvl1pPr>
              <a:lnSpc>
                <a:spcPct val="140000"/>
              </a:lnSpc>
              <a:buBlip>
                <a:blip r:embed="rId3"/>
              </a:buBlip>
              <a:defRPr sz="3000">
                <a:solidFill>
                  <a:srgbClr val="003366"/>
                </a:solidFill>
                <a:latin typeface="Arial" panose="020B0604020202020204" pitchFamily="34" charset="0"/>
                <a:ea typeface="隶书" panose="02010509060101010101" pitchFamily="49" charset="-122"/>
                <a:cs typeface="隶书" panose="02010509060101010101" pitchFamily="49" charset="-122"/>
              </a:defRPr>
            </a:lvl1pPr>
            <a:lvl2pPr marL="636588" indent="-244475">
              <a:lnSpc>
                <a:spcPct val="140000"/>
              </a:lnSpc>
              <a:spcAft>
                <a:spcPct val="4000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隶书" panose="02010509060101010101" pitchFamily="49" charset="-122"/>
              </a:defRPr>
            </a:lvl2pPr>
            <a:lvl3pPr marL="977900" indent="-195263">
              <a:lnSpc>
                <a:spcPct val="140000"/>
              </a:lnSpc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370013" indent="-196850">
              <a:lnSpc>
                <a:spcPct val="140000"/>
              </a:lnSpc>
              <a:spcAft>
                <a:spcPct val="20000"/>
              </a:spcAft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华文细黑" panose="02010600040101010101" pitchFamily="2" charset="-122"/>
              </a:defRPr>
            </a:lvl4pPr>
            <a:lvl5pPr marL="1760538" indent="-193675">
              <a:lnSpc>
                <a:spcPct val="140000"/>
              </a:lnSpc>
              <a:spcAft>
                <a:spcPct val="2000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5pPr>
            <a:lvl6pPr marL="2217738" indent="-19367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6pPr>
            <a:lvl7pPr marL="2674938" indent="-19367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7pPr>
            <a:lvl8pPr marL="3132138" indent="-19367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8pPr>
            <a:lvl9pPr marL="3589338" indent="-19367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3600" dirty="0">
                <a:solidFill>
                  <a:srgbClr val="990000"/>
                </a:solidFill>
                <a:latin typeface="Adobe 宋体 Std L"/>
                <a:ea typeface="Adobe 宋体 Std L"/>
                <a:cs typeface="Adobe 宋体 Std L"/>
              </a:rPr>
              <a:t>我的工作</a:t>
            </a:r>
            <a:r>
              <a:rPr lang="en-US" altLang="zh-CN" sz="3600" dirty="0">
                <a:solidFill>
                  <a:srgbClr val="990000"/>
                </a:solidFill>
                <a:latin typeface="Adobe 宋体 Std L"/>
                <a:ea typeface="Adobe 宋体 Std L"/>
                <a:cs typeface="Adobe 宋体 Std L"/>
              </a:rPr>
              <a:t>—</a:t>
            </a:r>
            <a:r>
              <a:rPr lang="zh-CN" altLang="en-US" sz="3600" dirty="0">
                <a:solidFill>
                  <a:srgbClr val="990000"/>
                </a:solidFill>
                <a:latin typeface="Adobe 宋体 Std L"/>
                <a:ea typeface="Adobe 宋体 Std L"/>
                <a:cs typeface="Adobe 宋体 Std L"/>
              </a:rPr>
              <a:t>设计架构</a:t>
            </a: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439E0A39-B9FB-46DD-BA27-68B4DE20E1FF}"/>
              </a:ext>
            </a:extLst>
          </p:cNvPr>
          <p:cNvSpPr/>
          <p:nvPr/>
        </p:nvSpPr>
        <p:spPr>
          <a:xfrm>
            <a:off x="1044575" y="1341439"/>
            <a:ext cx="5040313" cy="4867450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3B97C6FF-374C-4E25-B2DE-450829F6CDEC}"/>
              </a:ext>
            </a:extLst>
          </p:cNvPr>
          <p:cNvSpPr/>
          <p:nvPr/>
        </p:nvSpPr>
        <p:spPr>
          <a:xfrm>
            <a:off x="4202113" y="1548607"/>
            <a:ext cx="1584325" cy="452437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合约信息管理</a:t>
            </a: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BD872B10-70E4-4F5D-999F-98ED53D150EC}"/>
              </a:ext>
            </a:extLst>
          </p:cNvPr>
          <p:cNvSpPr/>
          <p:nvPr/>
        </p:nvSpPr>
        <p:spPr>
          <a:xfrm>
            <a:off x="1336675" y="1557338"/>
            <a:ext cx="792163" cy="452437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合约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02F7AB72-A89E-45A9-B4AD-60A15DC5C0D3}"/>
              </a:ext>
            </a:extLst>
          </p:cNvPr>
          <p:cNvSpPr/>
          <p:nvPr/>
        </p:nvSpPr>
        <p:spPr>
          <a:xfrm>
            <a:off x="2271713" y="1557338"/>
            <a:ext cx="792162" cy="452437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合约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EF3213EA-AEF6-467F-BE37-2D472BB70E51}"/>
              </a:ext>
            </a:extLst>
          </p:cNvPr>
          <p:cNvSpPr/>
          <p:nvPr/>
        </p:nvSpPr>
        <p:spPr>
          <a:xfrm>
            <a:off x="3236913" y="1557338"/>
            <a:ext cx="792162" cy="452437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合约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5DE3287A-75D2-43E4-A813-18752C6247D7}"/>
              </a:ext>
            </a:extLst>
          </p:cNvPr>
          <p:cNvSpPr/>
          <p:nvPr/>
        </p:nvSpPr>
        <p:spPr>
          <a:xfrm>
            <a:off x="1341438" y="2124075"/>
            <a:ext cx="4411662" cy="544513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合约部署控制</a:t>
            </a: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097FD1B4-CA83-495B-BD58-86011C514DA0}"/>
              </a:ext>
            </a:extLst>
          </p:cNvPr>
          <p:cNvSpPr/>
          <p:nvPr/>
        </p:nvSpPr>
        <p:spPr>
          <a:xfrm>
            <a:off x="1623661" y="3788477"/>
            <a:ext cx="2159000" cy="539750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故障恢复</a:t>
            </a: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F3992209-B349-4AF9-B30F-B5B26E5C3E96}"/>
              </a:ext>
            </a:extLst>
          </p:cNvPr>
          <p:cNvSpPr/>
          <p:nvPr/>
        </p:nvSpPr>
        <p:spPr>
          <a:xfrm>
            <a:off x="4062061" y="4508500"/>
            <a:ext cx="1152525" cy="450850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激励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B557C93B-6979-4453-AE05-F683475EA518}"/>
              </a:ext>
            </a:extLst>
          </p:cNvPr>
          <p:cNvSpPr/>
          <p:nvPr/>
        </p:nvSpPr>
        <p:spPr>
          <a:xfrm>
            <a:off x="1341438" y="5484988"/>
            <a:ext cx="4410075" cy="544513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共识机制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2B357604-895C-4519-9DED-116A491C795E}"/>
              </a:ext>
            </a:extLst>
          </p:cNvPr>
          <p:cNvSpPr/>
          <p:nvPr/>
        </p:nvSpPr>
        <p:spPr>
          <a:xfrm>
            <a:off x="1623661" y="4484685"/>
            <a:ext cx="2159000" cy="539750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prstClr val="white"/>
                </a:solidFill>
                <a:latin typeface="Nirmala UI" panose="020B0502040204020203" pitchFamily="34" charset="0"/>
                <a:ea typeface="宋体" panose="02010600030101010101" pitchFamily="2" charset="-122"/>
                <a:cs typeface="Nirmala UI" panose="020B0502040204020203" pitchFamily="34" charset="0"/>
              </a:rPr>
              <a:t>UTXO</a:t>
            </a:r>
            <a:endParaRPr lang="zh-CN" altLang="en-US" b="1" kern="0" dirty="0">
              <a:solidFill>
                <a:prstClr val="white"/>
              </a:solidFill>
              <a:latin typeface="Nirmala UI" panose="020B0502040204020203" pitchFamily="34" charset="0"/>
              <a:ea typeface="宋体" panose="02010600030101010101" pitchFamily="2" charset="-122"/>
              <a:cs typeface="Nirmala UI" panose="020B0502040204020203" pitchFamily="34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82CA48F2-99C3-4F33-8B93-036F0882E052}"/>
              </a:ext>
            </a:extLst>
          </p:cNvPr>
          <p:cNvSpPr/>
          <p:nvPr/>
        </p:nvSpPr>
        <p:spPr>
          <a:xfrm>
            <a:off x="4062061" y="3851275"/>
            <a:ext cx="1152525" cy="450850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系数调整</a:t>
            </a: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EF4623E1-DEC7-4B9A-BF37-AE98FA6F83B1}"/>
              </a:ext>
            </a:extLst>
          </p:cNvPr>
          <p:cNvSpPr/>
          <p:nvPr/>
        </p:nvSpPr>
        <p:spPr>
          <a:xfrm>
            <a:off x="1623661" y="3044651"/>
            <a:ext cx="2159000" cy="539750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Hypernet</a:t>
            </a:r>
            <a:endParaRPr lang="zh-CN" altLang="en-US" b="1" kern="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8F272A0D-BA0E-470A-B6E8-D630DF97712A}"/>
              </a:ext>
            </a:extLst>
          </p:cNvPr>
          <p:cNvSpPr/>
          <p:nvPr/>
        </p:nvSpPr>
        <p:spPr>
          <a:xfrm>
            <a:off x="4074761" y="3170238"/>
            <a:ext cx="1152525" cy="446087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合约调用</a:t>
            </a:r>
          </a:p>
        </p:txBody>
      </p:sp>
      <p:sp>
        <p:nvSpPr>
          <p:cNvPr id="17425" name="TextBox 20">
            <a:extLst>
              <a:ext uri="{FF2B5EF4-FFF2-40B4-BE49-F238E27FC236}">
                <a16:creationId xmlns:a16="http://schemas.microsoft.com/office/drawing/2014/main" id="{580C95BD-78CC-409A-A86F-CBC9B0EA8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088" y="1951038"/>
            <a:ext cx="1111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00"/>
                </a:solidFill>
              </a:rPr>
              <a:t>合约层</a:t>
            </a:r>
          </a:p>
        </p:txBody>
      </p:sp>
      <p:sp>
        <p:nvSpPr>
          <p:cNvPr id="17426" name="TextBox 21">
            <a:extLst>
              <a:ext uri="{FF2B5EF4-FFF2-40B4-BE49-F238E27FC236}">
                <a16:creationId xmlns:a16="http://schemas.microsoft.com/office/drawing/2014/main" id="{97DA2711-9E52-4BE5-BC8A-9C0136F2E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3" y="3854450"/>
            <a:ext cx="111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00"/>
                </a:solidFill>
              </a:rPr>
              <a:t>逻辑层</a:t>
            </a:r>
          </a:p>
        </p:txBody>
      </p:sp>
      <p:sp>
        <p:nvSpPr>
          <p:cNvPr id="17427" name="TextBox 22">
            <a:extLst>
              <a:ext uri="{FF2B5EF4-FFF2-40B4-BE49-F238E27FC236}">
                <a16:creationId xmlns:a16="http://schemas.microsoft.com/office/drawing/2014/main" id="{E2C9134A-1D78-4B51-A61B-461252B5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3" y="5657850"/>
            <a:ext cx="111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00"/>
                </a:solidFill>
              </a:rPr>
              <a:t>共识层</a:t>
            </a: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3F0001F5-87E7-4579-8EAF-AEAAC298368E}"/>
              </a:ext>
            </a:extLst>
          </p:cNvPr>
          <p:cNvSpPr/>
          <p:nvPr/>
        </p:nvSpPr>
        <p:spPr>
          <a:xfrm>
            <a:off x="3958873" y="2852738"/>
            <a:ext cx="1385888" cy="2261124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dash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7430" name="曲线连接符 39">
            <a:extLst>
              <a:ext uri="{FF2B5EF4-FFF2-40B4-BE49-F238E27FC236}">
                <a16:creationId xmlns:a16="http://schemas.microsoft.com/office/drawing/2014/main" id="{5763A2BE-0EE6-4DD8-9746-32C576E624B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82661" y="3985855"/>
            <a:ext cx="12700" cy="641350"/>
          </a:xfrm>
          <a:prstGeom prst="curvedConnector3">
            <a:avLst>
              <a:gd name="adj1" fmla="val 2025009"/>
            </a:avLst>
          </a:prstGeom>
          <a:noFill/>
          <a:ln w="19050" algn="ctr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1" name="曲线连接符 54">
            <a:extLst>
              <a:ext uri="{FF2B5EF4-FFF2-40B4-BE49-F238E27FC236}">
                <a16:creationId xmlns:a16="http://schemas.microsoft.com/office/drawing/2014/main" id="{DF2CBB6F-69FD-4EDF-BAF9-DE79FEA90E6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82661" y="3330042"/>
            <a:ext cx="12700" cy="649287"/>
          </a:xfrm>
          <a:prstGeom prst="curvedConnector3">
            <a:avLst>
              <a:gd name="adj1" fmla="val 2025000"/>
            </a:avLst>
          </a:prstGeom>
          <a:noFill/>
          <a:ln w="19050" algn="ctr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3" name="文本框 171">
            <a:extLst>
              <a:ext uri="{FF2B5EF4-FFF2-40B4-BE49-F238E27FC236}">
                <a16:creationId xmlns:a16="http://schemas.microsoft.com/office/drawing/2014/main" id="{76F7B516-1E2C-40B4-AC32-E3BAC9123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898" y="2819400"/>
            <a:ext cx="906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rgbClr val="000000"/>
                </a:solidFill>
              </a:rPr>
              <a:t>激励机制</a:t>
            </a:r>
          </a:p>
        </p:txBody>
      </p: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BF52E6C5-4EAF-420D-986E-9F52D63B759E}"/>
              </a:ext>
            </a:extLst>
          </p:cNvPr>
          <p:cNvCxnSpPr/>
          <p:nvPr/>
        </p:nvCxnSpPr>
        <p:spPr>
          <a:xfrm>
            <a:off x="684213" y="2762250"/>
            <a:ext cx="7681912" cy="0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31BA0303-9DFB-4D70-8E48-0FA0CE0A5372}"/>
              </a:ext>
            </a:extLst>
          </p:cNvPr>
          <p:cNvCxnSpPr/>
          <p:nvPr/>
        </p:nvCxnSpPr>
        <p:spPr>
          <a:xfrm>
            <a:off x="708025" y="5275790"/>
            <a:ext cx="7683500" cy="0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4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B7CFFEC-57D6-44DC-BAED-E3532A03E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92" y="1235516"/>
            <a:ext cx="8899216" cy="5222345"/>
          </a:xfrm>
          <a:prstGeom prst="rect">
            <a:avLst/>
          </a:prstGeom>
        </p:spPr>
      </p:pic>
      <p:sp>
        <p:nvSpPr>
          <p:cNvPr id="17410" name="标题 1">
            <a:extLst>
              <a:ext uri="{FF2B5EF4-FFF2-40B4-BE49-F238E27FC236}">
                <a16:creationId xmlns:a16="http://schemas.microsoft.com/office/drawing/2014/main" id="{3BD33B31-03CF-4FEC-9E25-1F3E451CFE6F}"/>
              </a:ext>
            </a:extLst>
          </p:cNvPr>
          <p:cNvSpPr txBox="1">
            <a:spLocks/>
          </p:cNvSpPr>
          <p:nvPr/>
        </p:nvSpPr>
        <p:spPr bwMode="auto">
          <a:xfrm>
            <a:off x="590550" y="280988"/>
            <a:ext cx="806450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6" tIns="45692" rIns="91386" bIns="45692" anchor="ctr"/>
          <a:lstStyle>
            <a:lvl1pPr>
              <a:lnSpc>
                <a:spcPct val="140000"/>
              </a:lnSpc>
              <a:buBlip>
                <a:blip r:embed="rId4"/>
              </a:buBlip>
              <a:defRPr sz="3000">
                <a:solidFill>
                  <a:srgbClr val="003366"/>
                </a:solidFill>
                <a:latin typeface="Arial" panose="020B0604020202020204" pitchFamily="34" charset="0"/>
                <a:ea typeface="隶书" panose="02010509060101010101" pitchFamily="49" charset="-122"/>
                <a:cs typeface="隶书" panose="02010509060101010101" pitchFamily="49" charset="-122"/>
              </a:defRPr>
            </a:lvl1pPr>
            <a:lvl2pPr marL="636588" indent="-244475">
              <a:lnSpc>
                <a:spcPct val="140000"/>
              </a:lnSpc>
              <a:spcAft>
                <a:spcPct val="40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隶书" panose="02010509060101010101" pitchFamily="49" charset="-122"/>
              </a:defRPr>
            </a:lvl2pPr>
            <a:lvl3pPr marL="977900" indent="-195263">
              <a:lnSpc>
                <a:spcPct val="140000"/>
              </a:lnSpc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370013" indent="-196850">
              <a:lnSpc>
                <a:spcPct val="140000"/>
              </a:lnSpc>
              <a:spcAft>
                <a:spcPct val="20000"/>
              </a:spcAft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华文细黑" panose="02010600040101010101" pitchFamily="2" charset="-122"/>
              </a:defRPr>
            </a:lvl4pPr>
            <a:lvl5pPr marL="1760538" indent="-193675">
              <a:lnSpc>
                <a:spcPct val="140000"/>
              </a:lnSpc>
              <a:spcAft>
                <a:spcPct val="2000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5pPr>
            <a:lvl6pPr marL="2217738" indent="-19367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6pPr>
            <a:lvl7pPr marL="2674938" indent="-19367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7pPr>
            <a:lvl8pPr marL="3132138" indent="-19367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8pPr>
            <a:lvl9pPr marL="3589338" indent="-19367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 sz="3600" dirty="0">
                <a:solidFill>
                  <a:srgbClr val="990000"/>
                </a:solidFill>
                <a:latin typeface="Adobe 宋体 Std L"/>
                <a:ea typeface="Adobe 宋体 Std L"/>
                <a:cs typeface="Adobe 宋体 Std L"/>
              </a:rPr>
              <a:t>我的工作</a:t>
            </a:r>
            <a:r>
              <a:rPr lang="en-US" altLang="zh-CN" sz="3600" dirty="0">
                <a:solidFill>
                  <a:srgbClr val="990000"/>
                </a:solidFill>
                <a:latin typeface="Adobe 宋体 Std L"/>
                <a:ea typeface="Adobe 宋体 Std L"/>
                <a:cs typeface="Adobe 宋体 Std L"/>
              </a:rPr>
              <a:t>—</a:t>
            </a:r>
            <a:r>
              <a:rPr lang="zh-CN" altLang="en-US" sz="3600" dirty="0">
                <a:solidFill>
                  <a:srgbClr val="990000"/>
                </a:solidFill>
                <a:latin typeface="Adobe 宋体 Std L"/>
                <a:ea typeface="Adobe 宋体 Std L"/>
                <a:cs typeface="Adobe 宋体 Std L"/>
              </a:rPr>
              <a:t>基于价值的激励</a:t>
            </a:r>
          </a:p>
        </p:txBody>
      </p:sp>
    </p:spTree>
    <p:extLst>
      <p:ext uri="{BB962C8B-B14F-4D97-AF65-F5344CB8AC3E}">
        <p14:creationId xmlns:p14="http://schemas.microsoft.com/office/powerpoint/2010/main" val="1701144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3BD33B31-03CF-4FEC-9E25-1F3E451CFE6F}"/>
              </a:ext>
            </a:extLst>
          </p:cNvPr>
          <p:cNvSpPr txBox="1">
            <a:spLocks/>
          </p:cNvSpPr>
          <p:nvPr/>
        </p:nvSpPr>
        <p:spPr bwMode="auto">
          <a:xfrm>
            <a:off x="590550" y="280988"/>
            <a:ext cx="806450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6" tIns="45692" rIns="91386" bIns="45692" anchor="ctr"/>
          <a:lstStyle>
            <a:lvl1pPr>
              <a:lnSpc>
                <a:spcPct val="140000"/>
              </a:lnSpc>
              <a:buBlip>
                <a:blip r:embed="rId3"/>
              </a:buBlip>
              <a:defRPr sz="3000">
                <a:solidFill>
                  <a:srgbClr val="003366"/>
                </a:solidFill>
                <a:latin typeface="Arial" panose="020B0604020202020204" pitchFamily="34" charset="0"/>
                <a:ea typeface="隶书" panose="02010509060101010101" pitchFamily="49" charset="-122"/>
                <a:cs typeface="隶书" panose="02010509060101010101" pitchFamily="49" charset="-122"/>
              </a:defRPr>
            </a:lvl1pPr>
            <a:lvl2pPr marL="636588" indent="-244475">
              <a:lnSpc>
                <a:spcPct val="140000"/>
              </a:lnSpc>
              <a:spcAft>
                <a:spcPct val="4000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隶书" panose="02010509060101010101" pitchFamily="49" charset="-122"/>
              </a:defRPr>
            </a:lvl2pPr>
            <a:lvl3pPr marL="977900" indent="-195263">
              <a:lnSpc>
                <a:spcPct val="140000"/>
              </a:lnSpc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370013" indent="-196850">
              <a:lnSpc>
                <a:spcPct val="140000"/>
              </a:lnSpc>
              <a:spcAft>
                <a:spcPct val="20000"/>
              </a:spcAft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华文细黑" panose="02010600040101010101" pitchFamily="2" charset="-122"/>
              </a:defRPr>
            </a:lvl4pPr>
            <a:lvl5pPr marL="1760538" indent="-193675">
              <a:lnSpc>
                <a:spcPct val="140000"/>
              </a:lnSpc>
              <a:spcAft>
                <a:spcPct val="2000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5pPr>
            <a:lvl6pPr marL="2217738" indent="-19367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6pPr>
            <a:lvl7pPr marL="2674938" indent="-19367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7pPr>
            <a:lvl8pPr marL="3132138" indent="-19367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8pPr>
            <a:lvl9pPr marL="3589338" indent="-19367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3600" dirty="0">
                <a:solidFill>
                  <a:srgbClr val="990000"/>
                </a:solidFill>
                <a:latin typeface="Adobe 宋体 Std L"/>
                <a:ea typeface="Adobe 宋体 Std L"/>
                <a:cs typeface="Adobe 宋体 Std L"/>
              </a:rPr>
              <a:t>我的工作</a:t>
            </a:r>
            <a:r>
              <a:rPr lang="en-US" altLang="zh-CN" sz="3600" dirty="0">
                <a:solidFill>
                  <a:srgbClr val="990000"/>
                </a:solidFill>
                <a:latin typeface="Adobe 宋体 Std L"/>
                <a:ea typeface="Adobe 宋体 Std L"/>
                <a:cs typeface="Adobe 宋体 Std L"/>
              </a:rPr>
              <a:t>—</a:t>
            </a:r>
            <a:r>
              <a:rPr lang="zh-CN" altLang="en-US" sz="3600" dirty="0">
                <a:solidFill>
                  <a:srgbClr val="990000"/>
                </a:solidFill>
                <a:latin typeface="Adobe 宋体 Std L"/>
                <a:ea typeface="Adobe 宋体 Std L"/>
                <a:cs typeface="Adobe 宋体 Std L"/>
              </a:rPr>
              <a:t>基于价值的激励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43E3C5E-00A8-4072-90EB-D31C405A9ED7}"/>
                  </a:ext>
                </a:extLst>
              </p:cNvPr>
              <p:cNvSpPr/>
              <p:nvPr/>
            </p:nvSpPr>
            <p:spPr>
              <a:xfrm>
                <a:off x="504825" y="1413986"/>
                <a:ext cx="6142038" cy="3565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4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设当前激励系数为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，合约成本为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4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，合约输出价值为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4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，则该合约激励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满足：</a:t>
                </a:r>
                <a:endParaRPr lang="en-US" altLang="zh-CN" sz="2400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  <a:p>
                <a:endParaRPr lang="en-US" altLang="zh-CN" sz="2400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假设自一个周期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起奖励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zh-CN" altLang="en-US" sz="24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个代币所用时间为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，当前周期实际发币量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，则下一阶段奖励系数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满足</a:t>
                </a:r>
                <a:endParaRPr lang="en-US" altLang="zh-CN" sz="2400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:r>
                  <a:rPr lang="zh-CN" altLang="en-US" sz="2400" dirty="0">
                    <a:latin typeface="Calibri" panose="020F0502020204030204" pitchFamily="34" charset="0"/>
                    <a:ea typeface="宋体" panose="02010600030101010101" pitchFamily="2" charset="-122"/>
                  </a:rPr>
                  <a:t>这样设计可以将代币数量控制在合理的范围内，避免恶意膨胀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43E3C5E-00A8-4072-90EB-D31C405A9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1413986"/>
                <a:ext cx="6142038" cy="3565591"/>
              </a:xfrm>
              <a:prstGeom prst="rect">
                <a:avLst/>
              </a:prstGeom>
              <a:blipFill>
                <a:blip r:embed="rId6"/>
                <a:stretch>
                  <a:fillRect l="-1589" t="-2051" r="-6455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33">
            <a:extLst>
              <a:ext uri="{FF2B5EF4-FFF2-40B4-BE49-F238E27FC236}">
                <a16:creationId xmlns:a16="http://schemas.microsoft.com/office/drawing/2014/main" id="{5E248D08-08C6-4B77-813B-7AA333CEE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863" y="1263650"/>
            <a:ext cx="2355850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D4D163A-EE7B-42A8-97D8-FD1D8C6A6D70}"/>
                  </a:ext>
                </a:extLst>
              </p:cNvPr>
              <p:cNvSpPr/>
              <p:nvPr/>
            </p:nvSpPr>
            <p:spPr>
              <a:xfrm>
                <a:off x="2375117" y="2244983"/>
                <a:ext cx="21968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D4D163A-EE7B-42A8-97D8-FD1D8C6A6D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117" y="2244983"/>
                <a:ext cx="2196883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781498B-00BD-4F2C-B0D4-D866F7DF3A4D}"/>
              </a:ext>
            </a:extLst>
          </p:cNvPr>
          <p:cNvSpPr txBox="1"/>
          <p:nvPr/>
        </p:nvSpPr>
        <p:spPr>
          <a:xfrm>
            <a:off x="1391695" y="541984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系统的并发量不足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65A399-A0A7-423A-B69B-BDDB5CFAFF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4619">
            <a:off x="4427605" y="5347761"/>
            <a:ext cx="924384" cy="92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24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3BD33B31-03CF-4FEC-9E25-1F3E451CFE6F}"/>
              </a:ext>
            </a:extLst>
          </p:cNvPr>
          <p:cNvSpPr txBox="1">
            <a:spLocks/>
          </p:cNvSpPr>
          <p:nvPr/>
        </p:nvSpPr>
        <p:spPr bwMode="auto">
          <a:xfrm>
            <a:off x="590550" y="280988"/>
            <a:ext cx="806450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6" tIns="45692" rIns="91386" bIns="45692" anchor="ctr"/>
          <a:lstStyle>
            <a:lvl1pPr>
              <a:lnSpc>
                <a:spcPct val="140000"/>
              </a:lnSpc>
              <a:buBlip>
                <a:blip r:embed="rId3"/>
              </a:buBlip>
              <a:defRPr sz="3000">
                <a:solidFill>
                  <a:srgbClr val="003366"/>
                </a:solidFill>
                <a:latin typeface="Arial" panose="020B0604020202020204" pitchFamily="34" charset="0"/>
                <a:ea typeface="隶书" panose="02010509060101010101" pitchFamily="49" charset="-122"/>
                <a:cs typeface="隶书" panose="02010509060101010101" pitchFamily="49" charset="-122"/>
              </a:defRPr>
            </a:lvl1pPr>
            <a:lvl2pPr marL="636588" indent="-244475">
              <a:lnSpc>
                <a:spcPct val="140000"/>
              </a:lnSpc>
              <a:spcAft>
                <a:spcPct val="4000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隶书" panose="02010509060101010101" pitchFamily="49" charset="-122"/>
              </a:defRPr>
            </a:lvl2pPr>
            <a:lvl3pPr marL="977900" indent="-195263">
              <a:lnSpc>
                <a:spcPct val="140000"/>
              </a:lnSpc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370013" indent="-196850">
              <a:lnSpc>
                <a:spcPct val="140000"/>
              </a:lnSpc>
              <a:spcAft>
                <a:spcPct val="20000"/>
              </a:spcAft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华文细黑" panose="02010600040101010101" pitchFamily="2" charset="-122"/>
              </a:defRPr>
            </a:lvl4pPr>
            <a:lvl5pPr marL="1760538" indent="-193675">
              <a:lnSpc>
                <a:spcPct val="140000"/>
              </a:lnSpc>
              <a:spcAft>
                <a:spcPct val="2000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5pPr>
            <a:lvl6pPr marL="2217738" indent="-19367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6pPr>
            <a:lvl7pPr marL="2674938" indent="-19367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7pPr>
            <a:lvl8pPr marL="3132138" indent="-19367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8pPr>
            <a:lvl9pPr marL="3589338" indent="-19367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 sz="3600" dirty="0">
                <a:solidFill>
                  <a:srgbClr val="990000"/>
                </a:solidFill>
                <a:latin typeface="Adobe 宋体 Std L"/>
                <a:ea typeface="Adobe 宋体 Std L"/>
                <a:cs typeface="Adobe 宋体 Std L"/>
              </a:rPr>
              <a:t>基于超级账本的</a:t>
            </a:r>
            <a:r>
              <a:rPr lang="en-US" altLang="zh-CN" sz="3600" dirty="0">
                <a:solidFill>
                  <a:srgbClr val="990000"/>
                </a:solidFill>
                <a:latin typeface="Adobe 宋体 Std L"/>
                <a:ea typeface="Adobe 宋体 Std L"/>
                <a:cs typeface="Adobe 宋体 Std L"/>
              </a:rPr>
              <a:t>Hypernet</a:t>
            </a:r>
            <a:r>
              <a:rPr lang="zh-CN" altLang="en-US" sz="3600" dirty="0">
                <a:solidFill>
                  <a:srgbClr val="990000"/>
                </a:solidFill>
                <a:latin typeface="Adobe 宋体 Std L"/>
                <a:ea typeface="Adobe 宋体 Std L"/>
                <a:cs typeface="Adobe 宋体 Std L"/>
              </a:rPr>
              <a:t>实现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C4700C6-389F-4C56-ACE0-C11F0A30D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431" y="1235435"/>
            <a:ext cx="7649138" cy="53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0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621662" y="362857"/>
            <a:ext cx="8065274" cy="811892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latin typeface="+mj-ea"/>
              </a:rPr>
              <a:t>难点与创新点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3425" y="3823431"/>
            <a:ext cx="4107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2060"/>
                </a:solidFill>
                <a:latin typeface="+mj-ea"/>
                <a:ea typeface="+mj-ea"/>
                <a:cs typeface="Kaiti SC" charset="-122"/>
              </a:rPr>
              <a:t>难点</a:t>
            </a:r>
            <a:r>
              <a:rPr kumimoji="1" lang="en-US" altLang="zh-CN" b="1" dirty="0">
                <a:solidFill>
                  <a:srgbClr val="002060"/>
                </a:solidFill>
                <a:latin typeface="+mj-ea"/>
                <a:ea typeface="+mj-ea"/>
                <a:cs typeface="Kaiti SC" charset="-122"/>
              </a:rPr>
              <a:t>2: </a:t>
            </a:r>
            <a:r>
              <a:rPr kumimoji="1" lang="zh-CN" altLang="en-US" b="1" dirty="0">
                <a:solidFill>
                  <a:srgbClr val="002060"/>
                </a:solidFill>
                <a:latin typeface="+mj-ea"/>
                <a:ea typeface="+mj-ea"/>
                <a:cs typeface="Kaiti SC" charset="-122"/>
              </a:rPr>
              <a:t>合约价值量的计算</a:t>
            </a:r>
            <a:endParaRPr kumimoji="1" lang="zh-CN" altLang="en-US" dirty="0">
              <a:latin typeface="+mj-ea"/>
              <a:ea typeface="+mj-ea"/>
              <a:cs typeface="Kaiti SC" charset="-122"/>
            </a:endParaRPr>
          </a:p>
          <a:p>
            <a:endParaRPr kumimoji="1" lang="en-US" altLang="zh-CN" dirty="0">
              <a:latin typeface="+mj-ea"/>
              <a:ea typeface="+mj-ea"/>
              <a:cs typeface="Kaiti SC" charset="-122"/>
            </a:endParaRPr>
          </a:p>
          <a:p>
            <a:r>
              <a:rPr kumimoji="1" lang="zh-CN" altLang="en-US" dirty="0">
                <a:latin typeface="+mj-ea"/>
                <a:ea typeface="+mj-ea"/>
                <a:cs typeface="Kaiti SC" charset="-122"/>
              </a:rPr>
              <a:t>当前系统的价值量由价格减成本得到的，而成本一般难以得到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3425" y="1778615"/>
            <a:ext cx="4297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2060"/>
                </a:solidFill>
                <a:latin typeface="+mj-ea"/>
                <a:ea typeface="+mj-ea"/>
                <a:cs typeface="Kaiti SC" charset="-122"/>
              </a:rPr>
              <a:t>难点</a:t>
            </a:r>
            <a:r>
              <a:rPr kumimoji="1" lang="en-US" altLang="zh-CN" b="1" dirty="0">
                <a:solidFill>
                  <a:srgbClr val="002060"/>
                </a:solidFill>
                <a:latin typeface="+mj-ea"/>
                <a:ea typeface="+mj-ea"/>
                <a:cs typeface="Kaiti SC" charset="-122"/>
              </a:rPr>
              <a:t>: </a:t>
            </a:r>
            <a:r>
              <a:rPr kumimoji="1" lang="zh-CN" altLang="en-US" b="1" dirty="0">
                <a:solidFill>
                  <a:srgbClr val="002060"/>
                </a:solidFill>
                <a:latin typeface="+mj-ea"/>
                <a:ea typeface="+mj-ea"/>
                <a:cs typeface="Kaiti SC" charset="-122"/>
              </a:rPr>
              <a:t>网络安全性问题</a:t>
            </a:r>
            <a:endParaRPr kumimoji="1" lang="en-US" altLang="zh-CN" b="1" dirty="0">
              <a:solidFill>
                <a:srgbClr val="002060"/>
              </a:solidFill>
              <a:latin typeface="+mj-ea"/>
              <a:ea typeface="+mj-ea"/>
              <a:cs typeface="Kaiti SC" charset="-122"/>
            </a:endParaRPr>
          </a:p>
          <a:p>
            <a:endParaRPr kumimoji="1" lang="en-US" altLang="zh-CN" dirty="0">
              <a:latin typeface="+mj-ea"/>
              <a:ea typeface="+mj-ea"/>
              <a:cs typeface="Kaiti SC" charset="-122"/>
            </a:endParaRPr>
          </a:p>
          <a:p>
            <a:r>
              <a:rPr kumimoji="1" lang="zh-CN" altLang="en-US" dirty="0">
                <a:latin typeface="+mj-ea"/>
                <a:ea typeface="+mj-ea"/>
                <a:cs typeface="Kaiti SC" charset="-122"/>
              </a:rPr>
              <a:t>链下交易与传统的区块链交易很不一样，在保证交易的隐私性的同时，还需要防范各种欺骗及其攻击，考虑各种异常状况使得系统设计起来较为复杂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54299" y="3823431"/>
            <a:ext cx="4107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  <a:latin typeface="+mj-ea"/>
                <a:ea typeface="+mj-ea"/>
                <a:cs typeface="Kaiti SC" charset="-122"/>
              </a:rPr>
              <a:t>创新点</a:t>
            </a:r>
            <a:r>
              <a:rPr kumimoji="1" lang="en-US" altLang="zh-CN" b="1" dirty="0">
                <a:solidFill>
                  <a:srgbClr val="C00000"/>
                </a:solidFill>
                <a:latin typeface="+mj-ea"/>
                <a:ea typeface="+mj-ea"/>
                <a:cs typeface="Kaiti SC" charset="-122"/>
              </a:rPr>
              <a:t>2</a:t>
            </a:r>
            <a:r>
              <a:rPr kumimoji="1" lang="zh-CN" altLang="en-US" b="1" dirty="0">
                <a:solidFill>
                  <a:srgbClr val="C00000"/>
                </a:solidFill>
                <a:latin typeface="+mj-ea"/>
                <a:ea typeface="+mj-ea"/>
                <a:cs typeface="Kaiti SC" charset="-122"/>
              </a:rPr>
              <a:t>：超级账本</a:t>
            </a:r>
            <a:r>
              <a:rPr kumimoji="1" lang="en-US" altLang="zh-CN" b="1" dirty="0">
                <a:solidFill>
                  <a:srgbClr val="C00000"/>
                </a:solidFill>
                <a:latin typeface="+mj-ea"/>
                <a:ea typeface="+mj-ea"/>
                <a:cs typeface="Kaiti SC" charset="-122"/>
              </a:rPr>
              <a:t>hypernet</a:t>
            </a:r>
          </a:p>
          <a:p>
            <a:r>
              <a:rPr kumimoji="1" lang="zh-CN" altLang="en-US" dirty="0">
                <a:latin typeface="+mj-ea"/>
                <a:ea typeface="+mj-ea"/>
                <a:cs typeface="Kaiti SC" charset="-122"/>
              </a:rPr>
              <a:t>超级账本使用</a:t>
            </a:r>
            <a:r>
              <a:rPr kumimoji="1" lang="en-US" altLang="zh-CN" dirty="0">
                <a:latin typeface="+mj-ea"/>
                <a:ea typeface="+mj-ea"/>
                <a:cs typeface="Kaiti SC" charset="-122"/>
              </a:rPr>
              <a:t>pbft</a:t>
            </a:r>
            <a:r>
              <a:rPr kumimoji="1" lang="zh-CN" altLang="en-US" dirty="0">
                <a:latin typeface="+mj-ea"/>
                <a:ea typeface="+mj-ea"/>
                <a:cs typeface="Kaiti SC" charset="-122"/>
              </a:rPr>
              <a:t>协议进行共识，效率不高，且参与节点数目较多时（</a:t>
            </a:r>
            <a:r>
              <a:rPr kumimoji="1" lang="en-US" altLang="zh-CN" dirty="0">
                <a:latin typeface="+mj-ea"/>
                <a:ea typeface="+mj-ea"/>
                <a:cs typeface="Kaiti SC" charset="-122"/>
              </a:rPr>
              <a:t>&gt;=100</a:t>
            </a:r>
            <a:r>
              <a:rPr kumimoji="1" lang="zh-CN" altLang="en-US" dirty="0">
                <a:latin typeface="+mj-ea"/>
                <a:ea typeface="+mj-ea"/>
                <a:cs typeface="Kaiti SC" charset="-122"/>
              </a:rPr>
              <a:t>）共识性能急剧恶化。而比特币闪电网络图灵不完备、以太坊的雷电网络基于账户模型，性能和安全性不够高。</a:t>
            </a:r>
            <a:r>
              <a:rPr kumimoji="1" lang="en-US" altLang="zh-CN" dirty="0">
                <a:latin typeface="+mj-ea"/>
                <a:ea typeface="+mj-ea"/>
                <a:cs typeface="Kaiti SC" charset="-122"/>
              </a:rPr>
              <a:t>Hypernet</a:t>
            </a:r>
            <a:r>
              <a:rPr kumimoji="1" lang="zh-CN" altLang="en-US" dirty="0">
                <a:latin typeface="+mj-ea"/>
                <a:ea typeface="+mj-ea"/>
                <a:cs typeface="Kaiti SC" charset="-122"/>
              </a:rPr>
              <a:t>使用安全性较高</a:t>
            </a:r>
            <a:r>
              <a:rPr kumimoji="1" lang="en-US" altLang="zh-CN" dirty="0" err="1">
                <a:latin typeface="+mj-ea"/>
                <a:ea typeface="+mj-ea"/>
                <a:cs typeface="Kaiti SC" charset="-122"/>
              </a:rPr>
              <a:t>utxo</a:t>
            </a:r>
            <a:r>
              <a:rPr kumimoji="1" lang="zh-CN" altLang="en-US" dirty="0">
                <a:latin typeface="+mj-ea"/>
                <a:ea typeface="+mj-ea"/>
                <a:cs typeface="Kaiti SC" charset="-122"/>
              </a:rPr>
              <a:t>模型，可以极大提升交易</a:t>
            </a:r>
            <a:r>
              <a:rPr kumimoji="1" lang="zh-CN" altLang="en-US">
                <a:latin typeface="+mj-ea"/>
                <a:ea typeface="+mj-ea"/>
                <a:cs typeface="Kaiti SC" charset="-122"/>
              </a:rPr>
              <a:t>的速度。</a:t>
            </a:r>
            <a:endParaRPr kumimoji="1" lang="en-US" altLang="zh-CN" dirty="0">
              <a:latin typeface="+mj-ea"/>
              <a:ea typeface="+mj-ea"/>
              <a:cs typeface="Kaiti SC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2000" y="1778615"/>
            <a:ext cx="4107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  <a:latin typeface="+mj-ea"/>
                <a:ea typeface="+mj-ea"/>
                <a:cs typeface="Kaiti SC" charset="-122"/>
              </a:rPr>
              <a:t>创新点</a:t>
            </a:r>
            <a:r>
              <a:rPr kumimoji="1" lang="en-US" altLang="zh-CN" b="1" dirty="0">
                <a:solidFill>
                  <a:srgbClr val="C00000"/>
                </a:solidFill>
                <a:latin typeface="+mj-ea"/>
                <a:ea typeface="+mj-ea"/>
                <a:cs typeface="Kaiti SC" charset="-122"/>
              </a:rPr>
              <a:t>1</a:t>
            </a:r>
            <a:r>
              <a:rPr kumimoji="1" lang="zh-CN" altLang="en-US" b="1" dirty="0">
                <a:solidFill>
                  <a:srgbClr val="C00000"/>
                </a:solidFill>
                <a:latin typeface="+mj-ea"/>
                <a:ea typeface="+mj-ea"/>
                <a:cs typeface="Kaiti SC" charset="-122"/>
              </a:rPr>
              <a:t>：基于价值的激励</a:t>
            </a:r>
            <a:endParaRPr kumimoji="1" lang="zh-CN" altLang="en-US" dirty="0">
              <a:latin typeface="Kaiti SC" charset="-122"/>
              <a:ea typeface="Kaiti SC" charset="-122"/>
              <a:cs typeface="Kaiti SC" charset="-122"/>
            </a:endParaRPr>
          </a:p>
          <a:p>
            <a:endParaRPr kumimoji="1" lang="en-US" altLang="zh-CN" dirty="0">
              <a:latin typeface="+mj-ea"/>
              <a:ea typeface="+mj-ea"/>
              <a:cs typeface="Kaiti SC" charset="-122"/>
            </a:endParaRPr>
          </a:p>
          <a:p>
            <a:r>
              <a:rPr kumimoji="1" lang="zh-CN" altLang="en-US" dirty="0">
                <a:latin typeface="+mj-ea"/>
                <a:ea typeface="+mj-ea"/>
                <a:cs typeface="Kaiti SC" charset="-122"/>
              </a:rPr>
              <a:t>传统的共识机制通过算力来决定出块权利和激励，基于价值的激励更多的鼓励价值的产生而不是算力的投入，且激励系数可以动态进行调整，保证了代币的稳定性</a:t>
            </a:r>
            <a:endParaRPr kumimoji="1" lang="en-US" altLang="zh-CN" dirty="0">
              <a:latin typeface="+mj-ea"/>
              <a:ea typeface="+mj-ea"/>
              <a:cs typeface="Kai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076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auto">
          <a:xfrm>
            <a:off x="621662" y="290285"/>
            <a:ext cx="8065274" cy="88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6" tIns="45692" rIns="91386" bIns="45692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5pPr>
            <a:lvl6pPr marL="391775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6pPr>
            <a:lvl7pPr marL="783549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7pPr>
            <a:lvl8pPr marL="1175324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8pPr>
            <a:lvl9pPr marL="1567099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4000" b="0" kern="0" dirty="0">
                <a:latin typeface="+mj-ea"/>
              </a:rPr>
              <a:t>已完成工作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94397" y="1084437"/>
            <a:ext cx="87198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2016.11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2017.01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：调研区块链，搭建超级账本环境，凤链项目功能需求设计。凤链总体架构设计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2017.02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2017.03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：地址生成算法实现，游戏智能合约设计、对接手机客户端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2017.04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：园博园发布会准备，调研合约升级、删除合约状态代码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2017.05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2017.06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：园博园需求分析，业务流程，后台数据库设计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2017.07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2017.09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 钱包后台开发，专利申请，节点重启问题解决，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golang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下椭圆曲线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secp256k1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加解密签名移植。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专利申请号：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201710588192.6 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一种基于价值量建立激励机制的方法及其系统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2017.10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2017.12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：超级账本合约部署过程、总体架构研究，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pbft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算法代码分析、解决合约间相互调用的问题、农夫山泉调研，初步方案设计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209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auto">
          <a:xfrm>
            <a:off x="621662" y="290285"/>
            <a:ext cx="8065274" cy="88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6" tIns="45692" rIns="91386" bIns="45692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5pPr>
            <a:lvl6pPr marL="391775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6pPr>
            <a:lvl7pPr marL="783549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7pPr>
            <a:lvl8pPr marL="1175324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8pPr>
            <a:lvl9pPr marL="1567099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4000" b="0" kern="0" dirty="0">
                <a:latin typeface="+mj-ea"/>
              </a:rPr>
              <a:t>将要做的工作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512526" y="1369587"/>
            <a:ext cx="8283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2018.01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2018.03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：测试与实现基于超级账本的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Hypernet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，跟进农夫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山泉项目后续工作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2018.03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2018.05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：论文撰写及答辩</a:t>
            </a:r>
            <a:endParaRPr lang="en-US" altLang="zh-CN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3616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621662" y="333827"/>
            <a:ext cx="8065274" cy="840921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latin typeface="+mj-ea"/>
              </a:rPr>
              <a:t>检查指标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621662" y="1476926"/>
            <a:ext cx="7922731" cy="58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40000"/>
              </a:lnSpc>
              <a:buBlip>
                <a:blip r:embed="rId3"/>
              </a:buBlip>
              <a:defRPr sz="3600">
                <a:solidFill>
                  <a:srgbClr val="003366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40000"/>
              </a:lnSpc>
              <a:spcAft>
                <a:spcPct val="40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lnSpc>
                <a:spcPct val="140000"/>
              </a:lnSpc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9pPr>
          </a:lstStyle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000000"/>
              </a:solidFill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621661" y="1476926"/>
            <a:ext cx="7922731" cy="32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40000"/>
              </a:lnSpc>
              <a:buBlip>
                <a:blip r:embed="rId3"/>
              </a:buBlip>
              <a:defRPr sz="3600">
                <a:solidFill>
                  <a:srgbClr val="003366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40000"/>
              </a:lnSpc>
              <a:spcAft>
                <a:spcPct val="40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lnSpc>
                <a:spcPct val="140000"/>
              </a:lnSpc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9pPr>
          </a:lstStyle>
          <a:p>
            <a:pPr marL="342900" lvl="2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功能指标：</a:t>
            </a:r>
            <a:endParaRPr lang="en-US" altLang="zh-CN" dirty="0">
              <a:latin typeface="+mj-ea"/>
              <a:ea typeface="+mj-ea"/>
            </a:endParaRPr>
          </a:p>
          <a:p>
            <a:pPr marL="800100" lvl="3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a typeface="Adobe 宋体 Std L" panose="02020300000000000000" pitchFamily="18" charset="-122"/>
              </a:rPr>
              <a:t>实现基于超级账本的激励机制，能够进行激励的发放、奖励系数的调整</a:t>
            </a:r>
            <a:endParaRPr lang="en-US" altLang="zh-CN" dirty="0">
              <a:ea typeface="Adobe 宋体 Std L" panose="02020300000000000000" pitchFamily="18" charset="-122"/>
            </a:endParaRPr>
          </a:p>
          <a:p>
            <a:pPr marL="800100" lvl="3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在超级账本上初步实现微支付通道系统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marL="342900" lvl="2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性能指标：</a:t>
            </a:r>
            <a:endParaRPr lang="en-US" altLang="zh-CN" dirty="0">
              <a:latin typeface="+mj-ea"/>
              <a:ea typeface="+mj-ea"/>
            </a:endParaRPr>
          </a:p>
          <a:p>
            <a:pPr marL="800100" lvl="3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保持系统稳定安全运行</a:t>
            </a:r>
            <a:endParaRPr lang="en-US" altLang="zh-CN" dirty="0">
              <a:latin typeface="+mj-ea"/>
              <a:ea typeface="+mj-ea"/>
            </a:endParaRPr>
          </a:p>
          <a:p>
            <a:pPr marL="342900" lvl="2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专利指标：</a:t>
            </a:r>
            <a:endParaRPr lang="en-US" altLang="zh-CN" dirty="0">
              <a:latin typeface="+mj-ea"/>
              <a:ea typeface="+mj-ea"/>
            </a:endParaRPr>
          </a:p>
          <a:p>
            <a:pPr marL="800100" lvl="3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完成一篇专利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661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621662" y="507999"/>
            <a:ext cx="8065274" cy="637721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latin typeface="+mj-ea"/>
              </a:rPr>
              <a:t>报告提纲</a:t>
            </a:r>
          </a:p>
        </p:txBody>
      </p:sp>
      <p:sp>
        <p:nvSpPr>
          <p:cNvPr id="3" name="空心弧 2"/>
          <p:cNvSpPr/>
          <p:nvPr/>
        </p:nvSpPr>
        <p:spPr>
          <a:xfrm rot="5728165">
            <a:off x="-1730087" y="1718756"/>
            <a:ext cx="4077095" cy="4064504"/>
          </a:xfrm>
          <a:prstGeom prst="blockArc">
            <a:avLst>
              <a:gd name="adj1" fmla="val 10800000"/>
              <a:gd name="adj2" fmla="val 20858800"/>
              <a:gd name="adj3" fmla="val 715"/>
            </a:avLst>
          </a:prstGeom>
          <a:solidFill>
            <a:schemeClr val="bg2"/>
          </a:solidFill>
          <a:ln w="222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1765941" y="2115788"/>
            <a:ext cx="422596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40000"/>
              </a:lnSpc>
              <a:buBlip>
                <a:blip r:embed="rId2"/>
              </a:buBlip>
              <a:defRPr sz="3600">
                <a:solidFill>
                  <a:srgbClr val="003366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40000"/>
              </a:lnSpc>
              <a:spcAft>
                <a:spcPct val="4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lnSpc>
                <a:spcPct val="140000"/>
              </a:lnSpc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9pPr>
          </a:lstStyle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问题背景与提出问题</a:t>
            </a:r>
            <a:endParaRPr lang="en-US" altLang="zh-CN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2188491" y="3220961"/>
            <a:ext cx="2375151" cy="662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40000"/>
              </a:lnSpc>
              <a:buBlip>
                <a:blip r:embed="rId2"/>
              </a:buBlip>
              <a:defRPr sz="3600">
                <a:solidFill>
                  <a:srgbClr val="003366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40000"/>
              </a:lnSpc>
              <a:spcAft>
                <a:spcPct val="4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lnSpc>
                <a:spcPct val="140000"/>
              </a:lnSpc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9pPr>
          </a:lstStyle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</a:rPr>
              <a:t>研究现状</a:t>
            </a:r>
            <a:endParaRPr lang="en-US" altLang="zh-CN" sz="28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45177" y="4308337"/>
            <a:ext cx="476042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</a:rPr>
              <a:t>我的工作与进度安排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2073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2"/>
    </mc:Choice>
    <mc:Fallback xmlns="">
      <p:transition advTm="20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692933" y="2531026"/>
            <a:ext cx="7922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40000"/>
              </a:lnSpc>
              <a:buBlip>
                <a:blip r:embed="rId3"/>
              </a:buBlip>
              <a:defRPr sz="3600">
                <a:solidFill>
                  <a:srgbClr val="003366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40000"/>
              </a:lnSpc>
              <a:spcAft>
                <a:spcPct val="40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Aft>
                <a:spcPct val="2500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lnSpc>
                <a:spcPct val="140000"/>
              </a:lnSpc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4000" dirty="0">
                <a:solidFill>
                  <a:srgbClr val="000000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38458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673992" y="518281"/>
            <a:ext cx="8065274" cy="688521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latin typeface="+mj-ea"/>
              </a:rPr>
              <a:t>问题与目标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73992" y="1226113"/>
            <a:ext cx="7750628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j-ea"/>
                <a:ea typeface="+mj-ea"/>
              </a:rPr>
              <a:t>问题</a:t>
            </a:r>
            <a:r>
              <a:rPr lang="zh-CN" altLang="en-US" sz="2000" dirty="0">
                <a:latin typeface="+mj-ea"/>
                <a:ea typeface="+mj-ea"/>
              </a:rPr>
              <a:t>：共识机制是区块链系统的核心，目前主流的共识机制没有达到促进、鼓励代币流通的目的，且共识速度慢，不能大规模应用。</a:t>
            </a:r>
            <a:endParaRPr lang="en-US" altLang="zh-CN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j-ea"/>
                <a:ea typeface="+mj-ea"/>
              </a:rPr>
              <a:t>目标</a:t>
            </a:r>
            <a:r>
              <a:rPr lang="zh-CN" altLang="en-US" sz="2000" dirty="0">
                <a:latin typeface="+mj-ea"/>
                <a:ea typeface="+mj-ea"/>
              </a:rPr>
              <a:t>：不影响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安全</a:t>
            </a:r>
            <a:r>
              <a:rPr lang="zh-CN" altLang="en-US" sz="2000" dirty="0">
                <a:latin typeface="+mj-ea"/>
                <a:ea typeface="+mj-ea"/>
              </a:rPr>
              <a:t>下，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激励代币流通</a:t>
            </a:r>
            <a:r>
              <a:rPr lang="zh-CN" altLang="en-US" sz="2000" dirty="0">
                <a:latin typeface="+mj-ea"/>
                <a:ea typeface="+mj-ea"/>
              </a:rPr>
              <a:t>，提高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交易速度</a:t>
            </a:r>
            <a:r>
              <a:rPr lang="zh-CN" altLang="en-US" sz="2000" dirty="0">
                <a:latin typeface="+mj-ea"/>
                <a:ea typeface="+mj-ea"/>
              </a:rPr>
              <a:t>。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800F69A0-39B7-4D22-ACA7-F1BF402541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4655000"/>
              </p:ext>
            </p:extLst>
          </p:nvPr>
        </p:nvGraphicFramePr>
        <p:xfrm>
          <a:off x="-304800" y="2781299"/>
          <a:ext cx="6096000" cy="3629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F284486A-AEE4-429D-BA8F-DB5E04038E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70" y="3626770"/>
            <a:ext cx="2460643" cy="246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7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3"/>
    </mc:Choice>
    <mc:Fallback xmlns="">
      <p:transition advTm="24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621662" y="507999"/>
            <a:ext cx="8065274" cy="637721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latin typeface="+mj-ea"/>
              </a:rPr>
              <a:t>报告提纲</a:t>
            </a:r>
          </a:p>
        </p:txBody>
      </p:sp>
      <p:sp>
        <p:nvSpPr>
          <p:cNvPr id="3" name="空心弧 2"/>
          <p:cNvSpPr/>
          <p:nvPr/>
        </p:nvSpPr>
        <p:spPr>
          <a:xfrm rot="5728165">
            <a:off x="-1730087" y="1718756"/>
            <a:ext cx="4077095" cy="4064504"/>
          </a:xfrm>
          <a:prstGeom prst="blockArc">
            <a:avLst>
              <a:gd name="adj1" fmla="val 10800000"/>
              <a:gd name="adj2" fmla="val 20858800"/>
              <a:gd name="adj3" fmla="val 715"/>
            </a:avLst>
          </a:prstGeom>
          <a:solidFill>
            <a:schemeClr val="bg2"/>
          </a:solidFill>
          <a:ln w="222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1765941" y="2115788"/>
            <a:ext cx="4225964" cy="63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40000"/>
              </a:lnSpc>
              <a:buBlip>
                <a:blip r:embed="rId2"/>
              </a:buBlip>
              <a:defRPr sz="3600">
                <a:solidFill>
                  <a:srgbClr val="003366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40000"/>
              </a:lnSpc>
              <a:spcAft>
                <a:spcPct val="4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lnSpc>
                <a:spcPct val="140000"/>
              </a:lnSpc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9pPr>
          </a:lstStyle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问题背景与提出问题</a:t>
            </a:r>
            <a:endParaRPr lang="en-US" altLang="zh-CN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2188491" y="3220961"/>
            <a:ext cx="2375151" cy="662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40000"/>
              </a:lnSpc>
              <a:buBlip>
                <a:blip r:embed="rId2"/>
              </a:buBlip>
              <a:defRPr sz="3600">
                <a:solidFill>
                  <a:srgbClr val="003366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40000"/>
              </a:lnSpc>
              <a:spcAft>
                <a:spcPct val="4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lnSpc>
                <a:spcPct val="140000"/>
              </a:lnSpc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9pPr>
          </a:lstStyle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研究现状</a:t>
            </a:r>
            <a:endParaRPr lang="en-US" altLang="zh-CN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45177" y="4308337"/>
            <a:ext cx="476042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</a:rPr>
              <a:t>我的工作与进度安排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473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6"/>
    </mc:Choice>
    <mc:Fallback xmlns="">
      <p:transition advTm="7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auto">
          <a:xfrm>
            <a:off x="673992" y="518281"/>
            <a:ext cx="8065274" cy="68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6" tIns="45692" rIns="91386" bIns="45692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5pPr>
            <a:lvl6pPr marL="391775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6pPr>
            <a:lvl7pPr marL="783549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7pPr>
            <a:lvl8pPr marL="1175324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8pPr>
            <a:lvl9pPr marL="1567099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4000" b="0" kern="0" dirty="0">
                <a:latin typeface="+mj-ea"/>
              </a:rPr>
              <a:t>激励机制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756E76-E361-408A-AA70-4D93EAA16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065067"/>
              </p:ext>
            </p:extLst>
          </p:nvPr>
        </p:nvGraphicFramePr>
        <p:xfrm>
          <a:off x="382588" y="1558220"/>
          <a:ext cx="8378824" cy="3927028"/>
        </p:xfrm>
        <a:graphic>
          <a:graphicData uri="http://schemas.openxmlformats.org/drawingml/2006/table">
            <a:tbl>
              <a:tblPr firstRow="1" bandRow="1"/>
              <a:tblGrid>
                <a:gridCol w="1065534">
                  <a:extLst>
                    <a:ext uri="{9D8B030D-6E8A-4147-A177-3AD203B41FA5}">
                      <a16:colId xmlns:a16="http://schemas.microsoft.com/office/drawing/2014/main" val="2766380419"/>
                    </a:ext>
                  </a:extLst>
                </a:gridCol>
                <a:gridCol w="1292434">
                  <a:extLst>
                    <a:ext uri="{9D8B030D-6E8A-4147-A177-3AD203B41FA5}">
                      <a16:colId xmlns:a16="http://schemas.microsoft.com/office/drawing/2014/main" val="2328460100"/>
                    </a:ext>
                  </a:extLst>
                </a:gridCol>
                <a:gridCol w="1051965">
                  <a:extLst>
                    <a:ext uri="{9D8B030D-6E8A-4147-A177-3AD203B41FA5}">
                      <a16:colId xmlns:a16="http://schemas.microsoft.com/office/drawing/2014/main" val="2381329802"/>
                    </a:ext>
                  </a:extLst>
                </a:gridCol>
                <a:gridCol w="1008180">
                  <a:extLst>
                    <a:ext uri="{9D8B030D-6E8A-4147-A177-3AD203B41FA5}">
                      <a16:colId xmlns:a16="http://schemas.microsoft.com/office/drawing/2014/main" val="2498463012"/>
                    </a:ext>
                  </a:extLst>
                </a:gridCol>
                <a:gridCol w="1968834">
                  <a:extLst>
                    <a:ext uri="{9D8B030D-6E8A-4147-A177-3AD203B41FA5}">
                      <a16:colId xmlns:a16="http://schemas.microsoft.com/office/drawing/2014/main" val="2058464011"/>
                    </a:ext>
                  </a:extLst>
                </a:gridCol>
                <a:gridCol w="1991877">
                  <a:extLst>
                    <a:ext uri="{9D8B030D-6E8A-4147-A177-3AD203B41FA5}">
                      <a16:colId xmlns:a16="http://schemas.microsoft.com/office/drawing/2014/main" val="1796128169"/>
                    </a:ext>
                  </a:extLst>
                </a:gridCol>
              </a:tblGrid>
              <a:tr h="710190">
                <a:tc>
                  <a:txBody>
                    <a:bodyPr/>
                    <a:lstStyle>
                      <a:lvl1pPr marL="0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391775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783549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175324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567099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1958873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350648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742423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134197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机制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52" marR="91452" marT="45730" marB="45730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391775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783549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175324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567099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1958873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350648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742423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134197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特点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52" marR="91452" marT="45730" marB="45730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391775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783549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175324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567099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1958873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350648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742423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134197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激励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52" marR="91452" marT="45730" marB="45730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391775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783549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175324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567099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1958873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350648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742423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134197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代表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52" marR="91452" marT="45730" marB="45730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391775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783549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175324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567099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1958873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350648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742423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134197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智能合约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52" marR="91452" marT="45730" marB="45730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391775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783549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175324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567099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1958873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350648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742423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134197" algn="l" defTabSz="783549" rtl="0" eaLnBrk="1" latinLnBrk="0" hangingPunct="1">
                        <a:defRPr sz="1542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不足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52" marR="91452" marT="45730" marB="45730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117070"/>
                  </a:ext>
                </a:extLst>
              </a:tr>
              <a:tr h="1121057">
                <a:tc>
                  <a:txBody>
                    <a:bodyPr/>
                    <a:lstStyle>
                      <a:lvl1pPr marL="0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91775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8354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75324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6709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5887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350648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74242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134197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POW</a:t>
                      </a:r>
                    </a:p>
                  </a:txBody>
                  <a:tcPr marL="91452" marR="91452" marT="45730" marB="45730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91775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8354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75324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6709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5887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350648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74242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134197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节点通过大量的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hash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计算获得区块链记账的权利，非常安全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91452" marR="91452" marT="45730" marB="45730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91775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8354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75324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6709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5887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350648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74242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134197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挖矿奖励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91452" marR="91452" marT="45730" marB="45730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91775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8354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75324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6709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5887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350648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74242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134197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比特币、莱特币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91452" marR="91452" marT="45730" marB="45730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91775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8354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75324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6709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5887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350648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74242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134197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仅支持有限指令，图灵不完备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91452" marR="91452" marT="45730" marB="45730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91775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8354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75324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6709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5887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350648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74242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134197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消耗大量能源，算力中心化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91452" marR="91452" marT="45730" marB="45730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B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739810"/>
                  </a:ext>
                </a:extLst>
              </a:tr>
              <a:tr h="991758">
                <a:tc>
                  <a:txBody>
                    <a:bodyPr/>
                    <a:lstStyle>
                      <a:lvl1pPr marL="0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91775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8354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75324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6709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5887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350648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74242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134197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POS</a:t>
                      </a:r>
                    </a:p>
                  </a:txBody>
                  <a:tcPr marL="91452" marR="91452" marT="45730" marB="45730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91775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8354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75324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6709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5887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350648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74242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134197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使用币龄来挖矿，无需消耗计算资源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91452" marR="91452" marT="45730" marB="45730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91775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8354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75324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6709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5887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350648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74242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134197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权益奖励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91452" marR="91452" marT="45730" marB="45730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91775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8354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75324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6709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5887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350648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74242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134197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点点币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91452" marR="91452" marT="45730" marB="45730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91775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8354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75324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6709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5887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350648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74242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134197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图灵完备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91452" marR="91452" marT="45730" marB="45730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91775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8354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75324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6709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5887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350648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74242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134197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代币流通不畅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91452" marR="91452" marT="45730" marB="45730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B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734531"/>
                  </a:ext>
                </a:extLst>
              </a:tr>
              <a:tr h="991758">
                <a:tc>
                  <a:txBody>
                    <a:bodyPr/>
                    <a:lstStyle>
                      <a:lvl1pPr marL="0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91775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8354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75324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6709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5887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350648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74242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134197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PBFT</a:t>
                      </a:r>
                    </a:p>
                  </a:txBody>
                  <a:tcPr marL="91452" marR="91452" marT="45730" marB="45730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91775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8354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75324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6709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5887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350648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74242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134197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共识速度快，常用于联盟链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91452" marR="91452" marT="45730" marB="45730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91775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8354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75324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6709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5887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350648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74242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134197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无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91452" marR="91452" marT="45730" marB="45730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91775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8354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75324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6709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5887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350648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74242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134197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超级账本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91452" marR="91452" marT="45730" marB="45730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91775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8354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75324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6709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5887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350648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74242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134197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支持全局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state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的合约模型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91452" marR="91452" marT="45730" marB="45730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91775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8354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75324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567099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95887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350648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742423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134197" algn="l" defTabSz="783549" rtl="0" eaLnBrk="1" latinLnBrk="0" hangingPunct="1">
                        <a:defRPr sz="1542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容错率不超过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33%</a:t>
                      </a:r>
                    </a:p>
                  </a:txBody>
                  <a:tcPr marL="91452" marR="91452" marT="45730" marB="45730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B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2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45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2"/>
    </mc:Choice>
    <mc:Fallback xmlns="">
      <p:transition spd="slow" advTm="457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005E3AA-5175-4DB7-9067-CE33DBD19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571" y="3429000"/>
            <a:ext cx="4657565" cy="2885736"/>
          </a:xfrm>
          <a:prstGeom prst="rect">
            <a:avLst/>
          </a:prstGeom>
        </p:spPr>
      </p:pic>
      <p:sp>
        <p:nvSpPr>
          <p:cNvPr id="2" name="标题 1"/>
          <p:cNvSpPr txBox="1">
            <a:spLocks/>
          </p:cNvSpPr>
          <p:nvPr/>
        </p:nvSpPr>
        <p:spPr bwMode="auto">
          <a:xfrm>
            <a:off x="673992" y="518281"/>
            <a:ext cx="8065274" cy="68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6" tIns="45692" rIns="91386" bIns="45692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5pPr>
            <a:lvl6pPr marL="391775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6pPr>
            <a:lvl7pPr marL="783549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7pPr>
            <a:lvl8pPr marL="1175324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8pPr>
            <a:lvl9pPr marL="1567099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4000" b="0" kern="0" dirty="0">
                <a:latin typeface="+mj-ea"/>
              </a:rPr>
              <a:t>分片</a:t>
            </a:r>
            <a:r>
              <a:rPr lang="en-US" altLang="zh-CN" sz="4000" b="0" kern="0" dirty="0">
                <a:latin typeface="+mj-ea"/>
              </a:rPr>
              <a:t>(sharding)</a:t>
            </a:r>
            <a:endParaRPr lang="zh-CN" altLang="en-US" sz="4000" b="0" kern="0" dirty="0">
              <a:latin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8334" y="3429000"/>
            <a:ext cx="3712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优点：</a:t>
            </a:r>
            <a:endParaRPr lang="en-US" altLang="zh-CN" sz="2400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提高了吞吐量、加快了共识的速度</a:t>
            </a:r>
            <a:endParaRPr lang="en-US" altLang="zh-CN" sz="24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8334" y="5139390"/>
            <a:ext cx="3712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+mj-ea"/>
                <a:ea typeface="+mj-ea"/>
              </a:rPr>
              <a:t>缺点：</a:t>
            </a:r>
            <a:endParaRPr lang="en-US" altLang="zh-CN" sz="24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+mj-ea"/>
                <a:ea typeface="+mj-ea"/>
              </a:rPr>
              <a:t>降低了系统的安全性</a:t>
            </a:r>
            <a:endParaRPr lang="en-US" altLang="zh-CN" sz="2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3992" y="1556758"/>
            <a:ext cx="6369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j-ea"/>
                <a:ea typeface="+mj-ea"/>
              </a:rPr>
              <a:t>分片将区块链状态划分成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若干个子分区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j-ea"/>
                <a:ea typeface="+mj-ea"/>
              </a:rPr>
              <a:t>由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超级节点</a:t>
            </a:r>
            <a:r>
              <a:rPr lang="zh-CN" altLang="en-US" sz="2400" dirty="0">
                <a:latin typeface="+mj-ea"/>
                <a:ea typeface="+mj-ea"/>
              </a:rPr>
              <a:t>打包分区交易，汇集成区块。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j-ea"/>
                <a:ea typeface="+mj-ea"/>
              </a:rPr>
              <a:t>通过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收据</a:t>
            </a:r>
            <a:r>
              <a:rPr lang="en-US" altLang="zh-CN" sz="2400" dirty="0">
                <a:latin typeface="+mj-ea"/>
                <a:ea typeface="+mj-ea"/>
              </a:rPr>
              <a:t>(receipt)</a:t>
            </a:r>
            <a:r>
              <a:rPr lang="zh-CN" altLang="en-US" sz="2400" dirty="0">
                <a:latin typeface="+mj-ea"/>
                <a:ea typeface="+mj-ea"/>
              </a:rPr>
              <a:t>进行跨片区通信。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534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2"/>
    </mc:Choice>
    <mc:Fallback xmlns="">
      <p:transition spd="slow" advTm="457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auto">
          <a:xfrm>
            <a:off x="673992" y="518281"/>
            <a:ext cx="8065274" cy="68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6" tIns="45692" rIns="91386" bIns="45692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5pPr>
            <a:lvl6pPr marL="391775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6pPr>
            <a:lvl7pPr marL="783549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7pPr>
            <a:lvl8pPr marL="1175324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8pPr>
            <a:lvl9pPr marL="1567099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4000" b="0" kern="0" dirty="0">
                <a:latin typeface="+mj-ea"/>
              </a:rPr>
              <a:t>隔离见证</a:t>
            </a:r>
            <a:r>
              <a:rPr lang="en-US" altLang="zh-CN" sz="4000" b="0" kern="0" dirty="0">
                <a:latin typeface="+mj-ea"/>
              </a:rPr>
              <a:t>(</a:t>
            </a:r>
            <a:r>
              <a:rPr lang="en-US" altLang="zh-CN" sz="4000" b="0" kern="0" dirty="0" err="1">
                <a:latin typeface="+mj-ea"/>
              </a:rPr>
              <a:t>Segwit</a:t>
            </a:r>
            <a:r>
              <a:rPr lang="en-US" altLang="zh-CN" sz="4000" b="0" kern="0" dirty="0">
                <a:latin typeface="+mj-ea"/>
              </a:rPr>
              <a:t>)</a:t>
            </a:r>
            <a:endParaRPr lang="zh-CN" altLang="en-US" sz="4000" b="0" kern="0" dirty="0">
              <a:latin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8840" y="3116221"/>
            <a:ext cx="2660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优点：减少了区块大小，解决交易延展性问题</a:t>
            </a:r>
            <a:endParaRPr lang="en-US" altLang="zh-CN" sz="24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8839" y="4946623"/>
            <a:ext cx="2433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+mj-ea"/>
                <a:ea typeface="+mj-ea"/>
              </a:rPr>
              <a:t>缺点：尚未成熟</a:t>
            </a:r>
            <a:endParaRPr lang="en-US" altLang="zh-CN" sz="2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45B033-03FA-450F-8C75-68250C6F97F4}"/>
              </a:ext>
            </a:extLst>
          </p:cNvPr>
          <p:cNvSpPr txBox="1"/>
          <p:nvPr/>
        </p:nvSpPr>
        <p:spPr>
          <a:xfrm>
            <a:off x="451051" y="1265736"/>
            <a:ext cx="8241898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比特币直接将交易信息和见证信息都放在了区块内，隔离见证将见证信息隔离。区块链只记录交易信息和指向见证信息的引用。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4F41BF-9ABE-49C8-B19F-C5E272D04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429" y="3116221"/>
            <a:ext cx="6096829" cy="29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8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9"/>
    </mc:Choice>
    <mc:Fallback xmlns="">
      <p:transition spd="slow" advTm="262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57E878-368A-411C-A4B3-B607BC56E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457" y="2987328"/>
            <a:ext cx="5600543" cy="3352391"/>
          </a:xfrm>
          <a:prstGeom prst="rect">
            <a:avLst/>
          </a:prstGeom>
        </p:spPr>
      </p:pic>
      <p:sp>
        <p:nvSpPr>
          <p:cNvPr id="2" name="标题 1"/>
          <p:cNvSpPr txBox="1">
            <a:spLocks/>
          </p:cNvSpPr>
          <p:nvPr/>
        </p:nvSpPr>
        <p:spPr bwMode="auto">
          <a:xfrm>
            <a:off x="673992" y="518281"/>
            <a:ext cx="8065274" cy="68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6" tIns="45692" rIns="91386" bIns="45692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5pPr>
            <a:lvl6pPr marL="391775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6pPr>
            <a:lvl7pPr marL="783549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7pPr>
            <a:lvl8pPr marL="1175324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8pPr>
            <a:lvl9pPr marL="1567099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4000" b="0" kern="0" dirty="0">
                <a:latin typeface="+mj-ea"/>
              </a:rPr>
              <a:t>闪电网络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71138" y="3156478"/>
            <a:ext cx="2972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优点：</a:t>
            </a:r>
            <a:endParaRPr lang="en-US" altLang="zh-CN" sz="2400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/>
                <a:ea typeface="黑体"/>
              </a:rPr>
              <a:t>支持实时、海量交易</a:t>
            </a:r>
            <a:endParaRPr lang="en-US" altLang="zh-CN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1138" y="4529079"/>
            <a:ext cx="40932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+mj-ea"/>
                <a:ea typeface="+mj-ea"/>
              </a:rPr>
              <a:t>缺点：</a:t>
            </a:r>
            <a:endParaRPr lang="en-US" altLang="zh-CN" sz="2400" dirty="0">
              <a:solidFill>
                <a:srgbClr val="0070C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+mj-ea"/>
                <a:ea typeface="+mj-ea"/>
              </a:rPr>
              <a:t>图灵不完备导致实现复杂，需要大量修改比特币协议</a:t>
            </a:r>
            <a:endParaRPr lang="en-US" altLang="zh-CN" sz="24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6E0B95-3615-46F6-A058-38FF576FFC3D}"/>
              </a:ext>
            </a:extLst>
          </p:cNvPr>
          <p:cNvSpPr txBox="1"/>
          <p:nvPr/>
        </p:nvSpPr>
        <p:spPr>
          <a:xfrm>
            <a:off x="673992" y="1387424"/>
            <a:ext cx="3728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j-ea"/>
                <a:ea typeface="+mj-ea"/>
              </a:rPr>
              <a:t>基于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链下</a:t>
            </a:r>
            <a:r>
              <a:rPr lang="zh-CN" altLang="en-US" sz="2400" dirty="0">
                <a:latin typeface="+mj-ea"/>
                <a:ea typeface="+mj-ea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支付通道</a:t>
            </a:r>
            <a:endParaRPr lang="en-US" altLang="zh-CN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j-ea"/>
                <a:ea typeface="+mj-ea"/>
              </a:rPr>
              <a:t>可撤销的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多重签名</a:t>
            </a:r>
            <a:r>
              <a:rPr lang="zh-CN" altLang="en-US" sz="2400" dirty="0">
                <a:latin typeface="+mj-ea"/>
                <a:ea typeface="+mj-ea"/>
              </a:rPr>
              <a:t>交易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j-ea"/>
                <a:ea typeface="+mj-ea"/>
              </a:rPr>
              <a:t>无需信任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对方</a:t>
            </a:r>
            <a:r>
              <a:rPr lang="zh-CN" altLang="en-US" sz="2400" dirty="0">
                <a:latin typeface="+mj-ea"/>
                <a:ea typeface="+mj-ea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第三方</a:t>
            </a:r>
            <a:endParaRPr lang="en-US" altLang="zh-CN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682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621662" y="507999"/>
            <a:ext cx="8065274" cy="637721"/>
          </a:xfrm>
        </p:spPr>
        <p:txBody>
          <a:bodyPr/>
          <a:lstStyle/>
          <a:p>
            <a:pPr eaLnBrk="1" hangingPunct="1"/>
            <a:r>
              <a:rPr lang="zh-CN" altLang="en-US" sz="4000" b="0" dirty="0">
                <a:latin typeface="+mj-ea"/>
              </a:rPr>
              <a:t>报告提纲</a:t>
            </a:r>
          </a:p>
        </p:txBody>
      </p:sp>
      <p:sp>
        <p:nvSpPr>
          <p:cNvPr id="3" name="空心弧 2"/>
          <p:cNvSpPr/>
          <p:nvPr/>
        </p:nvSpPr>
        <p:spPr>
          <a:xfrm rot="5728165">
            <a:off x="-1730087" y="1718756"/>
            <a:ext cx="4077095" cy="4064504"/>
          </a:xfrm>
          <a:prstGeom prst="blockArc">
            <a:avLst>
              <a:gd name="adj1" fmla="val 10800000"/>
              <a:gd name="adj2" fmla="val 20858800"/>
              <a:gd name="adj3" fmla="val 715"/>
            </a:avLst>
          </a:prstGeom>
          <a:solidFill>
            <a:schemeClr val="bg2"/>
          </a:solidFill>
          <a:ln w="222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1765941" y="2115788"/>
            <a:ext cx="4225964" cy="63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40000"/>
              </a:lnSpc>
              <a:buBlip>
                <a:blip r:embed="rId2"/>
              </a:buBlip>
              <a:defRPr sz="3600">
                <a:solidFill>
                  <a:srgbClr val="003366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40000"/>
              </a:lnSpc>
              <a:spcAft>
                <a:spcPct val="4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lnSpc>
                <a:spcPct val="140000"/>
              </a:lnSpc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9pPr>
          </a:lstStyle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问题背景与提出问题</a:t>
            </a:r>
            <a:endParaRPr lang="en-US" altLang="zh-CN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2188491" y="3220961"/>
            <a:ext cx="2375151" cy="662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40000"/>
              </a:lnSpc>
              <a:buBlip>
                <a:blip r:embed="rId2"/>
              </a:buBlip>
              <a:defRPr sz="3600">
                <a:solidFill>
                  <a:srgbClr val="003366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40000"/>
              </a:lnSpc>
              <a:spcAft>
                <a:spcPct val="4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40000"/>
              </a:lnSpc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lnSpc>
                <a:spcPct val="140000"/>
              </a:lnSpc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charset="-122"/>
              </a:defRPr>
            </a:lvl9pPr>
          </a:lstStyle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j-ea"/>
                <a:ea typeface="+mj-ea"/>
              </a:rPr>
              <a:t>研究现状</a:t>
            </a:r>
            <a:endParaRPr lang="en-US" altLang="zh-CN" sz="28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45177" y="4308337"/>
            <a:ext cx="476042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我的工作与进度安排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244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板">
  <a:themeElements>
    <a:clrScheme name="实验室PPT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实验室PPT模板">
      <a:majorFont>
        <a:latin typeface="Arial"/>
        <a:ea typeface="黑体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实验室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室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室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室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室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室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室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室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室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室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室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室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10597</TotalTime>
  <Words>2124</Words>
  <Application>Microsoft Office PowerPoint</Application>
  <PresentationFormat>全屏显示(4:3)</PresentationFormat>
  <Paragraphs>241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Adobe 宋体 Std L</vt:lpstr>
      <vt:lpstr>Kaiti SC</vt:lpstr>
      <vt:lpstr>ＭＳ Ｐゴシック</vt:lpstr>
      <vt:lpstr>仿宋_GB2312</vt:lpstr>
      <vt:lpstr>黑体</vt:lpstr>
      <vt:lpstr>华文细黑</vt:lpstr>
      <vt:lpstr>楷体_GB2312</vt:lpstr>
      <vt:lpstr>隶书</vt:lpstr>
      <vt:lpstr>宋体</vt:lpstr>
      <vt:lpstr>Arial</vt:lpstr>
      <vt:lpstr>Calibri</vt:lpstr>
      <vt:lpstr>Calibri Light</vt:lpstr>
      <vt:lpstr>Cambria Math</vt:lpstr>
      <vt:lpstr>Nirmala UI</vt:lpstr>
      <vt:lpstr>Wingdings</vt:lpstr>
      <vt:lpstr>Office 主题</vt:lpstr>
      <vt:lpstr>实验室PPT模板</vt:lpstr>
      <vt:lpstr>一种并发优化的价值共识激励体系 </vt:lpstr>
      <vt:lpstr>报告提纲</vt:lpstr>
      <vt:lpstr>问题与目标</vt:lpstr>
      <vt:lpstr>报告提纲</vt:lpstr>
      <vt:lpstr>PowerPoint 演示文稿</vt:lpstr>
      <vt:lpstr>PowerPoint 演示文稿</vt:lpstr>
      <vt:lpstr>PowerPoint 演示文稿</vt:lpstr>
      <vt:lpstr>PowerPoint 演示文稿</vt:lpstr>
      <vt:lpstr>报告提纲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难点与创新点</vt:lpstr>
      <vt:lpstr>PowerPoint 演示文稿</vt:lpstr>
      <vt:lpstr>PowerPoint 演示文稿</vt:lpstr>
      <vt:lpstr>检查指标</vt:lpstr>
      <vt:lpstr>PowerPoint 演示文稿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异构体系结构下的
内存协同管理</dc:title>
  <dc:creator>Sheng Ni</dc:creator>
  <cp:lastModifiedBy>DeShan Xiao</cp:lastModifiedBy>
  <cp:revision>1360</cp:revision>
  <dcterms:created xsi:type="dcterms:W3CDTF">2014-02-21T02:03:58Z</dcterms:created>
  <dcterms:modified xsi:type="dcterms:W3CDTF">2018-01-09T03:35:50Z</dcterms:modified>
</cp:coreProperties>
</file>