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940" r:id="rId1"/>
  </p:sldMasterIdLst>
  <p:notesMasterIdLst>
    <p:notesMasterId r:id="rId16"/>
  </p:notesMasterIdLst>
  <p:sldIdLst>
    <p:sldId id="3068" r:id="rId2"/>
    <p:sldId id="2820" r:id="rId3"/>
    <p:sldId id="2965" r:id="rId4"/>
    <p:sldId id="2797" r:id="rId5"/>
    <p:sldId id="3084" r:id="rId6"/>
    <p:sldId id="3076" r:id="rId7"/>
    <p:sldId id="3077" r:id="rId8"/>
    <p:sldId id="2874" r:id="rId9"/>
    <p:sldId id="3078" r:id="rId10"/>
    <p:sldId id="3079" r:id="rId11"/>
    <p:sldId id="3080" r:id="rId12"/>
    <p:sldId id="3081" r:id="rId13"/>
    <p:sldId id="3083" r:id="rId14"/>
    <p:sldId id="3074" r:id="rId15"/>
  </p:sldIdLst>
  <p:sldSz cx="12858750" cy="7232650"/>
  <p:notesSz cx="6858000" cy="9144000"/>
  <p:custDataLst>
    <p:tags r:id="rId17"/>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73" userDrawn="1">
          <p15:clr>
            <a:srgbClr val="A4A3A4"/>
          </p15:clr>
        </p15:guide>
        <p15:guide id="2" pos="4050" userDrawn="1">
          <p15:clr>
            <a:srgbClr val="A4A3A4"/>
          </p15:clr>
        </p15:guide>
        <p15:guide id="3" pos="557" userDrawn="1">
          <p15:clr>
            <a:srgbClr val="A4A3A4"/>
          </p15:clr>
        </p15:guide>
        <p15:guide id="5" orient="horz" pos="4183" userDrawn="1">
          <p15:clr>
            <a:srgbClr val="A4A3A4"/>
          </p15:clr>
        </p15:guide>
        <p15:guide id="6" pos="758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2844"/>
    <a:srgbClr val="2E3449"/>
    <a:srgbClr val="F13319"/>
    <a:srgbClr val="C32E57"/>
    <a:srgbClr val="D9D9D9"/>
    <a:srgbClr val="0237D8"/>
    <a:srgbClr val="662D91"/>
    <a:srgbClr val="FDC80D"/>
    <a:srgbClr val="FC0000"/>
    <a:srgbClr val="DFA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21" autoAdjust="0"/>
    <p:restoredTop sz="96429" autoAdjust="0"/>
  </p:normalViewPr>
  <p:slideViewPr>
    <p:cSldViewPr>
      <p:cViewPr varScale="1">
        <p:scale>
          <a:sx n="62" d="100"/>
          <a:sy n="62" d="100"/>
        </p:scale>
        <p:origin x="808" y="44"/>
      </p:cViewPr>
      <p:guideLst>
        <p:guide orient="horz" pos="373"/>
        <p:guide pos="4050"/>
        <p:guide pos="557"/>
        <p:guide orient="horz" pos="4183"/>
        <p:guide pos="7588"/>
      </p:guideLst>
    </p:cSldViewPr>
  </p:slideViewPr>
  <p:outlineViewPr>
    <p:cViewPr>
      <p:scale>
        <a:sx n="100" d="100"/>
        <a:sy n="100" d="100"/>
      </p:scale>
      <p:origin x="0" y="-228"/>
    </p:cViewPr>
  </p:outlin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2017/12/1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613" algn="l" rtl="0" eaLnBrk="0" fontAlgn="base" hangingPunct="0">
      <a:spcBef>
        <a:spcPct val="30000"/>
      </a:spcBef>
      <a:spcAft>
        <a:spcPct val="0"/>
      </a:spcAft>
      <a:defRPr sz="1300" kern="1200">
        <a:solidFill>
          <a:schemeClr val="tx1"/>
        </a:solidFill>
        <a:latin typeface="+mn-lt"/>
        <a:ea typeface="+mn-ea"/>
        <a:cs typeface="+mn-cs"/>
      </a:defRPr>
    </a:lvl2pPr>
    <a:lvl3pPr marL="912813" algn="l" rtl="0" eaLnBrk="0" fontAlgn="base" hangingPunct="0">
      <a:spcBef>
        <a:spcPct val="30000"/>
      </a:spcBef>
      <a:spcAft>
        <a:spcPct val="0"/>
      </a:spcAft>
      <a:defRPr sz="1300" kern="1200">
        <a:solidFill>
          <a:schemeClr val="tx1"/>
        </a:solidFill>
        <a:latin typeface="+mn-lt"/>
        <a:ea typeface="+mn-ea"/>
        <a:cs typeface="+mn-cs"/>
      </a:defRPr>
    </a:lvl3pPr>
    <a:lvl4pPr marL="1370013" algn="l" rtl="0" eaLnBrk="0" fontAlgn="base" hangingPunct="0">
      <a:spcBef>
        <a:spcPct val="30000"/>
      </a:spcBef>
      <a:spcAft>
        <a:spcPct val="0"/>
      </a:spcAft>
      <a:defRPr sz="1300" kern="1200">
        <a:solidFill>
          <a:schemeClr val="tx1"/>
        </a:solidFill>
        <a:latin typeface="+mn-lt"/>
        <a:ea typeface="+mn-ea"/>
        <a:cs typeface="+mn-cs"/>
      </a:defRPr>
    </a:lvl4pPr>
    <a:lvl5pPr marL="1827213" algn="l" rtl="0" eaLnBrk="0" fontAlgn="base" hangingPunct="0">
      <a:spcBef>
        <a:spcPct val="30000"/>
      </a:spcBef>
      <a:spcAft>
        <a:spcPct val="0"/>
      </a:spcAft>
      <a:defRPr sz="1300" kern="1200">
        <a:solidFill>
          <a:schemeClr val="tx1"/>
        </a:solidFill>
        <a:latin typeface="+mn-lt"/>
        <a:ea typeface="+mn-ea"/>
        <a:cs typeface="+mn-cs"/>
      </a:defRPr>
    </a:lvl5pPr>
    <a:lvl6pPr marL="2285493" algn="l" defTabSz="914197" rtl="0" eaLnBrk="1" latinLnBrk="0" hangingPunct="1">
      <a:defRPr sz="1300" kern="1200">
        <a:solidFill>
          <a:schemeClr val="tx1"/>
        </a:solidFill>
        <a:latin typeface="+mn-lt"/>
        <a:ea typeface="+mn-ea"/>
        <a:cs typeface="+mn-cs"/>
      </a:defRPr>
    </a:lvl6pPr>
    <a:lvl7pPr marL="2742592" algn="l" defTabSz="914197" rtl="0" eaLnBrk="1" latinLnBrk="0" hangingPunct="1">
      <a:defRPr sz="1300" kern="1200">
        <a:solidFill>
          <a:schemeClr val="tx1"/>
        </a:solidFill>
        <a:latin typeface="+mn-lt"/>
        <a:ea typeface="+mn-ea"/>
        <a:cs typeface="+mn-cs"/>
      </a:defRPr>
    </a:lvl7pPr>
    <a:lvl8pPr marL="3199692" algn="l" defTabSz="914197" rtl="0" eaLnBrk="1" latinLnBrk="0" hangingPunct="1">
      <a:defRPr sz="1300" kern="1200">
        <a:solidFill>
          <a:schemeClr val="tx1"/>
        </a:solidFill>
        <a:latin typeface="+mn-lt"/>
        <a:ea typeface="+mn-ea"/>
        <a:cs typeface="+mn-cs"/>
      </a:defRPr>
    </a:lvl8pPr>
    <a:lvl9pPr marL="3656788" algn="l" defTabSz="91419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5DF378-11E0-436F-858E-82572CEFCE96}" type="slidenum">
              <a:rPr lang="zh-CN" altLang="en-US" smtClean="0"/>
              <a:t>1</a:t>
            </a:fld>
            <a:endParaRPr lang="zh-CN" altLang="en-US"/>
          </a:p>
        </p:txBody>
      </p:sp>
    </p:spTree>
    <p:extLst>
      <p:ext uri="{BB962C8B-B14F-4D97-AF65-F5344CB8AC3E}">
        <p14:creationId xmlns:p14="http://schemas.microsoft.com/office/powerpoint/2010/main" val="37513877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6438936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2681255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1614399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319988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2</a:t>
            </a:fld>
            <a:endParaRPr lang="en-GB"/>
          </a:p>
        </p:txBody>
      </p:sp>
    </p:spTree>
    <p:extLst>
      <p:ext uri="{BB962C8B-B14F-4D97-AF65-F5344CB8AC3E}">
        <p14:creationId xmlns:p14="http://schemas.microsoft.com/office/powerpoint/2010/main" val="22308279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a:t>
            </a:fld>
            <a:endParaRPr lang="zh-CN" altLang="en-US"/>
          </a:p>
        </p:txBody>
      </p:sp>
    </p:spTree>
    <p:extLst>
      <p:ext uri="{BB962C8B-B14F-4D97-AF65-F5344CB8AC3E}">
        <p14:creationId xmlns:p14="http://schemas.microsoft.com/office/powerpoint/2010/main" val="3491568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4</a:t>
            </a:fld>
            <a:endParaRPr lang="en-GB"/>
          </a:p>
        </p:txBody>
      </p:sp>
    </p:spTree>
    <p:extLst>
      <p:ext uri="{BB962C8B-B14F-4D97-AF65-F5344CB8AC3E}">
        <p14:creationId xmlns:p14="http://schemas.microsoft.com/office/powerpoint/2010/main" val="2534996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5</a:t>
            </a:fld>
            <a:endParaRPr lang="en-GB"/>
          </a:p>
        </p:txBody>
      </p:sp>
    </p:spTree>
    <p:extLst>
      <p:ext uri="{BB962C8B-B14F-4D97-AF65-F5344CB8AC3E}">
        <p14:creationId xmlns:p14="http://schemas.microsoft.com/office/powerpoint/2010/main" val="21299867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26B02EC-97C0-4E19-AA45-E904FCC1D11E}" type="slidenum">
              <a:rPr kumimoji="0" lang="en-GB"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GB"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9357918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26B02EC-97C0-4E19-AA45-E904FCC1D11E}" type="slidenum">
              <a:rPr kumimoji="0" lang="en-GB"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GB"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9439668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8</a:t>
            </a:fld>
            <a:endParaRPr lang="zh-CN" altLang="en-US"/>
          </a:p>
        </p:txBody>
      </p:sp>
    </p:spTree>
    <p:extLst>
      <p:ext uri="{BB962C8B-B14F-4D97-AF65-F5344CB8AC3E}">
        <p14:creationId xmlns:p14="http://schemas.microsoft.com/office/powerpoint/2010/main" val="6898076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375427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3A93E93-166D-47F5-9EF1-ACEABE24AEEA}" type="datetimeFigureOut">
              <a:rPr lang="zh-CN" altLang="en-US" smtClean="0"/>
              <a:t>2017/12/1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18D5ACA-62CA-46DB-AD6B-12EDD6D51A23}" type="slidenum">
              <a:rPr lang="zh-CN" altLang="en-US" smtClean="0"/>
              <a:t>‹#›</a:t>
            </a:fld>
            <a:endParaRPr lang="zh-CN" altLang="en-US"/>
          </a:p>
        </p:txBody>
      </p:sp>
    </p:spTree>
    <p:extLst>
      <p:ext uri="{BB962C8B-B14F-4D97-AF65-F5344CB8AC3E}">
        <p14:creationId xmlns:p14="http://schemas.microsoft.com/office/powerpoint/2010/main" val="267791892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84348" y="385763"/>
            <a:ext cx="11090055" cy="1397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84354" y="6704023"/>
            <a:ext cx="2892783" cy="384175"/>
          </a:xfrm>
          <a:prstGeom prst="rect">
            <a:avLst/>
          </a:prstGeom>
        </p:spPr>
        <p:txBody>
          <a:bodyPr/>
          <a:lstStyle/>
          <a:p>
            <a:fld id="{3BED4874-415F-4462-8CBD-90FA9588F106}" type="datetimeFigureOut">
              <a:rPr lang="zh-CN" altLang="en-US" smtClean="0"/>
              <a:t>2017/12/1</a:t>
            </a:fld>
            <a:endParaRPr lang="zh-CN" altLang="en-US"/>
          </a:p>
        </p:txBody>
      </p:sp>
      <p:sp>
        <p:nvSpPr>
          <p:cNvPr id="4" name="页脚占位符 3"/>
          <p:cNvSpPr>
            <a:spLocks noGrp="1"/>
          </p:cNvSpPr>
          <p:nvPr>
            <p:ph type="ftr" sz="quarter" idx="11"/>
          </p:nvPr>
        </p:nvSpPr>
        <p:spPr>
          <a:xfrm>
            <a:off x="4259789" y="6704023"/>
            <a:ext cx="4339173" cy="38417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9081627" y="6704023"/>
            <a:ext cx="2892783" cy="384175"/>
          </a:xfrm>
          <a:prstGeom prst="rect">
            <a:avLst/>
          </a:prstGeom>
        </p:spPr>
        <p:txBody>
          <a:bodyPr/>
          <a:lstStyle/>
          <a:p>
            <a:fld id="{8C92ADDF-ABC6-4EEC-846D-A1AE2D410679}" type="slidenum">
              <a:rPr lang="zh-CN" altLang="en-US" smtClean="0"/>
              <a:t>‹#›</a:t>
            </a:fld>
            <a:endParaRPr lang="zh-CN" altLang="en-US"/>
          </a:p>
        </p:txBody>
      </p:sp>
    </p:spTree>
    <p:extLst>
      <p:ext uri="{BB962C8B-B14F-4D97-AF65-F5344CB8AC3E}">
        <p14:creationId xmlns:p14="http://schemas.microsoft.com/office/powerpoint/2010/main" val="290597411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2657958"/>
      </p:ext>
    </p:extLst>
  </p:cSld>
  <p:clrMapOvr>
    <a:masterClrMapping/>
  </p:clrMapOvr>
  <p:transition spd="slow" advTm="0">
    <p:cove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814253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6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147915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2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07160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114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07345" y="3798825"/>
            <a:ext cx="9644062" cy="1746216"/>
          </a:xfrm>
          <a:prstGeom prst="rect">
            <a:avLst/>
          </a:prstGeom>
        </p:spPr>
        <p:txBody>
          <a:bodyPr/>
          <a:lstStyle>
            <a:lvl1pPr marL="0" indent="0" algn="ctr">
              <a:buNone/>
              <a:defRPr sz="2770"/>
            </a:lvl1pPr>
            <a:lvl2pPr marL="527421" indent="0" algn="ctr">
              <a:buNone/>
              <a:defRPr sz="2307"/>
            </a:lvl2pPr>
            <a:lvl3pPr marL="1054842" indent="0" algn="ctr">
              <a:buNone/>
              <a:defRPr sz="2078"/>
            </a:lvl3pPr>
            <a:lvl4pPr marL="1582258" indent="0" algn="ctr">
              <a:buNone/>
              <a:defRPr sz="1846"/>
            </a:lvl4pPr>
            <a:lvl5pPr marL="2109681" indent="0" algn="ctr">
              <a:buNone/>
              <a:defRPr sz="1846"/>
            </a:lvl5pPr>
            <a:lvl6pPr marL="2637098" indent="0" algn="ctr">
              <a:buNone/>
              <a:defRPr sz="1846"/>
            </a:lvl6pPr>
            <a:lvl7pPr marL="3164518" indent="0" algn="ctr">
              <a:buNone/>
              <a:defRPr sz="1846"/>
            </a:lvl7pPr>
            <a:lvl8pPr marL="3691937" indent="0" algn="ctr">
              <a:buNone/>
              <a:defRPr sz="1846"/>
            </a:lvl8pPr>
            <a:lvl9pPr marL="4219359" indent="0" algn="ctr">
              <a:buNone/>
              <a:defRPr sz="1846"/>
            </a:lvl9pPr>
          </a:lstStyle>
          <a:p>
            <a:r>
              <a:rPr lang="en-US" smtClean="0"/>
              <a:t>Click to edit Master subtitle style</a:t>
            </a:r>
            <a:endParaRPr lang="id-ID"/>
          </a:p>
        </p:txBody>
      </p:sp>
      <p:sp>
        <p:nvSpPr>
          <p:cNvPr id="4" name="Date Placeholder 3"/>
          <p:cNvSpPr>
            <a:spLocks noGrp="1"/>
          </p:cNvSpPr>
          <p:nvPr>
            <p:ph type="dt" sz="half" idx="10"/>
          </p:nvPr>
        </p:nvSpPr>
        <p:spPr>
          <a:xfrm>
            <a:off x="884041" y="6703624"/>
            <a:ext cx="2893219" cy="385072"/>
          </a:xfrm>
          <a:prstGeom prst="rect">
            <a:avLst/>
          </a:prstGeom>
        </p:spPr>
        <p:txBody>
          <a:bodyPr/>
          <a:lstStyle/>
          <a:p>
            <a:fld id="{EB5C08A1-7713-47CE-97B4-863D833656A0}" type="datetimeFigureOut">
              <a:rPr lang="id-ID" smtClean="0"/>
              <a:t>01/12/2017</a:t>
            </a:fld>
            <a:endParaRPr lang="id-ID"/>
          </a:p>
        </p:txBody>
      </p:sp>
      <p:sp>
        <p:nvSpPr>
          <p:cNvPr id="5" name="Footer Placeholder 4"/>
          <p:cNvSpPr>
            <a:spLocks noGrp="1"/>
          </p:cNvSpPr>
          <p:nvPr>
            <p:ph type="ftr" sz="quarter" idx="11"/>
          </p:nvPr>
        </p:nvSpPr>
        <p:spPr>
          <a:xfrm>
            <a:off x="4259466" y="6703624"/>
            <a:ext cx="4339828" cy="385072"/>
          </a:xfrm>
          <a:prstGeom prst="rect">
            <a:avLst/>
          </a:prstGeom>
        </p:spPr>
        <p:txBody>
          <a:bodyPr/>
          <a:lstStyle/>
          <a:p>
            <a:endParaRPr lang="id-ID"/>
          </a:p>
        </p:txBody>
      </p:sp>
      <p:sp>
        <p:nvSpPr>
          <p:cNvPr id="6" name="Slide Number Placeholder 5"/>
          <p:cNvSpPr>
            <a:spLocks noGrp="1"/>
          </p:cNvSpPr>
          <p:nvPr>
            <p:ph type="sldNum" sz="quarter" idx="12"/>
          </p:nvPr>
        </p:nvSpPr>
        <p:spPr>
          <a:xfrm>
            <a:off x="11452328" y="6703624"/>
            <a:ext cx="522389" cy="385072"/>
          </a:xfrm>
          <a:prstGeom prst="rect">
            <a:avLst/>
          </a:prstGeom>
        </p:spPr>
        <p:txBody>
          <a:bodyPr/>
          <a:lstStyle/>
          <a:p>
            <a:fld id="{BD3C9449-514E-4F2F-BDF6-E5528CC1E8B5}" type="slidenum">
              <a:rPr lang="id-ID" smtClean="0"/>
              <a:t>‹#›</a:t>
            </a:fld>
            <a:endParaRPr lang="id-ID"/>
          </a:p>
        </p:txBody>
      </p:sp>
    </p:spTree>
    <p:extLst>
      <p:ext uri="{BB962C8B-B14F-4D97-AF65-F5344CB8AC3E}">
        <p14:creationId xmlns:p14="http://schemas.microsoft.com/office/powerpoint/2010/main" val="389079264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3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9595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3_节标题">
    <p:spTree>
      <p:nvGrpSpPr>
        <p:cNvPr id="1" name=""/>
        <p:cNvGrpSpPr/>
        <p:nvPr/>
      </p:nvGrpSpPr>
      <p:grpSpPr>
        <a:xfrm>
          <a:off x="0" y="0"/>
          <a:ext cx="0" cy="0"/>
          <a:chOff x="0" y="0"/>
          <a:chExt cx="0" cy="0"/>
        </a:xfrm>
      </p:grpSpPr>
      <p:pic>
        <p:nvPicPr>
          <p:cNvPr id="5" name="图片 4"/>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rot="5400000">
            <a:off x="10315783" y="-14197"/>
            <a:ext cx="2544990" cy="2540942"/>
          </a:xfrm>
          <a:prstGeom prst="rect">
            <a:avLst/>
          </a:prstGeom>
        </p:spPr>
      </p:pic>
      <p:pic>
        <p:nvPicPr>
          <p:cNvPr id="7" name="图片 6"/>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352" y="-128091"/>
            <a:ext cx="1388463" cy="2032149"/>
          </a:xfrm>
          <a:prstGeom prst="rect">
            <a:avLst/>
          </a:prstGeom>
        </p:spPr>
      </p:pic>
    </p:spTree>
    <p:extLst>
      <p:ext uri="{BB962C8B-B14F-4D97-AF65-F5344CB8AC3E}">
        <p14:creationId xmlns:p14="http://schemas.microsoft.com/office/powerpoint/2010/main" val="251007711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04338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112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07345" y="3798825"/>
            <a:ext cx="9644062" cy="1746216"/>
          </a:xfrm>
          <a:prstGeom prst="rect">
            <a:avLst/>
          </a:prstGeom>
        </p:spPr>
        <p:txBody>
          <a:bodyPr/>
          <a:lstStyle>
            <a:lvl1pPr marL="0" indent="0" algn="ctr">
              <a:buNone/>
              <a:defRPr sz="2770"/>
            </a:lvl1pPr>
            <a:lvl2pPr marL="527421" indent="0" algn="ctr">
              <a:buNone/>
              <a:defRPr sz="2307"/>
            </a:lvl2pPr>
            <a:lvl3pPr marL="1054842" indent="0" algn="ctr">
              <a:buNone/>
              <a:defRPr sz="2078"/>
            </a:lvl3pPr>
            <a:lvl4pPr marL="1582258" indent="0" algn="ctr">
              <a:buNone/>
              <a:defRPr sz="1846"/>
            </a:lvl4pPr>
            <a:lvl5pPr marL="2109681" indent="0" algn="ctr">
              <a:buNone/>
              <a:defRPr sz="1846"/>
            </a:lvl5pPr>
            <a:lvl6pPr marL="2637098" indent="0" algn="ctr">
              <a:buNone/>
              <a:defRPr sz="1846"/>
            </a:lvl6pPr>
            <a:lvl7pPr marL="3164518" indent="0" algn="ctr">
              <a:buNone/>
              <a:defRPr sz="1846"/>
            </a:lvl7pPr>
            <a:lvl8pPr marL="3691937" indent="0" algn="ctr">
              <a:buNone/>
              <a:defRPr sz="1846"/>
            </a:lvl8pPr>
            <a:lvl9pPr marL="4219359" indent="0" algn="ctr">
              <a:buNone/>
              <a:defRPr sz="1846"/>
            </a:lvl9pPr>
          </a:lstStyle>
          <a:p>
            <a:r>
              <a:rPr lang="en-US" smtClean="0"/>
              <a:t>Click to edit Master subtitle style</a:t>
            </a:r>
            <a:endParaRPr lang="id-ID"/>
          </a:p>
        </p:txBody>
      </p:sp>
      <p:sp>
        <p:nvSpPr>
          <p:cNvPr id="4" name="Date Placeholder 3"/>
          <p:cNvSpPr>
            <a:spLocks noGrp="1"/>
          </p:cNvSpPr>
          <p:nvPr>
            <p:ph type="dt" sz="half" idx="10"/>
          </p:nvPr>
        </p:nvSpPr>
        <p:spPr>
          <a:xfrm>
            <a:off x="884041" y="6703624"/>
            <a:ext cx="2893219" cy="385072"/>
          </a:xfrm>
          <a:prstGeom prst="rect">
            <a:avLst/>
          </a:prstGeom>
        </p:spPr>
        <p:txBody>
          <a:bodyPr/>
          <a:lstStyle/>
          <a:p>
            <a:fld id="{EB5C08A1-7713-47CE-97B4-863D833656A0}" type="datetimeFigureOut">
              <a:rPr lang="id-ID" smtClean="0"/>
              <a:t>01/12/2017</a:t>
            </a:fld>
            <a:endParaRPr lang="id-ID"/>
          </a:p>
        </p:txBody>
      </p:sp>
      <p:sp>
        <p:nvSpPr>
          <p:cNvPr id="5" name="Footer Placeholder 4"/>
          <p:cNvSpPr>
            <a:spLocks noGrp="1"/>
          </p:cNvSpPr>
          <p:nvPr>
            <p:ph type="ftr" sz="quarter" idx="11"/>
          </p:nvPr>
        </p:nvSpPr>
        <p:spPr>
          <a:xfrm>
            <a:off x="4259466" y="6703624"/>
            <a:ext cx="4339828" cy="385072"/>
          </a:xfrm>
          <a:prstGeom prst="rect">
            <a:avLst/>
          </a:prstGeom>
        </p:spPr>
        <p:txBody>
          <a:bodyPr/>
          <a:lstStyle/>
          <a:p>
            <a:endParaRPr lang="id-ID"/>
          </a:p>
        </p:txBody>
      </p:sp>
      <p:sp>
        <p:nvSpPr>
          <p:cNvPr id="6" name="Slide Number Placeholder 5"/>
          <p:cNvSpPr>
            <a:spLocks noGrp="1"/>
          </p:cNvSpPr>
          <p:nvPr>
            <p:ph type="sldNum" sz="quarter" idx="12"/>
          </p:nvPr>
        </p:nvSpPr>
        <p:spPr>
          <a:xfrm>
            <a:off x="11452328" y="6703624"/>
            <a:ext cx="522389" cy="385072"/>
          </a:xfrm>
          <a:prstGeom prst="rect">
            <a:avLst/>
          </a:prstGeom>
        </p:spPr>
        <p:txBody>
          <a:bodyPr/>
          <a:lstStyle/>
          <a:p>
            <a:fld id="{BD3C9449-514E-4F2F-BDF6-E5528CC1E8B5}" type="slidenum">
              <a:rPr lang="id-ID" smtClean="0"/>
              <a:t>‹#›</a:t>
            </a:fld>
            <a:endParaRPr lang="id-ID"/>
          </a:p>
        </p:txBody>
      </p:sp>
    </p:spTree>
    <p:extLst>
      <p:ext uri="{BB962C8B-B14F-4D97-AF65-F5344CB8AC3E}">
        <p14:creationId xmlns:p14="http://schemas.microsoft.com/office/powerpoint/2010/main" val="155806668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43A93E93-166D-47F5-9EF1-ACEABE24AEEA}" type="datetimeFigureOut">
              <a:rPr lang="zh-CN" altLang="en-US" smtClean="0"/>
              <a:t>2017/12/1</a:t>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118D5ACA-62CA-46DB-AD6B-12EDD6D51A23}" type="slidenum">
              <a:rPr lang="zh-CN" altLang="en-US" smtClean="0"/>
              <a:t>‹#›</a:t>
            </a:fld>
            <a:endParaRPr lang="zh-CN" altLang="en-US"/>
          </a:p>
        </p:txBody>
      </p:sp>
    </p:spTree>
    <p:extLst>
      <p:ext uri="{BB962C8B-B14F-4D97-AF65-F5344CB8AC3E}">
        <p14:creationId xmlns:p14="http://schemas.microsoft.com/office/powerpoint/2010/main" val="278975340"/>
      </p:ext>
    </p:extLst>
  </p:cSld>
  <p:clrMap bg1="lt1" tx1="dk1" bg2="lt2" tx2="dk2" accent1="accent1" accent2="accent2" accent3="accent3" accent4="accent4" accent5="accent5" accent6="accent6" hlink="hlink" folHlink="folHlink"/>
  <p:sldLayoutIdLst>
    <p:sldLayoutId id="2147483947" r:id="rId1"/>
    <p:sldLayoutId id="2147484026" r:id="rId2"/>
    <p:sldLayoutId id="2147484027" r:id="rId3"/>
    <p:sldLayoutId id="2147484028" r:id="rId4"/>
    <p:sldLayoutId id="2147484029" r:id="rId5"/>
    <p:sldLayoutId id="2147484030" r:id="rId6"/>
    <p:sldLayoutId id="2147484031" r:id="rId7"/>
    <p:sldLayoutId id="2147484032" r:id="rId8"/>
    <p:sldLayoutId id="2147484033" r:id="rId9"/>
    <p:sldLayoutId id="2147484034" r:id="rId10"/>
    <p:sldLayoutId id="2147484035"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Freeform 7"/>
          <p:cNvSpPr>
            <a:spLocks/>
          </p:cNvSpPr>
          <p:nvPr/>
        </p:nvSpPr>
        <p:spPr bwMode="auto">
          <a:xfrm>
            <a:off x="353" y="0"/>
            <a:ext cx="12858044" cy="3920092"/>
          </a:xfrm>
          <a:custGeom>
            <a:avLst/>
            <a:gdLst>
              <a:gd name="T0" fmla="*/ 16000 w 16000"/>
              <a:gd name="T1" fmla="*/ 3735 h 5579"/>
              <a:gd name="T2" fmla="*/ 8927 w 16000"/>
              <a:gd name="T3" fmla="*/ 5455 h 5579"/>
              <a:gd name="T4" fmla="*/ 7073 w 16000"/>
              <a:gd name="T5" fmla="*/ 5455 h 5579"/>
              <a:gd name="T6" fmla="*/ 0 w 16000"/>
              <a:gd name="T7" fmla="*/ 3735 h 5579"/>
              <a:gd name="T8" fmla="*/ 0 w 16000"/>
              <a:gd name="T9" fmla="*/ 0 h 5579"/>
              <a:gd name="T10" fmla="*/ 16000 w 16000"/>
              <a:gd name="T11" fmla="*/ 0 h 5579"/>
              <a:gd name="T12" fmla="*/ 16000 w 16000"/>
              <a:gd name="T13" fmla="*/ 3735 h 5579"/>
            </a:gdLst>
            <a:ahLst/>
            <a:cxnLst>
              <a:cxn ang="0">
                <a:pos x="T0" y="T1"/>
              </a:cxn>
              <a:cxn ang="0">
                <a:pos x="T2" y="T3"/>
              </a:cxn>
              <a:cxn ang="0">
                <a:pos x="T4" y="T5"/>
              </a:cxn>
              <a:cxn ang="0">
                <a:pos x="T6" y="T7"/>
              </a:cxn>
              <a:cxn ang="0">
                <a:pos x="T8" y="T9"/>
              </a:cxn>
              <a:cxn ang="0">
                <a:pos x="T10" y="T11"/>
              </a:cxn>
              <a:cxn ang="0">
                <a:pos x="T12" y="T13"/>
              </a:cxn>
            </a:cxnLst>
            <a:rect l="0" t="0" r="r" b="b"/>
            <a:pathLst>
              <a:path w="16000" h="5579">
                <a:moveTo>
                  <a:pt x="16000" y="3735"/>
                </a:moveTo>
                <a:lnTo>
                  <a:pt x="8927" y="5455"/>
                </a:lnTo>
                <a:cubicBezTo>
                  <a:pt x="8417" y="5579"/>
                  <a:pt x="7583" y="5579"/>
                  <a:pt x="7073" y="5455"/>
                </a:cubicBezTo>
                <a:lnTo>
                  <a:pt x="0" y="3735"/>
                </a:lnTo>
                <a:lnTo>
                  <a:pt x="0" y="0"/>
                </a:lnTo>
                <a:lnTo>
                  <a:pt x="16000" y="0"/>
                </a:lnTo>
                <a:lnTo>
                  <a:pt x="16000" y="3735"/>
                </a:lnTo>
                <a:close/>
              </a:path>
            </a:pathLst>
          </a:custGeom>
          <a:solidFill>
            <a:schemeClr val="accent2"/>
          </a:solidFill>
          <a:ln>
            <a:noFill/>
          </a:ln>
        </p:spPr>
        <p:txBody>
          <a:bodyPr vert="horz" wrap="square" lIns="128580" tIns="64290" rIns="128580" bIns="64290" numCol="1" anchor="t" anchorCtr="0" compatLnSpc="1">
            <a:prstTxWarp prst="textNoShape">
              <a:avLst/>
            </a:prstTxWarp>
          </a:bodyPr>
          <a:lstStyle/>
          <a:p>
            <a:endParaRPr lang="zh-CN" altLang="en-US"/>
          </a:p>
        </p:txBody>
      </p:sp>
      <p:grpSp>
        <p:nvGrpSpPr>
          <p:cNvPr id="62" name="组合 61"/>
          <p:cNvGrpSpPr>
            <a:grpSpLocks noChangeAspect="1"/>
          </p:cNvGrpSpPr>
          <p:nvPr/>
        </p:nvGrpSpPr>
        <p:grpSpPr>
          <a:xfrm>
            <a:off x="4931092" y="1894978"/>
            <a:ext cx="3037333" cy="3037333"/>
            <a:chOff x="2763149" y="1364776"/>
            <a:chExt cx="820089" cy="820089"/>
          </a:xfrm>
        </p:grpSpPr>
        <p:sp>
          <p:nvSpPr>
            <p:cNvPr id="63" name="Oval 11"/>
            <p:cNvSpPr>
              <a:spLocks noChangeArrowheads="1"/>
            </p:cNvSpPr>
            <p:nvPr/>
          </p:nvSpPr>
          <p:spPr bwMode="auto">
            <a:xfrm>
              <a:off x="2763149" y="1364776"/>
              <a:ext cx="820089" cy="820089"/>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64" name="Oval 12"/>
            <p:cNvSpPr>
              <a:spLocks noChangeArrowheads="1"/>
            </p:cNvSpPr>
            <p:nvPr/>
          </p:nvSpPr>
          <p:spPr bwMode="auto">
            <a:xfrm>
              <a:off x="2823156" y="1426783"/>
              <a:ext cx="696076" cy="696076"/>
            </a:xfrm>
            <a:prstGeom prst="ellipse">
              <a:avLst/>
            </a:prstGeom>
            <a:gradFill>
              <a:gsLst>
                <a:gs pos="0">
                  <a:schemeClr val="bg1">
                    <a:lumMod val="75000"/>
                  </a:schemeClr>
                </a:gs>
                <a:gs pos="100000">
                  <a:schemeClr val="bg1"/>
                </a:gs>
              </a:gsLst>
              <a:lin ang="18900000" scaled="0"/>
            </a:gradFill>
            <a:ln w="38100">
              <a:gradFill>
                <a:gsLst>
                  <a:gs pos="0">
                    <a:schemeClr val="bg1"/>
                  </a:gs>
                  <a:gs pos="100000">
                    <a:schemeClr val="bg1">
                      <a:lumMod val="75000"/>
                    </a:schemeClr>
                  </a:gs>
                </a:gsLst>
                <a:lin ang="18300000" scaled="0"/>
              </a:gradFill>
            </a:ln>
            <a:effectLst>
              <a:outerShdw blurRad="444500" dist="101600" dir="8100000" algn="tr" rotWithShape="0">
                <a:prstClr val="black">
                  <a:alpha val="30000"/>
                </a:prstClr>
              </a:outerShdw>
            </a:effectLst>
          </p:spPr>
          <p:txBody>
            <a:bodyPr vert="horz" wrap="square" lIns="128580" tIns="64290" rIns="128580" bIns="64290" numCol="1" anchor="t" anchorCtr="0" compatLnSpc="1">
              <a:prstTxWarp prst="textNoShape">
                <a:avLst/>
              </a:prstTxWarp>
            </a:bodyPr>
            <a:lstStyle/>
            <a:p>
              <a:endParaRPr lang="zh-CN" altLang="en-US"/>
            </a:p>
          </p:txBody>
        </p:sp>
      </p:grpSp>
      <p:sp>
        <p:nvSpPr>
          <p:cNvPr id="65" name="TextBox 64"/>
          <p:cNvSpPr txBox="1"/>
          <p:nvPr/>
        </p:nvSpPr>
        <p:spPr>
          <a:xfrm>
            <a:off x="1869712" y="5233743"/>
            <a:ext cx="9113012" cy="784830"/>
          </a:xfrm>
          <a:prstGeom prst="rect">
            <a:avLst/>
          </a:prstGeom>
          <a:noFill/>
        </p:spPr>
        <p:txBody>
          <a:bodyPr wrap="square" rtlCol="0">
            <a:spAutoFit/>
          </a:bodyPr>
          <a:lstStyle/>
          <a:p>
            <a:pPr algn="ctr"/>
            <a:r>
              <a:rPr lang="en-US" altLang="zh-CN" sz="4500" b="1" dirty="0" smtClean="0">
                <a:latin typeface="微软雅黑" pitchFamily="34" charset="-122"/>
                <a:ea typeface="微软雅黑" pitchFamily="34" charset="-122"/>
              </a:rPr>
              <a:t>Hyperledger0.6 pbft</a:t>
            </a:r>
            <a:endParaRPr lang="zh-CN" altLang="en-US" sz="4500" b="1" dirty="0">
              <a:latin typeface="微软雅黑" pitchFamily="34" charset="-122"/>
              <a:ea typeface="微软雅黑" pitchFamily="34" charset="-122"/>
            </a:endParaRPr>
          </a:p>
        </p:txBody>
      </p:sp>
      <p:sp>
        <p:nvSpPr>
          <p:cNvPr id="66" name="TextBox 7"/>
          <p:cNvSpPr>
            <a:spLocks noChangeArrowheads="1"/>
          </p:cNvSpPr>
          <p:nvPr/>
        </p:nvSpPr>
        <p:spPr bwMode="auto">
          <a:xfrm>
            <a:off x="3376194" y="6293069"/>
            <a:ext cx="610792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zh-CN" altLang="en-US" sz="1200" b="1" dirty="0">
                <a:latin typeface="微软雅黑" pitchFamily="34" charset="-122"/>
                <a:ea typeface="微软雅黑" pitchFamily="34" charset="-122"/>
                <a:sym typeface="微软雅黑" pitchFamily="34" charset="-122"/>
              </a:rPr>
              <a:t>肖德山</a:t>
            </a:r>
          </a:p>
        </p:txBody>
      </p:sp>
    </p:spTree>
    <p:extLst>
      <p:ext uri="{BB962C8B-B14F-4D97-AF65-F5344CB8AC3E}">
        <p14:creationId xmlns:p14="http://schemas.microsoft.com/office/powerpoint/2010/main" val="207938850"/>
      </p:ext>
    </p:extLst>
  </p:cSld>
  <p:clrMapOvr>
    <a:masterClrMapping/>
  </p:clrMapOvr>
  <mc:AlternateContent xmlns:mc="http://schemas.openxmlformats.org/markup-compatibility/2006">
    <mc:Choice xmlns:p14="http://schemas.microsoft.com/office/powerpoint/2010/main" Requires="p14">
      <p:transition p14:dur="10" advTm="0"/>
    </mc:Choice>
    <mc:Fallback>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wipe(up)">
                                      <p:cBhvr>
                                        <p:cTn id="7" dur="1000"/>
                                        <p:tgtEl>
                                          <p:spTgt spid="61"/>
                                        </p:tgtEl>
                                      </p:cBhvr>
                                    </p:animEffect>
                                  </p:childTnLst>
                                </p:cTn>
                              </p:par>
                            </p:childTnLst>
                          </p:cTn>
                        </p:par>
                        <p:par>
                          <p:cTn id="8" fill="hold">
                            <p:stCondLst>
                              <p:cond delay="1000"/>
                            </p:stCondLst>
                            <p:childTnLst>
                              <p:par>
                                <p:cTn id="9" presetID="53" presetClass="entr" presetSubtype="16" fill="hold" nodeType="afterEffect">
                                  <p:stCondLst>
                                    <p:cond delay="0"/>
                                  </p:stCondLst>
                                  <p:childTnLst>
                                    <p:set>
                                      <p:cBhvr>
                                        <p:cTn id="10" dur="1" fill="hold">
                                          <p:stCondLst>
                                            <p:cond delay="0"/>
                                          </p:stCondLst>
                                        </p:cTn>
                                        <p:tgtEl>
                                          <p:spTgt spid="62"/>
                                        </p:tgtEl>
                                        <p:attrNameLst>
                                          <p:attrName>style.visibility</p:attrName>
                                        </p:attrNameLst>
                                      </p:cBhvr>
                                      <p:to>
                                        <p:strVal val="visible"/>
                                      </p:to>
                                    </p:set>
                                    <p:anim calcmode="lin" valueType="num">
                                      <p:cBhvr>
                                        <p:cTn id="11" dur="1000" fill="hold"/>
                                        <p:tgtEl>
                                          <p:spTgt spid="62"/>
                                        </p:tgtEl>
                                        <p:attrNameLst>
                                          <p:attrName>ppt_w</p:attrName>
                                        </p:attrNameLst>
                                      </p:cBhvr>
                                      <p:tavLst>
                                        <p:tav tm="0">
                                          <p:val>
                                            <p:fltVal val="0"/>
                                          </p:val>
                                        </p:tav>
                                        <p:tav tm="100000">
                                          <p:val>
                                            <p:strVal val="#ppt_w"/>
                                          </p:val>
                                        </p:tav>
                                      </p:tavLst>
                                    </p:anim>
                                    <p:anim calcmode="lin" valueType="num">
                                      <p:cBhvr>
                                        <p:cTn id="12" dur="1000" fill="hold"/>
                                        <p:tgtEl>
                                          <p:spTgt spid="62"/>
                                        </p:tgtEl>
                                        <p:attrNameLst>
                                          <p:attrName>ppt_h</p:attrName>
                                        </p:attrNameLst>
                                      </p:cBhvr>
                                      <p:tavLst>
                                        <p:tav tm="0">
                                          <p:val>
                                            <p:fltVal val="0"/>
                                          </p:val>
                                        </p:tav>
                                        <p:tav tm="100000">
                                          <p:val>
                                            <p:strVal val="#ppt_h"/>
                                          </p:val>
                                        </p:tav>
                                      </p:tavLst>
                                    </p:anim>
                                    <p:animEffect transition="in" filter="fade">
                                      <p:cBhvr>
                                        <p:cTn id="13" dur="1000"/>
                                        <p:tgtEl>
                                          <p:spTgt spid="62"/>
                                        </p:tgtEl>
                                      </p:cBhvr>
                                    </p:animEffect>
                                  </p:childTnLst>
                                </p:cTn>
                              </p:par>
                            </p:childTnLst>
                          </p:cTn>
                        </p:par>
                        <p:par>
                          <p:cTn id="14" fill="hold">
                            <p:stCondLst>
                              <p:cond delay="2000"/>
                            </p:stCondLst>
                            <p:childTnLst>
                              <p:par>
                                <p:cTn id="15" presetID="22" presetClass="entr" presetSubtype="8" fill="hold" grpId="0" nodeType="afterEffect">
                                  <p:stCondLst>
                                    <p:cond delay="0"/>
                                  </p:stCondLst>
                                  <p:childTnLst>
                                    <p:set>
                                      <p:cBhvr>
                                        <p:cTn id="16" dur="1" fill="hold">
                                          <p:stCondLst>
                                            <p:cond delay="0"/>
                                          </p:stCondLst>
                                        </p:cTn>
                                        <p:tgtEl>
                                          <p:spTgt spid="65"/>
                                        </p:tgtEl>
                                        <p:attrNameLst>
                                          <p:attrName>style.visibility</p:attrName>
                                        </p:attrNameLst>
                                      </p:cBhvr>
                                      <p:to>
                                        <p:strVal val="visible"/>
                                      </p:to>
                                    </p:set>
                                    <p:animEffect transition="in" filter="wipe(left)">
                                      <p:cBhvr>
                                        <p:cTn id="17" dur="1000"/>
                                        <p:tgtEl>
                                          <p:spTgt spid="65"/>
                                        </p:tgtEl>
                                      </p:cBhvr>
                                    </p:animEffect>
                                  </p:childTnLst>
                                </p:cTn>
                              </p:par>
                            </p:childTnLst>
                          </p:cTn>
                        </p:par>
                        <p:par>
                          <p:cTn id="18" fill="hold">
                            <p:stCondLst>
                              <p:cond delay="3000"/>
                            </p:stCondLst>
                            <p:childTnLst>
                              <p:par>
                                <p:cTn id="19" presetID="52" presetClass="entr" presetSubtype="0" fill="hold" grpId="0" nodeType="afterEffect">
                                  <p:stCondLst>
                                    <p:cond delay="0"/>
                                  </p:stCondLst>
                                  <p:iterate type="lt">
                                    <p:tmPct val="10000"/>
                                  </p:iterate>
                                  <p:childTnLst>
                                    <p:set>
                                      <p:cBhvr>
                                        <p:cTn id="20" dur="1" fill="hold">
                                          <p:stCondLst>
                                            <p:cond delay="0"/>
                                          </p:stCondLst>
                                        </p:cTn>
                                        <p:tgtEl>
                                          <p:spTgt spid="66"/>
                                        </p:tgtEl>
                                        <p:attrNameLst>
                                          <p:attrName>style.visibility</p:attrName>
                                        </p:attrNameLst>
                                      </p:cBhvr>
                                      <p:to>
                                        <p:strVal val="visible"/>
                                      </p:to>
                                    </p:set>
                                    <p:animScale>
                                      <p:cBhvr>
                                        <p:cTn id="21" dur="500" decel="50000" fill="hold">
                                          <p:stCondLst>
                                            <p:cond delay="0"/>
                                          </p:stCondLst>
                                        </p:cTn>
                                        <p:tgtEl>
                                          <p:spTgt spid="6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2" dur="500" decel="50000" fill="hold">
                                          <p:stCondLst>
                                            <p:cond delay="0"/>
                                          </p:stCondLst>
                                        </p:cTn>
                                        <p:tgtEl>
                                          <p:spTgt spid="66"/>
                                        </p:tgtEl>
                                        <p:attrNameLst>
                                          <p:attrName>ppt_x</p:attrName>
                                          <p:attrName>ppt_y</p:attrName>
                                        </p:attrNameLst>
                                      </p:cBhvr>
                                    </p:animMotion>
                                    <p:animEffect transition="in" filter="fade">
                                      <p:cBhvr>
                                        <p:cTn id="23"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5" grpId="0"/>
      <p:bldP spid="6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0" y="225072"/>
            <a:ext cx="12719535" cy="661848"/>
            <a:chOff x="0" y="363516"/>
            <a:chExt cx="12719535" cy="661848"/>
          </a:xfrm>
        </p:grpSpPr>
        <p:sp>
          <p:nvSpPr>
            <p:cNvPr id="15" name="TextBox 4"/>
            <p:cNvSpPr txBox="1"/>
            <p:nvPr/>
          </p:nvSpPr>
          <p:spPr>
            <a:xfrm>
              <a:off x="3826666" y="363516"/>
              <a:ext cx="5066203" cy="661848"/>
            </a:xfrm>
            <a:prstGeom prst="rect">
              <a:avLst/>
            </a:prstGeom>
            <a:noFill/>
          </p:spPr>
          <p:txBody>
            <a:bodyPr>
              <a:spAutoFit/>
            </a:bodyPr>
            <a:lstStyle/>
            <a:p>
              <a:pPr lvl="0" algn="ctr">
                <a:lnSpc>
                  <a:spcPct val="150000"/>
                </a:lnSpc>
              </a:pPr>
              <a:r>
                <a:rPr lang="zh-CN" altLang="en-US" sz="2800" b="1" dirty="0" smtClean="0">
                  <a:solidFill>
                    <a:prstClr val="white">
                      <a:lumMod val="65000"/>
                    </a:prstClr>
                  </a:solidFill>
                  <a:latin typeface="Arial" panose="020B0604020202020204" pitchFamily="34" charset="0"/>
                  <a:ea typeface="微软雅黑" panose="020B0503020204020204" pitchFamily="34" charset="-122"/>
                  <a:sym typeface="Arial" panose="020B0604020202020204" pitchFamily="34" charset="0"/>
                </a:rPr>
                <a:t>收到</a:t>
              </a:r>
              <a:r>
                <a:rPr lang="en-US" altLang="zh-CN" sz="2800" b="1" dirty="0">
                  <a:solidFill>
                    <a:prstClr val="white">
                      <a:lumMod val="65000"/>
                    </a:prstClr>
                  </a:solidFill>
                  <a:latin typeface="Arial" panose="020B0604020202020204" pitchFamily="34" charset="0"/>
                  <a:ea typeface="微软雅黑" panose="020B0503020204020204" pitchFamily="34" charset="-122"/>
                  <a:sym typeface="Arial" panose="020B0604020202020204" pitchFamily="34" charset="0"/>
                </a:rPr>
                <a:t>prepare</a:t>
              </a:r>
              <a:r>
                <a:rPr lang="zh-CN" altLang="en-US" sz="2800" b="1" dirty="0">
                  <a:solidFill>
                    <a:prstClr val="white">
                      <a:lumMod val="65000"/>
                    </a:prstClr>
                  </a:solidFill>
                  <a:latin typeface="Arial" panose="020B0604020202020204" pitchFamily="34" charset="0"/>
                  <a:ea typeface="微软雅黑" panose="020B0503020204020204" pitchFamily="34" charset="-122"/>
                  <a:sym typeface="Arial" panose="020B0604020202020204" pitchFamily="34" charset="0"/>
                </a:rPr>
                <a:t>消息</a:t>
              </a:r>
              <a:endParaRPr kumimoji="0" lang="zh-CN" altLang="en-US" sz="2800" b="1" i="0" u="none" strike="noStrike" kern="1200" cap="none" spc="0" normalizeH="0" baseline="0" noProof="0" dirty="0">
                <a:ln>
                  <a:noFill/>
                </a:ln>
                <a:solidFill>
                  <a:prstClr val="white">
                    <a:lumMod val="65000"/>
                  </a:prstClr>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cxnSp>
          <p:nvCxnSpPr>
            <p:cNvPr id="16" name="直接连接符 15"/>
            <p:cNvCxnSpPr/>
            <p:nvPr/>
          </p:nvCxnSpPr>
          <p:spPr>
            <a:xfrm>
              <a:off x="0" y="809992"/>
              <a:ext cx="44899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8229575" y="808013"/>
              <a:ext cx="44899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矩形 1"/>
          <p:cNvSpPr/>
          <p:nvPr/>
        </p:nvSpPr>
        <p:spPr>
          <a:xfrm>
            <a:off x="527119" y="1331417"/>
            <a:ext cx="11665296" cy="1754326"/>
          </a:xfrm>
          <a:prstGeom prst="rect">
            <a:avLst/>
          </a:prstGeom>
        </p:spPr>
        <p:txBody>
          <a:bodyPr wrap="square">
            <a:spAutoFit/>
          </a:bodyPr>
          <a:lstStyle/>
          <a:p>
            <a:r>
              <a:rPr kumimoji="0" lang="zh-CN" altLang="en-US" sz="1800" b="0" i="0" u="none" strike="noStrike" kern="1200" cap="none" spc="0" normalizeH="0" baseline="0" noProof="0" dirty="0" smtClean="0">
                <a:ln>
                  <a:noFill/>
                </a:ln>
                <a:solidFill>
                  <a:prstClr val="black"/>
                </a:solidFill>
                <a:effectLst/>
                <a:uLnTx/>
                <a:uFillTx/>
                <a:latin typeface="Calibri" panose="020F0502020204030204" pitchFamily="34" charset="0"/>
                <a:ea typeface="宋体" panose="02010600030101010101" pitchFamily="2" charset="-122"/>
                <a:cs typeface="+mn-cs"/>
              </a:rPr>
              <a:t>节点收到</a:t>
            </a:r>
            <a:r>
              <a:rPr lang="en-US" altLang="zh-CN" noProof="0" dirty="0" smtClean="0">
                <a:solidFill>
                  <a:prstClr val="black"/>
                </a:solidFill>
              </a:rPr>
              <a:t>p</a:t>
            </a:r>
            <a:r>
              <a:rPr lang="en-US" altLang="zh-CN" dirty="0" err="1" smtClean="0">
                <a:solidFill>
                  <a:prstClr val="black"/>
                </a:solidFill>
              </a:rPr>
              <a:t>repare</a:t>
            </a:r>
            <a:r>
              <a:rPr lang="zh-CN" altLang="en-US" dirty="0" smtClean="0">
                <a:solidFill>
                  <a:prstClr val="black"/>
                </a:solidFill>
              </a:rPr>
              <a:t>消息</a:t>
            </a:r>
            <a:r>
              <a:rPr kumimoji="0" lang="zh-CN" altLang="en-US" sz="1800" b="0" i="0" u="none" strike="noStrike" kern="1200" cap="none" spc="0" normalizeH="0" baseline="0" noProof="0" dirty="0" smtClean="0">
                <a:ln>
                  <a:noFill/>
                </a:ln>
                <a:solidFill>
                  <a:prstClr val="black"/>
                </a:solidFill>
                <a:effectLst/>
                <a:uLnTx/>
                <a:uFillTx/>
                <a:latin typeface="Calibri" panose="020F0502020204030204" pitchFamily="34" charset="0"/>
                <a:ea typeface="宋体" panose="02010600030101010101" pitchFamily="2" charset="-122"/>
                <a:cs typeface="+mn-cs"/>
              </a:rPr>
              <a:t>过程</a:t>
            </a:r>
            <a:endParaRPr kumimoji="0" lang="en-US" altLang="zh-CN" sz="1800" b="0" i="0" u="none" strike="noStrike" kern="1200" cap="none" spc="0" normalizeH="0" baseline="0" noProof="0" dirty="0" smtClean="0">
              <a:ln>
                <a:noFill/>
              </a:ln>
              <a:solidFill>
                <a:prstClr val="black"/>
              </a:solidFill>
              <a:effectLst/>
              <a:uLnTx/>
              <a:uFillTx/>
              <a:latin typeface="Calibri" panose="020F0502020204030204" pitchFamily="34" charset="0"/>
              <a:ea typeface="宋体" panose="02010600030101010101" pitchFamily="2" charset="-122"/>
              <a:cs typeface="+mn-cs"/>
            </a:endParaRPr>
          </a:p>
          <a:p>
            <a:pPr lvl="0"/>
            <a:r>
              <a:rPr lang="en-US" altLang="zh-CN" dirty="0">
                <a:solidFill>
                  <a:prstClr val="black"/>
                </a:solidFill>
              </a:rPr>
              <a:t>1. </a:t>
            </a:r>
            <a:r>
              <a:rPr lang="zh-CN" altLang="en-US" dirty="0">
                <a:solidFill>
                  <a:prstClr val="black"/>
                </a:solidFill>
              </a:rPr>
              <a:t>如果收到的是主节点的消息，丢弃（</a:t>
            </a:r>
            <a:r>
              <a:rPr lang="en-US" altLang="zh-CN" dirty="0">
                <a:solidFill>
                  <a:prstClr val="black"/>
                </a:solidFill>
              </a:rPr>
              <a:t>prepare</a:t>
            </a:r>
            <a:r>
              <a:rPr lang="zh-CN" altLang="en-US" dirty="0">
                <a:solidFill>
                  <a:prstClr val="black"/>
                </a:solidFill>
              </a:rPr>
              <a:t>不可能由主节点发送）</a:t>
            </a:r>
          </a:p>
          <a:p>
            <a:pPr lvl="0"/>
            <a:r>
              <a:rPr lang="en-US" altLang="zh-CN" dirty="0">
                <a:solidFill>
                  <a:prstClr val="black"/>
                </a:solidFill>
              </a:rPr>
              <a:t>2. </a:t>
            </a:r>
            <a:r>
              <a:rPr lang="zh-CN" altLang="en-US" dirty="0">
                <a:solidFill>
                  <a:prstClr val="black"/>
                </a:solidFill>
              </a:rPr>
              <a:t>当收到的</a:t>
            </a:r>
            <a:r>
              <a:rPr lang="en-US" altLang="zh-CN" dirty="0">
                <a:solidFill>
                  <a:prstClr val="black"/>
                </a:solidFill>
              </a:rPr>
              <a:t>view</a:t>
            </a:r>
            <a:r>
              <a:rPr lang="zh-CN" altLang="en-US" dirty="0">
                <a:solidFill>
                  <a:prstClr val="black"/>
                </a:solidFill>
              </a:rPr>
              <a:t>与</a:t>
            </a:r>
            <a:r>
              <a:rPr lang="en-US" altLang="zh-CN" dirty="0">
                <a:solidFill>
                  <a:prstClr val="black"/>
                </a:solidFill>
              </a:rPr>
              <a:t>pbft-core</a:t>
            </a:r>
            <a:r>
              <a:rPr lang="zh-CN" altLang="en-US" dirty="0">
                <a:solidFill>
                  <a:prstClr val="black"/>
                </a:solidFill>
              </a:rPr>
              <a:t>的</a:t>
            </a:r>
            <a:r>
              <a:rPr lang="en-US" altLang="zh-CN" dirty="0">
                <a:solidFill>
                  <a:prstClr val="black"/>
                </a:solidFill>
              </a:rPr>
              <a:t>view</a:t>
            </a:r>
            <a:r>
              <a:rPr lang="zh-CN" altLang="en-US" dirty="0">
                <a:solidFill>
                  <a:prstClr val="black"/>
                </a:solidFill>
              </a:rPr>
              <a:t>不一致，或</a:t>
            </a:r>
            <a:r>
              <a:rPr lang="en-US" altLang="zh-CN" dirty="0">
                <a:solidFill>
                  <a:prstClr val="black"/>
                </a:solidFill>
              </a:rPr>
              <a:t>n</a:t>
            </a:r>
            <a:r>
              <a:rPr lang="zh-CN" altLang="en-US" dirty="0">
                <a:solidFill>
                  <a:prstClr val="black"/>
                </a:solidFill>
              </a:rPr>
              <a:t>不在</a:t>
            </a:r>
            <a:r>
              <a:rPr lang="en-US" altLang="zh-CN" dirty="0">
                <a:solidFill>
                  <a:prstClr val="black"/>
                </a:solidFill>
              </a:rPr>
              <a:t>watermarks</a:t>
            </a:r>
            <a:r>
              <a:rPr lang="zh-CN" altLang="en-US" dirty="0">
                <a:solidFill>
                  <a:prstClr val="black"/>
                </a:solidFill>
              </a:rPr>
              <a:t>间的话，丢弃这个消息</a:t>
            </a:r>
          </a:p>
          <a:p>
            <a:pPr lvl="0"/>
            <a:r>
              <a:rPr lang="en-US" altLang="zh-CN" dirty="0">
                <a:solidFill>
                  <a:prstClr val="black"/>
                </a:solidFill>
              </a:rPr>
              <a:t>3. </a:t>
            </a:r>
            <a:r>
              <a:rPr lang="zh-CN" altLang="en-US" dirty="0">
                <a:solidFill>
                  <a:prstClr val="black"/>
                </a:solidFill>
              </a:rPr>
              <a:t>获取</a:t>
            </a:r>
            <a:r>
              <a:rPr lang="en-US" altLang="zh-CN" dirty="0">
                <a:solidFill>
                  <a:prstClr val="black"/>
                </a:solidFill>
              </a:rPr>
              <a:t>cert,</a:t>
            </a:r>
            <a:r>
              <a:rPr lang="zh-CN" altLang="en-US" dirty="0">
                <a:solidFill>
                  <a:prstClr val="black"/>
                </a:solidFill>
              </a:rPr>
              <a:t>如果收到同一节点同一</a:t>
            </a:r>
            <a:r>
              <a:rPr lang="en-US" altLang="zh-CN" dirty="0">
                <a:solidFill>
                  <a:prstClr val="black"/>
                </a:solidFill>
              </a:rPr>
              <a:t>view</a:t>
            </a:r>
            <a:r>
              <a:rPr lang="zh-CN" altLang="en-US" dirty="0">
                <a:solidFill>
                  <a:prstClr val="black"/>
                </a:solidFill>
              </a:rPr>
              <a:t>的同一序号消息，则退出</a:t>
            </a:r>
          </a:p>
          <a:p>
            <a:pPr lvl="0"/>
            <a:r>
              <a:rPr lang="en-US" altLang="zh-CN" dirty="0">
                <a:solidFill>
                  <a:prstClr val="black"/>
                </a:solidFill>
              </a:rPr>
              <a:t>4. </a:t>
            </a:r>
            <a:r>
              <a:rPr lang="zh-CN" altLang="en-US" dirty="0">
                <a:solidFill>
                  <a:prstClr val="black"/>
                </a:solidFill>
              </a:rPr>
              <a:t>将</a:t>
            </a:r>
            <a:r>
              <a:rPr lang="en-US" altLang="zh-CN" dirty="0">
                <a:solidFill>
                  <a:prstClr val="black"/>
                </a:solidFill>
              </a:rPr>
              <a:t>prepare</a:t>
            </a:r>
            <a:r>
              <a:rPr lang="zh-CN" altLang="en-US" dirty="0">
                <a:solidFill>
                  <a:prstClr val="black"/>
                </a:solidFill>
              </a:rPr>
              <a:t>放入</a:t>
            </a:r>
            <a:r>
              <a:rPr lang="en-US" altLang="zh-CN" dirty="0">
                <a:solidFill>
                  <a:prstClr val="black"/>
                </a:solidFill>
              </a:rPr>
              <a:t>cert,</a:t>
            </a:r>
            <a:r>
              <a:rPr lang="zh-CN" altLang="en-US" dirty="0">
                <a:solidFill>
                  <a:prstClr val="black"/>
                </a:solidFill>
              </a:rPr>
              <a:t>并持久化</a:t>
            </a:r>
            <a:r>
              <a:rPr lang="en-US" altLang="zh-CN" dirty="0">
                <a:solidFill>
                  <a:prstClr val="black"/>
                </a:solidFill>
              </a:rPr>
              <a:t>pset</a:t>
            </a:r>
          </a:p>
          <a:p>
            <a:pPr lvl="0"/>
            <a:r>
              <a:rPr lang="en-US" altLang="zh-CN" dirty="0">
                <a:solidFill>
                  <a:prstClr val="black"/>
                </a:solidFill>
              </a:rPr>
              <a:t>5. maybeSendCommit(</a:t>
            </a:r>
            <a:r>
              <a:rPr lang="zh-CN" altLang="en-US" dirty="0">
                <a:solidFill>
                  <a:prstClr val="black"/>
                </a:solidFill>
              </a:rPr>
              <a:t>目前不是特别明白</a:t>
            </a:r>
            <a:r>
              <a:rPr lang="en-US" altLang="zh-CN" dirty="0">
                <a:solidFill>
                  <a:prstClr val="black"/>
                </a:solidFill>
              </a:rPr>
              <a:t>)</a:t>
            </a:r>
            <a:endParaRPr kumimoji="0" lang="zh-CN" altLang="en-US" sz="18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401378509"/>
      </p:ext>
    </p:extLst>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0" y="225072"/>
            <a:ext cx="12719535" cy="661848"/>
            <a:chOff x="0" y="363516"/>
            <a:chExt cx="12719535" cy="661848"/>
          </a:xfrm>
        </p:grpSpPr>
        <p:sp>
          <p:nvSpPr>
            <p:cNvPr id="15" name="TextBox 4"/>
            <p:cNvSpPr txBox="1"/>
            <p:nvPr/>
          </p:nvSpPr>
          <p:spPr>
            <a:xfrm>
              <a:off x="3826666" y="363516"/>
              <a:ext cx="5066203" cy="661848"/>
            </a:xfrm>
            <a:prstGeom prst="rect">
              <a:avLst/>
            </a:prstGeom>
            <a:noFill/>
          </p:spPr>
          <p:txBody>
            <a:bodyPr>
              <a:spAutoFit/>
            </a:bodyPr>
            <a:lstStyle/>
            <a:p>
              <a:pPr lvl="0" algn="ctr">
                <a:lnSpc>
                  <a:spcPct val="150000"/>
                </a:lnSpc>
              </a:pPr>
              <a:r>
                <a:rPr lang="zh-CN" altLang="en-US" sz="2800" b="1" dirty="0">
                  <a:solidFill>
                    <a:prstClr val="white">
                      <a:lumMod val="65000"/>
                    </a:prstClr>
                  </a:solidFill>
                  <a:latin typeface="Arial" panose="020B0604020202020204" pitchFamily="34" charset="0"/>
                  <a:ea typeface="微软雅黑" panose="020B0503020204020204" pitchFamily="34" charset="-122"/>
                  <a:sym typeface="Arial" panose="020B0604020202020204" pitchFamily="34" charset="0"/>
                </a:rPr>
                <a:t>收到</a:t>
              </a:r>
              <a:r>
                <a:rPr lang="en-US" altLang="zh-CN" sz="2800" b="1" dirty="0">
                  <a:solidFill>
                    <a:prstClr val="white">
                      <a:lumMod val="65000"/>
                    </a:prstClr>
                  </a:solidFill>
                  <a:latin typeface="Arial" panose="020B0604020202020204" pitchFamily="34" charset="0"/>
                  <a:ea typeface="微软雅黑" panose="020B0503020204020204" pitchFamily="34" charset="-122"/>
                  <a:sym typeface="Arial" panose="020B0604020202020204" pitchFamily="34" charset="0"/>
                </a:rPr>
                <a:t>commit</a:t>
              </a:r>
              <a:r>
                <a:rPr lang="zh-CN" altLang="en-US" sz="2800" b="1" dirty="0">
                  <a:solidFill>
                    <a:prstClr val="white">
                      <a:lumMod val="65000"/>
                    </a:prstClr>
                  </a:solidFill>
                  <a:latin typeface="Arial" panose="020B0604020202020204" pitchFamily="34" charset="0"/>
                  <a:ea typeface="微软雅黑" panose="020B0503020204020204" pitchFamily="34" charset="-122"/>
                  <a:sym typeface="Arial" panose="020B0604020202020204" pitchFamily="34" charset="0"/>
                </a:rPr>
                <a:t>消息</a:t>
              </a:r>
              <a:endParaRPr kumimoji="0" lang="zh-CN" altLang="en-US" sz="2800" b="1" i="0" u="none" strike="noStrike" kern="1200" cap="none" spc="0" normalizeH="0" baseline="0" noProof="0" dirty="0">
                <a:ln>
                  <a:noFill/>
                </a:ln>
                <a:solidFill>
                  <a:prstClr val="white">
                    <a:lumMod val="65000"/>
                  </a:prstClr>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cxnSp>
          <p:nvCxnSpPr>
            <p:cNvPr id="16" name="直接连接符 15"/>
            <p:cNvCxnSpPr/>
            <p:nvPr/>
          </p:nvCxnSpPr>
          <p:spPr>
            <a:xfrm>
              <a:off x="0" y="809992"/>
              <a:ext cx="44899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8229575" y="808013"/>
              <a:ext cx="44899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矩形 1"/>
          <p:cNvSpPr/>
          <p:nvPr/>
        </p:nvSpPr>
        <p:spPr>
          <a:xfrm>
            <a:off x="527119" y="1024037"/>
            <a:ext cx="11665296" cy="1754326"/>
          </a:xfrm>
          <a:prstGeom prst="rect">
            <a:avLst/>
          </a:prstGeom>
        </p:spPr>
        <p:txBody>
          <a:bodyPr wrap="square">
            <a:spAutoFit/>
          </a:bodyPr>
          <a:lstStyle/>
          <a:p>
            <a:r>
              <a:rPr kumimoji="0" lang="zh-CN" altLang="en-US" sz="1800" b="0" i="0" u="none" strike="noStrike" kern="1200" cap="none" spc="0" normalizeH="0" baseline="0" noProof="0" dirty="0" smtClean="0">
                <a:ln>
                  <a:noFill/>
                </a:ln>
                <a:solidFill>
                  <a:prstClr val="black"/>
                </a:solidFill>
                <a:effectLst/>
                <a:uLnTx/>
                <a:uFillTx/>
                <a:latin typeface="Calibri" panose="020F0502020204030204" pitchFamily="34" charset="0"/>
                <a:ea typeface="宋体" panose="02010600030101010101" pitchFamily="2" charset="-122"/>
                <a:cs typeface="+mn-cs"/>
              </a:rPr>
              <a:t>节点收到</a:t>
            </a:r>
            <a:r>
              <a:rPr lang="en-US" altLang="zh-CN" noProof="0" dirty="0" smtClean="0">
                <a:solidFill>
                  <a:prstClr val="black"/>
                </a:solidFill>
              </a:rPr>
              <a:t>commit</a:t>
            </a:r>
            <a:r>
              <a:rPr lang="zh-CN" altLang="en-US" dirty="0" smtClean="0">
                <a:solidFill>
                  <a:prstClr val="black"/>
                </a:solidFill>
              </a:rPr>
              <a:t>消息</a:t>
            </a:r>
            <a:r>
              <a:rPr kumimoji="0" lang="zh-CN" altLang="en-US" sz="1800" b="0" i="0" u="none" strike="noStrike" kern="1200" cap="none" spc="0" normalizeH="0" baseline="0" noProof="0" dirty="0" smtClean="0">
                <a:ln>
                  <a:noFill/>
                </a:ln>
                <a:solidFill>
                  <a:prstClr val="black"/>
                </a:solidFill>
                <a:effectLst/>
                <a:uLnTx/>
                <a:uFillTx/>
                <a:latin typeface="Calibri" panose="020F0502020204030204" pitchFamily="34" charset="0"/>
                <a:ea typeface="宋体" panose="02010600030101010101" pitchFamily="2" charset="-122"/>
                <a:cs typeface="+mn-cs"/>
              </a:rPr>
              <a:t>过程</a:t>
            </a:r>
            <a:endParaRPr kumimoji="0" lang="en-US" altLang="zh-CN" sz="1800" b="0" i="0" u="none" strike="noStrike" kern="1200" cap="none" spc="0" normalizeH="0" baseline="0" noProof="0" dirty="0" smtClean="0">
              <a:ln>
                <a:noFill/>
              </a:ln>
              <a:solidFill>
                <a:prstClr val="black"/>
              </a:solidFill>
              <a:effectLst/>
              <a:uLnTx/>
              <a:uFillTx/>
              <a:latin typeface="Calibri" panose="020F0502020204030204" pitchFamily="34" charset="0"/>
              <a:ea typeface="宋体" panose="02010600030101010101" pitchFamily="2" charset="-122"/>
              <a:cs typeface="+mn-cs"/>
            </a:endParaRPr>
          </a:p>
          <a:p>
            <a:pPr lvl="0"/>
            <a:r>
              <a:rPr lang="en-US" altLang="zh-CN" dirty="0">
                <a:solidFill>
                  <a:prstClr val="black"/>
                </a:solidFill>
              </a:rPr>
              <a:t>1. </a:t>
            </a:r>
            <a:r>
              <a:rPr lang="zh-CN" altLang="en-US" dirty="0">
                <a:solidFill>
                  <a:prstClr val="black"/>
                </a:solidFill>
              </a:rPr>
              <a:t>当收到的</a:t>
            </a:r>
            <a:r>
              <a:rPr lang="en-US" altLang="zh-CN" dirty="0">
                <a:solidFill>
                  <a:prstClr val="black"/>
                </a:solidFill>
              </a:rPr>
              <a:t>view</a:t>
            </a:r>
            <a:r>
              <a:rPr lang="zh-CN" altLang="en-US" dirty="0">
                <a:solidFill>
                  <a:prstClr val="black"/>
                </a:solidFill>
              </a:rPr>
              <a:t>与</a:t>
            </a:r>
            <a:r>
              <a:rPr lang="en-US" altLang="zh-CN" dirty="0">
                <a:solidFill>
                  <a:prstClr val="black"/>
                </a:solidFill>
              </a:rPr>
              <a:t>pbft-core</a:t>
            </a:r>
            <a:r>
              <a:rPr lang="zh-CN" altLang="en-US" dirty="0">
                <a:solidFill>
                  <a:prstClr val="black"/>
                </a:solidFill>
              </a:rPr>
              <a:t>的</a:t>
            </a:r>
            <a:r>
              <a:rPr lang="en-US" altLang="zh-CN" dirty="0">
                <a:solidFill>
                  <a:prstClr val="black"/>
                </a:solidFill>
              </a:rPr>
              <a:t>view</a:t>
            </a:r>
            <a:r>
              <a:rPr lang="zh-CN" altLang="en-US" dirty="0">
                <a:solidFill>
                  <a:prstClr val="black"/>
                </a:solidFill>
              </a:rPr>
              <a:t>不一致，或</a:t>
            </a:r>
            <a:r>
              <a:rPr lang="en-US" altLang="zh-CN" dirty="0">
                <a:solidFill>
                  <a:prstClr val="black"/>
                </a:solidFill>
              </a:rPr>
              <a:t>n</a:t>
            </a:r>
            <a:r>
              <a:rPr lang="zh-CN" altLang="en-US" dirty="0">
                <a:solidFill>
                  <a:prstClr val="black"/>
                </a:solidFill>
              </a:rPr>
              <a:t>不在</a:t>
            </a:r>
            <a:r>
              <a:rPr lang="en-US" altLang="zh-CN" dirty="0">
                <a:solidFill>
                  <a:prstClr val="black"/>
                </a:solidFill>
              </a:rPr>
              <a:t>watermarks</a:t>
            </a:r>
            <a:r>
              <a:rPr lang="zh-CN" altLang="en-US" dirty="0">
                <a:solidFill>
                  <a:prstClr val="black"/>
                </a:solidFill>
              </a:rPr>
              <a:t>间的话，丢弃这个消息</a:t>
            </a:r>
          </a:p>
          <a:p>
            <a:pPr lvl="0"/>
            <a:r>
              <a:rPr lang="en-US" altLang="zh-CN" dirty="0">
                <a:solidFill>
                  <a:prstClr val="black"/>
                </a:solidFill>
              </a:rPr>
              <a:t>2. </a:t>
            </a:r>
            <a:r>
              <a:rPr lang="zh-CN" altLang="en-US" dirty="0">
                <a:solidFill>
                  <a:prstClr val="black"/>
                </a:solidFill>
              </a:rPr>
              <a:t>获取</a:t>
            </a:r>
            <a:r>
              <a:rPr lang="en-US" altLang="zh-CN" dirty="0">
                <a:solidFill>
                  <a:prstClr val="black"/>
                </a:solidFill>
              </a:rPr>
              <a:t>cert,</a:t>
            </a:r>
            <a:r>
              <a:rPr lang="zh-CN" altLang="en-US" dirty="0">
                <a:solidFill>
                  <a:prstClr val="black"/>
                </a:solidFill>
              </a:rPr>
              <a:t>如果收到同一节点同一</a:t>
            </a:r>
            <a:r>
              <a:rPr lang="en-US" altLang="zh-CN" dirty="0">
                <a:solidFill>
                  <a:prstClr val="black"/>
                </a:solidFill>
              </a:rPr>
              <a:t>view</a:t>
            </a:r>
            <a:r>
              <a:rPr lang="zh-CN" altLang="en-US" dirty="0">
                <a:solidFill>
                  <a:prstClr val="black"/>
                </a:solidFill>
              </a:rPr>
              <a:t>的同一序号存在该</a:t>
            </a:r>
            <a:r>
              <a:rPr lang="en-US" altLang="zh-CN" dirty="0">
                <a:solidFill>
                  <a:prstClr val="black"/>
                </a:solidFill>
              </a:rPr>
              <a:t>commit</a:t>
            </a:r>
            <a:r>
              <a:rPr lang="zh-CN" altLang="en-US" dirty="0">
                <a:solidFill>
                  <a:prstClr val="black"/>
                </a:solidFill>
              </a:rPr>
              <a:t>消息，丢弃这个消息</a:t>
            </a:r>
          </a:p>
          <a:p>
            <a:pPr lvl="0"/>
            <a:r>
              <a:rPr lang="en-US" altLang="zh-CN" dirty="0">
                <a:solidFill>
                  <a:prstClr val="black"/>
                </a:solidFill>
              </a:rPr>
              <a:t>3. </a:t>
            </a:r>
            <a:r>
              <a:rPr lang="zh-CN" altLang="en-US" dirty="0">
                <a:solidFill>
                  <a:prstClr val="black"/>
                </a:solidFill>
              </a:rPr>
              <a:t>添加</a:t>
            </a:r>
            <a:r>
              <a:rPr lang="en-US" altLang="zh-CN" dirty="0">
                <a:solidFill>
                  <a:prstClr val="black"/>
                </a:solidFill>
              </a:rPr>
              <a:t>commit</a:t>
            </a:r>
            <a:r>
              <a:rPr lang="zh-CN" altLang="en-US" dirty="0">
                <a:solidFill>
                  <a:prstClr val="black"/>
                </a:solidFill>
              </a:rPr>
              <a:t>到</a:t>
            </a:r>
            <a:r>
              <a:rPr lang="en-US" altLang="zh-CN" dirty="0">
                <a:solidFill>
                  <a:prstClr val="black"/>
                </a:solidFill>
              </a:rPr>
              <a:t>cert</a:t>
            </a:r>
            <a:r>
              <a:rPr lang="zh-CN" altLang="en-US" dirty="0">
                <a:solidFill>
                  <a:prstClr val="black"/>
                </a:solidFill>
              </a:rPr>
              <a:t>里</a:t>
            </a:r>
          </a:p>
          <a:p>
            <a:pPr lvl="0"/>
            <a:r>
              <a:rPr lang="en-US" altLang="zh-CN" dirty="0">
                <a:solidFill>
                  <a:prstClr val="black"/>
                </a:solidFill>
              </a:rPr>
              <a:t>4. </a:t>
            </a:r>
            <a:r>
              <a:rPr lang="zh-CN" altLang="en-US" dirty="0">
                <a:solidFill>
                  <a:prstClr val="black"/>
                </a:solidFill>
              </a:rPr>
              <a:t>看该</a:t>
            </a:r>
            <a:r>
              <a:rPr lang="en-US" altLang="zh-CN" dirty="0" err="1">
                <a:solidFill>
                  <a:prstClr val="black"/>
                </a:solidFill>
              </a:rPr>
              <a:t>msg</a:t>
            </a:r>
            <a:r>
              <a:rPr lang="zh-CN" altLang="en-US" dirty="0">
                <a:solidFill>
                  <a:prstClr val="black"/>
                </a:solidFill>
              </a:rPr>
              <a:t>是否满足</a:t>
            </a:r>
            <a:r>
              <a:rPr lang="en-US" altLang="zh-CN" dirty="0" err="1">
                <a:solidFill>
                  <a:prstClr val="black"/>
                </a:solidFill>
              </a:rPr>
              <a:t>commited</a:t>
            </a:r>
            <a:r>
              <a:rPr lang="zh-CN" altLang="en-US" dirty="0">
                <a:solidFill>
                  <a:prstClr val="black"/>
                </a:solidFill>
              </a:rPr>
              <a:t>函数，若满足，将先前放入的</a:t>
            </a:r>
            <a:r>
              <a:rPr lang="en-US" altLang="zh-CN" dirty="0">
                <a:solidFill>
                  <a:prstClr val="black"/>
                </a:solidFill>
              </a:rPr>
              <a:t>outstandingReqBatches</a:t>
            </a:r>
            <a:r>
              <a:rPr lang="zh-CN" altLang="en-US" dirty="0">
                <a:solidFill>
                  <a:prstClr val="black"/>
                </a:solidFill>
              </a:rPr>
              <a:t>删除</a:t>
            </a:r>
          </a:p>
          <a:p>
            <a:pPr lvl="0"/>
            <a:r>
              <a:rPr lang="zh-CN" altLang="en-US" dirty="0">
                <a:solidFill>
                  <a:prstClr val="black"/>
                </a:solidFill>
              </a:rPr>
              <a:t>执行未完成的</a:t>
            </a:r>
            <a:r>
              <a:rPr lang="en-US" altLang="zh-CN" dirty="0">
                <a:solidFill>
                  <a:prstClr val="black"/>
                </a:solidFill>
              </a:rPr>
              <a:t>batch,</a:t>
            </a:r>
            <a:r>
              <a:rPr lang="zh-CN" altLang="en-US" dirty="0">
                <a:solidFill>
                  <a:prstClr val="black"/>
                </a:solidFill>
              </a:rPr>
              <a:t>执行完后，如果序列号等于</a:t>
            </a:r>
            <a:r>
              <a:rPr lang="en-US" altLang="zh-CN" dirty="0">
                <a:solidFill>
                  <a:prstClr val="black"/>
                </a:solidFill>
              </a:rPr>
              <a:t>viewChangeSeqNo</a:t>
            </a:r>
            <a:r>
              <a:rPr lang="zh-CN" altLang="en-US" dirty="0">
                <a:solidFill>
                  <a:prstClr val="black"/>
                </a:solidFill>
              </a:rPr>
              <a:t>，进行</a:t>
            </a:r>
            <a:r>
              <a:rPr lang="en-US" altLang="zh-CN" dirty="0">
                <a:solidFill>
                  <a:prstClr val="black"/>
                </a:solidFill>
              </a:rPr>
              <a:t>view-change</a:t>
            </a:r>
            <a:endParaRPr kumimoji="0" lang="zh-CN" altLang="en-US" sz="18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241487657"/>
      </p:ext>
    </p:extLst>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0" y="225072"/>
            <a:ext cx="12719535" cy="661848"/>
            <a:chOff x="0" y="363516"/>
            <a:chExt cx="12719535" cy="661848"/>
          </a:xfrm>
        </p:grpSpPr>
        <p:sp>
          <p:nvSpPr>
            <p:cNvPr id="15" name="TextBox 4"/>
            <p:cNvSpPr txBox="1"/>
            <p:nvPr/>
          </p:nvSpPr>
          <p:spPr>
            <a:xfrm>
              <a:off x="3826666" y="363516"/>
              <a:ext cx="5066203" cy="661848"/>
            </a:xfrm>
            <a:prstGeom prst="rect">
              <a:avLst/>
            </a:prstGeom>
            <a:noFill/>
          </p:spPr>
          <p:txBody>
            <a:bodyPr>
              <a:spAutoFit/>
            </a:bodyPr>
            <a:lstStyle/>
            <a:p>
              <a:pPr lvl="0" algn="ctr">
                <a:lnSpc>
                  <a:spcPct val="150000"/>
                </a:lnSpc>
              </a:pPr>
              <a:r>
                <a:rPr lang="zh-CN" altLang="en-US" sz="2800" b="1" dirty="0">
                  <a:solidFill>
                    <a:prstClr val="white">
                      <a:lumMod val="65000"/>
                    </a:prstClr>
                  </a:solidFill>
                  <a:latin typeface="Arial" panose="020B0604020202020204" pitchFamily="34" charset="0"/>
                  <a:ea typeface="微软雅黑" panose="020B0503020204020204" pitchFamily="34" charset="-122"/>
                  <a:sym typeface="Arial" panose="020B0604020202020204" pitchFamily="34" charset="0"/>
                </a:rPr>
                <a:t>执行过程</a:t>
              </a:r>
              <a:endParaRPr kumimoji="0" lang="zh-CN" altLang="en-US" sz="2800" b="1" i="0" u="none" strike="noStrike" kern="1200" cap="none" spc="0" normalizeH="0" baseline="0" noProof="0" dirty="0">
                <a:ln>
                  <a:noFill/>
                </a:ln>
                <a:solidFill>
                  <a:prstClr val="white">
                    <a:lumMod val="65000"/>
                  </a:prstClr>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cxnSp>
          <p:nvCxnSpPr>
            <p:cNvPr id="16" name="直接连接符 15"/>
            <p:cNvCxnSpPr/>
            <p:nvPr/>
          </p:nvCxnSpPr>
          <p:spPr>
            <a:xfrm>
              <a:off x="0" y="809992"/>
              <a:ext cx="44899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8229575" y="808013"/>
              <a:ext cx="44899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3" name="图片 2"/>
          <p:cNvPicPr>
            <a:picLocks noChangeAspect="1"/>
          </p:cNvPicPr>
          <p:nvPr/>
        </p:nvPicPr>
        <p:blipFill>
          <a:blip r:embed="rId3"/>
          <a:stretch>
            <a:fillRect/>
          </a:stretch>
        </p:blipFill>
        <p:spPr>
          <a:xfrm>
            <a:off x="1879562" y="874945"/>
            <a:ext cx="8619304" cy="6044451"/>
          </a:xfrm>
          <a:prstGeom prst="rect">
            <a:avLst/>
          </a:prstGeom>
        </p:spPr>
      </p:pic>
    </p:spTree>
    <p:extLst>
      <p:ext uri="{BB962C8B-B14F-4D97-AF65-F5344CB8AC3E}">
        <p14:creationId xmlns:p14="http://schemas.microsoft.com/office/powerpoint/2010/main" val="2203574562"/>
      </p:ext>
    </p:extLst>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0" y="225072"/>
            <a:ext cx="12719535" cy="661848"/>
            <a:chOff x="0" y="363516"/>
            <a:chExt cx="12719535" cy="661848"/>
          </a:xfrm>
        </p:grpSpPr>
        <p:sp>
          <p:nvSpPr>
            <p:cNvPr id="15" name="TextBox 4"/>
            <p:cNvSpPr txBox="1"/>
            <p:nvPr/>
          </p:nvSpPr>
          <p:spPr>
            <a:xfrm>
              <a:off x="3826666" y="363516"/>
              <a:ext cx="5066203" cy="661848"/>
            </a:xfrm>
            <a:prstGeom prst="rect">
              <a:avLst/>
            </a:prstGeom>
            <a:noFill/>
          </p:spPr>
          <p:txBody>
            <a:bodyPr>
              <a:spAutoFit/>
            </a:bodyPr>
            <a:lstStyle/>
            <a:p>
              <a:pPr lvl="0" algn="ctr">
                <a:lnSpc>
                  <a:spcPct val="150000"/>
                </a:lnSpc>
              </a:pPr>
              <a:r>
                <a:rPr lang="en-US" altLang="zh-CN" sz="2800" b="1" dirty="0" smtClean="0">
                  <a:solidFill>
                    <a:prstClr val="white">
                      <a:lumMod val="65000"/>
                    </a:prstClr>
                  </a:solidFill>
                  <a:latin typeface="Arial" panose="020B0604020202020204" pitchFamily="34" charset="0"/>
                  <a:ea typeface="微软雅黑" panose="020B0503020204020204" pitchFamily="34" charset="-122"/>
                  <a:sym typeface="Arial" panose="020B0604020202020204" pitchFamily="34" charset="0"/>
                </a:rPr>
                <a:t>TODO</a:t>
              </a:r>
              <a:endParaRPr kumimoji="0" lang="zh-CN" altLang="en-US" sz="2800" b="1" i="0" u="none" strike="noStrike" kern="1200" cap="none" spc="0" normalizeH="0" baseline="0" noProof="0" dirty="0">
                <a:ln>
                  <a:noFill/>
                </a:ln>
                <a:solidFill>
                  <a:prstClr val="white">
                    <a:lumMod val="65000"/>
                  </a:prstClr>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cxnSp>
          <p:nvCxnSpPr>
            <p:cNvPr id="16" name="直接连接符 15"/>
            <p:cNvCxnSpPr/>
            <p:nvPr/>
          </p:nvCxnSpPr>
          <p:spPr>
            <a:xfrm>
              <a:off x="0" y="809992"/>
              <a:ext cx="44899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8229575" y="808013"/>
              <a:ext cx="44899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956767" y="1384077"/>
            <a:ext cx="5963748" cy="523220"/>
          </a:xfrm>
          <a:prstGeom prst="rect">
            <a:avLst/>
          </a:prstGeom>
          <a:noFill/>
        </p:spPr>
        <p:txBody>
          <a:bodyPr wrap="none" rtlCol="0">
            <a:spAutoFit/>
          </a:bodyPr>
          <a:lstStyle/>
          <a:p>
            <a:r>
              <a:rPr lang="en-US" altLang="zh-CN" sz="2800" dirty="0" smtClean="0"/>
              <a:t>1. </a:t>
            </a:r>
            <a:r>
              <a:rPr lang="zh-CN" altLang="en-US" sz="2800" dirty="0" smtClean="0"/>
              <a:t>链码执行完成同步及其</a:t>
            </a:r>
            <a:r>
              <a:rPr lang="en-US" altLang="zh-CN" sz="2800" dirty="0" smtClean="0"/>
              <a:t>commit</a:t>
            </a:r>
            <a:r>
              <a:rPr lang="zh-CN" altLang="en-US" sz="2800" dirty="0" smtClean="0"/>
              <a:t>过程</a:t>
            </a:r>
            <a:endParaRPr lang="zh-CN" altLang="en-US" sz="2800" dirty="0"/>
          </a:p>
        </p:txBody>
      </p:sp>
      <p:sp>
        <p:nvSpPr>
          <p:cNvPr id="8" name="文本框 7"/>
          <p:cNvSpPr txBox="1"/>
          <p:nvPr/>
        </p:nvSpPr>
        <p:spPr>
          <a:xfrm>
            <a:off x="956766" y="2142844"/>
            <a:ext cx="3616567" cy="523220"/>
          </a:xfrm>
          <a:prstGeom prst="rect">
            <a:avLst/>
          </a:prstGeom>
          <a:noFill/>
        </p:spPr>
        <p:txBody>
          <a:bodyPr wrap="none" rtlCol="0">
            <a:spAutoFit/>
          </a:bodyPr>
          <a:lstStyle/>
          <a:p>
            <a:r>
              <a:rPr lang="en-US" altLang="zh-CN" sz="2800" dirty="0"/>
              <a:t>2</a:t>
            </a:r>
            <a:r>
              <a:rPr lang="en-US" altLang="zh-CN" sz="2800" dirty="0" smtClean="0"/>
              <a:t>. Checkpoint</a:t>
            </a:r>
            <a:r>
              <a:rPr lang="zh-CN" altLang="en-US" sz="2800" dirty="0" smtClean="0"/>
              <a:t>执行过程</a:t>
            </a:r>
            <a:endParaRPr lang="zh-CN" altLang="en-US" sz="2800" dirty="0"/>
          </a:p>
        </p:txBody>
      </p:sp>
      <p:sp>
        <p:nvSpPr>
          <p:cNvPr id="9" name="文本框 8"/>
          <p:cNvSpPr txBox="1"/>
          <p:nvPr/>
        </p:nvSpPr>
        <p:spPr>
          <a:xfrm>
            <a:off x="956766" y="2923825"/>
            <a:ext cx="3018903" cy="523220"/>
          </a:xfrm>
          <a:prstGeom prst="rect">
            <a:avLst/>
          </a:prstGeom>
          <a:noFill/>
        </p:spPr>
        <p:txBody>
          <a:bodyPr wrap="none" rtlCol="0">
            <a:spAutoFit/>
          </a:bodyPr>
          <a:lstStyle/>
          <a:p>
            <a:r>
              <a:rPr lang="en-US" altLang="zh-CN" sz="2800" dirty="0" smtClean="0"/>
              <a:t>3. viewChange</a:t>
            </a:r>
            <a:r>
              <a:rPr lang="zh-CN" altLang="en-US" sz="2800" dirty="0" smtClean="0"/>
              <a:t>过程</a:t>
            </a:r>
            <a:endParaRPr lang="zh-CN" altLang="en-US" sz="2800" dirty="0"/>
          </a:p>
        </p:txBody>
      </p:sp>
    </p:spTree>
    <p:extLst>
      <p:ext uri="{BB962C8B-B14F-4D97-AF65-F5344CB8AC3E}">
        <p14:creationId xmlns:p14="http://schemas.microsoft.com/office/powerpoint/2010/main" val="3207163957"/>
      </p:ext>
    </p:extLst>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96464" y="1615712"/>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60" name="Freeform 7"/>
          <p:cNvSpPr>
            <a:spLocks/>
          </p:cNvSpPr>
          <p:nvPr/>
        </p:nvSpPr>
        <p:spPr bwMode="auto">
          <a:xfrm>
            <a:off x="353" y="0"/>
            <a:ext cx="12858044" cy="3920092"/>
          </a:xfrm>
          <a:custGeom>
            <a:avLst/>
            <a:gdLst>
              <a:gd name="T0" fmla="*/ 16000 w 16000"/>
              <a:gd name="T1" fmla="*/ 3735 h 5579"/>
              <a:gd name="T2" fmla="*/ 8927 w 16000"/>
              <a:gd name="T3" fmla="*/ 5455 h 5579"/>
              <a:gd name="T4" fmla="*/ 7073 w 16000"/>
              <a:gd name="T5" fmla="*/ 5455 h 5579"/>
              <a:gd name="T6" fmla="*/ 0 w 16000"/>
              <a:gd name="T7" fmla="*/ 3735 h 5579"/>
              <a:gd name="T8" fmla="*/ 0 w 16000"/>
              <a:gd name="T9" fmla="*/ 0 h 5579"/>
              <a:gd name="T10" fmla="*/ 16000 w 16000"/>
              <a:gd name="T11" fmla="*/ 0 h 5579"/>
              <a:gd name="T12" fmla="*/ 16000 w 16000"/>
              <a:gd name="T13" fmla="*/ 3735 h 5579"/>
            </a:gdLst>
            <a:ahLst/>
            <a:cxnLst>
              <a:cxn ang="0">
                <a:pos x="T0" y="T1"/>
              </a:cxn>
              <a:cxn ang="0">
                <a:pos x="T2" y="T3"/>
              </a:cxn>
              <a:cxn ang="0">
                <a:pos x="T4" y="T5"/>
              </a:cxn>
              <a:cxn ang="0">
                <a:pos x="T6" y="T7"/>
              </a:cxn>
              <a:cxn ang="0">
                <a:pos x="T8" y="T9"/>
              </a:cxn>
              <a:cxn ang="0">
                <a:pos x="T10" y="T11"/>
              </a:cxn>
              <a:cxn ang="0">
                <a:pos x="T12" y="T13"/>
              </a:cxn>
            </a:cxnLst>
            <a:rect l="0" t="0" r="r" b="b"/>
            <a:pathLst>
              <a:path w="16000" h="5579">
                <a:moveTo>
                  <a:pt x="16000" y="3735"/>
                </a:moveTo>
                <a:lnTo>
                  <a:pt x="8927" y="5455"/>
                </a:lnTo>
                <a:cubicBezTo>
                  <a:pt x="8417" y="5579"/>
                  <a:pt x="7583" y="5579"/>
                  <a:pt x="7073" y="5455"/>
                </a:cubicBezTo>
                <a:lnTo>
                  <a:pt x="0" y="3735"/>
                </a:lnTo>
                <a:lnTo>
                  <a:pt x="0" y="0"/>
                </a:lnTo>
                <a:lnTo>
                  <a:pt x="16000" y="0"/>
                </a:lnTo>
                <a:lnTo>
                  <a:pt x="16000" y="3735"/>
                </a:lnTo>
                <a:close/>
              </a:path>
            </a:pathLst>
          </a:custGeom>
          <a:solidFill>
            <a:schemeClr val="accent2"/>
          </a:solidFill>
          <a:ln>
            <a:noFill/>
          </a:ln>
        </p:spPr>
        <p:txBody>
          <a:bodyPr vert="horz" wrap="square" lIns="128580" tIns="64290" rIns="128580" bIns="64290" numCol="1" anchor="t" anchorCtr="0" compatLnSpc="1">
            <a:prstTxWarp prst="textNoShape">
              <a:avLst/>
            </a:prstTxWarp>
          </a:bodyPr>
          <a:lstStyle/>
          <a:p>
            <a:endParaRPr lang="zh-CN" altLang="en-US"/>
          </a:p>
        </p:txBody>
      </p:sp>
      <p:grpSp>
        <p:nvGrpSpPr>
          <p:cNvPr id="61" name="组合 60"/>
          <p:cNvGrpSpPr>
            <a:grpSpLocks noChangeAspect="1"/>
          </p:cNvGrpSpPr>
          <p:nvPr/>
        </p:nvGrpSpPr>
        <p:grpSpPr>
          <a:xfrm>
            <a:off x="4931092" y="1894978"/>
            <a:ext cx="3037333" cy="3037333"/>
            <a:chOff x="2763149" y="1364776"/>
            <a:chExt cx="820089" cy="820089"/>
          </a:xfrm>
        </p:grpSpPr>
        <p:sp>
          <p:nvSpPr>
            <p:cNvPr id="62" name="Oval 11"/>
            <p:cNvSpPr>
              <a:spLocks noChangeArrowheads="1"/>
            </p:cNvSpPr>
            <p:nvPr/>
          </p:nvSpPr>
          <p:spPr bwMode="auto">
            <a:xfrm>
              <a:off x="2763149" y="1364776"/>
              <a:ext cx="820089" cy="820089"/>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63" name="Oval 12"/>
            <p:cNvSpPr>
              <a:spLocks noChangeArrowheads="1"/>
            </p:cNvSpPr>
            <p:nvPr/>
          </p:nvSpPr>
          <p:spPr bwMode="auto">
            <a:xfrm>
              <a:off x="2823156" y="1426783"/>
              <a:ext cx="696076" cy="696076"/>
            </a:xfrm>
            <a:prstGeom prst="ellipse">
              <a:avLst/>
            </a:prstGeom>
            <a:gradFill>
              <a:gsLst>
                <a:gs pos="0">
                  <a:schemeClr val="bg1">
                    <a:lumMod val="75000"/>
                  </a:schemeClr>
                </a:gs>
                <a:gs pos="100000">
                  <a:schemeClr val="bg1"/>
                </a:gs>
              </a:gsLst>
              <a:lin ang="18900000" scaled="0"/>
            </a:gradFill>
            <a:ln w="38100">
              <a:gradFill>
                <a:gsLst>
                  <a:gs pos="0">
                    <a:schemeClr val="bg1"/>
                  </a:gs>
                  <a:gs pos="100000">
                    <a:schemeClr val="bg1">
                      <a:lumMod val="75000"/>
                    </a:schemeClr>
                  </a:gs>
                </a:gsLst>
                <a:lin ang="18300000" scaled="0"/>
              </a:gradFill>
            </a:ln>
            <a:effectLst>
              <a:outerShdw blurRad="444500" dist="101600" dir="8100000" algn="tr" rotWithShape="0">
                <a:prstClr val="black">
                  <a:alpha val="30000"/>
                </a:prstClr>
              </a:outerShdw>
            </a:effectLst>
          </p:spPr>
          <p:txBody>
            <a:bodyPr vert="horz" wrap="square" lIns="128580" tIns="64290" rIns="128580" bIns="64290" numCol="1" anchor="t" anchorCtr="0" compatLnSpc="1">
              <a:prstTxWarp prst="textNoShape">
                <a:avLst/>
              </a:prstTxWarp>
            </a:bodyPr>
            <a:lstStyle/>
            <a:p>
              <a:endParaRPr lang="zh-CN" altLang="en-US"/>
            </a:p>
          </p:txBody>
        </p:sp>
      </p:grpSp>
      <p:sp>
        <p:nvSpPr>
          <p:cNvPr id="64" name="TextBox 63"/>
          <p:cNvSpPr txBox="1"/>
          <p:nvPr/>
        </p:nvSpPr>
        <p:spPr>
          <a:xfrm>
            <a:off x="1893253" y="5426679"/>
            <a:ext cx="9113012" cy="957955"/>
          </a:xfrm>
          <a:prstGeom prst="rect">
            <a:avLst/>
          </a:prstGeom>
          <a:noFill/>
        </p:spPr>
        <p:txBody>
          <a:bodyPr wrap="square" rtlCol="0">
            <a:spAutoFit/>
          </a:bodyPr>
          <a:lstStyle/>
          <a:p>
            <a:pPr algn="ctr"/>
            <a:r>
              <a:rPr lang="zh-CN" altLang="en-US" sz="5625" b="1" dirty="0">
                <a:latin typeface="微软雅黑" pitchFamily="34" charset="-122"/>
                <a:ea typeface="微软雅黑" pitchFamily="34" charset="-122"/>
              </a:rPr>
              <a:t>感谢欣赏！</a:t>
            </a:r>
          </a:p>
        </p:txBody>
      </p:sp>
    </p:spTree>
    <p:extLst>
      <p:ext uri="{BB962C8B-B14F-4D97-AF65-F5344CB8AC3E}">
        <p14:creationId xmlns:p14="http://schemas.microsoft.com/office/powerpoint/2010/main" val="1260687523"/>
      </p:ext>
    </p:extLst>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wipe(up)">
                                      <p:cBhvr>
                                        <p:cTn id="7" dur="1000"/>
                                        <p:tgtEl>
                                          <p:spTgt spid="60"/>
                                        </p:tgtEl>
                                      </p:cBhvr>
                                    </p:animEffect>
                                  </p:childTnLst>
                                </p:cTn>
                              </p:par>
                            </p:childTnLst>
                          </p:cTn>
                        </p:par>
                        <p:par>
                          <p:cTn id="8" fill="hold">
                            <p:stCondLst>
                              <p:cond delay="1000"/>
                            </p:stCondLst>
                            <p:childTnLst>
                              <p:par>
                                <p:cTn id="9" presetID="53" presetClass="entr" presetSubtype="16" fill="hold" nodeType="afterEffect">
                                  <p:stCondLst>
                                    <p:cond delay="0"/>
                                  </p:stCondLst>
                                  <p:childTnLst>
                                    <p:set>
                                      <p:cBhvr>
                                        <p:cTn id="10" dur="1" fill="hold">
                                          <p:stCondLst>
                                            <p:cond delay="0"/>
                                          </p:stCondLst>
                                        </p:cTn>
                                        <p:tgtEl>
                                          <p:spTgt spid="61"/>
                                        </p:tgtEl>
                                        <p:attrNameLst>
                                          <p:attrName>style.visibility</p:attrName>
                                        </p:attrNameLst>
                                      </p:cBhvr>
                                      <p:to>
                                        <p:strVal val="visible"/>
                                      </p:to>
                                    </p:set>
                                    <p:anim calcmode="lin" valueType="num">
                                      <p:cBhvr>
                                        <p:cTn id="11" dur="1000" fill="hold"/>
                                        <p:tgtEl>
                                          <p:spTgt spid="61"/>
                                        </p:tgtEl>
                                        <p:attrNameLst>
                                          <p:attrName>ppt_w</p:attrName>
                                        </p:attrNameLst>
                                      </p:cBhvr>
                                      <p:tavLst>
                                        <p:tav tm="0">
                                          <p:val>
                                            <p:fltVal val="0"/>
                                          </p:val>
                                        </p:tav>
                                        <p:tav tm="100000">
                                          <p:val>
                                            <p:strVal val="#ppt_w"/>
                                          </p:val>
                                        </p:tav>
                                      </p:tavLst>
                                    </p:anim>
                                    <p:anim calcmode="lin" valueType="num">
                                      <p:cBhvr>
                                        <p:cTn id="12" dur="1000" fill="hold"/>
                                        <p:tgtEl>
                                          <p:spTgt spid="61"/>
                                        </p:tgtEl>
                                        <p:attrNameLst>
                                          <p:attrName>ppt_h</p:attrName>
                                        </p:attrNameLst>
                                      </p:cBhvr>
                                      <p:tavLst>
                                        <p:tav tm="0">
                                          <p:val>
                                            <p:fltVal val="0"/>
                                          </p:val>
                                        </p:tav>
                                        <p:tav tm="100000">
                                          <p:val>
                                            <p:strVal val="#ppt_h"/>
                                          </p:val>
                                        </p:tav>
                                      </p:tavLst>
                                    </p:anim>
                                    <p:animEffect transition="in" filter="fade">
                                      <p:cBhvr>
                                        <p:cTn id="13" dur="1000"/>
                                        <p:tgtEl>
                                          <p:spTgt spid="61"/>
                                        </p:tgtEl>
                                      </p:cBhvr>
                                    </p:animEffect>
                                  </p:childTnLst>
                                </p:cTn>
                              </p:par>
                            </p:childTnLst>
                          </p:cTn>
                        </p:par>
                        <p:par>
                          <p:cTn id="14" fill="hold">
                            <p:stCondLst>
                              <p:cond delay="2000"/>
                            </p:stCondLst>
                            <p:childTnLst>
                              <p:par>
                                <p:cTn id="15" presetID="42" presetClass="entr" presetSubtype="0" fill="hold" grpId="0" nodeType="afterEffect">
                                  <p:stCondLst>
                                    <p:cond delay="0"/>
                                  </p:stCondLst>
                                  <p:childTnLst>
                                    <p:set>
                                      <p:cBhvr>
                                        <p:cTn id="16" dur="1" fill="hold">
                                          <p:stCondLst>
                                            <p:cond delay="0"/>
                                          </p:stCondLst>
                                        </p:cTn>
                                        <p:tgtEl>
                                          <p:spTgt spid="64"/>
                                        </p:tgtEl>
                                        <p:attrNameLst>
                                          <p:attrName>style.visibility</p:attrName>
                                        </p:attrNameLst>
                                      </p:cBhvr>
                                      <p:to>
                                        <p:strVal val="visible"/>
                                      </p:to>
                                    </p:set>
                                    <p:animEffect transition="in" filter="fade">
                                      <p:cBhvr>
                                        <p:cTn id="17" dur="1000"/>
                                        <p:tgtEl>
                                          <p:spTgt spid="64"/>
                                        </p:tgtEl>
                                      </p:cBhvr>
                                    </p:animEffect>
                                    <p:anim calcmode="lin" valueType="num">
                                      <p:cBhvr>
                                        <p:cTn id="18" dur="1000" fill="hold"/>
                                        <p:tgtEl>
                                          <p:spTgt spid="64"/>
                                        </p:tgtEl>
                                        <p:attrNameLst>
                                          <p:attrName>ppt_x</p:attrName>
                                        </p:attrNameLst>
                                      </p:cBhvr>
                                      <p:tavLst>
                                        <p:tav tm="0">
                                          <p:val>
                                            <p:strVal val="#ppt_x"/>
                                          </p:val>
                                        </p:tav>
                                        <p:tav tm="100000">
                                          <p:val>
                                            <p:strVal val="#ppt_x"/>
                                          </p:val>
                                        </p:tav>
                                      </p:tavLst>
                                    </p:anim>
                                    <p:anim calcmode="lin" valueType="num">
                                      <p:cBhvr>
                                        <p:cTn id="19"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4"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2" name="组合 31"/>
          <p:cNvGrpSpPr/>
          <p:nvPr/>
        </p:nvGrpSpPr>
        <p:grpSpPr>
          <a:xfrm>
            <a:off x="0" y="225072"/>
            <a:ext cx="12719535" cy="661848"/>
            <a:chOff x="0" y="363516"/>
            <a:chExt cx="12719535" cy="661848"/>
          </a:xfrm>
        </p:grpSpPr>
        <p:sp>
          <p:nvSpPr>
            <p:cNvPr id="36" name="TextBox 4"/>
            <p:cNvSpPr txBox="1"/>
            <p:nvPr/>
          </p:nvSpPr>
          <p:spPr>
            <a:xfrm>
              <a:off x="3826666" y="363516"/>
              <a:ext cx="5066203" cy="661848"/>
            </a:xfrm>
            <a:prstGeom prst="rect">
              <a:avLst/>
            </a:prstGeom>
            <a:noFill/>
          </p:spPr>
          <p:txBody>
            <a:bodyPr>
              <a:spAutoFit/>
            </a:bodyPr>
            <a:lstStyle/>
            <a:p>
              <a:pPr algn="ctr">
                <a:lnSpc>
                  <a:spcPct val="150000"/>
                </a:lnSpc>
              </a:pPr>
              <a:r>
                <a:rPr lang="en-US" altLang="zh-CN" sz="2800" b="1"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pbft</a:t>
              </a:r>
              <a:r>
                <a:rPr lang="zh-CN" altLang="en-US" sz="2800" b="1"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的配置与启动</a:t>
              </a:r>
            </a:p>
          </p:txBody>
        </p:sp>
        <p:cxnSp>
          <p:nvCxnSpPr>
            <p:cNvPr id="37" name="直接连接符 36"/>
            <p:cNvCxnSpPr/>
            <p:nvPr/>
          </p:nvCxnSpPr>
          <p:spPr>
            <a:xfrm>
              <a:off x="0" y="809992"/>
              <a:ext cx="44899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8229575" y="808013"/>
              <a:ext cx="44899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718" y="1168053"/>
            <a:ext cx="7464963" cy="3482132"/>
          </a:xfrm>
          <a:prstGeom prst="rect">
            <a:avLst/>
          </a:prstGeom>
        </p:spPr>
      </p:pic>
      <p:sp>
        <p:nvSpPr>
          <p:cNvPr id="31" name="文本框 30"/>
          <p:cNvSpPr txBox="1"/>
          <p:nvPr/>
        </p:nvSpPr>
        <p:spPr>
          <a:xfrm>
            <a:off x="8229575" y="1672109"/>
            <a:ext cx="3288657" cy="369332"/>
          </a:xfrm>
          <a:prstGeom prst="rect">
            <a:avLst/>
          </a:prstGeom>
          <a:noFill/>
        </p:spPr>
        <p:txBody>
          <a:bodyPr wrap="none" rtlCol="0">
            <a:spAutoFit/>
          </a:bodyPr>
          <a:lstStyle/>
          <a:p>
            <a:r>
              <a:rPr lang="zh-CN" altLang="en-US" dirty="0" smtClean="0"/>
              <a:t>由配置文件</a:t>
            </a:r>
            <a:r>
              <a:rPr lang="en-US" altLang="zh-CN" dirty="0" smtClean="0"/>
              <a:t>core.yaml</a:t>
            </a:r>
            <a:r>
              <a:rPr lang="zh-CN" altLang="en-US" dirty="0" smtClean="0"/>
              <a:t>指定</a:t>
            </a:r>
            <a:r>
              <a:rPr lang="en-US" altLang="zh-CN" dirty="0" smtClean="0"/>
              <a:t>plugin</a:t>
            </a:r>
            <a:endParaRPr lang="zh-CN" altLang="en-US" dirty="0"/>
          </a:p>
        </p:txBody>
      </p:sp>
      <p:pic>
        <p:nvPicPr>
          <p:cNvPr id="39" name="图片 38"/>
          <p:cNvPicPr>
            <a:picLocks noChangeAspect="1"/>
          </p:cNvPicPr>
          <p:nvPr/>
        </p:nvPicPr>
        <p:blipFill>
          <a:blip r:embed="rId4"/>
          <a:stretch>
            <a:fillRect/>
          </a:stretch>
        </p:blipFill>
        <p:spPr>
          <a:xfrm>
            <a:off x="538951" y="5117857"/>
            <a:ext cx="7464963" cy="1554615"/>
          </a:xfrm>
          <a:prstGeom prst="rect">
            <a:avLst/>
          </a:prstGeom>
        </p:spPr>
      </p:pic>
      <p:sp>
        <p:nvSpPr>
          <p:cNvPr id="40" name="文本框 39"/>
          <p:cNvSpPr txBox="1"/>
          <p:nvPr/>
        </p:nvSpPr>
        <p:spPr>
          <a:xfrm>
            <a:off x="8257417" y="2248173"/>
            <a:ext cx="3054169" cy="369332"/>
          </a:xfrm>
          <a:prstGeom prst="rect">
            <a:avLst/>
          </a:prstGeom>
          <a:noFill/>
        </p:spPr>
        <p:txBody>
          <a:bodyPr wrap="none" rtlCol="0">
            <a:spAutoFit/>
          </a:bodyPr>
          <a:lstStyle/>
          <a:p>
            <a:r>
              <a:rPr lang="zh-CN" altLang="en-US" dirty="0" smtClean="0"/>
              <a:t>目前提供了两种：</a:t>
            </a:r>
            <a:r>
              <a:rPr lang="en-US" altLang="zh-CN" dirty="0" err="1" smtClean="0"/>
              <a:t>noops,pbft</a:t>
            </a:r>
            <a:endParaRPr lang="zh-CN" altLang="en-US" dirty="0"/>
          </a:p>
        </p:txBody>
      </p:sp>
      <p:sp>
        <p:nvSpPr>
          <p:cNvPr id="41" name="文本框 40"/>
          <p:cNvSpPr txBox="1"/>
          <p:nvPr/>
        </p:nvSpPr>
        <p:spPr>
          <a:xfrm>
            <a:off x="8257417" y="5117857"/>
            <a:ext cx="3196581" cy="369332"/>
          </a:xfrm>
          <a:prstGeom prst="rect">
            <a:avLst/>
          </a:prstGeom>
          <a:noFill/>
        </p:spPr>
        <p:txBody>
          <a:bodyPr wrap="none" rtlCol="0">
            <a:spAutoFit/>
          </a:bodyPr>
          <a:lstStyle/>
          <a:p>
            <a:r>
              <a:rPr lang="zh-CN" altLang="en-US" dirty="0" smtClean="0"/>
              <a:t>由</a:t>
            </a:r>
            <a:r>
              <a:rPr lang="en-US" altLang="zh-CN" dirty="0" smtClean="0"/>
              <a:t>consenter</a:t>
            </a:r>
            <a:r>
              <a:rPr lang="zh-CN" altLang="en-US" dirty="0" smtClean="0"/>
              <a:t>提供可插拔的接口</a:t>
            </a:r>
            <a:endParaRPr lang="zh-CN" altLang="en-US" dirty="0"/>
          </a:p>
        </p:txBody>
      </p:sp>
      <p:sp>
        <p:nvSpPr>
          <p:cNvPr id="42" name="云形标注 41"/>
          <p:cNvSpPr/>
          <p:nvPr/>
        </p:nvSpPr>
        <p:spPr>
          <a:xfrm>
            <a:off x="9021663" y="3832349"/>
            <a:ext cx="2088232" cy="900680"/>
          </a:xfrm>
          <a:prstGeom prst="cloudCallou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可插拔？</a:t>
            </a:r>
            <a:endParaRPr lang="zh-CN" altLang="en-US" dirty="0"/>
          </a:p>
        </p:txBody>
      </p:sp>
      <p:sp>
        <p:nvSpPr>
          <p:cNvPr id="43" name="文本框 42"/>
          <p:cNvSpPr txBox="1"/>
          <p:nvPr/>
        </p:nvSpPr>
        <p:spPr>
          <a:xfrm>
            <a:off x="8257417" y="5718709"/>
            <a:ext cx="2530629" cy="369332"/>
          </a:xfrm>
          <a:prstGeom prst="rect">
            <a:avLst/>
          </a:prstGeom>
          <a:noFill/>
        </p:spPr>
        <p:txBody>
          <a:bodyPr wrap="none" rtlCol="0">
            <a:spAutoFit/>
          </a:bodyPr>
          <a:lstStyle/>
          <a:p>
            <a:r>
              <a:rPr lang="en-US" altLang="zh-CN" dirty="0" err="1" smtClean="0"/>
              <a:t>RecMsg</a:t>
            </a:r>
            <a:r>
              <a:rPr lang="zh-CN" altLang="en-US" dirty="0" smtClean="0"/>
              <a:t>接收兵处理消息</a:t>
            </a:r>
            <a:endParaRPr lang="zh-CN" altLang="en-US" dirty="0"/>
          </a:p>
        </p:txBody>
      </p:sp>
    </p:spTree>
    <p:extLst>
      <p:ext uri="{BB962C8B-B14F-4D97-AF65-F5344CB8AC3E}">
        <p14:creationId xmlns:p14="http://schemas.microsoft.com/office/powerpoint/2010/main" val="889624536"/>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3" name="组合 62"/>
          <p:cNvGrpSpPr/>
          <p:nvPr/>
        </p:nvGrpSpPr>
        <p:grpSpPr>
          <a:xfrm>
            <a:off x="0" y="225072"/>
            <a:ext cx="12719535" cy="661848"/>
            <a:chOff x="0" y="363516"/>
            <a:chExt cx="12719535" cy="661848"/>
          </a:xfrm>
        </p:grpSpPr>
        <p:sp>
          <p:nvSpPr>
            <p:cNvPr id="64" name="TextBox 4"/>
            <p:cNvSpPr txBox="1"/>
            <p:nvPr/>
          </p:nvSpPr>
          <p:spPr>
            <a:xfrm>
              <a:off x="3826666" y="363516"/>
              <a:ext cx="5066203" cy="661848"/>
            </a:xfrm>
            <a:prstGeom prst="rect">
              <a:avLst/>
            </a:prstGeom>
            <a:noFill/>
          </p:spPr>
          <p:txBody>
            <a:bodyPr>
              <a:spAutoFit/>
            </a:bodyPr>
            <a:lstStyle/>
            <a:p>
              <a:pPr algn="ctr">
                <a:lnSpc>
                  <a:spcPct val="150000"/>
                </a:lnSpc>
              </a:pPr>
              <a:r>
                <a:rPr lang="en-US" altLang="zh-CN" sz="2800" b="1"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Pbft</a:t>
              </a:r>
              <a:r>
                <a:rPr lang="zh-CN" altLang="en-US" sz="2800" b="1"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相关概念</a:t>
              </a:r>
              <a:endParaRPr lang="zh-CN" altLang="en-US" sz="2800" b="1"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65" name="直接连接符 64"/>
            <p:cNvCxnSpPr/>
            <p:nvPr/>
          </p:nvCxnSpPr>
          <p:spPr>
            <a:xfrm>
              <a:off x="0" y="809992"/>
              <a:ext cx="44899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8229575" y="808013"/>
              <a:ext cx="44899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740743" y="1456085"/>
            <a:ext cx="648383" cy="369332"/>
          </a:xfrm>
          <a:prstGeom prst="rect">
            <a:avLst/>
          </a:prstGeom>
          <a:noFill/>
        </p:spPr>
        <p:txBody>
          <a:bodyPr wrap="none" rtlCol="0">
            <a:spAutoFit/>
          </a:bodyPr>
          <a:lstStyle/>
          <a:p>
            <a:r>
              <a:rPr lang="en-US" altLang="zh-CN" dirty="0" smtClean="0"/>
              <a:t>View</a:t>
            </a:r>
            <a:endParaRPr lang="zh-CN" altLang="en-US" dirty="0"/>
          </a:p>
        </p:txBody>
      </p:sp>
      <p:sp>
        <p:nvSpPr>
          <p:cNvPr id="75" name="文本框 74"/>
          <p:cNvSpPr txBox="1"/>
          <p:nvPr/>
        </p:nvSpPr>
        <p:spPr>
          <a:xfrm>
            <a:off x="1629236" y="1482204"/>
            <a:ext cx="10140853" cy="646331"/>
          </a:xfrm>
          <a:prstGeom prst="rect">
            <a:avLst/>
          </a:prstGeom>
          <a:noFill/>
        </p:spPr>
        <p:txBody>
          <a:bodyPr wrap="none" rtlCol="0">
            <a:spAutoFit/>
          </a:bodyPr>
          <a:lstStyle/>
          <a:p>
            <a:r>
              <a:rPr lang="zh-CN" altLang="en-US" dirty="0"/>
              <a:t>所有的副本在一个被称为</a:t>
            </a:r>
            <a:r>
              <a:rPr lang="zh-CN" altLang="en-US" b="1" dirty="0"/>
              <a:t>视图（</a:t>
            </a:r>
            <a:r>
              <a:rPr lang="en-US" altLang="zh-CN" b="1" dirty="0"/>
              <a:t>View</a:t>
            </a:r>
            <a:r>
              <a:rPr lang="zh-CN" altLang="en-US" b="1" dirty="0"/>
              <a:t>）</a:t>
            </a:r>
            <a:r>
              <a:rPr lang="zh-CN" altLang="en-US" dirty="0"/>
              <a:t>的轮换过程（</a:t>
            </a:r>
            <a:r>
              <a:rPr lang="en-US" altLang="zh-CN" dirty="0"/>
              <a:t>succession of configuration</a:t>
            </a:r>
            <a:r>
              <a:rPr lang="zh-CN" altLang="en-US" dirty="0"/>
              <a:t>）中运作。在某个</a:t>
            </a:r>
            <a:r>
              <a:rPr lang="zh-CN" altLang="en-US" dirty="0" smtClean="0"/>
              <a:t>视</a:t>
            </a:r>
            <a:endParaRPr lang="en-US" altLang="zh-CN" dirty="0" smtClean="0"/>
          </a:p>
          <a:p>
            <a:r>
              <a:rPr lang="zh-CN" altLang="en-US" dirty="0" smtClean="0"/>
              <a:t>图</a:t>
            </a:r>
            <a:r>
              <a:rPr lang="zh-CN" altLang="en-US" dirty="0"/>
              <a:t>中，一个副本作为主节点（</a:t>
            </a:r>
            <a:r>
              <a:rPr lang="en-US" altLang="zh-CN" dirty="0"/>
              <a:t>primary</a:t>
            </a:r>
            <a:r>
              <a:rPr lang="zh-CN" altLang="en-US" dirty="0"/>
              <a:t>），其他的副本作为备份（</a:t>
            </a:r>
            <a:r>
              <a:rPr lang="en-US" altLang="zh-CN" dirty="0"/>
              <a:t>backups</a:t>
            </a:r>
            <a:r>
              <a:rPr lang="zh-CN" altLang="en-US" dirty="0"/>
              <a:t>）</a:t>
            </a:r>
          </a:p>
        </p:txBody>
      </p:sp>
      <p:sp>
        <p:nvSpPr>
          <p:cNvPr id="76" name="文本框 75"/>
          <p:cNvSpPr txBox="1"/>
          <p:nvPr/>
        </p:nvSpPr>
        <p:spPr>
          <a:xfrm>
            <a:off x="1629236" y="2292859"/>
            <a:ext cx="8313494" cy="369332"/>
          </a:xfrm>
          <a:prstGeom prst="rect">
            <a:avLst/>
          </a:prstGeom>
          <a:noFill/>
        </p:spPr>
        <p:txBody>
          <a:bodyPr wrap="none" rtlCol="0">
            <a:spAutoFit/>
          </a:bodyPr>
          <a:lstStyle/>
          <a:p>
            <a:r>
              <a:rPr lang="zh-CN" altLang="en-US" dirty="0" smtClean="0"/>
              <a:t>在某个视图中，主节点是</a:t>
            </a:r>
            <a:r>
              <a:rPr lang="zh-CN" altLang="en-US" b="1" dirty="0" smtClean="0"/>
              <a:t>唯一且确定</a:t>
            </a:r>
            <a:r>
              <a:rPr lang="zh-CN" altLang="en-US" dirty="0" smtClean="0"/>
              <a:t>的，通过公式 </a:t>
            </a:r>
            <a:r>
              <a:rPr lang="en-US" altLang="zh-CN" dirty="0" smtClean="0"/>
              <a:t>p = v mod R(R</a:t>
            </a:r>
            <a:r>
              <a:rPr lang="zh-CN" altLang="en-US" dirty="0" smtClean="0"/>
              <a:t>为副本数</a:t>
            </a:r>
            <a:r>
              <a:rPr lang="en-US" altLang="zh-CN" dirty="0" smtClean="0"/>
              <a:t>)</a:t>
            </a:r>
            <a:r>
              <a:rPr lang="zh-CN" altLang="en-US" dirty="0" smtClean="0"/>
              <a:t>计算</a:t>
            </a:r>
            <a:endParaRPr lang="zh-CN" altLang="en-US" dirty="0"/>
          </a:p>
        </p:txBody>
      </p:sp>
      <p:pic>
        <p:nvPicPr>
          <p:cNvPr id="4" name="图片 3"/>
          <p:cNvPicPr>
            <a:picLocks noChangeAspect="1"/>
          </p:cNvPicPr>
          <p:nvPr/>
        </p:nvPicPr>
        <p:blipFill>
          <a:blip r:embed="rId3"/>
          <a:stretch>
            <a:fillRect/>
          </a:stretch>
        </p:blipFill>
        <p:spPr>
          <a:xfrm>
            <a:off x="1629236" y="2826515"/>
            <a:ext cx="7803556" cy="845893"/>
          </a:xfrm>
          <a:prstGeom prst="rect">
            <a:avLst/>
          </a:prstGeom>
        </p:spPr>
      </p:pic>
      <p:sp>
        <p:nvSpPr>
          <p:cNvPr id="77" name="文本框 76"/>
          <p:cNvSpPr txBox="1"/>
          <p:nvPr/>
        </p:nvSpPr>
        <p:spPr>
          <a:xfrm>
            <a:off x="740742" y="3832349"/>
            <a:ext cx="877163" cy="369332"/>
          </a:xfrm>
          <a:prstGeom prst="rect">
            <a:avLst/>
          </a:prstGeom>
          <a:noFill/>
        </p:spPr>
        <p:txBody>
          <a:bodyPr wrap="none" rtlCol="0">
            <a:spAutoFit/>
          </a:bodyPr>
          <a:lstStyle/>
          <a:p>
            <a:r>
              <a:rPr lang="zh-CN" altLang="en-US" dirty="0" smtClean="0"/>
              <a:t>客户端</a:t>
            </a:r>
            <a:endParaRPr lang="zh-CN" altLang="en-US" dirty="0"/>
          </a:p>
        </p:txBody>
      </p:sp>
      <p:sp>
        <p:nvSpPr>
          <p:cNvPr id="78" name="文本框 77"/>
          <p:cNvSpPr txBox="1"/>
          <p:nvPr/>
        </p:nvSpPr>
        <p:spPr>
          <a:xfrm>
            <a:off x="1748855" y="3832349"/>
            <a:ext cx="9537807" cy="1200329"/>
          </a:xfrm>
          <a:prstGeom prst="rect">
            <a:avLst/>
          </a:prstGeom>
          <a:noFill/>
        </p:spPr>
        <p:txBody>
          <a:bodyPr wrap="square" rtlCol="0">
            <a:spAutoFit/>
          </a:bodyPr>
          <a:lstStyle/>
          <a:p>
            <a:r>
              <a:rPr lang="zh-CN" altLang="en-US" dirty="0" smtClean="0"/>
              <a:t>客户端负责向主节点发送请求，主节点会为每一个请求分配一个序列号（</a:t>
            </a:r>
            <a:r>
              <a:rPr lang="en-US" altLang="zh-CN" dirty="0"/>
              <a:t>sequence number </a:t>
            </a:r>
            <a:r>
              <a:rPr lang="zh-CN" altLang="en-US" dirty="0" smtClean="0"/>
              <a:t>）</a:t>
            </a:r>
            <a:endParaRPr lang="en-US" altLang="zh-CN" dirty="0" smtClean="0"/>
          </a:p>
          <a:p>
            <a:r>
              <a:rPr lang="zh-CN" altLang="en-US" dirty="0" smtClean="0"/>
              <a:t>这里的请求不一定是单个请求。超级账本设定当超过</a:t>
            </a:r>
            <a:r>
              <a:rPr lang="en-US" altLang="zh-CN" dirty="0" smtClean="0"/>
              <a:t>batchsize</a:t>
            </a:r>
            <a:r>
              <a:rPr lang="zh-CN" altLang="en-US" dirty="0" smtClean="0"/>
              <a:t>或者时间超过</a:t>
            </a:r>
            <a:r>
              <a:rPr lang="en-US" altLang="zh-CN" dirty="0" smtClean="0"/>
              <a:t>batchtimeout</a:t>
            </a:r>
            <a:r>
              <a:rPr lang="zh-CN" altLang="en-US" dirty="0" smtClean="0"/>
              <a:t>，将已接收的请求全部提交给共识模块，超级账本里的客户端为</a:t>
            </a:r>
            <a:r>
              <a:rPr lang="en-US" altLang="zh-CN" dirty="0" smtClean="0"/>
              <a:t>obcbatch</a:t>
            </a:r>
            <a:r>
              <a:rPr lang="zh-CN" altLang="en-US" dirty="0" smtClean="0"/>
              <a:t>（</a:t>
            </a:r>
            <a:r>
              <a:rPr lang="en-US" altLang="zh-CN" dirty="0" smtClean="0"/>
              <a:t>mode</a:t>
            </a:r>
            <a:r>
              <a:rPr lang="zh-CN" altLang="en-US" dirty="0"/>
              <a:t>、</a:t>
            </a:r>
            <a:r>
              <a:rPr lang="en-US" altLang="zh-CN" dirty="0" smtClean="0"/>
              <a:t>batchsize</a:t>
            </a:r>
            <a:r>
              <a:rPr lang="zh-CN" altLang="en-US" dirty="0" smtClean="0"/>
              <a:t>与</a:t>
            </a:r>
            <a:r>
              <a:rPr lang="en-US" altLang="zh-CN" dirty="0" smtClean="0"/>
              <a:t>timeout</a:t>
            </a:r>
            <a:r>
              <a:rPr lang="zh-CN" altLang="en-US" dirty="0" smtClean="0"/>
              <a:t>可以在</a:t>
            </a:r>
            <a:r>
              <a:rPr lang="en-US" altLang="zh-CN" dirty="0" smtClean="0"/>
              <a:t>config.xml</a:t>
            </a:r>
            <a:r>
              <a:rPr lang="zh-CN" altLang="en-US" dirty="0" smtClean="0"/>
              <a:t>配置）</a:t>
            </a:r>
            <a:endParaRPr lang="zh-CN" altLang="en-US" dirty="0"/>
          </a:p>
        </p:txBody>
      </p:sp>
      <p:pic>
        <p:nvPicPr>
          <p:cNvPr id="6" name="图片 5"/>
          <p:cNvPicPr>
            <a:picLocks noChangeAspect="1"/>
          </p:cNvPicPr>
          <p:nvPr/>
        </p:nvPicPr>
        <p:blipFill>
          <a:blip r:embed="rId4"/>
          <a:stretch>
            <a:fillRect/>
          </a:stretch>
        </p:blipFill>
        <p:spPr>
          <a:xfrm>
            <a:off x="1611017" y="5041940"/>
            <a:ext cx="8779001" cy="2049958"/>
          </a:xfrm>
          <a:prstGeom prst="rect">
            <a:avLst/>
          </a:prstGeom>
        </p:spPr>
      </p:pic>
    </p:spTree>
    <p:extLst>
      <p:ext uri="{BB962C8B-B14F-4D97-AF65-F5344CB8AC3E}">
        <p14:creationId xmlns:p14="http://schemas.microsoft.com/office/powerpoint/2010/main" val="65787828"/>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78" name="组合 77"/>
          <p:cNvGrpSpPr/>
          <p:nvPr/>
        </p:nvGrpSpPr>
        <p:grpSpPr>
          <a:xfrm>
            <a:off x="0" y="225072"/>
            <a:ext cx="12719535" cy="661848"/>
            <a:chOff x="0" y="363516"/>
            <a:chExt cx="12719535" cy="661848"/>
          </a:xfrm>
        </p:grpSpPr>
        <p:sp>
          <p:nvSpPr>
            <p:cNvPr id="79" name="TextBox 4"/>
            <p:cNvSpPr txBox="1"/>
            <p:nvPr/>
          </p:nvSpPr>
          <p:spPr>
            <a:xfrm>
              <a:off x="3826666" y="363516"/>
              <a:ext cx="5066203" cy="661848"/>
            </a:xfrm>
            <a:prstGeom prst="rect">
              <a:avLst/>
            </a:prstGeom>
            <a:noFill/>
          </p:spPr>
          <p:txBody>
            <a:bodyPr>
              <a:spAutoFit/>
            </a:bodyPr>
            <a:lstStyle/>
            <a:p>
              <a:pPr algn="ctr">
                <a:lnSpc>
                  <a:spcPct val="150000"/>
                </a:lnSpc>
              </a:pPr>
              <a:r>
                <a:rPr lang="en-US" altLang="zh-CN" sz="2800" b="1"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Pbft</a:t>
              </a:r>
              <a:r>
                <a:rPr lang="zh-CN" altLang="en-US" sz="2800" b="1"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相关概念</a:t>
              </a:r>
            </a:p>
          </p:txBody>
        </p:sp>
        <p:cxnSp>
          <p:nvCxnSpPr>
            <p:cNvPr id="80" name="直接连接符 79"/>
            <p:cNvCxnSpPr/>
            <p:nvPr/>
          </p:nvCxnSpPr>
          <p:spPr>
            <a:xfrm>
              <a:off x="0" y="809992"/>
              <a:ext cx="44899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8229575" y="808013"/>
              <a:ext cx="44899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矩形 1"/>
          <p:cNvSpPr/>
          <p:nvPr/>
        </p:nvSpPr>
        <p:spPr>
          <a:xfrm>
            <a:off x="596727" y="1118025"/>
            <a:ext cx="1107996" cy="507831"/>
          </a:xfrm>
          <a:prstGeom prst="rect">
            <a:avLst/>
          </a:prstGeom>
        </p:spPr>
        <p:txBody>
          <a:bodyPr wrap="none">
            <a:spAutoFit/>
          </a:bodyPr>
          <a:lstStyle/>
          <a:p>
            <a:pPr algn="ctr">
              <a:lnSpc>
                <a:spcPct val="150000"/>
              </a:lnSpc>
            </a:pPr>
            <a:r>
              <a:rPr lang="zh-CN" altLang="en-US" b="1"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节点编号</a:t>
            </a:r>
            <a:endParaRPr lang="zh-CN" altLang="en-US" b="1"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3" name="矩形 82"/>
          <p:cNvSpPr/>
          <p:nvPr/>
        </p:nvSpPr>
        <p:spPr>
          <a:xfrm>
            <a:off x="1803061" y="1118025"/>
            <a:ext cx="9666874" cy="923330"/>
          </a:xfrm>
          <a:prstGeom prst="rect">
            <a:avLst/>
          </a:prstGeom>
        </p:spPr>
        <p:txBody>
          <a:bodyPr wrap="square">
            <a:spAutoFit/>
          </a:bodyPr>
          <a:lstStyle/>
          <a:p>
            <a:pPr>
              <a:lnSpc>
                <a:spcPct val="150000"/>
              </a:lnSpc>
            </a:pPr>
            <a:r>
              <a:rPr lang="zh-CN" altLang="en-US" b="1"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节点的编号涉及到超级账本主节点选举。在超级账本中是通过</a:t>
            </a:r>
            <a:r>
              <a:rPr lang="en-US" altLang="zh-CN" b="1" dirty="0" err="1"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vp</a:t>
            </a:r>
            <a:r>
              <a:rPr lang="zh-CN" altLang="en-US" b="1"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后面的数字来设置节点的编号的</a:t>
            </a:r>
            <a:r>
              <a:rPr lang="en-US" altLang="zh-CN" b="1"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a:t>
            </a:r>
            <a:endParaRPr lang="zh-CN" altLang="en-US" b="1"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pic>
        <p:nvPicPr>
          <p:cNvPr id="3" name="图片 2"/>
          <p:cNvPicPr>
            <a:picLocks noChangeAspect="1"/>
          </p:cNvPicPr>
          <p:nvPr/>
        </p:nvPicPr>
        <p:blipFill>
          <a:blip r:embed="rId3"/>
          <a:stretch>
            <a:fillRect/>
          </a:stretch>
        </p:blipFill>
        <p:spPr>
          <a:xfrm>
            <a:off x="1803061" y="2050617"/>
            <a:ext cx="9243861" cy="1745131"/>
          </a:xfrm>
          <a:prstGeom prst="rect">
            <a:avLst/>
          </a:prstGeom>
        </p:spPr>
      </p:pic>
      <p:sp>
        <p:nvSpPr>
          <p:cNvPr id="114" name="矩形 113"/>
          <p:cNvSpPr/>
          <p:nvPr/>
        </p:nvSpPr>
        <p:spPr>
          <a:xfrm>
            <a:off x="579648" y="4480421"/>
            <a:ext cx="1338828" cy="507831"/>
          </a:xfrm>
          <a:prstGeom prst="rect">
            <a:avLst/>
          </a:prstGeom>
        </p:spPr>
        <p:txBody>
          <a:bodyPr wrap="none">
            <a:spAutoFit/>
          </a:bodyPr>
          <a:lstStyle/>
          <a:p>
            <a:pPr algn="ctr">
              <a:lnSpc>
                <a:spcPct val="150000"/>
              </a:lnSpc>
            </a:pPr>
            <a:r>
              <a:rPr lang="zh-CN" altLang="en-US" b="1"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三阶段协议</a:t>
            </a:r>
            <a:endParaRPr lang="zh-CN" altLang="en-US" b="1"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pic>
        <p:nvPicPr>
          <p:cNvPr id="41" name="图片 40"/>
          <p:cNvPicPr>
            <a:picLocks noChangeAspect="1"/>
          </p:cNvPicPr>
          <p:nvPr/>
        </p:nvPicPr>
        <p:blipFill>
          <a:blip r:embed="rId4"/>
          <a:stretch>
            <a:fillRect/>
          </a:stretch>
        </p:blipFill>
        <p:spPr>
          <a:xfrm>
            <a:off x="2328748" y="4480421"/>
            <a:ext cx="8136904" cy="2339543"/>
          </a:xfrm>
          <a:prstGeom prst="rect">
            <a:avLst/>
          </a:prstGeom>
        </p:spPr>
      </p:pic>
    </p:spTree>
    <p:extLst>
      <p:ext uri="{BB962C8B-B14F-4D97-AF65-F5344CB8AC3E}">
        <p14:creationId xmlns:p14="http://schemas.microsoft.com/office/powerpoint/2010/main" val="2157309116"/>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 name="组合 77"/>
          <p:cNvGrpSpPr/>
          <p:nvPr/>
        </p:nvGrpSpPr>
        <p:grpSpPr>
          <a:xfrm>
            <a:off x="0" y="225072"/>
            <a:ext cx="12719535" cy="661848"/>
            <a:chOff x="0" y="363516"/>
            <a:chExt cx="12719535" cy="661848"/>
          </a:xfrm>
        </p:grpSpPr>
        <p:sp>
          <p:nvSpPr>
            <p:cNvPr id="79" name="TextBox 4"/>
            <p:cNvSpPr txBox="1"/>
            <p:nvPr/>
          </p:nvSpPr>
          <p:spPr>
            <a:xfrm>
              <a:off x="3826666" y="363516"/>
              <a:ext cx="5066203" cy="661848"/>
            </a:xfrm>
            <a:prstGeom prst="rect">
              <a:avLst/>
            </a:prstGeom>
            <a:noFill/>
          </p:spPr>
          <p:txBody>
            <a:bodyPr>
              <a:spAutoFit/>
            </a:bodyPr>
            <a:lstStyle/>
            <a:p>
              <a:pPr algn="ctr">
                <a:lnSpc>
                  <a:spcPct val="150000"/>
                </a:lnSpc>
              </a:pPr>
              <a:r>
                <a:rPr lang="en-US" altLang="zh-CN" sz="2800" b="1"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Pbft</a:t>
              </a:r>
              <a:r>
                <a:rPr lang="zh-CN" altLang="en-US" sz="2800" b="1"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相关概念</a:t>
              </a:r>
            </a:p>
          </p:txBody>
        </p:sp>
        <p:cxnSp>
          <p:nvCxnSpPr>
            <p:cNvPr id="80" name="直接连接符 79"/>
            <p:cNvCxnSpPr/>
            <p:nvPr/>
          </p:nvCxnSpPr>
          <p:spPr>
            <a:xfrm>
              <a:off x="0" y="809992"/>
              <a:ext cx="44899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8229575" y="808013"/>
              <a:ext cx="44899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矩形 1"/>
          <p:cNvSpPr/>
          <p:nvPr/>
        </p:nvSpPr>
        <p:spPr>
          <a:xfrm>
            <a:off x="481311" y="1118025"/>
            <a:ext cx="1338828" cy="456535"/>
          </a:xfrm>
          <a:prstGeom prst="rect">
            <a:avLst/>
          </a:prstGeom>
        </p:spPr>
        <p:txBody>
          <a:bodyPr wrap="none">
            <a:spAutoFit/>
          </a:bodyPr>
          <a:lstStyle/>
          <a:p>
            <a:pPr algn="ctr">
              <a:lnSpc>
                <a:spcPct val="150000"/>
              </a:lnSpc>
            </a:pPr>
            <a:r>
              <a:rPr lang="en-US" altLang="zh-CN" b="1"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watermark</a:t>
            </a:r>
            <a:endParaRPr lang="zh-CN" altLang="en-US" b="1"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3" name="矩形 82"/>
          <p:cNvSpPr/>
          <p:nvPr/>
        </p:nvSpPr>
        <p:spPr>
          <a:xfrm>
            <a:off x="1921947" y="1114067"/>
            <a:ext cx="9666874" cy="1754326"/>
          </a:xfrm>
          <a:prstGeom prst="rect">
            <a:avLst/>
          </a:prstGeom>
        </p:spPr>
        <p:txBody>
          <a:bodyPr wrap="square">
            <a:spAutoFit/>
          </a:bodyPr>
          <a:lstStyle/>
          <a:p>
            <a:pPr>
              <a:lnSpc>
                <a:spcPct val="150000"/>
              </a:lnSpc>
            </a:pPr>
            <a:r>
              <a:rPr lang="zh-CN" altLang="en-US" dirty="0"/>
              <a:t>水线存在的意义在于防止一个失效节点使用一个很大的序号消耗序号空间</a:t>
            </a:r>
            <a:r>
              <a:rPr lang="zh-CN" altLang="en-US" dirty="0" smtClean="0"/>
              <a:t>。</a:t>
            </a:r>
            <a:r>
              <a:rPr lang="zh-CN" altLang="en-US" dirty="0"/>
              <a:t>检查点协议可以用来更新水线（</a:t>
            </a:r>
            <a:r>
              <a:rPr lang="en-US" altLang="zh-CN" dirty="0"/>
              <a:t>watermark</a:t>
            </a:r>
            <a:r>
              <a:rPr lang="zh-CN" altLang="en-US" dirty="0"/>
              <a:t>）的高低值（</a:t>
            </a:r>
            <a:r>
              <a:rPr lang="en-US" altLang="zh-CN" dirty="0"/>
              <a:t>h</a:t>
            </a:r>
            <a:r>
              <a:rPr lang="zh-CN" altLang="en-US" dirty="0"/>
              <a:t>和</a:t>
            </a:r>
            <a:r>
              <a:rPr lang="en-US" altLang="zh-CN" dirty="0"/>
              <a:t>H</a:t>
            </a:r>
            <a:r>
              <a:rPr lang="zh-CN" altLang="en-US" dirty="0"/>
              <a:t>），这两个高低值限定了可以被接受的消息。水线的低值</a:t>
            </a:r>
            <a:r>
              <a:rPr lang="en-US" altLang="zh-CN" dirty="0"/>
              <a:t>h</a:t>
            </a:r>
            <a:r>
              <a:rPr lang="zh-CN" altLang="en-US" dirty="0"/>
              <a:t>与最近稳定检查点的序列号相同，而水线的高值</a:t>
            </a:r>
            <a:r>
              <a:rPr lang="en-US" altLang="zh-CN" dirty="0"/>
              <a:t>H=</a:t>
            </a:r>
            <a:r>
              <a:rPr lang="en-US" altLang="zh-CN" dirty="0" err="1"/>
              <a:t>h+k</a:t>
            </a:r>
            <a:r>
              <a:rPr lang="zh-CN" altLang="en-US" dirty="0"/>
              <a:t>，</a:t>
            </a:r>
            <a:r>
              <a:rPr lang="en-US" altLang="zh-CN" dirty="0"/>
              <a:t>k</a:t>
            </a:r>
            <a:r>
              <a:rPr lang="zh-CN" altLang="en-US" dirty="0"/>
              <a:t>需要足够大才能使副本不至于为了等待稳定检查点而</a:t>
            </a:r>
            <a:r>
              <a:rPr lang="zh-CN" altLang="en-US" dirty="0" smtClean="0"/>
              <a:t>停顿。（</a:t>
            </a:r>
            <a:r>
              <a:rPr lang="en-US" altLang="zh-CN" dirty="0" smtClean="0"/>
              <a:t>K</a:t>
            </a:r>
            <a:r>
              <a:rPr lang="zh-CN" altLang="en-US" dirty="0" smtClean="0"/>
              <a:t>可配置）</a:t>
            </a:r>
            <a:endParaRPr lang="zh-CN" altLang="en-US" b="1"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14" name="矩形 113"/>
          <p:cNvSpPr/>
          <p:nvPr/>
        </p:nvSpPr>
        <p:spPr>
          <a:xfrm>
            <a:off x="417191" y="3373823"/>
            <a:ext cx="1402948" cy="456535"/>
          </a:xfrm>
          <a:prstGeom prst="rect">
            <a:avLst/>
          </a:prstGeom>
        </p:spPr>
        <p:txBody>
          <a:bodyPr wrap="none">
            <a:spAutoFit/>
          </a:bodyPr>
          <a:lstStyle/>
          <a:p>
            <a:pPr algn="ctr">
              <a:lnSpc>
                <a:spcPct val="150000"/>
              </a:lnSpc>
            </a:pPr>
            <a:r>
              <a:rPr lang="en-US" altLang="zh-CN" b="1"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checkpoint</a:t>
            </a:r>
            <a:endParaRPr lang="zh-CN" altLang="en-US" b="1"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矩形 14"/>
          <p:cNvSpPr/>
          <p:nvPr/>
        </p:nvSpPr>
        <p:spPr>
          <a:xfrm>
            <a:off x="1921947" y="3373823"/>
            <a:ext cx="9666874" cy="3416320"/>
          </a:xfrm>
          <a:prstGeom prst="rect">
            <a:avLst/>
          </a:prstGeom>
        </p:spPr>
        <p:txBody>
          <a:bodyPr wrap="square">
            <a:spAutoFit/>
          </a:bodyPr>
          <a:lstStyle/>
          <a:p>
            <a:pPr>
              <a:lnSpc>
                <a:spcPct val="150000"/>
              </a:lnSpc>
            </a:pPr>
            <a:r>
              <a:rPr lang="zh-CN" altLang="en-US" dirty="0">
                <a:sym typeface="Arial" panose="020B0604020202020204" pitchFamily="34" charset="0"/>
              </a:rPr>
              <a:t>为了节省内存，系统需要一种将日志中的无异议消息记录删除的机制。为了保证系统的安全性，副本节点在删除自己的消息日志前，需要确保至少</a:t>
            </a:r>
            <a:r>
              <a:rPr lang="en-US" altLang="zh-CN" dirty="0">
                <a:sym typeface="Arial" panose="020B0604020202020204" pitchFamily="34" charset="0"/>
              </a:rPr>
              <a:t>f+1</a:t>
            </a:r>
            <a:r>
              <a:rPr lang="zh-CN" altLang="en-US" dirty="0">
                <a:sym typeface="Arial" panose="020B0604020202020204" pitchFamily="34" charset="0"/>
              </a:rPr>
              <a:t>个正常副本节点执行了消息对应的请求，并且可以在视图变更时向其他副本节点证明。另外，如果一些副本节点错过部分消息，但是这些消息已经被所有正常副本节点删除了，这就需要通过传输部分或者全部服务状态实现该副本节点的同步。因此，副本节点同样需要证明状态的正确性。在每一个操作执行后都生成这样的证明是非常消耗资源的。因此，证明过程只有在请求序号可以被某个常数（比如</a:t>
            </a:r>
            <a:r>
              <a:rPr lang="en-US" altLang="zh-CN" dirty="0">
                <a:sym typeface="Arial" panose="020B0604020202020204" pitchFamily="34" charset="0"/>
              </a:rPr>
              <a:t>100</a:t>
            </a:r>
            <a:r>
              <a:rPr lang="zh-CN" altLang="en-US" dirty="0">
                <a:sym typeface="Arial" panose="020B0604020202020204" pitchFamily="34" charset="0"/>
              </a:rPr>
              <a:t>）整除的时候才会周期性地进行。我们将这些请求执行后得到的状态称作检查点（</a:t>
            </a:r>
            <a:r>
              <a:rPr lang="en-US" altLang="zh-CN" dirty="0">
                <a:sym typeface="Arial" panose="020B0604020202020204" pitchFamily="34" charset="0"/>
              </a:rPr>
              <a:t>checkpoint</a:t>
            </a:r>
            <a:r>
              <a:rPr lang="zh-CN" altLang="en-US" dirty="0">
                <a:sym typeface="Arial" panose="020B0604020202020204" pitchFamily="34" charset="0"/>
              </a:rPr>
              <a:t>），并且将具有证明的检查点称作稳定检查点（</a:t>
            </a:r>
            <a:r>
              <a:rPr lang="en-US" altLang="zh-CN" dirty="0">
                <a:sym typeface="Arial" panose="020B0604020202020204" pitchFamily="34" charset="0"/>
              </a:rPr>
              <a:t>stable checkpoint</a:t>
            </a:r>
            <a:r>
              <a:rPr lang="zh-CN" altLang="en-US" dirty="0">
                <a:sym typeface="Arial" panose="020B0604020202020204" pitchFamily="34" charset="0"/>
              </a:rPr>
              <a:t>）。</a:t>
            </a:r>
          </a:p>
        </p:txBody>
      </p:sp>
      <p:sp>
        <p:nvSpPr>
          <p:cNvPr id="8" name="椭圆形标注 7"/>
          <p:cNvSpPr/>
          <p:nvPr/>
        </p:nvSpPr>
        <p:spPr>
          <a:xfrm>
            <a:off x="561360" y="2789216"/>
            <a:ext cx="1339241" cy="612648"/>
          </a:xfrm>
          <a:prstGeom prst="wedgeEllipseCallou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不是很理解</a:t>
            </a:r>
            <a:endParaRPr lang="zh-CN" altLang="en-US" dirty="0"/>
          </a:p>
        </p:txBody>
      </p:sp>
    </p:spTree>
    <p:extLst>
      <p:ext uri="{BB962C8B-B14F-4D97-AF65-F5344CB8AC3E}">
        <p14:creationId xmlns:p14="http://schemas.microsoft.com/office/powerpoint/2010/main" val="82294907"/>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78" name="组合 77"/>
          <p:cNvGrpSpPr/>
          <p:nvPr/>
        </p:nvGrpSpPr>
        <p:grpSpPr>
          <a:xfrm>
            <a:off x="0" y="225072"/>
            <a:ext cx="12719535" cy="661848"/>
            <a:chOff x="0" y="363516"/>
            <a:chExt cx="12719535" cy="661848"/>
          </a:xfrm>
        </p:grpSpPr>
        <p:sp>
          <p:nvSpPr>
            <p:cNvPr id="79" name="TextBox 4"/>
            <p:cNvSpPr txBox="1"/>
            <p:nvPr/>
          </p:nvSpPr>
          <p:spPr>
            <a:xfrm>
              <a:off x="3826666" y="363516"/>
              <a:ext cx="5066203" cy="661848"/>
            </a:xfrm>
            <a:prstGeom prst="rect">
              <a:avLst/>
            </a:prstGeom>
            <a:noFill/>
          </p:spPr>
          <p:txBody>
            <a:bodyPr>
              <a:spAutoFit/>
            </a:bodyPr>
            <a:lstStyle/>
            <a:p>
              <a:pPr marL="0" marR="0" lvl="0" indent="0" algn="ctr" defTabSz="914400" rtl="0" eaLnBrk="1" fontAlgn="base" latinLnBrk="0" hangingPunct="1">
                <a:lnSpc>
                  <a:spcPct val="150000"/>
                </a:lnSpc>
                <a:spcBef>
                  <a:spcPct val="0"/>
                </a:spcBef>
                <a:spcAft>
                  <a:spcPct val="0"/>
                </a:spcAft>
                <a:buClrTx/>
                <a:buSzTx/>
                <a:buFontTx/>
                <a:buNone/>
                <a:tabLst/>
                <a:defRPr/>
              </a:pPr>
              <a:r>
                <a:rPr lang="zh-CN" altLang="en-US" sz="2800" b="1" dirty="0">
                  <a:solidFill>
                    <a:prstClr val="white">
                      <a:lumMod val="65000"/>
                    </a:prstClr>
                  </a:solidFill>
                  <a:latin typeface="Arial" panose="020B0604020202020204" pitchFamily="34" charset="0"/>
                  <a:ea typeface="微软雅黑" panose="020B0503020204020204" pitchFamily="34" charset="-122"/>
                  <a:sym typeface="Arial" panose="020B0604020202020204" pitchFamily="34" charset="0"/>
                </a:rPr>
                <a:t>事件</a:t>
              </a:r>
              <a:r>
                <a:rPr lang="zh-CN" altLang="en-US" sz="2800" b="1" dirty="0" smtClean="0">
                  <a:solidFill>
                    <a:prstClr val="white">
                      <a:lumMod val="65000"/>
                    </a:prstClr>
                  </a:solidFill>
                  <a:latin typeface="Arial" panose="020B0604020202020204" pitchFamily="34" charset="0"/>
                  <a:ea typeface="微软雅黑" panose="020B0503020204020204" pitchFamily="34" charset="-122"/>
                  <a:sym typeface="Arial" panose="020B0604020202020204" pitchFamily="34" charset="0"/>
                </a:rPr>
                <a:t>模型</a:t>
              </a:r>
              <a:endParaRPr kumimoji="0" lang="zh-CN" altLang="en-US" sz="2800" b="1" i="0" u="none" strike="noStrike" kern="1200" cap="none" spc="0" normalizeH="0" baseline="0" noProof="0" dirty="0">
                <a:ln>
                  <a:noFill/>
                </a:ln>
                <a:solidFill>
                  <a:prstClr val="white">
                    <a:lumMod val="65000"/>
                  </a:prstClr>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cxnSp>
          <p:nvCxnSpPr>
            <p:cNvPr id="80" name="直接连接符 79"/>
            <p:cNvCxnSpPr/>
            <p:nvPr/>
          </p:nvCxnSpPr>
          <p:spPr>
            <a:xfrm>
              <a:off x="0" y="809992"/>
              <a:ext cx="44899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8229575" y="808013"/>
              <a:ext cx="44899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3" name="矩形 82"/>
          <p:cNvSpPr/>
          <p:nvPr/>
        </p:nvSpPr>
        <p:spPr>
          <a:xfrm>
            <a:off x="452711" y="886920"/>
            <a:ext cx="10945216" cy="507831"/>
          </a:xfrm>
          <a:prstGeom prst="rect">
            <a:avLst/>
          </a:prstGeom>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1800" b="1" i="0" u="none" strike="noStrike" kern="1200" cap="none" spc="0" normalizeH="0" baseline="0" noProof="0" dirty="0" smtClean="0">
                <a:ln>
                  <a:noFill/>
                </a:ln>
                <a:solidFill>
                  <a:prstClr val="white">
                    <a:lumMod val="65000"/>
                  </a:prstClr>
                </a:solidFill>
                <a:effectLst/>
                <a:uLnTx/>
                <a:uFillTx/>
                <a:latin typeface="Arial" panose="020B0604020202020204" pitchFamily="34" charset="0"/>
                <a:ea typeface="微软雅黑" panose="020B0503020204020204" pitchFamily="34" charset="-122"/>
                <a:cs typeface="+mn-cs"/>
                <a:sym typeface="Arial" panose="020B0604020202020204" pitchFamily="34" charset="0"/>
              </a:rPr>
              <a:t>事件模型在共识机制里大量使用</a:t>
            </a:r>
            <a:endParaRPr kumimoji="0" lang="zh-CN" altLang="en-US" sz="1800" b="1" i="0" u="none" strike="noStrike" kern="1200" cap="none" spc="0" normalizeH="0" baseline="0" noProof="0" dirty="0">
              <a:ln>
                <a:noFill/>
              </a:ln>
              <a:solidFill>
                <a:prstClr val="white">
                  <a:lumMod val="65000"/>
                </a:prstClr>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pic>
        <p:nvPicPr>
          <p:cNvPr id="5" name="图片 4"/>
          <p:cNvPicPr>
            <a:picLocks noChangeAspect="1"/>
          </p:cNvPicPr>
          <p:nvPr/>
        </p:nvPicPr>
        <p:blipFill>
          <a:blip r:embed="rId3"/>
          <a:stretch>
            <a:fillRect/>
          </a:stretch>
        </p:blipFill>
        <p:spPr>
          <a:xfrm>
            <a:off x="2612951" y="2026717"/>
            <a:ext cx="7515201" cy="3978672"/>
          </a:xfrm>
          <a:prstGeom prst="rect">
            <a:avLst/>
          </a:prstGeom>
        </p:spPr>
      </p:pic>
    </p:spTree>
    <p:extLst>
      <p:ext uri="{BB962C8B-B14F-4D97-AF65-F5344CB8AC3E}">
        <p14:creationId xmlns:p14="http://schemas.microsoft.com/office/powerpoint/2010/main" val="1796421205"/>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TextBox 4"/>
          <p:cNvSpPr txBox="1"/>
          <p:nvPr/>
        </p:nvSpPr>
        <p:spPr>
          <a:xfrm>
            <a:off x="0" y="0"/>
            <a:ext cx="5781303" cy="738664"/>
          </a:xfrm>
          <a:prstGeom prst="rect">
            <a:avLst/>
          </a:prstGeom>
          <a:noFill/>
        </p:spPr>
        <p:txBody>
          <a:bodyPr wrap="square">
            <a:spAutoFit/>
          </a:bodyPr>
          <a:lstStyle/>
          <a:p>
            <a:pPr marL="0" marR="0" lvl="0" indent="0" algn="ctr" defTabSz="914400" rtl="0" eaLnBrk="1" fontAlgn="base" latinLnBrk="0" hangingPunct="1">
              <a:lnSpc>
                <a:spcPct val="150000"/>
              </a:lnSpc>
              <a:spcBef>
                <a:spcPct val="0"/>
              </a:spcBef>
              <a:spcAft>
                <a:spcPct val="0"/>
              </a:spcAft>
              <a:buClrTx/>
              <a:buSzTx/>
              <a:buFontTx/>
              <a:buNone/>
              <a:tabLst/>
              <a:defRPr/>
            </a:pPr>
            <a:r>
              <a:rPr lang="en-US" altLang="zh-CN" sz="2800" b="1" dirty="0" smtClean="0">
                <a:solidFill>
                  <a:prstClr val="white">
                    <a:lumMod val="65000"/>
                  </a:prstClr>
                </a:solidFill>
                <a:latin typeface="Arial" panose="020B0604020202020204" pitchFamily="34" charset="0"/>
                <a:ea typeface="微软雅黑" panose="020B0503020204020204" pitchFamily="34" charset="-122"/>
                <a:sym typeface="Arial" panose="020B0604020202020204" pitchFamily="34" charset="0"/>
              </a:rPr>
              <a:t>Hyperledger </a:t>
            </a:r>
            <a:r>
              <a:rPr lang="en-US" altLang="zh-CN" sz="2800" b="1" dirty="0" err="1" smtClean="0">
                <a:solidFill>
                  <a:prstClr val="white">
                    <a:lumMod val="65000"/>
                  </a:prstClr>
                </a:solidFill>
                <a:latin typeface="Arial" panose="020B0604020202020204" pitchFamily="34" charset="0"/>
                <a:ea typeface="微软雅黑" panose="020B0503020204020204" pitchFamily="34" charset="-122"/>
                <a:sym typeface="Arial" panose="020B0604020202020204" pitchFamily="34" charset="0"/>
              </a:rPr>
              <a:t>pbft</a:t>
            </a:r>
            <a:r>
              <a:rPr lang="zh-CN" altLang="en-US" sz="2800" b="1" dirty="0" smtClean="0">
                <a:solidFill>
                  <a:prstClr val="white">
                    <a:lumMod val="65000"/>
                  </a:prstClr>
                </a:solidFill>
                <a:latin typeface="Arial" panose="020B0604020202020204" pitchFamily="34" charset="0"/>
                <a:ea typeface="微软雅黑" panose="020B0503020204020204" pitchFamily="34" charset="-122"/>
                <a:sym typeface="Arial" panose="020B0604020202020204" pitchFamily="34" charset="0"/>
              </a:rPr>
              <a:t>共识总体架构</a:t>
            </a:r>
            <a:endParaRPr kumimoji="0" lang="zh-CN" altLang="en-US" sz="2800" b="1" i="0" u="none" strike="noStrike" kern="1200" cap="none" spc="0" normalizeH="0" baseline="0" noProof="0" dirty="0">
              <a:ln>
                <a:noFill/>
              </a:ln>
              <a:solidFill>
                <a:prstClr val="white">
                  <a:lumMod val="65000"/>
                </a:prstClr>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pic>
        <p:nvPicPr>
          <p:cNvPr id="2" name="图片 1"/>
          <p:cNvPicPr>
            <a:picLocks noChangeAspect="1"/>
          </p:cNvPicPr>
          <p:nvPr/>
        </p:nvPicPr>
        <p:blipFill>
          <a:blip r:embed="rId3"/>
          <a:stretch>
            <a:fillRect/>
          </a:stretch>
        </p:blipFill>
        <p:spPr>
          <a:xfrm>
            <a:off x="3621063" y="736005"/>
            <a:ext cx="6612337" cy="5945014"/>
          </a:xfrm>
          <a:prstGeom prst="rect">
            <a:avLst/>
          </a:prstGeom>
        </p:spPr>
      </p:pic>
    </p:spTree>
    <p:extLst>
      <p:ext uri="{BB962C8B-B14F-4D97-AF65-F5344CB8AC3E}">
        <p14:creationId xmlns:p14="http://schemas.microsoft.com/office/powerpoint/2010/main" val="1249285344"/>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3" name="组合 12"/>
          <p:cNvGrpSpPr/>
          <p:nvPr/>
        </p:nvGrpSpPr>
        <p:grpSpPr>
          <a:xfrm>
            <a:off x="0" y="225072"/>
            <a:ext cx="12719535" cy="661848"/>
            <a:chOff x="0" y="363516"/>
            <a:chExt cx="12719535" cy="661848"/>
          </a:xfrm>
        </p:grpSpPr>
        <p:sp>
          <p:nvSpPr>
            <p:cNvPr id="15" name="TextBox 4"/>
            <p:cNvSpPr txBox="1"/>
            <p:nvPr/>
          </p:nvSpPr>
          <p:spPr>
            <a:xfrm>
              <a:off x="3826666" y="363516"/>
              <a:ext cx="5066203" cy="661848"/>
            </a:xfrm>
            <a:prstGeom prst="rect">
              <a:avLst/>
            </a:prstGeom>
            <a:noFill/>
          </p:spPr>
          <p:txBody>
            <a:bodyPr>
              <a:spAutoFit/>
            </a:bodyPr>
            <a:lstStyle/>
            <a:p>
              <a:pPr algn="ctr">
                <a:lnSpc>
                  <a:spcPct val="150000"/>
                </a:lnSpc>
              </a:pPr>
              <a:r>
                <a:rPr lang="en-US" altLang="zh-CN" sz="2800" b="1"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pre-prepare</a:t>
              </a:r>
              <a:endParaRPr lang="zh-CN" altLang="en-US" sz="2800" b="1"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6" name="直接连接符 15"/>
            <p:cNvCxnSpPr/>
            <p:nvPr/>
          </p:nvCxnSpPr>
          <p:spPr>
            <a:xfrm>
              <a:off x="0" y="809992"/>
              <a:ext cx="44899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8229575" y="808013"/>
              <a:ext cx="44899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矩形 1"/>
          <p:cNvSpPr/>
          <p:nvPr/>
        </p:nvSpPr>
        <p:spPr>
          <a:xfrm>
            <a:off x="524719" y="1354168"/>
            <a:ext cx="11665296" cy="1200329"/>
          </a:xfrm>
          <a:prstGeom prst="rect">
            <a:avLst/>
          </a:prstGeom>
        </p:spPr>
        <p:txBody>
          <a:bodyPr wrap="square">
            <a:spAutoFit/>
          </a:bodyPr>
          <a:lstStyle/>
          <a:p>
            <a:r>
              <a:rPr lang="zh-CN" altLang="en-US" dirty="0"/>
              <a:t>主节点收到</a:t>
            </a:r>
            <a:r>
              <a:rPr lang="en-US" altLang="zh-CN" dirty="0" err="1"/>
              <a:t>RequestBatch</a:t>
            </a:r>
            <a:r>
              <a:rPr lang="zh-CN" altLang="en-US" dirty="0"/>
              <a:t>过程</a:t>
            </a:r>
            <a:endParaRPr lang="en-US" altLang="zh-CN" dirty="0" smtClean="0"/>
          </a:p>
          <a:p>
            <a:r>
              <a:rPr lang="zh-CN" altLang="en-US" dirty="0" smtClean="0"/>
              <a:t>1</a:t>
            </a:r>
            <a:r>
              <a:rPr lang="zh-CN" altLang="en-US" dirty="0"/>
              <a:t>. 存入&lt;hash(req), req&gt;到reqBatchStore，outstandingReqBatches,并持久化( instance.consumer.StoreState(k,v) )</a:t>
            </a:r>
          </a:p>
          <a:p>
            <a:r>
              <a:rPr lang="zh-CN" altLang="en-US" dirty="0"/>
              <a:t>2. 打开一个与hash(req)相关的计时器</a:t>
            </a:r>
          </a:p>
          <a:p>
            <a:r>
              <a:rPr lang="zh-CN" altLang="en-US" dirty="0"/>
              <a:t>3. 判断当前节点是不是主节点，如果是sendPrePrepare</a:t>
            </a:r>
          </a:p>
        </p:txBody>
      </p:sp>
      <p:sp>
        <p:nvSpPr>
          <p:cNvPr id="3" name="矩形 2"/>
          <p:cNvSpPr/>
          <p:nvPr/>
        </p:nvSpPr>
        <p:spPr>
          <a:xfrm>
            <a:off x="529575" y="3021745"/>
            <a:ext cx="10868352" cy="2862322"/>
          </a:xfrm>
          <a:prstGeom prst="rect">
            <a:avLst/>
          </a:prstGeom>
        </p:spPr>
        <p:txBody>
          <a:bodyPr wrap="square">
            <a:spAutoFit/>
          </a:bodyPr>
          <a:lstStyle/>
          <a:p>
            <a:r>
              <a:rPr lang="zh-CN" altLang="en-US" dirty="0"/>
              <a:t>主节点发送PrePrepare</a:t>
            </a:r>
            <a:r>
              <a:rPr lang="zh-CN" altLang="en-US" dirty="0" smtClean="0"/>
              <a:t>过程</a:t>
            </a:r>
            <a:endParaRPr lang="en-US" altLang="zh-CN" dirty="0" smtClean="0"/>
          </a:p>
          <a:p>
            <a:r>
              <a:rPr lang="en-US" altLang="zh-CN" dirty="0"/>
              <a:t>1. </a:t>
            </a:r>
            <a:r>
              <a:rPr lang="zh-CN" altLang="en-US" dirty="0"/>
              <a:t>先分配序列号</a:t>
            </a:r>
            <a:r>
              <a:rPr lang="en-US" altLang="zh-CN" dirty="0"/>
              <a:t>n(</a:t>
            </a:r>
            <a:r>
              <a:rPr lang="en-US" altLang="zh-CN" dirty="0" err="1"/>
              <a:t>instance.seqNo</a:t>
            </a:r>
            <a:r>
              <a:rPr lang="en-US" altLang="zh-CN" dirty="0"/>
              <a:t> + 1)</a:t>
            </a:r>
          </a:p>
          <a:p>
            <a:r>
              <a:rPr lang="en-US" altLang="zh-CN" dirty="0"/>
              <a:t>2. </a:t>
            </a:r>
            <a:r>
              <a:rPr lang="zh-CN" altLang="en-US" dirty="0"/>
              <a:t>如果发现已经发送摘要</a:t>
            </a:r>
            <a:r>
              <a:rPr lang="en-US" altLang="zh-CN" dirty="0"/>
              <a:t>view</a:t>
            </a:r>
            <a:r>
              <a:rPr lang="zh-CN" altLang="en-US" dirty="0"/>
              <a:t>都相同而序列号</a:t>
            </a:r>
            <a:r>
              <a:rPr lang="en-US" altLang="zh-CN" dirty="0"/>
              <a:t>n</a:t>
            </a:r>
            <a:r>
              <a:rPr lang="zh-CN" altLang="en-US" dirty="0"/>
              <a:t>不同的，则返回</a:t>
            </a:r>
          </a:p>
          <a:p>
            <a:r>
              <a:rPr lang="en-US" altLang="zh-CN" dirty="0"/>
              <a:t>3. </a:t>
            </a:r>
            <a:r>
              <a:rPr lang="zh-CN" altLang="en-US" dirty="0"/>
              <a:t>当</a:t>
            </a:r>
            <a:r>
              <a:rPr lang="en-US" altLang="zh-CN" dirty="0"/>
              <a:t>n</a:t>
            </a:r>
            <a:r>
              <a:rPr lang="zh-CN" altLang="en-US" dirty="0"/>
              <a:t>不在</a:t>
            </a:r>
            <a:r>
              <a:rPr lang="en-US" altLang="zh-CN" dirty="0"/>
              <a:t>watermarks</a:t>
            </a:r>
            <a:r>
              <a:rPr lang="zh-CN" altLang="en-US" dirty="0"/>
              <a:t>间，或</a:t>
            </a:r>
            <a:r>
              <a:rPr lang="en-US" altLang="zh-CN" dirty="0"/>
              <a:t>n &gt; h + L/2 </a:t>
            </a:r>
            <a:r>
              <a:rPr lang="zh-CN" altLang="en-US" dirty="0"/>
              <a:t>返回</a:t>
            </a:r>
          </a:p>
          <a:p>
            <a:r>
              <a:rPr lang="en-US" altLang="zh-CN" dirty="0"/>
              <a:t>4. </a:t>
            </a:r>
            <a:r>
              <a:rPr lang="zh-CN" altLang="en-US" dirty="0"/>
              <a:t>当</a:t>
            </a:r>
            <a:r>
              <a:rPr lang="en-US" altLang="zh-CN" dirty="0"/>
              <a:t>n</a:t>
            </a:r>
            <a:r>
              <a:rPr lang="zh-CN" altLang="en-US" dirty="0"/>
              <a:t>大于</a:t>
            </a:r>
            <a:r>
              <a:rPr lang="en-US" altLang="zh-CN" dirty="0"/>
              <a:t>viewChangeSeqNo,</a:t>
            </a:r>
            <a:r>
              <a:rPr lang="zh-CN" altLang="en-US" dirty="0"/>
              <a:t>因为将要</a:t>
            </a:r>
            <a:r>
              <a:rPr lang="en-US" altLang="zh-CN" dirty="0"/>
              <a:t>view-change</a:t>
            </a:r>
            <a:r>
              <a:rPr lang="zh-CN" altLang="en-US" dirty="0"/>
              <a:t>主节点，</a:t>
            </a:r>
            <a:r>
              <a:rPr lang="zh-CN" altLang="en-US" dirty="0" smtClean="0"/>
              <a:t>返回</a:t>
            </a:r>
            <a:endParaRPr lang="en-US" altLang="zh-CN" dirty="0" smtClean="0"/>
          </a:p>
          <a:p>
            <a:r>
              <a:rPr lang="zh-CN" altLang="en-US" dirty="0" smtClean="0"/>
              <a:t>这里如果</a:t>
            </a:r>
            <a:r>
              <a:rPr lang="en-US" altLang="zh-CN" dirty="0" err="1"/>
              <a:t>viewchangeperiod</a:t>
            </a:r>
            <a:r>
              <a:rPr lang="zh-CN" altLang="en-US" dirty="0"/>
              <a:t>配置为</a:t>
            </a:r>
            <a:r>
              <a:rPr lang="en-US" altLang="zh-CN" dirty="0"/>
              <a:t>0</a:t>
            </a:r>
            <a:r>
              <a:rPr lang="zh-CN" altLang="en-US" dirty="0"/>
              <a:t>则不会改变</a:t>
            </a:r>
            <a:r>
              <a:rPr lang="en-US" altLang="zh-CN" dirty="0"/>
              <a:t>viewChangeSeqNo</a:t>
            </a:r>
          </a:p>
          <a:p>
            <a:r>
              <a:rPr lang="en-US" altLang="zh-CN" dirty="0" smtClean="0"/>
              <a:t>5</a:t>
            </a:r>
            <a:r>
              <a:rPr lang="en-US" altLang="zh-CN" dirty="0"/>
              <a:t>. </a:t>
            </a:r>
            <a:r>
              <a:rPr lang="zh-CN" altLang="en-US" dirty="0"/>
              <a:t>以上条件都不满足。构造</a:t>
            </a:r>
            <a:r>
              <a:rPr lang="en-US" altLang="zh-CN" dirty="0"/>
              <a:t>pre-prepare</a:t>
            </a:r>
            <a:r>
              <a:rPr lang="zh-CN" altLang="en-US" dirty="0"/>
              <a:t>消息</a:t>
            </a:r>
          </a:p>
          <a:p>
            <a:r>
              <a:rPr lang="zh-CN" altLang="en-US" dirty="0" smtClean="0"/>
              <a:t>将 </a:t>
            </a:r>
            <a:r>
              <a:rPr lang="en-US" altLang="zh-CN" dirty="0"/>
              <a:t>prePrepare, digest</a:t>
            </a:r>
            <a:r>
              <a:rPr lang="zh-CN" altLang="en-US" dirty="0"/>
              <a:t>存入</a:t>
            </a:r>
            <a:r>
              <a:rPr lang="en-US" altLang="zh-CN" dirty="0"/>
              <a:t>cert</a:t>
            </a:r>
            <a:r>
              <a:rPr lang="zh-CN" altLang="en-US" dirty="0"/>
              <a:t>里，并持久化</a:t>
            </a:r>
            <a:r>
              <a:rPr lang="en-US" altLang="zh-CN" dirty="0"/>
              <a:t>qset(?)</a:t>
            </a:r>
          </a:p>
          <a:p>
            <a:r>
              <a:rPr lang="en-US" altLang="zh-CN" dirty="0"/>
              <a:t>6. </a:t>
            </a:r>
            <a:r>
              <a:rPr lang="zh-CN" altLang="en-US" dirty="0"/>
              <a:t>广播</a:t>
            </a:r>
            <a:r>
              <a:rPr lang="en-US" altLang="zh-CN" dirty="0"/>
              <a:t>pre-Prepare</a:t>
            </a:r>
            <a:r>
              <a:rPr lang="zh-CN" altLang="en-US" dirty="0"/>
              <a:t>消息</a:t>
            </a:r>
          </a:p>
          <a:p>
            <a:r>
              <a:rPr lang="en-US" altLang="zh-CN" dirty="0"/>
              <a:t>7. maybeSendCommit  </a:t>
            </a:r>
            <a:r>
              <a:rPr lang="zh-CN" altLang="en-US" dirty="0"/>
              <a:t>（目前不是特别明白）</a:t>
            </a:r>
          </a:p>
        </p:txBody>
      </p:sp>
    </p:spTree>
    <p:extLst>
      <p:ext uri="{BB962C8B-B14F-4D97-AF65-F5344CB8AC3E}">
        <p14:creationId xmlns:p14="http://schemas.microsoft.com/office/powerpoint/2010/main" val="3285298786"/>
      </p:ext>
    </p:extLst>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3" name="组合 12"/>
          <p:cNvGrpSpPr/>
          <p:nvPr/>
        </p:nvGrpSpPr>
        <p:grpSpPr>
          <a:xfrm>
            <a:off x="0" y="225072"/>
            <a:ext cx="12719535" cy="661848"/>
            <a:chOff x="0" y="363516"/>
            <a:chExt cx="12719535" cy="661848"/>
          </a:xfrm>
        </p:grpSpPr>
        <p:sp>
          <p:nvSpPr>
            <p:cNvPr id="15" name="TextBox 4"/>
            <p:cNvSpPr txBox="1"/>
            <p:nvPr/>
          </p:nvSpPr>
          <p:spPr>
            <a:xfrm>
              <a:off x="3826666" y="363516"/>
              <a:ext cx="5066203" cy="661848"/>
            </a:xfrm>
            <a:prstGeom prst="rect">
              <a:avLst/>
            </a:prstGeom>
            <a:noFill/>
          </p:spPr>
          <p:txBody>
            <a:bodyPr>
              <a:spAutoFit/>
            </a:bodyPr>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zh-CN" altLang="en-US" sz="2800" b="1" i="0" u="none" strike="noStrike" kern="1200" cap="none" spc="0" normalizeH="0" baseline="0" noProof="0" dirty="0" smtClean="0">
                  <a:ln>
                    <a:noFill/>
                  </a:ln>
                  <a:solidFill>
                    <a:prstClr val="white">
                      <a:lumMod val="65000"/>
                    </a:prstClr>
                  </a:solidFill>
                  <a:effectLst/>
                  <a:uLnTx/>
                  <a:uFillTx/>
                  <a:latin typeface="Arial" panose="020B0604020202020204" pitchFamily="34" charset="0"/>
                  <a:ea typeface="微软雅黑" panose="020B0503020204020204" pitchFamily="34" charset="-122"/>
                  <a:cs typeface="+mn-cs"/>
                  <a:sym typeface="Arial" panose="020B0604020202020204" pitchFamily="34" charset="0"/>
                </a:rPr>
                <a:t>收到</a:t>
              </a:r>
              <a:r>
                <a:rPr kumimoji="0" lang="en-US" altLang="zh-CN" sz="2800" b="1" i="0" u="none" strike="noStrike" kern="1200" cap="none" spc="0" normalizeH="0" baseline="0" noProof="0" dirty="0" smtClean="0">
                  <a:ln>
                    <a:noFill/>
                  </a:ln>
                  <a:solidFill>
                    <a:prstClr val="white">
                      <a:lumMod val="65000"/>
                    </a:prstClr>
                  </a:solidFill>
                  <a:effectLst/>
                  <a:uLnTx/>
                  <a:uFillTx/>
                  <a:latin typeface="Arial" panose="020B0604020202020204" pitchFamily="34" charset="0"/>
                  <a:ea typeface="微软雅黑" panose="020B0503020204020204" pitchFamily="34" charset="-122"/>
                  <a:cs typeface="+mn-cs"/>
                  <a:sym typeface="Arial" panose="020B0604020202020204" pitchFamily="34" charset="0"/>
                </a:rPr>
                <a:t>pre-prepare</a:t>
              </a:r>
              <a:endParaRPr kumimoji="0" lang="zh-CN" altLang="en-US" sz="2800" b="1" i="0" u="none" strike="noStrike" kern="1200" cap="none" spc="0" normalizeH="0" baseline="0" noProof="0" dirty="0">
                <a:ln>
                  <a:noFill/>
                </a:ln>
                <a:solidFill>
                  <a:prstClr val="white">
                    <a:lumMod val="65000"/>
                  </a:prstClr>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cxnSp>
          <p:nvCxnSpPr>
            <p:cNvPr id="16" name="直接连接符 15"/>
            <p:cNvCxnSpPr/>
            <p:nvPr/>
          </p:nvCxnSpPr>
          <p:spPr>
            <a:xfrm>
              <a:off x="0" y="809992"/>
              <a:ext cx="44899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8229575" y="808013"/>
              <a:ext cx="44899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矩形 1"/>
          <p:cNvSpPr/>
          <p:nvPr/>
        </p:nvSpPr>
        <p:spPr>
          <a:xfrm>
            <a:off x="527119" y="1024037"/>
            <a:ext cx="11665296" cy="3416320"/>
          </a:xfrm>
          <a:prstGeom prst="rect">
            <a:avLst/>
          </a:prstGeom>
        </p:spPr>
        <p:txBody>
          <a:bodyPr wrap="square">
            <a:spAutoFit/>
          </a:bodyPr>
          <a:lstStyle/>
          <a:p>
            <a:r>
              <a:rPr kumimoji="0" lang="zh-CN" altLang="en-US" sz="1800" b="0" i="0" u="none" strike="noStrike" kern="1200" cap="none" spc="0" normalizeH="0" baseline="0" noProof="0" dirty="0" smtClean="0">
                <a:ln>
                  <a:noFill/>
                </a:ln>
                <a:solidFill>
                  <a:prstClr val="black"/>
                </a:solidFill>
                <a:effectLst/>
                <a:uLnTx/>
                <a:uFillTx/>
                <a:latin typeface="Calibri" panose="020F0502020204030204" pitchFamily="34" charset="0"/>
                <a:ea typeface="宋体" panose="02010600030101010101" pitchFamily="2" charset="-122"/>
                <a:cs typeface="+mn-cs"/>
              </a:rPr>
              <a:t>节点收到</a:t>
            </a:r>
            <a:r>
              <a:rPr lang="en-US" altLang="zh-CN" noProof="0" dirty="0" smtClean="0">
                <a:solidFill>
                  <a:prstClr val="black"/>
                </a:solidFill>
              </a:rPr>
              <a:t>p</a:t>
            </a:r>
            <a:r>
              <a:rPr lang="en-US" altLang="zh-CN" dirty="0" smtClean="0">
                <a:solidFill>
                  <a:prstClr val="black"/>
                </a:solidFill>
              </a:rPr>
              <a:t>re-Prepare</a:t>
            </a:r>
            <a:r>
              <a:rPr lang="zh-CN" altLang="en-US" dirty="0" smtClean="0">
                <a:solidFill>
                  <a:prstClr val="black"/>
                </a:solidFill>
              </a:rPr>
              <a:t>消息</a:t>
            </a:r>
            <a:r>
              <a:rPr kumimoji="0" lang="zh-CN" altLang="en-US" sz="1800" b="0" i="0" u="none" strike="noStrike" kern="1200" cap="none" spc="0" normalizeH="0" baseline="0" noProof="0" dirty="0" smtClean="0">
                <a:ln>
                  <a:noFill/>
                </a:ln>
                <a:solidFill>
                  <a:prstClr val="black"/>
                </a:solidFill>
                <a:effectLst/>
                <a:uLnTx/>
                <a:uFillTx/>
                <a:latin typeface="Calibri" panose="020F0502020204030204" pitchFamily="34" charset="0"/>
                <a:ea typeface="宋体" panose="02010600030101010101" pitchFamily="2" charset="-122"/>
                <a:cs typeface="+mn-cs"/>
              </a:rPr>
              <a:t>过程</a:t>
            </a:r>
            <a:endParaRPr kumimoji="0" lang="en-US" altLang="zh-CN" sz="1800" b="0" i="0" u="none" strike="noStrike" kern="1200" cap="none" spc="0" normalizeH="0" baseline="0" noProof="0" dirty="0" smtClean="0">
              <a:ln>
                <a:noFill/>
              </a:ln>
              <a:solidFill>
                <a:prstClr val="black"/>
              </a:solidFill>
              <a:effectLst/>
              <a:uLnTx/>
              <a:uFillTx/>
              <a:latin typeface="Calibri" panose="020F0502020204030204" pitchFamily="34" charset="0"/>
              <a:ea typeface="宋体" panose="02010600030101010101" pitchFamily="2" charset="-122"/>
              <a:cs typeface="+mn-cs"/>
            </a:endParaRPr>
          </a:p>
          <a:p>
            <a:pPr lvl="0"/>
            <a:r>
              <a:rPr lang="en-US" altLang="zh-CN" dirty="0">
                <a:solidFill>
                  <a:prstClr val="black"/>
                </a:solidFill>
              </a:rPr>
              <a:t>1. </a:t>
            </a:r>
            <a:r>
              <a:rPr lang="zh-CN" altLang="en-US" dirty="0">
                <a:solidFill>
                  <a:prstClr val="black"/>
                </a:solidFill>
              </a:rPr>
              <a:t>如果正在</a:t>
            </a:r>
            <a:r>
              <a:rPr lang="en-US" altLang="zh-CN" dirty="0">
                <a:solidFill>
                  <a:prstClr val="black"/>
                </a:solidFill>
              </a:rPr>
              <a:t>view-change,</a:t>
            </a:r>
            <a:r>
              <a:rPr lang="zh-CN" altLang="en-US" dirty="0">
                <a:solidFill>
                  <a:prstClr val="black"/>
                </a:solidFill>
              </a:rPr>
              <a:t>忽略这个</a:t>
            </a:r>
            <a:r>
              <a:rPr lang="en-US" altLang="zh-CN" dirty="0">
                <a:solidFill>
                  <a:prstClr val="black"/>
                </a:solidFill>
              </a:rPr>
              <a:t>Pre-Prepare</a:t>
            </a:r>
            <a:r>
              <a:rPr lang="zh-CN" altLang="en-US" dirty="0">
                <a:solidFill>
                  <a:prstClr val="black"/>
                </a:solidFill>
              </a:rPr>
              <a:t>消息</a:t>
            </a:r>
          </a:p>
          <a:p>
            <a:pPr lvl="0"/>
            <a:r>
              <a:rPr lang="en-US" altLang="zh-CN" dirty="0">
                <a:solidFill>
                  <a:prstClr val="black"/>
                </a:solidFill>
              </a:rPr>
              <a:t>2. </a:t>
            </a:r>
            <a:r>
              <a:rPr lang="zh-CN" altLang="en-US" dirty="0">
                <a:solidFill>
                  <a:prstClr val="black"/>
                </a:solidFill>
              </a:rPr>
              <a:t>如果收到的</a:t>
            </a:r>
            <a:r>
              <a:rPr lang="en-US" altLang="zh-CN" dirty="0">
                <a:solidFill>
                  <a:prstClr val="black"/>
                </a:solidFill>
              </a:rPr>
              <a:t>Pre-Prepare</a:t>
            </a:r>
            <a:r>
              <a:rPr lang="zh-CN" altLang="en-US" dirty="0">
                <a:solidFill>
                  <a:prstClr val="black"/>
                </a:solidFill>
              </a:rPr>
              <a:t>发送</a:t>
            </a:r>
            <a:r>
              <a:rPr lang="en-US" altLang="zh-CN" dirty="0">
                <a:solidFill>
                  <a:prstClr val="black"/>
                </a:solidFill>
              </a:rPr>
              <a:t>id</a:t>
            </a:r>
            <a:r>
              <a:rPr lang="zh-CN" altLang="en-US" dirty="0">
                <a:solidFill>
                  <a:prstClr val="black"/>
                </a:solidFill>
              </a:rPr>
              <a:t>不是当前</a:t>
            </a:r>
            <a:r>
              <a:rPr lang="en-US" altLang="zh-CN" dirty="0">
                <a:solidFill>
                  <a:prstClr val="black"/>
                </a:solidFill>
              </a:rPr>
              <a:t>view</a:t>
            </a:r>
            <a:r>
              <a:rPr lang="zh-CN" altLang="en-US" dirty="0">
                <a:solidFill>
                  <a:prstClr val="black"/>
                </a:solidFill>
              </a:rPr>
              <a:t>的主节点，忽略这个</a:t>
            </a:r>
            <a:r>
              <a:rPr lang="en-US" altLang="zh-CN" dirty="0">
                <a:solidFill>
                  <a:prstClr val="black"/>
                </a:solidFill>
              </a:rPr>
              <a:t>Pre-Prepare</a:t>
            </a:r>
            <a:r>
              <a:rPr lang="zh-CN" altLang="en-US" dirty="0">
                <a:solidFill>
                  <a:prstClr val="black"/>
                </a:solidFill>
              </a:rPr>
              <a:t>消息（</a:t>
            </a:r>
            <a:r>
              <a:rPr lang="en-US" altLang="zh-CN" dirty="0">
                <a:solidFill>
                  <a:prstClr val="black"/>
                </a:solidFill>
              </a:rPr>
              <a:t>view</a:t>
            </a:r>
            <a:r>
              <a:rPr lang="zh-CN" altLang="en-US" dirty="0">
                <a:solidFill>
                  <a:prstClr val="black"/>
                </a:solidFill>
              </a:rPr>
              <a:t>一定，主节点一定 </a:t>
            </a:r>
            <a:r>
              <a:rPr lang="zh-CN" altLang="en-US" dirty="0" smtClean="0">
                <a:solidFill>
                  <a:prstClr val="black"/>
                </a:solidFill>
              </a:rPr>
              <a:t>）</a:t>
            </a:r>
            <a:endParaRPr lang="zh-CN" altLang="en-US" dirty="0">
              <a:solidFill>
                <a:prstClr val="black"/>
              </a:solidFill>
            </a:endParaRPr>
          </a:p>
          <a:p>
            <a:pPr lvl="0"/>
            <a:r>
              <a:rPr lang="en-US" altLang="zh-CN" dirty="0">
                <a:solidFill>
                  <a:prstClr val="black"/>
                </a:solidFill>
              </a:rPr>
              <a:t>3. </a:t>
            </a:r>
            <a:r>
              <a:rPr lang="zh-CN" altLang="en-US" dirty="0">
                <a:solidFill>
                  <a:prstClr val="black"/>
                </a:solidFill>
              </a:rPr>
              <a:t>当收到的</a:t>
            </a:r>
            <a:r>
              <a:rPr lang="en-US" altLang="zh-CN" dirty="0">
                <a:solidFill>
                  <a:prstClr val="black"/>
                </a:solidFill>
              </a:rPr>
              <a:t>view</a:t>
            </a:r>
            <a:r>
              <a:rPr lang="zh-CN" altLang="en-US" dirty="0">
                <a:solidFill>
                  <a:prstClr val="black"/>
                </a:solidFill>
              </a:rPr>
              <a:t>与</a:t>
            </a:r>
            <a:r>
              <a:rPr lang="en-US" altLang="zh-CN" dirty="0">
                <a:solidFill>
                  <a:prstClr val="black"/>
                </a:solidFill>
              </a:rPr>
              <a:t>pbft-core</a:t>
            </a:r>
            <a:r>
              <a:rPr lang="zh-CN" altLang="en-US" dirty="0">
                <a:solidFill>
                  <a:prstClr val="black"/>
                </a:solidFill>
              </a:rPr>
              <a:t>的</a:t>
            </a:r>
            <a:r>
              <a:rPr lang="en-US" altLang="zh-CN" dirty="0">
                <a:solidFill>
                  <a:prstClr val="black"/>
                </a:solidFill>
              </a:rPr>
              <a:t>view</a:t>
            </a:r>
            <a:r>
              <a:rPr lang="zh-CN" altLang="en-US" dirty="0">
                <a:solidFill>
                  <a:prstClr val="black"/>
                </a:solidFill>
              </a:rPr>
              <a:t>不一致，或</a:t>
            </a:r>
            <a:r>
              <a:rPr lang="en-US" altLang="zh-CN" dirty="0">
                <a:solidFill>
                  <a:prstClr val="black"/>
                </a:solidFill>
              </a:rPr>
              <a:t>n</a:t>
            </a:r>
            <a:r>
              <a:rPr lang="zh-CN" altLang="en-US" dirty="0">
                <a:solidFill>
                  <a:prstClr val="black"/>
                </a:solidFill>
              </a:rPr>
              <a:t>不在</a:t>
            </a:r>
            <a:r>
              <a:rPr lang="en-US" altLang="zh-CN" dirty="0">
                <a:solidFill>
                  <a:prstClr val="black"/>
                </a:solidFill>
              </a:rPr>
              <a:t>watermarks</a:t>
            </a:r>
            <a:r>
              <a:rPr lang="zh-CN" altLang="en-US" dirty="0">
                <a:solidFill>
                  <a:prstClr val="black"/>
                </a:solidFill>
              </a:rPr>
              <a:t>间的话，丢弃这个消息</a:t>
            </a:r>
          </a:p>
          <a:p>
            <a:pPr lvl="0"/>
            <a:r>
              <a:rPr lang="en-US" altLang="zh-CN" dirty="0">
                <a:solidFill>
                  <a:prstClr val="black"/>
                </a:solidFill>
              </a:rPr>
              <a:t>4. </a:t>
            </a:r>
            <a:r>
              <a:rPr lang="zh-CN" altLang="en-US" dirty="0">
                <a:solidFill>
                  <a:prstClr val="black"/>
                </a:solidFill>
              </a:rPr>
              <a:t>当</a:t>
            </a:r>
            <a:r>
              <a:rPr lang="en-US" altLang="zh-CN" dirty="0">
                <a:solidFill>
                  <a:prstClr val="black"/>
                </a:solidFill>
              </a:rPr>
              <a:t>n</a:t>
            </a:r>
            <a:r>
              <a:rPr lang="zh-CN" altLang="en-US" dirty="0">
                <a:solidFill>
                  <a:prstClr val="black"/>
                </a:solidFill>
              </a:rPr>
              <a:t>大于</a:t>
            </a:r>
            <a:r>
              <a:rPr lang="en-US" altLang="zh-CN" dirty="0">
                <a:solidFill>
                  <a:prstClr val="black"/>
                </a:solidFill>
              </a:rPr>
              <a:t>viewChangeSeqNo,</a:t>
            </a:r>
            <a:r>
              <a:rPr lang="zh-CN" altLang="en-US" dirty="0">
                <a:solidFill>
                  <a:prstClr val="black"/>
                </a:solidFill>
              </a:rPr>
              <a:t>发送</a:t>
            </a:r>
            <a:r>
              <a:rPr lang="en-US" altLang="zh-CN" dirty="0">
                <a:solidFill>
                  <a:prstClr val="black"/>
                </a:solidFill>
              </a:rPr>
              <a:t>viewChange</a:t>
            </a:r>
            <a:r>
              <a:rPr lang="zh-CN" altLang="en-US" dirty="0">
                <a:solidFill>
                  <a:prstClr val="black"/>
                </a:solidFill>
              </a:rPr>
              <a:t>消息，返回</a:t>
            </a:r>
          </a:p>
          <a:p>
            <a:pPr lvl="0"/>
            <a:r>
              <a:rPr lang="en-US" altLang="zh-CN" dirty="0">
                <a:solidFill>
                  <a:prstClr val="black"/>
                </a:solidFill>
              </a:rPr>
              <a:t>5. </a:t>
            </a:r>
            <a:r>
              <a:rPr lang="zh-CN" altLang="en-US" dirty="0">
                <a:solidFill>
                  <a:prstClr val="black"/>
                </a:solidFill>
              </a:rPr>
              <a:t>当收到相同序列号的消息时，如果消息体不同，进行</a:t>
            </a:r>
            <a:r>
              <a:rPr lang="en-US" altLang="zh-CN" dirty="0" smtClean="0">
                <a:solidFill>
                  <a:prstClr val="black"/>
                </a:solidFill>
              </a:rPr>
              <a:t>view-change</a:t>
            </a:r>
            <a:r>
              <a:rPr lang="zh-CN" altLang="en-US" dirty="0" smtClean="0">
                <a:solidFill>
                  <a:prstClr val="black"/>
                </a:solidFill>
              </a:rPr>
              <a:t>否则</a:t>
            </a:r>
            <a:r>
              <a:rPr lang="zh-CN" altLang="en-US" dirty="0">
                <a:solidFill>
                  <a:prstClr val="black"/>
                </a:solidFill>
              </a:rPr>
              <a:t>，将收到的</a:t>
            </a:r>
            <a:r>
              <a:rPr lang="en-US" altLang="zh-CN" dirty="0">
                <a:solidFill>
                  <a:prstClr val="black"/>
                </a:solidFill>
              </a:rPr>
              <a:t>prePrepare, digest</a:t>
            </a:r>
            <a:r>
              <a:rPr lang="zh-CN" altLang="en-US" dirty="0">
                <a:solidFill>
                  <a:prstClr val="black"/>
                </a:solidFill>
              </a:rPr>
              <a:t>存入</a:t>
            </a:r>
            <a:r>
              <a:rPr lang="en-US" altLang="zh-CN" dirty="0">
                <a:solidFill>
                  <a:prstClr val="black"/>
                </a:solidFill>
              </a:rPr>
              <a:t>cert</a:t>
            </a:r>
            <a:r>
              <a:rPr lang="zh-CN" altLang="en-US" dirty="0">
                <a:solidFill>
                  <a:prstClr val="black"/>
                </a:solidFill>
              </a:rPr>
              <a:t>里</a:t>
            </a:r>
          </a:p>
          <a:p>
            <a:pPr lvl="0"/>
            <a:r>
              <a:rPr lang="en-US" altLang="zh-CN" dirty="0" smtClean="0">
                <a:solidFill>
                  <a:prstClr val="black"/>
                </a:solidFill>
              </a:rPr>
              <a:t>6</a:t>
            </a:r>
            <a:r>
              <a:rPr lang="en-US" altLang="zh-CN" dirty="0">
                <a:solidFill>
                  <a:prstClr val="black"/>
                </a:solidFill>
              </a:rPr>
              <a:t>. </a:t>
            </a:r>
            <a:r>
              <a:rPr lang="zh-CN" altLang="en-US" dirty="0">
                <a:solidFill>
                  <a:prstClr val="black"/>
                </a:solidFill>
              </a:rPr>
              <a:t>当</a:t>
            </a:r>
            <a:r>
              <a:rPr lang="en-US" altLang="zh-CN" dirty="0">
                <a:solidFill>
                  <a:prstClr val="black"/>
                </a:solidFill>
              </a:rPr>
              <a:t>reqBatchStore</a:t>
            </a:r>
            <a:r>
              <a:rPr lang="zh-CN" altLang="en-US" dirty="0">
                <a:solidFill>
                  <a:prstClr val="black"/>
                </a:solidFill>
              </a:rPr>
              <a:t>不存在当前</a:t>
            </a:r>
            <a:r>
              <a:rPr lang="en-US" altLang="zh-CN" dirty="0">
                <a:solidFill>
                  <a:prstClr val="black"/>
                </a:solidFill>
              </a:rPr>
              <a:t>PrePrepare</a:t>
            </a:r>
            <a:r>
              <a:rPr lang="zh-CN" altLang="en-US" dirty="0">
                <a:solidFill>
                  <a:prstClr val="black"/>
                </a:solidFill>
              </a:rPr>
              <a:t>消息的摘要时，首先计算摘要，如果摘要与收到的摘要一致，将摘要记录</a:t>
            </a:r>
          </a:p>
          <a:p>
            <a:pPr lvl="0"/>
            <a:r>
              <a:rPr lang="zh-CN" altLang="en-US" dirty="0">
                <a:solidFill>
                  <a:prstClr val="black"/>
                </a:solidFill>
              </a:rPr>
              <a:t>到</a:t>
            </a:r>
            <a:r>
              <a:rPr lang="en-US" altLang="zh-CN" dirty="0">
                <a:solidFill>
                  <a:prstClr val="black"/>
                </a:solidFill>
              </a:rPr>
              <a:t>reqBatchStore</a:t>
            </a:r>
            <a:r>
              <a:rPr lang="zh-CN" altLang="en-US" dirty="0">
                <a:solidFill>
                  <a:prstClr val="black"/>
                </a:solidFill>
              </a:rPr>
              <a:t>与</a:t>
            </a:r>
            <a:r>
              <a:rPr lang="en-US" altLang="zh-CN" dirty="0">
                <a:solidFill>
                  <a:prstClr val="black"/>
                </a:solidFill>
              </a:rPr>
              <a:t>outstandingReqBatches</a:t>
            </a:r>
            <a:r>
              <a:rPr lang="zh-CN" altLang="en-US" dirty="0">
                <a:solidFill>
                  <a:prstClr val="black"/>
                </a:solidFill>
              </a:rPr>
              <a:t>中，并持久化该</a:t>
            </a:r>
            <a:r>
              <a:rPr lang="en-US" altLang="zh-CN" dirty="0">
                <a:solidFill>
                  <a:prstClr val="black"/>
                </a:solidFill>
              </a:rPr>
              <a:t>reqBatch</a:t>
            </a:r>
          </a:p>
          <a:p>
            <a:pPr lvl="0"/>
            <a:r>
              <a:rPr lang="en-US" altLang="zh-CN" dirty="0" smtClean="0">
                <a:solidFill>
                  <a:prstClr val="black"/>
                </a:solidFill>
              </a:rPr>
              <a:t>7</a:t>
            </a:r>
            <a:r>
              <a:rPr lang="en-US" altLang="zh-CN" dirty="0">
                <a:solidFill>
                  <a:prstClr val="black"/>
                </a:solidFill>
              </a:rPr>
              <a:t>.</a:t>
            </a:r>
            <a:r>
              <a:rPr lang="zh-CN" altLang="en-US" dirty="0">
                <a:solidFill>
                  <a:prstClr val="black"/>
                </a:solidFill>
              </a:rPr>
              <a:t>当前节点不是主节点并且这个</a:t>
            </a:r>
            <a:r>
              <a:rPr lang="en-US" altLang="zh-CN" dirty="0">
                <a:solidFill>
                  <a:prstClr val="black"/>
                </a:solidFill>
              </a:rPr>
              <a:t>Pre-Prepare</a:t>
            </a:r>
            <a:r>
              <a:rPr lang="zh-CN" altLang="en-US" dirty="0">
                <a:solidFill>
                  <a:prstClr val="black"/>
                </a:solidFill>
              </a:rPr>
              <a:t>消息之前没有发送</a:t>
            </a:r>
            <a:r>
              <a:rPr lang="en-US" altLang="zh-CN" dirty="0">
                <a:solidFill>
                  <a:prstClr val="black"/>
                </a:solidFill>
              </a:rPr>
              <a:t>Prepare</a:t>
            </a:r>
            <a:r>
              <a:rPr lang="zh-CN" altLang="en-US" dirty="0">
                <a:solidFill>
                  <a:prstClr val="black"/>
                </a:solidFill>
              </a:rPr>
              <a:t>消息的话，构造</a:t>
            </a:r>
            <a:r>
              <a:rPr lang="en-US" altLang="zh-CN" dirty="0">
                <a:solidFill>
                  <a:prstClr val="black"/>
                </a:solidFill>
              </a:rPr>
              <a:t>prepare</a:t>
            </a:r>
            <a:r>
              <a:rPr lang="zh-CN" altLang="en-US" dirty="0">
                <a:solidFill>
                  <a:prstClr val="black"/>
                </a:solidFill>
              </a:rPr>
              <a:t>消息：</a:t>
            </a:r>
          </a:p>
          <a:p>
            <a:pPr lvl="0"/>
            <a:r>
              <a:rPr lang="zh-CN" altLang="en-US" dirty="0">
                <a:solidFill>
                  <a:prstClr val="black"/>
                </a:solidFill>
              </a:rPr>
              <a:t>然后</a:t>
            </a:r>
            <a:r>
              <a:rPr lang="zh-CN" altLang="en-US" dirty="0" smtClean="0">
                <a:solidFill>
                  <a:prstClr val="black"/>
                </a:solidFill>
              </a:rPr>
              <a:t>自己</a:t>
            </a:r>
            <a:r>
              <a:rPr lang="zh-CN" altLang="en-US" dirty="0">
                <a:solidFill>
                  <a:prstClr val="black"/>
                </a:solidFill>
              </a:rPr>
              <a:t>调用</a:t>
            </a:r>
            <a:r>
              <a:rPr lang="en-US" altLang="zh-CN" dirty="0">
                <a:solidFill>
                  <a:prstClr val="black"/>
                </a:solidFill>
              </a:rPr>
              <a:t>recvPrepare</a:t>
            </a:r>
            <a:r>
              <a:rPr lang="zh-CN" altLang="en-US" dirty="0">
                <a:solidFill>
                  <a:prstClr val="black"/>
                </a:solidFill>
              </a:rPr>
              <a:t>（相当于自己收到了</a:t>
            </a:r>
            <a:r>
              <a:rPr lang="en-US" altLang="zh-CN" dirty="0">
                <a:solidFill>
                  <a:prstClr val="black"/>
                </a:solidFill>
              </a:rPr>
              <a:t>Prepare</a:t>
            </a:r>
            <a:r>
              <a:rPr lang="zh-CN" altLang="en-US" dirty="0">
                <a:solidFill>
                  <a:prstClr val="black"/>
                </a:solidFill>
              </a:rPr>
              <a:t>消息）</a:t>
            </a:r>
          </a:p>
          <a:p>
            <a:pPr lvl="0"/>
            <a:r>
              <a:rPr lang="en-US" altLang="zh-CN" dirty="0" smtClean="0">
                <a:solidFill>
                  <a:prstClr val="black"/>
                </a:solidFill>
              </a:rPr>
              <a:t>8.</a:t>
            </a:r>
            <a:r>
              <a:rPr lang="zh-CN" altLang="en-US" dirty="0" smtClean="0">
                <a:solidFill>
                  <a:prstClr val="black"/>
                </a:solidFill>
              </a:rPr>
              <a:t>持久</a:t>
            </a:r>
            <a:r>
              <a:rPr lang="zh-CN" altLang="en-US" dirty="0">
                <a:solidFill>
                  <a:prstClr val="black"/>
                </a:solidFill>
              </a:rPr>
              <a:t>化</a:t>
            </a:r>
            <a:r>
              <a:rPr lang="en-US" altLang="zh-CN" dirty="0">
                <a:solidFill>
                  <a:prstClr val="black"/>
                </a:solidFill>
              </a:rPr>
              <a:t>qset(?)</a:t>
            </a:r>
          </a:p>
          <a:p>
            <a:pPr lvl="0"/>
            <a:r>
              <a:rPr lang="en-US" altLang="zh-CN" dirty="0" smtClean="0">
                <a:solidFill>
                  <a:prstClr val="black"/>
                </a:solidFill>
              </a:rPr>
              <a:t>9.</a:t>
            </a:r>
            <a:r>
              <a:rPr lang="zh-CN" altLang="en-US" dirty="0" smtClean="0">
                <a:solidFill>
                  <a:prstClr val="black"/>
                </a:solidFill>
              </a:rPr>
              <a:t>调用</a:t>
            </a:r>
            <a:r>
              <a:rPr lang="en-US" altLang="zh-CN" dirty="0">
                <a:solidFill>
                  <a:prstClr val="black"/>
                </a:solidFill>
              </a:rPr>
              <a:t>instance.innerBroadcast(&amp;Message{Payload: &amp;Message_Prepare{Prepare: prep}})</a:t>
            </a:r>
            <a:r>
              <a:rPr lang="zh-CN" altLang="en-US" dirty="0">
                <a:solidFill>
                  <a:prstClr val="black"/>
                </a:solidFill>
              </a:rPr>
              <a:t>广播消息</a:t>
            </a:r>
            <a:endParaRPr kumimoji="0" lang="zh-CN" altLang="en-US" sz="18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778582027"/>
      </p:ext>
    </p:extLst>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036"/>
  <p:tag name="ISPRING_RESOURCE_PATHS_HASH_PRESENTER" val="aca3dea48360795a2bc5dd7c84dbb710cfa96769"/>
</p:tagLst>
</file>

<file path=ppt/theme/theme1.xml><?xml version="1.0" encoding="utf-8"?>
<a:theme xmlns:a="http://schemas.openxmlformats.org/drawingml/2006/main" name="第一PPT，www.1ppt.com">
  <a:themeElements>
    <a:clrScheme name="自定义 4">
      <a:dk1>
        <a:sysClr val="windowText" lastClr="000000"/>
      </a:dk1>
      <a:lt1>
        <a:sysClr val="window" lastClr="FFFFFF"/>
      </a:lt1>
      <a:dk2>
        <a:srgbClr val="373545"/>
      </a:dk2>
      <a:lt2>
        <a:srgbClr val="000000"/>
      </a:lt2>
      <a:accent1>
        <a:srgbClr val="2683C6"/>
      </a:accent1>
      <a:accent2>
        <a:srgbClr val="2683C6"/>
      </a:accent2>
      <a:accent3>
        <a:srgbClr val="2683C6"/>
      </a:accent3>
      <a:accent4>
        <a:srgbClr val="2683C6"/>
      </a:accent4>
      <a:accent5>
        <a:srgbClr val="2683C6"/>
      </a:accent5>
      <a:accent6>
        <a:srgbClr val="2683C6"/>
      </a:accent6>
      <a:hlink>
        <a:srgbClr val="2683C6"/>
      </a:hlink>
      <a:folHlink>
        <a:srgbClr val="2683C6"/>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1210</Words>
  <Application>Microsoft Office PowerPoint</Application>
  <PresentationFormat>自定义</PresentationFormat>
  <Paragraphs>99</Paragraphs>
  <Slides>14</Slides>
  <Notes>13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14</vt:i4>
      </vt:variant>
    </vt:vector>
  </HeadingPairs>
  <TitlesOfParts>
    <vt:vector size="20" baseType="lpstr">
      <vt:lpstr>宋体</vt:lpstr>
      <vt:lpstr>微软雅黑</vt:lpstr>
      <vt:lpstr>Arial</vt:lpstr>
      <vt:lpstr>Calibri</vt:lpstr>
      <vt:lpstr>Calibri Light</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简洁蓝色工作总结</dc:title>
  <dc:creator/>
  <cp:keywords>第一PPT模板网：www.1ppt.com</cp:keywords>
  <cp:lastModifiedBy/>
  <cp:revision>1</cp:revision>
  <dcterms:created xsi:type="dcterms:W3CDTF">2016-09-13T15:23:47Z</dcterms:created>
  <dcterms:modified xsi:type="dcterms:W3CDTF">2017-12-01T06:32:25Z</dcterms:modified>
</cp:coreProperties>
</file>