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7"/>
  </p:notesMasterIdLst>
  <p:sldIdLst>
    <p:sldId id="408" r:id="rId2"/>
    <p:sldId id="370" r:id="rId3"/>
    <p:sldId id="374" r:id="rId4"/>
    <p:sldId id="409" r:id="rId5"/>
    <p:sldId id="411" r:id="rId6"/>
    <p:sldId id="410" r:id="rId7"/>
    <p:sldId id="386" r:id="rId8"/>
    <p:sldId id="387" r:id="rId9"/>
    <p:sldId id="383" r:id="rId10"/>
    <p:sldId id="412" r:id="rId11"/>
    <p:sldId id="413" r:id="rId12"/>
    <p:sldId id="415" r:id="rId13"/>
    <p:sldId id="414" r:id="rId14"/>
    <p:sldId id="416" r:id="rId15"/>
    <p:sldId id="41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339933"/>
    <a:srgbClr val="339966"/>
    <a:srgbClr val="CAD658"/>
    <a:srgbClr val="FD1503"/>
    <a:srgbClr val="8CBEFA"/>
    <a:srgbClr val="95C7F1"/>
    <a:srgbClr val="5C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4" autoAdjust="0"/>
    <p:restoredTop sz="75881" autoAdjust="0"/>
  </p:normalViewPr>
  <p:slideViewPr>
    <p:cSldViewPr>
      <p:cViewPr varScale="1">
        <p:scale>
          <a:sx n="86" d="100"/>
          <a:sy n="86" d="100"/>
        </p:scale>
        <p:origin x="23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AB3E5-B7FD-439F-B1DF-AD29C9C96530}" type="datetimeFigureOut">
              <a:rPr lang="zh-CN" altLang="en-US" smtClean="0"/>
              <a:pPr/>
              <a:t>2019/9/18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B48051-8954-4821-A511-46FBCA123F6D}" type="slidenum">
              <a:rPr lang="zh-CN" altLang="en-US" smtClean="0"/>
              <a:pPr/>
              <a:t>‹#›</a:t>
            </a:fld>
            <a:endParaRPr lang="zh-CN" altLang="en-US"/>
          </a:p>
        </p:txBody>
      </p:sp>
    </p:spTree>
    <p:extLst>
      <p:ext uri="{BB962C8B-B14F-4D97-AF65-F5344CB8AC3E}">
        <p14:creationId xmlns:p14="http://schemas.microsoft.com/office/powerpoint/2010/main" val="87038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上位机计算机控制软件设计，该软件作为人机交互平台，实现示教编程，运行状态显示等。</a:t>
            </a:r>
          </a:p>
          <a:p>
            <a:r>
              <a:rPr lang="en-US" sz="1200" kern="1200" dirty="0">
                <a:solidFill>
                  <a:schemeClr val="tx1"/>
                </a:solidFill>
                <a:latin typeface="+mn-lt"/>
                <a:ea typeface="+mn-ea"/>
                <a:cs typeface="+mn-cs"/>
              </a:rPr>
              <a:t>2PLC</a:t>
            </a:r>
            <a:r>
              <a:rPr lang="zh-CN" altLang="en-US" sz="1200" kern="1200" dirty="0">
                <a:solidFill>
                  <a:schemeClr val="tx1"/>
                </a:solidFill>
                <a:latin typeface="+mn-lt"/>
                <a:ea typeface="+mn-ea"/>
                <a:cs typeface="+mn-cs"/>
              </a:rPr>
              <a:t>控制程序的编写，</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主要用于机械结构中各关节步进电机的控制以及其它输入、输出信号的读取和控制。</a:t>
            </a:r>
          </a:p>
          <a:p>
            <a:r>
              <a:rPr lang="en-US"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硬件的搭建。 </a:t>
            </a:r>
          </a:p>
          <a:p>
            <a:r>
              <a:rPr lang="en-US"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系统调试。包括计算机硬件、软件调试，</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硬件、软件调试以及系统联调。</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    本课题的主要设计任务有三点，一是上位机控制程序的搭建，使用</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软件内嵌</a:t>
            </a:r>
            <a:r>
              <a:rPr lang="en-US" sz="1200" kern="1200" dirty="0">
                <a:solidFill>
                  <a:schemeClr val="tx1"/>
                </a:solidFill>
                <a:latin typeface="+mn-lt"/>
                <a:ea typeface="+mn-ea"/>
                <a:cs typeface="+mn-cs"/>
              </a:rPr>
              <a:t>Microsoft Office Access</a:t>
            </a:r>
            <a:r>
              <a:rPr lang="zh-CN" altLang="en-US" sz="1200" kern="1200" dirty="0">
                <a:solidFill>
                  <a:schemeClr val="tx1"/>
                </a:solidFill>
                <a:latin typeface="+mn-lt"/>
                <a:ea typeface="+mn-ea"/>
                <a:cs typeface="+mn-cs"/>
              </a:rPr>
              <a:t>关系数据库管理系统构建数据库，同时</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兼具图像可视化功能，可完成标本存入和取出过程的实时动画模拟，</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具备同下位机可编程控制器的通讯功能，实现对下位机的控制。第二点是可编程控制器控制程序的编写，本课题中使用台达</a:t>
            </a:r>
            <a:r>
              <a:rPr lang="en-US" sz="1200" kern="1200" dirty="0">
                <a:solidFill>
                  <a:schemeClr val="tx1"/>
                </a:solidFill>
                <a:latin typeface="+mn-lt"/>
                <a:ea typeface="+mn-ea"/>
                <a:cs typeface="+mn-cs"/>
              </a:rPr>
              <a:t>DVP64EH00T3</a:t>
            </a:r>
            <a:r>
              <a:rPr lang="zh-CN" altLang="en-US" sz="1200" kern="1200" dirty="0">
                <a:solidFill>
                  <a:schemeClr val="tx1"/>
                </a:solidFill>
                <a:latin typeface="+mn-lt"/>
                <a:ea typeface="+mn-ea"/>
                <a:cs typeface="+mn-cs"/>
              </a:rPr>
              <a:t>型号的</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，该种</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具有</a:t>
            </a:r>
            <a:r>
              <a:rPr lang="en-US" sz="1200" kern="1200" dirty="0">
                <a:solidFill>
                  <a:schemeClr val="tx1"/>
                </a:solidFill>
                <a:latin typeface="+mn-lt"/>
                <a:ea typeface="+mn-ea"/>
                <a:cs typeface="+mn-cs"/>
              </a:rPr>
              <a:t>64</a:t>
            </a:r>
            <a:r>
              <a:rPr lang="zh-CN" altLang="en-US" sz="1200" kern="1200" dirty="0">
                <a:solidFill>
                  <a:schemeClr val="tx1"/>
                </a:solidFill>
                <a:latin typeface="+mn-lt"/>
                <a:ea typeface="+mn-ea"/>
                <a:cs typeface="+mn-cs"/>
              </a:rPr>
              <a:t>个引脚，且功能稳定，可以实现对步进电机驱动器的控制。第三点是硬件系统的搭建，硬件系统包括计算机、</a:t>
            </a:r>
            <a:r>
              <a:rPr lang="en-US" sz="1200" kern="1200" dirty="0">
                <a:solidFill>
                  <a:schemeClr val="tx1"/>
                </a:solidFill>
                <a:latin typeface="+mn-lt"/>
                <a:ea typeface="+mn-ea"/>
                <a:cs typeface="+mn-cs"/>
              </a:rPr>
              <a:t>485/232</a:t>
            </a:r>
            <a:r>
              <a:rPr lang="zh-CN" altLang="en-US" sz="1200" kern="1200" dirty="0">
                <a:solidFill>
                  <a:schemeClr val="tx1"/>
                </a:solidFill>
                <a:latin typeface="+mn-lt"/>
                <a:ea typeface="+mn-ea"/>
                <a:cs typeface="+mn-cs"/>
              </a:rPr>
              <a:t>转换器、可编程控制器、</a:t>
            </a:r>
            <a:r>
              <a:rPr lang="en-US"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个步进电机及与之配套的步进电机驱动器。</a:t>
            </a:r>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首先建立自动化标本库管理控制系统，接着基于计算机利用</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软件内嵌</a:t>
            </a:r>
            <a:r>
              <a:rPr lang="en-US" sz="1200" kern="1200" dirty="0">
                <a:solidFill>
                  <a:schemeClr val="tx1"/>
                </a:solidFill>
                <a:latin typeface="+mn-lt"/>
                <a:ea typeface="+mn-ea"/>
                <a:cs typeface="+mn-cs"/>
              </a:rPr>
              <a:t>Microsoft OfficeAccess</a:t>
            </a:r>
            <a:r>
              <a:rPr lang="zh-CN" altLang="en-US" sz="1200" kern="1200" dirty="0">
                <a:solidFill>
                  <a:schemeClr val="tx1"/>
                </a:solidFill>
                <a:latin typeface="+mn-lt"/>
                <a:ea typeface="+mn-ea"/>
                <a:cs typeface="+mn-cs"/>
              </a:rPr>
              <a:t>关系数据库管理系统构建数据库，同时</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兼具图像可视化功能，可完成标本存入和取出过程的实时动画模拟，</a:t>
            </a:r>
            <a:r>
              <a:rPr lang="en-US" sz="1200" kern="1200" dirty="0">
                <a:solidFill>
                  <a:schemeClr val="tx1"/>
                </a:solidFill>
                <a:latin typeface="+mn-lt"/>
                <a:ea typeface="+mn-ea"/>
                <a:cs typeface="+mn-cs"/>
              </a:rPr>
              <a:t>LabVIEW</a:t>
            </a:r>
            <a:r>
              <a:rPr lang="zh-CN" altLang="en-US" sz="1200" kern="1200" dirty="0">
                <a:solidFill>
                  <a:schemeClr val="tx1"/>
                </a:solidFill>
                <a:latin typeface="+mn-lt"/>
                <a:ea typeface="+mn-ea"/>
                <a:cs typeface="+mn-cs"/>
              </a:rPr>
              <a:t>具备同下位机可编程控制器的通讯功能，实现对下位机</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的控制。</a:t>
            </a:r>
          </a:p>
          <a:p>
            <a:r>
              <a:rPr lang="zh-CN" altLang="en-US" sz="1200" kern="1200" dirty="0">
                <a:solidFill>
                  <a:schemeClr val="tx1"/>
                </a:solidFill>
                <a:latin typeface="+mn-lt"/>
                <a:ea typeface="+mn-ea"/>
                <a:cs typeface="+mn-cs"/>
              </a:rPr>
              <a:t>另一部分工作时</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控制程序的编写，本课题中使用台达</a:t>
            </a:r>
            <a:r>
              <a:rPr lang="en-US" sz="1200" kern="1200" dirty="0">
                <a:solidFill>
                  <a:schemeClr val="tx1"/>
                </a:solidFill>
                <a:latin typeface="+mn-lt"/>
                <a:ea typeface="+mn-ea"/>
                <a:cs typeface="+mn-cs"/>
              </a:rPr>
              <a:t>DVP64EH00T3</a:t>
            </a:r>
            <a:r>
              <a:rPr lang="zh-CN" altLang="en-US" sz="1200" kern="1200" dirty="0">
                <a:solidFill>
                  <a:schemeClr val="tx1"/>
                </a:solidFill>
                <a:latin typeface="+mn-lt"/>
                <a:ea typeface="+mn-ea"/>
                <a:cs typeface="+mn-cs"/>
              </a:rPr>
              <a:t>型号的</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，该种</a:t>
            </a:r>
            <a:r>
              <a:rPr lang="en-US" sz="1200" kern="1200" dirty="0">
                <a:solidFill>
                  <a:schemeClr val="tx1"/>
                </a:solidFill>
                <a:latin typeface="+mn-lt"/>
                <a:ea typeface="+mn-ea"/>
                <a:cs typeface="+mn-cs"/>
              </a:rPr>
              <a:t>PLC</a:t>
            </a:r>
            <a:r>
              <a:rPr lang="zh-CN" altLang="en-US" sz="1200" kern="1200" dirty="0">
                <a:solidFill>
                  <a:schemeClr val="tx1"/>
                </a:solidFill>
                <a:latin typeface="+mn-lt"/>
                <a:ea typeface="+mn-ea"/>
                <a:cs typeface="+mn-cs"/>
              </a:rPr>
              <a:t>具有</a:t>
            </a:r>
            <a:r>
              <a:rPr lang="en-US" sz="1200" kern="1200" dirty="0">
                <a:solidFill>
                  <a:schemeClr val="tx1"/>
                </a:solidFill>
                <a:latin typeface="+mn-lt"/>
                <a:ea typeface="+mn-ea"/>
                <a:cs typeface="+mn-cs"/>
              </a:rPr>
              <a:t>64</a:t>
            </a:r>
            <a:r>
              <a:rPr lang="zh-CN" altLang="en-US" sz="1200" kern="1200" dirty="0">
                <a:solidFill>
                  <a:schemeClr val="tx1"/>
                </a:solidFill>
                <a:latin typeface="+mn-lt"/>
                <a:ea typeface="+mn-ea"/>
                <a:cs typeface="+mn-cs"/>
              </a:rPr>
              <a:t>个引脚，且功能稳定，可以实现对步进电机驱动器的控制。</a:t>
            </a:r>
          </a:p>
          <a:p>
            <a:endParaRPr lang="zh-CN" altLang="en-US" dirty="0"/>
          </a:p>
        </p:txBody>
      </p:sp>
      <p:sp>
        <p:nvSpPr>
          <p:cNvPr id="4" name="灯片编号占位符 3"/>
          <p:cNvSpPr>
            <a:spLocks noGrp="1"/>
          </p:cNvSpPr>
          <p:nvPr>
            <p:ph type="sldNum" sz="quarter" idx="10"/>
          </p:nvPr>
        </p:nvSpPr>
        <p:spPr/>
        <p:txBody>
          <a:bodyPr/>
          <a:lstStyle/>
          <a:p>
            <a:fld id="{DFB48051-8954-4821-A511-46FBCA123F6D}"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95F2C53E-BC1E-48E5-BE56-1F30F070EF66}" type="datetime1">
              <a:rPr lang="zh-CN" altLang="en-US" smtClean="0"/>
              <a:pPr>
                <a:defRPr/>
              </a:pPr>
              <a:t>2019/9/18</a:t>
            </a:fld>
            <a:endParaRPr lang="en-US" altLang="zh-CN"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47DE525-7136-4DA9-A3BF-7990648C7F50}" type="slidenum">
              <a:rPr lang="en-US" altLang="zh-CN" smtClean="0"/>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fontAlgn="base">
              <a:spcBef>
                <a:spcPct val="0"/>
              </a:spcBef>
              <a:spcAft>
                <a:spcPct val="0"/>
              </a:spcAft>
              <a:defRPr/>
            </a:pPr>
            <a:fld id="{1D1B1B5B-96A1-4292-9FA1-926691C0585C}"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fontAlgn="base">
              <a:spcBef>
                <a:spcPct val="0"/>
              </a:spcBef>
              <a:spcAft>
                <a:spcPct val="0"/>
              </a:spcAft>
              <a:defRPr/>
            </a:pPr>
            <a:fld id="{8E0C761E-98D7-48CA-8EA7-4B5B9F465A95}"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0" y="6196809"/>
            <a:ext cx="2133600" cy="365125"/>
          </a:xfrm>
        </p:spPr>
        <p:txBody>
          <a:bodyPr/>
          <a:lstStyle>
            <a:lvl1pPr>
              <a:defRPr>
                <a:solidFill>
                  <a:schemeClr val="tx1"/>
                </a:solidFill>
              </a:defRPr>
            </a:lvl1pPr>
          </a:lstStyle>
          <a:p>
            <a:pPr>
              <a:defRPr/>
            </a:pPr>
            <a:fld id="{4FEBD853-6562-46B1-B2E4-93CA3F353EE9}" type="datetime1">
              <a:rPr lang="zh-CN" altLang="en-US" smtClean="0"/>
              <a:pPr>
                <a:defRPr/>
              </a:pPr>
              <a:t>2019/9/18</a:t>
            </a:fld>
            <a:endParaRPr lang="en-US" altLang="zh-CN" dirty="0"/>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a:t>
            </a:fld>
            <a:endParaRPr lang="en-US" altLang="zh-CN">
              <a:solidFill>
                <a:srgbClr val="000000"/>
              </a:solidFill>
            </a:endParaRPr>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fontAlgn="base">
              <a:spcBef>
                <a:spcPct val="0"/>
              </a:spcBef>
              <a:spcAft>
                <a:spcPct val="0"/>
              </a:spcAft>
              <a:defRPr/>
            </a:pPr>
            <a:fld id="{EBBCA240-5770-4C30-95FD-D54BB04EFB3D}"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fontAlgn="base">
              <a:spcBef>
                <a:spcPct val="0"/>
              </a:spcBef>
              <a:spcAft>
                <a:spcPct val="0"/>
              </a:spcAft>
              <a:defRPr/>
            </a:pPr>
            <a:fld id="{C89DB7FB-3F28-4B5E-833F-0A81DD75373F}"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fontAlgn="base">
              <a:spcBef>
                <a:spcPct val="0"/>
              </a:spcBef>
              <a:spcAft>
                <a:spcPct val="0"/>
              </a:spcAft>
              <a:defRPr/>
            </a:pPr>
            <a:fld id="{83BC3CE0-7ECC-42C3-91F1-48B52825FD41}"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fontAlgn="base">
              <a:spcBef>
                <a:spcPct val="0"/>
              </a:spcBef>
              <a:spcAft>
                <a:spcPct val="0"/>
              </a:spcAft>
              <a:defRPr/>
            </a:pPr>
            <a:fld id="{F1003BB3-FF65-4113-861B-C0EEAD1FBE31}"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A6CB4E6-5E94-4000-A134-D305F6BD51DC}" type="datetime1">
              <a:rPr lang="zh-CN" altLang="en-US" smtClean="0">
                <a:solidFill>
                  <a:srgbClr val="000000"/>
                </a:solidFill>
              </a:rPr>
              <a:pPr>
                <a:defRPr/>
              </a:pPr>
              <a:t>2019/9/18</a:t>
            </a:fld>
            <a:endParaRPr lang="en-US" altLang="zh-CN" dirty="0">
              <a:solidFill>
                <a:srgbClr val="000000"/>
              </a:solidFill>
            </a:endParaRPr>
          </a:p>
        </p:txBody>
      </p:sp>
      <p:sp>
        <p:nvSpPr>
          <p:cNvPr id="3" name="页脚占位符 2"/>
          <p:cNvSpPr>
            <a:spLocks noGrp="1"/>
          </p:cNvSpPr>
          <p:nvPr>
            <p:ph type="ftr" sz="quarter" idx="11"/>
          </p:nvPr>
        </p:nvSpPr>
        <p:spPr/>
        <p:txBody>
          <a:body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p>
            <a:pPr>
              <a:defRPr/>
            </a:pPr>
            <a:fld id="{DED3788F-03AD-4551-A102-B83DC7AAB41D}" type="slidenum">
              <a:rPr lang="en-US" altLang="zh-CN" smtClean="0">
                <a:solidFill>
                  <a:srgbClr val="000000"/>
                </a:solidFill>
              </a:rPr>
              <a:pPr>
                <a:defRPr/>
              </a:pPr>
              <a:t>‹#›</a:t>
            </a:fld>
            <a:endParaRPr lang="en-US" altLang="zh-CN">
              <a:solidFill>
                <a:srgbClr val="000000"/>
              </a:solidFill>
            </a:endParaRPr>
          </a:p>
        </p:txBody>
      </p:sp>
      <p:pic>
        <p:nvPicPr>
          <p:cNvPr id="5" name="图片 4" descr="校徽1.jpg"/>
          <p:cNvPicPr>
            <a:picLocks noChangeAspect="1"/>
          </p:cNvPicPr>
          <p:nvPr userDrawn="1"/>
        </p:nvPicPr>
        <p:blipFill>
          <a:blip r:embed="rId2" cstate="print">
            <a:clrChange>
              <a:clrFrom>
                <a:srgbClr val="FDFDFB"/>
              </a:clrFrom>
              <a:clrTo>
                <a:srgbClr val="FDFDFB">
                  <a:alpha val="0"/>
                </a:srgbClr>
              </a:clrTo>
            </a:clrChange>
          </a:blip>
          <a:stretch>
            <a:fillRect/>
          </a:stretch>
        </p:blipFill>
        <p:spPr>
          <a:xfrm>
            <a:off x="8244408" y="5805264"/>
            <a:ext cx="634101" cy="6412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100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fld id="{93A288E5-6D52-464C-8C48-3BAE42972B6F}"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fontAlgn="base">
              <a:spcBef>
                <a:spcPct val="0"/>
              </a:spcBef>
              <a:spcAft>
                <a:spcPct val="0"/>
              </a:spcAft>
              <a:defRPr/>
            </a:pPr>
            <a:fld id="{BB5CD72F-AE18-4513-9B30-960D9C8D7E28}" type="datetime1">
              <a:rPr lang="zh-CN" altLang="en-US" smtClean="0">
                <a:solidFill>
                  <a:srgbClr val="FFFFFF"/>
                </a:solidFill>
              </a:rPr>
              <a:pPr fontAlgn="base">
                <a:spcBef>
                  <a:spcPct val="0"/>
                </a:spcBef>
                <a:spcAft>
                  <a:spcPct val="0"/>
                </a:spcAft>
                <a:defRPr/>
              </a:pPr>
              <a:t>2019/9/18</a:t>
            </a:fld>
            <a:endParaRPr lang="en-US" altLang="zh-CN">
              <a:solidFill>
                <a:srgbClr val="FFFFFF"/>
              </a:solidFill>
            </a:endParaRPr>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pPr algn="ctr" fontAlgn="base">
              <a:spcBef>
                <a:spcPct val="0"/>
              </a:spcBef>
              <a:spcAft>
                <a:spcPct val="0"/>
              </a:spcAft>
              <a:defRPr/>
            </a:pPr>
            <a:fld id="{C7D5C3F2-1863-4E65-9AC9-3952DAE87CA2}" type="slidenum">
              <a:rPr lang="zh-CN" altLang="en-US" smtClean="0">
                <a:solidFill>
                  <a:srgbClr val="000000"/>
                </a:solidFill>
              </a:rPr>
              <a:pPr algn="ctr" fontAlgn="base">
                <a:spcBef>
                  <a:spcPct val="0"/>
                </a:spcBef>
                <a:spcAft>
                  <a:spcPct val="0"/>
                </a:spcAft>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0" y="6185881"/>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BB0D8C3B-BB23-43AE-A32C-0F573FE21454}" type="datetime1">
              <a:rPr lang="zh-CN" altLang="en-US" smtClean="0"/>
              <a:pPr>
                <a:defRPr/>
              </a:pPr>
              <a:t>2019/9/18</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D89604-4A06-4018-AD0B-D67AA56E8841}" type="slidenum">
              <a:rPr lang="zh-CN" altLang="en-US" smtClean="0">
                <a:solidFill>
                  <a:prstClr val="black">
                    <a:tint val="75000"/>
                  </a:prstClr>
                </a:solidFill>
              </a:rPr>
              <a:pPr>
                <a:defRPr/>
              </a:pPr>
              <a:t>‹#›</a:t>
            </a:fld>
            <a:endParaRPr lang="zh-CN" altLang="en-US">
              <a:solidFill>
                <a:prstClr val="black">
                  <a:tint val="75000"/>
                </a:prstClr>
              </a:solidFill>
            </a:endParaRPr>
          </a:p>
        </p:txBody>
      </p:sp>
      <p:pic>
        <p:nvPicPr>
          <p:cNvPr id="7" name="图片 6" descr="合.tif"/>
          <p:cNvPicPr>
            <a:picLocks noChangeAspect="1"/>
          </p:cNvPicPr>
          <p:nvPr userDrawn="1"/>
        </p:nvPicPr>
        <p:blipFill>
          <a:blip r:embed="rId13" cstate="print"/>
          <a:stretch>
            <a:fillRect/>
          </a:stretch>
        </p:blipFill>
        <p:spPr>
          <a:xfrm>
            <a:off x="0" y="-27384"/>
            <a:ext cx="9144000" cy="831272"/>
          </a:xfrm>
          <a:prstGeom prst="rect">
            <a:avLst/>
          </a:prstGeom>
        </p:spPr>
      </p:pic>
      <p:sp>
        <p:nvSpPr>
          <p:cNvPr id="8" name="矩形 7"/>
          <p:cNvSpPr/>
          <p:nvPr userDrawn="1"/>
        </p:nvSpPr>
        <p:spPr>
          <a:xfrm>
            <a:off x="0" y="6669360"/>
            <a:ext cx="9144000" cy="18864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0" y="6597352"/>
            <a:ext cx="1691680" cy="0"/>
          </a:xfrm>
          <a:prstGeom prst="line">
            <a:avLst/>
          </a:prstGeom>
          <a:ln w="539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6496589"/>
            <a:ext cx="1043608"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spd="slow">
    <p:pull dir="ru"/>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Text Box 19"/>
          <p:cNvSpPr txBox="1">
            <a:spLocks noChangeArrowheads="1"/>
          </p:cNvSpPr>
          <p:nvPr/>
        </p:nvSpPr>
        <p:spPr bwMode="auto">
          <a:xfrm>
            <a:off x="1571604" y="1500174"/>
            <a:ext cx="5857916" cy="2007729"/>
          </a:xfrm>
          <a:prstGeom prst="rect">
            <a:avLst/>
          </a:prstGeom>
          <a:noFill/>
          <a:ln w="9525">
            <a:noFill/>
            <a:miter lim="800000"/>
            <a:headEnd/>
            <a:tailEnd/>
          </a:ln>
          <a:effectLst/>
        </p:spPr>
        <p:txBody>
          <a:bodyPr wrap="square">
            <a:spAutoFit/>
          </a:bodyPr>
          <a:lstStyle/>
          <a:p>
            <a:pPr algn="ctr">
              <a:lnSpc>
                <a:spcPct val="150000"/>
              </a:lnSpc>
            </a:pPr>
            <a:r>
              <a:rPr lang="zh-CN" altLang="en-US" sz="4400" b="1" dirty="0">
                <a:ea typeface="黑体" pitchFamily="49" charset="-122"/>
              </a:rPr>
              <a:t>智能捡网球机器人设计与开发</a:t>
            </a:r>
          </a:p>
        </p:txBody>
      </p:sp>
      <p:sp>
        <p:nvSpPr>
          <p:cNvPr id="10" name="TextBox 46"/>
          <p:cNvSpPr>
            <a:spLocks noChangeArrowheads="1"/>
          </p:cNvSpPr>
          <p:nvPr/>
        </p:nvSpPr>
        <p:spPr bwMode="auto">
          <a:xfrm>
            <a:off x="3643306" y="4500570"/>
            <a:ext cx="4457656" cy="954107"/>
          </a:xfrm>
          <a:prstGeom prst="rect">
            <a:avLst/>
          </a:prstGeom>
          <a:noFill/>
          <a:ln w="9525">
            <a:noFill/>
            <a:miter lim="800000"/>
            <a:headEnd/>
            <a:tailEnd/>
          </a:ln>
        </p:spPr>
        <p:txBody>
          <a:bodyPr wrap="square">
            <a:spAutoFit/>
          </a:bodyPr>
          <a:lstStyle/>
          <a:p>
            <a:pPr algn="ctr"/>
            <a:r>
              <a:rPr lang="zh-CN" altLang="en-US" sz="2800" dirty="0">
                <a:latin typeface="华文行楷" pitchFamily="2" charset="-122"/>
                <a:ea typeface="华文行楷" pitchFamily="2" charset="-122"/>
                <a:sym typeface="方正瘦金书简体" pitchFamily="65" charset="-122"/>
              </a:rPr>
              <a:t>       汇  报  人：张峥</a:t>
            </a:r>
            <a:endParaRPr lang="en-US" altLang="zh-CN" sz="2800" dirty="0">
              <a:latin typeface="华文行楷" pitchFamily="2" charset="-122"/>
              <a:ea typeface="华文行楷" pitchFamily="2" charset="-122"/>
              <a:sym typeface="方正瘦金书简体" pitchFamily="65" charset="-122"/>
            </a:endParaRPr>
          </a:p>
          <a:p>
            <a:pPr algn="ctr"/>
            <a:r>
              <a:rPr lang="en-US" altLang="zh-CN" sz="2800" dirty="0">
                <a:latin typeface="华文行楷" pitchFamily="2" charset="-122"/>
                <a:ea typeface="华文行楷" pitchFamily="2" charset="-122"/>
                <a:sym typeface="方正瘦金书简体" pitchFamily="65" charset="-122"/>
              </a:rPr>
              <a:t>	</a:t>
            </a:r>
            <a:r>
              <a:rPr lang="zh-CN" altLang="en-US" sz="2800" dirty="0">
                <a:latin typeface="华文行楷" pitchFamily="2" charset="-122"/>
                <a:ea typeface="华文行楷" pitchFamily="2" charset="-122"/>
                <a:sym typeface="方正瘦金书简体" pitchFamily="65" charset="-122"/>
              </a:rPr>
              <a:t>指导老师：肖爱平</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3879588"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已完成相关工作</a:t>
            </a:r>
          </a:p>
        </p:txBody>
      </p:sp>
      <p:sp>
        <p:nvSpPr>
          <p:cNvPr id="4" name="TextBox 3"/>
          <p:cNvSpPr txBox="1"/>
          <p:nvPr/>
        </p:nvSpPr>
        <p:spPr>
          <a:xfrm>
            <a:off x="642910" y="2214554"/>
            <a:ext cx="7858180" cy="3447098"/>
          </a:xfrm>
          <a:prstGeom prst="rect">
            <a:avLst/>
          </a:prstGeom>
          <a:noFill/>
        </p:spPr>
        <p:txBody>
          <a:bodyPr wrap="square" rtlCol="0">
            <a:spAutoFit/>
          </a:bodyPr>
          <a:lstStyle/>
          <a:p>
            <a:pPr>
              <a:lnSpc>
                <a:spcPts val="4000"/>
              </a:lnSpc>
            </a:pPr>
            <a:r>
              <a:rPr lang="en-US" altLang="zh-CN" sz="2400" dirty="0">
                <a:latin typeface="黑体" pitchFamily="49" charset="-122"/>
                <a:ea typeface="黑体" pitchFamily="49" charset="-122"/>
              </a:rPr>
              <a:t>1.</a:t>
            </a:r>
            <a:r>
              <a:rPr lang="zh-CN" altLang="en-US" sz="2400" dirty="0">
                <a:latin typeface="黑体" pitchFamily="49" charset="-122"/>
                <a:ea typeface="黑体" pitchFamily="49" charset="-122"/>
              </a:rPr>
              <a:t>在研一期间，在导师指导下已经系统学习了</a:t>
            </a:r>
            <a:r>
              <a:rPr lang="en-US" sz="2400" dirty="0">
                <a:latin typeface="黑体" pitchFamily="49" charset="-122"/>
                <a:ea typeface="黑体" pitchFamily="49" charset="-122"/>
              </a:rPr>
              <a:t>LabVIEW</a:t>
            </a:r>
            <a:r>
              <a:rPr lang="zh-CN" altLang="en-US" sz="2400" dirty="0">
                <a:latin typeface="黑体" pitchFamily="49" charset="-122"/>
                <a:ea typeface="黑体" pitchFamily="49" charset="-122"/>
              </a:rPr>
              <a:t>的相关知识和台达</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的编程相关知识，现已经具备了相关理论知识储备。</a:t>
            </a:r>
          </a:p>
          <a:p>
            <a:pPr>
              <a:lnSpc>
                <a:spcPts val="4000"/>
              </a:lnSpc>
            </a:pPr>
            <a:r>
              <a:rPr lang="en-US" altLang="zh-CN" sz="2400" dirty="0">
                <a:latin typeface="黑体" pitchFamily="49" charset="-122"/>
                <a:ea typeface="黑体" pitchFamily="49" charset="-122"/>
              </a:rPr>
              <a:t>2.</a:t>
            </a:r>
            <a:r>
              <a:rPr lang="zh-CN" altLang="en-US" sz="2400" dirty="0">
                <a:latin typeface="黑体" pitchFamily="49" charset="-122"/>
                <a:ea typeface="黑体" pitchFamily="49" charset="-122"/>
              </a:rPr>
              <a:t>本课题的相关硬件已经购买完毕，其中台达</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已经经过简单的程序运行测试，功能正常，可以完成与上位机</a:t>
            </a:r>
            <a:r>
              <a:rPr lang="en-US" sz="2400" dirty="0">
                <a:latin typeface="黑体" pitchFamily="49" charset="-122"/>
                <a:ea typeface="黑体" pitchFamily="49" charset="-122"/>
              </a:rPr>
              <a:t>--</a:t>
            </a:r>
            <a:r>
              <a:rPr lang="zh-CN" altLang="en-US" sz="2400" dirty="0">
                <a:latin typeface="黑体" pitchFamily="49" charset="-122"/>
                <a:ea typeface="黑体" pitchFamily="49" charset="-122"/>
              </a:rPr>
              <a:t>计算机的通讯和对步进电机驱动器的控制工作。</a:t>
            </a:r>
          </a:p>
          <a:p>
            <a:endParaRPr lang="zh-CN" altLang="en-US" dirty="0"/>
          </a:p>
        </p:txBody>
      </p:sp>
    </p:spTree>
    <p:extLst>
      <p:ext uri="{BB962C8B-B14F-4D97-AF65-F5344CB8AC3E}">
        <p14:creationId xmlns:p14="http://schemas.microsoft.com/office/powerpoint/2010/main" val="34937891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6957354"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自动化标本库硬件结构原理图</a:t>
            </a:r>
          </a:p>
        </p:txBody>
      </p:sp>
      <p:sp>
        <p:nvSpPr>
          <p:cNvPr id="4" name="TextBox 3"/>
          <p:cNvSpPr txBox="1"/>
          <p:nvPr/>
        </p:nvSpPr>
        <p:spPr>
          <a:xfrm>
            <a:off x="642910" y="2500306"/>
            <a:ext cx="7858180" cy="882293"/>
          </a:xfrm>
          <a:prstGeom prst="rect">
            <a:avLst/>
          </a:prstGeom>
          <a:noFill/>
        </p:spPr>
        <p:txBody>
          <a:bodyPr wrap="square" rtlCol="0">
            <a:spAutoFit/>
          </a:bodyPr>
          <a:lstStyle/>
          <a:p>
            <a:pPr>
              <a:lnSpc>
                <a:spcPts val="4000"/>
              </a:lnSpc>
            </a:pPr>
            <a:r>
              <a:rPr lang="zh-CN" altLang="en-US" dirty="0"/>
              <a:t>             </a:t>
            </a:r>
            <a:endParaRPr lang="zh-CN" altLang="en-US" sz="2400" dirty="0">
              <a:latin typeface="黑体" pitchFamily="49" charset="-122"/>
              <a:ea typeface="黑体" pitchFamily="49" charset="-122"/>
            </a:endParaRPr>
          </a:p>
          <a:p>
            <a:endParaRPr lang="zh-CN" altLang="en-US" dirty="0"/>
          </a:p>
        </p:txBody>
      </p:sp>
      <p:pic>
        <p:nvPicPr>
          <p:cNvPr id="6" name="图片 5" descr="1232141.png"/>
          <p:cNvPicPr>
            <a:picLocks noChangeAspect="1"/>
          </p:cNvPicPr>
          <p:nvPr/>
        </p:nvPicPr>
        <p:blipFill>
          <a:blip r:embed="rId2"/>
          <a:stretch>
            <a:fillRect/>
          </a:stretch>
        </p:blipFill>
        <p:spPr>
          <a:xfrm>
            <a:off x="714348" y="2000240"/>
            <a:ext cx="7715304" cy="4286280"/>
          </a:xfrm>
          <a:prstGeom prst="rect">
            <a:avLst/>
          </a:prstGeom>
        </p:spPr>
      </p:pic>
    </p:spTree>
    <p:extLst>
      <p:ext uri="{BB962C8B-B14F-4D97-AF65-F5344CB8AC3E}">
        <p14:creationId xmlns:p14="http://schemas.microsoft.com/office/powerpoint/2010/main" val="34937891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2853666"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硬件实物图</a:t>
            </a:r>
          </a:p>
        </p:txBody>
      </p:sp>
      <p:sp>
        <p:nvSpPr>
          <p:cNvPr id="4" name="TextBox 3"/>
          <p:cNvSpPr txBox="1"/>
          <p:nvPr/>
        </p:nvSpPr>
        <p:spPr>
          <a:xfrm>
            <a:off x="642910" y="2500306"/>
            <a:ext cx="7858180" cy="882293"/>
          </a:xfrm>
          <a:prstGeom prst="rect">
            <a:avLst/>
          </a:prstGeom>
          <a:noFill/>
        </p:spPr>
        <p:txBody>
          <a:bodyPr wrap="square" rtlCol="0">
            <a:spAutoFit/>
          </a:bodyPr>
          <a:lstStyle/>
          <a:p>
            <a:pPr>
              <a:lnSpc>
                <a:spcPts val="4000"/>
              </a:lnSpc>
            </a:pPr>
            <a:r>
              <a:rPr lang="zh-CN" altLang="en-US" dirty="0"/>
              <a:t>             </a:t>
            </a:r>
            <a:endParaRPr lang="zh-CN" altLang="en-US" sz="2400" dirty="0">
              <a:latin typeface="黑体" pitchFamily="49" charset="-122"/>
              <a:ea typeface="黑体" pitchFamily="49" charset="-122"/>
            </a:endParaRPr>
          </a:p>
          <a:p>
            <a:endParaRPr lang="zh-CN" altLang="en-US" dirty="0"/>
          </a:p>
        </p:txBody>
      </p:sp>
      <p:pic>
        <p:nvPicPr>
          <p:cNvPr id="6" name="图片 5" descr="IMG_016453333.JPG"/>
          <p:cNvPicPr>
            <a:picLocks noChangeAspect="1"/>
          </p:cNvPicPr>
          <p:nvPr/>
        </p:nvPicPr>
        <p:blipFill>
          <a:blip r:embed="rId2" cstate="print"/>
          <a:stretch>
            <a:fillRect/>
          </a:stretch>
        </p:blipFill>
        <p:spPr>
          <a:xfrm rot="16200000">
            <a:off x="2500298" y="1071546"/>
            <a:ext cx="4000528" cy="6143668"/>
          </a:xfrm>
          <a:prstGeom prst="rect">
            <a:avLst/>
          </a:prstGeom>
          <a:ln>
            <a:noFill/>
          </a:ln>
          <a:effectLst>
            <a:softEdge rad="112500"/>
          </a:effectLst>
        </p:spPr>
      </p:pic>
    </p:spTree>
    <p:extLst>
      <p:ext uri="{BB962C8B-B14F-4D97-AF65-F5344CB8AC3E}">
        <p14:creationId xmlns:p14="http://schemas.microsoft.com/office/powerpoint/2010/main" val="3493789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5931432"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研究计划和预期研究结果</a:t>
            </a:r>
          </a:p>
        </p:txBody>
      </p:sp>
      <p:sp>
        <p:nvSpPr>
          <p:cNvPr id="4" name="TextBox 3"/>
          <p:cNvSpPr txBox="1"/>
          <p:nvPr/>
        </p:nvSpPr>
        <p:spPr>
          <a:xfrm>
            <a:off x="642910" y="2143116"/>
            <a:ext cx="7858180" cy="3447098"/>
          </a:xfrm>
          <a:prstGeom prst="rect">
            <a:avLst/>
          </a:prstGeom>
          <a:noFill/>
        </p:spPr>
        <p:txBody>
          <a:bodyPr wrap="square" rtlCol="0">
            <a:spAutoFit/>
          </a:bodyPr>
          <a:lstStyle/>
          <a:p>
            <a:pPr>
              <a:lnSpc>
                <a:spcPts val="4000"/>
              </a:lnSpc>
            </a:pPr>
            <a:r>
              <a:rPr lang="zh-CN" altLang="en-US" dirty="0"/>
              <a:t> </a:t>
            </a:r>
            <a:r>
              <a:rPr lang="zh-CN" altLang="en-US" sz="2400" b="1" dirty="0">
                <a:latin typeface="黑体" pitchFamily="49" charset="-122"/>
                <a:ea typeface="黑体" pitchFamily="49" charset="-122"/>
              </a:rPr>
              <a:t>研究计划：</a:t>
            </a:r>
            <a:endParaRPr lang="en-US" altLang="zh-CN" sz="2400" b="1" dirty="0">
              <a:latin typeface="黑体" pitchFamily="49" charset="-122"/>
              <a:ea typeface="黑体" pitchFamily="49" charset="-122"/>
            </a:endParaRPr>
          </a:p>
          <a:p>
            <a:pPr>
              <a:lnSpc>
                <a:spcPts val="4000"/>
              </a:lnSpc>
            </a:pPr>
            <a:r>
              <a:rPr lang="en-US" altLang="en-US" sz="2400" dirty="0">
                <a:latin typeface="黑体" pitchFamily="49" charset="-122"/>
                <a:ea typeface="黑体" pitchFamily="49" charset="-122"/>
              </a:rPr>
              <a:t>2015.09-2015.10</a:t>
            </a:r>
            <a:r>
              <a:rPr lang="zh-CN" altLang="en-US" sz="2400" dirty="0">
                <a:latin typeface="黑体" pitchFamily="49" charset="-122"/>
                <a:ea typeface="黑体" pitchFamily="49" charset="-122"/>
              </a:rPr>
              <a:t>：自动化标本库硬件结构的工作原理并                   </a:t>
            </a:r>
            <a:endParaRPr lang="en-US" altLang="zh-CN" sz="2400" dirty="0">
              <a:latin typeface="黑体" pitchFamily="49" charset="-122"/>
              <a:ea typeface="黑体" pitchFamily="49" charset="-122"/>
            </a:endParaRPr>
          </a:p>
          <a:p>
            <a:pPr>
              <a:lnSpc>
                <a:spcPts val="4000"/>
              </a:lnSpc>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完成硬件的搭建。</a:t>
            </a:r>
          </a:p>
          <a:p>
            <a:pPr>
              <a:lnSpc>
                <a:spcPts val="4000"/>
              </a:lnSpc>
            </a:pPr>
            <a:r>
              <a:rPr lang="en-US" altLang="en-US" sz="2400" dirty="0">
                <a:latin typeface="黑体" pitchFamily="49" charset="-122"/>
                <a:ea typeface="黑体" pitchFamily="49" charset="-122"/>
              </a:rPr>
              <a:t>2015.11-2015.12</a:t>
            </a:r>
            <a:r>
              <a:rPr lang="zh-CN" altLang="en-US" sz="2400" dirty="0">
                <a:latin typeface="黑体" pitchFamily="49" charset="-122"/>
                <a:ea typeface="黑体" pitchFamily="49" charset="-122"/>
              </a:rPr>
              <a:t>：上位机软件设计及</a:t>
            </a:r>
            <a:r>
              <a:rPr lang="en-US" altLang="en-US" sz="2400" dirty="0">
                <a:latin typeface="黑体" pitchFamily="49" charset="-122"/>
                <a:ea typeface="黑体" pitchFamily="49" charset="-122"/>
              </a:rPr>
              <a:t>PLC</a:t>
            </a:r>
            <a:r>
              <a:rPr lang="zh-CN" altLang="en-US" sz="2400" dirty="0">
                <a:latin typeface="黑体" pitchFamily="49" charset="-122"/>
                <a:ea typeface="黑体" pitchFamily="49" charset="-122"/>
              </a:rPr>
              <a:t>程序的编写。</a:t>
            </a:r>
          </a:p>
          <a:p>
            <a:pPr>
              <a:lnSpc>
                <a:spcPts val="4000"/>
              </a:lnSpc>
            </a:pPr>
            <a:r>
              <a:rPr lang="en-US" altLang="en-US" sz="2400" dirty="0">
                <a:latin typeface="黑体" pitchFamily="49" charset="-122"/>
                <a:ea typeface="黑体" pitchFamily="49" charset="-122"/>
              </a:rPr>
              <a:t>2016.01-2016.02</a:t>
            </a:r>
            <a:r>
              <a:rPr lang="zh-CN" altLang="en-US" sz="2400" dirty="0">
                <a:latin typeface="黑体" pitchFamily="49" charset="-122"/>
                <a:ea typeface="黑体" pitchFamily="49" charset="-122"/>
              </a:rPr>
              <a:t>：管理控制系统调试及软件改进。</a:t>
            </a:r>
          </a:p>
          <a:p>
            <a:pPr>
              <a:lnSpc>
                <a:spcPts val="4000"/>
              </a:lnSpc>
            </a:pPr>
            <a:r>
              <a:rPr lang="en-US" altLang="en-US" sz="2400" dirty="0">
                <a:latin typeface="黑体" pitchFamily="49" charset="-122"/>
                <a:ea typeface="黑体" pitchFamily="49" charset="-122"/>
              </a:rPr>
              <a:t>2016.03-2016.04</a:t>
            </a:r>
            <a:r>
              <a:rPr lang="zh-CN" altLang="en-US" sz="2400" dirty="0">
                <a:latin typeface="黑体" pitchFamily="49" charset="-122"/>
                <a:ea typeface="黑体" pitchFamily="49" charset="-122"/>
              </a:rPr>
              <a:t>：毕业论文撰写，准备答辩。</a:t>
            </a:r>
          </a:p>
          <a:p>
            <a:endParaRPr lang="zh-CN" altLang="en-US" dirty="0"/>
          </a:p>
        </p:txBody>
      </p:sp>
    </p:spTree>
    <p:extLst>
      <p:ext uri="{BB962C8B-B14F-4D97-AF65-F5344CB8AC3E}">
        <p14:creationId xmlns:p14="http://schemas.microsoft.com/office/powerpoint/2010/main" val="34937891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5931432"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研究计划和预期研究结果</a:t>
            </a:r>
          </a:p>
        </p:txBody>
      </p:sp>
      <p:sp>
        <p:nvSpPr>
          <p:cNvPr id="4" name="TextBox 3"/>
          <p:cNvSpPr txBox="1"/>
          <p:nvPr/>
        </p:nvSpPr>
        <p:spPr>
          <a:xfrm>
            <a:off x="642910" y="2285992"/>
            <a:ext cx="7858180" cy="2421176"/>
          </a:xfrm>
          <a:prstGeom prst="rect">
            <a:avLst/>
          </a:prstGeom>
          <a:noFill/>
        </p:spPr>
        <p:txBody>
          <a:bodyPr wrap="square" rtlCol="0">
            <a:spAutoFit/>
          </a:bodyPr>
          <a:lstStyle/>
          <a:p>
            <a:pPr>
              <a:lnSpc>
                <a:spcPts val="4000"/>
              </a:lnSpc>
            </a:pPr>
            <a:r>
              <a:rPr lang="zh-CN" altLang="en-US" dirty="0"/>
              <a:t> </a:t>
            </a:r>
            <a:r>
              <a:rPr lang="zh-CN" altLang="en-US" sz="2400" b="1" dirty="0">
                <a:latin typeface="黑体" pitchFamily="49" charset="-122"/>
                <a:ea typeface="黑体" pitchFamily="49" charset="-122"/>
              </a:rPr>
              <a:t>预期结果：</a:t>
            </a:r>
            <a:endParaRPr lang="en-US" altLang="zh-CN" sz="2400" b="1" dirty="0">
              <a:latin typeface="黑体" pitchFamily="49" charset="-122"/>
              <a:ea typeface="黑体" pitchFamily="49" charset="-122"/>
            </a:endParaRPr>
          </a:p>
          <a:p>
            <a:pPr>
              <a:lnSpc>
                <a:spcPts val="4000"/>
              </a:lnSpc>
            </a:pPr>
            <a:r>
              <a:rPr lang="zh-CN" altLang="en-US" sz="2400" dirty="0">
                <a:latin typeface="黑体" pitchFamily="49" charset="-122"/>
                <a:ea typeface="黑体" pitchFamily="49" charset="-122"/>
              </a:rPr>
              <a:t>    实现自动化标本库管理控制系统的标本库数据库管理、人机交互、标本存取等基本功能。</a:t>
            </a:r>
          </a:p>
          <a:p>
            <a:pPr>
              <a:lnSpc>
                <a:spcPts val="4000"/>
              </a:lnSpc>
            </a:pPr>
            <a:r>
              <a:rPr lang="en-US" sz="2400" dirty="0">
                <a:latin typeface="黑体" pitchFamily="49" charset="-122"/>
                <a:ea typeface="黑体" pitchFamily="49" charset="-122"/>
              </a:rPr>
              <a:t>    </a:t>
            </a:r>
            <a:r>
              <a:rPr lang="zh-CN" altLang="en-US" sz="2400" dirty="0">
                <a:latin typeface="黑体" pitchFamily="49" charset="-122"/>
                <a:ea typeface="黑体" pitchFamily="49" charset="-122"/>
              </a:rPr>
              <a:t>撰写学术论文</a:t>
            </a:r>
            <a:r>
              <a:rPr lang="en-US" sz="2400" dirty="0">
                <a:latin typeface="黑体" pitchFamily="49" charset="-122"/>
                <a:ea typeface="黑体" pitchFamily="49" charset="-122"/>
              </a:rPr>
              <a:t>1</a:t>
            </a:r>
            <a:r>
              <a:rPr lang="zh-CN" altLang="en-US" sz="2400" dirty="0">
                <a:latin typeface="黑体" pitchFamily="49" charset="-122"/>
                <a:ea typeface="黑体" pitchFamily="49" charset="-122"/>
              </a:rPr>
              <a:t>篇，毕业论文</a:t>
            </a:r>
            <a:r>
              <a:rPr lang="en-US" sz="2400" dirty="0">
                <a:latin typeface="黑体" pitchFamily="49" charset="-122"/>
                <a:ea typeface="黑体" pitchFamily="49" charset="-122"/>
              </a:rPr>
              <a:t>1</a:t>
            </a:r>
            <a:r>
              <a:rPr lang="zh-CN" altLang="en-US" sz="2400" dirty="0">
                <a:latin typeface="黑体" pitchFamily="49" charset="-122"/>
                <a:ea typeface="黑体" pitchFamily="49" charset="-122"/>
              </a:rPr>
              <a:t>篇。</a:t>
            </a:r>
          </a:p>
          <a:p>
            <a:endParaRPr lang="zh-CN" altLang="en-US" dirty="0"/>
          </a:p>
        </p:txBody>
      </p:sp>
    </p:spTree>
    <p:extLst>
      <p:ext uri="{BB962C8B-B14F-4D97-AF65-F5344CB8AC3E}">
        <p14:creationId xmlns:p14="http://schemas.microsoft.com/office/powerpoint/2010/main" val="34937891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571744"/>
            <a:ext cx="6984776" cy="830997"/>
          </a:xfrm>
          <a:prstGeom prst="rect">
            <a:avLst/>
          </a:prstGeom>
          <a:noFill/>
        </p:spPr>
        <p:txBody>
          <a:bodyPr wrap="square" rtlCol="0">
            <a:spAutoFit/>
          </a:bodyPr>
          <a:lstStyle/>
          <a:p>
            <a:pPr algn="ctr"/>
            <a:r>
              <a:rPr lang="zh-CN" altLang="en-US" sz="4800" dirty="0">
                <a:latin typeface="Times New Roman" pitchFamily="18" charset="0"/>
                <a:cs typeface="Times New Roman" pitchFamily="18" charset="0"/>
              </a:rPr>
              <a:t>请各位老师批评指正！</a:t>
            </a:r>
          </a:p>
        </p:txBody>
      </p:sp>
    </p:spTree>
    <p:extLst>
      <p:ext uri="{BB962C8B-B14F-4D97-AF65-F5344CB8AC3E}">
        <p14:creationId xmlns:p14="http://schemas.microsoft.com/office/powerpoint/2010/main" val="34937891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3929058" y="1643050"/>
            <a:ext cx="2350323" cy="461665"/>
          </a:xfrm>
          <a:prstGeom prst="rect">
            <a:avLst/>
          </a:prstGeom>
          <a:noFill/>
          <a:ln w="9525">
            <a:noFill/>
            <a:miter lim="800000"/>
            <a:headEnd/>
            <a:tailEnd/>
          </a:ln>
        </p:spPr>
        <p:txBody>
          <a:bodyPr wrap="none">
            <a:spAutoFit/>
          </a:bodyPr>
          <a:lstStyle/>
          <a:p>
            <a:r>
              <a:rPr lang="zh-CN" altLang="en-US" sz="2400" dirty="0">
                <a:latin typeface="黑体" pitchFamily="49" charset="-122"/>
                <a:ea typeface="黑体" pitchFamily="49" charset="-122"/>
              </a:rPr>
              <a:t>研究背景及意义</a:t>
            </a:r>
          </a:p>
        </p:txBody>
      </p:sp>
      <p:sp>
        <p:nvSpPr>
          <p:cNvPr id="20" name="矩形 19"/>
          <p:cNvSpPr>
            <a:spLocks noChangeArrowheads="1"/>
          </p:cNvSpPr>
          <p:nvPr/>
        </p:nvSpPr>
        <p:spPr bwMode="auto">
          <a:xfrm>
            <a:off x="3929058" y="2786058"/>
            <a:ext cx="2339102" cy="461665"/>
          </a:xfrm>
          <a:prstGeom prst="rect">
            <a:avLst/>
          </a:prstGeom>
          <a:noFill/>
          <a:ln w="9525">
            <a:noFill/>
            <a:miter lim="800000"/>
            <a:headEnd/>
            <a:tailEnd/>
          </a:ln>
        </p:spPr>
        <p:txBody>
          <a:bodyPr wrap="none">
            <a:spAutoFit/>
          </a:bodyPr>
          <a:lstStyle/>
          <a:p>
            <a:r>
              <a:rPr lang="zh-CN" altLang="en-US" sz="2400" dirty="0">
                <a:latin typeface="黑体" pitchFamily="49" charset="-122"/>
                <a:ea typeface="黑体" pitchFamily="49" charset="-122"/>
              </a:rPr>
              <a:t>研究目标和内容</a:t>
            </a:r>
          </a:p>
        </p:txBody>
      </p:sp>
      <p:sp>
        <p:nvSpPr>
          <p:cNvPr id="23" name="TextBox 22"/>
          <p:cNvSpPr txBox="1">
            <a:spLocks noChangeArrowheads="1"/>
          </p:cNvSpPr>
          <p:nvPr/>
        </p:nvSpPr>
        <p:spPr bwMode="auto">
          <a:xfrm>
            <a:off x="2357422" y="1214422"/>
            <a:ext cx="1511300"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01</a:t>
            </a:r>
            <a:endParaRPr lang="zh-CN" altLang="en-US" sz="8000" dirty="0">
              <a:solidFill>
                <a:srgbClr val="548123"/>
              </a:solidFill>
              <a:latin typeface="Calibri" pitchFamily="34" charset="0"/>
            </a:endParaRPr>
          </a:p>
        </p:txBody>
      </p:sp>
      <p:sp>
        <p:nvSpPr>
          <p:cNvPr id="24" name="TextBox 23"/>
          <p:cNvSpPr txBox="1">
            <a:spLocks noChangeArrowheads="1"/>
          </p:cNvSpPr>
          <p:nvPr/>
        </p:nvSpPr>
        <p:spPr bwMode="auto">
          <a:xfrm>
            <a:off x="2357422" y="2357430"/>
            <a:ext cx="1439862"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02</a:t>
            </a:r>
            <a:endParaRPr lang="zh-CN" altLang="en-US" sz="8000" dirty="0">
              <a:solidFill>
                <a:srgbClr val="548123"/>
              </a:solidFill>
              <a:latin typeface="Calibri" pitchFamily="34" charset="0"/>
            </a:endParaRPr>
          </a:p>
        </p:txBody>
      </p:sp>
      <p:sp>
        <p:nvSpPr>
          <p:cNvPr id="25" name="TextBox 24"/>
          <p:cNvSpPr txBox="1">
            <a:spLocks noChangeArrowheads="1"/>
          </p:cNvSpPr>
          <p:nvPr/>
        </p:nvSpPr>
        <p:spPr bwMode="auto">
          <a:xfrm>
            <a:off x="2357422" y="3500438"/>
            <a:ext cx="1511300"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03</a:t>
            </a:r>
            <a:endParaRPr lang="zh-CN" altLang="en-US" sz="8000" dirty="0">
              <a:solidFill>
                <a:srgbClr val="548123"/>
              </a:solidFill>
              <a:latin typeface="Calibri" pitchFamily="34" charset="0"/>
            </a:endParaRPr>
          </a:p>
        </p:txBody>
      </p:sp>
      <p:sp>
        <p:nvSpPr>
          <p:cNvPr id="32" name="矩形 31"/>
          <p:cNvSpPr/>
          <p:nvPr/>
        </p:nvSpPr>
        <p:spPr>
          <a:xfrm>
            <a:off x="0" y="0"/>
            <a:ext cx="3132138" cy="1442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21" name="矩形 20"/>
          <p:cNvSpPr>
            <a:spLocks noChangeArrowheads="1"/>
          </p:cNvSpPr>
          <p:nvPr/>
        </p:nvSpPr>
        <p:spPr bwMode="auto">
          <a:xfrm>
            <a:off x="3929058" y="3857628"/>
            <a:ext cx="2350323" cy="461665"/>
          </a:xfrm>
          <a:prstGeom prst="rect">
            <a:avLst/>
          </a:prstGeom>
          <a:noFill/>
          <a:ln w="9525">
            <a:noFill/>
            <a:miter lim="800000"/>
            <a:headEnd/>
            <a:tailEnd/>
          </a:ln>
        </p:spPr>
        <p:txBody>
          <a:bodyPr wrap="none">
            <a:spAutoFit/>
          </a:bodyPr>
          <a:lstStyle/>
          <a:p>
            <a:r>
              <a:rPr lang="zh-CN" altLang="en-US" sz="2400" dirty="0">
                <a:latin typeface="黑体" pitchFamily="49" charset="-122"/>
                <a:ea typeface="黑体" pitchFamily="49" charset="-122"/>
              </a:rPr>
              <a:t>已完成相关工作</a:t>
            </a:r>
          </a:p>
        </p:txBody>
      </p:sp>
      <p:sp>
        <p:nvSpPr>
          <p:cNvPr id="14" name="TextBox 13"/>
          <p:cNvSpPr txBox="1">
            <a:spLocks noChangeArrowheads="1"/>
          </p:cNvSpPr>
          <p:nvPr/>
        </p:nvSpPr>
        <p:spPr bwMode="auto">
          <a:xfrm>
            <a:off x="2357422" y="4643446"/>
            <a:ext cx="1511300" cy="1323439"/>
          </a:xfrm>
          <a:prstGeom prst="rect">
            <a:avLst/>
          </a:prstGeom>
          <a:noFill/>
          <a:ln w="9525">
            <a:noFill/>
            <a:miter lim="800000"/>
            <a:headEnd/>
            <a:tailEnd/>
          </a:ln>
        </p:spPr>
        <p:txBody>
          <a:bodyPr>
            <a:spAutoFit/>
          </a:bodyPr>
          <a:lstStyle/>
          <a:p>
            <a:r>
              <a:rPr lang="en-US" altLang="zh-CN" sz="8000" dirty="0">
                <a:solidFill>
                  <a:srgbClr val="548123"/>
                </a:solidFill>
                <a:latin typeface="Calibri" pitchFamily="34" charset="0"/>
              </a:rPr>
              <a:t>04</a:t>
            </a:r>
            <a:endParaRPr lang="zh-CN" altLang="en-US" sz="8000" dirty="0">
              <a:solidFill>
                <a:srgbClr val="548123"/>
              </a:solidFill>
              <a:latin typeface="Calibri" pitchFamily="34" charset="0"/>
            </a:endParaRPr>
          </a:p>
        </p:txBody>
      </p:sp>
      <p:sp>
        <p:nvSpPr>
          <p:cNvPr id="15" name="矩形 14"/>
          <p:cNvSpPr>
            <a:spLocks noChangeArrowheads="1"/>
          </p:cNvSpPr>
          <p:nvPr/>
        </p:nvSpPr>
        <p:spPr bwMode="auto">
          <a:xfrm>
            <a:off x="3929058" y="5000636"/>
            <a:ext cx="2954655" cy="461665"/>
          </a:xfrm>
          <a:prstGeom prst="rect">
            <a:avLst/>
          </a:prstGeom>
          <a:noFill/>
          <a:ln w="9525">
            <a:noFill/>
            <a:miter lim="800000"/>
            <a:headEnd/>
            <a:tailEnd/>
          </a:ln>
        </p:spPr>
        <p:txBody>
          <a:bodyPr wrap="none">
            <a:spAutoFit/>
          </a:bodyPr>
          <a:lstStyle/>
          <a:p>
            <a:r>
              <a:rPr lang="zh-CN" altLang="en-US" sz="2400" dirty="0">
                <a:latin typeface="黑体" pitchFamily="49" charset="-122"/>
                <a:ea typeface="黑体" pitchFamily="49" charset="-122"/>
              </a:rPr>
              <a:t>研究计划和预期结果</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3</a:t>
            </a:fld>
            <a:endParaRPr lang="en-US" altLang="zh-CN">
              <a:solidFill>
                <a:srgbClr val="000000"/>
              </a:solidFill>
            </a:endParaRPr>
          </a:p>
        </p:txBody>
      </p:sp>
      <p:sp>
        <p:nvSpPr>
          <p:cNvPr id="13" name="TextBox 12"/>
          <p:cNvSpPr txBox="1"/>
          <p:nvPr/>
        </p:nvSpPr>
        <p:spPr>
          <a:xfrm>
            <a:off x="714348" y="1000109"/>
            <a:ext cx="7572428" cy="3662541"/>
          </a:xfrm>
          <a:prstGeom prst="rect">
            <a:avLst/>
          </a:prstGeom>
          <a:noFill/>
        </p:spPr>
        <p:txBody>
          <a:bodyPr wrap="square" rtlCol="0">
            <a:spAutoFit/>
          </a:bodyPr>
          <a:lstStyle/>
          <a:p>
            <a:r>
              <a:rPr lang="zh-CN" altLang="en-US" sz="4000" dirty="0">
                <a:latin typeface="华文行楷" pitchFamily="2" charset="-122"/>
                <a:ea typeface="华文行楷" pitchFamily="2" charset="-122"/>
              </a:rPr>
              <a:t>研究背景及意义</a:t>
            </a:r>
            <a:endParaRPr lang="en-US" altLang="zh-CN" sz="4000" dirty="0">
              <a:latin typeface="华文行楷" pitchFamily="2" charset="-122"/>
              <a:ea typeface="华文行楷" pitchFamily="2" charset="-122"/>
            </a:endParaRPr>
          </a:p>
          <a:p>
            <a:r>
              <a:rPr lang="zh-CN" altLang="en-US" sz="2400" dirty="0">
                <a:latin typeface="黑体" pitchFamily="49" charset="-122"/>
                <a:ea typeface="黑体" pitchFamily="49" charset="-122"/>
              </a:rPr>
              <a:t>    国内外对动植物标本数据库的研究已经有了长足的发展。</a:t>
            </a:r>
            <a:endParaRPr lang="en-US" altLang="zh-CN" sz="2400" dirty="0">
              <a:latin typeface="黑体" pitchFamily="49" charset="-122"/>
              <a:ea typeface="黑体" pitchFamily="49" charset="-122"/>
            </a:endParaRPr>
          </a:p>
          <a:p>
            <a:r>
              <a:rPr lang="zh-CN" altLang="en-US" sz="2400" dirty="0">
                <a:latin typeface="黑体" pitchFamily="49" charset="-122"/>
                <a:ea typeface="黑体" pitchFamily="49" charset="-122"/>
              </a:rPr>
              <a:t>    自动仓储系统也已投入使用多年，其中国内以中国电子科技集团公司第二研究所与沈飞物流装备公司的自动货柜产品为代表。</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zh-CN" altLang="en-US" sz="2400" dirty="0">
              <a:latin typeface="黑体" pitchFamily="49" charset="-122"/>
              <a:ea typeface="黑体" pitchFamily="49" charset="-122"/>
            </a:endParaRPr>
          </a:p>
        </p:txBody>
      </p:sp>
      <p:pic>
        <p:nvPicPr>
          <p:cNvPr id="14" name="图片 13" descr="18954120079785841_副本.jpg"/>
          <p:cNvPicPr>
            <a:picLocks noChangeAspect="1"/>
          </p:cNvPicPr>
          <p:nvPr/>
        </p:nvPicPr>
        <p:blipFill>
          <a:blip r:embed="rId3"/>
          <a:stretch>
            <a:fillRect/>
          </a:stretch>
        </p:blipFill>
        <p:spPr>
          <a:xfrm>
            <a:off x="428596" y="3643314"/>
            <a:ext cx="3357586" cy="2657474"/>
          </a:xfrm>
          <a:prstGeom prst="rect">
            <a:avLst/>
          </a:prstGeom>
          <a:ln>
            <a:noFill/>
          </a:ln>
          <a:effectLst>
            <a:softEdge rad="112500"/>
          </a:effectLst>
        </p:spPr>
      </p:pic>
      <p:pic>
        <p:nvPicPr>
          <p:cNvPr id="15" name="图片 14" descr="%D7%D4%B6%AF%BB%F5%B9%F12.png"/>
          <p:cNvPicPr>
            <a:picLocks noChangeAspect="1"/>
          </p:cNvPicPr>
          <p:nvPr/>
        </p:nvPicPr>
        <p:blipFill>
          <a:blip r:embed="rId4"/>
          <a:stretch>
            <a:fillRect/>
          </a:stretch>
        </p:blipFill>
        <p:spPr>
          <a:xfrm>
            <a:off x="3786182" y="3714752"/>
            <a:ext cx="5022025" cy="2685450"/>
          </a:xfrm>
          <a:prstGeom prst="rect">
            <a:avLst/>
          </a:prstGeom>
          <a:ln>
            <a:noFill/>
          </a:ln>
          <a:effectLst>
            <a:softEdge rad="112500"/>
          </a:effec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4</a:t>
            </a:fld>
            <a:endParaRPr lang="en-US" altLang="zh-CN">
              <a:solidFill>
                <a:srgbClr val="000000"/>
              </a:solidFill>
            </a:endParaRPr>
          </a:p>
        </p:txBody>
      </p:sp>
      <p:sp>
        <p:nvSpPr>
          <p:cNvPr id="13" name="TextBox 12"/>
          <p:cNvSpPr txBox="1"/>
          <p:nvPr/>
        </p:nvSpPr>
        <p:spPr>
          <a:xfrm>
            <a:off x="714348" y="1000108"/>
            <a:ext cx="7572428" cy="4031873"/>
          </a:xfrm>
          <a:prstGeom prst="rect">
            <a:avLst/>
          </a:prstGeom>
          <a:noFill/>
        </p:spPr>
        <p:txBody>
          <a:bodyPr wrap="square" rtlCol="0">
            <a:spAutoFit/>
          </a:bodyPr>
          <a:lstStyle/>
          <a:p>
            <a:r>
              <a:rPr lang="zh-CN" altLang="en-US" sz="4000" dirty="0">
                <a:latin typeface="华文行楷" pitchFamily="2" charset="-122"/>
                <a:ea typeface="华文行楷" pitchFamily="2" charset="-122"/>
              </a:rPr>
              <a:t>研究背景及意义</a:t>
            </a:r>
            <a:endParaRPr lang="en-US" altLang="zh-CN" sz="4000" dirty="0">
              <a:latin typeface="华文行楷" pitchFamily="2" charset="-122"/>
              <a:ea typeface="华文行楷" pitchFamily="2" charset="-122"/>
            </a:endParaRPr>
          </a:p>
          <a:p>
            <a:r>
              <a:rPr lang="zh-CN" altLang="en-US" sz="2400" dirty="0">
                <a:latin typeface="黑体" pitchFamily="49" charset="-122"/>
                <a:ea typeface="黑体" pitchFamily="49" charset="-122"/>
              </a:rPr>
              <a:t>    但是，将动植物标本库嵌入计算机软件，通过编写的软件与下位机（</a:t>
            </a:r>
            <a:r>
              <a:rPr lang="en-US" altLang="zh-CN" sz="2400" dirty="0">
                <a:latin typeface="黑体" pitchFamily="49" charset="-122"/>
                <a:ea typeface="黑体" pitchFamily="49" charset="-122"/>
              </a:rPr>
              <a:t>PLC</a:t>
            </a:r>
            <a:r>
              <a:rPr lang="zh-CN" altLang="en-US" sz="2400" dirty="0">
                <a:latin typeface="黑体" pitchFamily="49" charset="-122"/>
                <a:ea typeface="黑体" pitchFamily="49" charset="-122"/>
              </a:rPr>
              <a:t>）之间进行数据通讯进而控制机器人的运动，实现样本的全自动存放和取出。</a:t>
            </a:r>
            <a:endParaRPr lang="en-US" altLang="zh-CN" sz="2400" dirty="0">
              <a:latin typeface="黑体" pitchFamily="49" charset="-122"/>
              <a:ea typeface="黑体" pitchFamily="49" charset="-122"/>
            </a:endParaRPr>
          </a:p>
          <a:p>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相关的研究工作在国内外都尚属于起步阶段。</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zh-CN" altLang="en-US" sz="2400" dirty="0">
              <a:latin typeface="黑体" pitchFamily="49" charset="-122"/>
              <a:ea typeface="黑体" pitchFamily="49" charset="-122"/>
            </a:endParaRPr>
          </a:p>
        </p:txBody>
      </p:sp>
      <p:sp>
        <p:nvSpPr>
          <p:cNvPr id="9" name="圆角矩形 8"/>
          <p:cNvSpPr/>
          <p:nvPr/>
        </p:nvSpPr>
        <p:spPr>
          <a:xfrm>
            <a:off x="3214678" y="4857760"/>
            <a:ext cx="2786082"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提高仓储自动化水平</a:t>
            </a:r>
          </a:p>
        </p:txBody>
      </p:sp>
      <p:sp>
        <p:nvSpPr>
          <p:cNvPr id="10" name="圆角矩形 9"/>
          <p:cNvSpPr/>
          <p:nvPr/>
        </p:nvSpPr>
        <p:spPr>
          <a:xfrm>
            <a:off x="571472" y="4857760"/>
            <a:ext cx="2500330"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填补国内空白</a:t>
            </a:r>
          </a:p>
        </p:txBody>
      </p:sp>
      <p:sp>
        <p:nvSpPr>
          <p:cNvPr id="11" name="圆角矩形 10"/>
          <p:cNvSpPr/>
          <p:nvPr/>
        </p:nvSpPr>
        <p:spPr>
          <a:xfrm>
            <a:off x="6143636" y="4857760"/>
            <a:ext cx="2571768"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潜在的经济效益</a:t>
            </a:r>
          </a:p>
        </p:txBody>
      </p:sp>
      <p:sp>
        <p:nvSpPr>
          <p:cNvPr id="12" name="圆角矩形 11"/>
          <p:cNvSpPr/>
          <p:nvPr/>
        </p:nvSpPr>
        <p:spPr>
          <a:xfrm>
            <a:off x="3214678" y="3500438"/>
            <a:ext cx="2786082" cy="8572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意义</a:t>
            </a:r>
          </a:p>
        </p:txBody>
      </p:sp>
      <p:sp>
        <p:nvSpPr>
          <p:cNvPr id="17" name="下箭头 16"/>
          <p:cNvSpPr/>
          <p:nvPr/>
        </p:nvSpPr>
        <p:spPr>
          <a:xfrm>
            <a:off x="4357686" y="4357694"/>
            <a:ext cx="48463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8817780">
            <a:off x="6079408" y="4120284"/>
            <a:ext cx="484632" cy="81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rot="2729917">
            <a:off x="2720134" y="4122199"/>
            <a:ext cx="484632" cy="819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5</a:t>
            </a:fld>
            <a:endParaRPr lang="en-US" altLang="zh-CN">
              <a:solidFill>
                <a:srgbClr val="000000"/>
              </a:solidFill>
            </a:endParaRPr>
          </a:p>
        </p:txBody>
      </p:sp>
      <p:sp>
        <p:nvSpPr>
          <p:cNvPr id="13" name="TextBox 12"/>
          <p:cNvSpPr txBox="1"/>
          <p:nvPr/>
        </p:nvSpPr>
        <p:spPr>
          <a:xfrm>
            <a:off x="714348" y="1000108"/>
            <a:ext cx="7572428" cy="5940088"/>
          </a:xfrm>
          <a:prstGeom prst="rect">
            <a:avLst/>
          </a:prstGeom>
          <a:noFill/>
        </p:spPr>
        <p:txBody>
          <a:bodyPr wrap="square" rtlCol="0">
            <a:spAutoFit/>
          </a:bodyPr>
          <a:lstStyle/>
          <a:p>
            <a:r>
              <a:rPr lang="zh-CN" altLang="en-US" sz="4000" dirty="0">
                <a:latin typeface="华文行楷" pitchFamily="2" charset="-122"/>
                <a:ea typeface="华文行楷" pitchFamily="2" charset="-122"/>
              </a:rPr>
              <a:t>研究目标和内容</a:t>
            </a:r>
            <a:endParaRPr lang="en-US" altLang="zh-CN" sz="4000" dirty="0">
              <a:latin typeface="华文行楷" pitchFamily="2" charset="-122"/>
              <a:ea typeface="华文行楷" pitchFamily="2" charset="-122"/>
            </a:endParaRPr>
          </a:p>
          <a:p>
            <a:endParaRPr lang="en-US" sz="2400" dirty="0">
              <a:latin typeface="黑体" pitchFamily="49" charset="-122"/>
              <a:ea typeface="黑体" pitchFamily="49" charset="-122"/>
            </a:endParaRPr>
          </a:p>
          <a:p>
            <a:r>
              <a:rPr lang="zh-CN" altLang="en-US" sz="3200" dirty="0">
                <a:latin typeface="黑体" pitchFamily="49" charset="-122"/>
                <a:ea typeface="黑体" pitchFamily="49" charset="-122"/>
              </a:rPr>
              <a:t>目标：</a:t>
            </a:r>
            <a:endParaRPr lang="en-US" sz="3200" dirty="0">
              <a:latin typeface="黑体" pitchFamily="49" charset="-122"/>
              <a:ea typeface="黑体" pitchFamily="49" charset="-122"/>
            </a:endParaRPr>
          </a:p>
          <a:p>
            <a:endParaRPr lang="en-US" sz="2400" dirty="0">
              <a:latin typeface="黑体" pitchFamily="49" charset="-122"/>
              <a:ea typeface="黑体" pitchFamily="49" charset="-122"/>
            </a:endParaRPr>
          </a:p>
          <a:p>
            <a:pPr>
              <a:lnSpc>
                <a:spcPts val="4000"/>
              </a:lnSpc>
            </a:pPr>
            <a:r>
              <a:rPr lang="en-US" sz="2400" dirty="0">
                <a:latin typeface="黑体" pitchFamily="49" charset="-122"/>
                <a:ea typeface="黑体" pitchFamily="49" charset="-122"/>
              </a:rPr>
              <a:t>1.</a:t>
            </a:r>
            <a:r>
              <a:rPr lang="zh-CN" altLang="en-US" sz="2400" dirty="0">
                <a:latin typeface="黑体" pitchFamily="49" charset="-122"/>
                <a:ea typeface="黑体" pitchFamily="49" charset="-122"/>
              </a:rPr>
              <a:t>建立控制系统，包括上位机控制软件的编写和</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控制程序的编写，完成自动化标本库管理控制系统的搭建。</a:t>
            </a:r>
          </a:p>
          <a:p>
            <a:pPr>
              <a:lnSpc>
                <a:spcPts val="4000"/>
              </a:lnSpc>
            </a:pPr>
            <a:r>
              <a:rPr lang="en-US" sz="2400" dirty="0">
                <a:latin typeface="黑体" pitchFamily="49" charset="-122"/>
                <a:ea typeface="黑体" pitchFamily="49" charset="-122"/>
              </a:rPr>
              <a:t>2.</a:t>
            </a:r>
            <a:r>
              <a:rPr lang="zh-CN" altLang="en-US" sz="2400" dirty="0">
                <a:latin typeface="黑体" pitchFamily="49" charset="-122"/>
                <a:ea typeface="黑体" pitchFamily="49" charset="-122"/>
              </a:rPr>
              <a:t>发表相关的学术论文及撰写毕业论文。</a:t>
            </a:r>
          </a:p>
          <a:p>
            <a:endParaRPr lang="en-US" altLang="zh-CN" sz="4000" dirty="0">
              <a:latin typeface="华文行楷" pitchFamily="2" charset="-122"/>
              <a:ea typeface="华文行楷" pitchFamily="2" charset="-122"/>
            </a:endParaRPr>
          </a:p>
          <a:p>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zh-CN" altLang="en-US" sz="2400" dirty="0">
              <a:latin typeface="黑体" pitchFamily="49" charset="-122"/>
              <a:ea typeface="黑体" pitchFamily="49"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6</a:t>
            </a:fld>
            <a:endParaRPr lang="en-US" altLang="zh-CN">
              <a:solidFill>
                <a:srgbClr val="000000"/>
              </a:solidFill>
            </a:endParaRPr>
          </a:p>
        </p:txBody>
      </p:sp>
      <p:sp>
        <p:nvSpPr>
          <p:cNvPr id="13" name="TextBox 12"/>
          <p:cNvSpPr txBox="1"/>
          <p:nvPr/>
        </p:nvSpPr>
        <p:spPr>
          <a:xfrm>
            <a:off x="714348" y="1000108"/>
            <a:ext cx="7572428" cy="2554545"/>
          </a:xfrm>
          <a:prstGeom prst="rect">
            <a:avLst/>
          </a:prstGeom>
          <a:noFill/>
        </p:spPr>
        <p:txBody>
          <a:bodyPr wrap="square" rtlCol="0">
            <a:spAutoFit/>
          </a:bodyPr>
          <a:lstStyle/>
          <a:p>
            <a:r>
              <a:rPr lang="zh-CN" altLang="en-US" sz="4000" dirty="0">
                <a:latin typeface="华文行楷" pitchFamily="2" charset="-122"/>
                <a:ea typeface="华文行楷" pitchFamily="2" charset="-122"/>
              </a:rPr>
              <a:t>研究内容</a:t>
            </a:r>
            <a:endParaRPr lang="en-US" altLang="zh-CN" sz="4000" dirty="0">
              <a:latin typeface="华文行楷" pitchFamily="2" charset="-122"/>
              <a:ea typeface="华文行楷" pitchFamily="2" charset="-122"/>
            </a:endParaRPr>
          </a:p>
          <a:p>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en-US" altLang="zh-CN" sz="2400" dirty="0">
              <a:latin typeface="黑体" pitchFamily="49" charset="-122"/>
              <a:ea typeface="黑体" pitchFamily="49" charset="-122"/>
            </a:endParaRPr>
          </a:p>
          <a:p>
            <a:endParaRPr lang="zh-CN" altLang="en-US" sz="2400" dirty="0">
              <a:latin typeface="黑体" pitchFamily="49" charset="-122"/>
              <a:ea typeface="黑体" pitchFamily="49" charset="-122"/>
            </a:endParaRPr>
          </a:p>
        </p:txBody>
      </p:sp>
      <p:sp>
        <p:nvSpPr>
          <p:cNvPr id="14" name="圆角矩形 13"/>
          <p:cNvSpPr/>
          <p:nvPr/>
        </p:nvSpPr>
        <p:spPr>
          <a:xfrm>
            <a:off x="928662" y="2357430"/>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上位机软件的编写</a:t>
            </a:r>
          </a:p>
        </p:txBody>
      </p:sp>
      <p:sp>
        <p:nvSpPr>
          <p:cNvPr id="15" name="右箭头 14"/>
          <p:cNvSpPr/>
          <p:nvPr/>
        </p:nvSpPr>
        <p:spPr>
          <a:xfrm>
            <a:off x="2714612" y="2571744"/>
            <a:ext cx="785818"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圆角矩形 15"/>
          <p:cNvSpPr/>
          <p:nvPr/>
        </p:nvSpPr>
        <p:spPr>
          <a:xfrm>
            <a:off x="3500430" y="2357430"/>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itchFamily="18" charset="0"/>
                <a:cs typeface="Times New Roman" pitchFamily="18" charset="0"/>
              </a:rPr>
              <a:t>LabVIEW</a:t>
            </a:r>
            <a:endParaRPr lang="zh-CN" altLang="en-US" dirty="0">
              <a:latin typeface="Times New Roman" pitchFamily="18" charset="0"/>
              <a:cs typeface="Times New Roman" pitchFamily="18" charset="0"/>
            </a:endParaRPr>
          </a:p>
        </p:txBody>
      </p:sp>
      <p:sp>
        <p:nvSpPr>
          <p:cNvPr id="18" name="圆角矩形 17"/>
          <p:cNvSpPr/>
          <p:nvPr/>
        </p:nvSpPr>
        <p:spPr>
          <a:xfrm>
            <a:off x="6143636" y="1357298"/>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Access</a:t>
            </a:r>
            <a:endParaRPr lang="zh-CN" altLang="en-US" dirty="0"/>
          </a:p>
        </p:txBody>
      </p:sp>
      <p:sp>
        <p:nvSpPr>
          <p:cNvPr id="19" name="圆角矩形 18"/>
          <p:cNvSpPr/>
          <p:nvPr/>
        </p:nvSpPr>
        <p:spPr>
          <a:xfrm>
            <a:off x="6143636" y="3214686"/>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Times New Roman" pitchFamily="18" charset="0"/>
                <a:cs typeface="Times New Roman" pitchFamily="18" charset="0"/>
              </a:rPr>
              <a:t>实现运动过程可视化</a:t>
            </a:r>
          </a:p>
        </p:txBody>
      </p:sp>
      <p:sp>
        <p:nvSpPr>
          <p:cNvPr id="22" name="圆角矩形 21"/>
          <p:cNvSpPr/>
          <p:nvPr/>
        </p:nvSpPr>
        <p:spPr>
          <a:xfrm>
            <a:off x="3500430" y="3857628"/>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itchFamily="18" charset="0"/>
                <a:cs typeface="Times New Roman" pitchFamily="18" charset="0"/>
              </a:rPr>
              <a:t>PLC</a:t>
            </a:r>
            <a:endParaRPr lang="zh-CN" altLang="en-US" dirty="0">
              <a:latin typeface="Times New Roman" pitchFamily="18" charset="0"/>
              <a:cs typeface="Times New Roman" pitchFamily="18" charset="0"/>
            </a:endParaRPr>
          </a:p>
        </p:txBody>
      </p:sp>
      <p:sp>
        <p:nvSpPr>
          <p:cNvPr id="23" name="圆角矩形 22"/>
          <p:cNvSpPr/>
          <p:nvPr/>
        </p:nvSpPr>
        <p:spPr>
          <a:xfrm>
            <a:off x="3500430" y="5357826"/>
            <a:ext cx="1785950"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Times New Roman" pitchFamily="18" charset="0"/>
                <a:cs typeface="Times New Roman" pitchFamily="18" charset="0"/>
              </a:rPr>
              <a:t>步进电机</a:t>
            </a:r>
            <a:endParaRPr lang="en-US" altLang="zh-CN" dirty="0">
              <a:latin typeface="Times New Roman" pitchFamily="18" charset="0"/>
              <a:cs typeface="Times New Roman" pitchFamily="18" charset="0"/>
            </a:endParaRPr>
          </a:p>
          <a:p>
            <a:pPr algn="ctr"/>
            <a:r>
              <a:rPr lang="zh-CN" altLang="en-US" dirty="0">
                <a:latin typeface="Times New Roman" pitchFamily="18" charset="0"/>
                <a:cs typeface="Times New Roman" pitchFamily="18" charset="0"/>
              </a:rPr>
              <a:t>驱动器</a:t>
            </a:r>
          </a:p>
        </p:txBody>
      </p:sp>
      <p:sp>
        <p:nvSpPr>
          <p:cNvPr id="24" name="圆角矩形 23"/>
          <p:cNvSpPr/>
          <p:nvPr/>
        </p:nvSpPr>
        <p:spPr>
          <a:xfrm>
            <a:off x="6072198" y="5357826"/>
            <a:ext cx="1857388"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latin typeface="Times New Roman" pitchFamily="18" charset="0"/>
                <a:cs typeface="Times New Roman" pitchFamily="18" charset="0"/>
              </a:rPr>
              <a:t>步进电机</a:t>
            </a:r>
          </a:p>
        </p:txBody>
      </p:sp>
      <p:sp>
        <p:nvSpPr>
          <p:cNvPr id="25" name="右箭头 24"/>
          <p:cNvSpPr/>
          <p:nvPr/>
        </p:nvSpPr>
        <p:spPr>
          <a:xfrm rot="8891179">
            <a:off x="5180082" y="1946945"/>
            <a:ext cx="1086371"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6" name="TextBox 25"/>
          <p:cNvSpPr txBox="1"/>
          <p:nvPr/>
        </p:nvSpPr>
        <p:spPr>
          <a:xfrm>
            <a:off x="4572000" y="1285860"/>
            <a:ext cx="1444271" cy="646331"/>
          </a:xfrm>
          <a:prstGeom prst="rect">
            <a:avLst/>
          </a:prstGeom>
          <a:noFill/>
        </p:spPr>
        <p:txBody>
          <a:bodyPr vert="horz" wrap="square" rtlCol="0">
            <a:spAutoFit/>
          </a:bodyPr>
          <a:lstStyle/>
          <a:p>
            <a:pPr algn="ctr"/>
            <a:r>
              <a:rPr lang="zh-CN" altLang="en-US" dirty="0"/>
              <a:t>利用</a:t>
            </a:r>
            <a:r>
              <a:rPr lang="en-US" altLang="zh-CN" dirty="0"/>
              <a:t>ADO      </a:t>
            </a:r>
            <a:r>
              <a:rPr lang="zh-CN" altLang="en-US" dirty="0"/>
              <a:t>调用数据库</a:t>
            </a:r>
          </a:p>
        </p:txBody>
      </p:sp>
      <p:sp>
        <p:nvSpPr>
          <p:cNvPr id="27" name="右箭头 26"/>
          <p:cNvSpPr/>
          <p:nvPr/>
        </p:nvSpPr>
        <p:spPr>
          <a:xfrm rot="12710534">
            <a:off x="5174826" y="3254693"/>
            <a:ext cx="1086371"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8" name="右箭头 27"/>
          <p:cNvSpPr/>
          <p:nvPr/>
        </p:nvSpPr>
        <p:spPr>
          <a:xfrm rot="5400000">
            <a:off x="4107653" y="3321843"/>
            <a:ext cx="642942"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TextBox 28"/>
          <p:cNvSpPr txBox="1"/>
          <p:nvPr/>
        </p:nvSpPr>
        <p:spPr>
          <a:xfrm>
            <a:off x="3000364" y="3429000"/>
            <a:ext cx="1143008" cy="369332"/>
          </a:xfrm>
          <a:prstGeom prst="rect">
            <a:avLst/>
          </a:prstGeom>
          <a:noFill/>
        </p:spPr>
        <p:txBody>
          <a:bodyPr wrap="square" rtlCol="0">
            <a:spAutoFit/>
          </a:bodyPr>
          <a:lstStyle/>
          <a:p>
            <a:r>
              <a:rPr lang="zh-CN" altLang="en-US" dirty="0"/>
              <a:t>串口通信</a:t>
            </a:r>
          </a:p>
        </p:txBody>
      </p:sp>
      <p:sp>
        <p:nvSpPr>
          <p:cNvPr id="30" name="右箭头 29"/>
          <p:cNvSpPr/>
          <p:nvPr/>
        </p:nvSpPr>
        <p:spPr>
          <a:xfrm rot="5400000">
            <a:off x="4107653" y="4893479"/>
            <a:ext cx="642942"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右箭头 30"/>
          <p:cNvSpPr/>
          <p:nvPr/>
        </p:nvSpPr>
        <p:spPr>
          <a:xfrm>
            <a:off x="5286380" y="5643578"/>
            <a:ext cx="785818" cy="42862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7</a:t>
            </a:fld>
            <a:endParaRPr lang="en-US" altLang="zh-CN">
              <a:solidFill>
                <a:srgbClr val="000000"/>
              </a:solidFill>
            </a:endParaRPr>
          </a:p>
        </p:txBody>
      </p:sp>
      <p:sp>
        <p:nvSpPr>
          <p:cNvPr id="6" name="TextBox 5"/>
          <p:cNvSpPr txBox="1"/>
          <p:nvPr/>
        </p:nvSpPr>
        <p:spPr>
          <a:xfrm>
            <a:off x="785786" y="1571612"/>
            <a:ext cx="2340705"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关键问题</a:t>
            </a:r>
          </a:p>
        </p:txBody>
      </p:sp>
      <p:sp>
        <p:nvSpPr>
          <p:cNvPr id="7" name="TextBox 6"/>
          <p:cNvSpPr txBox="1"/>
          <p:nvPr/>
        </p:nvSpPr>
        <p:spPr>
          <a:xfrm>
            <a:off x="857224" y="2500306"/>
            <a:ext cx="6929486" cy="2421176"/>
          </a:xfrm>
          <a:prstGeom prst="rect">
            <a:avLst/>
          </a:prstGeom>
          <a:noFill/>
        </p:spPr>
        <p:txBody>
          <a:bodyPr wrap="square" rtlCol="0">
            <a:spAutoFit/>
          </a:bodyPr>
          <a:lstStyle/>
          <a:p>
            <a:pPr>
              <a:lnSpc>
                <a:spcPts val="4000"/>
              </a:lnSpc>
            </a:pPr>
            <a:r>
              <a:rPr lang="en-US" sz="2400" dirty="0">
                <a:latin typeface="黑体" pitchFamily="49" charset="-122"/>
                <a:ea typeface="黑体" pitchFamily="49" charset="-122"/>
              </a:rPr>
              <a:t>1.</a:t>
            </a:r>
            <a:r>
              <a:rPr lang="zh-CN" altLang="en-US" sz="2400" dirty="0">
                <a:latin typeface="黑体" pitchFamily="49" charset="-122"/>
                <a:ea typeface="黑体" pitchFamily="49" charset="-122"/>
              </a:rPr>
              <a:t>基于</a:t>
            </a:r>
            <a:r>
              <a:rPr lang="en-US" altLang="zh-CN" sz="2400" dirty="0">
                <a:latin typeface="Times New Roman" pitchFamily="18" charset="0"/>
                <a:ea typeface="黑体" pitchFamily="49" charset="-122"/>
                <a:cs typeface="Times New Roman" pitchFamily="18" charset="0"/>
              </a:rPr>
              <a:t>LabWIEW</a:t>
            </a:r>
            <a:r>
              <a:rPr lang="zh-CN" altLang="en-US" sz="2400" dirty="0">
                <a:latin typeface="Times New Roman" pitchFamily="18" charset="0"/>
                <a:ea typeface="黑体" pitchFamily="49" charset="-122"/>
                <a:cs typeface="Times New Roman" pitchFamily="18" charset="0"/>
              </a:rPr>
              <a:t>实现标本库数据库的建立和管理、人机交互、标本取放自动控制。</a:t>
            </a:r>
          </a:p>
          <a:p>
            <a:pPr>
              <a:lnSpc>
                <a:spcPts val="4000"/>
              </a:lnSpc>
            </a:pPr>
            <a:r>
              <a:rPr lang="en-US" sz="2400" dirty="0">
                <a:latin typeface="黑体" pitchFamily="49" charset="-122"/>
                <a:ea typeface="黑体" pitchFamily="49" charset="-122"/>
              </a:rPr>
              <a:t>2.</a:t>
            </a:r>
            <a:r>
              <a:rPr lang="zh-CN" altLang="en-US" sz="2400" dirty="0">
                <a:latin typeface="黑体" pitchFamily="49" charset="-122"/>
                <a:ea typeface="黑体" pitchFamily="49" charset="-122"/>
              </a:rPr>
              <a:t>基于</a:t>
            </a:r>
            <a:r>
              <a:rPr lang="en-US" altLang="zh-CN" sz="2400" dirty="0">
                <a:latin typeface="Times New Roman" pitchFamily="18" charset="0"/>
                <a:ea typeface="黑体" pitchFamily="49" charset="-122"/>
                <a:cs typeface="Times New Roman" pitchFamily="18" charset="0"/>
              </a:rPr>
              <a:t>PLC</a:t>
            </a:r>
            <a:r>
              <a:rPr lang="zh-CN" altLang="en-US" sz="2400" dirty="0">
                <a:latin typeface="Times New Roman" pitchFamily="18" charset="0"/>
                <a:ea typeface="黑体" pitchFamily="49" charset="-122"/>
                <a:cs typeface="Times New Roman" pitchFamily="18" charset="0"/>
              </a:rPr>
              <a:t>实现机器人各自由度的速度、加速度控制</a:t>
            </a:r>
            <a:r>
              <a:rPr lang="zh-CN" altLang="en-US" sz="2400" dirty="0">
                <a:latin typeface="黑体" pitchFamily="49" charset="-122"/>
                <a:ea typeface="黑体" pitchFamily="49" charset="-122"/>
              </a:rPr>
              <a:t>。</a:t>
            </a:r>
          </a:p>
          <a:p>
            <a:endParaRPr lang="zh-CN" alt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B68E16F0-5F72-4A40-A97C-99E69259EAA4}" type="slidenum">
              <a:rPr lang="zh-CN" altLang="en-US" smtClean="0">
                <a:solidFill>
                  <a:srgbClr val="000000"/>
                </a:solidFill>
              </a:rPr>
              <a:pPr>
                <a:defRPr/>
              </a:pPr>
              <a:t>8</a:t>
            </a:fld>
            <a:endParaRPr lang="en-US" altLang="zh-CN">
              <a:solidFill>
                <a:srgbClr val="000000"/>
              </a:solidFill>
            </a:endParaRPr>
          </a:p>
        </p:txBody>
      </p:sp>
      <p:sp>
        <p:nvSpPr>
          <p:cNvPr id="18" name="TextBox 17"/>
          <p:cNvSpPr txBox="1"/>
          <p:nvPr/>
        </p:nvSpPr>
        <p:spPr>
          <a:xfrm>
            <a:off x="571472" y="1142984"/>
            <a:ext cx="2340705"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技术路线</a:t>
            </a:r>
          </a:p>
        </p:txBody>
      </p:sp>
      <p:pic>
        <p:nvPicPr>
          <p:cNvPr id="6" name="图片 5" descr="系统框图_副本.png"/>
          <p:cNvPicPr>
            <a:picLocks noChangeAspect="1"/>
          </p:cNvPicPr>
          <p:nvPr/>
        </p:nvPicPr>
        <p:blipFill>
          <a:blip r:embed="rId3"/>
          <a:stretch>
            <a:fillRect/>
          </a:stretch>
        </p:blipFill>
        <p:spPr>
          <a:xfrm>
            <a:off x="1500166" y="2000240"/>
            <a:ext cx="5639180" cy="3734141"/>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285860"/>
            <a:ext cx="2853666" cy="707886"/>
          </a:xfrm>
          <a:prstGeom prst="rect">
            <a:avLst/>
          </a:prstGeom>
          <a:noFill/>
        </p:spPr>
        <p:txBody>
          <a:bodyPr wrap="none" rtlCol="0">
            <a:spAutoFit/>
          </a:bodyPr>
          <a:lstStyle/>
          <a:p>
            <a:r>
              <a:rPr lang="en-US" altLang="zh-CN" sz="3600" b="1" dirty="0"/>
              <a:t> </a:t>
            </a:r>
            <a:r>
              <a:rPr lang="zh-CN" altLang="en-US" sz="4000" dirty="0">
                <a:latin typeface="华文行楷" pitchFamily="2" charset="-122"/>
                <a:ea typeface="华文行楷" pitchFamily="2" charset="-122"/>
              </a:rPr>
              <a:t>可行性分析</a:t>
            </a:r>
          </a:p>
        </p:txBody>
      </p:sp>
      <p:sp>
        <p:nvSpPr>
          <p:cNvPr id="4" name="TextBox 3"/>
          <p:cNvSpPr txBox="1"/>
          <p:nvPr/>
        </p:nvSpPr>
        <p:spPr>
          <a:xfrm>
            <a:off x="642910" y="2428868"/>
            <a:ext cx="7858180" cy="2934137"/>
          </a:xfrm>
          <a:prstGeom prst="rect">
            <a:avLst/>
          </a:prstGeom>
          <a:noFill/>
        </p:spPr>
        <p:txBody>
          <a:bodyPr wrap="square" rtlCol="0">
            <a:spAutoFit/>
          </a:bodyPr>
          <a:lstStyle/>
          <a:p>
            <a:pPr>
              <a:lnSpc>
                <a:spcPts val="4000"/>
              </a:lnSpc>
            </a:pPr>
            <a:r>
              <a:rPr lang="zh-CN" altLang="en-US" dirty="0"/>
              <a:t>             </a:t>
            </a:r>
            <a:r>
              <a:rPr lang="zh-CN" altLang="en-US" sz="2400" dirty="0">
                <a:latin typeface="黑体" pitchFamily="49" charset="-122"/>
                <a:ea typeface="黑体" pitchFamily="49" charset="-122"/>
              </a:rPr>
              <a:t>从现有文献分析，有将计算机和</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用于机器人控制的先例。计算机现在已经相当普及，同时作为人机交互工具，也被广泛的应用。</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作为机器人运动控制器也有很多应用。从技术角度来看，利用计算机和</a:t>
            </a:r>
            <a:r>
              <a:rPr lang="en-US" sz="2400" dirty="0">
                <a:latin typeface="黑体" pitchFamily="49" charset="-122"/>
                <a:ea typeface="黑体" pitchFamily="49" charset="-122"/>
              </a:rPr>
              <a:t>PLC</a:t>
            </a:r>
            <a:r>
              <a:rPr lang="zh-CN" altLang="en-US" sz="2400" dirty="0">
                <a:latin typeface="黑体" pitchFamily="49" charset="-122"/>
                <a:ea typeface="黑体" pitchFamily="49" charset="-122"/>
              </a:rPr>
              <a:t>可以实现机器人的控制任务。</a:t>
            </a:r>
          </a:p>
          <a:p>
            <a:endParaRPr lang="zh-CN" altLang="en-US" dirty="0"/>
          </a:p>
        </p:txBody>
      </p:sp>
    </p:spTree>
    <p:extLst>
      <p:ext uri="{BB962C8B-B14F-4D97-AF65-F5344CB8AC3E}">
        <p14:creationId xmlns:p14="http://schemas.microsoft.com/office/powerpoint/2010/main" val="349378917"/>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6778</TotalTime>
  <Words>845</Words>
  <Application>Microsoft Office PowerPoint</Application>
  <PresentationFormat>全屏显示(4:3)</PresentationFormat>
  <Paragraphs>92</Paragraphs>
  <Slides>15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黑体</vt:lpstr>
      <vt:lpstr>华文行楷</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张峥</cp:lastModifiedBy>
  <cp:revision>729</cp:revision>
  <dcterms:created xsi:type="dcterms:W3CDTF">2013-06-03T12:31:05Z</dcterms:created>
  <dcterms:modified xsi:type="dcterms:W3CDTF">2019-09-18T09:22:53Z</dcterms:modified>
</cp:coreProperties>
</file>