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56" r:id="rId2"/>
    <p:sldId id="258" r:id="rId3"/>
    <p:sldId id="266" r:id="rId4"/>
    <p:sldId id="259" r:id="rId5"/>
    <p:sldId id="294" r:id="rId6"/>
    <p:sldId id="265" r:id="rId7"/>
    <p:sldId id="293" r:id="rId8"/>
    <p:sldId id="295" r:id="rId9"/>
    <p:sldId id="296" r:id="rId10"/>
    <p:sldId id="292" r:id="rId11"/>
    <p:sldId id="260" r:id="rId12"/>
    <p:sldId id="297" r:id="rId13"/>
    <p:sldId id="298" r:id="rId14"/>
    <p:sldId id="299" r:id="rId15"/>
    <p:sldId id="315" r:id="rId16"/>
    <p:sldId id="290" r:id="rId17"/>
    <p:sldId id="263" r:id="rId18"/>
    <p:sldId id="287" r:id="rId19"/>
    <p:sldId id="316"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7" r:id="rId33"/>
    <p:sldId id="278" r:id="rId34"/>
    <p:sldId id="314"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0"/>
        <a:cs typeface="+mn-cs"/>
      </a:defRPr>
    </a:lvl1pPr>
    <a:lvl2pPr marL="457200" algn="l" rtl="0" fontAlgn="base">
      <a:spcBef>
        <a:spcPct val="0"/>
      </a:spcBef>
      <a:spcAft>
        <a:spcPct val="0"/>
      </a:spcAft>
      <a:defRPr kern="1200">
        <a:solidFill>
          <a:schemeClr val="tx1"/>
        </a:solidFill>
        <a:latin typeface="Arial" charset="0"/>
        <a:ea typeface="宋体" charset="0"/>
        <a:cs typeface="+mn-cs"/>
      </a:defRPr>
    </a:lvl2pPr>
    <a:lvl3pPr marL="914400" algn="l" rtl="0" fontAlgn="base">
      <a:spcBef>
        <a:spcPct val="0"/>
      </a:spcBef>
      <a:spcAft>
        <a:spcPct val="0"/>
      </a:spcAft>
      <a:defRPr kern="1200">
        <a:solidFill>
          <a:schemeClr val="tx1"/>
        </a:solidFill>
        <a:latin typeface="Arial" charset="0"/>
        <a:ea typeface="宋体" charset="0"/>
        <a:cs typeface="+mn-cs"/>
      </a:defRPr>
    </a:lvl3pPr>
    <a:lvl4pPr marL="1371600" algn="l" rtl="0" fontAlgn="base">
      <a:spcBef>
        <a:spcPct val="0"/>
      </a:spcBef>
      <a:spcAft>
        <a:spcPct val="0"/>
      </a:spcAft>
      <a:defRPr kern="1200">
        <a:solidFill>
          <a:schemeClr val="tx1"/>
        </a:solidFill>
        <a:latin typeface="Arial" charset="0"/>
        <a:ea typeface="宋体" charset="0"/>
        <a:cs typeface="+mn-cs"/>
      </a:defRPr>
    </a:lvl4pPr>
    <a:lvl5pPr marL="1828800" algn="l" rtl="0" fontAlgn="base">
      <a:spcBef>
        <a:spcPct val="0"/>
      </a:spcBef>
      <a:spcAft>
        <a:spcPct val="0"/>
      </a:spcAft>
      <a:defRPr kern="1200">
        <a:solidFill>
          <a:schemeClr val="tx1"/>
        </a:solidFill>
        <a:latin typeface="Arial" charset="0"/>
        <a:ea typeface="宋体" charset="0"/>
        <a:cs typeface="+mn-cs"/>
      </a:defRPr>
    </a:lvl5pPr>
    <a:lvl6pPr marL="2286000" algn="l" defTabSz="457200" rtl="0" eaLnBrk="1" latinLnBrk="0" hangingPunct="1">
      <a:defRPr kern="1200">
        <a:solidFill>
          <a:schemeClr val="tx1"/>
        </a:solidFill>
        <a:latin typeface="Arial" charset="0"/>
        <a:ea typeface="宋体" charset="0"/>
        <a:cs typeface="+mn-cs"/>
      </a:defRPr>
    </a:lvl6pPr>
    <a:lvl7pPr marL="2743200" algn="l" defTabSz="457200" rtl="0" eaLnBrk="1" latinLnBrk="0" hangingPunct="1">
      <a:defRPr kern="1200">
        <a:solidFill>
          <a:schemeClr val="tx1"/>
        </a:solidFill>
        <a:latin typeface="Arial" charset="0"/>
        <a:ea typeface="宋体" charset="0"/>
        <a:cs typeface="+mn-cs"/>
      </a:defRPr>
    </a:lvl7pPr>
    <a:lvl8pPr marL="3200400" algn="l" defTabSz="457200" rtl="0" eaLnBrk="1" latinLnBrk="0" hangingPunct="1">
      <a:defRPr kern="1200">
        <a:solidFill>
          <a:schemeClr val="tx1"/>
        </a:solidFill>
        <a:latin typeface="Arial" charset="0"/>
        <a:ea typeface="宋体" charset="0"/>
        <a:cs typeface="+mn-cs"/>
      </a:defRPr>
    </a:lvl8pPr>
    <a:lvl9pPr marL="3657600" algn="l" defTabSz="457200" rtl="0" eaLnBrk="1" latinLnBrk="0" hangingPunct="1">
      <a:defRPr kern="1200">
        <a:solidFill>
          <a:schemeClr val="tx1"/>
        </a:solidFill>
        <a:latin typeface="Arial" charset="0"/>
        <a:ea typeface="宋体"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FF"/>
    <a:srgbClr val="808080"/>
    <a:srgbClr val="5F5F5F"/>
    <a:srgbClr val="000000"/>
    <a:srgbClr val="DBEFF9"/>
    <a:srgbClr val="FF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60"/>
  </p:normalViewPr>
  <p:slideViewPr>
    <p:cSldViewPr>
      <p:cViewPr varScale="1">
        <p:scale>
          <a:sx n="98" d="100"/>
          <a:sy n="98" d="100"/>
        </p:scale>
        <p:origin x="-1432" y="-48"/>
      </p:cViewPr>
      <p:guideLst>
        <p:guide orient="horz" pos="2160"/>
        <p:guide pos="2880"/>
      </p:guideLst>
    </p:cSldViewPr>
  </p:slideViewPr>
  <p:notesTextViewPr>
    <p:cViewPr>
      <p:scale>
        <a:sx n="100" d="100"/>
        <a:sy n="100" d="100"/>
      </p:scale>
      <p:origin x="0" y="0"/>
    </p:cViewPr>
  </p:notesTextViewPr>
  <p:notesViewPr>
    <p:cSldViewPr>
      <p:cViewPr varScale="1">
        <p:scale>
          <a:sx n="83" d="100"/>
          <a:sy n="83" d="100"/>
        </p:scale>
        <p:origin x="-20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222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222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F64F8AEB-F79B-C04F-9887-10FED4969214}" type="slidenum">
              <a:rPr lang="en-US" altLang="zh-CN"/>
              <a:pPr/>
              <a:t>‹#›</a:t>
            </a:fld>
            <a:endParaRPr lang="en-US" altLang="zh-CN"/>
          </a:p>
        </p:txBody>
      </p:sp>
    </p:spTree>
    <p:extLst>
      <p:ext uri="{BB962C8B-B14F-4D97-AF65-F5344CB8AC3E}">
        <p14:creationId xmlns:p14="http://schemas.microsoft.com/office/powerpoint/2010/main" val="5130982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819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lvl1pPr>
          </a:lstStyle>
          <a:p>
            <a:fld id="{EC1CD5F1-1949-624F-A035-74A4B323F220}" type="slidenum">
              <a:rPr lang="en-US" altLang="zh-CN"/>
              <a:pPr/>
              <a:t>‹#›</a:t>
            </a:fld>
            <a:endParaRPr lang="en-US" altLang="zh-CN"/>
          </a:p>
        </p:txBody>
      </p:sp>
    </p:spTree>
    <p:extLst>
      <p:ext uri="{BB962C8B-B14F-4D97-AF65-F5344CB8AC3E}">
        <p14:creationId xmlns:p14="http://schemas.microsoft.com/office/powerpoint/2010/main" val="1327783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charset="0"/>
        <a:cs typeface="+mn-cs"/>
      </a:defRPr>
    </a:lvl1pPr>
    <a:lvl2pPr marL="457200" algn="l" rtl="0" fontAlgn="base">
      <a:spcBef>
        <a:spcPct val="30000"/>
      </a:spcBef>
      <a:spcAft>
        <a:spcPct val="0"/>
      </a:spcAft>
      <a:defRPr sz="1200" kern="1200">
        <a:solidFill>
          <a:schemeClr val="tx1"/>
        </a:solidFill>
        <a:latin typeface="Arial" charset="0"/>
        <a:ea typeface="宋体" charset="0"/>
        <a:cs typeface="+mn-cs"/>
      </a:defRPr>
    </a:lvl2pPr>
    <a:lvl3pPr marL="914400" algn="l" rtl="0" fontAlgn="base">
      <a:spcBef>
        <a:spcPct val="30000"/>
      </a:spcBef>
      <a:spcAft>
        <a:spcPct val="0"/>
      </a:spcAft>
      <a:defRPr sz="1200" kern="1200">
        <a:solidFill>
          <a:schemeClr val="tx1"/>
        </a:solidFill>
        <a:latin typeface="Arial" charset="0"/>
        <a:ea typeface="宋体" charset="0"/>
        <a:cs typeface="+mn-cs"/>
      </a:defRPr>
    </a:lvl3pPr>
    <a:lvl4pPr marL="1371600" algn="l" rtl="0" fontAlgn="base">
      <a:spcBef>
        <a:spcPct val="30000"/>
      </a:spcBef>
      <a:spcAft>
        <a:spcPct val="0"/>
      </a:spcAft>
      <a:defRPr sz="1200" kern="1200">
        <a:solidFill>
          <a:schemeClr val="tx1"/>
        </a:solidFill>
        <a:latin typeface="Arial" charset="0"/>
        <a:ea typeface="宋体" charset="0"/>
        <a:cs typeface="+mn-cs"/>
      </a:defRPr>
    </a:lvl4pPr>
    <a:lvl5pPr marL="1828800" algn="l" rtl="0" fontAlgn="base">
      <a:spcBef>
        <a:spcPct val="30000"/>
      </a:spcBef>
      <a:spcAft>
        <a:spcPct val="0"/>
      </a:spcAft>
      <a:defRPr sz="1200" kern="1200">
        <a:solidFill>
          <a:schemeClr val="tx1"/>
        </a:solidFill>
        <a:latin typeface="Arial" charset="0"/>
        <a:ea typeface="宋体"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6EAC39-F96A-9A48-9C02-C0862552521B}" type="slidenum">
              <a:rPr lang="en-US" altLang="zh-CN"/>
              <a:pPr/>
              <a:t>11</a:t>
            </a:fld>
            <a:endParaRPr lang="en-US" altLang="zh-CN"/>
          </a:p>
        </p:txBody>
      </p:sp>
      <p:sp>
        <p:nvSpPr>
          <p:cNvPr id="9218" name="Rectangle 2"/>
          <p:cNvSpPr>
            <a:spLocks noRot="1" noChangeArrowheads="1" noTextEdit="1"/>
          </p:cNvSpPr>
          <p:nvPr>
            <p:ph type="sldImg"/>
          </p:nvPr>
        </p:nvSpPr>
        <p:spPr>
          <a:xfrm>
            <a:off x="1144588" y="685800"/>
            <a:ext cx="4572000" cy="3429000"/>
          </a:xfrm>
          <a:ln/>
          <a:extLst>
            <a:ext uri="{FAA26D3D-D897-4be2-8F04-BA451C77F1D7}">
              <ma14:placeholderFlag xmlns:ma14="http://schemas.microsoft.com/office/mac/drawingml/2011/main" val="1"/>
            </a:ext>
          </a:extLst>
        </p:spPr>
      </p:sp>
      <p:sp>
        <p:nvSpPr>
          <p:cNvPr id="9219" name="Rectangle 3"/>
          <p:cNvSpPr>
            <a:spLocks noGrp="1" noChangeArrowheads="1"/>
          </p:cNvSpPr>
          <p:nvPr>
            <p:ph type="body" idx="1"/>
          </p:nvPr>
        </p:nvSpPr>
        <p:spPr/>
        <p:txBody>
          <a:bodyPr/>
          <a:lstStyle/>
          <a:p>
            <a:r>
              <a:rPr lang="en-US" altLang="zh-CN"/>
              <a:t>Content Layouts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01" name="Rectangle 29"/>
          <p:cNvSpPr>
            <a:spLocks noChangeArrowheads="1"/>
          </p:cNvSpPr>
          <p:nvPr/>
        </p:nvSpPr>
        <p:spPr bwMode="hidden">
          <a:xfrm rot="-21600000">
            <a:off x="0" y="4830763"/>
            <a:ext cx="9170988" cy="1809750"/>
          </a:xfrm>
          <a:prstGeom prst="rect">
            <a:avLst/>
          </a:prstGeom>
          <a:gradFill rotWithShape="1">
            <a:gsLst>
              <a:gs pos="0">
                <a:srgbClr val="000066">
                  <a:gamma/>
                  <a:tint val="0"/>
                  <a:invGamma/>
                  <a:alpha val="0"/>
                </a:srgbClr>
              </a:gs>
              <a:gs pos="50000">
                <a:srgbClr val="000066">
                  <a:alpha val="50000"/>
                </a:srgbClr>
              </a:gs>
              <a:gs pos="100000">
                <a:srgbClr val="000066">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02" name="Rectangle 30"/>
          <p:cNvSpPr>
            <a:spLocks noChangeArrowheads="1"/>
          </p:cNvSpPr>
          <p:nvPr/>
        </p:nvSpPr>
        <p:spPr bwMode="gray">
          <a:xfrm>
            <a:off x="0" y="5291138"/>
            <a:ext cx="9144000" cy="876300"/>
          </a:xfrm>
          <a:prstGeom prst="rect">
            <a:avLst/>
          </a:prstGeom>
          <a:gradFill rotWithShape="1">
            <a:gsLst>
              <a:gs pos="0">
                <a:schemeClr val="tx1">
                  <a:alpha val="27000"/>
                </a:schemeClr>
              </a:gs>
              <a:gs pos="100000">
                <a:schemeClr val="tx1">
                  <a:gamma/>
                  <a:shade val="72941"/>
                  <a:invGamma/>
                  <a:alpha val="89999"/>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3104" name="Oval 32"/>
          <p:cNvSpPr>
            <a:spLocks noChangeArrowheads="1"/>
          </p:cNvSpPr>
          <p:nvPr/>
        </p:nvSpPr>
        <p:spPr bwMode="gray">
          <a:xfrm>
            <a:off x="201613" y="4481513"/>
            <a:ext cx="1133475" cy="1157287"/>
          </a:xfrm>
          <a:prstGeom prst="ellipse">
            <a:avLst/>
          </a:prstGeom>
          <a:blipFill dpi="0" rotWithShape="1">
            <a:blip r:embed="rId3"/>
            <a:srcRect/>
            <a:stretch>
              <a:fillRect/>
            </a:stretch>
          </a:blipFill>
          <a:ln w="38100">
            <a:solidFill>
              <a:srgbClr val="FFFFFF"/>
            </a:solidFill>
            <a:round/>
            <a:headEnd/>
            <a:tailEnd/>
          </a:ln>
          <a:effectLst>
            <a:outerShdw blurRad="63500" dist="71842" dir="2700000" algn="ctr" rotWithShape="0">
              <a:srgbClr val="000000">
                <a:alpha val="50000"/>
              </a:srgbClr>
            </a:outerShdw>
          </a:effectLst>
        </p:spPr>
        <p:txBody>
          <a:bodyPr wrap="none" anchor="ctr"/>
          <a:lstStyle/>
          <a:p>
            <a:endParaRPr lang="zh-CN" altLang="en-US"/>
          </a:p>
        </p:txBody>
      </p:sp>
      <p:sp>
        <p:nvSpPr>
          <p:cNvPr id="3105" name="Oval 33"/>
          <p:cNvSpPr>
            <a:spLocks noChangeArrowheads="1"/>
          </p:cNvSpPr>
          <p:nvPr/>
        </p:nvSpPr>
        <p:spPr bwMode="gray">
          <a:xfrm>
            <a:off x="1562100" y="4481513"/>
            <a:ext cx="1133475" cy="1157287"/>
          </a:xfrm>
          <a:prstGeom prst="ellipse">
            <a:avLst/>
          </a:prstGeom>
          <a:blipFill dpi="0" rotWithShape="1">
            <a:blip r:embed="rId4"/>
            <a:srcRect/>
            <a:stretch>
              <a:fillRect/>
            </a:stretch>
          </a:blipFill>
          <a:ln w="38100">
            <a:solidFill>
              <a:srgbClr val="FFFFFF"/>
            </a:solidFill>
            <a:round/>
            <a:headEnd/>
            <a:tailEnd/>
          </a:ln>
          <a:effectLst>
            <a:outerShdw blurRad="63500" dist="71842" dir="2700000" algn="ctr" rotWithShape="0">
              <a:srgbClr val="000000">
                <a:alpha val="50000"/>
              </a:srgbClr>
            </a:outerShdw>
          </a:effectLst>
        </p:spPr>
        <p:txBody>
          <a:bodyPr wrap="none" anchor="ctr"/>
          <a:lstStyle/>
          <a:p>
            <a:endParaRPr lang="zh-CN" altLang="en-US"/>
          </a:p>
        </p:txBody>
      </p:sp>
      <p:pic>
        <p:nvPicPr>
          <p:cNvPr id="3106" name="Picture 34" descr="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2184400" y="2366963"/>
            <a:ext cx="11312525" cy="1189037"/>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3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1909763" y="2227263"/>
            <a:ext cx="12458701" cy="1727200"/>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981200" y="2257425"/>
            <a:ext cx="13104813" cy="1727200"/>
          </a:xfrm>
          <a:prstGeom prst="rect">
            <a:avLst/>
          </a:prstGeom>
          <a:noFill/>
          <a:extLst>
            <a:ext uri="{909E8E84-426E-40dd-AFC4-6F175D3DCCD1}">
              <a14:hiddenFill xmlns:a14="http://schemas.microsoft.com/office/drawing/2010/main">
                <a:solidFill>
                  <a:srgbClr val="FFFFFF"/>
                </a:solidFill>
              </a14:hiddenFill>
            </a:ext>
          </a:extLst>
        </p:spPr>
      </p:pic>
      <p:sp>
        <p:nvSpPr>
          <p:cNvPr id="3074" name="Rectangle 2"/>
          <p:cNvSpPr>
            <a:spLocks noGrp="1" noChangeArrowheads="1"/>
          </p:cNvSpPr>
          <p:nvPr>
            <p:ph type="ctrTitle"/>
          </p:nvPr>
        </p:nvSpPr>
        <p:spPr bwMode="gray">
          <a:xfrm>
            <a:off x="201613" y="5181600"/>
            <a:ext cx="8688387" cy="1066800"/>
          </a:xfrm>
        </p:spPr>
        <p:txBody>
          <a:bodyPr/>
          <a:lstStyle>
            <a:lvl1pPr algn="r">
              <a:defRPr sz="4600"/>
            </a:lvl1pPr>
          </a:lstStyle>
          <a:p>
            <a:pPr lvl="0"/>
            <a:r>
              <a:rPr lang="zh-CN" altLang="en-US" noProof="0" smtClean="0"/>
              <a:t>单击此处编辑母版标题样式</a:t>
            </a:r>
            <a:endParaRPr lang="en-US" altLang="zh-CN" noProof="0" smtClean="0"/>
          </a:p>
        </p:txBody>
      </p:sp>
      <p:sp>
        <p:nvSpPr>
          <p:cNvPr id="3075" name="Rectangle 3"/>
          <p:cNvSpPr>
            <a:spLocks noGrp="1" noChangeArrowheads="1"/>
          </p:cNvSpPr>
          <p:nvPr>
            <p:ph type="subTitle" idx="1"/>
          </p:nvPr>
        </p:nvSpPr>
        <p:spPr>
          <a:xfrm>
            <a:off x="3886200" y="6210300"/>
            <a:ext cx="5003800" cy="533400"/>
          </a:xfrm>
        </p:spPr>
        <p:txBody>
          <a:bodyPr/>
          <a:lstStyle>
            <a:lvl1pPr marL="0" indent="0" algn="r">
              <a:buFontTx/>
              <a:buNone/>
              <a:defRPr sz="1600" i="1">
                <a:latin typeface="Times New Roman" charset="0"/>
              </a:defRPr>
            </a:lvl1pPr>
          </a:lstStyle>
          <a:p>
            <a:pPr lvl="0"/>
            <a:r>
              <a:rPr lang="zh-CN" altLang="en-US" noProof="0" smtClean="0"/>
              <a:t>单击此处编辑母版副标题样式</a:t>
            </a:r>
            <a:endParaRPr lang="en-US" altLang="zh-CN" noProof="0" smtClean="0"/>
          </a:p>
        </p:txBody>
      </p:sp>
      <p:sp>
        <p:nvSpPr>
          <p:cNvPr id="3076" name="Rectangle 4"/>
          <p:cNvSpPr>
            <a:spLocks noGrp="1" noChangeArrowheads="1"/>
          </p:cNvSpPr>
          <p:nvPr>
            <p:ph type="dt" sz="half" idx="2"/>
          </p:nvPr>
        </p:nvSpPr>
        <p:spPr>
          <a:xfrm>
            <a:off x="457200" y="6389688"/>
            <a:ext cx="1600200" cy="331787"/>
          </a:xfrm>
        </p:spPr>
        <p:txBody>
          <a:bodyPr/>
          <a:lstStyle>
            <a:lvl1pPr>
              <a:defRPr>
                <a:solidFill>
                  <a:schemeClr val="tx1"/>
                </a:solidFill>
              </a:defRPr>
            </a:lvl1pPr>
          </a:lstStyle>
          <a:p>
            <a:endParaRPr lang="en-US" altLang="zh-CN"/>
          </a:p>
        </p:txBody>
      </p:sp>
      <p:sp>
        <p:nvSpPr>
          <p:cNvPr id="3077" name="Rectangle 5"/>
          <p:cNvSpPr>
            <a:spLocks noGrp="1" noChangeArrowheads="1"/>
          </p:cNvSpPr>
          <p:nvPr>
            <p:ph type="ftr" sz="quarter" idx="3"/>
          </p:nvPr>
        </p:nvSpPr>
        <p:spPr>
          <a:xfrm>
            <a:off x="2262188" y="6389688"/>
            <a:ext cx="1828800" cy="331787"/>
          </a:xfrm>
        </p:spPr>
        <p:txBody>
          <a:bodyPr/>
          <a:lstStyle>
            <a:lvl1pPr>
              <a:defRPr>
                <a:solidFill>
                  <a:schemeClr val="tx1"/>
                </a:solidFill>
              </a:defRPr>
            </a:lvl1pPr>
          </a:lstStyle>
          <a:p>
            <a:endParaRPr lang="en-US" altLang="zh-CN"/>
          </a:p>
        </p:txBody>
      </p:sp>
      <p:sp>
        <p:nvSpPr>
          <p:cNvPr id="3078" name="Rectangle 6"/>
          <p:cNvSpPr>
            <a:spLocks noGrp="1" noChangeArrowheads="1"/>
          </p:cNvSpPr>
          <p:nvPr>
            <p:ph type="sldNum" sz="quarter" idx="4"/>
          </p:nvPr>
        </p:nvSpPr>
        <p:spPr>
          <a:xfrm>
            <a:off x="4343400" y="6389688"/>
            <a:ext cx="1447800" cy="331787"/>
          </a:xfrm>
        </p:spPr>
        <p:txBody>
          <a:bodyPr/>
          <a:lstStyle>
            <a:lvl1pPr>
              <a:defRPr>
                <a:solidFill>
                  <a:schemeClr val="tx1"/>
                </a:solidFill>
              </a:defRPr>
            </a:lvl1pPr>
          </a:lstStyle>
          <a:p>
            <a:fld id="{346A3244-BD04-5A4B-9483-5EBDBF6D168D}" type="slidenum">
              <a:rPr lang="en-US" altLang="zh-CN"/>
              <a:pPr/>
              <a:t>‹#›</a:t>
            </a:fld>
            <a:endParaRPr lang="en-US" altLang="zh-CN"/>
          </a:p>
        </p:txBody>
      </p:sp>
      <p:pic>
        <p:nvPicPr>
          <p:cNvPr id="3110" name="Picture 38" descr="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371600" y="381000"/>
            <a:ext cx="6019800" cy="4565650"/>
          </a:xfrm>
          <a:prstGeom prst="rect">
            <a:avLst/>
          </a:prstGeom>
          <a:noFill/>
          <a:extLst>
            <a:ext uri="{909E8E84-426E-40dd-AFC4-6F175D3DCCD1}">
              <a14:hiddenFill xmlns:a14="http://schemas.microsoft.com/office/drawing/2010/main">
                <a:solidFill>
                  <a:srgbClr val="FFFFFF"/>
                </a:solidFill>
              </a14:hiddenFill>
            </a:ext>
          </a:extLst>
        </p:spPr>
      </p:pic>
      <p:sp>
        <p:nvSpPr>
          <p:cNvPr id="3113" name="Text Box 41"/>
          <p:cNvSpPr txBox="1">
            <a:spLocks noChangeArrowheads="1"/>
          </p:cNvSpPr>
          <p:nvPr/>
        </p:nvSpPr>
        <p:spPr bwMode="black">
          <a:xfrm>
            <a:off x="76200" y="95250"/>
            <a:ext cx="1303338" cy="427038"/>
          </a:xfrm>
          <a:prstGeom prst="rect">
            <a:avLst/>
          </a:prstGeom>
          <a:noFill/>
          <a:ln>
            <a:noFill/>
          </a:ln>
          <a:effectLst>
            <a:outerShdw blurRad="63500"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2200">
                <a:solidFill>
                  <a:srgbClr val="FFFFFF"/>
                </a:solidFill>
                <a:latin typeface="Arial Black" charset="0"/>
              </a:rPr>
              <a:t>L/O/G/O</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110"/>
                                        </p:tgtEl>
                                        <p:attrNameLst>
                                          <p:attrName>style.visibility</p:attrName>
                                        </p:attrNameLst>
                                      </p:cBhvr>
                                      <p:to>
                                        <p:strVal val="visible"/>
                                      </p:to>
                                    </p:set>
                                    <p:animEffect transition="in" filter="fade">
                                      <p:cBhvr>
                                        <p:cTn id="7" dur="1000"/>
                                        <p:tgtEl>
                                          <p:spTgt spid="3110"/>
                                        </p:tgtEl>
                                      </p:cBhvr>
                                    </p:animEffect>
                                  </p:childTnLst>
                                </p:cTn>
                              </p:par>
                              <p:par>
                                <p:cTn id="8" presetID="31" presetClass="path" presetSubtype="0" repeatCount="indefinite" accel="50000" decel="50000" fill="hold" nodeType="withEffect">
                                  <p:stCondLst>
                                    <p:cond delay="300"/>
                                  </p:stCondLst>
                                  <p:childTnLst>
                                    <p:animMotion origin="layout" path="M 5E-6 -0.01389 C 0.00209 -0.01713 0.01198 -0.05301 0.03698 -0.05069 C 0.07501 -0.04722 0.08994 -0.02176 0.12501 -0.04722 C 0.14705 -0.06204 0.17292 -0.1 0.19202 -0.09907 C 0.23507 -0.09792 0.24393 -0.0588 0.24393 -0.02292 C 0.24497 0.02778 0.18907 0.07037 0.12101 0.075 C 0.05209 0.07847 -0.00503 0.02431 5E-6 -0.01389 Z " pathEditMode="relative" rAng="0" ptsTypes="fffffff">
                                      <p:cBhvr>
                                        <p:cTn id="9" dur="5000" fill="hold"/>
                                        <p:tgtEl>
                                          <p:spTgt spid="3106"/>
                                        </p:tgtEl>
                                        <p:attrNameLst>
                                          <p:attrName>ppt_x</p:attrName>
                                          <p:attrName>ppt_y</p:attrName>
                                        </p:attrNameLst>
                                      </p:cBhvr>
                                      <p:rCtr x="11997" y="301"/>
                                    </p:animMotion>
                                  </p:childTnLst>
                                </p:cTn>
                              </p:par>
                              <p:par>
                                <p:cTn id="10" presetID="9" presetClass="path" presetSubtype="0" repeatCount="indefinite" accel="50000" decel="50000" fill="hold" nodeType="withEffect">
                                  <p:stCondLst>
                                    <p:cond delay="800"/>
                                  </p:stCondLst>
                                  <p:childTnLst>
                                    <p:animMotion origin="layout" path="M 3.61111E-6 -4.81481E-6 C -0.01198 0.01413 -0.03299 0.03426 -0.05799 0.03426 C -0.09497 0.03426 -0.125 0.01343 -0.125 -0.01319 C -0.125 -0.02199 -0.12205 -0.02986 -0.11598 -0.0368 C -0.11702 -0.0368 3.61111E-6 -0.14259 3.61111E-6 -0.14375 C 3.61111E-6 -0.14259 0.11701 -0.0368 0.11597 -0.0368 C 0.12205 -0.02986 0.125 -0.02199 0.125 -0.01319 C 0.125 0.01343 0.09496 0.03426 0.05694 0.03426 C 0.03298 0.03426 0.01198 0.01413 3.61111E-6 -4.81481E-6 Z " pathEditMode="relative" rAng="10800000" ptsTypes="fffffffff">
                                      <p:cBhvr>
                                        <p:cTn id="11" dur="5000" fill="hold"/>
                                        <p:tgtEl>
                                          <p:spTgt spid="3107"/>
                                        </p:tgtEl>
                                        <p:attrNameLst>
                                          <p:attrName>ppt_x</p:attrName>
                                          <p:attrName>ppt_y</p:attrName>
                                        </p:attrNameLst>
                                      </p:cBhvr>
                                      <p:rCtr x="0" y="-5463"/>
                                    </p:animMotion>
                                  </p:childTnLst>
                                </p:cTn>
                              </p:par>
                              <p:par>
                                <p:cTn id="12" presetID="12" presetClass="path" presetSubtype="0" repeatCount="indefinite" accel="50000" decel="50000" fill="hold" nodeType="withEffect">
                                  <p:stCondLst>
                                    <p:cond delay="1300"/>
                                  </p:stCondLst>
                                  <p:childTnLst>
                                    <p:animMotion origin="layout" path="M 0.18923 -0.00463 C 0.16666 0.04329 0.13246 0.07338 0.09461 0.07338 C 0.05677 0.07338 0.02274 0.04329 3.61111E-6 -0.00463 C 0.02274 -0.05254 0.05677 -0.08287 0.09461 -0.08287 C 0.13246 -0.08287 0.16666 -0.05254 0.18923 -0.00463 Z " pathEditMode="relative" rAng="10800000" ptsTypes="fffff">
                                      <p:cBhvr>
                                        <p:cTn id="13" dur="5000" fill="hold"/>
                                        <p:tgtEl>
                                          <p:spTgt spid="3108"/>
                                        </p:tgtEl>
                                        <p:attrNameLst>
                                          <p:attrName>ppt_x</p:attrName>
                                          <p:attrName>ppt_y</p:attrName>
                                        </p:attrNameLst>
                                      </p:cBhvr>
                                      <p:rCtr x="-9462" y="0"/>
                                    </p:animMotion>
                                  </p:childTnLst>
                                </p:cTn>
                              </p:par>
                              <p:par>
                                <p:cTn id="14" presetID="10" presetClass="entr" presetSubtype="0" fill="hold" grpId="0" nodeType="withEffect">
                                  <p:stCondLst>
                                    <p:cond delay="1700"/>
                                  </p:stCondLst>
                                  <p:childTnLst>
                                    <p:set>
                                      <p:cBhvr>
                                        <p:cTn id="15" dur="1" fill="hold">
                                          <p:stCondLst>
                                            <p:cond delay="0"/>
                                          </p:stCondLst>
                                        </p:cTn>
                                        <p:tgtEl>
                                          <p:spTgt spid="3101"/>
                                        </p:tgtEl>
                                        <p:attrNameLst>
                                          <p:attrName>style.visibility</p:attrName>
                                        </p:attrNameLst>
                                      </p:cBhvr>
                                      <p:to>
                                        <p:strVal val="visible"/>
                                      </p:to>
                                    </p:set>
                                    <p:animEffect transition="in" filter="fade">
                                      <p:cBhvr>
                                        <p:cTn id="16" dur="2000"/>
                                        <p:tgtEl>
                                          <p:spTgt spid="3101"/>
                                        </p:tgtEl>
                                      </p:cBhvr>
                                    </p:animEffect>
                                  </p:childTnLst>
                                </p:cTn>
                              </p:par>
                              <p:par>
                                <p:cTn id="17" presetID="22" presetClass="entr" presetSubtype="8" fill="hold" grpId="0" nodeType="withEffect">
                                  <p:stCondLst>
                                    <p:cond delay="2000"/>
                                  </p:stCondLst>
                                  <p:childTnLst>
                                    <p:set>
                                      <p:cBhvr>
                                        <p:cTn id="18" dur="1" fill="hold">
                                          <p:stCondLst>
                                            <p:cond delay="0"/>
                                          </p:stCondLst>
                                        </p:cTn>
                                        <p:tgtEl>
                                          <p:spTgt spid="3102"/>
                                        </p:tgtEl>
                                        <p:attrNameLst>
                                          <p:attrName>style.visibility</p:attrName>
                                        </p:attrNameLst>
                                      </p:cBhvr>
                                      <p:to>
                                        <p:strVal val="visible"/>
                                      </p:to>
                                    </p:set>
                                    <p:animEffect transition="in" filter="wipe(left)">
                                      <p:cBhvr>
                                        <p:cTn id="19" dur="2700"/>
                                        <p:tgtEl>
                                          <p:spTgt spid="3102"/>
                                        </p:tgtEl>
                                      </p:cBhvr>
                                    </p:animEffect>
                                  </p:childTnLst>
                                </p:cTn>
                              </p:par>
                              <p:par>
                                <p:cTn id="20" presetID="29" presetClass="entr" presetSubtype="0" fill="hold" nodeType="withEffect">
                                  <p:stCondLst>
                                    <p:cond delay="2600"/>
                                  </p:stCondLst>
                                  <p:childTnLst>
                                    <p:set>
                                      <p:cBhvr>
                                        <p:cTn id="21" dur="1" fill="hold">
                                          <p:stCondLst>
                                            <p:cond delay="0"/>
                                          </p:stCondLst>
                                        </p:cTn>
                                        <p:tgtEl>
                                          <p:spTgt spid="3074"/>
                                        </p:tgtEl>
                                        <p:attrNameLst>
                                          <p:attrName>style.visibility</p:attrName>
                                        </p:attrNameLst>
                                      </p:cBhvr>
                                      <p:to>
                                        <p:strVal val="visible"/>
                                      </p:to>
                                    </p:set>
                                    <p:anim calcmode="lin" valueType="num">
                                      <p:cBhvr>
                                        <p:cTn id="22" dur="1800" fill="hold"/>
                                        <p:tgtEl>
                                          <p:spTgt spid="3074"/>
                                        </p:tgtEl>
                                        <p:attrNameLst>
                                          <p:attrName>ppt_x</p:attrName>
                                        </p:attrNameLst>
                                      </p:cBhvr>
                                      <p:tavLst>
                                        <p:tav tm="0">
                                          <p:val>
                                            <p:strVal val="#ppt_x-.2"/>
                                          </p:val>
                                        </p:tav>
                                        <p:tav tm="100000">
                                          <p:val>
                                            <p:strVal val="#ppt_x"/>
                                          </p:val>
                                        </p:tav>
                                      </p:tavLst>
                                    </p:anim>
                                    <p:anim calcmode="lin" valueType="num">
                                      <p:cBhvr>
                                        <p:cTn id="23" dur="18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24" dur="1800"/>
                                        <p:tgtEl>
                                          <p:spTgt spid="3074"/>
                                        </p:tgtEl>
                                      </p:cBhvr>
                                    </p:animEffect>
                                  </p:childTnLst>
                                </p:cTn>
                              </p:par>
                              <p:par>
                                <p:cTn id="25" presetID="10" presetClass="entr" presetSubtype="0" fill="hold" grpId="0" nodeType="withEffect">
                                  <p:stCondLst>
                                    <p:cond delay="3700"/>
                                  </p:stCondLst>
                                  <p:childTnLst>
                                    <p:set>
                                      <p:cBhvr>
                                        <p:cTn id="26" dur="1" fill="hold">
                                          <p:stCondLst>
                                            <p:cond delay="0"/>
                                          </p:stCondLst>
                                        </p:cTn>
                                        <p:tgtEl>
                                          <p:spTgt spid="3105"/>
                                        </p:tgtEl>
                                        <p:attrNameLst>
                                          <p:attrName>style.visibility</p:attrName>
                                        </p:attrNameLst>
                                      </p:cBhvr>
                                      <p:to>
                                        <p:strVal val="visible"/>
                                      </p:to>
                                    </p:set>
                                    <p:animEffect transition="in" filter="fade">
                                      <p:cBhvr>
                                        <p:cTn id="27" dur="1800"/>
                                        <p:tgtEl>
                                          <p:spTgt spid="3105"/>
                                        </p:tgtEl>
                                      </p:cBhvr>
                                    </p:animEffect>
                                  </p:childTnLst>
                                </p:cTn>
                              </p:par>
                              <p:par>
                                <p:cTn id="28" presetID="10" presetClass="entr" presetSubtype="0" fill="hold" grpId="0" nodeType="withEffect">
                                  <p:stCondLst>
                                    <p:cond delay="5500"/>
                                  </p:stCondLst>
                                  <p:childTnLst>
                                    <p:set>
                                      <p:cBhvr>
                                        <p:cTn id="29" dur="1" fill="hold">
                                          <p:stCondLst>
                                            <p:cond delay="0"/>
                                          </p:stCondLst>
                                        </p:cTn>
                                        <p:tgtEl>
                                          <p:spTgt spid="3104"/>
                                        </p:tgtEl>
                                        <p:attrNameLst>
                                          <p:attrName>style.visibility</p:attrName>
                                        </p:attrNameLst>
                                      </p:cBhvr>
                                      <p:to>
                                        <p:strVal val="visible"/>
                                      </p:to>
                                    </p:set>
                                    <p:animEffect transition="in" filter="fade">
                                      <p:cBhvr>
                                        <p:cTn id="30" dur="1800"/>
                                        <p:tgtEl>
                                          <p:spTgt spid="3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1" grpId="0" animBg="1"/>
      <p:bldP spid="3102" grpId="0" animBg="1"/>
      <p:bldP spid="3104" grpId="0" animBg="1"/>
      <p:bldP spid="3105"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154ED498-7E34-0E4A-97C2-5843E8ED2797}" type="slidenum">
              <a:rPr lang="en-US" altLang="zh-CN"/>
              <a:pPr/>
              <a:t>‹#›</a:t>
            </a:fld>
            <a:endParaRPr lang="en-US" altLang="zh-CN"/>
          </a:p>
        </p:txBody>
      </p:sp>
    </p:spTree>
    <p:extLst>
      <p:ext uri="{BB962C8B-B14F-4D97-AF65-F5344CB8AC3E}">
        <p14:creationId xmlns:p14="http://schemas.microsoft.com/office/powerpoint/2010/main" val="2270220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7650"/>
            <a:ext cx="2057400" cy="5878513"/>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47650"/>
            <a:ext cx="6019800" cy="5878513"/>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847CAAE7-2969-8C46-BCFB-9A1E24546D65}" type="slidenum">
              <a:rPr lang="en-US" altLang="zh-CN"/>
              <a:pPr/>
              <a:t>‹#›</a:t>
            </a:fld>
            <a:endParaRPr lang="en-US" altLang="zh-CN"/>
          </a:p>
        </p:txBody>
      </p:sp>
    </p:spTree>
    <p:extLst>
      <p:ext uri="{BB962C8B-B14F-4D97-AF65-F5344CB8AC3E}">
        <p14:creationId xmlns:p14="http://schemas.microsoft.com/office/powerpoint/2010/main" val="9207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47650"/>
            <a:ext cx="5943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7" name="幻灯片编号占位符 6"/>
          <p:cNvSpPr>
            <a:spLocks noGrp="1"/>
          </p:cNvSpPr>
          <p:nvPr>
            <p:ph type="sldNum" sz="quarter" idx="12"/>
          </p:nvPr>
        </p:nvSpPr>
        <p:spPr>
          <a:xfrm>
            <a:off x="6553200" y="6245225"/>
            <a:ext cx="2133600" cy="476250"/>
          </a:xfrm>
        </p:spPr>
        <p:txBody>
          <a:bodyPr/>
          <a:lstStyle>
            <a:lvl1pPr>
              <a:defRPr/>
            </a:lvl1pPr>
          </a:lstStyle>
          <a:p>
            <a:fld id="{5820D272-822E-BE41-A538-90CD557F30CE}" type="slidenum">
              <a:rPr lang="en-US" altLang="zh-CN"/>
              <a:pPr/>
              <a:t>‹#›</a:t>
            </a:fld>
            <a:endParaRPr lang="en-US" altLang="zh-CN"/>
          </a:p>
        </p:txBody>
      </p:sp>
    </p:spTree>
    <p:extLst>
      <p:ext uri="{BB962C8B-B14F-4D97-AF65-F5344CB8AC3E}">
        <p14:creationId xmlns:p14="http://schemas.microsoft.com/office/powerpoint/2010/main" val="3731268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7650"/>
            <a:ext cx="5943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r>
              <a:rPr lang="zh-CN" altLang="en-US" smtClean="0"/>
              <a:t>单击图标添加表格</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幻灯片编号占位符 5"/>
          <p:cNvSpPr>
            <a:spLocks noGrp="1"/>
          </p:cNvSpPr>
          <p:nvPr>
            <p:ph type="sldNum" sz="quarter" idx="12"/>
          </p:nvPr>
        </p:nvSpPr>
        <p:spPr>
          <a:xfrm>
            <a:off x="6553200" y="6245225"/>
            <a:ext cx="2133600" cy="476250"/>
          </a:xfrm>
        </p:spPr>
        <p:txBody>
          <a:bodyPr/>
          <a:lstStyle>
            <a:lvl1pPr>
              <a:defRPr/>
            </a:lvl1pPr>
          </a:lstStyle>
          <a:p>
            <a:fld id="{C0F9CC61-5EEF-EA40-B9AF-BA3786A98629}" type="slidenum">
              <a:rPr lang="en-US" altLang="zh-CN"/>
              <a:pPr/>
              <a:t>‹#›</a:t>
            </a:fld>
            <a:endParaRPr lang="en-US" altLang="zh-CN"/>
          </a:p>
        </p:txBody>
      </p:sp>
    </p:spTree>
    <p:extLst>
      <p:ext uri="{BB962C8B-B14F-4D97-AF65-F5344CB8AC3E}">
        <p14:creationId xmlns:p14="http://schemas.microsoft.com/office/powerpoint/2010/main" val="286412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47650"/>
            <a:ext cx="5943600" cy="114300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57200" y="1600200"/>
            <a:ext cx="8229600" cy="4525963"/>
          </a:xfrm>
        </p:spPr>
        <p:txBody>
          <a:bodyPr/>
          <a:lstStyle/>
          <a:p>
            <a:r>
              <a:rPr lang="zh-CN" altLang="en-US" smtClean="0"/>
              <a:t>单击图标添加图表</a:t>
            </a:r>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6" name="幻灯片编号占位符 5"/>
          <p:cNvSpPr>
            <a:spLocks noGrp="1"/>
          </p:cNvSpPr>
          <p:nvPr>
            <p:ph type="sldNum" sz="quarter" idx="12"/>
          </p:nvPr>
        </p:nvSpPr>
        <p:spPr>
          <a:xfrm>
            <a:off x="6553200" y="6245225"/>
            <a:ext cx="2133600" cy="476250"/>
          </a:xfrm>
        </p:spPr>
        <p:txBody>
          <a:bodyPr/>
          <a:lstStyle>
            <a:lvl1pPr>
              <a:defRPr/>
            </a:lvl1pPr>
          </a:lstStyle>
          <a:p>
            <a:fld id="{FADF713E-866C-5247-9E58-E86845912749}" type="slidenum">
              <a:rPr lang="en-US" altLang="zh-CN"/>
              <a:pPr/>
              <a:t>‹#›</a:t>
            </a:fld>
            <a:endParaRPr lang="en-US" altLang="zh-CN"/>
          </a:p>
        </p:txBody>
      </p:sp>
    </p:spTree>
    <p:extLst>
      <p:ext uri="{BB962C8B-B14F-4D97-AF65-F5344CB8AC3E}">
        <p14:creationId xmlns:p14="http://schemas.microsoft.com/office/powerpoint/2010/main" val="142704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60E94229-3B5A-144F-86ED-21D97CFF21AF}" type="slidenum">
              <a:rPr lang="en-US" altLang="zh-CN"/>
              <a:pPr/>
              <a:t>‹#›</a:t>
            </a:fld>
            <a:endParaRPr lang="en-US" altLang="zh-CN"/>
          </a:p>
        </p:txBody>
      </p:sp>
    </p:spTree>
    <p:extLst>
      <p:ext uri="{BB962C8B-B14F-4D97-AF65-F5344CB8AC3E}">
        <p14:creationId xmlns:p14="http://schemas.microsoft.com/office/powerpoint/2010/main" val="149839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幻灯片编号占位符 5"/>
          <p:cNvSpPr>
            <a:spLocks noGrp="1"/>
          </p:cNvSpPr>
          <p:nvPr>
            <p:ph type="sldNum" sz="quarter" idx="12"/>
          </p:nvPr>
        </p:nvSpPr>
        <p:spPr/>
        <p:txBody>
          <a:bodyPr/>
          <a:lstStyle>
            <a:lvl1pPr>
              <a:defRPr/>
            </a:lvl1pPr>
          </a:lstStyle>
          <a:p>
            <a:fld id="{F01E5714-99B1-1F45-B3DA-EDA2B313EB25}" type="slidenum">
              <a:rPr lang="en-US" altLang="zh-CN"/>
              <a:pPr/>
              <a:t>‹#›</a:t>
            </a:fld>
            <a:endParaRPr lang="en-US" altLang="zh-CN"/>
          </a:p>
        </p:txBody>
      </p:sp>
    </p:spTree>
    <p:extLst>
      <p:ext uri="{BB962C8B-B14F-4D97-AF65-F5344CB8AC3E}">
        <p14:creationId xmlns:p14="http://schemas.microsoft.com/office/powerpoint/2010/main" val="280618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FB161736-AF07-5A44-A402-FFC1BD2572AD}" type="slidenum">
              <a:rPr lang="en-US" altLang="zh-CN"/>
              <a:pPr/>
              <a:t>‹#›</a:t>
            </a:fld>
            <a:endParaRPr lang="en-US" altLang="zh-CN"/>
          </a:p>
        </p:txBody>
      </p:sp>
    </p:spTree>
    <p:extLst>
      <p:ext uri="{BB962C8B-B14F-4D97-AF65-F5344CB8AC3E}">
        <p14:creationId xmlns:p14="http://schemas.microsoft.com/office/powerpoint/2010/main" val="428203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幻灯片编号占位符 8"/>
          <p:cNvSpPr>
            <a:spLocks noGrp="1"/>
          </p:cNvSpPr>
          <p:nvPr>
            <p:ph type="sldNum" sz="quarter" idx="12"/>
          </p:nvPr>
        </p:nvSpPr>
        <p:spPr/>
        <p:txBody>
          <a:bodyPr/>
          <a:lstStyle>
            <a:lvl1pPr>
              <a:defRPr/>
            </a:lvl1pPr>
          </a:lstStyle>
          <a:p>
            <a:fld id="{34128798-CDA4-FE40-A397-4DA09A790ACC}" type="slidenum">
              <a:rPr lang="en-US" altLang="zh-CN"/>
              <a:pPr/>
              <a:t>‹#›</a:t>
            </a:fld>
            <a:endParaRPr lang="en-US" altLang="zh-CN"/>
          </a:p>
        </p:txBody>
      </p:sp>
    </p:spTree>
    <p:extLst>
      <p:ext uri="{BB962C8B-B14F-4D97-AF65-F5344CB8AC3E}">
        <p14:creationId xmlns:p14="http://schemas.microsoft.com/office/powerpoint/2010/main" val="167130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幻灯片编号占位符 4"/>
          <p:cNvSpPr>
            <a:spLocks noGrp="1"/>
          </p:cNvSpPr>
          <p:nvPr>
            <p:ph type="sldNum" sz="quarter" idx="12"/>
          </p:nvPr>
        </p:nvSpPr>
        <p:spPr/>
        <p:txBody>
          <a:bodyPr/>
          <a:lstStyle>
            <a:lvl1pPr>
              <a:defRPr/>
            </a:lvl1pPr>
          </a:lstStyle>
          <a:p>
            <a:fld id="{9F1C3D76-AEB1-F84A-ADA8-A55784B052D9}" type="slidenum">
              <a:rPr lang="en-US" altLang="zh-CN"/>
              <a:pPr/>
              <a:t>‹#›</a:t>
            </a:fld>
            <a:endParaRPr lang="en-US" altLang="zh-CN"/>
          </a:p>
        </p:txBody>
      </p:sp>
    </p:spTree>
    <p:extLst>
      <p:ext uri="{BB962C8B-B14F-4D97-AF65-F5344CB8AC3E}">
        <p14:creationId xmlns:p14="http://schemas.microsoft.com/office/powerpoint/2010/main" val="4069437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幻灯片编号占位符 3"/>
          <p:cNvSpPr>
            <a:spLocks noGrp="1"/>
          </p:cNvSpPr>
          <p:nvPr>
            <p:ph type="sldNum" sz="quarter" idx="12"/>
          </p:nvPr>
        </p:nvSpPr>
        <p:spPr/>
        <p:txBody>
          <a:bodyPr/>
          <a:lstStyle>
            <a:lvl1pPr>
              <a:defRPr/>
            </a:lvl1pPr>
          </a:lstStyle>
          <a:p>
            <a:fld id="{6F37ACFD-67C1-B54D-A3E5-4E9D29B0E5F1}" type="slidenum">
              <a:rPr lang="en-US" altLang="zh-CN"/>
              <a:pPr/>
              <a:t>‹#›</a:t>
            </a:fld>
            <a:endParaRPr lang="en-US" altLang="zh-CN"/>
          </a:p>
        </p:txBody>
      </p:sp>
    </p:spTree>
    <p:extLst>
      <p:ext uri="{BB962C8B-B14F-4D97-AF65-F5344CB8AC3E}">
        <p14:creationId xmlns:p14="http://schemas.microsoft.com/office/powerpoint/2010/main" val="3228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56497324-102A-C342-9BC5-BFFCC94F5CF1}" type="slidenum">
              <a:rPr lang="en-US" altLang="zh-CN"/>
              <a:pPr/>
              <a:t>‹#›</a:t>
            </a:fld>
            <a:endParaRPr lang="en-US" altLang="zh-CN"/>
          </a:p>
        </p:txBody>
      </p:sp>
    </p:spTree>
    <p:extLst>
      <p:ext uri="{BB962C8B-B14F-4D97-AF65-F5344CB8AC3E}">
        <p14:creationId xmlns:p14="http://schemas.microsoft.com/office/powerpoint/2010/main" val="30362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幻灯片编号占位符 6"/>
          <p:cNvSpPr>
            <a:spLocks noGrp="1"/>
          </p:cNvSpPr>
          <p:nvPr>
            <p:ph type="sldNum" sz="quarter" idx="12"/>
          </p:nvPr>
        </p:nvSpPr>
        <p:spPr/>
        <p:txBody>
          <a:bodyPr/>
          <a:lstStyle>
            <a:lvl1pPr>
              <a:defRPr/>
            </a:lvl1pPr>
          </a:lstStyle>
          <a:p>
            <a:fld id="{CF698E99-D06F-2341-9019-45EA4AFC0A6A}" type="slidenum">
              <a:rPr lang="en-US" altLang="zh-CN"/>
              <a:pPr/>
              <a:t>‹#›</a:t>
            </a:fld>
            <a:endParaRPr lang="en-US" altLang="zh-CN"/>
          </a:p>
        </p:txBody>
      </p:sp>
    </p:spTree>
    <p:extLst>
      <p:ext uri="{BB962C8B-B14F-4D97-AF65-F5344CB8AC3E}">
        <p14:creationId xmlns:p14="http://schemas.microsoft.com/office/powerpoint/2010/main" val="279212680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5.png"/><Relationship Id="rId21" Type="http://schemas.openxmlformats.org/officeDocument/2006/relationships/image" Target="../media/image6.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7" Type="http://schemas.openxmlformats.org/officeDocument/2006/relationships/image" Target="../media/image2.jpeg"/><Relationship Id="rId18" Type="http://schemas.openxmlformats.org/officeDocument/2006/relationships/image" Target="../media/image3.jpeg"/><Relationship Id="rId19"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ltGray">
          <a:xfrm>
            <a:off x="0" y="487363"/>
            <a:ext cx="9144000" cy="727075"/>
          </a:xfrm>
          <a:prstGeom prst="rect">
            <a:avLst/>
          </a:prstGeom>
          <a:gradFill rotWithShape="1">
            <a:gsLst>
              <a:gs pos="0">
                <a:schemeClr val="tx1">
                  <a:gamma/>
                  <a:shade val="72941"/>
                  <a:invGamma/>
                  <a:alpha val="67999"/>
                </a:schemeClr>
              </a:gs>
              <a:gs pos="100000">
                <a:schemeClr val="tx1">
                  <a:alpha val="27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043" name="Oval 19"/>
          <p:cNvSpPr>
            <a:spLocks noChangeArrowheads="1"/>
          </p:cNvSpPr>
          <p:nvPr/>
        </p:nvSpPr>
        <p:spPr bwMode="gray">
          <a:xfrm>
            <a:off x="6457950" y="211138"/>
            <a:ext cx="1133475" cy="1157287"/>
          </a:xfrm>
          <a:prstGeom prst="ellipse">
            <a:avLst/>
          </a:prstGeom>
          <a:blipFill dpi="0" rotWithShape="1">
            <a:blip r:embed="rId17"/>
            <a:srcRect/>
            <a:stretch>
              <a:fillRect/>
            </a:stretch>
          </a:blipFill>
          <a:ln w="38100">
            <a:solidFill>
              <a:srgbClr val="FFFFFF"/>
            </a:solidFill>
            <a:round/>
            <a:headEnd/>
            <a:tailEnd/>
          </a:ln>
          <a:effectLst>
            <a:outerShdw blurRad="63500" dist="81320" dir="3080412" algn="ctr" rotWithShape="0">
              <a:srgbClr val="000000">
                <a:alpha val="50000"/>
              </a:srgbClr>
            </a:outerShdw>
          </a:effectLst>
        </p:spPr>
        <p:txBody>
          <a:bodyPr wrap="none" anchor="ctr"/>
          <a:lstStyle/>
          <a:p>
            <a:endParaRPr lang="zh-CN" altLang="en-US"/>
          </a:p>
        </p:txBody>
      </p:sp>
      <p:sp>
        <p:nvSpPr>
          <p:cNvPr id="1044" name="Oval 20"/>
          <p:cNvSpPr>
            <a:spLocks noChangeArrowheads="1"/>
          </p:cNvSpPr>
          <p:nvPr/>
        </p:nvSpPr>
        <p:spPr bwMode="gray">
          <a:xfrm>
            <a:off x="7848600" y="211138"/>
            <a:ext cx="1133475" cy="1157287"/>
          </a:xfrm>
          <a:prstGeom prst="ellipse">
            <a:avLst/>
          </a:prstGeom>
          <a:blipFill dpi="0" rotWithShape="1">
            <a:blip r:embed="rId18"/>
            <a:srcRect/>
            <a:stretch>
              <a:fillRect/>
            </a:stretch>
          </a:blipFill>
          <a:ln w="38100">
            <a:solidFill>
              <a:srgbClr val="FFFFFF"/>
            </a:solidFill>
            <a:round/>
            <a:headEnd/>
            <a:tailEnd/>
          </a:ln>
          <a:effectLst>
            <a:outerShdw blurRad="63500" dist="81320" dir="3080412" algn="ctr" rotWithShape="0">
              <a:srgbClr val="000000">
                <a:alpha val="50000"/>
              </a:srgbClr>
            </a:outerShdw>
          </a:effectLst>
        </p:spPr>
        <p:txBody>
          <a:bodyPr wrap="none" anchor="ctr"/>
          <a:lstStyle/>
          <a:p>
            <a:endParaRPr lang="zh-CN" altLang="en-US"/>
          </a:p>
        </p:txBody>
      </p:sp>
      <p:sp>
        <p:nvSpPr>
          <p:cNvPr id="1026" name="Rectangle 2"/>
          <p:cNvSpPr>
            <a:spLocks noGrp="1" noChangeArrowheads="1"/>
          </p:cNvSpPr>
          <p:nvPr>
            <p:ph type="title"/>
          </p:nvPr>
        </p:nvSpPr>
        <p:spPr bwMode="black">
          <a:xfrm>
            <a:off x="457200" y="247650"/>
            <a:ext cx="5943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ltLang="zh-CN"/>
          </a:p>
        </p:txBody>
      </p:sp>
      <p:sp>
        <p:nvSpPr>
          <p:cNvPr id="1028" name="Rectangle 4"/>
          <p:cNvSpPr>
            <a:spLocks noGrp="1" noChangeArrowheads="1"/>
          </p:cNvSpPr>
          <p:nvPr>
            <p:ph type="dt" sz="half" idx="2"/>
          </p:nvPr>
        </p:nvSpPr>
        <p:spPr bwMode="gray">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rgbClr val="000000"/>
                </a:solidFill>
              </a:defRPr>
            </a:lvl1pPr>
          </a:lstStyle>
          <a:p>
            <a:endParaRPr lang="en-US" altLang="zh-CN"/>
          </a:p>
        </p:txBody>
      </p:sp>
      <p:sp>
        <p:nvSpPr>
          <p:cNvPr id="1029" name="Rectangle 5"/>
          <p:cNvSpPr>
            <a:spLocks noGrp="1" noChangeArrowheads="1"/>
          </p:cNvSpPr>
          <p:nvPr>
            <p:ph type="ftr" sz="quarter" idx="3"/>
          </p:nvPr>
        </p:nvSpPr>
        <p:spPr bwMode="gray">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solidFill>
                  <a:srgbClr val="000000"/>
                </a:solidFill>
              </a:defRPr>
            </a:lvl1pPr>
          </a:lstStyle>
          <a:p>
            <a:endParaRPr lang="en-US" altLang="zh-CN"/>
          </a:p>
        </p:txBody>
      </p:sp>
      <p:sp>
        <p:nvSpPr>
          <p:cNvPr id="1030" name="Rectangle 6"/>
          <p:cNvSpPr>
            <a:spLocks noGrp="1" noChangeArrowheads="1"/>
          </p:cNvSpPr>
          <p:nvPr>
            <p:ph type="sldNum" sz="quarter" idx="4"/>
          </p:nvPr>
        </p:nvSpPr>
        <p:spPr bwMode="gray">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fld id="{6C0A21ED-4CE4-2144-9D70-21AC75BCBB08}" type="slidenum">
              <a:rPr lang="en-US" altLang="zh-CN"/>
              <a:pPr/>
              <a:t>‹#›</a:t>
            </a:fld>
            <a:endParaRPr lang="en-US" altLang="zh-CN"/>
          </a:p>
        </p:txBody>
      </p:sp>
      <p:pic>
        <p:nvPicPr>
          <p:cNvPr id="1046" name="Picture 22" descr="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gray">
          <a:xfrm>
            <a:off x="-2198688" y="5727700"/>
            <a:ext cx="11341101" cy="979488"/>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gray">
          <a:xfrm>
            <a:off x="-1909763" y="5588000"/>
            <a:ext cx="12458701" cy="1422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gray">
          <a:xfrm>
            <a:off x="-1981200" y="5418138"/>
            <a:ext cx="13104813" cy="14224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ppt_x</p:attrName>
                                        </p:attrNameLst>
                                      </p:cBhvr>
                                      <p:tavLst>
                                        <p:tav tm="0">
                                          <p:val>
                                            <p:strVal val="#ppt_x-.2"/>
                                          </p:val>
                                        </p:tav>
                                        <p:tav tm="100000">
                                          <p:val>
                                            <p:strVal val="#ppt_x"/>
                                          </p:val>
                                        </p:tav>
                                      </p:tavLst>
                                    </p:anim>
                                    <p:anim calcmode="lin" valueType="num">
                                      <p:cBhvr>
                                        <p:cTn id="8" dur="5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26"/>
                                        </p:tgtEl>
                                      </p:cBhvr>
                                    </p:animEffect>
                                  </p:childTnLst>
                                </p:cTn>
                              </p:par>
                              <p:par>
                                <p:cTn id="10" presetID="10" presetClass="entr" presetSubtype="0" fill="hold" grpId="0" nodeType="withEffect">
                                  <p:stCondLst>
                                    <p:cond delay="300"/>
                                  </p:stCondLst>
                                  <p:childTnLst>
                                    <p:set>
                                      <p:cBhvr>
                                        <p:cTn id="11" dur="1" fill="hold">
                                          <p:stCondLst>
                                            <p:cond delay="0"/>
                                          </p:stCondLst>
                                        </p:cTn>
                                        <p:tgtEl>
                                          <p:spTgt spid="1043"/>
                                        </p:tgtEl>
                                        <p:attrNameLst>
                                          <p:attrName>style.visibility</p:attrName>
                                        </p:attrNameLst>
                                      </p:cBhvr>
                                      <p:to>
                                        <p:strVal val="visible"/>
                                      </p:to>
                                    </p:set>
                                    <p:animEffect transition="in" filter="fade">
                                      <p:cBhvr>
                                        <p:cTn id="12" dur="1200"/>
                                        <p:tgtEl>
                                          <p:spTgt spid="1043"/>
                                        </p:tgtEl>
                                      </p:cBhvr>
                                    </p:animEffect>
                                  </p:childTnLst>
                                </p:cTn>
                              </p:par>
                              <p:par>
                                <p:cTn id="13" presetID="10" presetClass="entr" presetSubtype="0" fill="hold" grpId="0" nodeType="withEffect">
                                  <p:stCondLst>
                                    <p:cond delay="700"/>
                                  </p:stCondLst>
                                  <p:childTnLst>
                                    <p:set>
                                      <p:cBhvr>
                                        <p:cTn id="14" dur="1" fill="hold">
                                          <p:stCondLst>
                                            <p:cond delay="0"/>
                                          </p:stCondLst>
                                        </p:cTn>
                                        <p:tgtEl>
                                          <p:spTgt spid="1044"/>
                                        </p:tgtEl>
                                        <p:attrNameLst>
                                          <p:attrName>style.visibility</p:attrName>
                                        </p:attrNameLst>
                                      </p:cBhvr>
                                      <p:to>
                                        <p:strVal val="visible"/>
                                      </p:to>
                                    </p:set>
                                    <p:animEffect transition="in" filter="fade">
                                      <p:cBhvr>
                                        <p:cTn id="15" dur="1900"/>
                                        <p:tgtEl>
                                          <p:spTgt spid="1044"/>
                                        </p:tgtEl>
                                      </p:cBhvr>
                                    </p:animEffect>
                                  </p:childTnLst>
                                </p:cTn>
                              </p:par>
                              <p:par>
                                <p:cTn id="16" presetID="31" presetClass="path" presetSubtype="0" repeatCount="indefinite" accel="50000" decel="50000" fill="hold" nodeType="withEffect">
                                  <p:stCondLst>
                                    <p:cond delay="0"/>
                                  </p:stCondLst>
                                  <p:childTnLst>
                                    <p:animMotion origin="layout" path="M 5E-6 -0.01389 C 0.00209 -0.01713 0.01198 -0.05301 0.03698 -0.05069 C 0.07501 -0.04722 0.08994 -0.02176 0.12501 -0.04722 C 0.14705 -0.06204 0.17292 -0.1 0.19202 -0.09907 C 0.23507 -0.09792 0.24393 -0.0588 0.24393 -0.02292 C 0.24497 0.02778 0.18907 0.07037 0.12101 0.075 C 0.05209 0.07847 -0.00503 0.02431 5E-6 -0.01389 Z " pathEditMode="relative" rAng="0" ptsTypes="fffffff">
                                      <p:cBhvr>
                                        <p:cTn id="17" dur="5000" fill="hold"/>
                                        <p:tgtEl>
                                          <p:spTgt spid="1046"/>
                                        </p:tgtEl>
                                        <p:attrNameLst>
                                          <p:attrName>ppt_x</p:attrName>
                                          <p:attrName>ppt_y</p:attrName>
                                        </p:attrNameLst>
                                      </p:cBhvr>
                                      <p:rCtr x="11997" y="301"/>
                                    </p:animMotion>
                                  </p:childTnLst>
                                </p:cTn>
                              </p:par>
                              <p:par>
                                <p:cTn id="18" presetID="9" presetClass="path" presetSubtype="0" repeatCount="360" accel="50000" decel="50000" fill="hold" nodeType="withEffect">
                                  <p:stCondLst>
                                    <p:cond delay="900"/>
                                  </p:stCondLst>
                                  <p:childTnLst>
                                    <p:animMotion origin="layout" path="M 3.61111E-6 -4.81481E-6 C -0.01198 0.01413 -0.03299 0.03426 -0.05799 0.03426 C -0.09497 0.03426 -0.125 0.01343 -0.125 -0.01319 C -0.125 -0.02199 -0.12205 -0.02986 -0.11598 -0.0368 C -0.11702 -0.0368 3.61111E-6 -0.14259 3.61111E-6 -0.14375 C 3.61111E-6 -0.14259 0.11701 -0.0368 0.11597 -0.0368 C 0.12205 -0.02986 0.125 -0.02199 0.125 -0.01319 C 0.125 0.01343 0.09496 0.03426 0.05694 0.03426 C 0.03298 0.03426 0.01198 0.01413 3.61111E-6 -4.81481E-6 Z " pathEditMode="relative" rAng="10800000" ptsTypes="fffffffff">
                                      <p:cBhvr>
                                        <p:cTn id="19" dur="5000" fill="hold"/>
                                        <p:tgtEl>
                                          <p:spTgt spid="1047"/>
                                        </p:tgtEl>
                                        <p:attrNameLst>
                                          <p:attrName>ppt_x</p:attrName>
                                          <p:attrName>ppt_y</p:attrName>
                                        </p:attrNameLst>
                                      </p:cBhvr>
                                      <p:rCtr x="0" y="-5463"/>
                                    </p:animMotion>
                                  </p:childTnLst>
                                </p:cTn>
                              </p:par>
                              <p:par>
                                <p:cTn id="20" presetID="12" presetClass="path" presetSubtype="0" repeatCount="129" accel="50000" decel="50000" fill="hold" nodeType="withEffect">
                                  <p:stCondLst>
                                    <p:cond delay="1600"/>
                                  </p:stCondLst>
                                  <p:childTnLst>
                                    <p:animMotion origin="layout" path="M 0.18923 -0.00463 C 0.16666 0.04329 0.13246 0.07338 0.09461 0.07338 C 0.05677 0.07338 0.02274 0.04329 3.61111E-6 -0.00463 C 0.02274 -0.05254 0.05677 -0.08287 0.09461 -0.08287 C 0.13246 -0.08287 0.16666 -0.05254 0.18923 -0.00463 Z " pathEditMode="relative" rAng="10800000" ptsTypes="fffff">
                                      <p:cBhvr>
                                        <p:cTn id="21" dur="12444" fill="hold"/>
                                        <p:tgtEl>
                                          <p:spTgt spid="1048"/>
                                        </p:tgtEl>
                                        <p:attrNameLst>
                                          <p:attrName>ppt_x</p:attrName>
                                          <p:attrName>ppt_y</p:attrName>
                                        </p:attrNameLst>
                                      </p:cBhvr>
                                      <p:rCtr x="-946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 grpId="0" animBg="1"/>
      <p:bldP spid="1044" grpId="0" animBg="1"/>
      <p:bldP spid="1026" grpId="0"/>
    </p:bldLst>
  </p:timing>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ea typeface="宋体" charset="0"/>
        </a:defRPr>
      </a:lvl2pPr>
      <a:lvl3pPr algn="l" rtl="0" eaLnBrk="1" fontAlgn="base" hangingPunct="1">
        <a:spcBef>
          <a:spcPct val="0"/>
        </a:spcBef>
        <a:spcAft>
          <a:spcPct val="0"/>
        </a:spcAft>
        <a:defRPr sz="4400" b="1">
          <a:solidFill>
            <a:srgbClr val="FFFFFF"/>
          </a:solidFill>
          <a:latin typeface="Arial" charset="0"/>
          <a:ea typeface="宋体" charset="0"/>
        </a:defRPr>
      </a:lvl3pPr>
      <a:lvl4pPr algn="l" rtl="0" eaLnBrk="1" fontAlgn="base" hangingPunct="1">
        <a:spcBef>
          <a:spcPct val="0"/>
        </a:spcBef>
        <a:spcAft>
          <a:spcPct val="0"/>
        </a:spcAft>
        <a:defRPr sz="4400" b="1">
          <a:solidFill>
            <a:srgbClr val="FFFFFF"/>
          </a:solidFill>
          <a:latin typeface="Arial" charset="0"/>
          <a:ea typeface="宋体" charset="0"/>
        </a:defRPr>
      </a:lvl4pPr>
      <a:lvl5pPr algn="l" rtl="0" eaLnBrk="1" fontAlgn="base" hangingPunct="1">
        <a:spcBef>
          <a:spcPct val="0"/>
        </a:spcBef>
        <a:spcAft>
          <a:spcPct val="0"/>
        </a:spcAft>
        <a:defRPr sz="4400" b="1">
          <a:solidFill>
            <a:srgbClr val="FFFFFF"/>
          </a:solidFill>
          <a:latin typeface="Arial" charset="0"/>
          <a:ea typeface="宋体" charset="0"/>
        </a:defRPr>
      </a:lvl5pPr>
      <a:lvl6pPr marL="457200" algn="l" rtl="0" eaLnBrk="1" fontAlgn="base" hangingPunct="1">
        <a:spcBef>
          <a:spcPct val="0"/>
        </a:spcBef>
        <a:spcAft>
          <a:spcPct val="0"/>
        </a:spcAft>
        <a:defRPr sz="4400" b="1">
          <a:solidFill>
            <a:srgbClr val="FFFFFF"/>
          </a:solidFill>
          <a:latin typeface="Arial" charset="0"/>
          <a:ea typeface="宋体" charset="0"/>
        </a:defRPr>
      </a:lvl6pPr>
      <a:lvl7pPr marL="914400" algn="l" rtl="0" eaLnBrk="1" fontAlgn="base" hangingPunct="1">
        <a:spcBef>
          <a:spcPct val="0"/>
        </a:spcBef>
        <a:spcAft>
          <a:spcPct val="0"/>
        </a:spcAft>
        <a:defRPr sz="4400" b="1">
          <a:solidFill>
            <a:srgbClr val="FFFFFF"/>
          </a:solidFill>
          <a:latin typeface="Arial" charset="0"/>
          <a:ea typeface="宋体" charset="0"/>
        </a:defRPr>
      </a:lvl7pPr>
      <a:lvl8pPr marL="1371600" algn="l" rtl="0" eaLnBrk="1" fontAlgn="base" hangingPunct="1">
        <a:spcBef>
          <a:spcPct val="0"/>
        </a:spcBef>
        <a:spcAft>
          <a:spcPct val="0"/>
        </a:spcAft>
        <a:defRPr sz="4400" b="1">
          <a:solidFill>
            <a:srgbClr val="FFFFFF"/>
          </a:solidFill>
          <a:latin typeface="Arial" charset="0"/>
          <a:ea typeface="宋体" charset="0"/>
        </a:defRPr>
      </a:lvl8pPr>
      <a:lvl9pPr marL="1828800" algn="l" rtl="0" eaLnBrk="1" fontAlgn="base" hangingPunct="1">
        <a:spcBef>
          <a:spcPct val="0"/>
        </a:spcBef>
        <a:spcAft>
          <a:spcPct val="0"/>
        </a:spcAft>
        <a:defRPr sz="4400" b="1">
          <a:solidFill>
            <a:srgbClr val="FFFFFF"/>
          </a:solidFill>
          <a:latin typeface="Arial" charset="0"/>
          <a:ea typeface="宋体"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ea typeface="+mn-ea"/>
        </a:defRPr>
      </a:lvl2pPr>
      <a:lvl3pPr marL="1143000" indent="-228600" algn="l" rtl="0" eaLnBrk="1" fontAlgn="base" hangingPunct="1">
        <a:spcBef>
          <a:spcPct val="20000"/>
        </a:spcBef>
        <a:spcAft>
          <a:spcPct val="0"/>
        </a:spcAft>
        <a:buChar char="•"/>
        <a:defRPr sz="2400">
          <a:solidFill>
            <a:srgbClr val="000000"/>
          </a:solidFill>
          <a:latin typeface="+mn-lt"/>
          <a:ea typeface="+mn-ea"/>
        </a:defRPr>
      </a:lvl3pPr>
      <a:lvl4pPr marL="1600200" indent="-228600" algn="l" rtl="0" eaLnBrk="1" fontAlgn="base" hangingPunct="1">
        <a:spcBef>
          <a:spcPct val="20000"/>
        </a:spcBef>
        <a:spcAft>
          <a:spcPct val="0"/>
        </a:spcAft>
        <a:buChar char="–"/>
        <a:defRPr sz="2000">
          <a:solidFill>
            <a:srgbClr val="000000"/>
          </a:solidFill>
          <a:latin typeface="+mn-lt"/>
          <a:ea typeface="+mn-ea"/>
        </a:defRPr>
      </a:lvl4pPr>
      <a:lvl5pPr marL="2057400" indent="-228600" algn="l" rtl="0" eaLnBrk="1" fontAlgn="base" hangingPunct="1">
        <a:spcBef>
          <a:spcPct val="20000"/>
        </a:spcBef>
        <a:spcAft>
          <a:spcPct val="0"/>
        </a:spcAft>
        <a:buChar char="»"/>
        <a:defRPr sz="2000">
          <a:solidFill>
            <a:srgbClr val="000000"/>
          </a:solidFill>
          <a:latin typeface="+mn-lt"/>
          <a:ea typeface="+mn-ea"/>
        </a:defRPr>
      </a:lvl5pPr>
      <a:lvl6pPr marL="2514600" indent="-228600" algn="l" rtl="0" eaLnBrk="1" fontAlgn="base" hangingPunct="1">
        <a:spcBef>
          <a:spcPct val="20000"/>
        </a:spcBef>
        <a:spcAft>
          <a:spcPct val="0"/>
        </a:spcAft>
        <a:buChar char="»"/>
        <a:defRPr sz="2000">
          <a:solidFill>
            <a:srgbClr val="000000"/>
          </a:solidFill>
          <a:latin typeface="+mn-lt"/>
          <a:ea typeface="+mn-ea"/>
        </a:defRPr>
      </a:lvl6pPr>
      <a:lvl7pPr marL="2971800" indent="-228600" algn="l" rtl="0" eaLnBrk="1" fontAlgn="base" hangingPunct="1">
        <a:spcBef>
          <a:spcPct val="20000"/>
        </a:spcBef>
        <a:spcAft>
          <a:spcPct val="0"/>
        </a:spcAft>
        <a:buChar char="»"/>
        <a:defRPr sz="2000">
          <a:solidFill>
            <a:srgbClr val="000000"/>
          </a:solidFill>
          <a:latin typeface="+mn-lt"/>
          <a:ea typeface="+mn-ea"/>
        </a:defRPr>
      </a:lvl7pPr>
      <a:lvl8pPr marL="3429000" indent="-228600" algn="l" rtl="0" eaLnBrk="1" fontAlgn="base" hangingPunct="1">
        <a:spcBef>
          <a:spcPct val="20000"/>
        </a:spcBef>
        <a:spcAft>
          <a:spcPct val="0"/>
        </a:spcAft>
        <a:buChar char="»"/>
        <a:defRPr sz="2000">
          <a:solidFill>
            <a:srgbClr val="000000"/>
          </a:solidFill>
          <a:latin typeface="+mn-lt"/>
          <a:ea typeface="+mn-ea"/>
        </a:defRPr>
      </a:lvl8pPr>
      <a:lvl9pPr marL="3886200" indent="-228600" algn="l" rtl="0" eaLnBrk="1" fontAlgn="base" hangingPunct="1">
        <a:spcBef>
          <a:spcPct val="20000"/>
        </a:spcBef>
        <a:spcAft>
          <a:spcPct val="0"/>
        </a:spcAft>
        <a:buChar char="»"/>
        <a:defRPr sz="2000">
          <a:solidFill>
            <a:srgbClr val="000000"/>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8.emf"/></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package" Target="../embeddings/Microsoft_Word___1.docx"/><Relationship Id="rId5" Type="http://schemas.openxmlformats.org/officeDocument/2006/relationships/image" Target="../media/image19.png"/><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package" Target="../embeddings/Microsoft_Word___2.docx"/><Relationship Id="rId5" Type="http://schemas.openxmlformats.org/officeDocument/2006/relationships/image" Target="../media/image20.png"/><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2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package" Target="../embeddings/Microsoft_Word___3.docx"/><Relationship Id="rId5" Type="http://schemas.openxmlformats.org/officeDocument/2006/relationships/image" Target="../media/image23.png"/><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package" Target="../embeddings/Microsoft_Word___4.docx"/><Relationship Id="rId5" Type="http://schemas.openxmlformats.org/officeDocument/2006/relationships/image" Target="../media/image23.png"/><Relationship Id="rId1" Type="http://schemas.openxmlformats.org/officeDocument/2006/relationships/vmlDrawing" Target="../drawings/vmlDrawing4.vml"/><Relationship Id="rId2"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00200" y="5562600"/>
            <a:ext cx="7366119" cy="800219"/>
          </a:xfrm>
          <a:prstGeom prst="rect">
            <a:avLst/>
          </a:prstGeom>
          <a:noFill/>
        </p:spPr>
        <p:txBody>
          <a:bodyPr wrap="none" rtlCol="0">
            <a:spAutoFit/>
          </a:bodyPr>
          <a:lstStyle/>
          <a:p>
            <a:pPr algn="ctr"/>
            <a:r>
              <a:rPr lang="zh-CN" altLang="zh-CN" sz="2800" b="1" dirty="0">
                <a:solidFill>
                  <a:srgbClr val="FFFFFF"/>
                </a:solidFill>
                <a:latin typeface="Heiti SC Light"/>
                <a:ea typeface="Heiti SC Light"/>
                <a:cs typeface="Heiti SC Light"/>
              </a:rPr>
              <a:t>可重复性研究的实现及其在临床医学中的应用</a:t>
            </a:r>
          </a:p>
          <a:p>
            <a:endParaRPr kumimoji="1" lang="zh-CN" altLang="en-US" dirty="0"/>
          </a:p>
        </p:txBody>
      </p:sp>
      <p:sp>
        <p:nvSpPr>
          <p:cNvPr id="3" name="副标题 2"/>
          <p:cNvSpPr>
            <a:spLocks noGrp="1"/>
          </p:cNvSpPr>
          <p:nvPr>
            <p:ph type="subTitle" idx="1"/>
          </p:nvPr>
        </p:nvSpPr>
        <p:spPr>
          <a:xfrm>
            <a:off x="6934200" y="3657600"/>
            <a:ext cx="5003800" cy="533400"/>
          </a:xfrm>
        </p:spPr>
        <p:txBody>
          <a:bodyPr/>
          <a:lstStyle/>
          <a:p>
            <a:pPr algn="l"/>
            <a:r>
              <a:rPr kumimoji="1" lang="zh-CN" altLang="en-US"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姓名：邢代涛</a:t>
            </a:r>
            <a:endParaRPr kumimoji="1" lang="en-US" altLang="zh-CN"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a:p>
            <a:pPr algn="l"/>
            <a:r>
              <a:rPr kumimoji="1" lang="zh-CN" altLang="en-US"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学号：</a:t>
            </a:r>
            <a:r>
              <a:rPr kumimoji="1" lang="en-US" altLang="zh-CN"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1133050</a:t>
            </a:r>
            <a:r>
              <a:rPr kumimoji="1" lang="zh-CN" altLang="en-US"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  </a:t>
            </a:r>
            <a:endParaRPr kumimoji="1" lang="en-US" altLang="zh-CN"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a:p>
            <a:pPr algn="l"/>
            <a:r>
              <a:rPr kumimoji="1" lang="zh-CN" altLang="en-US"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院系：理学院</a:t>
            </a:r>
            <a:endParaRPr kumimoji="1" lang="en-US" altLang="zh-CN"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a:p>
            <a:pPr algn="l"/>
            <a:r>
              <a:rPr kumimoji="1" lang="zh-CN" altLang="en-US" sz="2000" b="1" i="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指导老师：杨伟</a:t>
            </a:r>
            <a:endParaRPr kumimoji="1" lang="zh-CN" altLang="en-US" sz="2000" b="1" i="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spcBef>
                <a:spcPct val="50000"/>
              </a:spcBef>
            </a:pPr>
            <a:r>
              <a:rPr lang="zh-CN" altLang="en-US" sz="3600" dirty="0">
                <a:solidFill>
                  <a:schemeClr val="bg1"/>
                </a:solidFill>
                <a:cs typeface="Arial" charset="0"/>
              </a:rPr>
              <a:t>可重复性研究的现状</a:t>
            </a:r>
            <a:endParaRPr lang="en-US" altLang="zh-CN" sz="3600" dirty="0">
              <a:solidFill>
                <a:schemeClr val="bg1"/>
              </a:solidFill>
              <a:cs typeface="Arial" charset="0"/>
            </a:endParaRPr>
          </a:p>
        </p:txBody>
      </p:sp>
      <p:sp>
        <p:nvSpPr>
          <p:cNvPr id="6147" name="Rectangle 3"/>
          <p:cNvSpPr>
            <a:spLocks noGrp="1" noChangeArrowheads="1"/>
          </p:cNvSpPr>
          <p:nvPr>
            <p:ph type="body" sz="half" idx="1"/>
          </p:nvPr>
        </p:nvSpPr>
        <p:spPr>
          <a:xfrm>
            <a:off x="685800" y="1947863"/>
            <a:ext cx="7467600" cy="3278187"/>
          </a:xfrm>
        </p:spPr>
        <p:txBody>
          <a:bodyPr/>
          <a:lstStyle/>
          <a:p>
            <a:pPr>
              <a:buSzPct val="90000"/>
            </a:pPr>
            <a:r>
              <a:rPr lang="zh-CN" altLang="zh-CN" sz="2400" b="1" dirty="0"/>
              <a:t>无法重现所有的数据</a:t>
            </a:r>
            <a:r>
              <a:rPr lang="zh-CN" altLang="zh-CN" sz="2400" b="1" dirty="0" smtClean="0">
                <a:effectLst/>
              </a:rPr>
              <a:t> </a:t>
            </a:r>
            <a:endParaRPr lang="en-US" altLang="zh-CN" sz="2400" b="1" dirty="0" smtClean="0">
              <a:effectLst/>
            </a:endParaRPr>
          </a:p>
          <a:p>
            <a:pPr>
              <a:buSzPct val="90000"/>
            </a:pPr>
            <a:r>
              <a:rPr lang="zh-CN" altLang="zh-CN" sz="2400" b="1" dirty="0"/>
              <a:t>无法控制实验结果</a:t>
            </a:r>
            <a:r>
              <a:rPr lang="zh-CN" altLang="zh-CN" sz="2400" b="1" dirty="0" smtClean="0">
                <a:effectLst/>
              </a:rPr>
              <a:t> </a:t>
            </a:r>
            <a:endParaRPr lang="en-US" altLang="zh-CN" sz="2400" b="1" dirty="0" smtClean="0">
              <a:effectLst/>
            </a:endParaRPr>
          </a:p>
          <a:p>
            <a:pPr>
              <a:buSzPct val="90000"/>
            </a:pPr>
            <a:r>
              <a:rPr lang="zh-CN" altLang="zh-CN" sz="2400" b="1" dirty="0"/>
              <a:t>统计方法的错误使用</a:t>
            </a:r>
            <a:r>
              <a:rPr lang="zh-CN" altLang="zh-CN" sz="2400" b="1" dirty="0" smtClean="0">
                <a:effectLst/>
              </a:rPr>
              <a:t> </a:t>
            </a:r>
            <a:endParaRPr lang="en-US" altLang="zh-CN" sz="2400" b="1" dirty="0" smtClean="0">
              <a:effectLst/>
            </a:endParaRPr>
          </a:p>
          <a:p>
            <a:pPr>
              <a:buSzPct val="90000"/>
            </a:pPr>
            <a:r>
              <a:rPr lang="zh-CN" altLang="zh-CN" sz="2400" b="1" dirty="0"/>
              <a:t>无法重现图表或图表与数据不一致</a:t>
            </a:r>
            <a:r>
              <a:rPr lang="zh-CN" altLang="zh-CN" sz="2400" b="1" dirty="0" smtClean="0">
                <a:effectLst/>
              </a:rPr>
              <a:t> </a:t>
            </a:r>
            <a:endParaRPr lang="en-US" altLang="zh-CN" sz="2400" b="1" dirty="0" smtClean="0">
              <a:effectLst/>
            </a:endParaRPr>
          </a:p>
          <a:p>
            <a:pPr>
              <a:buSzPct val="90000"/>
            </a:pPr>
            <a:r>
              <a:rPr lang="zh-CN" altLang="zh-CN" sz="2400" b="1" dirty="0"/>
              <a:t>无法重现原始实验的运行开发环境</a:t>
            </a:r>
            <a:r>
              <a:rPr lang="zh-CN" altLang="zh-CN" sz="2400" b="1" dirty="0" smtClean="0">
                <a:effectLst/>
              </a:rPr>
              <a:t> </a:t>
            </a:r>
            <a:endParaRPr lang="en-US" altLang="zh-CN" sz="2400" b="1" dirty="0" smtClean="0">
              <a:effectLst/>
            </a:endParaRPr>
          </a:p>
          <a:p>
            <a:pPr>
              <a:buSzPct val="90000"/>
            </a:pPr>
            <a:r>
              <a:rPr lang="zh-CN" altLang="zh-CN" sz="2400" b="1" dirty="0" smtClean="0"/>
              <a:t>无法重复</a:t>
            </a:r>
            <a:r>
              <a:rPr lang="zh-CN" altLang="zh-CN" sz="2400" b="1" dirty="0" smtClean="0"/>
              <a:t>实验环境</a:t>
            </a:r>
            <a:r>
              <a:rPr lang="zh-CN" altLang="zh-CN" sz="2400" b="1" dirty="0" smtClean="0">
                <a:effectLst/>
              </a:rPr>
              <a:t> </a:t>
            </a:r>
            <a:endParaRPr lang="en-US" altLang="zh-CN" sz="24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8513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dirty="0" smtClean="0">
                <a:solidFill>
                  <a:schemeClr val="bg1"/>
                </a:solidFill>
                <a:cs typeface="Arial" charset="0"/>
              </a:rPr>
              <a:t>可重复性研究的现状</a:t>
            </a:r>
            <a:endParaRPr lang="en-US" altLang="zh-CN" dirty="0"/>
          </a:p>
        </p:txBody>
      </p:sp>
      <p:sp>
        <p:nvSpPr>
          <p:cNvPr id="7171" name="AutoShape 3"/>
          <p:cNvSpPr>
            <a:spLocks noChangeArrowheads="1"/>
          </p:cNvSpPr>
          <p:nvPr/>
        </p:nvSpPr>
        <p:spPr bwMode="gray">
          <a:xfrm>
            <a:off x="5418138" y="3186113"/>
            <a:ext cx="2849562" cy="2752725"/>
          </a:xfrm>
          <a:prstGeom prst="roundRect">
            <a:avLst>
              <a:gd name="adj" fmla="val 8014"/>
            </a:avLst>
          </a:prstGeom>
          <a:solidFill>
            <a:srgbClr val="F8F8F8"/>
          </a:solidFill>
          <a:ln w="9525">
            <a:solidFill>
              <a:schemeClr val="accent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72" name="AutoShape 4"/>
          <p:cNvSpPr>
            <a:spLocks noChangeArrowheads="1"/>
          </p:cNvSpPr>
          <p:nvPr/>
        </p:nvSpPr>
        <p:spPr bwMode="gray">
          <a:xfrm>
            <a:off x="5481638" y="3251200"/>
            <a:ext cx="2703512" cy="2611438"/>
          </a:xfrm>
          <a:prstGeom prst="roundRect">
            <a:avLst>
              <a:gd name="adj" fmla="val 7912"/>
            </a:avLst>
          </a:prstGeom>
          <a:gradFill rotWithShape="1">
            <a:gsLst>
              <a:gs pos="0">
                <a:schemeClr val="accent1">
                  <a:gamma/>
                  <a:tint val="38039"/>
                  <a:invGamma/>
                </a:schemeClr>
              </a:gs>
              <a:gs pos="100000">
                <a:schemeClr val="accent1">
                  <a:alpha val="50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7173" name="Group 5"/>
          <p:cNvGrpSpPr>
            <a:grpSpLocks/>
          </p:cNvGrpSpPr>
          <p:nvPr/>
        </p:nvGrpSpPr>
        <p:grpSpPr bwMode="auto">
          <a:xfrm>
            <a:off x="896938" y="2622550"/>
            <a:ext cx="2857500" cy="466725"/>
            <a:chOff x="752" y="1413"/>
            <a:chExt cx="1321" cy="294"/>
          </a:xfrm>
        </p:grpSpPr>
        <p:sp>
          <p:nvSpPr>
            <p:cNvPr id="7174" name="AutoShape 6"/>
            <p:cNvSpPr>
              <a:spLocks noChangeArrowheads="1"/>
            </p:cNvSpPr>
            <p:nvPr/>
          </p:nvSpPr>
          <p:spPr bwMode="gray">
            <a:xfrm>
              <a:off x="752" y="1413"/>
              <a:ext cx="1321" cy="294"/>
            </a:xfrm>
            <a:prstGeom prst="roundRect">
              <a:avLst>
                <a:gd name="adj" fmla="val 50000"/>
              </a:avLst>
            </a:prstGeom>
            <a:gradFill rotWithShape="1">
              <a:gsLst>
                <a:gs pos="0">
                  <a:schemeClr val="accent2">
                    <a:gamma/>
                    <a:shade val="79216"/>
                    <a:invGamma/>
                  </a:schemeClr>
                </a:gs>
                <a:gs pos="50000">
                  <a:schemeClr val="accent2"/>
                </a:gs>
                <a:gs pos="100000">
                  <a:schemeClr val="accent2">
                    <a:gamma/>
                    <a:shade val="79216"/>
                    <a:invGamma/>
                  </a:schemeClr>
                </a:gs>
              </a:gsLst>
              <a:lin ang="0" scaled="1"/>
            </a:gradFill>
            <a:ln>
              <a:noFill/>
            </a:ln>
            <a:effectLst>
              <a:outerShdw blurRad="63500" dist="53882" dir="2700000" algn="ctr" rotWithShape="0">
                <a:srgbClr val="292929">
                  <a:alpha val="50000"/>
                </a:srgbClr>
              </a:outerShdw>
            </a:effectLst>
            <a:extLst>
              <a:ext uri="{91240B29-F687-4f45-9708-019B960494DF}">
                <a14:hiddenLine xmlns:a14="http://schemas.microsoft.com/office/drawing/2010/main" w="12700">
                  <a:solidFill>
                    <a:srgbClr val="659A1E"/>
                  </a:solidFill>
                  <a:round/>
                  <a:headEnd/>
                  <a:tailEnd/>
                </a14:hiddenLine>
              </a:ext>
            </a:extLst>
          </p:spPr>
          <p:txBody>
            <a:bodyPr wrap="none" anchor="ctr"/>
            <a:lstStyle/>
            <a:p>
              <a:endParaRPr lang="zh-CN" altLang="en-US"/>
            </a:p>
          </p:txBody>
        </p:sp>
        <p:sp>
          <p:nvSpPr>
            <p:cNvPr id="7175" name="AutoShape 7"/>
            <p:cNvSpPr>
              <a:spLocks noChangeArrowheads="1"/>
            </p:cNvSpPr>
            <p:nvPr/>
          </p:nvSpPr>
          <p:spPr bwMode="gray">
            <a:xfrm flipH="1">
              <a:off x="200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76" name="AutoShape 8"/>
            <p:cNvSpPr>
              <a:spLocks noChangeArrowheads="1"/>
            </p:cNvSpPr>
            <p:nvPr/>
          </p:nvSpPr>
          <p:spPr bwMode="gray">
            <a:xfrm>
              <a:off x="766"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nvGrpSpPr>
          <p:cNvPr id="7177" name="Group 9"/>
          <p:cNvGrpSpPr>
            <a:grpSpLocks/>
          </p:cNvGrpSpPr>
          <p:nvPr/>
        </p:nvGrpSpPr>
        <p:grpSpPr bwMode="auto">
          <a:xfrm>
            <a:off x="5392738" y="2622550"/>
            <a:ext cx="2857500" cy="466725"/>
            <a:chOff x="3623" y="1413"/>
            <a:chExt cx="1321" cy="294"/>
          </a:xfrm>
        </p:grpSpPr>
        <p:sp>
          <p:nvSpPr>
            <p:cNvPr id="7178" name="AutoShape 10"/>
            <p:cNvSpPr>
              <a:spLocks noChangeArrowheads="1"/>
            </p:cNvSpPr>
            <p:nvPr/>
          </p:nvSpPr>
          <p:spPr bwMode="gray">
            <a:xfrm>
              <a:off x="3623" y="1413"/>
              <a:ext cx="1321" cy="294"/>
            </a:xfrm>
            <a:prstGeom prst="roundRect">
              <a:avLst>
                <a:gd name="adj" fmla="val 50000"/>
              </a:avLst>
            </a:prstGeom>
            <a:gradFill rotWithShape="1">
              <a:gsLst>
                <a:gs pos="0">
                  <a:schemeClr val="accent1">
                    <a:gamma/>
                    <a:shade val="89020"/>
                    <a:invGamma/>
                  </a:schemeClr>
                </a:gs>
                <a:gs pos="50000">
                  <a:schemeClr val="accent1"/>
                </a:gs>
                <a:gs pos="100000">
                  <a:schemeClr val="accent1">
                    <a:gamma/>
                    <a:shade val="89020"/>
                    <a:invGamma/>
                  </a:schemeClr>
                </a:gs>
              </a:gsLst>
              <a:lin ang="0" scaled="1"/>
            </a:gradFill>
            <a:ln w="12700">
              <a:solidFill>
                <a:schemeClr val="accent1"/>
              </a:solidFill>
              <a:round/>
              <a:headEnd/>
              <a:tailEnd/>
            </a:ln>
            <a:effectLst>
              <a:outerShdw blurRad="63500" dist="53882" dir="2700000" algn="ctr" rotWithShape="0">
                <a:srgbClr val="292929">
                  <a:alpha val="50000"/>
                </a:srgbClr>
              </a:outerShdw>
            </a:effectLst>
          </p:spPr>
          <p:txBody>
            <a:bodyPr wrap="none" anchor="ctr"/>
            <a:lstStyle/>
            <a:p>
              <a:endParaRPr lang="zh-CN" altLang="en-US"/>
            </a:p>
          </p:txBody>
        </p:sp>
        <p:sp>
          <p:nvSpPr>
            <p:cNvPr id="7179" name="AutoShape 11"/>
            <p:cNvSpPr>
              <a:spLocks noChangeArrowheads="1"/>
            </p:cNvSpPr>
            <p:nvPr/>
          </p:nvSpPr>
          <p:spPr bwMode="gray">
            <a:xfrm flipH="1">
              <a:off x="4878"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80" name="AutoShape 12"/>
            <p:cNvSpPr>
              <a:spLocks noChangeArrowheads="1"/>
            </p:cNvSpPr>
            <p:nvPr/>
          </p:nvSpPr>
          <p:spPr bwMode="gray">
            <a:xfrm>
              <a:off x="3637" y="1457"/>
              <a:ext cx="59" cy="204"/>
            </a:xfrm>
            <a:prstGeom prst="moon">
              <a:avLst>
                <a:gd name="adj" fmla="val 22032"/>
              </a:avLst>
            </a:prstGeom>
            <a:gradFill rotWithShape="1">
              <a:gsLst>
                <a:gs pos="0">
                  <a:srgbClr val="FFFFFF">
                    <a:gamma/>
                    <a:shade val="46275"/>
                    <a:invGamma/>
                    <a:alpha val="0"/>
                  </a:srgbClr>
                </a:gs>
                <a:gs pos="50000">
                  <a:srgbClr val="FFFFFF">
                    <a:alpha val="84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7181" name="AutoShape 13"/>
          <p:cNvSpPr>
            <a:spLocks noChangeArrowheads="1"/>
          </p:cNvSpPr>
          <p:nvPr/>
        </p:nvSpPr>
        <p:spPr bwMode="gray">
          <a:xfrm>
            <a:off x="896938" y="3186113"/>
            <a:ext cx="2849562" cy="2713037"/>
          </a:xfrm>
          <a:prstGeom prst="roundRect">
            <a:avLst>
              <a:gd name="adj" fmla="val 8014"/>
            </a:avLst>
          </a:prstGeom>
          <a:solidFill>
            <a:srgbClr val="F8F8F8"/>
          </a:solidFill>
          <a:ln w="9525">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82" name="Text Box 18"/>
          <p:cNvSpPr txBox="1">
            <a:spLocks noChangeArrowheads="1"/>
          </p:cNvSpPr>
          <p:nvPr/>
        </p:nvSpPr>
        <p:spPr bwMode="white">
          <a:xfrm>
            <a:off x="1219200" y="2667000"/>
            <a:ext cx="2238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a:spcBef>
                <a:spcPct val="50000"/>
              </a:spcBef>
            </a:pPr>
            <a:r>
              <a:rPr lang="zh-CN" altLang="zh-CN" sz="1600" dirty="0"/>
              <a:t>缺乏统一的标准</a:t>
            </a:r>
            <a:r>
              <a:rPr lang="zh-CN" altLang="zh-CN" sz="1600" dirty="0" smtClean="0">
                <a:effectLst/>
              </a:rPr>
              <a:t> </a:t>
            </a:r>
            <a:endParaRPr lang="en-US" altLang="zh-CN" sz="1600" b="1" dirty="0">
              <a:solidFill>
                <a:srgbClr val="F8F8F8"/>
              </a:solidFill>
              <a:cs typeface="Arial" charset="0"/>
            </a:endParaRPr>
          </a:p>
        </p:txBody>
      </p:sp>
      <p:sp>
        <p:nvSpPr>
          <p:cNvPr id="7183" name="Text Box 18"/>
          <p:cNvSpPr txBox="1">
            <a:spLocks noChangeArrowheads="1"/>
          </p:cNvSpPr>
          <p:nvPr/>
        </p:nvSpPr>
        <p:spPr bwMode="white">
          <a:xfrm>
            <a:off x="5713413" y="2701925"/>
            <a:ext cx="22383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a:spcBef>
                <a:spcPct val="50000"/>
              </a:spcBef>
            </a:pPr>
            <a:r>
              <a:rPr lang="zh-CN" altLang="en-US" sz="1600" dirty="0" smtClean="0"/>
              <a:t>缺乏有效的实现方案</a:t>
            </a:r>
            <a:endParaRPr lang="en-US" altLang="zh-CN" sz="1600" b="1" dirty="0">
              <a:solidFill>
                <a:srgbClr val="F8F8F8"/>
              </a:solidFill>
              <a:cs typeface="Arial" charset="0"/>
            </a:endParaRPr>
          </a:p>
        </p:txBody>
      </p:sp>
      <p:sp>
        <p:nvSpPr>
          <p:cNvPr id="7184" name="AutoShape 16"/>
          <p:cNvSpPr>
            <a:spLocks noChangeArrowheads="1"/>
          </p:cNvSpPr>
          <p:nvPr/>
        </p:nvSpPr>
        <p:spPr bwMode="blackGray">
          <a:xfrm rot="-10793605" flipH="1" flipV="1">
            <a:off x="3829050" y="3732213"/>
            <a:ext cx="1446213" cy="755650"/>
          </a:xfrm>
          <a:prstGeom prst="rightArrow">
            <a:avLst>
              <a:gd name="adj1" fmla="val 46509"/>
              <a:gd name="adj2" fmla="val 42052"/>
            </a:avLst>
          </a:prstGeom>
          <a:gradFill rotWithShape="1">
            <a:gsLst>
              <a:gs pos="0">
                <a:schemeClr val="accent2">
                  <a:gamma/>
                  <a:tint val="0"/>
                  <a:invGamma/>
                  <a:alpha val="0"/>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85" name="Rectangle 17"/>
          <p:cNvSpPr>
            <a:spLocks noChangeArrowheads="1"/>
          </p:cNvSpPr>
          <p:nvPr/>
        </p:nvSpPr>
        <p:spPr bwMode="gray">
          <a:xfrm>
            <a:off x="5661025" y="3327400"/>
            <a:ext cx="147277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Clr>
                <a:srgbClr val="FF0066"/>
              </a:buClr>
              <a:buSzPct val="75000"/>
              <a:buFont typeface="Arial" charset="0"/>
              <a:buNone/>
            </a:pPr>
            <a:r>
              <a:rPr lang="en-US" altLang="zh-CN" sz="1600" b="1" dirty="0">
                <a:effectLst>
                  <a:outerShdw blurRad="38100" dist="38100" dir="2700000" algn="tl">
                    <a:srgbClr val="DDDDDD"/>
                  </a:outerShdw>
                </a:effectLst>
                <a:cs typeface="Arial" charset="0"/>
              </a:rPr>
              <a:t> </a:t>
            </a:r>
            <a:r>
              <a:rPr lang="zh-CN" altLang="en-US" sz="1600" b="1" dirty="0" smtClean="0">
                <a:effectLst>
                  <a:outerShdw blurRad="38100" dist="38100" dir="2700000" algn="tl">
                    <a:srgbClr val="DDDDDD"/>
                  </a:outerShdw>
                </a:effectLst>
                <a:cs typeface="Arial" charset="0"/>
              </a:rPr>
              <a:t>学习成本太高</a:t>
            </a:r>
            <a:endParaRPr lang="en-US" altLang="zh-CN" sz="1600" b="1" dirty="0">
              <a:effectLst>
                <a:outerShdw blurRad="38100" dist="38100" dir="2700000" algn="tl">
                  <a:srgbClr val="DDDDDD"/>
                </a:outerShdw>
              </a:effectLst>
              <a:cs typeface="Arial" charset="0"/>
            </a:endParaRPr>
          </a:p>
        </p:txBody>
      </p:sp>
      <p:sp>
        <p:nvSpPr>
          <p:cNvPr id="7186" name="Rectangle 18"/>
          <p:cNvSpPr>
            <a:spLocks noChangeArrowheads="1"/>
          </p:cNvSpPr>
          <p:nvPr/>
        </p:nvSpPr>
        <p:spPr bwMode="gray">
          <a:xfrm>
            <a:off x="5649913" y="4606925"/>
            <a:ext cx="12675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buClr>
                <a:srgbClr val="FF0066"/>
              </a:buClr>
              <a:buSzPct val="75000"/>
              <a:buFont typeface="Arial" charset="0"/>
              <a:buNone/>
            </a:pPr>
            <a:r>
              <a:rPr lang="en-US" altLang="zh-CN" sz="1600" b="1" dirty="0">
                <a:effectLst>
                  <a:outerShdw blurRad="38100" dist="38100" dir="2700000" algn="tl">
                    <a:srgbClr val="DDDDDD"/>
                  </a:outerShdw>
                </a:effectLst>
                <a:cs typeface="Arial" charset="0"/>
              </a:rPr>
              <a:t> </a:t>
            </a:r>
            <a:r>
              <a:rPr lang="zh-CN" altLang="en-US" sz="1600" b="1" dirty="0" smtClean="0">
                <a:effectLst>
                  <a:outerShdw blurRad="38100" dist="38100" dir="2700000" algn="tl">
                    <a:srgbClr val="DDDDDD"/>
                  </a:outerShdw>
                </a:effectLst>
                <a:cs typeface="Arial" charset="0"/>
              </a:rPr>
              <a:t>分散注意力</a:t>
            </a:r>
            <a:endParaRPr lang="en-US" altLang="zh-CN" sz="1600" b="1" dirty="0">
              <a:effectLst>
                <a:outerShdw blurRad="38100" dist="38100" dir="2700000" algn="tl">
                  <a:srgbClr val="DDDDDD"/>
                </a:outerShdw>
              </a:effectLst>
              <a:cs typeface="Arial" charset="0"/>
            </a:endParaRPr>
          </a:p>
        </p:txBody>
      </p:sp>
      <p:sp>
        <p:nvSpPr>
          <p:cNvPr id="7187" name="Text Box 19"/>
          <p:cNvSpPr txBox="1">
            <a:spLocks noChangeArrowheads="1"/>
          </p:cNvSpPr>
          <p:nvPr/>
        </p:nvSpPr>
        <p:spPr bwMode="gray">
          <a:xfrm>
            <a:off x="5791200" y="3632200"/>
            <a:ext cx="2514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zh-CN" altLang="en-US" sz="1400" dirty="0" smtClean="0">
                <a:solidFill>
                  <a:srgbClr val="1C1C1C"/>
                </a:solidFill>
                <a:cs typeface="Arial" charset="0"/>
              </a:rPr>
              <a:t>文学化编程；</a:t>
            </a:r>
            <a:r>
              <a:rPr lang="en-US" altLang="zh-CN" sz="1400" dirty="0" smtClean="0">
                <a:solidFill>
                  <a:srgbClr val="1C1C1C"/>
                </a:solidFill>
                <a:cs typeface="Arial" charset="0"/>
              </a:rPr>
              <a:t>xml</a:t>
            </a:r>
            <a:r>
              <a:rPr lang="zh-CN" altLang="en-US" sz="1400" dirty="0" smtClean="0">
                <a:solidFill>
                  <a:srgbClr val="1C1C1C"/>
                </a:solidFill>
                <a:cs typeface="Arial" charset="0"/>
              </a:rPr>
              <a:t>等等</a:t>
            </a:r>
            <a:endParaRPr lang="en-US" altLang="zh-CN" sz="1400" dirty="0">
              <a:solidFill>
                <a:srgbClr val="1C1C1C"/>
              </a:solidFill>
              <a:cs typeface="Arial" charset="0"/>
            </a:endParaRPr>
          </a:p>
        </p:txBody>
      </p:sp>
      <p:sp>
        <p:nvSpPr>
          <p:cNvPr id="7188" name="Text Box 20"/>
          <p:cNvSpPr txBox="1">
            <a:spLocks noChangeArrowheads="1"/>
          </p:cNvSpPr>
          <p:nvPr/>
        </p:nvSpPr>
        <p:spPr bwMode="gray">
          <a:xfrm>
            <a:off x="5791200" y="4852988"/>
            <a:ext cx="2514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zh-CN" altLang="en-US" sz="1400" dirty="0" smtClean="0">
                <a:solidFill>
                  <a:srgbClr val="1C1C1C"/>
                </a:solidFill>
                <a:cs typeface="Arial" charset="0"/>
              </a:rPr>
              <a:t>可重复性研究的实现需要大量的精力。</a:t>
            </a:r>
            <a:endParaRPr lang="en-US" altLang="zh-CN" sz="1400" dirty="0">
              <a:solidFill>
                <a:srgbClr val="1C1C1C"/>
              </a:solidFill>
              <a:cs typeface="Arial" charset="0"/>
            </a:endParaRPr>
          </a:p>
        </p:txBody>
      </p:sp>
      <p:grpSp>
        <p:nvGrpSpPr>
          <p:cNvPr id="7189" name="Group 21"/>
          <p:cNvGrpSpPr>
            <a:grpSpLocks/>
          </p:cNvGrpSpPr>
          <p:nvPr/>
        </p:nvGrpSpPr>
        <p:grpSpPr bwMode="auto">
          <a:xfrm>
            <a:off x="5549900" y="3397250"/>
            <a:ext cx="168275" cy="168275"/>
            <a:chOff x="2928" y="2208"/>
            <a:chExt cx="262" cy="262"/>
          </a:xfrm>
        </p:grpSpPr>
        <p:sp>
          <p:nvSpPr>
            <p:cNvPr id="7190" name="Oval 22"/>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blurRad="63500" dist="38099" dir="2700000" algn="ctr" rotWithShape="0">
                <a:srgbClr val="1C1C1C">
                  <a:alpha val="50000"/>
                </a:srgbClr>
              </a:outerShdw>
            </a:effectLst>
          </p:spPr>
          <p:txBody>
            <a:bodyPr wrap="none" anchor="ctr"/>
            <a:lstStyle/>
            <a:p>
              <a:endParaRPr lang="zh-CN" altLang="en-US"/>
            </a:p>
          </p:txBody>
        </p:sp>
        <p:sp>
          <p:nvSpPr>
            <p:cNvPr id="7191" name="Oval 23"/>
            <p:cNvSpPr>
              <a:spLocks noChangeArrowheads="1"/>
            </p:cNvSpPr>
            <p:nvPr/>
          </p:nvSpPr>
          <p:spPr bwMode="gray">
            <a:xfrm>
              <a:off x="2949" y="2230"/>
              <a:ext cx="218" cy="218"/>
            </a:xfrm>
            <a:prstGeom prst="ellipse">
              <a:avLst/>
            </a:prstGeom>
            <a:gradFill rotWithShape="1">
              <a:gsLst>
                <a:gs pos="0">
                  <a:schemeClr val="accent1"/>
                </a:gs>
                <a:gs pos="100000">
                  <a:schemeClr val="accent1">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blurRad="63500" dist="17961" dir="2700000" algn="ctr" rotWithShape="0">
                      <a:srgbClr val="000000">
                        <a:alpha val="50000"/>
                      </a:srgbClr>
                    </a:outerShdw>
                  </a:effectLst>
                </a14:hiddenEffects>
              </a:ext>
            </a:extLst>
          </p:spPr>
          <p:txBody>
            <a:bodyPr wrap="none" anchor="ctr"/>
            <a:lstStyle/>
            <a:p>
              <a:endParaRPr lang="zh-CN" altLang="en-US"/>
            </a:p>
          </p:txBody>
        </p:sp>
      </p:grpSp>
      <p:grpSp>
        <p:nvGrpSpPr>
          <p:cNvPr id="7192" name="Group 24"/>
          <p:cNvGrpSpPr>
            <a:grpSpLocks/>
          </p:cNvGrpSpPr>
          <p:nvPr/>
        </p:nvGrpSpPr>
        <p:grpSpPr bwMode="auto">
          <a:xfrm>
            <a:off x="5549900" y="4687888"/>
            <a:ext cx="168275" cy="168275"/>
            <a:chOff x="2928" y="2208"/>
            <a:chExt cx="262" cy="262"/>
          </a:xfrm>
        </p:grpSpPr>
        <p:sp>
          <p:nvSpPr>
            <p:cNvPr id="7193" name="Oval 25"/>
            <p:cNvSpPr>
              <a:spLocks noChangeArrowheads="1"/>
            </p:cNvSpPr>
            <p:nvPr/>
          </p:nvSpPr>
          <p:spPr bwMode="gray">
            <a:xfrm>
              <a:off x="2928" y="2208"/>
              <a:ext cx="262" cy="262"/>
            </a:xfrm>
            <a:prstGeom prst="ellipse">
              <a:avLst/>
            </a:prstGeom>
            <a:gradFill rotWithShape="1">
              <a:gsLst>
                <a:gs pos="0">
                  <a:srgbClr val="223864">
                    <a:gamma/>
                    <a:tint val="28627"/>
                    <a:invGamma/>
                  </a:srgbClr>
                </a:gs>
                <a:gs pos="100000">
                  <a:srgbClr val="223864"/>
                </a:gs>
              </a:gsLst>
              <a:lin ang="2700000" scaled="1"/>
            </a:gradFill>
            <a:ln w="12700">
              <a:solidFill>
                <a:srgbClr val="F8F8F8"/>
              </a:solidFill>
              <a:round/>
              <a:headEnd/>
              <a:tailEnd/>
            </a:ln>
            <a:effectLst>
              <a:outerShdw blurRad="63500" dist="38099" dir="2700000" algn="ctr" rotWithShape="0">
                <a:srgbClr val="1C1C1C">
                  <a:alpha val="50000"/>
                </a:srgbClr>
              </a:outerShdw>
            </a:effectLst>
          </p:spPr>
          <p:txBody>
            <a:bodyPr wrap="none" anchor="ctr"/>
            <a:lstStyle/>
            <a:p>
              <a:endParaRPr lang="zh-CN" altLang="en-US"/>
            </a:p>
          </p:txBody>
        </p:sp>
        <p:sp>
          <p:nvSpPr>
            <p:cNvPr id="7194" name="Oval 26"/>
            <p:cNvSpPr>
              <a:spLocks noChangeArrowheads="1"/>
            </p:cNvSpPr>
            <p:nvPr/>
          </p:nvSpPr>
          <p:spPr bwMode="gray">
            <a:xfrm>
              <a:off x="2949" y="2230"/>
              <a:ext cx="218" cy="218"/>
            </a:xfrm>
            <a:prstGeom prst="ellipse">
              <a:avLst/>
            </a:prstGeom>
            <a:gradFill rotWithShape="1">
              <a:gsLst>
                <a:gs pos="0">
                  <a:schemeClr val="accent1"/>
                </a:gs>
                <a:gs pos="100000">
                  <a:schemeClr val="accent1">
                    <a:gamma/>
                    <a:tint val="63529"/>
                    <a:invGamma/>
                  </a:schemeClr>
                </a:gs>
              </a:gsLst>
              <a:lin ang="2700000" scaled="1"/>
            </a:gradFill>
            <a:ln>
              <a:noFill/>
            </a:ln>
            <a:effectLst/>
            <a:extLst>
              <a:ext uri="{91240B29-F687-4f45-9708-019B960494DF}">
                <a14:hiddenLine xmlns:a14="http://schemas.microsoft.com/office/drawing/2010/main" w="12700">
                  <a:solidFill>
                    <a:srgbClr val="DDDDDD"/>
                  </a:solidFill>
                  <a:round/>
                  <a:headEnd/>
                  <a:tailEnd/>
                </a14:hiddenLine>
              </a:ext>
              <a:ext uri="{AF507438-7753-43e0-B8FC-AC1667EBCBE1}">
                <a14:hiddenEffects xmlns:a14="http://schemas.microsoft.com/office/drawing/2010/main">
                  <a:effectLst>
                    <a:outerShdw blurRad="63500" dist="17961" dir="2700000" algn="ctr" rotWithShape="0">
                      <a:srgbClr val="000000">
                        <a:alpha val="50000"/>
                      </a:srgbClr>
                    </a:outerShdw>
                  </a:effectLst>
                </a14:hiddenEffects>
              </a:ext>
            </a:extLst>
          </p:spPr>
          <p:txBody>
            <a:bodyPr wrap="none" anchor="ctr"/>
            <a:lstStyle/>
            <a:p>
              <a:endParaRPr lang="zh-CN" altLang="en-US"/>
            </a:p>
          </p:txBody>
        </p:sp>
      </p:grpSp>
      <p:sp>
        <p:nvSpPr>
          <p:cNvPr id="7196" name="AutoShape 28"/>
          <p:cNvSpPr>
            <a:spLocks noChangeArrowheads="1"/>
          </p:cNvSpPr>
          <p:nvPr/>
        </p:nvSpPr>
        <p:spPr bwMode="gray">
          <a:xfrm>
            <a:off x="973138" y="3413125"/>
            <a:ext cx="2698750" cy="428625"/>
          </a:xfrm>
          <a:prstGeom prst="roundRect">
            <a:avLst>
              <a:gd name="adj" fmla="val 50000"/>
            </a:avLst>
          </a:prstGeom>
          <a:solidFill>
            <a:schemeClr val="accent2">
              <a:alpha val="50000"/>
            </a:schemeClr>
          </a:solidFill>
          <a:ln>
            <a:noFill/>
          </a:ln>
          <a:effectLst/>
          <a:extLst>
            <a:ext uri="{91240B29-F687-4f45-9708-019B960494DF}">
              <a14:hiddenLine xmlns:a14="http://schemas.microsoft.com/office/drawing/2010/main" w="57150">
                <a:solidFill>
                  <a:srgbClr val="C68AD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97" name="AutoShape 29"/>
          <p:cNvSpPr>
            <a:spLocks noChangeArrowheads="1"/>
          </p:cNvSpPr>
          <p:nvPr/>
        </p:nvSpPr>
        <p:spPr bwMode="gray">
          <a:xfrm>
            <a:off x="973138" y="3997325"/>
            <a:ext cx="2698750" cy="428625"/>
          </a:xfrm>
          <a:prstGeom prst="roundRect">
            <a:avLst>
              <a:gd name="adj" fmla="val 50000"/>
            </a:avLst>
          </a:prstGeom>
          <a:solidFill>
            <a:schemeClr val="accent2">
              <a:alpha val="50000"/>
            </a:schemeClr>
          </a:solidFill>
          <a:ln>
            <a:noFill/>
          </a:ln>
          <a:effectLst/>
          <a:extLst>
            <a:ext uri="{91240B29-F687-4f45-9708-019B960494DF}">
              <a14:hiddenLine xmlns:a14="http://schemas.microsoft.com/office/drawing/2010/main" w="57150">
                <a:solidFill>
                  <a:srgbClr val="C68AD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98" name="AutoShape 30"/>
          <p:cNvSpPr>
            <a:spLocks noChangeArrowheads="1"/>
          </p:cNvSpPr>
          <p:nvPr/>
        </p:nvSpPr>
        <p:spPr bwMode="gray">
          <a:xfrm>
            <a:off x="973138" y="4557713"/>
            <a:ext cx="2698750" cy="428625"/>
          </a:xfrm>
          <a:prstGeom prst="roundRect">
            <a:avLst>
              <a:gd name="adj" fmla="val 50000"/>
            </a:avLst>
          </a:prstGeom>
          <a:solidFill>
            <a:schemeClr val="accent2">
              <a:alpha val="50000"/>
            </a:schemeClr>
          </a:solidFill>
          <a:ln>
            <a:noFill/>
          </a:ln>
          <a:effectLst/>
          <a:extLst>
            <a:ext uri="{91240B29-F687-4f45-9708-019B960494DF}">
              <a14:hiddenLine xmlns:a14="http://schemas.microsoft.com/office/drawing/2010/main" w="57150">
                <a:solidFill>
                  <a:srgbClr val="C68AD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199" name="Rectangle 31"/>
          <p:cNvSpPr>
            <a:spLocks noChangeArrowheads="1"/>
          </p:cNvSpPr>
          <p:nvPr/>
        </p:nvSpPr>
        <p:spPr bwMode="gray">
          <a:xfrm>
            <a:off x="1004888" y="3486150"/>
            <a:ext cx="1210588" cy="289823"/>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buFont typeface="Wingdings" charset="0"/>
              <a:buChar char="§"/>
            </a:pPr>
            <a:r>
              <a:rPr lang="en-US" altLang="zh-CN" sz="1400" b="1" dirty="0">
                <a:solidFill>
                  <a:srgbClr val="000000"/>
                </a:solidFill>
                <a:cs typeface="Arial" charset="0"/>
              </a:rPr>
              <a:t> </a:t>
            </a:r>
            <a:r>
              <a:rPr lang="zh-CN" altLang="en-US" sz="1400" b="1" dirty="0" smtClean="0">
                <a:solidFill>
                  <a:srgbClr val="000000"/>
                </a:solidFill>
                <a:cs typeface="Arial" charset="0"/>
              </a:rPr>
              <a:t>没有约束性</a:t>
            </a:r>
            <a:endParaRPr lang="en-US" altLang="zh-CN" sz="1400" b="1" dirty="0">
              <a:solidFill>
                <a:srgbClr val="000000"/>
              </a:solidFill>
              <a:cs typeface="Arial" charset="0"/>
            </a:endParaRPr>
          </a:p>
        </p:txBody>
      </p:sp>
      <p:sp>
        <p:nvSpPr>
          <p:cNvPr id="7200" name="Rectangle 32"/>
          <p:cNvSpPr>
            <a:spLocks noChangeArrowheads="1"/>
          </p:cNvSpPr>
          <p:nvPr/>
        </p:nvSpPr>
        <p:spPr bwMode="gray">
          <a:xfrm>
            <a:off x="1004888" y="4070350"/>
            <a:ext cx="1556836" cy="289823"/>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buFont typeface="Wingdings" charset="0"/>
              <a:buChar char="§"/>
            </a:pPr>
            <a:r>
              <a:rPr lang="en-US" altLang="zh-CN" sz="1400" b="1" dirty="0">
                <a:solidFill>
                  <a:srgbClr val="000000"/>
                </a:solidFill>
                <a:cs typeface="Arial" charset="0"/>
              </a:rPr>
              <a:t> </a:t>
            </a:r>
            <a:r>
              <a:rPr lang="zh-CN" altLang="en-US" sz="1400" b="1" dirty="0" smtClean="0">
                <a:solidFill>
                  <a:srgbClr val="000000"/>
                </a:solidFill>
                <a:cs typeface="Arial" charset="0"/>
              </a:rPr>
              <a:t>没有统一的原则</a:t>
            </a:r>
            <a:endParaRPr lang="en-US" altLang="zh-CN" sz="1400" b="1" dirty="0">
              <a:solidFill>
                <a:srgbClr val="000000"/>
              </a:solidFill>
              <a:cs typeface="Arial" charset="0"/>
            </a:endParaRPr>
          </a:p>
        </p:txBody>
      </p:sp>
      <p:sp>
        <p:nvSpPr>
          <p:cNvPr id="7201" name="Rectangle 33"/>
          <p:cNvSpPr>
            <a:spLocks noChangeArrowheads="1"/>
          </p:cNvSpPr>
          <p:nvPr/>
        </p:nvSpPr>
        <p:spPr bwMode="gray">
          <a:xfrm>
            <a:off x="1004888" y="4629150"/>
            <a:ext cx="1928733" cy="289823"/>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nSpc>
                <a:spcPct val="90000"/>
              </a:lnSpc>
              <a:buFont typeface="Wingdings" charset="0"/>
              <a:buChar char="§"/>
            </a:pPr>
            <a:r>
              <a:rPr lang="en-US" altLang="zh-CN" sz="1400" b="1" dirty="0">
                <a:solidFill>
                  <a:srgbClr val="000000"/>
                </a:solidFill>
                <a:cs typeface="Arial" charset="0"/>
              </a:rPr>
              <a:t> </a:t>
            </a:r>
            <a:r>
              <a:rPr lang="zh-CN" altLang="en-US" sz="1400" b="1" dirty="0" smtClean="0">
                <a:solidFill>
                  <a:srgbClr val="000000"/>
                </a:solidFill>
                <a:cs typeface="Arial" charset="0"/>
              </a:rPr>
              <a:t>没有统一的操作流程</a:t>
            </a:r>
            <a:endParaRPr lang="en-US" altLang="zh-CN" sz="1400" b="1" dirty="0">
              <a:solidFill>
                <a:srgbClr val="000000"/>
              </a:solidFill>
              <a:cs typeface="Arial" charset="0"/>
            </a:endParaRPr>
          </a:p>
        </p:txBody>
      </p:sp>
      <p:sp>
        <p:nvSpPr>
          <p:cNvPr id="7202" name="AutoShape 34"/>
          <p:cNvSpPr>
            <a:spLocks noChangeArrowheads="1"/>
          </p:cNvSpPr>
          <p:nvPr/>
        </p:nvSpPr>
        <p:spPr bwMode="blackGray">
          <a:xfrm rot="10793605" flipV="1">
            <a:off x="3797300" y="4337050"/>
            <a:ext cx="1447800" cy="755650"/>
          </a:xfrm>
          <a:prstGeom prst="rightArrow">
            <a:avLst>
              <a:gd name="adj1" fmla="val 46509"/>
              <a:gd name="adj2" fmla="val 42098"/>
            </a:avLst>
          </a:prstGeom>
          <a:gradFill rotWithShape="1">
            <a:gsLst>
              <a:gs pos="0">
                <a:schemeClr val="accent1">
                  <a:gamma/>
                  <a:tint val="0"/>
                  <a:invGamma/>
                  <a:alpha val="0"/>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7203" name="Text Box 9"/>
          <p:cNvSpPr txBox="1">
            <a:spLocks noChangeArrowheads="1"/>
          </p:cNvSpPr>
          <p:nvPr/>
        </p:nvSpPr>
        <p:spPr bwMode="gray">
          <a:xfrm>
            <a:off x="1811338" y="1720850"/>
            <a:ext cx="586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zh-CN" altLang="zh-CN" dirty="0"/>
              <a:t>在医学等领域中，推广可重复性研究的困难</a:t>
            </a:r>
            <a:endParaRPr lang="zh-CN" altLang="zh-CN" b="1"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119" y="228600"/>
            <a:ext cx="6400800" cy="1143000"/>
          </a:xfrm>
        </p:spPr>
        <p:txBody>
          <a:bodyPr/>
          <a:lstStyle/>
          <a:p>
            <a:r>
              <a:rPr lang="zh-CN" altLang="zh-CN" sz="2400" dirty="0">
                <a:latin typeface="Heiti SC Light"/>
                <a:ea typeface="Heiti SC Light"/>
                <a:cs typeface="Heiti SC Light"/>
              </a:rPr>
              <a:t>可重复性研究的实现及其在临床医学中的应用</a:t>
            </a:r>
            <a:endParaRPr lang="zh-CN" altLang="zh-CN" sz="2400" dirty="0">
              <a:latin typeface="Heiti SC Light"/>
              <a:ea typeface="Heiti SC Light"/>
              <a:cs typeface="Heiti SC Light"/>
            </a:endParaRPr>
          </a:p>
        </p:txBody>
      </p:sp>
      <p:grpSp>
        <p:nvGrpSpPr>
          <p:cNvPr id="5123" name="Group 3"/>
          <p:cNvGrpSpPr>
            <a:grpSpLocks/>
          </p:cNvGrpSpPr>
          <p:nvPr/>
        </p:nvGrpSpPr>
        <p:grpSpPr bwMode="auto">
          <a:xfrm>
            <a:off x="1905000" y="2844800"/>
            <a:ext cx="5311775" cy="688975"/>
            <a:chOff x="720" y="1392"/>
            <a:chExt cx="4058" cy="480"/>
          </a:xfrm>
        </p:grpSpPr>
        <p:sp>
          <p:nvSpPr>
            <p:cNvPr id="51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25" name="Group 5"/>
            <p:cNvGrpSpPr>
              <a:grpSpLocks/>
            </p:cNvGrpSpPr>
            <p:nvPr/>
          </p:nvGrpSpPr>
          <p:grpSpPr bwMode="auto">
            <a:xfrm>
              <a:off x="730" y="1407"/>
              <a:ext cx="4043" cy="444"/>
              <a:chOff x="744" y="1407"/>
              <a:chExt cx="3988" cy="444"/>
            </a:xfrm>
          </p:grpSpPr>
          <p:sp>
            <p:nvSpPr>
              <p:cNvPr id="51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38" name="Group 18"/>
          <p:cNvGrpSpPr>
            <a:grpSpLocks/>
          </p:cNvGrpSpPr>
          <p:nvPr/>
        </p:nvGrpSpPr>
        <p:grpSpPr bwMode="auto">
          <a:xfrm>
            <a:off x="1905000" y="1981200"/>
            <a:ext cx="5311775" cy="688975"/>
            <a:chOff x="720" y="1392"/>
            <a:chExt cx="4058" cy="480"/>
          </a:xfrm>
        </p:grpSpPr>
        <p:sp>
          <p:nvSpPr>
            <p:cNvPr id="5139"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40" name="Group 20"/>
            <p:cNvGrpSpPr>
              <a:grpSpLocks/>
            </p:cNvGrpSpPr>
            <p:nvPr/>
          </p:nvGrpSpPr>
          <p:grpSpPr bwMode="auto">
            <a:xfrm>
              <a:off x="730" y="1407"/>
              <a:ext cx="4043" cy="444"/>
              <a:chOff x="744" y="1407"/>
              <a:chExt cx="3988" cy="444"/>
            </a:xfrm>
          </p:grpSpPr>
          <p:sp>
            <p:nvSpPr>
              <p:cNvPr id="5141"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42"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sp>
        <p:nvSpPr>
          <p:cNvPr id="5143" name="Text Box 23"/>
          <p:cNvSpPr txBox="1">
            <a:spLocks noChangeArrowheads="1"/>
          </p:cNvSpPr>
          <p:nvPr/>
        </p:nvSpPr>
        <p:spPr bwMode="white">
          <a:xfrm>
            <a:off x="2371725" y="20955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可重复性研究的现状</a:t>
            </a:r>
            <a:endParaRPr lang="en-US" altLang="zh-CN" sz="2400" b="1" dirty="0">
              <a:solidFill>
                <a:schemeClr val="bg1"/>
              </a:solidFill>
              <a:cs typeface="Arial" charset="0"/>
            </a:endParaRPr>
          </a:p>
        </p:txBody>
      </p:sp>
      <p:sp>
        <p:nvSpPr>
          <p:cNvPr id="5144" name="Text Box 24"/>
          <p:cNvSpPr txBox="1">
            <a:spLocks noChangeArrowheads="1"/>
          </p:cNvSpPr>
          <p:nvPr/>
        </p:nvSpPr>
        <p:spPr bwMode="white">
          <a:xfrm>
            <a:off x="2382838" y="29527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可重复研究的基础</a:t>
            </a:r>
            <a:endParaRPr lang="en-US" altLang="zh-CN" sz="2400" b="1" dirty="0">
              <a:solidFill>
                <a:schemeClr val="bg1"/>
              </a:solidFill>
              <a:cs typeface="Arial" charset="0"/>
            </a:endParaRPr>
          </a:p>
        </p:txBody>
      </p:sp>
      <p:pic>
        <p:nvPicPr>
          <p:cNvPr id="5149"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28336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76400" y="1981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5152" name="Text Box 32"/>
          <p:cNvSpPr txBox="1">
            <a:spLocks noChangeArrowheads="1"/>
          </p:cNvSpPr>
          <p:nvPr/>
        </p:nvSpPr>
        <p:spPr bwMode="white">
          <a:xfrm>
            <a:off x="2030413" y="20732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1</a:t>
            </a:r>
          </a:p>
        </p:txBody>
      </p:sp>
      <p:sp>
        <p:nvSpPr>
          <p:cNvPr id="5153" name="Text Box 33"/>
          <p:cNvSpPr txBox="1">
            <a:spLocks noChangeArrowheads="1"/>
          </p:cNvSpPr>
          <p:nvPr/>
        </p:nvSpPr>
        <p:spPr bwMode="white">
          <a:xfrm>
            <a:off x="2043113" y="29321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2</a:t>
            </a:r>
          </a:p>
        </p:txBody>
      </p:sp>
      <p:pic>
        <p:nvPicPr>
          <p:cNvPr id="5157" name="Picture 3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59543" y="5501367"/>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620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spcBef>
                <a:spcPct val="50000"/>
              </a:spcBef>
            </a:pPr>
            <a:r>
              <a:rPr lang="zh-CN" altLang="en-US" sz="3600" dirty="0">
                <a:solidFill>
                  <a:schemeClr val="bg1"/>
                </a:solidFill>
                <a:cs typeface="Arial" charset="0"/>
              </a:rPr>
              <a:t>可重复研究的基础</a:t>
            </a:r>
            <a:endParaRPr lang="en-US" altLang="zh-CN" sz="3600" dirty="0">
              <a:solidFill>
                <a:schemeClr val="bg1"/>
              </a:solidFill>
              <a:cs typeface="Arial" charset="0"/>
            </a:endParaRPr>
          </a:p>
        </p:txBody>
      </p:sp>
      <p:sp>
        <p:nvSpPr>
          <p:cNvPr id="6147" name="Rectangle 3"/>
          <p:cNvSpPr>
            <a:spLocks noGrp="1" noChangeArrowheads="1"/>
          </p:cNvSpPr>
          <p:nvPr>
            <p:ph type="body" sz="half" idx="1"/>
          </p:nvPr>
        </p:nvSpPr>
        <p:spPr>
          <a:xfrm>
            <a:off x="685800" y="1947863"/>
            <a:ext cx="7467600" cy="3278187"/>
          </a:xfrm>
        </p:spPr>
        <p:txBody>
          <a:bodyPr/>
          <a:lstStyle/>
          <a:p>
            <a:pPr>
              <a:buSzPct val="90000"/>
            </a:pPr>
            <a:r>
              <a:rPr lang="zh-CN" altLang="en-US" sz="2400" b="1" dirty="0" smtClean="0"/>
              <a:t>可重复研究的含义</a:t>
            </a:r>
            <a:endParaRPr lang="en-US" altLang="zh-CN" sz="2400" b="1" dirty="0" smtClean="0"/>
          </a:p>
          <a:p>
            <a:pPr>
              <a:buSzPct val="90000"/>
            </a:pPr>
            <a:endParaRPr lang="en-US" altLang="zh-CN" sz="2400" b="1" dirty="0"/>
          </a:p>
          <a:p>
            <a:pPr marL="0" indent="0">
              <a:buSzPct val="90000"/>
              <a:buNone/>
            </a:pPr>
            <a:endParaRPr lang="en-US" altLang="zh-CN" sz="2400" b="1" dirty="0"/>
          </a:p>
          <a:p>
            <a:pPr marL="0" indent="0">
              <a:buSzPct val="90000"/>
              <a:buNone/>
            </a:pPr>
            <a:endParaRPr lang="en-US" altLang="zh-CN" sz="24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4586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spcBef>
                <a:spcPct val="50000"/>
              </a:spcBef>
            </a:pPr>
            <a:r>
              <a:rPr lang="zh-CN" altLang="en-US" sz="3600" dirty="0">
                <a:solidFill>
                  <a:schemeClr val="bg1"/>
                </a:solidFill>
                <a:cs typeface="Arial" charset="0"/>
              </a:rPr>
              <a:t>可重复研究的基础</a:t>
            </a:r>
            <a:endParaRPr lang="en-US" altLang="zh-CN" sz="3600" dirty="0">
              <a:solidFill>
                <a:schemeClr val="bg1"/>
              </a:solidFill>
              <a:cs typeface="Arial" charset="0"/>
            </a:endParaRPr>
          </a:p>
        </p:txBody>
      </p:sp>
      <p:sp>
        <p:nvSpPr>
          <p:cNvPr id="6147" name="Rectangle 3"/>
          <p:cNvSpPr>
            <a:spLocks noGrp="1" noChangeArrowheads="1"/>
          </p:cNvSpPr>
          <p:nvPr>
            <p:ph type="body" sz="half" idx="1"/>
          </p:nvPr>
        </p:nvSpPr>
        <p:spPr>
          <a:xfrm>
            <a:off x="685800" y="1947863"/>
            <a:ext cx="7467600" cy="3278187"/>
          </a:xfrm>
        </p:spPr>
        <p:txBody>
          <a:bodyPr/>
          <a:lstStyle/>
          <a:p>
            <a:pPr>
              <a:buSzPct val="90000"/>
            </a:pPr>
            <a:r>
              <a:rPr lang="zh-CN" altLang="en-US" sz="2400" b="1" dirty="0" smtClean="0"/>
              <a:t>可重复研究的含义</a:t>
            </a:r>
            <a:endParaRPr lang="en-US" altLang="zh-CN" sz="2400" b="1" dirty="0" smtClean="0"/>
          </a:p>
          <a:p>
            <a:pPr>
              <a:buSzPct val="90000"/>
            </a:pPr>
            <a:endParaRPr lang="en-US" altLang="zh-CN" sz="2400" b="1" dirty="0"/>
          </a:p>
          <a:p>
            <a:pPr marL="0" indent="0">
              <a:buSzPct val="90000"/>
              <a:buNone/>
            </a:pPr>
            <a:endParaRPr lang="en-US" altLang="zh-CN" sz="2400" b="1" dirty="0"/>
          </a:p>
          <a:p>
            <a:pPr marL="0" indent="0">
              <a:buSzPct val="90000"/>
              <a:buNone/>
            </a:pPr>
            <a:endParaRPr lang="en-US" altLang="zh-CN" sz="2400" b="1" dirty="0"/>
          </a:p>
          <a:p>
            <a:pPr>
              <a:buSzPct val="90000"/>
            </a:pPr>
            <a:r>
              <a:rPr lang="zh-CN" altLang="en-US" sz="2400" b="1" dirty="0" smtClean="0"/>
              <a:t>可重复性研究实现的技术</a:t>
            </a:r>
            <a:endParaRPr lang="en-US" altLang="zh-CN" sz="2400" b="1" dirty="0" smtClean="0"/>
          </a:p>
          <a:p>
            <a:pPr lvl="1">
              <a:buSzPct val="90000"/>
            </a:pPr>
            <a:r>
              <a:rPr lang="zh-CN" altLang="en-US" sz="2000" b="1" dirty="0" smtClean="0"/>
              <a:t>文学化编程</a:t>
            </a:r>
            <a:endParaRPr lang="en-US" altLang="zh-CN" sz="2000" b="1" dirty="0" smtClean="0"/>
          </a:p>
          <a:p>
            <a:pPr lvl="1">
              <a:buSzPct val="90000"/>
            </a:pPr>
            <a:r>
              <a:rPr lang="zh-CN" altLang="en-US" sz="2000" b="1" dirty="0" smtClean="0"/>
              <a:t>自动化报告</a:t>
            </a:r>
            <a:endParaRPr lang="en-US" altLang="zh-CN" sz="20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33516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119" y="228600"/>
            <a:ext cx="6400800" cy="1143000"/>
          </a:xfrm>
        </p:spPr>
        <p:txBody>
          <a:bodyPr/>
          <a:lstStyle/>
          <a:p>
            <a:r>
              <a:rPr lang="zh-CN" altLang="zh-CN" sz="2400" dirty="0">
                <a:latin typeface="Heiti SC Light"/>
                <a:ea typeface="Heiti SC Light"/>
                <a:cs typeface="Heiti SC Light"/>
              </a:rPr>
              <a:t>可重复性研究的实现及其在临床医学中的应用</a:t>
            </a:r>
            <a:endParaRPr lang="zh-CN" altLang="zh-CN" sz="2400" dirty="0">
              <a:latin typeface="Heiti SC Light"/>
              <a:ea typeface="Heiti SC Light"/>
              <a:cs typeface="Heiti SC Light"/>
            </a:endParaRPr>
          </a:p>
        </p:txBody>
      </p:sp>
      <p:grpSp>
        <p:nvGrpSpPr>
          <p:cNvPr id="5123" name="Group 3"/>
          <p:cNvGrpSpPr>
            <a:grpSpLocks/>
          </p:cNvGrpSpPr>
          <p:nvPr/>
        </p:nvGrpSpPr>
        <p:grpSpPr bwMode="auto">
          <a:xfrm>
            <a:off x="1905000" y="2844800"/>
            <a:ext cx="5311775" cy="688975"/>
            <a:chOff x="720" y="1392"/>
            <a:chExt cx="4058" cy="480"/>
          </a:xfrm>
        </p:grpSpPr>
        <p:sp>
          <p:nvSpPr>
            <p:cNvPr id="51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25" name="Group 5"/>
            <p:cNvGrpSpPr>
              <a:grpSpLocks/>
            </p:cNvGrpSpPr>
            <p:nvPr/>
          </p:nvGrpSpPr>
          <p:grpSpPr bwMode="auto">
            <a:xfrm>
              <a:off x="730" y="1407"/>
              <a:ext cx="4043" cy="444"/>
              <a:chOff x="744" y="1407"/>
              <a:chExt cx="3988" cy="444"/>
            </a:xfrm>
          </p:grpSpPr>
          <p:sp>
            <p:nvSpPr>
              <p:cNvPr id="51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28" name="Group 8"/>
          <p:cNvGrpSpPr>
            <a:grpSpLocks/>
          </p:cNvGrpSpPr>
          <p:nvPr/>
        </p:nvGrpSpPr>
        <p:grpSpPr bwMode="auto">
          <a:xfrm>
            <a:off x="1905000" y="3709988"/>
            <a:ext cx="5311775" cy="688975"/>
            <a:chOff x="720" y="1392"/>
            <a:chExt cx="4058" cy="480"/>
          </a:xfrm>
        </p:grpSpPr>
        <p:sp>
          <p:nvSpPr>
            <p:cNvPr id="5129"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30" name="Group 10"/>
            <p:cNvGrpSpPr>
              <a:grpSpLocks/>
            </p:cNvGrpSpPr>
            <p:nvPr/>
          </p:nvGrpSpPr>
          <p:grpSpPr bwMode="auto">
            <a:xfrm>
              <a:off x="730" y="1407"/>
              <a:ext cx="4043" cy="444"/>
              <a:chOff x="744" y="1407"/>
              <a:chExt cx="3988" cy="444"/>
            </a:xfrm>
          </p:grpSpPr>
          <p:sp>
            <p:nvSpPr>
              <p:cNvPr id="5131"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32"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38" name="Group 18"/>
          <p:cNvGrpSpPr>
            <a:grpSpLocks/>
          </p:cNvGrpSpPr>
          <p:nvPr/>
        </p:nvGrpSpPr>
        <p:grpSpPr bwMode="auto">
          <a:xfrm>
            <a:off x="1905000" y="1981200"/>
            <a:ext cx="5311775" cy="688975"/>
            <a:chOff x="720" y="1392"/>
            <a:chExt cx="4058" cy="480"/>
          </a:xfrm>
        </p:grpSpPr>
        <p:sp>
          <p:nvSpPr>
            <p:cNvPr id="5139"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40" name="Group 20"/>
            <p:cNvGrpSpPr>
              <a:grpSpLocks/>
            </p:cNvGrpSpPr>
            <p:nvPr/>
          </p:nvGrpSpPr>
          <p:grpSpPr bwMode="auto">
            <a:xfrm>
              <a:off x="730" y="1407"/>
              <a:ext cx="4043" cy="444"/>
              <a:chOff x="744" y="1407"/>
              <a:chExt cx="3988" cy="444"/>
            </a:xfrm>
          </p:grpSpPr>
          <p:sp>
            <p:nvSpPr>
              <p:cNvPr id="5141"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42"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sp>
        <p:nvSpPr>
          <p:cNvPr id="5143" name="Text Box 23"/>
          <p:cNvSpPr txBox="1">
            <a:spLocks noChangeArrowheads="1"/>
          </p:cNvSpPr>
          <p:nvPr/>
        </p:nvSpPr>
        <p:spPr bwMode="white">
          <a:xfrm>
            <a:off x="2371725" y="20955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可重复性研究的现状</a:t>
            </a:r>
            <a:endParaRPr lang="en-US" altLang="zh-CN" sz="2400" b="1" dirty="0">
              <a:solidFill>
                <a:schemeClr val="bg1"/>
              </a:solidFill>
              <a:cs typeface="Arial" charset="0"/>
            </a:endParaRPr>
          </a:p>
        </p:txBody>
      </p:sp>
      <p:sp>
        <p:nvSpPr>
          <p:cNvPr id="5144" name="Text Box 24"/>
          <p:cNvSpPr txBox="1">
            <a:spLocks noChangeArrowheads="1"/>
          </p:cNvSpPr>
          <p:nvPr/>
        </p:nvSpPr>
        <p:spPr bwMode="white">
          <a:xfrm>
            <a:off x="2382838" y="29527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可重复研究的基础</a:t>
            </a:r>
            <a:endParaRPr lang="en-US" altLang="zh-CN" sz="2400" b="1" dirty="0">
              <a:solidFill>
                <a:schemeClr val="bg1"/>
              </a:solidFill>
              <a:cs typeface="Arial" charset="0"/>
            </a:endParaRPr>
          </a:p>
        </p:txBody>
      </p:sp>
      <p:sp>
        <p:nvSpPr>
          <p:cNvPr id="5145" name="Text Box 25"/>
          <p:cNvSpPr txBox="1">
            <a:spLocks noChangeArrowheads="1"/>
          </p:cNvSpPr>
          <p:nvPr/>
        </p:nvSpPr>
        <p:spPr bwMode="white">
          <a:xfrm>
            <a:off x="2382838" y="381158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可重复性研究的实现框架</a:t>
            </a:r>
            <a:endParaRPr lang="en-US" altLang="zh-CN" sz="2400" b="1" dirty="0">
              <a:solidFill>
                <a:schemeClr val="bg1"/>
              </a:solidFill>
              <a:cs typeface="Arial" charset="0"/>
            </a:endParaRPr>
          </a:p>
        </p:txBody>
      </p:sp>
      <p:pic>
        <p:nvPicPr>
          <p:cNvPr id="5148"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36845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49"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28336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76400" y="1981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5152" name="Text Box 32"/>
          <p:cNvSpPr txBox="1">
            <a:spLocks noChangeArrowheads="1"/>
          </p:cNvSpPr>
          <p:nvPr/>
        </p:nvSpPr>
        <p:spPr bwMode="white">
          <a:xfrm>
            <a:off x="2030413" y="20732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1</a:t>
            </a:r>
          </a:p>
        </p:txBody>
      </p:sp>
      <p:sp>
        <p:nvSpPr>
          <p:cNvPr id="5153" name="Text Box 33"/>
          <p:cNvSpPr txBox="1">
            <a:spLocks noChangeArrowheads="1"/>
          </p:cNvSpPr>
          <p:nvPr/>
        </p:nvSpPr>
        <p:spPr bwMode="white">
          <a:xfrm>
            <a:off x="2043113" y="29321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2</a:t>
            </a:r>
          </a:p>
        </p:txBody>
      </p:sp>
      <p:sp>
        <p:nvSpPr>
          <p:cNvPr id="5154" name="Text Box 34"/>
          <p:cNvSpPr txBox="1">
            <a:spLocks noChangeArrowheads="1"/>
          </p:cNvSpPr>
          <p:nvPr/>
        </p:nvSpPr>
        <p:spPr bwMode="white">
          <a:xfrm>
            <a:off x="2043113" y="38195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3</a:t>
            </a:r>
          </a:p>
        </p:txBody>
      </p:sp>
      <p:pic>
        <p:nvPicPr>
          <p:cNvPr id="5157" name="Picture 3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6726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AutoShape 3"/>
          <p:cNvSpPr>
            <a:spLocks noChangeArrowheads="1"/>
          </p:cNvSpPr>
          <p:nvPr/>
        </p:nvSpPr>
        <p:spPr bwMode="gray">
          <a:xfrm>
            <a:off x="2212975" y="5789613"/>
            <a:ext cx="4610100" cy="534987"/>
          </a:xfrm>
          <a:prstGeom prst="roundRect">
            <a:avLst>
              <a:gd name="adj" fmla="val 0"/>
            </a:avLst>
          </a:prstGeom>
          <a:solidFill>
            <a:schemeClr val="accent2"/>
          </a:solidFill>
          <a:ln>
            <a:noFill/>
          </a:ln>
          <a:effectLst/>
          <a:extLst>
            <a:ext uri="{91240B29-F687-4f45-9708-019B960494DF}">
              <a14:hiddenLine xmlns:a14="http://schemas.microsoft.com/office/drawing/2010/main" w="19050">
                <a:solidFill>
                  <a:srgbClr val="EAEAEA"/>
                </a:solidFill>
                <a:round/>
                <a:headEnd/>
                <a:tailEnd/>
              </a14:hiddenLine>
            </a:ext>
            <a:ext uri="{AF507438-7753-43e0-B8FC-AC1667EBCBE1}">
              <a14:hiddenEffects xmlns:a14="http://schemas.microsoft.com/office/drawing/2010/main">
                <a:effectLst>
                  <a:outerShdw blurRad="63500" dist="107763" dir="8100000" algn="ctr" rotWithShape="0">
                    <a:srgbClr val="000000">
                      <a:alpha val="50000"/>
                    </a:srgbClr>
                  </a:outerShdw>
                </a:effectLst>
              </a14:hiddenEffects>
            </a:ext>
          </a:extLst>
        </p:spPr>
        <p:txBody>
          <a:bodyPr wrap="none" anchor="ctr"/>
          <a:lstStyle/>
          <a:p>
            <a:endParaRPr lang="zh-CN" altLang="en-US"/>
          </a:p>
        </p:txBody>
      </p:sp>
      <p:cxnSp>
        <p:nvCxnSpPr>
          <p:cNvPr id="40964" name="AutoShape 4"/>
          <p:cNvCxnSpPr>
            <a:cxnSpLocks noChangeShapeType="1"/>
            <a:endCxn id="40963" idx="1"/>
          </p:cNvCxnSpPr>
          <p:nvPr/>
        </p:nvCxnSpPr>
        <p:spPr bwMode="auto">
          <a:xfrm rot="10800000" flipH="1" flipV="1">
            <a:off x="871538" y="4708525"/>
            <a:ext cx="1341437" cy="1349375"/>
          </a:xfrm>
          <a:prstGeom prst="bentConnector3">
            <a:avLst>
              <a:gd name="adj1" fmla="val -15384"/>
            </a:avLst>
          </a:prstGeom>
          <a:noFill/>
          <a:ln w="28575" cap="rnd">
            <a:solidFill>
              <a:srgbClr val="3366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0965" name="AutoShape 5"/>
          <p:cNvCxnSpPr>
            <a:cxnSpLocks noChangeShapeType="1"/>
            <a:endCxn id="40963" idx="3"/>
          </p:cNvCxnSpPr>
          <p:nvPr/>
        </p:nvCxnSpPr>
        <p:spPr bwMode="auto">
          <a:xfrm flipH="1">
            <a:off x="6823075" y="4708525"/>
            <a:ext cx="1425575" cy="1349375"/>
          </a:xfrm>
          <a:prstGeom prst="bentConnector3">
            <a:avLst>
              <a:gd name="adj1" fmla="val -14486"/>
            </a:avLst>
          </a:prstGeom>
          <a:noFill/>
          <a:ln w="28575" cap="rnd">
            <a:solidFill>
              <a:srgbClr val="3366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966" name="Text Box 6"/>
          <p:cNvSpPr txBox="1">
            <a:spLocks noChangeArrowheads="1"/>
          </p:cNvSpPr>
          <p:nvPr/>
        </p:nvSpPr>
        <p:spPr bwMode="white">
          <a:xfrm>
            <a:off x="2851150" y="5870575"/>
            <a:ext cx="3467100"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zh-CN" b="1" dirty="0">
                <a:solidFill>
                  <a:srgbClr val="FFFFFF"/>
                </a:solidFill>
                <a:latin typeface="+mj-lt"/>
                <a:ea typeface="+mj-ea"/>
                <a:cs typeface="+mj-cs"/>
              </a:rPr>
              <a:t>实现可重复性研究的基本原则</a:t>
            </a:r>
          </a:p>
        </p:txBody>
      </p:sp>
      <p:sp>
        <p:nvSpPr>
          <p:cNvPr id="40967" name="AutoShape 7"/>
          <p:cNvSpPr>
            <a:spLocks noChangeArrowheads="1"/>
          </p:cNvSpPr>
          <p:nvPr/>
        </p:nvSpPr>
        <p:spPr bwMode="gray">
          <a:xfrm>
            <a:off x="871538" y="4192588"/>
            <a:ext cx="1782762" cy="1370012"/>
          </a:xfrm>
          <a:prstGeom prst="can">
            <a:avLst>
              <a:gd name="adj" fmla="val 32083"/>
            </a:avLst>
          </a:prstGeom>
          <a:gradFill rotWithShape="1">
            <a:gsLst>
              <a:gs pos="0">
                <a:srgbClr val="C0CDB3"/>
              </a:gs>
              <a:gs pos="50000">
                <a:srgbClr val="C0CDB3">
                  <a:gamma/>
                  <a:tint val="0"/>
                  <a:invGamma/>
                </a:srgbClr>
              </a:gs>
              <a:gs pos="100000">
                <a:srgbClr val="C0CDB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88900" dir="5400000" sy="-100000" rotWithShape="0">
                    <a:srgbClr val="050B09">
                      <a:alpha val="50000"/>
                    </a:srgbClr>
                  </a:outerShdw>
                </a:effectLst>
              </a14:hiddenEffects>
            </a:ext>
          </a:extLst>
        </p:spPr>
        <p:txBody>
          <a:bodyPr wrap="none" anchor="ctr"/>
          <a:lstStyle/>
          <a:p>
            <a:endParaRPr lang="zh-CN" altLang="en-US"/>
          </a:p>
        </p:txBody>
      </p:sp>
      <p:sp>
        <p:nvSpPr>
          <p:cNvPr id="40968" name="Oval 8"/>
          <p:cNvSpPr>
            <a:spLocks noChangeArrowheads="1"/>
          </p:cNvSpPr>
          <p:nvPr/>
        </p:nvSpPr>
        <p:spPr bwMode="gray">
          <a:xfrm>
            <a:off x="871538" y="4216400"/>
            <a:ext cx="1782762"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969" name="Oval 9"/>
          <p:cNvSpPr>
            <a:spLocks noChangeArrowheads="1"/>
          </p:cNvSpPr>
          <p:nvPr/>
        </p:nvSpPr>
        <p:spPr bwMode="gray">
          <a:xfrm>
            <a:off x="965200" y="4221163"/>
            <a:ext cx="1581150" cy="403225"/>
          </a:xfrm>
          <a:prstGeom prst="ellipse">
            <a:avLst/>
          </a:prstGeom>
          <a:solidFill>
            <a:srgbClr val="E1C797"/>
          </a:solidFill>
          <a:ln w="28575">
            <a:solidFill>
              <a:srgbClr val="FEFEFE"/>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970" name="Rectangle 10"/>
          <p:cNvSpPr>
            <a:spLocks noChangeArrowheads="1"/>
          </p:cNvSpPr>
          <p:nvPr/>
        </p:nvSpPr>
        <p:spPr bwMode="gray">
          <a:xfrm>
            <a:off x="974725" y="1895475"/>
            <a:ext cx="1557338" cy="2525713"/>
          </a:xfrm>
          <a:prstGeom prst="rect">
            <a:avLst/>
          </a:prstGeom>
          <a:gradFill rotWithShape="1">
            <a:gsLst>
              <a:gs pos="0">
                <a:srgbClr val="E1C797">
                  <a:gamma/>
                  <a:tint val="0"/>
                  <a:invGamma/>
                  <a:alpha val="0"/>
                </a:srgbClr>
              </a:gs>
              <a:gs pos="100000">
                <a:srgbClr val="E1C797"/>
              </a:gs>
            </a:gsLst>
            <a:lin ang="5400000" scaled="1"/>
          </a:gradFill>
          <a:ln>
            <a:noFill/>
          </a:ln>
          <a:effectLst/>
          <a:extLst>
            <a:ext uri="{91240B29-F687-4f45-9708-019B960494DF}">
              <a14:hiddenLine xmlns:a14="http://schemas.microsoft.com/office/drawing/2010/main" w="12700">
                <a:solidFill>
                  <a:srgbClr val="292929"/>
                </a:solidFill>
                <a:prstDash val="dash"/>
                <a:miter lim="800000"/>
                <a:headEnd/>
                <a:tailEnd/>
              </a14:hiddenLine>
            </a:ext>
            <a:ext uri="{AF507438-7753-43e0-B8FC-AC1667EBCBE1}">
              <a14:hiddenEffects xmlns:a14="http://schemas.microsoft.com/office/drawing/2010/main">
                <a:effectLst>
                  <a:outerShdw blurRad="63500" dist="17961" dir="2700000" algn="ctr" rotWithShape="0">
                    <a:srgbClr val="E1C797">
                      <a:gamma/>
                      <a:shade val="60000"/>
                      <a:invGamma/>
                      <a:alpha val="74998"/>
                    </a:srgbClr>
                  </a:outerShdw>
                </a:effectLst>
              </a14:hiddenEffects>
            </a:ext>
          </a:extLst>
        </p:spPr>
        <p:txBody>
          <a:bodyPr wrap="none" anchor="ctr"/>
          <a:lstStyle/>
          <a:p>
            <a:endParaRPr lang="zh-CN" altLang="en-US"/>
          </a:p>
        </p:txBody>
      </p:sp>
      <p:sp>
        <p:nvSpPr>
          <p:cNvPr id="40971" name="Rectangle 11"/>
          <p:cNvSpPr>
            <a:spLocks noChangeArrowheads="1"/>
          </p:cNvSpPr>
          <p:nvPr/>
        </p:nvSpPr>
        <p:spPr bwMode="black">
          <a:xfrm>
            <a:off x="914400" y="2590800"/>
            <a:ext cx="1682750" cy="146193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115888" indent="-115888">
              <a:lnSpc>
                <a:spcPct val="150000"/>
              </a:lnSpc>
              <a:buFontTx/>
              <a:buAutoNum type="arabicPeriod"/>
            </a:pPr>
            <a:r>
              <a:rPr lang="zh-CN" altLang="zh-CN" sz="1200" dirty="0"/>
              <a:t>从网络上获取</a:t>
            </a:r>
            <a:r>
              <a:rPr lang="zh-CN" altLang="zh-CN" sz="1200" dirty="0" smtClean="0">
                <a:effectLst/>
              </a:rPr>
              <a:t> </a:t>
            </a:r>
            <a:endParaRPr lang="en-US" altLang="zh-CN" sz="1200" dirty="0">
              <a:solidFill>
                <a:srgbClr val="1C1C1C"/>
              </a:solidFill>
            </a:endParaRPr>
          </a:p>
          <a:p>
            <a:pPr marL="115888" indent="-115888">
              <a:lnSpc>
                <a:spcPct val="150000"/>
              </a:lnSpc>
              <a:buFontTx/>
              <a:buAutoNum type="arabicPeriod"/>
            </a:pPr>
            <a:r>
              <a:rPr lang="zh-CN" altLang="en-US" sz="1200" dirty="0" smtClean="0">
                <a:solidFill>
                  <a:srgbClr val="1C1C1C"/>
                </a:solidFill>
              </a:rPr>
              <a:t>避免手动操作</a:t>
            </a:r>
            <a:endParaRPr lang="en-US" altLang="zh-CN" sz="1200" dirty="0">
              <a:solidFill>
                <a:srgbClr val="1C1C1C"/>
              </a:solidFill>
            </a:endParaRPr>
          </a:p>
          <a:p>
            <a:pPr marL="115888" indent="-115888">
              <a:lnSpc>
                <a:spcPct val="150000"/>
              </a:lnSpc>
              <a:buFontTx/>
              <a:buAutoNum type="arabicPeriod"/>
            </a:pPr>
            <a:r>
              <a:rPr lang="zh-CN" altLang="en-US" sz="1200" dirty="0" smtClean="0">
                <a:solidFill>
                  <a:srgbClr val="1C1C1C"/>
                </a:solidFill>
              </a:rPr>
              <a:t>远离鼠标</a:t>
            </a:r>
          </a:p>
          <a:p>
            <a:pPr marL="115888" indent="-115888">
              <a:lnSpc>
                <a:spcPct val="150000"/>
              </a:lnSpc>
              <a:buFontTx/>
              <a:buAutoNum type="arabicPeriod"/>
            </a:pPr>
            <a:r>
              <a:rPr lang="en-US" altLang="zh-CN" sz="1200" dirty="0" smtClean="0">
                <a:solidFill>
                  <a:srgbClr val="1C1C1C"/>
                </a:solidFill>
              </a:rPr>
              <a:t>Make</a:t>
            </a:r>
            <a:r>
              <a:rPr lang="zh-CN" altLang="en-US" sz="1200" dirty="0" smtClean="0">
                <a:solidFill>
                  <a:srgbClr val="1C1C1C"/>
                </a:solidFill>
              </a:rPr>
              <a:t>和</a:t>
            </a:r>
            <a:r>
              <a:rPr lang="en-US" altLang="zh-CN" sz="1200" dirty="0" smtClean="0">
                <a:solidFill>
                  <a:srgbClr val="1C1C1C"/>
                </a:solidFill>
              </a:rPr>
              <a:t>command</a:t>
            </a:r>
            <a:r>
              <a:rPr lang="zh-CN" altLang="en-US" sz="1200" dirty="0" smtClean="0">
                <a:solidFill>
                  <a:srgbClr val="1C1C1C"/>
                </a:solidFill>
              </a:rPr>
              <a:t> </a:t>
            </a:r>
            <a:r>
              <a:rPr lang="en-US" altLang="zh-CN" sz="1200" dirty="0" smtClean="0">
                <a:solidFill>
                  <a:srgbClr val="1C1C1C"/>
                </a:solidFill>
              </a:rPr>
              <a:t>line</a:t>
            </a:r>
            <a:endParaRPr lang="en-US" altLang="zh-CN" sz="1200" dirty="0">
              <a:solidFill>
                <a:srgbClr val="1C1C1C"/>
              </a:solidFill>
            </a:endParaRPr>
          </a:p>
        </p:txBody>
      </p:sp>
      <p:sp>
        <p:nvSpPr>
          <p:cNvPr id="40972" name="AutoShape 12"/>
          <p:cNvSpPr>
            <a:spLocks noChangeArrowheads="1"/>
          </p:cNvSpPr>
          <p:nvPr/>
        </p:nvSpPr>
        <p:spPr bwMode="gray">
          <a:xfrm>
            <a:off x="2767013" y="4192588"/>
            <a:ext cx="1792287" cy="1370012"/>
          </a:xfrm>
          <a:prstGeom prst="can">
            <a:avLst>
              <a:gd name="adj" fmla="val 32083"/>
            </a:avLst>
          </a:prstGeom>
          <a:gradFill rotWithShape="1">
            <a:gsLst>
              <a:gs pos="0">
                <a:srgbClr val="C0C0C0"/>
              </a:gs>
              <a:gs pos="50000">
                <a:srgbClr val="C0C0C0">
                  <a:gamma/>
                  <a:tint val="0"/>
                  <a:invGamma/>
                </a:srgbClr>
              </a:gs>
              <a:gs pos="100000">
                <a:srgbClr val="C0C0C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88900" dir="5400000" sy="-100000" rotWithShape="0">
                    <a:srgbClr val="050B09">
                      <a:alpha val="50000"/>
                    </a:srgbClr>
                  </a:outerShdw>
                </a:effectLst>
              </a14:hiddenEffects>
            </a:ext>
          </a:extLst>
        </p:spPr>
        <p:txBody>
          <a:bodyPr wrap="none" anchor="ctr"/>
          <a:lstStyle/>
          <a:p>
            <a:endParaRPr lang="zh-CN" altLang="en-US"/>
          </a:p>
        </p:txBody>
      </p:sp>
      <p:grpSp>
        <p:nvGrpSpPr>
          <p:cNvPr id="40973" name="Group 13"/>
          <p:cNvGrpSpPr>
            <a:grpSpLocks/>
          </p:cNvGrpSpPr>
          <p:nvPr/>
        </p:nvGrpSpPr>
        <p:grpSpPr bwMode="auto">
          <a:xfrm>
            <a:off x="2767013" y="4216400"/>
            <a:ext cx="1792287" cy="412750"/>
            <a:chOff x="2029" y="2178"/>
            <a:chExt cx="1600" cy="474"/>
          </a:xfrm>
        </p:grpSpPr>
        <p:sp>
          <p:nvSpPr>
            <p:cNvPr id="40974" name="Oval 14"/>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975" name="Oval 15"/>
            <p:cNvSpPr>
              <a:spLocks noChangeArrowheads="1"/>
            </p:cNvSpPr>
            <p:nvPr/>
          </p:nvSpPr>
          <p:spPr bwMode="gray">
            <a:xfrm>
              <a:off x="2117" y="2183"/>
              <a:ext cx="1419" cy="464"/>
            </a:xfrm>
            <a:prstGeom prst="ellipse">
              <a:avLst/>
            </a:prstGeom>
            <a:solidFill>
              <a:srgbClr val="C9DE9A"/>
            </a:solidFill>
            <a:ln w="28575">
              <a:solidFill>
                <a:srgbClr val="FEFEFE"/>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40976" name="Rectangle 16"/>
          <p:cNvSpPr>
            <a:spLocks noChangeArrowheads="1"/>
          </p:cNvSpPr>
          <p:nvPr/>
        </p:nvSpPr>
        <p:spPr bwMode="gray">
          <a:xfrm>
            <a:off x="2870200" y="1895475"/>
            <a:ext cx="1566863" cy="2525713"/>
          </a:xfrm>
          <a:prstGeom prst="rect">
            <a:avLst/>
          </a:prstGeom>
          <a:gradFill rotWithShape="1">
            <a:gsLst>
              <a:gs pos="0">
                <a:srgbClr val="C9DE9A">
                  <a:gamma/>
                  <a:tint val="0"/>
                  <a:invGamma/>
                  <a:alpha val="0"/>
                </a:srgbClr>
              </a:gs>
              <a:gs pos="100000">
                <a:srgbClr val="C9DE9A"/>
              </a:gs>
            </a:gsLst>
            <a:lin ang="5400000" scaled="1"/>
          </a:gradFill>
          <a:ln>
            <a:noFill/>
          </a:ln>
          <a:effectLst/>
          <a:extLst>
            <a:ext uri="{91240B29-F687-4f45-9708-019B960494DF}">
              <a14:hiddenLine xmlns:a14="http://schemas.microsoft.com/office/drawing/2010/main" w="12700">
                <a:solidFill>
                  <a:srgbClr val="292929"/>
                </a:solidFill>
                <a:prstDash val="dash"/>
                <a:miter lim="800000"/>
                <a:headEnd/>
                <a:tailEnd/>
              </a14:hiddenLine>
            </a:ext>
            <a:ext uri="{AF507438-7753-43e0-B8FC-AC1667EBCBE1}">
              <a14:hiddenEffects xmlns:a14="http://schemas.microsoft.com/office/drawing/2010/main">
                <a:effectLst>
                  <a:outerShdw blurRad="63500" dist="17961" dir="2700000" algn="ctr" rotWithShape="0">
                    <a:srgbClr val="C9DE9A">
                      <a:gamma/>
                      <a:shade val="60000"/>
                      <a:invGamma/>
                      <a:alpha val="74998"/>
                    </a:srgbClr>
                  </a:outerShdw>
                </a:effectLst>
              </a14:hiddenEffects>
            </a:ext>
          </a:extLst>
        </p:spPr>
        <p:txBody>
          <a:bodyPr wrap="none" anchor="ctr"/>
          <a:lstStyle/>
          <a:p>
            <a:endParaRPr lang="zh-CN" altLang="en-US"/>
          </a:p>
        </p:txBody>
      </p:sp>
      <p:sp>
        <p:nvSpPr>
          <p:cNvPr id="40977" name="Rectangle 17"/>
          <p:cNvSpPr>
            <a:spLocks noChangeArrowheads="1"/>
          </p:cNvSpPr>
          <p:nvPr/>
        </p:nvSpPr>
        <p:spPr bwMode="black">
          <a:xfrm>
            <a:off x="2971800" y="2667000"/>
            <a:ext cx="1693863" cy="90794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115888" indent="-115888">
              <a:lnSpc>
                <a:spcPct val="150000"/>
              </a:lnSpc>
              <a:buFontTx/>
              <a:buAutoNum type="arabicPeriod"/>
            </a:pPr>
            <a:r>
              <a:rPr lang="zh-CN" altLang="en-US" sz="1200" dirty="0" smtClean="0">
                <a:solidFill>
                  <a:srgbClr val="1C1C1C"/>
                </a:solidFill>
              </a:rPr>
              <a:t>原始数据</a:t>
            </a:r>
            <a:endParaRPr lang="en-US" altLang="zh-CN" sz="1200" dirty="0">
              <a:solidFill>
                <a:srgbClr val="1C1C1C"/>
              </a:solidFill>
            </a:endParaRPr>
          </a:p>
          <a:p>
            <a:pPr marL="115888" indent="-115888">
              <a:lnSpc>
                <a:spcPct val="150000"/>
              </a:lnSpc>
              <a:buFontTx/>
              <a:buAutoNum type="arabicPeriod"/>
            </a:pPr>
            <a:r>
              <a:rPr lang="zh-CN" altLang="en-US" sz="1200" dirty="0" smtClean="0">
                <a:solidFill>
                  <a:srgbClr val="1C1C1C"/>
                </a:solidFill>
              </a:rPr>
              <a:t>数据的保密性</a:t>
            </a:r>
            <a:endParaRPr lang="en-US" altLang="zh-CN" sz="1200" dirty="0">
              <a:solidFill>
                <a:srgbClr val="1C1C1C"/>
              </a:solidFill>
            </a:endParaRPr>
          </a:p>
          <a:p>
            <a:pPr marL="115888" indent="-115888">
              <a:lnSpc>
                <a:spcPct val="150000"/>
              </a:lnSpc>
              <a:buFontTx/>
              <a:buAutoNum type="arabicPeriod"/>
            </a:pPr>
            <a:r>
              <a:rPr lang="zh-CN" altLang="en-US" sz="1200" dirty="0" smtClean="0">
                <a:solidFill>
                  <a:srgbClr val="1C1C1C"/>
                </a:solidFill>
              </a:rPr>
              <a:t>注明数据的来源</a:t>
            </a:r>
            <a:endParaRPr lang="en-US" altLang="zh-CN" sz="1200" dirty="0">
              <a:solidFill>
                <a:srgbClr val="1C1C1C"/>
              </a:solidFill>
            </a:endParaRPr>
          </a:p>
        </p:txBody>
      </p:sp>
      <p:sp>
        <p:nvSpPr>
          <p:cNvPr id="40978" name="AutoShape 18"/>
          <p:cNvSpPr>
            <a:spLocks noChangeArrowheads="1"/>
          </p:cNvSpPr>
          <p:nvPr/>
        </p:nvSpPr>
        <p:spPr bwMode="gray">
          <a:xfrm>
            <a:off x="4673600" y="4192588"/>
            <a:ext cx="1762125" cy="1370012"/>
          </a:xfrm>
          <a:prstGeom prst="can">
            <a:avLst>
              <a:gd name="adj" fmla="val 32083"/>
            </a:avLst>
          </a:prstGeom>
          <a:gradFill rotWithShape="1">
            <a:gsLst>
              <a:gs pos="0">
                <a:srgbClr val="C0CDB3"/>
              </a:gs>
              <a:gs pos="50000">
                <a:srgbClr val="C0CDB3">
                  <a:gamma/>
                  <a:tint val="0"/>
                  <a:invGamma/>
                </a:srgbClr>
              </a:gs>
              <a:gs pos="100000">
                <a:srgbClr val="C0CDB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88900" dir="5400000" sy="-100000" rotWithShape="0">
                    <a:srgbClr val="050B09">
                      <a:alpha val="50000"/>
                    </a:srgbClr>
                  </a:outerShdw>
                </a:effectLst>
              </a14:hiddenEffects>
            </a:ext>
          </a:extLst>
        </p:spPr>
        <p:txBody>
          <a:bodyPr wrap="none" anchor="ctr"/>
          <a:lstStyle/>
          <a:p>
            <a:endParaRPr lang="zh-CN" altLang="en-US"/>
          </a:p>
        </p:txBody>
      </p:sp>
      <p:sp>
        <p:nvSpPr>
          <p:cNvPr id="40979" name="Oval 19"/>
          <p:cNvSpPr>
            <a:spLocks noChangeArrowheads="1"/>
          </p:cNvSpPr>
          <p:nvPr/>
        </p:nvSpPr>
        <p:spPr bwMode="gray">
          <a:xfrm>
            <a:off x="4673600" y="4216400"/>
            <a:ext cx="1762125" cy="412750"/>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40980" name="Group 20"/>
          <p:cNvGrpSpPr>
            <a:grpSpLocks/>
          </p:cNvGrpSpPr>
          <p:nvPr/>
        </p:nvGrpSpPr>
        <p:grpSpPr bwMode="auto">
          <a:xfrm>
            <a:off x="4765675" y="1895475"/>
            <a:ext cx="1565275" cy="2728913"/>
            <a:chOff x="3017" y="856"/>
            <a:chExt cx="1052" cy="1906"/>
          </a:xfrm>
        </p:grpSpPr>
        <p:sp>
          <p:nvSpPr>
            <p:cNvPr id="40981" name="Oval 21"/>
            <p:cNvSpPr>
              <a:spLocks noChangeArrowheads="1"/>
            </p:cNvSpPr>
            <p:nvPr/>
          </p:nvSpPr>
          <p:spPr bwMode="gray">
            <a:xfrm>
              <a:off x="3017" y="2480"/>
              <a:ext cx="1052" cy="282"/>
            </a:xfrm>
            <a:prstGeom prst="ellipse">
              <a:avLst/>
            </a:prstGeom>
            <a:solidFill>
              <a:srgbClr val="E1C797"/>
            </a:solidFill>
            <a:ln w="28575">
              <a:solidFill>
                <a:srgbClr val="FEFEFE"/>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982" name="Rectangle 22"/>
            <p:cNvSpPr>
              <a:spLocks noChangeArrowheads="1"/>
            </p:cNvSpPr>
            <p:nvPr/>
          </p:nvSpPr>
          <p:spPr bwMode="gray">
            <a:xfrm>
              <a:off x="3024" y="856"/>
              <a:ext cx="1036" cy="1764"/>
            </a:xfrm>
            <a:prstGeom prst="rect">
              <a:avLst/>
            </a:prstGeom>
            <a:gradFill rotWithShape="1">
              <a:gsLst>
                <a:gs pos="0">
                  <a:srgbClr val="E1C797">
                    <a:gamma/>
                    <a:tint val="0"/>
                    <a:invGamma/>
                  </a:srgbClr>
                </a:gs>
                <a:gs pos="100000">
                  <a:srgbClr val="E1C797"/>
                </a:gs>
              </a:gsLst>
              <a:lin ang="5400000" scaled="1"/>
            </a:gradFill>
            <a:ln>
              <a:noFill/>
            </a:ln>
            <a:effectLst/>
            <a:extLst>
              <a:ext uri="{91240B29-F687-4f45-9708-019B960494DF}">
                <a14:hiddenLine xmlns:a14="http://schemas.microsoft.com/office/drawing/2010/main" w="12700">
                  <a:solidFill>
                    <a:srgbClr val="292929"/>
                  </a:solidFill>
                  <a:prstDash val="dash"/>
                  <a:miter lim="800000"/>
                  <a:headEnd/>
                  <a:tailEnd/>
                </a14:hiddenLine>
              </a:ext>
              <a:ext uri="{AF507438-7753-43e0-B8FC-AC1667EBCBE1}">
                <a14:hiddenEffects xmlns:a14="http://schemas.microsoft.com/office/drawing/2010/main">
                  <a:effectLst>
                    <a:outerShdw blurRad="63500" dist="17961" dir="2700000" algn="ctr" rotWithShape="0">
                      <a:srgbClr val="E1C797">
                        <a:gamma/>
                        <a:shade val="60000"/>
                        <a:invGamma/>
                        <a:alpha val="74998"/>
                      </a:srgbClr>
                    </a:outerShdw>
                  </a:effectLst>
                </a14:hiddenEffects>
              </a:ext>
            </a:extLst>
          </p:spPr>
          <p:txBody>
            <a:bodyPr wrap="none" anchor="ctr"/>
            <a:lstStyle/>
            <a:p>
              <a:endParaRPr lang="zh-CN" altLang="en-US"/>
            </a:p>
          </p:txBody>
        </p:sp>
      </p:grpSp>
      <p:sp>
        <p:nvSpPr>
          <p:cNvPr id="40983" name="Rectangle 23"/>
          <p:cNvSpPr>
            <a:spLocks noChangeArrowheads="1"/>
          </p:cNvSpPr>
          <p:nvPr/>
        </p:nvSpPr>
        <p:spPr bwMode="black">
          <a:xfrm>
            <a:off x="4800600" y="2667000"/>
            <a:ext cx="1666875" cy="855619"/>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115888" indent="-115888">
              <a:lnSpc>
                <a:spcPct val="140000"/>
              </a:lnSpc>
              <a:buFontTx/>
              <a:buAutoNum type="arabicPeriod"/>
            </a:pPr>
            <a:r>
              <a:rPr lang="zh-CN" altLang="en-US" sz="1200" dirty="0" smtClean="0">
                <a:solidFill>
                  <a:srgbClr val="1C1C1C"/>
                </a:solidFill>
              </a:rPr>
              <a:t>脚本</a:t>
            </a:r>
            <a:endParaRPr lang="en-US" altLang="zh-CN" sz="1200" dirty="0">
              <a:solidFill>
                <a:srgbClr val="1C1C1C"/>
              </a:solidFill>
            </a:endParaRPr>
          </a:p>
          <a:p>
            <a:pPr marL="115888" indent="-115888">
              <a:lnSpc>
                <a:spcPct val="140000"/>
              </a:lnSpc>
              <a:buFontTx/>
              <a:buAutoNum type="arabicPeriod"/>
            </a:pPr>
            <a:r>
              <a:rPr lang="zh-CN" altLang="zh-CN" sz="1200" dirty="0"/>
              <a:t>代码注释</a:t>
            </a:r>
            <a:r>
              <a:rPr lang="zh-CN" altLang="zh-CN" sz="1200" dirty="0" smtClean="0">
                <a:effectLst/>
              </a:rPr>
              <a:t> </a:t>
            </a:r>
            <a:endParaRPr lang="en-US" altLang="zh-CN" sz="1200" dirty="0">
              <a:solidFill>
                <a:srgbClr val="1C1C1C"/>
              </a:solidFill>
            </a:endParaRPr>
          </a:p>
          <a:p>
            <a:pPr marL="115888" indent="-115888">
              <a:lnSpc>
                <a:spcPct val="140000"/>
              </a:lnSpc>
              <a:buFontTx/>
              <a:buAutoNum type="arabicPeriod"/>
            </a:pPr>
            <a:r>
              <a:rPr lang="zh-CN" altLang="zh-CN" sz="1200" dirty="0"/>
              <a:t>运行时环境的说明</a:t>
            </a:r>
            <a:r>
              <a:rPr lang="zh-CN" altLang="zh-CN" sz="1200" dirty="0" smtClean="0">
                <a:effectLst/>
              </a:rPr>
              <a:t> </a:t>
            </a:r>
            <a:endParaRPr lang="en-US" altLang="zh-CN" sz="1200" dirty="0">
              <a:solidFill>
                <a:srgbClr val="1C1C1C"/>
              </a:solidFill>
            </a:endParaRPr>
          </a:p>
        </p:txBody>
      </p:sp>
      <p:sp>
        <p:nvSpPr>
          <p:cNvPr id="40984" name="AutoShape 24"/>
          <p:cNvSpPr>
            <a:spLocks noChangeArrowheads="1"/>
          </p:cNvSpPr>
          <p:nvPr/>
        </p:nvSpPr>
        <p:spPr bwMode="gray">
          <a:xfrm>
            <a:off x="6537325" y="4192588"/>
            <a:ext cx="1746250" cy="1370012"/>
          </a:xfrm>
          <a:prstGeom prst="can">
            <a:avLst>
              <a:gd name="adj" fmla="val 32083"/>
            </a:avLst>
          </a:prstGeom>
          <a:gradFill rotWithShape="1">
            <a:gsLst>
              <a:gs pos="0">
                <a:srgbClr val="C0C0C0"/>
              </a:gs>
              <a:gs pos="50000">
                <a:srgbClr val="C0C0C0">
                  <a:gamma/>
                  <a:tint val="0"/>
                  <a:invGamma/>
                </a:srgbClr>
              </a:gs>
              <a:gs pos="100000">
                <a:srgbClr val="C0C0C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88900" dir="5400000" sy="-100000" rotWithShape="0">
                    <a:srgbClr val="050B09">
                      <a:alpha val="50000"/>
                    </a:srgbClr>
                  </a:outerShdw>
                </a:effectLst>
              </a14:hiddenEffects>
            </a:ext>
          </a:extLst>
        </p:spPr>
        <p:txBody>
          <a:bodyPr wrap="none" anchor="ctr"/>
          <a:lstStyle/>
          <a:p>
            <a:endParaRPr lang="zh-CN" altLang="en-US"/>
          </a:p>
        </p:txBody>
      </p:sp>
      <p:grpSp>
        <p:nvGrpSpPr>
          <p:cNvPr id="40985" name="Group 25"/>
          <p:cNvGrpSpPr>
            <a:grpSpLocks/>
          </p:cNvGrpSpPr>
          <p:nvPr/>
        </p:nvGrpSpPr>
        <p:grpSpPr bwMode="auto">
          <a:xfrm>
            <a:off x="6537325" y="4216400"/>
            <a:ext cx="1746250" cy="412750"/>
            <a:chOff x="2029" y="2178"/>
            <a:chExt cx="1600" cy="474"/>
          </a:xfrm>
        </p:grpSpPr>
        <p:sp>
          <p:nvSpPr>
            <p:cNvPr id="40986" name="Oval 26"/>
            <p:cNvSpPr>
              <a:spLocks noChangeArrowheads="1"/>
            </p:cNvSpPr>
            <p:nvPr/>
          </p:nvSpPr>
          <p:spPr bwMode="gray">
            <a:xfrm>
              <a:off x="2029" y="2178"/>
              <a:ext cx="1600" cy="474"/>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5400000" scaled="1"/>
            </a:gradFill>
            <a:ln w="28575">
              <a:solidFill>
                <a:srgbClr val="B2B2B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0987" name="Oval 27"/>
            <p:cNvSpPr>
              <a:spLocks noChangeArrowheads="1"/>
            </p:cNvSpPr>
            <p:nvPr/>
          </p:nvSpPr>
          <p:spPr bwMode="gray">
            <a:xfrm>
              <a:off x="2117" y="2183"/>
              <a:ext cx="1419" cy="464"/>
            </a:xfrm>
            <a:prstGeom prst="ellipse">
              <a:avLst/>
            </a:prstGeom>
            <a:solidFill>
              <a:srgbClr val="C9DE9A"/>
            </a:solidFill>
            <a:ln w="28575">
              <a:solidFill>
                <a:srgbClr val="FEFEFE"/>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sp>
        <p:nvSpPr>
          <p:cNvPr id="40988" name="Rectangle 28"/>
          <p:cNvSpPr>
            <a:spLocks noChangeArrowheads="1"/>
          </p:cNvSpPr>
          <p:nvPr/>
        </p:nvSpPr>
        <p:spPr bwMode="gray">
          <a:xfrm>
            <a:off x="6640513" y="1895475"/>
            <a:ext cx="1525587" cy="2525713"/>
          </a:xfrm>
          <a:prstGeom prst="rect">
            <a:avLst/>
          </a:prstGeom>
          <a:gradFill rotWithShape="1">
            <a:gsLst>
              <a:gs pos="0">
                <a:srgbClr val="C9DE9A">
                  <a:gamma/>
                  <a:tint val="0"/>
                  <a:invGamma/>
                  <a:alpha val="0"/>
                </a:srgbClr>
              </a:gs>
              <a:gs pos="100000">
                <a:srgbClr val="C9DE9A"/>
              </a:gs>
            </a:gsLst>
            <a:lin ang="5400000" scaled="1"/>
          </a:gradFill>
          <a:ln>
            <a:noFill/>
          </a:ln>
          <a:effectLst/>
          <a:extLst>
            <a:ext uri="{91240B29-F687-4f45-9708-019B960494DF}">
              <a14:hiddenLine xmlns:a14="http://schemas.microsoft.com/office/drawing/2010/main" w="12700">
                <a:solidFill>
                  <a:srgbClr val="292929"/>
                </a:solidFill>
                <a:prstDash val="dash"/>
                <a:miter lim="800000"/>
                <a:headEnd/>
                <a:tailEnd/>
              </a14:hiddenLine>
            </a:ext>
            <a:ext uri="{AF507438-7753-43e0-B8FC-AC1667EBCBE1}">
              <a14:hiddenEffects xmlns:a14="http://schemas.microsoft.com/office/drawing/2010/main">
                <a:effectLst>
                  <a:outerShdw blurRad="63500" dist="17961" dir="2700000" algn="ctr" rotWithShape="0">
                    <a:srgbClr val="C9DE9A">
                      <a:gamma/>
                      <a:shade val="60000"/>
                      <a:invGamma/>
                      <a:alpha val="74998"/>
                    </a:srgbClr>
                  </a:outerShdw>
                </a:effectLst>
              </a14:hiddenEffects>
            </a:ext>
          </a:extLst>
        </p:spPr>
        <p:txBody>
          <a:bodyPr wrap="none" anchor="ctr"/>
          <a:lstStyle/>
          <a:p>
            <a:endParaRPr lang="zh-CN" altLang="en-US"/>
          </a:p>
        </p:txBody>
      </p:sp>
      <p:sp>
        <p:nvSpPr>
          <p:cNvPr id="40989" name="Rectangle 29"/>
          <p:cNvSpPr>
            <a:spLocks noChangeArrowheads="1"/>
          </p:cNvSpPr>
          <p:nvPr/>
        </p:nvSpPr>
        <p:spPr bwMode="black">
          <a:xfrm>
            <a:off x="6629400" y="2667000"/>
            <a:ext cx="1651000" cy="118494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115888" indent="-115888">
              <a:lnSpc>
                <a:spcPct val="150000"/>
              </a:lnSpc>
              <a:buFontTx/>
              <a:buAutoNum type="arabicPeriod"/>
            </a:pPr>
            <a:r>
              <a:rPr lang="en-US" altLang="zh-CN" sz="1200" dirty="0" err="1"/>
              <a:t>Git</a:t>
            </a:r>
            <a:r>
              <a:rPr lang="zh-CN" altLang="zh-CN" sz="1200" dirty="0" smtClean="0">
                <a:effectLst/>
              </a:rPr>
              <a:t> </a:t>
            </a:r>
            <a:endParaRPr lang="en-US" altLang="zh-CN" sz="1200" dirty="0">
              <a:solidFill>
                <a:srgbClr val="1C1C1C"/>
              </a:solidFill>
            </a:endParaRPr>
          </a:p>
          <a:p>
            <a:pPr marL="115888" indent="-115888">
              <a:lnSpc>
                <a:spcPct val="150000"/>
              </a:lnSpc>
              <a:buFontTx/>
              <a:buAutoNum type="arabicPeriod"/>
            </a:pPr>
            <a:r>
              <a:rPr lang="en-US" altLang="zh-CN" sz="1200" dirty="0" err="1"/>
              <a:t>GitHub</a:t>
            </a:r>
            <a:r>
              <a:rPr lang="zh-CN" altLang="zh-CN" sz="1200" dirty="0" smtClean="0">
                <a:effectLst/>
              </a:rPr>
              <a:t> </a:t>
            </a:r>
            <a:endParaRPr lang="en-US" altLang="zh-CN" sz="1200" dirty="0">
              <a:solidFill>
                <a:srgbClr val="1C1C1C"/>
              </a:solidFill>
            </a:endParaRPr>
          </a:p>
          <a:p>
            <a:pPr marL="115888" indent="-115888">
              <a:lnSpc>
                <a:spcPct val="150000"/>
              </a:lnSpc>
              <a:buFontTx/>
              <a:buAutoNum type="arabicPeriod"/>
            </a:pPr>
            <a:r>
              <a:rPr lang="zh-CN" altLang="en-US" sz="1200" dirty="0" smtClean="0">
                <a:solidFill>
                  <a:srgbClr val="1C1C1C"/>
                </a:solidFill>
              </a:rPr>
              <a:t>追踪版本</a:t>
            </a:r>
          </a:p>
          <a:p>
            <a:pPr marL="115888" indent="-115888">
              <a:lnSpc>
                <a:spcPct val="150000"/>
              </a:lnSpc>
              <a:buFontTx/>
              <a:buAutoNum type="arabicPeriod"/>
            </a:pPr>
            <a:r>
              <a:rPr lang="zh-CN" altLang="en-US" sz="1200" dirty="0" smtClean="0">
                <a:solidFill>
                  <a:srgbClr val="1C1C1C"/>
                </a:solidFill>
              </a:rPr>
              <a:t>避免失误</a:t>
            </a:r>
            <a:endParaRPr lang="en-US" altLang="zh-CN" sz="1200" dirty="0">
              <a:solidFill>
                <a:srgbClr val="1C1C1C"/>
              </a:solidFill>
            </a:endParaRPr>
          </a:p>
        </p:txBody>
      </p:sp>
      <p:sp>
        <p:nvSpPr>
          <p:cNvPr id="40990" name="Text Box 30"/>
          <p:cNvSpPr txBox="1">
            <a:spLocks noChangeArrowheads="1"/>
          </p:cNvSpPr>
          <p:nvPr/>
        </p:nvSpPr>
        <p:spPr bwMode="auto">
          <a:xfrm>
            <a:off x="673100" y="4789488"/>
            <a:ext cx="2146300" cy="63094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buFont typeface="Wingdings" charset="0"/>
              <a:buChar char="Ø"/>
            </a:pPr>
            <a:r>
              <a:rPr lang="zh-CN" altLang="zh-CN" sz="1400" dirty="0" smtClean="0"/>
              <a:t>处理过程通过</a:t>
            </a:r>
            <a:endParaRPr lang="en-US" altLang="zh-CN" sz="1400" dirty="0" smtClean="0"/>
          </a:p>
          <a:p>
            <a:pPr algn="ctr">
              <a:spcBef>
                <a:spcPct val="50000"/>
              </a:spcBef>
            </a:pPr>
            <a:r>
              <a:rPr lang="zh-CN" altLang="zh-CN" sz="1400" dirty="0" smtClean="0"/>
              <a:t>代码实现</a:t>
            </a:r>
            <a:r>
              <a:rPr lang="zh-CN" altLang="zh-CN" sz="1400" dirty="0" smtClean="0">
                <a:effectLst/>
              </a:rPr>
              <a:t> </a:t>
            </a:r>
            <a:endParaRPr lang="en-US" altLang="zh-CN" sz="1400" b="1" dirty="0">
              <a:solidFill>
                <a:srgbClr val="333333"/>
              </a:solidFill>
            </a:endParaRPr>
          </a:p>
        </p:txBody>
      </p:sp>
      <p:sp>
        <p:nvSpPr>
          <p:cNvPr id="40991" name="Text Box 31"/>
          <p:cNvSpPr txBox="1">
            <a:spLocks noChangeArrowheads="1"/>
          </p:cNvSpPr>
          <p:nvPr/>
        </p:nvSpPr>
        <p:spPr bwMode="auto">
          <a:xfrm>
            <a:off x="2743201" y="4724400"/>
            <a:ext cx="1981200" cy="52322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zh-CN" altLang="zh-CN" sz="1400" b="1" dirty="0" smtClean="0"/>
              <a:t>数据保持</a:t>
            </a:r>
            <a:r>
              <a:rPr lang="zh-CN" altLang="zh-CN" sz="1400" b="1" dirty="0"/>
              <a:t>原始的形式并注明数据文件来源</a:t>
            </a:r>
          </a:p>
        </p:txBody>
      </p:sp>
      <p:sp>
        <p:nvSpPr>
          <p:cNvPr id="40992" name="Text Box 32"/>
          <p:cNvSpPr txBox="1">
            <a:spLocks noChangeArrowheads="1"/>
          </p:cNvSpPr>
          <p:nvPr/>
        </p:nvSpPr>
        <p:spPr bwMode="auto">
          <a:xfrm>
            <a:off x="4508500" y="4729163"/>
            <a:ext cx="2044700" cy="738664"/>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buFont typeface="Wingdings" charset="0"/>
              <a:buChar char="Ø"/>
            </a:pPr>
            <a:r>
              <a:rPr lang="zh-CN" altLang="zh-CN" sz="1400" dirty="0"/>
              <a:t>保证数据和代码的完备性并提供详细的说明文档</a:t>
            </a:r>
            <a:r>
              <a:rPr lang="zh-CN" altLang="zh-CN" sz="1400" dirty="0" smtClean="0">
                <a:effectLst/>
              </a:rPr>
              <a:t> </a:t>
            </a:r>
            <a:endParaRPr lang="en-US" altLang="zh-CN" sz="1400" b="1" dirty="0">
              <a:solidFill>
                <a:srgbClr val="333333"/>
              </a:solidFill>
            </a:endParaRPr>
          </a:p>
        </p:txBody>
      </p:sp>
      <p:sp>
        <p:nvSpPr>
          <p:cNvPr id="40993" name="Text Box 33"/>
          <p:cNvSpPr txBox="1">
            <a:spLocks noChangeArrowheads="1"/>
          </p:cNvSpPr>
          <p:nvPr/>
        </p:nvSpPr>
        <p:spPr bwMode="auto">
          <a:xfrm>
            <a:off x="6400800" y="4724400"/>
            <a:ext cx="2054225" cy="307777"/>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buFont typeface="Wingdings" charset="0"/>
              <a:buChar char="Ø"/>
            </a:pPr>
            <a:r>
              <a:rPr lang="zh-CN" altLang="zh-CN" sz="1400" dirty="0"/>
              <a:t>版本控制</a:t>
            </a:r>
            <a:r>
              <a:rPr lang="zh-CN" altLang="zh-CN" sz="1400" dirty="0" smtClean="0">
                <a:effectLst/>
              </a:rPr>
              <a:t> </a:t>
            </a:r>
            <a:endParaRPr lang="en-US" altLang="zh-CN" sz="1400" b="1" dirty="0">
              <a:solidFill>
                <a:srgbClr val="333333"/>
              </a:solidFill>
            </a:endParaRPr>
          </a:p>
        </p:txBody>
      </p:sp>
      <p:sp>
        <p:nvSpPr>
          <p:cNvPr id="40994" name="Rectangle 34"/>
          <p:cNvSpPr>
            <a:spLocks noGrp="1" noChangeArrowheads="1"/>
          </p:cNvSpPr>
          <p:nvPr>
            <p:ph type="title"/>
          </p:nvPr>
        </p:nvSpPr>
        <p:spPr/>
        <p:txBody>
          <a:bodyPr/>
          <a:lstStyle/>
          <a:p>
            <a:r>
              <a:rPr lang="zh-CN" altLang="zh-CN" sz="4000" dirty="0" smtClean="0"/>
              <a:t>可重复性研究的实现框架</a:t>
            </a:r>
            <a:endParaRPr lang="en-US" altLang="zh-CN"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zh-CN" sz="4000" dirty="0" smtClean="0"/>
              <a:t>可重复性研究的实现框架</a:t>
            </a:r>
            <a:endParaRPr lang="en-US" altLang="zh-CN" sz="4000" dirty="0"/>
          </a:p>
        </p:txBody>
      </p:sp>
      <p:sp>
        <p:nvSpPr>
          <p:cNvPr id="12291" name="AutoShape 3"/>
          <p:cNvSpPr>
            <a:spLocks noChangeArrowheads="1"/>
          </p:cNvSpPr>
          <p:nvPr/>
        </p:nvSpPr>
        <p:spPr bwMode="gray">
          <a:xfrm>
            <a:off x="457200" y="4419600"/>
            <a:ext cx="2543175" cy="1600200"/>
          </a:xfrm>
          <a:prstGeom prst="roundRect">
            <a:avLst>
              <a:gd name="adj" fmla="val 12699"/>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17961" dir="13500000" algn="ctr" rotWithShape="0">
                    <a:schemeClr val="accent1">
                      <a:gamma/>
                      <a:shade val="60000"/>
                      <a:invGamma/>
                      <a:alpha val="74998"/>
                    </a:schemeClr>
                  </a:outerShdw>
                </a:effectLst>
              </a14:hiddenEffects>
            </a:ext>
          </a:extLst>
        </p:spPr>
        <p:txBody>
          <a:bodyPr wrap="none" anchor="ctr"/>
          <a:lstStyle/>
          <a:p>
            <a:endParaRPr lang="zh-CN" altLang="en-US"/>
          </a:p>
        </p:txBody>
      </p:sp>
      <p:sp>
        <p:nvSpPr>
          <p:cNvPr id="12292" name="Text Box 4"/>
          <p:cNvSpPr txBox="1">
            <a:spLocks noChangeArrowheads="1"/>
          </p:cNvSpPr>
          <p:nvPr/>
        </p:nvSpPr>
        <p:spPr bwMode="gray">
          <a:xfrm>
            <a:off x="3886200" y="3810000"/>
            <a:ext cx="1905000" cy="584776"/>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zh-CN" sz="1600" b="1" dirty="0"/>
              <a:t>实现可重复</a:t>
            </a:r>
            <a:r>
              <a:rPr lang="zh-CN" altLang="zh-CN" sz="1600" b="1" dirty="0" smtClean="0"/>
              <a:t>性</a:t>
            </a:r>
            <a:endParaRPr lang="en-US" altLang="zh-CN" sz="1600" b="1" dirty="0" smtClean="0"/>
          </a:p>
          <a:p>
            <a:r>
              <a:rPr lang="zh-CN" altLang="zh-CN" sz="1600" b="1" dirty="0" smtClean="0"/>
              <a:t>研究的</a:t>
            </a:r>
            <a:r>
              <a:rPr lang="zh-CN" altLang="zh-CN" sz="1600" b="1" dirty="0"/>
              <a:t>工具</a:t>
            </a:r>
          </a:p>
        </p:txBody>
      </p:sp>
      <p:sp>
        <p:nvSpPr>
          <p:cNvPr id="12293" name="AutoShape 5"/>
          <p:cNvSpPr>
            <a:spLocks noChangeArrowheads="1"/>
          </p:cNvSpPr>
          <p:nvPr/>
        </p:nvSpPr>
        <p:spPr bwMode="gray">
          <a:xfrm>
            <a:off x="511175" y="4848225"/>
            <a:ext cx="2408238" cy="1114425"/>
          </a:xfrm>
          <a:prstGeom prst="roundRect">
            <a:avLst>
              <a:gd name="adj" fmla="val 16667"/>
            </a:avLst>
          </a:prstGeom>
          <a:solidFill>
            <a:srgbClr val="FFFFFF"/>
          </a:solidFill>
          <a:ln>
            <a:noFill/>
          </a:ln>
          <a:effectLst>
            <a:prstShdw prst="shdw18" dist="17961" dir="13500000">
              <a:srgbClr val="FFFFFF">
                <a:gamma/>
                <a:shade val="60000"/>
                <a:invGamma/>
                <a:alpha val="74998"/>
              </a:srgbClr>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p>
            <a:endParaRPr lang="zh-CN" altLang="en-US"/>
          </a:p>
        </p:txBody>
      </p:sp>
      <p:sp>
        <p:nvSpPr>
          <p:cNvPr id="12295" name="Text Box 9"/>
          <p:cNvSpPr txBox="1">
            <a:spLocks noChangeArrowheads="1"/>
          </p:cNvSpPr>
          <p:nvPr/>
        </p:nvSpPr>
        <p:spPr bwMode="gray">
          <a:xfrm>
            <a:off x="552450" y="4926013"/>
            <a:ext cx="2316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eaLnBrk="0" hangingPunct="0"/>
            <a:r>
              <a:rPr lang="en-US" altLang="zh-CN" sz="1400" dirty="0" err="1"/>
              <a:t>RMarkdown</a:t>
            </a:r>
            <a:r>
              <a:rPr lang="zh-CN" altLang="zh-CN" sz="1400" dirty="0"/>
              <a:t>编辑样式并使用 </a:t>
            </a:r>
            <a:r>
              <a:rPr lang="en-US" altLang="zh-CN" sz="1400" dirty="0" err="1"/>
              <a:t>Knitr</a:t>
            </a:r>
            <a:r>
              <a:rPr lang="en-US" altLang="zh-CN" sz="1400" dirty="0"/>
              <a:t> </a:t>
            </a:r>
            <a:r>
              <a:rPr lang="zh-CN" altLang="zh-CN" sz="1400" dirty="0"/>
              <a:t>动态生成报告</a:t>
            </a:r>
            <a:r>
              <a:rPr lang="zh-CN" altLang="zh-CN" sz="1400" dirty="0" smtClean="0">
                <a:effectLst/>
              </a:rPr>
              <a:t> </a:t>
            </a:r>
            <a:endParaRPr lang="en-US" altLang="zh-CN" sz="1400" b="1" dirty="0">
              <a:solidFill>
                <a:srgbClr val="000000"/>
              </a:solidFill>
              <a:cs typeface="Arial" charset="0"/>
            </a:endParaRPr>
          </a:p>
        </p:txBody>
      </p:sp>
      <p:sp>
        <p:nvSpPr>
          <p:cNvPr id="12296" name="AutoShape 8"/>
          <p:cNvSpPr>
            <a:spLocks noChangeArrowheads="1"/>
          </p:cNvSpPr>
          <p:nvPr/>
        </p:nvSpPr>
        <p:spPr bwMode="gray">
          <a:xfrm>
            <a:off x="457200" y="2057400"/>
            <a:ext cx="2543175" cy="1600200"/>
          </a:xfrm>
          <a:prstGeom prst="roundRect">
            <a:avLst>
              <a:gd name="adj" fmla="val 12699"/>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17961" dir="13500000" algn="ctr" rotWithShape="0">
                    <a:schemeClr val="folHlink">
                      <a:gamma/>
                      <a:shade val="60000"/>
                      <a:invGamma/>
                      <a:alpha val="74998"/>
                    </a:schemeClr>
                  </a:outerShdw>
                </a:effectLst>
              </a14:hiddenEffects>
            </a:ext>
          </a:extLst>
        </p:spPr>
        <p:txBody>
          <a:bodyPr wrap="none" anchor="ctr"/>
          <a:lstStyle/>
          <a:p>
            <a:endParaRPr lang="zh-CN" altLang="en-US"/>
          </a:p>
        </p:txBody>
      </p:sp>
      <p:sp>
        <p:nvSpPr>
          <p:cNvPr id="12297" name="AutoShape 9"/>
          <p:cNvSpPr>
            <a:spLocks noChangeArrowheads="1"/>
          </p:cNvSpPr>
          <p:nvPr/>
        </p:nvSpPr>
        <p:spPr bwMode="gray">
          <a:xfrm>
            <a:off x="511175" y="2486025"/>
            <a:ext cx="2408238" cy="1114425"/>
          </a:xfrm>
          <a:prstGeom prst="roundRect">
            <a:avLst>
              <a:gd name="adj" fmla="val 16667"/>
            </a:avLst>
          </a:prstGeom>
          <a:solidFill>
            <a:srgbClr val="FFFFFF"/>
          </a:solidFill>
          <a:ln>
            <a:noFill/>
          </a:ln>
          <a:effectLst>
            <a:prstShdw prst="shdw18" dist="17961" dir="13500000">
              <a:srgbClr val="FFFFFF">
                <a:gamma/>
                <a:shade val="60000"/>
                <a:invGamma/>
                <a:alpha val="74998"/>
              </a:srgbClr>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p>
            <a:endParaRPr lang="zh-CN" altLang="en-US"/>
          </a:p>
        </p:txBody>
      </p:sp>
      <p:sp>
        <p:nvSpPr>
          <p:cNvPr id="12299" name="Text Box 9"/>
          <p:cNvSpPr txBox="1">
            <a:spLocks noChangeArrowheads="1"/>
          </p:cNvSpPr>
          <p:nvPr/>
        </p:nvSpPr>
        <p:spPr bwMode="gray">
          <a:xfrm>
            <a:off x="552450" y="2563813"/>
            <a:ext cx="231616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eaLnBrk="0" hangingPunct="0"/>
            <a:r>
              <a:rPr lang="zh-CN" altLang="zh-CN" sz="1400" dirty="0"/>
              <a:t>使用</a:t>
            </a:r>
            <a:r>
              <a:rPr lang="en-US" altLang="zh-CN" sz="1400" dirty="0"/>
              <a:t> Make </a:t>
            </a:r>
            <a:r>
              <a:rPr lang="zh-CN" altLang="zh-CN" sz="1400" dirty="0"/>
              <a:t>自动运行脚本和函数，控制文件流和数据流</a:t>
            </a:r>
            <a:r>
              <a:rPr lang="zh-CN" altLang="zh-CN" sz="1400" dirty="0" smtClean="0">
                <a:effectLst/>
              </a:rPr>
              <a:t> </a:t>
            </a:r>
            <a:endParaRPr lang="en-US" altLang="zh-CN" sz="1400" b="1" dirty="0">
              <a:solidFill>
                <a:srgbClr val="000000"/>
              </a:solidFill>
              <a:cs typeface="Arial" charset="0"/>
            </a:endParaRPr>
          </a:p>
        </p:txBody>
      </p:sp>
      <p:sp>
        <p:nvSpPr>
          <p:cNvPr id="12300" name="AutoShape 12"/>
          <p:cNvSpPr>
            <a:spLocks noChangeArrowheads="1"/>
          </p:cNvSpPr>
          <p:nvPr/>
        </p:nvSpPr>
        <p:spPr bwMode="gray">
          <a:xfrm>
            <a:off x="6067425" y="4419600"/>
            <a:ext cx="2543175" cy="1600200"/>
          </a:xfrm>
          <a:prstGeom prst="roundRect">
            <a:avLst>
              <a:gd name="adj" fmla="val 12699"/>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17961" dir="13500000" algn="ctr" rotWithShape="0">
                    <a:schemeClr val="hlink">
                      <a:gamma/>
                      <a:shade val="60000"/>
                      <a:invGamma/>
                      <a:alpha val="74998"/>
                    </a:schemeClr>
                  </a:outerShdw>
                </a:effectLst>
              </a14:hiddenEffects>
            </a:ext>
          </a:extLst>
        </p:spPr>
        <p:txBody>
          <a:bodyPr wrap="none" anchor="ctr"/>
          <a:lstStyle/>
          <a:p>
            <a:endParaRPr lang="zh-CN" altLang="en-US"/>
          </a:p>
        </p:txBody>
      </p:sp>
      <p:sp>
        <p:nvSpPr>
          <p:cNvPr id="12301" name="AutoShape 13"/>
          <p:cNvSpPr>
            <a:spLocks noChangeArrowheads="1"/>
          </p:cNvSpPr>
          <p:nvPr/>
        </p:nvSpPr>
        <p:spPr bwMode="gray">
          <a:xfrm>
            <a:off x="6121400" y="4848225"/>
            <a:ext cx="2408238" cy="1114425"/>
          </a:xfrm>
          <a:prstGeom prst="roundRect">
            <a:avLst>
              <a:gd name="adj" fmla="val 16667"/>
            </a:avLst>
          </a:prstGeom>
          <a:solidFill>
            <a:srgbClr val="FFFFFF"/>
          </a:solidFill>
          <a:ln>
            <a:noFill/>
          </a:ln>
          <a:effectLst>
            <a:prstShdw prst="shdw18" dist="17961" dir="13500000">
              <a:srgbClr val="FFFFFF">
                <a:gamma/>
                <a:shade val="60000"/>
                <a:invGamma/>
                <a:alpha val="74998"/>
              </a:srgbClr>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p>
            <a:endParaRPr lang="zh-CN" altLang="en-US"/>
          </a:p>
        </p:txBody>
      </p:sp>
      <p:sp>
        <p:nvSpPr>
          <p:cNvPr id="12303" name="Text Box 9"/>
          <p:cNvSpPr txBox="1">
            <a:spLocks noChangeArrowheads="1"/>
          </p:cNvSpPr>
          <p:nvPr/>
        </p:nvSpPr>
        <p:spPr bwMode="gray">
          <a:xfrm>
            <a:off x="6162675" y="4926013"/>
            <a:ext cx="2316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r>
              <a:rPr lang="zh-CN" altLang="zh-CN" sz="1400" b="1" dirty="0"/>
              <a:t>使用</a:t>
            </a:r>
            <a:r>
              <a:rPr lang="en-US" altLang="zh-CN" sz="1400" b="1" dirty="0" err="1"/>
              <a:t>Rstdio</a:t>
            </a:r>
            <a:r>
              <a:rPr lang="zh-CN" altLang="zh-CN" sz="1400" b="1" dirty="0"/>
              <a:t>整合以及对其他语言的兼容</a:t>
            </a:r>
          </a:p>
        </p:txBody>
      </p:sp>
      <p:sp>
        <p:nvSpPr>
          <p:cNvPr id="12304" name="AutoShape 16"/>
          <p:cNvSpPr>
            <a:spLocks noChangeArrowheads="1"/>
          </p:cNvSpPr>
          <p:nvPr/>
        </p:nvSpPr>
        <p:spPr bwMode="gray">
          <a:xfrm>
            <a:off x="6067425" y="2057400"/>
            <a:ext cx="2543175" cy="1600200"/>
          </a:xfrm>
          <a:prstGeom prst="roundRect">
            <a:avLst>
              <a:gd name="adj" fmla="val 12699"/>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17961" dir="13500000" algn="ctr" rotWithShape="0">
                    <a:schemeClr val="accent2">
                      <a:gamma/>
                      <a:shade val="60000"/>
                      <a:invGamma/>
                      <a:alpha val="74998"/>
                    </a:schemeClr>
                  </a:outerShdw>
                </a:effectLst>
              </a14:hiddenEffects>
            </a:ext>
          </a:extLst>
        </p:spPr>
        <p:txBody>
          <a:bodyPr wrap="none" anchor="ctr"/>
          <a:lstStyle/>
          <a:p>
            <a:endParaRPr lang="zh-CN" altLang="en-US"/>
          </a:p>
        </p:txBody>
      </p:sp>
      <p:sp>
        <p:nvSpPr>
          <p:cNvPr id="12305" name="AutoShape 17"/>
          <p:cNvSpPr>
            <a:spLocks noChangeArrowheads="1"/>
          </p:cNvSpPr>
          <p:nvPr/>
        </p:nvSpPr>
        <p:spPr bwMode="gray">
          <a:xfrm>
            <a:off x="6121400" y="2486025"/>
            <a:ext cx="2408238" cy="1114425"/>
          </a:xfrm>
          <a:prstGeom prst="roundRect">
            <a:avLst>
              <a:gd name="adj" fmla="val 16667"/>
            </a:avLst>
          </a:prstGeom>
          <a:solidFill>
            <a:srgbClr val="FFFFFF"/>
          </a:solidFill>
          <a:ln>
            <a:noFill/>
          </a:ln>
          <a:effectLst>
            <a:prstShdw prst="shdw18" dist="17961" dir="13500000">
              <a:srgbClr val="FFFFFF">
                <a:gamma/>
                <a:shade val="60000"/>
                <a:invGamma/>
                <a:alpha val="74998"/>
              </a:srgbClr>
            </a:prstShdw>
          </a:effectLst>
          <a:extLst>
            <a:ext uri="{91240B29-F687-4f45-9708-019B960494DF}">
              <a14:hiddenLine xmlns:a14="http://schemas.microsoft.com/office/drawing/2010/main" w="9525">
                <a:solidFill>
                  <a:srgbClr val="99DEE7"/>
                </a:solidFill>
                <a:round/>
                <a:headEnd/>
                <a:tailEnd/>
              </a14:hiddenLine>
            </a:ext>
          </a:extLst>
        </p:spPr>
        <p:txBody>
          <a:bodyPr wrap="none" anchor="ctr"/>
          <a:lstStyle/>
          <a:p>
            <a:endParaRPr lang="zh-CN" altLang="en-US"/>
          </a:p>
        </p:txBody>
      </p:sp>
      <p:sp>
        <p:nvSpPr>
          <p:cNvPr id="12307" name="Text Box 9"/>
          <p:cNvSpPr txBox="1">
            <a:spLocks noChangeArrowheads="1"/>
          </p:cNvSpPr>
          <p:nvPr/>
        </p:nvSpPr>
        <p:spPr bwMode="gray">
          <a:xfrm>
            <a:off x="6162675" y="2563813"/>
            <a:ext cx="2316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fontAlgn="base">
              <a:spcBef>
                <a:spcPct val="0"/>
              </a:spcBef>
              <a:spcAft>
                <a:spcPct val="0"/>
              </a:spcAft>
              <a:defRPr>
                <a:solidFill>
                  <a:schemeClr val="tx1"/>
                </a:solidFill>
                <a:latin typeface="Arial" charset="0"/>
                <a:ea typeface="宋体" charset="0"/>
              </a:defRPr>
            </a:lvl6pPr>
            <a:lvl7pPr marL="2971800" indent="-228600" fontAlgn="base">
              <a:spcBef>
                <a:spcPct val="0"/>
              </a:spcBef>
              <a:spcAft>
                <a:spcPct val="0"/>
              </a:spcAft>
              <a:defRPr>
                <a:solidFill>
                  <a:schemeClr val="tx1"/>
                </a:solidFill>
                <a:latin typeface="Arial" charset="0"/>
                <a:ea typeface="宋体" charset="0"/>
              </a:defRPr>
            </a:lvl7pPr>
            <a:lvl8pPr marL="3429000" indent="-228600" fontAlgn="base">
              <a:spcBef>
                <a:spcPct val="0"/>
              </a:spcBef>
              <a:spcAft>
                <a:spcPct val="0"/>
              </a:spcAft>
              <a:defRPr>
                <a:solidFill>
                  <a:schemeClr val="tx1"/>
                </a:solidFill>
                <a:latin typeface="Arial" charset="0"/>
                <a:ea typeface="宋体" charset="0"/>
              </a:defRPr>
            </a:lvl8pPr>
            <a:lvl9pPr marL="3886200" indent="-228600" fontAlgn="base">
              <a:spcBef>
                <a:spcPct val="0"/>
              </a:spcBef>
              <a:spcAft>
                <a:spcPct val="0"/>
              </a:spcAft>
              <a:defRPr>
                <a:solidFill>
                  <a:schemeClr val="tx1"/>
                </a:solidFill>
                <a:latin typeface="Arial" charset="0"/>
                <a:ea typeface="宋体" charset="0"/>
              </a:defRPr>
            </a:lvl9pPr>
          </a:lstStyle>
          <a:p>
            <a:pPr algn="ctr" eaLnBrk="0" hangingPunct="0"/>
            <a:r>
              <a:rPr lang="zh-CN" altLang="zh-CN" sz="1400" dirty="0"/>
              <a:t>使用</a:t>
            </a:r>
            <a:r>
              <a:rPr lang="en-US" altLang="zh-CN" sz="1400" dirty="0"/>
              <a:t> </a:t>
            </a:r>
            <a:r>
              <a:rPr lang="en-US" altLang="zh-CN" sz="1400" dirty="0" err="1"/>
              <a:t>Git</a:t>
            </a:r>
            <a:r>
              <a:rPr lang="en-US" altLang="zh-CN" sz="1400" dirty="0"/>
              <a:t> </a:t>
            </a:r>
            <a:r>
              <a:rPr lang="zh-CN" altLang="zh-CN" sz="1400" dirty="0"/>
              <a:t>控制版本及</a:t>
            </a:r>
            <a:r>
              <a:rPr lang="en-US" altLang="zh-CN" sz="1400" dirty="0"/>
              <a:t>R packages</a:t>
            </a:r>
            <a:r>
              <a:rPr lang="en-US" altLang="zh-CN" sz="1400" baseline="30000" dirty="0"/>
              <a:t>[15]</a:t>
            </a:r>
            <a:r>
              <a:rPr lang="zh-CN" altLang="zh-CN" sz="1400" dirty="0"/>
              <a:t>拓展应用</a:t>
            </a:r>
            <a:r>
              <a:rPr lang="zh-CN" altLang="zh-CN" sz="1400" dirty="0" smtClean="0">
                <a:effectLst/>
              </a:rPr>
              <a:t> </a:t>
            </a:r>
            <a:endParaRPr lang="en-US" altLang="zh-CN" sz="1400" b="1" dirty="0">
              <a:solidFill>
                <a:srgbClr val="000000"/>
              </a:solidFill>
              <a:cs typeface="Arial" charset="0"/>
            </a:endParaRPr>
          </a:p>
        </p:txBody>
      </p:sp>
      <p:grpSp>
        <p:nvGrpSpPr>
          <p:cNvPr id="12308" name="Group 20"/>
          <p:cNvGrpSpPr>
            <a:grpSpLocks/>
          </p:cNvGrpSpPr>
          <p:nvPr/>
        </p:nvGrpSpPr>
        <p:grpSpPr bwMode="auto">
          <a:xfrm>
            <a:off x="3095625" y="2667000"/>
            <a:ext cx="2819400" cy="2803525"/>
            <a:chOff x="1968" y="1488"/>
            <a:chExt cx="1776" cy="1766"/>
          </a:xfrm>
        </p:grpSpPr>
        <p:sp>
          <p:nvSpPr>
            <p:cNvPr id="12309" name="AutoShape 21"/>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3"/>
                    <a:pt x="10800" y="2873"/>
                  </a:cubicBezTo>
                  <a:cubicBezTo>
                    <a:pt x="10759" y="2873"/>
                    <a:pt x="10719" y="2874"/>
                    <a:pt x="10679" y="2874"/>
                  </a:cubicBezTo>
                  <a:lnTo>
                    <a:pt x="10635" y="1"/>
                  </a:lnTo>
                  <a:cubicBezTo>
                    <a:pt x="10690" y="0"/>
                    <a:pt x="10745" y="-1"/>
                    <a:pt x="10800" y="-1"/>
                  </a:cubicBezTo>
                  <a:cubicBezTo>
                    <a:pt x="15131" y="-1"/>
                    <a:pt x="19043" y="2587"/>
                    <a:pt x="20738" y="6573"/>
                  </a:cubicBezTo>
                  <a:lnTo>
                    <a:pt x="23223" y="5516"/>
                  </a:lnTo>
                  <a:lnTo>
                    <a:pt x="21035" y="10942"/>
                  </a:lnTo>
                  <a:lnTo>
                    <a:pt x="15609" y="8754"/>
                  </a:lnTo>
                  <a:lnTo>
                    <a:pt x="18093" y="7698"/>
                  </a:lnTo>
                  <a:close/>
                </a:path>
              </a:pathLst>
            </a:custGeom>
            <a:gradFill rotWithShape="1">
              <a:gsLst>
                <a:gs pos="0">
                  <a:schemeClr val="hlink">
                    <a:gamma/>
                    <a:shade val="0"/>
                    <a:invGamma/>
                  </a:schemeClr>
                </a:gs>
                <a:gs pos="100000">
                  <a:schemeClr val="hlink"/>
                </a:gs>
              </a:gsLst>
              <a:lin ang="2700000" scaled="1"/>
            </a:gradFill>
            <a:ln>
              <a:noFill/>
            </a:ln>
            <a:effectLst/>
            <a:scene3d>
              <a:camera prst="legacyObliqueTopRight"/>
              <a:lightRig rig="legacyFlat3" dir="b"/>
            </a:scene3d>
            <a:sp3d extrusionH="176200" prstMaterial="legacyMatte">
              <a:bevelT w="13500" h="13500" prst="angle"/>
              <a:bevelB w="13500" h="13500" prst="angle"/>
              <a:extrusionClr>
                <a:schemeClr val="hlink"/>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107763" dir="2700000" algn="ctr" rotWithShape="0">
                      <a:srgbClr val="000000">
                        <a:alpha val="50000"/>
                      </a:srgbClr>
                    </a:outerShdw>
                  </a:effectLst>
                </a14:hiddenEffects>
              </a:ext>
            </a:extLst>
          </p:spPr>
          <p:txBody>
            <a:bodyPr wrap="none" anchor="ctr">
              <a:flatTx/>
            </a:bodyPr>
            <a:lstStyle/>
            <a:p>
              <a:endParaRPr lang="zh-CN" altLang="en-US"/>
            </a:p>
          </p:txBody>
        </p:sp>
        <p:sp>
          <p:nvSpPr>
            <p:cNvPr id="12310" name="AutoShape 22"/>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3"/>
                    <a:pt x="10800" y="2873"/>
                  </a:cubicBezTo>
                  <a:cubicBezTo>
                    <a:pt x="10759" y="2873"/>
                    <a:pt x="10719" y="2874"/>
                    <a:pt x="10679" y="2874"/>
                  </a:cubicBezTo>
                  <a:lnTo>
                    <a:pt x="10635" y="1"/>
                  </a:lnTo>
                  <a:cubicBezTo>
                    <a:pt x="10690" y="0"/>
                    <a:pt x="10745" y="-1"/>
                    <a:pt x="10800" y="-1"/>
                  </a:cubicBezTo>
                  <a:cubicBezTo>
                    <a:pt x="15131" y="-1"/>
                    <a:pt x="19043" y="2587"/>
                    <a:pt x="20738" y="6573"/>
                  </a:cubicBezTo>
                  <a:lnTo>
                    <a:pt x="23223" y="5516"/>
                  </a:lnTo>
                  <a:lnTo>
                    <a:pt x="21035" y="10942"/>
                  </a:lnTo>
                  <a:lnTo>
                    <a:pt x="15609" y="8754"/>
                  </a:lnTo>
                  <a:lnTo>
                    <a:pt x="18093" y="7698"/>
                  </a:lnTo>
                  <a:close/>
                </a:path>
              </a:pathLst>
            </a:custGeom>
            <a:gradFill rotWithShape="1">
              <a:gsLst>
                <a:gs pos="0">
                  <a:schemeClr val="accent1">
                    <a:gamma/>
                    <a:shade val="0"/>
                    <a:invGamma/>
                  </a:schemeClr>
                </a:gs>
                <a:gs pos="100000">
                  <a:schemeClr val="accent1"/>
                </a:gs>
              </a:gsLst>
              <a:lin ang="2700000" scaled="1"/>
            </a:gradFill>
            <a:ln>
              <a:noFill/>
            </a:ln>
            <a:effectLst/>
            <a:scene3d>
              <a:camera prst="legacyObliqueTopRight"/>
              <a:lightRig rig="legacyFlat3" dir="b"/>
            </a:scene3d>
            <a:sp3d extrusionH="176200" prstMaterial="legacyMatte">
              <a:bevelT w="13500" h="13500" prst="angle"/>
              <a:bevelB w="13500" h="13500" prst="angle"/>
              <a:extrusionClr>
                <a:schemeClr val="accent1"/>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107763" dir="2700000" algn="ctr" rotWithShape="0">
                      <a:srgbClr val="000000">
                        <a:alpha val="50000"/>
                      </a:srgbClr>
                    </a:outerShdw>
                  </a:effectLst>
                </a14:hiddenEffects>
              </a:ext>
            </a:extLst>
          </p:spPr>
          <p:txBody>
            <a:bodyPr wrap="none" anchor="ctr">
              <a:flatTx/>
            </a:bodyPr>
            <a:lstStyle/>
            <a:p>
              <a:endParaRPr lang="zh-CN" altLang="en-US"/>
            </a:p>
          </p:txBody>
        </p:sp>
        <p:sp>
          <p:nvSpPr>
            <p:cNvPr id="12311" name="AutoShape 23"/>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3"/>
                    <a:pt x="10800" y="2873"/>
                  </a:cubicBezTo>
                  <a:cubicBezTo>
                    <a:pt x="10759" y="2873"/>
                    <a:pt x="10719" y="2874"/>
                    <a:pt x="10679" y="2874"/>
                  </a:cubicBezTo>
                  <a:lnTo>
                    <a:pt x="10635" y="1"/>
                  </a:lnTo>
                  <a:cubicBezTo>
                    <a:pt x="10690" y="0"/>
                    <a:pt x="10745" y="-1"/>
                    <a:pt x="10800" y="-1"/>
                  </a:cubicBezTo>
                  <a:cubicBezTo>
                    <a:pt x="15131" y="-1"/>
                    <a:pt x="19043" y="2587"/>
                    <a:pt x="20738" y="6573"/>
                  </a:cubicBezTo>
                  <a:lnTo>
                    <a:pt x="23223" y="5516"/>
                  </a:lnTo>
                  <a:lnTo>
                    <a:pt x="21035" y="10942"/>
                  </a:lnTo>
                  <a:lnTo>
                    <a:pt x="15609" y="8754"/>
                  </a:lnTo>
                  <a:lnTo>
                    <a:pt x="18093" y="7698"/>
                  </a:lnTo>
                  <a:close/>
                </a:path>
              </a:pathLst>
            </a:custGeom>
            <a:gradFill rotWithShape="1">
              <a:gsLst>
                <a:gs pos="0">
                  <a:schemeClr val="folHlink">
                    <a:gamma/>
                    <a:shade val="6275"/>
                    <a:invGamma/>
                  </a:schemeClr>
                </a:gs>
                <a:gs pos="100000">
                  <a:schemeClr val="folHlink"/>
                </a:gs>
              </a:gsLst>
              <a:lin ang="2700000" scaled="1"/>
            </a:gradFill>
            <a:ln>
              <a:noFill/>
            </a:ln>
            <a:effectLst/>
            <a:scene3d>
              <a:camera prst="legacyObliqueTopRight"/>
              <a:lightRig rig="legacyFlat3" dir="b"/>
            </a:scene3d>
            <a:sp3d extrusionH="176200" prstMaterial="legacyMatte">
              <a:bevelT w="13500" h="13500" prst="angle"/>
              <a:bevelB w="13500" h="13500" prst="angle"/>
              <a:extrusionClr>
                <a:schemeClr val="folHlink"/>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107763" dir="2700000" algn="ctr" rotWithShape="0">
                      <a:srgbClr val="000000">
                        <a:alpha val="50000"/>
                      </a:srgbClr>
                    </a:outerShdw>
                  </a:effectLst>
                </a14:hiddenEffects>
              </a:ext>
            </a:extLst>
          </p:spPr>
          <p:txBody>
            <a:bodyPr wrap="none" anchor="ctr">
              <a:flatTx/>
            </a:bodyPr>
            <a:lstStyle/>
            <a:p>
              <a:endParaRPr lang="zh-CN" altLang="en-US"/>
            </a:p>
          </p:txBody>
        </p:sp>
        <p:sp>
          <p:nvSpPr>
            <p:cNvPr id="12312" name="AutoShape 24"/>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3"/>
                    <a:pt x="10800" y="2873"/>
                  </a:cubicBezTo>
                  <a:cubicBezTo>
                    <a:pt x="10759" y="2873"/>
                    <a:pt x="10719" y="2874"/>
                    <a:pt x="10679" y="2874"/>
                  </a:cubicBezTo>
                  <a:lnTo>
                    <a:pt x="10635" y="1"/>
                  </a:lnTo>
                  <a:cubicBezTo>
                    <a:pt x="10690" y="0"/>
                    <a:pt x="10745" y="-1"/>
                    <a:pt x="10800" y="-1"/>
                  </a:cubicBezTo>
                  <a:cubicBezTo>
                    <a:pt x="15131" y="-1"/>
                    <a:pt x="19043" y="2587"/>
                    <a:pt x="20738" y="6573"/>
                  </a:cubicBezTo>
                  <a:lnTo>
                    <a:pt x="23223" y="5516"/>
                  </a:lnTo>
                  <a:lnTo>
                    <a:pt x="21035" y="10942"/>
                  </a:lnTo>
                  <a:lnTo>
                    <a:pt x="15609" y="8754"/>
                  </a:lnTo>
                  <a:lnTo>
                    <a:pt x="18093" y="7698"/>
                  </a:lnTo>
                  <a:close/>
                </a:path>
              </a:pathLst>
            </a:custGeom>
            <a:gradFill rotWithShape="1">
              <a:gsLst>
                <a:gs pos="0">
                  <a:schemeClr val="accent2">
                    <a:gamma/>
                    <a:shade val="0"/>
                    <a:invGamma/>
                  </a:schemeClr>
                </a:gs>
                <a:gs pos="100000">
                  <a:schemeClr val="accent2"/>
                </a:gs>
              </a:gsLst>
              <a:lin ang="2700000" scaled="1"/>
            </a:gradFill>
            <a:ln>
              <a:noFill/>
            </a:ln>
            <a:effectLst/>
            <a:scene3d>
              <a:camera prst="legacyObliqueTopRight"/>
              <a:lightRig rig="legacyFlat3" dir="b"/>
            </a:scene3d>
            <a:sp3d extrusionH="176200" prstMaterial="legacyMatte">
              <a:bevelT w="13500" h="13500" prst="angle"/>
              <a:bevelB w="13500" h="13500" prst="angle"/>
              <a:extrusionClr>
                <a:schemeClr val="accent2"/>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blurRad="63500" dist="107763" dir="2700000" algn="ctr" rotWithShape="0">
                      <a:srgbClr val="000000">
                        <a:alpha val="50000"/>
                      </a:srgbClr>
                    </a:outerShdw>
                  </a:effectLst>
                </a14:hiddenEffects>
              </a:ext>
            </a:extLst>
          </p:spPr>
          <p:txBody>
            <a:bodyPr wrap="none" anchor="ctr">
              <a:flatTx/>
            </a:bodyPr>
            <a:lstStyle/>
            <a:p>
              <a:endParaRPr lang="zh-CN" altLang="en-US"/>
            </a:p>
          </p:txBody>
        </p:sp>
      </p:gr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1" name="Group 3"/>
          <p:cNvGrpSpPr>
            <a:grpSpLocks/>
          </p:cNvGrpSpPr>
          <p:nvPr/>
        </p:nvGrpSpPr>
        <p:grpSpPr bwMode="auto">
          <a:xfrm>
            <a:off x="0" y="3336925"/>
            <a:ext cx="9144000" cy="142875"/>
            <a:chOff x="0" y="1824"/>
            <a:chExt cx="5760" cy="90"/>
          </a:xfrm>
        </p:grpSpPr>
        <p:sp>
          <p:nvSpPr>
            <p:cNvPr id="37892" name="Rectangle 4"/>
            <p:cNvSpPr>
              <a:spLocks noChangeArrowheads="1"/>
            </p:cNvSpPr>
            <p:nvPr/>
          </p:nvSpPr>
          <p:spPr bwMode="gray">
            <a:xfrm>
              <a:off x="0" y="1824"/>
              <a:ext cx="5760" cy="90"/>
            </a:xfrm>
            <a:prstGeom prst="rect">
              <a:avLst/>
            </a:prstGeom>
            <a:gradFill rotWithShape="1">
              <a:gsLst>
                <a:gs pos="0">
                  <a:srgbClr val="5F5F5F"/>
                </a:gs>
                <a:gs pos="50000">
                  <a:srgbClr val="5F5F5F">
                    <a:gamma/>
                    <a:tint val="45490"/>
                    <a:invGamma/>
                  </a:srgbClr>
                </a:gs>
                <a:gs pos="100000">
                  <a:srgbClr val="5F5F5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76200" dir="10800000" kx="-3284103" algn="br" rotWithShape="0">
                      <a:schemeClr val="bg2">
                        <a:alpha val="50000"/>
                      </a:schemeClr>
                    </a:outerShdw>
                  </a:effectLst>
                </a14:hiddenEffects>
              </a:ext>
            </a:extLst>
          </p:spPr>
          <p:txBody>
            <a:bodyPr wrap="none" anchor="ctr"/>
            <a:lstStyle/>
            <a:p>
              <a:endParaRPr lang="zh-CN" altLang="en-US"/>
            </a:p>
          </p:txBody>
        </p:sp>
        <p:sp>
          <p:nvSpPr>
            <p:cNvPr id="37893" name="Rectangle 5"/>
            <p:cNvSpPr>
              <a:spLocks noChangeArrowheads="1"/>
            </p:cNvSpPr>
            <p:nvPr/>
          </p:nvSpPr>
          <p:spPr bwMode="gray">
            <a:xfrm>
              <a:off x="0" y="1872"/>
              <a:ext cx="5760" cy="34"/>
            </a:xfrm>
            <a:prstGeom prst="rect">
              <a:avLst/>
            </a:prstGeom>
            <a:gradFill rotWithShape="1">
              <a:gsLst>
                <a:gs pos="0">
                  <a:srgbClr val="808080">
                    <a:gamma/>
                    <a:tint val="30196"/>
                    <a:invGamma/>
                  </a:srgbClr>
                </a:gs>
                <a:gs pos="100000">
                  <a:srgbClr val="80808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76200" dir="10800000" kx="-3284103" algn="br" rotWithShape="0">
                      <a:schemeClr val="bg2">
                        <a:alpha val="50000"/>
                      </a:schemeClr>
                    </a:outerShdw>
                  </a:effectLst>
                </a14:hiddenEffects>
              </a:ext>
            </a:extLst>
          </p:spPr>
          <p:txBody>
            <a:bodyPr wrap="none" anchor="ctr"/>
            <a:lstStyle/>
            <a:p>
              <a:endParaRPr lang="zh-CN" altLang="en-US"/>
            </a:p>
          </p:txBody>
        </p:sp>
      </p:grpSp>
      <p:grpSp>
        <p:nvGrpSpPr>
          <p:cNvPr id="37987" name="Group 99"/>
          <p:cNvGrpSpPr>
            <a:grpSpLocks/>
          </p:cNvGrpSpPr>
          <p:nvPr/>
        </p:nvGrpSpPr>
        <p:grpSpPr bwMode="auto">
          <a:xfrm>
            <a:off x="6858000" y="2590800"/>
            <a:ext cx="1968754" cy="3843788"/>
            <a:chOff x="4071" y="1584"/>
            <a:chExt cx="1348" cy="2514"/>
          </a:xfrm>
        </p:grpSpPr>
        <p:grpSp>
          <p:nvGrpSpPr>
            <p:cNvPr id="37894" name="Group 6"/>
            <p:cNvGrpSpPr>
              <a:grpSpLocks/>
            </p:cNvGrpSpPr>
            <p:nvPr/>
          </p:nvGrpSpPr>
          <p:grpSpPr bwMode="auto">
            <a:xfrm rot="3877067">
              <a:off x="4323" y="2848"/>
              <a:ext cx="1577" cy="614"/>
              <a:chOff x="2290" y="2725"/>
              <a:chExt cx="1832" cy="713"/>
            </a:xfrm>
          </p:grpSpPr>
          <p:grpSp>
            <p:nvGrpSpPr>
              <p:cNvPr id="37895" name="Group 7"/>
              <p:cNvGrpSpPr>
                <a:grpSpLocks/>
              </p:cNvGrpSpPr>
              <p:nvPr/>
            </p:nvGrpSpPr>
            <p:grpSpPr bwMode="auto">
              <a:xfrm>
                <a:off x="2290" y="3030"/>
                <a:ext cx="1832" cy="408"/>
                <a:chOff x="2290" y="3030"/>
                <a:chExt cx="1832" cy="408"/>
              </a:xfrm>
            </p:grpSpPr>
            <p:sp>
              <p:nvSpPr>
                <p:cNvPr id="37896" name="Freeform 8"/>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gradFill rotWithShape="1">
                  <a:gsLst>
                    <a:gs pos="0">
                      <a:schemeClr val="accent2">
                        <a:gamma/>
                        <a:shade val="46275"/>
                        <a:invGamma/>
                      </a:schemeClr>
                    </a:gs>
                    <a:gs pos="100000">
                      <a:schemeClr val="accent2"/>
                    </a:gs>
                  </a:gsLst>
                  <a:lin ang="54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7897" name="Freeform 9"/>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37898" name="Group 10"/>
              <p:cNvGrpSpPr>
                <a:grpSpLocks/>
              </p:cNvGrpSpPr>
              <p:nvPr/>
            </p:nvGrpSpPr>
            <p:grpSpPr bwMode="auto">
              <a:xfrm flipV="1">
                <a:off x="2290" y="2725"/>
                <a:ext cx="1406" cy="313"/>
                <a:chOff x="2290" y="3030"/>
                <a:chExt cx="1832" cy="408"/>
              </a:xfrm>
            </p:grpSpPr>
            <p:sp>
              <p:nvSpPr>
                <p:cNvPr id="37899" name="Freeform 1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chemeClr val="accent2"/>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7900" name="Freeform 1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sp>
          <p:nvSpPr>
            <p:cNvPr id="37902" name="Oval 14"/>
            <p:cNvSpPr>
              <a:spLocks noChangeArrowheads="1"/>
            </p:cNvSpPr>
            <p:nvPr/>
          </p:nvSpPr>
          <p:spPr bwMode="gray">
            <a:xfrm>
              <a:off x="4071" y="1584"/>
              <a:ext cx="1090" cy="1088"/>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37903" name="Oval 15"/>
            <p:cNvSpPr>
              <a:spLocks noChangeArrowheads="1"/>
            </p:cNvSpPr>
            <p:nvPr/>
          </p:nvSpPr>
          <p:spPr bwMode="gray">
            <a:xfrm>
              <a:off x="4074" y="1587"/>
              <a:ext cx="1090" cy="1088"/>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37904" name="Oval 16"/>
            <p:cNvSpPr>
              <a:spLocks noChangeArrowheads="1"/>
            </p:cNvSpPr>
            <p:nvPr/>
          </p:nvSpPr>
          <p:spPr bwMode="gray">
            <a:xfrm>
              <a:off x="4131" y="1655"/>
              <a:ext cx="946" cy="945"/>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37905" name="Oval 17"/>
            <p:cNvSpPr>
              <a:spLocks noChangeArrowheads="1"/>
            </p:cNvSpPr>
            <p:nvPr/>
          </p:nvSpPr>
          <p:spPr bwMode="gray">
            <a:xfrm>
              <a:off x="4128" y="1650"/>
              <a:ext cx="946" cy="945"/>
            </a:xfrm>
            <a:prstGeom prst="ellipse">
              <a:avLst/>
            </a:prstGeom>
            <a:gradFill rotWithShape="1">
              <a:gsLst>
                <a:gs pos="0">
                  <a:schemeClr val="accent2">
                    <a:gamma/>
                    <a:shade val="63529"/>
                    <a:invGamma/>
                  </a:schemeClr>
                </a:gs>
                <a:gs pos="100000">
                  <a:schemeClr val="accent2">
                    <a:alpha val="0"/>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37906" name="Oval 18"/>
            <p:cNvSpPr>
              <a:spLocks noChangeArrowheads="1"/>
            </p:cNvSpPr>
            <p:nvPr/>
          </p:nvSpPr>
          <p:spPr bwMode="gray">
            <a:xfrm>
              <a:off x="4178" y="1703"/>
              <a:ext cx="852" cy="850"/>
            </a:xfrm>
            <a:prstGeom prst="ellipse">
              <a:avLst/>
            </a:prstGeom>
            <a:solidFill>
              <a:srgbClr val="000000"/>
            </a:soli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grpSp>
          <p:nvGrpSpPr>
            <p:cNvPr id="37907" name="Group 19"/>
            <p:cNvGrpSpPr>
              <a:grpSpLocks/>
            </p:cNvGrpSpPr>
            <p:nvPr/>
          </p:nvGrpSpPr>
          <p:grpSpPr bwMode="auto">
            <a:xfrm>
              <a:off x="4197" y="1716"/>
              <a:ext cx="826" cy="825"/>
              <a:chOff x="4166" y="1706"/>
              <a:chExt cx="1252" cy="1252"/>
            </a:xfrm>
          </p:grpSpPr>
          <p:sp>
            <p:nvSpPr>
              <p:cNvPr id="37908" name="Oval 2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7909"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7910" name="Oval 2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7911" name="Oval 2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grpSp>
        <p:sp>
          <p:nvSpPr>
            <p:cNvPr id="37912" name="Text Box 24"/>
            <p:cNvSpPr txBox="1">
              <a:spLocks noChangeArrowheads="1"/>
            </p:cNvSpPr>
            <p:nvPr/>
          </p:nvSpPr>
          <p:spPr bwMode="gray">
            <a:xfrm rot="3925970">
              <a:off x="4270" y="3169"/>
              <a:ext cx="1584"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zh-CN" altLang="en-US" sz="2000" b="1" dirty="0" smtClean="0">
                  <a:solidFill>
                    <a:srgbClr val="FFFFFF"/>
                  </a:solidFill>
                </a:rPr>
                <a:t>建立可重复性报告</a:t>
              </a:r>
              <a:endParaRPr lang="en-US" altLang="zh-CN" sz="2000" b="1" dirty="0">
                <a:solidFill>
                  <a:srgbClr val="FFFFFF"/>
                </a:solidFill>
              </a:endParaRPr>
            </a:p>
          </p:txBody>
        </p:sp>
      </p:grpSp>
      <p:grpSp>
        <p:nvGrpSpPr>
          <p:cNvPr id="37988" name="Group 100"/>
          <p:cNvGrpSpPr>
            <a:grpSpLocks/>
          </p:cNvGrpSpPr>
          <p:nvPr/>
        </p:nvGrpSpPr>
        <p:grpSpPr bwMode="auto">
          <a:xfrm>
            <a:off x="5181600" y="2743200"/>
            <a:ext cx="1752600" cy="3291835"/>
            <a:chOff x="2832" y="1665"/>
            <a:chExt cx="1200" cy="2153"/>
          </a:xfrm>
        </p:grpSpPr>
        <p:grpSp>
          <p:nvGrpSpPr>
            <p:cNvPr id="37924" name="Group 36"/>
            <p:cNvGrpSpPr>
              <a:grpSpLocks/>
            </p:cNvGrpSpPr>
            <p:nvPr/>
          </p:nvGrpSpPr>
          <p:grpSpPr bwMode="auto">
            <a:xfrm rot="3877067">
              <a:off x="2936" y="2723"/>
              <a:ext cx="1577" cy="614"/>
              <a:chOff x="2290" y="2725"/>
              <a:chExt cx="1832" cy="713"/>
            </a:xfrm>
          </p:grpSpPr>
          <p:grpSp>
            <p:nvGrpSpPr>
              <p:cNvPr id="37925" name="Group 37"/>
              <p:cNvGrpSpPr>
                <a:grpSpLocks/>
              </p:cNvGrpSpPr>
              <p:nvPr/>
            </p:nvGrpSpPr>
            <p:grpSpPr bwMode="auto">
              <a:xfrm>
                <a:off x="2290" y="3030"/>
                <a:ext cx="1832" cy="408"/>
                <a:chOff x="2290" y="3030"/>
                <a:chExt cx="1832" cy="408"/>
              </a:xfrm>
            </p:grpSpPr>
            <p:sp>
              <p:nvSpPr>
                <p:cNvPr id="37926" name="Freeform 38"/>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gradFill rotWithShape="1">
                  <a:gsLst>
                    <a:gs pos="0">
                      <a:schemeClr val="hlink">
                        <a:gamma/>
                        <a:shade val="46275"/>
                        <a:invGamma/>
                      </a:schemeClr>
                    </a:gs>
                    <a:gs pos="100000">
                      <a:schemeClr val="hlink"/>
                    </a:gs>
                  </a:gsLst>
                  <a:lin ang="54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7927" name="Freeform 39"/>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37928" name="Group 40"/>
              <p:cNvGrpSpPr>
                <a:grpSpLocks/>
              </p:cNvGrpSpPr>
              <p:nvPr/>
            </p:nvGrpSpPr>
            <p:grpSpPr bwMode="auto">
              <a:xfrm flipV="1">
                <a:off x="2290" y="2725"/>
                <a:ext cx="1406" cy="313"/>
                <a:chOff x="2290" y="3030"/>
                <a:chExt cx="1832" cy="408"/>
              </a:xfrm>
            </p:grpSpPr>
            <p:sp>
              <p:nvSpPr>
                <p:cNvPr id="37929" name="Freeform 4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chemeClr val="hlink"/>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7930" name="Freeform 4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sp>
          <p:nvSpPr>
            <p:cNvPr id="37931" name="Text Box 43"/>
            <p:cNvSpPr txBox="1">
              <a:spLocks noChangeArrowheads="1"/>
            </p:cNvSpPr>
            <p:nvPr/>
          </p:nvSpPr>
          <p:spPr bwMode="gray">
            <a:xfrm rot="3925970">
              <a:off x="3140" y="2823"/>
              <a:ext cx="79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zh-CN" altLang="zh-CN" sz="2000" dirty="0"/>
                <a:t>数据清洗</a:t>
              </a:r>
              <a:r>
                <a:rPr lang="zh-CN" altLang="zh-CN" sz="2000" dirty="0" smtClean="0">
                  <a:effectLst/>
                </a:rPr>
                <a:t> </a:t>
              </a:r>
              <a:endParaRPr lang="en-US" altLang="zh-CN" sz="2000" b="1" dirty="0">
                <a:solidFill>
                  <a:srgbClr val="FFFFFF"/>
                </a:solidFill>
              </a:endParaRPr>
            </a:p>
          </p:txBody>
        </p:sp>
        <p:sp>
          <p:nvSpPr>
            <p:cNvPr id="37932" name="Text Box 44"/>
            <p:cNvSpPr txBox="1">
              <a:spLocks noChangeArrowheads="1"/>
            </p:cNvSpPr>
            <p:nvPr/>
          </p:nvSpPr>
          <p:spPr bwMode="gray">
            <a:xfrm rot="3925970">
              <a:off x="3428" y="2653"/>
              <a:ext cx="63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altLang="zh-CN" sz="1400" b="1">
                  <a:solidFill>
                    <a:srgbClr val="FFFFFF"/>
                  </a:solidFill>
                </a:rPr>
                <a:t>Your Text</a:t>
              </a:r>
            </a:p>
          </p:txBody>
        </p:sp>
        <p:sp>
          <p:nvSpPr>
            <p:cNvPr id="37934" name="Oval 46"/>
            <p:cNvSpPr>
              <a:spLocks noChangeArrowheads="1"/>
            </p:cNvSpPr>
            <p:nvPr/>
          </p:nvSpPr>
          <p:spPr bwMode="gray">
            <a:xfrm>
              <a:off x="2832" y="1665"/>
              <a:ext cx="907" cy="90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37935" name="Oval 47"/>
            <p:cNvSpPr>
              <a:spLocks noChangeArrowheads="1"/>
            </p:cNvSpPr>
            <p:nvPr/>
          </p:nvSpPr>
          <p:spPr bwMode="gray">
            <a:xfrm>
              <a:off x="2832" y="1680"/>
              <a:ext cx="907" cy="907"/>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37936" name="Oval 48"/>
            <p:cNvSpPr>
              <a:spLocks noChangeArrowheads="1"/>
            </p:cNvSpPr>
            <p:nvPr/>
          </p:nvSpPr>
          <p:spPr bwMode="gray">
            <a:xfrm>
              <a:off x="2889" y="1725"/>
              <a:ext cx="787" cy="78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37937" name="Oval 49"/>
            <p:cNvSpPr>
              <a:spLocks noChangeArrowheads="1"/>
            </p:cNvSpPr>
            <p:nvPr/>
          </p:nvSpPr>
          <p:spPr bwMode="gray">
            <a:xfrm>
              <a:off x="2880" y="1731"/>
              <a:ext cx="787" cy="788"/>
            </a:xfrm>
            <a:prstGeom prst="ellipse">
              <a:avLst/>
            </a:prstGeom>
            <a:gradFill rotWithShape="1">
              <a:gsLst>
                <a:gs pos="0">
                  <a:schemeClr val="hlink">
                    <a:gamma/>
                    <a:shade val="66667"/>
                    <a:invGamma/>
                  </a:schemeClr>
                </a:gs>
                <a:gs pos="100000">
                  <a:schemeClr val="hlink">
                    <a:alpha val="0"/>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37938" name="Oval 50"/>
            <p:cNvSpPr>
              <a:spLocks noChangeArrowheads="1"/>
            </p:cNvSpPr>
            <p:nvPr/>
          </p:nvSpPr>
          <p:spPr bwMode="gray">
            <a:xfrm>
              <a:off x="2928" y="1770"/>
              <a:ext cx="709" cy="709"/>
            </a:xfrm>
            <a:prstGeom prst="ellipse">
              <a:avLst/>
            </a:prstGeom>
            <a:gradFill rotWithShape="1">
              <a:gsLst>
                <a:gs pos="0">
                  <a:schemeClr val="hlink"/>
                </a:gs>
                <a:gs pos="100000">
                  <a:schemeClr val="hlink">
                    <a:gamma/>
                    <a:shade val="5882"/>
                    <a:invGamma/>
                  </a:schemeClr>
                </a:gs>
              </a:gsLst>
              <a:lin ang="54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grpSp>
          <p:nvGrpSpPr>
            <p:cNvPr id="37939" name="Group 51"/>
            <p:cNvGrpSpPr>
              <a:grpSpLocks/>
            </p:cNvGrpSpPr>
            <p:nvPr/>
          </p:nvGrpSpPr>
          <p:grpSpPr bwMode="auto">
            <a:xfrm>
              <a:off x="2943" y="1775"/>
              <a:ext cx="687" cy="697"/>
              <a:chOff x="4166" y="1706"/>
              <a:chExt cx="1252" cy="1252"/>
            </a:xfrm>
          </p:grpSpPr>
          <p:sp>
            <p:nvSpPr>
              <p:cNvPr id="37940" name="Oval 52"/>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7941" name="Oval 53"/>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7942" name="Oval 54"/>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7943" name="Oval 55"/>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grpSp>
      </p:grpSp>
      <p:sp>
        <p:nvSpPr>
          <p:cNvPr id="37986" name="Rectangle 98"/>
          <p:cNvSpPr>
            <a:spLocks noGrp="1" noChangeArrowheads="1"/>
          </p:cNvSpPr>
          <p:nvPr>
            <p:ph type="title"/>
          </p:nvPr>
        </p:nvSpPr>
        <p:spPr/>
        <p:txBody>
          <a:bodyPr/>
          <a:lstStyle/>
          <a:p>
            <a:r>
              <a:rPr lang="zh-CN" altLang="zh-CN" sz="3600" dirty="0" smtClean="0"/>
              <a:t>可重复性研究的实现框架</a:t>
            </a:r>
            <a:endParaRPr lang="en-US" altLang="zh-CN" sz="3600" dirty="0"/>
          </a:p>
        </p:txBody>
      </p:sp>
      <p:grpSp>
        <p:nvGrpSpPr>
          <p:cNvPr id="37989" name="Group 101"/>
          <p:cNvGrpSpPr>
            <a:grpSpLocks/>
          </p:cNvGrpSpPr>
          <p:nvPr/>
        </p:nvGrpSpPr>
        <p:grpSpPr bwMode="auto">
          <a:xfrm>
            <a:off x="3429000" y="2743200"/>
            <a:ext cx="1752600" cy="3291835"/>
            <a:chOff x="2832" y="1665"/>
            <a:chExt cx="1200" cy="2153"/>
          </a:xfrm>
        </p:grpSpPr>
        <p:grpSp>
          <p:nvGrpSpPr>
            <p:cNvPr id="37990" name="Group 102"/>
            <p:cNvGrpSpPr>
              <a:grpSpLocks/>
            </p:cNvGrpSpPr>
            <p:nvPr/>
          </p:nvGrpSpPr>
          <p:grpSpPr bwMode="auto">
            <a:xfrm rot="3877067">
              <a:off x="2936" y="2723"/>
              <a:ext cx="1577" cy="614"/>
              <a:chOff x="2290" y="2725"/>
              <a:chExt cx="1832" cy="713"/>
            </a:xfrm>
          </p:grpSpPr>
          <p:grpSp>
            <p:nvGrpSpPr>
              <p:cNvPr id="37991" name="Group 103"/>
              <p:cNvGrpSpPr>
                <a:grpSpLocks/>
              </p:cNvGrpSpPr>
              <p:nvPr/>
            </p:nvGrpSpPr>
            <p:grpSpPr bwMode="auto">
              <a:xfrm>
                <a:off x="2290" y="3030"/>
                <a:ext cx="1832" cy="408"/>
                <a:chOff x="2290" y="3030"/>
                <a:chExt cx="1832" cy="408"/>
              </a:xfrm>
            </p:grpSpPr>
            <p:sp>
              <p:nvSpPr>
                <p:cNvPr id="37992" name="Freeform 10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gradFill rotWithShape="1">
                  <a:gsLst>
                    <a:gs pos="0">
                      <a:schemeClr val="hlink">
                        <a:gamma/>
                        <a:shade val="46275"/>
                        <a:invGamma/>
                      </a:schemeClr>
                    </a:gs>
                    <a:gs pos="100000">
                      <a:schemeClr val="hlink"/>
                    </a:gs>
                  </a:gsLst>
                  <a:lin ang="54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7993" name="Freeform 10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37994" name="Group 106"/>
              <p:cNvGrpSpPr>
                <a:grpSpLocks/>
              </p:cNvGrpSpPr>
              <p:nvPr/>
            </p:nvGrpSpPr>
            <p:grpSpPr bwMode="auto">
              <a:xfrm flipV="1">
                <a:off x="2290" y="2725"/>
                <a:ext cx="1406" cy="313"/>
                <a:chOff x="2290" y="3030"/>
                <a:chExt cx="1832" cy="408"/>
              </a:xfrm>
            </p:grpSpPr>
            <p:sp>
              <p:nvSpPr>
                <p:cNvPr id="37995" name="Freeform 107"/>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chemeClr val="hlink"/>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7996" name="Freeform 108"/>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sp>
          <p:nvSpPr>
            <p:cNvPr id="37997" name="Text Box 109"/>
            <p:cNvSpPr txBox="1">
              <a:spLocks noChangeArrowheads="1"/>
            </p:cNvSpPr>
            <p:nvPr/>
          </p:nvSpPr>
          <p:spPr bwMode="gray">
            <a:xfrm rot="3925970">
              <a:off x="3056" y="2942"/>
              <a:ext cx="1127"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zh-CN" altLang="zh-CN" sz="2000" dirty="0"/>
                <a:t>建立版本信息</a:t>
              </a:r>
              <a:r>
                <a:rPr lang="zh-CN" altLang="zh-CN" sz="2000" dirty="0" smtClean="0">
                  <a:effectLst/>
                </a:rPr>
                <a:t> </a:t>
              </a:r>
              <a:endParaRPr lang="en-US" altLang="zh-CN" sz="2000" b="1" dirty="0">
                <a:solidFill>
                  <a:srgbClr val="FFFFFF"/>
                </a:solidFill>
              </a:endParaRPr>
            </a:p>
          </p:txBody>
        </p:sp>
        <p:sp>
          <p:nvSpPr>
            <p:cNvPr id="37999" name="Oval 111"/>
            <p:cNvSpPr>
              <a:spLocks noChangeArrowheads="1"/>
            </p:cNvSpPr>
            <p:nvPr/>
          </p:nvSpPr>
          <p:spPr bwMode="gray">
            <a:xfrm>
              <a:off x="2832" y="1665"/>
              <a:ext cx="907" cy="90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38000" name="Oval 112"/>
            <p:cNvSpPr>
              <a:spLocks noChangeArrowheads="1"/>
            </p:cNvSpPr>
            <p:nvPr/>
          </p:nvSpPr>
          <p:spPr bwMode="gray">
            <a:xfrm>
              <a:off x="2832" y="1680"/>
              <a:ext cx="907" cy="907"/>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38001" name="Oval 113"/>
            <p:cNvSpPr>
              <a:spLocks noChangeArrowheads="1"/>
            </p:cNvSpPr>
            <p:nvPr/>
          </p:nvSpPr>
          <p:spPr bwMode="gray">
            <a:xfrm>
              <a:off x="2889" y="1725"/>
              <a:ext cx="787" cy="78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38002" name="Oval 114"/>
            <p:cNvSpPr>
              <a:spLocks noChangeArrowheads="1"/>
            </p:cNvSpPr>
            <p:nvPr/>
          </p:nvSpPr>
          <p:spPr bwMode="gray">
            <a:xfrm>
              <a:off x="2880" y="1731"/>
              <a:ext cx="787" cy="788"/>
            </a:xfrm>
            <a:prstGeom prst="ellipse">
              <a:avLst/>
            </a:prstGeom>
            <a:gradFill rotWithShape="1">
              <a:gsLst>
                <a:gs pos="0">
                  <a:schemeClr val="hlink">
                    <a:gamma/>
                    <a:shade val="66667"/>
                    <a:invGamma/>
                  </a:schemeClr>
                </a:gs>
                <a:gs pos="100000">
                  <a:schemeClr val="hlink">
                    <a:alpha val="0"/>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38003" name="Oval 115"/>
            <p:cNvSpPr>
              <a:spLocks noChangeArrowheads="1"/>
            </p:cNvSpPr>
            <p:nvPr/>
          </p:nvSpPr>
          <p:spPr bwMode="gray">
            <a:xfrm>
              <a:off x="2928" y="1770"/>
              <a:ext cx="709" cy="709"/>
            </a:xfrm>
            <a:prstGeom prst="ellipse">
              <a:avLst/>
            </a:prstGeom>
            <a:gradFill rotWithShape="1">
              <a:gsLst>
                <a:gs pos="0">
                  <a:schemeClr val="hlink"/>
                </a:gs>
                <a:gs pos="100000">
                  <a:schemeClr val="hlink">
                    <a:gamma/>
                    <a:shade val="5882"/>
                    <a:invGamma/>
                  </a:schemeClr>
                </a:gs>
              </a:gsLst>
              <a:lin ang="54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grpSp>
          <p:nvGrpSpPr>
            <p:cNvPr id="38004" name="Group 116"/>
            <p:cNvGrpSpPr>
              <a:grpSpLocks/>
            </p:cNvGrpSpPr>
            <p:nvPr/>
          </p:nvGrpSpPr>
          <p:grpSpPr bwMode="auto">
            <a:xfrm>
              <a:off x="2943" y="1775"/>
              <a:ext cx="687" cy="697"/>
              <a:chOff x="4166" y="1706"/>
              <a:chExt cx="1252" cy="1252"/>
            </a:xfrm>
          </p:grpSpPr>
          <p:sp>
            <p:nvSpPr>
              <p:cNvPr id="38005" name="Oval 11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8006" name="Oval 11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8007" name="Oval 11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8008" name="Oval 12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grpSp>
      </p:grpSp>
      <p:grpSp>
        <p:nvGrpSpPr>
          <p:cNvPr id="38009" name="Group 121"/>
          <p:cNvGrpSpPr>
            <a:grpSpLocks/>
          </p:cNvGrpSpPr>
          <p:nvPr/>
        </p:nvGrpSpPr>
        <p:grpSpPr bwMode="auto">
          <a:xfrm>
            <a:off x="152400" y="2743200"/>
            <a:ext cx="1752600" cy="3291835"/>
            <a:chOff x="2832" y="1665"/>
            <a:chExt cx="1200" cy="2153"/>
          </a:xfrm>
        </p:grpSpPr>
        <p:grpSp>
          <p:nvGrpSpPr>
            <p:cNvPr id="38010" name="Group 122"/>
            <p:cNvGrpSpPr>
              <a:grpSpLocks/>
            </p:cNvGrpSpPr>
            <p:nvPr/>
          </p:nvGrpSpPr>
          <p:grpSpPr bwMode="auto">
            <a:xfrm rot="3877067">
              <a:off x="2936" y="2723"/>
              <a:ext cx="1577" cy="614"/>
              <a:chOff x="2290" y="2725"/>
              <a:chExt cx="1832" cy="713"/>
            </a:xfrm>
          </p:grpSpPr>
          <p:grpSp>
            <p:nvGrpSpPr>
              <p:cNvPr id="38011" name="Group 123"/>
              <p:cNvGrpSpPr>
                <a:grpSpLocks/>
              </p:cNvGrpSpPr>
              <p:nvPr/>
            </p:nvGrpSpPr>
            <p:grpSpPr bwMode="auto">
              <a:xfrm>
                <a:off x="2290" y="3030"/>
                <a:ext cx="1832" cy="408"/>
                <a:chOff x="2290" y="3030"/>
                <a:chExt cx="1832" cy="408"/>
              </a:xfrm>
            </p:grpSpPr>
            <p:sp>
              <p:nvSpPr>
                <p:cNvPr id="38012" name="Freeform 12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gradFill rotWithShape="1">
                  <a:gsLst>
                    <a:gs pos="0">
                      <a:schemeClr val="hlink">
                        <a:gamma/>
                        <a:shade val="46275"/>
                        <a:invGamma/>
                      </a:schemeClr>
                    </a:gs>
                    <a:gs pos="100000">
                      <a:schemeClr val="hlink"/>
                    </a:gs>
                  </a:gsLst>
                  <a:lin ang="54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8013" name="Freeform 12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38014" name="Group 126"/>
              <p:cNvGrpSpPr>
                <a:grpSpLocks/>
              </p:cNvGrpSpPr>
              <p:nvPr/>
            </p:nvGrpSpPr>
            <p:grpSpPr bwMode="auto">
              <a:xfrm flipV="1">
                <a:off x="2290" y="2725"/>
                <a:ext cx="1406" cy="313"/>
                <a:chOff x="2290" y="3030"/>
                <a:chExt cx="1832" cy="408"/>
              </a:xfrm>
            </p:grpSpPr>
            <p:sp>
              <p:nvSpPr>
                <p:cNvPr id="38015" name="Freeform 127"/>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chemeClr val="hlink"/>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38016" name="Freeform 128"/>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sp>
          <p:nvSpPr>
            <p:cNvPr id="38017" name="Text Box 129"/>
            <p:cNvSpPr txBox="1">
              <a:spLocks noChangeArrowheads="1"/>
            </p:cNvSpPr>
            <p:nvPr/>
          </p:nvSpPr>
          <p:spPr bwMode="gray">
            <a:xfrm rot="3925970">
              <a:off x="3061" y="2980"/>
              <a:ext cx="10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zh-CN" altLang="zh-CN" sz="2000" dirty="0"/>
                <a:t>确定研究问题</a:t>
              </a:r>
              <a:r>
                <a:rPr lang="zh-CN" altLang="zh-CN" sz="2000" dirty="0" smtClean="0">
                  <a:effectLst/>
                </a:rPr>
                <a:t> </a:t>
              </a:r>
              <a:endParaRPr lang="en-US" altLang="zh-CN" sz="2000" b="1" dirty="0">
                <a:solidFill>
                  <a:srgbClr val="FFFFFF"/>
                </a:solidFill>
              </a:endParaRPr>
            </a:p>
          </p:txBody>
        </p:sp>
        <p:sp>
          <p:nvSpPr>
            <p:cNvPr id="38019" name="Oval 131"/>
            <p:cNvSpPr>
              <a:spLocks noChangeArrowheads="1"/>
            </p:cNvSpPr>
            <p:nvPr/>
          </p:nvSpPr>
          <p:spPr bwMode="gray">
            <a:xfrm>
              <a:off x="2832" y="1665"/>
              <a:ext cx="907" cy="90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38020" name="Oval 132"/>
            <p:cNvSpPr>
              <a:spLocks noChangeArrowheads="1"/>
            </p:cNvSpPr>
            <p:nvPr/>
          </p:nvSpPr>
          <p:spPr bwMode="gray">
            <a:xfrm>
              <a:off x="2832" y="1680"/>
              <a:ext cx="907" cy="907"/>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38021" name="Oval 133"/>
            <p:cNvSpPr>
              <a:spLocks noChangeArrowheads="1"/>
            </p:cNvSpPr>
            <p:nvPr/>
          </p:nvSpPr>
          <p:spPr bwMode="gray">
            <a:xfrm>
              <a:off x="2889" y="1725"/>
              <a:ext cx="787" cy="78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38022" name="Oval 134"/>
            <p:cNvSpPr>
              <a:spLocks noChangeArrowheads="1"/>
            </p:cNvSpPr>
            <p:nvPr/>
          </p:nvSpPr>
          <p:spPr bwMode="gray">
            <a:xfrm>
              <a:off x="2880" y="1731"/>
              <a:ext cx="787" cy="788"/>
            </a:xfrm>
            <a:prstGeom prst="ellipse">
              <a:avLst/>
            </a:prstGeom>
            <a:gradFill rotWithShape="1">
              <a:gsLst>
                <a:gs pos="0">
                  <a:schemeClr val="hlink">
                    <a:gamma/>
                    <a:shade val="66667"/>
                    <a:invGamma/>
                  </a:schemeClr>
                </a:gs>
                <a:gs pos="100000">
                  <a:schemeClr val="hlink">
                    <a:alpha val="0"/>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38023" name="Oval 135"/>
            <p:cNvSpPr>
              <a:spLocks noChangeArrowheads="1"/>
            </p:cNvSpPr>
            <p:nvPr/>
          </p:nvSpPr>
          <p:spPr bwMode="gray">
            <a:xfrm>
              <a:off x="2928" y="1770"/>
              <a:ext cx="709" cy="709"/>
            </a:xfrm>
            <a:prstGeom prst="ellipse">
              <a:avLst/>
            </a:prstGeom>
            <a:gradFill rotWithShape="1">
              <a:gsLst>
                <a:gs pos="0">
                  <a:schemeClr val="hlink"/>
                </a:gs>
                <a:gs pos="100000">
                  <a:schemeClr val="hlink">
                    <a:gamma/>
                    <a:shade val="5882"/>
                    <a:invGamma/>
                  </a:schemeClr>
                </a:gs>
              </a:gsLst>
              <a:lin ang="54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grpSp>
          <p:nvGrpSpPr>
            <p:cNvPr id="38024" name="Group 136"/>
            <p:cNvGrpSpPr>
              <a:grpSpLocks/>
            </p:cNvGrpSpPr>
            <p:nvPr/>
          </p:nvGrpSpPr>
          <p:grpSpPr bwMode="auto">
            <a:xfrm>
              <a:off x="2943" y="1775"/>
              <a:ext cx="687" cy="697"/>
              <a:chOff x="4166" y="1706"/>
              <a:chExt cx="1252" cy="1252"/>
            </a:xfrm>
          </p:grpSpPr>
          <p:sp>
            <p:nvSpPr>
              <p:cNvPr id="38025" name="Oval 1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8026" name="Oval 1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8027" name="Oval 1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38028" name="Oval 14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grpSp>
      </p:grpSp>
      <p:sp>
        <p:nvSpPr>
          <p:cNvPr id="37915" name="Text Box 27"/>
          <p:cNvSpPr txBox="1">
            <a:spLocks noChangeArrowheads="1"/>
          </p:cNvSpPr>
          <p:nvPr/>
        </p:nvSpPr>
        <p:spPr bwMode="auto">
          <a:xfrm>
            <a:off x="2286000" y="3276600"/>
            <a:ext cx="28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0" hangingPunct="0"/>
            <a:r>
              <a:rPr lang="en-US" altLang="zh-CN" dirty="0" smtClean="0">
                <a:solidFill>
                  <a:srgbClr val="080808"/>
                </a:solidFill>
              </a:rPr>
              <a:t>2</a:t>
            </a:r>
            <a:endParaRPr lang="en-US" altLang="zh-CN" dirty="0">
              <a:solidFill>
                <a:srgbClr val="080808"/>
              </a:solidFill>
            </a:endParaRPr>
          </a:p>
        </p:txBody>
      </p:sp>
      <p:sp>
        <p:nvSpPr>
          <p:cNvPr id="37921" name="Text Box 33"/>
          <p:cNvSpPr txBox="1">
            <a:spLocks noChangeArrowheads="1"/>
          </p:cNvSpPr>
          <p:nvPr/>
        </p:nvSpPr>
        <p:spPr bwMode="auto">
          <a:xfrm>
            <a:off x="3962400" y="3276600"/>
            <a:ext cx="28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0" hangingPunct="0"/>
            <a:r>
              <a:rPr lang="en-US" altLang="zh-CN" dirty="0" smtClean="0">
                <a:solidFill>
                  <a:srgbClr val="080808"/>
                </a:solidFill>
              </a:rPr>
              <a:t>3</a:t>
            </a:r>
            <a:endParaRPr lang="en-US" altLang="zh-CN" dirty="0">
              <a:solidFill>
                <a:srgbClr val="080808"/>
              </a:solidFill>
            </a:endParaRPr>
          </a:p>
        </p:txBody>
      </p:sp>
      <p:sp>
        <p:nvSpPr>
          <p:cNvPr id="37922" name="Text Box 34"/>
          <p:cNvSpPr txBox="1">
            <a:spLocks noChangeArrowheads="1"/>
          </p:cNvSpPr>
          <p:nvPr/>
        </p:nvSpPr>
        <p:spPr bwMode="auto">
          <a:xfrm>
            <a:off x="7467600" y="3200400"/>
            <a:ext cx="3273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0" hangingPunct="0"/>
            <a:r>
              <a:rPr lang="zh-CN" altLang="zh-CN" sz="2400" b="1" dirty="0">
                <a:solidFill>
                  <a:srgbClr val="080808"/>
                </a:solidFill>
              </a:rPr>
              <a:t>5</a:t>
            </a:r>
            <a:endParaRPr lang="en-US" altLang="zh-CN" sz="2400" b="1" dirty="0">
              <a:solidFill>
                <a:srgbClr val="080808"/>
              </a:solidFill>
            </a:endParaRPr>
          </a:p>
        </p:txBody>
      </p:sp>
      <p:grpSp>
        <p:nvGrpSpPr>
          <p:cNvPr id="93" name="Group 121"/>
          <p:cNvGrpSpPr>
            <a:grpSpLocks/>
          </p:cNvGrpSpPr>
          <p:nvPr/>
        </p:nvGrpSpPr>
        <p:grpSpPr bwMode="auto">
          <a:xfrm>
            <a:off x="1748091" y="2768599"/>
            <a:ext cx="1752600" cy="3291835"/>
            <a:chOff x="2832" y="1665"/>
            <a:chExt cx="1200" cy="2153"/>
          </a:xfrm>
        </p:grpSpPr>
        <p:grpSp>
          <p:nvGrpSpPr>
            <p:cNvPr id="94" name="Group 122"/>
            <p:cNvGrpSpPr>
              <a:grpSpLocks/>
            </p:cNvGrpSpPr>
            <p:nvPr/>
          </p:nvGrpSpPr>
          <p:grpSpPr bwMode="auto">
            <a:xfrm rot="3877067">
              <a:off x="2936" y="2723"/>
              <a:ext cx="1577" cy="614"/>
              <a:chOff x="2290" y="2725"/>
              <a:chExt cx="1832" cy="713"/>
            </a:xfrm>
          </p:grpSpPr>
          <p:grpSp>
            <p:nvGrpSpPr>
              <p:cNvPr id="106" name="Group 123"/>
              <p:cNvGrpSpPr>
                <a:grpSpLocks/>
              </p:cNvGrpSpPr>
              <p:nvPr/>
            </p:nvGrpSpPr>
            <p:grpSpPr bwMode="auto">
              <a:xfrm>
                <a:off x="2290" y="3030"/>
                <a:ext cx="1832" cy="408"/>
                <a:chOff x="2290" y="3030"/>
                <a:chExt cx="1832" cy="408"/>
              </a:xfrm>
            </p:grpSpPr>
            <p:sp>
              <p:nvSpPr>
                <p:cNvPr id="110" name="Freeform 12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gradFill rotWithShape="1">
                  <a:gsLst>
                    <a:gs pos="0">
                      <a:schemeClr val="hlink">
                        <a:gamma/>
                        <a:shade val="46275"/>
                        <a:invGamma/>
                      </a:schemeClr>
                    </a:gs>
                    <a:gs pos="100000">
                      <a:schemeClr val="hlink"/>
                    </a:gs>
                  </a:gsLst>
                  <a:lin ang="5400000" scaled="1"/>
                </a:gra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111" name="Freeform 12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nvGrpSpPr>
              <p:cNvPr id="107" name="Group 126"/>
              <p:cNvGrpSpPr>
                <a:grpSpLocks/>
              </p:cNvGrpSpPr>
              <p:nvPr/>
            </p:nvGrpSpPr>
            <p:grpSpPr bwMode="auto">
              <a:xfrm flipV="1">
                <a:off x="2290" y="2725"/>
                <a:ext cx="1406" cy="313"/>
                <a:chOff x="2290" y="3030"/>
                <a:chExt cx="1832" cy="408"/>
              </a:xfrm>
            </p:grpSpPr>
            <p:sp>
              <p:nvSpPr>
                <p:cNvPr id="108" name="Freeform 127"/>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chemeClr val="hlink"/>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zh-CN" altLang="en-US"/>
                </a:p>
              </p:txBody>
            </p:sp>
            <p:sp>
              <p:nvSpPr>
                <p:cNvPr id="109" name="Freeform 128"/>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zh-CN" altLang="en-US"/>
                </a:p>
              </p:txBody>
            </p:sp>
          </p:grpSp>
        </p:grpSp>
        <p:sp>
          <p:nvSpPr>
            <p:cNvPr id="95" name="Text Box 129"/>
            <p:cNvSpPr txBox="1">
              <a:spLocks noChangeArrowheads="1"/>
            </p:cNvSpPr>
            <p:nvPr/>
          </p:nvSpPr>
          <p:spPr bwMode="gray">
            <a:xfrm rot="3925970">
              <a:off x="3041" y="2969"/>
              <a:ext cx="1127"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zh-CN" altLang="zh-CN" sz="2000" dirty="0"/>
                <a:t>搭建工作环境</a:t>
              </a:r>
              <a:r>
                <a:rPr lang="zh-CN" altLang="zh-CN" sz="2000" dirty="0" smtClean="0">
                  <a:effectLst/>
                </a:rPr>
                <a:t>  </a:t>
              </a:r>
              <a:endParaRPr lang="en-US" altLang="zh-CN" sz="2000" b="1" dirty="0">
                <a:solidFill>
                  <a:srgbClr val="FFFFFF"/>
                </a:solidFill>
              </a:endParaRPr>
            </a:p>
          </p:txBody>
        </p:sp>
        <p:sp>
          <p:nvSpPr>
            <p:cNvPr id="96" name="Oval 131"/>
            <p:cNvSpPr>
              <a:spLocks noChangeArrowheads="1"/>
            </p:cNvSpPr>
            <p:nvPr/>
          </p:nvSpPr>
          <p:spPr bwMode="gray">
            <a:xfrm>
              <a:off x="2832" y="1665"/>
              <a:ext cx="907" cy="90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97" name="Oval 132"/>
            <p:cNvSpPr>
              <a:spLocks noChangeArrowheads="1"/>
            </p:cNvSpPr>
            <p:nvPr/>
          </p:nvSpPr>
          <p:spPr bwMode="gray">
            <a:xfrm>
              <a:off x="2832" y="1680"/>
              <a:ext cx="907" cy="907"/>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wrap="none" anchor="ctr">
              <a:spAutoFit/>
            </a:bodyPr>
            <a:lstStyle/>
            <a:p>
              <a:endParaRPr lang="zh-CN" altLang="en-US"/>
            </a:p>
          </p:txBody>
        </p:sp>
        <p:sp>
          <p:nvSpPr>
            <p:cNvPr id="98" name="Oval 133"/>
            <p:cNvSpPr>
              <a:spLocks noChangeArrowheads="1"/>
            </p:cNvSpPr>
            <p:nvPr/>
          </p:nvSpPr>
          <p:spPr bwMode="gray">
            <a:xfrm>
              <a:off x="2889" y="1725"/>
              <a:ext cx="787" cy="78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99" name="Oval 134"/>
            <p:cNvSpPr>
              <a:spLocks noChangeArrowheads="1"/>
            </p:cNvSpPr>
            <p:nvPr/>
          </p:nvSpPr>
          <p:spPr bwMode="gray">
            <a:xfrm>
              <a:off x="2880" y="1731"/>
              <a:ext cx="787" cy="788"/>
            </a:xfrm>
            <a:prstGeom prst="ellipse">
              <a:avLst/>
            </a:prstGeom>
            <a:gradFill rotWithShape="1">
              <a:gsLst>
                <a:gs pos="0">
                  <a:schemeClr val="hlink">
                    <a:gamma/>
                    <a:shade val="66667"/>
                    <a:invGamma/>
                  </a:schemeClr>
                </a:gs>
                <a:gs pos="100000">
                  <a:schemeClr val="hlink">
                    <a:alpha val="0"/>
                  </a:schemeClr>
                </a:gs>
              </a:gsLst>
              <a:lin ang="27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sp>
          <p:nvSpPr>
            <p:cNvPr id="100" name="Oval 135"/>
            <p:cNvSpPr>
              <a:spLocks noChangeArrowheads="1"/>
            </p:cNvSpPr>
            <p:nvPr/>
          </p:nvSpPr>
          <p:spPr bwMode="gray">
            <a:xfrm>
              <a:off x="2928" y="1770"/>
              <a:ext cx="709" cy="709"/>
            </a:xfrm>
            <a:prstGeom prst="ellipse">
              <a:avLst/>
            </a:prstGeom>
            <a:gradFill rotWithShape="1">
              <a:gsLst>
                <a:gs pos="0">
                  <a:schemeClr val="hlink"/>
                </a:gs>
                <a:gs pos="100000">
                  <a:schemeClr val="hlink">
                    <a:gamma/>
                    <a:shade val="5882"/>
                    <a:invGamma/>
                  </a:schemeClr>
                </a:gs>
              </a:gsLst>
              <a:lin ang="5400000" scaled="1"/>
            </a:gradFill>
            <a:ln>
              <a:noFill/>
            </a:ln>
            <a:effectLst/>
            <a:extLst>
              <a:ext uri="{91240B29-F687-4f45-9708-019B960494DF}">
                <a14:hiddenLine xmlns:a14="http://schemas.microsoft.com/office/drawing/2010/main" w="38100">
                  <a:solidFill>
                    <a:schemeClr val="bg1"/>
                  </a:solidFill>
                  <a:round/>
                  <a:headEnd/>
                  <a:tailEnd/>
                </a14:hiddenLine>
              </a:ext>
              <a:ext uri="{AF507438-7753-43e0-B8FC-AC1667EBCBE1}">
                <a14:hiddenEffects xmlns:a14="http://schemas.microsoft.com/office/drawing/2010/main">
                  <a:effectLst>
                    <a:outerShdw blurRad="63500" dist="109250" dir="3267739" algn="ctr" rotWithShape="0">
                      <a:srgbClr val="000000">
                        <a:alpha val="50000"/>
                      </a:srgbClr>
                    </a:outerShdw>
                  </a:effectLst>
                </a14:hiddenEffects>
              </a:ext>
            </a:extLst>
          </p:spPr>
          <p:txBody>
            <a:bodyPr anchor="ctr">
              <a:spAutoFit/>
            </a:bodyPr>
            <a:lstStyle/>
            <a:p>
              <a:endParaRPr lang="zh-CN" altLang="en-US"/>
            </a:p>
          </p:txBody>
        </p:sp>
        <p:grpSp>
          <p:nvGrpSpPr>
            <p:cNvPr id="101" name="Group 136"/>
            <p:cNvGrpSpPr>
              <a:grpSpLocks/>
            </p:cNvGrpSpPr>
            <p:nvPr/>
          </p:nvGrpSpPr>
          <p:grpSpPr bwMode="auto">
            <a:xfrm>
              <a:off x="2943" y="1775"/>
              <a:ext cx="687" cy="697"/>
              <a:chOff x="4166" y="1706"/>
              <a:chExt cx="1252" cy="1252"/>
            </a:xfrm>
          </p:grpSpPr>
          <p:sp>
            <p:nvSpPr>
              <p:cNvPr id="102" name="Oval 1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103" name="Oval 1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104" name="Oval 1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sp>
            <p:nvSpPr>
              <p:cNvPr id="105" name="Oval 14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endParaRPr lang="zh-CN" altLang="en-US"/>
              </a:p>
            </p:txBody>
          </p:sp>
        </p:grpSp>
      </p:grpSp>
      <p:sp>
        <p:nvSpPr>
          <p:cNvPr id="112" name="Text Box 26"/>
          <p:cNvSpPr txBox="1">
            <a:spLocks noChangeArrowheads="1"/>
          </p:cNvSpPr>
          <p:nvPr/>
        </p:nvSpPr>
        <p:spPr bwMode="auto">
          <a:xfrm>
            <a:off x="609600" y="3276600"/>
            <a:ext cx="28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0" hangingPunct="0"/>
            <a:r>
              <a:rPr lang="en-US" altLang="zh-CN" dirty="0">
                <a:solidFill>
                  <a:srgbClr val="080808"/>
                </a:solidFill>
              </a:rPr>
              <a:t>1</a:t>
            </a:r>
            <a:endParaRPr lang="en-US" altLang="zh-CN" dirty="0">
              <a:solidFill>
                <a:srgbClr val="080808"/>
              </a:solidFill>
            </a:endParaRPr>
          </a:p>
        </p:txBody>
      </p:sp>
      <p:sp>
        <p:nvSpPr>
          <p:cNvPr id="113" name="Text Box 26"/>
          <p:cNvSpPr txBox="1">
            <a:spLocks noChangeArrowheads="1"/>
          </p:cNvSpPr>
          <p:nvPr/>
        </p:nvSpPr>
        <p:spPr bwMode="auto">
          <a:xfrm>
            <a:off x="2286000" y="3276600"/>
            <a:ext cx="28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0" hangingPunct="0"/>
            <a:r>
              <a:rPr lang="zh-CN" altLang="zh-CN" dirty="0" smtClean="0">
                <a:solidFill>
                  <a:srgbClr val="080808"/>
                </a:solidFill>
              </a:rPr>
              <a:t>2</a:t>
            </a:r>
            <a:endParaRPr lang="en-US" altLang="zh-CN" dirty="0">
              <a:solidFill>
                <a:srgbClr val="080808"/>
              </a:solidFill>
            </a:endParaRPr>
          </a:p>
        </p:txBody>
      </p:sp>
      <p:sp>
        <p:nvSpPr>
          <p:cNvPr id="114" name="Text Box 26"/>
          <p:cNvSpPr txBox="1">
            <a:spLocks noChangeArrowheads="1"/>
          </p:cNvSpPr>
          <p:nvPr/>
        </p:nvSpPr>
        <p:spPr bwMode="auto">
          <a:xfrm>
            <a:off x="5715000" y="3276600"/>
            <a:ext cx="28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eaLnBrk="0" hangingPunct="0"/>
            <a:r>
              <a:rPr lang="zh-CN" altLang="zh-CN" dirty="0">
                <a:solidFill>
                  <a:srgbClr val="080808"/>
                </a:solidFill>
              </a:rPr>
              <a:t>4</a:t>
            </a:r>
            <a:endParaRPr lang="en-US" altLang="zh-CN" dirty="0">
              <a:solidFill>
                <a:srgbClr val="080808"/>
              </a:solidFill>
            </a:endParaRP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119" y="228600"/>
            <a:ext cx="6400800" cy="1143000"/>
          </a:xfrm>
        </p:spPr>
        <p:txBody>
          <a:bodyPr/>
          <a:lstStyle/>
          <a:p>
            <a:r>
              <a:rPr lang="zh-CN" altLang="zh-CN" sz="2400" dirty="0">
                <a:latin typeface="Heiti SC Light"/>
                <a:ea typeface="Heiti SC Light"/>
                <a:cs typeface="Heiti SC Light"/>
              </a:rPr>
              <a:t>可重复性研究的实现及其在临床医学中的应用</a:t>
            </a:r>
            <a:endParaRPr lang="zh-CN" altLang="zh-CN" sz="2400" dirty="0">
              <a:latin typeface="Heiti SC Light"/>
              <a:ea typeface="Heiti SC Light"/>
              <a:cs typeface="Heiti SC Light"/>
            </a:endParaRPr>
          </a:p>
        </p:txBody>
      </p:sp>
      <p:grpSp>
        <p:nvGrpSpPr>
          <p:cNvPr id="5123" name="Group 3"/>
          <p:cNvGrpSpPr>
            <a:grpSpLocks/>
          </p:cNvGrpSpPr>
          <p:nvPr/>
        </p:nvGrpSpPr>
        <p:grpSpPr bwMode="auto">
          <a:xfrm>
            <a:off x="1905000" y="2844800"/>
            <a:ext cx="5311775" cy="688975"/>
            <a:chOff x="720" y="1392"/>
            <a:chExt cx="4058" cy="480"/>
          </a:xfrm>
        </p:grpSpPr>
        <p:sp>
          <p:nvSpPr>
            <p:cNvPr id="51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25" name="Group 5"/>
            <p:cNvGrpSpPr>
              <a:grpSpLocks/>
            </p:cNvGrpSpPr>
            <p:nvPr/>
          </p:nvGrpSpPr>
          <p:grpSpPr bwMode="auto">
            <a:xfrm>
              <a:off x="730" y="1407"/>
              <a:ext cx="4043" cy="444"/>
              <a:chOff x="744" y="1407"/>
              <a:chExt cx="3988" cy="444"/>
            </a:xfrm>
          </p:grpSpPr>
          <p:sp>
            <p:nvSpPr>
              <p:cNvPr id="51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28" name="Group 8"/>
          <p:cNvGrpSpPr>
            <a:grpSpLocks/>
          </p:cNvGrpSpPr>
          <p:nvPr/>
        </p:nvGrpSpPr>
        <p:grpSpPr bwMode="auto">
          <a:xfrm>
            <a:off x="1905000" y="3709988"/>
            <a:ext cx="5311775" cy="688975"/>
            <a:chOff x="720" y="1392"/>
            <a:chExt cx="4058" cy="480"/>
          </a:xfrm>
        </p:grpSpPr>
        <p:sp>
          <p:nvSpPr>
            <p:cNvPr id="5129"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30" name="Group 10"/>
            <p:cNvGrpSpPr>
              <a:grpSpLocks/>
            </p:cNvGrpSpPr>
            <p:nvPr/>
          </p:nvGrpSpPr>
          <p:grpSpPr bwMode="auto">
            <a:xfrm>
              <a:off x="730" y="1407"/>
              <a:ext cx="4043" cy="444"/>
              <a:chOff x="744" y="1407"/>
              <a:chExt cx="3988" cy="444"/>
            </a:xfrm>
          </p:grpSpPr>
          <p:sp>
            <p:nvSpPr>
              <p:cNvPr id="5131"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32"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33" name="Group 13"/>
          <p:cNvGrpSpPr>
            <a:grpSpLocks/>
          </p:cNvGrpSpPr>
          <p:nvPr/>
        </p:nvGrpSpPr>
        <p:grpSpPr bwMode="auto">
          <a:xfrm>
            <a:off x="1905000" y="4567238"/>
            <a:ext cx="5311775" cy="688975"/>
            <a:chOff x="720" y="1392"/>
            <a:chExt cx="4058" cy="480"/>
          </a:xfrm>
        </p:grpSpPr>
        <p:sp>
          <p:nvSpPr>
            <p:cNvPr id="5134"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35" name="Group 15"/>
            <p:cNvGrpSpPr>
              <a:grpSpLocks/>
            </p:cNvGrpSpPr>
            <p:nvPr/>
          </p:nvGrpSpPr>
          <p:grpSpPr bwMode="auto">
            <a:xfrm>
              <a:off x="730" y="1407"/>
              <a:ext cx="4043" cy="444"/>
              <a:chOff x="744" y="1407"/>
              <a:chExt cx="3988" cy="444"/>
            </a:xfrm>
          </p:grpSpPr>
          <p:sp>
            <p:nvSpPr>
              <p:cNvPr id="5136"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37"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38" name="Group 18"/>
          <p:cNvGrpSpPr>
            <a:grpSpLocks/>
          </p:cNvGrpSpPr>
          <p:nvPr/>
        </p:nvGrpSpPr>
        <p:grpSpPr bwMode="auto">
          <a:xfrm>
            <a:off x="1905000" y="1981200"/>
            <a:ext cx="5311775" cy="688975"/>
            <a:chOff x="720" y="1392"/>
            <a:chExt cx="4058" cy="480"/>
          </a:xfrm>
        </p:grpSpPr>
        <p:sp>
          <p:nvSpPr>
            <p:cNvPr id="5139"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40" name="Group 20"/>
            <p:cNvGrpSpPr>
              <a:grpSpLocks/>
            </p:cNvGrpSpPr>
            <p:nvPr/>
          </p:nvGrpSpPr>
          <p:grpSpPr bwMode="auto">
            <a:xfrm>
              <a:off x="730" y="1407"/>
              <a:ext cx="4043" cy="444"/>
              <a:chOff x="744" y="1407"/>
              <a:chExt cx="3988" cy="444"/>
            </a:xfrm>
          </p:grpSpPr>
          <p:sp>
            <p:nvSpPr>
              <p:cNvPr id="5141"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42"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sp>
        <p:nvSpPr>
          <p:cNvPr id="5143" name="Text Box 23"/>
          <p:cNvSpPr txBox="1">
            <a:spLocks noChangeArrowheads="1"/>
          </p:cNvSpPr>
          <p:nvPr/>
        </p:nvSpPr>
        <p:spPr bwMode="white">
          <a:xfrm>
            <a:off x="2371725" y="20955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可重复性研究的现状</a:t>
            </a:r>
            <a:endParaRPr lang="en-US" altLang="zh-CN" sz="2400" b="1" dirty="0">
              <a:solidFill>
                <a:schemeClr val="bg1"/>
              </a:solidFill>
              <a:cs typeface="Arial" charset="0"/>
            </a:endParaRPr>
          </a:p>
        </p:txBody>
      </p:sp>
      <p:sp>
        <p:nvSpPr>
          <p:cNvPr id="5144" name="Text Box 24"/>
          <p:cNvSpPr txBox="1">
            <a:spLocks noChangeArrowheads="1"/>
          </p:cNvSpPr>
          <p:nvPr/>
        </p:nvSpPr>
        <p:spPr bwMode="white">
          <a:xfrm>
            <a:off x="2382838" y="29527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可重复研究的基础</a:t>
            </a:r>
            <a:endParaRPr lang="en-US" altLang="zh-CN" sz="2400" b="1" dirty="0">
              <a:solidFill>
                <a:schemeClr val="bg1"/>
              </a:solidFill>
              <a:cs typeface="Arial" charset="0"/>
            </a:endParaRPr>
          </a:p>
        </p:txBody>
      </p:sp>
      <p:sp>
        <p:nvSpPr>
          <p:cNvPr id="5145" name="Text Box 25"/>
          <p:cNvSpPr txBox="1">
            <a:spLocks noChangeArrowheads="1"/>
          </p:cNvSpPr>
          <p:nvPr/>
        </p:nvSpPr>
        <p:spPr bwMode="white">
          <a:xfrm>
            <a:off x="2382838" y="381158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可重复性研究的实现框架</a:t>
            </a:r>
            <a:endParaRPr lang="en-US" altLang="zh-CN" sz="2400" b="1" dirty="0">
              <a:solidFill>
                <a:schemeClr val="bg1"/>
              </a:solidFill>
              <a:cs typeface="Arial" charset="0"/>
            </a:endParaRPr>
          </a:p>
        </p:txBody>
      </p:sp>
      <p:sp>
        <p:nvSpPr>
          <p:cNvPr id="5146" name="Text Box 26"/>
          <p:cNvSpPr txBox="1">
            <a:spLocks noChangeArrowheads="1"/>
          </p:cNvSpPr>
          <p:nvPr/>
        </p:nvSpPr>
        <p:spPr bwMode="white">
          <a:xfrm>
            <a:off x="2382838" y="465931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可重复研究实现的实例</a:t>
            </a:r>
            <a:endParaRPr lang="en-US" altLang="zh-CN" sz="2400" b="1" dirty="0">
              <a:solidFill>
                <a:schemeClr val="bg1"/>
              </a:solidFill>
              <a:cs typeface="Arial" charset="0"/>
            </a:endParaRPr>
          </a:p>
        </p:txBody>
      </p:sp>
      <p:pic>
        <p:nvPicPr>
          <p:cNvPr id="5147"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04975" y="453072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36845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49"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28336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76400" y="1981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5151" name="Text Box 31"/>
          <p:cNvSpPr txBox="1">
            <a:spLocks noChangeArrowheads="1"/>
          </p:cNvSpPr>
          <p:nvPr/>
        </p:nvSpPr>
        <p:spPr bwMode="white">
          <a:xfrm>
            <a:off x="2051050" y="46672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dirty="0">
                <a:solidFill>
                  <a:schemeClr val="bg1"/>
                </a:solidFill>
                <a:cs typeface="Arial" charset="0"/>
              </a:rPr>
              <a:t>4</a:t>
            </a:r>
          </a:p>
        </p:txBody>
      </p:sp>
      <p:sp>
        <p:nvSpPr>
          <p:cNvPr id="5152" name="Text Box 32"/>
          <p:cNvSpPr txBox="1">
            <a:spLocks noChangeArrowheads="1"/>
          </p:cNvSpPr>
          <p:nvPr/>
        </p:nvSpPr>
        <p:spPr bwMode="white">
          <a:xfrm>
            <a:off x="2030413" y="20732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1</a:t>
            </a:r>
          </a:p>
        </p:txBody>
      </p:sp>
      <p:sp>
        <p:nvSpPr>
          <p:cNvPr id="5153" name="Text Box 33"/>
          <p:cNvSpPr txBox="1">
            <a:spLocks noChangeArrowheads="1"/>
          </p:cNvSpPr>
          <p:nvPr/>
        </p:nvSpPr>
        <p:spPr bwMode="white">
          <a:xfrm>
            <a:off x="2043113" y="29321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2</a:t>
            </a:r>
          </a:p>
        </p:txBody>
      </p:sp>
      <p:sp>
        <p:nvSpPr>
          <p:cNvPr id="5154" name="Text Box 34"/>
          <p:cNvSpPr txBox="1">
            <a:spLocks noChangeArrowheads="1"/>
          </p:cNvSpPr>
          <p:nvPr/>
        </p:nvSpPr>
        <p:spPr bwMode="white">
          <a:xfrm>
            <a:off x="2043113" y="38195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3</a:t>
            </a:r>
          </a:p>
        </p:txBody>
      </p:sp>
      <p:pic>
        <p:nvPicPr>
          <p:cNvPr id="5157" name="Picture 3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6726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119" y="228600"/>
            <a:ext cx="6400800" cy="1143000"/>
          </a:xfrm>
        </p:spPr>
        <p:txBody>
          <a:bodyPr/>
          <a:lstStyle/>
          <a:p>
            <a:r>
              <a:rPr lang="zh-CN" altLang="zh-CN" sz="2400" dirty="0">
                <a:latin typeface="Heiti SC Light"/>
                <a:ea typeface="Heiti SC Light"/>
                <a:cs typeface="Heiti SC Light"/>
              </a:rPr>
              <a:t>可重复性研究的实现及其在临床医学中的应用</a:t>
            </a:r>
            <a:endParaRPr lang="zh-CN" altLang="zh-CN" sz="2400" dirty="0">
              <a:latin typeface="Heiti SC Light"/>
              <a:ea typeface="Heiti SC Light"/>
              <a:cs typeface="Heiti SC Light"/>
            </a:endParaRPr>
          </a:p>
        </p:txBody>
      </p:sp>
      <p:grpSp>
        <p:nvGrpSpPr>
          <p:cNvPr id="5123" name="Group 3"/>
          <p:cNvGrpSpPr>
            <a:grpSpLocks/>
          </p:cNvGrpSpPr>
          <p:nvPr/>
        </p:nvGrpSpPr>
        <p:grpSpPr bwMode="auto">
          <a:xfrm>
            <a:off x="1905000" y="2844800"/>
            <a:ext cx="5311775" cy="688975"/>
            <a:chOff x="720" y="1392"/>
            <a:chExt cx="4058" cy="480"/>
          </a:xfrm>
        </p:grpSpPr>
        <p:sp>
          <p:nvSpPr>
            <p:cNvPr id="51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25" name="Group 5"/>
            <p:cNvGrpSpPr>
              <a:grpSpLocks/>
            </p:cNvGrpSpPr>
            <p:nvPr/>
          </p:nvGrpSpPr>
          <p:grpSpPr bwMode="auto">
            <a:xfrm>
              <a:off x="730" y="1407"/>
              <a:ext cx="4043" cy="444"/>
              <a:chOff x="744" y="1407"/>
              <a:chExt cx="3988" cy="444"/>
            </a:xfrm>
          </p:grpSpPr>
          <p:sp>
            <p:nvSpPr>
              <p:cNvPr id="51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28" name="Group 8"/>
          <p:cNvGrpSpPr>
            <a:grpSpLocks/>
          </p:cNvGrpSpPr>
          <p:nvPr/>
        </p:nvGrpSpPr>
        <p:grpSpPr bwMode="auto">
          <a:xfrm>
            <a:off x="1905000" y="3709988"/>
            <a:ext cx="5311775" cy="688975"/>
            <a:chOff x="720" y="1392"/>
            <a:chExt cx="4058" cy="480"/>
          </a:xfrm>
        </p:grpSpPr>
        <p:sp>
          <p:nvSpPr>
            <p:cNvPr id="5129"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30" name="Group 10"/>
            <p:cNvGrpSpPr>
              <a:grpSpLocks/>
            </p:cNvGrpSpPr>
            <p:nvPr/>
          </p:nvGrpSpPr>
          <p:grpSpPr bwMode="auto">
            <a:xfrm>
              <a:off x="730" y="1407"/>
              <a:ext cx="4043" cy="444"/>
              <a:chOff x="744" y="1407"/>
              <a:chExt cx="3988" cy="444"/>
            </a:xfrm>
          </p:grpSpPr>
          <p:sp>
            <p:nvSpPr>
              <p:cNvPr id="5131"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32"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33" name="Group 13"/>
          <p:cNvGrpSpPr>
            <a:grpSpLocks/>
          </p:cNvGrpSpPr>
          <p:nvPr/>
        </p:nvGrpSpPr>
        <p:grpSpPr bwMode="auto">
          <a:xfrm>
            <a:off x="1905000" y="4567238"/>
            <a:ext cx="5311775" cy="688975"/>
            <a:chOff x="720" y="1392"/>
            <a:chExt cx="4058" cy="480"/>
          </a:xfrm>
        </p:grpSpPr>
        <p:sp>
          <p:nvSpPr>
            <p:cNvPr id="5134"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35" name="Group 15"/>
            <p:cNvGrpSpPr>
              <a:grpSpLocks/>
            </p:cNvGrpSpPr>
            <p:nvPr/>
          </p:nvGrpSpPr>
          <p:grpSpPr bwMode="auto">
            <a:xfrm>
              <a:off x="730" y="1407"/>
              <a:ext cx="4043" cy="444"/>
              <a:chOff x="744" y="1407"/>
              <a:chExt cx="3988" cy="444"/>
            </a:xfrm>
          </p:grpSpPr>
          <p:sp>
            <p:nvSpPr>
              <p:cNvPr id="5136"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37"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38" name="Group 18"/>
          <p:cNvGrpSpPr>
            <a:grpSpLocks/>
          </p:cNvGrpSpPr>
          <p:nvPr/>
        </p:nvGrpSpPr>
        <p:grpSpPr bwMode="auto">
          <a:xfrm>
            <a:off x="1905000" y="1981200"/>
            <a:ext cx="5311775" cy="688975"/>
            <a:chOff x="720" y="1392"/>
            <a:chExt cx="4058" cy="480"/>
          </a:xfrm>
        </p:grpSpPr>
        <p:sp>
          <p:nvSpPr>
            <p:cNvPr id="5139"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40" name="Group 20"/>
            <p:cNvGrpSpPr>
              <a:grpSpLocks/>
            </p:cNvGrpSpPr>
            <p:nvPr/>
          </p:nvGrpSpPr>
          <p:grpSpPr bwMode="auto">
            <a:xfrm>
              <a:off x="730" y="1407"/>
              <a:ext cx="4043" cy="444"/>
              <a:chOff x="744" y="1407"/>
              <a:chExt cx="3988" cy="444"/>
            </a:xfrm>
          </p:grpSpPr>
          <p:sp>
            <p:nvSpPr>
              <p:cNvPr id="5141"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42"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sp>
        <p:nvSpPr>
          <p:cNvPr id="5143" name="Text Box 23"/>
          <p:cNvSpPr txBox="1">
            <a:spLocks noChangeArrowheads="1"/>
          </p:cNvSpPr>
          <p:nvPr/>
        </p:nvSpPr>
        <p:spPr bwMode="white">
          <a:xfrm>
            <a:off x="2371725" y="20955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可重复性研究的现状</a:t>
            </a:r>
            <a:endParaRPr lang="en-US" altLang="zh-CN" sz="2400" b="1" dirty="0">
              <a:solidFill>
                <a:schemeClr val="bg1"/>
              </a:solidFill>
              <a:cs typeface="Arial" charset="0"/>
            </a:endParaRPr>
          </a:p>
        </p:txBody>
      </p:sp>
      <p:sp>
        <p:nvSpPr>
          <p:cNvPr id="5144" name="Text Box 24"/>
          <p:cNvSpPr txBox="1">
            <a:spLocks noChangeArrowheads="1"/>
          </p:cNvSpPr>
          <p:nvPr/>
        </p:nvSpPr>
        <p:spPr bwMode="white">
          <a:xfrm>
            <a:off x="2382838" y="29527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可重复研究的基础</a:t>
            </a:r>
            <a:endParaRPr lang="en-US" altLang="zh-CN" sz="2400" b="1" dirty="0">
              <a:solidFill>
                <a:schemeClr val="bg1"/>
              </a:solidFill>
              <a:cs typeface="Arial" charset="0"/>
            </a:endParaRPr>
          </a:p>
        </p:txBody>
      </p:sp>
      <p:sp>
        <p:nvSpPr>
          <p:cNvPr id="5145" name="Text Box 25"/>
          <p:cNvSpPr txBox="1">
            <a:spLocks noChangeArrowheads="1"/>
          </p:cNvSpPr>
          <p:nvPr/>
        </p:nvSpPr>
        <p:spPr bwMode="white">
          <a:xfrm>
            <a:off x="2382838" y="381158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可重复性研究的实现框架</a:t>
            </a:r>
            <a:endParaRPr lang="en-US" altLang="zh-CN" sz="2400" b="1" dirty="0">
              <a:solidFill>
                <a:schemeClr val="bg1"/>
              </a:solidFill>
              <a:cs typeface="Arial" charset="0"/>
            </a:endParaRPr>
          </a:p>
        </p:txBody>
      </p:sp>
      <p:sp>
        <p:nvSpPr>
          <p:cNvPr id="5146" name="Text Box 26"/>
          <p:cNvSpPr txBox="1">
            <a:spLocks noChangeArrowheads="1"/>
          </p:cNvSpPr>
          <p:nvPr/>
        </p:nvSpPr>
        <p:spPr bwMode="white">
          <a:xfrm>
            <a:off x="2382838" y="465931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可重复研究实现的实例</a:t>
            </a:r>
            <a:endParaRPr lang="en-US" altLang="zh-CN" sz="2400" b="1" dirty="0">
              <a:solidFill>
                <a:schemeClr val="bg1"/>
              </a:solidFill>
              <a:cs typeface="Arial" charset="0"/>
            </a:endParaRPr>
          </a:p>
        </p:txBody>
      </p:sp>
      <p:pic>
        <p:nvPicPr>
          <p:cNvPr id="5147"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04975" y="453072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36845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49"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28336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76400" y="1981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5151" name="Text Box 31"/>
          <p:cNvSpPr txBox="1">
            <a:spLocks noChangeArrowheads="1"/>
          </p:cNvSpPr>
          <p:nvPr/>
        </p:nvSpPr>
        <p:spPr bwMode="white">
          <a:xfrm>
            <a:off x="2051050" y="46672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dirty="0">
                <a:solidFill>
                  <a:schemeClr val="bg1"/>
                </a:solidFill>
                <a:cs typeface="Arial" charset="0"/>
              </a:rPr>
              <a:t>4</a:t>
            </a:r>
          </a:p>
        </p:txBody>
      </p:sp>
      <p:sp>
        <p:nvSpPr>
          <p:cNvPr id="5152" name="Text Box 32"/>
          <p:cNvSpPr txBox="1">
            <a:spLocks noChangeArrowheads="1"/>
          </p:cNvSpPr>
          <p:nvPr/>
        </p:nvSpPr>
        <p:spPr bwMode="white">
          <a:xfrm>
            <a:off x="2030413" y="20732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1</a:t>
            </a:r>
          </a:p>
        </p:txBody>
      </p:sp>
      <p:sp>
        <p:nvSpPr>
          <p:cNvPr id="5153" name="Text Box 33"/>
          <p:cNvSpPr txBox="1">
            <a:spLocks noChangeArrowheads="1"/>
          </p:cNvSpPr>
          <p:nvPr/>
        </p:nvSpPr>
        <p:spPr bwMode="white">
          <a:xfrm>
            <a:off x="2043113" y="29321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2</a:t>
            </a:r>
          </a:p>
        </p:txBody>
      </p:sp>
      <p:sp>
        <p:nvSpPr>
          <p:cNvPr id="5154" name="Text Box 34"/>
          <p:cNvSpPr txBox="1">
            <a:spLocks noChangeArrowheads="1"/>
          </p:cNvSpPr>
          <p:nvPr/>
        </p:nvSpPr>
        <p:spPr bwMode="white">
          <a:xfrm>
            <a:off x="2043113" y="38195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3</a:t>
            </a:r>
          </a:p>
        </p:txBody>
      </p:sp>
      <p:pic>
        <p:nvPicPr>
          <p:cNvPr id="5157" name="Picture 3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18"/>
          <p:cNvGrpSpPr>
            <a:grpSpLocks/>
          </p:cNvGrpSpPr>
          <p:nvPr/>
        </p:nvGrpSpPr>
        <p:grpSpPr bwMode="auto">
          <a:xfrm>
            <a:off x="1895475" y="5448300"/>
            <a:ext cx="5311775" cy="688975"/>
            <a:chOff x="720" y="1392"/>
            <a:chExt cx="4058" cy="480"/>
          </a:xfrm>
        </p:grpSpPr>
        <p:sp>
          <p:nvSpPr>
            <p:cNvPr id="45"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46" name="Group 20"/>
            <p:cNvGrpSpPr>
              <a:grpSpLocks/>
            </p:cNvGrpSpPr>
            <p:nvPr/>
          </p:nvGrpSpPr>
          <p:grpSpPr bwMode="auto">
            <a:xfrm>
              <a:off x="730" y="1407"/>
              <a:ext cx="4043" cy="444"/>
              <a:chOff x="744" y="1407"/>
              <a:chExt cx="3988" cy="444"/>
            </a:xfrm>
          </p:grpSpPr>
          <p:sp>
            <p:nvSpPr>
              <p:cNvPr id="47"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8"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sp>
        <p:nvSpPr>
          <p:cNvPr id="49" name="Text Box 23"/>
          <p:cNvSpPr txBox="1">
            <a:spLocks noChangeArrowheads="1"/>
          </p:cNvSpPr>
          <p:nvPr/>
        </p:nvSpPr>
        <p:spPr bwMode="white">
          <a:xfrm>
            <a:off x="2362200" y="55626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总结与展望</a:t>
            </a:r>
            <a:endParaRPr lang="en-US" altLang="zh-CN" sz="2400" b="1" dirty="0">
              <a:solidFill>
                <a:schemeClr val="bg1"/>
              </a:solidFill>
              <a:cs typeface="Arial" charset="0"/>
            </a:endParaRPr>
          </a:p>
        </p:txBody>
      </p:sp>
      <p:sp>
        <p:nvSpPr>
          <p:cNvPr id="50" name="Text Box 32"/>
          <p:cNvSpPr txBox="1">
            <a:spLocks noChangeArrowheads="1"/>
          </p:cNvSpPr>
          <p:nvPr/>
        </p:nvSpPr>
        <p:spPr bwMode="white">
          <a:xfrm>
            <a:off x="2020888" y="55403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zh-CN" altLang="zh-CN" sz="2400" b="1" dirty="0" smtClean="0">
                <a:solidFill>
                  <a:schemeClr val="bg1"/>
                </a:solidFill>
                <a:cs typeface="Arial" charset="0"/>
              </a:rPr>
              <a:t>5</a:t>
            </a:r>
            <a:endParaRPr lang="en-US" altLang="zh-CN" sz="2400" b="1" dirty="0">
              <a:solidFill>
                <a:schemeClr val="bg1"/>
              </a:solidFill>
              <a:cs typeface="Arial" charset="0"/>
            </a:endParaRPr>
          </a:p>
        </p:txBody>
      </p:sp>
      <p:pic>
        <p:nvPicPr>
          <p:cNvPr id="59"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76400" y="5486400"/>
            <a:ext cx="792162" cy="949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947863"/>
            <a:ext cx="7467600" cy="3278187"/>
          </a:xfrm>
        </p:spPr>
        <p:txBody>
          <a:bodyPr/>
          <a:lstStyle/>
          <a:p>
            <a:r>
              <a:rPr lang="zh-CN" altLang="zh-CN" sz="2400" b="1" dirty="0" smtClean="0"/>
              <a:t>研究问题描述</a:t>
            </a:r>
            <a:endParaRPr lang="en-US" altLang="zh-CN" sz="2400" b="1" dirty="0" smtClean="0"/>
          </a:p>
          <a:p>
            <a:endParaRPr lang="zh-CN" altLang="zh-CN" sz="2400" b="1" dirty="0"/>
          </a:p>
          <a:p>
            <a:r>
              <a:rPr lang="zh-CN" altLang="zh-CN" sz="1600" dirty="0"/>
              <a:t>本文使用的数据是由牛津大学</a:t>
            </a:r>
            <a:r>
              <a:rPr lang="en-US" altLang="zh-CN" sz="1600" dirty="0"/>
              <a:t>“Max </a:t>
            </a:r>
            <a:r>
              <a:rPr lang="en-US" altLang="zh-CN" sz="1600" dirty="0" err="1"/>
              <a:t>Littl</a:t>
            </a:r>
            <a:r>
              <a:rPr lang="en-US" altLang="zh-CN" sz="1600" dirty="0"/>
              <a:t>”</a:t>
            </a:r>
            <a:r>
              <a:rPr lang="zh-CN" altLang="zh-CN" sz="1600" dirty="0"/>
              <a:t>实验室与</a:t>
            </a:r>
            <a:r>
              <a:rPr lang="en-US" altLang="zh-CN" sz="1600" dirty="0"/>
              <a:t>NCVS</a:t>
            </a:r>
            <a:r>
              <a:rPr lang="zh-CN" altLang="zh-CN" sz="1600" dirty="0"/>
              <a:t>合作收集而来，并被</a:t>
            </a:r>
            <a:r>
              <a:rPr lang="en-US" altLang="zh-CN" sz="1600" dirty="0"/>
              <a:t>UCI</a:t>
            </a:r>
            <a:r>
              <a:rPr lang="zh-CN" altLang="zh-CN" sz="1600" dirty="0"/>
              <a:t>收录到机器学习标准数据集中。</a:t>
            </a:r>
            <a:endParaRPr lang="zh-CN" altLang="zh-CN" sz="1200" dirty="0"/>
          </a:p>
          <a:p>
            <a:r>
              <a:rPr lang="zh-CN" altLang="zh-CN" sz="1600" dirty="0" smtClean="0"/>
              <a:t>该数据集包含了对</a:t>
            </a:r>
            <a:r>
              <a:rPr lang="en-US" altLang="zh-CN" sz="1600" dirty="0"/>
              <a:t>31</a:t>
            </a:r>
            <a:r>
              <a:rPr lang="zh-CN" altLang="zh-CN" sz="1600" dirty="0"/>
              <a:t>位测试对象的一系列生物医学声音检测数据，在</a:t>
            </a:r>
            <a:r>
              <a:rPr lang="en-US" altLang="zh-CN" sz="1600" dirty="0"/>
              <a:t>31</a:t>
            </a:r>
            <a:r>
              <a:rPr lang="zh-CN" altLang="zh-CN" sz="1600" dirty="0"/>
              <a:t>位测试对象中，有</a:t>
            </a:r>
            <a:r>
              <a:rPr lang="en-US" altLang="zh-CN" sz="1600" dirty="0"/>
              <a:t>23</a:t>
            </a:r>
            <a:r>
              <a:rPr lang="zh-CN" altLang="zh-CN" sz="1600" dirty="0"/>
              <a:t>位患有帕金森症。每一位测试对象共有</a:t>
            </a:r>
            <a:r>
              <a:rPr lang="en-US" altLang="zh-CN" sz="1600" dirty="0"/>
              <a:t>6</a:t>
            </a:r>
            <a:r>
              <a:rPr lang="zh-CN" altLang="zh-CN" sz="1600" dirty="0"/>
              <a:t>次测试记录。本文的研究问题是建立合适的模型将健康人群与患有帕金森症的病人区分开</a:t>
            </a:r>
            <a:r>
              <a:rPr lang="en-US" altLang="zh-CN" sz="2400" dirty="0"/>
              <a:t>.</a:t>
            </a:r>
            <a:endParaRPr lang="zh-CN" altLang="zh-CN" sz="1800" dirty="0"/>
          </a:p>
          <a:p>
            <a:pPr lvl="1">
              <a:buSzPct val="90000"/>
            </a:pPr>
            <a:endParaRPr lang="en-US" altLang="zh-CN" sz="20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57067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dirty="0"/>
              <a:t>搭建工作环境</a:t>
            </a:r>
            <a:r>
              <a:rPr lang="zh-CN" altLang="zh-CN" sz="2400" dirty="0" smtClean="0">
                <a:effectLst/>
              </a:rPr>
              <a:t> </a:t>
            </a:r>
            <a:endParaRPr lang="en-US" altLang="zh-CN" sz="2000" b="1" dirty="0" smtClean="0"/>
          </a:p>
          <a:p>
            <a:endParaRPr lang="zh-CN" altLang="zh-CN" sz="24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jpg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590800"/>
            <a:ext cx="7467600" cy="3019522"/>
          </a:xfrm>
          <a:prstGeom prst="rect">
            <a:avLst/>
          </a:prstGeom>
        </p:spPr>
      </p:pic>
    </p:spTree>
    <p:extLst>
      <p:ext uri="{BB962C8B-B14F-4D97-AF65-F5344CB8AC3E}">
        <p14:creationId xmlns:p14="http://schemas.microsoft.com/office/powerpoint/2010/main" val="303085227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dirty="0"/>
              <a:t>搭建工作环境</a:t>
            </a:r>
            <a:r>
              <a:rPr lang="zh-CN" altLang="zh-CN" sz="2400" dirty="0" smtClean="0">
                <a:effectLst/>
              </a:rPr>
              <a:t> </a:t>
            </a:r>
            <a:endParaRPr lang="en-US" altLang="zh-CN" sz="2000" b="1" dirty="0" smtClean="0"/>
          </a:p>
          <a:p>
            <a:endParaRPr lang="zh-CN" altLang="zh-CN" sz="24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jpg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667000"/>
            <a:ext cx="7416800" cy="3514127"/>
          </a:xfrm>
          <a:prstGeom prst="rect">
            <a:avLst/>
          </a:prstGeom>
        </p:spPr>
      </p:pic>
    </p:spTree>
    <p:extLst>
      <p:ext uri="{BB962C8B-B14F-4D97-AF65-F5344CB8AC3E}">
        <p14:creationId xmlns:p14="http://schemas.microsoft.com/office/powerpoint/2010/main" val="73411842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000" b="1" dirty="0" smtClean="0"/>
          </a:p>
          <a:p>
            <a:endParaRPr lang="zh-CN" altLang="zh-CN" sz="24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屏幕快照 2015-05-07 上午1.34.4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438400"/>
            <a:ext cx="7454900" cy="3543300"/>
          </a:xfrm>
          <a:prstGeom prst="rect">
            <a:avLst/>
          </a:prstGeom>
        </p:spPr>
      </p:pic>
    </p:spTree>
    <p:extLst>
      <p:ext uri="{BB962C8B-B14F-4D97-AF65-F5344CB8AC3E}">
        <p14:creationId xmlns:p14="http://schemas.microsoft.com/office/powerpoint/2010/main" val="9148973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000" b="1" dirty="0" smtClean="0"/>
          </a:p>
          <a:p>
            <a:endParaRPr lang="zh-CN" altLang="zh-CN" sz="24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屏幕快照 2015-05-07 上午1.35.38.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2200"/>
            <a:ext cx="7581900" cy="3670300"/>
          </a:xfrm>
          <a:prstGeom prst="rect">
            <a:avLst/>
          </a:prstGeom>
        </p:spPr>
      </p:pic>
    </p:spTree>
    <p:extLst>
      <p:ext uri="{BB962C8B-B14F-4D97-AF65-F5344CB8AC3E}">
        <p14:creationId xmlns:p14="http://schemas.microsoft.com/office/powerpoint/2010/main" val="277440794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400" dirty="0" smtClean="0">
              <a:effectLst/>
            </a:endParaRPr>
          </a:p>
          <a:p>
            <a:pPr marL="0" indent="0">
              <a:buNone/>
            </a:pPr>
            <a:r>
              <a:rPr lang="en-US" altLang="zh-CN" sz="2400" b="1" dirty="0"/>
              <a:t>	</a:t>
            </a:r>
            <a:r>
              <a:rPr lang="zh-CN" altLang="en-US" sz="1800" b="1" dirty="0" smtClean="0"/>
              <a:t>统计描述</a:t>
            </a:r>
            <a:endParaRPr lang="en-US" altLang="zh-CN" sz="1600" b="1" dirty="0" smtClean="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1447800" y="3505200"/>
            <a:ext cx="5448300" cy="1358900"/>
          </a:xfrm>
          <a:prstGeom prst="rect">
            <a:avLst/>
          </a:prstGeom>
        </p:spPr>
      </p:pic>
    </p:spTree>
    <p:extLst>
      <p:ext uri="{BB962C8B-B14F-4D97-AF65-F5344CB8AC3E}">
        <p14:creationId xmlns:p14="http://schemas.microsoft.com/office/powerpoint/2010/main" val="331493058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400" dirty="0" smtClean="0">
              <a:effectLst/>
            </a:endParaRPr>
          </a:p>
          <a:p>
            <a:pPr marL="0" indent="0">
              <a:buNone/>
            </a:pPr>
            <a:r>
              <a:rPr lang="en-US" altLang="zh-CN" sz="2400" b="1" dirty="0"/>
              <a:t>	</a:t>
            </a:r>
            <a:r>
              <a:rPr lang="en-US" altLang="en-US" sz="1800" b="1" dirty="0" err="1" smtClean="0"/>
              <a:t>使用训练数据训练SVM</a:t>
            </a:r>
            <a:endParaRPr lang="en-US" altLang="zh-CN" sz="1600" b="1" dirty="0" smtClean="0"/>
          </a:p>
        </p:txBody>
      </p:sp>
      <p:pic>
        <p:nvPicPr>
          <p:cNvPr id="6150"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3494835068"/>
              </p:ext>
            </p:extLst>
          </p:nvPr>
        </p:nvGraphicFramePr>
        <p:xfrm>
          <a:off x="1066800" y="3733800"/>
          <a:ext cx="6781800" cy="1752600"/>
        </p:xfrm>
        <a:graphic>
          <a:graphicData uri="http://schemas.openxmlformats.org/presentationml/2006/ole">
            <mc:AlternateContent xmlns:mc="http://schemas.openxmlformats.org/markup-compatibility/2006">
              <mc:Choice xmlns:v="urn:schemas-microsoft-com:vml" Requires="v">
                <p:oleObj spid="_x0000_s70658" name="文档" r:id="rId4" imgW="6197600" imgH="952500" progId="Word.Document.12">
                  <p:embed/>
                </p:oleObj>
              </mc:Choice>
              <mc:Fallback>
                <p:oleObj name="文档" r:id="rId4" imgW="6197600" imgH="952500" progId="Word.Document.12">
                  <p:embed/>
                  <p:pic>
                    <p:nvPicPr>
                      <p:cNvPr id="0" name=""/>
                      <p:cNvPicPr/>
                      <p:nvPr/>
                    </p:nvPicPr>
                    <p:blipFill>
                      <a:blip r:embed="rId5"/>
                      <a:stretch>
                        <a:fillRect/>
                      </a:stretch>
                    </p:blipFill>
                    <p:spPr>
                      <a:xfrm>
                        <a:off x="1066800" y="3733800"/>
                        <a:ext cx="6781800" cy="1752600"/>
                      </a:xfrm>
                      <a:prstGeom prst="rect">
                        <a:avLst/>
                      </a:prstGeom>
                    </p:spPr>
                  </p:pic>
                </p:oleObj>
              </mc:Fallback>
            </mc:AlternateContent>
          </a:graphicData>
        </a:graphic>
      </p:graphicFrame>
    </p:spTree>
    <p:extLst>
      <p:ext uri="{BB962C8B-B14F-4D97-AF65-F5344CB8AC3E}">
        <p14:creationId xmlns:p14="http://schemas.microsoft.com/office/powerpoint/2010/main" val="377712805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400" dirty="0" smtClean="0">
              <a:effectLst/>
            </a:endParaRPr>
          </a:p>
          <a:p>
            <a:pPr marL="0" indent="0">
              <a:buNone/>
            </a:pPr>
            <a:r>
              <a:rPr lang="en-US" altLang="zh-CN" sz="2400" b="1" dirty="0"/>
              <a:t>	</a:t>
            </a:r>
            <a:r>
              <a:rPr lang="zh-CN" altLang="zh-CN" sz="1800" dirty="0"/>
              <a:t>特征选择与模型优化</a:t>
            </a:r>
            <a:r>
              <a:rPr lang="zh-CN" altLang="zh-CN" sz="1800" dirty="0" smtClean="0">
                <a:effectLst/>
              </a:rPr>
              <a:t> </a:t>
            </a:r>
            <a:endParaRPr lang="en-US" altLang="zh-CN" sz="1600" b="1" dirty="0" smtClean="0"/>
          </a:p>
        </p:txBody>
      </p:sp>
      <p:pic>
        <p:nvPicPr>
          <p:cNvPr id="6150"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4075154933"/>
              </p:ext>
            </p:extLst>
          </p:nvPr>
        </p:nvGraphicFramePr>
        <p:xfrm>
          <a:off x="1143000" y="2286000"/>
          <a:ext cx="6197600" cy="4191000"/>
        </p:xfrm>
        <a:graphic>
          <a:graphicData uri="http://schemas.openxmlformats.org/presentationml/2006/ole">
            <mc:AlternateContent xmlns:mc="http://schemas.openxmlformats.org/markup-compatibility/2006">
              <mc:Choice xmlns:v="urn:schemas-microsoft-com:vml" Requires="v">
                <p:oleObj spid="_x0000_s71682" name="文档" r:id="rId4" imgW="6197600" imgH="4191000" progId="Word.Document.12">
                  <p:embed/>
                </p:oleObj>
              </mc:Choice>
              <mc:Fallback>
                <p:oleObj name="文档" r:id="rId4" imgW="6197600" imgH="4191000" progId="Word.Document.12">
                  <p:embed/>
                  <p:pic>
                    <p:nvPicPr>
                      <p:cNvPr id="0" name=""/>
                      <p:cNvPicPr/>
                      <p:nvPr/>
                    </p:nvPicPr>
                    <p:blipFill>
                      <a:blip r:embed="rId5"/>
                      <a:stretch>
                        <a:fillRect/>
                      </a:stretch>
                    </p:blipFill>
                    <p:spPr>
                      <a:xfrm>
                        <a:off x="1143000" y="2286000"/>
                        <a:ext cx="6197600" cy="4191000"/>
                      </a:xfrm>
                      <a:prstGeom prst="rect">
                        <a:avLst/>
                      </a:prstGeom>
                    </p:spPr>
                  </p:pic>
                </p:oleObj>
              </mc:Fallback>
            </mc:AlternateContent>
          </a:graphicData>
        </a:graphic>
      </p:graphicFrame>
    </p:spTree>
    <p:extLst>
      <p:ext uri="{BB962C8B-B14F-4D97-AF65-F5344CB8AC3E}">
        <p14:creationId xmlns:p14="http://schemas.microsoft.com/office/powerpoint/2010/main" val="203082942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400" dirty="0" smtClean="0">
              <a:effectLst/>
            </a:endParaRPr>
          </a:p>
          <a:p>
            <a:pPr marL="0" indent="0">
              <a:buNone/>
            </a:pPr>
            <a:r>
              <a:rPr lang="en-US" altLang="zh-CN" sz="2400" b="1" dirty="0"/>
              <a:t>	</a:t>
            </a:r>
            <a:r>
              <a:rPr lang="zh-CN" altLang="zh-CN" sz="1800" dirty="0"/>
              <a:t>特征选择与模型优化</a:t>
            </a:r>
            <a:r>
              <a:rPr lang="zh-CN" altLang="zh-CN" sz="1800" dirty="0" smtClean="0">
                <a:effectLst/>
              </a:rPr>
              <a:t> </a:t>
            </a:r>
            <a:endParaRPr lang="en-US" altLang="zh-CN" sz="1600" b="1" dirty="0" smtClean="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3"/>
          <a:stretch>
            <a:fillRect/>
          </a:stretch>
        </p:blipFill>
        <p:spPr>
          <a:xfrm>
            <a:off x="1371600" y="2514600"/>
            <a:ext cx="5435600" cy="3594100"/>
          </a:xfrm>
          <a:prstGeom prst="rect">
            <a:avLst/>
          </a:prstGeom>
        </p:spPr>
      </p:pic>
    </p:spTree>
    <p:extLst>
      <p:ext uri="{BB962C8B-B14F-4D97-AF65-F5344CB8AC3E}">
        <p14:creationId xmlns:p14="http://schemas.microsoft.com/office/powerpoint/2010/main" val="16875822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400" dirty="0" smtClean="0">
              <a:effectLst/>
            </a:endParaRPr>
          </a:p>
          <a:p>
            <a:pPr marL="0" indent="0">
              <a:buNone/>
            </a:pPr>
            <a:r>
              <a:rPr lang="en-US" altLang="zh-CN" sz="2400" b="1" dirty="0"/>
              <a:t>	</a:t>
            </a:r>
            <a:r>
              <a:rPr lang="zh-CN" altLang="zh-CN" sz="1800" dirty="0"/>
              <a:t>特征选择与模型优化</a:t>
            </a:r>
            <a:r>
              <a:rPr lang="zh-CN" altLang="zh-CN" sz="1800" dirty="0" smtClean="0">
                <a:effectLst/>
              </a:rPr>
              <a:t> </a:t>
            </a:r>
            <a:endParaRPr lang="en-US" altLang="zh-CN" sz="1600" b="1" dirty="0" smtClean="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1371600" y="2438400"/>
            <a:ext cx="5435600" cy="3467100"/>
          </a:xfrm>
          <a:prstGeom prst="rect">
            <a:avLst/>
          </a:prstGeom>
        </p:spPr>
      </p:pic>
    </p:spTree>
    <p:extLst>
      <p:ext uri="{BB962C8B-B14F-4D97-AF65-F5344CB8AC3E}">
        <p14:creationId xmlns:p14="http://schemas.microsoft.com/office/powerpoint/2010/main" val="316338353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num-1_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362" y="2728913"/>
            <a:ext cx="2747963" cy="3097212"/>
          </a:xfrm>
          <a:prstGeom prst="rect">
            <a:avLst/>
          </a:prstGeom>
          <a:noFill/>
          <a:extLst>
            <a:ext uri="{909E8E84-426E-40dd-AFC4-6F175D3DCCD1}">
              <a14:hiddenFill xmlns:a14="http://schemas.microsoft.com/office/drawing/2010/main">
                <a:solidFill>
                  <a:srgbClr val="FFFFFF"/>
                </a:solidFill>
              </a14:hiddenFill>
            </a:ext>
          </a:extLst>
        </p:spPr>
      </p:pic>
      <p:sp>
        <p:nvSpPr>
          <p:cNvPr id="15363" name="Rectangle 3"/>
          <p:cNvSpPr>
            <a:spLocks noGrp="1" noChangeArrowheads="1"/>
          </p:cNvSpPr>
          <p:nvPr>
            <p:ph type="title"/>
          </p:nvPr>
        </p:nvSpPr>
        <p:spPr/>
        <p:txBody>
          <a:bodyPr/>
          <a:lstStyle/>
          <a:p>
            <a:r>
              <a:rPr lang="zh-CN" altLang="zh-CN" sz="3600" dirty="0"/>
              <a:t>可重复性研究的现状</a:t>
            </a:r>
          </a:p>
        </p:txBody>
      </p:sp>
      <p:sp>
        <p:nvSpPr>
          <p:cNvPr id="15364" name="AutoShape 4"/>
          <p:cNvSpPr>
            <a:spLocks noChangeArrowheads="1"/>
          </p:cNvSpPr>
          <p:nvPr/>
        </p:nvSpPr>
        <p:spPr bwMode="gray">
          <a:xfrm>
            <a:off x="4378325" y="2767013"/>
            <a:ext cx="2713037" cy="2574925"/>
          </a:xfrm>
          <a:prstGeom prst="homePlate">
            <a:avLst>
              <a:gd name="adj" fmla="val 26341"/>
            </a:avLst>
          </a:prstGeom>
          <a:gradFill rotWithShape="1">
            <a:gsLst>
              <a:gs pos="0">
                <a:srgbClr val="C0C0C0">
                  <a:gamma/>
                  <a:tint val="14118"/>
                  <a:invGamma/>
                </a:srgbClr>
              </a:gs>
              <a:gs pos="100000">
                <a:srgbClr val="C0C0C0"/>
              </a:gs>
            </a:gsLst>
            <a:lin ang="2700000" scaled="1"/>
          </a:gradFill>
          <a:ln>
            <a:noFill/>
          </a:ln>
          <a:effectLst>
            <a:outerShdw blurRad="63500" dist="71842" dir="2700000" algn="ctr" rotWithShape="0">
              <a:srgbClr val="000000">
                <a:alpha val="50000"/>
              </a:srgbClr>
            </a:outerShdw>
          </a:effectLst>
          <a:extLst>
            <a:ext uri="{91240B29-F687-4f45-9708-019B960494DF}">
              <a14:hiddenLine xmlns:a14="http://schemas.microsoft.com/office/drawing/2010/main" w="12700">
                <a:solidFill>
                  <a:srgbClr val="292929"/>
                </a:solidFill>
                <a:prstDash val="dash"/>
                <a:miter lim="800000"/>
                <a:headEnd/>
                <a:tailEnd/>
              </a14:hiddenLine>
            </a:ext>
          </a:extLst>
        </p:spPr>
        <p:txBody>
          <a:bodyPr wrap="none" anchor="ctr"/>
          <a:lstStyle/>
          <a:p>
            <a:endParaRPr lang="zh-CN" altLang="en-US"/>
          </a:p>
        </p:txBody>
      </p:sp>
      <p:sp>
        <p:nvSpPr>
          <p:cNvPr id="15365" name="AutoShape 5"/>
          <p:cNvSpPr>
            <a:spLocks noChangeArrowheads="1"/>
          </p:cNvSpPr>
          <p:nvPr/>
        </p:nvSpPr>
        <p:spPr bwMode="gray">
          <a:xfrm>
            <a:off x="2341562" y="2768600"/>
            <a:ext cx="2809875" cy="2574925"/>
          </a:xfrm>
          <a:prstGeom prst="homePlate">
            <a:avLst>
              <a:gd name="adj" fmla="val 27281"/>
            </a:avLst>
          </a:prstGeom>
          <a:gradFill rotWithShape="1">
            <a:gsLst>
              <a:gs pos="0">
                <a:schemeClr val="hlink">
                  <a:gamma/>
                  <a:tint val="0"/>
                  <a:invGamma/>
                </a:schemeClr>
              </a:gs>
              <a:gs pos="100000">
                <a:schemeClr val="hlink"/>
              </a:gs>
            </a:gsLst>
            <a:lin ang="18900000" scaled="1"/>
          </a:gradFill>
          <a:ln>
            <a:noFill/>
          </a:ln>
          <a:effectLst>
            <a:outerShdw blurRad="63500" dist="71842" dir="2700000" algn="ctr" rotWithShape="0">
              <a:srgbClr val="000000">
                <a:alpha val="50000"/>
              </a:srgbClr>
            </a:outerShdw>
          </a:effectLst>
          <a:extLst>
            <a:ext uri="{91240B29-F687-4f45-9708-019B960494DF}">
              <a14:hiddenLine xmlns:a14="http://schemas.microsoft.com/office/drawing/2010/main" w="12700">
                <a:solidFill>
                  <a:srgbClr val="292929"/>
                </a:solidFill>
                <a:prstDash val="dash"/>
                <a:miter lim="800000"/>
                <a:headEnd/>
                <a:tailEnd/>
              </a14:hiddenLine>
            </a:ext>
          </a:extLst>
        </p:spPr>
        <p:txBody>
          <a:bodyPr wrap="none" anchor="ctr"/>
          <a:lstStyle/>
          <a:p>
            <a:endParaRPr lang="zh-CN" altLang="en-US"/>
          </a:p>
        </p:txBody>
      </p:sp>
      <p:sp>
        <p:nvSpPr>
          <p:cNvPr id="15366" name="Freeform 6"/>
          <p:cNvSpPr>
            <a:spLocks/>
          </p:cNvSpPr>
          <p:nvPr/>
        </p:nvSpPr>
        <p:spPr bwMode="gray">
          <a:xfrm>
            <a:off x="2132012" y="2468563"/>
            <a:ext cx="4425950" cy="517525"/>
          </a:xfrm>
          <a:custGeom>
            <a:avLst/>
            <a:gdLst>
              <a:gd name="T0" fmla="*/ 0 w 3454"/>
              <a:gd name="T1" fmla="*/ 0 h 267"/>
              <a:gd name="T2" fmla="*/ 87 w 3454"/>
              <a:gd name="T3" fmla="*/ 267 h 267"/>
              <a:gd name="T4" fmla="*/ 3454 w 3454"/>
              <a:gd name="T5" fmla="*/ 267 h 267"/>
              <a:gd name="T6" fmla="*/ 3292 w 3454"/>
              <a:gd name="T7" fmla="*/ 8 h 267"/>
              <a:gd name="T8" fmla="*/ 0 w 3454"/>
              <a:gd name="T9" fmla="*/ 0 h 267"/>
            </a:gdLst>
            <a:ahLst/>
            <a:cxnLst>
              <a:cxn ang="0">
                <a:pos x="T0" y="T1"/>
              </a:cxn>
              <a:cxn ang="0">
                <a:pos x="T2" y="T3"/>
              </a:cxn>
              <a:cxn ang="0">
                <a:pos x="T4" y="T5"/>
              </a:cxn>
              <a:cxn ang="0">
                <a:pos x="T6" y="T7"/>
              </a:cxn>
              <a:cxn ang="0">
                <a:pos x="T8" y="T9"/>
              </a:cxn>
            </a:cxnLst>
            <a:rect l="0" t="0" r="r" b="b"/>
            <a:pathLst>
              <a:path w="3454" h="267">
                <a:moveTo>
                  <a:pt x="0" y="0"/>
                </a:moveTo>
                <a:lnTo>
                  <a:pt x="87" y="267"/>
                </a:lnTo>
                <a:lnTo>
                  <a:pt x="3454" y="267"/>
                </a:lnTo>
                <a:lnTo>
                  <a:pt x="3292" y="8"/>
                </a:lnTo>
                <a:lnTo>
                  <a:pt x="0" y="0"/>
                </a:lnTo>
                <a:close/>
              </a:path>
            </a:pathLst>
          </a:custGeom>
          <a:gradFill rotWithShape="1">
            <a:gsLst>
              <a:gs pos="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blurRad="63500" dist="45791" dir="2021404" algn="ctr" rotWithShape="0">
                    <a:srgbClr val="000000">
                      <a:alpha val="50000"/>
                    </a:srgbClr>
                  </a:outerShdw>
                </a:effectLst>
              </a14:hiddenEffects>
            </a:ext>
          </a:extLst>
        </p:spPr>
        <p:txBody>
          <a:bodyPr/>
          <a:lstStyle/>
          <a:p>
            <a:endParaRPr lang="zh-CN" altLang="en-US"/>
          </a:p>
        </p:txBody>
      </p:sp>
      <p:sp>
        <p:nvSpPr>
          <p:cNvPr id="15367" name="AutoShape 7"/>
          <p:cNvSpPr>
            <a:spLocks noChangeArrowheads="1"/>
          </p:cNvSpPr>
          <p:nvPr/>
        </p:nvSpPr>
        <p:spPr bwMode="ltGray">
          <a:xfrm>
            <a:off x="881062" y="2466975"/>
            <a:ext cx="2400300" cy="2895600"/>
          </a:xfrm>
          <a:prstGeom prst="homePlate">
            <a:avLst>
              <a:gd name="adj" fmla="val 25000"/>
            </a:avLst>
          </a:prstGeom>
          <a:gradFill rotWithShape="1">
            <a:gsLst>
              <a:gs pos="0">
                <a:schemeClr val="accent1"/>
              </a:gs>
              <a:gs pos="100000">
                <a:schemeClr val="accent1">
                  <a:gamma/>
                  <a:shade val="69804"/>
                  <a:invGamma/>
                </a:schemeClr>
              </a:gs>
            </a:gsLst>
            <a:lin ang="2700000" scaled="1"/>
          </a:gradFill>
          <a:ln>
            <a:noFill/>
          </a:ln>
          <a:effectLst>
            <a:outerShdw blurRad="63500" dist="57501" dir="3723739" algn="ctr" rotWithShape="0">
              <a:srgbClr val="000000">
                <a:alpha val="50000"/>
              </a:srgbClr>
            </a:outerShdw>
          </a:effectLst>
          <a:extLst>
            <a:ext uri="{91240B29-F687-4f45-9708-019B960494DF}">
              <a14:hiddenLine xmlns:a14="http://schemas.microsoft.com/office/drawing/2010/main" w="12700">
                <a:solidFill>
                  <a:srgbClr val="292929"/>
                </a:solidFill>
                <a:prstDash val="dash"/>
                <a:miter lim="800000"/>
                <a:headEnd/>
                <a:tailEnd/>
              </a14:hiddenLine>
            </a:ext>
          </a:extLst>
        </p:spPr>
        <p:txBody>
          <a:bodyPr wrap="none" anchor="ctr"/>
          <a:lstStyle/>
          <a:p>
            <a:pPr algn="ctr"/>
            <a:endParaRPr lang="en-US" altLang="zh-CN" b="1" dirty="0">
              <a:solidFill>
                <a:srgbClr val="111111"/>
              </a:solidFill>
              <a:cs typeface="Arial" charset="0"/>
            </a:endParaRPr>
          </a:p>
        </p:txBody>
      </p:sp>
      <p:sp>
        <p:nvSpPr>
          <p:cNvPr id="15368" name="Rectangle 8"/>
          <p:cNvSpPr>
            <a:spLocks noChangeArrowheads="1"/>
          </p:cNvSpPr>
          <p:nvPr/>
        </p:nvSpPr>
        <p:spPr bwMode="black">
          <a:xfrm>
            <a:off x="1219200" y="3733800"/>
            <a:ext cx="1412875" cy="584776"/>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zh-CN" altLang="zh-CN" sz="1600" b="1" dirty="0">
                <a:solidFill>
                  <a:srgbClr val="000000"/>
                </a:solidFill>
              </a:rPr>
              <a:t>可重复性研究的意义</a:t>
            </a:r>
          </a:p>
        </p:txBody>
      </p:sp>
      <p:sp>
        <p:nvSpPr>
          <p:cNvPr id="15369" name="Rectangle 9"/>
          <p:cNvSpPr>
            <a:spLocks noChangeArrowheads="1"/>
          </p:cNvSpPr>
          <p:nvPr/>
        </p:nvSpPr>
        <p:spPr bwMode="white">
          <a:xfrm>
            <a:off x="2819400" y="2514600"/>
            <a:ext cx="3497262" cy="39687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zh-CN" altLang="en-US" sz="2000" b="1" dirty="0" smtClean="0">
                <a:solidFill>
                  <a:srgbClr val="FFFFFF"/>
                </a:solidFill>
                <a:cs typeface="Arial" charset="0"/>
              </a:rPr>
              <a:t>研究现状</a:t>
            </a:r>
            <a:endParaRPr lang="en-US" altLang="zh-CN" sz="2000" b="1" dirty="0">
              <a:solidFill>
                <a:srgbClr val="FFFFFF"/>
              </a:solidFill>
              <a:cs typeface="Arial" charset="0"/>
            </a:endParaRPr>
          </a:p>
        </p:txBody>
      </p:sp>
      <p:sp>
        <p:nvSpPr>
          <p:cNvPr id="15370" name="Rectangle 10"/>
          <p:cNvSpPr>
            <a:spLocks noChangeArrowheads="1"/>
          </p:cNvSpPr>
          <p:nvPr/>
        </p:nvSpPr>
        <p:spPr bwMode="auto">
          <a:xfrm>
            <a:off x="5133975" y="3351213"/>
            <a:ext cx="1670050" cy="12003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CN" sz="2400" b="1" dirty="0">
                <a:solidFill>
                  <a:srgbClr val="111111"/>
                </a:solidFill>
                <a:cs typeface="Arial" charset="0"/>
              </a:rPr>
              <a:t>2.</a:t>
            </a:r>
          </a:p>
          <a:p>
            <a:r>
              <a:rPr lang="zh-CN" altLang="zh-CN" sz="1600" dirty="0" smtClean="0"/>
              <a:t>在医学等领域中</a:t>
            </a:r>
            <a:r>
              <a:rPr lang="zh-CN" altLang="zh-CN" sz="1600" dirty="0"/>
              <a:t>，推广可重复性研究的困难</a:t>
            </a:r>
            <a:endParaRPr lang="zh-CN" altLang="zh-CN" sz="1600" b="1" dirty="0"/>
          </a:p>
        </p:txBody>
      </p:sp>
      <p:sp>
        <p:nvSpPr>
          <p:cNvPr id="15372" name="Rectangle 12"/>
          <p:cNvSpPr>
            <a:spLocks noChangeArrowheads="1"/>
          </p:cNvSpPr>
          <p:nvPr/>
        </p:nvSpPr>
        <p:spPr bwMode="auto">
          <a:xfrm>
            <a:off x="3211512" y="3348038"/>
            <a:ext cx="1670050" cy="12003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altLang="zh-CN" sz="2400" b="1" dirty="0">
                <a:solidFill>
                  <a:srgbClr val="111111"/>
                </a:solidFill>
                <a:cs typeface="Arial" charset="0"/>
              </a:rPr>
              <a:t>1.</a:t>
            </a:r>
          </a:p>
          <a:p>
            <a:pPr algn="ctr"/>
            <a:r>
              <a:rPr lang="zh-CN" altLang="zh-CN" sz="1600" dirty="0"/>
              <a:t>可重复性研究在医学研究中的重要性和应用现状</a:t>
            </a:r>
            <a:r>
              <a:rPr lang="zh-CN" altLang="zh-CN" sz="1600" dirty="0" smtClean="0">
                <a:effectLst/>
              </a:rPr>
              <a:t> </a:t>
            </a:r>
            <a:endParaRPr lang="en-US" altLang="zh-CN" sz="1600" dirty="0">
              <a:solidFill>
                <a:srgbClr val="111111"/>
              </a:solidFill>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400" dirty="0" smtClean="0">
              <a:effectLst/>
            </a:endParaRPr>
          </a:p>
        </p:txBody>
      </p:sp>
      <p:pic>
        <p:nvPicPr>
          <p:cNvPr id="6150"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2108769941"/>
              </p:ext>
            </p:extLst>
          </p:nvPr>
        </p:nvGraphicFramePr>
        <p:xfrm>
          <a:off x="762000" y="3276600"/>
          <a:ext cx="6781800" cy="1600200"/>
        </p:xfrm>
        <a:graphic>
          <a:graphicData uri="http://schemas.openxmlformats.org/presentationml/2006/ole">
            <mc:AlternateContent xmlns:mc="http://schemas.openxmlformats.org/markup-compatibility/2006">
              <mc:Choice xmlns:v="urn:schemas-microsoft-com:vml" Requires="v">
                <p:oleObj spid="_x0000_s75778" name="文档" r:id="rId4" imgW="6197600" imgH="952500" progId="Word.Document.12">
                  <p:embed/>
                </p:oleObj>
              </mc:Choice>
              <mc:Fallback>
                <p:oleObj name="文档" r:id="rId4" imgW="6197600" imgH="952500" progId="Word.Document.12">
                  <p:embed/>
                  <p:pic>
                    <p:nvPicPr>
                      <p:cNvPr id="0" name=""/>
                      <p:cNvPicPr/>
                      <p:nvPr/>
                    </p:nvPicPr>
                    <p:blipFill>
                      <a:blip r:embed="rId5"/>
                      <a:stretch>
                        <a:fillRect/>
                      </a:stretch>
                    </p:blipFill>
                    <p:spPr>
                      <a:xfrm>
                        <a:off x="762000" y="3276600"/>
                        <a:ext cx="6781800" cy="1600200"/>
                      </a:xfrm>
                      <a:prstGeom prst="rect">
                        <a:avLst/>
                      </a:prstGeom>
                    </p:spPr>
                  </p:pic>
                </p:oleObj>
              </mc:Fallback>
            </mc:AlternateContent>
          </a:graphicData>
        </a:graphic>
      </p:graphicFrame>
    </p:spTree>
    <p:extLst>
      <p:ext uri="{BB962C8B-B14F-4D97-AF65-F5344CB8AC3E}">
        <p14:creationId xmlns:p14="http://schemas.microsoft.com/office/powerpoint/2010/main" val="304316936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zh-CN" sz="3600" dirty="0"/>
              <a:t>可重复性研究实现的实例</a:t>
            </a:r>
          </a:p>
        </p:txBody>
      </p:sp>
      <p:sp>
        <p:nvSpPr>
          <p:cNvPr id="6147" name="Rectangle 3"/>
          <p:cNvSpPr>
            <a:spLocks noGrp="1" noChangeArrowheads="1"/>
          </p:cNvSpPr>
          <p:nvPr>
            <p:ph type="body" sz="half" idx="1"/>
          </p:nvPr>
        </p:nvSpPr>
        <p:spPr>
          <a:xfrm>
            <a:off x="685800" y="1752600"/>
            <a:ext cx="7467600" cy="3278187"/>
          </a:xfrm>
        </p:spPr>
        <p:txBody>
          <a:bodyPr/>
          <a:lstStyle/>
          <a:p>
            <a:r>
              <a:rPr lang="zh-CN" altLang="zh-CN" sz="2400" b="1" dirty="0"/>
              <a:t>使用</a:t>
            </a:r>
            <a:r>
              <a:rPr lang="en-US" altLang="zh-CN" sz="2400" b="1" dirty="0" err="1"/>
              <a:t>Rmakrdown</a:t>
            </a:r>
            <a:r>
              <a:rPr lang="zh-CN" altLang="zh-CN" sz="2400" b="1" dirty="0"/>
              <a:t>生成动态报告</a:t>
            </a:r>
          </a:p>
          <a:p>
            <a:pPr marL="0" indent="0">
              <a:buNone/>
            </a:pPr>
            <a:r>
              <a:rPr lang="zh-CN" altLang="zh-CN" sz="2400" dirty="0" smtClean="0">
                <a:effectLst/>
              </a:rPr>
              <a:t> </a:t>
            </a:r>
            <a:endParaRPr lang="en-US" altLang="zh-CN" sz="2400" dirty="0" smtClean="0">
              <a:effectLst/>
            </a:endParaRPr>
          </a:p>
        </p:txBody>
      </p:sp>
      <p:pic>
        <p:nvPicPr>
          <p:cNvPr id="6150" name="Picture 6"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3173535515"/>
              </p:ext>
            </p:extLst>
          </p:nvPr>
        </p:nvGraphicFramePr>
        <p:xfrm>
          <a:off x="762000" y="3276600"/>
          <a:ext cx="6781800" cy="1600200"/>
        </p:xfrm>
        <a:graphic>
          <a:graphicData uri="http://schemas.openxmlformats.org/presentationml/2006/ole">
            <mc:AlternateContent xmlns:mc="http://schemas.openxmlformats.org/markup-compatibility/2006">
              <mc:Choice xmlns:v="urn:schemas-microsoft-com:vml" Requires="v">
                <p:oleObj spid="_x0000_s76801" name="文档" r:id="rId4" imgW="6197600" imgH="952500" progId="Word.Document.12">
                  <p:embed/>
                </p:oleObj>
              </mc:Choice>
              <mc:Fallback>
                <p:oleObj name="文档" r:id="rId4" imgW="6197600" imgH="952500" progId="Word.Document.12">
                  <p:embed/>
                  <p:pic>
                    <p:nvPicPr>
                      <p:cNvPr id="0" name=""/>
                      <p:cNvPicPr/>
                      <p:nvPr/>
                    </p:nvPicPr>
                    <p:blipFill>
                      <a:blip r:embed="rId5"/>
                      <a:stretch>
                        <a:fillRect/>
                      </a:stretch>
                    </p:blipFill>
                    <p:spPr>
                      <a:xfrm>
                        <a:off x="762000" y="3276600"/>
                        <a:ext cx="6781800" cy="1600200"/>
                      </a:xfrm>
                      <a:prstGeom prst="rect">
                        <a:avLst/>
                      </a:prstGeom>
                    </p:spPr>
                  </p:pic>
                </p:oleObj>
              </mc:Fallback>
            </mc:AlternateContent>
          </a:graphicData>
        </a:graphic>
      </p:graphicFrame>
    </p:spTree>
    <p:extLst>
      <p:ext uri="{BB962C8B-B14F-4D97-AF65-F5344CB8AC3E}">
        <p14:creationId xmlns:p14="http://schemas.microsoft.com/office/powerpoint/2010/main" val="129889210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119" y="228600"/>
            <a:ext cx="6400800" cy="1143000"/>
          </a:xfrm>
        </p:spPr>
        <p:txBody>
          <a:bodyPr/>
          <a:lstStyle/>
          <a:p>
            <a:r>
              <a:rPr lang="zh-CN" altLang="zh-CN" sz="2400" dirty="0">
                <a:latin typeface="Heiti SC Light"/>
                <a:ea typeface="Heiti SC Light"/>
                <a:cs typeface="Heiti SC Light"/>
              </a:rPr>
              <a:t>可重复性研究的实现及其在临床医学中的应用</a:t>
            </a:r>
            <a:endParaRPr lang="zh-CN" altLang="zh-CN" sz="2400" dirty="0">
              <a:latin typeface="Heiti SC Light"/>
              <a:ea typeface="Heiti SC Light"/>
              <a:cs typeface="Heiti SC Light"/>
            </a:endParaRPr>
          </a:p>
        </p:txBody>
      </p:sp>
      <p:grpSp>
        <p:nvGrpSpPr>
          <p:cNvPr id="5123" name="Group 3"/>
          <p:cNvGrpSpPr>
            <a:grpSpLocks/>
          </p:cNvGrpSpPr>
          <p:nvPr/>
        </p:nvGrpSpPr>
        <p:grpSpPr bwMode="auto">
          <a:xfrm>
            <a:off x="1905000" y="2844800"/>
            <a:ext cx="5311775" cy="688975"/>
            <a:chOff x="720" y="1392"/>
            <a:chExt cx="4058" cy="480"/>
          </a:xfrm>
        </p:grpSpPr>
        <p:sp>
          <p:nvSpPr>
            <p:cNvPr id="5124" name="AutoShape 4"/>
            <p:cNvSpPr>
              <a:spLocks noChangeArrowheads="1"/>
            </p:cNvSpPr>
            <p:nvPr/>
          </p:nvSpPr>
          <p:spPr bwMode="gray">
            <a:xfrm>
              <a:off x="720" y="1392"/>
              <a:ext cx="4058" cy="480"/>
            </a:xfrm>
            <a:prstGeom prst="roundRect">
              <a:avLst>
                <a:gd name="adj" fmla="val 17509"/>
              </a:avLst>
            </a:prstGeom>
            <a:gradFill rotWithShape="1">
              <a:gsLst>
                <a:gs pos="0">
                  <a:schemeClr val="accent2"/>
                </a:gs>
                <a:gs pos="50000">
                  <a:schemeClr val="accent2">
                    <a:gamma/>
                    <a:shade val="92157"/>
                    <a:invGamma/>
                  </a:schemeClr>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25" name="Group 5"/>
            <p:cNvGrpSpPr>
              <a:grpSpLocks/>
            </p:cNvGrpSpPr>
            <p:nvPr/>
          </p:nvGrpSpPr>
          <p:grpSpPr bwMode="auto">
            <a:xfrm>
              <a:off x="730" y="1407"/>
              <a:ext cx="4043" cy="444"/>
              <a:chOff x="744" y="1407"/>
              <a:chExt cx="3988" cy="444"/>
            </a:xfrm>
          </p:grpSpPr>
          <p:sp>
            <p:nvSpPr>
              <p:cNvPr id="5126" name="AutoShape 6"/>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27" name="AutoShape 7"/>
              <p:cNvSpPr>
                <a:spLocks noChangeArrowheads="1"/>
              </p:cNvSpPr>
              <p:nvPr/>
            </p:nvSpPr>
            <p:spPr bwMode="gray">
              <a:xfrm>
                <a:off x="744" y="1407"/>
                <a:ext cx="3988" cy="115"/>
              </a:xfrm>
              <a:prstGeom prst="roundRect">
                <a:avLst>
                  <a:gd name="adj" fmla="val 50000"/>
                </a:avLst>
              </a:prstGeom>
              <a:gradFill rotWithShape="1">
                <a:gsLst>
                  <a:gs pos="0">
                    <a:schemeClr val="accent2">
                      <a:gamma/>
                      <a:tint val="0"/>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28" name="Group 8"/>
          <p:cNvGrpSpPr>
            <a:grpSpLocks/>
          </p:cNvGrpSpPr>
          <p:nvPr/>
        </p:nvGrpSpPr>
        <p:grpSpPr bwMode="auto">
          <a:xfrm>
            <a:off x="1905000" y="3709988"/>
            <a:ext cx="5311775" cy="688975"/>
            <a:chOff x="720" y="1392"/>
            <a:chExt cx="4058" cy="480"/>
          </a:xfrm>
        </p:grpSpPr>
        <p:sp>
          <p:nvSpPr>
            <p:cNvPr id="5129" name="AutoShape 9"/>
            <p:cNvSpPr>
              <a:spLocks noChangeArrowheads="1"/>
            </p:cNvSpPr>
            <p:nvPr/>
          </p:nvSpPr>
          <p:spPr bwMode="gray">
            <a:xfrm>
              <a:off x="720" y="1392"/>
              <a:ext cx="4058" cy="480"/>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30" name="Group 10"/>
            <p:cNvGrpSpPr>
              <a:grpSpLocks/>
            </p:cNvGrpSpPr>
            <p:nvPr/>
          </p:nvGrpSpPr>
          <p:grpSpPr bwMode="auto">
            <a:xfrm>
              <a:off x="730" y="1407"/>
              <a:ext cx="4043" cy="444"/>
              <a:chOff x="744" y="1407"/>
              <a:chExt cx="3988" cy="444"/>
            </a:xfrm>
          </p:grpSpPr>
          <p:sp>
            <p:nvSpPr>
              <p:cNvPr id="5131" name="AutoShape 11"/>
              <p:cNvSpPr>
                <a:spLocks noChangeArrowheads="1"/>
              </p:cNvSpPr>
              <p:nvPr/>
            </p:nvSpPr>
            <p:spPr bwMode="gray">
              <a:xfrm>
                <a:off x="744" y="1736"/>
                <a:ext cx="3988" cy="115"/>
              </a:xfrm>
              <a:prstGeom prst="roundRect">
                <a:avLst>
                  <a:gd name="adj" fmla="val 50000"/>
                </a:avLst>
              </a:prstGeom>
              <a:gradFill rotWithShape="1">
                <a:gsLst>
                  <a:gs pos="0">
                    <a:schemeClr val="hlink">
                      <a:alpha val="0"/>
                    </a:schemeClr>
                  </a:gs>
                  <a:gs pos="100000">
                    <a:schemeClr va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32" name="AutoShape 12"/>
              <p:cNvSpPr>
                <a:spLocks noChangeArrowheads="1"/>
              </p:cNvSpPr>
              <p:nvPr/>
            </p:nvSpPr>
            <p:spPr bwMode="gray">
              <a:xfrm>
                <a:off x="744" y="1407"/>
                <a:ext cx="3988" cy="115"/>
              </a:xfrm>
              <a:prstGeom prst="roundRect">
                <a:avLst>
                  <a:gd name="adj" fmla="val 50000"/>
                </a:avLst>
              </a:prstGeom>
              <a:gradFill rotWithShape="1">
                <a:gsLst>
                  <a:gs pos="0">
                    <a:schemeClr val="hlink">
                      <a:gamma/>
                      <a:tint val="0"/>
                      <a:invGamma/>
                    </a:schemeClr>
                  </a:gs>
                  <a:gs pos="100000">
                    <a:schemeClr va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33" name="Group 13"/>
          <p:cNvGrpSpPr>
            <a:grpSpLocks/>
          </p:cNvGrpSpPr>
          <p:nvPr/>
        </p:nvGrpSpPr>
        <p:grpSpPr bwMode="auto">
          <a:xfrm>
            <a:off x="1905000" y="4567238"/>
            <a:ext cx="5311775" cy="688975"/>
            <a:chOff x="720" y="1392"/>
            <a:chExt cx="4058" cy="480"/>
          </a:xfrm>
        </p:grpSpPr>
        <p:sp>
          <p:nvSpPr>
            <p:cNvPr id="5134" name="AutoShape 14"/>
            <p:cNvSpPr>
              <a:spLocks noChangeArrowheads="1"/>
            </p:cNvSpPr>
            <p:nvPr/>
          </p:nvSpPr>
          <p:spPr bwMode="gray">
            <a:xfrm>
              <a:off x="720" y="1392"/>
              <a:ext cx="4058" cy="480"/>
            </a:xfrm>
            <a:prstGeom prst="roundRect">
              <a:avLst>
                <a:gd name="adj" fmla="val 17509"/>
              </a:avLst>
            </a:prstGeom>
            <a:gradFill rotWithShape="1">
              <a:gsLst>
                <a:gs pos="0">
                  <a:schemeClr val="folHlink"/>
                </a:gs>
                <a:gs pos="50000">
                  <a:schemeClr val="folHlink">
                    <a:gamma/>
                    <a:shade val="92157"/>
                    <a:invGamma/>
                  </a:schemeClr>
                </a:gs>
                <a:gs pos="100000">
                  <a:schemeClr val="folHlink"/>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35" name="Group 15"/>
            <p:cNvGrpSpPr>
              <a:grpSpLocks/>
            </p:cNvGrpSpPr>
            <p:nvPr/>
          </p:nvGrpSpPr>
          <p:grpSpPr bwMode="auto">
            <a:xfrm>
              <a:off x="730" y="1407"/>
              <a:ext cx="4043" cy="444"/>
              <a:chOff x="744" y="1407"/>
              <a:chExt cx="3988" cy="444"/>
            </a:xfrm>
          </p:grpSpPr>
          <p:sp>
            <p:nvSpPr>
              <p:cNvPr id="5136" name="AutoShape 16"/>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37" name="AutoShape 17"/>
              <p:cNvSpPr>
                <a:spLocks noChangeArrowheads="1"/>
              </p:cNvSpPr>
              <p:nvPr/>
            </p:nvSpPr>
            <p:spPr bwMode="gray">
              <a:xfrm>
                <a:off x="744" y="1407"/>
                <a:ext cx="3988" cy="115"/>
              </a:xfrm>
              <a:prstGeom prst="roundRect">
                <a:avLst>
                  <a:gd name="adj" fmla="val 50000"/>
                </a:avLst>
              </a:prstGeom>
              <a:gradFill rotWithShape="1">
                <a:gsLst>
                  <a:gs pos="0">
                    <a:schemeClr val="folHlink">
                      <a:gamma/>
                      <a:tint val="0"/>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grpSp>
        <p:nvGrpSpPr>
          <p:cNvPr id="5138" name="Group 18"/>
          <p:cNvGrpSpPr>
            <a:grpSpLocks/>
          </p:cNvGrpSpPr>
          <p:nvPr/>
        </p:nvGrpSpPr>
        <p:grpSpPr bwMode="auto">
          <a:xfrm>
            <a:off x="1905000" y="1981200"/>
            <a:ext cx="5311775" cy="688975"/>
            <a:chOff x="720" y="1392"/>
            <a:chExt cx="4058" cy="480"/>
          </a:xfrm>
        </p:grpSpPr>
        <p:sp>
          <p:nvSpPr>
            <p:cNvPr id="5139"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5140" name="Group 20"/>
            <p:cNvGrpSpPr>
              <a:grpSpLocks/>
            </p:cNvGrpSpPr>
            <p:nvPr/>
          </p:nvGrpSpPr>
          <p:grpSpPr bwMode="auto">
            <a:xfrm>
              <a:off x="730" y="1407"/>
              <a:ext cx="4043" cy="444"/>
              <a:chOff x="744" y="1407"/>
              <a:chExt cx="3988" cy="444"/>
            </a:xfrm>
          </p:grpSpPr>
          <p:sp>
            <p:nvSpPr>
              <p:cNvPr id="5141"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5142"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sp>
        <p:nvSpPr>
          <p:cNvPr id="5143" name="Text Box 23"/>
          <p:cNvSpPr txBox="1">
            <a:spLocks noChangeArrowheads="1"/>
          </p:cNvSpPr>
          <p:nvPr/>
        </p:nvSpPr>
        <p:spPr bwMode="white">
          <a:xfrm>
            <a:off x="2371725" y="20955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可重复性研究的现状</a:t>
            </a:r>
            <a:endParaRPr lang="en-US" altLang="zh-CN" sz="2400" b="1" dirty="0">
              <a:solidFill>
                <a:schemeClr val="bg1"/>
              </a:solidFill>
              <a:cs typeface="Arial" charset="0"/>
            </a:endParaRPr>
          </a:p>
        </p:txBody>
      </p:sp>
      <p:sp>
        <p:nvSpPr>
          <p:cNvPr id="5144" name="Text Box 24"/>
          <p:cNvSpPr txBox="1">
            <a:spLocks noChangeArrowheads="1"/>
          </p:cNvSpPr>
          <p:nvPr/>
        </p:nvSpPr>
        <p:spPr bwMode="white">
          <a:xfrm>
            <a:off x="2382838" y="295275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可重复研究的基础</a:t>
            </a:r>
            <a:endParaRPr lang="en-US" altLang="zh-CN" sz="2400" b="1" dirty="0">
              <a:solidFill>
                <a:schemeClr val="bg1"/>
              </a:solidFill>
              <a:cs typeface="Arial" charset="0"/>
            </a:endParaRPr>
          </a:p>
        </p:txBody>
      </p:sp>
      <p:sp>
        <p:nvSpPr>
          <p:cNvPr id="5145" name="Text Box 25"/>
          <p:cNvSpPr txBox="1">
            <a:spLocks noChangeArrowheads="1"/>
          </p:cNvSpPr>
          <p:nvPr/>
        </p:nvSpPr>
        <p:spPr bwMode="white">
          <a:xfrm>
            <a:off x="2382838" y="381158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可重复性研究的实现框架</a:t>
            </a:r>
            <a:endParaRPr lang="en-US" altLang="zh-CN" sz="2400" b="1" dirty="0">
              <a:solidFill>
                <a:schemeClr val="bg1"/>
              </a:solidFill>
              <a:cs typeface="Arial" charset="0"/>
            </a:endParaRPr>
          </a:p>
        </p:txBody>
      </p:sp>
      <p:sp>
        <p:nvSpPr>
          <p:cNvPr id="5146" name="Text Box 26"/>
          <p:cNvSpPr txBox="1">
            <a:spLocks noChangeArrowheads="1"/>
          </p:cNvSpPr>
          <p:nvPr/>
        </p:nvSpPr>
        <p:spPr bwMode="white">
          <a:xfrm>
            <a:off x="2382838" y="4659313"/>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可重复研究实现的实例</a:t>
            </a:r>
            <a:endParaRPr lang="en-US" altLang="zh-CN" sz="2400" b="1" dirty="0">
              <a:solidFill>
                <a:schemeClr val="bg1"/>
              </a:solidFill>
              <a:cs typeface="Arial" charset="0"/>
            </a:endParaRPr>
          </a:p>
        </p:txBody>
      </p:sp>
      <p:pic>
        <p:nvPicPr>
          <p:cNvPr id="5147" name="Picture 27"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04975" y="4530725"/>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36845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49" name="Picture 29"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720850" y="2833688"/>
            <a:ext cx="792163" cy="949325"/>
          </a:xfrm>
          <a:prstGeom prst="rect">
            <a:avLst/>
          </a:prstGeom>
          <a:noFill/>
          <a:extLst>
            <a:ext uri="{909E8E84-426E-40dd-AFC4-6F175D3DCCD1}">
              <a14:hiddenFill xmlns:a14="http://schemas.microsoft.com/office/drawing/2010/main">
                <a:solidFill>
                  <a:srgbClr val="FFFFFF"/>
                </a:solidFill>
              </a14:hiddenFill>
            </a:ext>
          </a:extLst>
        </p:spPr>
      </p:pic>
      <p:pic>
        <p:nvPicPr>
          <p:cNvPr id="5150"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76400" y="1981200"/>
            <a:ext cx="792162" cy="949325"/>
          </a:xfrm>
          <a:prstGeom prst="rect">
            <a:avLst/>
          </a:prstGeom>
          <a:noFill/>
          <a:extLst>
            <a:ext uri="{909E8E84-426E-40dd-AFC4-6F175D3DCCD1}">
              <a14:hiddenFill xmlns:a14="http://schemas.microsoft.com/office/drawing/2010/main">
                <a:solidFill>
                  <a:srgbClr val="FFFFFF"/>
                </a:solidFill>
              </a14:hiddenFill>
            </a:ext>
          </a:extLst>
        </p:spPr>
      </p:pic>
      <p:sp>
        <p:nvSpPr>
          <p:cNvPr id="5151" name="Text Box 31"/>
          <p:cNvSpPr txBox="1">
            <a:spLocks noChangeArrowheads="1"/>
          </p:cNvSpPr>
          <p:nvPr/>
        </p:nvSpPr>
        <p:spPr bwMode="white">
          <a:xfrm>
            <a:off x="2051050" y="466725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dirty="0">
                <a:solidFill>
                  <a:schemeClr val="bg1"/>
                </a:solidFill>
                <a:cs typeface="Arial" charset="0"/>
              </a:rPr>
              <a:t>4</a:t>
            </a:r>
          </a:p>
        </p:txBody>
      </p:sp>
      <p:sp>
        <p:nvSpPr>
          <p:cNvPr id="5152" name="Text Box 32"/>
          <p:cNvSpPr txBox="1">
            <a:spLocks noChangeArrowheads="1"/>
          </p:cNvSpPr>
          <p:nvPr/>
        </p:nvSpPr>
        <p:spPr bwMode="white">
          <a:xfrm>
            <a:off x="2030413" y="20732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1</a:t>
            </a:r>
          </a:p>
        </p:txBody>
      </p:sp>
      <p:sp>
        <p:nvSpPr>
          <p:cNvPr id="5153" name="Text Box 33"/>
          <p:cNvSpPr txBox="1">
            <a:spLocks noChangeArrowheads="1"/>
          </p:cNvSpPr>
          <p:nvPr/>
        </p:nvSpPr>
        <p:spPr bwMode="white">
          <a:xfrm>
            <a:off x="2043113" y="293211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2</a:t>
            </a:r>
          </a:p>
        </p:txBody>
      </p:sp>
      <p:sp>
        <p:nvSpPr>
          <p:cNvPr id="5154" name="Text Box 34"/>
          <p:cNvSpPr txBox="1">
            <a:spLocks noChangeArrowheads="1"/>
          </p:cNvSpPr>
          <p:nvPr/>
        </p:nvSpPr>
        <p:spPr bwMode="white">
          <a:xfrm>
            <a:off x="2043113" y="381952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altLang="zh-CN" sz="2400" b="1">
                <a:solidFill>
                  <a:schemeClr val="bg1"/>
                </a:solidFill>
                <a:cs typeface="Arial" charset="0"/>
              </a:rPr>
              <a:t>3</a:t>
            </a:r>
          </a:p>
        </p:txBody>
      </p:sp>
      <p:pic>
        <p:nvPicPr>
          <p:cNvPr id="5157" name="Picture 3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18"/>
          <p:cNvGrpSpPr>
            <a:grpSpLocks/>
          </p:cNvGrpSpPr>
          <p:nvPr/>
        </p:nvGrpSpPr>
        <p:grpSpPr bwMode="auto">
          <a:xfrm>
            <a:off x="1895475" y="5448300"/>
            <a:ext cx="5311775" cy="688975"/>
            <a:chOff x="720" y="1392"/>
            <a:chExt cx="4058" cy="480"/>
          </a:xfrm>
        </p:grpSpPr>
        <p:sp>
          <p:nvSpPr>
            <p:cNvPr id="45" name="AutoShape 19"/>
            <p:cNvSpPr>
              <a:spLocks noChangeArrowheads="1"/>
            </p:cNvSpPr>
            <p:nvPr/>
          </p:nvSpPr>
          <p:spPr bwMode="gray">
            <a:xfrm>
              <a:off x="720" y="1392"/>
              <a:ext cx="4058" cy="480"/>
            </a:xfrm>
            <a:prstGeom prst="roundRect">
              <a:avLst>
                <a:gd name="adj" fmla="val 17509"/>
              </a:avLst>
            </a:prstGeom>
            <a:gradFill rotWithShape="1">
              <a:gsLst>
                <a:gs pos="0">
                  <a:schemeClr val="accent1"/>
                </a:gs>
                <a:gs pos="50000">
                  <a:schemeClr val="accent1">
                    <a:gamma/>
                    <a:shade val="92157"/>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nvGrpSpPr>
            <p:cNvPr id="46" name="Group 20"/>
            <p:cNvGrpSpPr>
              <a:grpSpLocks/>
            </p:cNvGrpSpPr>
            <p:nvPr/>
          </p:nvGrpSpPr>
          <p:grpSpPr bwMode="auto">
            <a:xfrm>
              <a:off x="730" y="1407"/>
              <a:ext cx="4043" cy="444"/>
              <a:chOff x="744" y="1407"/>
              <a:chExt cx="3988" cy="444"/>
            </a:xfrm>
          </p:grpSpPr>
          <p:sp>
            <p:nvSpPr>
              <p:cNvPr id="47" name="AutoShape 21"/>
              <p:cNvSpPr>
                <a:spLocks noChangeArrowheads="1"/>
              </p:cNvSpPr>
              <p:nvPr/>
            </p:nvSpPr>
            <p:spPr bwMode="gray">
              <a:xfrm>
                <a:off x="744" y="1736"/>
                <a:ext cx="3988" cy="115"/>
              </a:xfrm>
              <a:prstGeom prst="roundRect">
                <a:avLst>
                  <a:gd name="adj" fmla="val 50000"/>
                </a:avLst>
              </a:prstGeom>
              <a:gradFill rotWithShape="1">
                <a:gsLst>
                  <a:gs pos="0">
                    <a:schemeClr val="accent1">
                      <a:alpha val="0"/>
                    </a:schemeClr>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48" name="AutoShape 22"/>
              <p:cNvSpPr>
                <a:spLocks noChangeArrowheads="1"/>
              </p:cNvSpPr>
              <p:nvPr/>
            </p:nvSpPr>
            <p:spPr bwMode="gray">
              <a:xfrm>
                <a:off x="744" y="1407"/>
                <a:ext cx="3988" cy="115"/>
              </a:xfrm>
              <a:prstGeom prst="roundRect">
                <a:avLst>
                  <a:gd name="adj" fmla="val 50000"/>
                </a:avLst>
              </a:prstGeom>
              <a:gradFill rotWithShape="1">
                <a:gsLst>
                  <a:gs pos="0">
                    <a:schemeClr val="accent1">
                      <a:gamma/>
                      <a:tint val="0"/>
                      <a:invGamma/>
                    </a:schemeClr>
                  </a:gs>
                  <a:gs pos="100000">
                    <a:schemeClr val="accent1">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grpSp>
      </p:grpSp>
      <p:sp>
        <p:nvSpPr>
          <p:cNvPr id="49" name="Text Box 23"/>
          <p:cNvSpPr txBox="1">
            <a:spLocks noChangeArrowheads="1"/>
          </p:cNvSpPr>
          <p:nvPr/>
        </p:nvSpPr>
        <p:spPr bwMode="white">
          <a:xfrm>
            <a:off x="2362200" y="55626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292929">
                      <a:alpha val="50000"/>
                    </a:srgbClr>
                  </a:outerShdw>
                </a:effectLst>
              </a14:hiddenEffects>
            </a:ext>
          </a:extLst>
        </p:spPr>
        <p:txBody>
          <a:bodyPr>
            <a:spAutoFit/>
          </a:bodyPr>
          <a:lstStyle>
            <a:lvl1pPr marL="457200" indent="-457200">
              <a:defRPr>
                <a:solidFill>
                  <a:schemeClr val="tx1"/>
                </a:solidFill>
                <a:latin typeface="Arial" charset="0"/>
                <a:ea typeface="宋体" charset="0"/>
              </a:defRPr>
            </a:lvl1pPr>
            <a:lvl2pPr marL="914400" indent="-457200">
              <a:defRPr>
                <a:solidFill>
                  <a:schemeClr val="tx1"/>
                </a:solidFill>
                <a:latin typeface="Arial" charset="0"/>
                <a:ea typeface="宋体" charset="0"/>
              </a:defRPr>
            </a:lvl2pPr>
            <a:lvl3pPr marL="1371600" indent="-457200">
              <a:defRPr>
                <a:solidFill>
                  <a:schemeClr val="tx1"/>
                </a:solidFill>
                <a:latin typeface="Arial" charset="0"/>
                <a:ea typeface="宋体" charset="0"/>
              </a:defRPr>
            </a:lvl3pPr>
            <a:lvl4pPr marL="1828800" indent="-457200">
              <a:defRPr>
                <a:solidFill>
                  <a:schemeClr val="tx1"/>
                </a:solidFill>
                <a:latin typeface="Arial" charset="0"/>
                <a:ea typeface="宋体" charset="0"/>
              </a:defRPr>
            </a:lvl4pPr>
            <a:lvl5pPr marL="2286000" indent="-457200">
              <a:defRPr>
                <a:solidFill>
                  <a:schemeClr val="tx1"/>
                </a:solidFill>
                <a:latin typeface="Arial" charset="0"/>
                <a:ea typeface="宋体" charset="0"/>
              </a:defRPr>
            </a:lvl5pPr>
            <a:lvl6pPr marL="2743200" indent="-457200" fontAlgn="base">
              <a:spcBef>
                <a:spcPct val="0"/>
              </a:spcBef>
              <a:spcAft>
                <a:spcPct val="0"/>
              </a:spcAft>
              <a:defRPr>
                <a:solidFill>
                  <a:schemeClr val="tx1"/>
                </a:solidFill>
                <a:latin typeface="Arial" charset="0"/>
                <a:ea typeface="宋体" charset="0"/>
              </a:defRPr>
            </a:lvl6pPr>
            <a:lvl7pPr marL="3200400" indent="-457200" fontAlgn="base">
              <a:spcBef>
                <a:spcPct val="0"/>
              </a:spcBef>
              <a:spcAft>
                <a:spcPct val="0"/>
              </a:spcAft>
              <a:defRPr>
                <a:solidFill>
                  <a:schemeClr val="tx1"/>
                </a:solidFill>
                <a:latin typeface="Arial" charset="0"/>
                <a:ea typeface="宋体" charset="0"/>
              </a:defRPr>
            </a:lvl7pPr>
            <a:lvl8pPr marL="3657600" indent="-457200" fontAlgn="base">
              <a:spcBef>
                <a:spcPct val="0"/>
              </a:spcBef>
              <a:spcAft>
                <a:spcPct val="0"/>
              </a:spcAft>
              <a:defRPr>
                <a:solidFill>
                  <a:schemeClr val="tx1"/>
                </a:solidFill>
                <a:latin typeface="Arial" charset="0"/>
                <a:ea typeface="宋体" charset="0"/>
              </a:defRPr>
            </a:lvl8pPr>
            <a:lvl9pPr marL="4114800" indent="-457200" fontAlgn="base">
              <a:spcBef>
                <a:spcPct val="0"/>
              </a:spcBef>
              <a:spcAft>
                <a:spcPct val="0"/>
              </a:spcAft>
              <a:defRPr>
                <a:solidFill>
                  <a:schemeClr val="tx1"/>
                </a:solidFill>
                <a:latin typeface="Arial" charset="0"/>
                <a:ea typeface="宋体" charset="0"/>
              </a:defRPr>
            </a:lvl9pPr>
          </a:lstStyle>
          <a:p>
            <a:pPr algn="ctr">
              <a:spcBef>
                <a:spcPct val="50000"/>
              </a:spcBef>
              <a:buClr>
                <a:schemeClr val="tx1"/>
              </a:buClr>
            </a:pPr>
            <a:r>
              <a:rPr lang="zh-CN" altLang="en-US" sz="2400" b="1" dirty="0" smtClean="0">
                <a:solidFill>
                  <a:schemeClr val="bg1"/>
                </a:solidFill>
                <a:cs typeface="Arial" charset="0"/>
              </a:rPr>
              <a:t>总结与展望</a:t>
            </a:r>
            <a:endParaRPr lang="en-US" altLang="zh-CN" sz="2400" b="1" dirty="0">
              <a:solidFill>
                <a:schemeClr val="bg1"/>
              </a:solidFill>
              <a:cs typeface="Arial" charset="0"/>
            </a:endParaRPr>
          </a:p>
        </p:txBody>
      </p:sp>
      <p:sp>
        <p:nvSpPr>
          <p:cNvPr id="50" name="Text Box 32"/>
          <p:cNvSpPr txBox="1">
            <a:spLocks noChangeArrowheads="1"/>
          </p:cNvSpPr>
          <p:nvPr/>
        </p:nvSpPr>
        <p:spPr bwMode="white">
          <a:xfrm>
            <a:off x="2020888" y="554037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zh-CN" altLang="zh-CN" sz="2400" b="1" dirty="0" smtClean="0">
                <a:solidFill>
                  <a:schemeClr val="bg1"/>
                </a:solidFill>
                <a:cs typeface="Arial" charset="0"/>
              </a:rPr>
              <a:t>5</a:t>
            </a:r>
            <a:endParaRPr lang="en-US" altLang="zh-CN" sz="2400" b="1" dirty="0">
              <a:solidFill>
                <a:schemeClr val="bg1"/>
              </a:solidFill>
              <a:cs typeface="Arial" charset="0"/>
            </a:endParaRPr>
          </a:p>
        </p:txBody>
      </p:sp>
      <p:pic>
        <p:nvPicPr>
          <p:cNvPr id="59" name="Picture 30" descr="1"/>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42606" t="64474" r="19473"/>
          <a:stretch>
            <a:fillRect/>
          </a:stretch>
        </p:blipFill>
        <p:spPr bwMode="auto">
          <a:xfrm>
            <a:off x="1676400" y="5486400"/>
            <a:ext cx="792162" cy="94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6726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zh-CN" dirty="0"/>
              <a:t>总结与展望</a:t>
            </a:r>
          </a:p>
        </p:txBody>
      </p:sp>
      <p:sp>
        <p:nvSpPr>
          <p:cNvPr id="27651" name="AutoShape 3"/>
          <p:cNvSpPr>
            <a:spLocks noChangeArrowheads="1"/>
          </p:cNvSpPr>
          <p:nvPr/>
        </p:nvSpPr>
        <p:spPr bwMode="gray">
          <a:xfrm>
            <a:off x="2847975" y="2239963"/>
            <a:ext cx="4991100" cy="1303337"/>
          </a:xfrm>
          <a:prstGeom prst="roundRect">
            <a:avLst>
              <a:gd name="adj" fmla="val 9144"/>
            </a:avLst>
          </a:prstGeom>
          <a:solidFill>
            <a:srgbClr val="F8F8F8"/>
          </a:solidFill>
          <a:ln w="28575">
            <a:solidFill>
              <a:schemeClr val="accent2"/>
            </a:solidFill>
            <a:round/>
            <a:headEnd/>
            <a:tailEnd/>
          </a:ln>
          <a:effectLst/>
          <a:extLst>
            <a:ext uri="{AF507438-7753-43e0-B8FC-AC1667EBCBE1}">
              <a14:hiddenEffects xmlns:a14="http://schemas.microsoft.com/office/drawing/2010/main">
                <a:effectLst>
                  <a:outerShdw blurRad="63500" dist="38099" dir="2700000" algn="ctr" rotWithShape="0">
                    <a:srgbClr val="1C1C1C">
                      <a:alpha val="50000"/>
                    </a:srgbClr>
                  </a:outerShdw>
                </a:effectLst>
              </a14:hiddenEffects>
            </a:ext>
          </a:extLst>
        </p:spPr>
        <p:txBody>
          <a:bodyPr wrap="none" anchor="ctr"/>
          <a:lstStyle/>
          <a:p>
            <a:endParaRPr lang="zh-CN" altLang="en-US"/>
          </a:p>
        </p:txBody>
      </p:sp>
      <p:sp>
        <p:nvSpPr>
          <p:cNvPr id="27652" name="AutoShape 4"/>
          <p:cNvSpPr>
            <a:spLocks noChangeArrowheads="1"/>
          </p:cNvSpPr>
          <p:nvPr/>
        </p:nvSpPr>
        <p:spPr bwMode="gray">
          <a:xfrm>
            <a:off x="2857500" y="3613150"/>
            <a:ext cx="4991100" cy="1327150"/>
          </a:xfrm>
          <a:prstGeom prst="roundRect">
            <a:avLst>
              <a:gd name="adj" fmla="val 9144"/>
            </a:avLst>
          </a:prstGeom>
          <a:solidFill>
            <a:srgbClr val="F8F8F8"/>
          </a:solidFill>
          <a:ln w="28575">
            <a:solidFill>
              <a:schemeClr val="hlink"/>
            </a:solidFill>
            <a:round/>
            <a:headEnd/>
            <a:tailEnd/>
          </a:ln>
          <a:effectLst/>
          <a:extLst>
            <a:ext uri="{AF507438-7753-43e0-B8FC-AC1667EBCBE1}">
              <a14:hiddenEffects xmlns:a14="http://schemas.microsoft.com/office/drawing/2010/main">
                <a:effectLst>
                  <a:outerShdw blurRad="63500" dist="38099" dir="2700000" algn="ctr" rotWithShape="0">
                    <a:srgbClr val="1C1C1C">
                      <a:alpha val="50000"/>
                    </a:srgbClr>
                  </a:outerShdw>
                </a:effectLst>
              </a14:hiddenEffects>
            </a:ext>
          </a:extLst>
        </p:spPr>
        <p:txBody>
          <a:bodyPr wrap="none" anchor="ctr"/>
          <a:lstStyle/>
          <a:p>
            <a:endParaRPr lang="zh-CN" altLang="en-US"/>
          </a:p>
        </p:txBody>
      </p:sp>
      <p:sp>
        <p:nvSpPr>
          <p:cNvPr id="27653" name="AutoShape 5"/>
          <p:cNvSpPr>
            <a:spLocks noChangeArrowheads="1"/>
          </p:cNvSpPr>
          <p:nvPr/>
        </p:nvSpPr>
        <p:spPr bwMode="gray">
          <a:xfrm>
            <a:off x="2085975" y="1717675"/>
            <a:ext cx="2438400" cy="1785938"/>
          </a:xfrm>
          <a:prstGeom prst="upArrow">
            <a:avLst>
              <a:gd name="adj1" fmla="val 50000"/>
              <a:gd name="adj2" fmla="val 18667"/>
            </a:avLst>
          </a:prstGeom>
          <a:gradFill rotWithShape="1">
            <a:gsLst>
              <a:gs pos="0">
                <a:schemeClr val="accent2">
                  <a:gamma/>
                  <a:shade val="66275"/>
                  <a:invGamma/>
                </a:schemeClr>
              </a:gs>
              <a:gs pos="100000">
                <a:schemeClr val="accent2"/>
              </a:gs>
            </a:gsLst>
            <a:lin ang="18900000" scaled="1"/>
          </a:gradFill>
          <a:ln>
            <a:noFill/>
          </a:ln>
          <a:effectLst/>
          <a:scene3d>
            <a:camera prst="legacyPerspectiveBottomRight"/>
            <a:lightRig rig="legacyFlat1" dir="t"/>
          </a:scene3d>
          <a:sp3d extrusionH="430200" prstMaterial="legacyMatte">
            <a:bevelT w="13500" h="13500" prst="angle"/>
            <a:bevelB w="13500" h="13500" prst="angle"/>
            <a:extrusionClr>
              <a:schemeClr val="accent2"/>
            </a:extrusionClr>
          </a:sp3d>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blurRad="63500" dist="38099" dir="2700000" algn="ctr" rotWithShape="0">
                    <a:srgbClr val="1C1C1C">
                      <a:alpha val="50000"/>
                    </a:srgbClr>
                  </a:outerShdw>
                </a:effectLst>
              </a14:hiddenEffects>
            </a:ext>
          </a:extLst>
        </p:spPr>
        <p:txBody>
          <a:bodyPr wrap="none" anchor="ctr">
            <a:flatTx/>
          </a:bodyPr>
          <a:lstStyle/>
          <a:p>
            <a:r>
              <a:rPr lang="zh-CN" altLang="zh-CN" dirty="0"/>
              <a:t> </a:t>
            </a:r>
            <a:r>
              <a:rPr lang="zh-CN" altLang="en-US" dirty="0" smtClean="0"/>
              <a:t>  跨平台</a:t>
            </a:r>
            <a:endParaRPr lang="zh-CN" altLang="en-US" dirty="0"/>
          </a:p>
        </p:txBody>
      </p:sp>
      <p:sp>
        <p:nvSpPr>
          <p:cNvPr id="27654" name="AutoShape 6"/>
          <p:cNvSpPr>
            <a:spLocks noChangeArrowheads="1"/>
          </p:cNvSpPr>
          <p:nvPr/>
        </p:nvSpPr>
        <p:spPr bwMode="gray">
          <a:xfrm>
            <a:off x="1485900" y="3098800"/>
            <a:ext cx="2438400" cy="1785938"/>
          </a:xfrm>
          <a:prstGeom prst="upArrow">
            <a:avLst>
              <a:gd name="adj1" fmla="val 50000"/>
              <a:gd name="adj2" fmla="val 18667"/>
            </a:avLst>
          </a:prstGeom>
          <a:gradFill rotWithShape="1">
            <a:gsLst>
              <a:gs pos="0">
                <a:schemeClr val="hlink">
                  <a:gamma/>
                  <a:shade val="56078"/>
                  <a:invGamma/>
                </a:schemeClr>
              </a:gs>
              <a:gs pos="100000">
                <a:schemeClr val="hlink"/>
              </a:gs>
            </a:gsLst>
            <a:lin ang="18900000" scaled="1"/>
          </a:gradFill>
          <a:ln>
            <a:noFill/>
          </a:ln>
          <a:effectLst/>
          <a:scene3d>
            <a:camera prst="legacyPerspectiveBottomRight"/>
            <a:lightRig rig="legacyFlat1" dir="t"/>
          </a:scene3d>
          <a:sp3d extrusionH="430200" prstMaterial="legacyMatte">
            <a:bevelT w="13500" h="13500" prst="angle"/>
            <a:bevelB w="13500" h="13500" prst="angle"/>
            <a:extrusionClr>
              <a:schemeClr val="hlink"/>
            </a:extrusionClr>
          </a:sp3d>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blurRad="63500" dist="38099" dir="2700000" algn="ctr" rotWithShape="0">
                    <a:srgbClr val="1C1C1C">
                      <a:alpha val="50000"/>
                    </a:srgbClr>
                  </a:outerShdw>
                </a:effectLst>
              </a14:hiddenEffects>
            </a:ext>
          </a:extLst>
        </p:spPr>
        <p:txBody>
          <a:bodyPr wrap="none" anchor="ctr">
            <a:flatTx/>
          </a:bodyPr>
          <a:lstStyle/>
          <a:p>
            <a:r>
              <a:rPr lang="zh-CN" altLang="zh-CN" b="1" dirty="0"/>
              <a:t>大数据方</a:t>
            </a:r>
            <a:r>
              <a:rPr lang="zh-CN" altLang="zh-CN" b="1" dirty="0" smtClean="0"/>
              <a:t>案和</a:t>
            </a:r>
            <a:endParaRPr lang="en-US" altLang="zh-CN" b="1" dirty="0" smtClean="0"/>
          </a:p>
          <a:p>
            <a:r>
              <a:rPr lang="zh-CN" altLang="zh-CN" b="1" dirty="0" smtClean="0"/>
              <a:t>高性能计算</a:t>
            </a:r>
            <a:r>
              <a:rPr lang="zh-CN" altLang="zh-CN" dirty="0" smtClean="0">
                <a:effectLst/>
              </a:rPr>
              <a:t> </a:t>
            </a:r>
            <a:endParaRPr lang="zh-CN" altLang="en-US" dirty="0"/>
          </a:p>
        </p:txBody>
      </p:sp>
      <p:sp>
        <p:nvSpPr>
          <p:cNvPr id="27655" name="AutoShape 7"/>
          <p:cNvSpPr>
            <a:spLocks noChangeArrowheads="1"/>
          </p:cNvSpPr>
          <p:nvPr/>
        </p:nvSpPr>
        <p:spPr bwMode="gray">
          <a:xfrm>
            <a:off x="2176463" y="5008563"/>
            <a:ext cx="5662612" cy="1316037"/>
          </a:xfrm>
          <a:prstGeom prst="roundRect">
            <a:avLst>
              <a:gd name="adj" fmla="val 9144"/>
            </a:avLst>
          </a:prstGeom>
          <a:solidFill>
            <a:srgbClr val="F8F8F8"/>
          </a:solidFill>
          <a:ln w="28575">
            <a:solidFill>
              <a:schemeClr val="accent1"/>
            </a:solidFill>
            <a:round/>
            <a:headEnd/>
            <a:tailEnd/>
          </a:ln>
          <a:effectLst/>
          <a:extLst>
            <a:ext uri="{AF507438-7753-43e0-B8FC-AC1667EBCBE1}">
              <a14:hiddenEffects xmlns:a14="http://schemas.microsoft.com/office/drawing/2010/main">
                <a:effectLst>
                  <a:outerShdw blurRad="63500" dist="38099" dir="2700000" algn="ctr" rotWithShape="0">
                    <a:srgbClr val="1C1C1C">
                      <a:alpha val="50000"/>
                    </a:srgbClr>
                  </a:outerShdw>
                </a:effectLst>
              </a14:hiddenEffects>
            </a:ext>
          </a:extLst>
        </p:spPr>
        <p:txBody>
          <a:bodyPr wrap="none" anchor="ctr"/>
          <a:lstStyle/>
          <a:p>
            <a:endParaRPr lang="zh-CN" altLang="en-US"/>
          </a:p>
        </p:txBody>
      </p:sp>
      <p:sp>
        <p:nvSpPr>
          <p:cNvPr id="27656" name="AutoShape 8"/>
          <p:cNvSpPr>
            <a:spLocks noChangeArrowheads="1"/>
          </p:cNvSpPr>
          <p:nvPr/>
        </p:nvSpPr>
        <p:spPr bwMode="gray">
          <a:xfrm>
            <a:off x="904875" y="4487863"/>
            <a:ext cx="2438400" cy="1785937"/>
          </a:xfrm>
          <a:prstGeom prst="upArrow">
            <a:avLst>
              <a:gd name="adj1" fmla="val 50000"/>
              <a:gd name="adj2" fmla="val 18667"/>
            </a:avLst>
          </a:prstGeom>
          <a:gradFill rotWithShape="1">
            <a:gsLst>
              <a:gs pos="0">
                <a:schemeClr val="accent1">
                  <a:gamma/>
                  <a:shade val="57255"/>
                  <a:invGamma/>
                </a:schemeClr>
              </a:gs>
              <a:gs pos="100000">
                <a:schemeClr val="accent1"/>
              </a:gs>
            </a:gsLst>
            <a:lin ang="18900000" scaled="1"/>
          </a:gradFill>
          <a:ln>
            <a:noFill/>
          </a:ln>
          <a:effectLst/>
          <a:scene3d>
            <a:camera prst="legacyPerspectiveBottomRight"/>
            <a:lightRig rig="legacyFlat1" dir="t"/>
          </a:scene3d>
          <a:sp3d extrusionH="430200" prstMaterial="legacyMatte">
            <a:bevelT w="13500" h="13500" prst="angle"/>
            <a:bevelB w="13500" h="13500" prst="angle"/>
            <a:extrusionClr>
              <a:schemeClr val="accent1"/>
            </a:extrusionClr>
          </a:sp3d>
          <a:extLst>
            <a:ext uri="{91240B29-F687-4f45-9708-019B960494DF}">
              <a14:hiddenLine xmlns:a14="http://schemas.microsoft.com/office/drawing/2010/main" w="19050">
                <a:noFill/>
                <a:miter lim="800000"/>
                <a:headEnd/>
                <a:tailEnd/>
              </a14:hiddenLine>
            </a:ext>
            <a:ext uri="{AF507438-7753-43e0-B8FC-AC1667EBCBE1}">
              <a14:hiddenEffects xmlns:a14="http://schemas.microsoft.com/office/drawing/2010/main">
                <a:effectLst>
                  <a:outerShdw blurRad="63500" dist="38099" dir="2700000" algn="ctr" rotWithShape="0">
                    <a:srgbClr val="1C1C1C">
                      <a:alpha val="50000"/>
                    </a:srgbClr>
                  </a:outerShdw>
                </a:effectLst>
              </a14:hiddenEffects>
            </a:ext>
          </a:extLst>
        </p:spPr>
        <p:txBody>
          <a:bodyPr wrap="none" anchor="ctr">
            <a:flatTx/>
          </a:bodyPr>
          <a:lstStyle/>
          <a:p>
            <a:r>
              <a:rPr lang="en-US" altLang="zh-CN" b="1" dirty="0" smtClean="0"/>
              <a:t>  </a:t>
            </a:r>
            <a:r>
              <a:rPr lang="zh-CN" altLang="zh-CN" b="1" dirty="0" smtClean="0"/>
              <a:t>交互性</a:t>
            </a:r>
            <a:r>
              <a:rPr lang="zh-CN" altLang="zh-CN" dirty="0" smtClean="0">
                <a:effectLst/>
              </a:rPr>
              <a:t> </a:t>
            </a:r>
            <a:endParaRPr lang="zh-CN" altLang="en-US" dirty="0"/>
          </a:p>
        </p:txBody>
      </p:sp>
      <p:sp>
        <p:nvSpPr>
          <p:cNvPr id="27663" name="Text Box 15"/>
          <p:cNvSpPr txBox="1">
            <a:spLocks noChangeArrowheads="1"/>
          </p:cNvSpPr>
          <p:nvPr/>
        </p:nvSpPr>
        <p:spPr bwMode="gray">
          <a:xfrm>
            <a:off x="3209925" y="5146675"/>
            <a:ext cx="3763963" cy="114698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spcBef>
                <a:spcPct val="50000"/>
              </a:spcBef>
              <a:buFontTx/>
              <a:buChar char="•"/>
            </a:pPr>
            <a:r>
              <a:rPr lang="en-US" altLang="zh-CN" sz="1600" b="1" dirty="0">
                <a:solidFill>
                  <a:srgbClr val="000000"/>
                </a:solidFill>
                <a:cs typeface="Arial" charset="0"/>
              </a:rPr>
              <a:t> </a:t>
            </a:r>
            <a:r>
              <a:rPr lang="en-US" altLang="zh-CN" sz="1600" dirty="0"/>
              <a:t>shiny</a:t>
            </a:r>
            <a:r>
              <a:rPr lang="zh-CN" altLang="zh-CN" sz="1600" dirty="0" smtClean="0">
                <a:effectLst/>
              </a:rPr>
              <a:t> </a:t>
            </a:r>
            <a:endParaRPr lang="en-US" altLang="zh-CN" sz="1600" dirty="0" smtClean="0">
              <a:effectLst/>
            </a:endParaRPr>
          </a:p>
          <a:p>
            <a:pPr>
              <a:lnSpc>
                <a:spcPct val="110000"/>
              </a:lnSpc>
              <a:spcBef>
                <a:spcPct val="50000"/>
              </a:spcBef>
              <a:buFontTx/>
              <a:buChar char="•"/>
            </a:pPr>
            <a:r>
              <a:rPr lang="en-US" altLang="zh-CN" sz="1600" b="1" dirty="0" smtClean="0">
                <a:solidFill>
                  <a:srgbClr val="000000"/>
                </a:solidFill>
                <a:cs typeface="Arial" charset="0"/>
              </a:rPr>
              <a:t> </a:t>
            </a:r>
            <a:r>
              <a:rPr lang="en-US" altLang="zh-CN" sz="1600" dirty="0" err="1" smtClean="0">
                <a:solidFill>
                  <a:srgbClr val="000000"/>
                </a:solidFill>
                <a:cs typeface="Arial" charset="0"/>
              </a:rPr>
              <a:t>Javascript</a:t>
            </a:r>
            <a:endParaRPr lang="en-US" altLang="zh-CN" sz="1600" b="1" dirty="0">
              <a:solidFill>
                <a:srgbClr val="000000"/>
              </a:solidFill>
              <a:cs typeface="Arial" charset="0"/>
            </a:endParaRPr>
          </a:p>
          <a:p>
            <a:pPr>
              <a:lnSpc>
                <a:spcPct val="110000"/>
              </a:lnSpc>
              <a:spcBef>
                <a:spcPct val="50000"/>
              </a:spcBef>
              <a:buFontTx/>
              <a:buChar char="•"/>
            </a:pPr>
            <a:endParaRPr lang="en-US" altLang="zh-CN" sz="1600" b="1" dirty="0">
              <a:solidFill>
                <a:srgbClr val="000000"/>
              </a:solidFill>
              <a:cs typeface="Arial" charset="0"/>
            </a:endParaRPr>
          </a:p>
        </p:txBody>
      </p:sp>
      <p:sp>
        <p:nvSpPr>
          <p:cNvPr id="27664" name="Text Box 16"/>
          <p:cNvSpPr txBox="1">
            <a:spLocks noChangeArrowheads="1"/>
          </p:cNvSpPr>
          <p:nvPr/>
        </p:nvSpPr>
        <p:spPr bwMode="gray">
          <a:xfrm>
            <a:off x="4287838" y="2328863"/>
            <a:ext cx="3398837" cy="114698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spcBef>
                <a:spcPct val="50000"/>
              </a:spcBef>
              <a:buFontTx/>
              <a:buChar char="•"/>
            </a:pPr>
            <a:r>
              <a:rPr lang="en-US" altLang="zh-CN" sz="1600" b="1" dirty="0">
                <a:solidFill>
                  <a:srgbClr val="000000"/>
                </a:solidFill>
                <a:cs typeface="Arial" charset="0"/>
              </a:rPr>
              <a:t> </a:t>
            </a:r>
            <a:r>
              <a:rPr lang="zh-CN" altLang="en-US" sz="1600" b="1" dirty="0" smtClean="0">
                <a:solidFill>
                  <a:srgbClr val="000000"/>
                </a:solidFill>
                <a:cs typeface="Arial" charset="0"/>
              </a:rPr>
              <a:t>语言的兼容性</a:t>
            </a:r>
            <a:endParaRPr lang="en-US" altLang="zh-CN" sz="1600" b="1" dirty="0" smtClean="0">
              <a:solidFill>
                <a:srgbClr val="000000"/>
              </a:solidFill>
              <a:cs typeface="Arial" charset="0"/>
            </a:endParaRPr>
          </a:p>
          <a:p>
            <a:pPr>
              <a:lnSpc>
                <a:spcPct val="110000"/>
              </a:lnSpc>
              <a:spcBef>
                <a:spcPct val="50000"/>
              </a:spcBef>
              <a:buFontTx/>
              <a:buChar char="•"/>
            </a:pPr>
            <a:r>
              <a:rPr lang="en-US" altLang="zh-CN" sz="1600" b="1" dirty="0" smtClean="0">
                <a:solidFill>
                  <a:srgbClr val="000000"/>
                </a:solidFill>
                <a:cs typeface="Arial" charset="0"/>
              </a:rPr>
              <a:t> </a:t>
            </a:r>
            <a:r>
              <a:rPr lang="zh-CN" altLang="en-US" sz="1600" dirty="0" smtClean="0">
                <a:solidFill>
                  <a:srgbClr val="000000"/>
                </a:solidFill>
                <a:cs typeface="Arial" charset="0"/>
              </a:rPr>
              <a:t>平台的兼容性</a:t>
            </a:r>
            <a:r>
              <a:rPr lang="en-US" altLang="zh-CN" sz="1600" b="1" dirty="0" smtClean="0">
                <a:solidFill>
                  <a:srgbClr val="000000"/>
                </a:solidFill>
                <a:cs typeface="Arial" charset="0"/>
              </a:rPr>
              <a:t> </a:t>
            </a:r>
            <a:r>
              <a:rPr lang="en-US" altLang="zh-CN" sz="1600" dirty="0" smtClean="0">
                <a:solidFill>
                  <a:srgbClr val="000000"/>
                </a:solidFill>
                <a:cs typeface="Arial" charset="0"/>
              </a:rPr>
              <a:t> </a:t>
            </a:r>
          </a:p>
          <a:p>
            <a:pPr>
              <a:lnSpc>
                <a:spcPct val="110000"/>
              </a:lnSpc>
              <a:spcBef>
                <a:spcPct val="50000"/>
              </a:spcBef>
              <a:buFontTx/>
              <a:buChar char="•"/>
            </a:pPr>
            <a:r>
              <a:rPr lang="zh-CN" altLang="en-US" sz="1600" dirty="0" smtClean="0">
                <a:solidFill>
                  <a:srgbClr val="000000"/>
                </a:solidFill>
                <a:cs typeface="Arial" charset="0"/>
              </a:rPr>
              <a:t> 简化操作，整合功能，云平台</a:t>
            </a:r>
            <a:endParaRPr lang="en-US" altLang="zh-CN" sz="1600" dirty="0" smtClean="0">
              <a:solidFill>
                <a:srgbClr val="000000"/>
              </a:solidFill>
              <a:cs typeface="Arial" charset="0"/>
            </a:endParaRPr>
          </a:p>
        </p:txBody>
      </p:sp>
      <p:sp>
        <p:nvSpPr>
          <p:cNvPr id="27665" name="Text Box 17"/>
          <p:cNvSpPr txBox="1">
            <a:spLocks noChangeArrowheads="1"/>
          </p:cNvSpPr>
          <p:nvPr/>
        </p:nvSpPr>
        <p:spPr bwMode="gray">
          <a:xfrm>
            <a:off x="3670300" y="3698875"/>
            <a:ext cx="3759200" cy="1146981"/>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110000"/>
              </a:lnSpc>
              <a:spcBef>
                <a:spcPct val="50000"/>
              </a:spcBef>
              <a:buFontTx/>
              <a:buChar char="•"/>
            </a:pPr>
            <a:r>
              <a:rPr lang="en-US" altLang="zh-CN" sz="1600" b="1" dirty="0">
                <a:solidFill>
                  <a:srgbClr val="000000"/>
                </a:solidFill>
                <a:cs typeface="Arial" charset="0"/>
              </a:rPr>
              <a:t>  </a:t>
            </a:r>
            <a:r>
              <a:rPr lang="en-US" altLang="zh-CN" sz="1600" b="1" dirty="0" err="1" smtClean="0">
                <a:solidFill>
                  <a:srgbClr val="000000"/>
                </a:solidFill>
                <a:cs typeface="Arial" charset="0"/>
              </a:rPr>
              <a:t>Hadoop</a:t>
            </a:r>
            <a:r>
              <a:rPr lang="zh-CN" altLang="en-US" sz="1600" b="1" dirty="0" smtClean="0">
                <a:solidFill>
                  <a:srgbClr val="000000"/>
                </a:solidFill>
                <a:cs typeface="Arial" charset="0"/>
              </a:rPr>
              <a:t> 和</a:t>
            </a:r>
            <a:r>
              <a:rPr lang="en-US" altLang="zh-CN" sz="1600" b="1" dirty="0" smtClean="0">
                <a:solidFill>
                  <a:srgbClr val="000000"/>
                </a:solidFill>
                <a:cs typeface="Arial" charset="0"/>
              </a:rPr>
              <a:t>spark</a:t>
            </a:r>
          </a:p>
          <a:p>
            <a:pPr>
              <a:lnSpc>
                <a:spcPct val="110000"/>
              </a:lnSpc>
              <a:spcBef>
                <a:spcPct val="50000"/>
              </a:spcBef>
              <a:buFontTx/>
              <a:buChar char="•"/>
            </a:pPr>
            <a:r>
              <a:rPr lang="en-US" altLang="zh-CN" sz="1600" b="1" dirty="0" smtClean="0">
                <a:solidFill>
                  <a:srgbClr val="000000"/>
                </a:solidFill>
                <a:cs typeface="Arial" charset="0"/>
              </a:rPr>
              <a:t> </a:t>
            </a:r>
            <a:r>
              <a:rPr lang="en-US" altLang="zh-CN" sz="1600" dirty="0" smtClean="0">
                <a:solidFill>
                  <a:srgbClr val="000000"/>
                </a:solidFill>
                <a:cs typeface="Arial" charset="0"/>
              </a:rPr>
              <a:t> </a:t>
            </a:r>
            <a:r>
              <a:rPr lang="zh-CN" altLang="en-US" sz="1600" dirty="0" smtClean="0">
                <a:solidFill>
                  <a:srgbClr val="000000"/>
                </a:solidFill>
                <a:cs typeface="Arial" charset="0"/>
              </a:rPr>
              <a:t>硬件配置</a:t>
            </a:r>
            <a:endParaRPr lang="en-US" altLang="zh-CN" sz="1600" b="1" dirty="0">
              <a:solidFill>
                <a:srgbClr val="000000"/>
              </a:solidFill>
              <a:cs typeface="Arial" charset="0"/>
            </a:endParaRPr>
          </a:p>
          <a:p>
            <a:pPr>
              <a:lnSpc>
                <a:spcPct val="110000"/>
              </a:lnSpc>
              <a:spcBef>
                <a:spcPct val="50000"/>
              </a:spcBef>
              <a:buFontTx/>
              <a:buChar char="•"/>
            </a:pPr>
            <a:r>
              <a:rPr lang="en-US" altLang="zh-CN" sz="1600" b="1" dirty="0">
                <a:solidFill>
                  <a:srgbClr val="000000"/>
                </a:solidFill>
                <a:cs typeface="Arial" charset="0"/>
              </a:rPr>
              <a:t> </a:t>
            </a:r>
            <a:r>
              <a:rPr lang="en-US" altLang="zh-CN" sz="1600" dirty="0">
                <a:solidFill>
                  <a:srgbClr val="000000"/>
                </a:solidFill>
                <a:cs typeface="Arial" charset="0"/>
              </a:rPr>
              <a:t> </a:t>
            </a:r>
            <a:r>
              <a:rPr lang="zh-CN" altLang="en-US" sz="1600" dirty="0" smtClean="0">
                <a:solidFill>
                  <a:srgbClr val="000000"/>
                </a:solidFill>
                <a:cs typeface="Arial" charset="0"/>
              </a:rPr>
              <a:t>高性能计算</a:t>
            </a:r>
            <a:endParaRPr lang="en-US" altLang="zh-CN" sz="1600" b="1" dirty="0">
              <a:solidFill>
                <a:srgbClr val="000000"/>
              </a:solidFill>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3600" dirty="0" smtClean="0"/>
              <a:t>致谢</a:t>
            </a:r>
            <a:endParaRPr lang="zh-CN" altLang="zh-CN" sz="3600" dirty="0"/>
          </a:p>
        </p:txBody>
      </p:sp>
      <p:sp>
        <p:nvSpPr>
          <p:cNvPr id="6147" name="Rectangle 3"/>
          <p:cNvSpPr>
            <a:spLocks noGrp="1" noChangeArrowheads="1"/>
          </p:cNvSpPr>
          <p:nvPr>
            <p:ph type="body" sz="half" idx="1"/>
          </p:nvPr>
        </p:nvSpPr>
        <p:spPr>
          <a:xfrm>
            <a:off x="838200" y="2819400"/>
            <a:ext cx="7467600" cy="304800"/>
          </a:xfrm>
        </p:spPr>
        <p:txBody>
          <a:bodyPr/>
          <a:lstStyle/>
          <a:p>
            <a:pPr marL="0" indent="0">
              <a:buNone/>
            </a:pPr>
            <a:r>
              <a:rPr lang="zh-CN" altLang="en-US" dirty="0" smtClean="0">
                <a:effectLst/>
              </a:rPr>
              <a:t>在此感谢我的指导老师杨伟老师</a:t>
            </a:r>
            <a:r>
              <a:rPr lang="zh-CN" altLang="en-US" dirty="0" smtClean="0"/>
              <a:t>对我的毕业论文的指导和帮助！</a:t>
            </a:r>
            <a:endParaRPr lang="en-US" altLang="zh-CN" dirty="0" smtClean="0">
              <a:effectLst/>
            </a:endParaRPr>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6349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spcBef>
                <a:spcPct val="50000"/>
              </a:spcBef>
            </a:pPr>
            <a:r>
              <a:rPr lang="zh-CN" altLang="en-US" sz="3600" dirty="0">
                <a:solidFill>
                  <a:schemeClr val="bg1"/>
                </a:solidFill>
                <a:cs typeface="Arial" charset="0"/>
              </a:rPr>
              <a:t>可重复性研究的现状</a:t>
            </a:r>
            <a:endParaRPr lang="en-US" altLang="zh-CN" sz="3600" dirty="0">
              <a:solidFill>
                <a:schemeClr val="bg1"/>
              </a:solidFill>
              <a:cs typeface="Arial" charset="0"/>
            </a:endParaRPr>
          </a:p>
        </p:txBody>
      </p:sp>
      <p:sp>
        <p:nvSpPr>
          <p:cNvPr id="6147" name="Rectangle 3"/>
          <p:cNvSpPr>
            <a:spLocks noGrp="1" noChangeArrowheads="1"/>
          </p:cNvSpPr>
          <p:nvPr>
            <p:ph type="body" sz="half" idx="1"/>
          </p:nvPr>
        </p:nvSpPr>
        <p:spPr>
          <a:xfrm>
            <a:off x="609600" y="1752601"/>
            <a:ext cx="7467600" cy="838200"/>
          </a:xfrm>
        </p:spPr>
        <p:txBody>
          <a:bodyPr/>
          <a:lstStyle/>
          <a:p>
            <a:pPr>
              <a:buSzPct val="90000"/>
            </a:pPr>
            <a:r>
              <a:rPr lang="zh-CN" altLang="zh-CN" sz="2800" b="1" dirty="0"/>
              <a:t>计算科学的发展需要满足可重复性的要求</a:t>
            </a:r>
            <a:r>
              <a:rPr lang="zh-CN" altLang="zh-CN" sz="2800" dirty="0" smtClean="0">
                <a:effectLst/>
              </a:rPr>
              <a:t> </a:t>
            </a:r>
            <a:endParaRPr lang="en-US" altLang="zh-CN" sz="30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descr="p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124200"/>
            <a:ext cx="5372100" cy="276225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spcBef>
                <a:spcPct val="50000"/>
              </a:spcBef>
            </a:pPr>
            <a:r>
              <a:rPr lang="zh-CN" altLang="en-US" sz="3600" dirty="0">
                <a:solidFill>
                  <a:schemeClr val="bg1"/>
                </a:solidFill>
                <a:cs typeface="Arial" charset="0"/>
              </a:rPr>
              <a:t>可重复性研究的现状</a:t>
            </a:r>
            <a:endParaRPr lang="en-US" altLang="zh-CN" sz="3600" dirty="0">
              <a:solidFill>
                <a:schemeClr val="bg1"/>
              </a:solidFill>
              <a:cs typeface="Arial" charset="0"/>
            </a:endParaRPr>
          </a:p>
        </p:txBody>
      </p:sp>
      <p:sp>
        <p:nvSpPr>
          <p:cNvPr id="6147" name="Rectangle 3"/>
          <p:cNvSpPr>
            <a:spLocks noGrp="1" noChangeArrowheads="1"/>
          </p:cNvSpPr>
          <p:nvPr>
            <p:ph type="body" sz="half" idx="1"/>
          </p:nvPr>
        </p:nvSpPr>
        <p:spPr>
          <a:xfrm>
            <a:off x="609600" y="1752601"/>
            <a:ext cx="7467600" cy="838200"/>
          </a:xfrm>
        </p:spPr>
        <p:txBody>
          <a:bodyPr/>
          <a:lstStyle/>
          <a:p>
            <a:pPr>
              <a:buSzPct val="90000"/>
            </a:pPr>
            <a:r>
              <a:rPr lang="zh-CN" altLang="zh-CN" sz="2800" b="1" dirty="0"/>
              <a:t>计算科学的发展需要满足可重复性的要求</a:t>
            </a:r>
            <a:r>
              <a:rPr lang="zh-CN" altLang="zh-CN" sz="2800" dirty="0" smtClean="0">
                <a:effectLst/>
              </a:rPr>
              <a:t> </a:t>
            </a:r>
            <a:endParaRPr lang="en-US" altLang="zh-CN" sz="30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descr="p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438400"/>
            <a:ext cx="4739878" cy="4191000"/>
          </a:xfrm>
          <a:prstGeom prst="rect">
            <a:avLst/>
          </a:prstGeom>
        </p:spPr>
      </p:pic>
    </p:spTree>
    <p:extLst>
      <p:ext uri="{BB962C8B-B14F-4D97-AF65-F5344CB8AC3E}">
        <p14:creationId xmlns:p14="http://schemas.microsoft.com/office/powerpoint/2010/main" val="47776902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228600"/>
            <a:ext cx="5943600" cy="1143000"/>
          </a:xfrm>
        </p:spPr>
        <p:txBody>
          <a:bodyPr/>
          <a:lstStyle/>
          <a:p>
            <a:r>
              <a:rPr lang="zh-CN" altLang="zh-CN" sz="3600" dirty="0"/>
              <a:t>可重复性研究的意义</a:t>
            </a:r>
          </a:p>
        </p:txBody>
      </p:sp>
      <p:sp>
        <p:nvSpPr>
          <p:cNvPr id="14339" name="Freeform 3"/>
          <p:cNvSpPr>
            <a:spLocks/>
          </p:cNvSpPr>
          <p:nvPr/>
        </p:nvSpPr>
        <p:spPr bwMode="gray">
          <a:xfrm>
            <a:off x="685800" y="3276600"/>
            <a:ext cx="297973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292929"/>
                  </a:outerShdw>
                </a:effectLst>
              </a14:hiddenEffects>
            </a:ext>
          </a:extLst>
        </p:spPr>
        <p:txBody>
          <a:bodyPr wrap="none" anchor="ctr"/>
          <a:lstStyle/>
          <a:p>
            <a:endParaRPr lang="zh-CN" altLang="en-US"/>
          </a:p>
        </p:txBody>
      </p:sp>
      <p:sp>
        <p:nvSpPr>
          <p:cNvPr id="14340" name="Freeform 4"/>
          <p:cNvSpPr>
            <a:spLocks/>
          </p:cNvSpPr>
          <p:nvPr/>
        </p:nvSpPr>
        <p:spPr bwMode="gray">
          <a:xfrm>
            <a:off x="4572000" y="3200400"/>
            <a:ext cx="366712" cy="144780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292929"/>
                  </a:outerShdw>
                </a:effectLst>
              </a14:hiddenEffects>
            </a:ext>
          </a:extLst>
        </p:spPr>
        <p:txBody>
          <a:bodyPr wrap="none" anchor="ctr"/>
          <a:lstStyle/>
          <a:p>
            <a:endParaRPr lang="zh-CN" altLang="en-US"/>
          </a:p>
        </p:txBody>
      </p:sp>
      <p:sp>
        <p:nvSpPr>
          <p:cNvPr id="14341" name="Freeform 5"/>
          <p:cNvSpPr>
            <a:spLocks/>
          </p:cNvSpPr>
          <p:nvPr/>
        </p:nvSpPr>
        <p:spPr bwMode="gray">
          <a:xfrm flipH="1">
            <a:off x="4922837" y="3224212"/>
            <a:ext cx="2620962" cy="142398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292929"/>
                  </a:outerShdw>
                </a:effectLst>
              </a14:hiddenEffects>
            </a:ext>
          </a:extLst>
        </p:spPr>
        <p:txBody>
          <a:bodyPr wrap="none" anchor="ctr"/>
          <a:lstStyle/>
          <a:p>
            <a:endParaRPr lang="zh-CN" altLang="en-US"/>
          </a:p>
        </p:txBody>
      </p:sp>
      <p:grpSp>
        <p:nvGrpSpPr>
          <p:cNvPr id="14342" name="Group 6"/>
          <p:cNvGrpSpPr>
            <a:grpSpLocks/>
          </p:cNvGrpSpPr>
          <p:nvPr/>
        </p:nvGrpSpPr>
        <p:grpSpPr bwMode="auto">
          <a:xfrm>
            <a:off x="304800" y="1981200"/>
            <a:ext cx="2286000" cy="1322388"/>
            <a:chOff x="4320" y="1152"/>
            <a:chExt cx="414" cy="402"/>
          </a:xfrm>
        </p:grpSpPr>
        <p:sp>
          <p:nvSpPr>
            <p:cNvPr id="14343" name="AutoShape 7"/>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blurRad="63500" dist="53882" dir="2700000" algn="ctr" rotWithShape="0">
                <a:srgbClr val="000000">
                  <a:alpha val="50000"/>
                </a:srgbClr>
              </a:outerShdw>
            </a:effectLst>
          </p:spPr>
          <p:txBody>
            <a:bodyPr wrap="none" anchor="ctr"/>
            <a:lstStyle/>
            <a:p>
              <a:endParaRPr lang="zh-CN" altLang="en-US"/>
            </a:p>
          </p:txBody>
        </p:sp>
        <p:sp>
          <p:nvSpPr>
            <p:cNvPr id="14344" name="Freeform 8"/>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14345" name="Rectangle 9"/>
          <p:cNvSpPr>
            <a:spLocks noChangeArrowheads="1"/>
          </p:cNvSpPr>
          <p:nvPr/>
        </p:nvSpPr>
        <p:spPr bwMode="gray">
          <a:xfrm>
            <a:off x="533400" y="2286000"/>
            <a:ext cx="2044149" cy="646331"/>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C0C0C0">
                      <a:alpha val="74998"/>
                    </a:srgbClr>
                  </a:outerShdw>
                </a:effectLst>
              </a14:hiddenEffects>
            </a:ext>
          </a:extLst>
        </p:spPr>
        <p:txBody>
          <a:bodyPr wrap="none">
            <a:spAutoFit/>
            <a:flatTx/>
          </a:bodyPr>
          <a:lstStyle/>
          <a:p>
            <a:pPr algn="ctr"/>
            <a:r>
              <a:rPr lang="en-US" altLang="en-US" b="1" dirty="0" smtClean="0">
                <a:solidFill>
                  <a:srgbClr val="FFFFFF"/>
                </a:solidFill>
                <a:cs typeface="Arial" charset="0"/>
              </a:rPr>
              <a:t>研究项目的连续性</a:t>
            </a:r>
          </a:p>
          <a:p>
            <a:pPr algn="ctr"/>
            <a:r>
              <a:rPr lang="en-US" altLang="en-US" b="1" dirty="0" smtClean="0">
                <a:solidFill>
                  <a:srgbClr val="FFFFFF"/>
                </a:solidFill>
                <a:cs typeface="Arial" charset="0"/>
              </a:rPr>
              <a:t>和合作的要求</a:t>
            </a:r>
            <a:endParaRPr lang="en-US" altLang="zh-CN" b="1" dirty="0">
              <a:solidFill>
                <a:srgbClr val="FFFFFF"/>
              </a:solidFill>
              <a:cs typeface="Arial" charset="0"/>
            </a:endParaRPr>
          </a:p>
        </p:txBody>
      </p:sp>
      <p:grpSp>
        <p:nvGrpSpPr>
          <p:cNvPr id="14346" name="Group 10"/>
          <p:cNvGrpSpPr>
            <a:grpSpLocks/>
          </p:cNvGrpSpPr>
          <p:nvPr/>
        </p:nvGrpSpPr>
        <p:grpSpPr bwMode="auto">
          <a:xfrm>
            <a:off x="2819400" y="1981200"/>
            <a:ext cx="1362075" cy="1322388"/>
            <a:chOff x="4320" y="1152"/>
            <a:chExt cx="414" cy="402"/>
          </a:xfrm>
        </p:grpSpPr>
        <p:sp>
          <p:nvSpPr>
            <p:cNvPr id="14347" name="AutoShape 11"/>
            <p:cNvSpPr>
              <a:spLocks noChangeArrowheads="1"/>
            </p:cNvSpPr>
            <p:nvPr/>
          </p:nvSpPr>
          <p:spPr bwMode="gray">
            <a:xfrm>
              <a:off x="4320" y="1152"/>
              <a:ext cx="414" cy="402"/>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FFFFF"/>
              </a:solidFill>
              <a:round/>
              <a:headEnd/>
              <a:tailEnd/>
            </a:ln>
            <a:effectLst>
              <a:outerShdw blurRad="63500" dist="53882" dir="2700000" algn="ctr" rotWithShape="0">
                <a:srgbClr val="000000">
                  <a:alpha val="50000"/>
                </a:srgbClr>
              </a:outerShdw>
            </a:effectLst>
          </p:spPr>
          <p:txBody>
            <a:bodyPr wrap="none" anchor="ctr"/>
            <a:lstStyle/>
            <a:p>
              <a:endParaRPr lang="zh-CN" altLang="en-US"/>
            </a:p>
          </p:txBody>
        </p:sp>
        <p:sp>
          <p:nvSpPr>
            <p:cNvPr id="14348" name="Freeform 12"/>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grpSp>
        <p:nvGrpSpPr>
          <p:cNvPr id="14349" name="Group 13"/>
          <p:cNvGrpSpPr>
            <a:grpSpLocks/>
          </p:cNvGrpSpPr>
          <p:nvPr/>
        </p:nvGrpSpPr>
        <p:grpSpPr bwMode="auto">
          <a:xfrm>
            <a:off x="4343400" y="1981200"/>
            <a:ext cx="1676400" cy="1322388"/>
            <a:chOff x="4320" y="1152"/>
            <a:chExt cx="414" cy="402"/>
          </a:xfrm>
        </p:grpSpPr>
        <p:sp>
          <p:nvSpPr>
            <p:cNvPr id="14350" name="AutoShape 14"/>
            <p:cNvSpPr>
              <a:spLocks noChangeArrowheads="1"/>
            </p:cNvSpPr>
            <p:nvPr/>
          </p:nvSpPr>
          <p:spPr bwMode="gray">
            <a:xfrm>
              <a:off x="4320" y="1152"/>
              <a:ext cx="414" cy="402"/>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FFFFF"/>
              </a:solidFill>
              <a:round/>
              <a:headEnd/>
              <a:tailEnd/>
            </a:ln>
            <a:effectLst>
              <a:outerShdw blurRad="63500" dist="53882" dir="2700000" algn="ctr" rotWithShape="0">
                <a:srgbClr val="000000">
                  <a:alpha val="50000"/>
                </a:srgbClr>
              </a:outerShdw>
            </a:effectLst>
          </p:spPr>
          <p:txBody>
            <a:bodyPr wrap="none" anchor="ctr"/>
            <a:lstStyle/>
            <a:p>
              <a:endParaRPr lang="zh-CN" altLang="en-US"/>
            </a:p>
          </p:txBody>
        </p:sp>
        <p:sp>
          <p:nvSpPr>
            <p:cNvPr id="14351" name="Freeform 15"/>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14352" name="Rectangle 16"/>
          <p:cNvSpPr>
            <a:spLocks noChangeArrowheads="1"/>
          </p:cNvSpPr>
          <p:nvPr/>
        </p:nvSpPr>
        <p:spPr bwMode="gray">
          <a:xfrm>
            <a:off x="2971800" y="2362200"/>
            <a:ext cx="1107996" cy="646331"/>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C0C0C0">
                      <a:alpha val="74998"/>
                    </a:srgbClr>
                  </a:outerShdw>
                </a:effectLst>
              </a14:hiddenEffects>
            </a:ext>
          </a:extLst>
        </p:spPr>
        <p:txBody>
          <a:bodyPr wrap="none">
            <a:spAutoFit/>
            <a:flatTx/>
          </a:bodyPr>
          <a:lstStyle/>
          <a:p>
            <a:pPr algn="ctr"/>
            <a:r>
              <a:rPr lang="zh-CN" altLang="zh-CN" b="1" dirty="0">
                <a:solidFill>
                  <a:srgbClr val="FFFFFF"/>
                </a:solidFill>
                <a:cs typeface="Arial" charset="0"/>
              </a:rPr>
              <a:t>知识累积</a:t>
            </a:r>
            <a:endParaRPr lang="en-US" altLang="zh-CN" b="1" dirty="0">
              <a:solidFill>
                <a:srgbClr val="FFFFFF"/>
              </a:solidFill>
              <a:cs typeface="Arial" charset="0"/>
            </a:endParaRPr>
          </a:p>
          <a:p>
            <a:pPr algn="ctr"/>
            <a:r>
              <a:rPr lang="zh-CN" altLang="zh-CN" b="1" dirty="0">
                <a:solidFill>
                  <a:srgbClr val="FFFFFF"/>
                </a:solidFill>
                <a:cs typeface="Arial" charset="0"/>
              </a:rPr>
              <a:t>的困难 </a:t>
            </a:r>
            <a:endParaRPr lang="en-US" altLang="zh-CN" b="1" dirty="0">
              <a:solidFill>
                <a:srgbClr val="FFFFFF"/>
              </a:solidFill>
              <a:cs typeface="Arial" charset="0"/>
            </a:endParaRPr>
          </a:p>
        </p:txBody>
      </p:sp>
      <p:sp>
        <p:nvSpPr>
          <p:cNvPr id="14353" name="Rectangle 17"/>
          <p:cNvSpPr>
            <a:spLocks noChangeArrowheads="1"/>
          </p:cNvSpPr>
          <p:nvPr/>
        </p:nvSpPr>
        <p:spPr bwMode="gray">
          <a:xfrm>
            <a:off x="4419600" y="2362200"/>
            <a:ext cx="1569660" cy="646331"/>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C0C0C0">
                      <a:alpha val="74998"/>
                    </a:srgbClr>
                  </a:outerShdw>
                </a:effectLst>
              </a14:hiddenEffects>
            </a:ext>
          </a:extLst>
        </p:spPr>
        <p:txBody>
          <a:bodyPr wrap="none">
            <a:spAutoFit/>
            <a:flatTx/>
          </a:bodyPr>
          <a:lstStyle/>
          <a:p>
            <a:pPr algn="ctr"/>
            <a:r>
              <a:rPr lang="zh-CN" altLang="zh-CN" b="1" dirty="0">
                <a:solidFill>
                  <a:srgbClr val="FFFFFF"/>
                </a:solidFill>
                <a:cs typeface="Arial" charset="0"/>
              </a:rPr>
              <a:t>数据科学任务</a:t>
            </a:r>
            <a:endParaRPr lang="en-US" altLang="zh-CN" b="1" dirty="0">
              <a:solidFill>
                <a:srgbClr val="FFFFFF"/>
              </a:solidFill>
              <a:cs typeface="Arial" charset="0"/>
            </a:endParaRPr>
          </a:p>
          <a:p>
            <a:pPr algn="ctr"/>
            <a:r>
              <a:rPr lang="zh-CN" altLang="zh-CN" b="1" dirty="0">
                <a:solidFill>
                  <a:srgbClr val="FFFFFF"/>
                </a:solidFill>
                <a:cs typeface="Arial" charset="0"/>
              </a:rPr>
              <a:t>中的时间分配 </a:t>
            </a:r>
            <a:endParaRPr lang="en-US" altLang="zh-CN" b="1" dirty="0">
              <a:solidFill>
                <a:srgbClr val="FFFFFF"/>
              </a:solidFill>
              <a:cs typeface="Arial" charset="0"/>
            </a:endParaRPr>
          </a:p>
        </p:txBody>
      </p:sp>
      <p:grpSp>
        <p:nvGrpSpPr>
          <p:cNvPr id="14354" name="Group 18"/>
          <p:cNvGrpSpPr>
            <a:grpSpLocks/>
          </p:cNvGrpSpPr>
          <p:nvPr/>
        </p:nvGrpSpPr>
        <p:grpSpPr bwMode="auto">
          <a:xfrm>
            <a:off x="903288" y="4464050"/>
            <a:ext cx="7021512" cy="1936750"/>
            <a:chOff x="528" y="2736"/>
            <a:chExt cx="4423" cy="1220"/>
          </a:xfrm>
        </p:grpSpPr>
        <p:sp>
          <p:nvSpPr>
            <p:cNvPr id="14355" name="AutoShape 19"/>
            <p:cNvSpPr>
              <a:spLocks noChangeArrowheads="1"/>
            </p:cNvSpPr>
            <p:nvPr/>
          </p:nvSpPr>
          <p:spPr bwMode="ltGray">
            <a:xfrm>
              <a:off x="1456" y="2934"/>
              <a:ext cx="3495" cy="782"/>
            </a:xfrm>
            <a:prstGeom prst="roundRect">
              <a:avLst>
                <a:gd name="adj" fmla="val 16667"/>
              </a:avLst>
            </a:prstGeom>
            <a:solidFill>
              <a:schemeClr val="bg1"/>
            </a:solidFill>
            <a:ln w="57150">
              <a:solidFill>
                <a:schemeClr val="bg2"/>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zh-CN" altLang="en-US"/>
            </a:p>
          </p:txBody>
        </p:sp>
        <p:sp>
          <p:nvSpPr>
            <p:cNvPr id="14356" name="Rectangle 20"/>
            <p:cNvSpPr>
              <a:spLocks noChangeArrowheads="1"/>
            </p:cNvSpPr>
            <p:nvPr/>
          </p:nvSpPr>
          <p:spPr bwMode="auto">
            <a:xfrm>
              <a:off x="1831" y="3236"/>
              <a:ext cx="29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zh-CN" altLang="zh-CN" b="1" dirty="0"/>
                <a:t>可重复性是科学研究快速发展的需要</a:t>
              </a:r>
            </a:p>
          </p:txBody>
        </p:sp>
        <p:pic>
          <p:nvPicPr>
            <p:cNvPr id="14357" name="Picture 21" descr="YG_circl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 y="2736"/>
              <a:ext cx="1220" cy="1220"/>
            </a:xfrm>
            <a:prstGeom prst="rect">
              <a:avLst/>
            </a:prstGeom>
            <a:noFill/>
            <a:extLst>
              <a:ext uri="{909E8E84-426E-40dd-AFC4-6F175D3DCCD1}">
                <a14:hiddenFill xmlns:a14="http://schemas.microsoft.com/office/drawing/2010/main">
                  <a:solidFill>
                    <a:srgbClr val="FFFFFF"/>
                  </a:solidFill>
                </a14:hiddenFill>
              </a:ext>
            </a:extLst>
          </p:spPr>
        </p:pic>
        <p:sp>
          <p:nvSpPr>
            <p:cNvPr id="14358" name="Text Box 22"/>
            <p:cNvSpPr txBox="1">
              <a:spLocks noChangeArrowheads="1"/>
            </p:cNvSpPr>
            <p:nvPr/>
          </p:nvSpPr>
          <p:spPr bwMode="gray">
            <a:xfrm>
              <a:off x="722" y="3145"/>
              <a:ext cx="81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chemeClr val="tx1">
                        <a:alpha val="74998"/>
                      </a:schemeClr>
                    </a:outerShdw>
                  </a:effectLst>
                </a14:hiddenEffects>
              </a:ext>
            </a:extLst>
          </p:spPr>
          <p:txBody>
            <a:bodyPr>
              <a:spAutoFit/>
            </a:bodyPr>
            <a:lstStyle/>
            <a:p>
              <a:pPr algn="ctr" eaLnBrk="0" hangingPunct="0"/>
              <a:r>
                <a:rPr lang="zh-CN" altLang="en-US" sz="2000" b="1" dirty="0" smtClean="0">
                  <a:solidFill>
                    <a:srgbClr val="000000"/>
                  </a:solidFill>
                  <a:cs typeface="Arial" charset="0"/>
                </a:rPr>
                <a:t>可重复性研究</a:t>
              </a:r>
              <a:endParaRPr lang="en-US" altLang="zh-CN" sz="2000" b="1" dirty="0">
                <a:solidFill>
                  <a:srgbClr val="000000"/>
                </a:solidFill>
                <a:cs typeface="Arial" charset="0"/>
              </a:endParaRPr>
            </a:p>
          </p:txBody>
        </p:sp>
      </p:grpSp>
      <p:grpSp>
        <p:nvGrpSpPr>
          <p:cNvPr id="25" name="Group 6"/>
          <p:cNvGrpSpPr>
            <a:grpSpLocks/>
          </p:cNvGrpSpPr>
          <p:nvPr/>
        </p:nvGrpSpPr>
        <p:grpSpPr bwMode="auto">
          <a:xfrm>
            <a:off x="6477000" y="1981200"/>
            <a:ext cx="1752600" cy="1322388"/>
            <a:chOff x="4320" y="1152"/>
            <a:chExt cx="414" cy="402"/>
          </a:xfrm>
        </p:grpSpPr>
        <p:sp>
          <p:nvSpPr>
            <p:cNvPr id="26" name="AutoShape 7"/>
            <p:cNvSpPr>
              <a:spLocks noChangeArrowheads="1"/>
            </p:cNvSpPr>
            <p:nvPr/>
          </p:nvSpPr>
          <p:spPr bwMode="gray">
            <a:xfrm>
              <a:off x="4320" y="1152"/>
              <a:ext cx="414" cy="402"/>
            </a:xfrm>
            <a:prstGeom prst="roundRect">
              <a:avLst>
                <a:gd name="adj" fmla="val 11921"/>
              </a:avLst>
            </a:prstGeom>
            <a:gradFill rotWithShape="1">
              <a:gsLst>
                <a:gs pos="0">
                  <a:schemeClr val="accent1"/>
                </a:gs>
                <a:gs pos="100000">
                  <a:schemeClr val="accent1">
                    <a:gamma/>
                    <a:shade val="69804"/>
                    <a:invGamma/>
                  </a:schemeClr>
                </a:gs>
              </a:gsLst>
              <a:lin ang="5400000" scaled="1"/>
            </a:gradFill>
            <a:ln w="25400">
              <a:solidFill>
                <a:srgbClr val="FFFFFF"/>
              </a:solidFill>
              <a:round/>
              <a:headEnd/>
              <a:tailEnd/>
            </a:ln>
            <a:effectLst>
              <a:outerShdw blurRad="63500" dist="53882" dir="2700000" algn="ctr" rotWithShape="0">
                <a:srgbClr val="000000">
                  <a:alpha val="50000"/>
                </a:srgbClr>
              </a:outerShdw>
            </a:effectLst>
          </p:spPr>
          <p:txBody>
            <a:bodyPr wrap="none" anchor="ctr"/>
            <a:lstStyle/>
            <a:p>
              <a:endParaRPr lang="zh-CN" altLang="en-US"/>
            </a:p>
          </p:txBody>
        </p:sp>
        <p:sp>
          <p:nvSpPr>
            <p:cNvPr id="27" name="Freeform 8"/>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48627"/>
                    <a:invGamma/>
                  </a:schemeClr>
                </a:gs>
                <a:gs pos="50000">
                  <a:schemeClr val="accent1">
                    <a:alpha val="0"/>
                  </a:schemeClr>
                </a:gs>
                <a:gs pos="100000">
                  <a:schemeClr val="accent1">
                    <a:gamma/>
                    <a:tint val="48627"/>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sp>
        <p:nvSpPr>
          <p:cNvPr id="28" name="Rectangle 9"/>
          <p:cNvSpPr>
            <a:spLocks noChangeArrowheads="1"/>
          </p:cNvSpPr>
          <p:nvPr/>
        </p:nvSpPr>
        <p:spPr bwMode="gray">
          <a:xfrm>
            <a:off x="6775388" y="2286000"/>
            <a:ext cx="1120820" cy="646331"/>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17961" dir="2700000" algn="ctr" rotWithShape="0">
                    <a:srgbClr val="C0C0C0">
                      <a:alpha val="74998"/>
                    </a:srgbClr>
                  </a:outerShdw>
                </a:effectLst>
              </a14:hiddenEffects>
            </a:ext>
          </a:extLst>
        </p:spPr>
        <p:txBody>
          <a:bodyPr wrap="none">
            <a:spAutoFit/>
            <a:flatTx/>
          </a:bodyPr>
          <a:lstStyle/>
          <a:p>
            <a:pPr algn="ctr"/>
            <a:r>
              <a:rPr lang="zh-CN" altLang="zh-CN" b="1" dirty="0">
                <a:solidFill>
                  <a:srgbClr val="FFFFFF"/>
                </a:solidFill>
                <a:cs typeface="Arial" charset="0"/>
              </a:rPr>
              <a:t>科研效率</a:t>
            </a:r>
            <a:endParaRPr lang="en-US" altLang="zh-CN" b="1" dirty="0">
              <a:solidFill>
                <a:srgbClr val="FFFFFF"/>
              </a:solidFill>
              <a:cs typeface="Arial" charset="0"/>
            </a:endParaRPr>
          </a:p>
          <a:p>
            <a:pPr algn="ctr"/>
            <a:r>
              <a:rPr lang="zh-CN" altLang="zh-CN" b="1" dirty="0">
                <a:solidFill>
                  <a:srgbClr val="FFFFFF"/>
                </a:solidFill>
                <a:cs typeface="Arial" charset="0"/>
              </a:rPr>
              <a:t>的需求 </a:t>
            </a:r>
            <a:endParaRPr lang="en-US" altLang="zh-CN" b="1" dirty="0">
              <a:solidFill>
                <a:srgbClr val="FFFFFF"/>
              </a:solidFill>
              <a:cs typeface="Arial" charset="0"/>
            </a:endParaRPr>
          </a:p>
        </p:txBody>
      </p:sp>
      <p:sp>
        <p:nvSpPr>
          <p:cNvPr id="29" name="Freeform 3"/>
          <p:cNvSpPr>
            <a:spLocks/>
          </p:cNvSpPr>
          <p:nvPr/>
        </p:nvSpPr>
        <p:spPr bwMode="gray">
          <a:xfrm>
            <a:off x="3124200" y="3276600"/>
            <a:ext cx="1219200"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292929"/>
                  </a:outerShdw>
                </a:effectLst>
              </a14:hiddenEffects>
            </a:ext>
          </a:extLst>
        </p:spPr>
        <p:txBody>
          <a:bodyPr wrap="none" anchor="ctr"/>
          <a:lstStyle/>
          <a:p>
            <a:endParaRPr lang="zh-CN" alt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247650"/>
            <a:ext cx="6705600" cy="1143000"/>
          </a:xfrm>
        </p:spPr>
        <p:txBody>
          <a:bodyPr/>
          <a:lstStyle/>
          <a:p>
            <a:r>
              <a:rPr lang="zh-CN" altLang="en-US" sz="3600" dirty="0" smtClean="0">
                <a:solidFill>
                  <a:schemeClr val="bg1"/>
                </a:solidFill>
                <a:cs typeface="Arial" charset="0"/>
              </a:rPr>
              <a:t>可重复性研究的现状</a:t>
            </a:r>
            <a:endParaRPr lang="zh-CN" altLang="zh-CN" sz="3600" dirty="0"/>
          </a:p>
        </p:txBody>
      </p:sp>
      <p:sp>
        <p:nvSpPr>
          <p:cNvPr id="6147" name="Rectangle 3"/>
          <p:cNvSpPr>
            <a:spLocks noGrp="1" noChangeArrowheads="1"/>
          </p:cNvSpPr>
          <p:nvPr>
            <p:ph type="body" sz="half" idx="1"/>
          </p:nvPr>
        </p:nvSpPr>
        <p:spPr>
          <a:xfrm>
            <a:off x="685800" y="1947863"/>
            <a:ext cx="7467600" cy="3278187"/>
          </a:xfrm>
        </p:spPr>
        <p:txBody>
          <a:bodyPr/>
          <a:lstStyle/>
          <a:p>
            <a:r>
              <a:rPr lang="zh-CN" altLang="zh-CN" sz="2800" b="1" dirty="0"/>
              <a:t>可重复性研究在医学研究中的</a:t>
            </a:r>
            <a:r>
              <a:rPr lang="zh-CN" altLang="zh-CN" sz="2800" b="1" dirty="0" smtClean="0"/>
              <a:t>重要性和应用现状</a:t>
            </a:r>
            <a:endParaRPr lang="en-US" altLang="zh-CN" sz="2800" b="1" dirty="0"/>
          </a:p>
          <a:p>
            <a:pPr marL="0" indent="0">
              <a:buNone/>
            </a:pPr>
            <a:endParaRPr lang="en-US" altLang="zh-CN" sz="3000" b="1" dirty="0"/>
          </a:p>
          <a:p>
            <a:pPr lvl="1"/>
            <a:r>
              <a:rPr lang="en-US" altLang="zh-CN" sz="2000" dirty="0" smtClean="0"/>
              <a:t>“An </a:t>
            </a:r>
            <a:r>
              <a:rPr lang="en-US" altLang="zh-CN" sz="2000" dirty="0"/>
              <a:t>article about computational science in a scientific publication is not the scholar- ship itself, it is merely advertising of the scholarship. The actual scholarship is the complete software development environment and that complete set of instructions that generated the figures.</a:t>
            </a:r>
            <a:r>
              <a:rPr lang="zh-CN" altLang="zh-CN" sz="2000" dirty="0" smtClean="0">
                <a:effectLst/>
              </a:rPr>
              <a:t> </a:t>
            </a:r>
            <a:r>
              <a:rPr lang="zh-CN" altLang="zh-CN" sz="2000" dirty="0" smtClean="0"/>
              <a:t>”</a:t>
            </a:r>
            <a:endParaRPr lang="en-US" altLang="zh-CN" sz="2000"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18513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247650"/>
            <a:ext cx="6705600" cy="1143000"/>
          </a:xfrm>
        </p:spPr>
        <p:txBody>
          <a:bodyPr/>
          <a:lstStyle/>
          <a:p>
            <a:r>
              <a:rPr lang="zh-CN" altLang="en-US" sz="3600" dirty="0" smtClean="0">
                <a:solidFill>
                  <a:schemeClr val="bg1"/>
                </a:solidFill>
                <a:cs typeface="Arial" charset="0"/>
              </a:rPr>
              <a:t>可重复性研究的现状</a:t>
            </a:r>
            <a:endParaRPr lang="zh-CN" altLang="zh-CN" sz="3600" dirty="0"/>
          </a:p>
        </p:txBody>
      </p:sp>
      <p:sp>
        <p:nvSpPr>
          <p:cNvPr id="6147" name="Rectangle 3"/>
          <p:cNvSpPr>
            <a:spLocks noGrp="1" noChangeArrowheads="1"/>
          </p:cNvSpPr>
          <p:nvPr>
            <p:ph type="body" sz="half" idx="1"/>
          </p:nvPr>
        </p:nvSpPr>
        <p:spPr>
          <a:xfrm>
            <a:off x="685800" y="1947863"/>
            <a:ext cx="7467600" cy="3278187"/>
          </a:xfrm>
        </p:spPr>
        <p:txBody>
          <a:bodyPr/>
          <a:lstStyle/>
          <a:p>
            <a:pPr marL="0" indent="0">
              <a:buNone/>
            </a:pPr>
            <a:r>
              <a:rPr lang="zh-CN" altLang="en-US" sz="3000" b="1" dirty="0" smtClean="0"/>
              <a:t>杜克大学波蒂学术事件</a:t>
            </a:r>
            <a:endParaRPr lang="en-US" altLang="zh-CN" sz="3000" b="1" dirty="0" smtClean="0"/>
          </a:p>
          <a:p>
            <a:endParaRPr lang="en-US" altLang="zh-CN" sz="2400" b="1" dirty="0" smtClean="0"/>
          </a:p>
          <a:p>
            <a:r>
              <a:rPr lang="en-US" altLang="zh-CN" sz="2400" b="1" dirty="0" smtClean="0"/>
              <a:t>2000</a:t>
            </a:r>
            <a:r>
              <a:rPr lang="zh-CN" altLang="en-US" sz="2400" b="1" dirty="0" smtClean="0"/>
              <a:t>个小时</a:t>
            </a:r>
            <a:endParaRPr lang="en-US" altLang="zh-CN" sz="2400" b="1" dirty="0" smtClean="0"/>
          </a:p>
          <a:p>
            <a:r>
              <a:rPr lang="zh-CN" altLang="zh-CN" sz="2400" b="1" dirty="0" smtClean="0"/>
              <a:t>4</a:t>
            </a:r>
            <a:r>
              <a:rPr lang="zh-CN" altLang="en-US" sz="2400" b="1" dirty="0" smtClean="0"/>
              <a:t>年时间</a:t>
            </a:r>
            <a:endParaRPr lang="en-US" altLang="zh-CN" sz="2400" b="1" dirty="0" smtClean="0"/>
          </a:p>
          <a:p>
            <a:r>
              <a:rPr lang="zh-CN" altLang="zh-CN" sz="2400" b="1" dirty="0" smtClean="0"/>
              <a:t>3</a:t>
            </a:r>
            <a:r>
              <a:rPr lang="zh-CN" altLang="en-US" sz="2400" b="1" dirty="0" smtClean="0"/>
              <a:t>项临床试验</a:t>
            </a:r>
            <a:endParaRPr lang="en-US" altLang="zh-CN" sz="2400" b="1" dirty="0" smtClean="0"/>
          </a:p>
          <a:p>
            <a:r>
              <a:rPr lang="en-US" altLang="zh-CN" sz="2400" b="1" dirty="0" smtClean="0"/>
              <a:t>20</a:t>
            </a:r>
            <a:r>
              <a:rPr lang="zh-CN" altLang="en-US" sz="2400" b="1" dirty="0" smtClean="0"/>
              <a:t>篇论文撤销</a:t>
            </a:r>
            <a:endParaRPr lang="en-US" altLang="zh-CN" sz="2400" b="1" dirty="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47688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247650"/>
            <a:ext cx="6705600" cy="1143000"/>
          </a:xfrm>
        </p:spPr>
        <p:txBody>
          <a:bodyPr/>
          <a:lstStyle/>
          <a:p>
            <a:r>
              <a:rPr lang="zh-CN" altLang="en-US" sz="3600" dirty="0" smtClean="0">
                <a:solidFill>
                  <a:schemeClr val="bg1"/>
                </a:solidFill>
                <a:cs typeface="Arial" charset="0"/>
              </a:rPr>
              <a:t>可重复性研究的现状</a:t>
            </a:r>
            <a:endParaRPr lang="zh-CN" altLang="zh-CN" sz="3600" dirty="0"/>
          </a:p>
        </p:txBody>
      </p:sp>
      <p:sp>
        <p:nvSpPr>
          <p:cNvPr id="6147" name="Rectangle 3"/>
          <p:cNvSpPr>
            <a:spLocks noGrp="1" noChangeArrowheads="1"/>
          </p:cNvSpPr>
          <p:nvPr>
            <p:ph type="body" sz="half" idx="1"/>
          </p:nvPr>
        </p:nvSpPr>
        <p:spPr>
          <a:xfrm>
            <a:off x="685800" y="1947863"/>
            <a:ext cx="7467600" cy="3278187"/>
          </a:xfrm>
        </p:spPr>
        <p:txBody>
          <a:bodyPr/>
          <a:lstStyle/>
          <a:p>
            <a:pPr marL="0" indent="0">
              <a:buNone/>
            </a:pPr>
            <a:r>
              <a:rPr lang="en-US" altLang="zh-CN" sz="2400" b="1" dirty="0" smtClean="0"/>
              <a:t>《</a:t>
            </a:r>
            <a:r>
              <a:rPr lang="en-US" altLang="zh-CN" sz="2400" b="1" dirty="0" err="1" smtClean="0"/>
              <a:t>Natrue</a:t>
            </a:r>
            <a:r>
              <a:rPr lang="en-US" altLang="zh-CN" sz="2400" b="1" dirty="0" smtClean="0"/>
              <a:t>》</a:t>
            </a:r>
            <a:r>
              <a:rPr lang="zh-CN" altLang="en-US" sz="2400" b="1" dirty="0" smtClean="0"/>
              <a:t>的可重复性调查</a:t>
            </a:r>
            <a:endParaRPr lang="en-US" altLang="zh-CN" sz="2400" b="1" dirty="0" smtClean="0"/>
          </a:p>
          <a:p>
            <a:endParaRPr lang="en-US" altLang="zh-CN" sz="2400" b="1" dirty="0" smtClean="0"/>
          </a:p>
          <a:p>
            <a:r>
              <a:rPr lang="en-US" altLang="zh-CN" sz="2400" b="1" dirty="0" smtClean="0"/>
              <a:t>47</a:t>
            </a:r>
            <a:r>
              <a:rPr lang="en-US" altLang="en-US" sz="2400" b="1" dirty="0" smtClean="0"/>
              <a:t>/53</a:t>
            </a:r>
          </a:p>
          <a:p>
            <a:r>
              <a:rPr lang="zh-CN" altLang="en-US" sz="2400" b="1" dirty="0" smtClean="0"/>
              <a:t>大量临床试验</a:t>
            </a:r>
            <a:endParaRPr lang="en-US" altLang="zh-CN" sz="2400" b="1" dirty="0" smtClean="0"/>
          </a:p>
        </p:txBody>
      </p:sp>
      <p:pic>
        <p:nvPicPr>
          <p:cNvPr id="6150" name="Picture 6"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7391400" y="5529263"/>
            <a:ext cx="1752600" cy="132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3959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毕业论文ppt">
  <a:themeElements>
    <a:clrScheme name="Default Design 2">
      <a:dk1>
        <a:srgbClr val="0052A4"/>
      </a:dk1>
      <a:lt1>
        <a:srgbClr val="FFFFFF"/>
      </a:lt1>
      <a:dk2>
        <a:srgbClr val="DBEFF9"/>
      </a:dk2>
      <a:lt2>
        <a:srgbClr val="808080"/>
      </a:lt2>
      <a:accent1>
        <a:srgbClr val="5A87BE"/>
      </a:accent1>
      <a:accent2>
        <a:srgbClr val="DC5270"/>
      </a:accent2>
      <a:accent3>
        <a:srgbClr val="FFFFFF"/>
      </a:accent3>
      <a:accent4>
        <a:srgbClr val="00458B"/>
      </a:accent4>
      <a:accent5>
        <a:srgbClr val="B5C3DB"/>
      </a:accent5>
      <a:accent6>
        <a:srgbClr val="C74965"/>
      </a:accent6>
      <a:hlink>
        <a:srgbClr val="53B630"/>
      </a:hlink>
      <a:folHlink>
        <a:srgbClr val="D45F48"/>
      </a:folHlink>
    </a:clrScheme>
    <a:fontScheme name="Default Design">
      <a:majorFont>
        <a:latin typeface="Arial"/>
        <a:ea typeface="宋体"/>
        <a:cs typeface=""/>
      </a:majorFont>
      <a:minorFont>
        <a:latin typeface="Arial"/>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宋体"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宋体" charset="0"/>
          </a:defRPr>
        </a:defPPr>
      </a:lstStyle>
    </a:lnDef>
  </a:objectDefaults>
  <a:extraClrSchemeLst>
    <a:extraClrScheme>
      <a:clrScheme name="Default Design 1">
        <a:dk1>
          <a:srgbClr val="2E3038"/>
        </a:dk1>
        <a:lt1>
          <a:srgbClr val="FFFFFF"/>
        </a:lt1>
        <a:dk2>
          <a:srgbClr val="DDDDDD"/>
        </a:dk2>
        <a:lt2>
          <a:srgbClr val="808080"/>
        </a:lt2>
        <a:accent1>
          <a:srgbClr val="5ECC4C"/>
        </a:accent1>
        <a:accent2>
          <a:srgbClr val="DE4A98"/>
        </a:accent2>
        <a:accent3>
          <a:srgbClr val="FFFFFF"/>
        </a:accent3>
        <a:accent4>
          <a:srgbClr val="26272E"/>
        </a:accent4>
        <a:accent5>
          <a:srgbClr val="B6E2B2"/>
        </a:accent5>
        <a:accent6>
          <a:srgbClr val="C94289"/>
        </a:accent6>
        <a:hlink>
          <a:srgbClr val="B89642"/>
        </a:hlink>
        <a:folHlink>
          <a:srgbClr val="4EA4CA"/>
        </a:folHlink>
      </a:clrScheme>
      <a:clrMap bg1="lt1" tx1="dk1" bg2="lt2" tx2="dk2" accent1="accent1" accent2="accent2" accent3="accent3" accent4="accent4" accent5="accent5" accent6="accent6" hlink="hlink" folHlink="folHlink"/>
    </a:extraClrScheme>
    <a:extraClrScheme>
      <a:clrScheme name="Default Design 2">
        <a:dk1>
          <a:srgbClr val="0052A4"/>
        </a:dk1>
        <a:lt1>
          <a:srgbClr val="FFFFFF"/>
        </a:lt1>
        <a:dk2>
          <a:srgbClr val="DBEFF9"/>
        </a:dk2>
        <a:lt2>
          <a:srgbClr val="808080"/>
        </a:lt2>
        <a:accent1>
          <a:srgbClr val="5A87BE"/>
        </a:accent1>
        <a:accent2>
          <a:srgbClr val="DC5270"/>
        </a:accent2>
        <a:accent3>
          <a:srgbClr val="FFFFFF"/>
        </a:accent3>
        <a:accent4>
          <a:srgbClr val="00458B"/>
        </a:accent4>
        <a:accent5>
          <a:srgbClr val="B5C3DB"/>
        </a:accent5>
        <a:accent6>
          <a:srgbClr val="C74965"/>
        </a:accent6>
        <a:hlink>
          <a:srgbClr val="53B630"/>
        </a:hlink>
        <a:folHlink>
          <a:srgbClr val="D45F48"/>
        </a:folHlink>
      </a:clrScheme>
      <a:clrMap bg1="lt1" tx1="dk1" bg2="lt2" tx2="dk2" accent1="accent1" accent2="accent2" accent3="accent3" accent4="accent4" accent5="accent5" accent6="accent6" hlink="hlink" folHlink="folHlink"/>
    </a:extraClrScheme>
    <a:extraClrScheme>
      <a:clrScheme name="Default Design 3">
        <a:dk1>
          <a:srgbClr val="85218F"/>
        </a:dk1>
        <a:lt1>
          <a:srgbClr val="FFFFFF"/>
        </a:lt1>
        <a:dk2>
          <a:srgbClr val="F9DBF3"/>
        </a:dk2>
        <a:lt2>
          <a:srgbClr val="808080"/>
        </a:lt2>
        <a:accent1>
          <a:srgbClr val="9461CD"/>
        </a:accent1>
        <a:accent2>
          <a:srgbClr val="4E8DDA"/>
        </a:accent2>
        <a:accent3>
          <a:srgbClr val="FFFFFF"/>
        </a:accent3>
        <a:accent4>
          <a:srgbClr val="711B79"/>
        </a:accent4>
        <a:accent5>
          <a:srgbClr val="C8B7E3"/>
        </a:accent5>
        <a:accent6>
          <a:srgbClr val="467FC5"/>
        </a:accent6>
        <a:hlink>
          <a:srgbClr val="3FBB83"/>
        </a:hlink>
        <a:folHlink>
          <a:srgbClr val="C98C4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毕业论文ppt.pot</Template>
  <TotalTime>306</TotalTime>
  <Words>644</Words>
  <Application>Microsoft Macintosh PowerPoint</Application>
  <PresentationFormat>全屏显示(4:3)</PresentationFormat>
  <Paragraphs>214</Paragraphs>
  <Slides>34</Slides>
  <Notes>1</Notes>
  <HiddenSlides>0</HiddenSlides>
  <MMClips>0</MMClips>
  <ScaleCrop>false</ScaleCrop>
  <HeadingPairs>
    <vt:vector size="8" baseType="variant">
      <vt:variant>
        <vt:lpstr>使用的字体</vt:lpstr>
      </vt:variant>
      <vt:variant>
        <vt:i4>7</vt:i4>
      </vt:variant>
      <vt:variant>
        <vt:lpstr>主题</vt:lpstr>
      </vt:variant>
      <vt:variant>
        <vt:i4>1</vt:i4>
      </vt:variant>
      <vt:variant>
        <vt:lpstr>嵌入的 OLE 服务器</vt:lpstr>
      </vt:variant>
      <vt:variant>
        <vt:i4>1</vt:i4>
      </vt:variant>
      <vt:variant>
        <vt:lpstr>幻灯片标题</vt:lpstr>
      </vt:variant>
      <vt:variant>
        <vt:i4>34</vt:i4>
      </vt:variant>
    </vt:vector>
  </HeadingPairs>
  <TitlesOfParts>
    <vt:vector size="43" baseType="lpstr">
      <vt:lpstr>Arial</vt:lpstr>
      <vt:lpstr>Times New Roman</vt:lpstr>
      <vt:lpstr>Arial Black</vt:lpstr>
      <vt:lpstr>Wingdings</vt:lpstr>
      <vt:lpstr>Calibri</vt:lpstr>
      <vt:lpstr>Verdana</vt:lpstr>
      <vt:lpstr>Wingdings 2</vt:lpstr>
      <vt:lpstr>毕业论文ppt</vt:lpstr>
      <vt:lpstr>Microsoft Word 文档</vt:lpstr>
      <vt:lpstr>PowerPoint 演示文稿</vt:lpstr>
      <vt:lpstr>可重复性研究的实现及其在临床医学中的应用</vt:lpstr>
      <vt:lpstr>可重复性研究的现状</vt:lpstr>
      <vt:lpstr>可重复性研究的现状</vt:lpstr>
      <vt:lpstr>可重复性研究的现状</vt:lpstr>
      <vt:lpstr>可重复性研究的意义</vt:lpstr>
      <vt:lpstr>可重复性研究的现状</vt:lpstr>
      <vt:lpstr>可重复性研究的现状</vt:lpstr>
      <vt:lpstr>可重复性研究的现状</vt:lpstr>
      <vt:lpstr>可重复性研究的现状</vt:lpstr>
      <vt:lpstr>可重复性研究的现状</vt:lpstr>
      <vt:lpstr>可重复性研究的实现及其在临床医学中的应用</vt:lpstr>
      <vt:lpstr>可重复研究的基础</vt:lpstr>
      <vt:lpstr>可重复研究的基础</vt:lpstr>
      <vt:lpstr>可重复性研究的实现及其在临床医学中的应用</vt:lpstr>
      <vt:lpstr>可重复性研究的实现框架</vt:lpstr>
      <vt:lpstr>可重复性研究的实现框架</vt:lpstr>
      <vt:lpstr>可重复性研究的实现框架</vt:lpstr>
      <vt:lpstr>可重复性研究的实现及其在临床医学中的应用</vt:lpstr>
      <vt:lpstr>可重复性研究实现的实例</vt:lpstr>
      <vt:lpstr>可重复性研究实现的实例</vt:lpstr>
      <vt:lpstr>可重复性研究实现的实例</vt:lpstr>
      <vt:lpstr>可重复性研究实现的实例</vt:lpstr>
      <vt:lpstr>可重复性研究实现的实例</vt:lpstr>
      <vt:lpstr>可重复性研究实现的实例</vt:lpstr>
      <vt:lpstr>可重复性研究实现的实例</vt:lpstr>
      <vt:lpstr>可重复性研究实现的实例</vt:lpstr>
      <vt:lpstr>可重复性研究实现的实例</vt:lpstr>
      <vt:lpstr>可重复性研究实现的实例</vt:lpstr>
      <vt:lpstr>可重复性研究实现的实例</vt:lpstr>
      <vt:lpstr>可重复性研究实现的实例</vt:lpstr>
      <vt:lpstr>可重复性研究的实现及其在临床医学中的应用</vt:lpstr>
      <vt:lpstr>总结与展望</vt:lpstr>
      <vt:lpstr>致谢</vt:lpstr>
    </vt:vector>
  </TitlesOfParts>
  <Company>Guild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www.themegallery.com</dc:creator>
  <cp:lastModifiedBy>lisp xing</cp:lastModifiedBy>
  <cp:revision>29</cp:revision>
  <dcterms:created xsi:type="dcterms:W3CDTF">2008-03-05T07:06:10Z</dcterms:created>
  <dcterms:modified xsi:type="dcterms:W3CDTF">2015-05-06T17:49:59Z</dcterms:modified>
</cp:coreProperties>
</file>