
<file path=[Content_Types].xml><?xml version="1.0" encoding="utf-8"?>
<Types xmlns="http://schemas.openxmlformats.org/package/2006/content-types">
  <Default Extension="png" ContentType="image/png"/>
  <Default Extension="jpeg" ContentType="image/jpeg"/>
  <Default Extension="JPG" ContentType="image/.jp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0.svg" ContentType="image/svg+xml"/>
  <Override PartName="/ppt/media/image2.svg" ContentType="image/svg+xml"/>
  <Override PartName="/ppt/media/image4.svg" ContentType="image/svg+xml"/>
  <Override PartName="/ppt/media/image7.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5" r:id="rId3"/>
    <p:sldMasterId id="2147483663" r:id="rId4"/>
  </p:sldMasterIdLst>
  <p:notesMasterIdLst>
    <p:notesMasterId r:id="rId6"/>
  </p:notesMasterIdLst>
  <p:sldIdLst>
    <p:sldId id="278" r:id="rId5"/>
    <p:sldId id="299" r:id="rId7"/>
    <p:sldId id="301" r:id="rId8"/>
    <p:sldId id="334" r:id="rId9"/>
    <p:sldId id="335" r:id="rId10"/>
    <p:sldId id="336" r:id="rId11"/>
    <p:sldId id="337" r:id="rId12"/>
    <p:sldId id="338" r:id="rId13"/>
    <p:sldId id="339" r:id="rId14"/>
    <p:sldId id="309" r:id="rId15"/>
    <p:sldId id="310" r:id="rId16"/>
    <p:sldId id="311" r:id="rId17"/>
    <p:sldId id="340" r:id="rId18"/>
    <p:sldId id="341" r:id="rId19"/>
    <p:sldId id="315" r:id="rId20"/>
    <p:sldId id="316" r:id="rId21"/>
    <p:sldId id="318" r:id="rId22"/>
    <p:sldId id="319" r:id="rId23"/>
    <p:sldId id="320" r:id="rId24"/>
    <p:sldId id="321" r:id="rId25"/>
    <p:sldId id="322" r:id="rId26"/>
    <p:sldId id="333" r:id="rId27"/>
    <p:sldId id="325" r:id="rId28"/>
    <p:sldId id="342" r:id="rId29"/>
  </p:sldIdLst>
  <p:sldSz cx="12192000" cy="6858000"/>
  <p:notesSz cx="6858000" cy="9144000"/>
  <p:custDataLst>
    <p:tags r:id="rId34"/>
  </p:custDataLst>
  <p:defaultText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吴 钰晗" initials="吴" lastIdx="0"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DE3EB"/>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308" autoAdjust="0"/>
    <p:restoredTop sz="78707" autoAdjust="0"/>
  </p:normalViewPr>
  <p:slideViewPr>
    <p:cSldViewPr snapToGrid="0">
      <p:cViewPr varScale="1">
        <p:scale>
          <a:sx n="57" d="100"/>
          <a:sy n="57" d="100"/>
        </p:scale>
        <p:origin x="400" y="32"/>
      </p:cViewPr>
      <p:guideLst/>
    </p:cSldViewPr>
  </p:slideViewPr>
  <p:outlineViewPr>
    <p:cViewPr>
      <p:scale>
        <a:sx n="33" d="100"/>
        <a:sy n="33" d="100"/>
      </p:scale>
      <p:origin x="0" y="-423"/>
    </p:cViewPr>
  </p:outlineViewPr>
  <p:notesTextViewPr>
    <p:cViewPr>
      <p:scale>
        <a:sx n="75" d="100"/>
        <a:sy n="75"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4.xml"/><Relationship Id="rId8" Type="http://schemas.openxmlformats.org/officeDocument/2006/relationships/slide" Target="slides/slide3.xml"/><Relationship Id="rId7" Type="http://schemas.openxmlformats.org/officeDocument/2006/relationships/slide" Target="slides/slide2.xml"/><Relationship Id="rId6" Type="http://schemas.openxmlformats.org/officeDocument/2006/relationships/notesMaster" Target="notesMasters/notesMaster1.xml"/><Relationship Id="rId5" Type="http://schemas.openxmlformats.org/officeDocument/2006/relationships/slide" Target="slides/slide1.xml"/><Relationship Id="rId4" Type="http://schemas.openxmlformats.org/officeDocument/2006/relationships/slideMaster" Target="slideMasters/slideMaster3.xml"/><Relationship Id="rId34" Type="http://schemas.openxmlformats.org/officeDocument/2006/relationships/tags" Target="tags/tag43.xml"/><Relationship Id="rId33" Type="http://schemas.openxmlformats.org/officeDocument/2006/relationships/commentAuthors" Target="commentAuthors.xml"/><Relationship Id="rId32" Type="http://schemas.openxmlformats.org/officeDocument/2006/relationships/tableStyles" Target="tableStyles.xml"/><Relationship Id="rId31" Type="http://schemas.openxmlformats.org/officeDocument/2006/relationships/viewProps" Target="viewProps.xml"/><Relationship Id="rId30" Type="http://schemas.openxmlformats.org/officeDocument/2006/relationships/presProps" Target="presProps.xml"/><Relationship Id="rId3" Type="http://schemas.openxmlformats.org/officeDocument/2006/relationships/slideMaster" Target="slideMasters/slideMaster2.xml"/><Relationship Id="rId29" Type="http://schemas.openxmlformats.org/officeDocument/2006/relationships/slide" Target="slides/slide24.xml"/><Relationship Id="rId28" Type="http://schemas.openxmlformats.org/officeDocument/2006/relationships/slide" Target="slides/slide23.xml"/><Relationship Id="rId27" Type="http://schemas.openxmlformats.org/officeDocument/2006/relationships/slide" Target="slides/slide22.xml"/><Relationship Id="rId26" Type="http://schemas.openxmlformats.org/officeDocument/2006/relationships/slide" Target="slides/slide21.xml"/><Relationship Id="rId25" Type="http://schemas.openxmlformats.org/officeDocument/2006/relationships/slide" Target="slides/slide20.xml"/><Relationship Id="rId24" Type="http://schemas.openxmlformats.org/officeDocument/2006/relationships/slide" Target="slides/slide19.xml"/><Relationship Id="rId23" Type="http://schemas.openxmlformats.org/officeDocument/2006/relationships/slide" Target="slides/slide18.xml"/><Relationship Id="rId22" Type="http://schemas.openxmlformats.org/officeDocument/2006/relationships/slide" Target="slides/slide17.xml"/><Relationship Id="rId21" Type="http://schemas.openxmlformats.org/officeDocument/2006/relationships/slide" Target="slides/slide16.xml"/><Relationship Id="rId20" Type="http://schemas.openxmlformats.org/officeDocument/2006/relationships/slide" Target="slides/slide15.xml"/><Relationship Id="rId2" Type="http://schemas.openxmlformats.org/officeDocument/2006/relationships/theme" Target="theme/theme1.xml"/><Relationship Id="rId19" Type="http://schemas.openxmlformats.org/officeDocument/2006/relationships/slide" Target="slides/slide14.xml"/><Relationship Id="rId18" Type="http://schemas.openxmlformats.org/officeDocument/2006/relationships/slide" Target="slides/slide13.xml"/><Relationship Id="rId17" Type="http://schemas.openxmlformats.org/officeDocument/2006/relationships/slide" Target="slides/slide12.xml"/><Relationship Id="rId16" Type="http://schemas.openxmlformats.org/officeDocument/2006/relationships/slide" Target="slides/slide11.xml"/><Relationship Id="rId15" Type="http://schemas.openxmlformats.org/officeDocument/2006/relationships/slide" Target="slides/slide10.xml"/><Relationship Id="rId14" Type="http://schemas.openxmlformats.org/officeDocument/2006/relationships/slide" Target="slides/slide9.xml"/><Relationship Id="rId13" Type="http://schemas.openxmlformats.org/officeDocument/2006/relationships/slide" Target="slides/slide8.xml"/><Relationship Id="rId12" Type="http://schemas.openxmlformats.org/officeDocument/2006/relationships/slide" Target="slides/slide7.xml"/><Relationship Id="rId11" Type="http://schemas.openxmlformats.org/officeDocument/2006/relationships/slide" Target="slides/slide6.xml"/><Relationship Id="rId10" Type="http://schemas.openxmlformats.org/officeDocument/2006/relationships/slide" Target="slides/slide5.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F13B20-8BB8-B74B-ADB5-DA5707988F1E}" type="datetimeFigureOut">
              <a:rPr lang="zh-CN" altLang="en-US"/>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B28674F-E567-AA4B-8C16-788D7CE21C4F}" type="slidenum">
              <a:rPr/>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Hello everyone! I’m </a:t>
            </a:r>
            <a:r>
              <a:rPr lang="en-US" altLang="zh-CN" dirty="0" err="1"/>
              <a:t>Qilong</a:t>
            </a:r>
            <a:r>
              <a:rPr lang="en-US" altLang="zh-CN" dirty="0"/>
              <a:t> Shi, from Tsinghua University. </a:t>
            </a:r>
            <a:endParaRPr lang="en-US" altLang="zh-CN" sz="1200"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t>Today I will present our work:</a:t>
            </a:r>
            <a:r>
              <a:rPr lang="en-US" altLang="zh-CN" dirty="0"/>
              <a:t> </a:t>
            </a:r>
            <a:r>
              <a:rPr lang="en-US" altLang="zh-CN" b="1" dirty="0" err="1">
                <a:sym typeface="+mn-ea"/>
              </a:rPr>
              <a:t>BitMatcher</a:t>
            </a:r>
            <a:r>
              <a:rPr lang="en-US" altLang="zh-CN" b="1" dirty="0">
                <a:sym typeface="+mn-ea"/>
              </a:rPr>
              <a:t>:</a:t>
            </a:r>
            <a:r>
              <a:rPr lang="en-US" altLang="zh-CN" dirty="0">
                <a:sym typeface="+mn-ea"/>
              </a:rPr>
              <a:t> Bit-level Counter Adjustment for Sketches. The collaborators of this paper come from: Tsinghua University, Peking University, Pengcheng Laboratory, University of Maryland, Chinese Academy of Sciences, and Harvard University.</a:t>
            </a:r>
            <a:endParaRPr lang="en-US" altLang="zh-CN" dirty="0">
              <a:sym typeface="+mn-ea"/>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sym typeface="+mn-ea"/>
              </a:rPr>
              <a:t>Here we t</a:t>
            </a:r>
            <a:r>
              <a:rPr lang="zh-CN" altLang="en-US">
                <a:sym typeface="+mn-ea"/>
              </a:rPr>
              <a:t>hanks to Tsinghua University</a:t>
            </a:r>
            <a:r>
              <a:rPr lang="en-US" altLang="zh-CN">
                <a:sym typeface="+mn-ea"/>
              </a:rPr>
              <a:t>`</a:t>
            </a:r>
            <a:r>
              <a:rPr lang="zh-CN" altLang="en-US">
                <a:sym typeface="+mn-ea"/>
              </a:rPr>
              <a:t>s “Deng</a:t>
            </a:r>
            <a:r>
              <a:rPr lang="en-US" altLang="zh-CN">
                <a:sym typeface="+mn-ea"/>
              </a:rPr>
              <a:t> F</a:t>
            </a:r>
            <a:r>
              <a:rPr lang="zh-CN" altLang="en-US">
                <a:sym typeface="+mn-ea"/>
              </a:rPr>
              <a:t>eng Fund” for its support.</a:t>
            </a:r>
            <a:endParaRPr lang="zh-CN" altLang="en-US"/>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fld>
            <a:endParaRPr kumimoji="1"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Arial" panose="020B0604020202020204" pitchFamily="34" charset="0"/>
                <a:cs typeface="Arial" panose="020B0604020202020204" pitchFamily="34" charset="0"/>
              </a:rPr>
              <a:t>As shown in picture, </a:t>
            </a:r>
            <a:r>
              <a:rPr lang="en-US" altLang="zh-CN" sz="1200" dirty="0" err="1">
                <a:latin typeface="Arial" panose="020B0604020202020204" pitchFamily="34" charset="0"/>
                <a:cs typeface="Arial" panose="020B0604020202020204" pitchFamily="34" charset="0"/>
              </a:rPr>
              <a:t>BitMatcher</a:t>
            </a:r>
            <a:r>
              <a:rPr lang="en-US" altLang="zh-CN" sz="1200" dirty="0">
                <a:latin typeface="Arial" panose="020B0604020202020204" pitchFamily="34" charset="0"/>
                <a:cs typeface="Arial" panose="020B0604020202020204" pitchFamily="34" charset="0"/>
              </a:rPr>
              <a:t> consists of two arrays, </a:t>
            </a:r>
            <a:r>
              <a:rPr lang="zh-CN" altLang="en-US" sz="1200" dirty="0">
                <a:latin typeface="Arial" panose="020B0604020202020204" pitchFamily="34" charset="0"/>
                <a:cs typeface="Arial" panose="020B0604020202020204" pitchFamily="34" charset="0"/>
              </a:rPr>
              <a:t>𝐴</a:t>
            </a:r>
            <a:r>
              <a:rPr lang="en-US" altLang="zh-CN" sz="1200" dirty="0">
                <a:latin typeface="Arial" panose="020B0604020202020204" pitchFamily="34" charset="0"/>
                <a:cs typeface="Arial" panose="020B0604020202020204" pitchFamily="34" charset="0"/>
              </a:rPr>
              <a:t>1 and </a:t>
            </a:r>
            <a:r>
              <a:rPr lang="zh-CN" altLang="en-US" sz="1200" dirty="0">
                <a:latin typeface="Arial" panose="020B0604020202020204" pitchFamily="34" charset="0"/>
                <a:cs typeface="Arial" panose="020B0604020202020204" pitchFamily="34" charset="0"/>
              </a:rPr>
              <a:t>𝐴</a:t>
            </a:r>
            <a:r>
              <a:rPr lang="en-US" altLang="zh-CN" sz="1200" dirty="0">
                <a:latin typeface="Arial" panose="020B0604020202020204" pitchFamily="34" charset="0"/>
                <a:cs typeface="Arial" panose="020B0604020202020204" pitchFamily="34" charset="0"/>
              </a:rPr>
              <a:t>2. We assume that each array has </a:t>
            </a:r>
            <a:r>
              <a:rPr lang="zh-CN" altLang="en-US" sz="1200" dirty="0">
                <a:latin typeface="Arial" panose="020B0604020202020204" pitchFamily="34" charset="0"/>
                <a:cs typeface="Arial" panose="020B0604020202020204" pitchFamily="34" charset="0"/>
              </a:rPr>
              <a:t>𝑤 </a:t>
            </a:r>
            <a:r>
              <a:rPr lang="en-US" altLang="zh-CN" sz="1200" dirty="0">
                <a:latin typeface="Arial" panose="020B0604020202020204" pitchFamily="34" charset="0"/>
                <a:cs typeface="Arial" panose="020B0604020202020204" pitchFamily="34" charset="0"/>
              </a:rPr>
              <a:t>buckets, and each bucket consists of </a:t>
            </a:r>
            <a:r>
              <a:rPr lang="zh-CN" altLang="en-US" sz="1200" dirty="0">
                <a:latin typeface="Arial" panose="020B0604020202020204" pitchFamily="34" charset="0"/>
                <a:cs typeface="Arial" panose="020B0604020202020204" pitchFamily="34" charset="0"/>
              </a:rPr>
              <a:t>𝐵 </a:t>
            </a:r>
            <a:r>
              <a:rPr lang="en-US" altLang="zh-CN" sz="1200" dirty="0">
                <a:latin typeface="Arial" panose="020B0604020202020204" pitchFamily="34" charset="0"/>
                <a:cs typeface="Arial" panose="020B0604020202020204" pitchFamily="34" charset="0"/>
              </a:rPr>
              <a:t>entries with different sizes: {</a:t>
            </a:r>
            <a:r>
              <a:rPr lang="zh-CN" altLang="en-US" sz="1200" dirty="0">
                <a:latin typeface="Arial" panose="020B0604020202020204" pitchFamily="34" charset="0"/>
                <a:cs typeface="Arial" panose="020B0604020202020204" pitchFamily="34" charset="0"/>
              </a:rPr>
              <a:t>𝑒𝑛𝑡𝑟𝑦</a:t>
            </a:r>
            <a:r>
              <a:rPr lang="en-US" altLang="zh-CN" sz="1200" dirty="0">
                <a:latin typeface="Arial" panose="020B0604020202020204" pitchFamily="34" charset="0"/>
                <a:cs typeface="Arial" panose="020B0604020202020204" pitchFamily="34" charset="0"/>
              </a:rPr>
              <a:t>1, </a:t>
            </a:r>
            <a:r>
              <a:rPr lang="zh-CN" altLang="en-US" sz="1200" dirty="0">
                <a:latin typeface="Arial" panose="020B0604020202020204" pitchFamily="34" charset="0"/>
                <a:cs typeface="Arial" panose="020B0604020202020204" pitchFamily="34" charset="0"/>
              </a:rPr>
              <a:t>𝑒𝑛𝑡𝑟𝑦</a:t>
            </a:r>
            <a:r>
              <a:rPr lang="en-US" altLang="zh-CN" sz="1200" dirty="0">
                <a:latin typeface="Arial" panose="020B0604020202020204" pitchFamily="34" charset="0"/>
                <a:cs typeface="Arial" panose="020B0604020202020204" pitchFamily="34" charset="0"/>
              </a:rPr>
              <a:t>2, ..., </a:t>
            </a:r>
            <a:r>
              <a:rPr lang="zh-CN" altLang="en-US" sz="1200" dirty="0">
                <a:latin typeface="Arial" panose="020B0604020202020204" pitchFamily="34" charset="0"/>
                <a:cs typeface="Arial" panose="020B0604020202020204" pitchFamily="34" charset="0"/>
              </a:rPr>
              <a:t>𝑒𝑛𝑡𝑟𝑦𝐵</a:t>
            </a:r>
            <a:r>
              <a:rPr lang="en-US" altLang="zh-CN" sz="1200" dirty="0">
                <a:latin typeface="Arial" panose="020B0604020202020204" pitchFamily="34" charset="0"/>
                <a:cs typeface="Arial" panose="020B0604020202020204" pitchFamily="34" charset="0"/>
              </a:rPr>
              <a:t>} (the size of </a:t>
            </a:r>
            <a:r>
              <a:rPr lang="zh-CN" altLang="en-US" sz="1200" dirty="0">
                <a:latin typeface="Arial" panose="020B0604020202020204" pitchFamily="34" charset="0"/>
                <a:cs typeface="Arial" panose="020B0604020202020204" pitchFamily="34" charset="0"/>
              </a:rPr>
              <a:t>𝑒𝑛𝑡𝑟𝑦𝑖 </a:t>
            </a:r>
            <a:r>
              <a:rPr lang="en-US" altLang="zh-CN" sz="1200" dirty="0">
                <a:latin typeface="Arial" panose="020B0604020202020204" pitchFamily="34" charset="0"/>
                <a:cs typeface="Arial" panose="020B0604020202020204" pitchFamily="34" charset="0"/>
              </a:rPr>
              <a:t>increases as </a:t>
            </a:r>
            <a:r>
              <a:rPr lang="zh-CN" altLang="en-US" sz="1200" dirty="0">
                <a:latin typeface="Arial" panose="020B0604020202020204" pitchFamily="34" charset="0"/>
                <a:cs typeface="Arial" panose="020B0604020202020204" pitchFamily="34" charset="0"/>
              </a:rPr>
              <a:t>𝑖 </a:t>
            </a:r>
            <a:r>
              <a:rPr lang="en-US" altLang="zh-CN" sz="1200" dirty="0">
                <a:latin typeface="Arial" panose="020B0604020202020204" pitchFamily="34" charset="0"/>
                <a:cs typeface="Arial" panose="020B0604020202020204" pitchFamily="34" charset="0"/>
              </a:rPr>
              <a:t>increases, and </a:t>
            </a:r>
            <a:r>
              <a:rPr lang="zh-CN" altLang="en-US" sz="1200" dirty="0">
                <a:latin typeface="Arial" panose="020B0604020202020204" pitchFamily="34" charset="0"/>
                <a:cs typeface="Arial" panose="020B0604020202020204" pitchFamily="34" charset="0"/>
              </a:rPr>
              <a:t>𝐵 </a:t>
            </a:r>
            <a:r>
              <a:rPr lang="en-US" altLang="zh-CN" sz="1200" dirty="0">
                <a:latin typeface="Arial" panose="020B0604020202020204" pitchFamily="34" charset="0"/>
                <a:cs typeface="Arial" panose="020B0604020202020204" pitchFamily="34" charset="0"/>
              </a:rPr>
              <a:t>may change as the data stream comes). An entry is the smallest unit of </a:t>
            </a:r>
            <a:r>
              <a:rPr lang="en-US" altLang="zh-CN" sz="1200" dirty="0" err="1">
                <a:latin typeface="Arial" panose="020B0604020202020204" pitchFamily="34" charset="0"/>
                <a:cs typeface="Arial" panose="020B0604020202020204" pitchFamily="34" charset="0"/>
              </a:rPr>
              <a:t>BitMatcher</a:t>
            </a:r>
            <a:r>
              <a:rPr lang="en-US" altLang="zh-CN" sz="1200" dirty="0">
                <a:latin typeface="Arial" panose="020B0604020202020204" pitchFamily="34" charset="0"/>
                <a:cs typeface="Arial" panose="020B0604020202020204" pitchFamily="34" charset="0"/>
              </a:rPr>
              <a:t>, and a bucket is the unit of one access. As a result, we want the length of a bucket to be an integer multiple of a machine word (e.g., 64bits, 128bits...) and there will be no waste of memory access. </a:t>
            </a:r>
            <a:endParaRPr lang="en-US" altLang="zh-C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Arial" panose="020B0604020202020204" pitchFamily="34" charset="0"/>
                <a:cs typeface="Arial" panose="020B0604020202020204" pitchFamily="34" charset="0"/>
              </a:rPr>
              <a:t>Each entry consists of two parts, </a:t>
            </a:r>
            <a:r>
              <a:rPr lang="zh-CN" altLang="en-US" sz="1200" dirty="0">
                <a:latin typeface="Arial" panose="020B0604020202020204" pitchFamily="34" charset="0"/>
                <a:cs typeface="Arial" panose="020B0604020202020204" pitchFamily="34" charset="0"/>
              </a:rPr>
              <a:t>𝑓𝑖𝑛𝑔𝑒𝑟𝑝𝑟𝑖𝑛𝑡 </a:t>
            </a:r>
            <a:r>
              <a:rPr lang="en-US" altLang="zh-CN" sz="1200" dirty="0">
                <a:latin typeface="Arial" panose="020B0604020202020204" pitchFamily="34" charset="0"/>
                <a:cs typeface="Arial" panose="020B0604020202020204" pitchFamily="34" charset="0"/>
              </a:rPr>
              <a:t>and </a:t>
            </a:r>
            <a:r>
              <a:rPr lang="zh-CN" altLang="en-US" sz="1200" dirty="0">
                <a:latin typeface="Arial" panose="020B0604020202020204" pitchFamily="34" charset="0"/>
                <a:cs typeface="Arial" panose="020B0604020202020204" pitchFamily="34" charset="0"/>
              </a:rPr>
              <a:t>𝑐𝑜𝑢𝑛𝑡𝑒𝑟 </a:t>
            </a:r>
            <a:r>
              <a:rPr lang="en-US" altLang="zh-CN" sz="1200" dirty="0">
                <a:latin typeface="Arial" panose="020B0604020202020204" pitchFamily="34" charset="0"/>
                <a:cs typeface="Arial" panose="020B0604020202020204" pitchFamily="34" charset="0"/>
              </a:rPr>
              <a:t>. We employ the fingerprint as identification of the item. All fingerprints must occupy the same size space to meet the requirements of our algorithm. Note that the distribution of each entry (or counter) in the bucket will change with the processing of the data stream. We call this the “state” of a bucket. The </a:t>
            </a:r>
            <a:r>
              <a:rPr lang="zh-CN" altLang="en-US" sz="1200" dirty="0">
                <a:latin typeface="Arial" panose="020B0604020202020204" pitchFamily="34" charset="0"/>
                <a:cs typeface="Arial" panose="020B0604020202020204" pitchFamily="34" charset="0"/>
              </a:rPr>
              <a:t>𝐹𝑙𝑎𝑔 </a:t>
            </a:r>
            <a:r>
              <a:rPr lang="en-US" altLang="zh-CN" sz="1200" dirty="0">
                <a:latin typeface="Arial" panose="020B0604020202020204" pitchFamily="34" charset="0"/>
                <a:cs typeface="Arial" panose="020B0604020202020204" pitchFamily="34" charset="0"/>
              </a:rPr>
              <a:t>bit in the bucket shows the state of the bucket at this time. We leave the details of how buckets change between states in the next page. In general, our algorithm will naturally place hot items in larger entries and cold items in smaller entries. Note that we are using two cuckoo hashes for item e. This allows elements kicked in a state transition to find their other corresponding bucket.</a:t>
            </a:r>
            <a:endParaRPr lang="en-US" altLang="zh-CN" sz="1200" dirty="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Arial" panose="020B0604020202020204" pitchFamily="34" charset="0"/>
                <a:cs typeface="Arial" panose="020B0604020202020204" pitchFamily="34" charset="0"/>
              </a:rPr>
              <a:t>The upper right corner is a typical 64-bit size bucket in its initial state.</a:t>
            </a:r>
            <a:endParaRPr lang="en-US" altLang="zh-CN" sz="1200" dirty="0">
              <a:latin typeface="Arial" panose="020B0604020202020204" pitchFamily="34" charset="0"/>
              <a:cs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Next we introduce state transitions. For convenience, we assume that the bucket size is fixed at 64, the fingerprint size is fixed at 8 bits, and the flag bit is 4 bits.  As shown in the red part of the figure on the right, the initial state &lt;2 3 4 5 6&gt; represents that there are 5 entries in the bucket at this time while the flag bits are 0000 , and the counter fields occupy 2/3/4/5/6 bits respectively. It can be verified that the fingerprint occupies a total of 8bits*5=40bits, the counter occupies a total of 2+3+4+5+6=20bits, plus the 4 bits of the flag, so the total size is 64 bits.</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Let's take an example of an insert operation. This is a bucket in its initial state, assuming that its largest counter (which is 6 bits) overflows, we will assign all the bits of the smallest entry to it, </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like this, we will assign all the extra 10 bits to the largest counter, Make its counter field to 16 bits. If the 4-bit counter overflows at this time, it is not the largest counter. At this time, we will try to compress the largest counter by 3 bits and distribute it equally to the non-largest counter. </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Like this, the largest counter becomes 13 bits, and the remaining counters are changed from 3/4/5 bits to 4/5/6 </a:t>
            </a:r>
            <a:r>
              <a:rPr lang="en-US" altLang="zh-CN" sz="1200" dirty="0" err="1">
                <a:latin typeface="+mn-lt"/>
              </a:rPr>
              <a:t>bits.If</a:t>
            </a:r>
            <a:r>
              <a:rPr lang="en-US" altLang="zh-CN" sz="1200" dirty="0">
                <a:latin typeface="+mn-lt"/>
              </a:rPr>
              <a:t> the 6-bit counter overflows at this time, and the largest 13-bit counter can no longer be compressed (which means that the value in it is between 2^10 and 2^13), then we kick out the overflowed item, Place it in another bucket.</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Here, the bucket size of BM is 64 bits. In contrast, and the size of DHS is not necessarily a multiple of 64 bits.</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b="0" dirty="0">
                <a:latin typeface="+mn-lt"/>
              </a:rPr>
              <a:t>For the query operation, we simply traverse the two buckets, and return the corresponding value if the fingerprint matches, and return the smallest value in the bucket if it does not match.</a:t>
            </a:r>
            <a:endParaRPr lang="en-US" altLang="zh-CN" sz="1200" b="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b="0" dirty="0">
              <a:latin typeface="+mn-lt"/>
            </a:endParaRPr>
          </a:p>
          <a:p>
            <a:r>
              <a:rPr lang="en-US" altLang="zh-CN" sz="1200" b="0" dirty="0">
                <a:latin typeface="+mn-lt"/>
              </a:rPr>
              <a:t>In general, </a:t>
            </a:r>
            <a:r>
              <a:rPr lang="en-US" altLang="zh-CN" sz="1200" b="0" dirty="0">
                <a:latin typeface="+mn-lt"/>
                <a:ea typeface="汉仪特细等线简" panose="02010604000101010101" pitchFamily="2" charset="-122"/>
                <a:cs typeface="Arial" panose="020B0604020202020204" pitchFamily="34" charset="0"/>
              </a:rPr>
              <a:t>``Cuckoo kick`` are used to balance the load among buckets leads to ``Global coordination``.  The </a:t>
            </a:r>
            <a:r>
              <a:rPr lang="en-US" altLang="zh-CN" sz="1200" b="0" dirty="0">
                <a:latin typeface="+mn-lt"/>
              </a:rPr>
              <a:t>Decode with the ``flag bits`` in the bucket leads to high processing speed.  And the accurate to 1-bit space allocation leads to</a:t>
            </a:r>
            <a:r>
              <a:rPr lang="zh-CN" altLang="en-US" sz="1200" b="0" dirty="0">
                <a:latin typeface="+mn-lt"/>
              </a:rPr>
              <a:t> </a:t>
            </a:r>
            <a:r>
              <a:rPr lang="en-US" altLang="zh-CN" sz="1200" b="0" dirty="0">
                <a:latin typeface="+mn-lt"/>
              </a:rPr>
              <a:t>High accuracy and memory saving.</a:t>
            </a:r>
            <a:endParaRPr lang="zh-CN" altLang="en-US" sz="1200" b="0" dirty="0">
              <a:latin typeface="+mn-lt"/>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Next we present the experimental results. We first introduce the setting. We implemented algorithms on CPU, FPGA and Redis platforms. </a:t>
            </a:r>
            <a:endParaRPr lang="en-US" altLang="zh-CN" dirty="0"/>
          </a:p>
          <a:p>
            <a:r>
              <a:rPr lang="en-US" altLang="zh-CN" dirty="0"/>
              <a:t>We use the following three datasets, the first two are real-world network traffic, and the last one is synthetic, which contains 31 sub-datasets with a skew range of 0~3 and an interval of 0.1.</a:t>
            </a:r>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The algorithms we compare fall into three categories (*/*/*)</a:t>
            </a:r>
            <a:endParaRPr lang="en-US" altLang="zh-CN" dirty="0"/>
          </a:p>
          <a:p>
            <a:endParaRPr lang="en-US" altLang="zh-CN" dirty="0"/>
          </a:p>
          <a:p>
            <a:r>
              <a:rPr lang="en-US" altLang="zh-CN" dirty="0"/>
              <a:t>We perform five measurement tasks including (/*/*/*).   The meaning of entropy here is similar to that in information theory.</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We consider the following matrics..</a:t>
            </a:r>
            <a:endParaRPr lang="en-US" altLang="zh-CN" dirty="0"/>
          </a:p>
          <a:p>
            <a:r>
              <a:rPr lang="en-US" altLang="zh-CN" dirty="0"/>
              <a:t>including AAE (average absolute error), ARE (average relative error), </a:t>
            </a:r>
            <a:endParaRPr lang="en-US" altLang="zh-CN" dirty="0"/>
          </a:p>
          <a:p>
            <a:r>
              <a:rPr lang="en-US" altLang="zh-CN" dirty="0"/>
              <a:t>F1-score for HH/HC detection,</a:t>
            </a:r>
            <a:endParaRPr lang="en-US" altLang="zh-CN" dirty="0"/>
          </a:p>
          <a:p>
            <a:r>
              <a:rPr lang="en-US" altLang="zh-CN" dirty="0"/>
              <a:t> WMRE (*/*/*) for item size distribution and </a:t>
            </a:r>
            <a:endParaRPr lang="en-US" altLang="zh-CN" dirty="0"/>
          </a:p>
          <a:p>
            <a:r>
              <a:rPr lang="en-US" altLang="zh-CN" dirty="0"/>
              <a:t>RE (relative error) for entropy estimation.</a:t>
            </a:r>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First we show the results of frequency estimation, here on the CAIDA and IMC datasets. </a:t>
            </a:r>
            <a:endParaRPr lang="en-US" altLang="zh-CN" dirty="0"/>
          </a:p>
          <a:p>
            <a:r>
              <a:rPr lang="en-US" altLang="zh-CN" dirty="0"/>
              <a:t>In terms of insertion throughput, we can find that BM is always in the first tier.</a:t>
            </a:r>
            <a:endParaRPr lang="en-US" altLang="zh-CN" dirty="0"/>
          </a:p>
          <a:p>
            <a:r>
              <a:rPr lang="en-US" altLang="zh-CN" dirty="0"/>
              <a:t>In terms of query throughput, BM is only worse than EL in the average case.</a:t>
            </a:r>
            <a:endParaRPr lang="en-US" altLang="zh-CN" dirty="0"/>
          </a:p>
          <a:p>
            <a:r>
              <a:rPr lang="en-US" altLang="zh-CN" dirty="0"/>
              <a:t>In terms of AAE, BM performs the best, and it slightly leads DHS in the CAIDA dataset, because CAIDA is a small dataset with a small number of items. Under the IMC dataset (large dataset), BM leads EL by more than one order of magnitude on average.</a:t>
            </a:r>
            <a:endParaRPr lang="en-US" altLang="zh-CN" dirty="0"/>
          </a:p>
          <a:p>
            <a:r>
              <a:rPr lang="en-US" altLang="zh-CN" dirty="0"/>
              <a:t>The results for ARE were similar.</a:t>
            </a:r>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We also measure the error line for each memory on the </a:t>
            </a:r>
            <a:r>
              <a:rPr lang="en-US" altLang="zh-CN" dirty="0" err="1"/>
              <a:t>zipf</a:t>
            </a:r>
            <a:r>
              <a:rPr lang="en-US" altLang="zh-CN" dirty="0"/>
              <a:t> dataset. </a:t>
            </a:r>
            <a:endParaRPr lang="en-US" altLang="zh-CN" dirty="0"/>
          </a:p>
          <a:p>
            <a:r>
              <a:rPr lang="en-US" altLang="zh-CN" dirty="0"/>
              <a:t>We find that the error of most sketches decreases with increasing skewness. This is because the total number of items in each sub-data set is the same, when the skew increases, the hot flow frequency will become larger, so the item types will become less. However, we found that the error of DHS increases with the skewness, because the maximum counter of DHS is only 16 bits, which cannot accommodate the hot flow in the highly skewed dataset.</a:t>
            </a:r>
            <a:endParaRPr lang="en-US" altLang="zh-CN" dirty="0"/>
          </a:p>
          <a:p>
            <a:r>
              <a:rPr lang="en-US" altLang="zh-CN" dirty="0"/>
              <a:t>We note the point in the plot where the error drops to 0. We found that when the memory is small, </a:t>
            </a:r>
            <a:r>
              <a:rPr lang="en-US" altLang="zh-CN" dirty="0" err="1"/>
              <a:t>ie</a:t>
            </a:r>
            <a:r>
              <a:rPr lang="en-US" altLang="zh-CN" dirty="0"/>
              <a:t> 0.01, 0.1, 1MB, the error of BM is always optimal under various skewness, and it is the fastest to drop to 0. At 10MB it is slightly behind SALSA, AS and CM.</a:t>
            </a:r>
            <a:endParaRPr lang="zh-CN" altLang="en-US" dirty="0"/>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The results of </a:t>
            </a:r>
            <a:r>
              <a:rPr lang="en-US" altLang="zh-CN" dirty="0">
                <a:solidFill>
                  <a:schemeClr val="tx1">
                    <a:lumMod val="50000"/>
                    <a:lumOff val="50000"/>
                  </a:schemeClr>
                </a:solidFill>
                <a:latin typeface="+mn-ea"/>
                <a:sym typeface="+mn-ea"/>
              </a:rPr>
              <a:t>Heavy </a:t>
            </a:r>
            <a:r>
              <a:rPr lang="en-US" altLang="zh-CN" b="1" dirty="0">
                <a:solidFill>
                  <a:srgbClr val="C00000"/>
                </a:solidFill>
                <a:latin typeface="+mn-ea"/>
                <a:sym typeface="+mn-ea"/>
              </a:rPr>
              <a:t>Hitter</a:t>
            </a:r>
            <a:r>
              <a:rPr lang="en-US" altLang="zh-CN" dirty="0">
                <a:solidFill>
                  <a:schemeClr val="tx1">
                    <a:lumMod val="50000"/>
                    <a:lumOff val="50000"/>
                  </a:schemeClr>
                </a:solidFill>
                <a:latin typeface="+mn-ea"/>
                <a:sym typeface="+mn-ea"/>
              </a:rPr>
              <a:t> Detection</a:t>
            </a:r>
            <a:r>
              <a:rPr lang="en-US" altLang="zh-CN" dirty="0"/>
              <a:t> are shown here, and it can be seen that BM beats the state of the arts as well.</a:t>
            </a:r>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The results of </a:t>
            </a:r>
            <a:r>
              <a:rPr lang="en-US" altLang="zh-CN" dirty="0">
                <a:solidFill>
                  <a:schemeClr val="tx1">
                    <a:lumMod val="50000"/>
                    <a:lumOff val="50000"/>
                  </a:schemeClr>
                </a:solidFill>
                <a:latin typeface="+mn-ea"/>
                <a:sym typeface="+mn-ea"/>
              </a:rPr>
              <a:t>Heavy </a:t>
            </a:r>
            <a:r>
              <a:rPr lang="en-US" altLang="zh-CN" b="1" dirty="0">
                <a:solidFill>
                  <a:srgbClr val="C00000"/>
                </a:solidFill>
                <a:latin typeface="+mn-ea"/>
                <a:sym typeface="+mn-ea"/>
              </a:rPr>
              <a:t>Change </a:t>
            </a:r>
            <a:r>
              <a:rPr lang="en-US" altLang="zh-CN" dirty="0"/>
              <a:t>were similar to HH, and BM also achieved good results.</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 this paper, we focus on extremely high-speed data stream processing. For example, the packet stream in the network.</a:t>
            </a:r>
            <a:endParaRPr lang="en-US" altLang="zh-CN" dirty="0"/>
          </a:p>
          <a:p>
            <a:r>
              <a:rPr lang="en-US" altLang="zh-CN" dirty="0"/>
              <a:t>To handle the high-speed stream, we often process the stream in various software/hardware platforms, including Network switches, FPGA and ASIC.</a:t>
            </a:r>
            <a:endParaRPr lang="en-US" altLang="zh-CN" dirty="0"/>
          </a:p>
          <a:p>
            <a:pPr rtl="0"/>
            <a:r>
              <a:rPr lang="en-US" altLang="zh-CN" sz="1200" b="0" i="0" kern="1200" dirty="0">
                <a:solidFill>
                  <a:schemeClr val="tx1"/>
                </a:solidFill>
                <a:effectLst/>
                <a:latin typeface="+mn-lt"/>
                <a:ea typeface="+mn-ea"/>
                <a:cs typeface="+mn-cs"/>
              </a:rPr>
              <a:t>As the latest stream data arrives, </a:t>
            </a:r>
            <a:r>
              <a:rPr lang="en-US" altLang="zh-CN" dirty="0"/>
              <a:t>at any time, we can query the stream data, and get results for various measurement tasks such as frequency measurement, heavy hitter/heavy change detection, item size distribution and entropy estimation. </a:t>
            </a:r>
            <a:endParaRPr lang="en-US" altLang="zh-CN" dirty="0"/>
          </a:p>
          <a:p>
            <a:pPr rtl="0"/>
            <a:r>
              <a:rPr lang="en-US" altLang="zh-CN" dirty="0"/>
              <a:t>For example, in the case of the data stream on the left, we have f1 equal to 2 since it appear twice. And we have f2=1, f3=2 and f4=3.</a:t>
            </a:r>
            <a:endParaRPr lang="en-US" altLang="zh-CN" dirty="0"/>
          </a:p>
          <a:p>
            <a:pPr rtl="0"/>
            <a:r>
              <a:rPr lang="en-US" altLang="zh-CN" dirty="0"/>
              <a:t>We will describe these tasks in detail later.</a:t>
            </a:r>
            <a:endParaRPr lang="en-US" altLang="zh-CN"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fld>
            <a:endParaRPr kumimoji="1"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The results of item size distribution are shown in the figure.</a:t>
            </a:r>
            <a:endParaRPr lang="zh-CN" altLang="en-US" dirty="0"/>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Here are the entropy estimation results.</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We put all above</a:t>
            </a:r>
            <a:r>
              <a:rPr lang="en-US" altLang="zh-CN" baseline="0" dirty="0"/>
              <a:t> together and have the final FPGA design, shown in the picture.</a:t>
            </a:r>
            <a:endParaRPr lang="en-US" altLang="zh-CN" baseline="0" dirty="0"/>
          </a:p>
          <a:p>
            <a:r>
              <a:rPr lang="en-US" altLang="zh-CN" baseline="0" dirty="0"/>
              <a:t>[c] We use multi-engine. </a:t>
            </a:r>
            <a:endParaRPr lang="en-US" altLang="zh-CN" baseline="0" dirty="0"/>
          </a:p>
          <a:p>
            <a:r>
              <a:rPr lang="en-US" altLang="zh-CN" baseline="0" dirty="0"/>
              <a:t>[c] We use parallelism and pipeline to achieve high computation capacity.</a:t>
            </a:r>
            <a:endParaRPr lang="en-US" altLang="zh-CN" baseline="0" dirty="0"/>
          </a:p>
          <a:p>
            <a:r>
              <a:rPr lang="en-US" altLang="zh-CN" baseline="0" dirty="0"/>
              <a:t>[c] We also solve the dependency problem.</a:t>
            </a:r>
            <a:endParaRPr lang="en-US" altLang="zh-CN" baseline="0" dirty="0"/>
          </a:p>
          <a:p>
            <a:r>
              <a:rPr lang="en-US" altLang="zh-CN" dirty="0" err="1">
                <a:sym typeface="+mn-ea"/>
              </a:rPr>
              <a:t>Bitmatcher</a:t>
            </a:r>
            <a:r>
              <a:rPr lang="en-US" altLang="zh-CN" dirty="0">
                <a:sym typeface="+mn-ea"/>
              </a:rPr>
              <a:t> can achieve </a:t>
            </a:r>
            <a:r>
              <a:rPr lang="en-US" altLang="zh-CN" b="1" dirty="0">
                <a:solidFill>
                  <a:srgbClr val="C00000"/>
                </a:solidFill>
                <a:sym typeface="+mn-ea"/>
              </a:rPr>
              <a:t>192Mpps </a:t>
            </a:r>
            <a:r>
              <a:rPr lang="en-US" altLang="zh-CN" dirty="0">
                <a:sym typeface="+mn-ea"/>
              </a:rPr>
              <a:t>at most with </a:t>
            </a:r>
            <a:r>
              <a:rPr lang="en-US" altLang="zh-CN" b="1" dirty="0">
                <a:solidFill>
                  <a:srgbClr val="C00000"/>
                </a:solidFill>
                <a:sym typeface="+mn-ea"/>
              </a:rPr>
              <a:t>3%</a:t>
            </a:r>
            <a:r>
              <a:rPr lang="en-US" altLang="zh-CN" dirty="0">
                <a:sym typeface="+mn-ea"/>
              </a:rPr>
              <a:t> FPGA resources.</a:t>
            </a:r>
            <a:endParaRPr lang="en-US" altLang="zh-CN" baseline="0" dirty="0"/>
          </a:p>
          <a:p>
            <a:r>
              <a:rPr lang="en-US" altLang="zh-CN" baseline="0" dirty="0" err="1"/>
              <a:t>The results show that Bitmatcher</a:t>
            </a:r>
            <a:r>
              <a:rPr lang="en-US" altLang="zh-CN" baseline="0" dirty="0"/>
              <a:t> achieve 192Mpps with only 3% FPGA resources.</a:t>
            </a:r>
            <a:endParaRPr lang="en-US" altLang="zh-CN" dirty="0"/>
          </a:p>
        </p:txBody>
      </p:sp>
      <p:sp>
        <p:nvSpPr>
          <p:cNvPr id="4" name="灯片编号占位符 3"/>
          <p:cNvSpPr>
            <a:spLocks noGrp="1"/>
          </p:cNvSpPr>
          <p:nvPr>
            <p:ph type="sldNum" sz="quarter" idx="5"/>
          </p:nvPr>
        </p:nvSpPr>
        <p:spPr/>
        <p:txBody>
          <a:bodyPr/>
          <a:lstStyle/>
          <a:p>
            <a:fld id="{1B28674F-E567-AA4B-8C16-788D7CE21C4F}" type="slidenum">
              <a:rPr lang="en-US" altLang="zh-CN" smtClean="0"/>
            </a:fld>
            <a:endParaRPr kumimoji="1"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pPr marL="0" indent="0">
              <a:lnSpc>
                <a:spcPct val="150000"/>
              </a:lnSpc>
              <a:buFont typeface="Arial" panose="020B0604020202020204" pitchFamily="34" charset="0"/>
              <a:buNone/>
            </a:pPr>
            <a:r>
              <a:rPr lang="en-US" altLang="zh-CN" sz="1200" dirty="0">
                <a:latin typeface="+mn-lt"/>
              </a:rPr>
              <a:t>In this paper, we </a:t>
            </a:r>
            <a:r>
              <a:rPr lang="en-US" altLang="zh-CN" sz="1200">
                <a:latin typeface="+mn-lt"/>
              </a:rPr>
              <a:t>propose </a:t>
            </a:r>
            <a:r>
              <a:rPr lang="en-US" altLang="zh-CN">
                <a:latin typeface="+mn-lt"/>
              </a:rPr>
              <a:t>BitMatcher</a:t>
            </a:r>
            <a:r>
              <a:rPr lang="en-US" altLang="zh-CN" dirty="0">
                <a:latin typeface="+mn-lt"/>
              </a:rPr>
              <a:t>: a bit-level counter adjustment that can perfectly match the data stream distribution.</a:t>
            </a:r>
            <a:endParaRPr lang="en-US" altLang="zh-CN" dirty="0">
              <a:latin typeface="+mn-lt"/>
            </a:endParaRPr>
          </a:p>
          <a:p>
            <a:pPr marL="0" indent="0">
              <a:lnSpc>
                <a:spcPct val="150000"/>
              </a:lnSpc>
              <a:buFont typeface="Arial" panose="020B0604020202020204" pitchFamily="34" charset="0"/>
              <a:buNone/>
            </a:pPr>
            <a:r>
              <a:rPr lang="en-US" altLang="zh-CN" sz="1200" dirty="0">
                <a:latin typeface="+mn-lt"/>
              </a:rPr>
              <a:t>It has small memory cost, high speed, high accuracy, and</a:t>
            </a:r>
            <a:r>
              <a:rPr lang="en-US" altLang="zh-CN" dirty="0">
                <a:latin typeface="+mn-lt"/>
              </a:rPr>
              <a:t> good soft / hardware scalability.</a:t>
            </a:r>
            <a:endParaRPr lang="en-US" altLang="zh-CN" dirty="0">
              <a:latin typeface="+mn-lt"/>
            </a:endParaRPr>
          </a:p>
          <a:p>
            <a:pPr marL="0" indent="0">
              <a:lnSpc>
                <a:spcPct val="150000"/>
              </a:lnSpc>
              <a:buFont typeface="Arial" panose="020B0604020202020204" pitchFamily="34" charset="0"/>
              <a:buNone/>
            </a:pPr>
            <a:r>
              <a:rPr lang="en-US" altLang="zh-CN" dirty="0">
                <a:latin typeface="+mn-lt"/>
              </a:rPr>
              <a:t>We use </a:t>
            </a:r>
            <a:r>
              <a:rPr lang="en-US" altLang="zh-CN" dirty="0" err="1">
                <a:latin typeface="+mn-lt"/>
              </a:rPr>
              <a:t>BitMatcher</a:t>
            </a:r>
            <a:r>
              <a:rPr lang="en-US" altLang="zh-CN" dirty="0">
                <a:latin typeface="+mn-lt"/>
              </a:rPr>
              <a:t> to process five typical measurement tasks and implemented it on CPU and FPGA. All codes are released at </a:t>
            </a:r>
            <a:r>
              <a:rPr lang="en-US" altLang="zh-CN" dirty="0" err="1">
                <a:latin typeface="+mn-lt"/>
              </a:rPr>
              <a:t>Github</a:t>
            </a:r>
            <a:r>
              <a:rPr lang="en-US" altLang="zh-CN" dirty="0">
                <a:latin typeface="+mn-lt"/>
              </a:rPr>
              <a:t>.</a:t>
            </a:r>
            <a:endParaRPr lang="en-US" altLang="zh-CN" sz="1200" dirty="0">
              <a:latin typeface="+mn-lt"/>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备注占位符 1"/>
          <p:cNvSpPr>
            <a:spLocks noGrp="1"/>
          </p:cNvSpPr>
          <p:nvPr>
            <p:ph type="body" idx="1"/>
          </p:nvPr>
        </p:nvSpPr>
        <p:spPr/>
        <p:txBody>
          <a:bodyPr/>
          <a:lstStyle/>
          <a:p>
            <a:r>
              <a:rPr lang="en-US" altLang="zh-CN" dirty="0"/>
              <a:t>Here are the entropy estimation results.</a:t>
            </a:r>
            <a:endParaRPr lang="zh-CN" altLang="en-US"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r>
              <a:rPr lang="en-US" altLang="zh-CN" dirty="0"/>
              <a:t>There are two types of related work: exact solutions that can answer the query with no errors, and approximate algorithms that have small and tolerable errors.</a:t>
            </a:r>
            <a:endParaRPr lang="en-US" altLang="zh-CN" dirty="0"/>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key idea of the exact solution is to </a:t>
            </a:r>
            <a:r>
              <a:rPr lang="en-US" altLang="zh-CN" dirty="0">
                <a:latin typeface="+mn-lt"/>
              </a:rPr>
              <a:t>store all items in the stream and build many indexes on them. </a:t>
            </a:r>
            <a:endParaRPr lang="en-US" altLang="zh-CN"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When the data volume and data speed is relatively small, the exact solutions can work well in CPU platform. </a:t>
            </a:r>
            <a:endParaRPr lang="en-US" altLang="zh-CN" dirty="0"/>
          </a:p>
          <a:p>
            <a:r>
              <a:rPr lang="en-US" altLang="zh-CN" dirty="0"/>
              <a:t>However, in the extremely high speed scenario, it is not practical </a:t>
            </a:r>
            <a:r>
              <a:rPr lang="en-US" altLang="zh-CN" dirty="0">
                <a:latin typeface="+mn-lt"/>
              </a:rPr>
              <a:t>for real-life software and hardware platforms. For example, in a network switch, there are billions of items to be inserted in one second, but the memory of switch is too small to store all items in a data stream.</a:t>
            </a:r>
            <a:endParaRPr lang="en-US" altLang="zh-CN" dirty="0">
              <a:latin typeface="+mn-lt"/>
            </a:endParaRPr>
          </a:p>
          <a:p>
            <a:endParaRPr lang="en-US" altLang="zh-CN" dirty="0">
              <a:latin typeface="+mn-lt"/>
            </a:endParaRPr>
          </a:p>
          <a:p>
            <a:r>
              <a:rPr lang="en-US" altLang="zh-CN" dirty="0"/>
              <a:t>Therefore, the high-speed stream processing often chooses the approximate algorithm. Because their memory cost is small enough for </a:t>
            </a:r>
            <a:r>
              <a:rPr lang="en-US" altLang="zh-CN" dirty="0">
                <a:latin typeface="+mn-lt"/>
              </a:rPr>
              <a:t>various platforms and their errors are tolerable.</a:t>
            </a:r>
            <a:endParaRPr lang="en-US" altLang="zh-CN"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dirty="0"/>
              <a:t>The </a:t>
            </a:r>
            <a:r>
              <a:rPr lang="en-US" altLang="zh-CN" sz="1200" dirty="0">
                <a:latin typeface="+mn-lt"/>
              </a:rPr>
              <a:t>Approximate algorithms for stream processing have a long history. Typical work includes the CM sketch, bloom filter and many kinds of sketches.</a:t>
            </a:r>
            <a:endParaRPr lang="en-US" altLang="zh-CN" sz="1200" dirty="0">
              <a:latin typeface="+mn-lt"/>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We first introduce the Count-min sketch, which contains many counters and several hash functions. </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We first introduce the insertion operation. When a new item e arrives, assuming that the number of hash functions is 3, e will use these three hash functions to find the corresponding three counters and add 1 to them.</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The operation of query e is similar, it will report the minimum of the three counters, which is 6. This corresponds to the word "count-min" in the name.</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When e is removed, it decrements the corresponding 3 counters by 1.</a:t>
            </a:r>
            <a:endParaRPr lang="en-US" altLang="zh-CN" sz="1200" dirty="0">
              <a:latin typeface="+mn-lt"/>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In fact, real-world data streams are highly skewed, which means that there are many items with very few frequencies, such as 1, and few items with large frequencies. As shown in the cumulative frequency distribution chart below, 95% of the items have frequencies below 10.</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This means that in the </a:t>
            </a:r>
            <a:r>
              <a:rPr lang="en-US" altLang="zh-CN" sz="1200" dirty="0" err="1">
                <a:latin typeface="+mn-lt"/>
              </a:rPr>
              <a:t>CMsketch</a:t>
            </a:r>
            <a:r>
              <a:rPr lang="en-US" altLang="zh-CN" sz="1200" dirty="0">
                <a:latin typeface="+mn-lt"/>
              </a:rPr>
              <a:t> we just mentioned, the value of a few counters will be very large (the hot item enters it), and the value of most of the counters is relatively small (the cold items enters it).</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However, in order to store these hot items, we must set a sufficiently large counter value for the CM, such as 32 bits, but most of its high bits of the counter are not used, resulting in a waste of memory.</a:t>
            </a:r>
            <a:endParaRPr lang="en-US" altLang="zh-CN" sz="1200" dirty="0">
              <a:latin typeface="+mn-lt"/>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In order to solve the problem of high skewness of real data streams, the method based on fixed-size counters is improved. In order to better accommodate the hot item and cold item respectively, algorithms based on hierarchical and self-adjusting are proposed.</a:t>
            </a:r>
            <a:endParaRPr lang="en-US" altLang="zh-CN" sz="1200" dirty="0">
              <a:latin typeface="+mn-lt"/>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Next we introduce some hierarchical sketch. The picture on the right shows three typical hierarchical sketches. It can be found that they all divide their structure into multiple layers, which are used to store hot and cold items respectively, so as to achieve the effect of adapting to the real data stream. </a:t>
            </a:r>
            <a:endParaRPr lang="en-US" altLang="zh-CN" sz="1200" dirty="0">
              <a:latin typeface="+mn-lt"/>
            </a:endParaRPr>
          </a:p>
          <a:p>
            <a:pPr algn="l"/>
            <a:r>
              <a:rPr lang="en-US" altLang="zh-CN" sz="1200" dirty="0">
                <a:latin typeface="+mn-lt"/>
              </a:rPr>
              <a:t>Augmented Sketch (AS) uses an additional filter to aggregate the hot items in advance.  </a:t>
            </a:r>
            <a:r>
              <a:rPr lang="en-US" altLang="zh-CN" sz="1800" b="0" i="0" u="none" strike="noStrike" baseline="0" dirty="0">
                <a:latin typeface="LinLibertineT"/>
              </a:rPr>
              <a:t>This ensures that there are always hot items in the filter. But this exchange process can significantly slow down processing.</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Pyramid Sketch divides its structure into a pure counter at the bottom and a mixed counter above it, with a total of </a:t>
            </a:r>
            <a:r>
              <a:rPr lang="zh-CN" altLang="en-US" sz="1200" dirty="0">
                <a:latin typeface="+mn-lt"/>
              </a:rPr>
              <a:t>𝜆 </a:t>
            </a:r>
            <a:r>
              <a:rPr lang="en-US" altLang="zh-CN" sz="1200" dirty="0">
                <a:latin typeface="+mn-lt"/>
              </a:rPr>
              <a:t>layers. </a:t>
            </a:r>
            <a:r>
              <a:rPr lang="en-US" sz="1200" dirty="0">
                <a:latin typeface="+mn-lt"/>
              </a:rPr>
              <a:t>It can</a:t>
            </a:r>
            <a:r>
              <a:rPr lang="en-US" altLang="zh-CN" sz="1200" dirty="0">
                <a:latin typeface="+mn-lt"/>
              </a:rPr>
              <a:t> achieves high throughput. But whenever querying the hot item, it will access multiple layers and thus decreases the speed, making it difficult to perform tasks that focus on hot items.</a:t>
            </a:r>
            <a:endParaRPr lang="en-US" altLang="zh-CN" sz="1200" dirty="0">
              <a:latin typeface="+mn-lt"/>
            </a:endParaRPr>
          </a:p>
          <a:p>
            <a:pPr algn="l"/>
            <a:r>
              <a:rPr lang="en-US" altLang="zh-CN" sz="1200" dirty="0">
                <a:latin typeface="+mn-lt"/>
              </a:rPr>
              <a:t>The state-of-the-art hierarchical algorithm, Elastic Sketch, divides the structure into a heavy part and a light part to accommodate hot items and cold items respectively. </a:t>
            </a:r>
            <a:r>
              <a:rPr lang="en-US" altLang="zh-CN" sz="1800" b="0" i="0" u="none" strike="noStrike" baseline="0" dirty="0">
                <a:latin typeface="LinLibertineT"/>
              </a:rPr>
              <a:t>Unfortunately, the hot item can be accidentally expelled in the process,  resulting in a loss of accuracy.</a:t>
            </a:r>
            <a:endParaRPr lang="en-US" altLang="zh-CN" sz="1200" dirty="0">
              <a:latin typeface="+mn-lt"/>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The picture on the right shows the structure of SALSA, a typical self-adjusting sketch. Initially, SALSA uses only one small counter rather than 32-bit counter</a:t>
            </a:r>
            <a:r>
              <a:rPr lang="zh-CN" altLang="en-US" sz="1200" dirty="0">
                <a:latin typeface="+mn-lt"/>
              </a:rPr>
              <a:t> </a:t>
            </a:r>
            <a:r>
              <a:rPr lang="en-US" altLang="zh-CN" sz="1200" dirty="0">
                <a:latin typeface="+mn-lt"/>
              </a:rPr>
              <a:t>to make frequency estimation. It establishes an extra bitmap to tag overflowing counters, and merges small neighboring counters to dynamically form a bigger one. </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The pros is that it has </a:t>
            </a:r>
            <a:r>
              <a:rPr lang="en-US" altLang="zh-CN" sz="1200" dirty="0">
                <a:latin typeface="+mn-lt"/>
                <a:cs typeface="Times New Roman" panose="02020603050405020304" pitchFamily="18" charset="0"/>
              </a:rPr>
              <a:t>finer segmentation inside the counter which leads to high accuracy.</a:t>
            </a:r>
            <a:endParaRPr lang="en-US" altLang="zh-CN" sz="1200" dirty="0">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cs typeface="Times New Roman" panose="02020603050405020304" pitchFamily="18" charset="0"/>
              </a:rPr>
              <a:t>But its shortcoming is obvious: The extra bitmap is space consuming and decreases the speed. That is because SALSA looks up the bitmap at every operation, to check if the corresponding counter has merged with others.</a:t>
            </a:r>
            <a:endParaRPr lang="en-US" altLang="zh-CN" sz="1200" dirty="0">
              <a:latin typeface="+mn-lt"/>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defRPr/>
            </a:pPr>
            <a:endParaRPr lang="en-US" altLang="zh-CN" sz="1200" dirty="0">
              <a:latin typeface="+mn-lt"/>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Here shows the state-of-the-art self-adjusting algorithm, Dynamic Hierarchical Sketch (DHS for short). It consists of many fixed-size buckets, and the buckets contain 3 kinds of counters (the size are 8, 12, and 16 bits, respectively). </a:t>
            </a:r>
            <a:endParaRPr lang="en-US" altLang="zh-CN" sz="1200" dirty="0">
              <a:latin typeface="+mn-l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200" dirty="0">
                <a:latin typeface="+mn-lt"/>
              </a:rPr>
              <a:t>DHS’s counter adjustments are all within a single bucket, which is fast. </a:t>
            </a:r>
            <a:r>
              <a:rPr lang="en-US" altLang="zh-CN" sz="1800" b="0" i="0" u="none" strike="noStrike" baseline="0" dirty="0">
                <a:latin typeface="LinLibertineT"/>
              </a:rPr>
              <a:t>And because DHS records the item’s fingerprint in the bucket, it has relatively high accuracy. </a:t>
            </a:r>
            <a:endParaRPr lang="en-US" altLang="zh-CN" sz="1800" b="0" i="0" u="none" strike="noStrike" baseline="0" dirty="0">
              <a:latin typeface="LinLibertineT"/>
            </a:endParaRPr>
          </a:p>
          <a:p>
            <a:pPr marL="0" marR="0" lvl="0" indent="0" algn="l" defTabSz="914400" rtl="0" eaLnBrk="1" fontAlgn="auto" latinLnBrk="0" hangingPunct="1">
              <a:lnSpc>
                <a:spcPct val="100000"/>
              </a:lnSpc>
              <a:spcBef>
                <a:spcPts val="0"/>
              </a:spcBef>
              <a:spcAft>
                <a:spcPts val="0"/>
              </a:spcAft>
              <a:buClrTx/>
              <a:buSzTx/>
              <a:buFontTx/>
              <a:buNone/>
              <a:defRPr/>
            </a:pPr>
            <a:r>
              <a:rPr lang="en-US" altLang="zh-CN" sz="1800" b="0" i="0" u="none" strike="noStrike" baseline="0" dirty="0">
                <a:latin typeface="LinLibertineT"/>
              </a:rPr>
              <a:t>But its cons are also obvious,</a:t>
            </a:r>
            <a:r>
              <a:rPr lang="zh-CN" altLang="en-US" sz="1800" b="0" i="0" u="none" strike="noStrike" baseline="0" dirty="0">
                <a:latin typeface="LinLibertineT"/>
              </a:rPr>
              <a:t> </a:t>
            </a:r>
            <a:r>
              <a:rPr lang="en-US" altLang="zh-CN" sz="1800" b="0" i="0" u="none" strike="noStrike" baseline="0" dirty="0">
                <a:latin typeface="LinLibertineT"/>
              </a:rPr>
              <a:t>t</a:t>
            </a:r>
            <a:r>
              <a:rPr lang="en-US" altLang="zh-CN" sz="1200" dirty="0">
                <a:latin typeface="+mn-lt"/>
                <a:cs typeface="Times New Roman" panose="02020603050405020304" pitchFamily="18" charset="0"/>
              </a:rPr>
              <a:t>he adjusting strategy is limited to three types of counters: 8/12/16 bits. Which means it can`t </a:t>
            </a:r>
            <a:r>
              <a:rPr lang="en-US" altLang="zh-CN" sz="1800" b="0" i="0" u="none" strike="noStrike" baseline="0" dirty="0">
                <a:latin typeface="LinLibertineT"/>
              </a:rPr>
              <a:t>record items with frequencies greater than 2 to the power 16. If we enlarge the biggest counter size (for example, from 16 to 32 bits), there is much waste for items with frequencies between 2^8 and 2^16. In other words, it has </a:t>
            </a:r>
            <a:r>
              <a:rPr lang="en-US" altLang="zh-CN" sz="1200" dirty="0">
                <a:latin typeface="+mn-lt"/>
                <a:cs typeface="Times New Roman" panose="02020603050405020304" pitchFamily="18" charset="0"/>
              </a:rPr>
              <a:t>too large adjustment granularity.</a:t>
            </a:r>
            <a:endParaRPr lang="en-US" altLang="zh-CN" sz="1200" dirty="0">
              <a:latin typeface="+mn-lt"/>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endParaRPr lang="zh-CN"/>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endParaRPr lang="zh-CN"/>
          </a:p>
        </p:txBody>
      </p:sp>
      <p:sp>
        <p:nvSpPr>
          <p:cNvPr id="4" name="日期占位符 3"/>
          <p:cNvSpPr>
            <a:spLocks noGrp="1"/>
          </p:cNvSpPr>
          <p:nvPr>
            <p:ph type="dt" idx="10"/>
          </p:nvPr>
        </p:nvSpPr>
        <p:spPr/>
        <p:txBody>
          <a:bodyPr/>
          <a:lstStyle/>
          <a:p>
            <a:fld id="{73A98403-26DD-4D8C-B6D2-28D806614D8B}"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862F73B8-24AB-47EB-B55A-ADB83F58FAFC}" type="slidenum">
              <a:rPr lang="en-US" altLang="zh-CN"/>
            </a:fld>
            <a:endParaRPr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1C908C6F-BB5B-47D1-B129-C6BA2EFE6427}" type="datetimeFigureOut">
              <a:rPr lang="en-US" altLang="zh-CN"/>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46DC87B-89D4-44EF-9A95-A470D42F91AB}" type="slidenum">
              <a:rPr lang="en-US" altLang="zh-CN"/>
            </a:fld>
            <a:endParaRPr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lang="zh-CN"/>
          </a:p>
        </p:txBody>
      </p:sp>
      <p:sp>
        <p:nvSpPr>
          <p:cNvPr id="5" name="日期占位符 4"/>
          <p:cNvSpPr>
            <a:spLocks noGrp="1"/>
          </p:cNvSpPr>
          <p:nvPr>
            <p:ph type="dt" idx="10"/>
          </p:nvPr>
        </p:nvSpPr>
        <p:spPr/>
        <p:txBody>
          <a:bodyPr/>
          <a:lstStyle/>
          <a:p>
            <a:fld id="{DAFCAB60-2811-4DD2-8517-03E9C8DA6FA0}" type="datetimeFigureOut">
              <a:rPr lang="en-US" altLang="zh-CN"/>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FCFC894-80BD-46FB-BFE7-CC5A5B03C950}" type="slidenum">
              <a:rPr lang="en-US" altLang="zh-CN"/>
            </a:fld>
            <a:endParaRPr lang="zh-CN"/>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竖排文字占位符 2"/>
          <p:cNvSpPr>
            <a:spLocks noGrp="1"/>
          </p:cNvSpPr>
          <p:nvPr>
            <p:ph type="body" idx="1"/>
          </p:nvPr>
        </p:nvSpPr>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FC9672EF-260E-4D56-A07E-E87A1CEAA075}"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007257E-2A57-42EC-8196-CBC659D715F2}" type="slidenum">
              <a:rPr lang="en-US" altLang="zh-CN"/>
            </a:fld>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endParaRPr lang="zh-CN"/>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2D62C9AF-A74C-46C1-BAB1-821368B0F049}"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93D06E77-21D5-46D4-B694-93051DACD844}" type="slidenum">
              <a:rPr lang="en-US" altLang="zh-CN"/>
            </a:fld>
            <a:endParaRPr 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endParaRPr lang="zh-CN"/>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endParaRPr lang="zh-CN"/>
          </a:p>
        </p:txBody>
      </p:sp>
      <p:sp>
        <p:nvSpPr>
          <p:cNvPr id="4" name="日期占位符 3"/>
          <p:cNvSpPr>
            <a:spLocks noGrp="1"/>
          </p:cNvSpPr>
          <p:nvPr>
            <p:ph type="dt" idx="10"/>
          </p:nvPr>
        </p:nvSpPr>
        <p:spPr/>
        <p:txBody>
          <a:bodyPr/>
          <a:lstStyle/>
          <a:p>
            <a:fld id="{73A98403-26DD-4D8C-B6D2-28D806614D8B}"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862F73B8-24AB-47EB-B55A-ADB83F58FAFC}" type="slidenum">
              <a:rPr lang="zh-CN"/>
            </a:fld>
            <a:endParaRPr 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endParaRPr lang="zh-CN"/>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7" name="日期占位符 6"/>
          <p:cNvSpPr>
            <a:spLocks noGrp="1"/>
          </p:cNvSpPr>
          <p:nvPr>
            <p:ph type="dt" idx="10"/>
          </p:nvPr>
        </p:nvSpPr>
        <p:spPr/>
        <p:txBody>
          <a:bodyPr/>
          <a:lstStyle/>
          <a:p>
            <a:fld id="{12FFE654-B0CF-4B48-B1A4-B90CA3BCCFB1}" type="datetimeFigureOut">
              <a:rPr lang="en-US" altLang="zh-CN"/>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544795DB-C953-4672-ABD9-539FEF982606}" type="slidenum">
              <a:rPr lang="zh-CN"/>
            </a:fld>
            <a:endParaRPr 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日期占位符 2"/>
          <p:cNvSpPr>
            <a:spLocks noGrp="1"/>
          </p:cNvSpPr>
          <p:nvPr>
            <p:ph type="dt" idx="10"/>
          </p:nvPr>
        </p:nvSpPr>
        <p:spPr/>
        <p:txBody>
          <a:bodyPr/>
          <a:lstStyle/>
          <a:p>
            <a:fld id="{5C8BBC06-08EC-4D11-974A-987603CEDE68}"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FAA7E82C-721D-4C87-9AA8-610E3413E3E1}" type="slidenum">
              <a:rPr lang="zh-CN"/>
            </a:fld>
            <a:endParaRPr 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1C908C6F-BB5B-47D1-B129-C6BA2EFE6427}" type="datetimeFigureOut">
              <a:rPr lang="en-US" altLang="zh-CN"/>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46DC87B-89D4-44EF-9A95-A470D42F91AB}" type="slidenum">
              <a:rPr lang="zh-CN"/>
            </a:fld>
            <a:endParaRPr 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lang="zh-CN"/>
          </a:p>
        </p:txBody>
      </p:sp>
      <p:sp>
        <p:nvSpPr>
          <p:cNvPr id="5" name="日期占位符 4"/>
          <p:cNvSpPr>
            <a:spLocks noGrp="1"/>
          </p:cNvSpPr>
          <p:nvPr>
            <p:ph type="dt" idx="10"/>
          </p:nvPr>
        </p:nvSpPr>
        <p:spPr/>
        <p:txBody>
          <a:bodyPr/>
          <a:lstStyle/>
          <a:p>
            <a:fld id="{DAFCAB60-2811-4DD2-8517-03E9C8DA6FA0}" type="datetimeFigureOut">
              <a:rPr lang="en-US" altLang="zh-CN"/>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FCFC894-80BD-46FB-BFE7-CC5A5B03C950}" type="slidenum">
              <a:rPr lang="zh-CN"/>
            </a:fld>
            <a:endParaRPr 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竖排文字占位符 2"/>
          <p:cNvSpPr>
            <a:spLocks noGrp="1"/>
          </p:cNvSpPr>
          <p:nvPr>
            <p:ph type="body" idx="1"/>
          </p:nvPr>
        </p:nvSpPr>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FC9672EF-260E-4D56-A07E-E87A1CEAA075}"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007257E-2A57-42EC-8196-CBC659D715F2}" type="slidenum">
              <a:rPr lang="zh-CN"/>
            </a:fld>
            <a:endParaRPr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日期占位符 2"/>
          <p:cNvSpPr>
            <a:spLocks noGrp="1"/>
          </p:cNvSpPr>
          <p:nvPr>
            <p:ph type="dt" idx="10"/>
          </p:nvPr>
        </p:nvSpPr>
        <p:spPr/>
        <p:txBody>
          <a:bodyPr/>
          <a:lstStyle/>
          <a:p>
            <a:fld id="{5C8BBC06-08EC-4D11-974A-987603CEDE68}"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FAA7E82C-721D-4C87-9AA8-610E3413E3E1}" type="slidenum">
              <a:rPr lang="en-US" altLang="zh-CN"/>
            </a:fld>
            <a:endParaRPr lang="zh-CN"/>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endParaRPr lang="zh-CN"/>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2D62C9AF-A74C-46C1-BAB1-821368B0F049}"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93D06E77-21D5-46D4-B694-93051DACD844}" type="slidenum">
              <a:rPr lang="zh-CN"/>
            </a:fld>
            <a:endParaRPr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cSld name="空白">
    <p:spTree>
      <p:nvGrpSpPr>
        <p:cNvPr id="1" name=""/>
        <p:cNvGrpSpPr/>
        <p:nvPr/>
      </p:nvGrpSpPr>
      <p:grpSpPr>
        <a:xfrm>
          <a:off x="0" y="0"/>
          <a:ext cx="0" cy="0"/>
          <a:chOff x="0" y="0"/>
          <a:chExt cx="0" cy="0"/>
        </a:xfrm>
      </p:grpSpPr>
      <p:sp>
        <p:nvSpPr>
          <p:cNvPr id="2" name="日期占位符 1"/>
          <p:cNvSpPr>
            <a:spLocks noGrp="1"/>
          </p:cNvSpPr>
          <p:nvPr>
            <p:ph type="dt" idx="10"/>
          </p:nvPr>
        </p:nvSpPr>
        <p:spPr/>
        <p:txBody>
          <a:bodyPr/>
          <a:lstStyle/>
          <a:p>
            <a:fld id="{1C908C6F-BB5B-47D1-B129-C6BA2EFE6427}" type="datetimeFigureOut">
              <a:rPr lang="en-US" altLang="zh-CN"/>
            </a:fld>
            <a:endParaRPr lang="zh-CN"/>
          </a:p>
        </p:txBody>
      </p:sp>
      <p:sp>
        <p:nvSpPr>
          <p:cNvPr id="3" name="页脚占位符 2"/>
          <p:cNvSpPr>
            <a:spLocks noGrp="1"/>
          </p:cNvSpPr>
          <p:nvPr>
            <p:ph type="ftr" idx="11"/>
          </p:nvPr>
        </p:nvSpPr>
        <p:spPr/>
        <p:txBody>
          <a:bodyPr/>
          <a:lstStyle/>
          <a:p>
            <a:endParaRPr lang="zh-CN"/>
          </a:p>
        </p:txBody>
      </p:sp>
      <p:sp>
        <p:nvSpPr>
          <p:cNvPr id="4" name="灯片编号占位符 3"/>
          <p:cNvSpPr>
            <a:spLocks noGrp="1"/>
          </p:cNvSpPr>
          <p:nvPr>
            <p:ph type="sldNum" idx="12"/>
          </p:nvPr>
        </p:nvSpPr>
        <p:spPr/>
        <p:txBody>
          <a:bodyPr/>
          <a:lstStyle/>
          <a:p>
            <a:fld id="{446DC87B-89D4-44EF-9A95-A470D42F91AB}" type="slidenum">
              <a:rPr lang="en-US" altLang="zh-CN"/>
            </a:fld>
            <a:endParaRPr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lvl="0">
              <a:defRPr sz="3200"/>
            </a:lvl1pPr>
          </a:lstStyle>
          <a:p>
            <a:r>
              <a:rPr lang="zh-CN"/>
              <a:t>单击此处编辑母版标题样式</a:t>
            </a:r>
            <a:endParaRPr lang="zh-CN"/>
          </a:p>
        </p:txBody>
      </p:sp>
      <p:sp>
        <p:nvSpPr>
          <p:cNvPr id="3" name="图片占位符 2"/>
          <p:cNvSpPr>
            <a:spLocks noGrp="1"/>
          </p:cNvSpPr>
          <p:nvPr>
            <p:ph type="pic" idx="1"/>
          </p:nvPr>
        </p:nvSpPr>
        <p:spPr>
          <a:xfrm>
            <a:off x="5183188" y="987425"/>
            <a:ext cx="6172200" cy="4873625"/>
          </a:xfrm>
        </p:spPr>
        <p:txBody>
          <a:bodyPr/>
          <a:lstStyle>
            <a:lvl1pPr marL="0" lvl="0" indent="0">
              <a:buNone/>
              <a:defRPr sz="3200"/>
            </a:lvl1pPr>
            <a:lvl2pPr marL="457200" lvl="1" indent="0">
              <a:buNone/>
              <a:defRPr sz="2800"/>
            </a:lvl2pPr>
            <a:lvl3pPr marL="914400" lvl="2" indent="0">
              <a:buNone/>
              <a:defRPr sz="2400"/>
            </a:lvl3pPr>
            <a:lvl4pPr marL="1371600" lvl="3" indent="0">
              <a:buNone/>
              <a:defRPr sz="2000"/>
            </a:lvl4pPr>
            <a:lvl5pPr marL="1828800" lvl="4" indent="0">
              <a:buNone/>
              <a:defRPr sz="2000"/>
            </a:lvl5pPr>
            <a:lvl6pPr marL="2286000" lvl="5" indent="0">
              <a:buNone/>
              <a:defRPr sz="2000"/>
            </a:lvl6pPr>
            <a:lvl7pPr marL="2743200" lvl="6" indent="0">
              <a:buNone/>
              <a:defRPr sz="2000"/>
            </a:lvl7pPr>
            <a:lvl8pPr marL="3200400" lvl="7" indent="0">
              <a:buNone/>
              <a:defRPr sz="2000"/>
            </a:lvl8pPr>
            <a:lvl9pPr marL="3657600" lvl="8" indent="0">
              <a:buNone/>
              <a:defRPr sz="2000"/>
            </a:lvl9pPr>
          </a:lstStyle>
          <a:p>
            <a:endParaRPr lang="zh-CN"/>
          </a:p>
        </p:txBody>
      </p:sp>
      <p:sp>
        <p:nvSpPr>
          <p:cNvPr id="4" name="文本占位符 3"/>
          <p:cNvSpPr>
            <a:spLocks noGrp="1"/>
          </p:cNvSpPr>
          <p:nvPr>
            <p:ph type="body" idx="2"/>
          </p:nvPr>
        </p:nvSpPr>
        <p:spPr>
          <a:xfrm>
            <a:off x="839788" y="2057400"/>
            <a:ext cx="3932237" cy="3811588"/>
          </a:xfrm>
        </p:spPr>
        <p:txBody>
          <a:bodyPr/>
          <a:lstStyle>
            <a:lvl1pPr marL="0" lvl="0" indent="0">
              <a:buNone/>
              <a:defRPr sz="1600"/>
            </a:lvl1pPr>
            <a:lvl2pPr marL="457200" lvl="1" indent="0">
              <a:buNone/>
              <a:defRPr sz="1400"/>
            </a:lvl2pPr>
            <a:lvl3pPr marL="914400" lvl="2" indent="0">
              <a:buNone/>
              <a:defRPr sz="1200"/>
            </a:lvl3pPr>
            <a:lvl4pPr marL="1371600" lvl="3" indent="0">
              <a:buNone/>
              <a:defRPr sz="1000"/>
            </a:lvl4pPr>
            <a:lvl5pPr marL="1828800" lvl="4" indent="0">
              <a:buNone/>
              <a:defRPr sz="1000"/>
            </a:lvl5pPr>
            <a:lvl6pPr marL="2286000" lvl="5" indent="0">
              <a:buNone/>
              <a:defRPr sz="1000"/>
            </a:lvl6pPr>
            <a:lvl7pPr marL="2743200" lvl="6" indent="0">
              <a:buNone/>
              <a:defRPr sz="1000"/>
            </a:lvl7pPr>
            <a:lvl8pPr marL="3200400" lvl="7" indent="0">
              <a:buNone/>
              <a:defRPr sz="1000"/>
            </a:lvl8pPr>
            <a:lvl9pPr marL="3657600" lvl="8" indent="0">
              <a:buNone/>
              <a:defRPr sz="1000"/>
            </a:lvl9pPr>
          </a:lstStyle>
          <a:p>
            <a:pPr lvl="0"/>
            <a:r>
              <a:rPr lang="zh-CN"/>
              <a:t>单击此处编辑母版文本样式</a:t>
            </a:r>
            <a:endParaRPr lang="zh-CN"/>
          </a:p>
        </p:txBody>
      </p:sp>
      <p:sp>
        <p:nvSpPr>
          <p:cNvPr id="5" name="日期占位符 4"/>
          <p:cNvSpPr>
            <a:spLocks noGrp="1"/>
          </p:cNvSpPr>
          <p:nvPr>
            <p:ph type="dt" idx="10"/>
          </p:nvPr>
        </p:nvSpPr>
        <p:spPr/>
        <p:txBody>
          <a:bodyPr/>
          <a:lstStyle/>
          <a:p>
            <a:fld id="{DAFCAB60-2811-4DD2-8517-03E9C8DA6FA0}" type="datetimeFigureOut">
              <a:rPr lang="en-US" altLang="zh-CN"/>
            </a:fld>
            <a:endParaRPr lang="zh-CN"/>
          </a:p>
        </p:txBody>
      </p:sp>
      <p:sp>
        <p:nvSpPr>
          <p:cNvPr id="6" name="页脚占位符 5"/>
          <p:cNvSpPr>
            <a:spLocks noGrp="1"/>
          </p:cNvSpPr>
          <p:nvPr>
            <p:ph type="ftr" idx="11"/>
          </p:nvPr>
        </p:nvSpPr>
        <p:spPr/>
        <p:txBody>
          <a:bodyPr/>
          <a:lstStyle/>
          <a:p>
            <a:endParaRPr lang="zh-CN"/>
          </a:p>
        </p:txBody>
      </p:sp>
      <p:sp>
        <p:nvSpPr>
          <p:cNvPr id="7" name="灯片编号占位符 6"/>
          <p:cNvSpPr>
            <a:spLocks noGrp="1"/>
          </p:cNvSpPr>
          <p:nvPr>
            <p:ph type="sldNum" idx="12"/>
          </p:nvPr>
        </p:nvSpPr>
        <p:spPr/>
        <p:txBody>
          <a:bodyPr/>
          <a:lstStyle/>
          <a:p>
            <a:fld id="{FFCFC894-80BD-46FB-BFE7-CC5A5B03C950}" type="slidenum">
              <a:rPr lang="en-US" altLang="zh-CN"/>
            </a:fld>
            <a:endParaRPr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竖排文字占位符 2"/>
          <p:cNvSpPr>
            <a:spLocks noGrp="1"/>
          </p:cNvSpPr>
          <p:nvPr>
            <p:ph type="body" idx="1"/>
          </p:nvPr>
        </p:nvSpPr>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FC9672EF-260E-4D56-A07E-E87A1CEAA075}"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C007257E-2A57-42EC-8196-CBC659D715F2}" type="slidenum">
              <a:rPr lang="en-US" altLang="zh-CN"/>
            </a:fld>
            <a:endParaRPr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竖排标题与文本">
    <p:spTree>
      <p:nvGrpSpPr>
        <p:cNvPr id="1" name=""/>
        <p:cNvGrpSpPr/>
        <p:nvPr/>
      </p:nvGrpSpPr>
      <p:grpSpPr>
        <a:xfrm>
          <a:off x="0" y="0"/>
          <a:ext cx="0" cy="0"/>
          <a:chOff x="0" y="0"/>
          <a:chExt cx="0" cy="0"/>
        </a:xfrm>
      </p:grpSpPr>
      <p:sp>
        <p:nvSpPr>
          <p:cNvPr id="2" name="竖排标题 1"/>
          <p:cNvSpPr>
            <a:spLocks noGrp="1"/>
          </p:cNvSpPr>
          <p:nvPr>
            <p:ph type="title"/>
          </p:nvPr>
        </p:nvSpPr>
        <p:spPr>
          <a:xfrm>
            <a:off x="8724900" y="365125"/>
            <a:ext cx="2628900" cy="5811838"/>
          </a:xfrm>
        </p:spPr>
        <p:txBody>
          <a:bodyPr vert="eaVert"/>
          <a:lstStyle/>
          <a:p>
            <a:r>
              <a:rPr lang="zh-CN"/>
              <a:t>单击此处编辑母版标题样式</a:t>
            </a:r>
            <a:endParaRPr lang="zh-CN"/>
          </a:p>
        </p:txBody>
      </p:sp>
      <p:sp>
        <p:nvSpPr>
          <p:cNvPr id="3" name="竖排文字占位符 2"/>
          <p:cNvSpPr>
            <a:spLocks noGrp="1"/>
          </p:cNvSpPr>
          <p:nvPr>
            <p:ph type="body" idx="1"/>
          </p:nvPr>
        </p:nvSpPr>
        <p:spPr>
          <a:xfrm>
            <a:off x="838200" y="365125"/>
            <a:ext cx="7734300" cy="5811838"/>
          </a:xfrm>
        </p:spPr>
        <p:txBody>
          <a:bodyPr vert="eaVert"/>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10"/>
          </p:nvPr>
        </p:nvSpPr>
        <p:spPr/>
        <p:txBody>
          <a:bodyPr/>
          <a:lstStyle/>
          <a:p>
            <a:fld id="{2D62C9AF-A74C-46C1-BAB1-821368B0F049}"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93D06E77-21D5-46D4-B694-93051DACD844}" type="slidenum">
              <a:rPr lang="en-US" altLang="zh-CN"/>
            </a:fld>
            <a:endParaRPr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lvl="0" algn="ctr">
              <a:defRPr sz="6000"/>
            </a:lvl1pPr>
          </a:lstStyle>
          <a:p>
            <a:r>
              <a:rPr lang="zh-CN"/>
              <a:t>单击此处编辑母版标题样式</a:t>
            </a:r>
            <a:endParaRPr lang="zh-CN"/>
          </a:p>
        </p:txBody>
      </p:sp>
      <p:sp>
        <p:nvSpPr>
          <p:cNvPr id="3" name="副标题 2"/>
          <p:cNvSpPr>
            <a:spLocks noGrp="1"/>
          </p:cNvSpPr>
          <p:nvPr>
            <p:ph type="subTitle" idx="1"/>
          </p:nvPr>
        </p:nvSpPr>
        <p:spPr>
          <a:xfrm>
            <a:off x="1524000" y="3602038"/>
            <a:ext cx="9144000" cy="1655762"/>
          </a:xfrm>
        </p:spPr>
        <p:txBody>
          <a:bodyPr/>
          <a:lstStyle>
            <a:lvl1pPr marL="0" lvl="0" indent="0" algn="ctr">
              <a:buNone/>
              <a:defRPr sz="2400"/>
            </a:lvl1pPr>
            <a:lvl2pPr marL="457200" lvl="1" indent="0" algn="ctr">
              <a:buNone/>
              <a:defRPr sz="2000"/>
            </a:lvl2pPr>
            <a:lvl3pPr marL="914400" lvl="2" indent="0" algn="ctr">
              <a:buNone/>
              <a:defRPr sz="1800"/>
            </a:lvl3pPr>
            <a:lvl4pPr marL="1371600" lvl="3" indent="0" algn="ctr">
              <a:buNone/>
              <a:defRPr sz="1600"/>
            </a:lvl4pPr>
            <a:lvl5pPr marL="1828800" lvl="4" indent="0" algn="ctr">
              <a:buNone/>
              <a:defRPr sz="1600"/>
            </a:lvl5pPr>
            <a:lvl6pPr marL="2286000" lvl="5" indent="0" algn="ctr">
              <a:buNone/>
              <a:defRPr sz="1600"/>
            </a:lvl6pPr>
            <a:lvl7pPr marL="2743200" lvl="6" indent="0" algn="ctr">
              <a:buNone/>
              <a:defRPr sz="1600"/>
            </a:lvl7pPr>
            <a:lvl8pPr marL="3200400" lvl="7" indent="0" algn="ctr">
              <a:buNone/>
              <a:defRPr sz="1600"/>
            </a:lvl8pPr>
            <a:lvl9pPr marL="3657600" lvl="8" indent="0" algn="ctr">
              <a:buNone/>
              <a:defRPr sz="1600"/>
            </a:lvl9pPr>
          </a:lstStyle>
          <a:p>
            <a:r>
              <a:rPr lang="zh-CN"/>
              <a:t>单击此处编辑母版副标题样式</a:t>
            </a:r>
            <a:endParaRPr lang="zh-CN"/>
          </a:p>
        </p:txBody>
      </p:sp>
      <p:sp>
        <p:nvSpPr>
          <p:cNvPr id="4" name="日期占位符 3"/>
          <p:cNvSpPr>
            <a:spLocks noGrp="1"/>
          </p:cNvSpPr>
          <p:nvPr>
            <p:ph type="dt" idx="10"/>
          </p:nvPr>
        </p:nvSpPr>
        <p:spPr/>
        <p:txBody>
          <a:bodyPr/>
          <a:lstStyle/>
          <a:p>
            <a:fld id="{73A98403-26DD-4D8C-B6D2-28D806614D8B}" type="datetimeFigureOut">
              <a:rPr lang="en-US" altLang="zh-CN"/>
            </a:fld>
            <a:endParaRPr lang="zh-CN"/>
          </a:p>
        </p:txBody>
      </p:sp>
      <p:sp>
        <p:nvSpPr>
          <p:cNvPr id="5" name="页脚占位符 4"/>
          <p:cNvSpPr>
            <a:spLocks noGrp="1"/>
          </p:cNvSpPr>
          <p:nvPr>
            <p:ph type="ftr" idx="11"/>
          </p:nvPr>
        </p:nvSpPr>
        <p:spPr/>
        <p:txBody>
          <a:bodyPr/>
          <a:lstStyle/>
          <a:p>
            <a:endParaRPr lang="zh-CN"/>
          </a:p>
        </p:txBody>
      </p:sp>
      <p:sp>
        <p:nvSpPr>
          <p:cNvPr id="6" name="灯片编号占位符 5"/>
          <p:cNvSpPr>
            <a:spLocks noGrp="1"/>
          </p:cNvSpPr>
          <p:nvPr>
            <p:ph type="sldNum" idx="12"/>
          </p:nvPr>
        </p:nvSpPr>
        <p:spPr/>
        <p:txBody>
          <a:bodyPr/>
          <a:lstStyle/>
          <a:p>
            <a:fld id="{862F73B8-24AB-47EB-B55A-ADB83F58FAFC}" type="slidenum">
              <a:rPr lang="en-US" altLang="zh-CN"/>
            </a:fld>
            <a:endParaRPr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t>单击此处编辑母版标题样式</a:t>
            </a:r>
            <a:endParaRPr lang="zh-CN"/>
          </a:p>
        </p:txBody>
      </p:sp>
      <p:sp>
        <p:nvSpPr>
          <p:cNvPr id="3" name="文本占位符 2"/>
          <p:cNvSpPr>
            <a:spLocks noGrp="1"/>
          </p:cNvSpPr>
          <p:nvPr>
            <p:ph type="body" idx="1"/>
          </p:nvPr>
        </p:nvSpPr>
        <p:spPr>
          <a:xfrm>
            <a:off x="839788" y="1681163"/>
            <a:ext cx="5157787"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4" name="内容占位符 3"/>
          <p:cNvSpPr>
            <a:spLocks noGrp="1"/>
          </p:cNvSpPr>
          <p:nvPr>
            <p:ph idx="2"/>
          </p:nvPr>
        </p:nvSpPr>
        <p:spPr>
          <a:xfrm>
            <a:off x="839788" y="2505075"/>
            <a:ext cx="5157787" cy="3684588"/>
          </a:xfrm>
        </p:spPr>
        <p:txBody>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5" name="文本占位符 4"/>
          <p:cNvSpPr>
            <a:spLocks noGrp="1"/>
          </p:cNvSpPr>
          <p:nvPr>
            <p:ph type="body" idx="3"/>
          </p:nvPr>
        </p:nvSpPr>
        <p:spPr>
          <a:xfrm>
            <a:off x="6172200" y="1681163"/>
            <a:ext cx="5183188" cy="823912"/>
          </a:xfrm>
        </p:spPr>
        <p:txBody>
          <a:bodyPr anchor="b"/>
          <a:lstStyle>
            <a:lvl1pPr marL="0" lvl="0" indent="0">
              <a:buNone/>
              <a:defRPr sz="2400" b="1"/>
            </a:lvl1pPr>
            <a:lvl2pPr marL="457200" lvl="1" indent="0">
              <a:buNone/>
              <a:defRPr sz="2000" b="1"/>
            </a:lvl2pPr>
            <a:lvl3pPr marL="914400" lvl="2" indent="0">
              <a:buNone/>
              <a:defRPr sz="1800" b="1"/>
            </a:lvl3pPr>
            <a:lvl4pPr marL="1371600" lvl="3" indent="0">
              <a:buNone/>
              <a:defRPr sz="1600" b="1"/>
            </a:lvl4pPr>
            <a:lvl5pPr marL="1828800" lvl="4" indent="0">
              <a:buNone/>
              <a:defRPr sz="1600" b="1"/>
            </a:lvl5pPr>
            <a:lvl6pPr marL="2286000" lvl="5" indent="0">
              <a:buNone/>
              <a:defRPr sz="1600" b="1"/>
            </a:lvl6pPr>
            <a:lvl7pPr marL="2743200" lvl="6" indent="0">
              <a:buNone/>
              <a:defRPr sz="1600" b="1"/>
            </a:lvl7pPr>
            <a:lvl8pPr marL="3200400" lvl="7" indent="0">
              <a:buNone/>
              <a:defRPr sz="1600" b="1"/>
            </a:lvl8pPr>
            <a:lvl9pPr marL="3657600" lvl="8" indent="0">
              <a:buNone/>
              <a:defRPr sz="1600" b="1"/>
            </a:lvl9pPr>
          </a:lstStyle>
          <a:p>
            <a:pPr lvl="0"/>
            <a:r>
              <a:rPr lang="zh-CN"/>
              <a:t>单击此处编辑母版文本样式</a:t>
            </a:r>
            <a:endParaRPr lang="zh-CN"/>
          </a:p>
        </p:txBody>
      </p:sp>
      <p:sp>
        <p:nvSpPr>
          <p:cNvPr id="6" name="内容占位符 5"/>
          <p:cNvSpPr>
            <a:spLocks noGrp="1"/>
          </p:cNvSpPr>
          <p:nvPr>
            <p:ph idx="4"/>
          </p:nvPr>
        </p:nvSpPr>
        <p:spPr>
          <a:xfrm>
            <a:off x="6172200" y="2505075"/>
            <a:ext cx="5183188" cy="3684588"/>
          </a:xfrm>
        </p:spPr>
        <p:txBody>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7" name="日期占位符 6"/>
          <p:cNvSpPr>
            <a:spLocks noGrp="1"/>
          </p:cNvSpPr>
          <p:nvPr>
            <p:ph type="dt" idx="10"/>
          </p:nvPr>
        </p:nvSpPr>
        <p:spPr/>
        <p:txBody>
          <a:bodyPr/>
          <a:lstStyle/>
          <a:p>
            <a:fld id="{12FFE654-B0CF-4B48-B1A4-B90CA3BCCFB1}" type="datetimeFigureOut">
              <a:rPr lang="en-US" altLang="zh-CN"/>
            </a:fld>
            <a:endParaRPr lang="zh-CN"/>
          </a:p>
        </p:txBody>
      </p:sp>
      <p:sp>
        <p:nvSpPr>
          <p:cNvPr id="8" name="页脚占位符 7"/>
          <p:cNvSpPr>
            <a:spLocks noGrp="1"/>
          </p:cNvSpPr>
          <p:nvPr>
            <p:ph type="ftr" idx="11"/>
          </p:nvPr>
        </p:nvSpPr>
        <p:spPr/>
        <p:txBody>
          <a:bodyPr/>
          <a:lstStyle/>
          <a:p>
            <a:endParaRPr lang="zh-CN"/>
          </a:p>
        </p:txBody>
      </p:sp>
      <p:sp>
        <p:nvSpPr>
          <p:cNvPr id="9" name="灯片编号占位符 8"/>
          <p:cNvSpPr>
            <a:spLocks noGrp="1"/>
          </p:cNvSpPr>
          <p:nvPr>
            <p:ph type="sldNum" idx="12"/>
          </p:nvPr>
        </p:nvSpPr>
        <p:spPr/>
        <p:txBody>
          <a:bodyPr/>
          <a:lstStyle/>
          <a:p>
            <a:fld id="{544795DB-C953-4672-ABD9-539FEF982606}" type="slidenum">
              <a:rPr lang="en-US" altLang="zh-CN"/>
            </a:fld>
            <a:endParaRPr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t>单击此处编辑母版标题样式</a:t>
            </a:r>
            <a:endParaRPr lang="zh-CN"/>
          </a:p>
        </p:txBody>
      </p:sp>
      <p:sp>
        <p:nvSpPr>
          <p:cNvPr id="3" name="日期占位符 2"/>
          <p:cNvSpPr>
            <a:spLocks noGrp="1"/>
          </p:cNvSpPr>
          <p:nvPr>
            <p:ph type="dt" idx="10"/>
          </p:nvPr>
        </p:nvSpPr>
        <p:spPr/>
        <p:txBody>
          <a:bodyPr/>
          <a:lstStyle/>
          <a:p>
            <a:fld id="{5C8BBC06-08EC-4D11-974A-987603CEDE68}" type="datetimeFigureOut">
              <a:rPr lang="en-US" altLang="zh-CN"/>
            </a:fld>
            <a:endParaRPr lang="zh-CN"/>
          </a:p>
        </p:txBody>
      </p:sp>
      <p:sp>
        <p:nvSpPr>
          <p:cNvPr id="4" name="页脚占位符 3"/>
          <p:cNvSpPr>
            <a:spLocks noGrp="1"/>
          </p:cNvSpPr>
          <p:nvPr>
            <p:ph type="ftr" idx="11"/>
          </p:nvPr>
        </p:nvSpPr>
        <p:spPr/>
        <p:txBody>
          <a:bodyPr/>
          <a:lstStyle/>
          <a:p>
            <a:endParaRPr lang="zh-CN"/>
          </a:p>
        </p:txBody>
      </p:sp>
      <p:sp>
        <p:nvSpPr>
          <p:cNvPr id="5" name="灯片编号占位符 4"/>
          <p:cNvSpPr>
            <a:spLocks noGrp="1"/>
          </p:cNvSpPr>
          <p:nvPr>
            <p:ph type="sldNum" idx="12"/>
          </p:nvPr>
        </p:nvSpPr>
        <p:spPr/>
        <p:txBody>
          <a:bodyPr/>
          <a:lstStyle/>
          <a:p>
            <a:fld id="{FAA7E82C-721D-4C87-9AA8-610E3413E3E1}" type="slidenum">
              <a:rPr lang="en-US" altLang="zh-CN"/>
            </a:fld>
            <a:endParaRPr lang="zh-CN"/>
          </a:p>
        </p:txBody>
      </p:sp>
    </p:spTree>
  </p:cSld>
  <p:clrMapOvr>
    <a:masterClrMapping/>
  </p:clrMapOvr>
</p:sldLayout>
</file>

<file path=ppt/slideMasters/_rels/slideMaster1.xml.rels><?xml version="1.0" encoding="UTF-8" standalone="yes"?>
<Relationships xmlns="http://schemas.openxmlformats.org/package/2006/relationships"><Relationship Id="rId7" Type="http://schemas.openxmlformats.org/officeDocument/2006/relationships/theme" Target="../theme/theme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slideLayout" Target="../slideLayouts/slideLayout13.xml"/><Relationship Id="rId6" Type="http://schemas.openxmlformats.org/officeDocument/2006/relationships/slideLayout" Target="../slideLayouts/slideLayout12.xml"/><Relationship Id="rId5" Type="http://schemas.openxmlformats.org/officeDocument/2006/relationships/slideLayout" Target="../slideLayouts/slideLayout11.xml"/><Relationship Id="rId4" Type="http://schemas.openxmlformats.org/officeDocument/2006/relationships/slideLayout" Target="../slideLayouts/slideLayout10.xml"/><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s>
</file>

<file path=ppt/slideMasters/_rels/slideMaster3.xml.rels><?xml version="1.0" encoding="UTF-8" standalone="yes"?>
<Relationships xmlns="http://schemas.openxmlformats.org/package/2006/relationships"><Relationship Id="rId8" Type="http://schemas.openxmlformats.org/officeDocument/2006/relationships/theme" Target="../theme/theme3.xml"/><Relationship Id="rId7" Type="http://schemas.openxmlformats.org/officeDocument/2006/relationships/slideLayout" Target="../slideLayouts/slideLayout20.xml"/><Relationship Id="rId6" Type="http://schemas.openxmlformats.org/officeDocument/2006/relationships/slideLayout" Target="../slideLayouts/slideLayout19.xml"/><Relationship Id="rId5" Type="http://schemas.openxmlformats.org/officeDocument/2006/relationships/slideLayout" Target="../slideLayouts/slideLayout18.xml"/><Relationship Id="rId4" Type="http://schemas.openxmlformats.org/officeDocument/2006/relationships/slideLayout" Target="../slideLayouts/slideLayout17.xml"/><Relationship Id="rId3" Type="http://schemas.openxmlformats.org/officeDocument/2006/relationships/slideLayout" Target="../slideLayouts/slideLayout16.xml"/><Relationship Id="rId2" Type="http://schemas.openxmlformats.org/officeDocument/2006/relationships/slideLayout" Target="../slideLayouts/slideLayout15.xml"/><Relationship Id="rId1"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07358244-78D9-4E2B-B0D9-C4AAD06EFE57}" type="datetimeFigureOut">
              <a:rPr lang="en-US" altLang="zh-CN"/>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38F5BB1-20E0-4780-A03C-D8626D8D2D90}" type="slidenum">
              <a:rPr lang="en-US" altLang="zh-CN"/>
            </a:fld>
            <a:endParaRPr lang="zh-C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Lst>
  <p:txStyles>
    <p:titleStyle>
      <a:lvl1pPr lvl="0" algn="l" defTabSz="914400">
        <a:lnSpc>
          <a:spcPct val="90000"/>
        </a:lnSpc>
        <a:spcBef>
          <a:spcPct val="0"/>
        </a:spcBef>
        <a:buNone/>
        <a:defRPr sz="4400" kern="1200">
          <a:solidFill>
            <a:schemeClr val="tx1"/>
          </a:solidFill>
          <a:latin typeface="等线 Light" panose="02010600030101010101" charset="-122"/>
          <a:ea typeface="等线 Light" panose="02010600030101010101"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等线" panose="02010600030101010101" charset="-122"/>
          <a:ea typeface="等线" panose="02010600030101010101"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9pPr>
    </p:bodyStyle>
    <p:other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07358244-78D9-4E2B-B0D9-C4AAD06EFE57}" type="datetimeFigureOut">
              <a:rPr lang="en-US" altLang="zh-CN"/>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38F5BB1-20E0-4780-A03C-D8626D8D2D90}" type="slidenum">
              <a:rPr lang="en-US" altLang="zh-CN"/>
            </a:fld>
            <a:endParaRPr lang="zh-CN"/>
          </a:p>
        </p:txBody>
      </p:sp>
    </p:spTree>
  </p:cSld>
  <p:clrMap bg1="lt1" tx1="dk1" bg2="lt2" tx2="dk2" accent1="accent1" accent2="accent2" accent3="accent3" accent4="accent4" accent5="accent5" accent6="accent6" hlink="hlink" folHlink="folHlink"/>
  <p:sldLayoutIdLst>
    <p:sldLayoutId id="2147483656" r:id="rId1"/>
    <p:sldLayoutId id="2147483657" r:id="rId2"/>
    <p:sldLayoutId id="2147483658" r:id="rId3"/>
    <p:sldLayoutId id="2147483659" r:id="rId4"/>
    <p:sldLayoutId id="2147483660" r:id="rId5"/>
    <p:sldLayoutId id="2147483661" r:id="rId6"/>
    <p:sldLayoutId id="2147483662" r:id="rId7"/>
  </p:sldLayoutIdLst>
  <p:txStyles>
    <p:titleStyle>
      <a:lvl1pPr lvl="0" algn="l" defTabSz="914400">
        <a:lnSpc>
          <a:spcPct val="90000"/>
        </a:lnSpc>
        <a:spcBef>
          <a:spcPct val="0"/>
        </a:spcBef>
        <a:buNone/>
        <a:defRPr sz="4400" kern="1200">
          <a:solidFill>
            <a:schemeClr val="tx1"/>
          </a:solidFill>
          <a:latin typeface="等线 Light" panose="02010600030101010101" charset="-122"/>
          <a:ea typeface="等线 Light" panose="02010600030101010101"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等线" panose="02010600030101010101" charset="-122"/>
          <a:ea typeface="等线" panose="02010600030101010101"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9pPr>
    </p:bodyStyle>
    <p:other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anchor="ctr">
            <a:normAutofit/>
          </a:bodyPr>
          <a:lstStyle/>
          <a:p>
            <a:r>
              <a:rPr lang="zh-CN"/>
              <a:t>单击此处编辑母版标题样式</a:t>
            </a:r>
            <a:endParaRPr lang="zh-CN"/>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a:normAutofit/>
          </a:bodyPr>
          <a:lstStyle/>
          <a:p>
            <a:pPr lvl="0"/>
            <a:r>
              <a:rPr lang="zh-CN"/>
              <a:t>单击此处编辑母版文本样式</a:t>
            </a:r>
            <a:endParaRPr lang="zh-CN"/>
          </a:p>
          <a:p>
            <a:pPr lvl="1"/>
            <a:r>
              <a:rPr lang="zh-CN"/>
              <a:t>二级</a:t>
            </a:r>
            <a:endParaRPr lang="zh-CN"/>
          </a:p>
          <a:p>
            <a:pPr lvl="2"/>
            <a:r>
              <a:rPr lang="zh-CN"/>
              <a:t>三级</a:t>
            </a:r>
            <a:endParaRPr lang="zh-CN"/>
          </a:p>
          <a:p>
            <a:pPr lvl="3"/>
            <a:r>
              <a:rPr lang="zh-CN"/>
              <a:t>四级</a:t>
            </a:r>
            <a:endParaRPr lang="zh-CN"/>
          </a:p>
          <a:p>
            <a:pPr lvl="4"/>
            <a:r>
              <a:rPr lang="zh-CN"/>
              <a:t>五级</a:t>
            </a:r>
            <a:endParaRPr lang="zh-CN"/>
          </a:p>
        </p:txBody>
      </p:sp>
      <p:sp>
        <p:nvSpPr>
          <p:cNvPr id="4" name="日期占位符 3"/>
          <p:cNvSpPr>
            <a:spLocks noGrp="1"/>
          </p:cNvSpPr>
          <p:nvPr>
            <p:ph type="dt" idx="2"/>
          </p:nvPr>
        </p:nvSpPr>
        <p:spPr>
          <a:xfrm>
            <a:off x="838200" y="6356350"/>
            <a:ext cx="2743200" cy="365125"/>
          </a:xfrm>
          <a:prstGeom prst="rect">
            <a:avLst/>
          </a:prstGeom>
        </p:spPr>
        <p:txBody>
          <a:bodyPr vert="horz" lIns="91440" tIns="45720" rIns="91440" bIns="45720" anchor="ctr"/>
          <a:lstStyle>
            <a:lvl1pPr lvl="0" algn="l">
              <a:defRPr sz="1200">
                <a:solidFill>
                  <a:schemeClr val="tx1">
                    <a:tint val="75000"/>
                  </a:schemeClr>
                </a:solidFill>
              </a:defRPr>
            </a:lvl1pPr>
          </a:lstStyle>
          <a:p>
            <a:fld id="{07358244-78D9-4E2B-B0D9-C4AAD06EFE57}" type="datetimeFigureOut">
              <a:rPr lang="en-US" altLang="zh-CN"/>
            </a:fld>
            <a:endParaRPr lang="zh-CN"/>
          </a:p>
        </p:txBody>
      </p:sp>
      <p:sp>
        <p:nvSpPr>
          <p:cNvPr id="5" name="页脚占位符 4"/>
          <p:cNvSpPr>
            <a:spLocks noGrp="1"/>
          </p:cNvSpPr>
          <p:nvPr>
            <p:ph type="ftr" idx="3"/>
          </p:nvPr>
        </p:nvSpPr>
        <p:spPr>
          <a:xfrm>
            <a:off x="4038600" y="6356350"/>
            <a:ext cx="4114800" cy="365125"/>
          </a:xfrm>
          <a:prstGeom prst="rect">
            <a:avLst/>
          </a:prstGeom>
        </p:spPr>
        <p:txBody>
          <a:bodyPr vert="horz" lIns="91440" tIns="45720" rIns="91440" bIns="45720" anchor="ctr"/>
          <a:lstStyle>
            <a:lvl1pPr lvl="0" algn="ctr">
              <a:defRPr sz="1200">
                <a:solidFill>
                  <a:schemeClr val="tx1">
                    <a:tint val="75000"/>
                  </a:schemeClr>
                </a:solidFill>
              </a:defRPr>
            </a:lvl1pPr>
          </a:lstStyle>
          <a:p>
            <a:endParaRPr lang="zh-CN"/>
          </a:p>
        </p:txBody>
      </p:sp>
      <p:sp>
        <p:nvSpPr>
          <p:cNvPr id="6" name="灯片编号占位符 5"/>
          <p:cNvSpPr>
            <a:spLocks noGrp="1"/>
          </p:cNvSpPr>
          <p:nvPr>
            <p:ph type="sldNum" idx="4"/>
          </p:nvPr>
        </p:nvSpPr>
        <p:spPr>
          <a:xfrm>
            <a:off x="8610600" y="6356350"/>
            <a:ext cx="2743200" cy="365125"/>
          </a:xfrm>
          <a:prstGeom prst="rect">
            <a:avLst/>
          </a:prstGeom>
        </p:spPr>
        <p:txBody>
          <a:bodyPr vert="horz" lIns="91440" tIns="45720" rIns="91440" bIns="45720" anchor="ctr"/>
          <a:lstStyle>
            <a:lvl1pPr lvl="0" algn="r">
              <a:defRPr sz="1200">
                <a:solidFill>
                  <a:schemeClr val="tx1">
                    <a:tint val="75000"/>
                  </a:schemeClr>
                </a:solidFill>
              </a:defRPr>
            </a:lvl1pPr>
          </a:lstStyle>
          <a:p>
            <a:fld id="{C38F5BB1-20E0-4780-A03C-D8626D8D2D90}" type="slidenum">
              <a:rPr lang="zh-CN"/>
            </a:fld>
            <a:endParaRPr lang="zh-CN"/>
          </a:p>
        </p:txBody>
      </p:sp>
    </p:spTree>
  </p:cSld>
  <p:clrMap bg1="lt1" tx1="dk1" bg2="lt2" tx2="dk2" accent1="accent1" accent2="accent2" accent3="accent3" accent4="accent4" accent5="accent5" accent6="accent6" hlink="hlink" folHlink="folHlink"/>
  <p:sldLayoutIdLst>
    <p:sldLayoutId id="2147483664" r:id="rId1"/>
    <p:sldLayoutId id="2147483665" r:id="rId2"/>
    <p:sldLayoutId id="2147483666" r:id="rId3"/>
    <p:sldLayoutId id="2147483667" r:id="rId4"/>
    <p:sldLayoutId id="2147483668" r:id="rId5"/>
    <p:sldLayoutId id="2147483669" r:id="rId6"/>
    <p:sldLayoutId id="2147483670" r:id="rId7"/>
  </p:sldLayoutIdLst>
  <p:txStyles>
    <p:titleStyle>
      <a:lvl1pPr lvl="0" algn="l" defTabSz="914400">
        <a:lnSpc>
          <a:spcPct val="90000"/>
        </a:lnSpc>
        <a:spcBef>
          <a:spcPct val="0"/>
        </a:spcBef>
        <a:buNone/>
        <a:defRPr sz="4400" kern="1200">
          <a:solidFill>
            <a:schemeClr val="tx1"/>
          </a:solidFill>
          <a:latin typeface="等线 Light" panose="02010600030101010101" charset="-122"/>
          <a:ea typeface="等线 Light" panose="02010600030101010101" charset="-122"/>
        </a:defRPr>
      </a:lvl1pPr>
    </p:titleStyle>
    <p:bodyStyle>
      <a:lvl1pPr marL="228600" lvl="0" indent="-228600" algn="l" defTabSz="914400">
        <a:lnSpc>
          <a:spcPct val="90000"/>
        </a:lnSpc>
        <a:spcBef>
          <a:spcPts val="1000"/>
        </a:spcBef>
        <a:buFont typeface="Arial" panose="020B0604020202020204" pitchFamily="34" charset="0"/>
        <a:buChar char="•"/>
        <a:defRPr sz="2800" kern="1200">
          <a:solidFill>
            <a:schemeClr val="tx1"/>
          </a:solidFill>
          <a:latin typeface="等线" panose="02010600030101010101" charset="-122"/>
          <a:ea typeface="等线" panose="02010600030101010101" charset="-122"/>
        </a:defRPr>
      </a:lvl1pPr>
      <a:lvl2pPr marL="685800" lvl="1" indent="-228600" algn="l" defTabSz="914400">
        <a:lnSpc>
          <a:spcPct val="90000"/>
        </a:lnSpc>
        <a:spcBef>
          <a:spcPts val="500"/>
        </a:spcBef>
        <a:buFont typeface="Arial" panose="020B0604020202020204" pitchFamily="34" charset="0"/>
        <a:buChar char="•"/>
        <a:defRPr sz="2400" kern="1200">
          <a:solidFill>
            <a:schemeClr val="tx1"/>
          </a:solidFill>
          <a:latin typeface="等线" panose="02010600030101010101" charset="-122"/>
          <a:ea typeface="等线" panose="02010600030101010101" charset="-122"/>
        </a:defRPr>
      </a:lvl2pPr>
      <a:lvl3pPr marL="1143000" lvl="2" indent="-228600" algn="l" defTabSz="914400">
        <a:lnSpc>
          <a:spcPct val="90000"/>
        </a:lnSpc>
        <a:spcBef>
          <a:spcPts val="500"/>
        </a:spcBef>
        <a:buFont typeface="Arial" panose="020B0604020202020204" pitchFamily="34" charset="0"/>
        <a:buChar char="•"/>
        <a:defRPr sz="2000" kern="1200">
          <a:solidFill>
            <a:schemeClr val="tx1"/>
          </a:solidFill>
          <a:latin typeface="等线" panose="02010600030101010101" charset="-122"/>
          <a:ea typeface="等线" panose="02010600030101010101" charset="-122"/>
        </a:defRPr>
      </a:lvl3pPr>
      <a:lvl4pPr marL="1600200" lvl="3"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4pPr>
      <a:lvl5pPr marL="2057400" lvl="4"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5pPr>
      <a:lvl6pPr marL="2514600" lvl="5"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6pPr>
      <a:lvl7pPr marL="2971800" lvl="6"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7pPr>
      <a:lvl8pPr marL="3429000" lvl="7"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8pPr>
      <a:lvl9pPr marL="3886200" lvl="8" indent="-228600" algn="l" defTabSz="914400">
        <a:lnSpc>
          <a:spcPct val="90000"/>
        </a:lnSpc>
        <a:spcBef>
          <a:spcPts val="500"/>
        </a:spcBef>
        <a:buFont typeface="Arial" panose="020B0604020202020204" pitchFamily="34" charset="0"/>
        <a:buChar char="•"/>
        <a:defRPr sz="1800" kern="1200">
          <a:solidFill>
            <a:schemeClr val="tx1"/>
          </a:solidFill>
          <a:latin typeface="等线" panose="02010600030101010101" charset="-122"/>
          <a:ea typeface="等线" panose="02010600030101010101" charset="-122"/>
        </a:defRPr>
      </a:lvl9pPr>
    </p:bodyStyle>
    <p:otherStyle>
      <a:lvl1pPr marL="0" lvl="0" algn="l" defTabSz="914400">
        <a:defRPr sz="1800" kern="1200">
          <a:solidFill>
            <a:schemeClr val="tx1"/>
          </a:solidFill>
          <a:latin typeface="等线" panose="02010600030101010101" charset="-122"/>
          <a:ea typeface="等线" panose="02010600030101010101" charset="-122"/>
        </a:defRPr>
      </a:lvl1pPr>
      <a:lvl2pPr marL="457200" lvl="1" algn="l" defTabSz="914400">
        <a:defRPr sz="1800" kern="1200">
          <a:solidFill>
            <a:schemeClr val="tx1"/>
          </a:solidFill>
          <a:latin typeface="等线" panose="02010600030101010101" charset="-122"/>
          <a:ea typeface="等线" panose="02010600030101010101" charset="-122"/>
        </a:defRPr>
      </a:lvl2pPr>
      <a:lvl3pPr marL="914400" lvl="2" algn="l" defTabSz="914400">
        <a:defRPr sz="1800" kern="1200">
          <a:solidFill>
            <a:schemeClr val="tx1"/>
          </a:solidFill>
          <a:latin typeface="等线" panose="02010600030101010101" charset="-122"/>
          <a:ea typeface="等线" panose="02010600030101010101" charset="-122"/>
        </a:defRPr>
      </a:lvl3pPr>
      <a:lvl4pPr marL="1371600" lvl="3" algn="l" defTabSz="914400">
        <a:defRPr sz="1800" kern="1200">
          <a:solidFill>
            <a:schemeClr val="tx1"/>
          </a:solidFill>
          <a:latin typeface="等线" panose="02010600030101010101" charset="-122"/>
          <a:ea typeface="等线" panose="02010600030101010101" charset="-122"/>
        </a:defRPr>
      </a:lvl4pPr>
      <a:lvl5pPr marL="1828800" lvl="4" algn="l" defTabSz="914400">
        <a:defRPr sz="1800" kern="1200">
          <a:solidFill>
            <a:schemeClr val="tx1"/>
          </a:solidFill>
          <a:latin typeface="等线" panose="02010600030101010101" charset="-122"/>
          <a:ea typeface="等线" panose="02010600030101010101" charset="-122"/>
        </a:defRPr>
      </a:lvl5pPr>
      <a:lvl6pPr marL="2286000" lvl="5" algn="l" defTabSz="914400">
        <a:defRPr sz="1800" kern="1200">
          <a:solidFill>
            <a:schemeClr val="tx1"/>
          </a:solidFill>
          <a:latin typeface="等线" panose="02010600030101010101" charset="-122"/>
          <a:ea typeface="等线" panose="02010600030101010101" charset="-122"/>
        </a:defRPr>
      </a:lvl6pPr>
      <a:lvl7pPr marL="2743200" lvl="6" algn="l" defTabSz="914400">
        <a:defRPr sz="1800" kern="1200">
          <a:solidFill>
            <a:schemeClr val="tx1"/>
          </a:solidFill>
          <a:latin typeface="等线" panose="02010600030101010101" charset="-122"/>
          <a:ea typeface="等线" panose="02010600030101010101" charset="-122"/>
        </a:defRPr>
      </a:lvl7pPr>
      <a:lvl8pPr marL="3200400" lvl="7" algn="l" defTabSz="914400">
        <a:defRPr sz="1800" kern="1200">
          <a:solidFill>
            <a:schemeClr val="tx1"/>
          </a:solidFill>
          <a:latin typeface="等线" panose="02010600030101010101" charset="-122"/>
          <a:ea typeface="等线" panose="02010600030101010101" charset="-122"/>
        </a:defRPr>
      </a:lvl8pPr>
      <a:lvl9pPr marL="3657600" lvl="8" algn="l" defTabSz="914400">
        <a:defRPr sz="1800" kern="1200">
          <a:solidFill>
            <a:schemeClr val="tx1"/>
          </a:solidFill>
          <a:latin typeface="等线" panose="02010600030101010101" charset="-122"/>
          <a:ea typeface="等线" panose="02010600030101010101" charset="-122"/>
        </a:defRPr>
      </a:lvl9pPr>
    </p:otherStyle>
  </p:txStyles>
</p:sldMaster>
</file>

<file path=ppt/slides/_rels/slide1.xml.rels><?xml version="1.0" encoding="UTF-8" standalone="yes"?>
<Relationships xmlns="http://schemas.openxmlformats.org/package/2006/relationships"><Relationship Id="rId9" Type="http://schemas.openxmlformats.org/officeDocument/2006/relationships/image" Target="../media/image8.png"/><Relationship Id="rId8" Type="http://schemas.openxmlformats.org/officeDocument/2006/relationships/image" Target="../media/image7.svg"/><Relationship Id="rId7" Type="http://schemas.openxmlformats.org/officeDocument/2006/relationships/image" Target="../media/image6.png"/><Relationship Id="rId6" Type="http://schemas.openxmlformats.org/officeDocument/2006/relationships/image" Target="../media/image5.jpeg"/><Relationship Id="rId5" Type="http://schemas.openxmlformats.org/officeDocument/2006/relationships/tags" Target="../tags/tag1.xml"/><Relationship Id="rId4" Type="http://schemas.openxmlformats.org/officeDocument/2006/relationships/image" Target="../media/image4.svg"/><Relationship Id="rId3" Type="http://schemas.openxmlformats.org/officeDocument/2006/relationships/image" Target="../media/image3.png"/><Relationship Id="rId2" Type="http://schemas.openxmlformats.org/officeDocument/2006/relationships/image" Target="../media/image2.svg"/><Relationship Id="rId15" Type="http://schemas.openxmlformats.org/officeDocument/2006/relationships/notesSlide" Target="../notesSlides/notesSlide1.xml"/><Relationship Id="rId14" Type="http://schemas.openxmlformats.org/officeDocument/2006/relationships/slideLayout" Target="../slideLayouts/slideLayout1.xml"/><Relationship Id="rId13" Type="http://schemas.openxmlformats.org/officeDocument/2006/relationships/image" Target="../media/image11.png"/><Relationship Id="rId12" Type="http://schemas.openxmlformats.org/officeDocument/2006/relationships/tags" Target="../tags/tag2.xml"/><Relationship Id="rId11" Type="http://schemas.openxmlformats.org/officeDocument/2006/relationships/image" Target="../media/image10.svg"/><Relationship Id="rId10" Type="http://schemas.openxmlformats.org/officeDocument/2006/relationships/image" Target="../media/image9.png"/><Relationship Id="rId1" Type="http://schemas.openxmlformats.org/officeDocument/2006/relationships/image" Target="../media/image1.png"/></Relationships>
</file>

<file path=ppt/slides/_rels/slide10.xml.rels><?xml version="1.0" encoding="UTF-8" standalone="yes"?>
<Relationships xmlns="http://schemas.openxmlformats.org/package/2006/relationships"><Relationship Id="rId4" Type="http://schemas.openxmlformats.org/officeDocument/2006/relationships/notesSlide" Target="../notesSlides/notesSlide10.xml"/><Relationship Id="rId3" Type="http://schemas.openxmlformats.org/officeDocument/2006/relationships/slideLayout" Target="../slideLayouts/slideLayout1.xml"/><Relationship Id="rId2" Type="http://schemas.openxmlformats.org/officeDocument/2006/relationships/image" Target="../media/image20.png"/><Relationship Id="rId1" Type="http://schemas.openxmlformats.org/officeDocument/2006/relationships/tags" Target="../tags/tag7.xml"/></Relationships>
</file>

<file path=ppt/slides/_rels/slide11.xml.rels><?xml version="1.0" encoding="UTF-8" standalone="yes"?>
<Relationships xmlns="http://schemas.openxmlformats.org/package/2006/relationships"><Relationship Id="rId6" Type="http://schemas.openxmlformats.org/officeDocument/2006/relationships/notesSlide" Target="../notesSlides/notesSlide11.xml"/><Relationship Id="rId5" Type="http://schemas.openxmlformats.org/officeDocument/2006/relationships/slideLayout" Target="../slideLayouts/slideLayout1.xml"/><Relationship Id="rId4" Type="http://schemas.openxmlformats.org/officeDocument/2006/relationships/image" Target="../media/image23.png"/><Relationship Id="rId3" Type="http://schemas.openxmlformats.org/officeDocument/2006/relationships/tags" Target="../tags/tag8.xml"/><Relationship Id="rId2" Type="http://schemas.openxmlformats.org/officeDocument/2006/relationships/image" Target="../media/image22.png"/><Relationship Id="rId1" Type="http://schemas.openxmlformats.org/officeDocument/2006/relationships/image" Target="../media/image21.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1.xml"/><Relationship Id="rId2" Type="http://schemas.openxmlformats.org/officeDocument/2006/relationships/tags" Target="../tags/tag9.xml"/><Relationship Id="rId1" Type="http://schemas.openxmlformats.org/officeDocument/2006/relationships/image" Target="../media/image24.png"/></Relationships>
</file>

<file path=ppt/slides/_rels/slide13.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14.xml"/><Relationship Id="rId2" Type="http://schemas.openxmlformats.org/officeDocument/2006/relationships/tags" Target="../tags/tag11.xml"/><Relationship Id="rId1" Type="http://schemas.openxmlformats.org/officeDocument/2006/relationships/tags" Target="../tags/tag10.xml"/></Relationships>
</file>

<file path=ppt/slides/_rels/slide14.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14.xml"/><Relationship Id="rId3" Type="http://schemas.openxmlformats.org/officeDocument/2006/relationships/tags" Target="../tags/tag13.xml"/><Relationship Id="rId2" Type="http://schemas.openxmlformats.org/officeDocument/2006/relationships/image" Target="../media/image25.png"/><Relationship Id="rId1" Type="http://schemas.openxmlformats.org/officeDocument/2006/relationships/tags" Target="../tags/tag1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15.xml"/><Relationship Id="rId3" Type="http://schemas.openxmlformats.org/officeDocument/2006/relationships/slideLayout" Target="../slideLayouts/slideLayout1.xml"/><Relationship Id="rId2" Type="http://schemas.openxmlformats.org/officeDocument/2006/relationships/image" Target="../media/image26.png"/><Relationship Id="rId1" Type="http://schemas.openxmlformats.org/officeDocument/2006/relationships/tags" Target="../tags/tag14.xml"/></Relationships>
</file>

<file path=ppt/slides/_rels/slide16.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1.xml"/><Relationship Id="rId6" Type="http://schemas.openxmlformats.org/officeDocument/2006/relationships/tags" Target="../tags/tag18.xml"/><Relationship Id="rId5" Type="http://schemas.openxmlformats.org/officeDocument/2006/relationships/tags" Target="../tags/tag17.xml"/><Relationship Id="rId4" Type="http://schemas.openxmlformats.org/officeDocument/2006/relationships/image" Target="../media/image28.png"/><Relationship Id="rId3" Type="http://schemas.openxmlformats.org/officeDocument/2006/relationships/tags" Target="../tags/tag16.xml"/><Relationship Id="rId2" Type="http://schemas.openxmlformats.org/officeDocument/2006/relationships/image" Target="../media/image27.png"/><Relationship Id="rId1" Type="http://schemas.openxmlformats.org/officeDocument/2006/relationships/tags" Target="../tags/tag15.xml"/></Relationships>
</file>

<file path=ppt/slides/_rels/slide17.xml.rels><?xml version="1.0" encoding="UTF-8" standalone="yes"?>
<Relationships xmlns="http://schemas.openxmlformats.org/package/2006/relationships"><Relationship Id="rId7" Type="http://schemas.openxmlformats.org/officeDocument/2006/relationships/notesSlide" Target="../notesSlides/notesSlide17.xml"/><Relationship Id="rId6" Type="http://schemas.openxmlformats.org/officeDocument/2006/relationships/slideLayout" Target="../slideLayouts/slideLayout1.xml"/><Relationship Id="rId5" Type="http://schemas.openxmlformats.org/officeDocument/2006/relationships/tags" Target="../tags/tag21.xml"/><Relationship Id="rId4" Type="http://schemas.openxmlformats.org/officeDocument/2006/relationships/image" Target="../media/image30.png"/><Relationship Id="rId3" Type="http://schemas.openxmlformats.org/officeDocument/2006/relationships/tags" Target="../tags/tag20.xml"/><Relationship Id="rId2" Type="http://schemas.openxmlformats.org/officeDocument/2006/relationships/image" Target="../media/image29.png"/><Relationship Id="rId1" Type="http://schemas.openxmlformats.org/officeDocument/2006/relationships/tags" Target="../tags/tag19.xml"/></Relationships>
</file>

<file path=ppt/slides/_rels/slide18.xml.rels><?xml version="1.0" encoding="UTF-8" standalone="yes"?>
<Relationships xmlns="http://schemas.openxmlformats.org/package/2006/relationships"><Relationship Id="rId9" Type="http://schemas.openxmlformats.org/officeDocument/2006/relationships/tags" Target="../tags/tag26.xml"/><Relationship Id="rId8" Type="http://schemas.openxmlformats.org/officeDocument/2006/relationships/image" Target="../media/image34.png"/><Relationship Id="rId7" Type="http://schemas.openxmlformats.org/officeDocument/2006/relationships/tags" Target="../tags/tag25.xml"/><Relationship Id="rId6" Type="http://schemas.openxmlformats.org/officeDocument/2006/relationships/image" Target="../media/image33.png"/><Relationship Id="rId5" Type="http://schemas.openxmlformats.org/officeDocument/2006/relationships/tags" Target="../tags/tag24.xml"/><Relationship Id="rId4" Type="http://schemas.openxmlformats.org/officeDocument/2006/relationships/image" Target="../media/image32.png"/><Relationship Id="rId3" Type="http://schemas.openxmlformats.org/officeDocument/2006/relationships/tags" Target="../tags/tag23.xml"/><Relationship Id="rId2" Type="http://schemas.openxmlformats.org/officeDocument/2006/relationships/image" Target="../media/image31.png"/><Relationship Id="rId16" Type="http://schemas.openxmlformats.org/officeDocument/2006/relationships/notesSlide" Target="../notesSlides/notesSlide18.xml"/><Relationship Id="rId15" Type="http://schemas.openxmlformats.org/officeDocument/2006/relationships/slideLayout" Target="../slideLayouts/slideLayout1.xml"/><Relationship Id="rId14" Type="http://schemas.openxmlformats.org/officeDocument/2006/relationships/tags" Target="../tags/tag29.xml"/><Relationship Id="rId13" Type="http://schemas.openxmlformats.org/officeDocument/2006/relationships/tags" Target="../tags/tag28.xml"/><Relationship Id="rId12" Type="http://schemas.openxmlformats.org/officeDocument/2006/relationships/image" Target="../media/image36.png"/><Relationship Id="rId11" Type="http://schemas.openxmlformats.org/officeDocument/2006/relationships/tags" Target="../tags/tag27.xml"/><Relationship Id="rId10" Type="http://schemas.openxmlformats.org/officeDocument/2006/relationships/image" Target="../media/image35.png"/><Relationship Id="rId1" Type="http://schemas.openxmlformats.org/officeDocument/2006/relationships/tags" Target="../tags/tag22.xml"/></Relationships>
</file>

<file path=ppt/slides/_rels/slide19.xml.rels><?xml version="1.0" encoding="UTF-8" standalone="yes"?>
<Relationships xmlns="http://schemas.openxmlformats.org/package/2006/relationships"><Relationship Id="rId9" Type="http://schemas.openxmlformats.org/officeDocument/2006/relationships/tags" Target="../tags/tag34.xml"/><Relationship Id="rId8" Type="http://schemas.openxmlformats.org/officeDocument/2006/relationships/image" Target="../media/image40.png"/><Relationship Id="rId7" Type="http://schemas.openxmlformats.org/officeDocument/2006/relationships/tags" Target="../tags/tag33.xml"/><Relationship Id="rId6" Type="http://schemas.openxmlformats.org/officeDocument/2006/relationships/image" Target="../media/image39.png"/><Relationship Id="rId5" Type="http://schemas.openxmlformats.org/officeDocument/2006/relationships/tags" Target="../tags/tag32.xml"/><Relationship Id="rId4" Type="http://schemas.openxmlformats.org/officeDocument/2006/relationships/image" Target="../media/image38.png"/><Relationship Id="rId3" Type="http://schemas.openxmlformats.org/officeDocument/2006/relationships/tags" Target="../tags/tag31.xml"/><Relationship Id="rId2" Type="http://schemas.openxmlformats.org/officeDocument/2006/relationships/image" Target="../media/image37.png"/><Relationship Id="rId16" Type="http://schemas.openxmlformats.org/officeDocument/2006/relationships/notesSlide" Target="../notesSlides/notesSlide19.xml"/><Relationship Id="rId15" Type="http://schemas.openxmlformats.org/officeDocument/2006/relationships/slideLayout" Target="../slideLayouts/slideLayout1.xml"/><Relationship Id="rId14" Type="http://schemas.openxmlformats.org/officeDocument/2006/relationships/tags" Target="../tags/tag37.xml"/><Relationship Id="rId13" Type="http://schemas.openxmlformats.org/officeDocument/2006/relationships/tags" Target="../tags/tag36.xml"/><Relationship Id="rId12" Type="http://schemas.openxmlformats.org/officeDocument/2006/relationships/image" Target="../media/image42.png"/><Relationship Id="rId11" Type="http://schemas.openxmlformats.org/officeDocument/2006/relationships/tags" Target="../tags/tag35.xml"/><Relationship Id="rId10" Type="http://schemas.openxmlformats.org/officeDocument/2006/relationships/image" Target="../media/image41.png"/><Relationship Id="rId1" Type="http://schemas.openxmlformats.org/officeDocument/2006/relationships/tags" Target="../tags/tag30.xml"/></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1.xml"/><Relationship Id="rId3" Type="http://schemas.openxmlformats.org/officeDocument/2006/relationships/image" Target="../media/image13.png"/><Relationship Id="rId2" Type="http://schemas.openxmlformats.org/officeDocument/2006/relationships/tags" Target="../tags/tag3.xml"/><Relationship Id="rId1" Type="http://schemas.openxmlformats.org/officeDocument/2006/relationships/image" Target="../media/image12.png"/></Relationships>
</file>

<file path=ppt/slides/_rels/slide20.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1.xml"/><Relationship Id="rId3" Type="http://schemas.openxmlformats.org/officeDocument/2006/relationships/tags" Target="../tags/tag39.xml"/><Relationship Id="rId2" Type="http://schemas.openxmlformats.org/officeDocument/2006/relationships/image" Target="../media/image43.png"/><Relationship Id="rId1" Type="http://schemas.openxmlformats.org/officeDocument/2006/relationships/tags" Target="../tags/tag38.xml"/></Relationships>
</file>

<file path=ppt/slides/_rels/slide21.xml.rels><?xml version="1.0" encoding="UTF-8" standalone="yes"?>
<Relationships xmlns="http://schemas.openxmlformats.org/package/2006/relationships"><Relationship Id="rId5" Type="http://schemas.openxmlformats.org/officeDocument/2006/relationships/notesSlide" Target="../notesSlides/notesSlide21.xml"/><Relationship Id="rId4" Type="http://schemas.openxmlformats.org/officeDocument/2006/relationships/slideLayout" Target="../slideLayouts/slideLayout1.xml"/><Relationship Id="rId3" Type="http://schemas.openxmlformats.org/officeDocument/2006/relationships/tags" Target="../tags/tag41.xml"/><Relationship Id="rId2" Type="http://schemas.openxmlformats.org/officeDocument/2006/relationships/image" Target="../media/image44.png"/><Relationship Id="rId1" Type="http://schemas.openxmlformats.org/officeDocument/2006/relationships/tags" Target="../tags/tag40.xml"/></Relationships>
</file>

<file path=ppt/slides/_rels/slide22.xml.rels><?xml version="1.0" encoding="UTF-8" standalone="yes"?>
<Relationships xmlns="http://schemas.openxmlformats.org/package/2006/relationships"><Relationship Id="rId4" Type="http://schemas.openxmlformats.org/officeDocument/2006/relationships/notesSlide" Target="../notesSlides/notesSlide22.xml"/><Relationship Id="rId3" Type="http://schemas.openxmlformats.org/officeDocument/2006/relationships/slideLayout" Target="../slideLayouts/slideLayout7.xml"/><Relationship Id="rId2" Type="http://schemas.openxmlformats.org/officeDocument/2006/relationships/image" Target="../media/image46.png"/><Relationship Id="rId1" Type="http://schemas.openxmlformats.org/officeDocument/2006/relationships/image" Target="../media/image45.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1.xml"/><Relationship Id="rId1" Type="http://schemas.openxmlformats.org/officeDocument/2006/relationships/tags" Target="../tags/tag4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5" Type="http://schemas.openxmlformats.org/officeDocument/2006/relationships/notesSlide" Target="../notesSlides/notesSlide5.xml"/><Relationship Id="rId4" Type="http://schemas.openxmlformats.org/officeDocument/2006/relationships/slideLayout" Target="../slideLayouts/slideLayout1.xml"/><Relationship Id="rId3" Type="http://schemas.openxmlformats.org/officeDocument/2006/relationships/tags" Target="../tags/tag5.xml"/><Relationship Id="rId2" Type="http://schemas.openxmlformats.org/officeDocument/2006/relationships/tags" Target="../tags/tag4.xml"/><Relationship Id="rId1"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1.xml"/><Relationship Id="rId2" Type="http://schemas.openxmlformats.org/officeDocument/2006/relationships/image" Target="../media/image15.png"/><Relationship Id="rId1" Type="http://schemas.openxmlformats.org/officeDocument/2006/relationships/tags" Target="../tags/tag6.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8.xml"/><Relationship Id="rId3" Type="http://schemas.openxmlformats.org/officeDocument/2006/relationships/slideLayout" Target="../slideLayouts/slideLayout1.xml"/><Relationship Id="rId2" Type="http://schemas.openxmlformats.org/officeDocument/2006/relationships/image" Target="../media/image17.png"/><Relationship Id="rId1" Type="http://schemas.openxmlformats.org/officeDocument/2006/relationships/image" Target="../media/image16.png"/></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1.xml"/><Relationship Id="rId2" Type="http://schemas.openxmlformats.org/officeDocument/2006/relationships/image" Target="../media/image19.png"/><Relationship Id="rId1"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p:cNvSpPr>
            <a:spLocks noGrp="1"/>
          </p:cNvSpPr>
          <p:nvPr>
            <p:ph type="ctrTitle"/>
          </p:nvPr>
        </p:nvSpPr>
        <p:spPr>
          <a:xfrm>
            <a:off x="1633855" y="1874520"/>
            <a:ext cx="8771890" cy="1553845"/>
          </a:xfrm>
        </p:spPr>
        <p:txBody>
          <a:bodyPr>
            <a:normAutofit/>
          </a:bodyPr>
          <a:lstStyle/>
          <a:p>
            <a:r>
              <a:rPr lang="en-US" altLang="zh-CN" sz="4800" b="1" dirty="0" err="1"/>
              <a:t>BitMatcher</a:t>
            </a:r>
            <a:r>
              <a:rPr lang="en-US" altLang="zh-CN" sz="4800" b="1" dirty="0"/>
              <a:t>:</a:t>
            </a:r>
            <a:r>
              <a:rPr lang="en-US" altLang="zh-CN" sz="4800" dirty="0"/>
              <a:t> Bit-level Counter Adjustment for Sketches</a:t>
            </a:r>
            <a:endParaRPr lang="zh-CN" altLang="en-US" sz="4800" dirty="0"/>
          </a:p>
        </p:txBody>
      </p:sp>
      <p:sp>
        <p:nvSpPr>
          <p:cNvPr id="5" name="副标题 4"/>
          <p:cNvSpPr>
            <a:spLocks noGrp="1"/>
          </p:cNvSpPr>
          <p:nvPr>
            <p:ph type="subTitle" idx="1"/>
          </p:nvPr>
        </p:nvSpPr>
        <p:spPr>
          <a:xfrm>
            <a:off x="1857736" y="3428149"/>
            <a:ext cx="8476527" cy="796342"/>
          </a:xfrm>
        </p:spPr>
        <p:txBody>
          <a:bodyPr>
            <a:normAutofit/>
          </a:bodyPr>
          <a:lstStyle/>
          <a:p>
            <a:r>
              <a:rPr lang="en-US" altLang="zh-CN" b="1" dirty="0" err="1"/>
              <a:t>Qilong</a:t>
            </a:r>
            <a:r>
              <a:rPr lang="en-US" altLang="zh-CN" b="1" dirty="0"/>
              <a:t> Shi*</a:t>
            </a:r>
            <a:r>
              <a:rPr lang="en-US" altLang="zh-CN" dirty="0"/>
              <a:t>, </a:t>
            </a:r>
            <a:r>
              <a:rPr lang="en-US" altLang="zh-CN" dirty="0" err="1"/>
              <a:t>Chengjun</a:t>
            </a:r>
            <a:r>
              <a:rPr lang="en-US" altLang="zh-CN" dirty="0"/>
              <a:t> Jia</a:t>
            </a:r>
            <a:r>
              <a:rPr lang="en-US" altLang="zh-CN" b="1" dirty="0"/>
              <a:t>*</a:t>
            </a:r>
            <a:r>
              <a:rPr lang="en-US" altLang="zh-CN" dirty="0"/>
              <a:t>, Wenjun Li, </a:t>
            </a:r>
            <a:r>
              <a:rPr lang="en-US" altLang="zh-CN" dirty="0" err="1"/>
              <a:t>Zaoxing</a:t>
            </a:r>
            <a:r>
              <a:rPr lang="en-US" altLang="zh-CN" dirty="0"/>
              <a:t> Liu, </a:t>
            </a:r>
            <a:r>
              <a:rPr lang="en-US" altLang="zh-CN" dirty="0">
                <a:sym typeface="+mn-ea"/>
              </a:rPr>
              <a:t>Tong Yang, </a:t>
            </a:r>
            <a:r>
              <a:rPr lang="en-US" altLang="zh-CN" dirty="0" err="1"/>
              <a:t>Jianan</a:t>
            </a:r>
            <a:r>
              <a:rPr lang="en-US" altLang="zh-CN" dirty="0"/>
              <a:t> Ji, </a:t>
            </a:r>
            <a:r>
              <a:rPr lang="en-US" altLang="zh-CN" dirty="0" err="1"/>
              <a:t>Gaogang</a:t>
            </a:r>
            <a:r>
              <a:rPr lang="en-US" altLang="zh-CN" dirty="0"/>
              <a:t> </a:t>
            </a:r>
            <a:r>
              <a:rPr lang="en-US" altLang="zh-CN" dirty="0" err="1"/>
              <a:t>Xie</a:t>
            </a:r>
            <a:r>
              <a:rPr lang="en-US" altLang="zh-CN" dirty="0"/>
              <a:t>, </a:t>
            </a:r>
            <a:r>
              <a:rPr lang="en-US" altLang="zh-CN" dirty="0" err="1"/>
              <a:t>Weizhe</a:t>
            </a:r>
            <a:r>
              <a:rPr lang="en-US" altLang="zh-CN" dirty="0"/>
              <a:t> Zhang, </a:t>
            </a:r>
            <a:r>
              <a:rPr lang="en-US" altLang="zh-CN" dirty="0" err="1"/>
              <a:t>Minlan</a:t>
            </a:r>
            <a:r>
              <a:rPr lang="en-US" altLang="zh-CN" dirty="0"/>
              <a:t> Yu.</a:t>
            </a:r>
            <a:endParaRPr lang="zh-CN" altLang="en-US" dirty="0"/>
          </a:p>
        </p:txBody>
      </p:sp>
      <p:sp>
        <p:nvSpPr>
          <p:cNvPr id="10" name="矩形 9"/>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1" name="矩形 10"/>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3" name="副标题 4"/>
          <p:cNvSpPr txBox="1"/>
          <p:nvPr/>
        </p:nvSpPr>
        <p:spPr>
          <a:xfrm>
            <a:off x="8608060" y="6351905"/>
            <a:ext cx="2889250" cy="420370"/>
          </a:xfrm>
          <a:prstGeom prst="rect">
            <a:avLst/>
          </a:prstGeom>
        </p:spPr>
        <p:txBody>
          <a:bodyPr vert="horz" lIns="91440" tIns="45720" rIns="91440" bIns="45720">
            <a:normAutofit lnSpcReduction="20000"/>
          </a:bodyPr>
          <a:lstStyle>
            <a:lvl1pPr marL="0" lvl="0" indent="0" algn="ctr" defTabSz="914400">
              <a:lnSpc>
                <a:spcPct val="90000"/>
              </a:lnSpc>
              <a:spcBef>
                <a:spcPts val="1000"/>
              </a:spcBef>
              <a:buFont typeface="Arial" panose="020B0604020202020204" pitchFamily="34" charset="0"/>
              <a:buNone/>
              <a:defRPr sz="2400" kern="1200">
                <a:solidFill>
                  <a:schemeClr val="tx1"/>
                </a:solidFill>
                <a:latin typeface="等线" panose="02010600030101010101" charset="-122"/>
                <a:ea typeface="等线" panose="02010600030101010101" charset="-122"/>
              </a:defRPr>
            </a:lvl1pPr>
            <a:lvl2pPr marL="457200" lvl="1" indent="0" algn="ctr" defTabSz="914400">
              <a:lnSpc>
                <a:spcPct val="90000"/>
              </a:lnSpc>
              <a:spcBef>
                <a:spcPts val="500"/>
              </a:spcBef>
              <a:buFont typeface="Arial" panose="020B0604020202020204" pitchFamily="34" charset="0"/>
              <a:buNone/>
              <a:defRPr sz="2000" kern="1200">
                <a:solidFill>
                  <a:schemeClr val="tx1"/>
                </a:solidFill>
                <a:latin typeface="等线" panose="02010600030101010101" charset="-122"/>
                <a:ea typeface="等线" panose="02010600030101010101" charset="-122"/>
              </a:defRPr>
            </a:lvl2pPr>
            <a:lvl3pPr marL="914400" lvl="2" indent="0" algn="ctr" defTabSz="914400">
              <a:lnSpc>
                <a:spcPct val="90000"/>
              </a:lnSpc>
              <a:spcBef>
                <a:spcPts val="500"/>
              </a:spcBef>
              <a:buFont typeface="Arial" panose="020B0604020202020204" pitchFamily="34" charset="0"/>
              <a:buNone/>
              <a:defRPr sz="1800" kern="1200">
                <a:solidFill>
                  <a:schemeClr val="tx1"/>
                </a:solidFill>
                <a:latin typeface="等线" panose="02010600030101010101" charset="-122"/>
                <a:ea typeface="等线" panose="02010600030101010101" charset="-122"/>
              </a:defRPr>
            </a:lvl3pPr>
            <a:lvl4pPr marL="1371600" lvl="3"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4pPr>
            <a:lvl5pPr marL="1828800" lvl="4"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5pPr>
            <a:lvl6pPr marL="2286000" lvl="5"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6pPr>
            <a:lvl7pPr marL="2743200" lvl="6"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7pPr>
            <a:lvl8pPr marL="3200400" lvl="7"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8pPr>
            <a:lvl9pPr marL="3657600" lvl="8" indent="0" algn="ctr" defTabSz="914400">
              <a:lnSpc>
                <a:spcPct val="90000"/>
              </a:lnSpc>
              <a:spcBef>
                <a:spcPts val="500"/>
              </a:spcBef>
              <a:buFont typeface="Arial" panose="020B0604020202020204" pitchFamily="34" charset="0"/>
              <a:buNone/>
              <a:defRPr sz="1600" kern="1200">
                <a:solidFill>
                  <a:schemeClr val="tx1"/>
                </a:solidFill>
                <a:latin typeface="等线" panose="02010600030101010101" charset="-122"/>
                <a:ea typeface="等线" panose="02010600030101010101" charset="-122"/>
              </a:defRPr>
            </a:lvl9pPr>
          </a:lstStyle>
          <a:p>
            <a:r>
              <a:rPr lang="en-US" altLang="zh-CN" dirty="0"/>
              <a:t>2024/5/17</a:t>
            </a:r>
            <a:endParaRPr lang="zh-CN" altLang="en-US" dirty="0"/>
          </a:p>
        </p:txBody>
      </p:sp>
      <p:sp>
        <p:nvSpPr>
          <p:cNvPr id="6" name="文本框 5"/>
          <p:cNvSpPr txBox="1"/>
          <p:nvPr/>
        </p:nvSpPr>
        <p:spPr>
          <a:xfrm>
            <a:off x="9704295" y="3717917"/>
            <a:ext cx="2290481" cy="461665"/>
          </a:xfrm>
          <a:prstGeom prst="rect">
            <a:avLst/>
          </a:prstGeom>
          <a:noFill/>
        </p:spPr>
        <p:txBody>
          <a:bodyPr wrap="square">
            <a:spAutoFit/>
          </a:bodyPr>
          <a:lstStyle/>
          <a:p>
            <a:r>
              <a:rPr lang="en-US" altLang="zh-CN" sz="2400" b="1" dirty="0">
                <a:latin typeface="等线" panose="02010600030101010101" charset="-122"/>
                <a:ea typeface="等线" panose="02010600030101010101" charset="-122"/>
              </a:rPr>
              <a:t>*</a:t>
            </a:r>
            <a:r>
              <a:rPr lang="en-US" altLang="zh-CN" b="1" dirty="0">
                <a:latin typeface="等线" panose="02010600030101010101" charset="-122"/>
                <a:ea typeface="等线" panose="02010600030101010101" charset="-122"/>
              </a:rPr>
              <a:t> </a:t>
            </a:r>
            <a:r>
              <a:rPr lang="zh-CN" altLang="en-US" dirty="0">
                <a:latin typeface="等线" panose="02010600030101010101" charset="-122"/>
                <a:ea typeface="等线" panose="02010600030101010101" charset="-122"/>
              </a:rPr>
              <a:t>co-author</a:t>
            </a:r>
            <a:endParaRPr lang="zh-CN" altLang="en-US" dirty="0">
              <a:latin typeface="等线" panose="02010600030101010101" charset="-122"/>
              <a:ea typeface="等线" panose="02010600030101010101" charset="-122"/>
            </a:endParaRPr>
          </a:p>
        </p:txBody>
      </p:sp>
      <p:pic>
        <p:nvPicPr>
          <p:cNvPr id="2" name="图片 1" descr="Tsinghua_University_Logo"/>
          <p:cNvPicPr>
            <a:picLocks noChangeAspect="1"/>
          </p:cNvPicPr>
          <p:nvPr/>
        </p:nvPicPr>
        <p:blipFill>
          <a:blip r:embed="rId1">
            <a:extLst>
              <a:ext uri="{96DAC541-7B7A-43D3-8B79-37D633B846F1}">
                <asvg:svgBlip xmlns:asvg="http://schemas.microsoft.com/office/drawing/2016/SVG/main" r:embed="rId2"/>
              </a:ext>
            </a:extLst>
          </a:blip>
          <a:stretch>
            <a:fillRect/>
          </a:stretch>
        </p:blipFill>
        <p:spPr>
          <a:xfrm>
            <a:off x="1156970" y="4434840"/>
            <a:ext cx="1391285" cy="1391285"/>
          </a:xfrm>
          <a:prstGeom prst="rect">
            <a:avLst/>
          </a:prstGeom>
        </p:spPr>
      </p:pic>
      <p:pic>
        <p:nvPicPr>
          <p:cNvPr id="7" name="图片 6" descr="Peking_University_seal"/>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66060" y="4434840"/>
            <a:ext cx="1390650" cy="1390650"/>
          </a:xfrm>
          <a:prstGeom prst="rect">
            <a:avLst/>
          </a:prstGeom>
        </p:spPr>
      </p:pic>
      <p:pic>
        <p:nvPicPr>
          <p:cNvPr id="100" name="图片 99"/>
          <p:cNvPicPr/>
          <p:nvPr>
            <p:custDataLst>
              <p:tags r:id="rId5"/>
            </p:custDataLst>
          </p:nvPr>
        </p:nvPicPr>
        <p:blipFill>
          <a:blip r:embed="rId6"/>
          <a:stretch>
            <a:fillRect/>
          </a:stretch>
        </p:blipFill>
        <p:spPr>
          <a:xfrm>
            <a:off x="4374515" y="4427220"/>
            <a:ext cx="1398270" cy="1398270"/>
          </a:xfrm>
          <a:prstGeom prst="rect">
            <a:avLst/>
          </a:prstGeom>
          <a:noFill/>
          <a:ln w="9525">
            <a:noFill/>
          </a:ln>
        </p:spPr>
      </p:pic>
      <p:pic>
        <p:nvPicPr>
          <p:cNvPr id="8" name="图片 7" descr="University_of_Maryland_seal"/>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990590" y="4427220"/>
            <a:ext cx="1369695" cy="1369695"/>
          </a:xfrm>
          <a:prstGeom prst="rect">
            <a:avLst/>
          </a:prstGeom>
        </p:spPr>
      </p:pic>
      <p:pic>
        <p:nvPicPr>
          <p:cNvPr id="9" name="图片 8" descr="中国科学院"/>
          <p:cNvPicPr>
            <a:picLocks noChangeAspect="1"/>
          </p:cNvPicPr>
          <p:nvPr/>
        </p:nvPicPr>
        <p:blipFill>
          <a:blip r:embed="rId9"/>
          <a:stretch>
            <a:fillRect/>
          </a:stretch>
        </p:blipFill>
        <p:spPr>
          <a:xfrm>
            <a:off x="7599045" y="4857115"/>
            <a:ext cx="2063115" cy="484505"/>
          </a:xfrm>
          <a:prstGeom prst="rect">
            <a:avLst/>
          </a:prstGeom>
        </p:spPr>
      </p:pic>
      <p:pic>
        <p:nvPicPr>
          <p:cNvPr id="13" name="图片 12" descr="Harvard_University_coat_of_arms"/>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9900920" y="4441190"/>
            <a:ext cx="1392555" cy="1358265"/>
          </a:xfrm>
          <a:prstGeom prst="rect">
            <a:avLst/>
          </a:prstGeom>
        </p:spPr>
      </p:pic>
      <p:sp>
        <p:nvSpPr>
          <p:cNvPr id="12" name="文本框 11"/>
          <p:cNvSpPr txBox="1"/>
          <p:nvPr/>
        </p:nvSpPr>
        <p:spPr>
          <a:xfrm>
            <a:off x="914400" y="5998845"/>
            <a:ext cx="7426960" cy="337185"/>
          </a:xfrm>
          <a:prstGeom prst="rect">
            <a:avLst/>
          </a:prstGeom>
          <a:noFill/>
        </p:spPr>
        <p:txBody>
          <a:bodyPr wrap="square" rtlCol="0" anchor="t">
            <a:spAutoFit/>
          </a:bodyPr>
          <a:p>
            <a:r>
              <a:rPr lang="zh-CN" altLang="en-US" sz="1600"/>
              <a:t>Thanks to Tsinghua University’s “Deng</a:t>
            </a:r>
            <a:r>
              <a:rPr lang="en-US" altLang="zh-CN" sz="1600"/>
              <a:t> F</a:t>
            </a:r>
            <a:r>
              <a:rPr lang="zh-CN" altLang="en-US" sz="1600"/>
              <a:t>eng Fund” for its support.</a:t>
            </a:r>
            <a:endParaRPr lang="zh-CN" altLang="en-US" sz="1600"/>
          </a:p>
        </p:txBody>
      </p:sp>
      <p:pic>
        <p:nvPicPr>
          <p:cNvPr id="14" name="图片 13"/>
          <p:cNvPicPr/>
          <p:nvPr>
            <p:custDataLst>
              <p:tags r:id="rId12"/>
            </p:custDataLst>
          </p:nvPr>
        </p:nvPicPr>
        <p:blipFill>
          <a:blip r:embed="rId13"/>
          <a:stretch>
            <a:fillRect/>
          </a:stretch>
        </p:blipFill>
        <p:spPr>
          <a:xfrm>
            <a:off x="914400" y="218440"/>
            <a:ext cx="7913370" cy="122682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82958" cy="963734"/>
            <a:chOff x="657210" y="372731"/>
            <a:chExt cx="5182958" cy="963734"/>
          </a:xfrm>
        </p:grpSpPr>
        <p:sp>
          <p:nvSpPr>
            <p:cNvPr id="3" name="文本框 2"/>
            <p:cNvSpPr txBox="1"/>
            <p:nvPr/>
          </p:nvSpPr>
          <p:spPr>
            <a:xfrm>
              <a:off x="657211" y="372731"/>
              <a:ext cx="5182957" cy="646331"/>
            </a:xfrm>
            <a:prstGeom prst="rect">
              <a:avLst/>
            </a:prstGeom>
            <a:noFill/>
          </p:spPr>
          <p:txBody>
            <a:bodyPr wrap="none">
              <a:spAutoFit/>
            </a:bodyPr>
            <a:lstStyle/>
            <a:p>
              <a:r>
                <a:rPr lang="en-US" altLang="zh-CN" sz="3600" dirty="0" err="1">
                  <a:latin typeface="+mn-lt"/>
                  <a:ea typeface="FZCuHeiSongS-B-GB"/>
                </a:rPr>
                <a:t>BitMatcher</a:t>
              </a:r>
              <a:r>
                <a:rPr lang="en-US" altLang="zh-CN" sz="3600" dirty="0">
                  <a:latin typeface="+mn-lt"/>
                  <a:ea typeface="FZCuHeiSongS-B-GB"/>
                </a:rPr>
                <a:t> Framework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Data Structure</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pic>
        <p:nvPicPr>
          <p:cNvPr id="4" name="图片 3"/>
          <p:cNvPicPr>
            <a:picLocks noChangeAspect="1"/>
          </p:cNvPicPr>
          <p:nvPr>
            <p:custDataLst>
              <p:tags r:id="rId1"/>
            </p:custDataLst>
          </p:nvPr>
        </p:nvPicPr>
        <p:blipFill>
          <a:blip r:embed="rId2"/>
          <a:stretch>
            <a:fillRect/>
          </a:stretch>
        </p:blipFill>
        <p:spPr>
          <a:xfrm>
            <a:off x="3587750" y="1238885"/>
            <a:ext cx="5017135" cy="52832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82958" cy="963734"/>
            <a:chOff x="657210" y="372731"/>
            <a:chExt cx="5182958" cy="963734"/>
          </a:xfrm>
        </p:grpSpPr>
        <p:sp>
          <p:nvSpPr>
            <p:cNvPr id="3" name="文本框 2"/>
            <p:cNvSpPr txBox="1"/>
            <p:nvPr/>
          </p:nvSpPr>
          <p:spPr>
            <a:xfrm>
              <a:off x="657211" y="372731"/>
              <a:ext cx="5182957" cy="646331"/>
            </a:xfrm>
            <a:prstGeom prst="rect">
              <a:avLst/>
            </a:prstGeom>
            <a:noFill/>
          </p:spPr>
          <p:txBody>
            <a:bodyPr wrap="none">
              <a:spAutoFit/>
            </a:bodyPr>
            <a:lstStyle/>
            <a:p>
              <a:r>
                <a:rPr lang="en-US" altLang="zh-CN" sz="3600" dirty="0" err="1">
                  <a:latin typeface="+mn-lt"/>
                  <a:ea typeface="FZCuHeiSongS-B-GB"/>
                </a:rPr>
                <a:t>BitMatcher</a:t>
              </a:r>
              <a:r>
                <a:rPr lang="en-US" altLang="zh-CN" sz="3600" dirty="0">
                  <a:latin typeface="+mn-lt"/>
                  <a:ea typeface="FZCuHeiSongS-B-GB"/>
                </a:rPr>
                <a:t> Framework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State transition table</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sz="1400">
              <a:solidFill>
                <a:schemeClr val="lt1"/>
              </a:solidFill>
              <a:latin typeface="+mn-lt"/>
            </a:endParaRPr>
          </a:p>
        </p:txBody>
      </p:sp>
      <p:sp>
        <p:nvSpPr>
          <p:cNvPr id="9" name="矩形 8"/>
          <p:cNvSpPr/>
          <p:nvPr/>
        </p:nvSpPr>
        <p:spPr>
          <a:xfrm>
            <a:off x="452017" y="4562391"/>
            <a:ext cx="141195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0000</a:t>
            </a:r>
            <a:endParaRPr lang="zh-CN" altLang="en-US" sz="1400" dirty="0"/>
          </a:p>
        </p:txBody>
      </p:sp>
      <p:sp>
        <p:nvSpPr>
          <p:cNvPr id="13" name="矩形 12"/>
          <p:cNvSpPr/>
          <p:nvPr/>
        </p:nvSpPr>
        <p:spPr>
          <a:xfrm>
            <a:off x="450097" y="4842351"/>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4" name="矩形 13"/>
          <p:cNvSpPr/>
          <p:nvPr/>
        </p:nvSpPr>
        <p:spPr>
          <a:xfrm>
            <a:off x="1157997" y="4841392"/>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2 bit</a:t>
            </a:r>
            <a:endParaRPr lang="zh-CN" altLang="en-US" sz="1400" dirty="0"/>
          </a:p>
        </p:txBody>
      </p:sp>
      <p:sp>
        <p:nvSpPr>
          <p:cNvPr id="15" name="矩形 14"/>
          <p:cNvSpPr/>
          <p:nvPr/>
        </p:nvSpPr>
        <p:spPr>
          <a:xfrm>
            <a:off x="450097" y="5120393"/>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6" name="矩形 15"/>
          <p:cNvSpPr/>
          <p:nvPr/>
        </p:nvSpPr>
        <p:spPr>
          <a:xfrm>
            <a:off x="1156523" y="5123714"/>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3 bit</a:t>
            </a:r>
            <a:endParaRPr lang="zh-CN" altLang="en-US" sz="1400" dirty="0"/>
          </a:p>
        </p:txBody>
      </p:sp>
      <p:sp>
        <p:nvSpPr>
          <p:cNvPr id="17" name="矩形 16"/>
          <p:cNvSpPr/>
          <p:nvPr/>
        </p:nvSpPr>
        <p:spPr>
          <a:xfrm>
            <a:off x="450096" y="5399669"/>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9" name="矩形 18"/>
          <p:cNvSpPr/>
          <p:nvPr/>
        </p:nvSpPr>
        <p:spPr>
          <a:xfrm>
            <a:off x="1157531" y="5402657"/>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4 bit</a:t>
            </a:r>
            <a:endParaRPr lang="zh-CN" altLang="en-US" sz="1400" dirty="0"/>
          </a:p>
        </p:txBody>
      </p:sp>
      <p:sp>
        <p:nvSpPr>
          <p:cNvPr id="20" name="矩形 19"/>
          <p:cNvSpPr/>
          <p:nvPr/>
        </p:nvSpPr>
        <p:spPr>
          <a:xfrm>
            <a:off x="452690" y="5681720"/>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21" name="矩形 20"/>
          <p:cNvSpPr/>
          <p:nvPr/>
        </p:nvSpPr>
        <p:spPr>
          <a:xfrm>
            <a:off x="1156145" y="5681600"/>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5 bit</a:t>
            </a:r>
            <a:endParaRPr lang="zh-CN" altLang="en-US" sz="1400" dirty="0"/>
          </a:p>
        </p:txBody>
      </p:sp>
      <p:sp>
        <p:nvSpPr>
          <p:cNvPr id="22" name="矩形 21"/>
          <p:cNvSpPr/>
          <p:nvPr/>
        </p:nvSpPr>
        <p:spPr>
          <a:xfrm>
            <a:off x="452018" y="5957675"/>
            <a:ext cx="70597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23" name="矩形 22"/>
          <p:cNvSpPr/>
          <p:nvPr/>
        </p:nvSpPr>
        <p:spPr>
          <a:xfrm>
            <a:off x="1154405" y="5953430"/>
            <a:ext cx="705977" cy="28420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6 bit</a:t>
            </a:r>
            <a:endParaRPr lang="zh-CN" altLang="en-US" sz="1400" dirty="0"/>
          </a:p>
        </p:txBody>
      </p:sp>
      <p:sp>
        <p:nvSpPr>
          <p:cNvPr id="35" name="箭头: 下 34"/>
          <p:cNvSpPr/>
          <p:nvPr/>
        </p:nvSpPr>
        <p:spPr>
          <a:xfrm rot="16200000">
            <a:off x="2436669" y="4106763"/>
            <a:ext cx="230247" cy="1184092"/>
          </a:xfrm>
          <a:prstGeom prst="downArrow">
            <a:avLst>
              <a:gd name="adj1" fmla="val 4301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6" name="爆炸形: 8 pt  35"/>
          <p:cNvSpPr/>
          <p:nvPr/>
        </p:nvSpPr>
        <p:spPr>
          <a:xfrm>
            <a:off x="1784787" y="5919532"/>
            <a:ext cx="948366" cy="40011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OVF</a:t>
            </a:r>
            <a:endParaRPr lang="zh-CN" altLang="en-US" sz="1200" dirty="0"/>
          </a:p>
        </p:txBody>
      </p:sp>
      <p:cxnSp>
        <p:nvCxnSpPr>
          <p:cNvPr id="38" name="连接符: 曲线 37"/>
          <p:cNvCxnSpPr>
            <a:stCxn id="69" idx="1"/>
            <a:endCxn id="77" idx="1"/>
          </p:cNvCxnSpPr>
          <p:nvPr/>
        </p:nvCxnSpPr>
        <p:spPr>
          <a:xfrm rot="10800000" flipH="1" flipV="1">
            <a:off x="3197454" y="4982330"/>
            <a:ext cx="1921" cy="1115324"/>
          </a:xfrm>
          <a:prstGeom prst="curvedConnector3">
            <a:avLst>
              <a:gd name="adj1" fmla="val -11900052"/>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0" name="文本框 49"/>
          <p:cNvSpPr txBox="1"/>
          <p:nvPr/>
        </p:nvSpPr>
        <p:spPr>
          <a:xfrm>
            <a:off x="2516061" y="5391855"/>
            <a:ext cx="697533" cy="307777"/>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10 bit</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cxnSp>
        <p:nvCxnSpPr>
          <p:cNvPr id="51" name="连接符: 曲线 50"/>
          <p:cNvCxnSpPr>
            <a:stCxn id="89" idx="1"/>
            <a:endCxn id="87" idx="1"/>
          </p:cNvCxnSpPr>
          <p:nvPr/>
        </p:nvCxnSpPr>
        <p:spPr>
          <a:xfrm rot="10800000">
            <a:off x="6673380" y="5560944"/>
            <a:ext cx="2594" cy="282051"/>
          </a:xfrm>
          <a:prstGeom prst="curvedConnector3">
            <a:avLst>
              <a:gd name="adj1" fmla="val 8912645"/>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连接符: 曲线 51"/>
          <p:cNvCxnSpPr>
            <a:stCxn id="89" idx="1"/>
            <a:endCxn id="85" idx="1"/>
          </p:cNvCxnSpPr>
          <p:nvPr/>
        </p:nvCxnSpPr>
        <p:spPr>
          <a:xfrm rot="10800000">
            <a:off x="6673382" y="5281668"/>
            <a:ext cx="2593" cy="561327"/>
          </a:xfrm>
          <a:prstGeom prst="curvedConnector3">
            <a:avLst>
              <a:gd name="adj1" fmla="val 18319823"/>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连接符: 曲线 52"/>
          <p:cNvCxnSpPr>
            <a:stCxn id="89" idx="1"/>
            <a:endCxn id="83" idx="1"/>
          </p:cNvCxnSpPr>
          <p:nvPr/>
        </p:nvCxnSpPr>
        <p:spPr>
          <a:xfrm rot="10800000">
            <a:off x="6673382" y="5003626"/>
            <a:ext cx="2593" cy="839369"/>
          </a:xfrm>
          <a:prstGeom prst="curvedConnector3">
            <a:avLst>
              <a:gd name="adj1" fmla="val 24589009"/>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4" name="文本框 53"/>
          <p:cNvSpPr txBox="1"/>
          <p:nvPr/>
        </p:nvSpPr>
        <p:spPr>
          <a:xfrm>
            <a:off x="5994705" y="4913608"/>
            <a:ext cx="519609" cy="307777"/>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1</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55" name="文本框 54"/>
          <p:cNvSpPr txBox="1"/>
          <p:nvPr/>
        </p:nvSpPr>
        <p:spPr>
          <a:xfrm>
            <a:off x="6178036" y="5134731"/>
            <a:ext cx="519609" cy="307777"/>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1</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56" name="文本框 55"/>
          <p:cNvSpPr txBox="1"/>
          <p:nvPr/>
        </p:nvSpPr>
        <p:spPr>
          <a:xfrm>
            <a:off x="6286648" y="5423196"/>
            <a:ext cx="519609" cy="307777"/>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1</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57" name="文本框 56"/>
          <p:cNvSpPr txBox="1"/>
          <p:nvPr/>
        </p:nvSpPr>
        <p:spPr>
          <a:xfrm>
            <a:off x="1977620" y="4120131"/>
            <a:ext cx="1126480" cy="523220"/>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maximum overflow</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59" name="文本框 58"/>
          <p:cNvSpPr txBox="1"/>
          <p:nvPr/>
        </p:nvSpPr>
        <p:spPr>
          <a:xfrm>
            <a:off x="4725356" y="4758984"/>
            <a:ext cx="1345096" cy="307777"/>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compressible</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61" name="箭头: 下 60"/>
          <p:cNvSpPr/>
          <p:nvPr/>
        </p:nvSpPr>
        <p:spPr>
          <a:xfrm rot="16200000">
            <a:off x="8794615" y="3993658"/>
            <a:ext cx="183694" cy="1419667"/>
          </a:xfrm>
          <a:prstGeom prst="downArrow">
            <a:avLst>
              <a:gd name="adj1" fmla="val 43015"/>
              <a:gd name="adj2" fmla="val 50000"/>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a:p>
        </p:txBody>
      </p:sp>
      <p:sp>
        <p:nvSpPr>
          <p:cNvPr id="62" name="文本框 61"/>
          <p:cNvSpPr txBox="1"/>
          <p:nvPr/>
        </p:nvSpPr>
        <p:spPr>
          <a:xfrm>
            <a:off x="10999563" y="5467111"/>
            <a:ext cx="948366" cy="523220"/>
          </a:xfrm>
          <a:prstGeom prst="rect">
            <a:avLst/>
          </a:prstGeom>
          <a:noFill/>
        </p:spPr>
        <p:txBody>
          <a:bodyPr wrap="square" rtlCol="0">
            <a:spAutoFit/>
          </a:bodyPr>
          <a:lstStyle/>
          <a:p>
            <a:pPr algn="ctr"/>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cuckoo </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a:p>
            <a:pPr algn="ctr"/>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kick</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63" name="文本框 62"/>
          <p:cNvSpPr txBox="1"/>
          <p:nvPr/>
        </p:nvSpPr>
        <p:spPr>
          <a:xfrm>
            <a:off x="8103890" y="4775473"/>
            <a:ext cx="1545832" cy="307777"/>
          </a:xfrm>
          <a:prstGeom prst="rect">
            <a:avLst/>
          </a:prstGeom>
          <a:noFill/>
        </p:spPr>
        <p:txBody>
          <a:bodyPr wrap="square" rtlCol="0">
            <a:spAutoFit/>
          </a:bodyPr>
          <a:lstStyle/>
          <a:p>
            <a:pPr algn="ctr"/>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incompressible</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68" name="矩形 67"/>
          <p:cNvSpPr/>
          <p:nvPr/>
        </p:nvSpPr>
        <p:spPr>
          <a:xfrm>
            <a:off x="3199375" y="4562390"/>
            <a:ext cx="141195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0001</a:t>
            </a:r>
            <a:endParaRPr lang="zh-CN" altLang="en-US" sz="1400" dirty="0"/>
          </a:p>
        </p:txBody>
      </p:sp>
      <p:sp>
        <p:nvSpPr>
          <p:cNvPr id="69" name="矩形 68"/>
          <p:cNvSpPr/>
          <p:nvPr/>
        </p:nvSpPr>
        <p:spPr>
          <a:xfrm>
            <a:off x="3197455" y="4842350"/>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70" name="矩形 69"/>
          <p:cNvSpPr/>
          <p:nvPr/>
        </p:nvSpPr>
        <p:spPr>
          <a:xfrm>
            <a:off x="3905355" y="4841391"/>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2 bit</a:t>
            </a:r>
            <a:endParaRPr lang="zh-CN" altLang="en-US" sz="1400" dirty="0"/>
          </a:p>
        </p:txBody>
      </p:sp>
      <p:sp>
        <p:nvSpPr>
          <p:cNvPr id="71" name="矩形 70"/>
          <p:cNvSpPr/>
          <p:nvPr/>
        </p:nvSpPr>
        <p:spPr>
          <a:xfrm>
            <a:off x="3197455" y="5120392"/>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72" name="矩形 71"/>
          <p:cNvSpPr/>
          <p:nvPr/>
        </p:nvSpPr>
        <p:spPr>
          <a:xfrm>
            <a:off x="3903881" y="5123713"/>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3 bit</a:t>
            </a:r>
            <a:endParaRPr lang="zh-CN" altLang="en-US" sz="1400" dirty="0"/>
          </a:p>
        </p:txBody>
      </p:sp>
      <p:sp>
        <p:nvSpPr>
          <p:cNvPr id="73" name="矩形 72"/>
          <p:cNvSpPr/>
          <p:nvPr/>
        </p:nvSpPr>
        <p:spPr>
          <a:xfrm>
            <a:off x="3197454" y="5399668"/>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74" name="矩形 73"/>
          <p:cNvSpPr/>
          <p:nvPr/>
        </p:nvSpPr>
        <p:spPr>
          <a:xfrm>
            <a:off x="3904889" y="5402656"/>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4 bit</a:t>
            </a:r>
            <a:endParaRPr lang="zh-CN" altLang="en-US" sz="1400" dirty="0"/>
          </a:p>
        </p:txBody>
      </p:sp>
      <p:sp>
        <p:nvSpPr>
          <p:cNvPr id="75" name="矩形 74"/>
          <p:cNvSpPr/>
          <p:nvPr/>
        </p:nvSpPr>
        <p:spPr>
          <a:xfrm>
            <a:off x="3200048" y="5681719"/>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76" name="矩形 75"/>
          <p:cNvSpPr/>
          <p:nvPr/>
        </p:nvSpPr>
        <p:spPr>
          <a:xfrm>
            <a:off x="3903503" y="5681599"/>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5 bit</a:t>
            </a:r>
            <a:endParaRPr lang="zh-CN" altLang="en-US" sz="1400" dirty="0"/>
          </a:p>
        </p:txBody>
      </p:sp>
      <p:sp>
        <p:nvSpPr>
          <p:cNvPr id="77" name="矩形 76"/>
          <p:cNvSpPr/>
          <p:nvPr/>
        </p:nvSpPr>
        <p:spPr>
          <a:xfrm>
            <a:off x="3199376" y="5957674"/>
            <a:ext cx="70597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78" name="矩形 77"/>
          <p:cNvSpPr/>
          <p:nvPr/>
        </p:nvSpPr>
        <p:spPr>
          <a:xfrm>
            <a:off x="3901763" y="5953429"/>
            <a:ext cx="705977" cy="28420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16 bit</a:t>
            </a:r>
            <a:endParaRPr lang="zh-CN" altLang="en-US" sz="1400" dirty="0"/>
          </a:p>
        </p:txBody>
      </p:sp>
      <p:sp>
        <p:nvSpPr>
          <p:cNvPr id="37" name="乘号 36"/>
          <p:cNvSpPr/>
          <p:nvPr/>
        </p:nvSpPr>
        <p:spPr>
          <a:xfrm>
            <a:off x="3015590" y="4789890"/>
            <a:ext cx="1772346" cy="379860"/>
          </a:xfrm>
          <a:prstGeom prst="mathMultiply">
            <a:avLst>
              <a:gd name="adj1" fmla="val 10093"/>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a:p>
        </p:txBody>
      </p:sp>
      <p:sp>
        <p:nvSpPr>
          <p:cNvPr id="82" name="矩形 81"/>
          <p:cNvSpPr/>
          <p:nvPr/>
        </p:nvSpPr>
        <p:spPr>
          <a:xfrm>
            <a:off x="6675301" y="4583685"/>
            <a:ext cx="141195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0002</a:t>
            </a:r>
            <a:endParaRPr lang="zh-CN" altLang="en-US" sz="1400" dirty="0"/>
          </a:p>
        </p:txBody>
      </p:sp>
      <p:sp>
        <p:nvSpPr>
          <p:cNvPr id="83" name="矩形 82"/>
          <p:cNvSpPr/>
          <p:nvPr/>
        </p:nvSpPr>
        <p:spPr>
          <a:xfrm>
            <a:off x="6673381" y="4863645"/>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84" name="矩形 83"/>
          <p:cNvSpPr/>
          <p:nvPr/>
        </p:nvSpPr>
        <p:spPr>
          <a:xfrm>
            <a:off x="7381281" y="4862686"/>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4 bit</a:t>
            </a:r>
            <a:endParaRPr lang="zh-CN" altLang="en-US" sz="1400" dirty="0"/>
          </a:p>
        </p:txBody>
      </p:sp>
      <p:sp>
        <p:nvSpPr>
          <p:cNvPr id="85" name="矩形 84"/>
          <p:cNvSpPr/>
          <p:nvPr/>
        </p:nvSpPr>
        <p:spPr>
          <a:xfrm>
            <a:off x="6673381" y="5141687"/>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86" name="矩形 85"/>
          <p:cNvSpPr/>
          <p:nvPr/>
        </p:nvSpPr>
        <p:spPr>
          <a:xfrm>
            <a:off x="7379807" y="5145008"/>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5 bit</a:t>
            </a:r>
            <a:endParaRPr lang="zh-CN" altLang="en-US" sz="1400" dirty="0"/>
          </a:p>
        </p:txBody>
      </p:sp>
      <p:sp>
        <p:nvSpPr>
          <p:cNvPr id="87" name="矩形 86"/>
          <p:cNvSpPr/>
          <p:nvPr/>
        </p:nvSpPr>
        <p:spPr>
          <a:xfrm>
            <a:off x="6673380" y="5420963"/>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88" name="矩形 87"/>
          <p:cNvSpPr/>
          <p:nvPr/>
        </p:nvSpPr>
        <p:spPr>
          <a:xfrm>
            <a:off x="7380815" y="5423951"/>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6 bit</a:t>
            </a:r>
            <a:endParaRPr lang="zh-CN" altLang="en-US" sz="1400" dirty="0"/>
          </a:p>
        </p:txBody>
      </p:sp>
      <p:sp>
        <p:nvSpPr>
          <p:cNvPr id="89" name="矩形 88"/>
          <p:cNvSpPr/>
          <p:nvPr/>
        </p:nvSpPr>
        <p:spPr>
          <a:xfrm>
            <a:off x="6675974" y="5703014"/>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90" name="矩形 89"/>
          <p:cNvSpPr/>
          <p:nvPr/>
        </p:nvSpPr>
        <p:spPr>
          <a:xfrm>
            <a:off x="7379429" y="5702894"/>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13 bit</a:t>
            </a:r>
            <a:endParaRPr lang="zh-CN" altLang="en-US" sz="1400" dirty="0"/>
          </a:p>
        </p:txBody>
      </p:sp>
      <p:sp>
        <p:nvSpPr>
          <p:cNvPr id="93" name="箭头: 下 92"/>
          <p:cNvSpPr/>
          <p:nvPr/>
        </p:nvSpPr>
        <p:spPr>
          <a:xfrm rot="16200000">
            <a:off x="5559151" y="3725633"/>
            <a:ext cx="235757" cy="1940843"/>
          </a:xfrm>
          <a:prstGeom prst="downArrow">
            <a:avLst>
              <a:gd name="adj1" fmla="val 4301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2" name="爆炸形: 8 pt  101"/>
          <p:cNvSpPr/>
          <p:nvPr/>
        </p:nvSpPr>
        <p:spPr>
          <a:xfrm>
            <a:off x="4472547" y="5369986"/>
            <a:ext cx="910817" cy="37986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OVF</a:t>
            </a:r>
            <a:endParaRPr lang="zh-CN" altLang="en-US" sz="1200" dirty="0"/>
          </a:p>
        </p:txBody>
      </p:sp>
      <p:sp>
        <p:nvSpPr>
          <p:cNvPr id="103" name="文本框 102"/>
          <p:cNvSpPr txBox="1"/>
          <p:nvPr/>
        </p:nvSpPr>
        <p:spPr>
          <a:xfrm>
            <a:off x="4730157" y="4141557"/>
            <a:ext cx="1545832" cy="523220"/>
          </a:xfrm>
          <a:prstGeom prst="rect">
            <a:avLst/>
          </a:prstGeom>
          <a:noFill/>
        </p:spPr>
        <p:txBody>
          <a:bodyPr wrap="square" rtlCol="0">
            <a:spAutoFit/>
          </a:bodyPr>
          <a:lstStyle/>
          <a:p>
            <a:r>
              <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rPr>
              <a:t>non-maximum overflow</a:t>
            </a:r>
            <a:endParaRPr lang="en-US" altLang="zh-CN" sz="1400" dirty="0">
              <a:solidFill>
                <a:schemeClr val="bg2">
                  <a:lumMod val="50000"/>
                </a:schemeClr>
              </a:solidFill>
              <a:latin typeface="+mn-lt"/>
              <a:ea typeface="汉仪特细等线简" panose="02010604000101010101" pitchFamily="2" charset="-122"/>
              <a:cs typeface="Arial" panose="020B0604020202020204" pitchFamily="34" charset="0"/>
            </a:endParaRPr>
          </a:p>
        </p:txBody>
      </p:sp>
      <p:sp>
        <p:nvSpPr>
          <p:cNvPr id="107" name="爆炸形: 8 pt  106"/>
          <p:cNvSpPr/>
          <p:nvPr/>
        </p:nvSpPr>
        <p:spPr>
          <a:xfrm>
            <a:off x="7965989" y="5390964"/>
            <a:ext cx="910817" cy="379860"/>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200" dirty="0"/>
              <a:t>OVF</a:t>
            </a:r>
            <a:endParaRPr lang="zh-CN" altLang="en-US" sz="1200" dirty="0"/>
          </a:p>
        </p:txBody>
      </p:sp>
      <p:sp>
        <p:nvSpPr>
          <p:cNvPr id="111" name="矩形 110"/>
          <p:cNvSpPr/>
          <p:nvPr/>
        </p:nvSpPr>
        <p:spPr>
          <a:xfrm>
            <a:off x="9666743" y="4574558"/>
            <a:ext cx="141195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0002</a:t>
            </a:r>
            <a:endParaRPr lang="zh-CN" altLang="en-US" sz="1400" dirty="0"/>
          </a:p>
        </p:txBody>
      </p:sp>
      <p:sp>
        <p:nvSpPr>
          <p:cNvPr id="112" name="矩形 111"/>
          <p:cNvSpPr/>
          <p:nvPr/>
        </p:nvSpPr>
        <p:spPr>
          <a:xfrm>
            <a:off x="9664823" y="4854518"/>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13" name="矩形 112"/>
          <p:cNvSpPr/>
          <p:nvPr/>
        </p:nvSpPr>
        <p:spPr>
          <a:xfrm>
            <a:off x="10372723" y="4853559"/>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4 bit</a:t>
            </a:r>
            <a:endParaRPr lang="zh-CN" altLang="en-US" sz="1400" dirty="0"/>
          </a:p>
        </p:txBody>
      </p:sp>
      <p:sp>
        <p:nvSpPr>
          <p:cNvPr id="114" name="矩形 113"/>
          <p:cNvSpPr/>
          <p:nvPr/>
        </p:nvSpPr>
        <p:spPr>
          <a:xfrm>
            <a:off x="9664823" y="5132560"/>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15" name="矩形 114"/>
          <p:cNvSpPr/>
          <p:nvPr/>
        </p:nvSpPr>
        <p:spPr>
          <a:xfrm>
            <a:off x="10371249" y="5135881"/>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5 bit</a:t>
            </a:r>
            <a:endParaRPr lang="zh-CN" altLang="en-US" sz="1400" dirty="0"/>
          </a:p>
        </p:txBody>
      </p:sp>
      <p:sp>
        <p:nvSpPr>
          <p:cNvPr id="116" name="矩形 115"/>
          <p:cNvSpPr/>
          <p:nvPr/>
        </p:nvSpPr>
        <p:spPr>
          <a:xfrm>
            <a:off x="9664822" y="5411836"/>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17" name="矩形 116"/>
          <p:cNvSpPr/>
          <p:nvPr/>
        </p:nvSpPr>
        <p:spPr>
          <a:xfrm>
            <a:off x="10372257" y="5414824"/>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6 bit</a:t>
            </a:r>
            <a:endParaRPr lang="zh-CN" altLang="en-US" sz="1400" dirty="0"/>
          </a:p>
        </p:txBody>
      </p:sp>
      <p:sp>
        <p:nvSpPr>
          <p:cNvPr id="118" name="矩形 117"/>
          <p:cNvSpPr/>
          <p:nvPr/>
        </p:nvSpPr>
        <p:spPr>
          <a:xfrm>
            <a:off x="9667416" y="5693887"/>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19" name="矩形 118"/>
          <p:cNvSpPr/>
          <p:nvPr/>
        </p:nvSpPr>
        <p:spPr>
          <a:xfrm>
            <a:off x="10370871" y="5693767"/>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13 bit</a:t>
            </a:r>
            <a:endParaRPr lang="zh-CN" altLang="en-US" sz="1400" dirty="0"/>
          </a:p>
        </p:txBody>
      </p:sp>
      <p:cxnSp>
        <p:nvCxnSpPr>
          <p:cNvPr id="121" name="连接符: 曲线 120"/>
          <p:cNvCxnSpPr>
            <a:stCxn id="117" idx="3"/>
          </p:cNvCxnSpPr>
          <p:nvPr/>
        </p:nvCxnSpPr>
        <p:spPr>
          <a:xfrm flipV="1">
            <a:off x="11073634" y="4902703"/>
            <a:ext cx="435018" cy="652101"/>
          </a:xfrm>
          <a:prstGeom prst="curvedConnector2">
            <a:avLst/>
          </a:prstGeom>
          <a:ln w="19050">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24" name="文本框 123"/>
              <p:cNvSpPr txBox="1"/>
              <p:nvPr/>
            </p:nvSpPr>
            <p:spPr>
              <a:xfrm>
                <a:off x="451828" y="3929191"/>
                <a:ext cx="1126480" cy="424732"/>
              </a:xfrm>
              <a:prstGeom prst="rect">
                <a:avLst/>
              </a:prstGeom>
              <a:noFill/>
              <a:ln w="25400">
                <a:solidFill>
                  <a:schemeClr val="accent1">
                    <a:shade val="50000"/>
                  </a:schemeClr>
                </a:solidFill>
              </a:ln>
            </p:spPr>
            <p:txBody>
              <a:bodyPr wrap="square"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𝐼𝑛𝑠𝑒𝑟𝑡</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𝑒</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m:t>
                      </m:r>
                    </m:oMath>
                  </m:oMathPara>
                </a14:m>
                <a:endParaRPr lang="en-US" altLang="zh-CN" dirty="0">
                  <a:solidFill>
                    <a:schemeClr val="tx1"/>
                  </a:solidFill>
                  <a:latin typeface="+mn-lt"/>
                  <a:ea typeface="汉仪特细等线简" panose="02010604000101010101" pitchFamily="2" charset="-122"/>
                  <a:cs typeface="Arial" panose="020B0604020202020204" pitchFamily="34" charset="0"/>
                </a:endParaRPr>
              </a:p>
            </p:txBody>
          </p:sp>
        </mc:Choice>
        <mc:Fallback>
          <p:sp>
            <p:nvSpPr>
              <p:cNvPr id="124" name="文本框 123"/>
              <p:cNvSpPr txBox="1">
                <a:spLocks noRot="1" noChangeAspect="1" noMove="1" noResize="1" noEditPoints="1" noAdjustHandles="1" noChangeArrowheads="1" noChangeShapeType="1" noTextEdit="1"/>
              </p:cNvSpPr>
              <p:nvPr/>
            </p:nvSpPr>
            <p:spPr>
              <a:xfrm>
                <a:off x="451828" y="3929191"/>
                <a:ext cx="1126480" cy="424732"/>
              </a:xfrm>
              <a:prstGeom prst="rect">
                <a:avLst/>
              </a:prstGeom>
              <a:blipFill rotWithShape="1">
                <a:blip r:embed="rId1"/>
                <a:stretch>
                  <a:fillRect l="-1158" t="-3095" r="-1098" b="-2905"/>
                </a:stretch>
              </a:blipFill>
              <a:ln w="25400">
                <a:solidFill>
                  <a:schemeClr val="accent1">
                    <a:shade val="50000"/>
                  </a:schemeClr>
                </a:solidFill>
              </a:ln>
            </p:spPr>
            <p:txBody>
              <a:bodyPr/>
              <a:lstStyle/>
              <a:p>
                <a:r>
                  <a:rPr lang="zh-CN" altLang="en-US">
                    <a:noFill/>
                  </a:rPr>
                  <a:t> </a:t>
                </a:r>
              </a:p>
            </p:txBody>
          </p:sp>
        </mc:Fallback>
      </mc:AlternateContent>
      <p:sp>
        <p:nvSpPr>
          <p:cNvPr id="125" name="文本框 124"/>
          <p:cNvSpPr txBox="1"/>
          <p:nvPr/>
        </p:nvSpPr>
        <p:spPr>
          <a:xfrm>
            <a:off x="1077653" y="1707960"/>
            <a:ext cx="4239600" cy="369332"/>
          </a:xfrm>
          <a:prstGeom prst="rect">
            <a:avLst/>
          </a:prstGeom>
          <a:noFill/>
        </p:spPr>
        <p:txBody>
          <a:bodyPr wrap="square">
            <a:spAutoFit/>
          </a:bodyPr>
          <a:lstStyle/>
          <a:p>
            <a:r>
              <a:rPr lang="en-US" altLang="zh-CN" sz="1800" b="1" dirty="0">
                <a:latin typeface="+mn-lt"/>
                <a:ea typeface="汉仪特细等线简" panose="02010604000101010101" pitchFamily="2" charset="-122"/>
                <a:cs typeface="Arial" panose="020B0604020202020204" pitchFamily="34" charset="0"/>
              </a:rPr>
              <a:t>BM: </a:t>
            </a:r>
            <a:r>
              <a:rPr lang="en-US" altLang="zh-CN" sz="1800" dirty="0">
                <a:latin typeface="+mn-lt"/>
                <a:ea typeface="汉仪特细等线简" panose="02010604000101010101" pitchFamily="2" charset="-122"/>
                <a:cs typeface="Arial" panose="020B0604020202020204" pitchFamily="34" charset="0"/>
              </a:rPr>
              <a:t>64-bit bucket &amp; small memory</a:t>
            </a:r>
            <a:endParaRPr lang="zh-CN" altLang="en-US" dirty="0">
              <a:latin typeface="+mn-lt"/>
            </a:endParaRPr>
          </a:p>
        </p:txBody>
      </p:sp>
      <mc:AlternateContent xmlns:mc="http://schemas.openxmlformats.org/markup-compatibility/2006">
        <mc:Choice xmlns:a14="http://schemas.microsoft.com/office/drawing/2010/main" Requires="a14">
          <p:sp>
            <p:nvSpPr>
              <p:cNvPr id="126" name="文本框 125"/>
              <p:cNvSpPr txBox="1"/>
              <p:nvPr/>
            </p:nvSpPr>
            <p:spPr>
              <a:xfrm>
                <a:off x="1102263" y="3167043"/>
                <a:ext cx="4170777" cy="369332"/>
              </a:xfrm>
              <a:prstGeom prst="rect">
                <a:avLst/>
              </a:prstGeom>
              <a:noFill/>
            </p:spPr>
            <p:txBody>
              <a:bodyPr wrap="square">
                <a:spAutoFit/>
              </a:bodyPr>
              <a:lstStyle/>
              <a:p>
                <a:r>
                  <a:rPr lang="en-US" altLang="zh-CN" b="1" dirty="0">
                    <a:latin typeface="+mn-lt"/>
                    <a:ea typeface="汉仪特细等线简" panose="02010604000101010101" pitchFamily="2" charset="-122"/>
                    <a:cs typeface="Arial" panose="020B0604020202020204" pitchFamily="34" charset="0"/>
                  </a:rPr>
                  <a:t>DHS</a:t>
                </a:r>
                <a:r>
                  <a:rPr lang="en-US" altLang="zh-CN" sz="1800" b="1" dirty="0">
                    <a:latin typeface="+mn-lt"/>
                    <a:ea typeface="汉仪特细等线简" panose="02010604000101010101" pitchFamily="2" charset="-122"/>
                    <a:cs typeface="Arial" panose="020B0604020202020204" pitchFamily="34" charset="0"/>
                  </a:rPr>
                  <a:t>: </a:t>
                </a:r>
                <a:r>
                  <a:rPr lang="en-US" altLang="zh-CN" sz="1800" dirty="0">
                    <a:latin typeface="+mn-lt"/>
                    <a:ea typeface="汉仪特细等线简" panose="02010604000101010101" pitchFamily="2" charset="-122"/>
                    <a:cs typeface="Arial" panose="020B0604020202020204" pitchFamily="34" charset="0"/>
                  </a:rPr>
                  <a:t>bucket size </a:t>
                </a:r>
                <a:r>
                  <a:rPr lang="zh-CN" altLang="en-US" sz="1800" dirty="0">
                    <a:latin typeface="+mn-lt"/>
                    <a:ea typeface="汉仪特细等线简" panose="02010604000101010101" pitchFamily="2" charset="-122"/>
                    <a:cs typeface="Arial" panose="020B0604020202020204" pitchFamily="34" charset="0"/>
                  </a:rPr>
                  <a:t>≠</a:t>
                </a:r>
                <a:r>
                  <a:rPr lang="en-US" altLang="zh-CN" sz="1800" dirty="0">
                    <a:latin typeface="+mn-lt"/>
                    <a:ea typeface="汉仪特细等线简" panose="02010604000101010101" pitchFamily="2" charset="-122"/>
                    <a:cs typeface="Arial" panose="020B0604020202020204" pitchFamily="34" charset="0"/>
                  </a:rPr>
                  <a:t> </a:t>
                </a:r>
                <a14:m>
                  <m:oMath xmlns:m="http://schemas.openxmlformats.org/officeDocument/2006/math">
                    <m:r>
                      <a:rPr lang="en-US" altLang="zh-CN" sz="1800" i="1" dirty="0" smtClean="0">
                        <a:latin typeface="Cambria Math" panose="02040503050406030204" pitchFamily="18" charset="0"/>
                        <a:ea typeface="汉仪特细等线简" panose="02010604000101010101" pitchFamily="2" charset="-122"/>
                        <a:cs typeface="Arial" panose="020B0604020202020204" pitchFamily="34" charset="0"/>
                      </a:rPr>
                      <m:t>64</m:t>
                    </m:r>
                    <m:r>
                      <a:rPr lang="en-US" altLang="zh-CN" sz="1800" b="0" i="1" dirty="0" smtClean="0">
                        <a:latin typeface="Cambria Math" panose="02040503050406030204" pitchFamily="18" charset="0"/>
                        <a:ea typeface="汉仪特细等线简" panose="02010604000101010101" pitchFamily="2" charset="-122"/>
                        <a:cs typeface="Arial" panose="020B0604020202020204" pitchFamily="34" charset="0"/>
                      </a:rPr>
                      <m:t>𝑘</m:t>
                    </m:r>
                  </m:oMath>
                </a14:m>
                <a:r>
                  <a:rPr lang="en-US" altLang="zh-CN" sz="1800" dirty="0">
                    <a:latin typeface="+mn-lt"/>
                    <a:ea typeface="汉仪特细等线简" panose="02010604000101010101" pitchFamily="2" charset="-122"/>
                    <a:cs typeface="Arial" panose="020B0604020202020204" pitchFamily="34" charset="0"/>
                  </a:rPr>
                  <a:t> bits</a:t>
                </a:r>
                <a:endParaRPr lang="zh-CN" altLang="en-US" dirty="0">
                  <a:latin typeface="+mn-lt"/>
                </a:endParaRPr>
              </a:p>
            </p:txBody>
          </p:sp>
        </mc:Choice>
        <mc:Fallback>
          <p:sp>
            <p:nvSpPr>
              <p:cNvPr id="126" name="文本框 125"/>
              <p:cNvSpPr txBox="1">
                <a:spLocks noRot="1" noChangeAspect="1" noMove="1" noResize="1" noEditPoints="1" noAdjustHandles="1" noChangeArrowheads="1" noChangeShapeType="1" noTextEdit="1"/>
              </p:cNvSpPr>
              <p:nvPr/>
            </p:nvSpPr>
            <p:spPr>
              <a:xfrm>
                <a:off x="1102263" y="3167043"/>
                <a:ext cx="4170777" cy="369332"/>
              </a:xfrm>
              <a:prstGeom prst="rect">
                <a:avLst/>
              </a:prstGeom>
              <a:blipFill rotWithShape="1">
                <a:blip r:embed="rId2"/>
                <a:stretch>
                  <a:fillRect l="-13" t="-81" b="16"/>
                </a:stretch>
              </a:blipFill>
            </p:spPr>
            <p:txBody>
              <a:bodyPr/>
              <a:lstStyle/>
              <a:p>
                <a:r>
                  <a:rPr lang="zh-CN" altLang="en-US">
                    <a:noFill/>
                  </a:rPr>
                  <a:t> </a:t>
                </a:r>
              </a:p>
            </p:txBody>
          </p:sp>
        </mc:Fallback>
      </mc:AlternateContent>
      <p:sp>
        <p:nvSpPr>
          <p:cNvPr id="127" name="箭头: 左右 126"/>
          <p:cNvSpPr/>
          <p:nvPr/>
        </p:nvSpPr>
        <p:spPr>
          <a:xfrm rot="5400000">
            <a:off x="2539160" y="2539473"/>
            <a:ext cx="890605" cy="239273"/>
          </a:xfrm>
          <a:prstGeom prst="lef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pic>
        <p:nvPicPr>
          <p:cNvPr id="2" name="图片 1"/>
          <p:cNvPicPr>
            <a:picLocks noChangeAspect="1"/>
          </p:cNvPicPr>
          <p:nvPr>
            <p:custDataLst>
              <p:tags r:id="rId3"/>
            </p:custDataLst>
          </p:nvPr>
        </p:nvPicPr>
        <p:blipFill>
          <a:blip r:embed="rId4"/>
          <a:stretch>
            <a:fillRect/>
          </a:stretch>
        </p:blipFill>
        <p:spPr>
          <a:xfrm>
            <a:off x="6288405" y="987425"/>
            <a:ext cx="4790440" cy="310451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3"/>
                                        </p:tgtEl>
                                        <p:attrNameLst>
                                          <p:attrName>style.visibility</p:attrName>
                                        </p:attrNameLst>
                                      </p:cBhvr>
                                      <p:to>
                                        <p:strVal val="visible"/>
                                      </p:to>
                                    </p:set>
                                    <p:animEffect transition="in" filter="fade">
                                      <p:cBhvr>
                                        <p:cTn id="10" dur="500"/>
                                        <p:tgtEl>
                                          <p:spTgt spid="1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5"/>
                                        </p:tgtEl>
                                        <p:attrNameLst>
                                          <p:attrName>style.visibility</p:attrName>
                                        </p:attrNameLst>
                                      </p:cBhvr>
                                      <p:to>
                                        <p:strVal val="visible"/>
                                      </p:to>
                                    </p:set>
                                    <p:animEffect transition="in" filter="fade">
                                      <p:cBhvr>
                                        <p:cTn id="16" dur="500"/>
                                        <p:tgtEl>
                                          <p:spTgt spid="15"/>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6"/>
                                        </p:tgtEl>
                                        <p:attrNameLst>
                                          <p:attrName>style.visibility</p:attrName>
                                        </p:attrNameLst>
                                      </p:cBhvr>
                                      <p:to>
                                        <p:strVal val="visible"/>
                                      </p:to>
                                    </p:set>
                                    <p:animEffect transition="in" filter="fade">
                                      <p:cBhvr>
                                        <p:cTn id="19" dur="500"/>
                                        <p:tgtEl>
                                          <p:spTgt spid="16"/>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19"/>
                                        </p:tgtEl>
                                        <p:attrNameLst>
                                          <p:attrName>style.visibility</p:attrName>
                                        </p:attrNameLst>
                                      </p:cBhvr>
                                      <p:to>
                                        <p:strVal val="visible"/>
                                      </p:to>
                                    </p:set>
                                    <p:animEffect transition="in" filter="fade">
                                      <p:cBhvr>
                                        <p:cTn id="25" dur="500"/>
                                        <p:tgtEl>
                                          <p:spTgt spid="19"/>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fade">
                                      <p:cBhvr>
                                        <p:cTn id="28" dur="500"/>
                                        <p:tgtEl>
                                          <p:spTgt spid="20"/>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1"/>
                                        </p:tgtEl>
                                        <p:attrNameLst>
                                          <p:attrName>style.visibility</p:attrName>
                                        </p:attrNameLst>
                                      </p:cBhvr>
                                      <p:to>
                                        <p:strVal val="visible"/>
                                      </p:to>
                                    </p:set>
                                    <p:animEffect transition="in" filter="fade">
                                      <p:cBhvr>
                                        <p:cTn id="31" dur="500"/>
                                        <p:tgtEl>
                                          <p:spTgt spid="21"/>
                                        </p:tgtEl>
                                      </p:cBhvr>
                                    </p:animEffect>
                                  </p:childTnLst>
                                </p:cTn>
                              </p:par>
                              <p:par>
                                <p:cTn id="32" presetID="10" presetClass="entr" presetSubtype="0" fill="hold" grpId="0" nodeType="with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fade">
                                      <p:cBhvr>
                                        <p:cTn id="34" dur="500"/>
                                        <p:tgtEl>
                                          <p:spTgt spid="22"/>
                                        </p:tgtEl>
                                      </p:cBhvr>
                                    </p:animEffect>
                                  </p:childTnLst>
                                </p:cTn>
                              </p:par>
                              <p:par>
                                <p:cTn id="35" presetID="10"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animEffect transition="in" filter="fade">
                                      <p:cBhvr>
                                        <p:cTn id="37" dur="500"/>
                                        <p:tgtEl>
                                          <p:spTgt spid="23"/>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124"/>
                                        </p:tgtEl>
                                        <p:attrNameLst>
                                          <p:attrName>style.visibility</p:attrName>
                                        </p:attrNameLst>
                                      </p:cBhvr>
                                      <p:to>
                                        <p:strVal val="visible"/>
                                      </p:to>
                                    </p:set>
                                    <p:animEffect transition="in" filter="fade">
                                      <p:cBhvr>
                                        <p:cTn id="40" dur="500"/>
                                        <p:tgtEl>
                                          <p:spTgt spid="124"/>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grpId="0" nodeType="clickEffect">
                                  <p:stCondLst>
                                    <p:cond delay="0"/>
                                  </p:stCondLst>
                                  <p:childTnLst>
                                    <p:set>
                                      <p:cBhvr>
                                        <p:cTn id="44" dur="1" fill="hold">
                                          <p:stCondLst>
                                            <p:cond delay="0"/>
                                          </p:stCondLst>
                                        </p:cTn>
                                        <p:tgtEl>
                                          <p:spTgt spid="36"/>
                                        </p:tgtEl>
                                        <p:attrNameLst>
                                          <p:attrName>style.visibility</p:attrName>
                                        </p:attrNameLst>
                                      </p:cBhvr>
                                      <p:to>
                                        <p:strVal val="visible"/>
                                      </p:to>
                                    </p:set>
                                    <p:animEffect transition="in" filter="fade">
                                      <p:cBhvr>
                                        <p:cTn id="45" dur="500"/>
                                        <p:tgtEl>
                                          <p:spTgt spid="36"/>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7"/>
                                        </p:tgtEl>
                                        <p:attrNameLst>
                                          <p:attrName>style.visibility</p:attrName>
                                        </p:attrNameLst>
                                      </p:cBhvr>
                                      <p:to>
                                        <p:strVal val="visible"/>
                                      </p:to>
                                    </p:set>
                                    <p:animEffect transition="in" filter="fade">
                                      <p:cBhvr>
                                        <p:cTn id="50" dur="500"/>
                                        <p:tgtEl>
                                          <p:spTgt spid="57"/>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35"/>
                                        </p:tgtEl>
                                        <p:attrNameLst>
                                          <p:attrName>style.visibility</p:attrName>
                                        </p:attrNameLst>
                                      </p:cBhvr>
                                      <p:to>
                                        <p:strVal val="visible"/>
                                      </p:to>
                                    </p:set>
                                    <p:animEffect transition="in" filter="fade">
                                      <p:cBhvr>
                                        <p:cTn id="53" dur="500"/>
                                        <p:tgtEl>
                                          <p:spTgt spid="35"/>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68"/>
                                        </p:tgtEl>
                                        <p:attrNameLst>
                                          <p:attrName>style.visibility</p:attrName>
                                        </p:attrNameLst>
                                      </p:cBhvr>
                                      <p:to>
                                        <p:strVal val="visible"/>
                                      </p:to>
                                    </p:set>
                                    <p:animEffect transition="in" filter="fade">
                                      <p:cBhvr>
                                        <p:cTn id="56" dur="500"/>
                                        <p:tgtEl>
                                          <p:spTgt spid="68"/>
                                        </p:tgtEl>
                                      </p:cBhvr>
                                    </p:animEffect>
                                  </p:childTnLst>
                                </p:cTn>
                              </p:par>
                              <p:par>
                                <p:cTn id="57" presetID="10" presetClass="entr" presetSubtype="0" fill="hold" grpId="0" nodeType="withEffect">
                                  <p:stCondLst>
                                    <p:cond delay="0"/>
                                  </p:stCondLst>
                                  <p:childTnLst>
                                    <p:set>
                                      <p:cBhvr>
                                        <p:cTn id="58" dur="1" fill="hold">
                                          <p:stCondLst>
                                            <p:cond delay="0"/>
                                          </p:stCondLst>
                                        </p:cTn>
                                        <p:tgtEl>
                                          <p:spTgt spid="69"/>
                                        </p:tgtEl>
                                        <p:attrNameLst>
                                          <p:attrName>style.visibility</p:attrName>
                                        </p:attrNameLst>
                                      </p:cBhvr>
                                      <p:to>
                                        <p:strVal val="visible"/>
                                      </p:to>
                                    </p:set>
                                    <p:animEffect transition="in" filter="fade">
                                      <p:cBhvr>
                                        <p:cTn id="59" dur="500"/>
                                        <p:tgtEl>
                                          <p:spTgt spid="69"/>
                                        </p:tgtEl>
                                      </p:cBhvr>
                                    </p:animEffect>
                                  </p:childTnLst>
                                </p:cTn>
                              </p:par>
                              <p:par>
                                <p:cTn id="60" presetID="10" presetClass="entr" presetSubtype="0" fill="hold" grpId="0" nodeType="withEffect">
                                  <p:stCondLst>
                                    <p:cond delay="0"/>
                                  </p:stCondLst>
                                  <p:childTnLst>
                                    <p:set>
                                      <p:cBhvr>
                                        <p:cTn id="61" dur="1" fill="hold">
                                          <p:stCondLst>
                                            <p:cond delay="0"/>
                                          </p:stCondLst>
                                        </p:cTn>
                                        <p:tgtEl>
                                          <p:spTgt spid="70"/>
                                        </p:tgtEl>
                                        <p:attrNameLst>
                                          <p:attrName>style.visibility</p:attrName>
                                        </p:attrNameLst>
                                      </p:cBhvr>
                                      <p:to>
                                        <p:strVal val="visible"/>
                                      </p:to>
                                    </p:set>
                                    <p:animEffect transition="in" filter="fade">
                                      <p:cBhvr>
                                        <p:cTn id="62" dur="500"/>
                                        <p:tgtEl>
                                          <p:spTgt spid="70"/>
                                        </p:tgtEl>
                                      </p:cBhvr>
                                    </p:animEffect>
                                  </p:childTnLst>
                                </p:cTn>
                              </p:par>
                              <p:par>
                                <p:cTn id="63" presetID="10" presetClass="entr" presetSubtype="0" fill="hold" grpId="0" nodeType="withEffect">
                                  <p:stCondLst>
                                    <p:cond delay="0"/>
                                  </p:stCondLst>
                                  <p:childTnLst>
                                    <p:set>
                                      <p:cBhvr>
                                        <p:cTn id="64" dur="1" fill="hold">
                                          <p:stCondLst>
                                            <p:cond delay="0"/>
                                          </p:stCondLst>
                                        </p:cTn>
                                        <p:tgtEl>
                                          <p:spTgt spid="71"/>
                                        </p:tgtEl>
                                        <p:attrNameLst>
                                          <p:attrName>style.visibility</p:attrName>
                                        </p:attrNameLst>
                                      </p:cBhvr>
                                      <p:to>
                                        <p:strVal val="visible"/>
                                      </p:to>
                                    </p:set>
                                    <p:animEffect transition="in" filter="fade">
                                      <p:cBhvr>
                                        <p:cTn id="65" dur="500"/>
                                        <p:tgtEl>
                                          <p:spTgt spid="71"/>
                                        </p:tgtEl>
                                      </p:cBhvr>
                                    </p:animEffect>
                                  </p:childTnLst>
                                </p:cTn>
                              </p:par>
                              <p:par>
                                <p:cTn id="66" presetID="10" presetClass="entr" presetSubtype="0" fill="hold" grpId="0" nodeType="withEffect">
                                  <p:stCondLst>
                                    <p:cond delay="0"/>
                                  </p:stCondLst>
                                  <p:childTnLst>
                                    <p:set>
                                      <p:cBhvr>
                                        <p:cTn id="67" dur="1" fill="hold">
                                          <p:stCondLst>
                                            <p:cond delay="0"/>
                                          </p:stCondLst>
                                        </p:cTn>
                                        <p:tgtEl>
                                          <p:spTgt spid="72"/>
                                        </p:tgtEl>
                                        <p:attrNameLst>
                                          <p:attrName>style.visibility</p:attrName>
                                        </p:attrNameLst>
                                      </p:cBhvr>
                                      <p:to>
                                        <p:strVal val="visible"/>
                                      </p:to>
                                    </p:set>
                                    <p:animEffect transition="in" filter="fade">
                                      <p:cBhvr>
                                        <p:cTn id="68" dur="500"/>
                                        <p:tgtEl>
                                          <p:spTgt spid="72"/>
                                        </p:tgtEl>
                                      </p:cBhvr>
                                    </p:animEffect>
                                  </p:childTnLst>
                                </p:cTn>
                              </p:par>
                              <p:par>
                                <p:cTn id="69" presetID="10" presetClass="entr" presetSubtype="0" fill="hold" grpId="0" nodeType="withEffect">
                                  <p:stCondLst>
                                    <p:cond delay="0"/>
                                  </p:stCondLst>
                                  <p:childTnLst>
                                    <p:set>
                                      <p:cBhvr>
                                        <p:cTn id="70" dur="1" fill="hold">
                                          <p:stCondLst>
                                            <p:cond delay="0"/>
                                          </p:stCondLst>
                                        </p:cTn>
                                        <p:tgtEl>
                                          <p:spTgt spid="73"/>
                                        </p:tgtEl>
                                        <p:attrNameLst>
                                          <p:attrName>style.visibility</p:attrName>
                                        </p:attrNameLst>
                                      </p:cBhvr>
                                      <p:to>
                                        <p:strVal val="visible"/>
                                      </p:to>
                                    </p:set>
                                    <p:animEffect transition="in" filter="fade">
                                      <p:cBhvr>
                                        <p:cTn id="71" dur="500"/>
                                        <p:tgtEl>
                                          <p:spTgt spid="73"/>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74"/>
                                        </p:tgtEl>
                                        <p:attrNameLst>
                                          <p:attrName>style.visibility</p:attrName>
                                        </p:attrNameLst>
                                      </p:cBhvr>
                                      <p:to>
                                        <p:strVal val="visible"/>
                                      </p:to>
                                    </p:set>
                                    <p:animEffect transition="in" filter="fade">
                                      <p:cBhvr>
                                        <p:cTn id="74" dur="500"/>
                                        <p:tgtEl>
                                          <p:spTgt spid="74"/>
                                        </p:tgtEl>
                                      </p:cBhvr>
                                    </p:animEffect>
                                  </p:childTnLst>
                                </p:cTn>
                              </p:par>
                              <p:par>
                                <p:cTn id="75" presetID="10" presetClass="entr" presetSubtype="0" fill="hold" grpId="0" nodeType="withEffect">
                                  <p:stCondLst>
                                    <p:cond delay="0"/>
                                  </p:stCondLst>
                                  <p:childTnLst>
                                    <p:set>
                                      <p:cBhvr>
                                        <p:cTn id="76" dur="1" fill="hold">
                                          <p:stCondLst>
                                            <p:cond delay="0"/>
                                          </p:stCondLst>
                                        </p:cTn>
                                        <p:tgtEl>
                                          <p:spTgt spid="75"/>
                                        </p:tgtEl>
                                        <p:attrNameLst>
                                          <p:attrName>style.visibility</p:attrName>
                                        </p:attrNameLst>
                                      </p:cBhvr>
                                      <p:to>
                                        <p:strVal val="visible"/>
                                      </p:to>
                                    </p:set>
                                    <p:animEffect transition="in" filter="fade">
                                      <p:cBhvr>
                                        <p:cTn id="77" dur="500"/>
                                        <p:tgtEl>
                                          <p:spTgt spid="75"/>
                                        </p:tgtEl>
                                      </p:cBhvr>
                                    </p:animEffect>
                                  </p:childTnLst>
                                </p:cTn>
                              </p:par>
                              <p:par>
                                <p:cTn id="78" presetID="10" presetClass="entr" presetSubtype="0" fill="hold" grpId="0" nodeType="withEffect">
                                  <p:stCondLst>
                                    <p:cond delay="0"/>
                                  </p:stCondLst>
                                  <p:childTnLst>
                                    <p:set>
                                      <p:cBhvr>
                                        <p:cTn id="79" dur="1" fill="hold">
                                          <p:stCondLst>
                                            <p:cond delay="0"/>
                                          </p:stCondLst>
                                        </p:cTn>
                                        <p:tgtEl>
                                          <p:spTgt spid="76"/>
                                        </p:tgtEl>
                                        <p:attrNameLst>
                                          <p:attrName>style.visibility</p:attrName>
                                        </p:attrNameLst>
                                      </p:cBhvr>
                                      <p:to>
                                        <p:strVal val="visible"/>
                                      </p:to>
                                    </p:set>
                                    <p:animEffect transition="in" filter="fade">
                                      <p:cBhvr>
                                        <p:cTn id="80" dur="500"/>
                                        <p:tgtEl>
                                          <p:spTgt spid="76"/>
                                        </p:tgtEl>
                                      </p:cBhvr>
                                    </p:animEffect>
                                  </p:childTnLst>
                                </p:cTn>
                              </p:par>
                              <p:par>
                                <p:cTn id="81" presetID="10" presetClass="entr" presetSubtype="0" fill="hold" grpId="0" nodeType="withEffect">
                                  <p:stCondLst>
                                    <p:cond delay="0"/>
                                  </p:stCondLst>
                                  <p:childTnLst>
                                    <p:set>
                                      <p:cBhvr>
                                        <p:cTn id="82" dur="1" fill="hold">
                                          <p:stCondLst>
                                            <p:cond delay="0"/>
                                          </p:stCondLst>
                                        </p:cTn>
                                        <p:tgtEl>
                                          <p:spTgt spid="77"/>
                                        </p:tgtEl>
                                        <p:attrNameLst>
                                          <p:attrName>style.visibility</p:attrName>
                                        </p:attrNameLst>
                                      </p:cBhvr>
                                      <p:to>
                                        <p:strVal val="visible"/>
                                      </p:to>
                                    </p:set>
                                    <p:animEffect transition="in" filter="fade">
                                      <p:cBhvr>
                                        <p:cTn id="83" dur="500"/>
                                        <p:tgtEl>
                                          <p:spTgt spid="77"/>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78"/>
                                        </p:tgtEl>
                                        <p:attrNameLst>
                                          <p:attrName>style.visibility</p:attrName>
                                        </p:attrNameLst>
                                      </p:cBhvr>
                                      <p:to>
                                        <p:strVal val="visible"/>
                                      </p:to>
                                    </p:set>
                                    <p:animEffect transition="in" filter="fade">
                                      <p:cBhvr>
                                        <p:cTn id="86" dur="500"/>
                                        <p:tgtEl>
                                          <p:spTgt spid="78"/>
                                        </p:tgtEl>
                                      </p:cBhvr>
                                    </p:animEffect>
                                  </p:childTnLst>
                                </p:cTn>
                              </p:par>
                            </p:childTnLst>
                          </p:cTn>
                        </p:par>
                      </p:childTnLst>
                    </p:cTn>
                  </p:par>
                  <p:par>
                    <p:cTn id="87" fill="hold">
                      <p:stCondLst>
                        <p:cond delay="indefinite"/>
                      </p:stCondLst>
                      <p:childTnLst>
                        <p:par>
                          <p:cTn id="88" fill="hold">
                            <p:stCondLst>
                              <p:cond delay="0"/>
                            </p:stCondLst>
                            <p:childTnLst>
                              <p:par>
                                <p:cTn id="89" presetID="10" presetClass="entr" presetSubtype="0" fill="hold" grpId="0" nodeType="clickEffect">
                                  <p:stCondLst>
                                    <p:cond delay="0"/>
                                  </p:stCondLst>
                                  <p:childTnLst>
                                    <p:set>
                                      <p:cBhvr>
                                        <p:cTn id="90" dur="1" fill="hold">
                                          <p:stCondLst>
                                            <p:cond delay="0"/>
                                          </p:stCondLst>
                                        </p:cTn>
                                        <p:tgtEl>
                                          <p:spTgt spid="37"/>
                                        </p:tgtEl>
                                        <p:attrNameLst>
                                          <p:attrName>style.visibility</p:attrName>
                                        </p:attrNameLst>
                                      </p:cBhvr>
                                      <p:to>
                                        <p:strVal val="visible"/>
                                      </p:to>
                                    </p:set>
                                    <p:animEffect transition="in" filter="fade">
                                      <p:cBhvr>
                                        <p:cTn id="91" dur="500"/>
                                        <p:tgtEl>
                                          <p:spTgt spid="37"/>
                                        </p:tgtEl>
                                      </p:cBhvr>
                                    </p:animEffect>
                                  </p:childTnLst>
                                </p:cTn>
                              </p:par>
                            </p:childTnLst>
                          </p:cTn>
                        </p:par>
                      </p:childTnLst>
                    </p:cTn>
                  </p:par>
                  <p:par>
                    <p:cTn id="92" fill="hold">
                      <p:stCondLst>
                        <p:cond delay="indefinite"/>
                      </p:stCondLst>
                      <p:childTnLst>
                        <p:par>
                          <p:cTn id="93" fill="hold">
                            <p:stCondLst>
                              <p:cond delay="0"/>
                            </p:stCondLst>
                            <p:childTnLst>
                              <p:par>
                                <p:cTn id="94" presetID="10" presetClass="entr" presetSubtype="0" fill="hold" nodeType="clickEffect">
                                  <p:stCondLst>
                                    <p:cond delay="0"/>
                                  </p:stCondLst>
                                  <p:childTnLst>
                                    <p:set>
                                      <p:cBhvr>
                                        <p:cTn id="95" dur="1" fill="hold">
                                          <p:stCondLst>
                                            <p:cond delay="0"/>
                                          </p:stCondLst>
                                        </p:cTn>
                                        <p:tgtEl>
                                          <p:spTgt spid="38"/>
                                        </p:tgtEl>
                                        <p:attrNameLst>
                                          <p:attrName>style.visibility</p:attrName>
                                        </p:attrNameLst>
                                      </p:cBhvr>
                                      <p:to>
                                        <p:strVal val="visible"/>
                                      </p:to>
                                    </p:set>
                                    <p:animEffect transition="in" filter="fade">
                                      <p:cBhvr>
                                        <p:cTn id="96" dur="500"/>
                                        <p:tgtEl>
                                          <p:spTgt spid="38"/>
                                        </p:tgtEl>
                                      </p:cBhvr>
                                    </p:animEffect>
                                  </p:childTnLst>
                                </p:cTn>
                              </p:par>
                              <p:par>
                                <p:cTn id="97" presetID="10" presetClass="entr" presetSubtype="0" fill="hold" grpId="0" nodeType="withEffect">
                                  <p:stCondLst>
                                    <p:cond delay="0"/>
                                  </p:stCondLst>
                                  <p:childTnLst>
                                    <p:set>
                                      <p:cBhvr>
                                        <p:cTn id="98" dur="1" fill="hold">
                                          <p:stCondLst>
                                            <p:cond delay="0"/>
                                          </p:stCondLst>
                                        </p:cTn>
                                        <p:tgtEl>
                                          <p:spTgt spid="50"/>
                                        </p:tgtEl>
                                        <p:attrNameLst>
                                          <p:attrName>style.visibility</p:attrName>
                                        </p:attrNameLst>
                                      </p:cBhvr>
                                      <p:to>
                                        <p:strVal val="visible"/>
                                      </p:to>
                                    </p:set>
                                    <p:animEffect transition="in" filter="fade">
                                      <p:cBhvr>
                                        <p:cTn id="99" dur="500"/>
                                        <p:tgtEl>
                                          <p:spTgt spid="50"/>
                                        </p:tgtEl>
                                      </p:cBhvr>
                                    </p:animEffect>
                                  </p:childTnLst>
                                </p:cTn>
                              </p:par>
                            </p:childTnLst>
                          </p:cTn>
                        </p:par>
                      </p:childTnLst>
                    </p:cTn>
                  </p:par>
                  <p:par>
                    <p:cTn id="100" fill="hold">
                      <p:stCondLst>
                        <p:cond delay="indefinite"/>
                      </p:stCondLst>
                      <p:childTnLst>
                        <p:par>
                          <p:cTn id="101" fill="hold">
                            <p:stCondLst>
                              <p:cond delay="0"/>
                            </p:stCondLst>
                            <p:childTnLst>
                              <p:par>
                                <p:cTn id="102" presetID="10" presetClass="entr" presetSubtype="0" fill="hold" grpId="0" nodeType="clickEffect">
                                  <p:stCondLst>
                                    <p:cond delay="0"/>
                                  </p:stCondLst>
                                  <p:childTnLst>
                                    <p:set>
                                      <p:cBhvr>
                                        <p:cTn id="103" dur="1" fill="hold">
                                          <p:stCondLst>
                                            <p:cond delay="0"/>
                                          </p:stCondLst>
                                        </p:cTn>
                                        <p:tgtEl>
                                          <p:spTgt spid="102"/>
                                        </p:tgtEl>
                                        <p:attrNameLst>
                                          <p:attrName>style.visibility</p:attrName>
                                        </p:attrNameLst>
                                      </p:cBhvr>
                                      <p:to>
                                        <p:strVal val="visible"/>
                                      </p:to>
                                    </p:set>
                                    <p:animEffect transition="in" filter="fade">
                                      <p:cBhvr>
                                        <p:cTn id="104" dur="500"/>
                                        <p:tgtEl>
                                          <p:spTgt spid="102"/>
                                        </p:tgtEl>
                                      </p:cBhvr>
                                    </p:animEffect>
                                  </p:childTnLst>
                                </p:cTn>
                              </p:par>
                            </p:childTnLst>
                          </p:cTn>
                        </p:par>
                      </p:childTnLst>
                    </p:cTn>
                  </p:par>
                  <p:par>
                    <p:cTn id="105" fill="hold">
                      <p:stCondLst>
                        <p:cond delay="indefinite"/>
                      </p:stCondLst>
                      <p:childTnLst>
                        <p:par>
                          <p:cTn id="106" fill="hold">
                            <p:stCondLst>
                              <p:cond delay="0"/>
                            </p:stCondLst>
                            <p:childTnLst>
                              <p:par>
                                <p:cTn id="107" presetID="10" presetClass="entr" presetSubtype="0" fill="hold" grpId="0" nodeType="clickEffect">
                                  <p:stCondLst>
                                    <p:cond delay="0"/>
                                  </p:stCondLst>
                                  <p:childTnLst>
                                    <p:set>
                                      <p:cBhvr>
                                        <p:cTn id="108" dur="1" fill="hold">
                                          <p:stCondLst>
                                            <p:cond delay="0"/>
                                          </p:stCondLst>
                                        </p:cTn>
                                        <p:tgtEl>
                                          <p:spTgt spid="103"/>
                                        </p:tgtEl>
                                        <p:attrNameLst>
                                          <p:attrName>style.visibility</p:attrName>
                                        </p:attrNameLst>
                                      </p:cBhvr>
                                      <p:to>
                                        <p:strVal val="visible"/>
                                      </p:to>
                                    </p:set>
                                    <p:animEffect transition="in" filter="fade">
                                      <p:cBhvr>
                                        <p:cTn id="109" dur="500"/>
                                        <p:tgtEl>
                                          <p:spTgt spid="103"/>
                                        </p:tgtEl>
                                      </p:cBhvr>
                                    </p:animEffect>
                                  </p:childTnLst>
                                </p:cTn>
                              </p:par>
                              <p:par>
                                <p:cTn id="110" presetID="10" presetClass="entr" presetSubtype="0" fill="hold" grpId="0" nodeType="withEffect">
                                  <p:stCondLst>
                                    <p:cond delay="0"/>
                                  </p:stCondLst>
                                  <p:childTnLst>
                                    <p:set>
                                      <p:cBhvr>
                                        <p:cTn id="111" dur="1" fill="hold">
                                          <p:stCondLst>
                                            <p:cond delay="0"/>
                                          </p:stCondLst>
                                        </p:cTn>
                                        <p:tgtEl>
                                          <p:spTgt spid="93"/>
                                        </p:tgtEl>
                                        <p:attrNameLst>
                                          <p:attrName>style.visibility</p:attrName>
                                        </p:attrNameLst>
                                      </p:cBhvr>
                                      <p:to>
                                        <p:strVal val="visible"/>
                                      </p:to>
                                    </p:set>
                                    <p:animEffect transition="in" filter="fade">
                                      <p:cBhvr>
                                        <p:cTn id="112" dur="500"/>
                                        <p:tgtEl>
                                          <p:spTgt spid="93"/>
                                        </p:tgtEl>
                                      </p:cBhvr>
                                    </p:animEffect>
                                  </p:childTnLst>
                                </p:cTn>
                              </p:par>
                              <p:par>
                                <p:cTn id="113" presetID="10" presetClass="entr" presetSubtype="0" fill="hold" grpId="0" nodeType="withEffect">
                                  <p:stCondLst>
                                    <p:cond delay="0"/>
                                  </p:stCondLst>
                                  <p:childTnLst>
                                    <p:set>
                                      <p:cBhvr>
                                        <p:cTn id="114" dur="1" fill="hold">
                                          <p:stCondLst>
                                            <p:cond delay="0"/>
                                          </p:stCondLst>
                                        </p:cTn>
                                        <p:tgtEl>
                                          <p:spTgt spid="59"/>
                                        </p:tgtEl>
                                        <p:attrNameLst>
                                          <p:attrName>style.visibility</p:attrName>
                                        </p:attrNameLst>
                                      </p:cBhvr>
                                      <p:to>
                                        <p:strVal val="visible"/>
                                      </p:to>
                                    </p:set>
                                    <p:animEffect transition="in" filter="fade">
                                      <p:cBhvr>
                                        <p:cTn id="115" dur="500"/>
                                        <p:tgtEl>
                                          <p:spTgt spid="59"/>
                                        </p:tgtEl>
                                      </p:cBhvr>
                                    </p:animEffect>
                                  </p:childTnLst>
                                </p:cTn>
                              </p:par>
                            </p:childTnLst>
                          </p:cTn>
                        </p:par>
                      </p:childTnLst>
                    </p:cTn>
                  </p:par>
                  <p:par>
                    <p:cTn id="116" fill="hold">
                      <p:stCondLst>
                        <p:cond delay="indefinite"/>
                      </p:stCondLst>
                      <p:childTnLst>
                        <p:par>
                          <p:cTn id="117" fill="hold">
                            <p:stCondLst>
                              <p:cond delay="0"/>
                            </p:stCondLst>
                            <p:childTnLst>
                              <p:par>
                                <p:cTn id="118" presetID="10" presetClass="entr" presetSubtype="0" fill="hold" nodeType="clickEffect">
                                  <p:stCondLst>
                                    <p:cond delay="0"/>
                                  </p:stCondLst>
                                  <p:childTnLst>
                                    <p:set>
                                      <p:cBhvr>
                                        <p:cTn id="119" dur="1" fill="hold">
                                          <p:stCondLst>
                                            <p:cond delay="0"/>
                                          </p:stCondLst>
                                        </p:cTn>
                                        <p:tgtEl>
                                          <p:spTgt spid="51"/>
                                        </p:tgtEl>
                                        <p:attrNameLst>
                                          <p:attrName>style.visibility</p:attrName>
                                        </p:attrNameLst>
                                      </p:cBhvr>
                                      <p:to>
                                        <p:strVal val="visible"/>
                                      </p:to>
                                    </p:set>
                                    <p:animEffect transition="in" filter="fade">
                                      <p:cBhvr>
                                        <p:cTn id="120" dur="500"/>
                                        <p:tgtEl>
                                          <p:spTgt spid="51"/>
                                        </p:tgtEl>
                                      </p:cBhvr>
                                    </p:animEffect>
                                  </p:childTnLst>
                                </p:cTn>
                              </p:par>
                              <p:par>
                                <p:cTn id="121" presetID="10" presetClass="entr" presetSubtype="0" fill="hold" nodeType="withEffect">
                                  <p:stCondLst>
                                    <p:cond delay="0"/>
                                  </p:stCondLst>
                                  <p:childTnLst>
                                    <p:set>
                                      <p:cBhvr>
                                        <p:cTn id="122" dur="1" fill="hold">
                                          <p:stCondLst>
                                            <p:cond delay="0"/>
                                          </p:stCondLst>
                                        </p:cTn>
                                        <p:tgtEl>
                                          <p:spTgt spid="52"/>
                                        </p:tgtEl>
                                        <p:attrNameLst>
                                          <p:attrName>style.visibility</p:attrName>
                                        </p:attrNameLst>
                                      </p:cBhvr>
                                      <p:to>
                                        <p:strVal val="visible"/>
                                      </p:to>
                                    </p:set>
                                    <p:animEffect transition="in" filter="fade">
                                      <p:cBhvr>
                                        <p:cTn id="123" dur="500"/>
                                        <p:tgtEl>
                                          <p:spTgt spid="52"/>
                                        </p:tgtEl>
                                      </p:cBhvr>
                                    </p:animEffect>
                                  </p:childTnLst>
                                </p:cTn>
                              </p:par>
                              <p:par>
                                <p:cTn id="124" presetID="10" presetClass="entr" presetSubtype="0" fill="hold" nodeType="withEffect">
                                  <p:stCondLst>
                                    <p:cond delay="0"/>
                                  </p:stCondLst>
                                  <p:childTnLst>
                                    <p:set>
                                      <p:cBhvr>
                                        <p:cTn id="125" dur="1" fill="hold">
                                          <p:stCondLst>
                                            <p:cond delay="0"/>
                                          </p:stCondLst>
                                        </p:cTn>
                                        <p:tgtEl>
                                          <p:spTgt spid="53"/>
                                        </p:tgtEl>
                                        <p:attrNameLst>
                                          <p:attrName>style.visibility</p:attrName>
                                        </p:attrNameLst>
                                      </p:cBhvr>
                                      <p:to>
                                        <p:strVal val="visible"/>
                                      </p:to>
                                    </p:set>
                                    <p:animEffect transition="in" filter="fade">
                                      <p:cBhvr>
                                        <p:cTn id="126" dur="500"/>
                                        <p:tgtEl>
                                          <p:spTgt spid="53"/>
                                        </p:tgtEl>
                                      </p:cBhvr>
                                    </p:animEffect>
                                  </p:childTnLst>
                                </p:cTn>
                              </p:par>
                              <p:par>
                                <p:cTn id="127" presetID="10" presetClass="entr" presetSubtype="0" fill="hold" grpId="0" nodeType="withEffect">
                                  <p:stCondLst>
                                    <p:cond delay="0"/>
                                  </p:stCondLst>
                                  <p:childTnLst>
                                    <p:set>
                                      <p:cBhvr>
                                        <p:cTn id="128" dur="1" fill="hold">
                                          <p:stCondLst>
                                            <p:cond delay="0"/>
                                          </p:stCondLst>
                                        </p:cTn>
                                        <p:tgtEl>
                                          <p:spTgt spid="54"/>
                                        </p:tgtEl>
                                        <p:attrNameLst>
                                          <p:attrName>style.visibility</p:attrName>
                                        </p:attrNameLst>
                                      </p:cBhvr>
                                      <p:to>
                                        <p:strVal val="visible"/>
                                      </p:to>
                                    </p:set>
                                    <p:animEffect transition="in" filter="fade">
                                      <p:cBhvr>
                                        <p:cTn id="129" dur="500"/>
                                        <p:tgtEl>
                                          <p:spTgt spid="54"/>
                                        </p:tgtEl>
                                      </p:cBhvr>
                                    </p:animEffect>
                                  </p:childTnLst>
                                </p:cTn>
                              </p:par>
                              <p:par>
                                <p:cTn id="130" presetID="10" presetClass="entr" presetSubtype="0" fill="hold" grpId="0" nodeType="withEffect">
                                  <p:stCondLst>
                                    <p:cond delay="0"/>
                                  </p:stCondLst>
                                  <p:childTnLst>
                                    <p:set>
                                      <p:cBhvr>
                                        <p:cTn id="131" dur="1" fill="hold">
                                          <p:stCondLst>
                                            <p:cond delay="0"/>
                                          </p:stCondLst>
                                        </p:cTn>
                                        <p:tgtEl>
                                          <p:spTgt spid="55"/>
                                        </p:tgtEl>
                                        <p:attrNameLst>
                                          <p:attrName>style.visibility</p:attrName>
                                        </p:attrNameLst>
                                      </p:cBhvr>
                                      <p:to>
                                        <p:strVal val="visible"/>
                                      </p:to>
                                    </p:set>
                                    <p:animEffect transition="in" filter="fade">
                                      <p:cBhvr>
                                        <p:cTn id="132" dur="500"/>
                                        <p:tgtEl>
                                          <p:spTgt spid="55"/>
                                        </p:tgtEl>
                                      </p:cBhvr>
                                    </p:animEffect>
                                  </p:childTnLst>
                                </p:cTn>
                              </p:par>
                              <p:par>
                                <p:cTn id="133" presetID="10" presetClass="entr" presetSubtype="0" fill="hold" grpId="0" nodeType="withEffect">
                                  <p:stCondLst>
                                    <p:cond delay="0"/>
                                  </p:stCondLst>
                                  <p:childTnLst>
                                    <p:set>
                                      <p:cBhvr>
                                        <p:cTn id="134" dur="1" fill="hold">
                                          <p:stCondLst>
                                            <p:cond delay="0"/>
                                          </p:stCondLst>
                                        </p:cTn>
                                        <p:tgtEl>
                                          <p:spTgt spid="56"/>
                                        </p:tgtEl>
                                        <p:attrNameLst>
                                          <p:attrName>style.visibility</p:attrName>
                                        </p:attrNameLst>
                                      </p:cBhvr>
                                      <p:to>
                                        <p:strVal val="visible"/>
                                      </p:to>
                                    </p:set>
                                    <p:animEffect transition="in" filter="fade">
                                      <p:cBhvr>
                                        <p:cTn id="135" dur="500"/>
                                        <p:tgtEl>
                                          <p:spTgt spid="56"/>
                                        </p:tgtEl>
                                      </p:cBhvr>
                                    </p:animEffect>
                                  </p:childTnLst>
                                </p:cTn>
                              </p:par>
                              <p:par>
                                <p:cTn id="136" presetID="10" presetClass="entr" presetSubtype="0" fill="hold" grpId="0" nodeType="withEffect">
                                  <p:stCondLst>
                                    <p:cond delay="0"/>
                                  </p:stCondLst>
                                  <p:childTnLst>
                                    <p:set>
                                      <p:cBhvr>
                                        <p:cTn id="137" dur="1" fill="hold">
                                          <p:stCondLst>
                                            <p:cond delay="0"/>
                                          </p:stCondLst>
                                        </p:cTn>
                                        <p:tgtEl>
                                          <p:spTgt spid="82"/>
                                        </p:tgtEl>
                                        <p:attrNameLst>
                                          <p:attrName>style.visibility</p:attrName>
                                        </p:attrNameLst>
                                      </p:cBhvr>
                                      <p:to>
                                        <p:strVal val="visible"/>
                                      </p:to>
                                    </p:set>
                                    <p:animEffect transition="in" filter="fade">
                                      <p:cBhvr>
                                        <p:cTn id="138" dur="500"/>
                                        <p:tgtEl>
                                          <p:spTgt spid="82"/>
                                        </p:tgtEl>
                                      </p:cBhvr>
                                    </p:animEffect>
                                  </p:childTnLst>
                                </p:cTn>
                              </p:par>
                              <p:par>
                                <p:cTn id="139" presetID="10" presetClass="entr" presetSubtype="0" fill="hold" grpId="0" nodeType="withEffect">
                                  <p:stCondLst>
                                    <p:cond delay="0"/>
                                  </p:stCondLst>
                                  <p:childTnLst>
                                    <p:set>
                                      <p:cBhvr>
                                        <p:cTn id="140" dur="1" fill="hold">
                                          <p:stCondLst>
                                            <p:cond delay="0"/>
                                          </p:stCondLst>
                                        </p:cTn>
                                        <p:tgtEl>
                                          <p:spTgt spid="83"/>
                                        </p:tgtEl>
                                        <p:attrNameLst>
                                          <p:attrName>style.visibility</p:attrName>
                                        </p:attrNameLst>
                                      </p:cBhvr>
                                      <p:to>
                                        <p:strVal val="visible"/>
                                      </p:to>
                                    </p:set>
                                    <p:animEffect transition="in" filter="fade">
                                      <p:cBhvr>
                                        <p:cTn id="141" dur="500"/>
                                        <p:tgtEl>
                                          <p:spTgt spid="83"/>
                                        </p:tgtEl>
                                      </p:cBhvr>
                                    </p:animEffect>
                                  </p:childTnLst>
                                </p:cTn>
                              </p:par>
                              <p:par>
                                <p:cTn id="142" presetID="10" presetClass="entr" presetSubtype="0" fill="hold" grpId="0" nodeType="withEffect">
                                  <p:stCondLst>
                                    <p:cond delay="0"/>
                                  </p:stCondLst>
                                  <p:childTnLst>
                                    <p:set>
                                      <p:cBhvr>
                                        <p:cTn id="143" dur="1" fill="hold">
                                          <p:stCondLst>
                                            <p:cond delay="0"/>
                                          </p:stCondLst>
                                        </p:cTn>
                                        <p:tgtEl>
                                          <p:spTgt spid="84"/>
                                        </p:tgtEl>
                                        <p:attrNameLst>
                                          <p:attrName>style.visibility</p:attrName>
                                        </p:attrNameLst>
                                      </p:cBhvr>
                                      <p:to>
                                        <p:strVal val="visible"/>
                                      </p:to>
                                    </p:set>
                                    <p:animEffect transition="in" filter="fade">
                                      <p:cBhvr>
                                        <p:cTn id="144" dur="500"/>
                                        <p:tgtEl>
                                          <p:spTgt spid="84"/>
                                        </p:tgtEl>
                                      </p:cBhvr>
                                    </p:animEffect>
                                  </p:childTnLst>
                                </p:cTn>
                              </p:par>
                              <p:par>
                                <p:cTn id="145" presetID="10" presetClass="entr" presetSubtype="0" fill="hold" grpId="0" nodeType="withEffect">
                                  <p:stCondLst>
                                    <p:cond delay="0"/>
                                  </p:stCondLst>
                                  <p:childTnLst>
                                    <p:set>
                                      <p:cBhvr>
                                        <p:cTn id="146" dur="1" fill="hold">
                                          <p:stCondLst>
                                            <p:cond delay="0"/>
                                          </p:stCondLst>
                                        </p:cTn>
                                        <p:tgtEl>
                                          <p:spTgt spid="85"/>
                                        </p:tgtEl>
                                        <p:attrNameLst>
                                          <p:attrName>style.visibility</p:attrName>
                                        </p:attrNameLst>
                                      </p:cBhvr>
                                      <p:to>
                                        <p:strVal val="visible"/>
                                      </p:to>
                                    </p:set>
                                    <p:animEffect transition="in" filter="fade">
                                      <p:cBhvr>
                                        <p:cTn id="147" dur="500"/>
                                        <p:tgtEl>
                                          <p:spTgt spid="85"/>
                                        </p:tgtEl>
                                      </p:cBhvr>
                                    </p:animEffect>
                                  </p:childTnLst>
                                </p:cTn>
                              </p:par>
                              <p:par>
                                <p:cTn id="148" presetID="10" presetClass="entr" presetSubtype="0" fill="hold" grpId="0" nodeType="withEffect">
                                  <p:stCondLst>
                                    <p:cond delay="0"/>
                                  </p:stCondLst>
                                  <p:childTnLst>
                                    <p:set>
                                      <p:cBhvr>
                                        <p:cTn id="149" dur="1" fill="hold">
                                          <p:stCondLst>
                                            <p:cond delay="0"/>
                                          </p:stCondLst>
                                        </p:cTn>
                                        <p:tgtEl>
                                          <p:spTgt spid="86"/>
                                        </p:tgtEl>
                                        <p:attrNameLst>
                                          <p:attrName>style.visibility</p:attrName>
                                        </p:attrNameLst>
                                      </p:cBhvr>
                                      <p:to>
                                        <p:strVal val="visible"/>
                                      </p:to>
                                    </p:set>
                                    <p:animEffect transition="in" filter="fade">
                                      <p:cBhvr>
                                        <p:cTn id="150" dur="500"/>
                                        <p:tgtEl>
                                          <p:spTgt spid="86"/>
                                        </p:tgtEl>
                                      </p:cBhvr>
                                    </p:animEffect>
                                  </p:childTnLst>
                                </p:cTn>
                              </p:par>
                              <p:par>
                                <p:cTn id="151" presetID="10" presetClass="entr" presetSubtype="0" fill="hold" grpId="0" nodeType="withEffect">
                                  <p:stCondLst>
                                    <p:cond delay="0"/>
                                  </p:stCondLst>
                                  <p:childTnLst>
                                    <p:set>
                                      <p:cBhvr>
                                        <p:cTn id="152" dur="1" fill="hold">
                                          <p:stCondLst>
                                            <p:cond delay="0"/>
                                          </p:stCondLst>
                                        </p:cTn>
                                        <p:tgtEl>
                                          <p:spTgt spid="87"/>
                                        </p:tgtEl>
                                        <p:attrNameLst>
                                          <p:attrName>style.visibility</p:attrName>
                                        </p:attrNameLst>
                                      </p:cBhvr>
                                      <p:to>
                                        <p:strVal val="visible"/>
                                      </p:to>
                                    </p:set>
                                    <p:animEffect transition="in" filter="fade">
                                      <p:cBhvr>
                                        <p:cTn id="153" dur="500"/>
                                        <p:tgtEl>
                                          <p:spTgt spid="87"/>
                                        </p:tgtEl>
                                      </p:cBhvr>
                                    </p:animEffect>
                                  </p:childTnLst>
                                </p:cTn>
                              </p:par>
                              <p:par>
                                <p:cTn id="154" presetID="10" presetClass="entr" presetSubtype="0" fill="hold" grpId="0" nodeType="withEffect">
                                  <p:stCondLst>
                                    <p:cond delay="0"/>
                                  </p:stCondLst>
                                  <p:childTnLst>
                                    <p:set>
                                      <p:cBhvr>
                                        <p:cTn id="155" dur="1" fill="hold">
                                          <p:stCondLst>
                                            <p:cond delay="0"/>
                                          </p:stCondLst>
                                        </p:cTn>
                                        <p:tgtEl>
                                          <p:spTgt spid="88"/>
                                        </p:tgtEl>
                                        <p:attrNameLst>
                                          <p:attrName>style.visibility</p:attrName>
                                        </p:attrNameLst>
                                      </p:cBhvr>
                                      <p:to>
                                        <p:strVal val="visible"/>
                                      </p:to>
                                    </p:set>
                                    <p:animEffect transition="in" filter="fade">
                                      <p:cBhvr>
                                        <p:cTn id="156" dur="500"/>
                                        <p:tgtEl>
                                          <p:spTgt spid="88"/>
                                        </p:tgtEl>
                                      </p:cBhvr>
                                    </p:animEffect>
                                  </p:childTnLst>
                                </p:cTn>
                              </p:par>
                              <p:par>
                                <p:cTn id="157" presetID="10" presetClass="entr" presetSubtype="0" fill="hold" grpId="0" nodeType="withEffect">
                                  <p:stCondLst>
                                    <p:cond delay="0"/>
                                  </p:stCondLst>
                                  <p:childTnLst>
                                    <p:set>
                                      <p:cBhvr>
                                        <p:cTn id="158" dur="1" fill="hold">
                                          <p:stCondLst>
                                            <p:cond delay="0"/>
                                          </p:stCondLst>
                                        </p:cTn>
                                        <p:tgtEl>
                                          <p:spTgt spid="89"/>
                                        </p:tgtEl>
                                        <p:attrNameLst>
                                          <p:attrName>style.visibility</p:attrName>
                                        </p:attrNameLst>
                                      </p:cBhvr>
                                      <p:to>
                                        <p:strVal val="visible"/>
                                      </p:to>
                                    </p:set>
                                    <p:animEffect transition="in" filter="fade">
                                      <p:cBhvr>
                                        <p:cTn id="159" dur="500"/>
                                        <p:tgtEl>
                                          <p:spTgt spid="89"/>
                                        </p:tgtEl>
                                      </p:cBhvr>
                                    </p:animEffect>
                                  </p:childTnLst>
                                </p:cTn>
                              </p:par>
                              <p:par>
                                <p:cTn id="160" presetID="10" presetClass="entr" presetSubtype="0" fill="hold" grpId="0" nodeType="withEffect">
                                  <p:stCondLst>
                                    <p:cond delay="0"/>
                                  </p:stCondLst>
                                  <p:childTnLst>
                                    <p:set>
                                      <p:cBhvr>
                                        <p:cTn id="161" dur="1" fill="hold">
                                          <p:stCondLst>
                                            <p:cond delay="0"/>
                                          </p:stCondLst>
                                        </p:cTn>
                                        <p:tgtEl>
                                          <p:spTgt spid="90"/>
                                        </p:tgtEl>
                                        <p:attrNameLst>
                                          <p:attrName>style.visibility</p:attrName>
                                        </p:attrNameLst>
                                      </p:cBhvr>
                                      <p:to>
                                        <p:strVal val="visible"/>
                                      </p:to>
                                    </p:set>
                                    <p:animEffect transition="in" filter="fade">
                                      <p:cBhvr>
                                        <p:cTn id="162" dur="500"/>
                                        <p:tgtEl>
                                          <p:spTgt spid="90"/>
                                        </p:tgtEl>
                                      </p:cBhvr>
                                    </p:animEffect>
                                  </p:childTnLst>
                                </p:cTn>
                              </p:par>
                            </p:childTnLst>
                          </p:cTn>
                        </p:par>
                      </p:childTnLst>
                    </p:cTn>
                  </p:par>
                  <p:par>
                    <p:cTn id="163" fill="hold">
                      <p:stCondLst>
                        <p:cond delay="indefinite"/>
                      </p:stCondLst>
                      <p:childTnLst>
                        <p:par>
                          <p:cTn id="164" fill="hold">
                            <p:stCondLst>
                              <p:cond delay="0"/>
                            </p:stCondLst>
                            <p:childTnLst>
                              <p:par>
                                <p:cTn id="165" presetID="10" presetClass="entr" presetSubtype="0" fill="hold" grpId="0" nodeType="clickEffect">
                                  <p:stCondLst>
                                    <p:cond delay="0"/>
                                  </p:stCondLst>
                                  <p:childTnLst>
                                    <p:set>
                                      <p:cBhvr>
                                        <p:cTn id="166" dur="1" fill="hold">
                                          <p:stCondLst>
                                            <p:cond delay="0"/>
                                          </p:stCondLst>
                                        </p:cTn>
                                        <p:tgtEl>
                                          <p:spTgt spid="107"/>
                                        </p:tgtEl>
                                        <p:attrNameLst>
                                          <p:attrName>style.visibility</p:attrName>
                                        </p:attrNameLst>
                                      </p:cBhvr>
                                      <p:to>
                                        <p:strVal val="visible"/>
                                      </p:to>
                                    </p:set>
                                    <p:animEffect transition="in" filter="fade">
                                      <p:cBhvr>
                                        <p:cTn id="167" dur="500"/>
                                        <p:tgtEl>
                                          <p:spTgt spid="107"/>
                                        </p:tgtEl>
                                      </p:cBhvr>
                                    </p:animEffect>
                                  </p:childTnLst>
                                </p:cTn>
                              </p:par>
                            </p:childTnLst>
                          </p:cTn>
                        </p:par>
                      </p:childTnLst>
                    </p:cTn>
                  </p:par>
                  <p:par>
                    <p:cTn id="168" fill="hold">
                      <p:stCondLst>
                        <p:cond delay="indefinite"/>
                      </p:stCondLst>
                      <p:childTnLst>
                        <p:par>
                          <p:cTn id="169" fill="hold">
                            <p:stCondLst>
                              <p:cond delay="0"/>
                            </p:stCondLst>
                            <p:childTnLst>
                              <p:par>
                                <p:cTn id="170" presetID="10" presetClass="entr" presetSubtype="0" fill="hold" grpId="0" nodeType="clickEffect">
                                  <p:stCondLst>
                                    <p:cond delay="0"/>
                                  </p:stCondLst>
                                  <p:childTnLst>
                                    <p:set>
                                      <p:cBhvr>
                                        <p:cTn id="171" dur="1" fill="hold">
                                          <p:stCondLst>
                                            <p:cond delay="0"/>
                                          </p:stCondLst>
                                        </p:cTn>
                                        <p:tgtEl>
                                          <p:spTgt spid="61"/>
                                        </p:tgtEl>
                                        <p:attrNameLst>
                                          <p:attrName>style.visibility</p:attrName>
                                        </p:attrNameLst>
                                      </p:cBhvr>
                                      <p:to>
                                        <p:strVal val="visible"/>
                                      </p:to>
                                    </p:set>
                                    <p:animEffect transition="in" filter="fade">
                                      <p:cBhvr>
                                        <p:cTn id="172" dur="500"/>
                                        <p:tgtEl>
                                          <p:spTgt spid="61"/>
                                        </p:tgtEl>
                                      </p:cBhvr>
                                    </p:animEffect>
                                  </p:childTnLst>
                                </p:cTn>
                              </p:par>
                              <p:par>
                                <p:cTn id="173" presetID="10" presetClass="entr" presetSubtype="0" fill="hold" grpId="0" nodeType="withEffect">
                                  <p:stCondLst>
                                    <p:cond delay="0"/>
                                  </p:stCondLst>
                                  <p:childTnLst>
                                    <p:set>
                                      <p:cBhvr>
                                        <p:cTn id="174" dur="1" fill="hold">
                                          <p:stCondLst>
                                            <p:cond delay="0"/>
                                          </p:stCondLst>
                                        </p:cTn>
                                        <p:tgtEl>
                                          <p:spTgt spid="63"/>
                                        </p:tgtEl>
                                        <p:attrNameLst>
                                          <p:attrName>style.visibility</p:attrName>
                                        </p:attrNameLst>
                                      </p:cBhvr>
                                      <p:to>
                                        <p:strVal val="visible"/>
                                      </p:to>
                                    </p:set>
                                    <p:animEffect transition="in" filter="fade">
                                      <p:cBhvr>
                                        <p:cTn id="175" dur="500"/>
                                        <p:tgtEl>
                                          <p:spTgt spid="63"/>
                                        </p:tgtEl>
                                      </p:cBhvr>
                                    </p:animEffect>
                                  </p:childTnLst>
                                </p:cTn>
                              </p:par>
                            </p:childTnLst>
                          </p:cTn>
                        </p:par>
                      </p:childTnLst>
                    </p:cTn>
                  </p:par>
                  <p:par>
                    <p:cTn id="176" fill="hold">
                      <p:stCondLst>
                        <p:cond delay="indefinite"/>
                      </p:stCondLst>
                      <p:childTnLst>
                        <p:par>
                          <p:cTn id="177" fill="hold">
                            <p:stCondLst>
                              <p:cond delay="0"/>
                            </p:stCondLst>
                            <p:childTnLst>
                              <p:par>
                                <p:cTn id="178" presetID="10" presetClass="entr" presetSubtype="0" fill="hold" grpId="0" nodeType="clickEffect">
                                  <p:stCondLst>
                                    <p:cond delay="0"/>
                                  </p:stCondLst>
                                  <p:childTnLst>
                                    <p:set>
                                      <p:cBhvr>
                                        <p:cTn id="179" dur="1" fill="hold">
                                          <p:stCondLst>
                                            <p:cond delay="0"/>
                                          </p:stCondLst>
                                        </p:cTn>
                                        <p:tgtEl>
                                          <p:spTgt spid="111"/>
                                        </p:tgtEl>
                                        <p:attrNameLst>
                                          <p:attrName>style.visibility</p:attrName>
                                        </p:attrNameLst>
                                      </p:cBhvr>
                                      <p:to>
                                        <p:strVal val="visible"/>
                                      </p:to>
                                    </p:set>
                                    <p:animEffect transition="in" filter="fade">
                                      <p:cBhvr>
                                        <p:cTn id="180" dur="500"/>
                                        <p:tgtEl>
                                          <p:spTgt spid="111"/>
                                        </p:tgtEl>
                                      </p:cBhvr>
                                    </p:animEffect>
                                  </p:childTnLst>
                                </p:cTn>
                              </p:par>
                              <p:par>
                                <p:cTn id="181" presetID="10" presetClass="entr" presetSubtype="0" fill="hold" grpId="0" nodeType="withEffect">
                                  <p:stCondLst>
                                    <p:cond delay="0"/>
                                  </p:stCondLst>
                                  <p:childTnLst>
                                    <p:set>
                                      <p:cBhvr>
                                        <p:cTn id="182" dur="1" fill="hold">
                                          <p:stCondLst>
                                            <p:cond delay="0"/>
                                          </p:stCondLst>
                                        </p:cTn>
                                        <p:tgtEl>
                                          <p:spTgt spid="112"/>
                                        </p:tgtEl>
                                        <p:attrNameLst>
                                          <p:attrName>style.visibility</p:attrName>
                                        </p:attrNameLst>
                                      </p:cBhvr>
                                      <p:to>
                                        <p:strVal val="visible"/>
                                      </p:to>
                                    </p:set>
                                    <p:animEffect transition="in" filter="fade">
                                      <p:cBhvr>
                                        <p:cTn id="183" dur="500"/>
                                        <p:tgtEl>
                                          <p:spTgt spid="112"/>
                                        </p:tgtEl>
                                      </p:cBhvr>
                                    </p:animEffect>
                                  </p:childTnLst>
                                </p:cTn>
                              </p:par>
                              <p:par>
                                <p:cTn id="184" presetID="10" presetClass="entr" presetSubtype="0" fill="hold" grpId="0" nodeType="withEffect">
                                  <p:stCondLst>
                                    <p:cond delay="0"/>
                                  </p:stCondLst>
                                  <p:childTnLst>
                                    <p:set>
                                      <p:cBhvr>
                                        <p:cTn id="185" dur="1" fill="hold">
                                          <p:stCondLst>
                                            <p:cond delay="0"/>
                                          </p:stCondLst>
                                        </p:cTn>
                                        <p:tgtEl>
                                          <p:spTgt spid="113"/>
                                        </p:tgtEl>
                                        <p:attrNameLst>
                                          <p:attrName>style.visibility</p:attrName>
                                        </p:attrNameLst>
                                      </p:cBhvr>
                                      <p:to>
                                        <p:strVal val="visible"/>
                                      </p:to>
                                    </p:set>
                                    <p:animEffect transition="in" filter="fade">
                                      <p:cBhvr>
                                        <p:cTn id="186" dur="500"/>
                                        <p:tgtEl>
                                          <p:spTgt spid="113"/>
                                        </p:tgtEl>
                                      </p:cBhvr>
                                    </p:animEffect>
                                  </p:childTnLst>
                                </p:cTn>
                              </p:par>
                              <p:par>
                                <p:cTn id="187" presetID="10" presetClass="entr" presetSubtype="0" fill="hold" grpId="0" nodeType="withEffect">
                                  <p:stCondLst>
                                    <p:cond delay="0"/>
                                  </p:stCondLst>
                                  <p:childTnLst>
                                    <p:set>
                                      <p:cBhvr>
                                        <p:cTn id="188" dur="1" fill="hold">
                                          <p:stCondLst>
                                            <p:cond delay="0"/>
                                          </p:stCondLst>
                                        </p:cTn>
                                        <p:tgtEl>
                                          <p:spTgt spid="114"/>
                                        </p:tgtEl>
                                        <p:attrNameLst>
                                          <p:attrName>style.visibility</p:attrName>
                                        </p:attrNameLst>
                                      </p:cBhvr>
                                      <p:to>
                                        <p:strVal val="visible"/>
                                      </p:to>
                                    </p:set>
                                    <p:animEffect transition="in" filter="fade">
                                      <p:cBhvr>
                                        <p:cTn id="189" dur="500"/>
                                        <p:tgtEl>
                                          <p:spTgt spid="114"/>
                                        </p:tgtEl>
                                      </p:cBhvr>
                                    </p:animEffect>
                                  </p:childTnLst>
                                </p:cTn>
                              </p:par>
                              <p:par>
                                <p:cTn id="190" presetID="10" presetClass="entr" presetSubtype="0" fill="hold" grpId="0" nodeType="withEffect">
                                  <p:stCondLst>
                                    <p:cond delay="0"/>
                                  </p:stCondLst>
                                  <p:childTnLst>
                                    <p:set>
                                      <p:cBhvr>
                                        <p:cTn id="191" dur="1" fill="hold">
                                          <p:stCondLst>
                                            <p:cond delay="0"/>
                                          </p:stCondLst>
                                        </p:cTn>
                                        <p:tgtEl>
                                          <p:spTgt spid="115"/>
                                        </p:tgtEl>
                                        <p:attrNameLst>
                                          <p:attrName>style.visibility</p:attrName>
                                        </p:attrNameLst>
                                      </p:cBhvr>
                                      <p:to>
                                        <p:strVal val="visible"/>
                                      </p:to>
                                    </p:set>
                                    <p:animEffect transition="in" filter="fade">
                                      <p:cBhvr>
                                        <p:cTn id="192" dur="500"/>
                                        <p:tgtEl>
                                          <p:spTgt spid="115"/>
                                        </p:tgtEl>
                                      </p:cBhvr>
                                    </p:animEffect>
                                  </p:childTnLst>
                                </p:cTn>
                              </p:par>
                              <p:par>
                                <p:cTn id="193" presetID="10" presetClass="entr" presetSubtype="0" fill="hold" grpId="0" nodeType="withEffect">
                                  <p:stCondLst>
                                    <p:cond delay="0"/>
                                  </p:stCondLst>
                                  <p:childTnLst>
                                    <p:set>
                                      <p:cBhvr>
                                        <p:cTn id="194" dur="1" fill="hold">
                                          <p:stCondLst>
                                            <p:cond delay="0"/>
                                          </p:stCondLst>
                                        </p:cTn>
                                        <p:tgtEl>
                                          <p:spTgt spid="116"/>
                                        </p:tgtEl>
                                        <p:attrNameLst>
                                          <p:attrName>style.visibility</p:attrName>
                                        </p:attrNameLst>
                                      </p:cBhvr>
                                      <p:to>
                                        <p:strVal val="visible"/>
                                      </p:to>
                                    </p:set>
                                    <p:animEffect transition="in" filter="fade">
                                      <p:cBhvr>
                                        <p:cTn id="195" dur="500"/>
                                        <p:tgtEl>
                                          <p:spTgt spid="116"/>
                                        </p:tgtEl>
                                      </p:cBhvr>
                                    </p:animEffect>
                                  </p:childTnLst>
                                </p:cTn>
                              </p:par>
                              <p:par>
                                <p:cTn id="196" presetID="10" presetClass="entr" presetSubtype="0" fill="hold" grpId="0" nodeType="withEffect">
                                  <p:stCondLst>
                                    <p:cond delay="0"/>
                                  </p:stCondLst>
                                  <p:childTnLst>
                                    <p:set>
                                      <p:cBhvr>
                                        <p:cTn id="197" dur="1" fill="hold">
                                          <p:stCondLst>
                                            <p:cond delay="0"/>
                                          </p:stCondLst>
                                        </p:cTn>
                                        <p:tgtEl>
                                          <p:spTgt spid="117"/>
                                        </p:tgtEl>
                                        <p:attrNameLst>
                                          <p:attrName>style.visibility</p:attrName>
                                        </p:attrNameLst>
                                      </p:cBhvr>
                                      <p:to>
                                        <p:strVal val="visible"/>
                                      </p:to>
                                    </p:set>
                                    <p:animEffect transition="in" filter="fade">
                                      <p:cBhvr>
                                        <p:cTn id="198" dur="500"/>
                                        <p:tgtEl>
                                          <p:spTgt spid="117"/>
                                        </p:tgtEl>
                                      </p:cBhvr>
                                    </p:animEffect>
                                  </p:childTnLst>
                                </p:cTn>
                              </p:par>
                              <p:par>
                                <p:cTn id="199" presetID="10" presetClass="entr" presetSubtype="0" fill="hold" grpId="0" nodeType="withEffect">
                                  <p:stCondLst>
                                    <p:cond delay="0"/>
                                  </p:stCondLst>
                                  <p:childTnLst>
                                    <p:set>
                                      <p:cBhvr>
                                        <p:cTn id="200" dur="1" fill="hold">
                                          <p:stCondLst>
                                            <p:cond delay="0"/>
                                          </p:stCondLst>
                                        </p:cTn>
                                        <p:tgtEl>
                                          <p:spTgt spid="118"/>
                                        </p:tgtEl>
                                        <p:attrNameLst>
                                          <p:attrName>style.visibility</p:attrName>
                                        </p:attrNameLst>
                                      </p:cBhvr>
                                      <p:to>
                                        <p:strVal val="visible"/>
                                      </p:to>
                                    </p:set>
                                    <p:animEffect transition="in" filter="fade">
                                      <p:cBhvr>
                                        <p:cTn id="201" dur="500"/>
                                        <p:tgtEl>
                                          <p:spTgt spid="118"/>
                                        </p:tgtEl>
                                      </p:cBhvr>
                                    </p:animEffect>
                                  </p:childTnLst>
                                </p:cTn>
                              </p:par>
                              <p:par>
                                <p:cTn id="202" presetID="10" presetClass="entr" presetSubtype="0" fill="hold" grpId="0" nodeType="withEffect">
                                  <p:stCondLst>
                                    <p:cond delay="0"/>
                                  </p:stCondLst>
                                  <p:childTnLst>
                                    <p:set>
                                      <p:cBhvr>
                                        <p:cTn id="203" dur="1" fill="hold">
                                          <p:stCondLst>
                                            <p:cond delay="0"/>
                                          </p:stCondLst>
                                        </p:cTn>
                                        <p:tgtEl>
                                          <p:spTgt spid="119"/>
                                        </p:tgtEl>
                                        <p:attrNameLst>
                                          <p:attrName>style.visibility</p:attrName>
                                        </p:attrNameLst>
                                      </p:cBhvr>
                                      <p:to>
                                        <p:strVal val="visible"/>
                                      </p:to>
                                    </p:set>
                                    <p:animEffect transition="in" filter="fade">
                                      <p:cBhvr>
                                        <p:cTn id="204" dur="500"/>
                                        <p:tgtEl>
                                          <p:spTgt spid="119"/>
                                        </p:tgtEl>
                                      </p:cBhvr>
                                    </p:animEffect>
                                  </p:childTnLst>
                                </p:cTn>
                              </p:par>
                            </p:childTnLst>
                          </p:cTn>
                        </p:par>
                      </p:childTnLst>
                    </p:cTn>
                  </p:par>
                  <p:par>
                    <p:cTn id="205" fill="hold">
                      <p:stCondLst>
                        <p:cond delay="indefinite"/>
                      </p:stCondLst>
                      <p:childTnLst>
                        <p:par>
                          <p:cTn id="206" fill="hold">
                            <p:stCondLst>
                              <p:cond delay="0"/>
                            </p:stCondLst>
                            <p:childTnLst>
                              <p:par>
                                <p:cTn id="207" presetID="10" presetClass="entr" presetSubtype="0" fill="hold" nodeType="clickEffect">
                                  <p:stCondLst>
                                    <p:cond delay="0"/>
                                  </p:stCondLst>
                                  <p:childTnLst>
                                    <p:set>
                                      <p:cBhvr>
                                        <p:cTn id="208" dur="1" fill="hold">
                                          <p:stCondLst>
                                            <p:cond delay="0"/>
                                          </p:stCondLst>
                                        </p:cTn>
                                        <p:tgtEl>
                                          <p:spTgt spid="121"/>
                                        </p:tgtEl>
                                        <p:attrNameLst>
                                          <p:attrName>style.visibility</p:attrName>
                                        </p:attrNameLst>
                                      </p:cBhvr>
                                      <p:to>
                                        <p:strVal val="visible"/>
                                      </p:to>
                                    </p:set>
                                    <p:animEffect transition="in" filter="fade">
                                      <p:cBhvr>
                                        <p:cTn id="209" dur="500"/>
                                        <p:tgtEl>
                                          <p:spTgt spid="121"/>
                                        </p:tgtEl>
                                      </p:cBhvr>
                                    </p:animEffect>
                                  </p:childTnLst>
                                </p:cTn>
                              </p:par>
                              <p:par>
                                <p:cTn id="210" presetID="10" presetClass="entr" presetSubtype="0" fill="hold" grpId="0" nodeType="withEffect">
                                  <p:stCondLst>
                                    <p:cond delay="0"/>
                                  </p:stCondLst>
                                  <p:childTnLst>
                                    <p:set>
                                      <p:cBhvr>
                                        <p:cTn id="211" dur="1" fill="hold">
                                          <p:stCondLst>
                                            <p:cond delay="0"/>
                                          </p:stCondLst>
                                        </p:cTn>
                                        <p:tgtEl>
                                          <p:spTgt spid="62"/>
                                        </p:tgtEl>
                                        <p:attrNameLst>
                                          <p:attrName>style.visibility</p:attrName>
                                        </p:attrNameLst>
                                      </p:cBhvr>
                                      <p:to>
                                        <p:strVal val="visible"/>
                                      </p:to>
                                    </p:set>
                                    <p:animEffect transition="in" filter="fade">
                                      <p:cBhvr>
                                        <p:cTn id="212" dur="500"/>
                                        <p:tgtEl>
                                          <p:spTgt spid="62"/>
                                        </p:tgtEl>
                                      </p:cBhvr>
                                    </p:animEffect>
                                  </p:childTnLst>
                                </p:cTn>
                              </p:par>
                            </p:childTnLst>
                          </p:cTn>
                        </p:par>
                      </p:childTnLst>
                    </p:cTn>
                  </p:par>
                  <p:par>
                    <p:cTn id="213" fill="hold">
                      <p:stCondLst>
                        <p:cond delay="indefinite"/>
                      </p:stCondLst>
                      <p:childTnLst>
                        <p:par>
                          <p:cTn id="214" fill="hold">
                            <p:stCondLst>
                              <p:cond delay="0"/>
                            </p:stCondLst>
                            <p:childTnLst>
                              <p:par>
                                <p:cTn id="215" presetID="10" presetClass="entr" presetSubtype="0" fill="hold" grpId="0" nodeType="clickEffect">
                                  <p:stCondLst>
                                    <p:cond delay="0"/>
                                  </p:stCondLst>
                                  <p:childTnLst>
                                    <p:set>
                                      <p:cBhvr>
                                        <p:cTn id="216" dur="1" fill="hold">
                                          <p:stCondLst>
                                            <p:cond delay="0"/>
                                          </p:stCondLst>
                                        </p:cTn>
                                        <p:tgtEl>
                                          <p:spTgt spid="125"/>
                                        </p:tgtEl>
                                        <p:attrNameLst>
                                          <p:attrName>style.visibility</p:attrName>
                                        </p:attrNameLst>
                                      </p:cBhvr>
                                      <p:to>
                                        <p:strVal val="visible"/>
                                      </p:to>
                                    </p:set>
                                    <p:animEffect transition="in" filter="fade">
                                      <p:cBhvr>
                                        <p:cTn id="217" dur="500"/>
                                        <p:tgtEl>
                                          <p:spTgt spid="125"/>
                                        </p:tgtEl>
                                      </p:cBhvr>
                                    </p:animEffect>
                                  </p:childTnLst>
                                </p:cTn>
                              </p:par>
                              <p:par>
                                <p:cTn id="218" presetID="10" presetClass="entr" presetSubtype="0" fill="hold" grpId="0" nodeType="withEffect">
                                  <p:stCondLst>
                                    <p:cond delay="0"/>
                                  </p:stCondLst>
                                  <p:childTnLst>
                                    <p:set>
                                      <p:cBhvr>
                                        <p:cTn id="219" dur="1" fill="hold">
                                          <p:stCondLst>
                                            <p:cond delay="0"/>
                                          </p:stCondLst>
                                        </p:cTn>
                                        <p:tgtEl>
                                          <p:spTgt spid="126"/>
                                        </p:tgtEl>
                                        <p:attrNameLst>
                                          <p:attrName>style.visibility</p:attrName>
                                        </p:attrNameLst>
                                      </p:cBhvr>
                                      <p:to>
                                        <p:strVal val="visible"/>
                                      </p:to>
                                    </p:set>
                                    <p:animEffect transition="in" filter="fade">
                                      <p:cBhvr>
                                        <p:cTn id="220" dur="500"/>
                                        <p:tgtEl>
                                          <p:spTgt spid="126"/>
                                        </p:tgtEl>
                                      </p:cBhvr>
                                    </p:animEffect>
                                  </p:childTnLst>
                                </p:cTn>
                              </p:par>
                              <p:par>
                                <p:cTn id="221" presetID="10" presetClass="entr" presetSubtype="0" fill="hold" grpId="0" nodeType="withEffect">
                                  <p:stCondLst>
                                    <p:cond delay="0"/>
                                  </p:stCondLst>
                                  <p:childTnLst>
                                    <p:set>
                                      <p:cBhvr>
                                        <p:cTn id="222" dur="1" fill="hold">
                                          <p:stCondLst>
                                            <p:cond delay="0"/>
                                          </p:stCondLst>
                                        </p:cTn>
                                        <p:tgtEl>
                                          <p:spTgt spid="127"/>
                                        </p:tgtEl>
                                        <p:attrNameLst>
                                          <p:attrName>style.visibility</p:attrName>
                                        </p:attrNameLst>
                                      </p:cBhvr>
                                      <p:to>
                                        <p:strVal val="visible"/>
                                      </p:to>
                                    </p:set>
                                    <p:animEffect transition="in" filter="fade">
                                      <p:cBhvr>
                                        <p:cTn id="223" dur="500"/>
                                        <p:tgtEl>
                                          <p:spTgt spid="1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3" grpId="0" animBg="1"/>
      <p:bldP spid="14" grpId="0" animBg="1"/>
      <p:bldP spid="15" grpId="0" animBg="1"/>
      <p:bldP spid="16" grpId="0" animBg="1"/>
      <p:bldP spid="17" grpId="0" animBg="1"/>
      <p:bldP spid="19" grpId="0" animBg="1"/>
      <p:bldP spid="20" grpId="0" animBg="1"/>
      <p:bldP spid="21" grpId="0" animBg="1"/>
      <p:bldP spid="22" grpId="0" animBg="1"/>
      <p:bldP spid="23" grpId="0" animBg="1"/>
      <p:bldP spid="35" grpId="0" animBg="1"/>
      <p:bldP spid="36" grpId="0" animBg="1"/>
      <p:bldP spid="50" grpId="0"/>
      <p:bldP spid="54" grpId="0"/>
      <p:bldP spid="55" grpId="0"/>
      <p:bldP spid="56" grpId="0"/>
      <p:bldP spid="57" grpId="0"/>
      <p:bldP spid="59" grpId="0"/>
      <p:bldP spid="61" grpId="0" animBg="1"/>
      <p:bldP spid="62" grpId="0"/>
      <p:bldP spid="63" grpId="0"/>
      <p:bldP spid="68" grpId="0" animBg="1"/>
      <p:bldP spid="69" grpId="0" animBg="1"/>
      <p:bldP spid="70" grpId="0" animBg="1"/>
      <p:bldP spid="71" grpId="0" animBg="1"/>
      <p:bldP spid="72" grpId="0" animBg="1"/>
      <p:bldP spid="73" grpId="0" animBg="1"/>
      <p:bldP spid="74" grpId="0" animBg="1"/>
      <p:bldP spid="75" grpId="0" animBg="1"/>
      <p:bldP spid="76" grpId="0" animBg="1"/>
      <p:bldP spid="77" grpId="0" animBg="1"/>
      <p:bldP spid="78" grpId="0" animBg="1"/>
      <p:bldP spid="37" grpId="0" animBg="1"/>
      <p:bldP spid="82" grpId="0" animBg="1"/>
      <p:bldP spid="83" grpId="0" animBg="1"/>
      <p:bldP spid="84" grpId="0" animBg="1"/>
      <p:bldP spid="85" grpId="0" animBg="1"/>
      <p:bldP spid="86" grpId="0" animBg="1"/>
      <p:bldP spid="87" grpId="0" animBg="1"/>
      <p:bldP spid="88" grpId="0" animBg="1"/>
      <p:bldP spid="89" grpId="0" animBg="1"/>
      <p:bldP spid="90" grpId="0" animBg="1"/>
      <p:bldP spid="93" grpId="0" animBg="1"/>
      <p:bldP spid="102" grpId="0" animBg="1"/>
      <p:bldP spid="103" grpId="0"/>
      <p:bldP spid="107" grpId="0" animBg="1"/>
      <p:bldP spid="111" grpId="0" animBg="1"/>
      <p:bldP spid="112" grpId="0" animBg="1"/>
      <p:bldP spid="113" grpId="0" animBg="1"/>
      <p:bldP spid="114" grpId="0" animBg="1"/>
      <p:bldP spid="115" grpId="0" animBg="1"/>
      <p:bldP spid="116" grpId="0" animBg="1"/>
      <p:bldP spid="117" grpId="0" animBg="1"/>
      <p:bldP spid="118" grpId="0" animBg="1"/>
      <p:bldP spid="119" grpId="0" animBg="1"/>
      <p:bldP spid="124" grpId="0" animBg="1"/>
      <p:bldP spid="125" grpId="0"/>
      <p:bldP spid="126" grpId="0"/>
      <p:bldP spid="1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矩形: 圆角 28"/>
          <p:cNvSpPr/>
          <p:nvPr/>
        </p:nvSpPr>
        <p:spPr>
          <a:xfrm>
            <a:off x="5249487" y="4697597"/>
            <a:ext cx="5688335" cy="954107"/>
          </a:xfrm>
          <a:prstGeom prst="roundRect">
            <a:avLst/>
          </a:prstGeom>
          <a:solidFill>
            <a:srgbClr val="DDE3EB"/>
          </a:solidFill>
          <a:ln>
            <a:gradFill>
              <a:gsLst>
                <a:gs pos="0">
                  <a:schemeClr val="accent1">
                    <a:lumMod val="5000"/>
                    <a:lumOff val="95000"/>
                  </a:schemeClr>
                </a:gs>
                <a:gs pos="61000">
                  <a:srgbClr val="A1BEE9">
                    <a:alpha val="50000"/>
                  </a:srgbClr>
                </a:gs>
                <a:gs pos="100000">
                  <a:srgbClr val="A1BEE9"/>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矩形: 圆角 7"/>
          <p:cNvSpPr/>
          <p:nvPr/>
        </p:nvSpPr>
        <p:spPr>
          <a:xfrm>
            <a:off x="5249488" y="2312647"/>
            <a:ext cx="5688335" cy="954107"/>
          </a:xfrm>
          <a:prstGeom prst="roundRect">
            <a:avLst/>
          </a:prstGeom>
          <a:solidFill>
            <a:srgbClr val="DDE3EB"/>
          </a:solidFill>
          <a:ln>
            <a:gradFill>
              <a:gsLst>
                <a:gs pos="0">
                  <a:schemeClr val="accent1">
                    <a:lumMod val="5000"/>
                    <a:lumOff val="95000"/>
                  </a:schemeClr>
                </a:gs>
                <a:gs pos="61000">
                  <a:srgbClr val="A1BEE9">
                    <a:alpha val="50000"/>
                  </a:srgbClr>
                </a:gs>
                <a:gs pos="100000">
                  <a:srgbClr val="A1BEE9"/>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59551" y="340946"/>
            <a:ext cx="5182958" cy="963734"/>
            <a:chOff x="657210" y="372731"/>
            <a:chExt cx="5182958" cy="963734"/>
          </a:xfrm>
        </p:grpSpPr>
        <p:sp>
          <p:nvSpPr>
            <p:cNvPr id="3" name="文本框 2"/>
            <p:cNvSpPr txBox="1"/>
            <p:nvPr/>
          </p:nvSpPr>
          <p:spPr>
            <a:xfrm>
              <a:off x="657211" y="372731"/>
              <a:ext cx="5182957" cy="646331"/>
            </a:xfrm>
            <a:prstGeom prst="rect">
              <a:avLst/>
            </a:prstGeom>
            <a:noFill/>
          </p:spPr>
          <p:txBody>
            <a:bodyPr wrap="none">
              <a:spAutoFit/>
            </a:bodyPr>
            <a:lstStyle/>
            <a:p>
              <a:r>
                <a:rPr lang="en-US" altLang="zh-CN" sz="3600" dirty="0" err="1">
                  <a:latin typeface="+mn-lt"/>
                  <a:ea typeface="FZCuHeiSongS-B-GB"/>
                </a:rPr>
                <a:t>BitMatcher</a:t>
              </a:r>
              <a:r>
                <a:rPr lang="en-US" altLang="zh-CN" sz="3600" dirty="0">
                  <a:latin typeface="+mn-lt"/>
                  <a:ea typeface="FZCuHeiSongS-B-GB"/>
                </a:rPr>
                <a:t> Framework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Design ideas</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2" name="文本框 1"/>
          <p:cNvSpPr txBox="1"/>
          <p:nvPr/>
        </p:nvSpPr>
        <p:spPr>
          <a:xfrm>
            <a:off x="5390668" y="4851484"/>
            <a:ext cx="6211508" cy="646331"/>
          </a:xfrm>
          <a:prstGeom prst="rect">
            <a:avLst/>
          </a:prstGeom>
          <a:noFill/>
        </p:spPr>
        <p:txBody>
          <a:bodyPr wrap="square">
            <a:spAutoFit/>
          </a:bodyPr>
          <a:lstStyle/>
          <a:p>
            <a:r>
              <a:rPr lang="en-US" altLang="zh-CN" dirty="0">
                <a:latin typeface="+mn-lt"/>
              </a:rPr>
              <a:t>Accurate to 1-bit space allocation.</a:t>
            </a:r>
            <a:endParaRPr lang="en-US" altLang="zh-CN" dirty="0">
              <a:latin typeface="+mn-lt"/>
            </a:endParaRPr>
          </a:p>
          <a:p>
            <a:r>
              <a:rPr lang="zh-CN" altLang="en-US" dirty="0">
                <a:latin typeface="+mn-lt"/>
              </a:rPr>
              <a:t>👉 </a:t>
            </a:r>
            <a:r>
              <a:rPr lang="en-US" altLang="zh-CN" b="1" dirty="0">
                <a:latin typeface="+mn-lt"/>
              </a:rPr>
              <a:t>High accuracy and memory saving</a:t>
            </a:r>
            <a:endParaRPr lang="zh-CN" altLang="en-US" b="1" dirty="0">
              <a:latin typeface="+mn-lt"/>
            </a:endParaRPr>
          </a:p>
        </p:txBody>
      </p:sp>
      <mc:AlternateContent xmlns:mc="http://schemas.openxmlformats.org/markup-compatibility/2006">
        <mc:Choice xmlns:a14="http://schemas.microsoft.com/office/drawing/2010/main" Requires="a14">
          <p:sp>
            <p:nvSpPr>
              <p:cNvPr id="4" name="文本框 3"/>
              <p:cNvSpPr txBox="1"/>
              <p:nvPr/>
            </p:nvSpPr>
            <p:spPr>
              <a:xfrm>
                <a:off x="901131" y="3679758"/>
                <a:ext cx="1126480" cy="424732"/>
              </a:xfrm>
              <a:prstGeom prst="rect">
                <a:avLst/>
              </a:prstGeom>
              <a:noFill/>
              <a:ln w="25400">
                <a:solidFill>
                  <a:schemeClr val="accent1">
                    <a:shade val="50000"/>
                  </a:schemeClr>
                </a:solidFill>
              </a:ln>
            </p:spPr>
            <p:txBody>
              <a:bodyPr wrap="square" rtlCol="0">
                <a:spAutoFit/>
              </a:bodyPr>
              <a:lstStyle/>
              <a:p>
                <a:pPr>
                  <a:lnSpc>
                    <a:spcPct val="120000"/>
                  </a:lnSpc>
                </a:pPr>
                <a14:m>
                  <m:oMathPara xmlns:m="http://schemas.openxmlformats.org/officeDocument/2006/math">
                    <m:oMathParaPr>
                      <m:jc m:val="centerGroup"/>
                    </m:oMathParaPr>
                    <m:oMath xmlns:m="http://schemas.openxmlformats.org/officeDocument/2006/math">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𝑄𝑢𝑒𝑟𝑦</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𝑒</m:t>
                      </m:r>
                      <m:r>
                        <a:rPr lang="en-US" altLang="zh-CN" b="0" i="1" smtClean="0">
                          <a:solidFill>
                            <a:schemeClr val="tx1"/>
                          </a:solidFill>
                          <a:latin typeface="Cambria Math" panose="02040503050406030204" pitchFamily="18" charset="0"/>
                          <a:ea typeface="微软雅黑" panose="020B0503020204020204" charset="-122"/>
                          <a:cs typeface="Arial" panose="020B0604020202020204" pitchFamily="34" charset="0"/>
                        </a:rPr>
                        <m:t>)</m:t>
                      </m:r>
                    </m:oMath>
                  </m:oMathPara>
                </a14:m>
                <a:endParaRPr lang="en-US" altLang="zh-CN" dirty="0">
                  <a:solidFill>
                    <a:schemeClr val="tx1"/>
                  </a:solidFill>
                  <a:latin typeface="+mn-lt"/>
                  <a:ea typeface="汉仪特细等线简" panose="02010604000101010101" pitchFamily="2" charset="-122"/>
                  <a:cs typeface="Arial" panose="020B0604020202020204" pitchFamily="34" charset="0"/>
                </a:endParaRPr>
              </a:p>
            </p:txBody>
          </p:sp>
        </mc:Choice>
        <mc:Fallback>
          <p:sp>
            <p:nvSpPr>
              <p:cNvPr id="4" name="文本框 3"/>
              <p:cNvSpPr txBox="1">
                <a:spLocks noRot="1" noChangeAspect="1" noMove="1" noResize="1" noEditPoints="1" noAdjustHandles="1" noChangeArrowheads="1" noChangeShapeType="1" noTextEdit="1"/>
              </p:cNvSpPr>
              <p:nvPr/>
            </p:nvSpPr>
            <p:spPr>
              <a:xfrm>
                <a:off x="901131" y="3679758"/>
                <a:ext cx="1126480" cy="424732"/>
              </a:xfrm>
              <a:prstGeom prst="rect">
                <a:avLst/>
              </a:prstGeom>
              <a:blipFill rotWithShape="1">
                <a:blip r:embed="rId1"/>
                <a:stretch>
                  <a:fillRect l="-1133" t="-3124" r="-1122" b="-2876"/>
                </a:stretch>
              </a:blipFill>
              <a:ln w="25400">
                <a:solidFill>
                  <a:schemeClr val="accent1">
                    <a:shade val="50000"/>
                  </a:schemeClr>
                </a:solidFill>
              </a:ln>
            </p:spPr>
            <p:txBody>
              <a:bodyPr/>
              <a:lstStyle/>
              <a:p>
                <a:r>
                  <a:rPr lang="zh-CN" altLang="en-US">
                    <a:noFill/>
                  </a:rPr>
                  <a:t> </a:t>
                </a:r>
              </a:p>
            </p:txBody>
          </p:sp>
        </mc:Fallback>
      </mc:AlternateContent>
      <p:grpSp>
        <p:nvGrpSpPr>
          <p:cNvPr id="31" name="组合 30"/>
          <p:cNvGrpSpPr/>
          <p:nvPr/>
        </p:nvGrpSpPr>
        <p:grpSpPr>
          <a:xfrm>
            <a:off x="2199643" y="3287502"/>
            <a:ext cx="1411958" cy="1679525"/>
            <a:chOff x="2279412" y="2866079"/>
            <a:chExt cx="1411958" cy="1679525"/>
          </a:xfrm>
        </p:grpSpPr>
        <p:sp>
          <p:nvSpPr>
            <p:cNvPr id="9" name="矩形 8"/>
            <p:cNvSpPr/>
            <p:nvPr/>
          </p:nvSpPr>
          <p:spPr>
            <a:xfrm>
              <a:off x="2279412" y="2866079"/>
              <a:ext cx="141195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0000</a:t>
              </a:r>
              <a:endParaRPr lang="zh-CN" altLang="en-US" sz="1400" dirty="0"/>
            </a:p>
          </p:txBody>
        </p:sp>
        <p:sp>
          <p:nvSpPr>
            <p:cNvPr id="13" name="矩形 12"/>
            <p:cNvSpPr/>
            <p:nvPr/>
          </p:nvSpPr>
          <p:spPr>
            <a:xfrm>
              <a:off x="2279413" y="3150319"/>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4" name="矩形 13"/>
            <p:cNvSpPr/>
            <p:nvPr/>
          </p:nvSpPr>
          <p:spPr>
            <a:xfrm>
              <a:off x="2987313" y="3149360"/>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2 bit</a:t>
              </a:r>
              <a:endParaRPr lang="zh-CN" altLang="en-US" sz="1400" dirty="0"/>
            </a:p>
          </p:txBody>
        </p:sp>
        <p:sp>
          <p:nvSpPr>
            <p:cNvPr id="15" name="矩形 14"/>
            <p:cNvSpPr/>
            <p:nvPr/>
          </p:nvSpPr>
          <p:spPr>
            <a:xfrm>
              <a:off x="2279413" y="3428361"/>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6" name="矩形 15"/>
            <p:cNvSpPr/>
            <p:nvPr/>
          </p:nvSpPr>
          <p:spPr>
            <a:xfrm>
              <a:off x="2985839" y="3431682"/>
              <a:ext cx="702385"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3 bit</a:t>
              </a:r>
              <a:endParaRPr lang="zh-CN" altLang="en-US" sz="1400" dirty="0"/>
            </a:p>
          </p:txBody>
        </p:sp>
        <p:sp>
          <p:nvSpPr>
            <p:cNvPr id="17" name="矩形 16"/>
            <p:cNvSpPr/>
            <p:nvPr/>
          </p:nvSpPr>
          <p:spPr>
            <a:xfrm>
              <a:off x="2279412" y="3707637"/>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19" name="矩形 18"/>
            <p:cNvSpPr/>
            <p:nvPr/>
          </p:nvSpPr>
          <p:spPr>
            <a:xfrm>
              <a:off x="2986847" y="3710625"/>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4 bit</a:t>
              </a:r>
              <a:endParaRPr lang="zh-CN" altLang="en-US" sz="1400" dirty="0"/>
            </a:p>
          </p:txBody>
        </p:sp>
        <p:sp>
          <p:nvSpPr>
            <p:cNvPr id="20" name="矩形 19"/>
            <p:cNvSpPr/>
            <p:nvPr/>
          </p:nvSpPr>
          <p:spPr>
            <a:xfrm>
              <a:off x="2282006" y="3989688"/>
              <a:ext cx="705979"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21" name="矩形 20"/>
            <p:cNvSpPr/>
            <p:nvPr/>
          </p:nvSpPr>
          <p:spPr>
            <a:xfrm>
              <a:off x="2985461" y="3989568"/>
              <a:ext cx="701377"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5 bit</a:t>
              </a:r>
              <a:endParaRPr lang="zh-CN" altLang="en-US" sz="1400" dirty="0"/>
            </a:p>
          </p:txBody>
        </p:sp>
        <p:sp>
          <p:nvSpPr>
            <p:cNvPr id="22" name="矩形 21"/>
            <p:cNvSpPr/>
            <p:nvPr/>
          </p:nvSpPr>
          <p:spPr>
            <a:xfrm>
              <a:off x="2281334" y="4265643"/>
              <a:ext cx="705978" cy="279960"/>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8 bit</a:t>
              </a:r>
              <a:endParaRPr lang="zh-CN" altLang="en-US" sz="1400" dirty="0"/>
            </a:p>
          </p:txBody>
        </p:sp>
        <p:sp>
          <p:nvSpPr>
            <p:cNvPr id="23" name="矩形 22"/>
            <p:cNvSpPr/>
            <p:nvPr/>
          </p:nvSpPr>
          <p:spPr>
            <a:xfrm>
              <a:off x="2983721" y="4261398"/>
              <a:ext cx="705977" cy="284206"/>
            </a:xfrm>
            <a:prstGeom prst="rect">
              <a:avLst/>
            </a:prstGeom>
            <a:solidFill>
              <a:schemeClr val="bg1"/>
            </a:solidFill>
          </p:spPr>
          <p:style>
            <a:lnRef idx="2">
              <a:schemeClr val="dk1"/>
            </a:lnRef>
            <a:fillRef idx="1">
              <a:schemeClr val="lt1"/>
            </a:fillRef>
            <a:effectRef idx="0">
              <a:schemeClr val="dk1"/>
            </a:effectRef>
            <a:fontRef idx="minor">
              <a:schemeClr val="dk1"/>
            </a:fontRef>
          </p:style>
          <p:txBody>
            <a:bodyPr rtlCol="0" anchor="ctr"/>
            <a:lstStyle/>
            <a:p>
              <a:pPr algn="ctr"/>
              <a:r>
                <a:rPr lang="en-US" altLang="zh-CN" sz="1400" dirty="0"/>
                <a:t>6 bit</a:t>
              </a:r>
              <a:endParaRPr lang="zh-CN" altLang="en-US" sz="1400" dirty="0"/>
            </a:p>
          </p:txBody>
        </p:sp>
      </p:grpSp>
      <p:sp>
        <p:nvSpPr>
          <p:cNvPr id="25" name="箭头: 下 24"/>
          <p:cNvSpPr/>
          <p:nvPr/>
        </p:nvSpPr>
        <p:spPr>
          <a:xfrm rot="10800000">
            <a:off x="3783635" y="3352694"/>
            <a:ext cx="225251" cy="1396243"/>
          </a:xfrm>
          <a:prstGeom prst="downArrow">
            <a:avLst>
              <a:gd name="adj1" fmla="val 43015"/>
              <a:gd name="adj2" fmla="val 5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文本框 26"/>
          <p:cNvSpPr txBox="1"/>
          <p:nvPr/>
        </p:nvSpPr>
        <p:spPr>
          <a:xfrm>
            <a:off x="4107070" y="3866150"/>
            <a:ext cx="1163320" cy="369332"/>
          </a:xfrm>
          <a:prstGeom prst="rect">
            <a:avLst/>
          </a:prstGeom>
          <a:noFill/>
        </p:spPr>
        <p:txBody>
          <a:bodyPr wrap="square">
            <a:spAutoFit/>
          </a:bodyPr>
          <a:lstStyle/>
          <a:p>
            <a:r>
              <a:rPr lang="zh-CN" altLang="en-US" dirty="0">
                <a:latin typeface="+mn-lt"/>
              </a:rPr>
              <a:t>traverse</a:t>
            </a:r>
            <a:endParaRPr lang="zh-CN" altLang="en-US" dirty="0">
              <a:latin typeface="+mn-lt"/>
            </a:endParaRPr>
          </a:p>
        </p:txBody>
      </p:sp>
      <p:sp>
        <p:nvSpPr>
          <p:cNvPr id="11" name="文本框 10"/>
          <p:cNvSpPr txBox="1"/>
          <p:nvPr/>
        </p:nvSpPr>
        <p:spPr>
          <a:xfrm>
            <a:off x="5458575" y="2333395"/>
            <a:ext cx="5688335" cy="954107"/>
          </a:xfrm>
          <a:prstGeom prst="rect">
            <a:avLst/>
          </a:prstGeom>
          <a:noFill/>
        </p:spPr>
        <p:txBody>
          <a:bodyPr wrap="square">
            <a:spAutoFit/>
          </a:bodyPr>
          <a:lstStyle/>
          <a:p>
            <a:r>
              <a:rPr lang="en-US" altLang="zh-CN" b="1" dirty="0">
                <a:latin typeface="+mn-lt"/>
                <a:ea typeface="汉仪特细等线简" panose="02010604000101010101" pitchFamily="2" charset="-122"/>
                <a:cs typeface="Arial" panose="020B0604020202020204" pitchFamily="34" charset="0"/>
              </a:rPr>
              <a:t>``Cuckoo kick`` </a:t>
            </a:r>
            <a:r>
              <a:rPr lang="en-US" altLang="zh-CN" sz="1800" dirty="0">
                <a:latin typeface="+mn-lt"/>
                <a:ea typeface="汉仪特细等线简" panose="02010604000101010101" pitchFamily="2" charset="-122"/>
                <a:cs typeface="Arial" panose="020B0604020202020204" pitchFamily="34" charset="0"/>
              </a:rPr>
              <a:t>are used to balance the load among buckets.</a:t>
            </a:r>
            <a:endParaRPr lang="en-US" altLang="zh-CN" sz="1800" dirty="0">
              <a:latin typeface="+mn-lt"/>
              <a:ea typeface="汉仪特细等线简" panose="02010604000101010101" pitchFamily="2" charset="-122"/>
              <a:cs typeface="Arial" panose="020B0604020202020204" pitchFamily="34" charset="0"/>
            </a:endParaRPr>
          </a:p>
          <a:p>
            <a:r>
              <a:rPr lang="zh-CN" altLang="en-US" sz="1800" dirty="0">
                <a:latin typeface="+mn-lt"/>
                <a:ea typeface="汉仪特细等线简" panose="02010604000101010101" pitchFamily="2" charset="-122"/>
                <a:cs typeface="Arial" panose="020B0604020202020204" pitchFamily="34" charset="0"/>
              </a:rPr>
              <a:t>👉</a:t>
            </a:r>
            <a:r>
              <a:rPr lang="en-US" altLang="zh-CN" sz="1800" dirty="0">
                <a:latin typeface="+mn-lt"/>
                <a:ea typeface="汉仪特细等线简" panose="02010604000101010101" pitchFamily="2" charset="-122"/>
                <a:cs typeface="Arial" panose="020B0604020202020204" pitchFamily="34" charset="0"/>
              </a:rPr>
              <a:t>  </a:t>
            </a:r>
            <a:r>
              <a:rPr lang="en-US" altLang="zh-CN" sz="1800" b="1" dirty="0">
                <a:latin typeface="+mn-lt"/>
                <a:ea typeface="汉仪特细等线简" panose="02010604000101010101" pitchFamily="2" charset="-122"/>
                <a:cs typeface="Arial" panose="020B0604020202020204" pitchFamily="34" charset="0"/>
              </a:rPr>
              <a:t>``Global coordination``</a:t>
            </a:r>
            <a:endParaRPr lang="en-US" altLang="zh-CN" sz="1800" b="1" dirty="0">
              <a:latin typeface="+mn-lt"/>
              <a:ea typeface="汉仪特细等线简" panose="02010604000101010101" pitchFamily="2" charset="-122"/>
              <a:cs typeface="Arial" panose="020B0604020202020204" pitchFamily="34" charset="0"/>
            </a:endParaRPr>
          </a:p>
        </p:txBody>
      </p:sp>
      <p:grpSp>
        <p:nvGrpSpPr>
          <p:cNvPr id="30" name="组合 29"/>
          <p:cNvGrpSpPr/>
          <p:nvPr/>
        </p:nvGrpSpPr>
        <p:grpSpPr>
          <a:xfrm>
            <a:off x="5232263" y="3515496"/>
            <a:ext cx="6282616" cy="954107"/>
            <a:chOff x="5267061" y="3449394"/>
            <a:chExt cx="6282616" cy="954107"/>
          </a:xfrm>
        </p:grpSpPr>
        <p:sp>
          <p:nvSpPr>
            <p:cNvPr id="28" name="矩形: 圆角 27"/>
            <p:cNvSpPr/>
            <p:nvPr/>
          </p:nvSpPr>
          <p:spPr>
            <a:xfrm>
              <a:off x="5267061" y="3449394"/>
              <a:ext cx="5688335" cy="954107"/>
            </a:xfrm>
            <a:prstGeom prst="roundRect">
              <a:avLst/>
            </a:prstGeom>
            <a:solidFill>
              <a:srgbClr val="DDE3EB"/>
            </a:solidFill>
            <a:ln>
              <a:gradFill>
                <a:gsLst>
                  <a:gs pos="0">
                    <a:schemeClr val="accent1">
                      <a:lumMod val="5000"/>
                      <a:lumOff val="95000"/>
                    </a:schemeClr>
                  </a:gs>
                  <a:gs pos="61000">
                    <a:srgbClr val="A1BEE9">
                      <a:alpha val="50000"/>
                    </a:srgbClr>
                  </a:gs>
                  <a:gs pos="100000">
                    <a:srgbClr val="A1BEE9"/>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4" name="文本框 23"/>
            <p:cNvSpPr txBox="1"/>
            <p:nvPr/>
          </p:nvSpPr>
          <p:spPr>
            <a:xfrm>
              <a:off x="5443167" y="3635115"/>
              <a:ext cx="6106510" cy="646331"/>
            </a:xfrm>
            <a:prstGeom prst="rect">
              <a:avLst/>
            </a:prstGeom>
            <a:noFill/>
          </p:spPr>
          <p:txBody>
            <a:bodyPr wrap="square">
              <a:spAutoFit/>
            </a:bodyPr>
            <a:lstStyle/>
            <a:p>
              <a:r>
                <a:rPr lang="en-US" altLang="zh-CN" sz="1800" dirty="0">
                  <a:latin typeface="+mn-lt"/>
                </a:rPr>
                <a:t>Decode with the ``flag bits`` in the bucket.</a:t>
              </a:r>
              <a:endParaRPr lang="en-US" altLang="zh-CN" sz="1800" dirty="0">
                <a:latin typeface="+mn-lt"/>
              </a:endParaRPr>
            </a:p>
            <a:p>
              <a:r>
                <a:rPr lang="zh-CN" altLang="en-US" sz="1800" dirty="0">
                  <a:latin typeface="+mn-lt"/>
                </a:rPr>
                <a:t>👉 </a:t>
              </a:r>
              <a:r>
                <a:rPr lang="en-US" altLang="zh-CN" sz="1800" b="1" dirty="0">
                  <a:latin typeface="+mn-lt"/>
                </a:rPr>
                <a:t>High processing speed</a:t>
              </a:r>
              <a:endParaRPr lang="en-US" altLang="zh-CN" sz="1800" b="1" dirty="0">
                <a:latin typeface="+mn-lt"/>
              </a:endParaRPr>
            </a:p>
          </p:txBody>
        </p:sp>
      </p:grpSp>
      <p:sp>
        <p:nvSpPr>
          <p:cNvPr id="26" name="圆角矩形 3"/>
          <p:cNvSpPr/>
          <p:nvPr>
            <p:custDataLst>
              <p:tags r:id="rId2"/>
            </p:custDataLst>
          </p:nvPr>
        </p:nvSpPr>
        <p:spPr>
          <a:xfrm>
            <a:off x="794456" y="2362234"/>
            <a:ext cx="4350033" cy="3289470"/>
          </a:xfrm>
          <a:prstGeom prst="roundRect">
            <a:avLst>
              <a:gd name="adj" fmla="val 7000"/>
            </a:avLst>
          </a:prstGeom>
          <a:noFill/>
          <a:ln w="19050">
            <a:gradFill flip="none" rotWithShape="1">
              <a:gsLst>
                <a:gs pos="0">
                  <a:srgbClr val="4472C4"/>
                </a:gs>
                <a:gs pos="76000">
                  <a:srgbClr val="4472C4">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微软雅黑" panose="020B0503020204020204" charset="-122"/>
              <a:ea typeface="微软雅黑" panose="020B0503020204020204" charset="-122"/>
              <a:cs typeface="+mn-cs"/>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srgbClr val="000000"/>
                  </a:solidFill>
                  <a:effectLst/>
                  <a:uLnTx/>
                  <a:uFillTx/>
                  <a:latin typeface="微软雅黑" panose="020B0503020204020204" charset="-122"/>
                  <a:ea typeface="FZCuHeiSongS-B-GB"/>
                </a:rPr>
                <a:t>Experimental Results</a:t>
              </a:r>
              <a:endParaRPr kumimoji="0" lang="zh-CN" altLang="en-US" sz="3600" b="0" i="0" u="none" strike="noStrike" kern="1200" cap="none" spc="0" normalizeH="0" baseline="0" noProof="0" dirty="0">
                <a:ln>
                  <a:noFill/>
                </a:ln>
                <a:solidFill>
                  <a:srgbClr val="000000"/>
                </a:solidFill>
                <a:effectLst/>
                <a:uLnTx/>
                <a:uFillTx/>
                <a:latin typeface="微软雅黑" panose="020B0503020204020204" charset="-122"/>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lumMod val="50000"/>
                      <a:lumOff val="50000"/>
                    </a:srgbClr>
                  </a:solidFill>
                  <a:effectLst/>
                  <a:uLnTx/>
                  <a:uFillTx/>
                  <a:latin typeface="微软雅黑" panose="020B0503020204020204" charset="-122"/>
                  <a:ea typeface="微软雅黑" panose="020B0503020204020204" charset="-122"/>
                </a:rPr>
                <a:t>Settings</a:t>
              </a:r>
              <a:endParaRPr kumimoji="0" lang="en-US" altLang="zh-CN" sz="2000" b="0" i="0" u="none" strike="noStrike" kern="1200" cap="none" spc="0" normalizeH="0" baseline="0" noProof="0" dirty="0">
                <a:ln>
                  <a:noFill/>
                </a:ln>
                <a:solidFill>
                  <a:srgbClr val="000000">
                    <a:lumMod val="50000"/>
                    <a:lumOff val="50000"/>
                  </a:srgbClr>
                </a:solidFill>
                <a:effectLst/>
                <a:uLnTx/>
                <a:uFillTx/>
                <a:latin typeface="微软雅黑" panose="020B0503020204020204" charset="-122"/>
                <a:ea typeface="微软雅黑" panose="020B0503020204020204" charset="-122"/>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srgbClr val="FFFFFF"/>
              </a:solidFill>
              <a:effectLst/>
              <a:uLnTx/>
              <a:uFillTx/>
              <a:latin typeface="等线" panose="02010600030101010101" charset="-122"/>
              <a:ea typeface="等线" panose="02010600030101010101" charset="-122"/>
            </a:endParaRPr>
          </a:p>
        </p:txBody>
      </p:sp>
      <p:grpSp>
        <p:nvGrpSpPr>
          <p:cNvPr id="40" name="组合 39"/>
          <p:cNvGrpSpPr/>
          <p:nvPr/>
        </p:nvGrpSpPr>
        <p:grpSpPr>
          <a:xfrm>
            <a:off x="4680101" y="2607733"/>
            <a:ext cx="7531354" cy="2713884"/>
            <a:chOff x="4660646" y="2970142"/>
            <a:chExt cx="7531354" cy="2713884"/>
          </a:xfrm>
        </p:grpSpPr>
        <p:grpSp>
          <p:nvGrpSpPr>
            <p:cNvPr id="32" name="组合 31"/>
            <p:cNvGrpSpPr/>
            <p:nvPr/>
          </p:nvGrpSpPr>
          <p:grpSpPr>
            <a:xfrm>
              <a:off x="4660646" y="3004483"/>
              <a:ext cx="2268609" cy="2679543"/>
              <a:chOff x="5917776" y="2407204"/>
              <a:chExt cx="2268609" cy="2679543"/>
            </a:xfrm>
          </p:grpSpPr>
          <p:grpSp>
            <p:nvGrpSpPr>
              <p:cNvPr id="12" name="组合 11"/>
              <p:cNvGrpSpPr/>
              <p:nvPr/>
            </p:nvGrpSpPr>
            <p:grpSpPr>
              <a:xfrm>
                <a:off x="6204366" y="2407204"/>
                <a:ext cx="1636200" cy="1636200"/>
                <a:chOff x="6812669" y="1973020"/>
                <a:chExt cx="1636200" cy="1636200"/>
              </a:xfrm>
            </p:grpSpPr>
            <p:grpSp>
              <p:nvGrpSpPr>
                <p:cNvPr id="10" name="组合 9"/>
                <p:cNvGrpSpPr/>
                <p:nvPr/>
              </p:nvGrpSpPr>
              <p:grpSpPr>
                <a:xfrm>
                  <a:off x="6812669" y="1973020"/>
                  <a:ext cx="1636200" cy="1636200"/>
                  <a:chOff x="1631534" y="1686701"/>
                  <a:chExt cx="1636200" cy="1636200"/>
                </a:xfrm>
              </p:grpSpPr>
              <p:sp>
                <p:nvSpPr>
                  <p:cNvPr id="8" name="椭圆 7"/>
                  <p:cNvSpPr/>
                  <p:nvPr/>
                </p:nvSpPr>
                <p:spPr>
                  <a:xfrm rot="20512666">
                    <a:off x="1631534" y="1686701"/>
                    <a:ext cx="1636200" cy="1636200"/>
                  </a:xfrm>
                  <a:prstGeom prst="ellipse">
                    <a:avLst/>
                  </a:prstGeom>
                  <a:gradFill>
                    <a:gsLst>
                      <a:gs pos="45000">
                        <a:srgbClr val="9A0001">
                          <a:alpha val="0"/>
                        </a:srgbClr>
                      </a:gs>
                      <a:gs pos="100000">
                        <a:srgbClr val="9A0001">
                          <a:alpha val="28000"/>
                        </a:srgbClr>
                      </a:gs>
                    </a:gsLst>
                    <a:lin ang="5400000" scaled="0"/>
                  </a:gradFill>
                  <a:ln w="6350">
                    <a:gradFill>
                      <a:gsLst>
                        <a:gs pos="0">
                          <a:srgbClr val="FF2442">
                            <a:alpha val="0"/>
                          </a:srgbClr>
                        </a:gs>
                        <a:gs pos="100000">
                          <a:srgbClr val="FF2442">
                            <a:alpha val="46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marL="0" marR="0" lvl="0" indent="0" algn="ctr" defTabSz="177800" eaLnBrk="1" fontAlgn="auto" latinLnBrk="0" hangingPunct="1">
                      <a:lnSpc>
                        <a:spcPct val="110000"/>
                      </a:lnSpc>
                      <a:spcBef>
                        <a:spcPts val="0"/>
                      </a:spcBef>
                      <a:spcAft>
                        <a:spcPts val="0"/>
                      </a:spcAft>
                      <a:buClrTx/>
                      <a:buSzTx/>
                      <a:buFontTx/>
                      <a:buNone/>
                      <a:defRPr/>
                    </a:pPr>
                    <a:endParaRPr kumimoji="1" lang="zh-CN" altLang="en-US" sz="815" b="0" i="0" u="none" strike="noStrike" kern="1200" cap="none" spc="0" normalizeH="0" baseline="0" noProof="0" dirty="0">
                      <a:ln>
                        <a:noFill/>
                      </a:ln>
                      <a:solidFill>
                        <a:prstClr val="white"/>
                      </a:solidFill>
                      <a:effectLst/>
                      <a:uLnTx/>
                      <a:uFillTx/>
                      <a:latin typeface="Arial" panose="020B0604020202020204" pitchFamily="34" charset="0"/>
                      <a:ea typeface="FZLanTingHeiS-DB-GB" panose="02000000000000000000" pitchFamily="2" charset="-122"/>
                      <a:cs typeface="Arial" panose="020B0604020202020204" pitchFamily="34" charset="0"/>
                    </a:endParaRPr>
                  </a:p>
                </p:txBody>
              </p:sp>
              <p:sp>
                <p:nvSpPr>
                  <p:cNvPr id="9" name="方能演亦31"/>
                  <p:cNvSpPr/>
                  <p:nvPr/>
                </p:nvSpPr>
                <p:spPr>
                  <a:xfrm>
                    <a:off x="1862991" y="1918157"/>
                    <a:ext cx="1173285" cy="1173285"/>
                  </a:xfrm>
                  <a:prstGeom prst="ellipse">
                    <a:avLst/>
                  </a:prstGeom>
                  <a:gradFill flip="none" rotWithShape="1">
                    <a:gsLst>
                      <a:gs pos="0">
                        <a:srgbClr val="9A0001"/>
                      </a:gs>
                      <a:gs pos="100000">
                        <a:srgbClr val="9A0001">
                          <a:alpha val="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77800" eaLnBrk="1" fontAlgn="auto" latinLnBrk="0" hangingPunct="1">
                      <a:lnSpc>
                        <a:spcPct val="100000"/>
                      </a:lnSpc>
                      <a:spcBef>
                        <a:spcPts val="0"/>
                      </a:spcBef>
                      <a:spcAft>
                        <a:spcPts val="0"/>
                      </a:spcAft>
                      <a:buClrTx/>
                      <a:buSzTx/>
                      <a:buFontTx/>
                      <a:buNone/>
                      <a:defRPr/>
                    </a:pPr>
                    <a:endParaRPr kumimoji="1" lang="zh-CN" altLang="en-US" sz="700" b="0" i="0" u="none" strike="noStrike" kern="1200" cap="none" spc="0" normalizeH="0" baseline="0" noProof="0" dirty="0">
                      <a:ln>
                        <a:noFill/>
                      </a:ln>
                      <a:solidFill>
                        <a:prstClr val="white"/>
                      </a:solidFill>
                      <a:effectLst/>
                      <a:uLnTx/>
                      <a:uFillTx/>
                      <a:latin typeface="Arial" panose="020B0604020202020204" pitchFamily="34" charset="0"/>
                      <a:ea typeface="方正可变兰亭黑 GBK Normal" panose="02000600000000000000" pitchFamily="2" charset="-122"/>
                      <a:cs typeface="Arial" panose="020B0604020202020204" pitchFamily="34" charset="0"/>
                    </a:endParaRPr>
                  </a:p>
                </p:txBody>
              </p:sp>
            </p:grpSp>
            <p:sp>
              <p:nvSpPr>
                <p:cNvPr id="11" name="文本框 10"/>
                <p:cNvSpPr txBox="1"/>
                <p:nvPr/>
              </p:nvSpPr>
              <p:spPr>
                <a:xfrm>
                  <a:off x="7044126" y="2529509"/>
                  <a:ext cx="1232517" cy="523220"/>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CAIDA</a:t>
                  </a:r>
                  <a:endPar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sp>
            <p:nvSpPr>
              <p:cNvPr id="25" name="文本框 24"/>
              <p:cNvSpPr txBox="1"/>
              <p:nvPr/>
            </p:nvSpPr>
            <p:spPr>
              <a:xfrm>
                <a:off x="5917776" y="4163417"/>
                <a:ext cx="2268609" cy="92333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(Network traffic): </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2.49M items</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max_freq</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=17K</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p:txBody>
          </p:sp>
        </p:grpSp>
        <p:grpSp>
          <p:nvGrpSpPr>
            <p:cNvPr id="33" name="组合 32"/>
            <p:cNvGrpSpPr/>
            <p:nvPr/>
          </p:nvGrpSpPr>
          <p:grpSpPr>
            <a:xfrm>
              <a:off x="7238770" y="2970142"/>
              <a:ext cx="2268609" cy="2693164"/>
              <a:chOff x="8142793" y="2407206"/>
              <a:chExt cx="2268609" cy="2693164"/>
            </a:xfrm>
          </p:grpSpPr>
          <p:grpSp>
            <p:nvGrpSpPr>
              <p:cNvPr id="13" name="组合 12"/>
              <p:cNvGrpSpPr/>
              <p:nvPr/>
            </p:nvGrpSpPr>
            <p:grpSpPr>
              <a:xfrm>
                <a:off x="8314322" y="2407206"/>
                <a:ext cx="1636200" cy="1636200"/>
                <a:chOff x="6812669" y="1973020"/>
                <a:chExt cx="1636200" cy="1636200"/>
              </a:xfrm>
            </p:grpSpPr>
            <p:grpSp>
              <p:nvGrpSpPr>
                <p:cNvPr id="14" name="组合 13"/>
                <p:cNvGrpSpPr/>
                <p:nvPr/>
              </p:nvGrpSpPr>
              <p:grpSpPr>
                <a:xfrm>
                  <a:off x="6812669" y="1973020"/>
                  <a:ext cx="1636200" cy="1636200"/>
                  <a:chOff x="1631534" y="1686701"/>
                  <a:chExt cx="1636200" cy="1636200"/>
                </a:xfrm>
              </p:grpSpPr>
              <p:sp>
                <p:nvSpPr>
                  <p:cNvPr id="16" name="椭圆 15"/>
                  <p:cNvSpPr/>
                  <p:nvPr/>
                </p:nvSpPr>
                <p:spPr>
                  <a:xfrm rot="20512666">
                    <a:off x="1631534" y="1686701"/>
                    <a:ext cx="1636200" cy="1636200"/>
                  </a:xfrm>
                  <a:prstGeom prst="ellipse">
                    <a:avLst/>
                  </a:prstGeom>
                  <a:gradFill>
                    <a:gsLst>
                      <a:gs pos="45000">
                        <a:srgbClr val="9A0001">
                          <a:alpha val="0"/>
                        </a:srgbClr>
                      </a:gs>
                      <a:gs pos="100000">
                        <a:srgbClr val="9A0001">
                          <a:alpha val="28000"/>
                        </a:srgbClr>
                      </a:gs>
                    </a:gsLst>
                    <a:lin ang="5400000" scaled="0"/>
                  </a:gradFill>
                  <a:ln w="6350">
                    <a:gradFill>
                      <a:gsLst>
                        <a:gs pos="0">
                          <a:srgbClr val="FF2442">
                            <a:alpha val="0"/>
                          </a:srgbClr>
                        </a:gs>
                        <a:gs pos="100000">
                          <a:srgbClr val="FF2442">
                            <a:alpha val="46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marL="0" marR="0" lvl="0" indent="0" algn="ctr" defTabSz="177800" eaLnBrk="1" fontAlgn="auto" latinLnBrk="0" hangingPunct="1">
                      <a:lnSpc>
                        <a:spcPct val="110000"/>
                      </a:lnSpc>
                      <a:spcBef>
                        <a:spcPts val="0"/>
                      </a:spcBef>
                      <a:spcAft>
                        <a:spcPts val="0"/>
                      </a:spcAft>
                      <a:buClrTx/>
                      <a:buSzTx/>
                      <a:buFontTx/>
                      <a:buNone/>
                      <a:defRPr/>
                    </a:pPr>
                    <a:endParaRPr kumimoji="1" lang="zh-CN" altLang="en-US" sz="815" b="0" i="0" u="none" strike="noStrike" kern="1200" cap="none" spc="0" normalizeH="0" baseline="0" noProof="0" dirty="0">
                      <a:ln>
                        <a:noFill/>
                      </a:ln>
                      <a:solidFill>
                        <a:prstClr val="white"/>
                      </a:solidFill>
                      <a:effectLst/>
                      <a:uLnTx/>
                      <a:uFillTx/>
                      <a:latin typeface="Arial" panose="020B0604020202020204" pitchFamily="34" charset="0"/>
                      <a:ea typeface="FZLanTingHeiS-DB-GB" panose="02000000000000000000" pitchFamily="2" charset="-122"/>
                      <a:cs typeface="Arial" panose="020B0604020202020204" pitchFamily="34" charset="0"/>
                    </a:endParaRPr>
                  </a:p>
                </p:txBody>
              </p:sp>
              <p:sp>
                <p:nvSpPr>
                  <p:cNvPr id="17" name="方能演亦31"/>
                  <p:cNvSpPr/>
                  <p:nvPr/>
                </p:nvSpPr>
                <p:spPr>
                  <a:xfrm>
                    <a:off x="1862991" y="1918157"/>
                    <a:ext cx="1173285" cy="1173285"/>
                  </a:xfrm>
                  <a:prstGeom prst="ellipse">
                    <a:avLst/>
                  </a:prstGeom>
                  <a:gradFill flip="none" rotWithShape="1">
                    <a:gsLst>
                      <a:gs pos="0">
                        <a:srgbClr val="9A0001"/>
                      </a:gs>
                      <a:gs pos="100000">
                        <a:srgbClr val="9A0001">
                          <a:alpha val="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77800" eaLnBrk="1" fontAlgn="auto" latinLnBrk="0" hangingPunct="1">
                      <a:lnSpc>
                        <a:spcPct val="100000"/>
                      </a:lnSpc>
                      <a:spcBef>
                        <a:spcPts val="0"/>
                      </a:spcBef>
                      <a:spcAft>
                        <a:spcPts val="0"/>
                      </a:spcAft>
                      <a:buClrTx/>
                      <a:buSzTx/>
                      <a:buFontTx/>
                      <a:buNone/>
                      <a:defRPr/>
                    </a:pPr>
                    <a:endParaRPr kumimoji="1" lang="zh-CN" altLang="en-US" sz="700" b="0" i="0" u="none" strike="noStrike" kern="1200" cap="none" spc="0" normalizeH="0" baseline="0" noProof="0" dirty="0">
                      <a:ln>
                        <a:noFill/>
                      </a:ln>
                      <a:solidFill>
                        <a:prstClr val="white"/>
                      </a:solidFill>
                      <a:effectLst/>
                      <a:uLnTx/>
                      <a:uFillTx/>
                      <a:latin typeface="Arial" panose="020B0604020202020204" pitchFamily="34" charset="0"/>
                      <a:ea typeface="方正可变兰亭黑 GBK Normal" panose="02000600000000000000" pitchFamily="2" charset="-122"/>
                      <a:cs typeface="Arial" panose="020B0604020202020204" pitchFamily="34" charset="0"/>
                    </a:endParaRPr>
                  </a:p>
                </p:txBody>
              </p:sp>
            </p:grpSp>
            <p:sp>
              <p:nvSpPr>
                <p:cNvPr id="15" name="文本框 14"/>
                <p:cNvSpPr txBox="1"/>
                <p:nvPr/>
              </p:nvSpPr>
              <p:spPr>
                <a:xfrm>
                  <a:off x="7251038" y="2565259"/>
                  <a:ext cx="834390" cy="521970"/>
                </a:xfrm>
                <a:prstGeom prst="rect">
                  <a:avLst/>
                </a:prstGeom>
                <a:noFill/>
              </p:spPr>
              <p:txBody>
                <a:bodyPr wrap="none" rtlCol="0">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IMC</a:t>
                  </a:r>
                  <a:endParaRPr kumimoji="0" lang="zh-CN" altLang="en-US"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sp>
            <p:nvSpPr>
              <p:cNvPr id="28" name="文本框 27"/>
              <p:cNvSpPr txBox="1"/>
              <p:nvPr/>
            </p:nvSpPr>
            <p:spPr>
              <a:xfrm>
                <a:off x="8142793" y="4177040"/>
                <a:ext cx="2268609" cy="923330"/>
              </a:xfrm>
              <a:prstGeom prst="rect">
                <a:avLst/>
              </a:prstGeom>
              <a:noFill/>
            </p:spPr>
            <p:txBody>
              <a:bodyPr wrap="square">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(Network traffic): </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19.86M items</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max_freq</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=0.69M</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p:txBody>
          </p:sp>
        </p:grpSp>
        <p:grpSp>
          <p:nvGrpSpPr>
            <p:cNvPr id="34" name="组合 33"/>
            <p:cNvGrpSpPr/>
            <p:nvPr/>
          </p:nvGrpSpPr>
          <p:grpSpPr>
            <a:xfrm>
              <a:off x="9380564" y="2992268"/>
              <a:ext cx="2811436" cy="2635115"/>
              <a:chOff x="9580102" y="2934217"/>
              <a:chExt cx="2811436" cy="2635115"/>
            </a:xfrm>
          </p:grpSpPr>
          <p:grpSp>
            <p:nvGrpSpPr>
              <p:cNvPr id="19" name="组合 18"/>
              <p:cNvGrpSpPr/>
              <p:nvPr/>
            </p:nvGrpSpPr>
            <p:grpSpPr>
              <a:xfrm>
                <a:off x="10148620" y="2934217"/>
                <a:ext cx="1636200" cy="1636200"/>
                <a:chOff x="6812669" y="1973020"/>
                <a:chExt cx="1636200" cy="1636200"/>
              </a:xfrm>
            </p:grpSpPr>
            <p:grpSp>
              <p:nvGrpSpPr>
                <p:cNvPr id="20" name="组合 19"/>
                <p:cNvGrpSpPr/>
                <p:nvPr/>
              </p:nvGrpSpPr>
              <p:grpSpPr>
                <a:xfrm>
                  <a:off x="6812669" y="1973020"/>
                  <a:ext cx="1636200" cy="1636200"/>
                  <a:chOff x="1631534" y="1686701"/>
                  <a:chExt cx="1636200" cy="1636200"/>
                </a:xfrm>
              </p:grpSpPr>
              <p:sp>
                <p:nvSpPr>
                  <p:cNvPr id="22" name="椭圆 21"/>
                  <p:cNvSpPr/>
                  <p:nvPr/>
                </p:nvSpPr>
                <p:spPr>
                  <a:xfrm rot="20512666">
                    <a:off x="1631534" y="1686701"/>
                    <a:ext cx="1636200" cy="1636200"/>
                  </a:xfrm>
                  <a:prstGeom prst="ellipse">
                    <a:avLst/>
                  </a:prstGeom>
                  <a:gradFill>
                    <a:gsLst>
                      <a:gs pos="45000">
                        <a:srgbClr val="9A0001">
                          <a:alpha val="0"/>
                        </a:srgbClr>
                      </a:gs>
                      <a:gs pos="100000">
                        <a:srgbClr val="9A0001">
                          <a:alpha val="28000"/>
                        </a:srgbClr>
                      </a:gs>
                    </a:gsLst>
                    <a:lin ang="5400000" scaled="0"/>
                  </a:gradFill>
                  <a:ln w="6350">
                    <a:gradFill>
                      <a:gsLst>
                        <a:gs pos="0">
                          <a:srgbClr val="FF2442">
                            <a:alpha val="0"/>
                          </a:srgbClr>
                        </a:gs>
                        <a:gs pos="100000">
                          <a:srgbClr val="FF2442">
                            <a:alpha val="46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marL="0" marR="0" lvl="0" indent="0" algn="ctr" defTabSz="177800" eaLnBrk="1" fontAlgn="auto" latinLnBrk="0" hangingPunct="1">
                      <a:lnSpc>
                        <a:spcPct val="110000"/>
                      </a:lnSpc>
                      <a:spcBef>
                        <a:spcPts val="0"/>
                      </a:spcBef>
                      <a:spcAft>
                        <a:spcPts val="0"/>
                      </a:spcAft>
                      <a:buClrTx/>
                      <a:buSzTx/>
                      <a:buFontTx/>
                      <a:buNone/>
                      <a:defRPr/>
                    </a:pPr>
                    <a:endParaRPr kumimoji="1" lang="zh-CN" altLang="en-US" sz="815" b="0" i="0" u="none" strike="noStrike" kern="1200" cap="none" spc="0" normalizeH="0" baseline="0" noProof="0" dirty="0">
                      <a:ln>
                        <a:noFill/>
                      </a:ln>
                      <a:solidFill>
                        <a:prstClr val="white"/>
                      </a:solidFill>
                      <a:effectLst/>
                      <a:uLnTx/>
                      <a:uFillTx/>
                      <a:latin typeface="Arial" panose="020B0604020202020204" pitchFamily="34" charset="0"/>
                      <a:ea typeface="FZLanTingHeiS-DB-GB" panose="02000000000000000000" pitchFamily="2" charset="-122"/>
                      <a:cs typeface="Arial" panose="020B0604020202020204" pitchFamily="34" charset="0"/>
                    </a:endParaRPr>
                  </a:p>
                </p:txBody>
              </p:sp>
              <p:sp>
                <p:nvSpPr>
                  <p:cNvPr id="23" name="方能演亦31"/>
                  <p:cNvSpPr/>
                  <p:nvPr/>
                </p:nvSpPr>
                <p:spPr>
                  <a:xfrm>
                    <a:off x="1862991" y="1918157"/>
                    <a:ext cx="1173285" cy="1173285"/>
                  </a:xfrm>
                  <a:prstGeom prst="ellipse">
                    <a:avLst/>
                  </a:prstGeom>
                  <a:gradFill flip="none" rotWithShape="1">
                    <a:gsLst>
                      <a:gs pos="0">
                        <a:srgbClr val="9A0001"/>
                      </a:gs>
                      <a:gs pos="100000">
                        <a:srgbClr val="9A0001">
                          <a:alpha val="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77800" eaLnBrk="1" fontAlgn="auto" latinLnBrk="0" hangingPunct="1">
                      <a:lnSpc>
                        <a:spcPct val="100000"/>
                      </a:lnSpc>
                      <a:spcBef>
                        <a:spcPts val="0"/>
                      </a:spcBef>
                      <a:spcAft>
                        <a:spcPts val="0"/>
                      </a:spcAft>
                      <a:buClrTx/>
                      <a:buSzTx/>
                      <a:buFontTx/>
                      <a:buNone/>
                      <a:defRPr/>
                    </a:pPr>
                    <a:endParaRPr kumimoji="1" lang="zh-CN" altLang="en-US" sz="700" b="0" i="0" u="none" strike="noStrike" kern="1200" cap="none" spc="0" normalizeH="0" baseline="0" noProof="0" dirty="0">
                      <a:ln>
                        <a:noFill/>
                      </a:ln>
                      <a:solidFill>
                        <a:prstClr val="white"/>
                      </a:solidFill>
                      <a:effectLst/>
                      <a:uLnTx/>
                      <a:uFillTx/>
                      <a:latin typeface="Arial" panose="020B0604020202020204" pitchFamily="34" charset="0"/>
                      <a:ea typeface="方正可变兰亭黑 GBK Normal" panose="02000600000000000000" pitchFamily="2" charset="-122"/>
                      <a:cs typeface="Arial" panose="020B0604020202020204" pitchFamily="34" charset="0"/>
                    </a:endParaRPr>
                  </a:p>
                </p:txBody>
              </p:sp>
            </p:grpSp>
            <p:sp>
              <p:nvSpPr>
                <p:cNvPr id="21" name="文本框 20"/>
                <p:cNvSpPr txBox="1"/>
                <p:nvPr/>
              </p:nvSpPr>
              <p:spPr>
                <a:xfrm>
                  <a:off x="7245752" y="2540206"/>
                  <a:ext cx="808235" cy="523220"/>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err="1">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Zipf</a:t>
                  </a:r>
                  <a:endParaRPr kumimoji="0" lang="en-US" altLang="zh-CN" sz="2800" b="1" i="0" u="none" strike="noStrike" kern="1200" cap="none" spc="0" normalizeH="0" baseline="0" noProof="0" dirty="0" err="1">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sp>
            <p:nvSpPr>
              <p:cNvPr id="31" name="文本框 30"/>
              <p:cNvSpPr txBox="1"/>
              <p:nvPr/>
            </p:nvSpPr>
            <p:spPr>
              <a:xfrm>
                <a:off x="9580102" y="4646002"/>
                <a:ext cx="2811436" cy="923330"/>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(Synthetic): </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32M items</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err="1">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max_freq</a:t>
                </a: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=123K~18.1M</a:t>
                </a:r>
                <a:endParaRPr kumimoji="0" lang="zh-CN" altLang="en-US"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p:txBody>
          </p:sp>
        </p:grpSp>
      </p:grpSp>
      <p:grpSp>
        <p:nvGrpSpPr>
          <p:cNvPr id="35" name="组合 34"/>
          <p:cNvGrpSpPr/>
          <p:nvPr/>
        </p:nvGrpSpPr>
        <p:grpSpPr>
          <a:xfrm>
            <a:off x="4555543" y="1792391"/>
            <a:ext cx="7531354" cy="3988127"/>
            <a:chOff x="6641582" y="1689099"/>
            <a:chExt cx="4811078" cy="3988127"/>
          </a:xfrm>
        </p:grpSpPr>
        <p:grpSp>
          <p:nvGrpSpPr>
            <p:cNvPr id="36" name="组合 35"/>
            <p:cNvGrpSpPr/>
            <p:nvPr/>
          </p:nvGrpSpPr>
          <p:grpSpPr>
            <a:xfrm>
              <a:off x="8335636" y="1689099"/>
              <a:ext cx="1239629" cy="461665"/>
              <a:chOff x="8340424" y="1637444"/>
              <a:chExt cx="1239629" cy="461665"/>
            </a:xfrm>
          </p:grpSpPr>
          <p:sp>
            <p:nvSpPr>
              <p:cNvPr id="38" name="圆角矩形 56"/>
              <p:cNvSpPr/>
              <p:nvPr/>
            </p:nvSpPr>
            <p:spPr>
              <a:xfrm>
                <a:off x="8365134" y="1637979"/>
                <a:ext cx="1194928" cy="461130"/>
              </a:xfrm>
              <a:prstGeom prst="roundRect">
                <a:avLst>
                  <a:gd name="adj" fmla="val 50000"/>
                </a:avLst>
              </a:prstGeom>
              <a:gradFill>
                <a:gsLst>
                  <a:gs pos="0">
                    <a:srgbClr val="9A0001"/>
                  </a:gs>
                  <a:gs pos="100000">
                    <a:srgbClr val="9A0001">
                      <a:alpha val="35000"/>
                    </a:srgbClr>
                  </a:gs>
                </a:gsLst>
                <a:lin ang="0" scaled="0"/>
              </a:gradFill>
              <a:ln w="6350" cap="flat" cmpd="sng" algn="ctr">
                <a:solidFill>
                  <a:srgbClr val="F94B59"/>
                </a:solidFill>
                <a:prstDash val="solid"/>
                <a:miter lim="800000"/>
              </a:ln>
              <a:effectLst/>
            </p:spPr>
            <p:txBody>
              <a:bodyPr rtlCol="0" anchor="ctr"/>
              <a:lstStyle/>
              <a:p>
                <a:pPr marL="0" marR="0" lvl="0" indent="0" algn="ctr" defTabSz="384175" eaLnBrk="1" fontAlgn="auto" latinLnBrk="0" hangingPunct="1">
                  <a:lnSpc>
                    <a:spcPct val="100000"/>
                  </a:lnSpc>
                  <a:spcBef>
                    <a:spcPts val="0"/>
                  </a:spcBef>
                  <a:spcAft>
                    <a:spcPts val="0"/>
                  </a:spcAft>
                  <a:buClrTx/>
                  <a:buSzTx/>
                  <a:buFontTx/>
                  <a:buNone/>
                  <a:defRPr/>
                </a:pPr>
                <a:endParaRPr kumimoji="0" lang="zh-CN" altLang="en-US" sz="7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sp>
            <p:nvSpPr>
              <p:cNvPr id="39" name="文本框 38"/>
              <p:cNvSpPr txBox="1"/>
              <p:nvPr/>
            </p:nvSpPr>
            <p:spPr>
              <a:xfrm>
                <a:off x="8340424" y="1637444"/>
                <a:ext cx="1239629" cy="46166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rPr>
                  <a:t>Datasets</a:t>
                </a:r>
                <a:endPar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grpSp>
        <p:sp>
          <p:nvSpPr>
            <p:cNvPr id="37" name="圆角矩形 3"/>
            <p:cNvSpPr/>
            <p:nvPr>
              <p:custDataLst>
                <p:tags r:id="rId1"/>
              </p:custDataLst>
            </p:nvPr>
          </p:nvSpPr>
          <p:spPr>
            <a:xfrm>
              <a:off x="6641582" y="2153903"/>
              <a:ext cx="4811078" cy="3523323"/>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41" name="组合 40"/>
          <p:cNvGrpSpPr/>
          <p:nvPr/>
        </p:nvGrpSpPr>
        <p:grpSpPr>
          <a:xfrm>
            <a:off x="214598" y="1837619"/>
            <a:ext cx="3866132" cy="3974054"/>
            <a:chOff x="6641582" y="1703172"/>
            <a:chExt cx="4811078" cy="3974054"/>
          </a:xfrm>
        </p:grpSpPr>
        <p:grpSp>
          <p:nvGrpSpPr>
            <p:cNvPr id="42" name="组合 41"/>
            <p:cNvGrpSpPr/>
            <p:nvPr/>
          </p:nvGrpSpPr>
          <p:grpSpPr>
            <a:xfrm>
              <a:off x="7855103" y="1703172"/>
              <a:ext cx="2327760" cy="470268"/>
              <a:chOff x="7859891" y="1651517"/>
              <a:chExt cx="2327760" cy="470268"/>
            </a:xfrm>
          </p:grpSpPr>
          <p:sp>
            <p:nvSpPr>
              <p:cNvPr id="44" name="圆角矩形 56"/>
              <p:cNvSpPr/>
              <p:nvPr/>
            </p:nvSpPr>
            <p:spPr>
              <a:xfrm>
                <a:off x="7859891" y="1651517"/>
                <a:ext cx="2327760" cy="444480"/>
              </a:xfrm>
              <a:prstGeom prst="roundRect">
                <a:avLst>
                  <a:gd name="adj" fmla="val 50000"/>
                </a:avLst>
              </a:prstGeom>
              <a:gradFill>
                <a:gsLst>
                  <a:gs pos="0">
                    <a:srgbClr val="9A0001"/>
                  </a:gs>
                  <a:gs pos="100000">
                    <a:srgbClr val="9A0001">
                      <a:alpha val="35000"/>
                    </a:srgbClr>
                  </a:gs>
                </a:gsLst>
                <a:lin ang="0" scaled="0"/>
              </a:gradFill>
              <a:ln w="6350" cap="flat" cmpd="sng" algn="ctr">
                <a:solidFill>
                  <a:srgbClr val="F94B59"/>
                </a:solidFill>
                <a:prstDash val="solid"/>
                <a:miter lim="800000"/>
              </a:ln>
              <a:effectLst/>
            </p:spPr>
            <p:txBody>
              <a:bodyPr rtlCol="0" anchor="ctr"/>
              <a:lstStyle/>
              <a:p>
                <a:pPr marL="0" marR="0" lvl="0" indent="0" algn="ctr" defTabSz="384175" eaLnBrk="1" fontAlgn="auto" latinLnBrk="0" hangingPunct="1">
                  <a:lnSpc>
                    <a:spcPct val="100000"/>
                  </a:lnSpc>
                  <a:spcBef>
                    <a:spcPts val="0"/>
                  </a:spcBef>
                  <a:spcAft>
                    <a:spcPts val="0"/>
                  </a:spcAft>
                  <a:buClrTx/>
                  <a:buSzTx/>
                  <a:buFontTx/>
                  <a:buNone/>
                  <a:defRPr/>
                </a:pPr>
                <a:endParaRPr kumimoji="0" lang="zh-CN" altLang="en-US" sz="7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sp>
            <p:nvSpPr>
              <p:cNvPr id="45" name="文本框 44"/>
              <p:cNvSpPr txBox="1"/>
              <p:nvPr/>
            </p:nvSpPr>
            <p:spPr>
              <a:xfrm>
                <a:off x="8147016" y="1660120"/>
                <a:ext cx="1934058" cy="461665"/>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Platform</a:t>
                </a:r>
                <a:endParaRPr kumimoji="0" lang="en-US" altLang="zh-CN" sz="24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sp>
          <p:nvSpPr>
            <p:cNvPr id="43" name="圆角矩形 3"/>
            <p:cNvSpPr/>
            <p:nvPr>
              <p:custDataLst>
                <p:tags r:id="rId2"/>
              </p:custDataLst>
            </p:nvPr>
          </p:nvSpPr>
          <p:spPr>
            <a:xfrm>
              <a:off x="6641582" y="2153903"/>
              <a:ext cx="4811078" cy="3523323"/>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srgbClr val="FFFFFF"/>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50" name="组合 49"/>
          <p:cNvGrpSpPr/>
          <p:nvPr/>
        </p:nvGrpSpPr>
        <p:grpSpPr>
          <a:xfrm>
            <a:off x="347512" y="2640555"/>
            <a:ext cx="1636200" cy="1636200"/>
            <a:chOff x="347526" y="3025510"/>
            <a:chExt cx="1636200" cy="1636200"/>
          </a:xfrm>
        </p:grpSpPr>
        <p:sp>
          <p:nvSpPr>
            <p:cNvPr id="46" name="椭圆 45"/>
            <p:cNvSpPr/>
            <p:nvPr/>
          </p:nvSpPr>
          <p:spPr>
            <a:xfrm rot="20512666">
              <a:off x="347526" y="3025510"/>
              <a:ext cx="1636200" cy="1636200"/>
            </a:xfrm>
            <a:prstGeom prst="ellipse">
              <a:avLst/>
            </a:prstGeom>
            <a:gradFill>
              <a:gsLst>
                <a:gs pos="45000">
                  <a:srgbClr val="9A0001">
                    <a:alpha val="0"/>
                  </a:srgbClr>
                </a:gs>
                <a:gs pos="100000">
                  <a:srgbClr val="9A0001">
                    <a:alpha val="28000"/>
                  </a:srgbClr>
                </a:gs>
              </a:gsLst>
              <a:lin ang="5400000" scaled="0"/>
            </a:gradFill>
            <a:ln w="6350">
              <a:gradFill>
                <a:gsLst>
                  <a:gs pos="0">
                    <a:srgbClr val="FF2442">
                      <a:alpha val="0"/>
                    </a:srgbClr>
                  </a:gs>
                  <a:gs pos="100000">
                    <a:srgbClr val="FF2442">
                      <a:alpha val="46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marL="0" marR="0" lvl="0" indent="0" algn="ctr" defTabSz="177800" eaLnBrk="1" fontAlgn="auto" latinLnBrk="0" hangingPunct="1">
                <a:lnSpc>
                  <a:spcPct val="110000"/>
                </a:lnSpc>
                <a:spcBef>
                  <a:spcPts val="0"/>
                </a:spcBef>
                <a:spcAft>
                  <a:spcPts val="0"/>
                </a:spcAft>
                <a:buClrTx/>
                <a:buSzTx/>
                <a:buFontTx/>
                <a:buNone/>
                <a:defRPr/>
              </a:pPr>
              <a:endParaRPr kumimoji="1" lang="zh-CN" altLang="en-US" sz="815" b="0" i="0" u="none" strike="noStrike" kern="1200" cap="none" spc="0" normalizeH="0" baseline="0" noProof="0" dirty="0">
                <a:ln>
                  <a:noFill/>
                </a:ln>
                <a:solidFill>
                  <a:prstClr val="white"/>
                </a:solidFill>
                <a:effectLst/>
                <a:uLnTx/>
                <a:uFillTx/>
                <a:latin typeface="Arial" panose="020B0604020202020204" pitchFamily="34" charset="0"/>
                <a:ea typeface="FZLanTingHeiS-DB-GB" panose="02000000000000000000" pitchFamily="2" charset="-122"/>
                <a:cs typeface="Arial" panose="020B0604020202020204" pitchFamily="34" charset="0"/>
              </a:endParaRPr>
            </a:p>
          </p:txBody>
        </p:sp>
        <p:sp>
          <p:nvSpPr>
            <p:cNvPr id="47" name="方能演亦31"/>
            <p:cNvSpPr/>
            <p:nvPr/>
          </p:nvSpPr>
          <p:spPr>
            <a:xfrm>
              <a:off x="578983" y="3256966"/>
              <a:ext cx="1173285" cy="1173285"/>
            </a:xfrm>
            <a:prstGeom prst="ellipse">
              <a:avLst/>
            </a:prstGeom>
            <a:gradFill flip="none" rotWithShape="1">
              <a:gsLst>
                <a:gs pos="0">
                  <a:srgbClr val="9A0001"/>
                </a:gs>
                <a:gs pos="100000">
                  <a:srgbClr val="9A0001">
                    <a:alpha val="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77800" eaLnBrk="1" fontAlgn="auto" latinLnBrk="0" hangingPunct="1">
                <a:lnSpc>
                  <a:spcPct val="100000"/>
                </a:lnSpc>
                <a:spcBef>
                  <a:spcPts val="0"/>
                </a:spcBef>
                <a:spcAft>
                  <a:spcPts val="0"/>
                </a:spcAft>
                <a:buClrTx/>
                <a:buSzTx/>
                <a:buFontTx/>
                <a:buNone/>
                <a:defRPr/>
              </a:pPr>
              <a:endParaRPr kumimoji="1" lang="zh-CN" altLang="en-US" sz="700" b="0" i="0" u="none" strike="noStrike" kern="1200" cap="none" spc="0" normalizeH="0" baseline="0" noProof="0" dirty="0">
                <a:ln>
                  <a:noFill/>
                </a:ln>
                <a:solidFill>
                  <a:prstClr val="white"/>
                </a:solidFill>
                <a:effectLst/>
                <a:uLnTx/>
                <a:uFillTx/>
                <a:latin typeface="Arial" panose="020B0604020202020204" pitchFamily="34" charset="0"/>
                <a:ea typeface="方正可变兰亭黑 GBK Normal" panose="02000600000000000000" pitchFamily="2" charset="-122"/>
                <a:cs typeface="Arial" panose="020B0604020202020204" pitchFamily="34" charset="0"/>
              </a:endParaRPr>
            </a:p>
          </p:txBody>
        </p:sp>
        <p:sp>
          <p:nvSpPr>
            <p:cNvPr id="48" name="文本框 47"/>
            <p:cNvSpPr txBox="1"/>
            <p:nvPr/>
          </p:nvSpPr>
          <p:spPr>
            <a:xfrm>
              <a:off x="712616" y="3581998"/>
              <a:ext cx="906017" cy="523220"/>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CPU</a:t>
              </a:r>
              <a:endPar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grpSp>
        <p:nvGrpSpPr>
          <p:cNvPr id="51" name="组合 50"/>
          <p:cNvGrpSpPr/>
          <p:nvPr/>
        </p:nvGrpSpPr>
        <p:grpSpPr>
          <a:xfrm>
            <a:off x="2229155" y="2712222"/>
            <a:ext cx="1636200" cy="1636200"/>
            <a:chOff x="347526" y="3025510"/>
            <a:chExt cx="1636200" cy="1636200"/>
          </a:xfrm>
        </p:grpSpPr>
        <p:sp>
          <p:nvSpPr>
            <p:cNvPr id="52" name="椭圆 51"/>
            <p:cNvSpPr/>
            <p:nvPr/>
          </p:nvSpPr>
          <p:spPr>
            <a:xfrm rot="20512666">
              <a:off x="347526" y="3025510"/>
              <a:ext cx="1636200" cy="1636200"/>
            </a:xfrm>
            <a:prstGeom prst="ellipse">
              <a:avLst/>
            </a:prstGeom>
            <a:gradFill>
              <a:gsLst>
                <a:gs pos="45000">
                  <a:srgbClr val="9A0001">
                    <a:alpha val="0"/>
                  </a:srgbClr>
                </a:gs>
                <a:gs pos="100000">
                  <a:srgbClr val="9A0001">
                    <a:alpha val="28000"/>
                  </a:srgbClr>
                </a:gs>
              </a:gsLst>
              <a:lin ang="5400000" scaled="0"/>
            </a:gradFill>
            <a:ln w="6350">
              <a:gradFill>
                <a:gsLst>
                  <a:gs pos="0">
                    <a:srgbClr val="FF2442">
                      <a:alpha val="0"/>
                    </a:srgbClr>
                  </a:gs>
                  <a:gs pos="100000">
                    <a:srgbClr val="FF2442">
                      <a:alpha val="46000"/>
                    </a:srgbClr>
                  </a:gs>
                </a:gsLst>
                <a:lin ang="5400000" scaled="1"/>
              </a:gradFill>
            </a:ln>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marL="0" marR="0" lvl="0" indent="0" algn="ctr" defTabSz="177800" eaLnBrk="1" fontAlgn="auto" latinLnBrk="0" hangingPunct="1">
                <a:lnSpc>
                  <a:spcPct val="110000"/>
                </a:lnSpc>
                <a:spcBef>
                  <a:spcPts val="0"/>
                </a:spcBef>
                <a:spcAft>
                  <a:spcPts val="0"/>
                </a:spcAft>
                <a:buClrTx/>
                <a:buSzTx/>
                <a:buFontTx/>
                <a:buNone/>
                <a:defRPr/>
              </a:pPr>
              <a:endParaRPr kumimoji="1" lang="zh-CN" altLang="en-US" sz="815" b="0" i="0" u="none" strike="noStrike" kern="1200" cap="none" spc="0" normalizeH="0" baseline="0" noProof="0" dirty="0">
                <a:ln>
                  <a:noFill/>
                </a:ln>
                <a:solidFill>
                  <a:prstClr val="white"/>
                </a:solidFill>
                <a:effectLst/>
                <a:uLnTx/>
                <a:uFillTx/>
                <a:latin typeface="Arial" panose="020B0604020202020204" pitchFamily="34" charset="0"/>
                <a:ea typeface="FZLanTingHeiS-DB-GB" panose="02000000000000000000" pitchFamily="2" charset="-122"/>
                <a:cs typeface="Arial" panose="020B0604020202020204" pitchFamily="34" charset="0"/>
              </a:endParaRPr>
            </a:p>
          </p:txBody>
        </p:sp>
        <p:sp>
          <p:nvSpPr>
            <p:cNvPr id="53" name="方能演亦31"/>
            <p:cNvSpPr/>
            <p:nvPr/>
          </p:nvSpPr>
          <p:spPr>
            <a:xfrm>
              <a:off x="578983" y="3256966"/>
              <a:ext cx="1173285" cy="1173285"/>
            </a:xfrm>
            <a:prstGeom prst="ellipse">
              <a:avLst/>
            </a:prstGeom>
            <a:gradFill flip="none" rotWithShape="1">
              <a:gsLst>
                <a:gs pos="0">
                  <a:srgbClr val="9A0001"/>
                </a:gs>
                <a:gs pos="100000">
                  <a:srgbClr val="9A0001">
                    <a:alpha val="0"/>
                  </a:srgbClr>
                </a:gs>
              </a:gsLst>
              <a:lin ang="270000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177800" eaLnBrk="1" fontAlgn="auto" latinLnBrk="0" hangingPunct="1">
                <a:lnSpc>
                  <a:spcPct val="100000"/>
                </a:lnSpc>
                <a:spcBef>
                  <a:spcPts val="0"/>
                </a:spcBef>
                <a:spcAft>
                  <a:spcPts val="0"/>
                </a:spcAft>
                <a:buClrTx/>
                <a:buSzTx/>
                <a:buFontTx/>
                <a:buNone/>
                <a:defRPr/>
              </a:pPr>
              <a:endParaRPr kumimoji="1" lang="zh-CN" altLang="en-US" sz="700" b="0" i="0" u="none" strike="noStrike" kern="1200" cap="none" spc="0" normalizeH="0" baseline="0" noProof="0" dirty="0">
                <a:ln>
                  <a:noFill/>
                </a:ln>
                <a:solidFill>
                  <a:prstClr val="white"/>
                </a:solidFill>
                <a:effectLst/>
                <a:uLnTx/>
                <a:uFillTx/>
                <a:latin typeface="Arial" panose="020B0604020202020204" pitchFamily="34" charset="0"/>
                <a:ea typeface="方正可变兰亭黑 GBK Normal" panose="02000600000000000000" pitchFamily="2" charset="-122"/>
                <a:cs typeface="Arial" panose="020B0604020202020204" pitchFamily="34" charset="0"/>
              </a:endParaRPr>
            </a:p>
          </p:txBody>
        </p:sp>
        <p:sp>
          <p:nvSpPr>
            <p:cNvPr id="54" name="文本框 53"/>
            <p:cNvSpPr txBox="1"/>
            <p:nvPr/>
          </p:nvSpPr>
          <p:spPr>
            <a:xfrm>
              <a:off x="627154" y="3581998"/>
              <a:ext cx="1070486" cy="523220"/>
            </a:xfrm>
            <a:prstGeom prst="rect">
              <a:avLst/>
            </a:prstGeom>
            <a:noFill/>
          </p:spPr>
          <p:txBody>
            <a:bodyPr wrap="none" rtlCol="0">
              <a:spAutoFit/>
            </a:bodyPr>
            <a:lstStyle/>
            <a:p>
              <a:pPr marL="0" marR="0" lvl="0" indent="0" algn="l" defTabSz="914400" eaLnBrk="1" fontAlgn="auto" latinLnBrk="0" hangingPunct="1">
                <a:lnSpc>
                  <a:spcPct val="100000"/>
                </a:lnSpc>
                <a:spcBef>
                  <a:spcPts val="0"/>
                </a:spcBef>
                <a:spcAft>
                  <a:spcPts val="0"/>
                </a:spcAft>
                <a:buClrTx/>
                <a:buSzTx/>
                <a:buFontTx/>
                <a:buNone/>
                <a:defRPr/>
              </a:pPr>
              <a:r>
                <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rPr>
                <a:t>FPGA</a:t>
              </a:r>
              <a:endParaRPr kumimoji="0" lang="en-US" altLang="zh-CN" sz="2800" b="1" i="0" u="none" strike="noStrike" kern="1200" cap="none" spc="0" normalizeH="0" baseline="0" noProof="0" dirty="0">
                <a:ln>
                  <a:noFill/>
                </a:ln>
                <a:solidFill>
                  <a:srgbClr val="FFFFFF"/>
                </a:solidFill>
                <a:effectLst/>
                <a:uLnTx/>
                <a:uFillTx/>
                <a:latin typeface="Arial" panose="020B0604020202020204" pitchFamily="34" charset="0"/>
                <a:ea typeface="等线" panose="02010600030101010101" charset="-122"/>
                <a:cs typeface="Arial" panose="020B0604020202020204" pitchFamily="34" charset="0"/>
              </a:endParaRPr>
            </a:p>
          </p:txBody>
        </p:sp>
      </p:grpSp>
      <p:sp>
        <p:nvSpPr>
          <p:cNvPr id="59" name="文本框 58"/>
          <p:cNvSpPr txBox="1"/>
          <p:nvPr/>
        </p:nvSpPr>
        <p:spPr>
          <a:xfrm>
            <a:off x="31305" y="4540158"/>
            <a:ext cx="2268609"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Software</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p:txBody>
      </p:sp>
      <p:sp>
        <p:nvSpPr>
          <p:cNvPr id="60" name="文本框 59"/>
          <p:cNvSpPr txBox="1"/>
          <p:nvPr/>
        </p:nvSpPr>
        <p:spPr>
          <a:xfrm>
            <a:off x="1926030" y="4556912"/>
            <a:ext cx="2268609" cy="369332"/>
          </a:xfrm>
          <a:prstGeom prst="rect">
            <a:avLst/>
          </a:prstGeom>
          <a:noFill/>
        </p:spPr>
        <p:txBody>
          <a:bodyPr wrap="square">
            <a:spAutoFit/>
          </a:bodyPr>
          <a:lstStyle/>
          <a:p>
            <a:pPr marL="0" marR="0" lvl="0" indent="0" algn="ctr" defTabSz="914400" eaLnBrk="1" fontAlgn="auto" latinLnBrk="0" hangingPunct="1">
              <a:lnSpc>
                <a:spcPct val="100000"/>
              </a:lnSpc>
              <a:spcBef>
                <a:spcPts val="0"/>
              </a:spcBef>
              <a:spcAft>
                <a:spcPts val="0"/>
              </a:spcAft>
              <a:buClrTx/>
              <a:buSzTx/>
              <a:buFontTx/>
              <a:buNone/>
              <a:defRPr/>
            </a:pPr>
            <a:r>
              <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rPr>
              <a:t>Hardware</a:t>
            </a:r>
            <a:endParaRPr kumimoji="0" lang="en-US" altLang="zh-CN" sz="1800" b="0" i="0" u="none" strike="noStrike" kern="1200" cap="none" spc="0" normalizeH="0" baseline="0" noProof="0" dirty="0">
              <a:ln>
                <a:noFill/>
              </a:ln>
              <a:solidFill>
                <a:srgbClr val="000000"/>
              </a:solidFill>
              <a:effectLst/>
              <a:uLnTx/>
              <a:uFillTx/>
              <a:latin typeface="Arial" panose="020B0604020202020204" pitchFamily="34" charset="0"/>
              <a:ea typeface="等线" panose="02010600030101010101" charset="-122"/>
              <a:cs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 name="圆角矩形 3"/>
          <p:cNvSpPr/>
          <p:nvPr>
            <p:custDataLst>
              <p:tags r:id="rId1"/>
            </p:custDataLst>
          </p:nvPr>
        </p:nvSpPr>
        <p:spPr>
          <a:xfrm>
            <a:off x="262766" y="1806545"/>
            <a:ext cx="6691870" cy="4622533"/>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Settings</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mc:AlternateContent xmlns:mc="http://schemas.openxmlformats.org/markup-compatibility/2006">
        <mc:Choice xmlns:a14="http://schemas.microsoft.com/office/drawing/2010/main" Requires="a14">
          <p:sp>
            <p:nvSpPr>
              <p:cNvPr id="14" name="文本框 13"/>
              <p:cNvSpPr txBox="1"/>
              <p:nvPr/>
            </p:nvSpPr>
            <p:spPr>
              <a:xfrm>
                <a:off x="7162447" y="2576647"/>
                <a:ext cx="4660329" cy="3179653"/>
              </a:xfrm>
              <a:prstGeom prst="rect">
                <a:avLst/>
              </a:prstGeom>
              <a:noFill/>
            </p:spPr>
            <p:txBody>
              <a:bodyPr wrap="square">
                <a:spAutoFit/>
              </a:bodyPr>
              <a:lstStyle/>
              <a:p>
                <a:pPr marL="742950" lvl="1" indent="-285750">
                  <a:lnSpc>
                    <a:spcPct val="150000"/>
                  </a:lnSpc>
                  <a:buFont typeface="Arial" panose="020B0604020202020204" pitchFamily="34" charset="0"/>
                  <a:buChar char="•"/>
                </a:pPr>
                <a:r>
                  <a:rPr lang="en-US" altLang="zh-CN" dirty="0">
                    <a:latin typeface="+mn-lt"/>
                  </a:rPr>
                  <a:t>Frequency Estimation</a:t>
                </a:r>
                <a:endParaRPr lang="en-US" altLang="zh-CN" dirty="0">
                  <a:latin typeface="+mn-lt"/>
                </a:endParaRPr>
              </a:p>
              <a:p>
                <a:pPr marL="742950" lvl="1" indent="-285750">
                  <a:lnSpc>
                    <a:spcPct val="150000"/>
                  </a:lnSpc>
                  <a:buFont typeface="Arial" panose="020B0604020202020204" pitchFamily="34" charset="0"/>
                  <a:buChar char="•"/>
                </a:pPr>
                <a:r>
                  <a:rPr lang="en-US" altLang="zh-CN" dirty="0">
                    <a:latin typeface="+mn-lt"/>
                  </a:rPr>
                  <a:t>Heavy Hitter Detection</a:t>
                </a:r>
                <a:endParaRPr lang="en-US" altLang="zh-CN" dirty="0">
                  <a:latin typeface="+mn-lt"/>
                </a:endParaRPr>
              </a:p>
              <a:p>
                <a:pPr marL="742950" lvl="1" indent="-285750">
                  <a:lnSpc>
                    <a:spcPct val="150000"/>
                  </a:lnSpc>
                  <a:buFont typeface="Arial" panose="020B0604020202020204" pitchFamily="34" charset="0"/>
                  <a:buChar char="•"/>
                </a:pPr>
                <a:r>
                  <a:rPr lang="en-US" altLang="zh-CN" dirty="0">
                    <a:latin typeface="+mn-lt"/>
                  </a:rPr>
                  <a:t>Heavy Change Detection</a:t>
                </a:r>
                <a:endParaRPr lang="en-US" altLang="zh-CN" dirty="0">
                  <a:latin typeface="+mn-lt"/>
                </a:endParaRPr>
              </a:p>
              <a:p>
                <a:pPr marL="742950" lvl="1" indent="-285750">
                  <a:lnSpc>
                    <a:spcPct val="150000"/>
                  </a:lnSpc>
                  <a:buFont typeface="Arial" panose="020B0604020202020204" pitchFamily="34" charset="0"/>
                  <a:buChar char="•"/>
                </a:pPr>
                <a:r>
                  <a:rPr lang="en-US" altLang="zh-CN" dirty="0">
                    <a:latin typeface="+mn-lt"/>
                  </a:rPr>
                  <a:t>Item size distribution</a:t>
                </a:r>
                <a:endParaRPr lang="en-US" altLang="zh-CN" dirty="0">
                  <a:latin typeface="+mn-lt"/>
                </a:endParaRPr>
              </a:p>
              <a:p>
                <a:pPr marL="742950" lvl="1" indent="-285750">
                  <a:lnSpc>
                    <a:spcPct val="150000"/>
                  </a:lnSpc>
                  <a:buFont typeface="Arial" panose="020B0604020202020204" pitchFamily="34" charset="0"/>
                  <a:buChar char="•"/>
                </a:pPr>
                <a:r>
                  <a:rPr lang="en-US" altLang="zh-CN" dirty="0">
                    <a:latin typeface="+mn-lt"/>
                  </a:rPr>
                  <a:t>Entropy Estimation:   </a:t>
                </a:r>
                <a:endParaRPr lang="en-US" altLang="zh-CN" dirty="0">
                  <a:latin typeface="+mn-lt"/>
                </a:endParaRPr>
              </a:p>
              <a:p>
                <a:pPr lvl="1">
                  <a:lnSpc>
                    <a:spcPct val="150000"/>
                  </a:lnSpc>
                </a:pPr>
                <a:r>
                  <a:rPr lang="en-US" altLang="zh-CN" dirty="0">
                    <a:latin typeface="+mn-lt"/>
                  </a:rPr>
                  <a:t> </a:t>
                </a:r>
                <a14:m>
                  <m:oMath xmlns:m="http://schemas.openxmlformats.org/officeDocument/2006/math">
                    <m:nary>
                      <m:naryPr>
                        <m:chr m:val="∑"/>
                        <m:ctrlPr>
                          <a:rPr lang="pt-BR" altLang="zh-CN" i="1" smtClean="0">
                            <a:latin typeface="Cambria Math" panose="02040503050406030204" pitchFamily="18" charset="0"/>
                          </a:rPr>
                        </m:ctrlPr>
                      </m:naryPr>
                      <m:sub>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𝐸</m:t>
                        </m:r>
                      </m:sub>
                      <m:sup/>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func>
                          <m:funcPr>
                            <m:ctrlPr>
                              <a:rPr lang="en-US" altLang="zh-CN" b="0" i="1" smtClean="0">
                                <a:latin typeface="Cambria Math" panose="02040503050406030204" pitchFamily="18" charset="0"/>
                              </a:rPr>
                            </m:ctrlPr>
                          </m:funcPr>
                          <m:fName>
                            <m:sSub>
                              <m:sSubPr>
                                <m:ctrlPr>
                                  <a:rPr lang="en-US" altLang="zh-CN" b="0" i="1" smtClean="0">
                                    <a:latin typeface="Cambria Math" panose="02040503050406030204" pitchFamily="18" charset="0"/>
                                  </a:rPr>
                                </m:ctrlPr>
                              </m:sSubPr>
                              <m:e>
                                <m:r>
                                  <m:rPr>
                                    <m:sty m:val="p"/>
                                  </m:rPr>
                                  <a:rPr lang="en-US" altLang="zh-CN" b="0" i="0" smtClean="0">
                                    <a:latin typeface="Cambria Math" panose="02040503050406030204" pitchFamily="18" charset="0"/>
                                  </a:rPr>
                                  <m:t>log</m:t>
                                </m:r>
                              </m:e>
                              <m:sub>
                                <m:r>
                                  <a:rPr lang="en-US" altLang="zh-CN" b="0" i="1" smtClean="0">
                                    <a:latin typeface="Cambria Math" panose="02040503050406030204" pitchFamily="18" charset="0"/>
                                  </a:rPr>
                                  <m:t>2</m:t>
                                </m:r>
                              </m:sub>
                            </m:sSub>
                          </m:fName>
                          <m:e>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den>
                            </m:f>
                          </m:e>
                        </m:func>
                      </m:e>
                    </m:nary>
                    <m:r>
                      <a:rPr lang="en-US" altLang="zh-CN" b="0" i="0" smtClean="0">
                        <a:latin typeface="Cambria Math" panose="02040503050406030204" pitchFamily="18" charset="0"/>
                      </a:rPr>
                      <m:t> </m:t>
                    </m:r>
                  </m:oMath>
                </a14:m>
                <a:r>
                  <a:rPr lang="en-US" altLang="zh-CN" dirty="0">
                    <a:latin typeface="+mn-lt"/>
                  </a:rPr>
                  <a:t> , where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𝑝</m:t>
                        </m:r>
                      </m:e>
                      <m:sub>
                        <m:r>
                          <a:rPr lang="en-US" altLang="zh-CN" b="0" i="1" smtClean="0">
                            <a:latin typeface="Cambria Math" panose="02040503050406030204" pitchFamily="18" charset="0"/>
                          </a:rPr>
                          <m:t>𝑖</m:t>
                        </m:r>
                      </m:sub>
                    </m:sSub>
                  </m:oMath>
                </a14:m>
                <a:r>
                  <a:rPr lang="en-US" altLang="zh-CN" dirty="0">
                    <a:latin typeface="+mn-lt"/>
                  </a:rPr>
                  <a:t> is</a:t>
                </a:r>
                <a:r>
                  <a:rPr lang="en-US" altLang="zh-CN" dirty="0"/>
                  <a:t> </a:t>
                </a:r>
                <a14:m>
                  <m:oMath xmlns:m="http://schemas.openxmlformats.org/officeDocument/2006/math">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num>
                      <m:den>
                        <m:r>
                          <a:rPr lang="en-US" altLang="zh-CN" b="0" i="1" smtClean="0">
                            <a:latin typeface="Cambria Math" panose="02040503050406030204" pitchFamily="18" charset="0"/>
                          </a:rPr>
                          <m:t>𝑁</m:t>
                        </m:r>
                      </m:den>
                    </m:f>
                  </m:oMath>
                </a14:m>
                <a:r>
                  <a:rPr lang="en-US" altLang="zh-CN" dirty="0">
                    <a:latin typeface="+mn-lt"/>
                  </a:rPr>
                  <a:t>  (probability of occurrence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a14:m>
                <a:r>
                  <a:rPr lang="zh-CN" altLang="en-US" dirty="0">
                    <a:latin typeface="+mn-lt"/>
                  </a:rPr>
                  <a:t> </a:t>
                </a:r>
                <a:r>
                  <a:rPr lang="en-US" altLang="zh-CN" dirty="0">
                    <a:latin typeface="+mn-lt"/>
                  </a:rPr>
                  <a:t>).</a:t>
                </a:r>
                <a:endParaRPr lang="en-US" altLang="zh-CN" dirty="0">
                  <a:latin typeface="+mn-lt"/>
                </a:endParaRPr>
              </a:p>
            </p:txBody>
          </p:sp>
        </mc:Choice>
        <mc:Fallback>
          <p:sp>
            <p:nvSpPr>
              <p:cNvPr id="14" name="文本框 13"/>
              <p:cNvSpPr txBox="1">
                <a:spLocks noRot="1" noChangeAspect="1" noMove="1" noResize="1" noEditPoints="1" noAdjustHandles="1" noChangeArrowheads="1" noChangeShapeType="1" noTextEdit="1"/>
              </p:cNvSpPr>
              <p:nvPr/>
            </p:nvSpPr>
            <p:spPr>
              <a:xfrm>
                <a:off x="7162447" y="2576647"/>
                <a:ext cx="4660329" cy="3179653"/>
              </a:xfrm>
              <a:prstGeom prst="rect">
                <a:avLst/>
              </a:prstGeom>
              <a:blipFill rotWithShape="1">
                <a:blip r:embed="rId2"/>
                <a:stretch>
                  <a:fillRect l="-6" t="-14" r="7" b="-1417"/>
                </a:stretch>
              </a:blipFill>
            </p:spPr>
            <p:txBody>
              <a:bodyPr/>
              <a:lstStyle/>
              <a:p>
                <a:r>
                  <a:rPr lang="zh-CN" altLang="en-US">
                    <a:noFill/>
                  </a:rPr>
                  <a:t> </a:t>
                </a:r>
              </a:p>
            </p:txBody>
          </p:sp>
        </mc:Fallback>
      </mc:AlternateContent>
      <p:sp>
        <p:nvSpPr>
          <p:cNvPr id="16" name="文本框 15"/>
          <p:cNvSpPr txBox="1"/>
          <p:nvPr/>
        </p:nvSpPr>
        <p:spPr>
          <a:xfrm>
            <a:off x="341714" y="2653924"/>
            <a:ext cx="2346153" cy="646331"/>
          </a:xfrm>
          <a:prstGeom prst="rect">
            <a:avLst/>
          </a:prstGeom>
          <a:noFill/>
        </p:spPr>
        <p:txBody>
          <a:bodyPr wrap="square">
            <a:spAutoFit/>
          </a:bodyPr>
          <a:lstStyle/>
          <a:p>
            <a:r>
              <a:rPr lang="en-US" altLang="zh-CN" dirty="0">
                <a:latin typeface="+mn-lt"/>
              </a:rPr>
              <a:t>CM sketch (CM)</a:t>
            </a:r>
            <a:endParaRPr lang="en-US" altLang="zh-CN" dirty="0">
              <a:latin typeface="+mn-lt"/>
            </a:endParaRPr>
          </a:p>
          <a:p>
            <a:r>
              <a:rPr lang="en-US" altLang="zh-CN" dirty="0">
                <a:latin typeface="+mn-lt"/>
              </a:rPr>
              <a:t>Nitro sketch (NI) </a:t>
            </a:r>
            <a:endParaRPr lang="zh-CN" altLang="en-US" dirty="0"/>
          </a:p>
        </p:txBody>
      </p:sp>
      <p:grpSp>
        <p:nvGrpSpPr>
          <p:cNvPr id="2" name="组合 1"/>
          <p:cNvGrpSpPr/>
          <p:nvPr/>
        </p:nvGrpSpPr>
        <p:grpSpPr>
          <a:xfrm>
            <a:off x="3102974" y="2664317"/>
            <a:ext cx="416789" cy="650299"/>
            <a:chOff x="1535888" y="960648"/>
            <a:chExt cx="532265" cy="1273162"/>
          </a:xfrm>
        </p:grpSpPr>
        <p:sp>
          <p:nvSpPr>
            <p:cNvPr id="4" name="等腰三角形 3"/>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8" name="等腰三角形 7"/>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等腰三角形 8"/>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19" name="组合 18"/>
          <p:cNvGrpSpPr/>
          <p:nvPr/>
        </p:nvGrpSpPr>
        <p:grpSpPr>
          <a:xfrm>
            <a:off x="3880411" y="2807812"/>
            <a:ext cx="3649043" cy="492443"/>
            <a:chOff x="6432130" y="3515360"/>
            <a:chExt cx="3649043" cy="492443"/>
          </a:xfrm>
        </p:grpSpPr>
        <p:sp>
          <p:nvSpPr>
            <p:cNvPr id="11" name="文本框 10"/>
            <p:cNvSpPr txBox="1"/>
            <p:nvPr/>
          </p:nvSpPr>
          <p:spPr>
            <a:xfrm>
              <a:off x="6760228" y="3561526"/>
              <a:ext cx="3320945" cy="398780"/>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Fixed-size counter</a:t>
              </a:r>
              <a:endParaRPr lang="en-US" altLang="zh-CN" sz="2000" b="1" dirty="0">
                <a:latin typeface="Arial" panose="020B0604020202020204" pitchFamily="34" charset="0"/>
                <a:cs typeface="Arial" panose="020B0604020202020204" pitchFamily="34" charset="0"/>
              </a:endParaRPr>
            </a:p>
          </p:txBody>
        </p:sp>
        <p:sp>
          <p:nvSpPr>
            <p:cNvPr id="17" name="矩形 16"/>
            <p:cNvSpPr/>
            <p:nvPr/>
          </p:nvSpPr>
          <p:spPr>
            <a:xfrm>
              <a:off x="6432130" y="3515360"/>
              <a:ext cx="2917417"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sp>
        <p:nvSpPr>
          <p:cNvPr id="24" name="文本框 23"/>
          <p:cNvSpPr txBox="1"/>
          <p:nvPr/>
        </p:nvSpPr>
        <p:spPr>
          <a:xfrm>
            <a:off x="341714" y="3539032"/>
            <a:ext cx="3722079" cy="923330"/>
          </a:xfrm>
          <a:prstGeom prst="rect">
            <a:avLst/>
          </a:prstGeom>
          <a:noFill/>
        </p:spPr>
        <p:txBody>
          <a:bodyPr wrap="square">
            <a:spAutoFit/>
          </a:bodyPr>
          <a:lstStyle/>
          <a:p>
            <a:r>
              <a:rPr lang="en-US" altLang="zh-CN" dirty="0">
                <a:latin typeface="+mn-lt"/>
              </a:rPr>
              <a:t>Augmented sketch (AS) </a:t>
            </a:r>
            <a:endParaRPr lang="en-US" altLang="zh-CN" dirty="0">
              <a:latin typeface="+mn-lt"/>
            </a:endParaRPr>
          </a:p>
          <a:p>
            <a:r>
              <a:rPr lang="en-US" altLang="zh-CN" dirty="0">
                <a:latin typeface="+mn-lt"/>
              </a:rPr>
              <a:t>Pyramid sketch (PCU) </a:t>
            </a:r>
            <a:endParaRPr lang="en-US" altLang="zh-CN" dirty="0">
              <a:latin typeface="+mn-lt"/>
            </a:endParaRPr>
          </a:p>
          <a:p>
            <a:r>
              <a:rPr lang="en-US" altLang="zh-CN" dirty="0">
                <a:latin typeface="+mn-lt"/>
              </a:rPr>
              <a:t>Elastic sketch (EL)</a:t>
            </a:r>
            <a:endParaRPr lang="zh-CN" altLang="en-US" dirty="0"/>
          </a:p>
        </p:txBody>
      </p:sp>
      <p:grpSp>
        <p:nvGrpSpPr>
          <p:cNvPr id="26" name="组合 25"/>
          <p:cNvGrpSpPr/>
          <p:nvPr/>
        </p:nvGrpSpPr>
        <p:grpSpPr>
          <a:xfrm>
            <a:off x="3074260" y="3681626"/>
            <a:ext cx="416789" cy="650299"/>
            <a:chOff x="1535888" y="960648"/>
            <a:chExt cx="532265" cy="1273162"/>
          </a:xfrm>
        </p:grpSpPr>
        <p:sp>
          <p:nvSpPr>
            <p:cNvPr id="31" name="等腰三角形 30"/>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2" name="等腰三角形 31"/>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33" name="等腰三角形 32"/>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8" name="组合 27"/>
          <p:cNvGrpSpPr/>
          <p:nvPr/>
        </p:nvGrpSpPr>
        <p:grpSpPr>
          <a:xfrm>
            <a:off x="3848295" y="3777633"/>
            <a:ext cx="3127825" cy="492443"/>
            <a:chOff x="5047273" y="3482457"/>
            <a:chExt cx="3127825" cy="492443"/>
          </a:xfrm>
        </p:grpSpPr>
        <p:sp>
          <p:nvSpPr>
            <p:cNvPr id="29" name="文本框 28"/>
            <p:cNvSpPr txBox="1"/>
            <p:nvPr/>
          </p:nvSpPr>
          <p:spPr>
            <a:xfrm>
              <a:off x="5047273" y="3528623"/>
              <a:ext cx="3127825" cy="400110"/>
            </a:xfrm>
            <a:prstGeom prst="rect">
              <a:avLst/>
            </a:prstGeom>
            <a:noFill/>
          </p:spPr>
          <p:txBody>
            <a:bodyPr wrap="square">
              <a:spAutoFit/>
            </a:bodyPr>
            <a:lstStyle/>
            <a:p>
              <a:pPr algn="ctr"/>
              <a:r>
                <a:rPr lang="en-US" altLang="zh-CN" sz="2000" b="1" dirty="0">
                  <a:latin typeface="Arial" panose="020B0604020202020204" pitchFamily="34" charset="0"/>
                  <a:cs typeface="Arial" panose="020B0604020202020204" pitchFamily="34" charset="0"/>
                </a:rPr>
                <a:t>Hierarchical</a:t>
              </a:r>
              <a:endParaRPr lang="en-US" altLang="zh-CN" sz="2000" b="1" dirty="0">
                <a:latin typeface="Arial" panose="020B0604020202020204" pitchFamily="34" charset="0"/>
                <a:cs typeface="Arial" panose="020B0604020202020204" pitchFamily="34" charset="0"/>
              </a:endParaRPr>
            </a:p>
          </p:txBody>
        </p:sp>
        <p:sp>
          <p:nvSpPr>
            <p:cNvPr id="30" name="矩形 29"/>
            <p:cNvSpPr/>
            <p:nvPr/>
          </p:nvSpPr>
          <p:spPr>
            <a:xfrm>
              <a:off x="5080954" y="3482457"/>
              <a:ext cx="2982170"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sp>
        <p:nvSpPr>
          <p:cNvPr id="35" name="文本框 34"/>
          <p:cNvSpPr txBox="1"/>
          <p:nvPr/>
        </p:nvSpPr>
        <p:spPr>
          <a:xfrm>
            <a:off x="353696" y="4661714"/>
            <a:ext cx="2907092" cy="923330"/>
          </a:xfrm>
          <a:prstGeom prst="rect">
            <a:avLst/>
          </a:prstGeom>
          <a:noFill/>
        </p:spPr>
        <p:txBody>
          <a:bodyPr wrap="square">
            <a:spAutoFit/>
          </a:bodyPr>
          <a:lstStyle/>
          <a:p>
            <a:r>
              <a:rPr lang="en-US" altLang="zh-CN" dirty="0">
                <a:latin typeface="+mn-lt"/>
              </a:rPr>
              <a:t>Dynamic hierarchical </a:t>
            </a:r>
            <a:endParaRPr lang="en-US" altLang="zh-CN" dirty="0">
              <a:latin typeface="+mn-lt"/>
            </a:endParaRPr>
          </a:p>
          <a:p>
            <a:r>
              <a:rPr lang="en-US" altLang="zh-CN" dirty="0">
                <a:latin typeface="+mn-lt"/>
              </a:rPr>
              <a:t>sketch (DHS)</a:t>
            </a:r>
            <a:endParaRPr lang="en-US" altLang="zh-CN" dirty="0">
              <a:latin typeface="+mn-lt"/>
            </a:endParaRPr>
          </a:p>
          <a:p>
            <a:r>
              <a:rPr lang="en-US" altLang="zh-CN" dirty="0">
                <a:latin typeface="+mn-lt"/>
              </a:rPr>
              <a:t>SALSA</a:t>
            </a:r>
            <a:endParaRPr lang="zh-CN" altLang="en-US" dirty="0"/>
          </a:p>
        </p:txBody>
      </p:sp>
      <p:grpSp>
        <p:nvGrpSpPr>
          <p:cNvPr id="37" name="组合 36"/>
          <p:cNvGrpSpPr/>
          <p:nvPr/>
        </p:nvGrpSpPr>
        <p:grpSpPr>
          <a:xfrm>
            <a:off x="3070510" y="4816529"/>
            <a:ext cx="416789" cy="650299"/>
            <a:chOff x="1535888" y="960648"/>
            <a:chExt cx="532265" cy="1273162"/>
          </a:xfrm>
        </p:grpSpPr>
        <p:sp>
          <p:nvSpPr>
            <p:cNvPr id="41" name="等腰三角形 40"/>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2" name="等腰三角形 41"/>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38" name="组合 37"/>
          <p:cNvGrpSpPr/>
          <p:nvPr/>
        </p:nvGrpSpPr>
        <p:grpSpPr>
          <a:xfrm>
            <a:off x="3751734" y="4900315"/>
            <a:ext cx="3320945" cy="492443"/>
            <a:chOff x="4938731" y="3482457"/>
            <a:chExt cx="3320945" cy="492443"/>
          </a:xfrm>
        </p:grpSpPr>
        <p:sp>
          <p:nvSpPr>
            <p:cNvPr id="39" name="文本框 38"/>
            <p:cNvSpPr txBox="1"/>
            <p:nvPr/>
          </p:nvSpPr>
          <p:spPr>
            <a:xfrm>
              <a:off x="4938731" y="3528623"/>
              <a:ext cx="3320945" cy="400110"/>
            </a:xfrm>
            <a:prstGeom prst="rect">
              <a:avLst/>
            </a:prstGeom>
            <a:noFill/>
          </p:spPr>
          <p:txBody>
            <a:bodyPr wrap="square">
              <a:spAutoFit/>
            </a:bodyPr>
            <a:lstStyle/>
            <a:p>
              <a:pPr algn="ctr"/>
              <a:r>
                <a:rPr lang="en-US" altLang="zh-CN" sz="2000" b="1" dirty="0">
                  <a:latin typeface="Arial" panose="020B0604020202020204" pitchFamily="34" charset="0"/>
                  <a:cs typeface="Arial" panose="020B0604020202020204" pitchFamily="34" charset="0"/>
                </a:rPr>
                <a:t>Self-adjusting</a:t>
              </a:r>
              <a:endParaRPr lang="en-US" altLang="zh-CN" sz="2000" b="1" dirty="0">
                <a:latin typeface="Arial" panose="020B0604020202020204" pitchFamily="34" charset="0"/>
                <a:cs typeface="Arial" panose="020B0604020202020204" pitchFamily="34" charset="0"/>
              </a:endParaRPr>
            </a:p>
          </p:txBody>
        </p:sp>
        <p:sp>
          <p:nvSpPr>
            <p:cNvPr id="40" name="矩形 39"/>
            <p:cNvSpPr/>
            <p:nvPr/>
          </p:nvSpPr>
          <p:spPr>
            <a:xfrm>
              <a:off x="5080953" y="3482457"/>
              <a:ext cx="2955895"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sp>
        <p:nvSpPr>
          <p:cNvPr id="51" name="圆角矩形 3"/>
          <p:cNvSpPr/>
          <p:nvPr>
            <p:custDataLst>
              <p:tags r:id="rId3"/>
            </p:custDataLst>
          </p:nvPr>
        </p:nvSpPr>
        <p:spPr>
          <a:xfrm>
            <a:off x="7245747" y="1835746"/>
            <a:ext cx="4592533" cy="4593332"/>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60" name="矩形 59"/>
          <p:cNvSpPr/>
          <p:nvPr/>
        </p:nvSpPr>
        <p:spPr>
          <a:xfrm>
            <a:off x="8383566" y="1675387"/>
            <a:ext cx="2648578" cy="325221"/>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7" name="组合 56"/>
          <p:cNvGrpSpPr/>
          <p:nvPr/>
        </p:nvGrpSpPr>
        <p:grpSpPr>
          <a:xfrm>
            <a:off x="8383565" y="1304680"/>
            <a:ext cx="2648578" cy="1262796"/>
            <a:chOff x="2105453" y="1182954"/>
            <a:chExt cx="2648578" cy="1262796"/>
          </a:xfrm>
        </p:grpSpPr>
        <p:sp>
          <p:nvSpPr>
            <p:cNvPr id="58" name="椭圆 57"/>
            <p:cNvSpPr/>
            <p:nvPr/>
          </p:nvSpPr>
          <p:spPr>
            <a:xfrm>
              <a:off x="2125657" y="1182954"/>
              <a:ext cx="2608171" cy="1092660"/>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59" name="文本框 58"/>
            <p:cNvSpPr txBox="1"/>
            <p:nvPr/>
          </p:nvSpPr>
          <p:spPr>
            <a:xfrm>
              <a:off x="2105453" y="1430087"/>
              <a:ext cx="2648578" cy="1015663"/>
            </a:xfrm>
            <a:prstGeom prst="rect">
              <a:avLst/>
            </a:prstGeom>
            <a:noFill/>
          </p:spPr>
          <p:txBody>
            <a:bodyPr wrap="square">
              <a:spAutoFit/>
            </a:bodyPr>
            <a:lstStyle/>
            <a:p>
              <a:pPr algn="ctr"/>
              <a:r>
                <a:rPr lang="en-US" altLang="zh-CN" sz="2000" b="1" dirty="0">
                  <a:latin typeface="+mn-lt"/>
                </a:rPr>
                <a:t>Measurement tasks</a:t>
              </a:r>
              <a:endParaRPr lang="zh-CN" altLang="en-US" sz="2000" b="1" dirty="0"/>
            </a:p>
            <a:p>
              <a:endParaRPr lang="zh-CN" altLang="en-US" sz="2000" b="1" dirty="0"/>
            </a:p>
          </p:txBody>
        </p:sp>
      </p:grpSp>
      <p:sp>
        <p:nvSpPr>
          <p:cNvPr id="63" name="矩形 62"/>
          <p:cNvSpPr/>
          <p:nvPr/>
        </p:nvSpPr>
        <p:spPr>
          <a:xfrm>
            <a:off x="2484145" y="1599298"/>
            <a:ext cx="2597190" cy="401310"/>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56" name="组合 55"/>
          <p:cNvGrpSpPr/>
          <p:nvPr/>
        </p:nvGrpSpPr>
        <p:grpSpPr>
          <a:xfrm>
            <a:off x="2484146" y="1281895"/>
            <a:ext cx="2608171" cy="1092660"/>
            <a:chOff x="2125657" y="1182954"/>
            <a:chExt cx="3095958" cy="1092660"/>
          </a:xfrm>
        </p:grpSpPr>
        <p:sp>
          <p:nvSpPr>
            <p:cNvPr id="12" name="椭圆 11"/>
            <p:cNvSpPr/>
            <p:nvPr/>
          </p:nvSpPr>
          <p:spPr>
            <a:xfrm>
              <a:off x="2125657" y="1182954"/>
              <a:ext cx="3095958" cy="1092660"/>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45" name="文本框 44"/>
            <p:cNvSpPr txBox="1"/>
            <p:nvPr/>
          </p:nvSpPr>
          <p:spPr>
            <a:xfrm>
              <a:off x="2788473" y="1375000"/>
              <a:ext cx="2380374" cy="707886"/>
            </a:xfrm>
            <a:prstGeom prst="rect">
              <a:avLst/>
            </a:prstGeom>
            <a:noFill/>
          </p:spPr>
          <p:txBody>
            <a:bodyPr wrap="square">
              <a:spAutoFit/>
            </a:bodyPr>
            <a:lstStyle/>
            <a:p>
              <a:r>
                <a:rPr lang="en-US" altLang="zh-CN" sz="2000" b="1" dirty="0">
                  <a:latin typeface="+mn-lt"/>
                </a:rPr>
                <a:t>Compared Algorithm</a:t>
              </a:r>
              <a:endParaRPr lang="zh-CN" altLang="en-US" sz="2000" b="1" dirty="0"/>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圆角矩形 3"/>
          <p:cNvSpPr/>
          <p:nvPr>
            <p:custDataLst>
              <p:tags r:id="rId1"/>
            </p:custDataLst>
          </p:nvPr>
        </p:nvSpPr>
        <p:spPr>
          <a:xfrm>
            <a:off x="794457" y="1835746"/>
            <a:ext cx="11043824" cy="4551778"/>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0" name="矩形 9"/>
          <p:cNvSpPr/>
          <p:nvPr/>
        </p:nvSpPr>
        <p:spPr>
          <a:xfrm>
            <a:off x="5284238" y="1580070"/>
            <a:ext cx="2142709" cy="448707"/>
          </a:xfrm>
          <a:prstGeom prst="rect">
            <a:avLst/>
          </a:prstGeom>
          <a:solidFill>
            <a:srgbClr val="FFFFF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Settings</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mc:AlternateContent xmlns:mc="http://schemas.openxmlformats.org/markup-compatibility/2006">
        <mc:Choice xmlns:a14="http://schemas.microsoft.com/office/drawing/2010/main" Requires="a14">
          <p:sp>
            <p:nvSpPr>
              <p:cNvPr id="27" name="文本框 26"/>
              <p:cNvSpPr txBox="1"/>
              <p:nvPr/>
            </p:nvSpPr>
            <p:spPr>
              <a:xfrm>
                <a:off x="759001" y="2453012"/>
                <a:ext cx="11114735" cy="3558603"/>
              </a:xfrm>
              <a:prstGeom prst="rect">
                <a:avLst/>
              </a:prstGeom>
              <a:noFill/>
            </p:spPr>
            <p:txBody>
              <a:bodyPr wrap="square" rtlCol="0">
                <a:spAutoFit/>
              </a:bodyPr>
              <a:lstStyle/>
              <a:p>
                <a:pPr marL="742950" lvl="1" indent="-285750">
                  <a:lnSpc>
                    <a:spcPct val="120000"/>
                  </a:lnSpc>
                  <a:buFont typeface="Arial" panose="020B0604020202020204" pitchFamily="34" charset="0"/>
                  <a:buChar char="•"/>
                </a:pPr>
                <a:r>
                  <a:rPr lang="en-US" altLang="zh-CN" b="1" dirty="0">
                    <a:latin typeface="+mn-lt"/>
                  </a:rPr>
                  <a:t>AAE</a:t>
                </a:r>
                <a:r>
                  <a:rPr lang="en-US" altLang="zh-CN" dirty="0">
                    <a:latin typeface="+mn-lt"/>
                  </a:rPr>
                  <a:t> =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𝑒</m:t>
                            </m:r>
                          </m:e>
                          <m:sub>
                            <m:r>
                              <m:rPr>
                                <m:brk m:alnAt="23"/>
                              </m:rPr>
                              <a:rPr lang="en-US" altLang="zh-CN" b="0" i="1" smtClean="0">
                                <a:latin typeface="Cambria Math" panose="02040503050406030204" pitchFamily="18" charset="0"/>
                              </a:rPr>
                              <m:t>𝑖</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ub>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nary>
                  </m:oMath>
                </a14:m>
                <a:r>
                  <a:rPr lang="en-US" altLang="zh-CN" dirty="0">
                    <a:latin typeface="+mn-lt"/>
                  </a:rPr>
                  <a:t> , where </a:t>
                </a:r>
                <a14:m>
                  <m:oMath xmlns:m="http://schemas.openxmlformats.org/officeDocument/2006/math">
                    <m:sSub>
                      <m:sSubPr>
                        <m:ctrlPr>
                          <a:rPr lang="en-US" altLang="zh-CN" i="1">
                            <a:latin typeface="Cambria Math" panose="02040503050406030204" pitchFamily="18" charset="0"/>
                          </a:rPr>
                        </m:ctrlPr>
                      </m:sSubPr>
                      <m:e>
                        <m:r>
                          <a:rPr lang="en-US" altLang="zh-CN" i="1">
                            <a:latin typeface="Cambria Math" panose="02040503050406030204" pitchFamily="18" charset="0"/>
                          </a:rPr>
                          <m:t>𝑓</m:t>
                        </m:r>
                      </m:e>
                      <m:sub>
                        <m:r>
                          <a:rPr lang="en-US" altLang="zh-CN" i="1">
                            <a:latin typeface="Cambria Math" panose="02040503050406030204" pitchFamily="18" charset="0"/>
                          </a:rPr>
                          <m:t>𝑖</m:t>
                        </m:r>
                      </m:sub>
                    </m:sSub>
                    <m:r>
                      <a:rPr lang="en-US" altLang="zh-CN" b="0" i="1" smtClean="0">
                        <a:latin typeface="Cambria Math" panose="02040503050406030204" pitchFamily="18" charset="0"/>
                      </a:rPr>
                      <m:t> &amp; </m:t>
                    </m:r>
                    <m:sSubSup>
                      <m:sSubSupPr>
                        <m:ctrlPr>
                          <a:rPr lang="en-US" altLang="zh-CN" i="1">
                            <a:latin typeface="Cambria Math" panose="02040503050406030204" pitchFamily="18" charset="0"/>
                          </a:rPr>
                        </m:ctrlPr>
                      </m:sSubSupPr>
                      <m:e>
                        <m:r>
                          <a:rPr lang="en-US" altLang="zh-CN" i="1">
                            <a:latin typeface="Cambria Math" panose="02040503050406030204" pitchFamily="18" charset="0"/>
                          </a:rPr>
                          <m:t>𝑓</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a14:m>
                <a:r>
                  <a:rPr lang="en-US" altLang="zh-CN" dirty="0">
                    <a:latin typeface="+mn-lt"/>
                  </a:rPr>
                  <a:t> are real &amp; estimated frequency of </a:t>
                </a:r>
                <a14:m>
                  <m:oMath xmlns:m="http://schemas.openxmlformats.org/officeDocument/2006/math">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𝑒</m:t>
                        </m:r>
                      </m:e>
                      <m:sub>
                        <m:r>
                          <a:rPr lang="en-US" altLang="zh-CN" b="0" i="1" smtClean="0">
                            <a:latin typeface="Cambria Math" panose="02040503050406030204" pitchFamily="18" charset="0"/>
                          </a:rPr>
                          <m:t>𝑖</m:t>
                        </m:r>
                      </m:sub>
                    </m:sSub>
                  </m:oMath>
                </a14:m>
                <a:r>
                  <a:rPr lang="en-US" altLang="zh-CN" dirty="0">
                    <a:latin typeface="+mn-lt"/>
                  </a:rPr>
                  <a:t> </a:t>
                </a:r>
                <a:endParaRPr lang="en-US" altLang="zh-CN" dirty="0">
                  <a:latin typeface="+mn-lt"/>
                </a:endParaRPr>
              </a:p>
              <a:p>
                <a:pPr marL="742950" lvl="1" indent="-285750">
                  <a:lnSpc>
                    <a:spcPct val="120000"/>
                  </a:lnSpc>
                  <a:buFont typeface="Arial" panose="020B0604020202020204" pitchFamily="34" charset="0"/>
                  <a:buChar char="•"/>
                </a:pPr>
                <a:r>
                  <a:rPr lang="en-US" altLang="zh-CN" b="1" dirty="0">
                    <a:latin typeface="+mn-lt"/>
                  </a:rPr>
                  <a:t>ARE</a:t>
                </a:r>
                <a:r>
                  <a:rPr lang="en-US" altLang="zh-CN" dirty="0">
                    <a:latin typeface="+mn-lt"/>
                  </a:rPr>
                  <a:t> =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1</m:t>
                        </m:r>
                      </m:num>
                      <m:den>
                        <m: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den>
                    </m:f>
                    <m:r>
                      <a:rPr lang="en-US" altLang="zh-CN" b="0" i="1" smtClean="0">
                        <a:latin typeface="Cambria Math" panose="02040503050406030204" pitchFamily="18" charset="0"/>
                      </a:rPr>
                      <m:t> </m:t>
                    </m:r>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m:rPr>
                                <m:brk m:alnAt="23"/>
                              </m:rPr>
                              <a:rPr lang="en-US" altLang="zh-CN" b="0" i="1" smtClean="0">
                                <a:latin typeface="Cambria Math" panose="02040503050406030204" pitchFamily="18" charset="0"/>
                              </a:rPr>
                              <m:t>𝑒</m:t>
                            </m:r>
                          </m:e>
                          <m:sub>
                            <m:r>
                              <m:rPr>
                                <m:brk m:alnAt="23"/>
                              </m:rPr>
                              <a:rPr lang="en-US" altLang="zh-CN" b="0" i="1" smtClean="0">
                                <a:latin typeface="Cambria Math" panose="02040503050406030204" pitchFamily="18" charset="0"/>
                              </a:rPr>
                              <m:t>𝑖</m:t>
                            </m:r>
                          </m:sub>
                        </m:sSub>
                        <m:r>
                          <m:rPr>
                            <m:brk m:alnAt="23"/>
                          </m:rPr>
                          <a:rPr lang="en-US" altLang="zh-CN" b="0" i="1" smtClean="0">
                            <a:latin typeface="Cambria Math" panose="02040503050406030204" pitchFamily="18" charset="0"/>
                          </a:rPr>
                          <m:t>∈</m:t>
                        </m:r>
                        <m:r>
                          <a:rPr lang="en-US" altLang="zh-CN" b="0" i="1" smtClean="0">
                            <a:latin typeface="Cambria Math" panose="02040503050406030204" pitchFamily="18" charset="0"/>
                          </a:rPr>
                          <m:t>𝐸</m:t>
                        </m:r>
                        <m:r>
                          <a:rPr lang="en-US" altLang="zh-CN" b="0" i="1" smtClean="0">
                            <a:latin typeface="Cambria Math" panose="02040503050406030204" pitchFamily="18" charset="0"/>
                          </a:rPr>
                          <m:t>)</m:t>
                        </m:r>
                      </m:sub>
                      <m:sup/>
                      <m:e>
                        <m:f>
                          <m:fPr>
                            <m:ctrlPr>
                              <a:rPr lang="en-US" altLang="zh-CN" b="0" i="1" smtClean="0">
                                <a:latin typeface="Cambria Math" panose="02040503050406030204" pitchFamily="18" charset="0"/>
                              </a:rPr>
                            </m:ctrlPr>
                          </m:fPr>
                          <m:num>
                            <m:d>
                              <m:dPr>
                                <m:begChr m:val="|"/>
                                <m:endChr m:val="|"/>
                                <m:ctrlPr>
                                  <a:rPr lang="en-US" altLang="zh-CN" b="0" i="1" smtClean="0">
                                    <a:latin typeface="Cambria Math" panose="02040503050406030204" pitchFamily="18" charset="0"/>
                                  </a:rPr>
                                </m:ctrlPr>
                              </m:dPr>
                              <m:e>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e>
                            </m:d>
                          </m:num>
                          <m:den>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𝑓</m:t>
                                </m:r>
                              </m:e>
                              <m:sub>
                                <m:r>
                                  <a:rPr lang="en-US" altLang="zh-CN" b="0" i="1" smtClean="0">
                                    <a:latin typeface="Cambria Math" panose="02040503050406030204" pitchFamily="18" charset="0"/>
                                  </a:rPr>
                                  <m:t>𝑖</m:t>
                                </m:r>
                              </m:sub>
                            </m:sSub>
                          </m:den>
                        </m:f>
                      </m:e>
                    </m:nary>
                  </m:oMath>
                </a14:m>
                <a:r>
                  <a:rPr lang="en-US" altLang="zh-CN" dirty="0">
                    <a:latin typeface="+mn-lt"/>
                  </a:rPr>
                  <a:t> </a:t>
                </a:r>
                <a:endParaRPr lang="en-US" altLang="zh-CN" dirty="0">
                  <a:latin typeface="+mn-lt"/>
                </a:endParaRPr>
              </a:p>
              <a:p>
                <a:pPr marL="742950" lvl="1" indent="-285750">
                  <a:lnSpc>
                    <a:spcPct val="120000"/>
                  </a:lnSpc>
                  <a:buFont typeface="Arial" panose="020B0604020202020204" pitchFamily="34" charset="0"/>
                  <a:buChar char="•"/>
                </a:pPr>
                <a14:m>
                  <m:oMath xmlns:m="http://schemas.openxmlformats.org/officeDocument/2006/math">
                    <m:sSub>
                      <m:sSubPr>
                        <m:ctrlPr>
                          <a:rPr lang="en-US" altLang="zh-CN" b="1" i="1" smtClean="0">
                            <a:latin typeface="Cambria Math" panose="02040503050406030204" pitchFamily="18" charset="0"/>
                          </a:rPr>
                        </m:ctrlPr>
                      </m:sSubPr>
                      <m:e>
                        <m:r>
                          <a:rPr lang="en-US" altLang="zh-CN" b="1" i="1" smtClean="0">
                            <a:latin typeface="Cambria Math" panose="02040503050406030204" pitchFamily="18" charset="0"/>
                          </a:rPr>
                          <m:t>𝑭</m:t>
                        </m:r>
                      </m:e>
                      <m:sub>
                        <m:r>
                          <a:rPr lang="en-US" altLang="zh-CN" b="1" i="1" smtClean="0">
                            <a:latin typeface="Cambria Math" panose="02040503050406030204" pitchFamily="18" charset="0"/>
                          </a:rPr>
                          <m:t>𝟏</m:t>
                        </m:r>
                      </m:sub>
                    </m:sSub>
                    <m:r>
                      <a:rPr lang="en-US" altLang="zh-CN" b="1" i="1" smtClean="0">
                        <a:latin typeface="Cambria Math" panose="02040503050406030204" pitchFamily="18" charset="0"/>
                      </a:rPr>
                      <m:t>−</m:t>
                    </m:r>
                    <m:r>
                      <a:rPr lang="en-US" altLang="zh-CN" b="1" i="1" smtClean="0">
                        <a:latin typeface="Cambria Math" panose="02040503050406030204" pitchFamily="18" charset="0"/>
                      </a:rPr>
                      <m:t>𝒔𝒄𝒐𝒓𝒆</m:t>
                    </m:r>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r>
                          <a:rPr lang="en-US" altLang="zh-CN" i="1">
                            <a:latin typeface="Cambria Math" panose="02040503050406030204" pitchFamily="18" charset="0"/>
                          </a:rPr>
                          <m:t>2</m:t>
                        </m:r>
                        <m:r>
                          <a:rPr lang="en-US" altLang="zh-CN" i="1">
                            <a:latin typeface="Cambria Math" panose="02040503050406030204" pitchFamily="18" charset="0"/>
                          </a:rPr>
                          <m:t>×</m:t>
                        </m:r>
                        <m:r>
                          <a:rPr lang="en-US" altLang="zh-CN" i="1">
                            <a:latin typeface="Cambria Math" panose="02040503050406030204" pitchFamily="18" charset="0"/>
                          </a:rPr>
                          <m:t>𝑃𝑅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𝑅𝑅</m:t>
                        </m:r>
                      </m:num>
                      <m:den>
                        <m:r>
                          <a:rPr lang="en-US" altLang="zh-CN" b="0" i="1" smtClean="0">
                            <a:latin typeface="Cambria Math" panose="02040503050406030204" pitchFamily="18" charset="0"/>
                          </a:rPr>
                          <m:t>𝑃𝑅</m:t>
                        </m:r>
                        <m:r>
                          <a:rPr lang="en-US" altLang="zh-CN" b="0" i="1" smtClean="0">
                            <a:latin typeface="Cambria Math" panose="02040503050406030204" pitchFamily="18" charset="0"/>
                          </a:rPr>
                          <m:t>+</m:t>
                        </m:r>
                        <m:r>
                          <a:rPr lang="en-US" altLang="zh-CN" b="0" i="1" smtClean="0">
                            <a:latin typeface="Cambria Math" panose="02040503050406030204" pitchFamily="18" charset="0"/>
                          </a:rPr>
                          <m:t>𝑅𝑅</m:t>
                        </m:r>
                      </m:den>
                    </m:f>
                  </m:oMath>
                </a14:m>
                <a:r>
                  <a:rPr lang="en-US" altLang="zh-CN" dirty="0">
                    <a:latin typeface="+mn-lt"/>
                  </a:rPr>
                  <a:t> , </a:t>
                </a:r>
                <a14:m>
                  <m:oMath xmlns:m="http://schemas.openxmlformats.org/officeDocument/2006/math">
                    <m:r>
                      <a:rPr lang="en-US" altLang="zh-CN" i="1">
                        <a:latin typeface="Cambria Math" panose="02040503050406030204" pitchFamily="18" charset="0"/>
                      </a:rPr>
                      <m:t>𝑃𝑅</m:t>
                    </m:r>
                  </m:oMath>
                </a14:m>
                <a:r>
                  <a:rPr lang="en-US" altLang="zh-CN" dirty="0">
                    <a:latin typeface="+mn-lt"/>
                  </a:rPr>
                  <a:t> is Precision Rate, </a:t>
                </a:r>
                <a14:m>
                  <m:oMath xmlns:m="http://schemas.openxmlformats.org/officeDocument/2006/math">
                    <m:r>
                      <a:rPr lang="en-US" altLang="zh-CN" b="0" i="1" smtClean="0">
                        <a:latin typeface="Cambria Math" panose="02040503050406030204" pitchFamily="18" charset="0"/>
                      </a:rPr>
                      <m:t>𝑅𝑅</m:t>
                    </m:r>
                  </m:oMath>
                </a14:m>
                <a:r>
                  <a:rPr lang="en-US" altLang="zh-CN" dirty="0">
                    <a:latin typeface="+mn-lt"/>
                  </a:rPr>
                  <a:t> is Recall Rate</a:t>
                </a:r>
                <a:endParaRPr lang="en-US" altLang="zh-CN" dirty="0">
                  <a:latin typeface="+mn-lt"/>
                </a:endParaRPr>
              </a:p>
              <a:p>
                <a:pPr marL="742950" lvl="1" indent="-285750">
                  <a:lnSpc>
                    <a:spcPct val="120000"/>
                  </a:lnSpc>
                  <a:buFont typeface="Arial" panose="020B0604020202020204" pitchFamily="34" charset="0"/>
                  <a:buChar char="•"/>
                </a:pPr>
                <a:r>
                  <a:rPr lang="en-US" altLang="zh-CN" b="1" dirty="0">
                    <a:latin typeface="+mn-lt"/>
                  </a:rPr>
                  <a:t>WMRE</a:t>
                </a:r>
                <a:r>
                  <a:rPr lang="en-US" altLang="zh-CN" dirty="0">
                    <a:latin typeface="+mn-lt"/>
                  </a:rPr>
                  <a:t> (weighted mean relative error) = </a:t>
                </a:r>
                <a14:m>
                  <m:oMath xmlns:m="http://schemas.openxmlformats.org/officeDocument/2006/math">
                    <m:f>
                      <m:fPr>
                        <m:ctrlPr>
                          <a:rPr lang="en-US" altLang="zh-CN" b="0" i="1" smtClean="0">
                            <a:latin typeface="Cambria Math" panose="02040503050406030204" pitchFamily="18" charset="0"/>
                          </a:rPr>
                        </m:ctrlPr>
                      </m:fPr>
                      <m:num>
                        <m:nary>
                          <m:naryPr>
                            <m:chr m:val="∑"/>
                            <m:ctrlPr>
                              <a:rPr lang="en-US" altLang="zh-CN" b="0" i="1" smtClean="0">
                                <a:latin typeface="Cambria Math" panose="02040503050406030204" pitchFamily="18" charset="0"/>
                              </a:rPr>
                            </m:ctrlPr>
                          </m:naryPr>
                          <m:sub>
                            <m:r>
                              <m:rPr>
                                <m:brk m:alnAt="23"/>
                              </m:rPr>
                              <a:rPr lang="en-US" altLang="zh-CN" b="0" i="1" smtClean="0">
                                <a:latin typeface="Cambria Math" panose="02040503050406030204" pitchFamily="18" charset="0"/>
                              </a:rPr>
                              <m:t>𝑖</m:t>
                            </m:r>
                            <m:r>
                              <a:rPr lang="en-US" altLang="zh-CN" b="0" i="1" smtClean="0">
                                <a:latin typeface="Cambria Math" panose="02040503050406030204" pitchFamily="18" charset="0"/>
                              </a:rPr>
                              <m:t>=</m:t>
                            </m:r>
                            <m:r>
                              <a:rPr lang="en-US" altLang="zh-CN" b="0" i="1" smtClean="0">
                                <a:latin typeface="Cambria Math" panose="02040503050406030204" pitchFamily="18" charset="0"/>
                              </a:rPr>
                              <m:t>1</m:t>
                            </m:r>
                          </m:sub>
                          <m:sup>
                            <m:r>
                              <a:rPr lang="en-US" altLang="zh-CN" b="0" i="1" smtClean="0">
                                <a:latin typeface="Cambria Math" panose="02040503050406030204" pitchFamily="18" charset="0"/>
                              </a:rPr>
                              <m:t>𝑧</m:t>
                            </m:r>
                          </m:sup>
                          <m:e>
                            <m:r>
                              <a:rPr lang="en-US" altLang="zh-CN" b="0" i="1" smtClean="0">
                                <a:latin typeface="Cambria Math" panose="02040503050406030204" pitchFamily="18" charset="0"/>
                              </a:rPr>
                              <m:t>|</m:t>
                            </m:r>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r>
                              <a:rPr lang="en-US" altLang="zh-CN" b="0" i="1" smtClean="0">
                                <a:latin typeface="Cambria Math" panose="02040503050406030204" pitchFamily="18" charset="0"/>
                              </a:rPr>
                              <m:t>|</m:t>
                            </m:r>
                          </m:e>
                        </m:nary>
                      </m:num>
                      <m:den>
                        <m:nary>
                          <m:naryPr>
                            <m:chr m:val="∑"/>
                            <m:ctrlPr>
                              <a:rPr lang="en-US" altLang="zh-CN" i="1">
                                <a:latin typeface="Cambria Math" panose="02040503050406030204" pitchFamily="18" charset="0"/>
                              </a:rPr>
                            </m:ctrlPr>
                          </m:naryPr>
                          <m:sub>
                            <m:r>
                              <m:rPr>
                                <m:brk m:alnAt="23"/>
                              </m:rPr>
                              <a:rPr lang="en-US" altLang="zh-CN" i="1">
                                <a:latin typeface="Cambria Math" panose="02040503050406030204" pitchFamily="18" charset="0"/>
                              </a:rPr>
                              <m:t>𝑖</m:t>
                            </m:r>
                            <m:r>
                              <a:rPr lang="en-US" altLang="zh-CN" i="1">
                                <a:latin typeface="Cambria Math" panose="02040503050406030204" pitchFamily="18" charset="0"/>
                              </a:rPr>
                              <m:t>=</m:t>
                            </m:r>
                            <m:r>
                              <a:rPr lang="en-US" altLang="zh-CN" i="1">
                                <a:latin typeface="Cambria Math" panose="02040503050406030204" pitchFamily="18" charset="0"/>
                              </a:rPr>
                              <m:t>1</m:t>
                            </m:r>
                          </m:sub>
                          <m:sup>
                            <m:r>
                              <a:rPr lang="en-US" altLang="zh-CN" i="1">
                                <a:latin typeface="Cambria Math" panose="02040503050406030204" pitchFamily="18" charset="0"/>
                              </a:rPr>
                              <m:t>𝑧</m:t>
                            </m:r>
                          </m:sup>
                          <m:e>
                            <m:r>
                              <a:rPr lang="en-US" altLang="zh-CN" b="0" i="1" smtClean="0">
                                <a:latin typeface="Cambria Math" panose="02040503050406030204" pitchFamily="18" charset="0"/>
                              </a:rPr>
                              <m:t>(</m:t>
                            </m:r>
                            <m:f>
                              <m:fPr>
                                <m:ctrlPr>
                                  <a:rPr lang="en-US" altLang="zh-CN" b="0" i="1" smtClean="0">
                                    <a:latin typeface="Cambria Math" panose="02040503050406030204" pitchFamily="18" charset="0"/>
                                  </a:rPr>
                                </m:ctrlPr>
                              </m:fPr>
                              <m:num>
                                <m:sSub>
                                  <m:sSubPr>
                                    <m:ctrlPr>
                                      <a:rPr lang="en-US" altLang="zh-CN" b="0" i="1" smtClean="0">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Sub>
                                <m:r>
                                  <a:rPr lang="en-US" altLang="zh-CN" b="0" i="1" smtClean="0">
                                    <a:latin typeface="Cambria Math" panose="02040503050406030204" pitchFamily="18" charset="0"/>
                                  </a:rPr>
                                  <m:t>+</m:t>
                                </m:r>
                                <m:sSubSup>
                                  <m:sSubSupPr>
                                    <m:ctrlPr>
                                      <a:rPr lang="en-US" altLang="zh-CN" b="0" i="1" smtClean="0">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b="0" i="1" smtClean="0">
                                        <a:latin typeface="Cambria Math" panose="02040503050406030204" pitchFamily="18" charset="0"/>
                                      </a:rPr>
                                      <m:t>𝑖</m:t>
                                    </m:r>
                                  </m:sub>
                                  <m:sup>
                                    <m:r>
                                      <a:rPr lang="en-US" altLang="zh-CN" b="0" i="1" smtClean="0">
                                        <a:latin typeface="Cambria Math" panose="02040503050406030204" pitchFamily="18" charset="0"/>
                                      </a:rPr>
                                      <m:t>′</m:t>
                                    </m:r>
                                  </m:sup>
                                </m:sSubSup>
                              </m:num>
                              <m:den>
                                <m:r>
                                  <a:rPr lang="en-US" altLang="zh-CN" b="0" i="1" smtClean="0">
                                    <a:latin typeface="Cambria Math" panose="02040503050406030204" pitchFamily="18" charset="0"/>
                                  </a:rPr>
                                  <m:t>2</m:t>
                                </m:r>
                              </m:den>
                            </m:f>
                            <m:r>
                              <a:rPr lang="en-US" altLang="zh-CN" b="0" i="1" smtClean="0">
                                <a:latin typeface="Cambria Math" panose="02040503050406030204" pitchFamily="18" charset="0"/>
                              </a:rPr>
                              <m:t>)</m:t>
                            </m:r>
                          </m:e>
                        </m:nary>
                      </m:den>
                    </m:f>
                  </m:oMath>
                </a14:m>
                <a:r>
                  <a:rPr lang="en-US" altLang="zh-CN" dirty="0">
                    <a:latin typeface="+mn-lt"/>
                  </a:rPr>
                  <a:t> , </a:t>
                </a:r>
                <a14:m>
                  <m:oMath xmlns:m="http://schemas.openxmlformats.org/officeDocument/2006/math">
                    <m:sSub>
                      <m:sSubPr>
                        <m:ctrlPr>
                          <a:rPr lang="en-US" altLang="zh-CN" i="1">
                            <a:latin typeface="Cambria Math" panose="02040503050406030204" pitchFamily="18" charset="0"/>
                          </a:rPr>
                        </m:ctrlPr>
                      </m:sSubPr>
                      <m:e>
                        <m:r>
                          <a:rPr lang="en-US" altLang="zh-CN" b="0" i="1" smtClean="0">
                            <a:latin typeface="Cambria Math" panose="02040503050406030204" pitchFamily="18" charset="0"/>
                          </a:rPr>
                          <m:t>𝑛</m:t>
                        </m:r>
                      </m:e>
                      <m:sub>
                        <m:r>
                          <a:rPr lang="en-US" altLang="zh-CN" i="1">
                            <a:latin typeface="Cambria Math" panose="02040503050406030204" pitchFamily="18" charset="0"/>
                          </a:rPr>
                          <m:t>𝑖</m:t>
                        </m:r>
                      </m:sub>
                    </m:sSub>
                    <m:r>
                      <a:rPr lang="en-US" altLang="zh-CN" i="1">
                        <a:latin typeface="Cambria Math" panose="02040503050406030204" pitchFamily="18" charset="0"/>
                      </a:rPr>
                      <m:t> &amp; </m:t>
                    </m:r>
                    <m:sSubSup>
                      <m:sSubSupPr>
                        <m:ctrlPr>
                          <a:rPr lang="en-US" altLang="zh-CN" i="1">
                            <a:latin typeface="Cambria Math" panose="02040503050406030204" pitchFamily="18" charset="0"/>
                          </a:rPr>
                        </m:ctrlPr>
                      </m:sSubSupPr>
                      <m:e>
                        <m:r>
                          <a:rPr lang="en-US" altLang="zh-CN" b="0" i="1" smtClean="0">
                            <a:latin typeface="Cambria Math" panose="02040503050406030204" pitchFamily="18" charset="0"/>
                          </a:rPr>
                          <m:t>𝑛</m:t>
                        </m:r>
                      </m:e>
                      <m:sub>
                        <m:r>
                          <a:rPr lang="en-US" altLang="zh-CN" i="1">
                            <a:latin typeface="Cambria Math" panose="02040503050406030204" pitchFamily="18" charset="0"/>
                          </a:rPr>
                          <m:t>𝑖</m:t>
                        </m:r>
                      </m:sub>
                      <m:sup>
                        <m:r>
                          <a:rPr lang="en-US" altLang="zh-CN" i="1">
                            <a:latin typeface="Cambria Math" panose="02040503050406030204" pitchFamily="18" charset="0"/>
                          </a:rPr>
                          <m:t>′</m:t>
                        </m:r>
                      </m:sup>
                    </m:sSubSup>
                  </m:oMath>
                </a14:m>
                <a:r>
                  <a:rPr lang="en-US" altLang="zh-CN" dirty="0">
                    <a:latin typeface="+mn-lt"/>
                  </a:rPr>
                  <a:t> are the real &amp; estimated numbers of items with frequency= </a:t>
                </a:r>
                <a:r>
                  <a:rPr lang="zh-CN" altLang="en-US" dirty="0">
                    <a:latin typeface="+mn-lt"/>
                  </a:rPr>
                  <a:t>𝑖  </a:t>
                </a:r>
                <a:endParaRPr lang="en-US" altLang="zh-CN" dirty="0">
                  <a:latin typeface="+mn-lt"/>
                </a:endParaRPr>
              </a:p>
              <a:p>
                <a:pPr lvl="1">
                  <a:lnSpc>
                    <a:spcPct val="120000"/>
                  </a:lnSpc>
                </a:pPr>
                <a:endParaRPr lang="en-US" altLang="zh-CN" dirty="0">
                  <a:latin typeface="+mn-lt"/>
                </a:endParaRPr>
              </a:p>
              <a:p>
                <a:pPr marL="742950" lvl="1" indent="-285750">
                  <a:lnSpc>
                    <a:spcPct val="120000"/>
                  </a:lnSpc>
                  <a:buFont typeface="Arial" panose="020B0604020202020204" pitchFamily="34" charset="0"/>
                  <a:buChar char="•"/>
                </a:pPr>
                <a:r>
                  <a:rPr lang="en-US" altLang="zh-CN" b="1" dirty="0">
                    <a:latin typeface="+mn-lt"/>
                  </a:rPr>
                  <a:t>RE</a:t>
                </a:r>
                <a:r>
                  <a:rPr lang="en-US" altLang="zh-CN" dirty="0">
                    <a:latin typeface="+mn-lt"/>
                  </a:rPr>
                  <a:t> (relative error) = </a:t>
                </a:r>
                <a14:m>
                  <m:oMath xmlns:m="http://schemas.openxmlformats.org/officeDocument/2006/math">
                    <m:f>
                      <m:fPr>
                        <m:ctrlPr>
                          <a:rPr lang="en-US" altLang="zh-CN" b="0" i="1" smtClean="0">
                            <a:latin typeface="Cambria Math" panose="02040503050406030204" pitchFamily="18" charset="0"/>
                          </a:rPr>
                        </m:ctrlPr>
                      </m:fPr>
                      <m:num>
                        <m:r>
                          <a:rPr lang="en-US" altLang="zh-CN" b="0" i="1" smtClean="0">
                            <a:latin typeface="Cambria Math" panose="02040503050406030204" pitchFamily="18" charset="0"/>
                          </a:rPr>
                          <m:t>|</m:t>
                        </m:r>
                        <m:r>
                          <a:rPr lang="en-US" altLang="zh-CN" b="0" i="1" smtClean="0">
                            <a:latin typeface="Cambria Math" panose="02040503050406030204" pitchFamily="18" charset="0"/>
                          </a:rPr>
                          <m:t>𝑇𝑟𝑢𝑒</m:t>
                        </m:r>
                        <m:r>
                          <a:rPr lang="en-US" altLang="zh-CN" b="0" i="1" smtClean="0">
                            <a:latin typeface="Cambria Math" panose="02040503050406030204" pitchFamily="18" charset="0"/>
                          </a:rPr>
                          <m:t>−</m:t>
                        </m:r>
                        <m:r>
                          <a:rPr lang="en-US" altLang="zh-CN" b="0" i="1" smtClean="0">
                            <a:latin typeface="Cambria Math" panose="02040503050406030204" pitchFamily="18" charset="0"/>
                          </a:rPr>
                          <m:t>𝐸𝑠𝑡𝑖𝑚𝑎𝑡𝑒</m:t>
                        </m:r>
                        <m:r>
                          <a:rPr lang="en-US" altLang="zh-CN" b="0" i="1" smtClean="0">
                            <a:latin typeface="Cambria Math" panose="02040503050406030204" pitchFamily="18" charset="0"/>
                          </a:rPr>
                          <m:t>|</m:t>
                        </m:r>
                      </m:num>
                      <m:den>
                        <m:r>
                          <a:rPr lang="en-US" altLang="zh-CN" b="0" i="1" smtClean="0">
                            <a:latin typeface="Cambria Math" panose="02040503050406030204" pitchFamily="18" charset="0"/>
                          </a:rPr>
                          <m:t>𝑇𝑟𝑢𝑒</m:t>
                        </m:r>
                      </m:den>
                    </m:f>
                  </m:oMath>
                </a14:m>
                <a:endParaRPr lang="en-US" altLang="zh-CN" dirty="0">
                  <a:latin typeface="+mn-lt"/>
                </a:endParaRPr>
              </a:p>
            </p:txBody>
          </p:sp>
        </mc:Choice>
        <mc:Fallback>
          <p:sp>
            <p:nvSpPr>
              <p:cNvPr id="27" name="文本框 26"/>
              <p:cNvSpPr txBox="1">
                <a:spLocks noRot="1" noChangeAspect="1" noMove="1" noResize="1" noEditPoints="1" noAdjustHandles="1" noChangeArrowheads="1" noChangeShapeType="1" noTextEdit="1"/>
              </p:cNvSpPr>
              <p:nvPr/>
            </p:nvSpPr>
            <p:spPr>
              <a:xfrm>
                <a:off x="759001" y="2453012"/>
                <a:ext cx="11114735" cy="3558603"/>
              </a:xfrm>
              <a:prstGeom prst="rect">
                <a:avLst/>
              </a:prstGeom>
              <a:blipFill rotWithShape="1">
                <a:blip r:embed="rId2"/>
                <a:stretch>
                  <a:fillRect l="-2" r="5" b="2"/>
                </a:stretch>
              </a:blipFill>
            </p:spPr>
            <p:txBody>
              <a:bodyPr/>
              <a:lstStyle/>
              <a:p>
                <a:r>
                  <a:rPr lang="zh-CN" altLang="en-US">
                    <a:noFill/>
                  </a:rPr>
                  <a:t> </a:t>
                </a:r>
              </a:p>
            </p:txBody>
          </p:sp>
        </mc:Fallback>
      </mc:AlternateContent>
      <p:grpSp>
        <p:nvGrpSpPr>
          <p:cNvPr id="4" name="组合 3"/>
          <p:cNvGrpSpPr/>
          <p:nvPr/>
        </p:nvGrpSpPr>
        <p:grpSpPr>
          <a:xfrm>
            <a:off x="5248783" y="1301829"/>
            <a:ext cx="2178164" cy="1092660"/>
            <a:chOff x="2125657" y="1182954"/>
            <a:chExt cx="3095958" cy="1092660"/>
          </a:xfrm>
        </p:grpSpPr>
        <p:sp>
          <p:nvSpPr>
            <p:cNvPr id="8" name="椭圆 7"/>
            <p:cNvSpPr/>
            <p:nvPr/>
          </p:nvSpPr>
          <p:spPr>
            <a:xfrm>
              <a:off x="2125657" y="1182954"/>
              <a:ext cx="3095958" cy="1092660"/>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dirty="0">
                <a:solidFill>
                  <a:prstClr val="white"/>
                </a:solidFill>
                <a:ea typeface="FZLanTingHeiS-DB-GB" panose="02000000000000000000" pitchFamily="2" charset="-122"/>
              </a:endParaRPr>
            </a:p>
          </p:txBody>
        </p:sp>
        <p:sp>
          <p:nvSpPr>
            <p:cNvPr id="9" name="文本框 8"/>
            <p:cNvSpPr txBox="1"/>
            <p:nvPr/>
          </p:nvSpPr>
          <p:spPr>
            <a:xfrm>
              <a:off x="2349347" y="1553216"/>
              <a:ext cx="2648578" cy="707886"/>
            </a:xfrm>
            <a:prstGeom prst="rect">
              <a:avLst/>
            </a:prstGeom>
            <a:noFill/>
          </p:spPr>
          <p:txBody>
            <a:bodyPr wrap="square">
              <a:spAutoFit/>
            </a:bodyPr>
            <a:lstStyle/>
            <a:p>
              <a:pPr algn="ctr"/>
              <a:r>
                <a:rPr lang="en-US" altLang="zh-CN" sz="2000" b="1" dirty="0">
                  <a:latin typeface="+mn-lt"/>
                </a:rPr>
                <a:t>Metrics</a:t>
              </a:r>
              <a:endParaRPr lang="zh-CN" altLang="en-US" sz="2000" b="1" dirty="0"/>
            </a:p>
            <a:p>
              <a:endParaRPr lang="zh-CN" altLang="en-US" sz="2000" b="1" dirty="0"/>
            </a:p>
          </p:txBody>
        </p:sp>
      </p:grpSp>
      <p:grpSp>
        <p:nvGrpSpPr>
          <p:cNvPr id="11" name="组合 10"/>
          <p:cNvGrpSpPr/>
          <p:nvPr/>
        </p:nvGrpSpPr>
        <p:grpSpPr>
          <a:xfrm>
            <a:off x="8835218" y="3523747"/>
            <a:ext cx="2712528" cy="492443"/>
            <a:chOff x="6432130" y="3515360"/>
            <a:chExt cx="2712528" cy="492443"/>
          </a:xfrm>
        </p:grpSpPr>
        <p:sp>
          <p:nvSpPr>
            <p:cNvPr id="12" name="文本框 11"/>
            <p:cNvSpPr txBox="1"/>
            <p:nvPr/>
          </p:nvSpPr>
          <p:spPr>
            <a:xfrm>
              <a:off x="6637625" y="3561526"/>
              <a:ext cx="2507033" cy="398780"/>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HH&amp;HC detection</a:t>
              </a:r>
              <a:endParaRPr lang="en-US" altLang="zh-CN" sz="2000" b="1" dirty="0">
                <a:latin typeface="Arial" panose="020B0604020202020204" pitchFamily="34" charset="0"/>
                <a:cs typeface="Arial" panose="020B0604020202020204" pitchFamily="34" charset="0"/>
              </a:endParaRPr>
            </a:p>
          </p:txBody>
        </p:sp>
        <p:sp>
          <p:nvSpPr>
            <p:cNvPr id="13" name="矩形 12"/>
            <p:cNvSpPr/>
            <p:nvPr/>
          </p:nvSpPr>
          <p:spPr>
            <a:xfrm>
              <a:off x="6432130" y="3515360"/>
              <a:ext cx="2673147"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grpSp>
        <p:nvGrpSpPr>
          <p:cNvPr id="14" name="组合 13"/>
          <p:cNvGrpSpPr/>
          <p:nvPr/>
        </p:nvGrpSpPr>
        <p:grpSpPr>
          <a:xfrm>
            <a:off x="8192170" y="3523746"/>
            <a:ext cx="384530" cy="617331"/>
            <a:chOff x="1535888" y="960648"/>
            <a:chExt cx="532265" cy="1273162"/>
          </a:xfrm>
        </p:grpSpPr>
        <p:sp>
          <p:nvSpPr>
            <p:cNvPr id="15" name="等腰三角形 14"/>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16" name="等腰三角形 15"/>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17" name="等腰三角形 16"/>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grpSp>
        <p:nvGrpSpPr>
          <p:cNvPr id="21" name="组合 20"/>
          <p:cNvGrpSpPr/>
          <p:nvPr/>
        </p:nvGrpSpPr>
        <p:grpSpPr>
          <a:xfrm>
            <a:off x="5498133" y="4857801"/>
            <a:ext cx="3078566" cy="754052"/>
            <a:chOff x="6432130" y="3515360"/>
            <a:chExt cx="2712528" cy="754052"/>
          </a:xfrm>
        </p:grpSpPr>
        <p:sp>
          <p:nvSpPr>
            <p:cNvPr id="26" name="文本框 25"/>
            <p:cNvSpPr txBox="1"/>
            <p:nvPr/>
          </p:nvSpPr>
          <p:spPr>
            <a:xfrm>
              <a:off x="6637625" y="3561526"/>
              <a:ext cx="2507033" cy="707886"/>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Item size distribution</a:t>
              </a:r>
              <a:endParaRPr lang="en-US" altLang="zh-CN" sz="2000" b="1" dirty="0">
                <a:latin typeface="Arial" panose="020B0604020202020204" pitchFamily="34" charset="0"/>
                <a:cs typeface="Arial" panose="020B0604020202020204" pitchFamily="34" charset="0"/>
              </a:endParaRPr>
            </a:p>
          </p:txBody>
        </p:sp>
        <p:sp>
          <p:nvSpPr>
            <p:cNvPr id="28" name="矩形 27"/>
            <p:cNvSpPr/>
            <p:nvPr/>
          </p:nvSpPr>
          <p:spPr>
            <a:xfrm>
              <a:off x="6432130" y="3515360"/>
              <a:ext cx="2673147"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grpSp>
        <p:nvGrpSpPr>
          <p:cNvPr id="30" name="组合 29"/>
          <p:cNvGrpSpPr/>
          <p:nvPr/>
        </p:nvGrpSpPr>
        <p:grpSpPr>
          <a:xfrm>
            <a:off x="6104640" y="5579472"/>
            <a:ext cx="3078566" cy="492443"/>
            <a:chOff x="6432130" y="3515360"/>
            <a:chExt cx="2712528" cy="492443"/>
          </a:xfrm>
        </p:grpSpPr>
        <p:sp>
          <p:nvSpPr>
            <p:cNvPr id="35" name="文本框 34"/>
            <p:cNvSpPr txBox="1"/>
            <p:nvPr/>
          </p:nvSpPr>
          <p:spPr>
            <a:xfrm>
              <a:off x="6637625" y="3561526"/>
              <a:ext cx="2507033" cy="400110"/>
            </a:xfrm>
            <a:prstGeom prst="rect">
              <a:avLst/>
            </a:prstGeom>
            <a:noFill/>
          </p:spPr>
          <p:txBody>
            <a:bodyPr wrap="square">
              <a:spAutoFit/>
            </a:bodyPr>
            <a:lstStyle/>
            <a:p>
              <a:r>
                <a:rPr lang="en-US" altLang="zh-CN" sz="2000" b="1" dirty="0">
                  <a:latin typeface="Arial" panose="020B0604020202020204" pitchFamily="34" charset="0"/>
                  <a:cs typeface="Arial" panose="020B0604020202020204" pitchFamily="34" charset="0"/>
                </a:rPr>
                <a:t>Entropy estimation</a:t>
              </a:r>
              <a:endParaRPr lang="en-US" altLang="zh-CN" sz="2000" b="1" dirty="0">
                <a:latin typeface="Arial" panose="020B0604020202020204" pitchFamily="34" charset="0"/>
                <a:cs typeface="Arial" panose="020B0604020202020204" pitchFamily="34" charset="0"/>
              </a:endParaRPr>
            </a:p>
          </p:txBody>
        </p:sp>
        <p:sp>
          <p:nvSpPr>
            <p:cNvPr id="36" name="矩形 35"/>
            <p:cNvSpPr/>
            <p:nvPr/>
          </p:nvSpPr>
          <p:spPr>
            <a:xfrm>
              <a:off x="6432130" y="3515360"/>
              <a:ext cx="2673147" cy="492443"/>
            </a:xfrm>
            <a:prstGeom prst="rect">
              <a:avLst/>
            </a:prstGeom>
            <a:noFill/>
            <a:ln w="38100">
              <a:solidFill>
                <a:srgbClr val="9A000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sz="1400">
                <a:latin typeface="Arial" panose="020B0604020202020204" pitchFamily="34" charset="0"/>
                <a:cs typeface="Arial" panose="020B0604020202020204" pitchFamily="34" charset="0"/>
              </a:endParaRPr>
            </a:p>
          </p:txBody>
        </p:sp>
      </p:grpSp>
      <p:grpSp>
        <p:nvGrpSpPr>
          <p:cNvPr id="37" name="组合 36"/>
          <p:cNvGrpSpPr/>
          <p:nvPr/>
        </p:nvGrpSpPr>
        <p:grpSpPr>
          <a:xfrm>
            <a:off x="5411233" y="5517027"/>
            <a:ext cx="384530" cy="617331"/>
            <a:chOff x="1535888" y="960648"/>
            <a:chExt cx="532265" cy="1273162"/>
          </a:xfrm>
        </p:grpSpPr>
        <p:sp>
          <p:nvSpPr>
            <p:cNvPr id="38" name="等腰三角形 37"/>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39" name="等腰三角形 38"/>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sp>
          <p:nvSpPr>
            <p:cNvPr id="40" name="等腰三角形 39"/>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grpSp>
        <p:nvGrpSpPr>
          <p:cNvPr id="41" name="组合 40"/>
          <p:cNvGrpSpPr/>
          <p:nvPr/>
        </p:nvGrpSpPr>
        <p:grpSpPr>
          <a:xfrm>
            <a:off x="4804726" y="4795356"/>
            <a:ext cx="384530" cy="617331"/>
            <a:chOff x="1535888" y="960648"/>
            <a:chExt cx="532265" cy="1273162"/>
          </a:xfrm>
        </p:grpSpPr>
        <p:sp>
          <p:nvSpPr>
            <p:cNvPr id="42" name="等腰三角形 41"/>
            <p:cNvSpPr/>
            <p:nvPr/>
          </p:nvSpPr>
          <p:spPr>
            <a:xfrm rot="5400000">
              <a:off x="128414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3" name="等腰三角形 42"/>
            <p:cNvSpPr/>
            <p:nvPr/>
          </p:nvSpPr>
          <p:spPr>
            <a:xfrm rot="5400000">
              <a:off x="1165439"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44" name="等腰三角形 43"/>
            <p:cNvSpPr/>
            <p:nvPr/>
          </p:nvSpPr>
          <p:spPr>
            <a:xfrm rot="5400000">
              <a:off x="1046730" y="1449806"/>
              <a:ext cx="1273162" cy="294846"/>
            </a:xfrm>
            <a:prstGeom prst="triangle">
              <a:avLst/>
            </a:prstGeom>
            <a:gradFill flip="none" rotWithShape="1">
              <a:gsLst>
                <a:gs pos="14000">
                  <a:srgbClr val="F94B59">
                    <a:alpha val="0"/>
                  </a:srgbClr>
                </a:gs>
                <a:gs pos="100000">
                  <a:srgbClr val="F94B59">
                    <a:alpha val="32000"/>
                  </a:srgbClr>
                </a:gs>
              </a:gsLst>
              <a:lin ang="16200000" scaled="1"/>
              <a:tileRect/>
            </a:gradFill>
            <a:ln w="6350">
              <a:gradFill flip="none" rotWithShape="1">
                <a:gsLst>
                  <a:gs pos="26000">
                    <a:schemeClr val="bg1">
                      <a:alpha val="0"/>
                    </a:schemeClr>
                  </a:gs>
                  <a:gs pos="100000">
                    <a:srgbClr val="9A0001"/>
                  </a:gs>
                </a:gsLst>
                <a:lin ang="162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Frequency Estimation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pic>
        <p:nvPicPr>
          <p:cNvPr id="2" name="图片 1"/>
          <p:cNvPicPr>
            <a:picLocks noChangeAspect="1"/>
          </p:cNvPicPr>
          <p:nvPr>
            <p:custDataLst>
              <p:tags r:id="rId1"/>
            </p:custDataLst>
          </p:nvPr>
        </p:nvPicPr>
        <p:blipFill>
          <a:blip r:embed="rId2"/>
          <a:stretch>
            <a:fillRect/>
          </a:stretch>
        </p:blipFill>
        <p:spPr>
          <a:xfrm>
            <a:off x="1496776" y="1489936"/>
            <a:ext cx="10075114" cy="2518304"/>
          </a:xfrm>
          <a:prstGeom prst="rect">
            <a:avLst/>
          </a:prstGeom>
        </p:spPr>
      </p:pic>
      <p:pic>
        <p:nvPicPr>
          <p:cNvPr id="4" name="图片 3"/>
          <p:cNvPicPr>
            <a:picLocks noChangeAspect="1"/>
          </p:cNvPicPr>
          <p:nvPr>
            <p:custDataLst>
              <p:tags r:id="rId3"/>
            </p:custDataLst>
          </p:nvPr>
        </p:nvPicPr>
        <p:blipFill>
          <a:blip r:embed="rId4"/>
          <a:stretch>
            <a:fillRect/>
          </a:stretch>
        </p:blipFill>
        <p:spPr>
          <a:xfrm>
            <a:off x="1419322" y="4193496"/>
            <a:ext cx="10152568" cy="2155777"/>
          </a:xfrm>
          <a:prstGeom prst="rect">
            <a:avLst/>
          </a:prstGeom>
        </p:spPr>
      </p:pic>
      <p:grpSp>
        <p:nvGrpSpPr>
          <p:cNvPr id="14" name="组合 13"/>
          <p:cNvGrpSpPr/>
          <p:nvPr/>
        </p:nvGrpSpPr>
        <p:grpSpPr>
          <a:xfrm>
            <a:off x="109462" y="4787391"/>
            <a:ext cx="1287666" cy="592894"/>
            <a:chOff x="2125658" y="1489936"/>
            <a:chExt cx="1776210" cy="592894"/>
          </a:xfrm>
        </p:grpSpPr>
        <p:sp>
          <p:nvSpPr>
            <p:cNvPr id="15" name="椭圆 14"/>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16" name="文本框 15"/>
            <p:cNvSpPr txBox="1"/>
            <p:nvPr/>
          </p:nvSpPr>
          <p:spPr>
            <a:xfrm>
              <a:off x="2427641" y="1586328"/>
              <a:ext cx="1474227" cy="400110"/>
            </a:xfrm>
            <a:prstGeom prst="rect">
              <a:avLst/>
            </a:prstGeom>
            <a:noFill/>
          </p:spPr>
          <p:txBody>
            <a:bodyPr wrap="square">
              <a:spAutoFit/>
            </a:bodyPr>
            <a:lstStyle/>
            <a:p>
              <a:r>
                <a:rPr lang="en-US" altLang="zh-CN" sz="2000" b="1" dirty="0">
                  <a:latin typeface="+mn-lt"/>
                </a:rPr>
                <a:t>IMC</a:t>
              </a:r>
              <a:endParaRPr lang="zh-CN" altLang="en-US" sz="2000" b="1" dirty="0"/>
            </a:p>
          </p:txBody>
        </p:sp>
      </p:grpSp>
      <p:grpSp>
        <p:nvGrpSpPr>
          <p:cNvPr id="21" name="组合 20"/>
          <p:cNvGrpSpPr/>
          <p:nvPr/>
        </p:nvGrpSpPr>
        <p:grpSpPr>
          <a:xfrm>
            <a:off x="109462" y="1868304"/>
            <a:ext cx="11683144" cy="2201041"/>
            <a:chOff x="109462" y="1868304"/>
            <a:chExt cx="11683144" cy="2201041"/>
          </a:xfrm>
        </p:grpSpPr>
        <p:grpSp>
          <p:nvGrpSpPr>
            <p:cNvPr id="9" name="组合 8"/>
            <p:cNvGrpSpPr/>
            <p:nvPr/>
          </p:nvGrpSpPr>
          <p:grpSpPr>
            <a:xfrm>
              <a:off x="109462" y="2450015"/>
              <a:ext cx="1166648" cy="592894"/>
              <a:chOff x="2125658" y="1489936"/>
              <a:chExt cx="1609277" cy="592894"/>
            </a:xfrm>
          </p:grpSpPr>
          <p:sp>
            <p:nvSpPr>
              <p:cNvPr id="10" name="椭圆 9"/>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11" name="文本框 10"/>
              <p:cNvSpPr txBox="1"/>
              <p:nvPr/>
            </p:nvSpPr>
            <p:spPr>
              <a:xfrm>
                <a:off x="2260708" y="1563216"/>
                <a:ext cx="1474227" cy="400110"/>
              </a:xfrm>
              <a:prstGeom prst="rect">
                <a:avLst/>
              </a:prstGeom>
              <a:noFill/>
            </p:spPr>
            <p:txBody>
              <a:bodyPr wrap="square">
                <a:spAutoFit/>
              </a:bodyPr>
              <a:lstStyle/>
              <a:p>
                <a:r>
                  <a:rPr lang="en-US" altLang="zh-CN" sz="2000" b="1" dirty="0">
                    <a:latin typeface="+mn-lt"/>
                  </a:rPr>
                  <a:t>CAIDA</a:t>
                </a:r>
                <a:endParaRPr lang="zh-CN" altLang="en-US" sz="2000" b="1" dirty="0"/>
              </a:p>
            </p:txBody>
          </p:sp>
        </p:grpSp>
        <p:sp>
          <p:nvSpPr>
            <p:cNvPr id="17" name="圆角矩形 3"/>
            <p:cNvSpPr/>
            <p:nvPr>
              <p:custDataLst>
                <p:tags r:id="rId5"/>
              </p:custDataLst>
            </p:nvPr>
          </p:nvSpPr>
          <p:spPr>
            <a:xfrm>
              <a:off x="1397127" y="1868304"/>
              <a:ext cx="10395479"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
        <p:nvSpPr>
          <p:cNvPr id="20" name="圆角矩形 3"/>
          <p:cNvSpPr/>
          <p:nvPr>
            <p:custDataLst>
              <p:tags r:id="rId6"/>
            </p:custDataLst>
          </p:nvPr>
        </p:nvSpPr>
        <p:spPr>
          <a:xfrm>
            <a:off x="1397126" y="4170863"/>
            <a:ext cx="10395479"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custDataLst>
              <p:tags r:id="rId1"/>
            </p:custDataLst>
          </p:nvPr>
        </p:nvPicPr>
        <p:blipFill>
          <a:blip r:embed="rId2"/>
          <a:stretch>
            <a:fillRect/>
          </a:stretch>
        </p:blipFill>
        <p:spPr>
          <a:xfrm>
            <a:off x="3391629" y="1801499"/>
            <a:ext cx="8559561" cy="1864075"/>
          </a:xfrm>
          <a:prstGeom prst="rect">
            <a:avLst/>
          </a:prstGeom>
        </p:spPr>
      </p:pic>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Frequency Estimation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20" name="文本框 19"/>
          <p:cNvSpPr txBox="1"/>
          <p:nvPr/>
        </p:nvSpPr>
        <p:spPr>
          <a:xfrm>
            <a:off x="7624896" y="4156076"/>
            <a:ext cx="1234725" cy="369332"/>
          </a:xfrm>
          <a:prstGeom prst="rect">
            <a:avLst/>
          </a:prstGeom>
          <a:noFill/>
        </p:spPr>
        <p:txBody>
          <a:bodyPr wrap="square" rtlCol="0">
            <a:spAutoFit/>
          </a:bodyPr>
          <a:lstStyle/>
          <a:p>
            <a:r>
              <a:rPr lang="en-US" altLang="zh-CN" dirty="0">
                <a:latin typeface="+mn-lt"/>
              </a:rPr>
              <a:t>Key point</a:t>
            </a:r>
            <a:endParaRPr lang="zh-CN" altLang="en-US" dirty="0">
              <a:latin typeface="+mn-lt"/>
            </a:endParaRPr>
          </a:p>
        </p:txBody>
      </p:sp>
      <p:grpSp>
        <p:nvGrpSpPr>
          <p:cNvPr id="30" name="组合 29"/>
          <p:cNvGrpSpPr/>
          <p:nvPr/>
        </p:nvGrpSpPr>
        <p:grpSpPr>
          <a:xfrm>
            <a:off x="5373370" y="3121660"/>
            <a:ext cx="5723890" cy="1034415"/>
            <a:chOff x="5355980" y="2775278"/>
            <a:chExt cx="5723890" cy="1320019"/>
          </a:xfrm>
        </p:grpSpPr>
        <p:cxnSp>
          <p:nvCxnSpPr>
            <p:cNvPr id="11" name="连接符: 曲线 10"/>
            <p:cNvCxnSpPr>
              <a:endCxn id="20" idx="0"/>
            </p:cNvCxnSpPr>
            <p:nvPr/>
          </p:nvCxnSpPr>
          <p:spPr>
            <a:xfrm>
              <a:off x="5355980" y="2775278"/>
              <a:ext cx="2868930" cy="1320019"/>
            </a:xfrm>
            <a:prstGeom prst="curvedConnector2">
              <a:avLst/>
            </a:prstGeom>
            <a:ln w="15875">
              <a:solidFill>
                <a:srgbClr val="FF0000"/>
              </a:solidFill>
              <a:round/>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22" name="连接符: 曲线 21"/>
            <p:cNvCxnSpPr>
              <a:endCxn id="20" idx="0"/>
            </p:cNvCxnSpPr>
            <p:nvPr/>
          </p:nvCxnSpPr>
          <p:spPr>
            <a:xfrm>
              <a:off x="6982215" y="2786623"/>
              <a:ext cx="1242695" cy="1308674"/>
            </a:xfrm>
            <a:prstGeom prst="curvedConnector2">
              <a:avLst/>
            </a:prstGeom>
            <a:ln w="15875">
              <a:solidFill>
                <a:srgbClr val="FF0000"/>
              </a:solidFill>
              <a:round/>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连接符: 曲线 26"/>
            <p:cNvCxnSpPr>
              <a:endCxn id="20" idx="0"/>
            </p:cNvCxnSpPr>
            <p:nvPr/>
          </p:nvCxnSpPr>
          <p:spPr>
            <a:xfrm rot="5400000">
              <a:off x="7980465" y="3030257"/>
              <a:ext cx="1308674" cy="819785"/>
            </a:xfrm>
            <a:prstGeom prst="curvedConnector3">
              <a:avLst>
                <a:gd name="adj1" fmla="val 50031"/>
              </a:avLst>
            </a:prstGeom>
            <a:ln w="15875">
              <a:solidFill>
                <a:srgbClr val="FF0000"/>
              </a:solidFill>
              <a:round/>
              <a:headEnd type="oval"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连接符: 曲线 31"/>
            <p:cNvCxnSpPr>
              <a:endCxn id="20" idx="0"/>
            </p:cNvCxnSpPr>
            <p:nvPr/>
          </p:nvCxnSpPr>
          <p:spPr>
            <a:xfrm rot="10800000" flipV="1">
              <a:off x="8224910" y="2810122"/>
              <a:ext cx="2854960" cy="1284365"/>
            </a:xfrm>
            <a:prstGeom prst="curvedConnector2">
              <a:avLst/>
            </a:prstGeom>
            <a:ln w="15875">
              <a:solidFill>
                <a:srgbClr val="FF0000"/>
              </a:solidFill>
              <a:round/>
              <a:headEnd type="oval" w="med" len="med"/>
              <a:tailEnd type="triangle"/>
            </a:ln>
          </p:spPr>
          <p:style>
            <a:lnRef idx="1">
              <a:schemeClr val="accent1"/>
            </a:lnRef>
            <a:fillRef idx="0">
              <a:schemeClr val="accent1"/>
            </a:fillRef>
            <a:effectRef idx="0">
              <a:schemeClr val="accent1"/>
            </a:effectRef>
            <a:fontRef idx="minor">
              <a:schemeClr val="tx1"/>
            </a:fontRef>
          </p:style>
        </p:cxnSp>
      </p:grpSp>
      <p:graphicFrame>
        <p:nvGraphicFramePr>
          <p:cNvPr id="36" name="表格 35"/>
          <p:cNvGraphicFramePr>
            <a:graphicFrameLocks noGrp="1"/>
          </p:cNvGraphicFramePr>
          <p:nvPr/>
        </p:nvGraphicFramePr>
        <p:xfrm>
          <a:off x="4640811" y="4485941"/>
          <a:ext cx="6535183" cy="1928160"/>
        </p:xfrm>
        <a:graphic>
          <a:graphicData uri="http://schemas.openxmlformats.org/drawingml/2006/table">
            <a:tbl>
              <a:tblPr firstRow="1" bandRow="1">
                <a:tableStyleId>{5C22544A-7EE6-4342-B048-85BDC9FD1C3A}</a:tableStyleId>
              </a:tblPr>
              <a:tblGrid>
                <a:gridCol w="942157"/>
                <a:gridCol w="863487"/>
                <a:gridCol w="939957"/>
                <a:gridCol w="1894791"/>
                <a:gridCol w="1894791"/>
              </a:tblGrid>
              <a:tr h="310679">
                <a:tc>
                  <a:txBody>
                    <a:bodyPr/>
                    <a:lstStyle/>
                    <a:p>
                      <a:pPr algn="ctr"/>
                      <a:endParaRPr lang="zh-CN" altLang="en-US" sz="1400" b="1"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spc="-100" baseline="0" dirty="0">
                          <a:solidFill>
                            <a:schemeClr val="tx1"/>
                          </a:solidFill>
                          <a:latin typeface="+mn-lt"/>
                          <a:ea typeface="微软雅黑" panose="020B0503020204020204" charset="-122"/>
                        </a:rPr>
                        <a:t>0.01 MB</a:t>
                      </a:r>
                      <a:endParaRPr lang="zh-CN" altLang="en-US" sz="1400" b="1" spc="-100" baseline="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a:solidFill>
                            <a:schemeClr val="tx1"/>
                          </a:solidFill>
                          <a:latin typeface="+mn-lt"/>
                          <a:ea typeface="微软雅黑" panose="020B0503020204020204" charset="-122"/>
                        </a:rPr>
                        <a:t>0.1 MB</a:t>
                      </a:r>
                      <a:endParaRPr lang="zh-CN" altLang="en-US" sz="1400" b="1"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a:solidFill>
                            <a:schemeClr val="tx1"/>
                          </a:solidFill>
                          <a:latin typeface="+mn-lt"/>
                          <a:ea typeface="微软雅黑" panose="020B0503020204020204" charset="-122"/>
                        </a:rPr>
                        <a:t>1 MB</a:t>
                      </a:r>
                      <a:endParaRPr lang="zh-CN" altLang="en-US" sz="1400" b="1"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1" dirty="0">
                          <a:solidFill>
                            <a:schemeClr val="tx1"/>
                          </a:solidFill>
                          <a:latin typeface="+mn-lt"/>
                          <a:ea typeface="微软雅黑" panose="020B0503020204020204" charset="-122"/>
                        </a:rPr>
                        <a:t>10 MB</a:t>
                      </a:r>
                      <a:endParaRPr lang="zh-CN" altLang="en-US" sz="1400" b="1"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10679">
                <a:tc>
                  <a:txBody>
                    <a:bodyPr/>
                    <a:lstStyle/>
                    <a:p>
                      <a:pPr algn="ctr"/>
                      <a:r>
                        <a:rPr lang="en-US" altLang="zh-CN" sz="1400" b="0" dirty="0">
                          <a:solidFill>
                            <a:schemeClr val="tx1"/>
                          </a:solidFill>
                          <a:latin typeface="+mn-lt"/>
                          <a:ea typeface="微软雅黑" panose="020B0503020204020204" charset="-122"/>
                        </a:rPr>
                        <a:t>BM</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zh-CN" altLang="en-US"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2.0 </a:t>
                      </a:r>
                      <a:r>
                        <a:rPr lang="zh-CN" altLang="en-US"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1.8 </a:t>
                      </a:r>
                      <a:r>
                        <a:rPr lang="zh-CN" altLang="en-US"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1.6</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10679">
                <a:tc>
                  <a:txBody>
                    <a:bodyPr/>
                    <a:lstStyle/>
                    <a:p>
                      <a:pPr algn="ctr"/>
                      <a:r>
                        <a:rPr lang="en-US" altLang="zh-CN" sz="1400" b="0" dirty="0">
                          <a:solidFill>
                            <a:schemeClr val="tx1"/>
                          </a:solidFill>
                          <a:latin typeface="+mn-lt"/>
                          <a:ea typeface="微软雅黑" panose="020B0503020204020204" charset="-122"/>
                        </a:rPr>
                        <a:t>EL</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2.3</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i="0" baseline="0" dirty="0">
                          <a:solidFill>
                            <a:schemeClr val="tx1"/>
                          </a:solidFill>
                          <a:latin typeface="+mn-lt"/>
                          <a:ea typeface="微软雅黑" panose="020B0503020204020204" charset="-122"/>
                        </a:rPr>
                        <a:t>1.8</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1.6</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10679">
                <a:tc>
                  <a:txBody>
                    <a:bodyPr/>
                    <a:lstStyle/>
                    <a:p>
                      <a:pPr algn="ctr"/>
                      <a:r>
                        <a:rPr lang="en-US" altLang="zh-CN" sz="1400" b="0" spc="-100" baseline="0" dirty="0">
                          <a:solidFill>
                            <a:schemeClr val="tx1"/>
                          </a:solidFill>
                          <a:latin typeface="+mn-lt"/>
                          <a:ea typeface="微软雅黑" panose="020B0503020204020204" charset="-122"/>
                        </a:rPr>
                        <a:t>SALSA</a:t>
                      </a:r>
                      <a:endParaRPr lang="zh-CN" altLang="en-US" sz="1400" b="0" spc="-100" baseline="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2.4</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baseline="0" dirty="0">
                          <a:solidFill>
                            <a:schemeClr val="tx1"/>
                          </a:solidFill>
                          <a:latin typeface="+mn-lt"/>
                          <a:ea typeface="微软雅黑" panose="020B0503020204020204" charset="-122"/>
                        </a:rPr>
                        <a:t>2.0</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n-lt"/>
                          <a:ea typeface="+mn-ea"/>
                        </a:rPr>
                        <a:t>1.5</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10679">
                <a:tc>
                  <a:txBody>
                    <a:bodyPr/>
                    <a:lstStyle/>
                    <a:p>
                      <a:pPr algn="ctr"/>
                      <a:r>
                        <a:rPr lang="en-US" altLang="zh-CN" sz="1400" b="0" dirty="0">
                          <a:solidFill>
                            <a:schemeClr val="tx1"/>
                          </a:solidFill>
                          <a:latin typeface="+mn-lt"/>
                          <a:ea typeface="微软雅黑" panose="020B0503020204020204" charset="-122"/>
                        </a:rPr>
                        <a:t>AS</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2.7</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i="0" baseline="0" dirty="0">
                          <a:solidFill>
                            <a:schemeClr val="tx1"/>
                          </a:solidFill>
                          <a:latin typeface="+mn-lt"/>
                          <a:ea typeface="微软雅黑" panose="020B0503020204020204" charset="-122"/>
                        </a:rPr>
                        <a:t>2.0</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n-lt"/>
                          <a:ea typeface="微软雅黑" panose="020B0503020204020204" charset="-122"/>
                        </a:rPr>
                        <a:t>1.4</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r h="310679">
                <a:tc>
                  <a:txBody>
                    <a:bodyPr/>
                    <a:lstStyle/>
                    <a:p>
                      <a:pPr algn="ctr"/>
                      <a:r>
                        <a:rPr lang="en-US" altLang="zh-CN" sz="1400" b="0" dirty="0">
                          <a:solidFill>
                            <a:schemeClr val="tx1"/>
                          </a:solidFill>
                          <a:latin typeface="+mn-lt"/>
                          <a:ea typeface="微软雅黑" panose="020B0503020204020204" charset="-122"/>
                        </a:rPr>
                        <a:t>CM</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algn="ctr"/>
                      <a:r>
                        <a:rPr lang="en-US" altLang="zh-CN" sz="1400" b="0" dirty="0">
                          <a:solidFill>
                            <a:schemeClr val="tx1"/>
                          </a:solidFill>
                          <a:latin typeface="+mn-lt"/>
                          <a:ea typeface="微软雅黑" panose="020B0503020204020204" charset="-122"/>
                        </a:rPr>
                        <a:t>2.6</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n-lt"/>
                          <a:ea typeface="微软雅黑" panose="020B0503020204020204" charset="-122"/>
                        </a:rPr>
                        <a:t>2.0</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lang="en-US" altLang="zh-CN" sz="1400" b="0" dirty="0">
                          <a:solidFill>
                            <a:schemeClr val="tx1"/>
                          </a:solidFill>
                          <a:latin typeface="+mn-lt"/>
                          <a:ea typeface="微软雅黑" panose="020B0503020204020204" charset="-122"/>
                        </a:rPr>
                        <a:t>1.4</a:t>
                      </a:r>
                      <a:endParaRPr lang="zh-CN" altLang="en-US" sz="1400" b="0" dirty="0">
                        <a:solidFill>
                          <a:schemeClr val="tx1"/>
                        </a:solidFill>
                        <a:latin typeface="+mn-lt"/>
                        <a:ea typeface="微软雅黑" panose="020B0503020204020204" charset="-122"/>
                      </a:endParaRPr>
                    </a:p>
                  </a:txBody>
                  <a:tcPr marL="90000" marR="90000" marT="54000" marB="54000">
                    <a:lnL w="19050" cap="flat" cmpd="sng" algn="ctr">
                      <a:solidFill>
                        <a:schemeClr val="tx1"/>
                      </a:solidFill>
                      <a:prstDash val="solid"/>
                      <a:round/>
                      <a:headEnd type="none" w="med" len="med"/>
                      <a:tailEnd type="none" w="med" len="med"/>
                    </a:lnL>
                    <a:lnR w="19050" cap="flat" cmpd="sng" algn="ctr">
                      <a:solidFill>
                        <a:schemeClr val="tx1"/>
                      </a:solidFill>
                      <a:prstDash val="solid"/>
                      <a:round/>
                      <a:headEnd type="none" w="med" len="med"/>
                      <a:tailEnd type="none" w="med" len="med"/>
                    </a:lnR>
                    <a:lnT w="19050" cap="flat" cmpd="sng" algn="ctr">
                      <a:solidFill>
                        <a:schemeClr val="tx1"/>
                      </a:solidFill>
                      <a:prstDash val="solid"/>
                      <a:round/>
                      <a:headEnd type="none" w="med" len="med"/>
                      <a:tailEnd type="none" w="med" len="med"/>
                    </a:lnT>
                    <a:lnB w="19050" cap="flat" cmpd="sng" algn="ctr">
                      <a:solidFill>
                        <a:schemeClr val="tx1"/>
                      </a:solidFill>
                      <a:prstDash val="solid"/>
                      <a:round/>
                      <a:headEnd type="none" w="med" len="med"/>
                      <a:tailEnd type="none" w="med" len="med"/>
                    </a:lnB>
                    <a:solidFill>
                      <a:schemeClr val="bg1"/>
                    </a:solidFill>
                  </a:tcPr>
                </a:tc>
              </a:tr>
            </a:tbl>
          </a:graphicData>
        </a:graphic>
      </p:graphicFrame>
      <p:pic>
        <p:nvPicPr>
          <p:cNvPr id="24" name="图片 23"/>
          <p:cNvPicPr>
            <a:picLocks noChangeAspect="1"/>
          </p:cNvPicPr>
          <p:nvPr>
            <p:custDataLst>
              <p:tags r:id="rId3"/>
            </p:custDataLst>
          </p:nvPr>
        </p:nvPicPr>
        <p:blipFill>
          <a:blip r:embed="rId4"/>
          <a:stretch>
            <a:fillRect/>
          </a:stretch>
        </p:blipFill>
        <p:spPr>
          <a:xfrm>
            <a:off x="457736" y="1764991"/>
            <a:ext cx="2874645" cy="4829175"/>
          </a:xfrm>
          <a:prstGeom prst="rect">
            <a:avLst/>
          </a:prstGeom>
        </p:spPr>
      </p:pic>
      <p:grpSp>
        <p:nvGrpSpPr>
          <p:cNvPr id="31" name="组合 30"/>
          <p:cNvGrpSpPr/>
          <p:nvPr/>
        </p:nvGrpSpPr>
        <p:grpSpPr>
          <a:xfrm>
            <a:off x="5705209" y="1008705"/>
            <a:ext cx="1297410" cy="592894"/>
            <a:chOff x="2125658" y="1489936"/>
            <a:chExt cx="1789651" cy="592894"/>
          </a:xfrm>
        </p:grpSpPr>
        <p:sp>
          <p:nvSpPr>
            <p:cNvPr id="33" name="椭圆 32"/>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34" name="文本框 33"/>
            <p:cNvSpPr txBox="1"/>
            <p:nvPr/>
          </p:nvSpPr>
          <p:spPr>
            <a:xfrm>
              <a:off x="2441082" y="1595929"/>
              <a:ext cx="1474227" cy="400110"/>
            </a:xfrm>
            <a:prstGeom prst="rect">
              <a:avLst/>
            </a:prstGeom>
            <a:noFill/>
          </p:spPr>
          <p:txBody>
            <a:bodyPr wrap="square">
              <a:spAutoFit/>
            </a:bodyPr>
            <a:lstStyle/>
            <a:p>
              <a:r>
                <a:rPr lang="en-US" altLang="zh-CN" sz="2000" b="1" dirty="0">
                  <a:latin typeface="+mn-lt"/>
                </a:rPr>
                <a:t>ZIPF</a:t>
              </a:r>
              <a:endParaRPr lang="zh-CN" altLang="en-US" sz="2000" b="1" dirty="0"/>
            </a:p>
          </p:txBody>
        </p:sp>
      </p:grpSp>
      <p:sp>
        <p:nvSpPr>
          <p:cNvPr id="35" name="圆角矩形 3"/>
          <p:cNvSpPr/>
          <p:nvPr>
            <p:custDataLst>
              <p:tags r:id="rId5"/>
            </p:custDataLst>
          </p:nvPr>
        </p:nvSpPr>
        <p:spPr>
          <a:xfrm>
            <a:off x="240810" y="1601599"/>
            <a:ext cx="11814555" cy="4992567"/>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20"/>
                                        </p:tgtEl>
                                        <p:attrNameLst>
                                          <p:attrName>style.visibility</p:attrName>
                                        </p:attrNameLst>
                                      </p:cBhvr>
                                      <p:to>
                                        <p:strVal val="visible"/>
                                      </p:to>
                                    </p:set>
                                    <p:animEffect transition="in" filter="wipe(up)">
                                      <p:cBhvr>
                                        <p:cTn id="7" dur="500"/>
                                        <p:tgtEl>
                                          <p:spTgt spid="2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6"/>
                                        </p:tgtEl>
                                        <p:attrNameLst>
                                          <p:attrName>style.visibility</p:attrName>
                                        </p:attrNameLst>
                                      </p:cBhvr>
                                      <p:to>
                                        <p:strVal val="visible"/>
                                      </p:to>
                                    </p:set>
                                    <p:animEffect transition="in" filter="fade">
                                      <p:cBhvr>
                                        <p:cTn id="12"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Heavy </a:t>
              </a:r>
              <a:r>
                <a:rPr lang="en-US" altLang="zh-CN" sz="2000" b="1" dirty="0">
                  <a:solidFill>
                    <a:srgbClr val="C00000"/>
                  </a:solidFill>
                  <a:latin typeface="+mn-ea"/>
                  <a:ea typeface="+mn-ea"/>
                </a:rPr>
                <a:t>Hitter</a:t>
              </a:r>
              <a:r>
                <a:rPr lang="en-US" altLang="zh-CN" sz="2000" dirty="0">
                  <a:solidFill>
                    <a:schemeClr val="tx1">
                      <a:lumMod val="50000"/>
                      <a:lumOff val="50000"/>
                    </a:schemeClr>
                  </a:solidFill>
                  <a:latin typeface="+mn-ea"/>
                  <a:ea typeface="+mn-ea"/>
                </a:rPr>
                <a:t> Detection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pic>
        <p:nvPicPr>
          <p:cNvPr id="4" name="图片 3"/>
          <p:cNvPicPr>
            <a:picLocks noChangeAspect="1"/>
          </p:cNvPicPr>
          <p:nvPr>
            <p:custDataLst>
              <p:tags r:id="rId1"/>
            </p:custDataLst>
          </p:nvPr>
        </p:nvPicPr>
        <p:blipFill>
          <a:blip r:embed="rId2"/>
          <a:stretch>
            <a:fillRect/>
          </a:stretch>
        </p:blipFill>
        <p:spPr>
          <a:xfrm>
            <a:off x="2632075" y="1671320"/>
            <a:ext cx="2377440" cy="1798320"/>
          </a:xfrm>
          <a:prstGeom prst="rect">
            <a:avLst/>
          </a:prstGeom>
        </p:spPr>
      </p:pic>
      <p:pic>
        <p:nvPicPr>
          <p:cNvPr id="9" name="图片 8"/>
          <p:cNvPicPr>
            <a:picLocks noChangeAspect="1"/>
          </p:cNvPicPr>
          <p:nvPr>
            <p:custDataLst>
              <p:tags r:id="rId3"/>
            </p:custDataLst>
          </p:nvPr>
        </p:nvPicPr>
        <p:blipFill>
          <a:blip r:embed="rId4"/>
          <a:stretch>
            <a:fillRect/>
          </a:stretch>
        </p:blipFill>
        <p:spPr>
          <a:xfrm>
            <a:off x="5550535" y="1671320"/>
            <a:ext cx="2354580" cy="1828800"/>
          </a:xfrm>
          <a:prstGeom prst="rect">
            <a:avLst/>
          </a:prstGeom>
        </p:spPr>
      </p:pic>
      <p:pic>
        <p:nvPicPr>
          <p:cNvPr id="10" name="图片 9"/>
          <p:cNvPicPr>
            <a:picLocks noChangeAspect="1"/>
          </p:cNvPicPr>
          <p:nvPr>
            <p:custDataLst>
              <p:tags r:id="rId5"/>
            </p:custDataLst>
          </p:nvPr>
        </p:nvPicPr>
        <p:blipFill>
          <a:blip r:embed="rId6"/>
          <a:stretch>
            <a:fillRect/>
          </a:stretch>
        </p:blipFill>
        <p:spPr>
          <a:xfrm>
            <a:off x="8446135" y="1682750"/>
            <a:ext cx="2339340" cy="1767840"/>
          </a:xfrm>
          <a:prstGeom prst="rect">
            <a:avLst/>
          </a:prstGeom>
        </p:spPr>
      </p:pic>
      <p:pic>
        <p:nvPicPr>
          <p:cNvPr id="12" name="图片 11"/>
          <p:cNvPicPr>
            <a:picLocks noChangeAspect="1"/>
          </p:cNvPicPr>
          <p:nvPr>
            <p:custDataLst>
              <p:tags r:id="rId7"/>
            </p:custDataLst>
          </p:nvPr>
        </p:nvPicPr>
        <p:blipFill>
          <a:blip r:embed="rId8"/>
          <a:stretch>
            <a:fillRect/>
          </a:stretch>
        </p:blipFill>
        <p:spPr>
          <a:xfrm>
            <a:off x="2639695" y="4153535"/>
            <a:ext cx="2369820" cy="1752600"/>
          </a:xfrm>
          <a:prstGeom prst="rect">
            <a:avLst/>
          </a:prstGeom>
        </p:spPr>
      </p:pic>
      <p:pic>
        <p:nvPicPr>
          <p:cNvPr id="13" name="图片 12"/>
          <p:cNvPicPr>
            <a:picLocks noChangeAspect="1"/>
          </p:cNvPicPr>
          <p:nvPr>
            <p:custDataLst>
              <p:tags r:id="rId9"/>
            </p:custDataLst>
          </p:nvPr>
        </p:nvPicPr>
        <p:blipFill>
          <a:blip r:embed="rId10"/>
          <a:stretch>
            <a:fillRect/>
          </a:stretch>
        </p:blipFill>
        <p:spPr>
          <a:xfrm>
            <a:off x="5527675" y="4145915"/>
            <a:ext cx="2377440" cy="1760220"/>
          </a:xfrm>
          <a:prstGeom prst="rect">
            <a:avLst/>
          </a:prstGeom>
        </p:spPr>
      </p:pic>
      <p:pic>
        <p:nvPicPr>
          <p:cNvPr id="17" name="图片 16"/>
          <p:cNvPicPr>
            <a:picLocks noChangeAspect="1"/>
          </p:cNvPicPr>
          <p:nvPr>
            <p:custDataLst>
              <p:tags r:id="rId11"/>
            </p:custDataLst>
          </p:nvPr>
        </p:nvPicPr>
        <p:blipFill>
          <a:blip r:embed="rId12"/>
          <a:stretch>
            <a:fillRect/>
          </a:stretch>
        </p:blipFill>
        <p:spPr>
          <a:xfrm>
            <a:off x="8392795" y="4153535"/>
            <a:ext cx="2392680" cy="1790700"/>
          </a:xfrm>
          <a:prstGeom prst="rect">
            <a:avLst/>
          </a:prstGeom>
        </p:spPr>
      </p:pic>
      <p:grpSp>
        <p:nvGrpSpPr>
          <p:cNvPr id="11" name="组合 10"/>
          <p:cNvGrpSpPr/>
          <p:nvPr/>
        </p:nvGrpSpPr>
        <p:grpSpPr>
          <a:xfrm>
            <a:off x="613772" y="1499747"/>
            <a:ext cx="10964456" cy="2201041"/>
            <a:chOff x="109462" y="1868304"/>
            <a:chExt cx="10964456" cy="2201041"/>
          </a:xfrm>
        </p:grpSpPr>
        <p:grpSp>
          <p:nvGrpSpPr>
            <p:cNvPr id="14" name="组合 13"/>
            <p:cNvGrpSpPr/>
            <p:nvPr/>
          </p:nvGrpSpPr>
          <p:grpSpPr>
            <a:xfrm>
              <a:off x="109462" y="2450015"/>
              <a:ext cx="1166648" cy="592894"/>
              <a:chOff x="2125658" y="1489936"/>
              <a:chExt cx="1609277" cy="592894"/>
            </a:xfrm>
          </p:grpSpPr>
          <p:sp>
            <p:nvSpPr>
              <p:cNvPr id="16" name="椭圆 15"/>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19" name="文本框 18"/>
              <p:cNvSpPr txBox="1"/>
              <p:nvPr/>
            </p:nvSpPr>
            <p:spPr>
              <a:xfrm>
                <a:off x="2260708" y="1563216"/>
                <a:ext cx="1474227" cy="400110"/>
              </a:xfrm>
              <a:prstGeom prst="rect">
                <a:avLst/>
              </a:prstGeom>
              <a:noFill/>
            </p:spPr>
            <p:txBody>
              <a:bodyPr wrap="square">
                <a:spAutoFit/>
              </a:bodyPr>
              <a:lstStyle/>
              <a:p>
                <a:r>
                  <a:rPr lang="en-US" altLang="zh-CN" sz="2000" b="1" dirty="0">
                    <a:latin typeface="+mn-lt"/>
                  </a:rPr>
                  <a:t>CAIDA</a:t>
                </a:r>
                <a:endParaRPr lang="zh-CN" altLang="en-US" sz="2000" b="1" dirty="0"/>
              </a:p>
            </p:txBody>
          </p:sp>
        </p:grpSp>
        <p:sp>
          <p:nvSpPr>
            <p:cNvPr id="15" name="圆角矩形 3"/>
            <p:cNvSpPr/>
            <p:nvPr>
              <p:custDataLst>
                <p:tags r:id="rId13"/>
              </p:custDataLst>
            </p:nvPr>
          </p:nvSpPr>
          <p:spPr>
            <a:xfrm>
              <a:off x="1397128" y="1868304"/>
              <a:ext cx="9676790"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0" name="组合 19"/>
          <p:cNvGrpSpPr/>
          <p:nvPr/>
        </p:nvGrpSpPr>
        <p:grpSpPr>
          <a:xfrm>
            <a:off x="582410" y="3883791"/>
            <a:ext cx="10964456" cy="2201041"/>
            <a:chOff x="109462" y="1868304"/>
            <a:chExt cx="10964456" cy="2201041"/>
          </a:xfrm>
        </p:grpSpPr>
        <p:grpSp>
          <p:nvGrpSpPr>
            <p:cNvPr id="21" name="组合 20"/>
            <p:cNvGrpSpPr/>
            <p:nvPr/>
          </p:nvGrpSpPr>
          <p:grpSpPr>
            <a:xfrm>
              <a:off x="109462" y="2450015"/>
              <a:ext cx="1287666" cy="592894"/>
              <a:chOff x="2125658" y="1489936"/>
              <a:chExt cx="1776210" cy="592894"/>
            </a:xfrm>
          </p:grpSpPr>
          <p:sp>
            <p:nvSpPr>
              <p:cNvPr id="23" name="椭圆 22"/>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24" name="文本框 23"/>
              <p:cNvSpPr txBox="1"/>
              <p:nvPr/>
            </p:nvSpPr>
            <p:spPr>
              <a:xfrm>
                <a:off x="2427641" y="1586328"/>
                <a:ext cx="1474227" cy="400110"/>
              </a:xfrm>
              <a:prstGeom prst="rect">
                <a:avLst/>
              </a:prstGeom>
              <a:noFill/>
            </p:spPr>
            <p:txBody>
              <a:bodyPr wrap="square">
                <a:spAutoFit/>
              </a:bodyPr>
              <a:lstStyle/>
              <a:p>
                <a:r>
                  <a:rPr lang="en-US" altLang="zh-CN" sz="2000" b="1" dirty="0">
                    <a:latin typeface="+mn-lt"/>
                  </a:rPr>
                  <a:t>IMC</a:t>
                </a:r>
                <a:endParaRPr lang="zh-CN" altLang="en-US" sz="2000" b="1" dirty="0"/>
              </a:p>
            </p:txBody>
          </p:sp>
        </p:grpSp>
        <p:sp>
          <p:nvSpPr>
            <p:cNvPr id="22" name="圆角矩形 3"/>
            <p:cNvSpPr/>
            <p:nvPr>
              <p:custDataLst>
                <p:tags r:id="rId14"/>
              </p:custDataLst>
            </p:nvPr>
          </p:nvSpPr>
          <p:spPr>
            <a:xfrm>
              <a:off x="1397128" y="1868304"/>
              <a:ext cx="9676790"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Heavy </a:t>
              </a:r>
              <a:r>
                <a:rPr lang="en-US" altLang="zh-CN" sz="2000" b="1" dirty="0">
                  <a:solidFill>
                    <a:srgbClr val="C00000"/>
                  </a:solidFill>
                  <a:latin typeface="+mn-ea"/>
                  <a:ea typeface="+mn-ea"/>
                </a:rPr>
                <a:t>Change</a:t>
              </a:r>
              <a:r>
                <a:rPr lang="en-US" altLang="zh-CN" sz="2000" dirty="0">
                  <a:solidFill>
                    <a:schemeClr val="tx1">
                      <a:lumMod val="50000"/>
                      <a:lumOff val="50000"/>
                    </a:schemeClr>
                  </a:solidFill>
                  <a:latin typeface="+mn-ea"/>
                  <a:ea typeface="+mn-ea"/>
                </a:rPr>
                <a:t> Detection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pic>
        <p:nvPicPr>
          <p:cNvPr id="4" name="图片 3"/>
          <p:cNvPicPr>
            <a:picLocks noChangeAspect="1"/>
          </p:cNvPicPr>
          <p:nvPr>
            <p:custDataLst>
              <p:tags r:id="rId1"/>
            </p:custDataLst>
          </p:nvPr>
        </p:nvPicPr>
        <p:blipFill>
          <a:blip r:embed="rId2"/>
          <a:stretch>
            <a:fillRect/>
          </a:stretch>
        </p:blipFill>
        <p:spPr>
          <a:xfrm>
            <a:off x="2554605" y="1877060"/>
            <a:ext cx="2369820" cy="1783080"/>
          </a:xfrm>
          <a:prstGeom prst="rect">
            <a:avLst/>
          </a:prstGeom>
        </p:spPr>
      </p:pic>
      <p:pic>
        <p:nvPicPr>
          <p:cNvPr id="10" name="图片 9"/>
          <p:cNvPicPr>
            <a:picLocks noChangeAspect="1"/>
          </p:cNvPicPr>
          <p:nvPr>
            <p:custDataLst>
              <p:tags r:id="rId3"/>
            </p:custDataLst>
          </p:nvPr>
        </p:nvPicPr>
        <p:blipFill>
          <a:blip r:embed="rId4"/>
          <a:stretch>
            <a:fillRect/>
          </a:stretch>
        </p:blipFill>
        <p:spPr>
          <a:xfrm>
            <a:off x="5610225" y="1877060"/>
            <a:ext cx="2369820" cy="1783080"/>
          </a:xfrm>
          <a:prstGeom prst="rect">
            <a:avLst/>
          </a:prstGeom>
        </p:spPr>
      </p:pic>
      <p:pic>
        <p:nvPicPr>
          <p:cNvPr id="11" name="图片 10"/>
          <p:cNvPicPr>
            <a:picLocks noChangeAspect="1"/>
          </p:cNvPicPr>
          <p:nvPr>
            <p:custDataLst>
              <p:tags r:id="rId5"/>
            </p:custDataLst>
          </p:nvPr>
        </p:nvPicPr>
        <p:blipFill>
          <a:blip r:embed="rId6"/>
          <a:stretch>
            <a:fillRect/>
          </a:stretch>
        </p:blipFill>
        <p:spPr>
          <a:xfrm>
            <a:off x="8717915" y="1892300"/>
            <a:ext cx="2362200" cy="1767840"/>
          </a:xfrm>
          <a:prstGeom prst="rect">
            <a:avLst/>
          </a:prstGeom>
        </p:spPr>
      </p:pic>
      <p:pic>
        <p:nvPicPr>
          <p:cNvPr id="13" name="图片 12"/>
          <p:cNvPicPr>
            <a:picLocks noChangeAspect="1"/>
          </p:cNvPicPr>
          <p:nvPr>
            <p:custDataLst>
              <p:tags r:id="rId7"/>
            </p:custDataLst>
          </p:nvPr>
        </p:nvPicPr>
        <p:blipFill>
          <a:blip r:embed="rId8"/>
          <a:stretch>
            <a:fillRect/>
          </a:stretch>
        </p:blipFill>
        <p:spPr>
          <a:xfrm>
            <a:off x="2554605" y="4116070"/>
            <a:ext cx="2369820" cy="1767840"/>
          </a:xfrm>
          <a:prstGeom prst="rect">
            <a:avLst/>
          </a:prstGeom>
        </p:spPr>
      </p:pic>
      <p:pic>
        <p:nvPicPr>
          <p:cNvPr id="14" name="图片 13"/>
          <p:cNvPicPr>
            <a:picLocks noChangeAspect="1"/>
          </p:cNvPicPr>
          <p:nvPr>
            <p:custDataLst>
              <p:tags r:id="rId9"/>
            </p:custDataLst>
          </p:nvPr>
        </p:nvPicPr>
        <p:blipFill>
          <a:blip r:embed="rId10"/>
          <a:stretch>
            <a:fillRect/>
          </a:stretch>
        </p:blipFill>
        <p:spPr>
          <a:xfrm>
            <a:off x="5642610" y="4131310"/>
            <a:ext cx="2362200" cy="1752600"/>
          </a:xfrm>
          <a:prstGeom prst="rect">
            <a:avLst/>
          </a:prstGeom>
        </p:spPr>
      </p:pic>
      <p:pic>
        <p:nvPicPr>
          <p:cNvPr id="16" name="图片 15"/>
          <p:cNvPicPr>
            <a:picLocks noChangeAspect="1"/>
          </p:cNvPicPr>
          <p:nvPr>
            <p:custDataLst>
              <p:tags r:id="rId11"/>
            </p:custDataLst>
          </p:nvPr>
        </p:nvPicPr>
        <p:blipFill>
          <a:blip r:embed="rId12"/>
          <a:stretch>
            <a:fillRect/>
          </a:stretch>
        </p:blipFill>
        <p:spPr>
          <a:xfrm>
            <a:off x="8722995" y="4131310"/>
            <a:ext cx="2369820" cy="1752600"/>
          </a:xfrm>
          <a:prstGeom prst="rect">
            <a:avLst/>
          </a:prstGeom>
        </p:spPr>
      </p:pic>
      <p:grpSp>
        <p:nvGrpSpPr>
          <p:cNvPr id="9" name="组合 8"/>
          <p:cNvGrpSpPr/>
          <p:nvPr/>
        </p:nvGrpSpPr>
        <p:grpSpPr>
          <a:xfrm>
            <a:off x="794456" y="1675699"/>
            <a:ext cx="10964456" cy="2201041"/>
            <a:chOff x="109462" y="1868304"/>
            <a:chExt cx="10964456" cy="2201041"/>
          </a:xfrm>
        </p:grpSpPr>
        <p:grpSp>
          <p:nvGrpSpPr>
            <p:cNvPr id="12" name="组合 11"/>
            <p:cNvGrpSpPr/>
            <p:nvPr/>
          </p:nvGrpSpPr>
          <p:grpSpPr>
            <a:xfrm>
              <a:off x="109462" y="2450015"/>
              <a:ext cx="1166648" cy="592894"/>
              <a:chOff x="2125658" y="1489936"/>
              <a:chExt cx="1609277" cy="592894"/>
            </a:xfrm>
          </p:grpSpPr>
          <p:sp>
            <p:nvSpPr>
              <p:cNvPr id="17" name="椭圆 16"/>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19" name="文本框 18"/>
              <p:cNvSpPr txBox="1"/>
              <p:nvPr/>
            </p:nvSpPr>
            <p:spPr>
              <a:xfrm>
                <a:off x="2260708" y="1563216"/>
                <a:ext cx="1474227" cy="400110"/>
              </a:xfrm>
              <a:prstGeom prst="rect">
                <a:avLst/>
              </a:prstGeom>
              <a:noFill/>
            </p:spPr>
            <p:txBody>
              <a:bodyPr wrap="square">
                <a:spAutoFit/>
              </a:bodyPr>
              <a:lstStyle/>
              <a:p>
                <a:r>
                  <a:rPr lang="en-US" altLang="zh-CN" sz="2000" b="1" dirty="0">
                    <a:latin typeface="+mn-lt"/>
                  </a:rPr>
                  <a:t>CAIDA</a:t>
                </a:r>
                <a:endParaRPr lang="zh-CN" altLang="en-US" sz="2000" b="1" dirty="0"/>
              </a:p>
            </p:txBody>
          </p:sp>
        </p:grpSp>
        <p:sp>
          <p:nvSpPr>
            <p:cNvPr id="15" name="圆角矩形 3"/>
            <p:cNvSpPr/>
            <p:nvPr>
              <p:custDataLst>
                <p:tags r:id="rId13"/>
              </p:custDataLst>
            </p:nvPr>
          </p:nvSpPr>
          <p:spPr>
            <a:xfrm>
              <a:off x="1397128" y="1868304"/>
              <a:ext cx="9676790"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grpSp>
        <p:nvGrpSpPr>
          <p:cNvPr id="20" name="组合 19"/>
          <p:cNvGrpSpPr/>
          <p:nvPr/>
        </p:nvGrpSpPr>
        <p:grpSpPr>
          <a:xfrm>
            <a:off x="794456" y="4081780"/>
            <a:ext cx="10964456" cy="2201041"/>
            <a:chOff x="109462" y="1868304"/>
            <a:chExt cx="10964456" cy="2201041"/>
          </a:xfrm>
        </p:grpSpPr>
        <p:grpSp>
          <p:nvGrpSpPr>
            <p:cNvPr id="21" name="组合 20"/>
            <p:cNvGrpSpPr/>
            <p:nvPr/>
          </p:nvGrpSpPr>
          <p:grpSpPr>
            <a:xfrm>
              <a:off x="109462" y="2450015"/>
              <a:ext cx="1287666" cy="592894"/>
              <a:chOff x="2125658" y="1489936"/>
              <a:chExt cx="1776210" cy="592894"/>
            </a:xfrm>
          </p:grpSpPr>
          <p:sp>
            <p:nvSpPr>
              <p:cNvPr id="23" name="椭圆 22"/>
              <p:cNvSpPr/>
              <p:nvPr/>
            </p:nvSpPr>
            <p:spPr>
              <a:xfrm>
                <a:off x="2125658" y="1489936"/>
                <a:ext cx="1609277" cy="592894"/>
              </a:xfrm>
              <a:prstGeom prst="ellipse">
                <a:avLst/>
              </a:prstGeom>
              <a:gradFill flip="none" rotWithShape="1">
                <a:gsLst>
                  <a:gs pos="0">
                    <a:srgbClr val="9A0001">
                      <a:alpha val="0"/>
                    </a:srgbClr>
                  </a:gs>
                  <a:gs pos="100000">
                    <a:srgbClr val="9A0001">
                      <a:alpha val="50000"/>
                    </a:srgbClr>
                  </a:gs>
                </a:gsLst>
                <a:lin ang="0" scaled="1"/>
                <a:tileRect/>
              </a:gradFill>
              <a:ln w="6350">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wrap="none" lIns="1470" tIns="1470" rIns="1470" bIns="1470" rtlCol="0" anchor="ctr"/>
              <a:lstStyle/>
              <a:p>
                <a:pPr algn="ctr" defTabSz="177800">
                  <a:lnSpc>
                    <a:spcPct val="110000"/>
                  </a:lnSpc>
                </a:pPr>
                <a:endParaRPr kumimoji="1" lang="zh-CN" altLang="en-US" sz="815">
                  <a:solidFill>
                    <a:prstClr val="white"/>
                  </a:solidFill>
                  <a:ea typeface="FZLanTingHeiS-DB-GB" panose="02000000000000000000" pitchFamily="2" charset="-122"/>
                </a:endParaRPr>
              </a:p>
            </p:txBody>
          </p:sp>
          <p:sp>
            <p:nvSpPr>
              <p:cNvPr id="24" name="文本框 23"/>
              <p:cNvSpPr txBox="1"/>
              <p:nvPr/>
            </p:nvSpPr>
            <p:spPr>
              <a:xfrm>
                <a:off x="2427641" y="1586328"/>
                <a:ext cx="1474227" cy="400110"/>
              </a:xfrm>
              <a:prstGeom prst="rect">
                <a:avLst/>
              </a:prstGeom>
              <a:noFill/>
            </p:spPr>
            <p:txBody>
              <a:bodyPr wrap="square">
                <a:spAutoFit/>
              </a:bodyPr>
              <a:lstStyle/>
              <a:p>
                <a:r>
                  <a:rPr lang="en-US" altLang="zh-CN" sz="2000" b="1" dirty="0">
                    <a:latin typeface="+mn-lt"/>
                  </a:rPr>
                  <a:t>IMC</a:t>
                </a:r>
                <a:endParaRPr lang="zh-CN" altLang="en-US" sz="2000" b="1" dirty="0"/>
              </a:p>
            </p:txBody>
          </p:sp>
        </p:grpSp>
        <p:sp>
          <p:nvSpPr>
            <p:cNvPr id="22" name="圆角矩形 3"/>
            <p:cNvSpPr/>
            <p:nvPr>
              <p:custDataLst>
                <p:tags r:id="rId14"/>
              </p:custDataLst>
            </p:nvPr>
          </p:nvSpPr>
          <p:spPr>
            <a:xfrm>
              <a:off x="1397128" y="1868304"/>
              <a:ext cx="9676790" cy="2201041"/>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2822760" cy="646331"/>
            </a:xfrm>
            <a:prstGeom prst="rect">
              <a:avLst/>
            </a:prstGeom>
            <a:noFill/>
          </p:spPr>
          <p:txBody>
            <a:bodyPr wrap="none">
              <a:spAutoFit/>
            </a:bodyPr>
            <a:lstStyle/>
            <a:p>
              <a:r>
                <a:rPr lang="en-US" altLang="zh-CN" sz="3600" dirty="0">
                  <a:latin typeface="+mn-lt"/>
                  <a:ea typeface="FZCuHeiSongS-B-GB"/>
                </a:rPr>
                <a:t>Background</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Data stream model</a:t>
              </a:r>
              <a:endParaRPr 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77" name="矩形 76"/>
          <p:cNvSpPr/>
          <p:nvPr/>
        </p:nvSpPr>
        <p:spPr>
          <a:xfrm>
            <a:off x="5746152" y="2061755"/>
            <a:ext cx="2517085" cy="1185434"/>
          </a:xfrm>
          <a:prstGeom prst="rect">
            <a:avLst/>
          </a:prstGeom>
          <a:solidFill>
            <a:schemeClr val="accent5">
              <a:lumMod val="40000"/>
              <a:lumOff val="6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solidFill>
                  <a:schemeClr val="tx1"/>
                </a:solidFill>
              </a:rPr>
              <a:t>Dedicated Platforms:</a:t>
            </a:r>
            <a:endParaRPr lang="en-US" altLang="zh-CN" dirty="0">
              <a:solidFill>
                <a:schemeClr val="tx1"/>
              </a:solidFill>
            </a:endParaRPr>
          </a:p>
          <a:p>
            <a:pPr algn="ctr"/>
            <a:r>
              <a:rPr lang="en-US" altLang="zh-CN" dirty="0">
                <a:solidFill>
                  <a:schemeClr val="tx1"/>
                </a:solidFill>
              </a:rPr>
              <a:t>Network Switches</a:t>
            </a:r>
            <a:endParaRPr lang="en-US" altLang="zh-CN" dirty="0">
              <a:solidFill>
                <a:schemeClr val="tx1"/>
              </a:solidFill>
            </a:endParaRPr>
          </a:p>
          <a:p>
            <a:pPr algn="ctr"/>
            <a:r>
              <a:rPr lang="en-US" altLang="zh-CN" dirty="0">
                <a:solidFill>
                  <a:schemeClr val="tx1"/>
                </a:solidFill>
              </a:rPr>
              <a:t>FPGA/ASIC</a:t>
            </a:r>
            <a:endParaRPr lang="en-US" altLang="zh-CN" dirty="0">
              <a:solidFill>
                <a:schemeClr val="tx1"/>
              </a:solidFill>
            </a:endParaRPr>
          </a:p>
        </p:txBody>
      </p:sp>
      <p:sp>
        <p:nvSpPr>
          <p:cNvPr id="81" name="箭头: 右 80"/>
          <p:cNvSpPr/>
          <p:nvPr/>
        </p:nvSpPr>
        <p:spPr>
          <a:xfrm>
            <a:off x="5067527" y="2423639"/>
            <a:ext cx="565584" cy="461665"/>
          </a:xfrm>
          <a:prstGeom prst="rightArrow">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4" name="箭头: 右 83"/>
          <p:cNvSpPr/>
          <p:nvPr/>
        </p:nvSpPr>
        <p:spPr>
          <a:xfrm>
            <a:off x="8387407" y="2419609"/>
            <a:ext cx="565584" cy="461665"/>
          </a:xfrm>
          <a:prstGeom prst="rightArrow">
            <a:avLst/>
          </a:prstGeom>
          <a:solidFill>
            <a:schemeClr val="accent5">
              <a:lumMod val="20000"/>
              <a:lumOff val="80000"/>
            </a:schemeClr>
          </a:solidFill>
          <a:ln w="28575">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5" name="左大括号 84"/>
          <p:cNvSpPr/>
          <p:nvPr/>
        </p:nvSpPr>
        <p:spPr>
          <a:xfrm rot="5400000">
            <a:off x="9598681" y="2250885"/>
            <a:ext cx="400109" cy="2310231"/>
          </a:xfrm>
          <a:prstGeom prst="leftBrace">
            <a:avLst>
              <a:gd name="adj1" fmla="val 8333"/>
              <a:gd name="adj2" fmla="val 50698"/>
            </a:avLst>
          </a:prstGeom>
          <a:ln w="28575" cap="sq" cmpd="sng">
            <a:solidFill>
              <a:srgbClr val="C00000"/>
            </a:solidFill>
            <a:prstDash val="solid"/>
            <a:round/>
            <a:headEnd type="none"/>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86" name="文本框 85"/>
          <p:cNvSpPr txBox="1"/>
          <p:nvPr/>
        </p:nvSpPr>
        <p:spPr>
          <a:xfrm>
            <a:off x="9056275" y="2423639"/>
            <a:ext cx="2236712" cy="400110"/>
          </a:xfrm>
          <a:prstGeom prst="rect">
            <a:avLst/>
          </a:prstGeom>
          <a:noFill/>
        </p:spPr>
        <p:txBody>
          <a:bodyPr wrap="square" rtlCol="0">
            <a:spAutoFit/>
          </a:bodyPr>
          <a:lstStyle/>
          <a:p>
            <a:r>
              <a:rPr lang="en-US" altLang="zh-CN" sz="2000" dirty="0">
                <a:latin typeface="+mn-lt"/>
              </a:rPr>
              <a:t>Query Results</a:t>
            </a:r>
            <a:endParaRPr lang="zh-CN" altLang="en-US" sz="2000" dirty="0">
              <a:latin typeface="+mn-lt"/>
            </a:endParaRPr>
          </a:p>
        </p:txBody>
      </p:sp>
      <p:sp>
        <p:nvSpPr>
          <p:cNvPr id="90" name="文本框 89"/>
          <p:cNvSpPr txBox="1"/>
          <p:nvPr/>
        </p:nvSpPr>
        <p:spPr>
          <a:xfrm>
            <a:off x="8387407" y="3599042"/>
            <a:ext cx="3592592" cy="2807948"/>
          </a:xfrm>
          <a:prstGeom prst="rect">
            <a:avLst/>
          </a:prstGeom>
          <a:noFill/>
        </p:spPr>
        <p:txBody>
          <a:bodyPr wrap="square" rtlCol="0">
            <a:spAutoFit/>
          </a:bodyPr>
          <a:lstStyle/>
          <a:p>
            <a:pPr>
              <a:lnSpc>
                <a:spcPct val="150000"/>
              </a:lnSpc>
            </a:pPr>
            <a:r>
              <a:rPr lang="en-US" altLang="zh-CN" sz="2000" dirty="0">
                <a:latin typeface="+mn-lt"/>
              </a:rPr>
              <a:t>Frequency Estimation</a:t>
            </a:r>
            <a:endParaRPr lang="en-US" altLang="zh-CN" sz="2000" dirty="0">
              <a:latin typeface="+mn-lt"/>
            </a:endParaRPr>
          </a:p>
          <a:p>
            <a:pPr>
              <a:lnSpc>
                <a:spcPct val="150000"/>
              </a:lnSpc>
            </a:pPr>
            <a:r>
              <a:rPr lang="en-US" altLang="zh-CN" sz="2000" dirty="0">
                <a:latin typeface="+mn-lt"/>
              </a:rPr>
              <a:t>Heavy Hitter Detection</a:t>
            </a:r>
            <a:endParaRPr lang="en-US" altLang="zh-CN" sz="2000" dirty="0">
              <a:latin typeface="+mn-lt"/>
            </a:endParaRPr>
          </a:p>
          <a:p>
            <a:pPr>
              <a:lnSpc>
                <a:spcPct val="150000"/>
              </a:lnSpc>
            </a:pPr>
            <a:r>
              <a:rPr lang="en-US" altLang="zh-CN" sz="2000" dirty="0">
                <a:latin typeface="+mn-lt"/>
              </a:rPr>
              <a:t>Heavy Change Detection</a:t>
            </a:r>
            <a:endParaRPr lang="en-US" altLang="zh-CN" sz="2000" dirty="0">
              <a:latin typeface="+mn-lt"/>
            </a:endParaRPr>
          </a:p>
          <a:p>
            <a:pPr>
              <a:lnSpc>
                <a:spcPct val="150000"/>
              </a:lnSpc>
            </a:pPr>
            <a:r>
              <a:rPr lang="en-US" altLang="zh-CN" sz="2000" dirty="0">
                <a:latin typeface="+mn-lt"/>
              </a:rPr>
              <a:t>Item Size Distribution</a:t>
            </a:r>
            <a:endParaRPr lang="en-US" altLang="zh-CN" sz="2000" dirty="0">
              <a:latin typeface="+mn-lt"/>
            </a:endParaRPr>
          </a:p>
          <a:p>
            <a:pPr>
              <a:lnSpc>
                <a:spcPct val="150000"/>
              </a:lnSpc>
            </a:pPr>
            <a:r>
              <a:rPr lang="en-US" altLang="zh-CN" sz="2000" dirty="0">
                <a:latin typeface="+mn-lt"/>
              </a:rPr>
              <a:t>Entropy Estimation</a:t>
            </a:r>
            <a:endParaRPr lang="en-US" altLang="zh-CN" sz="2000" dirty="0">
              <a:latin typeface="+mn-lt"/>
            </a:endParaRPr>
          </a:p>
          <a:p>
            <a:pPr>
              <a:lnSpc>
                <a:spcPct val="150000"/>
              </a:lnSpc>
            </a:pPr>
            <a:r>
              <a:rPr lang="en-US" altLang="zh-CN" sz="2000" dirty="0">
                <a:latin typeface="+mn-lt"/>
              </a:rPr>
              <a:t>……</a:t>
            </a:r>
            <a:endParaRPr lang="en-US" altLang="zh-CN" sz="2000" dirty="0">
              <a:latin typeface="+mn-lt"/>
            </a:endParaRPr>
          </a:p>
        </p:txBody>
      </p:sp>
      <mc:AlternateContent xmlns:mc="http://schemas.openxmlformats.org/markup-compatibility/2006">
        <mc:Choice xmlns:a14="http://schemas.microsoft.com/office/drawing/2010/main" Requires="a14">
          <p:sp>
            <p:nvSpPr>
              <p:cNvPr id="30" name="文本框 29"/>
              <p:cNvSpPr txBox="1"/>
              <p:nvPr/>
            </p:nvSpPr>
            <p:spPr>
              <a:xfrm>
                <a:off x="2369172" y="3547768"/>
                <a:ext cx="981305" cy="1200329"/>
              </a:xfrm>
              <a:prstGeom prst="rect">
                <a:avLst/>
              </a:prstGeom>
              <a:noFill/>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14:m>
                  <m:oMathPara xmlns:m="http://schemas.openxmlformats.org/officeDocument/2006/math">
                    <m:oMathParaPr>
                      <m:jc m:val="centerGroup"/>
                    </m:oMathParaPr>
                    <m:oMath xmlns:m="http://schemas.openxmlformats.org/officeDocument/2006/math">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𝒇</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sub>
                      </m:s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oMath>
                  </m:oMathPara>
                </a14:m>
                <a:endParaRPr kumimoji="0" lang="en-US" altLang="zh-CN" sz="1800" b="1" i="0" u="none" strike="noStrike" kern="1200" cap="none" spc="0" normalizeH="0" baseline="0" noProof="0" dirty="0">
                  <a:ln>
                    <a:noFill/>
                  </a:ln>
                  <a:solidFill>
                    <a:srgbClr val="000000"/>
                  </a:solidFill>
                  <a:effectLst/>
                  <a:uLnTx/>
                  <a:uFillTx/>
                  <a:latin typeface="+mn-lt"/>
                  <a:ea typeface="+mn-ea"/>
                  <a:cs typeface="+mn-cs"/>
                </a:endParaRPr>
              </a:p>
              <a:p>
                <a:pPr algn="ctr">
                  <a:defRPr/>
                </a:pPr>
                <a14:m>
                  <m:oMathPara xmlns:m="http://schemas.openxmlformats.org/officeDocument/2006/math">
                    <m:oMathParaPr>
                      <m:jc m:val="centerGroup"/>
                    </m:oMathParaPr>
                    <m:oMath xmlns:m="http://schemas.openxmlformats.org/officeDocument/2006/math">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𝒇</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sub>
                      </m:s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𝟏</m:t>
                      </m:r>
                    </m:oMath>
                  </m:oMathPara>
                </a14:m>
                <a:endParaRPr kumimoji="0" lang="en-US" altLang="zh-CN" sz="1800" b="1" i="0" u="none" strike="noStrike" kern="1200" cap="none" spc="0" normalizeH="0" baseline="0" noProof="0" dirty="0">
                  <a:ln>
                    <a:noFill/>
                  </a:ln>
                  <a:solidFill>
                    <a:srgbClr val="000000"/>
                  </a:solidFill>
                  <a:effectLst/>
                  <a:uLnTx/>
                  <a:uFillTx/>
                  <a:latin typeface="+mn-lt"/>
                  <a:ea typeface="+mn-ea"/>
                  <a:cs typeface="+mn-cs"/>
                </a:endParaRPr>
              </a:p>
              <a:p>
                <a:pPr algn="ctr">
                  <a:defRPr/>
                </a:pPr>
                <a14:m>
                  <m:oMathPara xmlns:m="http://schemas.openxmlformats.org/officeDocument/2006/math">
                    <m:oMathParaPr>
                      <m:jc m:val="centerGroup"/>
                    </m:oMathParaPr>
                    <m:oMath xmlns:m="http://schemas.openxmlformats.org/officeDocument/2006/math">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𝒇</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𝟑</m:t>
                          </m:r>
                        </m:sub>
                      </m:s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𝟐</m:t>
                      </m:r>
                    </m:oMath>
                  </m:oMathPara>
                </a14:m>
                <a:endParaRPr kumimoji="0" lang="en-US" altLang="zh-CN" sz="1800" b="1" i="0" u="none" strike="noStrike" kern="1200" cap="none" spc="0" normalizeH="0" baseline="0" noProof="0" dirty="0">
                  <a:ln>
                    <a:noFill/>
                  </a:ln>
                  <a:solidFill>
                    <a:srgbClr val="000000"/>
                  </a:solidFill>
                  <a:effectLst/>
                  <a:uLnTx/>
                  <a:uFillTx/>
                  <a:latin typeface="+mn-lt"/>
                  <a:ea typeface="+mn-ea"/>
                  <a:cs typeface="+mn-cs"/>
                </a:endParaRPr>
              </a:p>
              <a:p>
                <a:pPr algn="ctr">
                  <a:defRPr/>
                </a:pPr>
                <a14:m>
                  <m:oMathPara xmlns:m="http://schemas.openxmlformats.org/officeDocument/2006/math">
                    <m:oMathParaPr>
                      <m:jc m:val="centerGroup"/>
                    </m:oMathParaPr>
                    <m:oMath xmlns:m="http://schemas.openxmlformats.org/officeDocument/2006/math">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𝒇</m:t>
                          </m:r>
                        </m:e>
                        <m: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𝟒</m:t>
                          </m:r>
                        </m:sub>
                      </m:sSub>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en-US" altLang="zh-CN" sz="1800" b="1"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𝟑</m:t>
                      </m:r>
                    </m:oMath>
                  </m:oMathPara>
                </a14:m>
                <a:endParaRPr kumimoji="0" lang="en-US" altLang="zh-CN" sz="1800" b="1" i="0" u="none" strike="noStrike" kern="1200" cap="none" spc="0" normalizeH="0" baseline="0" noProof="0" dirty="0">
                  <a:ln>
                    <a:noFill/>
                  </a:ln>
                  <a:solidFill>
                    <a:srgbClr val="000000"/>
                  </a:solidFill>
                  <a:effectLst/>
                  <a:uLnTx/>
                  <a:uFillTx/>
                  <a:latin typeface="+mn-lt"/>
                  <a:ea typeface="+mn-ea"/>
                  <a:cs typeface="+mn-cs"/>
                </a:endParaRPr>
              </a:p>
            </p:txBody>
          </p:sp>
        </mc:Choice>
        <mc:Fallback>
          <p:sp>
            <p:nvSpPr>
              <p:cNvPr id="30" name="文本框 29"/>
              <p:cNvSpPr txBox="1">
                <a:spLocks noRot="1" noChangeAspect="1" noMove="1" noResize="1" noEditPoints="1" noAdjustHandles="1" noChangeArrowheads="1" noChangeShapeType="1" noTextEdit="1"/>
              </p:cNvSpPr>
              <p:nvPr/>
            </p:nvSpPr>
            <p:spPr>
              <a:xfrm>
                <a:off x="2369172" y="3547768"/>
                <a:ext cx="981305" cy="1200329"/>
              </a:xfrm>
              <a:prstGeom prst="rect">
                <a:avLst/>
              </a:prstGeom>
              <a:blipFill rotWithShape="1">
                <a:blip r:embed="rId1"/>
                <a:stretch>
                  <a:fillRect l="-63" t="-2" r="22" b="17"/>
                </a:stretch>
              </a:blipFill>
            </p:spPr>
            <p:txBody>
              <a:bodyPr/>
              <a:lstStyle/>
              <a:p>
                <a:r>
                  <a:rPr lang="zh-CN" altLang="en-US">
                    <a:noFill/>
                  </a:rPr>
                  <a:t> </a:t>
                </a:r>
              </a:p>
            </p:txBody>
          </p:sp>
        </mc:Fallback>
      </mc:AlternateContent>
      <p:pic>
        <p:nvPicPr>
          <p:cNvPr id="2" name="图片 1"/>
          <p:cNvPicPr>
            <a:picLocks noChangeAspect="1"/>
          </p:cNvPicPr>
          <p:nvPr>
            <p:custDataLst>
              <p:tags r:id="rId2"/>
            </p:custDataLst>
          </p:nvPr>
        </p:nvPicPr>
        <p:blipFill>
          <a:blip r:embed="rId3"/>
          <a:stretch>
            <a:fillRect/>
          </a:stretch>
        </p:blipFill>
        <p:spPr>
          <a:xfrm>
            <a:off x="478790" y="2223770"/>
            <a:ext cx="4416425" cy="1323975"/>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Item size distribution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pic>
        <p:nvPicPr>
          <p:cNvPr id="2" name="图片 1"/>
          <p:cNvPicPr>
            <a:picLocks noChangeAspect="1"/>
          </p:cNvPicPr>
          <p:nvPr>
            <p:custDataLst>
              <p:tags r:id="rId1"/>
            </p:custDataLst>
          </p:nvPr>
        </p:nvPicPr>
        <p:blipFill>
          <a:blip r:embed="rId2"/>
          <a:stretch>
            <a:fillRect/>
          </a:stretch>
        </p:blipFill>
        <p:spPr>
          <a:xfrm>
            <a:off x="2922658" y="1912973"/>
            <a:ext cx="6283960" cy="3167380"/>
          </a:xfrm>
          <a:prstGeom prst="rect">
            <a:avLst/>
          </a:prstGeom>
        </p:spPr>
      </p:pic>
      <p:sp>
        <p:nvSpPr>
          <p:cNvPr id="9" name="圆角矩形 3"/>
          <p:cNvSpPr/>
          <p:nvPr>
            <p:custDataLst>
              <p:tags r:id="rId3"/>
            </p:custDataLst>
          </p:nvPr>
        </p:nvSpPr>
        <p:spPr>
          <a:xfrm>
            <a:off x="1905833" y="1651724"/>
            <a:ext cx="8730636" cy="3689878"/>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4745658" cy="646331"/>
            </a:xfrm>
            <a:prstGeom prst="rect">
              <a:avLst/>
            </a:prstGeom>
            <a:noFill/>
          </p:spPr>
          <p:txBody>
            <a:bodyPr wrap="none">
              <a:spAutoFit/>
            </a:bodyPr>
            <a:lstStyle/>
            <a:p>
              <a:r>
                <a:rPr lang="en-US" altLang="zh-CN" sz="3600" dirty="0">
                  <a:latin typeface="+mj-lt"/>
                  <a:ea typeface="FZCuHeiSongS-B-GB"/>
                </a:rPr>
                <a:t>Experimental Results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Entropy Estimation</a:t>
              </a:r>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pic>
        <p:nvPicPr>
          <p:cNvPr id="2" name="图片 1"/>
          <p:cNvPicPr>
            <a:picLocks noChangeAspect="1"/>
          </p:cNvPicPr>
          <p:nvPr>
            <p:custDataLst>
              <p:tags r:id="rId1"/>
            </p:custDataLst>
          </p:nvPr>
        </p:nvPicPr>
        <p:blipFill>
          <a:blip r:embed="rId2"/>
          <a:stretch>
            <a:fillRect/>
          </a:stretch>
        </p:blipFill>
        <p:spPr>
          <a:xfrm>
            <a:off x="2886710" y="1797685"/>
            <a:ext cx="6418580" cy="3262630"/>
          </a:xfrm>
          <a:prstGeom prst="rect">
            <a:avLst/>
          </a:prstGeom>
        </p:spPr>
      </p:pic>
      <p:sp>
        <p:nvSpPr>
          <p:cNvPr id="4" name="圆角矩形 3"/>
          <p:cNvSpPr/>
          <p:nvPr>
            <p:custDataLst>
              <p:tags r:id="rId3"/>
            </p:custDataLst>
          </p:nvPr>
        </p:nvSpPr>
        <p:spPr>
          <a:xfrm>
            <a:off x="1905833" y="1651724"/>
            <a:ext cx="8730636" cy="3689878"/>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2404"/>
            <a:chOff x="657210" y="372731"/>
            <a:chExt cx="5105087" cy="962404"/>
          </a:xfrm>
        </p:grpSpPr>
        <p:sp>
          <p:nvSpPr>
            <p:cNvPr id="3" name="文本框 2"/>
            <p:cNvSpPr txBox="1"/>
            <p:nvPr/>
          </p:nvSpPr>
          <p:spPr>
            <a:xfrm>
              <a:off x="657211" y="372731"/>
              <a:ext cx="4995545" cy="645160"/>
            </a:xfrm>
            <a:prstGeom prst="rect">
              <a:avLst/>
            </a:prstGeom>
            <a:noFill/>
          </p:spPr>
          <p:txBody>
            <a:bodyPr wrap="none">
              <a:spAutoFit/>
            </a:bodyPr>
            <a:lstStyle/>
            <a:p>
              <a:pPr algn="l"/>
              <a:r>
                <a:rPr lang="en-US" altLang="zh-CN" sz="3600" dirty="0">
                  <a:latin typeface="+mj-lt"/>
                  <a:ea typeface="FZCuHeiSongS-B-GB"/>
                </a:rPr>
                <a:t>FPGA </a:t>
              </a:r>
              <a:r>
                <a:rPr lang="en-US" altLang="zh-CN" sz="3600" dirty="0">
                  <a:latin typeface="+mn-lt"/>
                  <a:ea typeface="FZCuHeiSongS-B-GB"/>
                  <a:sym typeface="+mn-ea"/>
                </a:rPr>
                <a:t>Implementation</a:t>
              </a:r>
              <a:endParaRPr lang="zh-CN" sz="3600" dirty="0">
                <a:latin typeface="+mj-lt"/>
                <a:ea typeface="FZCuHeiSongS-B-GB"/>
              </a:endParaRPr>
            </a:p>
          </p:txBody>
        </p:sp>
        <p:sp>
          <p:nvSpPr>
            <p:cNvPr id="6" name="文本框 5"/>
            <p:cNvSpPr txBox="1"/>
            <p:nvPr/>
          </p:nvSpPr>
          <p:spPr>
            <a:xfrm>
              <a:off x="657210" y="936355"/>
              <a:ext cx="5105087" cy="39878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sym typeface="+mn-ea"/>
                </a:rPr>
                <a:t>Results</a:t>
              </a:r>
              <a:endParaRPr 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grpSp>
        <p:nvGrpSpPr>
          <p:cNvPr id="437" name="组合 436"/>
          <p:cNvGrpSpPr/>
          <p:nvPr/>
        </p:nvGrpSpPr>
        <p:grpSpPr>
          <a:xfrm>
            <a:off x="4728210" y="1510790412"/>
            <a:ext cx="355600" cy="61315600"/>
            <a:chOff x="2472754" y="2377664"/>
            <a:chExt cx="598294" cy="96560"/>
          </a:xfrm>
        </p:grpSpPr>
        <p:cxnSp>
          <p:nvCxnSpPr>
            <p:cNvPr id="482" name="直接箭头连接符 481"/>
            <p:cNvCxnSpPr>
              <a:stCxn id="483" idx="3"/>
            </p:cNvCxnSpPr>
            <p:nvPr/>
          </p:nvCxnSpPr>
          <p:spPr>
            <a:xfrm>
              <a:off x="2750454" y="2425944"/>
              <a:ext cx="320594" cy="0"/>
            </a:xfrm>
            <a:prstGeom prst="straightConnector1">
              <a:avLst/>
            </a:prstGeom>
            <a:ln>
              <a:tailEnd type="triangle"/>
            </a:ln>
          </p:spPr>
          <p:style>
            <a:lnRef idx="2">
              <a:sysClr val="windowText" lastClr="000000"/>
            </a:lnRef>
            <a:fillRef idx="1">
              <a:sysClr val="window" lastClr="FFFFFF"/>
            </a:fillRef>
            <a:effectRef idx="0">
              <a:sysClr val="windowText" lastClr="000000"/>
            </a:effectRef>
            <a:fontRef idx="minor">
              <a:sysClr val="windowText" lastClr="000000"/>
            </a:fontRef>
          </p:style>
        </p:cxnSp>
        <p:sp>
          <p:nvSpPr>
            <p:cNvPr id="483" name="五边形 63"/>
            <p:cNvSpPr/>
            <p:nvPr/>
          </p:nvSpPr>
          <p:spPr>
            <a:xfrm>
              <a:off x="2472754" y="2377664"/>
              <a:ext cx="277700" cy="96560"/>
            </a:xfrm>
            <a:prstGeom prst="homePlate">
              <a:avLst/>
            </a:prstGeom>
            <a:noFill/>
          </p:spPr>
          <p:style>
            <a:lnRef idx="2">
              <a:sysClr val="windowText" lastClr="000000"/>
            </a:lnRef>
            <a:fillRef idx="1">
              <a:sysClr val="window" lastClr="FFFFFF"/>
            </a:fillRef>
            <a:effectRef idx="0">
              <a:sysClr val="windowText" lastClr="000000"/>
            </a:effectRef>
            <a:fontRef idx="minor">
              <a:sysClr val="windowText" lastClr="000000"/>
            </a:fontRef>
          </p:style>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ctr"/>
              <a:endParaRPr lang="zh-CN" altLang="en-US" sz="700">
                <a:solidFill>
                  <a:sysClr val="windowText" lastClr="000000"/>
                </a:solidFill>
                <a:latin typeface="Arial" panose="020B0604020202020204" pitchFamily="34" charset="0"/>
                <a:cs typeface="Arial" panose="020B0604020202020204" pitchFamily="34" charset="0"/>
              </a:endParaRPr>
            </a:p>
          </p:txBody>
        </p:sp>
      </p:grpSp>
      <p:grpSp>
        <p:nvGrpSpPr>
          <p:cNvPr id="441" name="组合 440"/>
          <p:cNvGrpSpPr/>
          <p:nvPr/>
        </p:nvGrpSpPr>
        <p:grpSpPr>
          <a:xfrm>
            <a:off x="4728210" y="1341439722"/>
            <a:ext cx="355600" cy="61315600"/>
            <a:chOff x="2463522" y="2111098"/>
            <a:chExt cx="598294" cy="96560"/>
          </a:xfrm>
        </p:grpSpPr>
        <p:cxnSp>
          <p:nvCxnSpPr>
            <p:cNvPr id="480" name="直接箭头连接符 479"/>
            <p:cNvCxnSpPr>
              <a:stCxn id="481" idx="3"/>
            </p:cNvCxnSpPr>
            <p:nvPr/>
          </p:nvCxnSpPr>
          <p:spPr>
            <a:xfrm>
              <a:off x="2741222" y="2159379"/>
              <a:ext cx="320594" cy="0"/>
            </a:xfrm>
            <a:prstGeom prst="straightConnector1">
              <a:avLst/>
            </a:prstGeom>
            <a:ln>
              <a:tailEnd type="triangle"/>
            </a:ln>
          </p:spPr>
          <p:style>
            <a:lnRef idx="2">
              <a:sysClr val="windowText" lastClr="000000"/>
            </a:lnRef>
            <a:fillRef idx="1">
              <a:sysClr val="window" lastClr="FFFFFF"/>
            </a:fillRef>
            <a:effectRef idx="0">
              <a:sysClr val="windowText" lastClr="000000"/>
            </a:effectRef>
            <a:fontRef idx="minor">
              <a:sysClr val="windowText" lastClr="000000"/>
            </a:fontRef>
          </p:style>
        </p:cxnSp>
        <p:sp>
          <p:nvSpPr>
            <p:cNvPr id="481" name="五边形 69"/>
            <p:cNvSpPr/>
            <p:nvPr/>
          </p:nvSpPr>
          <p:spPr>
            <a:xfrm>
              <a:off x="2463522" y="2111098"/>
              <a:ext cx="277700" cy="96560"/>
            </a:xfrm>
            <a:prstGeom prst="homePlate">
              <a:avLst/>
            </a:prstGeom>
            <a:noFill/>
          </p:spPr>
          <p:style>
            <a:lnRef idx="2">
              <a:sysClr val="windowText" lastClr="000000"/>
            </a:lnRef>
            <a:fillRef idx="1">
              <a:sysClr val="window" lastClr="FFFFFF"/>
            </a:fillRef>
            <a:effectRef idx="0">
              <a:sysClr val="windowText" lastClr="000000"/>
            </a:effectRef>
            <a:fontRef idx="minor">
              <a:sysClr val="windowText" lastClr="000000"/>
            </a:fontRef>
          </p:style>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ctr"/>
              <a:endParaRPr lang="zh-CN" altLang="en-US" sz="700">
                <a:solidFill>
                  <a:sysClr val="windowText" lastClr="000000"/>
                </a:solidFill>
                <a:latin typeface="Arial" panose="020B0604020202020204" pitchFamily="34" charset="0"/>
                <a:cs typeface="Arial" panose="020B0604020202020204" pitchFamily="34" charset="0"/>
              </a:endParaRPr>
            </a:p>
          </p:txBody>
        </p:sp>
      </p:grpSp>
      <p:grpSp>
        <p:nvGrpSpPr>
          <p:cNvPr id="443" name="组合 442"/>
          <p:cNvGrpSpPr/>
          <p:nvPr/>
        </p:nvGrpSpPr>
        <p:grpSpPr>
          <a:xfrm>
            <a:off x="4720590" y="1797601497"/>
            <a:ext cx="356870" cy="61315600"/>
            <a:chOff x="2446845" y="2829391"/>
            <a:chExt cx="602332" cy="96560"/>
          </a:xfrm>
        </p:grpSpPr>
        <p:cxnSp>
          <p:nvCxnSpPr>
            <p:cNvPr id="478" name="直接箭头连接符 477"/>
            <p:cNvCxnSpPr>
              <a:stCxn id="479" idx="3"/>
            </p:cNvCxnSpPr>
            <p:nvPr/>
          </p:nvCxnSpPr>
          <p:spPr>
            <a:xfrm>
              <a:off x="2724545" y="2877672"/>
              <a:ext cx="324632" cy="0"/>
            </a:xfrm>
            <a:prstGeom prst="straightConnector1">
              <a:avLst/>
            </a:prstGeom>
            <a:ln w="6350">
              <a:solidFill>
                <a:sysClr val="windowText" lastClr="000000"/>
              </a:solidFill>
              <a:tailEnd type="triangle"/>
            </a:ln>
          </p:spPr>
          <p:style>
            <a:lnRef idx="1">
              <a:srgbClr val="5B9BD5"/>
            </a:lnRef>
            <a:fillRef idx="0">
              <a:srgbClr val="5B9BD5"/>
            </a:fillRef>
            <a:effectRef idx="0">
              <a:srgbClr val="5B9BD5"/>
            </a:effectRef>
            <a:fontRef idx="minor">
              <a:sysClr val="windowText" lastClr="000000"/>
            </a:fontRef>
          </p:style>
        </p:cxnSp>
        <p:sp>
          <p:nvSpPr>
            <p:cNvPr id="479" name="五边形 73"/>
            <p:cNvSpPr/>
            <p:nvPr/>
          </p:nvSpPr>
          <p:spPr>
            <a:xfrm>
              <a:off x="2446845" y="2829391"/>
              <a:ext cx="277700" cy="96560"/>
            </a:xfrm>
            <a:prstGeom prst="homePlate">
              <a:avLst/>
            </a:prstGeom>
            <a:noFill/>
          </p:spPr>
          <p:style>
            <a:lnRef idx="2">
              <a:sysClr val="windowText" lastClr="000000"/>
            </a:lnRef>
            <a:fillRef idx="1">
              <a:sysClr val="window" lastClr="FFFFFF"/>
            </a:fillRef>
            <a:effectRef idx="0">
              <a:sysClr val="windowText" lastClr="000000"/>
            </a:effectRef>
            <a:fontRef idx="minor">
              <a:sysClr val="windowText" lastClr="000000"/>
            </a:fontRef>
          </p:style>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ctr"/>
              <a:endParaRPr lang="zh-CN" altLang="en-US" sz="700">
                <a:solidFill>
                  <a:sysClr val="windowText" lastClr="000000"/>
                </a:solidFill>
                <a:latin typeface="Arial" panose="020B0604020202020204" pitchFamily="34" charset="0"/>
                <a:cs typeface="Arial" panose="020B0604020202020204" pitchFamily="34" charset="0"/>
              </a:endParaRPr>
            </a:p>
          </p:txBody>
        </p:sp>
      </p:grpSp>
      <p:grpSp>
        <p:nvGrpSpPr>
          <p:cNvPr id="459" name="组合 458"/>
          <p:cNvGrpSpPr/>
          <p:nvPr/>
        </p:nvGrpSpPr>
        <p:grpSpPr>
          <a:xfrm>
            <a:off x="4733925" y="1044767087"/>
            <a:ext cx="346075" cy="61315600"/>
            <a:chOff x="2487167" y="1643824"/>
            <a:chExt cx="583880" cy="96560"/>
          </a:xfrm>
        </p:grpSpPr>
        <p:cxnSp>
          <p:nvCxnSpPr>
            <p:cNvPr id="468" name="直接箭头连接符 467"/>
            <p:cNvCxnSpPr>
              <a:stCxn id="469" idx="3"/>
            </p:cNvCxnSpPr>
            <p:nvPr/>
          </p:nvCxnSpPr>
          <p:spPr>
            <a:xfrm>
              <a:off x="2764867" y="1692104"/>
              <a:ext cx="306180" cy="0"/>
            </a:xfrm>
            <a:prstGeom prst="straightConnector1">
              <a:avLst/>
            </a:prstGeom>
            <a:ln>
              <a:tailEnd type="triangle"/>
            </a:ln>
          </p:spPr>
          <p:style>
            <a:lnRef idx="2">
              <a:sysClr val="windowText" lastClr="000000"/>
            </a:lnRef>
            <a:fillRef idx="1">
              <a:sysClr val="window" lastClr="FFFFFF"/>
            </a:fillRef>
            <a:effectRef idx="0">
              <a:sysClr val="windowText" lastClr="000000"/>
            </a:effectRef>
            <a:fontRef idx="minor">
              <a:sysClr val="windowText" lastClr="000000"/>
            </a:fontRef>
          </p:style>
        </p:cxnSp>
        <p:sp>
          <p:nvSpPr>
            <p:cNvPr id="469" name="五边形 99"/>
            <p:cNvSpPr/>
            <p:nvPr/>
          </p:nvSpPr>
          <p:spPr>
            <a:xfrm>
              <a:off x="2487167" y="1643824"/>
              <a:ext cx="277700" cy="96560"/>
            </a:xfrm>
            <a:prstGeom prst="homePlate">
              <a:avLst/>
            </a:prstGeom>
            <a:noFill/>
          </p:spPr>
          <p:style>
            <a:lnRef idx="2">
              <a:sysClr val="windowText" lastClr="000000"/>
            </a:lnRef>
            <a:fillRef idx="1">
              <a:sysClr val="window" lastClr="FFFFFF"/>
            </a:fillRef>
            <a:effectRef idx="0">
              <a:sysClr val="windowText" lastClr="000000"/>
            </a:effectRef>
            <a:fontRef idx="minor">
              <a:sysClr val="windowText" lastClr="000000"/>
            </a:fontRef>
          </p:style>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algn="ctr"/>
              <a:endParaRPr lang="zh-CN" altLang="en-US" sz="700">
                <a:solidFill>
                  <a:sysClr val="windowText" lastClr="000000"/>
                </a:solidFill>
                <a:latin typeface="Arial" panose="020B0604020202020204" pitchFamily="34" charset="0"/>
                <a:cs typeface="Arial" panose="020B0604020202020204" pitchFamily="34" charset="0"/>
              </a:endParaRPr>
            </a:p>
          </p:txBody>
        </p:sp>
      </p:grpSp>
      <p:grpSp>
        <p:nvGrpSpPr>
          <p:cNvPr id="561" name="组合 560"/>
          <p:cNvGrpSpPr/>
          <p:nvPr/>
        </p:nvGrpSpPr>
        <p:grpSpPr>
          <a:xfrm>
            <a:off x="4728210" y="1511790220"/>
            <a:ext cx="355600" cy="61315600"/>
            <a:chOff x="2472754" y="2377664"/>
            <a:chExt cx="598294" cy="96560"/>
          </a:xfrm>
        </p:grpSpPr>
        <p:cxnSp>
          <p:nvCxnSpPr>
            <p:cNvPr id="606" name="直接箭头连接符 605"/>
            <p:cNvCxnSpPr>
              <a:stCxn id="607" idx="3"/>
            </p:cNvCxnSpPr>
            <p:nvPr/>
          </p:nvCxnSpPr>
          <p:spPr>
            <a:xfrm>
              <a:off x="2750454" y="2425944"/>
              <a:ext cx="320594" cy="0"/>
            </a:xfrm>
            <a:prstGeom prst="straightConnector1">
              <a:avLst/>
            </a:prstGeom>
            <a:solidFill>
              <a:sysClr val="window" lastClr="FFFFFF"/>
            </a:solidFill>
            <a:ln w="12700" cap="flat" cmpd="sng" algn="ctr">
              <a:solidFill>
                <a:sysClr val="windowText" lastClr="000000"/>
              </a:solidFill>
              <a:prstDash val="solid"/>
              <a:miter lim="800000"/>
              <a:tailEnd type="triangle"/>
            </a:ln>
            <a:effectLst/>
          </p:spPr>
        </p:cxnSp>
        <p:sp>
          <p:nvSpPr>
            <p:cNvPr id="607" name="五边形 63"/>
            <p:cNvSpPr/>
            <p:nvPr/>
          </p:nvSpPr>
          <p:spPr>
            <a:xfrm>
              <a:off x="2472754" y="2377664"/>
              <a:ext cx="277700" cy="96560"/>
            </a:xfrm>
            <a:prstGeom prst="homePlate">
              <a:avLst/>
            </a:prstGeom>
            <a:noFill/>
            <a:ln w="12700" cap="flat" cmpd="sng" algn="ctr">
              <a:solidFill>
                <a:sysClr val="windowText" lastClr="000000"/>
              </a:solidFill>
              <a:prstDash val="solid"/>
              <a:miter lim="800000"/>
            </a:ln>
            <a:effectLst/>
          </p:spPr>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565" name="组合 564"/>
          <p:cNvGrpSpPr/>
          <p:nvPr/>
        </p:nvGrpSpPr>
        <p:grpSpPr>
          <a:xfrm>
            <a:off x="4728210" y="1342439530"/>
            <a:ext cx="355600" cy="61315600"/>
            <a:chOff x="2463522" y="2111098"/>
            <a:chExt cx="598294" cy="96560"/>
          </a:xfrm>
        </p:grpSpPr>
        <p:cxnSp>
          <p:nvCxnSpPr>
            <p:cNvPr id="604" name="直接箭头连接符 603"/>
            <p:cNvCxnSpPr>
              <a:stCxn id="605" idx="3"/>
            </p:cNvCxnSpPr>
            <p:nvPr/>
          </p:nvCxnSpPr>
          <p:spPr>
            <a:xfrm>
              <a:off x="2741222" y="2159379"/>
              <a:ext cx="320594" cy="0"/>
            </a:xfrm>
            <a:prstGeom prst="straightConnector1">
              <a:avLst/>
            </a:prstGeom>
            <a:solidFill>
              <a:sysClr val="window" lastClr="FFFFFF"/>
            </a:solidFill>
            <a:ln w="12700" cap="flat" cmpd="sng" algn="ctr">
              <a:solidFill>
                <a:sysClr val="windowText" lastClr="000000"/>
              </a:solidFill>
              <a:prstDash val="solid"/>
              <a:miter lim="800000"/>
              <a:tailEnd type="triangle"/>
            </a:ln>
            <a:effectLst/>
          </p:spPr>
        </p:cxnSp>
        <p:sp>
          <p:nvSpPr>
            <p:cNvPr id="605" name="五边形 69"/>
            <p:cNvSpPr/>
            <p:nvPr/>
          </p:nvSpPr>
          <p:spPr>
            <a:xfrm>
              <a:off x="2463522" y="2111098"/>
              <a:ext cx="277700" cy="96560"/>
            </a:xfrm>
            <a:prstGeom prst="homePlate">
              <a:avLst/>
            </a:prstGeom>
            <a:noFill/>
            <a:ln w="12700" cap="flat" cmpd="sng" algn="ctr">
              <a:solidFill>
                <a:sysClr val="windowText" lastClr="000000"/>
              </a:solidFill>
              <a:prstDash val="solid"/>
              <a:miter lim="800000"/>
            </a:ln>
            <a:effectLst/>
          </p:spPr>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567" name="组合 566"/>
          <p:cNvGrpSpPr/>
          <p:nvPr/>
        </p:nvGrpSpPr>
        <p:grpSpPr>
          <a:xfrm>
            <a:off x="4720590" y="1798601305"/>
            <a:ext cx="356870" cy="61315600"/>
            <a:chOff x="2446845" y="2829391"/>
            <a:chExt cx="602332" cy="96560"/>
          </a:xfrm>
        </p:grpSpPr>
        <p:cxnSp>
          <p:nvCxnSpPr>
            <p:cNvPr id="602" name="直接箭头连接符 601"/>
            <p:cNvCxnSpPr>
              <a:stCxn id="603" idx="3"/>
            </p:cNvCxnSpPr>
            <p:nvPr/>
          </p:nvCxnSpPr>
          <p:spPr>
            <a:xfrm>
              <a:off x="2724545" y="2877672"/>
              <a:ext cx="324632" cy="0"/>
            </a:xfrm>
            <a:prstGeom prst="straightConnector1">
              <a:avLst/>
            </a:prstGeom>
            <a:noFill/>
            <a:ln w="6350" cap="flat" cmpd="sng" algn="ctr">
              <a:solidFill>
                <a:sysClr val="windowText" lastClr="000000"/>
              </a:solidFill>
              <a:prstDash val="solid"/>
              <a:miter lim="800000"/>
              <a:tailEnd type="triangle"/>
            </a:ln>
            <a:effectLst/>
          </p:spPr>
        </p:cxnSp>
        <p:sp>
          <p:nvSpPr>
            <p:cNvPr id="603" name="五边形 73"/>
            <p:cNvSpPr/>
            <p:nvPr/>
          </p:nvSpPr>
          <p:spPr>
            <a:xfrm>
              <a:off x="2446845" y="2829391"/>
              <a:ext cx="277700" cy="96560"/>
            </a:xfrm>
            <a:prstGeom prst="homePlate">
              <a:avLst/>
            </a:prstGeom>
            <a:noFill/>
            <a:ln w="12700" cap="flat" cmpd="sng" algn="ctr">
              <a:solidFill>
                <a:sysClr val="windowText" lastClr="000000"/>
              </a:solidFill>
              <a:prstDash val="solid"/>
              <a:miter lim="800000"/>
            </a:ln>
            <a:effectLst/>
          </p:spPr>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Arial" panose="020B0604020202020204" pitchFamily="34" charset="0"/>
              </a:endParaRPr>
            </a:p>
          </p:txBody>
        </p:sp>
      </p:grpSp>
      <p:grpSp>
        <p:nvGrpSpPr>
          <p:cNvPr id="583" name="组合 582"/>
          <p:cNvGrpSpPr/>
          <p:nvPr/>
        </p:nvGrpSpPr>
        <p:grpSpPr>
          <a:xfrm>
            <a:off x="4733925" y="1045766895"/>
            <a:ext cx="346075" cy="61315600"/>
            <a:chOff x="2487167" y="1643824"/>
            <a:chExt cx="583880" cy="96560"/>
          </a:xfrm>
        </p:grpSpPr>
        <p:cxnSp>
          <p:nvCxnSpPr>
            <p:cNvPr id="592" name="直接箭头连接符 591"/>
            <p:cNvCxnSpPr>
              <a:stCxn id="593" idx="3"/>
            </p:cNvCxnSpPr>
            <p:nvPr/>
          </p:nvCxnSpPr>
          <p:spPr>
            <a:xfrm>
              <a:off x="2764867" y="1692104"/>
              <a:ext cx="306180" cy="0"/>
            </a:xfrm>
            <a:prstGeom prst="straightConnector1">
              <a:avLst/>
            </a:prstGeom>
            <a:solidFill>
              <a:sysClr val="window" lastClr="FFFFFF"/>
            </a:solidFill>
            <a:ln w="12700" cap="flat" cmpd="sng" algn="ctr">
              <a:solidFill>
                <a:sysClr val="windowText" lastClr="000000"/>
              </a:solidFill>
              <a:prstDash val="solid"/>
              <a:miter lim="800000"/>
              <a:tailEnd type="triangle"/>
            </a:ln>
            <a:effectLst/>
          </p:spPr>
        </p:cxnSp>
        <p:sp>
          <p:nvSpPr>
            <p:cNvPr id="593" name="五边形 99"/>
            <p:cNvSpPr/>
            <p:nvPr/>
          </p:nvSpPr>
          <p:spPr>
            <a:xfrm>
              <a:off x="2487167" y="1643824"/>
              <a:ext cx="277700" cy="96560"/>
            </a:xfrm>
            <a:prstGeom prst="homePlate">
              <a:avLst/>
            </a:prstGeom>
            <a:noFill/>
            <a:ln w="12700" cap="flat" cmpd="sng" algn="ctr">
              <a:solidFill>
                <a:sysClr val="windowText" lastClr="000000"/>
              </a:solidFill>
              <a:prstDash val="solid"/>
              <a:miter lim="800000"/>
            </a:ln>
            <a:effectLst/>
          </p:spPr>
          <p:txBody>
            <a:bodyPr rtlCol="0" anchor="ctr"/>
            <a:lstStyle>
              <a:defPPr>
                <a:defRPr lang="zh-CN">
                  <a:solidFill>
                    <a:sysClr val="windowText" lastClr="000000"/>
                  </a:solidFill>
                </a:defRPr>
              </a:defPPr>
              <a:lvl1pPr marL="0" algn="l" defTabSz="914400" rtl="0" eaLnBrk="1" latinLnBrk="0" hangingPunct="1">
                <a:defRPr sz="1800" kern="1200">
                  <a:solidFill>
                    <a:sysClr val="windowText" lastClr="000000"/>
                  </a:solidFill>
                  <a:latin typeface="+mn-lt"/>
                  <a:ea typeface="+mn-ea"/>
                  <a:cs typeface="+mn-cs"/>
                </a:defRPr>
              </a:lvl1pPr>
              <a:lvl2pPr marL="457200" algn="l" defTabSz="914400" rtl="0" eaLnBrk="1" latinLnBrk="0" hangingPunct="1">
                <a:defRPr sz="1800" kern="1200">
                  <a:solidFill>
                    <a:sysClr val="windowText" lastClr="000000"/>
                  </a:solidFill>
                  <a:latin typeface="+mn-lt"/>
                  <a:ea typeface="+mn-ea"/>
                  <a:cs typeface="+mn-cs"/>
                </a:defRPr>
              </a:lvl2pPr>
              <a:lvl3pPr marL="914400" algn="l" defTabSz="914400" rtl="0" eaLnBrk="1" latinLnBrk="0" hangingPunct="1">
                <a:defRPr sz="1800" kern="1200">
                  <a:solidFill>
                    <a:sysClr val="windowText" lastClr="000000"/>
                  </a:solidFill>
                  <a:latin typeface="+mn-lt"/>
                  <a:ea typeface="+mn-ea"/>
                  <a:cs typeface="+mn-cs"/>
                </a:defRPr>
              </a:lvl3pPr>
              <a:lvl4pPr marL="1371600" algn="l" defTabSz="914400" rtl="0" eaLnBrk="1" latinLnBrk="0" hangingPunct="1">
                <a:defRPr sz="1800" kern="1200">
                  <a:solidFill>
                    <a:sysClr val="windowText" lastClr="000000"/>
                  </a:solidFill>
                  <a:latin typeface="+mn-lt"/>
                  <a:ea typeface="+mn-ea"/>
                  <a:cs typeface="+mn-cs"/>
                </a:defRPr>
              </a:lvl4pPr>
              <a:lvl5pPr marL="1828800" algn="l" defTabSz="914400" rtl="0" eaLnBrk="1" latinLnBrk="0" hangingPunct="1">
                <a:defRPr sz="1800" kern="1200">
                  <a:solidFill>
                    <a:sysClr val="windowText" lastClr="000000"/>
                  </a:solidFill>
                  <a:latin typeface="+mn-lt"/>
                  <a:ea typeface="+mn-ea"/>
                  <a:cs typeface="+mn-cs"/>
                </a:defRPr>
              </a:lvl5pPr>
              <a:lvl6pPr marL="2286000" algn="l" defTabSz="914400" rtl="0" eaLnBrk="1" latinLnBrk="0" hangingPunct="1">
                <a:defRPr sz="1800" kern="1200">
                  <a:solidFill>
                    <a:sysClr val="windowText" lastClr="000000"/>
                  </a:solidFill>
                  <a:latin typeface="+mn-lt"/>
                  <a:ea typeface="+mn-ea"/>
                  <a:cs typeface="+mn-cs"/>
                </a:defRPr>
              </a:lvl6pPr>
              <a:lvl7pPr marL="2743200" algn="l" defTabSz="914400" rtl="0" eaLnBrk="1" latinLnBrk="0" hangingPunct="1">
                <a:defRPr sz="1800" kern="1200">
                  <a:solidFill>
                    <a:sysClr val="windowText" lastClr="000000"/>
                  </a:solidFill>
                  <a:latin typeface="+mn-lt"/>
                  <a:ea typeface="+mn-ea"/>
                  <a:cs typeface="+mn-cs"/>
                </a:defRPr>
              </a:lvl7pPr>
              <a:lvl8pPr marL="3200400" algn="l" defTabSz="914400" rtl="0" eaLnBrk="1" latinLnBrk="0" hangingPunct="1">
                <a:defRPr sz="1800" kern="1200">
                  <a:solidFill>
                    <a:sysClr val="windowText" lastClr="000000"/>
                  </a:solidFill>
                  <a:latin typeface="+mn-lt"/>
                  <a:ea typeface="+mn-ea"/>
                  <a:cs typeface="+mn-cs"/>
                </a:defRPr>
              </a:lvl8pPr>
              <a:lvl9pPr marL="3657600" algn="l" defTabSz="914400" rtl="0" eaLnBrk="1" latinLnBrk="0" hangingPunct="1">
                <a:defRPr sz="1800" kern="1200">
                  <a:solidFill>
                    <a:sysClr val="windowText" lastClr="000000"/>
                  </a:solidFill>
                  <a:latin typeface="+mn-lt"/>
                  <a:ea typeface="+mn-ea"/>
                  <a:cs typeface="+mn-cs"/>
                </a:defRPr>
              </a:lvl9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700" b="0" i="0" u="none" strike="noStrike" kern="1200" cap="none" spc="0" normalizeH="0" baseline="0" noProof="0">
                <a:ln>
                  <a:noFill/>
                </a:ln>
                <a:solidFill>
                  <a:sysClr val="windowText" lastClr="000000"/>
                </a:solidFill>
                <a:effectLst/>
                <a:uLnTx/>
                <a:uFillTx/>
                <a:latin typeface="Arial" panose="020B0604020202020204" pitchFamily="34" charset="0"/>
                <a:ea typeface="微软雅黑" panose="020B0503020204020204" charset="-122"/>
                <a:cs typeface="Arial" panose="020B0604020202020204" pitchFamily="34" charset="0"/>
              </a:endParaRPr>
            </a:p>
          </p:txBody>
        </p:sp>
      </p:grpSp>
      <p:pic>
        <p:nvPicPr>
          <p:cNvPr id="8" name="图片 7"/>
          <p:cNvPicPr>
            <a:picLocks noChangeAspect="1"/>
          </p:cNvPicPr>
          <p:nvPr/>
        </p:nvPicPr>
        <p:blipFill>
          <a:blip r:embed="rId1"/>
          <a:stretch>
            <a:fillRect/>
          </a:stretch>
        </p:blipFill>
        <p:spPr>
          <a:xfrm>
            <a:off x="310868" y="1472891"/>
            <a:ext cx="5250945" cy="4527810"/>
          </a:xfrm>
          <a:prstGeom prst="rect">
            <a:avLst/>
          </a:prstGeom>
        </p:spPr>
      </p:pic>
      <p:sp>
        <p:nvSpPr>
          <p:cNvPr id="139" name="矩形 138"/>
          <p:cNvSpPr/>
          <p:nvPr/>
        </p:nvSpPr>
        <p:spPr>
          <a:xfrm>
            <a:off x="6271374" y="2052584"/>
            <a:ext cx="3637718" cy="2677656"/>
          </a:xfrm>
          <a:prstGeom prst="rect">
            <a:avLst/>
          </a:prstGeom>
          <a:noFill/>
        </p:spPr>
        <p:txBody>
          <a:bodyPr wrap="square" lIns="91440" tIns="45720" rIns="91440" bIns="45720">
            <a:spAutoFit/>
          </a:bodyPr>
          <a:lstStyle/>
          <a:p>
            <a:pPr algn="ctr"/>
            <a:r>
              <a:rPr lang="en-US" altLang="zh-CN" sz="2400" b="1" dirty="0">
                <a:ln w="0"/>
                <a:solidFill>
                  <a:srgbClr val="C00000"/>
                </a:solidFill>
                <a:effectLst>
                  <a:outerShdw blurRad="38100" dist="38100" dir="2700000" algn="tl">
                    <a:srgbClr val="000000">
                      <a:alpha val="43137"/>
                    </a:srgbClr>
                  </a:outerShdw>
                </a:effectLst>
              </a:rPr>
              <a:t>Multi-engine</a:t>
            </a:r>
            <a:endParaRPr lang="en-US" altLang="zh-CN" sz="2400" b="1" dirty="0">
              <a:ln w="0"/>
              <a:solidFill>
                <a:srgbClr val="C00000"/>
              </a:solidFill>
              <a:effectLst>
                <a:outerShdw blurRad="38100" dist="38100" dir="2700000" algn="tl">
                  <a:srgbClr val="000000">
                    <a:alpha val="43137"/>
                  </a:srgbClr>
                </a:outerShdw>
              </a:effectLst>
            </a:endParaRPr>
          </a:p>
          <a:p>
            <a:pPr algn="ctr"/>
            <a:endParaRPr lang="en-US" altLang="zh-CN" sz="2400" b="1" i="1" cap="none" spc="0" dirty="0">
              <a:ln w="22225">
                <a:solidFill>
                  <a:schemeClr val="accent2"/>
                </a:solidFill>
                <a:prstDash val="solid"/>
              </a:ln>
              <a:solidFill>
                <a:schemeClr val="accent2">
                  <a:lumMod val="40000"/>
                  <a:lumOff val="60000"/>
                </a:schemeClr>
              </a:solidFill>
              <a:effectLst/>
            </a:endParaRPr>
          </a:p>
          <a:p>
            <a:pPr algn="ctr"/>
            <a:r>
              <a:rPr lang="en-US" altLang="zh-CN" sz="2400" b="1" dirty="0">
                <a:ln w="0"/>
                <a:solidFill>
                  <a:srgbClr val="C00000"/>
                </a:solidFill>
                <a:effectLst>
                  <a:outerShdw blurRad="38100" dist="38100" dir="2700000" algn="tl">
                    <a:srgbClr val="000000">
                      <a:alpha val="43137"/>
                    </a:srgbClr>
                  </a:outerShdw>
                </a:effectLst>
              </a:rPr>
              <a:t>Parallelism</a:t>
            </a:r>
            <a:endParaRPr lang="en-US" altLang="zh-CN" sz="2400" b="1" dirty="0">
              <a:ln w="0"/>
              <a:solidFill>
                <a:srgbClr val="C00000"/>
              </a:solidFill>
              <a:effectLst>
                <a:outerShdw blurRad="38100" dist="38100" dir="2700000" algn="tl">
                  <a:srgbClr val="000000">
                    <a:alpha val="43137"/>
                  </a:srgbClr>
                </a:outerShdw>
              </a:effectLst>
            </a:endParaRPr>
          </a:p>
          <a:p>
            <a:pPr algn="ctr"/>
            <a:endParaRPr lang="en-US" altLang="zh-CN" sz="2400" b="1" i="1" cap="none" spc="0" dirty="0">
              <a:ln w="22225">
                <a:solidFill>
                  <a:schemeClr val="accent2"/>
                </a:solidFill>
                <a:prstDash val="solid"/>
              </a:ln>
              <a:solidFill>
                <a:schemeClr val="accent2">
                  <a:lumMod val="40000"/>
                  <a:lumOff val="60000"/>
                </a:schemeClr>
              </a:solidFill>
              <a:effectLst/>
            </a:endParaRPr>
          </a:p>
          <a:p>
            <a:pPr algn="ctr"/>
            <a:r>
              <a:rPr lang="en-US" altLang="zh-CN" sz="2400" b="1" dirty="0">
                <a:ln w="0"/>
                <a:solidFill>
                  <a:srgbClr val="C00000"/>
                </a:solidFill>
                <a:effectLst>
                  <a:outerShdw blurRad="38100" dist="38100" dir="2700000" algn="tl">
                    <a:srgbClr val="000000">
                      <a:alpha val="43137"/>
                    </a:srgbClr>
                  </a:outerShdw>
                </a:effectLst>
              </a:rPr>
              <a:t>Pipeline</a:t>
            </a:r>
            <a:endParaRPr lang="en-US" altLang="zh-CN" sz="2400" b="1" dirty="0">
              <a:ln w="0"/>
              <a:solidFill>
                <a:srgbClr val="C00000"/>
              </a:solidFill>
              <a:effectLst>
                <a:outerShdw blurRad="38100" dist="38100" dir="2700000" algn="tl">
                  <a:srgbClr val="000000">
                    <a:alpha val="43137"/>
                  </a:srgbClr>
                </a:outerShdw>
              </a:effectLst>
            </a:endParaRPr>
          </a:p>
          <a:p>
            <a:pPr algn="ctr"/>
            <a:endParaRPr lang="en-US" altLang="zh-CN" sz="2400" b="1" i="1" dirty="0">
              <a:ln w="22225">
                <a:solidFill>
                  <a:schemeClr val="accent2"/>
                </a:solidFill>
                <a:prstDash val="solid"/>
              </a:ln>
              <a:solidFill>
                <a:schemeClr val="accent2">
                  <a:lumMod val="40000"/>
                  <a:lumOff val="60000"/>
                </a:schemeClr>
              </a:solidFill>
            </a:endParaRPr>
          </a:p>
          <a:p>
            <a:pPr algn="ctr"/>
            <a:r>
              <a:rPr lang="en-US" altLang="zh-CN" sz="2400" b="1" dirty="0">
                <a:ln w="0"/>
                <a:solidFill>
                  <a:srgbClr val="C00000"/>
                </a:solidFill>
                <a:effectLst>
                  <a:outerShdw blurRad="38100" dist="38100" dir="2700000" algn="tl">
                    <a:srgbClr val="000000">
                      <a:alpha val="43137"/>
                    </a:srgbClr>
                  </a:outerShdw>
                </a:effectLst>
              </a:rPr>
              <a:t>Solve the dependency</a:t>
            </a:r>
            <a:endParaRPr lang="zh-CN" altLang="en-US" sz="2400" b="1" dirty="0">
              <a:ln w="0"/>
              <a:solidFill>
                <a:srgbClr val="C00000"/>
              </a:solidFill>
              <a:effectLst>
                <a:outerShdw blurRad="38100" dist="38100" dir="2700000" algn="tl">
                  <a:srgbClr val="000000">
                    <a:alpha val="43137"/>
                  </a:srgbClr>
                </a:outerShdw>
              </a:effectLst>
            </a:endParaRPr>
          </a:p>
        </p:txBody>
      </p:sp>
      <p:grpSp>
        <p:nvGrpSpPr>
          <p:cNvPr id="16" name="组合 15"/>
          <p:cNvGrpSpPr/>
          <p:nvPr/>
        </p:nvGrpSpPr>
        <p:grpSpPr>
          <a:xfrm>
            <a:off x="2110188" y="1606274"/>
            <a:ext cx="7696203" cy="3646904"/>
            <a:chOff x="2196548" y="1898374"/>
            <a:chExt cx="7696203" cy="3646904"/>
          </a:xfrm>
        </p:grpSpPr>
        <p:sp>
          <p:nvSpPr>
            <p:cNvPr id="11" name="矩形 10"/>
            <p:cNvSpPr/>
            <p:nvPr/>
          </p:nvSpPr>
          <p:spPr>
            <a:xfrm>
              <a:off x="2196548" y="1898374"/>
              <a:ext cx="1451113" cy="1530626"/>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3" name="矩形 142"/>
            <p:cNvSpPr/>
            <p:nvPr/>
          </p:nvSpPr>
          <p:spPr>
            <a:xfrm>
              <a:off x="2650710" y="5157057"/>
              <a:ext cx="2426749" cy="38822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5" name="矩形 144"/>
            <p:cNvSpPr/>
            <p:nvPr/>
          </p:nvSpPr>
          <p:spPr>
            <a:xfrm>
              <a:off x="2650711" y="4262003"/>
              <a:ext cx="2426749" cy="38822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46" name="矩形 145"/>
            <p:cNvSpPr/>
            <p:nvPr/>
          </p:nvSpPr>
          <p:spPr>
            <a:xfrm>
              <a:off x="6503508" y="2412426"/>
              <a:ext cx="3389243" cy="388221"/>
            </a:xfrm>
            <a:prstGeom prst="rect">
              <a:avLst/>
            </a:prstGeom>
            <a:noFill/>
            <a:ln w="38100" cap="flat" cmpd="sng" algn="ctr">
              <a:solidFill>
                <a:schemeClr val="accent1"/>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nvGrpSpPr>
          <p:cNvPr id="17" name="组合 16"/>
          <p:cNvGrpSpPr/>
          <p:nvPr/>
        </p:nvGrpSpPr>
        <p:grpSpPr>
          <a:xfrm>
            <a:off x="3285489" y="2736850"/>
            <a:ext cx="6520902" cy="2957589"/>
            <a:chOff x="3371849" y="3028950"/>
            <a:chExt cx="6520902" cy="2957589"/>
          </a:xfrm>
        </p:grpSpPr>
        <p:sp>
          <p:nvSpPr>
            <p:cNvPr id="155" name="矩形 154"/>
            <p:cNvSpPr/>
            <p:nvPr/>
          </p:nvSpPr>
          <p:spPr>
            <a:xfrm>
              <a:off x="3371849" y="5607153"/>
              <a:ext cx="876301" cy="379386"/>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56" name="矩形 155"/>
            <p:cNvSpPr/>
            <p:nvPr/>
          </p:nvSpPr>
          <p:spPr>
            <a:xfrm>
              <a:off x="6472012" y="3028950"/>
              <a:ext cx="3420739" cy="1276350"/>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grpSp>
        <p:nvGrpSpPr>
          <p:cNvPr id="19" name="组合 18"/>
          <p:cNvGrpSpPr/>
          <p:nvPr/>
        </p:nvGrpSpPr>
        <p:grpSpPr>
          <a:xfrm>
            <a:off x="741052" y="4277092"/>
            <a:ext cx="9065338" cy="802908"/>
            <a:chOff x="827412" y="4569192"/>
            <a:chExt cx="9065338" cy="802908"/>
          </a:xfrm>
        </p:grpSpPr>
        <p:sp>
          <p:nvSpPr>
            <p:cNvPr id="157" name="矩形 156"/>
            <p:cNvSpPr/>
            <p:nvPr/>
          </p:nvSpPr>
          <p:spPr>
            <a:xfrm>
              <a:off x="827412" y="4608696"/>
              <a:ext cx="1029964" cy="763404"/>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sp>
          <p:nvSpPr>
            <p:cNvPr id="158" name="矩形 157"/>
            <p:cNvSpPr/>
            <p:nvPr/>
          </p:nvSpPr>
          <p:spPr>
            <a:xfrm>
              <a:off x="6472011" y="4569192"/>
              <a:ext cx="3420739" cy="453148"/>
            </a:xfrm>
            <a:prstGeom prst="rect">
              <a:avLst/>
            </a:prstGeom>
            <a:noFill/>
            <a:ln w="38100" cap="flat" cmpd="sng" algn="ctr">
              <a:solidFill>
                <a:schemeClr val="accent3"/>
              </a:solidFill>
              <a:prstDash val="solid"/>
              <a:round/>
              <a:headEnd type="none" w="med" len="med"/>
              <a:tailEnd type="none" w="med" len="med"/>
            </a:ln>
          </p:spPr>
          <p:style>
            <a:lnRef idx="0">
              <a:scrgbClr r="0" g="0" b="0"/>
            </a:lnRef>
            <a:fillRef idx="0">
              <a:scrgbClr r="0" g="0" b="0"/>
            </a:fillRef>
            <a:effectRef idx="0">
              <a:scrgbClr r="0" g="0" b="0"/>
            </a:effectRef>
            <a:fontRef idx="minor">
              <a:schemeClr val="accent1"/>
            </a:fontRef>
          </p:style>
          <p:txBody>
            <a:bodyPr rtlCol="0" anchor="ctr"/>
            <a:lstStyle/>
            <a:p>
              <a:pPr algn="ctr"/>
              <a:endParaRPr lang="zh-CN" altLang="en-US"/>
            </a:p>
          </p:txBody>
        </p:sp>
      </p:grpSp>
      <p:sp>
        <p:nvSpPr>
          <p:cNvPr id="20" name="文本框 19"/>
          <p:cNvSpPr txBox="1"/>
          <p:nvPr/>
        </p:nvSpPr>
        <p:spPr>
          <a:xfrm>
            <a:off x="5955030" y="4864735"/>
            <a:ext cx="5297805" cy="645160"/>
          </a:xfrm>
          <a:prstGeom prst="rect">
            <a:avLst/>
          </a:prstGeom>
          <a:noFill/>
        </p:spPr>
        <p:txBody>
          <a:bodyPr wrap="square" rtlCol="0">
            <a:spAutoFit/>
          </a:bodyPr>
          <a:lstStyle/>
          <a:p>
            <a:r>
              <a:rPr lang="en-US" altLang="zh-CN" dirty="0" err="1"/>
              <a:t>Bitmatcher</a:t>
            </a:r>
            <a:r>
              <a:rPr lang="en-US" altLang="zh-CN" dirty="0"/>
              <a:t> can achieve </a:t>
            </a:r>
            <a:r>
              <a:rPr lang="en-US" altLang="zh-CN" b="1" dirty="0">
                <a:solidFill>
                  <a:srgbClr val="C00000"/>
                </a:solidFill>
              </a:rPr>
              <a:t>192Mpps </a:t>
            </a:r>
            <a:r>
              <a:rPr lang="en-US" altLang="zh-CN" dirty="0"/>
              <a:t>at most with </a:t>
            </a:r>
            <a:r>
              <a:rPr lang="en-US" altLang="zh-CN" b="1" dirty="0">
                <a:solidFill>
                  <a:srgbClr val="C00000"/>
                </a:solidFill>
              </a:rPr>
              <a:t>3%</a:t>
            </a:r>
            <a:r>
              <a:rPr lang="en-US" altLang="zh-CN" dirty="0"/>
              <a:t> FPGA resources.</a:t>
            </a:r>
            <a:endParaRPr lang="zh-CN" altLang="en-US" dirty="0"/>
          </a:p>
        </p:txBody>
      </p:sp>
      <p:pic>
        <p:nvPicPr>
          <p:cNvPr id="2" name="图片 1"/>
          <p:cNvPicPr>
            <a:picLocks noChangeAspect="1"/>
          </p:cNvPicPr>
          <p:nvPr/>
        </p:nvPicPr>
        <p:blipFill>
          <a:blip r:embed="rId2"/>
          <a:stretch>
            <a:fillRect/>
          </a:stretch>
        </p:blipFill>
        <p:spPr>
          <a:xfrm>
            <a:off x="5955030" y="5509895"/>
            <a:ext cx="4824730" cy="7810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0"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animEffect transition="in" filter="fade">
                                      <p:cBhvr>
                                        <p:cTn id="19" dur="500"/>
                                        <p:tgtEl>
                                          <p:spTgt spid="20"/>
                                        </p:tgtEl>
                                      </p:cBhvr>
                                    </p:animEffect>
                                  </p:childTnLst>
                                </p:cTn>
                              </p:par>
                              <p:par>
                                <p:cTn id="20" presetID="10" presetClass="entr" presetSubtype="0" fill="hold" nodeType="with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2622834" cy="646331"/>
            </a:xfrm>
            <a:prstGeom prst="rect">
              <a:avLst/>
            </a:prstGeom>
            <a:noFill/>
          </p:spPr>
          <p:txBody>
            <a:bodyPr wrap="none">
              <a:spAutoFit/>
            </a:bodyPr>
            <a:lstStyle/>
            <a:p>
              <a:r>
                <a:rPr lang="en-US" altLang="zh-CN" sz="3600" dirty="0">
                  <a:latin typeface="+mj-lt"/>
                  <a:ea typeface="FZCuHeiSongS-B-GB"/>
                </a:rPr>
                <a:t>Conclusion</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endParaRPr lang="en-US" alt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grpSp>
        <p:nvGrpSpPr>
          <p:cNvPr id="26" name="组合 25"/>
          <p:cNvGrpSpPr/>
          <p:nvPr/>
        </p:nvGrpSpPr>
        <p:grpSpPr>
          <a:xfrm>
            <a:off x="663007" y="1304680"/>
            <a:ext cx="10951251" cy="1300924"/>
            <a:chOff x="767783" y="1712480"/>
            <a:chExt cx="10951251" cy="1300924"/>
          </a:xfrm>
        </p:grpSpPr>
        <p:sp>
          <p:nvSpPr>
            <p:cNvPr id="8" name="文本框 7"/>
            <p:cNvSpPr txBox="1"/>
            <p:nvPr/>
          </p:nvSpPr>
          <p:spPr>
            <a:xfrm>
              <a:off x="1394806" y="2052115"/>
              <a:ext cx="10002738" cy="961289"/>
            </a:xfrm>
            <a:prstGeom prst="rect">
              <a:avLst/>
            </a:prstGeom>
            <a:noFill/>
          </p:spPr>
          <p:txBody>
            <a:bodyPr wrap="square">
              <a:spAutoFit/>
            </a:bodyPr>
            <a:lstStyle/>
            <a:p>
              <a:pPr>
                <a:lnSpc>
                  <a:spcPct val="150000"/>
                </a:lnSpc>
              </a:pPr>
              <a:r>
                <a:rPr lang="en-US" altLang="zh-CN" sz="2000" dirty="0" err="1">
                  <a:latin typeface="+mn-lt"/>
                </a:rPr>
                <a:t>BitMatcher</a:t>
              </a:r>
              <a:r>
                <a:rPr lang="zh-CN" altLang="en-US" sz="2000" dirty="0">
                  <a:latin typeface="+mn-lt"/>
                </a:rPr>
                <a:t>：</a:t>
              </a:r>
              <a:r>
                <a:rPr lang="en-US" altLang="zh-CN" sz="2000" dirty="0">
                  <a:latin typeface="+mn-lt"/>
                </a:rPr>
                <a:t>a bit-level counter adjustment that can perfectly match the data stream   distribution.</a:t>
              </a:r>
              <a:endParaRPr lang="en-US" altLang="zh-CN" sz="2000" dirty="0">
                <a:latin typeface="+mn-lt"/>
              </a:endParaRPr>
            </a:p>
          </p:txBody>
        </p:sp>
        <p:grpSp>
          <p:nvGrpSpPr>
            <p:cNvPr id="10" name="组合 9"/>
            <p:cNvGrpSpPr/>
            <p:nvPr/>
          </p:nvGrpSpPr>
          <p:grpSpPr>
            <a:xfrm>
              <a:off x="767783" y="1712480"/>
              <a:ext cx="10951251" cy="1249217"/>
              <a:chOff x="767783" y="1712480"/>
              <a:chExt cx="10951251" cy="1249217"/>
            </a:xfrm>
          </p:grpSpPr>
          <p:sp>
            <p:nvSpPr>
              <p:cNvPr id="2" name="矩形: 圆角 1"/>
              <p:cNvSpPr/>
              <p:nvPr/>
            </p:nvSpPr>
            <p:spPr>
              <a:xfrm>
                <a:off x="794456" y="2123090"/>
                <a:ext cx="10924578" cy="83860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9" name="文本框 8"/>
              <p:cNvSpPr txBox="1"/>
              <p:nvPr/>
            </p:nvSpPr>
            <p:spPr>
              <a:xfrm>
                <a:off x="767783" y="1712480"/>
                <a:ext cx="641522" cy="1015663"/>
              </a:xfrm>
              <a:prstGeom prst="rect">
                <a:avLst/>
              </a:prstGeom>
              <a:noFill/>
            </p:spPr>
            <p:txBody>
              <a:bodyPr wrap="none" rtlCol="0">
                <a:spAutoFit/>
              </a:bodyPr>
              <a:lstStyle/>
              <a:p>
                <a:r>
                  <a:rPr lang="en-US" altLang="zh-CN" sz="6000" b="1" dirty="0">
                    <a:solidFill>
                      <a:srgbClr val="C00000"/>
                    </a:solidFill>
                    <a:latin typeface="Vivaldi" panose="03020602050506090804" pitchFamily="66" charset="0"/>
                  </a:rPr>
                  <a:t>1.</a:t>
                </a:r>
                <a:endParaRPr lang="zh-CN" altLang="en-US" sz="6000" b="1" dirty="0">
                  <a:solidFill>
                    <a:srgbClr val="C00000"/>
                  </a:solidFill>
                  <a:latin typeface="Vivaldi" panose="03020602050506090804" pitchFamily="66" charset="0"/>
                </a:endParaRPr>
              </a:p>
            </p:txBody>
          </p:sp>
        </p:grpSp>
      </p:grpSp>
      <p:grpSp>
        <p:nvGrpSpPr>
          <p:cNvPr id="27" name="组合 26"/>
          <p:cNvGrpSpPr/>
          <p:nvPr/>
        </p:nvGrpSpPr>
        <p:grpSpPr>
          <a:xfrm>
            <a:off x="676343" y="2521543"/>
            <a:ext cx="11120387" cy="1249217"/>
            <a:chOff x="781119" y="2929343"/>
            <a:chExt cx="11120387" cy="1249217"/>
          </a:xfrm>
        </p:grpSpPr>
        <p:grpSp>
          <p:nvGrpSpPr>
            <p:cNvPr id="11" name="组合 10"/>
            <p:cNvGrpSpPr/>
            <p:nvPr/>
          </p:nvGrpSpPr>
          <p:grpSpPr>
            <a:xfrm>
              <a:off x="781119" y="2929343"/>
              <a:ext cx="10951251" cy="1249217"/>
              <a:chOff x="767783" y="1712480"/>
              <a:chExt cx="10951251" cy="1249217"/>
            </a:xfrm>
          </p:grpSpPr>
          <p:sp>
            <p:nvSpPr>
              <p:cNvPr id="12" name="矩形: 圆角 11"/>
              <p:cNvSpPr/>
              <p:nvPr/>
            </p:nvSpPr>
            <p:spPr>
              <a:xfrm>
                <a:off x="794456" y="2123090"/>
                <a:ext cx="10924578" cy="83860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p:nvSpPr>
            <p:spPr>
              <a:xfrm>
                <a:off x="767783" y="1712480"/>
                <a:ext cx="641522" cy="1015663"/>
              </a:xfrm>
              <a:prstGeom prst="rect">
                <a:avLst/>
              </a:prstGeom>
              <a:noFill/>
            </p:spPr>
            <p:txBody>
              <a:bodyPr wrap="none" rtlCol="0">
                <a:spAutoFit/>
              </a:bodyPr>
              <a:lstStyle/>
              <a:p>
                <a:r>
                  <a:rPr lang="en-US" altLang="zh-CN" sz="6000" b="1" dirty="0">
                    <a:solidFill>
                      <a:srgbClr val="C00000"/>
                    </a:solidFill>
                    <a:latin typeface="Vivaldi" panose="03020602050506090804" pitchFamily="66" charset="0"/>
                  </a:rPr>
                  <a:t>2.</a:t>
                </a:r>
                <a:endParaRPr lang="zh-CN" altLang="en-US" sz="6000" b="1" dirty="0">
                  <a:solidFill>
                    <a:srgbClr val="C00000"/>
                  </a:solidFill>
                  <a:latin typeface="Vivaldi" panose="03020602050506090804" pitchFamily="66" charset="0"/>
                </a:endParaRPr>
              </a:p>
            </p:txBody>
          </p:sp>
        </p:grpSp>
        <p:sp>
          <p:nvSpPr>
            <p:cNvPr id="15" name="文本框 14"/>
            <p:cNvSpPr txBox="1"/>
            <p:nvPr/>
          </p:nvSpPr>
          <p:spPr>
            <a:xfrm>
              <a:off x="1360448" y="3475578"/>
              <a:ext cx="10541058" cy="499624"/>
            </a:xfrm>
            <a:prstGeom prst="rect">
              <a:avLst/>
            </a:prstGeom>
            <a:noFill/>
          </p:spPr>
          <p:txBody>
            <a:bodyPr wrap="square">
              <a:spAutoFit/>
            </a:bodyPr>
            <a:lstStyle/>
            <a:p>
              <a:pPr>
                <a:lnSpc>
                  <a:spcPct val="150000"/>
                </a:lnSpc>
              </a:pPr>
              <a:r>
                <a:rPr lang="en-US" altLang="zh-CN" sz="2000" dirty="0">
                  <a:latin typeface="+mn-lt"/>
                </a:rPr>
                <a:t>Small memory cost, high speed, high accuracy, and good soft / hardware scalability.</a:t>
              </a:r>
              <a:endParaRPr lang="en-US" altLang="zh-CN" sz="2000" dirty="0">
                <a:latin typeface="+mn-lt"/>
              </a:endParaRPr>
            </a:p>
          </p:txBody>
        </p:sp>
      </p:grpSp>
      <p:grpSp>
        <p:nvGrpSpPr>
          <p:cNvPr id="29" name="组合 28"/>
          <p:cNvGrpSpPr/>
          <p:nvPr/>
        </p:nvGrpSpPr>
        <p:grpSpPr>
          <a:xfrm>
            <a:off x="663007" y="3737742"/>
            <a:ext cx="10951251" cy="1249217"/>
            <a:chOff x="767783" y="4145542"/>
            <a:chExt cx="10951251" cy="1249217"/>
          </a:xfrm>
        </p:grpSpPr>
        <p:grpSp>
          <p:nvGrpSpPr>
            <p:cNvPr id="16" name="组合 15"/>
            <p:cNvGrpSpPr/>
            <p:nvPr/>
          </p:nvGrpSpPr>
          <p:grpSpPr>
            <a:xfrm>
              <a:off x="767783" y="4145542"/>
              <a:ext cx="10951251" cy="1249217"/>
              <a:chOff x="767783" y="1712480"/>
              <a:chExt cx="10951251" cy="1249217"/>
            </a:xfrm>
          </p:grpSpPr>
          <p:sp>
            <p:nvSpPr>
              <p:cNvPr id="17" name="矩形: 圆角 16"/>
              <p:cNvSpPr/>
              <p:nvPr/>
            </p:nvSpPr>
            <p:spPr>
              <a:xfrm>
                <a:off x="794456" y="2123090"/>
                <a:ext cx="10924578" cy="83860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9" name="文本框 18"/>
              <p:cNvSpPr txBox="1"/>
              <p:nvPr/>
            </p:nvSpPr>
            <p:spPr>
              <a:xfrm>
                <a:off x="767783" y="1712480"/>
                <a:ext cx="641522" cy="1015663"/>
              </a:xfrm>
              <a:prstGeom prst="rect">
                <a:avLst/>
              </a:prstGeom>
              <a:noFill/>
            </p:spPr>
            <p:txBody>
              <a:bodyPr wrap="none" rtlCol="0">
                <a:spAutoFit/>
              </a:bodyPr>
              <a:lstStyle/>
              <a:p>
                <a:r>
                  <a:rPr lang="en-US" altLang="zh-CN" sz="6000" b="1" dirty="0">
                    <a:solidFill>
                      <a:srgbClr val="C00000"/>
                    </a:solidFill>
                    <a:latin typeface="Vivaldi" panose="03020602050506090804" pitchFamily="66" charset="0"/>
                  </a:rPr>
                  <a:t>3.</a:t>
                </a:r>
                <a:endParaRPr lang="zh-CN" altLang="en-US" sz="6000" b="1" dirty="0">
                  <a:solidFill>
                    <a:srgbClr val="C00000"/>
                  </a:solidFill>
                  <a:latin typeface="Vivaldi" panose="03020602050506090804" pitchFamily="66" charset="0"/>
                </a:endParaRPr>
              </a:p>
            </p:txBody>
          </p:sp>
        </p:grpSp>
        <p:sp>
          <p:nvSpPr>
            <p:cNvPr id="21" name="文本框 20"/>
            <p:cNvSpPr txBox="1"/>
            <p:nvPr/>
          </p:nvSpPr>
          <p:spPr>
            <a:xfrm>
              <a:off x="1301433" y="4702842"/>
              <a:ext cx="8623738" cy="499624"/>
            </a:xfrm>
            <a:prstGeom prst="rect">
              <a:avLst/>
            </a:prstGeom>
            <a:noFill/>
          </p:spPr>
          <p:txBody>
            <a:bodyPr wrap="square">
              <a:spAutoFit/>
            </a:bodyPr>
            <a:lstStyle/>
            <a:p>
              <a:pPr>
                <a:lnSpc>
                  <a:spcPct val="150000"/>
                </a:lnSpc>
              </a:pPr>
              <a:r>
                <a:rPr lang="en-US" altLang="zh-CN" sz="2000" dirty="0">
                  <a:latin typeface="+mn-lt"/>
                </a:rPr>
                <a:t>We use </a:t>
              </a:r>
              <a:r>
                <a:rPr lang="en-US" altLang="zh-CN" sz="2000" dirty="0" err="1">
                  <a:latin typeface="+mn-lt"/>
                </a:rPr>
                <a:t>BitMatcher</a:t>
              </a:r>
              <a:r>
                <a:rPr lang="en-US" altLang="zh-CN" sz="2000" dirty="0">
                  <a:latin typeface="+mn-lt"/>
                </a:rPr>
                <a:t> to process five typical measurement tasks.</a:t>
              </a:r>
              <a:endParaRPr lang="en-US" altLang="zh-CN" sz="2000" dirty="0">
                <a:latin typeface="+mn-lt"/>
              </a:endParaRPr>
            </a:p>
          </p:txBody>
        </p:sp>
      </p:grpSp>
      <p:grpSp>
        <p:nvGrpSpPr>
          <p:cNvPr id="25" name="组合 24"/>
          <p:cNvGrpSpPr/>
          <p:nvPr/>
        </p:nvGrpSpPr>
        <p:grpSpPr>
          <a:xfrm>
            <a:off x="663007" y="4999665"/>
            <a:ext cx="11548448" cy="1249217"/>
            <a:chOff x="849524" y="5543946"/>
            <a:chExt cx="11548448" cy="1249217"/>
          </a:xfrm>
        </p:grpSpPr>
        <p:sp>
          <p:nvSpPr>
            <p:cNvPr id="28" name="文本框 27"/>
            <p:cNvSpPr txBox="1"/>
            <p:nvPr/>
          </p:nvSpPr>
          <p:spPr>
            <a:xfrm>
              <a:off x="1283237" y="6124047"/>
              <a:ext cx="11114735" cy="499624"/>
            </a:xfrm>
            <a:prstGeom prst="rect">
              <a:avLst/>
            </a:prstGeom>
            <a:noFill/>
          </p:spPr>
          <p:txBody>
            <a:bodyPr wrap="square" rtlCol="0">
              <a:spAutoFit/>
            </a:bodyPr>
            <a:lstStyle/>
            <a:p>
              <a:pPr>
                <a:lnSpc>
                  <a:spcPct val="150000"/>
                </a:lnSpc>
              </a:pPr>
              <a:r>
                <a:rPr lang="en-US" altLang="zh-CN" sz="2000" dirty="0">
                  <a:latin typeface="+mn-lt"/>
                </a:rPr>
                <a:t>We implemented </a:t>
              </a:r>
              <a:r>
                <a:rPr lang="en-US" altLang="zh-CN" sz="2000" dirty="0" err="1">
                  <a:latin typeface="+mn-lt"/>
                </a:rPr>
                <a:t>BitMatcher</a:t>
              </a:r>
              <a:r>
                <a:rPr lang="en-US" altLang="zh-CN" sz="2000" dirty="0">
                  <a:latin typeface="+mn-lt"/>
                </a:rPr>
                <a:t> on CPU and FPGA. All codes are released at </a:t>
              </a:r>
              <a:r>
                <a:rPr lang="en-US" altLang="zh-CN" sz="2000" dirty="0" err="1">
                  <a:latin typeface="+mn-lt"/>
                </a:rPr>
                <a:t>Github</a:t>
              </a:r>
              <a:r>
                <a:rPr lang="en-US" altLang="zh-CN" sz="2000" dirty="0">
                  <a:latin typeface="+mn-lt"/>
                </a:rPr>
                <a:t>.</a:t>
              </a:r>
              <a:endParaRPr lang="en-US" altLang="zh-CN" sz="2000" dirty="0">
                <a:latin typeface="+mn-lt"/>
              </a:endParaRPr>
            </a:p>
          </p:txBody>
        </p:sp>
        <p:grpSp>
          <p:nvGrpSpPr>
            <p:cNvPr id="22" name="组合 21"/>
            <p:cNvGrpSpPr/>
            <p:nvPr/>
          </p:nvGrpSpPr>
          <p:grpSpPr>
            <a:xfrm>
              <a:off x="849524" y="5543946"/>
              <a:ext cx="10951251" cy="1249217"/>
              <a:chOff x="767783" y="1712480"/>
              <a:chExt cx="10951251" cy="1249217"/>
            </a:xfrm>
          </p:grpSpPr>
          <p:sp>
            <p:nvSpPr>
              <p:cNvPr id="23" name="矩形: 圆角 22"/>
              <p:cNvSpPr/>
              <p:nvPr/>
            </p:nvSpPr>
            <p:spPr>
              <a:xfrm>
                <a:off x="794456" y="2123090"/>
                <a:ext cx="10924578" cy="83860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4" name="文本框 23"/>
              <p:cNvSpPr txBox="1"/>
              <p:nvPr/>
            </p:nvSpPr>
            <p:spPr>
              <a:xfrm>
                <a:off x="767783" y="1712480"/>
                <a:ext cx="641522" cy="1015663"/>
              </a:xfrm>
              <a:prstGeom prst="rect">
                <a:avLst/>
              </a:prstGeom>
              <a:noFill/>
            </p:spPr>
            <p:txBody>
              <a:bodyPr wrap="none" rtlCol="0">
                <a:spAutoFit/>
              </a:bodyPr>
              <a:lstStyle/>
              <a:p>
                <a:r>
                  <a:rPr lang="en-US" altLang="zh-CN" sz="6000" b="1" dirty="0">
                    <a:solidFill>
                      <a:srgbClr val="C00000"/>
                    </a:solidFill>
                    <a:latin typeface="Vivaldi" panose="03020602050506090804" pitchFamily="66" charset="0"/>
                  </a:rPr>
                  <a:t>4.</a:t>
                </a:r>
                <a:endParaRPr lang="zh-CN" altLang="en-US" sz="6000" b="1" dirty="0">
                  <a:solidFill>
                    <a:srgbClr val="C00000"/>
                  </a:solidFill>
                  <a:latin typeface="Vivaldi" panose="03020602050506090804" pitchFamily="66" charset="0"/>
                </a:endParaRPr>
              </a:p>
            </p:txBody>
          </p:sp>
        </p:gr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4" name="圆角矩形 3"/>
          <p:cNvSpPr/>
          <p:nvPr>
            <p:custDataLst>
              <p:tags r:id="rId1"/>
            </p:custDataLst>
          </p:nvPr>
        </p:nvSpPr>
        <p:spPr>
          <a:xfrm>
            <a:off x="1905833" y="1651724"/>
            <a:ext cx="8730636" cy="3689878"/>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972777" y="2527638"/>
            <a:ext cx="4246245" cy="1938020"/>
          </a:xfrm>
          <a:prstGeom prst="rect">
            <a:avLst/>
          </a:prstGeom>
          <a:noFill/>
        </p:spPr>
        <p:txBody>
          <a:bodyPr wrap="none" rtlCol="0">
            <a:spAutoFit/>
          </a:bodyPr>
          <a:lstStyle/>
          <a:p>
            <a:r>
              <a:rPr lang="en-US" altLang="zh-CN" sz="6000" b="1" dirty="0">
                <a:solidFill>
                  <a:srgbClr val="C00000"/>
                </a:solidFill>
                <a:latin typeface="Arial" panose="020B0604020202020204" pitchFamily="34" charset="0"/>
                <a:cs typeface="Arial" panose="020B0604020202020204" pitchFamily="34" charset="0"/>
              </a:rPr>
              <a:t>Thank you!</a:t>
            </a:r>
            <a:endParaRPr lang="en-US" altLang="zh-CN" sz="6000" b="1" dirty="0">
              <a:solidFill>
                <a:srgbClr val="C00000"/>
              </a:solidFill>
              <a:latin typeface="Arial" panose="020B0604020202020204" pitchFamily="34" charset="0"/>
              <a:cs typeface="Arial" panose="020B0604020202020204" pitchFamily="34" charset="0"/>
            </a:endParaRPr>
          </a:p>
          <a:p>
            <a:pPr algn="ctr"/>
            <a:r>
              <a:rPr lang="en-US" altLang="zh-CN" sz="6000" b="1" dirty="0">
                <a:solidFill>
                  <a:srgbClr val="C00000"/>
                </a:solidFill>
                <a:latin typeface="Arial" panose="020B0604020202020204" pitchFamily="34" charset="0"/>
                <a:cs typeface="Arial" panose="020B0604020202020204" pitchFamily="34" charset="0"/>
              </a:rPr>
              <a:t>Q&amp;A</a:t>
            </a:r>
            <a:endParaRPr lang="zh-CN" altLang="en-US" sz="6000" b="1" dirty="0">
              <a:solidFill>
                <a:srgbClr val="C00000"/>
              </a:solidFill>
              <a:latin typeface="Arial" panose="020B060402020202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605575" cy="963734"/>
            <a:chOff x="657210" y="372731"/>
            <a:chExt cx="5605575" cy="963734"/>
          </a:xfrm>
        </p:grpSpPr>
        <p:sp>
          <p:nvSpPr>
            <p:cNvPr id="3" name="文本框 2"/>
            <p:cNvSpPr txBox="1"/>
            <p:nvPr/>
          </p:nvSpPr>
          <p:spPr>
            <a:xfrm>
              <a:off x="657211" y="372731"/>
              <a:ext cx="5605574" cy="646331"/>
            </a:xfrm>
            <a:prstGeom prst="rect">
              <a:avLst/>
            </a:prstGeom>
            <a:noFill/>
          </p:spPr>
          <p:txBody>
            <a:bodyPr wrap="none">
              <a:spAutoFit/>
            </a:bodyPr>
            <a:lstStyle/>
            <a:p>
              <a:r>
                <a:rPr lang="en-US" altLang="zh-CN" sz="3600" dirty="0">
                  <a:latin typeface="+mj-lt"/>
                  <a:ea typeface="FZCuHeiSongS-B-GB"/>
                </a:rPr>
                <a:t>Approximate Algorithms</a:t>
              </a:r>
              <a:endParaRPr lang="zh-CN" sz="3600" dirty="0">
                <a:latin typeface="+mj-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ea"/>
                  <a:ea typeface="+mn-ea"/>
                </a:rPr>
                <a:t>in data stream processing </a:t>
              </a:r>
              <a:endParaRPr lang="zh-CN" sz="2000" dirty="0">
                <a:solidFill>
                  <a:schemeClr val="tx1">
                    <a:lumMod val="50000"/>
                    <a:lumOff val="50000"/>
                  </a:schemeClr>
                </a:solidFill>
                <a:latin typeface="+mn-ea"/>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endParaRPr>
          </a:p>
        </p:txBody>
      </p:sp>
      <p:sp>
        <p:nvSpPr>
          <p:cNvPr id="56" name="左大括号 55"/>
          <p:cNvSpPr/>
          <p:nvPr/>
        </p:nvSpPr>
        <p:spPr>
          <a:xfrm>
            <a:off x="2910840" y="4182745"/>
            <a:ext cx="356870" cy="683260"/>
          </a:xfrm>
          <a:prstGeom prst="leftBrace">
            <a:avLst>
              <a:gd name="adj1" fmla="val 8333"/>
              <a:gd name="adj2" fmla="val 42163"/>
            </a:avLst>
          </a:prstGeom>
          <a:ln w="28575" cap="sq" cmpd="sng">
            <a:solidFill>
              <a:srgbClr val="C00000"/>
            </a:solidFill>
            <a:prstDash val="solid"/>
            <a:round/>
            <a:headEnd type="none"/>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0" name="文本框 59"/>
          <p:cNvSpPr txBox="1"/>
          <p:nvPr/>
        </p:nvSpPr>
        <p:spPr>
          <a:xfrm>
            <a:off x="6866477" y="2967335"/>
            <a:ext cx="5050868" cy="369332"/>
          </a:xfrm>
          <a:prstGeom prst="rect">
            <a:avLst/>
          </a:prstGeom>
          <a:noFill/>
        </p:spPr>
        <p:txBody>
          <a:bodyPr wrap="square" rtlCol="0">
            <a:spAutoFit/>
          </a:bodyPr>
          <a:lstStyle/>
          <a:p>
            <a:endParaRPr lang="en-US" altLang="zh-CN" i="1" dirty="0">
              <a:latin typeface="+mn-lt"/>
            </a:endParaRPr>
          </a:p>
        </p:txBody>
      </p:sp>
      <p:sp>
        <p:nvSpPr>
          <p:cNvPr id="61" name="左大括号 60"/>
          <p:cNvSpPr/>
          <p:nvPr/>
        </p:nvSpPr>
        <p:spPr>
          <a:xfrm>
            <a:off x="2910644" y="1980048"/>
            <a:ext cx="357047" cy="1527391"/>
          </a:xfrm>
          <a:prstGeom prst="leftBrace">
            <a:avLst>
              <a:gd name="adj1" fmla="val 8333"/>
              <a:gd name="adj2" fmla="val 42163"/>
            </a:avLst>
          </a:prstGeom>
          <a:ln w="28575" cap="sq" cmpd="sng">
            <a:solidFill>
              <a:srgbClr val="C00000"/>
            </a:solidFill>
            <a:prstDash val="solid"/>
            <a:round/>
            <a:headEnd type="none"/>
            <a:tailEnd type="none"/>
          </a:ln>
        </p:spPr>
        <p:style>
          <a:lnRef idx="3">
            <a:schemeClr val="accent1"/>
          </a:lnRef>
          <a:fillRef idx="0">
            <a:schemeClr val="accent1"/>
          </a:fillRef>
          <a:effectRef idx="2">
            <a:schemeClr val="accent1"/>
          </a:effectRef>
          <a:fontRef idx="minor">
            <a:schemeClr val="tx1"/>
          </a:fontRef>
        </p:style>
        <p:txBody>
          <a:bodyPr rtlCol="0" anchor="ctr"/>
          <a:lstStyle/>
          <a:p>
            <a:pPr algn="ctr"/>
            <a:endParaRPr lang="zh-CN" altLang="en-US"/>
          </a:p>
        </p:txBody>
      </p:sp>
      <p:sp>
        <p:nvSpPr>
          <p:cNvPr id="62" name="文本框 61"/>
          <p:cNvSpPr txBox="1"/>
          <p:nvPr/>
        </p:nvSpPr>
        <p:spPr>
          <a:xfrm>
            <a:off x="959551" y="2260203"/>
            <a:ext cx="2133936" cy="1015663"/>
          </a:xfrm>
          <a:prstGeom prst="rect">
            <a:avLst/>
          </a:prstGeom>
          <a:noFill/>
        </p:spPr>
        <p:txBody>
          <a:bodyPr wrap="square" rtlCol="0">
            <a:spAutoFit/>
          </a:bodyPr>
          <a:lstStyle/>
          <a:p>
            <a:r>
              <a:rPr lang="en-US" altLang="zh-CN" sz="2000" dirty="0">
                <a:latin typeface="+mn-lt"/>
              </a:rPr>
              <a:t>Exact &amp; nearly-exact solutions</a:t>
            </a:r>
            <a:endParaRPr lang="en-US" altLang="zh-CN" sz="2000" dirty="0">
              <a:latin typeface="+mn-lt"/>
            </a:endParaRPr>
          </a:p>
          <a:p>
            <a:endParaRPr lang="en-US" altLang="zh-CN" sz="2000" dirty="0">
              <a:latin typeface="+mn-lt"/>
            </a:endParaRPr>
          </a:p>
        </p:txBody>
      </p:sp>
      <p:sp>
        <p:nvSpPr>
          <p:cNvPr id="67" name="文本框 66"/>
          <p:cNvSpPr txBox="1"/>
          <p:nvPr/>
        </p:nvSpPr>
        <p:spPr>
          <a:xfrm>
            <a:off x="959551" y="4120675"/>
            <a:ext cx="1951093" cy="1014730"/>
          </a:xfrm>
          <a:prstGeom prst="rect">
            <a:avLst/>
          </a:prstGeom>
          <a:noFill/>
        </p:spPr>
        <p:txBody>
          <a:bodyPr wrap="square" rtlCol="0">
            <a:spAutoFit/>
          </a:bodyPr>
          <a:lstStyle/>
          <a:p>
            <a:r>
              <a:rPr lang="en-US" altLang="zh-CN" sz="2000" dirty="0">
                <a:latin typeface="+mn-lt"/>
              </a:rPr>
              <a:t>Approximate algorithms</a:t>
            </a:r>
            <a:endParaRPr lang="en-US" altLang="zh-CN" sz="2000" dirty="0">
              <a:latin typeface="+mn-lt"/>
            </a:endParaRPr>
          </a:p>
          <a:p>
            <a:r>
              <a:rPr lang="en-US" altLang="zh-CN" sz="2000" dirty="0">
                <a:latin typeface="+mn-lt"/>
              </a:rPr>
              <a:t>(Sketch)</a:t>
            </a:r>
            <a:endParaRPr lang="en-US" altLang="zh-CN" sz="2000" dirty="0">
              <a:latin typeface="+mn-lt"/>
            </a:endParaRPr>
          </a:p>
        </p:txBody>
      </p:sp>
      <p:sp>
        <p:nvSpPr>
          <p:cNvPr id="69" name="文本框 68"/>
          <p:cNvSpPr txBox="1"/>
          <p:nvPr/>
        </p:nvSpPr>
        <p:spPr>
          <a:xfrm>
            <a:off x="3106916" y="1993447"/>
            <a:ext cx="7453902" cy="1754326"/>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mn-lt"/>
              </a:rPr>
              <a:t>Idea: Store all items in the stream and build many indexes.</a:t>
            </a:r>
            <a:endParaRPr lang="en-US" altLang="zh-CN" dirty="0">
              <a:latin typeface="+mn-lt"/>
            </a:endParaRPr>
          </a:p>
          <a:p>
            <a:pPr marL="285750" indent="-285750">
              <a:buFont typeface="Arial" panose="020B0604020202020204" pitchFamily="34" charset="0"/>
              <a:buChar char="•"/>
            </a:pPr>
            <a:r>
              <a:rPr lang="en-US" altLang="zh-CN" dirty="0">
                <a:latin typeface="+mn-lt"/>
              </a:rPr>
              <a:t>Weakness: Not practical for dedicated soft/hardware platforms.</a:t>
            </a:r>
            <a:endParaRPr lang="en-US" altLang="zh-CN" dirty="0">
              <a:latin typeface="+mn-lt"/>
            </a:endParaRPr>
          </a:p>
          <a:p>
            <a:pPr marL="742950" lvl="1" indent="-285750">
              <a:buFont typeface="Arial" panose="020B0604020202020204" pitchFamily="34" charset="0"/>
              <a:buChar char="•"/>
            </a:pPr>
            <a:r>
              <a:rPr lang="en-US" altLang="zh-CN" dirty="0">
                <a:latin typeface="+mn-lt"/>
              </a:rPr>
              <a:t>Huge data volume (GBs): up to </a:t>
            </a:r>
            <a:r>
              <a:rPr lang="en-US" altLang="zh-CN" b="1" dirty="0">
                <a:latin typeface="+mn-lt"/>
              </a:rPr>
              <a:t>billions</a:t>
            </a:r>
            <a:r>
              <a:rPr lang="en-US" altLang="zh-CN" dirty="0">
                <a:latin typeface="+mn-lt"/>
              </a:rPr>
              <a:t> of items (network packets) in the 1-second time window.</a:t>
            </a:r>
            <a:endParaRPr lang="en-US" altLang="zh-CN" dirty="0">
              <a:latin typeface="+mn-lt"/>
            </a:endParaRPr>
          </a:p>
          <a:p>
            <a:pPr marL="742950" lvl="1" indent="-285750">
              <a:buFont typeface="Arial" panose="020B0604020202020204" pitchFamily="34" charset="0"/>
              <a:buChar char="•"/>
            </a:pPr>
            <a:r>
              <a:rPr lang="en-US" altLang="zh-CN" dirty="0">
                <a:latin typeface="+mn-lt"/>
              </a:rPr>
              <a:t>Small memory size (&lt;30 MB): FPGA, ASIC and Switches. </a:t>
            </a:r>
            <a:endParaRPr lang="en-US" altLang="zh-CN" dirty="0">
              <a:latin typeface="+mn-lt"/>
            </a:endParaRPr>
          </a:p>
          <a:p>
            <a:pPr marL="742950" lvl="1" indent="-285750">
              <a:buFont typeface="Arial" panose="020B0604020202020204" pitchFamily="34" charset="0"/>
              <a:buChar char="•"/>
            </a:pPr>
            <a:endParaRPr lang="en-US" altLang="zh-CN" dirty="0">
              <a:latin typeface="+mn-lt"/>
            </a:endParaRPr>
          </a:p>
        </p:txBody>
      </p:sp>
      <p:sp>
        <p:nvSpPr>
          <p:cNvPr id="70" name="文本框 69"/>
          <p:cNvSpPr txBox="1"/>
          <p:nvPr/>
        </p:nvSpPr>
        <p:spPr>
          <a:xfrm>
            <a:off x="3168985" y="4182475"/>
            <a:ext cx="7883862" cy="646331"/>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latin typeface="+mn-lt"/>
              </a:rPr>
              <a:t>memory efficient &amp; tolerable errors</a:t>
            </a:r>
            <a:endParaRPr lang="en-US" altLang="zh-CN" dirty="0">
              <a:latin typeface="+mn-lt"/>
            </a:endParaRPr>
          </a:p>
          <a:p>
            <a:pPr marL="285750" indent="-285750">
              <a:buFont typeface="Arial" panose="020B0604020202020204" pitchFamily="34" charset="0"/>
              <a:buChar char="•"/>
            </a:pPr>
            <a:r>
              <a:rPr lang="en-US" altLang="zh-CN" dirty="0">
                <a:latin typeface="+mn-lt"/>
              </a:rPr>
              <a:t>Including: CM sketch, Bloom filter and many kinds of sketches……</a:t>
            </a:r>
            <a:endParaRPr lang="en-US" altLang="zh-CN" dirty="0">
              <a:latin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fade">
                                      <p:cBhvr>
                                        <p:cTn id="7" dur="500"/>
                                        <p:tgtEl>
                                          <p:spTgt spid="6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69"/>
                                        </p:tgtEl>
                                        <p:attrNameLst>
                                          <p:attrName>style.visibility</p:attrName>
                                        </p:attrNameLst>
                                      </p:cBhvr>
                                      <p:to>
                                        <p:strVal val="visible"/>
                                      </p:to>
                                    </p:set>
                                    <p:animEffect transition="in" filter="fade">
                                      <p:cBhvr>
                                        <p:cTn id="10" dur="500"/>
                                        <p:tgtEl>
                                          <p:spTgt spid="6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70"/>
                                        </p:tgtEl>
                                        <p:attrNameLst>
                                          <p:attrName>style.visibility</p:attrName>
                                        </p:attrNameLst>
                                      </p:cBhvr>
                                      <p:to>
                                        <p:strVal val="visible"/>
                                      </p:to>
                                    </p:set>
                                    <p:animEffect transition="in" filter="fade">
                                      <p:cBhvr>
                                        <p:cTn id="15" dur="500"/>
                                        <p:tgtEl>
                                          <p:spTgt spid="70"/>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6"/>
                                        </p:tgtEl>
                                        <p:attrNameLst>
                                          <p:attrName>style.visibility</p:attrName>
                                        </p:attrNameLst>
                                      </p:cBhvr>
                                      <p:to>
                                        <p:strVal val="visible"/>
                                      </p:to>
                                    </p:set>
                                    <p:animEffect transition="in" filter="fade">
                                      <p:cBhvr>
                                        <p:cTn id="18" dur="500"/>
                                        <p:tgtEl>
                                          <p:spTgt spid="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bldLvl="0" animBg="1"/>
      <p:bldP spid="61" grpId="0" animBg="1"/>
      <p:bldP spid="69" grpId="0"/>
      <p:bldP spid="70"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Common sketch</a:t>
              </a:r>
              <a:endParaRPr 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60" name="文本框 59"/>
          <p:cNvSpPr txBox="1"/>
          <p:nvPr/>
        </p:nvSpPr>
        <p:spPr>
          <a:xfrm>
            <a:off x="6866477" y="2967335"/>
            <a:ext cx="5050868" cy="369332"/>
          </a:xfrm>
          <a:prstGeom prst="rect">
            <a:avLst/>
          </a:prstGeom>
          <a:noFill/>
        </p:spPr>
        <p:txBody>
          <a:bodyPr wrap="square" rtlCol="0">
            <a:spAutoFit/>
          </a:bodyPr>
          <a:lstStyle/>
          <a:p>
            <a:endParaRPr lang="en-US" altLang="zh-CN" i="1" dirty="0">
              <a:latin typeface="+mn-lt"/>
            </a:endParaRPr>
          </a:p>
        </p:txBody>
      </p:sp>
      <p:cxnSp>
        <p:nvCxnSpPr>
          <p:cNvPr id="4" name="直线箭头连接符 159"/>
          <p:cNvCxnSpPr/>
          <p:nvPr/>
        </p:nvCxnSpPr>
        <p:spPr>
          <a:xfrm flipH="1" flipV="1">
            <a:off x="2442700" y="3969816"/>
            <a:ext cx="2259806" cy="606028"/>
          </a:xfrm>
          <a:prstGeom prst="straightConnector1">
            <a:avLst/>
          </a:prstGeom>
          <a:ln w="190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直线箭头连接符 161"/>
          <p:cNvCxnSpPr/>
          <p:nvPr/>
        </p:nvCxnSpPr>
        <p:spPr>
          <a:xfrm flipH="1" flipV="1">
            <a:off x="4120290" y="3942429"/>
            <a:ext cx="644128" cy="528638"/>
          </a:xfrm>
          <a:prstGeom prst="straightConnector1">
            <a:avLst/>
          </a:prstGeom>
          <a:ln w="190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直线箭头连接符 169"/>
          <p:cNvCxnSpPr/>
          <p:nvPr/>
        </p:nvCxnSpPr>
        <p:spPr>
          <a:xfrm flipV="1">
            <a:off x="4968013" y="3942430"/>
            <a:ext cx="1185863" cy="610791"/>
          </a:xfrm>
          <a:prstGeom prst="straightConnector1">
            <a:avLst/>
          </a:prstGeom>
          <a:ln w="190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0" name="文本框 93"/>
          <p:cNvSpPr txBox="1">
            <a:spLocks noChangeArrowheads="1"/>
          </p:cNvSpPr>
          <p:nvPr/>
        </p:nvSpPr>
        <p:spPr bwMode="auto">
          <a:xfrm>
            <a:off x="4702506" y="4356767"/>
            <a:ext cx="2166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400" i="1">
                <a:solidFill>
                  <a:srgbClr val="00B050"/>
                </a:solidFill>
                <a:latin typeface="+mn-lt"/>
              </a:rPr>
              <a:t>e</a:t>
            </a:r>
            <a:endParaRPr lang="zh-CN" altLang="en-US" sz="2400" i="1">
              <a:solidFill>
                <a:srgbClr val="00B050"/>
              </a:solidFill>
              <a:latin typeface="+mn-lt"/>
            </a:endParaRPr>
          </a:p>
        </p:txBody>
      </p:sp>
      <p:sp>
        <p:nvSpPr>
          <p:cNvPr id="11" name="矩形 3"/>
          <p:cNvSpPr/>
          <p:nvPr/>
        </p:nvSpPr>
        <p:spPr>
          <a:xfrm>
            <a:off x="6282463" y="3670967"/>
            <a:ext cx="308372"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12" name="矩形 196"/>
          <p:cNvSpPr/>
          <p:nvPr/>
        </p:nvSpPr>
        <p:spPr>
          <a:xfrm>
            <a:off x="6009812" y="3670967"/>
            <a:ext cx="289322" cy="277416"/>
          </a:xfrm>
          <a:prstGeom prst="rect">
            <a:avLst/>
          </a:prstGeom>
          <a:solidFill>
            <a:srgbClr val="8FAADC"/>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13" name="矩形 197"/>
          <p:cNvSpPr/>
          <p:nvPr/>
        </p:nvSpPr>
        <p:spPr>
          <a:xfrm>
            <a:off x="5724062" y="3670967"/>
            <a:ext cx="289322"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cxnSp>
        <p:nvCxnSpPr>
          <p:cNvPr id="14" name="直接连接符 6"/>
          <p:cNvCxnSpPr/>
          <p:nvPr/>
        </p:nvCxnSpPr>
        <p:spPr>
          <a:xfrm>
            <a:off x="4167914" y="3670967"/>
            <a:ext cx="156210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cxnSp>
        <p:nvCxnSpPr>
          <p:cNvPr id="15" name="直接连接符 200"/>
          <p:cNvCxnSpPr/>
          <p:nvPr/>
        </p:nvCxnSpPr>
        <p:spPr>
          <a:xfrm>
            <a:off x="4175059" y="3947192"/>
            <a:ext cx="1563290" cy="0"/>
          </a:xfrm>
          <a:prstGeom prst="line">
            <a:avLst/>
          </a:prstGeom>
          <a:ln w="28575">
            <a:solidFill>
              <a:srgbClr val="0070C0"/>
            </a:solidFill>
          </a:ln>
        </p:spPr>
        <p:style>
          <a:lnRef idx="1">
            <a:schemeClr val="accent1"/>
          </a:lnRef>
          <a:fillRef idx="0">
            <a:schemeClr val="accent1"/>
          </a:fillRef>
          <a:effectRef idx="0">
            <a:schemeClr val="accent1"/>
          </a:effectRef>
          <a:fontRef idx="minor">
            <a:schemeClr val="tx1"/>
          </a:fontRef>
        </p:style>
      </p:cxnSp>
      <p:sp>
        <p:nvSpPr>
          <p:cNvPr id="16" name="矩形 201"/>
          <p:cNvSpPr/>
          <p:nvPr/>
        </p:nvSpPr>
        <p:spPr>
          <a:xfrm>
            <a:off x="4011941" y="3670967"/>
            <a:ext cx="285750" cy="277416"/>
          </a:xfrm>
          <a:prstGeom prst="rect">
            <a:avLst/>
          </a:prstGeom>
          <a:solidFill>
            <a:srgbClr val="8FAADC"/>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17" name="矩形 202"/>
          <p:cNvSpPr/>
          <p:nvPr/>
        </p:nvSpPr>
        <p:spPr>
          <a:xfrm>
            <a:off x="3723812" y="3670967"/>
            <a:ext cx="289322"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19" name="矩形 203"/>
          <p:cNvSpPr/>
          <p:nvPr/>
        </p:nvSpPr>
        <p:spPr>
          <a:xfrm>
            <a:off x="3449966" y="3670967"/>
            <a:ext cx="277416"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20" name="矩形 204"/>
          <p:cNvSpPr/>
          <p:nvPr/>
        </p:nvSpPr>
        <p:spPr>
          <a:xfrm>
            <a:off x="3165407" y="3670967"/>
            <a:ext cx="285750"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21" name="矩形 205"/>
          <p:cNvSpPr/>
          <p:nvPr/>
        </p:nvSpPr>
        <p:spPr>
          <a:xfrm>
            <a:off x="2845129" y="3670967"/>
            <a:ext cx="319088"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22" name="矩形 206"/>
          <p:cNvSpPr/>
          <p:nvPr/>
        </p:nvSpPr>
        <p:spPr>
          <a:xfrm>
            <a:off x="2561762" y="3670967"/>
            <a:ext cx="294085"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23" name="矩形 207"/>
          <p:cNvSpPr/>
          <p:nvPr/>
        </p:nvSpPr>
        <p:spPr>
          <a:xfrm>
            <a:off x="2276012" y="3670967"/>
            <a:ext cx="289322" cy="277416"/>
          </a:xfrm>
          <a:prstGeom prst="rect">
            <a:avLst/>
          </a:prstGeom>
          <a:solidFill>
            <a:srgbClr val="8FAADC"/>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r>
              <a:rPr lang="en-US" altLang="zh-CN" sz="2400">
                <a:solidFill>
                  <a:srgbClr val="000000"/>
                </a:solidFill>
                <a:latin typeface="+mn-lt"/>
              </a:rPr>
              <a:t> </a:t>
            </a:r>
            <a:endParaRPr lang="zh-CN" altLang="en-US" sz="2400">
              <a:solidFill>
                <a:srgbClr val="000000"/>
              </a:solidFill>
              <a:latin typeface="+mn-lt"/>
            </a:endParaRPr>
          </a:p>
        </p:txBody>
      </p:sp>
      <p:sp>
        <p:nvSpPr>
          <p:cNvPr id="24" name="矩形 208"/>
          <p:cNvSpPr/>
          <p:nvPr/>
        </p:nvSpPr>
        <p:spPr>
          <a:xfrm>
            <a:off x="1991451" y="3670967"/>
            <a:ext cx="285750" cy="27741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mn-lt"/>
            </a:endParaRPr>
          </a:p>
        </p:txBody>
      </p:sp>
      <p:sp>
        <p:nvSpPr>
          <p:cNvPr id="25" name="文本框 5"/>
          <p:cNvSpPr txBox="1"/>
          <p:nvPr/>
        </p:nvSpPr>
        <p:spPr>
          <a:xfrm>
            <a:off x="4715601" y="3660252"/>
            <a:ext cx="647700" cy="323165"/>
          </a:xfrm>
          <a:prstGeom prst="rect">
            <a:avLst/>
          </a:prstGeom>
          <a:noFill/>
        </p:spPr>
        <p:txBody>
          <a:bodyPr>
            <a:spAutoFit/>
          </a:bodyPr>
          <a:lstStyle/>
          <a:p>
            <a:pPr algn="ctr" eaLnBrk="1" fontAlgn="auto" hangingPunct="1">
              <a:spcBef>
                <a:spcPts val="0"/>
              </a:spcBef>
              <a:spcAft>
                <a:spcPts val="0"/>
              </a:spcAft>
              <a:defRPr/>
            </a:pPr>
            <a:r>
              <a:rPr lang="is-IS" altLang="zh-CN" sz="1500" b="1" dirty="0">
                <a:ln w="0"/>
                <a:solidFill>
                  <a:schemeClr val="accent1">
                    <a:lumMod val="75000"/>
                  </a:schemeClr>
                </a:solidFill>
                <a:effectLst>
                  <a:outerShdw blurRad="38100" dist="25400" dir="5400000" algn="ctr" rotWithShape="0">
                    <a:srgbClr val="6E747A">
                      <a:alpha val="43000"/>
                    </a:srgbClr>
                  </a:outerShdw>
                </a:effectLst>
                <a:latin typeface="+mn-lt"/>
                <a:ea typeface="+mn-ea"/>
                <a:cs typeface="+mn-cs"/>
              </a:rPr>
              <a:t>…</a:t>
            </a:r>
            <a:r>
              <a:rPr lang="zh-CN" altLang="en-US" sz="1500" b="1" dirty="0">
                <a:ln w="0"/>
                <a:solidFill>
                  <a:schemeClr val="accent1">
                    <a:lumMod val="75000"/>
                  </a:schemeClr>
                </a:solidFill>
                <a:effectLst>
                  <a:outerShdw blurRad="38100" dist="25400" dir="5400000" algn="ctr" rotWithShape="0">
                    <a:srgbClr val="6E747A">
                      <a:alpha val="43000"/>
                    </a:srgbClr>
                  </a:outerShdw>
                </a:effectLst>
                <a:latin typeface="+mn-lt"/>
                <a:ea typeface="+mn-ea"/>
                <a:cs typeface="+mn-cs"/>
              </a:rPr>
              <a:t> </a:t>
            </a:r>
            <a:r>
              <a:rPr lang="is-IS" altLang="zh-CN" sz="1500" b="1" dirty="0">
                <a:ln w="0"/>
                <a:solidFill>
                  <a:schemeClr val="accent1">
                    <a:lumMod val="75000"/>
                  </a:schemeClr>
                </a:solidFill>
                <a:effectLst>
                  <a:outerShdw blurRad="38100" dist="25400" dir="5400000" algn="ctr" rotWithShape="0">
                    <a:srgbClr val="6E747A">
                      <a:alpha val="43000"/>
                    </a:srgbClr>
                  </a:outerShdw>
                </a:effectLst>
                <a:latin typeface="+mn-lt"/>
                <a:ea typeface="+mn-ea"/>
                <a:cs typeface="+mn-cs"/>
              </a:rPr>
              <a:t>…</a:t>
            </a:r>
            <a:endParaRPr kumimoji="1" lang="zh-CN" altLang="en-US" sz="1500" b="1" dirty="0">
              <a:latin typeface="+mn-lt"/>
              <a:ea typeface="+mn-ea"/>
              <a:cs typeface="+mn-cs"/>
            </a:endParaRPr>
          </a:p>
        </p:txBody>
      </p:sp>
      <p:sp>
        <p:nvSpPr>
          <p:cNvPr id="26" name="TextBox 1"/>
          <p:cNvSpPr txBox="1">
            <a:spLocks noChangeArrowheads="1"/>
          </p:cNvSpPr>
          <p:nvPr/>
        </p:nvSpPr>
        <p:spPr bwMode="auto">
          <a:xfrm>
            <a:off x="2276010" y="3350691"/>
            <a:ext cx="467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800" b="1">
                <a:latin typeface="+mn-lt"/>
              </a:rPr>
              <a:t>5</a:t>
            </a:r>
            <a:endParaRPr lang="en-US" sz="1800" b="1">
              <a:latin typeface="+mn-lt"/>
            </a:endParaRPr>
          </a:p>
        </p:txBody>
      </p:sp>
      <p:sp>
        <p:nvSpPr>
          <p:cNvPr id="27" name="TextBox 27"/>
          <p:cNvSpPr txBox="1">
            <a:spLocks noChangeArrowheads="1"/>
          </p:cNvSpPr>
          <p:nvPr/>
        </p:nvSpPr>
        <p:spPr bwMode="auto">
          <a:xfrm>
            <a:off x="4011941" y="3350691"/>
            <a:ext cx="46791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800" b="1">
                <a:latin typeface="+mn-lt"/>
              </a:rPr>
              <a:t>7</a:t>
            </a:r>
            <a:endParaRPr lang="en-US" sz="1800" b="1">
              <a:latin typeface="+mn-lt"/>
            </a:endParaRPr>
          </a:p>
        </p:txBody>
      </p:sp>
      <p:sp>
        <p:nvSpPr>
          <p:cNvPr id="28" name="TextBox 28"/>
          <p:cNvSpPr txBox="1">
            <a:spLocks noChangeArrowheads="1"/>
          </p:cNvSpPr>
          <p:nvPr/>
        </p:nvSpPr>
        <p:spPr bwMode="auto">
          <a:xfrm>
            <a:off x="5960997" y="3350691"/>
            <a:ext cx="62984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800" b="1">
                <a:latin typeface="+mn-lt"/>
              </a:rPr>
              <a:t>10</a:t>
            </a:r>
            <a:endParaRPr lang="en-US" sz="1800" b="1">
              <a:latin typeface="+mn-lt"/>
            </a:endParaRPr>
          </a:p>
        </p:txBody>
      </p:sp>
      <p:sp>
        <p:nvSpPr>
          <p:cNvPr id="29" name="TextBox 29"/>
          <p:cNvSpPr txBox="1">
            <a:spLocks noChangeArrowheads="1"/>
          </p:cNvSpPr>
          <p:nvPr/>
        </p:nvSpPr>
        <p:spPr bwMode="auto">
          <a:xfrm>
            <a:off x="2439128" y="3438797"/>
            <a:ext cx="59650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30" name="TextBox 30"/>
          <p:cNvSpPr txBox="1">
            <a:spLocks noChangeArrowheads="1"/>
          </p:cNvSpPr>
          <p:nvPr/>
        </p:nvSpPr>
        <p:spPr bwMode="auto">
          <a:xfrm>
            <a:off x="4175059" y="3426889"/>
            <a:ext cx="59650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31" name="TextBox 31"/>
          <p:cNvSpPr txBox="1">
            <a:spLocks noChangeArrowheads="1"/>
          </p:cNvSpPr>
          <p:nvPr/>
        </p:nvSpPr>
        <p:spPr bwMode="auto">
          <a:xfrm>
            <a:off x="6237222" y="3416173"/>
            <a:ext cx="596503"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34" name="Right Arrow 6"/>
          <p:cNvSpPr/>
          <p:nvPr/>
        </p:nvSpPr>
        <p:spPr>
          <a:xfrm>
            <a:off x="6814673" y="3632867"/>
            <a:ext cx="733425" cy="309563"/>
          </a:xfrm>
          <a:prstGeom prst="rightArrow">
            <a:avLst/>
          </a:prstGeom>
        </p:spPr>
        <p:style>
          <a:lnRef idx="2">
            <a:schemeClr val="dk1"/>
          </a:lnRef>
          <a:fillRef idx="1">
            <a:schemeClr val="lt1"/>
          </a:fillRef>
          <a:effectRef idx="0">
            <a:schemeClr val="dk1"/>
          </a:effectRef>
          <a:fontRef idx="minor">
            <a:schemeClr val="dk1"/>
          </a:fontRef>
        </p:style>
        <p:txBody>
          <a:bodyPr anchor="ctr"/>
          <a:lstStyle/>
          <a:p>
            <a:pPr algn="ctr" eaLnBrk="1" fontAlgn="auto" hangingPunct="1">
              <a:spcBef>
                <a:spcPts val="0"/>
              </a:spcBef>
              <a:spcAft>
                <a:spcPts val="0"/>
              </a:spcAft>
              <a:defRPr/>
            </a:pPr>
            <a:endParaRPr lang="en-US"/>
          </a:p>
        </p:txBody>
      </p:sp>
      <p:sp>
        <p:nvSpPr>
          <p:cNvPr id="35" name="TextBox 48"/>
          <p:cNvSpPr txBox="1">
            <a:spLocks noChangeArrowheads="1"/>
          </p:cNvSpPr>
          <p:nvPr/>
        </p:nvSpPr>
        <p:spPr bwMode="auto">
          <a:xfrm>
            <a:off x="7627872" y="3592386"/>
            <a:ext cx="2636892" cy="414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100" dirty="0">
                <a:latin typeface="+mn-lt"/>
                <a:cs typeface="Times New Roman" panose="02020603050405020304" pitchFamily="18" charset="0"/>
              </a:rPr>
              <a:t>Reported</a:t>
            </a:r>
            <a:r>
              <a:rPr lang="zh-CN" altLang="en-US" sz="2100" dirty="0">
                <a:latin typeface="+mn-lt"/>
                <a:cs typeface="Times New Roman" panose="02020603050405020304" pitchFamily="18" charset="0"/>
              </a:rPr>
              <a:t> </a:t>
            </a:r>
            <a:r>
              <a:rPr lang="en-US" altLang="zh-CN" sz="2100" dirty="0">
                <a:latin typeface="+mn-lt"/>
                <a:cs typeface="Times New Roman" panose="02020603050405020304" pitchFamily="18" charset="0"/>
              </a:rPr>
              <a:t>value: 5</a:t>
            </a:r>
            <a:endParaRPr lang="en-US" sz="2100" dirty="0">
              <a:latin typeface="+mn-lt"/>
              <a:cs typeface="Times New Roman" panose="02020603050405020304" pitchFamily="18" charset="0"/>
            </a:endParaRPr>
          </a:p>
        </p:txBody>
      </p:sp>
      <p:grpSp>
        <p:nvGrpSpPr>
          <p:cNvPr id="40" name="组合 39"/>
          <p:cNvGrpSpPr/>
          <p:nvPr/>
        </p:nvGrpSpPr>
        <p:grpSpPr>
          <a:xfrm>
            <a:off x="1792054" y="2111421"/>
            <a:ext cx="6849464" cy="1054454"/>
            <a:chOff x="1814079" y="2332579"/>
            <a:chExt cx="6849464" cy="1054454"/>
          </a:xfrm>
        </p:grpSpPr>
        <p:sp>
          <p:nvSpPr>
            <p:cNvPr id="32" name="TextBox 3"/>
            <p:cNvSpPr txBox="1">
              <a:spLocks noChangeArrowheads="1"/>
            </p:cNvSpPr>
            <p:nvPr/>
          </p:nvSpPr>
          <p:spPr bwMode="auto">
            <a:xfrm>
              <a:off x="1814079" y="2332579"/>
              <a:ext cx="5318461"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100" b="1" dirty="0">
                  <a:latin typeface="+mn-lt"/>
                  <a:cs typeface="Times New Roman" panose="02020603050405020304" pitchFamily="18" charset="0"/>
                </a:rPr>
                <a:t>Insertion: </a:t>
              </a:r>
              <a:r>
                <a:rPr lang="en-US" altLang="zh-CN" sz="2100" dirty="0">
                  <a:latin typeface="+mn-lt"/>
                  <a:cs typeface="Times New Roman" panose="02020603050405020304" pitchFamily="18" charset="0"/>
                </a:rPr>
                <a:t>when a new item e comes</a:t>
              </a:r>
              <a:endParaRPr lang="en-US" sz="2100" dirty="0">
                <a:latin typeface="+mn-lt"/>
                <a:cs typeface="Times New Roman" panose="02020603050405020304" pitchFamily="18" charset="0"/>
              </a:endParaRPr>
            </a:p>
          </p:txBody>
        </p:sp>
        <p:sp>
          <p:nvSpPr>
            <p:cNvPr id="33" name="TextBox 4"/>
            <p:cNvSpPr txBox="1">
              <a:spLocks noChangeArrowheads="1"/>
            </p:cNvSpPr>
            <p:nvPr/>
          </p:nvSpPr>
          <p:spPr bwMode="auto">
            <a:xfrm>
              <a:off x="1848745" y="2639711"/>
              <a:ext cx="6814798"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100" b="1" dirty="0">
                  <a:latin typeface="+mn-lt"/>
                  <a:cs typeface="Times New Roman" panose="02020603050405020304" pitchFamily="18" charset="0"/>
                </a:rPr>
                <a:t>Query: </a:t>
              </a:r>
              <a:r>
                <a:rPr lang="en-US" altLang="zh-CN" sz="2100" dirty="0">
                  <a:latin typeface="+mn-lt"/>
                  <a:cs typeface="Times New Roman" panose="02020603050405020304" pitchFamily="18" charset="0"/>
                </a:rPr>
                <a:t>query for the frequency of the item e</a:t>
              </a:r>
              <a:endParaRPr lang="en-US" sz="2100" dirty="0">
                <a:latin typeface="+mn-lt"/>
                <a:cs typeface="Times New Roman" panose="02020603050405020304" pitchFamily="18" charset="0"/>
              </a:endParaRPr>
            </a:p>
          </p:txBody>
        </p:sp>
        <p:sp>
          <p:nvSpPr>
            <p:cNvPr id="36" name="TextBox 7"/>
            <p:cNvSpPr txBox="1">
              <a:spLocks noChangeArrowheads="1"/>
            </p:cNvSpPr>
            <p:nvPr/>
          </p:nvSpPr>
          <p:spPr bwMode="auto">
            <a:xfrm>
              <a:off x="1848944" y="2971535"/>
              <a:ext cx="4793909" cy="4154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100" b="1" dirty="0">
                  <a:latin typeface="+mn-lt"/>
                  <a:cs typeface="Times New Roman" panose="02020603050405020304" pitchFamily="18" charset="0"/>
                </a:rPr>
                <a:t>Deletion: </a:t>
              </a:r>
              <a:r>
                <a:rPr lang="en-US" altLang="zh-CN" sz="2100" dirty="0">
                  <a:latin typeface="+mn-lt"/>
                  <a:cs typeface="Times New Roman" panose="02020603050405020304" pitchFamily="18" charset="0"/>
                </a:rPr>
                <a:t>delete item e</a:t>
              </a:r>
              <a:endParaRPr lang="en-US" sz="2100" dirty="0">
                <a:latin typeface="+mn-lt"/>
                <a:cs typeface="Times New Roman" panose="02020603050405020304" pitchFamily="18" charset="0"/>
              </a:endParaRPr>
            </a:p>
          </p:txBody>
        </p:sp>
      </p:grpSp>
      <p:sp>
        <p:nvSpPr>
          <p:cNvPr id="37" name="TextBox 47"/>
          <p:cNvSpPr txBox="1">
            <a:spLocks noChangeArrowheads="1"/>
          </p:cNvSpPr>
          <p:nvPr/>
        </p:nvSpPr>
        <p:spPr bwMode="auto">
          <a:xfrm>
            <a:off x="2483179" y="3426889"/>
            <a:ext cx="59650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38" name="TextBox 49"/>
          <p:cNvSpPr txBox="1">
            <a:spLocks noChangeArrowheads="1"/>
          </p:cNvSpPr>
          <p:nvPr/>
        </p:nvSpPr>
        <p:spPr bwMode="auto">
          <a:xfrm>
            <a:off x="4211966" y="3407841"/>
            <a:ext cx="59650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39" name="TextBox 50"/>
          <p:cNvSpPr txBox="1">
            <a:spLocks noChangeArrowheads="1"/>
          </p:cNvSpPr>
          <p:nvPr/>
        </p:nvSpPr>
        <p:spPr bwMode="auto">
          <a:xfrm>
            <a:off x="6269366" y="3405459"/>
            <a:ext cx="596504" cy="3000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350" b="1">
                <a:solidFill>
                  <a:srgbClr val="FF0000"/>
                </a:solidFill>
                <a:latin typeface="+mn-lt"/>
              </a:rPr>
              <a:t>-1</a:t>
            </a:r>
            <a:endParaRPr lang="en-US" sz="1800" b="1">
              <a:solidFill>
                <a:srgbClr val="FF0000"/>
              </a:solidFill>
              <a:latin typeface="+mn-lt"/>
            </a:endParaRPr>
          </a:p>
        </p:txBody>
      </p:sp>
      <p:sp>
        <p:nvSpPr>
          <p:cNvPr id="48" name="文本框 14"/>
          <p:cNvSpPr txBox="1">
            <a:spLocks noChangeArrowheads="1"/>
          </p:cNvSpPr>
          <p:nvPr/>
        </p:nvSpPr>
        <p:spPr bwMode="auto">
          <a:xfrm>
            <a:off x="277338" y="1431796"/>
            <a:ext cx="4239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kumimoji="1" lang="en-US" altLang="zh-CN" sz="1800" dirty="0">
                <a:latin typeface="+mj-ea"/>
                <a:ea typeface="+mj-ea"/>
                <a:cs typeface="Times New Roman" panose="02020603050405020304" pitchFamily="18" charset="0"/>
              </a:rPr>
              <a:t>Prior</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art</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CM</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Sketch</a:t>
            </a:r>
            <a:endParaRPr kumimoji="1" lang="zh-CN" altLang="en-US" sz="1800" dirty="0">
              <a:latin typeface="+mj-ea"/>
              <a:ea typeface="+mj-ea"/>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blinds(horizontal)">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blinds(horizontal)">
                                      <p:cBhvr>
                                        <p:cTn id="12" dur="500"/>
                                        <p:tgtEl>
                                          <p:spTgt spid="4"/>
                                        </p:tgtEl>
                                      </p:cBhvr>
                                    </p:animEffect>
                                  </p:childTnLst>
                                </p:cTn>
                              </p:par>
                              <p:par>
                                <p:cTn id="13" presetID="3" presetClass="entr" presetSubtype="1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mph" presetSubtype="2" fill="hold" nodeType="clickEffect">
                                  <p:stCondLst>
                                    <p:cond delay="0"/>
                                  </p:stCondLst>
                                  <p:childTnLst>
                                    <p:animClr clrSpc="rgb" dir="cw">
                                      <p:cBhvr>
                                        <p:cTn id="22" dur="2000" fill="hold"/>
                                        <p:tgtEl>
                                          <p:spTgt spid="23"/>
                                        </p:tgtEl>
                                        <p:attrNameLst>
                                          <p:attrName>fillcolor</p:attrName>
                                        </p:attrNameLst>
                                      </p:cBhvr>
                                      <p:to>
                                        <a:srgbClr val="2EBB67"/>
                                      </p:to>
                                    </p:animClr>
                                    <p:set>
                                      <p:cBhvr>
                                        <p:cTn id="23" dur="2000" fill="hold"/>
                                        <p:tgtEl>
                                          <p:spTgt spid="23"/>
                                        </p:tgtEl>
                                        <p:attrNameLst>
                                          <p:attrName>fill.type</p:attrName>
                                        </p:attrNameLst>
                                      </p:cBhvr>
                                      <p:to>
                                        <p:strVal val="solid"/>
                                      </p:to>
                                    </p:set>
                                    <p:set>
                                      <p:cBhvr>
                                        <p:cTn id="24" dur="2000" fill="hold"/>
                                        <p:tgtEl>
                                          <p:spTgt spid="23"/>
                                        </p:tgtEl>
                                        <p:attrNameLst>
                                          <p:attrName>fill.on</p:attrName>
                                        </p:attrNameLst>
                                      </p:cBhvr>
                                      <p:to>
                                        <p:strVal val="true"/>
                                      </p:to>
                                    </p:set>
                                  </p:childTnLst>
                                </p:cTn>
                              </p:par>
                              <p:par>
                                <p:cTn id="25" presetID="1" presetClass="emph" presetSubtype="2" fill="hold" nodeType="withEffect">
                                  <p:stCondLst>
                                    <p:cond delay="0"/>
                                  </p:stCondLst>
                                  <p:childTnLst>
                                    <p:animClr clrSpc="rgb" dir="cw">
                                      <p:cBhvr>
                                        <p:cTn id="26" dur="2000" fill="hold"/>
                                        <p:tgtEl>
                                          <p:spTgt spid="16"/>
                                        </p:tgtEl>
                                        <p:attrNameLst>
                                          <p:attrName>fillcolor</p:attrName>
                                        </p:attrNameLst>
                                      </p:cBhvr>
                                      <p:to>
                                        <a:srgbClr val="2EBB67"/>
                                      </p:to>
                                    </p:animClr>
                                    <p:set>
                                      <p:cBhvr>
                                        <p:cTn id="27" dur="2000" fill="hold"/>
                                        <p:tgtEl>
                                          <p:spTgt spid="16"/>
                                        </p:tgtEl>
                                        <p:attrNameLst>
                                          <p:attrName>fill.type</p:attrName>
                                        </p:attrNameLst>
                                      </p:cBhvr>
                                      <p:to>
                                        <p:strVal val="solid"/>
                                      </p:to>
                                    </p:set>
                                    <p:set>
                                      <p:cBhvr>
                                        <p:cTn id="28" dur="2000" fill="hold"/>
                                        <p:tgtEl>
                                          <p:spTgt spid="16"/>
                                        </p:tgtEl>
                                        <p:attrNameLst>
                                          <p:attrName>fill.on</p:attrName>
                                        </p:attrNameLst>
                                      </p:cBhvr>
                                      <p:to>
                                        <p:strVal val="true"/>
                                      </p:to>
                                    </p:set>
                                  </p:childTnLst>
                                </p:cTn>
                              </p:par>
                              <p:par>
                                <p:cTn id="29" presetID="1" presetClass="emph" presetSubtype="2" fill="hold" nodeType="withEffect">
                                  <p:stCondLst>
                                    <p:cond delay="0"/>
                                  </p:stCondLst>
                                  <p:childTnLst>
                                    <p:animClr clrSpc="rgb" dir="cw">
                                      <p:cBhvr>
                                        <p:cTn id="30" dur="2000" fill="hold"/>
                                        <p:tgtEl>
                                          <p:spTgt spid="12"/>
                                        </p:tgtEl>
                                        <p:attrNameLst>
                                          <p:attrName>fillcolor</p:attrName>
                                        </p:attrNameLst>
                                      </p:cBhvr>
                                      <p:to>
                                        <a:srgbClr val="2EBB67"/>
                                      </p:to>
                                    </p:animClr>
                                    <p:set>
                                      <p:cBhvr>
                                        <p:cTn id="31" dur="2000" fill="hold"/>
                                        <p:tgtEl>
                                          <p:spTgt spid="12"/>
                                        </p:tgtEl>
                                        <p:attrNameLst>
                                          <p:attrName>fill.type</p:attrName>
                                        </p:attrNameLst>
                                      </p:cBhvr>
                                      <p:to>
                                        <p:strVal val="solid"/>
                                      </p:to>
                                    </p:set>
                                    <p:set>
                                      <p:cBhvr>
                                        <p:cTn id="32" dur="2000" fill="hold"/>
                                        <p:tgtEl>
                                          <p:spTgt spid="12"/>
                                        </p:tgtEl>
                                        <p:attrNameLst>
                                          <p:attrName>fill.on</p:attrName>
                                        </p:attrNameLst>
                                      </p:cBhvr>
                                      <p:to>
                                        <p:strVal val="true"/>
                                      </p:to>
                                    </p:se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par>
                                <p:cTn id="38" presetID="3" presetClass="entr" presetSubtype="10" fill="hold" grpId="0" nodeType="withEffect">
                                  <p:stCondLst>
                                    <p:cond delay="0"/>
                                  </p:stCondLst>
                                  <p:childTnLst>
                                    <p:set>
                                      <p:cBhvr>
                                        <p:cTn id="39" dur="1" fill="hold">
                                          <p:stCondLst>
                                            <p:cond delay="0"/>
                                          </p:stCondLst>
                                        </p:cTn>
                                        <p:tgtEl>
                                          <p:spTgt spid="27"/>
                                        </p:tgtEl>
                                        <p:attrNameLst>
                                          <p:attrName>style.visibility</p:attrName>
                                        </p:attrNameLst>
                                      </p:cBhvr>
                                      <p:to>
                                        <p:strVal val="visible"/>
                                      </p:to>
                                    </p:set>
                                    <p:animEffect transition="in" filter="blinds(horizontal)">
                                      <p:cBhvr>
                                        <p:cTn id="40" dur="500"/>
                                        <p:tgtEl>
                                          <p:spTgt spid="27"/>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8"/>
                                        </p:tgtEl>
                                        <p:attrNameLst>
                                          <p:attrName>style.visibility</p:attrName>
                                        </p:attrNameLst>
                                      </p:cBhvr>
                                      <p:to>
                                        <p:strVal val="visible"/>
                                      </p:to>
                                    </p:set>
                                    <p:animEffect transition="in" filter="blinds(horizontal)">
                                      <p:cBhvr>
                                        <p:cTn id="43" dur="500"/>
                                        <p:tgtEl>
                                          <p:spTgt spid="28"/>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1" nodeType="clickEffect">
                                  <p:stCondLst>
                                    <p:cond delay="0"/>
                                  </p:stCondLst>
                                  <p:childTnLst>
                                    <p:set>
                                      <p:cBhvr>
                                        <p:cTn id="47" dur="1" fill="hold">
                                          <p:stCondLst>
                                            <p:cond delay="0"/>
                                          </p:stCondLst>
                                        </p:cTn>
                                        <p:tgtEl>
                                          <p:spTgt spid="29"/>
                                        </p:tgtEl>
                                        <p:attrNameLst>
                                          <p:attrName>style.visibility</p:attrName>
                                        </p:attrNameLst>
                                      </p:cBhvr>
                                      <p:to>
                                        <p:strVal val="visible"/>
                                      </p:to>
                                    </p:set>
                                    <p:animEffect transition="in" filter="blinds(horizontal)">
                                      <p:cBhvr>
                                        <p:cTn id="48" dur="500"/>
                                        <p:tgtEl>
                                          <p:spTgt spid="29"/>
                                        </p:tgtEl>
                                      </p:cBhvr>
                                    </p:animEffect>
                                  </p:childTnLst>
                                </p:cTn>
                              </p:par>
                              <p:par>
                                <p:cTn id="49" presetID="3" presetClass="entr" presetSubtype="10" fill="hold" grpId="1" nodeType="withEffect">
                                  <p:stCondLst>
                                    <p:cond delay="0"/>
                                  </p:stCondLst>
                                  <p:childTnLst>
                                    <p:set>
                                      <p:cBhvr>
                                        <p:cTn id="50" dur="1" fill="hold">
                                          <p:stCondLst>
                                            <p:cond delay="0"/>
                                          </p:stCondLst>
                                        </p:cTn>
                                        <p:tgtEl>
                                          <p:spTgt spid="30"/>
                                        </p:tgtEl>
                                        <p:attrNameLst>
                                          <p:attrName>style.visibility</p:attrName>
                                        </p:attrNameLst>
                                      </p:cBhvr>
                                      <p:to>
                                        <p:strVal val="visible"/>
                                      </p:to>
                                    </p:set>
                                    <p:animEffect transition="in" filter="blinds(horizontal)">
                                      <p:cBhvr>
                                        <p:cTn id="51" dur="500"/>
                                        <p:tgtEl>
                                          <p:spTgt spid="30"/>
                                        </p:tgtEl>
                                      </p:cBhvr>
                                    </p:animEffect>
                                  </p:childTnLst>
                                </p:cTn>
                              </p:par>
                              <p:par>
                                <p:cTn id="52" presetID="3" presetClass="entr" presetSubtype="10" fill="hold" grpId="1" nodeType="withEffect">
                                  <p:stCondLst>
                                    <p:cond delay="0"/>
                                  </p:stCondLst>
                                  <p:childTnLst>
                                    <p:set>
                                      <p:cBhvr>
                                        <p:cTn id="53" dur="1" fill="hold">
                                          <p:stCondLst>
                                            <p:cond delay="0"/>
                                          </p:stCondLst>
                                        </p:cTn>
                                        <p:tgtEl>
                                          <p:spTgt spid="31"/>
                                        </p:tgtEl>
                                        <p:attrNameLst>
                                          <p:attrName>style.visibility</p:attrName>
                                        </p:attrNameLst>
                                      </p:cBhvr>
                                      <p:to>
                                        <p:strVal val="visible"/>
                                      </p:to>
                                    </p:set>
                                    <p:animEffect transition="in" filter="blinds(horizontal)">
                                      <p:cBhvr>
                                        <p:cTn id="54" dur="500"/>
                                        <p:tgtEl>
                                          <p:spTgt spid="31"/>
                                        </p:tgtEl>
                                      </p:cBhvr>
                                    </p:animEffect>
                                  </p:childTnLst>
                                </p:cTn>
                              </p:par>
                            </p:childTnLst>
                          </p:cTn>
                        </p:par>
                      </p:childTnLst>
                    </p:cTn>
                  </p:par>
                  <p:par>
                    <p:cTn id="55" fill="hold">
                      <p:stCondLst>
                        <p:cond delay="indefinite"/>
                      </p:stCondLst>
                      <p:childTnLst>
                        <p:par>
                          <p:cTn id="56" fill="hold">
                            <p:stCondLst>
                              <p:cond delay="0"/>
                            </p:stCondLst>
                            <p:childTnLst>
                              <p:par>
                                <p:cTn id="57" presetID="3" presetClass="exit" presetSubtype="10" fill="hold" grpId="0" nodeType="clickEffect">
                                  <p:stCondLst>
                                    <p:cond delay="0"/>
                                  </p:stCondLst>
                                  <p:childTnLst>
                                    <p:animEffect transition="out" filter="blinds(horizontal)">
                                      <p:cBhvr>
                                        <p:cTn id="58" dur="500"/>
                                        <p:tgtEl>
                                          <p:spTgt spid="29"/>
                                        </p:tgtEl>
                                      </p:cBhvr>
                                    </p:animEffect>
                                    <p:set>
                                      <p:cBhvr>
                                        <p:cTn id="59" dur="1" fill="hold">
                                          <p:stCondLst>
                                            <p:cond delay="499"/>
                                          </p:stCondLst>
                                        </p:cTn>
                                        <p:tgtEl>
                                          <p:spTgt spid="29"/>
                                        </p:tgtEl>
                                        <p:attrNameLst>
                                          <p:attrName>style.visibility</p:attrName>
                                        </p:attrNameLst>
                                      </p:cBhvr>
                                      <p:to>
                                        <p:strVal val="hidden"/>
                                      </p:to>
                                    </p:set>
                                  </p:childTnLst>
                                </p:cTn>
                              </p:par>
                              <p:par>
                                <p:cTn id="60" presetID="3" presetClass="exit" presetSubtype="10" fill="hold" grpId="0" nodeType="withEffect">
                                  <p:stCondLst>
                                    <p:cond delay="0"/>
                                  </p:stCondLst>
                                  <p:childTnLst>
                                    <p:animEffect transition="out" filter="blinds(horizontal)">
                                      <p:cBhvr>
                                        <p:cTn id="61" dur="500"/>
                                        <p:tgtEl>
                                          <p:spTgt spid="30"/>
                                        </p:tgtEl>
                                      </p:cBhvr>
                                    </p:animEffect>
                                    <p:set>
                                      <p:cBhvr>
                                        <p:cTn id="62" dur="1" fill="hold">
                                          <p:stCondLst>
                                            <p:cond delay="499"/>
                                          </p:stCondLst>
                                        </p:cTn>
                                        <p:tgtEl>
                                          <p:spTgt spid="30"/>
                                        </p:tgtEl>
                                        <p:attrNameLst>
                                          <p:attrName>style.visibility</p:attrName>
                                        </p:attrNameLst>
                                      </p:cBhvr>
                                      <p:to>
                                        <p:strVal val="hidden"/>
                                      </p:to>
                                    </p:set>
                                  </p:childTnLst>
                                </p:cTn>
                              </p:par>
                              <p:par>
                                <p:cTn id="63" presetID="3" presetClass="exit" presetSubtype="10" fill="hold" grpId="0" nodeType="withEffect">
                                  <p:stCondLst>
                                    <p:cond delay="0"/>
                                  </p:stCondLst>
                                  <p:childTnLst>
                                    <p:animEffect transition="out" filter="blinds(horizontal)">
                                      <p:cBhvr>
                                        <p:cTn id="64" dur="500"/>
                                        <p:tgtEl>
                                          <p:spTgt spid="31"/>
                                        </p:tgtEl>
                                      </p:cBhvr>
                                    </p:animEffect>
                                    <p:set>
                                      <p:cBhvr>
                                        <p:cTn id="65" dur="1" fill="hold">
                                          <p:stCondLst>
                                            <p:cond delay="499"/>
                                          </p:stCondLst>
                                        </p:cTn>
                                        <p:tgtEl>
                                          <p:spTgt spid="31"/>
                                        </p:tgtEl>
                                        <p:attrNameLst>
                                          <p:attrName>style.visibility</p:attrName>
                                        </p:attrNameLst>
                                      </p:cBhvr>
                                      <p:to>
                                        <p:strVal val="hidden"/>
                                      </p:to>
                                    </p:set>
                                  </p:childTnLst>
                                </p:cTn>
                              </p:par>
                            </p:childTnLst>
                          </p:cTn>
                        </p:par>
                      </p:childTnLst>
                    </p:cTn>
                  </p:par>
                  <p:par>
                    <p:cTn id="66" fill="hold">
                      <p:stCondLst>
                        <p:cond delay="indefinite"/>
                      </p:stCondLst>
                      <p:childTnLst>
                        <p:par>
                          <p:cTn id="67" fill="hold">
                            <p:stCondLst>
                              <p:cond delay="0"/>
                            </p:stCondLst>
                            <p:childTnLst>
                              <p:par>
                                <p:cTn id="68" presetID="9" presetClass="entr" presetSubtype="0" fill="hold" grpId="0" nodeType="clickEffect">
                                  <p:stCondLst>
                                    <p:cond delay="0"/>
                                  </p:stCondLst>
                                  <p:childTnLst>
                                    <p:set>
                                      <p:cBhvr>
                                        <p:cTn id="69" dur="1" fill="hold">
                                          <p:stCondLst>
                                            <p:cond delay="0"/>
                                          </p:stCondLst>
                                        </p:cTn>
                                        <p:tgtEl>
                                          <p:spTgt spid="34"/>
                                        </p:tgtEl>
                                        <p:attrNameLst>
                                          <p:attrName>style.visibility</p:attrName>
                                        </p:attrNameLst>
                                      </p:cBhvr>
                                      <p:to>
                                        <p:strVal val="visible"/>
                                      </p:to>
                                    </p:set>
                                    <p:animEffect transition="in" filter="dissolve">
                                      <p:cBhvr>
                                        <p:cTn id="70" dur="500"/>
                                        <p:tgtEl>
                                          <p:spTgt spid="34"/>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35"/>
                                        </p:tgtEl>
                                        <p:attrNameLst>
                                          <p:attrName>style.visibility</p:attrName>
                                        </p:attrNameLst>
                                      </p:cBhvr>
                                      <p:to>
                                        <p:strVal val="visible"/>
                                      </p:to>
                                    </p:set>
                                    <p:animEffect transition="in" filter="blinds(horizontal)">
                                      <p:cBhvr>
                                        <p:cTn id="73" dur="500"/>
                                        <p:tgtEl>
                                          <p:spTgt spid="35"/>
                                        </p:tgtEl>
                                      </p:cBhvr>
                                    </p:animEffect>
                                  </p:childTnLst>
                                </p:cTn>
                              </p:par>
                            </p:childTnLst>
                          </p:cTn>
                        </p:par>
                      </p:childTnLst>
                    </p:cTn>
                  </p:par>
                  <p:par>
                    <p:cTn id="74" fill="hold">
                      <p:stCondLst>
                        <p:cond delay="indefinite"/>
                      </p:stCondLst>
                      <p:childTnLst>
                        <p:par>
                          <p:cTn id="75" fill="hold">
                            <p:stCondLst>
                              <p:cond delay="0"/>
                            </p:stCondLst>
                            <p:childTnLst>
                              <p:par>
                                <p:cTn id="76" presetID="14" presetClass="exit" presetSubtype="10" fill="hold" grpId="1" nodeType="clickEffect">
                                  <p:stCondLst>
                                    <p:cond delay="0"/>
                                  </p:stCondLst>
                                  <p:childTnLst>
                                    <p:animEffect transition="out" filter="randombar(horizontal)">
                                      <p:cBhvr>
                                        <p:cTn id="77" dur="500"/>
                                        <p:tgtEl>
                                          <p:spTgt spid="34"/>
                                        </p:tgtEl>
                                      </p:cBhvr>
                                    </p:animEffect>
                                    <p:set>
                                      <p:cBhvr>
                                        <p:cTn id="78" dur="1" fill="hold">
                                          <p:stCondLst>
                                            <p:cond delay="499"/>
                                          </p:stCondLst>
                                        </p:cTn>
                                        <p:tgtEl>
                                          <p:spTgt spid="34"/>
                                        </p:tgtEl>
                                        <p:attrNameLst>
                                          <p:attrName>style.visibility</p:attrName>
                                        </p:attrNameLst>
                                      </p:cBhvr>
                                      <p:to>
                                        <p:strVal val="hidden"/>
                                      </p:to>
                                    </p:set>
                                  </p:childTnLst>
                                </p:cTn>
                              </p:par>
                              <p:par>
                                <p:cTn id="79" presetID="14" presetClass="exit" presetSubtype="10" fill="hold" grpId="1" nodeType="withEffect">
                                  <p:stCondLst>
                                    <p:cond delay="0"/>
                                  </p:stCondLst>
                                  <p:childTnLst>
                                    <p:animEffect transition="out" filter="randombar(horizontal)">
                                      <p:cBhvr>
                                        <p:cTn id="80" dur="500"/>
                                        <p:tgtEl>
                                          <p:spTgt spid="35"/>
                                        </p:tgtEl>
                                      </p:cBhvr>
                                    </p:animEffect>
                                    <p:set>
                                      <p:cBhvr>
                                        <p:cTn id="81" dur="1" fill="hold">
                                          <p:stCondLst>
                                            <p:cond delay="499"/>
                                          </p:stCondLst>
                                        </p:cTn>
                                        <p:tgtEl>
                                          <p:spTgt spid="35"/>
                                        </p:tgtEl>
                                        <p:attrNameLst>
                                          <p:attrName>style.visibility</p:attrName>
                                        </p:attrNameLst>
                                      </p:cBhvr>
                                      <p:to>
                                        <p:strVal val="hidden"/>
                                      </p:to>
                                    </p:set>
                                  </p:childTnLst>
                                </p:cTn>
                              </p:par>
                            </p:childTnLst>
                          </p:cTn>
                        </p:par>
                      </p:childTnLst>
                    </p:cTn>
                  </p:par>
                  <p:par>
                    <p:cTn id="82" fill="hold">
                      <p:stCondLst>
                        <p:cond delay="indefinite"/>
                      </p:stCondLst>
                      <p:childTnLst>
                        <p:par>
                          <p:cTn id="83" fill="hold">
                            <p:stCondLst>
                              <p:cond delay="0"/>
                            </p:stCondLst>
                            <p:childTnLst>
                              <p:par>
                                <p:cTn id="84" presetID="3" presetClass="entr" presetSubtype="10" fill="hold" grpId="0" nodeType="clickEffect">
                                  <p:stCondLst>
                                    <p:cond delay="0"/>
                                  </p:stCondLst>
                                  <p:childTnLst>
                                    <p:set>
                                      <p:cBhvr>
                                        <p:cTn id="85" dur="1" fill="hold">
                                          <p:stCondLst>
                                            <p:cond delay="0"/>
                                          </p:stCondLst>
                                        </p:cTn>
                                        <p:tgtEl>
                                          <p:spTgt spid="37"/>
                                        </p:tgtEl>
                                        <p:attrNameLst>
                                          <p:attrName>style.visibility</p:attrName>
                                        </p:attrNameLst>
                                      </p:cBhvr>
                                      <p:to>
                                        <p:strVal val="visible"/>
                                      </p:to>
                                    </p:set>
                                    <p:animEffect transition="in" filter="blinds(horizontal)">
                                      <p:cBhvr>
                                        <p:cTn id="86" dur="500"/>
                                        <p:tgtEl>
                                          <p:spTgt spid="37"/>
                                        </p:tgtEl>
                                      </p:cBhvr>
                                    </p:animEffect>
                                  </p:childTnLst>
                                </p:cTn>
                              </p:par>
                              <p:par>
                                <p:cTn id="87" presetID="3" presetClass="entr" presetSubtype="10" fill="hold" grpId="0" nodeType="withEffect">
                                  <p:stCondLst>
                                    <p:cond delay="0"/>
                                  </p:stCondLst>
                                  <p:childTnLst>
                                    <p:set>
                                      <p:cBhvr>
                                        <p:cTn id="88" dur="1" fill="hold">
                                          <p:stCondLst>
                                            <p:cond delay="0"/>
                                          </p:stCondLst>
                                        </p:cTn>
                                        <p:tgtEl>
                                          <p:spTgt spid="38"/>
                                        </p:tgtEl>
                                        <p:attrNameLst>
                                          <p:attrName>style.visibility</p:attrName>
                                        </p:attrNameLst>
                                      </p:cBhvr>
                                      <p:to>
                                        <p:strVal val="visible"/>
                                      </p:to>
                                    </p:set>
                                    <p:animEffect transition="in" filter="blinds(horizontal)">
                                      <p:cBhvr>
                                        <p:cTn id="89" dur="500"/>
                                        <p:tgtEl>
                                          <p:spTgt spid="38"/>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9"/>
                                        </p:tgtEl>
                                        <p:attrNameLst>
                                          <p:attrName>style.visibility</p:attrName>
                                        </p:attrNameLst>
                                      </p:cBhvr>
                                      <p:to>
                                        <p:strVal val="visible"/>
                                      </p:to>
                                    </p:set>
                                    <p:animEffect transition="in" filter="blinds(horizontal)">
                                      <p:cBhvr>
                                        <p:cTn id="92"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26" grpId="0"/>
      <p:bldP spid="27" grpId="0"/>
      <p:bldP spid="28" grpId="0"/>
      <p:bldP spid="29" grpId="0"/>
      <p:bldP spid="29" grpId="1"/>
      <p:bldP spid="30" grpId="0"/>
      <p:bldP spid="30" grpId="1"/>
      <p:bldP spid="31" grpId="0"/>
      <p:bldP spid="31" grpId="1"/>
      <p:bldP spid="34" grpId="0" animBg="1"/>
      <p:bldP spid="34" grpId="1" animBg="1"/>
      <p:bldP spid="35" grpId="0"/>
      <p:bldP spid="35" grpId="1"/>
      <p:bldP spid="37" grpId="0"/>
      <p:bldP spid="38" grpId="0"/>
      <p:bldP spid="39"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Common sketch</a:t>
              </a:r>
              <a:endParaRPr 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60" name="文本框 59"/>
          <p:cNvSpPr txBox="1"/>
          <p:nvPr/>
        </p:nvSpPr>
        <p:spPr>
          <a:xfrm>
            <a:off x="6866477" y="2967335"/>
            <a:ext cx="5050868" cy="368300"/>
          </a:xfrm>
          <a:prstGeom prst="rect">
            <a:avLst/>
          </a:prstGeom>
          <a:noFill/>
        </p:spPr>
        <p:txBody>
          <a:bodyPr wrap="square" rtlCol="0">
            <a:spAutoFit/>
          </a:bodyPr>
          <a:lstStyle/>
          <a:p>
            <a:endParaRPr lang="en-US" altLang="zh-CN" i="1" dirty="0">
              <a:latin typeface="Arial" panose="020B0604020202020204" pitchFamily="34" charset="0"/>
              <a:cs typeface="Arial" panose="020B0604020202020204" pitchFamily="34" charset="0"/>
            </a:endParaRPr>
          </a:p>
        </p:txBody>
      </p:sp>
      <p:pic>
        <p:nvPicPr>
          <p:cNvPr id="40" name="图片 39"/>
          <p:cNvPicPr>
            <a:picLocks noChangeAspect="1"/>
          </p:cNvPicPr>
          <p:nvPr/>
        </p:nvPicPr>
        <p:blipFill>
          <a:blip r:embed="rId1" cstate="print">
            <a:extLst>
              <a:ext uri="{28A0092B-C50C-407E-A947-70E740481C1C}">
                <a14:useLocalDpi xmlns:a14="http://schemas.microsoft.com/office/drawing/2010/main" val="0"/>
              </a:ext>
            </a:extLst>
          </a:blip>
          <a:stretch>
            <a:fillRect/>
          </a:stretch>
        </p:blipFill>
        <p:spPr>
          <a:xfrm>
            <a:off x="946964" y="2726232"/>
            <a:ext cx="3484781" cy="2972893"/>
          </a:xfrm>
          <a:prstGeom prst="rect">
            <a:avLst/>
          </a:prstGeom>
        </p:spPr>
      </p:pic>
      <p:grpSp>
        <p:nvGrpSpPr>
          <p:cNvPr id="9" name="组合 8"/>
          <p:cNvGrpSpPr/>
          <p:nvPr/>
        </p:nvGrpSpPr>
        <p:grpSpPr>
          <a:xfrm>
            <a:off x="6995554" y="2265194"/>
            <a:ext cx="4418944" cy="3225639"/>
            <a:chOff x="6550448" y="2135705"/>
            <a:chExt cx="4418944" cy="3225639"/>
          </a:xfrm>
        </p:grpSpPr>
        <p:sp>
          <p:nvSpPr>
            <p:cNvPr id="49" name="矩形 203"/>
            <p:cNvSpPr/>
            <p:nvPr/>
          </p:nvSpPr>
          <p:spPr>
            <a:xfrm>
              <a:off x="8872257" y="3124073"/>
              <a:ext cx="614491" cy="37395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r>
                <a:rPr lang="en-US" altLang="zh-CN" sz="2400" b="1" dirty="0">
                  <a:solidFill>
                    <a:schemeClr val="bg1"/>
                  </a:solidFill>
                  <a:latin typeface="Arial" panose="020B0604020202020204" pitchFamily="34" charset="0"/>
                  <a:cs typeface="Arial" panose="020B0604020202020204" pitchFamily="34" charset="0"/>
                </a:rPr>
                <a:t>2</a:t>
              </a:r>
              <a:endParaRPr lang="en-US" altLang="zh-CN" sz="2400" b="1" dirty="0">
                <a:solidFill>
                  <a:schemeClr val="bg1"/>
                </a:solidFill>
                <a:latin typeface="Arial" panose="020B0604020202020204" pitchFamily="34" charset="0"/>
                <a:cs typeface="Arial" panose="020B0604020202020204" pitchFamily="34" charset="0"/>
              </a:endParaRPr>
            </a:p>
          </p:txBody>
        </p:sp>
        <p:sp>
          <p:nvSpPr>
            <p:cNvPr id="50" name="矩形 205"/>
            <p:cNvSpPr/>
            <p:nvPr/>
          </p:nvSpPr>
          <p:spPr>
            <a:xfrm>
              <a:off x="8294490" y="3124073"/>
              <a:ext cx="615051" cy="37395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Arial" panose="020B0604020202020204" pitchFamily="34" charset="0"/>
                <a:cs typeface="Arial" panose="020B0604020202020204" pitchFamily="34" charset="0"/>
              </a:endParaRPr>
            </a:p>
          </p:txBody>
        </p:sp>
        <p:sp>
          <p:nvSpPr>
            <p:cNvPr id="51" name="矩形 207"/>
            <p:cNvSpPr/>
            <p:nvPr/>
          </p:nvSpPr>
          <p:spPr>
            <a:xfrm>
              <a:off x="7707123" y="3124073"/>
              <a:ext cx="626727" cy="373956"/>
            </a:xfrm>
            <a:prstGeom prst="rect">
              <a:avLst/>
            </a:prstGeom>
            <a:solidFill>
              <a:srgbClr val="8FAADC"/>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r>
                <a:rPr lang="en-US" altLang="zh-CN" sz="2000" b="1" dirty="0">
                  <a:solidFill>
                    <a:schemeClr val="bg1"/>
                  </a:solidFill>
                  <a:latin typeface="Arial" panose="020B0604020202020204" pitchFamily="34" charset="0"/>
                  <a:cs typeface="Arial" panose="020B0604020202020204" pitchFamily="34" charset="0"/>
                </a:rPr>
                <a:t>30k</a:t>
              </a:r>
              <a:endParaRPr lang="en-US" altLang="zh-CN" sz="2000" b="1" dirty="0">
                <a:solidFill>
                  <a:schemeClr val="bg1"/>
                </a:solidFill>
                <a:latin typeface="Arial" panose="020B0604020202020204" pitchFamily="34" charset="0"/>
                <a:cs typeface="Arial" panose="020B0604020202020204" pitchFamily="34" charset="0"/>
              </a:endParaRPr>
            </a:p>
          </p:txBody>
        </p:sp>
        <p:sp>
          <p:nvSpPr>
            <p:cNvPr id="52" name="矩形 208"/>
            <p:cNvSpPr/>
            <p:nvPr/>
          </p:nvSpPr>
          <p:spPr>
            <a:xfrm>
              <a:off x="7156332" y="3124073"/>
              <a:ext cx="550791" cy="373956"/>
            </a:xfrm>
            <a:prstGeom prst="rect">
              <a:avLst/>
            </a:prstGeom>
            <a:solidFill>
              <a:schemeClr val="accent1">
                <a:lumMod val="60000"/>
                <a:lumOff val="40000"/>
              </a:schemeClr>
            </a:solidFill>
            <a:ln w="28575">
              <a:solidFill>
                <a:srgbClr val="0070C0"/>
              </a:solidFill>
            </a:ln>
          </p:spPr>
          <p:style>
            <a:lnRef idx="2">
              <a:schemeClr val="accent5"/>
            </a:lnRef>
            <a:fillRef idx="1">
              <a:schemeClr val="lt1"/>
            </a:fillRef>
            <a:effectRef idx="0">
              <a:schemeClr val="accent5"/>
            </a:effectRef>
            <a:fontRef idx="minor">
              <a:schemeClr val="dk1"/>
            </a:fontRef>
          </p:style>
          <p:txBody>
            <a:bodyPr anchor="ctr"/>
            <a:lstStyle>
              <a:lvl1pPr>
                <a:defRPr>
                  <a:solidFill>
                    <a:schemeClr val="tx1"/>
                  </a:solidFill>
                  <a:latin typeface="等线" panose="02010600030101010101" charset="-122"/>
                  <a:ea typeface="等线" panose="02010600030101010101" charset="-122"/>
                  <a:cs typeface="等线" panose="02010600030101010101" charset="-122"/>
                </a:defRPr>
              </a:lvl1pPr>
              <a:lvl2pPr marL="742950" indent="-285750">
                <a:defRPr>
                  <a:solidFill>
                    <a:schemeClr val="tx1"/>
                  </a:solidFill>
                  <a:latin typeface="等线" panose="02010600030101010101" charset="-122"/>
                  <a:ea typeface="等线" panose="02010600030101010101" charset="-122"/>
                  <a:cs typeface="等线" panose="02010600030101010101" charset="-122"/>
                </a:defRPr>
              </a:lvl2pPr>
              <a:lvl3pPr marL="1143000" indent="-228600">
                <a:defRPr>
                  <a:solidFill>
                    <a:schemeClr val="tx1"/>
                  </a:solidFill>
                  <a:latin typeface="等线" panose="02010600030101010101" charset="-122"/>
                  <a:ea typeface="等线" panose="02010600030101010101" charset="-122"/>
                  <a:cs typeface="等线" panose="02010600030101010101" charset="-122"/>
                </a:defRPr>
              </a:lvl3pPr>
              <a:lvl4pPr marL="1600200" indent="-228600">
                <a:defRPr>
                  <a:solidFill>
                    <a:schemeClr val="tx1"/>
                  </a:solidFill>
                  <a:latin typeface="等线" panose="02010600030101010101" charset="-122"/>
                  <a:ea typeface="等线" panose="02010600030101010101" charset="-122"/>
                  <a:cs typeface="等线" panose="02010600030101010101" charset="-122"/>
                </a:defRPr>
              </a:lvl4pPr>
              <a:lvl5pPr marL="2057400" indent="-228600">
                <a:defRPr>
                  <a:solidFill>
                    <a:schemeClr val="tx1"/>
                  </a:solidFill>
                  <a:latin typeface="等线" panose="02010600030101010101" charset="-122"/>
                  <a:ea typeface="等线" panose="02010600030101010101" charset="-122"/>
                  <a:cs typeface="等线" panose="02010600030101010101" charset="-122"/>
                </a:defRPr>
              </a:lvl5pPr>
              <a:lvl6pPr marL="25146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6pPr>
              <a:lvl7pPr marL="29718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7pPr>
              <a:lvl8pPr marL="34290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8pPr>
              <a:lvl9pPr marL="3886200" indent="-228600" eaLnBrk="0" fontAlgn="base" hangingPunct="0">
                <a:spcBef>
                  <a:spcPct val="0"/>
                </a:spcBef>
                <a:spcAft>
                  <a:spcPct val="0"/>
                </a:spcAft>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endParaRPr lang="zh-CN" altLang="en-US" sz="2400">
                <a:solidFill>
                  <a:srgbClr val="000000"/>
                </a:solidFill>
                <a:latin typeface="Arial" panose="020B0604020202020204" pitchFamily="34" charset="0"/>
                <a:cs typeface="Arial" panose="020B0604020202020204" pitchFamily="34" charset="0"/>
              </a:endParaRPr>
            </a:p>
          </p:txBody>
        </p:sp>
        <p:cxnSp>
          <p:nvCxnSpPr>
            <p:cNvPr id="53" name="直线箭头连接符 159"/>
            <p:cNvCxnSpPr>
              <a:stCxn id="54" idx="2"/>
              <a:endCxn id="51" idx="0"/>
            </p:cNvCxnSpPr>
            <p:nvPr/>
          </p:nvCxnSpPr>
          <p:spPr>
            <a:xfrm>
              <a:off x="7457098" y="2597370"/>
              <a:ext cx="563389" cy="526703"/>
            </a:xfrm>
            <a:prstGeom prst="straightConnector1">
              <a:avLst/>
            </a:prstGeom>
            <a:ln w="19050">
              <a:solidFill>
                <a:srgbClr val="FF000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4" name="文本框 93"/>
            <p:cNvSpPr txBox="1">
              <a:spLocks noChangeArrowheads="1"/>
            </p:cNvSpPr>
            <p:nvPr/>
          </p:nvSpPr>
          <p:spPr bwMode="auto">
            <a:xfrm>
              <a:off x="6768953" y="2135705"/>
              <a:ext cx="13762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400" i="1" dirty="0">
                  <a:solidFill>
                    <a:srgbClr val="FF0000"/>
                  </a:solidFill>
                  <a:latin typeface="Arial" panose="020B0604020202020204" pitchFamily="34" charset="0"/>
                  <a:cs typeface="Arial" panose="020B0604020202020204" pitchFamily="34" charset="0"/>
                </a:rPr>
                <a:t>Hot item</a:t>
              </a:r>
              <a:endParaRPr lang="en-US" altLang="zh-CN" sz="2400" i="1" dirty="0">
                <a:solidFill>
                  <a:srgbClr val="FF0000"/>
                </a:solidFill>
                <a:latin typeface="Arial" panose="020B0604020202020204" pitchFamily="34" charset="0"/>
                <a:cs typeface="Arial" panose="020B0604020202020204" pitchFamily="34" charset="0"/>
              </a:endParaRPr>
            </a:p>
          </p:txBody>
        </p:sp>
        <p:sp>
          <p:nvSpPr>
            <p:cNvPr id="55" name="文本框 93"/>
            <p:cNvSpPr txBox="1">
              <a:spLocks noChangeArrowheads="1"/>
            </p:cNvSpPr>
            <p:nvPr/>
          </p:nvSpPr>
          <p:spPr bwMode="auto">
            <a:xfrm>
              <a:off x="9033878" y="2193308"/>
              <a:ext cx="167315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400" i="1" dirty="0">
                  <a:solidFill>
                    <a:srgbClr val="00B050"/>
                  </a:solidFill>
                  <a:latin typeface="Arial" panose="020B0604020202020204" pitchFamily="34" charset="0"/>
                  <a:cs typeface="Arial" panose="020B0604020202020204" pitchFamily="34" charset="0"/>
                </a:rPr>
                <a:t>Cold item</a:t>
              </a:r>
              <a:endParaRPr lang="en-US" altLang="zh-CN" sz="2400" i="1" dirty="0">
                <a:solidFill>
                  <a:srgbClr val="00B050"/>
                </a:solidFill>
                <a:latin typeface="Arial" panose="020B0604020202020204" pitchFamily="34" charset="0"/>
                <a:cs typeface="Arial" panose="020B0604020202020204" pitchFamily="34" charset="0"/>
              </a:endParaRPr>
            </a:p>
          </p:txBody>
        </p:sp>
        <p:cxnSp>
          <p:nvCxnSpPr>
            <p:cNvPr id="57" name="直线箭头连接符 159"/>
            <p:cNvCxnSpPr>
              <a:stCxn id="55" idx="2"/>
              <a:endCxn id="49" idx="0"/>
            </p:cNvCxnSpPr>
            <p:nvPr/>
          </p:nvCxnSpPr>
          <p:spPr>
            <a:xfrm flipH="1">
              <a:off x="9179503" y="2654973"/>
              <a:ext cx="690951" cy="469100"/>
            </a:xfrm>
            <a:prstGeom prst="straightConnector1">
              <a:avLst/>
            </a:prstGeom>
            <a:ln w="19050">
              <a:solidFill>
                <a:srgbClr val="00B050"/>
              </a:solidFill>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2" name="文本框 14"/>
            <p:cNvSpPr txBox="1">
              <a:spLocks noChangeArrowheads="1"/>
            </p:cNvSpPr>
            <p:nvPr/>
          </p:nvSpPr>
          <p:spPr bwMode="auto">
            <a:xfrm>
              <a:off x="9593102" y="3127946"/>
              <a:ext cx="137629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kumimoji="1" lang="en-US" altLang="zh-CN" sz="1800" dirty="0">
                  <a:latin typeface="Arial" panose="020B0604020202020204" pitchFamily="34" charset="0"/>
                  <a:ea typeface="+mj-ea"/>
                  <a:cs typeface="Arial" panose="020B0604020202020204" pitchFamily="34" charset="0"/>
                </a:rPr>
                <a:t>CM</a:t>
              </a:r>
              <a:r>
                <a:rPr kumimoji="1" lang="zh-CN" altLang="en-US" sz="1800" dirty="0">
                  <a:latin typeface="Arial" panose="020B0604020202020204" pitchFamily="34" charset="0"/>
                  <a:ea typeface="+mj-ea"/>
                  <a:cs typeface="Arial" panose="020B0604020202020204" pitchFamily="34" charset="0"/>
                </a:rPr>
                <a:t> </a:t>
              </a:r>
              <a:r>
                <a:rPr kumimoji="1" lang="en-US" altLang="zh-CN" sz="1800" dirty="0">
                  <a:latin typeface="Arial" panose="020B0604020202020204" pitchFamily="34" charset="0"/>
                  <a:ea typeface="+mj-ea"/>
                  <a:cs typeface="Arial" panose="020B0604020202020204" pitchFamily="34" charset="0"/>
                </a:rPr>
                <a:t>Sketch</a:t>
              </a:r>
              <a:endParaRPr kumimoji="1" lang="zh-CN" altLang="en-US" sz="1800" dirty="0">
                <a:latin typeface="Arial" panose="020B0604020202020204" pitchFamily="34" charset="0"/>
                <a:ea typeface="+mj-ea"/>
                <a:cs typeface="Arial" panose="020B0604020202020204" pitchFamily="34" charset="0"/>
              </a:endParaRPr>
            </a:p>
          </p:txBody>
        </p:sp>
        <p:sp>
          <p:nvSpPr>
            <p:cNvPr id="43" name="爆炸形: 8 pt  42"/>
            <p:cNvSpPr/>
            <p:nvPr/>
          </p:nvSpPr>
          <p:spPr>
            <a:xfrm>
              <a:off x="6564046" y="4800981"/>
              <a:ext cx="463194" cy="455242"/>
            </a:xfrm>
            <a:prstGeom prst="irregularSeal1">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latin typeface="Arial" panose="020B0604020202020204" pitchFamily="34" charset="0"/>
                <a:cs typeface="Arial" panose="020B0604020202020204" pitchFamily="34" charset="0"/>
              </a:endParaRPr>
            </a:p>
          </p:txBody>
        </p:sp>
        <p:sp>
          <p:nvSpPr>
            <p:cNvPr id="45" name="文本框 44"/>
            <p:cNvSpPr txBox="1"/>
            <p:nvPr/>
          </p:nvSpPr>
          <p:spPr>
            <a:xfrm>
              <a:off x="7027240" y="4838124"/>
              <a:ext cx="3216027" cy="523220"/>
            </a:xfrm>
            <a:prstGeom prst="rect">
              <a:avLst/>
            </a:prstGeom>
            <a:noFill/>
          </p:spPr>
          <p:txBody>
            <a:bodyPr wrap="square">
              <a:spAutoFit/>
            </a:bodyPr>
            <a:lstStyle/>
            <a:p>
              <a:r>
                <a:rPr lang="en-US" altLang="zh-CN" sz="2800" b="1" dirty="0">
                  <a:solidFill>
                    <a:srgbClr val="9A0001"/>
                  </a:solidFill>
                  <a:latin typeface="Arial" panose="020B0604020202020204" pitchFamily="34" charset="0"/>
                  <a:cs typeface="Arial" panose="020B0604020202020204" pitchFamily="34" charset="0"/>
                </a:rPr>
                <a:t>M</a:t>
              </a:r>
              <a:r>
                <a:rPr lang="zh-CN" altLang="en-US" sz="2800" b="1" dirty="0">
                  <a:solidFill>
                    <a:srgbClr val="9A0001"/>
                  </a:solidFill>
                  <a:latin typeface="Arial" panose="020B0604020202020204" pitchFamily="34" charset="0"/>
                  <a:cs typeface="Arial" panose="020B0604020202020204" pitchFamily="34" charset="0"/>
                </a:rPr>
                <a:t>emory waste</a:t>
              </a:r>
              <a:r>
                <a:rPr lang="en-US" altLang="zh-CN" sz="2800" b="1" dirty="0">
                  <a:solidFill>
                    <a:srgbClr val="9A0001"/>
                  </a:solidFill>
                  <a:latin typeface="Arial" panose="020B0604020202020204" pitchFamily="34" charset="0"/>
                  <a:cs typeface="Arial" panose="020B0604020202020204" pitchFamily="34" charset="0"/>
                </a:rPr>
                <a:t>!</a:t>
              </a:r>
              <a:endParaRPr lang="zh-CN" altLang="en-US" sz="2800" b="1" dirty="0">
                <a:solidFill>
                  <a:srgbClr val="9A0001"/>
                </a:solidFill>
                <a:latin typeface="Arial" panose="020B0604020202020204" pitchFamily="34" charset="0"/>
                <a:cs typeface="Arial" panose="020B0604020202020204" pitchFamily="34" charset="0"/>
              </a:endParaRPr>
            </a:p>
          </p:txBody>
        </p:sp>
        <p:sp>
          <p:nvSpPr>
            <p:cNvPr id="47" name="文本框 46"/>
            <p:cNvSpPr txBox="1"/>
            <p:nvPr/>
          </p:nvSpPr>
          <p:spPr>
            <a:xfrm>
              <a:off x="6550448" y="3937200"/>
              <a:ext cx="4275455" cy="645160"/>
            </a:xfrm>
            <a:prstGeom prst="rect">
              <a:avLst/>
            </a:prstGeom>
            <a:noFill/>
          </p:spPr>
          <p:txBody>
            <a:bodyPr wrap="square">
              <a:spAutoFit/>
            </a:bodyPr>
            <a:lstStyle/>
            <a:p>
              <a:r>
                <a:rPr lang="zh-CN" altLang="en-US" dirty="0">
                  <a:latin typeface="Arial" panose="020B0604020202020204" pitchFamily="34" charset="0"/>
                  <a:cs typeface="Arial" panose="020B0604020202020204" pitchFamily="34" charset="0"/>
                </a:rPr>
                <a:t>We have to set a large enough counter </a:t>
              </a:r>
              <a:r>
                <a:rPr lang="en-US" altLang="zh-CN" dirty="0">
                  <a:latin typeface="Arial" panose="020B0604020202020204" pitchFamily="34" charset="0"/>
                  <a:cs typeface="Arial" panose="020B0604020202020204" pitchFamily="34" charset="0"/>
                </a:rPr>
                <a:t>(i.e., 32bit)</a:t>
              </a:r>
              <a:endParaRPr lang="zh-CN" altLang="en-US" dirty="0">
                <a:latin typeface="Arial" panose="020B0604020202020204" pitchFamily="34" charset="0"/>
                <a:cs typeface="Arial" panose="020B0604020202020204" pitchFamily="34" charset="0"/>
              </a:endParaRPr>
            </a:p>
          </p:txBody>
        </p:sp>
      </p:grpSp>
      <p:sp>
        <p:nvSpPr>
          <p:cNvPr id="2" name="圆角矩形 3"/>
          <p:cNvSpPr/>
          <p:nvPr>
            <p:custDataLst>
              <p:tags r:id="rId2"/>
            </p:custDataLst>
          </p:nvPr>
        </p:nvSpPr>
        <p:spPr>
          <a:xfrm>
            <a:off x="705110" y="2175802"/>
            <a:ext cx="4811078" cy="3523323"/>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nvGrpSpPr>
          <p:cNvPr id="22" name="组合 21"/>
          <p:cNvGrpSpPr/>
          <p:nvPr/>
        </p:nvGrpSpPr>
        <p:grpSpPr>
          <a:xfrm>
            <a:off x="6641582" y="1689828"/>
            <a:ext cx="4811078" cy="3987398"/>
            <a:chOff x="6641582" y="1689828"/>
            <a:chExt cx="4811078" cy="3987398"/>
          </a:xfrm>
        </p:grpSpPr>
        <p:grpSp>
          <p:nvGrpSpPr>
            <p:cNvPr id="11" name="组合 10"/>
            <p:cNvGrpSpPr/>
            <p:nvPr/>
          </p:nvGrpSpPr>
          <p:grpSpPr>
            <a:xfrm>
              <a:off x="7525335" y="1689828"/>
              <a:ext cx="3214194" cy="461665"/>
              <a:chOff x="7530123" y="1638173"/>
              <a:chExt cx="3214194" cy="461665"/>
            </a:xfrm>
          </p:grpSpPr>
          <p:sp>
            <p:nvSpPr>
              <p:cNvPr id="10" name="圆角矩形 56"/>
              <p:cNvSpPr/>
              <p:nvPr/>
            </p:nvSpPr>
            <p:spPr>
              <a:xfrm>
                <a:off x="7530123" y="1641014"/>
                <a:ext cx="3086935" cy="436230"/>
              </a:xfrm>
              <a:prstGeom prst="roundRect">
                <a:avLst>
                  <a:gd name="adj" fmla="val 50000"/>
                </a:avLst>
              </a:prstGeom>
              <a:gradFill>
                <a:gsLst>
                  <a:gs pos="0">
                    <a:srgbClr val="9A0001"/>
                  </a:gs>
                  <a:gs pos="100000">
                    <a:srgbClr val="9A0001">
                      <a:alpha val="35000"/>
                    </a:srgbClr>
                  </a:gs>
                </a:gsLst>
                <a:lin ang="0" scaled="0"/>
              </a:gradFill>
              <a:ln w="6350" cap="flat" cmpd="sng" algn="ctr">
                <a:solidFill>
                  <a:srgbClr val="F94B59"/>
                </a:solidFill>
                <a:prstDash val="solid"/>
                <a:miter lim="800000"/>
              </a:ln>
              <a:effectLst/>
            </p:spPr>
            <p:txBody>
              <a:bodyPr rtlCol="0" anchor="ctr"/>
              <a:lstStyle/>
              <a:p>
                <a:pPr algn="ctr" defTabSz="384175"/>
                <a:endParaRPr lang="zh-CN" altLang="en-US" sz="700" b="1" dirty="0">
                  <a:solidFill>
                    <a:schemeClr val="bg1"/>
                  </a:solidFill>
                  <a:latin typeface="Arial" panose="020B0604020202020204" pitchFamily="34" charset="0"/>
                  <a:cs typeface="Arial" panose="020B0604020202020204" pitchFamily="34" charset="0"/>
                </a:endParaRPr>
              </a:p>
            </p:txBody>
          </p:sp>
          <p:sp>
            <p:nvSpPr>
              <p:cNvPr id="58" name="文本框 57"/>
              <p:cNvSpPr txBox="1"/>
              <p:nvPr/>
            </p:nvSpPr>
            <p:spPr>
              <a:xfrm>
                <a:off x="7657382" y="1638173"/>
                <a:ext cx="3086935" cy="461665"/>
              </a:xfrm>
              <a:prstGeom prst="rect">
                <a:avLst/>
              </a:prstGeom>
              <a:noFill/>
            </p:spPr>
            <p:txBody>
              <a:bodyPr wrap="square">
                <a:spAutoFit/>
              </a:bodyPr>
              <a:lstStyle/>
              <a:p>
                <a:r>
                  <a:rPr lang="en-US" altLang="zh-CN" sz="2400" b="1" dirty="0">
                    <a:solidFill>
                      <a:srgbClr val="FFFFFF"/>
                    </a:solidFill>
                    <a:latin typeface="Arial" panose="020B0604020202020204" pitchFamily="34" charset="0"/>
                    <a:ea typeface="+mn-ea"/>
                    <a:cs typeface="Arial" panose="020B0604020202020204" pitchFamily="34" charset="0"/>
                  </a:rPr>
                  <a:t>Fixed-size counter</a:t>
                </a:r>
                <a:endParaRPr lang="en-US" altLang="zh-CN" sz="2400" b="1" dirty="0">
                  <a:solidFill>
                    <a:srgbClr val="FFFFFF"/>
                  </a:solidFill>
                  <a:latin typeface="Arial" panose="020B0604020202020204" pitchFamily="34" charset="0"/>
                  <a:ea typeface="+mn-ea"/>
                  <a:cs typeface="Arial" panose="020B0604020202020204" pitchFamily="34" charset="0"/>
                </a:endParaRPr>
              </a:p>
            </p:txBody>
          </p:sp>
        </p:grpSp>
        <p:sp>
          <p:nvSpPr>
            <p:cNvPr id="4" name="圆角矩形 3"/>
            <p:cNvSpPr/>
            <p:nvPr>
              <p:custDataLst>
                <p:tags r:id="rId3"/>
              </p:custDataLst>
            </p:nvPr>
          </p:nvSpPr>
          <p:spPr>
            <a:xfrm>
              <a:off x="6641582" y="2153903"/>
              <a:ext cx="4811078" cy="3523323"/>
            </a:xfrm>
            <a:prstGeom prst="roundRect">
              <a:avLst>
                <a:gd name="adj" fmla="val 7000"/>
              </a:avLst>
            </a:prstGeom>
            <a:noFill/>
            <a:ln w="19050">
              <a:gradFill flip="none" rotWithShape="1">
                <a:gsLst>
                  <a:gs pos="0">
                    <a:srgbClr val="9A0001"/>
                  </a:gs>
                  <a:gs pos="76000">
                    <a:srgbClr val="9A0001">
                      <a:alpha val="10000"/>
                    </a:srgbClr>
                  </a:gs>
                </a:gsLst>
                <a:lin ang="5400000" scaled="1"/>
                <a:tileRect/>
              </a:gra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latin typeface="Arial" panose="020B0604020202020204" pitchFamily="34" charset="0"/>
                <a:cs typeface="Arial" panose="020B0604020202020204" pitchFamily="34" charset="0"/>
              </a:endParaRPr>
            </a:p>
          </p:txBody>
        </p:sp>
      </p:grpSp>
      <p:sp>
        <p:nvSpPr>
          <p:cNvPr id="17" name="文本框 16"/>
          <p:cNvSpPr txBox="1"/>
          <p:nvPr/>
        </p:nvSpPr>
        <p:spPr>
          <a:xfrm>
            <a:off x="840034" y="2312232"/>
            <a:ext cx="6106510" cy="523220"/>
          </a:xfrm>
          <a:prstGeom prst="rect">
            <a:avLst/>
          </a:prstGeom>
          <a:noFill/>
        </p:spPr>
        <p:txBody>
          <a:bodyPr wrap="square">
            <a:spAutoFit/>
          </a:bodyPr>
          <a:lstStyle/>
          <a:p>
            <a:pPr algn="ctr" eaLnBrk="1" hangingPunct="1">
              <a:lnSpc>
                <a:spcPct val="100000"/>
              </a:lnSpc>
              <a:spcBef>
                <a:spcPct val="0"/>
              </a:spcBef>
              <a:buFontTx/>
              <a:buNone/>
            </a:pPr>
            <a:r>
              <a:rPr lang="en-US" altLang="zh-CN" sz="2800" b="1" dirty="0">
                <a:solidFill>
                  <a:srgbClr val="9A0001"/>
                </a:solidFill>
                <a:latin typeface="Arial" panose="020B0604020202020204" pitchFamily="34" charset="0"/>
                <a:cs typeface="Arial" panose="020B0604020202020204" pitchFamily="34" charset="0"/>
              </a:rPr>
              <a:t>High-skewness!</a:t>
            </a:r>
            <a:endParaRPr lang="en-US" altLang="zh-CN" sz="2800" b="1" dirty="0">
              <a:solidFill>
                <a:srgbClr val="9A0001"/>
              </a:solidFill>
              <a:latin typeface="Arial" panose="020B0604020202020204" pitchFamily="34" charset="0"/>
              <a:cs typeface="Arial" panose="020B0604020202020204" pitchFamily="34" charset="0"/>
            </a:endParaRPr>
          </a:p>
        </p:txBody>
      </p:sp>
      <p:sp>
        <p:nvSpPr>
          <p:cNvPr id="20" name="圆角矩形 56"/>
          <p:cNvSpPr/>
          <p:nvPr/>
        </p:nvSpPr>
        <p:spPr>
          <a:xfrm>
            <a:off x="1579732" y="1717673"/>
            <a:ext cx="3086935" cy="436230"/>
          </a:xfrm>
          <a:prstGeom prst="roundRect">
            <a:avLst>
              <a:gd name="adj" fmla="val 50000"/>
            </a:avLst>
          </a:prstGeom>
          <a:gradFill>
            <a:gsLst>
              <a:gs pos="0">
                <a:srgbClr val="9A0001"/>
              </a:gs>
              <a:gs pos="100000">
                <a:srgbClr val="9A0001">
                  <a:alpha val="35000"/>
                </a:srgbClr>
              </a:gs>
            </a:gsLst>
            <a:lin ang="0" scaled="0"/>
          </a:gradFill>
          <a:ln w="6350" cap="flat" cmpd="sng" algn="ctr">
            <a:solidFill>
              <a:srgbClr val="F94B59"/>
            </a:solidFill>
            <a:prstDash val="solid"/>
            <a:miter lim="800000"/>
          </a:ln>
          <a:effectLst/>
        </p:spPr>
        <p:txBody>
          <a:bodyPr rtlCol="0" anchor="ctr"/>
          <a:lstStyle/>
          <a:p>
            <a:pPr algn="ctr" defTabSz="384175"/>
            <a:endParaRPr lang="zh-CN" altLang="en-US" sz="700" b="1" dirty="0">
              <a:solidFill>
                <a:schemeClr val="bg1"/>
              </a:solidFill>
              <a:latin typeface="Arial" panose="020B0604020202020204" pitchFamily="34" charset="0"/>
              <a:cs typeface="Arial" panose="020B0604020202020204" pitchFamily="34" charset="0"/>
            </a:endParaRPr>
          </a:p>
        </p:txBody>
      </p:sp>
      <p:sp>
        <p:nvSpPr>
          <p:cNvPr id="41" name="TextBox 3"/>
          <p:cNvSpPr txBox="1">
            <a:spLocks noChangeArrowheads="1"/>
          </p:cNvSpPr>
          <p:nvPr/>
        </p:nvSpPr>
        <p:spPr bwMode="auto">
          <a:xfrm>
            <a:off x="1005267" y="1717673"/>
            <a:ext cx="431619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algn="ctr" eaLnBrk="1" hangingPunct="1">
              <a:lnSpc>
                <a:spcPct val="100000"/>
              </a:lnSpc>
              <a:spcBef>
                <a:spcPct val="0"/>
              </a:spcBef>
              <a:buFontTx/>
              <a:buNone/>
            </a:pPr>
            <a:r>
              <a:rPr lang="en-US" altLang="zh-CN" sz="2400" b="1" dirty="0">
                <a:solidFill>
                  <a:srgbClr val="FFFFFF"/>
                </a:solidFill>
                <a:latin typeface="Arial" panose="020B0604020202020204" pitchFamily="34" charset="0"/>
                <a:cs typeface="Arial" panose="020B0604020202020204" pitchFamily="34" charset="0"/>
              </a:rPr>
              <a:t>Real data streams</a:t>
            </a:r>
            <a:endParaRPr lang="en-US" altLang="zh-CN" sz="2400" b="1" dirty="0">
              <a:solidFill>
                <a:srgbClr val="FFFFFF"/>
              </a:solidFill>
              <a:latin typeface="Arial" panose="020B060402020202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Various improved sketches</a:t>
              </a:r>
              <a:endParaRPr 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60" name="文本框 59"/>
          <p:cNvSpPr txBox="1"/>
          <p:nvPr/>
        </p:nvSpPr>
        <p:spPr>
          <a:xfrm>
            <a:off x="6866477" y="2967335"/>
            <a:ext cx="5050868" cy="369332"/>
          </a:xfrm>
          <a:prstGeom prst="rect">
            <a:avLst/>
          </a:prstGeom>
          <a:noFill/>
        </p:spPr>
        <p:txBody>
          <a:bodyPr wrap="square" rtlCol="0">
            <a:spAutoFit/>
          </a:bodyPr>
          <a:lstStyle/>
          <a:p>
            <a:endParaRPr lang="en-US" altLang="zh-CN" i="1" dirty="0">
              <a:latin typeface="+mn-lt"/>
            </a:endParaRPr>
          </a:p>
        </p:txBody>
      </p:sp>
      <p:sp>
        <p:nvSpPr>
          <p:cNvPr id="4" name="文本框 3"/>
          <p:cNvSpPr txBox="1"/>
          <p:nvPr/>
        </p:nvSpPr>
        <p:spPr>
          <a:xfrm>
            <a:off x="2326013" y="2964287"/>
            <a:ext cx="1736279" cy="646331"/>
          </a:xfrm>
          <a:prstGeom prst="rect">
            <a:avLst/>
          </a:prstGeom>
        </p:spPr>
        <p:style>
          <a:lnRef idx="1">
            <a:schemeClr val="accent4"/>
          </a:lnRef>
          <a:fillRef idx="2">
            <a:schemeClr val="accent4"/>
          </a:fillRef>
          <a:effectRef idx="1">
            <a:schemeClr val="accent4"/>
          </a:effectRef>
          <a:fontRef idx="minor">
            <a:schemeClr val="dk1"/>
          </a:fontRef>
        </p:style>
        <p:txBody>
          <a:bodyPr wrap="square" rtlCol="0">
            <a:spAutoFit/>
          </a:bodyPr>
          <a:lstStyle/>
          <a:p>
            <a:pPr algn="ctr"/>
            <a:r>
              <a:rPr lang="en-US" altLang="zh-CN" b="1" dirty="0"/>
              <a:t>Fixed-size</a:t>
            </a:r>
            <a:endParaRPr lang="en-US" altLang="zh-CN" b="1" dirty="0"/>
          </a:p>
          <a:p>
            <a:pPr algn="ctr"/>
            <a:r>
              <a:rPr lang="en-US" altLang="zh-CN" b="1" dirty="0"/>
              <a:t>counter</a:t>
            </a:r>
            <a:endParaRPr lang="en-US" altLang="zh-CN" b="1" dirty="0"/>
          </a:p>
        </p:txBody>
      </p:sp>
      <p:sp>
        <p:nvSpPr>
          <p:cNvPr id="8" name="文本框 7"/>
          <p:cNvSpPr txBox="1"/>
          <p:nvPr/>
        </p:nvSpPr>
        <p:spPr>
          <a:xfrm>
            <a:off x="2144042" y="3817936"/>
            <a:ext cx="2100220" cy="1200329"/>
          </a:xfrm>
          <a:prstGeom prst="rect">
            <a:avLst/>
          </a:prstGeom>
          <a:noFill/>
        </p:spPr>
        <p:txBody>
          <a:bodyPr wrap="square" rtlCol="0">
            <a:spAutoFit/>
          </a:bodyPr>
          <a:lstStyle/>
          <a:p>
            <a:pPr algn="ctr"/>
            <a:r>
              <a:rPr lang="en-US" altLang="zh-CN" dirty="0">
                <a:latin typeface="+mn-lt"/>
                <a:ea typeface="汉仪特细等线简" panose="02010604000101010101" pitchFamily="2" charset="-122"/>
                <a:cs typeface="Arial" panose="020B0604020202020204" pitchFamily="34" charset="0"/>
              </a:rPr>
              <a:t>CM-sketch</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CU-sketch</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Space-saving</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a:t>
            </a:r>
            <a:endParaRPr lang="en-US" altLang="zh-CN" dirty="0">
              <a:latin typeface="+mn-lt"/>
              <a:ea typeface="汉仪特细等线简" panose="02010604000101010101" pitchFamily="2" charset="-122"/>
              <a:cs typeface="Arial" panose="020B0604020202020204" pitchFamily="34" charset="0"/>
            </a:endParaRPr>
          </a:p>
        </p:txBody>
      </p:sp>
      <p:sp>
        <p:nvSpPr>
          <p:cNvPr id="9" name="箭头: 下 8"/>
          <p:cNvSpPr/>
          <p:nvPr/>
        </p:nvSpPr>
        <p:spPr>
          <a:xfrm rot="14644946">
            <a:off x="5681097" y="880468"/>
            <a:ext cx="549213" cy="2545638"/>
          </a:xfrm>
          <a:prstGeom prst="downArrow">
            <a:avLst/>
          </a:prstGeom>
          <a:gradFill>
            <a:gsLst>
              <a:gs pos="0">
                <a:srgbClr val="B2DC9D"/>
              </a:gs>
              <a:gs pos="70000">
                <a:schemeClr val="accent6">
                  <a:satMod val="110000"/>
                  <a:lumMod val="100000"/>
                  <a:shade val="100000"/>
                </a:schemeClr>
              </a:gs>
              <a:gs pos="100000">
                <a:schemeClr val="accent6">
                  <a:lumMod val="99000"/>
                  <a:satMod val="120000"/>
                  <a:shade val="78000"/>
                </a:schemeClr>
              </a:gs>
            </a:gsLst>
          </a:gradFill>
        </p:spPr>
        <p:style>
          <a:lnRef idx="1">
            <a:schemeClr val="accent6"/>
          </a:lnRef>
          <a:fillRef idx="3">
            <a:schemeClr val="accent6"/>
          </a:fillRef>
          <a:effectRef idx="2">
            <a:schemeClr val="accent6"/>
          </a:effectRef>
          <a:fontRef idx="minor">
            <a:schemeClr val="lt1"/>
          </a:fontRef>
        </p:style>
        <p:txBody>
          <a:bodyPr rtlCol="0" anchor="ctr"/>
          <a:lstStyle/>
          <a:p>
            <a:pPr algn="ctr"/>
            <a:endParaRPr lang="zh-CN" altLang="en-US"/>
          </a:p>
        </p:txBody>
      </p:sp>
      <p:sp>
        <p:nvSpPr>
          <p:cNvPr id="10" name="箭头: 下 9"/>
          <p:cNvSpPr/>
          <p:nvPr/>
        </p:nvSpPr>
        <p:spPr>
          <a:xfrm rot="17830448">
            <a:off x="5640952" y="3206140"/>
            <a:ext cx="508267" cy="2499491"/>
          </a:xfrm>
          <a:prstGeom prst="downArrow">
            <a:avLst/>
          </a:prstGeom>
          <a:gradFill>
            <a:gsLst>
              <a:gs pos="0">
                <a:srgbClr val="A1BEE9">
                  <a:alpha val="50000"/>
                </a:srgbClr>
              </a:gs>
              <a:gs pos="70000">
                <a:srgbClr val="A1BEE9"/>
              </a:gs>
              <a:gs pos="100000">
                <a:srgbClr val="A1BEE9"/>
              </a:gs>
            </a:gsLst>
            <a:lin ang="5400000" scaled="0"/>
          </a:gradFill>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a:p>
        </p:txBody>
      </p:sp>
      <p:grpSp>
        <p:nvGrpSpPr>
          <p:cNvPr id="17" name="组合 16"/>
          <p:cNvGrpSpPr/>
          <p:nvPr/>
        </p:nvGrpSpPr>
        <p:grpSpPr>
          <a:xfrm>
            <a:off x="7419095" y="550871"/>
            <a:ext cx="2529657" cy="2645752"/>
            <a:chOff x="7294459" y="1077939"/>
            <a:chExt cx="2529657" cy="2645752"/>
          </a:xfrm>
        </p:grpSpPr>
        <p:sp>
          <p:nvSpPr>
            <p:cNvPr id="2" name="矩形 1"/>
            <p:cNvSpPr/>
            <p:nvPr/>
          </p:nvSpPr>
          <p:spPr>
            <a:xfrm>
              <a:off x="7294459" y="1077939"/>
              <a:ext cx="2529657" cy="2645752"/>
            </a:xfrm>
            <a:prstGeom prst="rect">
              <a:avLst/>
            </a:prstGeom>
            <a:noFill/>
            <a:ln w="38100" cap="flat" cmpd="sng" algn="ctr">
              <a:solidFill>
                <a:schemeClr val="accent6"/>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sz="1400" dirty="0"/>
            </a:p>
          </p:txBody>
        </p:sp>
        <p:sp>
          <p:nvSpPr>
            <p:cNvPr id="11" name="文本框 10"/>
            <p:cNvSpPr txBox="1"/>
            <p:nvPr/>
          </p:nvSpPr>
          <p:spPr>
            <a:xfrm>
              <a:off x="7557210" y="1419172"/>
              <a:ext cx="1966711" cy="369332"/>
            </a:xfrm>
            <a:prstGeom prst="rect">
              <a:avLst/>
            </a:prstGeom>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altLang="zh-CN" b="1" dirty="0"/>
                <a:t>Self-adjusting</a:t>
              </a:r>
              <a:endParaRPr lang="zh-CN" altLang="en-US" b="1" dirty="0"/>
            </a:p>
          </p:txBody>
        </p:sp>
        <p:sp>
          <p:nvSpPr>
            <p:cNvPr id="12" name="文本框 11"/>
            <p:cNvSpPr txBox="1"/>
            <p:nvPr/>
          </p:nvSpPr>
          <p:spPr>
            <a:xfrm>
              <a:off x="7646767" y="2014267"/>
              <a:ext cx="1787596" cy="923330"/>
            </a:xfrm>
            <a:prstGeom prst="rect">
              <a:avLst/>
            </a:prstGeom>
            <a:noFill/>
          </p:spPr>
          <p:txBody>
            <a:bodyPr wrap="square" rtlCol="0">
              <a:spAutoFit/>
            </a:bodyPr>
            <a:lstStyle/>
            <a:p>
              <a:pPr algn="ctr"/>
              <a:r>
                <a:rPr lang="en-US" altLang="zh-CN" dirty="0">
                  <a:latin typeface="+mn-lt"/>
                  <a:ea typeface="汉仪特细等线简" panose="02010604000101010101" pitchFamily="2" charset="-122"/>
                  <a:cs typeface="Arial" panose="020B0604020202020204" pitchFamily="34" charset="0"/>
                </a:rPr>
                <a:t>DHS</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SALSA</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a:t>
              </a:r>
              <a:endParaRPr lang="en-US" altLang="zh-CN" dirty="0">
                <a:latin typeface="+mn-lt"/>
                <a:ea typeface="汉仪特细等线简" panose="02010604000101010101" pitchFamily="2" charset="-122"/>
                <a:cs typeface="Arial" panose="020B0604020202020204" pitchFamily="34" charset="0"/>
              </a:endParaRPr>
            </a:p>
          </p:txBody>
        </p:sp>
      </p:grpSp>
      <p:sp>
        <p:nvSpPr>
          <p:cNvPr id="15" name="文本框 14"/>
          <p:cNvSpPr txBox="1"/>
          <p:nvPr/>
        </p:nvSpPr>
        <p:spPr>
          <a:xfrm>
            <a:off x="4930453" y="2849268"/>
            <a:ext cx="2331094" cy="830997"/>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altLang="zh-CN" sz="1600" dirty="0">
                <a:solidFill>
                  <a:schemeClr val="tx1"/>
                </a:solidFill>
                <a:ea typeface="汉仪特细等线简" panose="02010604000101010101" pitchFamily="2" charset="-122"/>
                <a:cs typeface="Arial" panose="020B0604020202020204" pitchFamily="34" charset="0"/>
              </a:rPr>
              <a:t>To better accommodate both hot &amp; cold items</a:t>
            </a:r>
            <a:endParaRPr lang="en-US" altLang="zh-CN" sz="1600" dirty="0">
              <a:solidFill>
                <a:schemeClr val="tx1"/>
              </a:solidFill>
              <a:ea typeface="汉仪特细等线简" panose="02010604000101010101" pitchFamily="2" charset="-122"/>
              <a:cs typeface="Arial" panose="020B0604020202020204" pitchFamily="34" charset="0"/>
            </a:endParaRPr>
          </a:p>
        </p:txBody>
      </p:sp>
      <p:grpSp>
        <p:nvGrpSpPr>
          <p:cNvPr id="19" name="组合 18"/>
          <p:cNvGrpSpPr/>
          <p:nvPr/>
        </p:nvGrpSpPr>
        <p:grpSpPr>
          <a:xfrm>
            <a:off x="7261547" y="3817936"/>
            <a:ext cx="2889338" cy="2645752"/>
            <a:chOff x="7261547" y="3817936"/>
            <a:chExt cx="2889338" cy="2645752"/>
          </a:xfrm>
        </p:grpSpPr>
        <p:sp>
          <p:nvSpPr>
            <p:cNvPr id="13" name="文本框 12"/>
            <p:cNvSpPr txBox="1"/>
            <p:nvPr/>
          </p:nvSpPr>
          <p:spPr>
            <a:xfrm>
              <a:off x="7681844" y="4142113"/>
              <a:ext cx="1966711" cy="369332"/>
            </a:xfrm>
            <a:prstGeom prst="rect">
              <a:avLst/>
            </a:prstGeom>
          </p:spPr>
          <p:style>
            <a:lnRef idx="1">
              <a:schemeClr val="accent5"/>
            </a:lnRef>
            <a:fillRef idx="2">
              <a:schemeClr val="accent5"/>
            </a:fillRef>
            <a:effectRef idx="1">
              <a:schemeClr val="accent5"/>
            </a:effectRef>
            <a:fontRef idx="minor">
              <a:schemeClr val="dk1"/>
            </a:fontRef>
          </p:style>
          <p:txBody>
            <a:bodyPr wrap="square" rtlCol="0">
              <a:spAutoFit/>
            </a:bodyPr>
            <a:lstStyle/>
            <a:p>
              <a:pPr algn="ctr"/>
              <a:r>
                <a:rPr lang="en-US" altLang="zh-CN" b="1" dirty="0"/>
                <a:t>Hierarchical</a:t>
              </a:r>
              <a:endParaRPr lang="zh-CN" altLang="en-US" b="1" dirty="0"/>
            </a:p>
          </p:txBody>
        </p:sp>
        <p:sp>
          <p:nvSpPr>
            <p:cNvPr id="14" name="文本框 13"/>
            <p:cNvSpPr txBox="1"/>
            <p:nvPr/>
          </p:nvSpPr>
          <p:spPr>
            <a:xfrm>
              <a:off x="7261547" y="4770636"/>
              <a:ext cx="2889338" cy="1200329"/>
            </a:xfrm>
            <a:prstGeom prst="rect">
              <a:avLst/>
            </a:prstGeom>
            <a:noFill/>
          </p:spPr>
          <p:txBody>
            <a:bodyPr wrap="square" rtlCol="0">
              <a:spAutoFit/>
            </a:bodyPr>
            <a:lstStyle/>
            <a:p>
              <a:pPr algn="ctr"/>
              <a:r>
                <a:rPr lang="en-US" altLang="zh-CN" dirty="0">
                  <a:latin typeface="+mn-lt"/>
                  <a:ea typeface="汉仪特细等线简" panose="02010604000101010101" pitchFamily="2" charset="-122"/>
                  <a:cs typeface="Arial" panose="020B0604020202020204" pitchFamily="34" charset="0"/>
                </a:rPr>
                <a:t>Elastic sketch</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Augmented sketch</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Pyramid sketch</a:t>
              </a:r>
              <a:endParaRPr lang="en-US" altLang="zh-CN" dirty="0">
                <a:latin typeface="+mn-lt"/>
                <a:ea typeface="汉仪特细等线简" panose="02010604000101010101" pitchFamily="2" charset="-122"/>
                <a:cs typeface="Arial" panose="020B0604020202020204" pitchFamily="34" charset="0"/>
              </a:endParaRPr>
            </a:p>
            <a:p>
              <a:pPr algn="ctr"/>
              <a:r>
                <a:rPr lang="en-US" altLang="zh-CN" dirty="0">
                  <a:latin typeface="+mn-lt"/>
                  <a:ea typeface="汉仪特细等线简" panose="02010604000101010101" pitchFamily="2" charset="-122"/>
                  <a:cs typeface="Arial" panose="020B0604020202020204" pitchFamily="34" charset="0"/>
                </a:rPr>
                <a:t>······</a:t>
              </a:r>
              <a:endParaRPr lang="en-US" altLang="zh-CN" dirty="0">
                <a:latin typeface="+mn-lt"/>
                <a:ea typeface="汉仪特细等线简" panose="02010604000101010101" pitchFamily="2" charset="-122"/>
                <a:cs typeface="Arial" panose="020B0604020202020204" pitchFamily="34" charset="0"/>
              </a:endParaRPr>
            </a:p>
          </p:txBody>
        </p:sp>
        <p:sp>
          <p:nvSpPr>
            <p:cNvPr id="16" name="矩形 15"/>
            <p:cNvSpPr/>
            <p:nvPr/>
          </p:nvSpPr>
          <p:spPr>
            <a:xfrm>
              <a:off x="7400372" y="3817936"/>
              <a:ext cx="2529657" cy="2645752"/>
            </a:xfrm>
            <a:prstGeom prst="rect">
              <a:avLst/>
            </a:prstGeom>
            <a:noFill/>
            <a:ln w="38100" cap="flat" cmpd="sng" algn="ctr">
              <a:solidFill>
                <a:srgbClr val="A1BEE9"/>
              </a:solidFill>
              <a:prstDash val="solid"/>
              <a:round/>
              <a:headEnd type="none" w="med" len="med"/>
              <a:tailEnd type="none" w="med" len="med"/>
            </a:ln>
          </p:spPr>
          <p:style>
            <a:lnRef idx="0">
              <a:scrgbClr r="0" g="0" b="0"/>
            </a:lnRef>
            <a:fillRef idx="0">
              <a:scrgbClr r="0" g="0" b="0"/>
            </a:fillRef>
            <a:effectRef idx="0">
              <a:scrgbClr r="0" g="0" b="0"/>
            </a:effectRef>
            <a:fontRef idx="minor">
              <a:schemeClr val="accent6"/>
            </a:fontRef>
          </p:style>
          <p:txBody>
            <a:bodyPr rtlCol="0" anchor="ctr"/>
            <a:lstStyle/>
            <a:p>
              <a:pPr algn="ctr"/>
              <a:endParaRPr lang="zh-CN" altLang="en-US" sz="1400" dirty="0"/>
            </a:p>
          </p:txBody>
        </p:sp>
      </p:gr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矩形: 圆角 12"/>
          <p:cNvSpPr/>
          <p:nvPr/>
        </p:nvSpPr>
        <p:spPr>
          <a:xfrm>
            <a:off x="794456" y="4672486"/>
            <a:ext cx="5049296" cy="1251204"/>
          </a:xfrm>
          <a:prstGeom prst="roundRect">
            <a:avLst/>
          </a:prstGeom>
          <a:gradFill flip="none" rotWithShape="1">
            <a:gsLst>
              <a:gs pos="0">
                <a:srgbClr val="F4ADAA">
                  <a:alpha val="0"/>
                </a:srgbClr>
              </a:gs>
              <a:gs pos="46000">
                <a:srgbClr val="F4ADAA">
                  <a:alpha val="20000"/>
                </a:srgbClr>
              </a:gs>
              <a:gs pos="100000">
                <a:srgbClr val="F4ADAA">
                  <a:alpha val="10000"/>
                </a:srgbClr>
              </a:gs>
            </a:gsLst>
            <a:lin ang="2700000" scaled="1"/>
            <a:tileRect/>
          </a:gradFill>
          <a:ln>
            <a:gradFill>
              <a:gsLst>
                <a:gs pos="0">
                  <a:srgbClr val="F4ADAA">
                    <a:alpha val="0"/>
                  </a:srgbClr>
                </a:gs>
                <a:gs pos="62000">
                  <a:srgbClr val="F4ADAA">
                    <a:alpha val="50000"/>
                  </a:srgbClr>
                </a:gs>
                <a:gs pos="100000">
                  <a:srgbClr val="F4ADAA"/>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矩形: 圆角 11"/>
          <p:cNvSpPr/>
          <p:nvPr/>
        </p:nvSpPr>
        <p:spPr>
          <a:xfrm>
            <a:off x="794456" y="3164910"/>
            <a:ext cx="5049296" cy="1170651"/>
          </a:xfrm>
          <a:prstGeom prst="roundRect">
            <a:avLst/>
          </a:prstGeom>
          <a:gradFill flip="none" rotWithShape="1">
            <a:gsLst>
              <a:gs pos="0">
                <a:srgbClr val="A1BEE9">
                  <a:alpha val="0"/>
                </a:srgbClr>
              </a:gs>
              <a:gs pos="46000">
                <a:srgbClr val="A1BEE9">
                  <a:alpha val="20000"/>
                </a:srgbClr>
              </a:gs>
              <a:gs pos="99000">
                <a:srgbClr val="A1BEE9">
                  <a:alpha val="10000"/>
                </a:srgbClr>
              </a:gs>
            </a:gsLst>
            <a:lin ang="2700000" scaled="1"/>
            <a:tileRect/>
          </a:gradFill>
          <a:ln>
            <a:gradFill>
              <a:gsLst>
                <a:gs pos="0">
                  <a:schemeClr val="accent1">
                    <a:lumMod val="5000"/>
                    <a:lumOff val="95000"/>
                  </a:schemeClr>
                </a:gs>
                <a:gs pos="61000">
                  <a:srgbClr val="A1BEE9">
                    <a:alpha val="50000"/>
                  </a:srgbClr>
                </a:gs>
                <a:gs pos="100000">
                  <a:srgbClr val="A1BEE9"/>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矩形: 圆角 10"/>
          <p:cNvSpPr/>
          <p:nvPr/>
        </p:nvSpPr>
        <p:spPr>
          <a:xfrm>
            <a:off x="794456" y="1657334"/>
            <a:ext cx="5049296" cy="1170651"/>
          </a:xfrm>
          <a:prstGeom prst="roundRect">
            <a:avLst/>
          </a:prstGeom>
          <a:gradFill flip="none" rotWithShape="1">
            <a:gsLst>
              <a:gs pos="0">
                <a:srgbClr val="B2DC9D">
                  <a:alpha val="0"/>
                </a:srgbClr>
              </a:gs>
              <a:gs pos="46000">
                <a:srgbClr val="B2DC9D">
                  <a:alpha val="20000"/>
                </a:srgbClr>
              </a:gs>
              <a:gs pos="100000">
                <a:srgbClr val="B2DC9D">
                  <a:alpha val="10000"/>
                </a:srgbClr>
              </a:gs>
            </a:gsLst>
            <a:lin ang="2700000" scaled="1"/>
            <a:tileRect/>
          </a:gradFill>
          <a:ln>
            <a:gradFill>
              <a:gsLst>
                <a:gs pos="0">
                  <a:schemeClr val="accent1">
                    <a:lumMod val="5000"/>
                    <a:lumOff val="95000"/>
                  </a:schemeClr>
                </a:gs>
                <a:gs pos="62000">
                  <a:srgbClr val="B2DC9D">
                    <a:alpha val="50000"/>
                  </a:srgbClr>
                </a:gs>
                <a:gs pos="100000">
                  <a:srgbClr val="B2DC9D"/>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Hierarchical</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21" name="文本框 20"/>
          <p:cNvSpPr txBox="1"/>
          <p:nvPr/>
        </p:nvSpPr>
        <p:spPr>
          <a:xfrm>
            <a:off x="8087185" y="5040672"/>
            <a:ext cx="2331094" cy="584775"/>
          </a:xfrm>
          <a:prstGeom prst="rect">
            <a:avLst/>
          </a:prstGeom>
          <a:noFill/>
          <a:ln w="9525" cap="flat" cmpd="sng" algn="ctr">
            <a:noFill/>
            <a:prstDash val="solid"/>
            <a:round/>
            <a:headEnd type="none" w="med" len="med"/>
            <a:tailEnd type="none" w="med" len="med"/>
          </a:ln>
        </p:spPr>
        <p:style>
          <a:lnRef idx="0">
            <a:scrgbClr r="0" g="0" b="0"/>
          </a:lnRef>
          <a:fillRef idx="0">
            <a:scrgbClr r="0" g="0" b="0"/>
          </a:fillRef>
          <a:effectRef idx="0">
            <a:scrgbClr r="0" g="0" b="0"/>
          </a:effectRef>
          <a:fontRef idx="minor">
            <a:schemeClr val="accent3"/>
          </a:fontRef>
        </p:style>
        <p:txBody>
          <a:bodyPr wrap="square" rtlCol="0">
            <a:spAutoFit/>
          </a:bodyPr>
          <a:lstStyle/>
          <a:p>
            <a:pPr algn="ctr"/>
            <a:r>
              <a:rPr lang="en-US" altLang="zh-CN" sz="1600" dirty="0">
                <a:solidFill>
                  <a:schemeClr val="tx1"/>
                </a:solidFill>
                <a:ea typeface="汉仪特细等线简" panose="02010604000101010101" pitchFamily="2" charset="-122"/>
                <a:cs typeface="Arial" panose="020B0604020202020204" pitchFamily="34" charset="0"/>
              </a:rPr>
              <a:t>Hierarchical sketch</a:t>
            </a:r>
            <a:endParaRPr lang="en-US" altLang="zh-CN" sz="1600" dirty="0">
              <a:solidFill>
                <a:schemeClr val="tx1"/>
              </a:solidFill>
              <a:ea typeface="汉仪特细等线简" panose="02010604000101010101" pitchFamily="2" charset="-122"/>
              <a:cs typeface="Arial" panose="020B0604020202020204" pitchFamily="34" charset="0"/>
            </a:endParaRPr>
          </a:p>
          <a:p>
            <a:pPr algn="ctr"/>
            <a:r>
              <a:rPr lang="en-US" altLang="zh-CN" sz="1600" dirty="0">
                <a:solidFill>
                  <a:schemeClr val="tx1"/>
                </a:solidFill>
                <a:ea typeface="汉仪特细等线简" panose="02010604000101010101" pitchFamily="2" charset="-122"/>
                <a:cs typeface="Arial" panose="020B0604020202020204" pitchFamily="34" charset="0"/>
              </a:rPr>
              <a:t>outline</a:t>
            </a:r>
            <a:endParaRPr lang="en-US" altLang="zh-CN" sz="1600" dirty="0">
              <a:solidFill>
                <a:schemeClr val="tx1"/>
              </a:solidFill>
              <a:ea typeface="汉仪特细等线简" panose="02010604000101010101" pitchFamily="2" charset="-122"/>
              <a:cs typeface="Arial" panose="020B0604020202020204" pitchFamily="34" charset="0"/>
            </a:endParaRPr>
          </a:p>
        </p:txBody>
      </p:sp>
      <p:sp>
        <p:nvSpPr>
          <p:cNvPr id="22" name="TextBox 3"/>
          <p:cNvSpPr txBox="1">
            <a:spLocks noChangeArrowheads="1"/>
          </p:cNvSpPr>
          <p:nvPr/>
        </p:nvSpPr>
        <p:spPr bwMode="auto">
          <a:xfrm>
            <a:off x="794625" y="1683514"/>
            <a:ext cx="5896568" cy="1600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2600" b="1" u="sng" dirty="0">
                <a:latin typeface="+mn-lt"/>
                <a:cs typeface="Times New Roman" panose="02020603050405020304" pitchFamily="18" charset="0"/>
              </a:rPr>
              <a:t>Augmented Sketch</a:t>
            </a:r>
            <a:endParaRPr lang="en-US" altLang="zh-CN" sz="2600" b="1" u="sng" dirty="0">
              <a:latin typeface="+mn-lt"/>
              <a:cs typeface="Times New Roman" panose="02020603050405020304" pitchFamily="18" charset="0"/>
            </a:endParaRPr>
          </a:p>
          <a:p>
            <a:pPr eaLnBrk="1" hangingPunct="1">
              <a:lnSpc>
                <a:spcPct val="100000"/>
              </a:lnSpc>
              <a:spcBef>
                <a:spcPct val="0"/>
              </a:spcBef>
              <a:buFontTx/>
              <a:buNone/>
            </a:pPr>
            <a:r>
              <a:rPr lang="en-US" sz="1800" b="1" dirty="0">
                <a:latin typeface="+mn-lt"/>
                <a:cs typeface="Times New Roman" panose="02020603050405020304" pitchFamily="18" charset="0"/>
              </a:rPr>
              <a:t>Pros: </a:t>
            </a:r>
            <a:r>
              <a:rPr lang="en-US" altLang="zh-CN" sz="1800" dirty="0">
                <a:latin typeface="+mn-lt"/>
                <a:cs typeface="Times New Roman" panose="02020603050405020304" pitchFamily="18" charset="0"/>
              </a:rPr>
              <a:t>hot items always in the filter.</a:t>
            </a:r>
            <a:endParaRPr lang="en-US" sz="1800" dirty="0">
              <a:latin typeface="+mn-lt"/>
              <a:cs typeface="Times New Roman" panose="02020603050405020304" pitchFamily="18" charset="0"/>
            </a:endParaRPr>
          </a:p>
          <a:p>
            <a:pPr eaLnBrk="1" hangingPunct="1">
              <a:lnSpc>
                <a:spcPct val="100000"/>
              </a:lnSpc>
              <a:spcBef>
                <a:spcPct val="0"/>
              </a:spcBef>
              <a:buFontTx/>
              <a:buNone/>
            </a:pPr>
            <a:r>
              <a:rPr lang="en-US" sz="1800" b="1" dirty="0">
                <a:latin typeface="+mn-lt"/>
                <a:cs typeface="Times New Roman" panose="02020603050405020304" pitchFamily="18" charset="0"/>
              </a:rPr>
              <a:t>Cons: </a:t>
            </a:r>
            <a:r>
              <a:rPr lang="en-US" sz="1800" dirty="0">
                <a:latin typeface="+mn-lt"/>
                <a:cs typeface="Times New Roman" panose="02020603050405020304" pitchFamily="18" charset="0"/>
              </a:rPr>
              <a:t>exchange greatly reduce speed.</a:t>
            </a:r>
            <a:endParaRPr lang="en-US" sz="1800" dirty="0">
              <a:latin typeface="+mn-lt"/>
              <a:cs typeface="Times New Roman" panose="02020603050405020304" pitchFamily="18" charset="0"/>
            </a:endParaRPr>
          </a:p>
          <a:p>
            <a:pPr eaLnBrk="1" hangingPunct="1">
              <a:lnSpc>
                <a:spcPct val="100000"/>
              </a:lnSpc>
              <a:spcBef>
                <a:spcPct val="0"/>
              </a:spcBef>
              <a:buFontTx/>
              <a:buNone/>
            </a:pPr>
            <a:endParaRPr lang="en-US" sz="1800" dirty="0">
              <a:latin typeface="+mn-lt"/>
              <a:cs typeface="Times New Roman" panose="02020603050405020304" pitchFamily="18" charset="0"/>
            </a:endParaRPr>
          </a:p>
          <a:p>
            <a:pPr eaLnBrk="1" hangingPunct="1">
              <a:lnSpc>
                <a:spcPct val="100000"/>
              </a:lnSpc>
              <a:spcBef>
                <a:spcPct val="0"/>
              </a:spcBef>
              <a:buFontTx/>
              <a:buNone/>
            </a:pPr>
            <a:endParaRPr lang="en-US" sz="1800" dirty="0">
              <a:latin typeface="+mn-lt"/>
              <a:cs typeface="Times New Roman" panose="02020603050405020304" pitchFamily="18" charset="0"/>
            </a:endParaRPr>
          </a:p>
        </p:txBody>
      </p:sp>
      <p:sp>
        <p:nvSpPr>
          <p:cNvPr id="4" name="文本框 3"/>
          <p:cNvSpPr txBox="1"/>
          <p:nvPr/>
        </p:nvSpPr>
        <p:spPr>
          <a:xfrm>
            <a:off x="794456" y="3171568"/>
            <a:ext cx="6106510" cy="1046440"/>
          </a:xfrm>
          <a:prstGeom prst="rect">
            <a:avLst/>
          </a:prstGeom>
          <a:noFill/>
        </p:spPr>
        <p:txBody>
          <a:bodyPr wrap="square">
            <a:spAutoFit/>
          </a:bodyPr>
          <a:lstStyle/>
          <a:p>
            <a:pPr eaLnBrk="1" hangingPunct="1">
              <a:lnSpc>
                <a:spcPct val="100000"/>
              </a:lnSpc>
              <a:spcBef>
                <a:spcPct val="0"/>
              </a:spcBef>
              <a:buFontTx/>
              <a:buNone/>
            </a:pPr>
            <a:r>
              <a:rPr lang="en-US" altLang="zh-CN" sz="2600" b="1" u="sng" dirty="0">
                <a:latin typeface="+mn-lt"/>
                <a:cs typeface="Times New Roman" panose="02020603050405020304" pitchFamily="18" charset="0"/>
              </a:rPr>
              <a:t>Elastic Sketch</a:t>
            </a:r>
            <a:endParaRPr lang="en-US" altLang="zh-CN" sz="2600" b="1" u="sng" dirty="0">
              <a:latin typeface="+mn-lt"/>
              <a:cs typeface="Times New Roman" panose="02020603050405020304" pitchFamily="18" charset="0"/>
            </a:endParaRPr>
          </a:p>
          <a:p>
            <a:pPr eaLnBrk="1" hangingPunct="1">
              <a:lnSpc>
                <a:spcPct val="100000"/>
              </a:lnSpc>
              <a:spcBef>
                <a:spcPct val="0"/>
              </a:spcBef>
              <a:buFontTx/>
              <a:buNone/>
            </a:pPr>
            <a:r>
              <a:rPr lang="en-US" altLang="zh-CN" sz="1800" b="1" dirty="0">
                <a:latin typeface="+mn-lt"/>
                <a:cs typeface="Times New Roman" panose="02020603050405020304" pitchFamily="18" charset="0"/>
              </a:rPr>
              <a:t>Pros: </a:t>
            </a:r>
            <a:r>
              <a:rPr lang="en-US" altLang="zh-CN" sz="1800" dirty="0">
                <a:latin typeface="+mn-lt"/>
                <a:cs typeface="Times New Roman" panose="02020603050405020304" pitchFamily="18" charset="0"/>
              </a:rPr>
              <a:t>No exchange </a:t>
            </a: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very high speed.</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en-US" altLang="zh-CN" sz="1800" b="1" dirty="0">
                <a:latin typeface="+mn-lt"/>
                <a:cs typeface="Times New Roman" panose="02020603050405020304" pitchFamily="18" charset="0"/>
              </a:rPr>
              <a:t>Cons: </a:t>
            </a:r>
            <a:r>
              <a:rPr lang="en-US" altLang="zh-CN" sz="1800" dirty="0">
                <a:latin typeface="+mn-lt"/>
                <a:cs typeface="Times New Roman" panose="02020603050405020304" pitchFamily="18" charset="0"/>
              </a:rPr>
              <a:t>hot item may be accidentally expelled.</a:t>
            </a:r>
            <a:endParaRPr lang="en-US" altLang="zh-CN" sz="1800" dirty="0">
              <a:latin typeface="+mn-lt"/>
              <a:cs typeface="Times New Roman" panose="02020603050405020304" pitchFamily="18" charset="0"/>
            </a:endParaRPr>
          </a:p>
        </p:txBody>
      </p:sp>
      <p:sp>
        <p:nvSpPr>
          <p:cNvPr id="9" name="文本框 8"/>
          <p:cNvSpPr txBox="1"/>
          <p:nvPr/>
        </p:nvSpPr>
        <p:spPr>
          <a:xfrm>
            <a:off x="794456" y="4599470"/>
            <a:ext cx="6106510" cy="1600438"/>
          </a:xfrm>
          <a:prstGeom prst="rect">
            <a:avLst/>
          </a:prstGeom>
          <a:noFill/>
        </p:spPr>
        <p:txBody>
          <a:bodyPr wrap="square">
            <a:spAutoFit/>
          </a:bodyPr>
          <a:lstStyle/>
          <a:p>
            <a:pPr eaLnBrk="1" hangingPunct="1">
              <a:lnSpc>
                <a:spcPct val="100000"/>
              </a:lnSpc>
              <a:spcBef>
                <a:spcPct val="0"/>
              </a:spcBef>
              <a:buFontTx/>
              <a:buNone/>
            </a:pPr>
            <a:r>
              <a:rPr lang="en-US" altLang="zh-CN" sz="2600" b="1" u="sng" dirty="0">
                <a:latin typeface="+mn-lt"/>
                <a:cs typeface="Times New Roman" panose="02020603050405020304" pitchFamily="18" charset="0"/>
              </a:rPr>
              <a:t>Pyramid Sketch</a:t>
            </a:r>
            <a:endParaRPr lang="en-US" altLang="zh-CN" sz="2600" b="1" u="sng" dirty="0">
              <a:latin typeface="+mn-lt"/>
              <a:cs typeface="Times New Roman" panose="02020603050405020304" pitchFamily="18" charset="0"/>
            </a:endParaRPr>
          </a:p>
          <a:p>
            <a:pPr eaLnBrk="1" hangingPunct="1">
              <a:lnSpc>
                <a:spcPct val="100000"/>
              </a:lnSpc>
              <a:spcBef>
                <a:spcPct val="0"/>
              </a:spcBef>
              <a:buFontTx/>
              <a:buNone/>
            </a:pPr>
            <a:r>
              <a:rPr lang="en-US" altLang="zh-CN" sz="1800" b="1" dirty="0">
                <a:latin typeface="+mn-lt"/>
                <a:cs typeface="Times New Roman" panose="02020603050405020304" pitchFamily="18" charset="0"/>
              </a:rPr>
              <a:t>Pros: </a:t>
            </a:r>
            <a:r>
              <a:rPr lang="en-US" altLang="zh-CN" sz="1800" dirty="0">
                <a:latin typeface="+mn-lt"/>
                <a:cs typeface="Times New Roman" panose="02020603050405020304" pitchFamily="18" charset="0"/>
              </a:rPr>
              <a:t>Automatically handle overflow.</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en-US" altLang="zh-CN" sz="1800" b="1" dirty="0">
                <a:latin typeface="+mn-lt"/>
                <a:cs typeface="Times New Roman" panose="02020603050405020304" pitchFamily="18" charset="0"/>
              </a:rPr>
              <a:t>Cons: </a:t>
            </a:r>
            <a:r>
              <a:rPr lang="en-US" altLang="zh-CN" sz="1800" dirty="0">
                <a:latin typeface="+mn-lt"/>
                <a:cs typeface="Times New Roman" panose="02020603050405020304" pitchFamily="18" charset="0"/>
              </a:rPr>
              <a:t>access multiple layers for hot items</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en-US" altLang="zh-CN" sz="1800" dirty="0">
                <a:latin typeface="+mn-lt"/>
                <a:cs typeface="Times New Roman" panose="02020603050405020304" pitchFamily="18" charset="0"/>
              </a:rPr>
              <a:t>     </a:t>
            </a: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unsuitable for tasks with hot items.</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endParaRPr lang="en-US" altLang="zh-CN" sz="1800" dirty="0">
              <a:latin typeface="+mn-lt"/>
              <a:cs typeface="Times New Roman" panose="02020603050405020304" pitchFamily="18" charset="0"/>
            </a:endParaRPr>
          </a:p>
        </p:txBody>
      </p:sp>
      <p:pic>
        <p:nvPicPr>
          <p:cNvPr id="2" name="图片 1"/>
          <p:cNvPicPr>
            <a:picLocks noChangeAspect="1"/>
          </p:cNvPicPr>
          <p:nvPr>
            <p:custDataLst>
              <p:tags r:id="rId1"/>
            </p:custDataLst>
          </p:nvPr>
        </p:nvPicPr>
        <p:blipFill>
          <a:blip r:embed="rId2"/>
          <a:stretch>
            <a:fillRect/>
          </a:stretch>
        </p:blipFill>
        <p:spPr>
          <a:xfrm>
            <a:off x="6777990" y="2562860"/>
            <a:ext cx="4949825" cy="2375535"/>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圆角 3"/>
          <p:cNvSpPr/>
          <p:nvPr/>
        </p:nvSpPr>
        <p:spPr>
          <a:xfrm>
            <a:off x="472980" y="2330147"/>
            <a:ext cx="4479572" cy="111062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Self-adjusting</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22" name="TextBox 3"/>
          <p:cNvSpPr txBox="1">
            <a:spLocks noChangeArrowheads="1"/>
          </p:cNvSpPr>
          <p:nvPr/>
        </p:nvSpPr>
        <p:spPr bwMode="auto">
          <a:xfrm>
            <a:off x="498998" y="2446664"/>
            <a:ext cx="4627962" cy="14773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lang="en-US" altLang="zh-CN" sz="1800" dirty="0">
                <a:latin typeface="+mn-lt"/>
                <a:cs typeface="Times New Roman" panose="02020603050405020304" pitchFamily="18" charset="0"/>
              </a:rPr>
              <a:t>Finer segmentation inside the counter </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high accuracy</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endParaRPr lang="en-US" sz="1800" b="1" dirty="0">
              <a:latin typeface="+mn-lt"/>
              <a:cs typeface="Times New Roman" panose="02020603050405020304" pitchFamily="18" charset="0"/>
            </a:endParaRPr>
          </a:p>
          <a:p>
            <a:pPr eaLnBrk="1" hangingPunct="1">
              <a:lnSpc>
                <a:spcPct val="100000"/>
              </a:lnSpc>
              <a:spcBef>
                <a:spcPct val="0"/>
              </a:spcBef>
              <a:buFontTx/>
              <a:buNone/>
            </a:pPr>
            <a:endParaRPr lang="en-US" sz="1800" b="1" dirty="0">
              <a:latin typeface="+mn-lt"/>
              <a:cs typeface="Times New Roman" panose="02020603050405020304" pitchFamily="18" charset="0"/>
            </a:endParaRPr>
          </a:p>
        </p:txBody>
      </p:sp>
      <p:sp>
        <p:nvSpPr>
          <p:cNvPr id="2" name="文本框 14"/>
          <p:cNvSpPr txBox="1">
            <a:spLocks noChangeArrowheads="1"/>
          </p:cNvSpPr>
          <p:nvPr/>
        </p:nvSpPr>
        <p:spPr bwMode="auto">
          <a:xfrm>
            <a:off x="296794" y="1395659"/>
            <a:ext cx="4239762"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kumimoji="1" lang="en-US" altLang="zh-CN" sz="1800" dirty="0">
                <a:latin typeface="+mj-ea"/>
                <a:ea typeface="+mj-ea"/>
                <a:cs typeface="Times New Roman" panose="02020603050405020304" pitchFamily="18" charset="0"/>
              </a:rPr>
              <a:t>Prior</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art</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t>
            </a:r>
            <a:r>
              <a:rPr kumimoji="1" lang="zh-CN" altLang="en-US" sz="1800" dirty="0">
                <a:latin typeface="+mj-ea"/>
                <a:ea typeface="+mj-ea"/>
                <a:cs typeface="Times New Roman" panose="02020603050405020304" pitchFamily="18" charset="0"/>
              </a:rPr>
              <a:t> </a:t>
            </a:r>
            <a:r>
              <a:rPr kumimoji="1" lang="en-US" altLang="zh-CN" sz="1800" b="1" dirty="0">
                <a:latin typeface="+mj-ea"/>
                <a:ea typeface="+mj-ea"/>
                <a:cs typeface="Times New Roman" panose="02020603050405020304" pitchFamily="18" charset="0"/>
              </a:rPr>
              <a:t>SALSA</a:t>
            </a:r>
            <a:endParaRPr kumimoji="1" lang="zh-CN" altLang="en-US" sz="1800" b="1" dirty="0">
              <a:latin typeface="+mj-ea"/>
              <a:ea typeface="+mj-ea"/>
              <a:cs typeface="Times New Roman" panose="02020603050405020304" pitchFamily="18" charset="0"/>
            </a:endParaRPr>
          </a:p>
        </p:txBody>
      </p:sp>
      <p:pic>
        <p:nvPicPr>
          <p:cNvPr id="8" name="图片 7"/>
          <p:cNvPicPr>
            <a:picLocks noChangeAspect="1"/>
          </p:cNvPicPr>
          <p:nvPr/>
        </p:nvPicPr>
        <p:blipFill rotWithShape="1">
          <a:blip r:embed="rId1">
            <a:extLst>
              <a:ext uri="{28A0092B-C50C-407E-A947-70E740481C1C}">
                <a14:useLocalDpi xmlns:a14="http://schemas.microsoft.com/office/drawing/2010/main" val="0"/>
              </a:ext>
            </a:extLst>
          </a:blip>
          <a:srcRect b="47560"/>
          <a:stretch>
            <a:fillRect/>
          </a:stretch>
        </p:blipFill>
        <p:spPr>
          <a:xfrm>
            <a:off x="5264566" y="1868304"/>
            <a:ext cx="6529285" cy="948137"/>
          </a:xfrm>
          <a:prstGeom prst="rect">
            <a:avLst/>
          </a:prstGeom>
        </p:spPr>
      </p:pic>
      <p:pic>
        <p:nvPicPr>
          <p:cNvPr id="9" name="图片 8"/>
          <p:cNvPicPr>
            <a:picLocks noChangeAspect="1"/>
          </p:cNvPicPr>
          <p:nvPr/>
        </p:nvPicPr>
        <p:blipFill rotWithShape="1">
          <a:blip r:embed="rId2">
            <a:extLst>
              <a:ext uri="{28A0092B-C50C-407E-A947-70E740481C1C}">
                <a14:useLocalDpi xmlns:a14="http://schemas.microsoft.com/office/drawing/2010/main" val="0"/>
              </a:ext>
            </a:extLst>
          </a:blip>
          <a:srcRect b="68806"/>
          <a:stretch>
            <a:fillRect/>
          </a:stretch>
        </p:blipFill>
        <p:spPr>
          <a:xfrm>
            <a:off x="5264566" y="3067134"/>
            <a:ext cx="6529289" cy="785019"/>
          </a:xfrm>
          <a:prstGeom prst="rect">
            <a:avLst/>
          </a:prstGeom>
        </p:spPr>
      </p:pic>
      <p:pic>
        <p:nvPicPr>
          <p:cNvPr id="10" name="图片 9"/>
          <p:cNvPicPr>
            <a:picLocks noChangeAspect="1"/>
          </p:cNvPicPr>
          <p:nvPr/>
        </p:nvPicPr>
        <p:blipFill rotWithShape="1">
          <a:blip r:embed="rId2">
            <a:extLst>
              <a:ext uri="{28A0092B-C50C-407E-A947-70E740481C1C}">
                <a14:useLocalDpi xmlns:a14="http://schemas.microsoft.com/office/drawing/2010/main" val="0"/>
              </a:ext>
            </a:extLst>
          </a:blip>
          <a:srcRect t="31876" b="61239"/>
          <a:stretch>
            <a:fillRect/>
          </a:stretch>
        </p:blipFill>
        <p:spPr>
          <a:xfrm>
            <a:off x="5264566" y="3968197"/>
            <a:ext cx="6529289" cy="173273"/>
          </a:xfrm>
          <a:prstGeom prst="rect">
            <a:avLst/>
          </a:prstGeom>
        </p:spPr>
      </p:pic>
      <p:pic>
        <p:nvPicPr>
          <p:cNvPr id="11" name="图片 10"/>
          <p:cNvPicPr>
            <a:picLocks noChangeAspect="1"/>
          </p:cNvPicPr>
          <p:nvPr/>
        </p:nvPicPr>
        <p:blipFill rotWithShape="1">
          <a:blip r:embed="rId2">
            <a:extLst>
              <a:ext uri="{28A0092B-C50C-407E-A947-70E740481C1C}">
                <a14:useLocalDpi xmlns:a14="http://schemas.microsoft.com/office/drawing/2010/main" val="0"/>
              </a:ext>
            </a:extLst>
          </a:blip>
          <a:srcRect t="38632" b="41654"/>
          <a:stretch>
            <a:fillRect/>
          </a:stretch>
        </p:blipFill>
        <p:spPr>
          <a:xfrm>
            <a:off x="5264561" y="4289400"/>
            <a:ext cx="6529289" cy="496111"/>
          </a:xfrm>
          <a:prstGeom prst="rect">
            <a:avLst/>
          </a:prstGeom>
        </p:spPr>
      </p:pic>
      <p:pic>
        <p:nvPicPr>
          <p:cNvPr id="12" name="图片 11"/>
          <p:cNvPicPr>
            <a:picLocks noChangeAspect="1"/>
          </p:cNvPicPr>
          <p:nvPr/>
        </p:nvPicPr>
        <p:blipFill rotWithShape="1">
          <a:blip r:embed="rId2">
            <a:extLst>
              <a:ext uri="{28A0092B-C50C-407E-A947-70E740481C1C}">
                <a14:useLocalDpi xmlns:a14="http://schemas.microsoft.com/office/drawing/2010/main" val="0"/>
              </a:ext>
            </a:extLst>
          </a:blip>
          <a:srcRect t="58706" b="34338"/>
          <a:stretch>
            <a:fillRect/>
          </a:stretch>
        </p:blipFill>
        <p:spPr>
          <a:xfrm>
            <a:off x="5264560" y="4966548"/>
            <a:ext cx="6529289" cy="175047"/>
          </a:xfrm>
          <a:prstGeom prst="rect">
            <a:avLst/>
          </a:prstGeom>
        </p:spPr>
      </p:pic>
      <p:pic>
        <p:nvPicPr>
          <p:cNvPr id="13" name="图片 12"/>
          <p:cNvPicPr>
            <a:picLocks noChangeAspect="1"/>
          </p:cNvPicPr>
          <p:nvPr/>
        </p:nvPicPr>
        <p:blipFill rotWithShape="1">
          <a:blip r:embed="rId2">
            <a:extLst>
              <a:ext uri="{28A0092B-C50C-407E-A947-70E740481C1C}">
                <a14:useLocalDpi xmlns:a14="http://schemas.microsoft.com/office/drawing/2010/main" val="0"/>
              </a:ext>
            </a:extLst>
          </a:blip>
          <a:srcRect t="65899" b="15164"/>
          <a:stretch>
            <a:fillRect/>
          </a:stretch>
        </p:blipFill>
        <p:spPr>
          <a:xfrm>
            <a:off x="5264562" y="5339876"/>
            <a:ext cx="6529289" cy="476558"/>
          </a:xfrm>
          <a:prstGeom prst="rect">
            <a:avLst/>
          </a:prstGeom>
        </p:spPr>
      </p:pic>
      <p:pic>
        <p:nvPicPr>
          <p:cNvPr id="14" name="图片 13"/>
          <p:cNvPicPr>
            <a:picLocks noChangeAspect="1"/>
          </p:cNvPicPr>
          <p:nvPr/>
        </p:nvPicPr>
        <p:blipFill rotWithShape="1">
          <a:blip r:embed="rId2">
            <a:extLst>
              <a:ext uri="{28A0092B-C50C-407E-A947-70E740481C1C}">
                <a14:useLocalDpi xmlns:a14="http://schemas.microsoft.com/office/drawing/2010/main" val="0"/>
              </a:ext>
            </a:extLst>
          </a:blip>
          <a:srcRect t="85371"/>
          <a:stretch>
            <a:fillRect/>
          </a:stretch>
        </p:blipFill>
        <p:spPr>
          <a:xfrm>
            <a:off x="5264561" y="6014715"/>
            <a:ext cx="6529289" cy="368147"/>
          </a:xfrm>
          <a:prstGeom prst="rect">
            <a:avLst/>
          </a:prstGeom>
        </p:spPr>
      </p:pic>
      <p:sp>
        <p:nvSpPr>
          <p:cNvPr id="17" name="文本框 16"/>
          <p:cNvSpPr txBox="1"/>
          <p:nvPr/>
        </p:nvSpPr>
        <p:spPr>
          <a:xfrm>
            <a:off x="458839" y="1947776"/>
            <a:ext cx="1775809" cy="523220"/>
          </a:xfrm>
          <a:prstGeom prst="rect">
            <a:avLst/>
          </a:prstGeom>
          <a:noFill/>
        </p:spPr>
        <p:txBody>
          <a:bodyPr wrap="square">
            <a:spAutoFit/>
          </a:bodyPr>
          <a:lstStyle/>
          <a:p>
            <a:r>
              <a:rPr lang="en-US" altLang="zh-CN" sz="2800" b="1" dirty="0">
                <a:latin typeface="+mn-lt"/>
                <a:cs typeface="Times New Roman" panose="02020603050405020304" pitchFamily="18" charset="0"/>
              </a:rPr>
              <a:t>Pros</a:t>
            </a:r>
            <a:r>
              <a:rPr lang="en-US" altLang="zh-CN" sz="2000" b="1" dirty="0">
                <a:latin typeface="+mn-lt"/>
                <a:cs typeface="Times New Roman" panose="02020603050405020304" pitchFamily="18" charset="0"/>
              </a:rPr>
              <a:t> </a:t>
            </a:r>
            <a:endParaRPr lang="zh-CN" altLang="en-US" sz="2000" dirty="0"/>
          </a:p>
        </p:txBody>
      </p:sp>
      <p:grpSp>
        <p:nvGrpSpPr>
          <p:cNvPr id="23" name="组合 22"/>
          <p:cNvGrpSpPr/>
          <p:nvPr/>
        </p:nvGrpSpPr>
        <p:grpSpPr>
          <a:xfrm>
            <a:off x="397228" y="3979503"/>
            <a:ext cx="4831503" cy="1482838"/>
            <a:chOff x="274038" y="4893025"/>
            <a:chExt cx="4831503" cy="1482838"/>
          </a:xfrm>
        </p:grpSpPr>
        <p:sp>
          <p:nvSpPr>
            <p:cNvPr id="16" name="文本框 15"/>
            <p:cNvSpPr txBox="1"/>
            <p:nvPr/>
          </p:nvSpPr>
          <p:spPr>
            <a:xfrm>
              <a:off x="274038" y="5401138"/>
              <a:ext cx="4831503" cy="923330"/>
            </a:xfrm>
            <a:prstGeom prst="rect">
              <a:avLst/>
            </a:prstGeom>
            <a:noFill/>
          </p:spPr>
          <p:txBody>
            <a:bodyPr wrap="square">
              <a:spAutoFit/>
            </a:bodyPr>
            <a:lstStyle/>
            <a:p>
              <a:pPr eaLnBrk="1" hangingPunct="1">
                <a:lnSpc>
                  <a:spcPct val="100000"/>
                </a:lnSpc>
                <a:spcBef>
                  <a:spcPct val="0"/>
                </a:spcBef>
                <a:buFontTx/>
                <a:buNone/>
              </a:pPr>
              <a:r>
                <a:rPr lang="en-US" altLang="zh-CN" sz="1800" dirty="0">
                  <a:latin typeface="+mn-lt"/>
                  <a:cs typeface="Times New Roman" panose="02020603050405020304" pitchFamily="18" charset="0"/>
                </a:rPr>
                <a:t>additional </a:t>
              </a:r>
              <a:r>
                <a:rPr lang="en-US" altLang="zh-CN" sz="1800" dirty="0" err="1">
                  <a:latin typeface="+mn-lt"/>
                  <a:cs typeface="Times New Roman" panose="02020603050405020304" pitchFamily="18" charset="0"/>
                </a:rPr>
                <a:t>bitmaps&amp;complex</a:t>
              </a:r>
              <a:r>
                <a:rPr lang="en-US" altLang="zh-CN" sz="1800" dirty="0">
                  <a:latin typeface="+mn-lt"/>
                  <a:cs typeface="Times New Roman" panose="02020603050405020304" pitchFamily="18" charset="0"/>
                </a:rPr>
                <a:t> operations</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reduce speed</a:t>
              </a:r>
              <a:endParaRPr lang="en-US" altLang="zh-CN" sz="1800" dirty="0">
                <a:latin typeface="+mn-lt"/>
                <a:cs typeface="Times New Roman" panose="02020603050405020304" pitchFamily="18" charset="0"/>
              </a:endParaRPr>
            </a:p>
          </p:txBody>
        </p:sp>
        <p:grpSp>
          <p:nvGrpSpPr>
            <p:cNvPr id="19" name="组合 18"/>
            <p:cNvGrpSpPr/>
            <p:nvPr/>
          </p:nvGrpSpPr>
          <p:grpSpPr>
            <a:xfrm>
              <a:off x="293606" y="4893025"/>
              <a:ext cx="4535756" cy="1482838"/>
              <a:chOff x="296794" y="4095152"/>
              <a:chExt cx="4535756" cy="1482838"/>
            </a:xfrm>
          </p:grpSpPr>
          <p:sp>
            <p:nvSpPr>
              <p:cNvPr id="20" name="矩形: 圆角 19"/>
              <p:cNvSpPr/>
              <p:nvPr/>
            </p:nvSpPr>
            <p:spPr>
              <a:xfrm>
                <a:off x="296794" y="4440597"/>
                <a:ext cx="4535756" cy="1137393"/>
              </a:xfrm>
              <a:prstGeom prst="roundRect">
                <a:avLst/>
              </a:prstGeom>
              <a:gradFill flip="none" rotWithShape="1">
                <a:gsLst>
                  <a:gs pos="0">
                    <a:srgbClr val="ED7D31">
                      <a:alpha val="0"/>
                    </a:srgbClr>
                  </a:gs>
                  <a:gs pos="46000">
                    <a:srgbClr val="ED7D31">
                      <a:alpha val="20000"/>
                    </a:srgbClr>
                  </a:gs>
                  <a:gs pos="100000">
                    <a:srgbClr val="ED7D31">
                      <a:alpha val="10000"/>
                    </a:srgbClr>
                  </a:gs>
                </a:gsLst>
                <a:lin ang="2700000" scaled="1"/>
                <a:tileRect/>
              </a:gradFill>
              <a:ln>
                <a:gradFill>
                  <a:gsLst>
                    <a:gs pos="0">
                      <a:schemeClr val="accent1">
                        <a:lumMod val="5000"/>
                        <a:lumOff val="95000"/>
                      </a:schemeClr>
                    </a:gs>
                    <a:gs pos="38000">
                      <a:srgbClr val="ED7D31"/>
                    </a:gs>
                    <a:gs pos="100000">
                      <a:srgbClr val="ED7D3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21" name="文本框 20"/>
              <p:cNvSpPr txBox="1"/>
              <p:nvPr/>
            </p:nvSpPr>
            <p:spPr>
              <a:xfrm>
                <a:off x="296794" y="4095152"/>
                <a:ext cx="1137974" cy="523220"/>
              </a:xfrm>
              <a:prstGeom prst="rect">
                <a:avLst/>
              </a:prstGeom>
              <a:noFill/>
            </p:spPr>
            <p:txBody>
              <a:bodyPr wrap="square">
                <a:spAutoFit/>
              </a:bodyPr>
              <a:lstStyle/>
              <a:p>
                <a:pPr eaLnBrk="1" hangingPunct="1">
                  <a:lnSpc>
                    <a:spcPct val="100000"/>
                  </a:lnSpc>
                  <a:spcBef>
                    <a:spcPct val="0"/>
                  </a:spcBef>
                  <a:buFontTx/>
                  <a:buNone/>
                </a:pPr>
                <a:r>
                  <a:rPr lang="en-US" altLang="zh-CN" sz="2800" b="1" dirty="0">
                    <a:latin typeface="+mn-lt"/>
                    <a:cs typeface="Times New Roman" panose="02020603050405020304" pitchFamily="18" charset="0"/>
                  </a:rPr>
                  <a:t>Cons</a:t>
                </a:r>
                <a:endParaRPr lang="en-US" altLang="zh-CN" sz="2800" dirty="0">
                  <a:latin typeface="+mn-lt"/>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组合 6"/>
          <p:cNvGrpSpPr/>
          <p:nvPr/>
        </p:nvGrpSpPr>
        <p:grpSpPr>
          <a:xfrm>
            <a:off x="959551" y="340946"/>
            <a:ext cx="5105087" cy="963734"/>
            <a:chOff x="657210" y="372731"/>
            <a:chExt cx="5105087" cy="963734"/>
          </a:xfrm>
        </p:grpSpPr>
        <p:sp>
          <p:nvSpPr>
            <p:cNvPr id="3" name="文本框 2"/>
            <p:cNvSpPr txBox="1"/>
            <p:nvPr/>
          </p:nvSpPr>
          <p:spPr>
            <a:xfrm>
              <a:off x="657211" y="372731"/>
              <a:ext cx="3150927" cy="646331"/>
            </a:xfrm>
            <a:prstGeom prst="rect">
              <a:avLst/>
            </a:prstGeom>
            <a:noFill/>
          </p:spPr>
          <p:txBody>
            <a:bodyPr wrap="none">
              <a:spAutoFit/>
            </a:bodyPr>
            <a:lstStyle/>
            <a:p>
              <a:r>
                <a:rPr lang="en-US" altLang="zh-CN" sz="3600" dirty="0">
                  <a:latin typeface="+mn-lt"/>
                  <a:ea typeface="FZCuHeiSongS-B-GB"/>
                </a:rPr>
                <a:t>Related Work</a:t>
              </a:r>
              <a:endParaRPr lang="zh-CN" sz="3600" dirty="0">
                <a:latin typeface="+mn-lt"/>
                <a:ea typeface="FZCuHeiSongS-B-GB"/>
              </a:endParaRPr>
            </a:p>
          </p:txBody>
        </p:sp>
        <p:sp>
          <p:nvSpPr>
            <p:cNvPr id="6" name="文本框 5"/>
            <p:cNvSpPr txBox="1"/>
            <p:nvPr/>
          </p:nvSpPr>
          <p:spPr>
            <a:xfrm>
              <a:off x="657210" y="936355"/>
              <a:ext cx="5105087" cy="400110"/>
            </a:xfrm>
            <a:prstGeom prst="rect">
              <a:avLst/>
            </a:prstGeom>
            <a:noFill/>
          </p:spPr>
          <p:txBody>
            <a:bodyPr wrap="square">
              <a:spAutoFit/>
            </a:bodyPr>
            <a:lstStyle/>
            <a:p>
              <a:r>
                <a:rPr lang="en-US" altLang="zh-CN" sz="2000" dirty="0">
                  <a:solidFill>
                    <a:schemeClr val="tx1">
                      <a:lumMod val="50000"/>
                      <a:lumOff val="50000"/>
                    </a:schemeClr>
                  </a:solidFill>
                  <a:latin typeface="+mn-lt"/>
                  <a:ea typeface="+mn-ea"/>
                </a:rPr>
                <a:t>Self-adjusting</a:t>
              </a:r>
              <a:endParaRPr lang="en-US" altLang="zh-CN" sz="2000" dirty="0">
                <a:solidFill>
                  <a:schemeClr val="tx1">
                    <a:lumMod val="50000"/>
                    <a:lumOff val="50000"/>
                  </a:schemeClr>
                </a:solidFill>
                <a:latin typeface="+mn-lt"/>
                <a:ea typeface="+mn-ea"/>
              </a:endParaRPr>
            </a:p>
          </p:txBody>
        </p:sp>
      </p:grpSp>
      <p:sp>
        <p:nvSpPr>
          <p:cNvPr id="5" name="矩形 4"/>
          <p:cNvSpPr/>
          <p:nvPr/>
        </p:nvSpPr>
        <p:spPr>
          <a:xfrm>
            <a:off x="0" y="462703"/>
            <a:ext cx="794456" cy="738664"/>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18" name="矩形 17"/>
          <p:cNvSpPr/>
          <p:nvPr/>
        </p:nvSpPr>
        <p:spPr>
          <a:xfrm flipV="1">
            <a:off x="7529454" y="6772905"/>
            <a:ext cx="4682001" cy="128741"/>
          </a:xfrm>
          <a:prstGeom prst="rect">
            <a:avLst/>
          </a:prstGeom>
          <a:solidFill>
            <a:srgbClr val="9A0001"/>
          </a:solidFill>
          <a:ln>
            <a:noFill/>
          </a:ln>
        </p:spPr>
        <p:txBody>
          <a:bodyPr anchor="ctr"/>
          <a:lstStyle/>
          <a:p>
            <a:pPr algn="ctr"/>
            <a:endParaRPr lang="zh-CN">
              <a:solidFill>
                <a:schemeClr val="lt1"/>
              </a:solidFill>
              <a:latin typeface="+mn-lt"/>
            </a:endParaRPr>
          </a:p>
        </p:txBody>
      </p:sp>
      <p:sp>
        <p:nvSpPr>
          <p:cNvPr id="2" name="文本框 14"/>
          <p:cNvSpPr txBox="1">
            <a:spLocks noChangeArrowheads="1"/>
          </p:cNvSpPr>
          <p:nvPr/>
        </p:nvSpPr>
        <p:spPr bwMode="auto">
          <a:xfrm>
            <a:off x="296794" y="1395659"/>
            <a:ext cx="5767844"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r>
              <a:rPr kumimoji="1" lang="en-US" altLang="zh-CN" sz="1800" dirty="0">
                <a:latin typeface="+mj-ea"/>
                <a:ea typeface="+mj-ea"/>
                <a:cs typeface="Times New Roman" panose="02020603050405020304" pitchFamily="18" charset="0"/>
              </a:rPr>
              <a:t>Prior</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art</a:t>
            </a:r>
            <a:r>
              <a:rPr kumimoji="1" lang="zh-CN" altLang="en-US" sz="1800" dirty="0">
                <a:latin typeface="+mj-ea"/>
                <a:ea typeface="+mj-ea"/>
                <a:cs typeface="Times New Roman" panose="02020603050405020304" pitchFamily="18" charset="0"/>
              </a:rPr>
              <a:t> </a:t>
            </a:r>
            <a:r>
              <a:rPr kumimoji="1" lang="en-US" altLang="zh-CN" sz="1800" dirty="0">
                <a:latin typeface="+mj-ea"/>
                <a:ea typeface="+mj-ea"/>
                <a:cs typeface="Times New Roman" panose="02020603050405020304" pitchFamily="18" charset="0"/>
              </a:rPr>
              <a:t>---</a:t>
            </a:r>
            <a:r>
              <a:rPr kumimoji="1" lang="zh-CN" altLang="en-US" sz="1800" dirty="0">
                <a:latin typeface="+mj-ea"/>
                <a:ea typeface="+mj-ea"/>
                <a:cs typeface="Times New Roman" panose="02020603050405020304" pitchFamily="18" charset="0"/>
              </a:rPr>
              <a:t> </a:t>
            </a:r>
            <a:r>
              <a:rPr kumimoji="1" lang="en-US" altLang="zh-CN" sz="1800" b="1" dirty="0">
                <a:latin typeface="+mj-ea"/>
                <a:ea typeface="+mj-ea"/>
                <a:cs typeface="Times New Roman" panose="02020603050405020304" pitchFamily="18" charset="0"/>
              </a:rPr>
              <a:t>DHS (Dynamic Hierarchical Sketch)</a:t>
            </a:r>
            <a:endParaRPr kumimoji="1" lang="zh-CN" altLang="en-US" sz="1800" b="1" dirty="0">
              <a:latin typeface="+mj-ea"/>
              <a:ea typeface="+mj-ea"/>
              <a:cs typeface="Times New Roman" panose="02020603050405020304" pitchFamily="18" charset="0"/>
            </a:endParaRPr>
          </a:p>
        </p:txBody>
      </p:sp>
      <p:grpSp>
        <p:nvGrpSpPr>
          <p:cNvPr id="8" name="组合 7"/>
          <p:cNvGrpSpPr/>
          <p:nvPr/>
        </p:nvGrpSpPr>
        <p:grpSpPr>
          <a:xfrm>
            <a:off x="5917689" y="2174703"/>
            <a:ext cx="5597290" cy="1367898"/>
            <a:chOff x="5996250" y="1959283"/>
            <a:chExt cx="5597290" cy="1367898"/>
          </a:xfrm>
        </p:grpSpPr>
        <p:pic>
          <p:nvPicPr>
            <p:cNvPr id="10" name="图片 9"/>
            <p:cNvPicPr>
              <a:picLocks noChangeAspect="1"/>
            </p:cNvPicPr>
            <p:nvPr/>
          </p:nvPicPr>
          <p:blipFill rotWithShape="1">
            <a:blip r:embed="rId1" cstate="print">
              <a:extLst>
                <a:ext uri="{28A0092B-C50C-407E-A947-70E740481C1C}">
                  <a14:useLocalDpi xmlns:a14="http://schemas.microsoft.com/office/drawing/2010/main" val="0"/>
                </a:ext>
              </a:extLst>
            </a:blip>
            <a:srcRect l="9459" r="76923"/>
            <a:stretch>
              <a:fillRect/>
            </a:stretch>
          </p:blipFill>
          <p:spPr>
            <a:xfrm>
              <a:off x="6459166" y="1959283"/>
              <a:ext cx="772214" cy="1367898"/>
            </a:xfrm>
            <a:prstGeom prst="rect">
              <a:avLst/>
            </a:prstGeom>
          </p:spPr>
        </p:pic>
        <p:pic>
          <p:nvPicPr>
            <p:cNvPr id="13" name="图片 12"/>
            <p:cNvPicPr>
              <a:picLocks noChangeAspect="1"/>
            </p:cNvPicPr>
            <p:nvPr/>
          </p:nvPicPr>
          <p:blipFill rotWithShape="1">
            <a:blip r:embed="rId1" cstate="print">
              <a:extLst>
                <a:ext uri="{28A0092B-C50C-407E-A947-70E740481C1C}">
                  <a14:useLocalDpi xmlns:a14="http://schemas.microsoft.com/office/drawing/2010/main" val="0"/>
                </a:ext>
              </a:extLst>
            </a:blip>
            <a:srcRect l="1101" t="19341" r="90736" b="68125"/>
            <a:stretch>
              <a:fillRect/>
            </a:stretch>
          </p:blipFill>
          <p:spPr>
            <a:xfrm>
              <a:off x="5996250" y="2240610"/>
              <a:ext cx="462916" cy="171450"/>
            </a:xfrm>
            <a:prstGeom prst="rect">
              <a:avLst/>
            </a:prstGeom>
          </p:spPr>
        </p:pic>
        <p:pic>
          <p:nvPicPr>
            <p:cNvPr id="14" name="图片 13"/>
            <p:cNvPicPr>
              <a:picLocks noChangeAspect="1"/>
            </p:cNvPicPr>
            <p:nvPr/>
          </p:nvPicPr>
          <p:blipFill rotWithShape="1">
            <a:blip r:embed="rId1" cstate="print">
              <a:extLst>
                <a:ext uri="{28A0092B-C50C-407E-A947-70E740481C1C}">
                  <a14:useLocalDpi xmlns:a14="http://schemas.microsoft.com/office/drawing/2010/main" val="0"/>
                </a:ext>
              </a:extLst>
            </a:blip>
            <a:srcRect l="23136" b="63721"/>
            <a:stretch>
              <a:fillRect/>
            </a:stretch>
          </p:blipFill>
          <p:spPr>
            <a:xfrm>
              <a:off x="7234776" y="1959284"/>
              <a:ext cx="4358764" cy="496262"/>
            </a:xfrm>
            <a:prstGeom prst="rect">
              <a:avLst/>
            </a:prstGeom>
          </p:spPr>
        </p:pic>
        <p:pic>
          <p:nvPicPr>
            <p:cNvPr id="15" name="图片 14"/>
            <p:cNvPicPr>
              <a:picLocks noChangeAspect="1"/>
            </p:cNvPicPr>
            <p:nvPr/>
          </p:nvPicPr>
          <p:blipFill rotWithShape="1">
            <a:blip r:embed="rId1" cstate="print">
              <a:extLst>
                <a:ext uri="{28A0092B-C50C-407E-A947-70E740481C1C}">
                  <a14:useLocalDpi xmlns:a14="http://schemas.microsoft.com/office/drawing/2010/main" val="0"/>
                </a:ext>
              </a:extLst>
            </a:blip>
            <a:srcRect l="29162" t="36859" r="54243"/>
            <a:stretch>
              <a:fillRect/>
            </a:stretch>
          </p:blipFill>
          <p:spPr>
            <a:xfrm>
              <a:off x="7529454" y="2463493"/>
              <a:ext cx="941069" cy="863688"/>
            </a:xfrm>
            <a:prstGeom prst="rect">
              <a:avLst/>
            </a:prstGeom>
          </p:spPr>
        </p:pic>
      </p:grpSp>
      <p:grpSp>
        <p:nvGrpSpPr>
          <p:cNvPr id="11" name="组合 10"/>
          <p:cNvGrpSpPr/>
          <p:nvPr/>
        </p:nvGrpSpPr>
        <p:grpSpPr>
          <a:xfrm>
            <a:off x="5839128" y="4357257"/>
            <a:ext cx="5675851" cy="1899864"/>
            <a:chOff x="5917689" y="3674084"/>
            <a:chExt cx="5675851" cy="1899864"/>
          </a:xfrm>
        </p:grpSpPr>
        <p:pic>
          <p:nvPicPr>
            <p:cNvPr id="19" name="图片 18"/>
            <p:cNvPicPr>
              <a:picLocks noChangeAspect="1"/>
            </p:cNvPicPr>
            <p:nvPr/>
          </p:nvPicPr>
          <p:blipFill rotWithShape="1">
            <a:blip r:embed="rId2" cstate="print">
              <a:extLst>
                <a:ext uri="{28A0092B-C50C-407E-A947-70E740481C1C}">
                  <a14:useLocalDpi xmlns:a14="http://schemas.microsoft.com/office/drawing/2010/main" val="0"/>
                </a:ext>
              </a:extLst>
            </a:blip>
            <a:srcRect l="50110" t="-749" b="83480"/>
            <a:stretch>
              <a:fillRect/>
            </a:stretch>
          </p:blipFill>
          <p:spPr>
            <a:xfrm>
              <a:off x="8738958" y="3674084"/>
              <a:ext cx="2854582" cy="325182"/>
            </a:xfrm>
            <a:prstGeom prst="rect">
              <a:avLst/>
            </a:prstGeom>
          </p:spPr>
        </p:pic>
        <p:grpSp>
          <p:nvGrpSpPr>
            <p:cNvPr id="9" name="组合 8"/>
            <p:cNvGrpSpPr/>
            <p:nvPr/>
          </p:nvGrpSpPr>
          <p:grpSpPr>
            <a:xfrm>
              <a:off x="5917689" y="3690889"/>
              <a:ext cx="5675851" cy="1883059"/>
              <a:chOff x="5917689" y="3690889"/>
              <a:chExt cx="5675851" cy="1883059"/>
            </a:xfrm>
          </p:grpSpPr>
          <p:pic>
            <p:nvPicPr>
              <p:cNvPr id="12" name="图片 11"/>
              <p:cNvPicPr>
                <a:picLocks noChangeAspect="1"/>
              </p:cNvPicPr>
              <p:nvPr/>
            </p:nvPicPr>
            <p:blipFill rotWithShape="1">
              <a:blip r:embed="rId2" cstate="print">
                <a:extLst>
                  <a:ext uri="{28A0092B-C50C-407E-A947-70E740481C1C}">
                    <a14:useLocalDpi xmlns:a14="http://schemas.microsoft.com/office/drawing/2010/main" val="0"/>
                  </a:ext>
                </a:extLst>
              </a:blip>
              <a:srcRect l="8565" r="78237"/>
              <a:stretch>
                <a:fillRect/>
              </a:stretch>
            </p:blipFill>
            <p:spPr>
              <a:xfrm>
                <a:off x="6361889" y="3690889"/>
                <a:ext cx="755192" cy="1883059"/>
              </a:xfrm>
              <a:prstGeom prst="rect">
                <a:avLst/>
              </a:prstGeom>
            </p:spPr>
          </p:pic>
          <p:pic>
            <p:nvPicPr>
              <p:cNvPr id="17" name="图片 16"/>
              <p:cNvPicPr>
                <a:picLocks noChangeAspect="1"/>
              </p:cNvPicPr>
              <p:nvPr/>
            </p:nvPicPr>
            <p:blipFill rotWithShape="1">
              <a:blip r:embed="rId2" cstate="print">
                <a:extLst>
                  <a:ext uri="{28A0092B-C50C-407E-A947-70E740481C1C}">
                    <a14:useLocalDpi xmlns:a14="http://schemas.microsoft.com/office/drawing/2010/main" val="0"/>
                  </a:ext>
                </a:extLst>
              </a:blip>
              <a:srcRect l="361" t="21671" r="91481" b="69123"/>
              <a:stretch>
                <a:fillRect/>
              </a:stretch>
            </p:blipFill>
            <p:spPr>
              <a:xfrm>
                <a:off x="5917689" y="4059558"/>
                <a:ext cx="466725" cy="173356"/>
              </a:xfrm>
              <a:prstGeom prst="rect">
                <a:avLst/>
              </a:prstGeom>
            </p:spPr>
          </p:pic>
          <p:pic>
            <p:nvPicPr>
              <p:cNvPr id="23" name="图片 22"/>
              <p:cNvPicPr>
                <a:picLocks noChangeAspect="1"/>
              </p:cNvPicPr>
              <p:nvPr/>
            </p:nvPicPr>
            <p:blipFill rotWithShape="1">
              <a:blip r:embed="rId2" cstate="print">
                <a:extLst>
                  <a:ext uri="{28A0092B-C50C-407E-A947-70E740481C1C}">
                    <a14:useLocalDpi xmlns:a14="http://schemas.microsoft.com/office/drawing/2010/main" val="0"/>
                  </a:ext>
                </a:extLst>
              </a:blip>
              <a:srcRect l="22144" t="17712" r="880" b="63262"/>
              <a:stretch>
                <a:fillRect/>
              </a:stretch>
            </p:blipFill>
            <p:spPr>
              <a:xfrm>
                <a:off x="7117081" y="3999266"/>
                <a:ext cx="4404360" cy="358283"/>
              </a:xfrm>
              <a:prstGeom prst="rect">
                <a:avLst/>
              </a:prstGeom>
            </p:spPr>
          </p:pic>
          <p:pic>
            <p:nvPicPr>
              <p:cNvPr id="24" name="图片 23"/>
              <p:cNvPicPr>
                <a:picLocks noChangeAspect="1"/>
              </p:cNvPicPr>
              <p:nvPr/>
            </p:nvPicPr>
            <p:blipFill rotWithShape="1">
              <a:blip r:embed="rId2" cstate="print">
                <a:extLst>
                  <a:ext uri="{28A0092B-C50C-407E-A947-70E740481C1C}">
                    <a14:useLocalDpi xmlns:a14="http://schemas.microsoft.com/office/drawing/2010/main" val="0"/>
                  </a:ext>
                </a:extLst>
              </a:blip>
              <a:srcRect l="21425" t="37430" r="1421" b="30736"/>
              <a:stretch>
                <a:fillRect/>
              </a:stretch>
            </p:blipFill>
            <p:spPr>
              <a:xfrm>
                <a:off x="7106921" y="4357549"/>
                <a:ext cx="4414520" cy="599440"/>
              </a:xfrm>
              <a:prstGeom prst="rect">
                <a:avLst/>
              </a:prstGeom>
            </p:spPr>
          </p:pic>
          <p:pic>
            <p:nvPicPr>
              <p:cNvPr id="25" name="图片 24"/>
              <p:cNvPicPr>
                <a:picLocks noChangeAspect="1"/>
              </p:cNvPicPr>
              <p:nvPr/>
            </p:nvPicPr>
            <p:blipFill rotWithShape="1">
              <a:blip r:embed="rId2" cstate="print">
                <a:extLst>
                  <a:ext uri="{28A0092B-C50C-407E-A947-70E740481C1C}">
                    <a14:useLocalDpi xmlns:a14="http://schemas.microsoft.com/office/drawing/2010/main" val="0"/>
                  </a:ext>
                </a:extLst>
              </a:blip>
              <a:srcRect l="21695" t="69289" r="182" b="7494"/>
              <a:stretch>
                <a:fillRect/>
              </a:stretch>
            </p:blipFill>
            <p:spPr>
              <a:xfrm>
                <a:off x="7123544" y="4939149"/>
                <a:ext cx="4469996" cy="437208"/>
              </a:xfrm>
              <a:prstGeom prst="rect">
                <a:avLst/>
              </a:prstGeom>
            </p:spPr>
          </p:pic>
        </p:grpSp>
      </p:grpSp>
      <p:sp>
        <p:nvSpPr>
          <p:cNvPr id="4" name="矩形: 圆角 3"/>
          <p:cNvSpPr/>
          <p:nvPr/>
        </p:nvSpPr>
        <p:spPr>
          <a:xfrm>
            <a:off x="305239" y="2318373"/>
            <a:ext cx="4970954" cy="1110627"/>
          </a:xfrm>
          <a:prstGeom prst="roundRect">
            <a:avLst/>
          </a:prstGeom>
          <a:gradFill flip="none" rotWithShape="1">
            <a:gsLst>
              <a:gs pos="0">
                <a:srgbClr val="9A0001">
                  <a:alpha val="0"/>
                </a:srgbClr>
              </a:gs>
              <a:gs pos="46000">
                <a:srgbClr val="9A0001">
                  <a:alpha val="10000"/>
                </a:srgbClr>
              </a:gs>
              <a:gs pos="100000">
                <a:srgbClr val="9A0001">
                  <a:alpha val="20000"/>
                </a:srgbClr>
              </a:gs>
            </a:gsLst>
            <a:lin ang="2700000" scaled="1"/>
            <a:tileRect/>
          </a:gradFill>
          <a:ln>
            <a:gradFill>
              <a:gsLst>
                <a:gs pos="0">
                  <a:schemeClr val="accent1">
                    <a:lumMod val="5000"/>
                    <a:lumOff val="95000"/>
                  </a:schemeClr>
                </a:gs>
                <a:gs pos="38000">
                  <a:srgbClr val="9A0001"/>
                </a:gs>
                <a:gs pos="100000">
                  <a:srgbClr val="9A000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7" name="TextBox 3"/>
          <p:cNvSpPr txBox="1">
            <a:spLocks noChangeArrowheads="1"/>
          </p:cNvSpPr>
          <p:nvPr/>
        </p:nvSpPr>
        <p:spPr bwMode="auto">
          <a:xfrm>
            <a:off x="293438" y="4829409"/>
            <a:ext cx="5401382"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90000"/>
              </a:lnSpc>
              <a:spcBef>
                <a:spcPts val="1000"/>
              </a:spcBef>
              <a:buFont typeface="Arial" panose="020B0604020202020204" pitchFamily="34" charset="0"/>
              <a:buChar char="•"/>
              <a:defRPr sz="2800">
                <a:solidFill>
                  <a:schemeClr val="tx1"/>
                </a:solidFill>
                <a:latin typeface="等线" panose="02010600030101010101" charset="-122"/>
                <a:ea typeface="等线" panose="02010600030101010101" charset="-122"/>
                <a:cs typeface="等线" panose="02010600030101010101" charset="-122"/>
              </a:defRPr>
            </a:lvl1pPr>
            <a:lvl2pPr marL="742950" indent="-285750">
              <a:lnSpc>
                <a:spcPct val="90000"/>
              </a:lnSpc>
              <a:spcBef>
                <a:spcPts val="500"/>
              </a:spcBef>
              <a:buFont typeface="Arial" panose="020B0604020202020204" pitchFamily="34" charset="0"/>
              <a:buChar char="•"/>
              <a:defRPr sz="2400">
                <a:solidFill>
                  <a:schemeClr val="tx1"/>
                </a:solidFill>
                <a:latin typeface="等线" panose="02010600030101010101" charset="-122"/>
                <a:ea typeface="等线" panose="02010600030101010101" charset="-122"/>
                <a:cs typeface="等线" panose="02010600030101010101"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等线" panose="02010600030101010101" charset="-122"/>
                <a:ea typeface="等线" panose="02010600030101010101" charset="-122"/>
                <a:cs typeface="等线" panose="02010600030101010101" charset="-122"/>
              </a:defRPr>
            </a:lvl3pPr>
            <a:lvl4pPr marL="16002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4pPr>
            <a:lvl5pPr marL="2057400" indent="-228600">
              <a:lnSpc>
                <a:spcPct val="90000"/>
              </a:lnSpc>
              <a:spcBef>
                <a:spcPts val="500"/>
              </a:spcBef>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5pPr>
            <a:lvl6pPr marL="25146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6pPr>
            <a:lvl7pPr marL="29718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7pPr>
            <a:lvl8pPr marL="34290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8pPr>
            <a:lvl9pPr marL="3886200" indent="-228600" fontAlgn="base">
              <a:lnSpc>
                <a:spcPct val="90000"/>
              </a:lnSpc>
              <a:spcBef>
                <a:spcPts val="500"/>
              </a:spcBef>
              <a:spcAft>
                <a:spcPct val="0"/>
              </a:spcAft>
              <a:buFont typeface="Arial" panose="020B0604020202020204" pitchFamily="34" charset="0"/>
              <a:buChar char="•"/>
              <a:defRPr>
                <a:solidFill>
                  <a:schemeClr val="tx1"/>
                </a:solidFill>
                <a:latin typeface="等线" panose="02010600030101010101" charset="-122"/>
                <a:ea typeface="等线" panose="02010600030101010101" charset="-122"/>
                <a:cs typeface="等线" panose="02010600030101010101" charset="-122"/>
              </a:defRPr>
            </a:lvl9pPr>
          </a:lstStyle>
          <a:p>
            <a:pPr eaLnBrk="1" hangingPunct="1">
              <a:lnSpc>
                <a:spcPct val="100000"/>
              </a:lnSpc>
              <a:spcBef>
                <a:spcPct val="0"/>
              </a:spcBef>
              <a:buFontTx/>
              <a:buNone/>
            </a:pPr>
            <a:endParaRPr lang="en-US" sz="1800" b="1" dirty="0">
              <a:latin typeface="+mn-lt"/>
              <a:cs typeface="Times New Roman" panose="02020603050405020304" pitchFamily="18" charset="0"/>
            </a:endParaRPr>
          </a:p>
          <a:p>
            <a:pPr eaLnBrk="1" hangingPunct="1">
              <a:lnSpc>
                <a:spcPct val="100000"/>
              </a:lnSpc>
              <a:spcBef>
                <a:spcPct val="0"/>
              </a:spcBef>
              <a:buFontTx/>
              <a:buNone/>
            </a:pPr>
            <a:endParaRPr lang="en-US" sz="1800" b="1" dirty="0">
              <a:latin typeface="+mn-lt"/>
              <a:cs typeface="Times New Roman" panose="02020603050405020304" pitchFamily="18" charset="0"/>
            </a:endParaRPr>
          </a:p>
          <a:p>
            <a:pPr eaLnBrk="1" hangingPunct="1">
              <a:lnSpc>
                <a:spcPct val="100000"/>
              </a:lnSpc>
              <a:spcBef>
                <a:spcPct val="0"/>
              </a:spcBef>
              <a:buFontTx/>
              <a:buNone/>
            </a:pP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can`t store when the data traffic is heavy.</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too large adjustment granularity.</a:t>
            </a:r>
            <a:endParaRPr lang="en-US" sz="1800" dirty="0">
              <a:latin typeface="+mn-lt"/>
              <a:cs typeface="Times New Roman" panose="02020603050405020304" pitchFamily="18" charset="0"/>
            </a:endParaRPr>
          </a:p>
        </p:txBody>
      </p:sp>
      <p:sp>
        <p:nvSpPr>
          <p:cNvPr id="20" name="文本框 19"/>
          <p:cNvSpPr txBox="1"/>
          <p:nvPr/>
        </p:nvSpPr>
        <p:spPr>
          <a:xfrm>
            <a:off x="215646" y="1960075"/>
            <a:ext cx="1775809" cy="523220"/>
          </a:xfrm>
          <a:prstGeom prst="rect">
            <a:avLst/>
          </a:prstGeom>
          <a:noFill/>
        </p:spPr>
        <p:txBody>
          <a:bodyPr wrap="square">
            <a:spAutoFit/>
          </a:bodyPr>
          <a:lstStyle/>
          <a:p>
            <a:r>
              <a:rPr lang="en-US" altLang="zh-CN" sz="2800" b="1" dirty="0">
                <a:latin typeface="+mn-lt"/>
                <a:cs typeface="Times New Roman" panose="02020603050405020304" pitchFamily="18" charset="0"/>
              </a:rPr>
              <a:t>Pros</a:t>
            </a:r>
            <a:r>
              <a:rPr lang="en-US" altLang="zh-CN" sz="2000" b="1" dirty="0">
                <a:latin typeface="+mn-lt"/>
                <a:cs typeface="Times New Roman" panose="02020603050405020304" pitchFamily="18" charset="0"/>
              </a:rPr>
              <a:t> </a:t>
            </a:r>
            <a:endParaRPr lang="zh-CN" altLang="en-US" sz="2000" dirty="0"/>
          </a:p>
        </p:txBody>
      </p:sp>
      <p:sp>
        <p:nvSpPr>
          <p:cNvPr id="22" name="文本框 21"/>
          <p:cNvSpPr txBox="1"/>
          <p:nvPr/>
        </p:nvSpPr>
        <p:spPr>
          <a:xfrm>
            <a:off x="305239" y="2459736"/>
            <a:ext cx="6106510" cy="923330"/>
          </a:xfrm>
          <a:prstGeom prst="rect">
            <a:avLst/>
          </a:prstGeom>
          <a:noFill/>
        </p:spPr>
        <p:txBody>
          <a:bodyPr wrap="square">
            <a:spAutoFit/>
          </a:bodyPr>
          <a:lstStyle/>
          <a:p>
            <a:pPr eaLnBrk="1" hangingPunct="1">
              <a:lnSpc>
                <a:spcPct val="100000"/>
              </a:lnSpc>
              <a:spcBef>
                <a:spcPct val="0"/>
              </a:spcBef>
              <a:buFontTx/>
              <a:buNone/>
            </a:pPr>
            <a:r>
              <a:rPr lang="en-US" altLang="zh-CN" sz="1800" dirty="0">
                <a:latin typeface="+mn-lt"/>
                <a:cs typeface="Times New Roman" panose="02020603050405020304" pitchFamily="18" charset="0"/>
              </a:rPr>
              <a:t>Adjustments are limited to a single bucket.</a:t>
            </a:r>
            <a:endParaRPr lang="en-US" altLang="zh-CN" sz="1800" dirty="0">
              <a:latin typeface="+mn-lt"/>
              <a:cs typeface="Times New Roman" panose="02020603050405020304" pitchFamily="18" charset="0"/>
            </a:endParaRPr>
          </a:p>
          <a:p>
            <a:pPr eaLnBrk="1" hangingPunct="1">
              <a:lnSpc>
                <a:spcPct val="100000"/>
              </a:lnSpc>
              <a:spcBef>
                <a:spcPct val="0"/>
              </a:spcBef>
              <a:buFontTx/>
              <a:buNone/>
            </a:pPr>
            <a:endParaRPr lang="en-US" altLang="zh-CN" sz="1800" dirty="0">
              <a:latin typeface="+mn-lt"/>
              <a:cs typeface="Times New Roman" panose="02020603050405020304" pitchFamily="18" charset="0"/>
            </a:endParaRPr>
          </a:p>
          <a:p>
            <a:pPr eaLnBrk="1" hangingPunct="1">
              <a:lnSpc>
                <a:spcPct val="100000"/>
              </a:lnSpc>
              <a:spcBef>
                <a:spcPct val="0"/>
              </a:spcBef>
              <a:buFontTx/>
              <a:buNone/>
            </a:pPr>
            <a:r>
              <a:rPr lang="zh-CN" altLang="en-US" sz="1800" dirty="0">
                <a:latin typeface="+mn-lt"/>
                <a:cs typeface="Times New Roman" panose="02020603050405020304" pitchFamily="18" charset="0"/>
              </a:rPr>
              <a:t>👉 </a:t>
            </a:r>
            <a:r>
              <a:rPr lang="en-US" altLang="zh-CN" sz="1800" dirty="0">
                <a:latin typeface="+mn-lt"/>
                <a:cs typeface="Times New Roman" panose="02020603050405020304" pitchFamily="18" charset="0"/>
              </a:rPr>
              <a:t>high accuracy and speed</a:t>
            </a:r>
            <a:endParaRPr lang="en-US" altLang="zh-CN" sz="1800" dirty="0">
              <a:latin typeface="+mn-lt"/>
              <a:cs typeface="Times New Roman" panose="02020603050405020304" pitchFamily="18" charset="0"/>
            </a:endParaRPr>
          </a:p>
        </p:txBody>
      </p:sp>
      <p:sp>
        <p:nvSpPr>
          <p:cNvPr id="29" name="文本框 28"/>
          <p:cNvSpPr txBox="1"/>
          <p:nvPr/>
        </p:nvSpPr>
        <p:spPr>
          <a:xfrm>
            <a:off x="347011" y="4625706"/>
            <a:ext cx="4870520" cy="646331"/>
          </a:xfrm>
          <a:prstGeom prst="rect">
            <a:avLst/>
          </a:prstGeom>
          <a:noFill/>
        </p:spPr>
        <p:txBody>
          <a:bodyPr wrap="square">
            <a:spAutoFit/>
          </a:bodyPr>
          <a:lstStyle/>
          <a:p>
            <a:pPr eaLnBrk="1" hangingPunct="1">
              <a:lnSpc>
                <a:spcPct val="100000"/>
              </a:lnSpc>
              <a:spcBef>
                <a:spcPct val="0"/>
              </a:spcBef>
              <a:buFontTx/>
              <a:buNone/>
            </a:pPr>
            <a:r>
              <a:rPr lang="en-US" altLang="zh-CN" sz="1800" dirty="0">
                <a:latin typeface="+mn-lt"/>
                <a:cs typeface="Times New Roman" panose="02020603050405020304" pitchFamily="18" charset="0"/>
              </a:rPr>
              <a:t>The adjusting strategy is limited to three types of counters: 8/12/16 bits.</a:t>
            </a:r>
            <a:endParaRPr lang="en-US" altLang="zh-CN" sz="1800" dirty="0">
              <a:latin typeface="+mn-lt"/>
              <a:cs typeface="Times New Roman" panose="02020603050405020304" pitchFamily="18" charset="0"/>
            </a:endParaRPr>
          </a:p>
        </p:txBody>
      </p:sp>
      <p:grpSp>
        <p:nvGrpSpPr>
          <p:cNvPr id="32" name="组合 31"/>
          <p:cNvGrpSpPr/>
          <p:nvPr/>
        </p:nvGrpSpPr>
        <p:grpSpPr>
          <a:xfrm>
            <a:off x="215646" y="4095647"/>
            <a:ext cx="5052102" cy="2039388"/>
            <a:chOff x="215646" y="4095647"/>
            <a:chExt cx="5052102" cy="2039388"/>
          </a:xfrm>
        </p:grpSpPr>
        <p:sp>
          <p:nvSpPr>
            <p:cNvPr id="26" name="矩形: 圆角 25"/>
            <p:cNvSpPr/>
            <p:nvPr/>
          </p:nvSpPr>
          <p:spPr>
            <a:xfrm>
              <a:off x="296794" y="4440597"/>
              <a:ext cx="4970954" cy="1694438"/>
            </a:xfrm>
            <a:prstGeom prst="roundRect">
              <a:avLst/>
            </a:prstGeom>
            <a:gradFill flip="none" rotWithShape="1">
              <a:gsLst>
                <a:gs pos="0">
                  <a:srgbClr val="ED7D31">
                    <a:alpha val="0"/>
                  </a:srgbClr>
                </a:gs>
                <a:gs pos="46000">
                  <a:srgbClr val="ED7D31">
                    <a:alpha val="20000"/>
                  </a:srgbClr>
                </a:gs>
                <a:gs pos="100000">
                  <a:srgbClr val="ED7D31">
                    <a:alpha val="10000"/>
                  </a:srgbClr>
                </a:gs>
              </a:gsLst>
              <a:lin ang="2700000" scaled="1"/>
              <a:tileRect/>
            </a:gradFill>
            <a:ln>
              <a:gradFill>
                <a:gsLst>
                  <a:gs pos="0">
                    <a:schemeClr val="accent1">
                      <a:lumMod val="5000"/>
                      <a:lumOff val="95000"/>
                    </a:schemeClr>
                  </a:gs>
                  <a:gs pos="38000">
                    <a:srgbClr val="ED7D31"/>
                  </a:gs>
                  <a:gs pos="100000">
                    <a:srgbClr val="ED7D31"/>
                  </a:gs>
                </a:gsLst>
                <a:lin ang="5400000" scaled="1"/>
              </a:gra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1" name="文本框 30"/>
            <p:cNvSpPr txBox="1"/>
            <p:nvPr/>
          </p:nvSpPr>
          <p:spPr>
            <a:xfrm>
              <a:off x="215646" y="4095647"/>
              <a:ext cx="1137974" cy="523220"/>
            </a:xfrm>
            <a:prstGeom prst="rect">
              <a:avLst/>
            </a:prstGeom>
            <a:noFill/>
          </p:spPr>
          <p:txBody>
            <a:bodyPr wrap="square">
              <a:spAutoFit/>
            </a:bodyPr>
            <a:lstStyle/>
            <a:p>
              <a:pPr eaLnBrk="1" hangingPunct="1">
                <a:lnSpc>
                  <a:spcPct val="100000"/>
                </a:lnSpc>
                <a:spcBef>
                  <a:spcPct val="0"/>
                </a:spcBef>
                <a:buFontTx/>
                <a:buNone/>
              </a:pPr>
              <a:r>
                <a:rPr lang="en-US" altLang="zh-CN" sz="2800" b="1" dirty="0">
                  <a:latin typeface="+mn-lt"/>
                  <a:cs typeface="Times New Roman" panose="02020603050405020304" pitchFamily="18" charset="0"/>
                </a:rPr>
                <a:t>Cons</a:t>
              </a:r>
              <a:endParaRPr lang="en-US" altLang="zh-CN" sz="2800" dirty="0">
                <a:latin typeface="+mn-lt"/>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4.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BEAUTIFY_FLAG" val=""/>
</p:tagLst>
</file>

<file path=ppt/tags/tag31.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6.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2.xml><?xml version="1.0" encoding="utf-8"?>
<p:tagLst xmlns:p="http://schemas.openxmlformats.org/presentationml/2006/main">
  <p:tag name="KSO_WM_BEAUTIFY_FLAG" val=""/>
</p:tagLst>
</file>

<file path=ppt/tags/tag43.xml><?xml version="1.0" encoding="utf-8"?>
<p:tagLst xmlns:p="http://schemas.openxmlformats.org/presentationml/2006/main">
  <p:tag name="COMMONDATA" val="eyJoZGlkIjoiYWQ3MzNjY2Y2YjM1ODBmYjFjNTc3ODA3ZjIzOGFmYzAifQ=="/>
</p:tagLst>
</file>

<file path=ppt/tags/tag5.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2_Office 主题​​">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微软雅黑"/>
        <a:ea typeface=""/>
        <a:cs typeface=""/>
        <a:font script="Jpan" typeface="游ゴシック Light"/>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微软雅黑"/>
        <a:ea typeface=""/>
        <a:cs typeface=""/>
        <a:font script="Jpan" typeface="游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5289</Words>
  <Application>WPS 演示</Application>
  <PresentationFormat>宽屏</PresentationFormat>
  <Paragraphs>581</Paragraphs>
  <Slides>24</Slides>
  <Notes>26</Notes>
  <HiddenSlides>0</HiddenSlides>
  <MMClips>0</MMClips>
  <ScaleCrop>false</ScaleCrop>
  <HeadingPairs>
    <vt:vector size="6" baseType="variant">
      <vt:variant>
        <vt:lpstr>已用的字体</vt:lpstr>
      </vt:variant>
      <vt:variant>
        <vt:i4>19</vt:i4>
      </vt:variant>
      <vt:variant>
        <vt:lpstr>主题</vt:lpstr>
      </vt:variant>
      <vt:variant>
        <vt:i4>3</vt:i4>
      </vt:variant>
      <vt:variant>
        <vt:lpstr>幻灯片标题</vt:lpstr>
      </vt:variant>
      <vt:variant>
        <vt:i4>24</vt:i4>
      </vt:variant>
    </vt:vector>
  </HeadingPairs>
  <TitlesOfParts>
    <vt:vector size="46" baseType="lpstr">
      <vt:lpstr>Arial</vt:lpstr>
      <vt:lpstr>宋体</vt:lpstr>
      <vt:lpstr>Wingdings</vt:lpstr>
      <vt:lpstr>等线</vt:lpstr>
      <vt:lpstr>等线 Light</vt:lpstr>
      <vt:lpstr>FZCuHeiSongS-B-GB</vt:lpstr>
      <vt:lpstr>Segoe Print</vt:lpstr>
      <vt:lpstr>Cambria Math</vt:lpstr>
      <vt:lpstr>Times New Roman</vt:lpstr>
      <vt:lpstr>汉仪特细等线简</vt:lpstr>
      <vt:lpstr>LinLibertineT</vt:lpstr>
      <vt:lpstr>微软雅黑</vt:lpstr>
      <vt:lpstr>Arial Unicode MS</vt:lpstr>
      <vt:lpstr>FZLanTingHeiS-DB-GB</vt:lpstr>
      <vt:lpstr>方正可变兰亭黑 GBK Normal</vt:lpstr>
      <vt:lpstr>Vivaldi</vt:lpstr>
      <vt:lpstr>BatangChe</vt:lpstr>
      <vt:lpstr>黑体</vt:lpstr>
      <vt:lpstr>Mongolian Baiti</vt:lpstr>
      <vt:lpstr>Office 主题​​</vt:lpstr>
      <vt:lpstr>1_Office 主题​​</vt:lpstr>
      <vt:lpstr>2_Office 主题​​</vt:lpstr>
      <vt:lpstr>BitMatcher: Bit-level Counter Adjustment for Sketches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马思遥（实习）</dc:creator>
  <cp:lastModifiedBy>2023270013</cp:lastModifiedBy>
  <cp:revision>227</cp:revision>
  <dcterms:created xsi:type="dcterms:W3CDTF">2024-05-09T12:42:00Z</dcterms:created>
  <dcterms:modified xsi:type="dcterms:W3CDTF">2024-05-17T07:10:31Z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1C678BBD41224FE8B8F41055EE732907_12</vt:lpwstr>
  </property>
  <property fmtid="{D5CDD505-2E9C-101B-9397-08002B2CF9AE}" pid="3" name="KSOProductBuildVer">
    <vt:lpwstr>2052-12.1.0.15374</vt:lpwstr>
  </property>
</Properties>
</file>