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ppt/notesSlides/notesSlide18.xml" ContentType="application/vnd.openxmlformats-officedocument.presentationml.notesSlide+xml"/>
  <Override PartName="/ppt/tags/tag18.xml" ContentType="application/vnd.openxmlformats-officedocument.presentationml.tags+xml"/>
  <Override PartName="/ppt/notesSlides/notesSlide19.xml" ContentType="application/vnd.openxmlformats-officedocument.presentationml.notesSlide+xml"/>
  <Override PartName="/ppt/tags/tag19.xml" ContentType="application/vnd.openxmlformats-officedocument.presentationml.tags+xml"/>
  <Override PartName="/ppt/notesSlides/notesSlide20.xml" ContentType="application/vnd.openxmlformats-officedocument.presentationml.notesSlide+xml"/>
  <Override PartName="/ppt/tags/tag20.xml" ContentType="application/vnd.openxmlformats-officedocument.presentationml.tags+xml"/>
  <Override PartName="/ppt/notesSlides/notesSlide21.xml" ContentType="application/vnd.openxmlformats-officedocument.presentationml.notesSlide+xml"/>
  <Override PartName="/ppt/tags/tag21.xml" ContentType="application/vnd.openxmlformats-officedocument.presentationml.tags+xml"/>
  <Override PartName="/ppt/notesSlides/notesSlide22.xml" ContentType="application/vnd.openxmlformats-officedocument.presentationml.notesSlide+xml"/>
  <Override PartName="/ppt/tags/tag22.xml" ContentType="application/vnd.openxmlformats-officedocument.presentationml.tags+xml"/>
  <Override PartName="/ppt/notesSlides/notesSlide23.xml" ContentType="application/vnd.openxmlformats-officedocument.presentationml.notesSlide+xml"/>
  <Override PartName="/ppt/tags/tag23.xml" ContentType="application/vnd.openxmlformats-officedocument.presentationml.tags+xml"/>
  <Override PartName="/ppt/notesSlides/notesSlide24.xml" ContentType="application/vnd.openxmlformats-officedocument.presentationml.notesSlide+xml"/>
  <Override PartName="/ppt/tags/tag24.xml" ContentType="application/vnd.openxmlformats-officedocument.presentationml.tags+xml"/>
  <Override PartName="/ppt/notesSlides/notesSlide25.xml" ContentType="application/vnd.openxmlformats-officedocument.presentationml.notesSlide+xml"/>
  <Override PartName="/ppt/tags/tag25.xml" ContentType="application/vnd.openxmlformats-officedocument.presentationml.tags+xml"/>
  <Override PartName="/ppt/notesSlides/notesSlide26.xml" ContentType="application/vnd.openxmlformats-officedocument.presentationml.notesSlide+xml"/>
  <Override PartName="/ppt/tags/tag26.xml" ContentType="application/vnd.openxmlformats-officedocument.presentationml.tags+xml"/>
  <Override PartName="/ppt/notesSlides/notesSlide27.xml" ContentType="application/vnd.openxmlformats-officedocument.presentationml.notesSlide+xml"/>
  <Override PartName="/ppt/tags/tag27.xml" ContentType="application/vnd.openxmlformats-officedocument.presentationml.tags+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84" r:id="rId2"/>
    <p:sldId id="462" r:id="rId3"/>
    <p:sldId id="492" r:id="rId4"/>
    <p:sldId id="487" r:id="rId5"/>
    <p:sldId id="494" r:id="rId6"/>
    <p:sldId id="464" r:id="rId7"/>
    <p:sldId id="493" r:id="rId8"/>
    <p:sldId id="495" r:id="rId9"/>
    <p:sldId id="496" r:id="rId10"/>
    <p:sldId id="497" r:id="rId11"/>
    <p:sldId id="489" r:id="rId12"/>
    <p:sldId id="498" r:id="rId13"/>
    <p:sldId id="499" r:id="rId14"/>
    <p:sldId id="500" r:id="rId15"/>
    <p:sldId id="501" r:id="rId16"/>
    <p:sldId id="502" r:id="rId17"/>
    <p:sldId id="503" r:id="rId18"/>
    <p:sldId id="475" r:id="rId19"/>
    <p:sldId id="476" r:id="rId20"/>
    <p:sldId id="477" r:id="rId21"/>
    <p:sldId id="504" r:id="rId22"/>
    <p:sldId id="506" r:id="rId23"/>
    <p:sldId id="505" r:id="rId24"/>
    <p:sldId id="507" r:id="rId25"/>
    <p:sldId id="508" r:id="rId26"/>
    <p:sldId id="484" r:id="rId27"/>
    <p:sldId id="485" r:id="rId28"/>
    <p:sldId id="486" r:id="rId2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CC"/>
    <a:srgbClr val="000000"/>
    <a:srgbClr val="A50021"/>
    <a:srgbClr val="E9ECF5"/>
    <a:srgbClr val="9CC5EE"/>
    <a:srgbClr val="C5E0B4"/>
    <a:srgbClr val="00CC66"/>
    <a:srgbClr val="33CC33"/>
    <a:srgbClr val="99FF33"/>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23" autoAdjust="0"/>
    <p:restoredTop sz="62755" autoAdjust="0"/>
  </p:normalViewPr>
  <p:slideViewPr>
    <p:cSldViewPr snapToGrid="0">
      <p:cViewPr varScale="1">
        <p:scale>
          <a:sx n="65" d="100"/>
          <a:sy n="65" d="100"/>
        </p:scale>
        <p:origin x="1296" y="33"/>
      </p:cViewPr>
      <p:guideLst>
        <p:guide orient="horz" pos="2160"/>
        <p:guide pos="3840"/>
      </p:guideLst>
    </p:cSldViewPr>
  </p:slideViewPr>
  <p:outlineViewPr>
    <p:cViewPr>
      <p:scale>
        <a:sx n="33" d="100"/>
        <a:sy n="33" d="100"/>
      </p:scale>
      <p:origin x="0" y="0"/>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varScale="1">
        <p:scale>
          <a:sx n="89" d="100"/>
          <a:sy n="89" d="100"/>
        </p:scale>
        <p:origin x="3960" y="16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DDBEE5-1F49-4E21-AA75-C1EB99554DBB}" type="datetimeFigureOut">
              <a:rPr lang="zh-CN" altLang="en-US" smtClean="0"/>
              <a:t>2024/5/17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3DDF900-46A4-4B55-A06F-548409280FC6}" type="slidenum">
              <a:rPr lang="zh-CN" altLang="en-US" smtClean="0"/>
              <a:t>‹#›</a:t>
            </a:fld>
            <a:endParaRPr lang="zh-CN" altLang="en-US"/>
          </a:p>
        </p:txBody>
      </p:sp>
    </p:spTree>
    <p:extLst>
      <p:ext uri="{BB962C8B-B14F-4D97-AF65-F5344CB8AC3E}">
        <p14:creationId xmlns:p14="http://schemas.microsoft.com/office/powerpoint/2010/main" val="14516058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07A637-8712-4E20-957A-998EEAA86395}" type="datetimeFigureOut">
              <a:rPr lang="zh-CN" altLang="en-US" smtClean="0"/>
              <a:t>2024/5/17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03211-B18B-477D-A05F-14E4BC87236F}" type="slidenum">
              <a:rPr lang="zh-CN" altLang="en-US" smtClean="0"/>
              <a:t>‹#›</a:t>
            </a:fld>
            <a:endParaRPr lang="zh-CN" altLang="en-US"/>
          </a:p>
        </p:txBody>
      </p:sp>
    </p:spTree>
    <p:extLst>
      <p:ext uri="{BB962C8B-B14F-4D97-AF65-F5344CB8AC3E}">
        <p14:creationId xmlns:p14="http://schemas.microsoft.com/office/powerpoint/2010/main" val="568488711"/>
      </p:ext>
    </p:extLst>
  </p:cSld>
  <p:clrMap bg1="lt1" tx1="dk1" bg2="lt2" tx2="dk2" accent1="accent1" accent2="accent2" accent3="accent3" accent4="accent4" accent5="accent5" accent6="accent6" hlink="hlink" folHlink="folHlink"/>
  <p:hf hdr="0" ftr="0" dt="0"/>
  <p:notesStyle>
    <a:lvl1pPr marL="0" algn="just" defTabSz="914400" rtl="0" eaLnBrk="1" latinLnBrk="0" hangingPunct="1">
      <a:defRPr sz="1400" kern="1200">
        <a:solidFill>
          <a:schemeClr val="tx1"/>
        </a:solidFill>
        <a:latin typeface="Cambria" panose="02040503050406030204" pitchFamily="18" charset="0"/>
        <a:ea typeface="+mn-ea"/>
        <a:cs typeface="+mn-cs"/>
      </a:defRPr>
    </a:lvl1pPr>
    <a:lvl2pPr marL="457200" algn="just" defTabSz="914400" rtl="0" eaLnBrk="1" latinLnBrk="0" hangingPunct="1">
      <a:defRPr sz="1400" kern="1200">
        <a:solidFill>
          <a:schemeClr val="tx1"/>
        </a:solidFill>
        <a:latin typeface="Cambria" panose="02040503050406030204" pitchFamily="18" charset="0"/>
        <a:ea typeface="+mn-ea"/>
        <a:cs typeface="+mn-cs"/>
      </a:defRPr>
    </a:lvl2pPr>
    <a:lvl3pPr marL="914400" algn="just" defTabSz="914400" rtl="0" eaLnBrk="1" latinLnBrk="0" hangingPunct="1">
      <a:defRPr sz="1400" kern="1200">
        <a:solidFill>
          <a:schemeClr val="tx1"/>
        </a:solidFill>
        <a:latin typeface="Cambria" panose="02040503050406030204" pitchFamily="18" charset="0"/>
        <a:ea typeface="+mn-ea"/>
        <a:cs typeface="+mn-cs"/>
      </a:defRPr>
    </a:lvl3pPr>
    <a:lvl4pPr marL="1371600" algn="just" defTabSz="914400" rtl="0" eaLnBrk="1" latinLnBrk="0" hangingPunct="1">
      <a:defRPr sz="1400" kern="1200">
        <a:solidFill>
          <a:schemeClr val="tx1"/>
        </a:solidFill>
        <a:latin typeface="Cambria" panose="02040503050406030204" pitchFamily="18" charset="0"/>
        <a:ea typeface="+mn-ea"/>
        <a:cs typeface="+mn-cs"/>
      </a:defRPr>
    </a:lvl4pPr>
    <a:lvl5pPr marL="1828800" algn="just" defTabSz="914400" rtl="0" eaLnBrk="1" latinLnBrk="0" hangingPunct="1">
      <a:defRPr sz="1400" kern="1200">
        <a:solidFill>
          <a:schemeClr val="tx1"/>
        </a:solidFill>
        <a:latin typeface="Cambria" panose="020405030504060302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lnSpc>
                <a:spcPct val="150000"/>
              </a:lnSpc>
            </a:pPr>
            <a:r>
              <a:rPr lang="en-US" altLang="zh-CN" sz="2400" b="0" i="0" dirty="0">
                <a:solidFill>
                  <a:srgbClr val="374151"/>
                </a:solidFill>
                <a:effectLst/>
                <a:highlight>
                  <a:srgbClr val="FFFFFF"/>
                </a:highlight>
                <a:latin typeface="Söhne"/>
              </a:rPr>
              <a:t>Hello everyone, I'm </a:t>
            </a:r>
            <a:r>
              <a:rPr lang="en-US" altLang="zh-CN" sz="2400" b="0" i="0" dirty="0" err="1">
                <a:solidFill>
                  <a:srgbClr val="374151"/>
                </a:solidFill>
                <a:effectLst/>
                <a:highlight>
                  <a:srgbClr val="FFFFFF"/>
                </a:highlight>
                <a:latin typeface="Söhne"/>
              </a:rPr>
              <a:t>Yuhan</a:t>
            </a:r>
            <a:r>
              <a:rPr lang="en-US" altLang="zh-CN" sz="2400" b="0" i="0" dirty="0">
                <a:solidFill>
                  <a:srgbClr val="374151"/>
                </a:solidFill>
                <a:effectLst/>
                <a:highlight>
                  <a:srgbClr val="FFFFFF"/>
                </a:highlight>
                <a:latin typeface="Söhne"/>
              </a:rPr>
              <a:t> Wu, a PHD student from Peking University. I am going to share with you my work, </a:t>
            </a:r>
            <a:r>
              <a:rPr lang="en-US" altLang="zh-CN" sz="2400" b="0" i="0" dirty="0" err="1">
                <a:solidFill>
                  <a:srgbClr val="374151"/>
                </a:solidFill>
                <a:effectLst/>
                <a:highlight>
                  <a:srgbClr val="FFFFFF"/>
                </a:highlight>
                <a:latin typeface="Söhne"/>
              </a:rPr>
              <a:t>visionEmbedder</a:t>
            </a:r>
            <a:r>
              <a:rPr lang="en-US" altLang="zh-CN" sz="2400" b="0" i="0" dirty="0">
                <a:solidFill>
                  <a:srgbClr val="374151"/>
                </a:solidFill>
                <a:effectLst/>
                <a:highlight>
                  <a:srgbClr val="FFFFFF"/>
                </a:highlight>
                <a:latin typeface="Söhne"/>
              </a:rPr>
              <a:t>, which is a Key value table. It is extremely compact in size and supports Constant Lookup time, Rapid Dynamic Updates, and Rare update Failure.</a:t>
            </a:r>
            <a:endParaRPr lang="zh-CN" altLang="zh-CN" sz="1200" kern="1200" dirty="0">
              <a:solidFill>
                <a:schemeClr val="tx1"/>
              </a:solidFill>
              <a:effectLst/>
              <a:latin typeface="+mn-lt"/>
              <a:ea typeface="+mn-ea"/>
              <a:cs typeface="+mn-cs"/>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1</a:t>
            </a:fld>
            <a:endParaRPr lang="zh-CN" altLang="en-US"/>
          </a:p>
        </p:txBody>
      </p:sp>
    </p:spTree>
    <p:extLst>
      <p:ext uri="{BB962C8B-B14F-4D97-AF65-F5344CB8AC3E}">
        <p14:creationId xmlns:p14="http://schemas.microsoft.com/office/powerpoint/2010/main" val="654051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0" i="0" dirty="0">
                <a:solidFill>
                  <a:srgbClr val="374151"/>
                </a:solidFill>
                <a:effectLst/>
                <a:highlight>
                  <a:srgbClr val="FFFFFF"/>
                </a:highlight>
                <a:latin typeface="Söhne"/>
              </a:rPr>
              <a:t>However, removing arrays has two significant impacts that cannot be ignored.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i="0" dirty="0">
              <a:solidFill>
                <a:srgbClr val="374151"/>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0" i="0" dirty="0">
                <a:solidFill>
                  <a:srgbClr val="374151"/>
                </a:solidFill>
                <a:effectLst/>
                <a:highlight>
                  <a:srgbClr val="FFFFFF"/>
                </a:highlight>
                <a:latin typeface="Söhne"/>
              </a:rPr>
              <a:t>1. Space efficiency decreases. More variables are needed to successfully complete the construction.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i="0" dirty="0">
              <a:solidFill>
                <a:srgbClr val="374151"/>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0" i="0" dirty="0">
                <a:solidFill>
                  <a:srgbClr val="374151"/>
                </a:solidFill>
                <a:effectLst/>
                <a:highlight>
                  <a:srgbClr val="FFFFFF"/>
                </a:highlight>
                <a:latin typeface="Söhne"/>
              </a:rPr>
              <a:t>2. The probability of construction failure has increased nearly n times. When m is a constant multiple of n, there are a total of O(n^2) possible edges. Selecting n of them using a hash method has a constant probability of producing duplicate edges. Duplicate edges are the smallest cycles, which means there is a high probability of construction failure.</a:t>
            </a:r>
            <a:endParaRPr lang="en-US" altLang="zh-CN" sz="1800" b="0" i="0" u="none" strike="noStrike" kern="100" baseline="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10</a:t>
            </a:fld>
            <a:endParaRPr lang="zh-CN" altLang="en-US"/>
          </a:p>
        </p:txBody>
      </p:sp>
    </p:spTree>
    <p:extLst>
      <p:ext uri="{BB962C8B-B14F-4D97-AF65-F5344CB8AC3E}">
        <p14:creationId xmlns:p14="http://schemas.microsoft.com/office/powerpoint/2010/main" val="1196318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b="0" i="0" dirty="0">
                <a:solidFill>
                  <a:srgbClr val="374151"/>
                </a:solidFill>
                <a:effectLst/>
                <a:highlight>
                  <a:srgbClr val="FFFFFF"/>
                </a:highlight>
                <a:latin typeface="Söhne"/>
              </a:rPr>
              <a:t>We hope to choose another approach, still using three arrays to implement dynamic updates, to overcome the shortcomings of existing works. Fortunately, we succeeded. Compared with static solutions like </a:t>
            </a:r>
            <a:r>
              <a:rPr lang="en-US" altLang="zh-CN" sz="2400" b="0" i="0" dirty="0" err="1">
                <a:solidFill>
                  <a:srgbClr val="374151"/>
                </a:solidFill>
                <a:effectLst/>
                <a:highlight>
                  <a:srgbClr val="FFFFFF"/>
                </a:highlight>
                <a:latin typeface="Söhne"/>
              </a:rPr>
              <a:t>Bloomier</a:t>
            </a:r>
            <a:r>
              <a:rPr lang="en-US" altLang="zh-CN" sz="2400" b="0" i="0" dirty="0">
                <a:solidFill>
                  <a:srgbClr val="374151"/>
                </a:solidFill>
                <a:effectLst/>
                <a:highlight>
                  <a:srgbClr val="FFFFFF"/>
                </a:highlight>
                <a:latin typeface="Söhne"/>
              </a:rPr>
              <a:t> which require O(n) time for updates, we achieved constant average update time. Compared with existing dynamic solutions, we achieved less space overhead and a failure probability that is n times lower. Next, we will introduce our specific solution.</a:t>
            </a:r>
            <a:endPar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11</a:t>
            </a:fld>
            <a:endParaRPr lang="zh-CN" altLang="en-US"/>
          </a:p>
        </p:txBody>
      </p:sp>
    </p:spTree>
    <p:extLst>
      <p:ext uri="{BB962C8B-B14F-4D97-AF65-F5344CB8AC3E}">
        <p14:creationId xmlns:p14="http://schemas.microsoft.com/office/powerpoint/2010/main" val="8971483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b="0" i="0" dirty="0">
                <a:solidFill>
                  <a:srgbClr val="374151"/>
                </a:solidFill>
                <a:effectLst/>
                <a:highlight>
                  <a:srgbClr val="FFFFFF"/>
                </a:highlight>
                <a:latin typeface="Söhne"/>
              </a:rPr>
              <a:t>In three arrays, we can still regard m variables as points. But what is different is that each equation has become a hyperedge connecting three points.</a:t>
            </a:r>
            <a:endPar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12</a:t>
            </a:fld>
            <a:endParaRPr lang="zh-CN" altLang="en-US"/>
          </a:p>
        </p:txBody>
      </p:sp>
    </p:spTree>
    <p:extLst>
      <p:ext uri="{BB962C8B-B14F-4D97-AF65-F5344CB8AC3E}">
        <p14:creationId xmlns:p14="http://schemas.microsoft.com/office/powerpoint/2010/main" val="30586811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b="0" i="0" dirty="0">
                <a:solidFill>
                  <a:srgbClr val="374151"/>
                </a:solidFill>
                <a:effectLst/>
                <a:highlight>
                  <a:srgbClr val="FFFFFF"/>
                </a:highlight>
                <a:latin typeface="Söhne"/>
              </a:rPr>
              <a:t>When adding an edge in a three-array environment, if the XOR sum of A, B, and C does not equal the target value, you can choose to modify any variable among A, B, and C. However, this modification can cause a chain reaction affecting the old edges. For instance, if A is modified through the XOR operation, the values of blue A ⊕D ⊕F and orange A ⊕E ⊕G will no longer equal their original values. To ensure the old equations are satisfied, we must modify either F or D, and either G or E, using the XOR operation. This leads to the key design considerations in our algorithm: When adding an edge, which variable among A, B, and C should we modify? And during the chain reaction, should we modify F or D? These decisions will impact the efficiency of our dynamic update process.</a:t>
            </a:r>
            <a:endPar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13</a:t>
            </a:fld>
            <a:endParaRPr lang="zh-CN" altLang="en-US"/>
          </a:p>
        </p:txBody>
      </p:sp>
    </p:spTree>
    <p:extLst>
      <p:ext uri="{BB962C8B-B14F-4D97-AF65-F5344CB8AC3E}">
        <p14:creationId xmlns:p14="http://schemas.microsoft.com/office/powerpoint/2010/main" val="16296742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0" i="0" dirty="0">
                <a:solidFill>
                  <a:srgbClr val="374151"/>
                </a:solidFill>
                <a:effectLst/>
                <a:highlight>
                  <a:srgbClr val="FFFFFF"/>
                </a:highlight>
                <a:latin typeface="Söhne"/>
              </a:rPr>
              <a:t>If we choose a good point for modification when adding an edge, the number of affected edges will be minimal, allowing us to successfully complete the insertion process. However, if we choose a bad point, the number of affected edges will increase, potentially leading to an infinite loop that results in insertion failure. Therefore, the strategy we adopt in choosing which points to modify is critical to the success and efficiency of our dynamic updates.</a:t>
            </a:r>
            <a:endPar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14</a:t>
            </a:fld>
            <a:endParaRPr lang="zh-CN" altLang="en-US"/>
          </a:p>
        </p:txBody>
      </p:sp>
    </p:spTree>
    <p:extLst>
      <p:ext uri="{BB962C8B-B14F-4D97-AF65-F5344CB8AC3E}">
        <p14:creationId xmlns:p14="http://schemas.microsoft.com/office/powerpoint/2010/main" val="42580996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b="0" i="0" dirty="0">
                <a:solidFill>
                  <a:srgbClr val="374151"/>
                </a:solidFill>
                <a:effectLst/>
                <a:highlight>
                  <a:srgbClr val="FFFFFF"/>
                </a:highlight>
                <a:latin typeface="Söhne"/>
              </a:rPr>
              <a:t>In the process of updating, if 'a' in the equation </a:t>
            </a:r>
            <a:r>
              <a:rPr lang="en-US" altLang="zh-CN" sz="2400" b="0" i="0" dirty="0" err="1">
                <a:solidFill>
                  <a:srgbClr val="374151"/>
                </a:solidFill>
                <a:effectLst/>
                <a:highlight>
                  <a:srgbClr val="FFFFFF"/>
                </a:highlight>
                <a:latin typeface="Söhne"/>
              </a:rPr>
              <a:t>a⊕b⊕c</a:t>
            </a:r>
            <a:r>
              <a:rPr lang="en-US" altLang="zh-CN" sz="2400" b="0" i="0" dirty="0">
                <a:solidFill>
                  <a:srgbClr val="374151"/>
                </a:solidFill>
                <a:effectLst/>
                <a:highlight>
                  <a:srgbClr val="FFFFFF"/>
                </a:highlight>
                <a:latin typeface="Söhne"/>
              </a:rPr>
              <a:t> has already been modified, in order to keep the sum constant, we will continue to modify 'c', then modify 'h'. This is the update path that we follow.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400" b="0" i="0" dirty="0">
              <a:solidFill>
                <a:srgbClr val="374151"/>
              </a:solidFill>
              <a:effectLst/>
              <a:highlight>
                <a:srgbClr val="FFFFFF"/>
              </a:highlight>
              <a:latin typeface="Söhne"/>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b="0" i="0" dirty="0">
                <a:solidFill>
                  <a:srgbClr val="374151"/>
                </a:solidFill>
                <a:effectLst/>
                <a:highlight>
                  <a:srgbClr val="FFFFFF"/>
                </a:highlight>
                <a:latin typeface="Söhne"/>
              </a:rPr>
              <a:t>We can adopt a greedy strategy, which is to choose the point with the fewest connected edges for modification. This strategy is based on the assumption that the point with fewer connections is likely to cause less disruption to the overall system, hence reducing the cost of modifications.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400" b="0" i="0" dirty="0">
              <a:solidFill>
                <a:srgbClr val="374151"/>
              </a:solidFill>
              <a:effectLst/>
              <a:highlight>
                <a:srgbClr val="FFFFFF"/>
              </a:highlight>
              <a:latin typeface="Söhne"/>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b="0" i="0" dirty="0">
                <a:solidFill>
                  <a:srgbClr val="374151"/>
                </a:solidFill>
                <a:effectLst/>
                <a:highlight>
                  <a:srgbClr val="FFFFFF"/>
                </a:highlight>
                <a:latin typeface="Söhne"/>
              </a:rPr>
              <a:t>However, this strategy has its drawbacks. For instance, it can be difficult to make a decision when there are multiple points with the same number of connections. Furthermore, having the fewest connected edges does not necessarily mean that the cost of modification will be the smallest. There are other factors that could influence the cost, making this a complex problem to solve.</a:t>
            </a:r>
            <a:endPar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15</a:t>
            </a:fld>
            <a:endParaRPr lang="zh-CN" altLang="en-US"/>
          </a:p>
        </p:txBody>
      </p:sp>
    </p:spTree>
    <p:extLst>
      <p:ext uri="{BB962C8B-B14F-4D97-AF65-F5344CB8AC3E}">
        <p14:creationId xmlns:p14="http://schemas.microsoft.com/office/powerpoint/2010/main" val="31515746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b="0" i="0" dirty="0">
                <a:solidFill>
                  <a:srgbClr val="374151"/>
                </a:solidFill>
                <a:effectLst/>
                <a:highlight>
                  <a:srgbClr val="FFFFFF"/>
                </a:highlight>
                <a:latin typeface="Söhne"/>
              </a:rPr>
              <a:t>In order to perform a better update, we've developed a "Vision" strategy. This strategy involves continuously observing 1 to 3 layers of the graph to estimate the modification cost of each path. This allows us to make more informed decisions about which points to modify.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400" b="0" i="0" dirty="0">
              <a:solidFill>
                <a:srgbClr val="374151"/>
              </a:solidFill>
              <a:effectLst/>
              <a:highlight>
                <a:srgbClr val="FFFFFF"/>
              </a:highlight>
              <a:latin typeface="Söhne"/>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3200" b="0" i="0" dirty="0">
                <a:solidFill>
                  <a:srgbClr val="374151"/>
                </a:solidFill>
                <a:effectLst/>
                <a:highlight>
                  <a:srgbClr val="FFFFFF"/>
                </a:highlight>
                <a:latin typeface="Söhne"/>
              </a:rPr>
              <a:t>We've adopted a dynamic depth approach to balance computational resources and modification costs. For dense graphs, we delve deeper, increasing computation but finding better paths and minimizing modifications. For sparse graphs, we reduce the depth to lower computation, effectively optimizing our algorithm's efficiency.</a:t>
            </a:r>
            <a:endParaRPr lang="en-US" altLang="zh-CN" sz="2400" b="0" i="0" dirty="0">
              <a:solidFill>
                <a:srgbClr val="374151"/>
              </a:solidFill>
              <a:effectLst/>
              <a:highlight>
                <a:srgbClr val="FFFFFF"/>
              </a:highlight>
              <a:latin typeface="Söhne"/>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16</a:t>
            </a:fld>
            <a:endParaRPr lang="zh-CN" altLang="en-US"/>
          </a:p>
        </p:txBody>
      </p:sp>
    </p:spTree>
    <p:extLst>
      <p:ext uri="{BB962C8B-B14F-4D97-AF65-F5344CB8AC3E}">
        <p14:creationId xmlns:p14="http://schemas.microsoft.com/office/powerpoint/2010/main" val="33068004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b="0" i="0" dirty="0">
                <a:solidFill>
                  <a:srgbClr val="374151"/>
                </a:solidFill>
                <a:effectLst/>
                <a:highlight>
                  <a:srgbClr val="FFFFFF"/>
                </a:highlight>
                <a:latin typeface="Söhne"/>
              </a:rPr>
              <a:t>Another challenge we need to address in our algorithm is the issue of concurrency. When multiple edges are inserted concurrently, they may conflict and interfere with each other. This can disrupt the update process and lead to errors in our data structure.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400" b="0" i="0" dirty="0">
              <a:solidFill>
                <a:srgbClr val="374151"/>
              </a:solidFill>
              <a:effectLst/>
              <a:highlight>
                <a:srgbClr val="FFFFFF"/>
              </a:highlight>
              <a:latin typeface="Söhne"/>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b="0" i="0" dirty="0">
                <a:solidFill>
                  <a:srgbClr val="374151"/>
                </a:solidFill>
                <a:effectLst/>
                <a:highlight>
                  <a:srgbClr val="FFFFFF"/>
                </a:highlight>
                <a:latin typeface="Söhne"/>
              </a:rPr>
              <a:t>To resolve this issue, we've come up with a solution of building read-write locks for each point in the graph.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400" b="0" i="0" dirty="0">
              <a:solidFill>
                <a:srgbClr val="374151"/>
              </a:solidFill>
              <a:effectLst/>
              <a:highlight>
                <a:srgbClr val="FFFFFF"/>
              </a:highlight>
              <a:latin typeface="Söhne"/>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b="0" i="0" dirty="0">
                <a:solidFill>
                  <a:srgbClr val="374151"/>
                </a:solidFill>
                <a:effectLst/>
                <a:highlight>
                  <a:srgbClr val="FFFFFF"/>
                </a:highlight>
                <a:latin typeface="Söhne"/>
              </a:rPr>
              <a:t>A read lock is used when we are searching for points to modify. Once a read lock is added to a point, no edges can be added to that point. This prevents other processes from modifying the point while we are still determining the changes to be made. Importantly, these read locks are reentrant, meaning that different insertions can overlap when searching for points to modify. </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2400" b="0" i="0" dirty="0">
              <a:solidFill>
                <a:srgbClr val="374151"/>
              </a:solidFill>
              <a:effectLst/>
              <a:highlight>
                <a:srgbClr val="FFFFFF"/>
              </a:highlight>
              <a:latin typeface="Söhne"/>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b="0" i="0" dirty="0">
                <a:solidFill>
                  <a:srgbClr val="374151"/>
                </a:solidFill>
                <a:effectLst/>
                <a:highlight>
                  <a:srgbClr val="FFFFFF"/>
                </a:highlight>
                <a:latin typeface="Söhne"/>
              </a:rPr>
              <a:t>On the other hand, a write lock is added when we are actually modifying the value of a point. This ensures that no other processes can read or write to the point while it's being updated, thereby preventing conflicts and ensuring the integrity of our updates.</a:t>
            </a:r>
            <a:endPar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17</a:t>
            </a:fld>
            <a:endParaRPr lang="zh-CN" altLang="en-US"/>
          </a:p>
        </p:txBody>
      </p:sp>
    </p:spTree>
    <p:extLst>
      <p:ext uri="{BB962C8B-B14F-4D97-AF65-F5344CB8AC3E}">
        <p14:creationId xmlns:p14="http://schemas.microsoft.com/office/powerpoint/2010/main" val="33432048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endParaRPr lang="zh-CN" altLang="zh-CN" sz="1200"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18</a:t>
            </a:fld>
            <a:endParaRPr lang="zh-CN" altLang="en-US"/>
          </a:p>
        </p:txBody>
      </p:sp>
    </p:spTree>
    <p:extLst>
      <p:ext uri="{BB962C8B-B14F-4D97-AF65-F5344CB8AC3E}">
        <p14:creationId xmlns:p14="http://schemas.microsoft.com/office/powerpoint/2010/main" val="14115685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600" b="0" i="0" dirty="0">
                <a:solidFill>
                  <a:srgbClr val="374151"/>
                </a:solidFill>
                <a:effectLst/>
                <a:highlight>
                  <a:srgbClr val="FFFFFF"/>
                </a:highlight>
                <a:latin typeface="Söhne"/>
              </a:rPr>
              <a:t>In our research, we compared our method with several existing solutions, including </a:t>
            </a:r>
            <a:r>
              <a:rPr lang="en-US" altLang="zh-CN" sz="1600" b="0" i="0" dirty="0" err="1">
                <a:solidFill>
                  <a:srgbClr val="374151"/>
                </a:solidFill>
                <a:effectLst/>
                <a:highlight>
                  <a:srgbClr val="FFFFFF"/>
                </a:highlight>
                <a:latin typeface="Söhne"/>
              </a:rPr>
              <a:t>Bloomier</a:t>
            </a:r>
            <a:r>
              <a:rPr lang="en-US" altLang="zh-CN" sz="1600" b="0" i="0" dirty="0">
                <a:solidFill>
                  <a:srgbClr val="374151"/>
                </a:solidFill>
                <a:effectLst/>
                <a:highlight>
                  <a:srgbClr val="FFFFFF"/>
                </a:highlight>
                <a:latin typeface="Söhne"/>
              </a:rPr>
              <a:t>, Othello, Coloring Embedder, and Ludo. Ludo is an improved version of Othello and has a similar failure probability, making it a relevant benchmark for our comparison. We tested our algorithm on various datasets, including a random dataset which is the most difficult to encode, </a:t>
            </a:r>
            <a:r>
              <a:rPr lang="en-US" altLang="zh-CN" sz="1600" b="0" i="0" dirty="0" err="1">
                <a:solidFill>
                  <a:srgbClr val="374151"/>
                </a:solidFill>
                <a:effectLst/>
                <a:highlight>
                  <a:srgbClr val="FFFFFF"/>
                </a:highlight>
                <a:latin typeface="Söhne"/>
              </a:rPr>
              <a:t>MACTable</a:t>
            </a:r>
            <a:r>
              <a:rPr lang="en-US" altLang="zh-CN" sz="1600" b="0" i="0" dirty="0">
                <a:solidFill>
                  <a:srgbClr val="374151"/>
                </a:solidFill>
                <a:effectLst/>
                <a:highlight>
                  <a:srgbClr val="FFFFFF"/>
                </a:highlight>
                <a:latin typeface="Söhne"/>
              </a:rPr>
              <a:t>, </a:t>
            </a:r>
            <a:r>
              <a:rPr lang="en-US" altLang="zh-CN" sz="1600" b="0" i="0" dirty="0" err="1">
                <a:solidFill>
                  <a:srgbClr val="374151"/>
                </a:solidFill>
                <a:effectLst/>
                <a:highlight>
                  <a:srgbClr val="FFFFFF"/>
                </a:highlight>
                <a:latin typeface="Söhne"/>
              </a:rPr>
              <a:t>MachineLearning</a:t>
            </a:r>
            <a:r>
              <a:rPr lang="en-US" altLang="zh-CN" sz="1600" b="0" i="0" dirty="0">
                <a:solidFill>
                  <a:srgbClr val="374151"/>
                </a:solidFill>
                <a:effectLst/>
                <a:highlight>
                  <a:srgbClr val="FFFFFF"/>
                </a:highlight>
                <a:latin typeface="Söhne"/>
              </a:rPr>
              <a:t>, and DBLP. These datasets represent a wide range of scenarios and help us evaluate the versatility and robustness of our method. The key results of our research are quite promising. We were able to achieve a space usage of just 1.58L bits per L-bit value. Moreover, our method has a low failure probability of O(1/n) </a:t>
            </a:r>
            <a:r>
              <a:rPr lang="zh-CN" altLang="en-US" sz="1600" b="0" i="0" dirty="0">
                <a:solidFill>
                  <a:srgbClr val="374151"/>
                </a:solidFill>
                <a:effectLst/>
                <a:highlight>
                  <a:srgbClr val="FFFFFF"/>
                </a:highlight>
                <a:latin typeface="Söhne"/>
              </a:rPr>
              <a:t>（</a:t>
            </a:r>
            <a:r>
              <a:rPr lang="en-US" altLang="zh-CN" sz="1600" b="0" i="0" dirty="0">
                <a:solidFill>
                  <a:srgbClr val="374151"/>
                </a:solidFill>
                <a:effectLst/>
                <a:highlight>
                  <a:srgbClr val="FFFFFF"/>
                </a:highlight>
                <a:latin typeface="Söhne"/>
              </a:rPr>
              <a:t>one over n</a:t>
            </a:r>
            <a:r>
              <a:rPr lang="zh-CN" altLang="en-US" sz="1600" b="0" i="0" dirty="0">
                <a:solidFill>
                  <a:srgbClr val="374151"/>
                </a:solidFill>
                <a:effectLst/>
                <a:highlight>
                  <a:srgbClr val="FFFFFF"/>
                </a:highlight>
                <a:latin typeface="Söhne"/>
              </a:rPr>
              <a:t>）</a:t>
            </a:r>
            <a:r>
              <a:rPr lang="en-US" altLang="zh-CN" sz="1600" b="0" i="0" dirty="0">
                <a:solidFill>
                  <a:srgbClr val="374151"/>
                </a:solidFill>
                <a:effectLst/>
                <a:highlight>
                  <a:srgbClr val="FFFFFF"/>
                </a:highlight>
                <a:latin typeface="Söhne"/>
              </a:rPr>
              <a:t>, which means that the probability of encountering an update failure decreases as the capacity increases. These findings demonstrate the high efficiency and reliability of our dynamic update algorithm.</a:t>
            </a:r>
            <a:endParaRPr lang="zh-CN" altLang="zh-CN" sz="1200"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19</a:t>
            </a:fld>
            <a:endParaRPr lang="zh-CN" altLang="en-US"/>
          </a:p>
        </p:txBody>
      </p:sp>
    </p:spTree>
    <p:extLst>
      <p:ext uri="{BB962C8B-B14F-4D97-AF65-F5344CB8AC3E}">
        <p14:creationId xmlns:p14="http://schemas.microsoft.com/office/powerpoint/2010/main" val="781122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2400" b="0" i="0" dirty="0">
                <a:solidFill>
                  <a:srgbClr val="374151"/>
                </a:solidFill>
                <a:effectLst/>
                <a:highlight>
                  <a:srgbClr val="FFFFFF"/>
                </a:highlight>
                <a:latin typeface="Söhne"/>
              </a:rPr>
              <a:t>Let's start with the most basic key value table. It is a common data structure, also known as a hash table. It stores many key-value pairs. When a user queries a key, the corresponding value can be quickly retrieved. It has a wide range of applications in computer science.</a:t>
            </a:r>
            <a:endPar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2</a:t>
            </a:fld>
            <a:endParaRPr lang="zh-CN" altLang="en-US"/>
          </a:p>
        </p:txBody>
      </p:sp>
    </p:spTree>
    <p:extLst>
      <p:ext uri="{BB962C8B-B14F-4D97-AF65-F5344CB8AC3E}">
        <p14:creationId xmlns:p14="http://schemas.microsoft.com/office/powerpoint/2010/main" val="31649196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600" b="0" i="0" dirty="0">
                <a:solidFill>
                  <a:srgbClr val="374151"/>
                </a:solidFill>
                <a:effectLst/>
                <a:highlight>
                  <a:srgbClr val="FFFFFF"/>
                </a:highlight>
                <a:latin typeface="Söhne"/>
              </a:rPr>
              <a:t>In terms of space cost, our method requires only 1.58L bits per L-bit value. When compared to the current best method, Othello, which requires 2.2L bits, we've achieved an improvement of 50%. This is a significant reduction in space cost, making our method much more efficient. </a:t>
            </a:r>
          </a:p>
          <a:p>
            <a:pPr algn="just"/>
            <a:endParaRPr lang="en-US" altLang="zh-CN" sz="1600" b="0" i="0" dirty="0">
              <a:solidFill>
                <a:srgbClr val="374151"/>
              </a:solidFill>
              <a:effectLst/>
              <a:highlight>
                <a:srgbClr val="FFFFFF"/>
              </a:highlight>
              <a:latin typeface="Söhne"/>
            </a:endParaRPr>
          </a:p>
          <a:p>
            <a:pPr algn="just"/>
            <a:r>
              <a:rPr lang="en-US" altLang="zh-CN" sz="1600" b="0" i="0" dirty="0">
                <a:solidFill>
                  <a:srgbClr val="374151"/>
                </a:solidFill>
                <a:effectLst/>
                <a:highlight>
                  <a:srgbClr val="FFFFFF"/>
                </a:highlight>
                <a:latin typeface="Söhne"/>
              </a:rPr>
              <a:t>However, when L is greater than 6, our method does not outperform Ludo. This is because Ludo has been specially designed to handle larger L values. But we have a solution for this. By replacing the Othello component in Ludo with our Vision method, we can create a new algorithm that is strictly better than the existing Ludo, even for larger L values. This demonstrates the versatility and adaptability of our Vision method.</a:t>
            </a:r>
            <a:endParaRPr lang="zh-CN" altLang="zh-CN" sz="1200"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20</a:t>
            </a:fld>
            <a:endParaRPr lang="zh-CN" altLang="en-US"/>
          </a:p>
        </p:txBody>
      </p:sp>
    </p:spTree>
    <p:extLst>
      <p:ext uri="{BB962C8B-B14F-4D97-AF65-F5344CB8AC3E}">
        <p14:creationId xmlns:p14="http://schemas.microsoft.com/office/powerpoint/2010/main" val="2719181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600" b="0" i="0" dirty="0">
                <a:solidFill>
                  <a:srgbClr val="374151"/>
                </a:solidFill>
                <a:effectLst/>
                <a:highlight>
                  <a:srgbClr val="FFFFFF"/>
                </a:highlight>
                <a:latin typeface="Söhne"/>
              </a:rPr>
              <a:t>When we look at the frequency of update failures, our algorithm performs exceptionally well across different scales of n and L. Specifically, our algorithm maintains a failure rate at the O(1/n) level, which is the same level as </a:t>
            </a:r>
            <a:r>
              <a:rPr lang="en-US" altLang="zh-CN" sz="1600" b="0" i="0" dirty="0" err="1">
                <a:solidFill>
                  <a:srgbClr val="374151"/>
                </a:solidFill>
                <a:effectLst/>
                <a:highlight>
                  <a:srgbClr val="FFFFFF"/>
                </a:highlight>
                <a:latin typeface="Söhne"/>
              </a:rPr>
              <a:t>Bloomier</a:t>
            </a:r>
            <a:r>
              <a:rPr lang="en-US" altLang="zh-CN" sz="1600" b="0" i="0" dirty="0">
                <a:solidFill>
                  <a:srgbClr val="374151"/>
                </a:solidFill>
                <a:effectLst/>
                <a:highlight>
                  <a:srgbClr val="FFFFFF"/>
                </a:highlight>
                <a:latin typeface="Söhne"/>
              </a:rPr>
              <a:t>.</a:t>
            </a:r>
          </a:p>
          <a:p>
            <a:pPr algn="just"/>
            <a:endParaRPr lang="en-US" altLang="zh-CN" sz="1600" b="0" i="0" dirty="0">
              <a:solidFill>
                <a:srgbClr val="374151"/>
              </a:solidFill>
              <a:effectLst/>
              <a:highlight>
                <a:srgbClr val="FFFFFF"/>
              </a:highlight>
              <a:latin typeface="Söhne"/>
            </a:endParaRPr>
          </a:p>
          <a:p>
            <a:pPr algn="just"/>
            <a:r>
              <a:rPr lang="en-US" altLang="zh-CN" sz="1600" b="0" i="0" dirty="0">
                <a:solidFill>
                  <a:srgbClr val="374151"/>
                </a:solidFill>
                <a:effectLst/>
                <a:highlight>
                  <a:srgbClr val="FFFFFF"/>
                </a:highlight>
                <a:latin typeface="Söhne"/>
              </a:rPr>
              <a:t>In contrast, the failure rate of other solutions is close to 1</a:t>
            </a:r>
            <a:endParaRPr lang="zh-CN" altLang="zh-CN" sz="1200"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21</a:t>
            </a:fld>
            <a:endParaRPr lang="zh-CN" altLang="en-US"/>
          </a:p>
        </p:txBody>
      </p:sp>
    </p:spTree>
    <p:extLst>
      <p:ext uri="{BB962C8B-B14F-4D97-AF65-F5344CB8AC3E}">
        <p14:creationId xmlns:p14="http://schemas.microsoft.com/office/powerpoint/2010/main" val="3638208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2000" b="0" i="0" dirty="0">
                <a:solidFill>
                  <a:srgbClr val="374151"/>
                </a:solidFill>
                <a:effectLst/>
                <a:highlight>
                  <a:srgbClr val="FFFFFF"/>
                </a:highlight>
                <a:latin typeface="Söhne"/>
              </a:rPr>
              <a:t>We've also examined update latency distribution, which measures the time for updates to finish. Due to our notably low failure rate, our updates' tail latency outperforms other solutions.</a:t>
            </a:r>
            <a:endParaRPr lang="zh-CN" altLang="zh-CN" sz="1200"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22</a:t>
            </a:fld>
            <a:endParaRPr lang="zh-CN" altLang="en-US"/>
          </a:p>
        </p:txBody>
      </p:sp>
    </p:spTree>
    <p:extLst>
      <p:ext uri="{BB962C8B-B14F-4D97-AF65-F5344CB8AC3E}">
        <p14:creationId xmlns:p14="http://schemas.microsoft.com/office/powerpoint/2010/main" val="4189493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600" b="0" i="0" dirty="0">
                <a:solidFill>
                  <a:srgbClr val="374151"/>
                </a:solidFill>
                <a:effectLst/>
                <a:highlight>
                  <a:srgbClr val="FFFFFF"/>
                </a:highlight>
                <a:latin typeface="Söhne"/>
              </a:rPr>
              <a:t>In terms of update throughput, our solution stands out. When using the same amount of space (2.3) as other methods, ours is significantly faster, demonstrating superior efficiency. However, when we reduce the space to 1.7, our method is slower than Othello for a small n. </a:t>
            </a:r>
            <a:endParaRPr lang="zh-CN" altLang="zh-CN" sz="1200"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23</a:t>
            </a:fld>
            <a:endParaRPr lang="zh-CN" altLang="en-US"/>
          </a:p>
        </p:txBody>
      </p:sp>
    </p:spTree>
    <p:extLst>
      <p:ext uri="{BB962C8B-B14F-4D97-AF65-F5344CB8AC3E}">
        <p14:creationId xmlns:p14="http://schemas.microsoft.com/office/powerpoint/2010/main" val="41427342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600" b="0" i="0" dirty="0">
                <a:solidFill>
                  <a:srgbClr val="374151"/>
                </a:solidFill>
                <a:effectLst/>
                <a:highlight>
                  <a:srgbClr val="FFFFFF"/>
                </a:highlight>
                <a:latin typeface="Söhne"/>
              </a:rPr>
              <a:t>Moving on to lookup throughput, which measures the speed of retrieving data. </a:t>
            </a:r>
          </a:p>
          <a:p>
            <a:pPr algn="just"/>
            <a:r>
              <a:rPr lang="en-US" altLang="zh-CN" sz="1600" b="0" i="0" dirty="0">
                <a:solidFill>
                  <a:srgbClr val="374151"/>
                </a:solidFill>
                <a:effectLst/>
                <a:highlight>
                  <a:srgbClr val="FFFFFF"/>
                </a:highlight>
                <a:latin typeface="Söhne"/>
              </a:rPr>
              <a:t>When L equals 1, our method performs on par with the fastest one, Othello. This means we are able to retrieve data just as quickly as the currently most efficient method. </a:t>
            </a:r>
          </a:p>
          <a:p>
            <a:pPr algn="just"/>
            <a:r>
              <a:rPr lang="en-US" altLang="zh-CN" sz="1600" b="0" i="0" dirty="0">
                <a:solidFill>
                  <a:srgbClr val="374151"/>
                </a:solidFill>
                <a:effectLst/>
                <a:highlight>
                  <a:srgbClr val="FFFFFF"/>
                </a:highlight>
                <a:latin typeface="Söhne"/>
              </a:rPr>
              <a:t>As the value of L increases, we see a divergence in performance. Othello's speed decreases as L gets larger, whereas our method maintains a relatively stable speed that is less affected by the increase in L. This demonstrates that our method is not only efficient but also more robust to changes in the parameter L, offering consistent performance regardless of its value.</a:t>
            </a:r>
            <a:endParaRPr lang="zh-CN" altLang="zh-CN" sz="1200"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24</a:t>
            </a:fld>
            <a:endParaRPr lang="zh-CN" altLang="en-US"/>
          </a:p>
        </p:txBody>
      </p:sp>
    </p:spTree>
    <p:extLst>
      <p:ext uri="{BB962C8B-B14F-4D97-AF65-F5344CB8AC3E}">
        <p14:creationId xmlns:p14="http://schemas.microsoft.com/office/powerpoint/2010/main" val="10562437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600" b="0" i="0" dirty="0">
                <a:solidFill>
                  <a:srgbClr val="374151"/>
                </a:solidFill>
                <a:effectLst/>
                <a:highlight>
                  <a:srgbClr val="FFFFFF"/>
                </a:highlight>
                <a:latin typeface="Söhne"/>
              </a:rPr>
              <a:t>We also evaluated the performance of multi-threaded concurrency.</a:t>
            </a:r>
            <a:endParaRPr lang="zh-CN" altLang="zh-CN" sz="1200"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25</a:t>
            </a:fld>
            <a:endParaRPr lang="zh-CN" altLang="en-US"/>
          </a:p>
        </p:txBody>
      </p:sp>
    </p:spTree>
    <p:extLst>
      <p:ext uri="{BB962C8B-B14F-4D97-AF65-F5344CB8AC3E}">
        <p14:creationId xmlns:p14="http://schemas.microsoft.com/office/powerpoint/2010/main" val="7355798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dirty="0">
                <a:effectLst/>
              </a:rPr>
              <a:t>For more detailed results, please refer to our paper.</a:t>
            </a:r>
            <a:endParaRPr lang="zh-CN" altLang="zh-CN" sz="1200"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26</a:t>
            </a:fld>
            <a:endParaRPr lang="zh-CN" altLang="en-US"/>
          </a:p>
        </p:txBody>
      </p:sp>
    </p:spTree>
    <p:extLst>
      <p:ext uri="{BB962C8B-B14F-4D97-AF65-F5344CB8AC3E}">
        <p14:creationId xmlns:p14="http://schemas.microsoft.com/office/powerpoint/2010/main" val="32611428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600" dirty="0">
                <a:effectLst/>
              </a:rPr>
              <a:t>Today, I am excited to introduce you to </a:t>
            </a:r>
            <a:r>
              <a:rPr lang="en-US" altLang="zh-CN" sz="1600" dirty="0" err="1">
                <a:effectLst/>
              </a:rPr>
              <a:t>VisionEmbedder</a:t>
            </a:r>
            <a:r>
              <a:rPr lang="en-US" altLang="zh-CN" sz="1600" dirty="0">
                <a:effectLst/>
              </a:rPr>
              <a:t>. This is the first value-only key-value lookup solution with amortized constant update time and a failure probability of O(1/n). </a:t>
            </a:r>
          </a:p>
          <a:p>
            <a:endParaRPr lang="en-US" altLang="zh-CN" sz="1600" dirty="0">
              <a:effectLst/>
            </a:endParaRPr>
          </a:p>
          <a:p>
            <a:r>
              <a:rPr lang="en-US" altLang="zh-CN" sz="1600" dirty="0">
                <a:effectLst/>
              </a:rPr>
              <a:t>When compared with existing solutions, </a:t>
            </a:r>
            <a:r>
              <a:rPr lang="en-US" altLang="zh-CN" sz="1600" dirty="0" err="1">
                <a:effectLst/>
              </a:rPr>
              <a:t>VisionEmbedder</a:t>
            </a:r>
            <a:r>
              <a:rPr lang="en-US" altLang="zh-CN" sz="1600" dirty="0">
                <a:effectLst/>
              </a:rPr>
              <a:t> dramatically reduces the update failure by n times. Not only that, but it also saves 50% of redundant memory, reducing from 2.2L bits to a mere 1.6L bits. </a:t>
            </a:r>
          </a:p>
          <a:p>
            <a:r>
              <a:rPr lang="en-US" altLang="zh-CN" sz="1600" dirty="0">
                <a:effectLst/>
              </a:rPr>
              <a:t>we've validated our results through rigorous mathematical analysis and extensive experiments. </a:t>
            </a:r>
          </a:p>
          <a:p>
            <a:br>
              <a:rPr lang="en-US" altLang="zh-CN" sz="1600" b="0" i="0" dirty="0">
                <a:solidFill>
                  <a:srgbClr val="000000"/>
                </a:solidFill>
                <a:effectLst/>
                <a:highlight>
                  <a:srgbClr val="F9FBFC"/>
                </a:highlight>
                <a:latin typeface="Söhne"/>
              </a:rPr>
            </a:br>
            <a:endParaRPr lang="zh-CN" altLang="zh-CN" sz="1200"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27</a:t>
            </a:fld>
            <a:endParaRPr lang="zh-CN" altLang="en-US"/>
          </a:p>
        </p:txBody>
      </p:sp>
    </p:spTree>
    <p:extLst>
      <p:ext uri="{BB962C8B-B14F-4D97-AF65-F5344CB8AC3E}">
        <p14:creationId xmlns:p14="http://schemas.microsoft.com/office/powerpoint/2010/main" val="31658148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600" b="0" i="0" dirty="0">
                <a:solidFill>
                  <a:srgbClr val="374151"/>
                </a:solidFill>
                <a:effectLst/>
                <a:highlight>
                  <a:srgbClr val="FFFFFF"/>
                </a:highlight>
                <a:latin typeface="Söhne"/>
              </a:rPr>
              <a:t>Thank you for your attention. Now, I would be happy to answer any questions you may have. </a:t>
            </a:r>
            <a:endParaRPr lang="zh-CN" altLang="zh-CN" sz="1200"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28</a:t>
            </a:fld>
            <a:endParaRPr lang="zh-CN" altLang="en-US"/>
          </a:p>
        </p:txBody>
      </p:sp>
    </p:spTree>
    <p:extLst>
      <p:ext uri="{BB962C8B-B14F-4D97-AF65-F5344CB8AC3E}">
        <p14:creationId xmlns:p14="http://schemas.microsoft.com/office/powerpoint/2010/main" val="21294782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600" b="0" i="0" dirty="0">
                <a:solidFill>
                  <a:srgbClr val="374151"/>
                </a:solidFill>
                <a:effectLst/>
                <a:highlight>
                  <a:srgbClr val="FFFFFF"/>
                </a:highlight>
                <a:latin typeface="Söhne"/>
              </a:rPr>
              <a:t>We mainly focus on the use scenarios where the value is short and the key is long. For example, scenarios where the key-value table is used as a directory. All user data is stored in two nodes in a load-balanced manner. The directory table records the node number where each user's data is stored. In the figure, Alice's data is stored in node 0, and Bob's data is stored in node 1. When they need to access their own data, they will first access the directory table to know which node their data is stored in, and then retrieve the data from the corresponding node. The size of the value domain is equal to the number of nodes, its encoding length may be very short, in this example the length of the value is only 1 bit. However, the length of the KEY field may be very long, such as a string, an IP address, or a 64-bit hash value.</a:t>
            </a:r>
            <a:endParaRPr lang="zh-CN" altLang="zh-CN" sz="1200"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3</a:t>
            </a:fld>
            <a:endParaRPr lang="zh-CN" altLang="en-US"/>
          </a:p>
        </p:txBody>
      </p:sp>
    </p:spTree>
    <p:extLst>
      <p:ext uri="{BB962C8B-B14F-4D97-AF65-F5344CB8AC3E}">
        <p14:creationId xmlns:p14="http://schemas.microsoft.com/office/powerpoint/2010/main" val="3562988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There are many such scenarios where the key is long and the value is short. For example, in four-tier load balancing, the length of the key is 128 bits, representing the user's IPV6 address, and the value is 4 bits, recording which backend server this user is connected to. </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When value=1, the KV table becomes a binary classifier. It can record whether each user is allowed to access.</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In the above scenarios, key-value tables are often deployed on network devices with limited space, so they are required to have good space efficiency.</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Existing work has found that the key occupies most of the storage space and can be optimized. Hence, Value Only tables were born. They do not directly store the key or its hash value, making the space overhead only related to the length of the Value and the number of KV pairs, greatly improving space efficiency.</a:t>
            </a:r>
          </a:p>
          <a:p>
            <a:pPr marL="0" marR="0" lvl="0" indent="0" algn="just"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So, how is this made possible?</a:t>
            </a:r>
          </a:p>
        </p:txBody>
      </p:sp>
      <p:sp>
        <p:nvSpPr>
          <p:cNvPr id="4" name="灯片编号占位符 3"/>
          <p:cNvSpPr>
            <a:spLocks noGrp="1"/>
          </p:cNvSpPr>
          <p:nvPr>
            <p:ph type="sldNum" sz="quarter" idx="5"/>
          </p:nvPr>
        </p:nvSpPr>
        <p:spPr/>
        <p:txBody>
          <a:bodyPr/>
          <a:lstStyle/>
          <a:p>
            <a:fld id="{FE403211-B18B-477D-A05F-14E4BC87236F}" type="slidenum">
              <a:rPr lang="zh-CN" altLang="en-US" smtClean="0"/>
              <a:t>4</a:t>
            </a:fld>
            <a:endParaRPr lang="zh-CN" altLang="en-US"/>
          </a:p>
        </p:txBody>
      </p:sp>
    </p:spTree>
    <p:extLst>
      <p:ext uri="{BB962C8B-B14F-4D97-AF65-F5344CB8AC3E}">
        <p14:creationId xmlns:p14="http://schemas.microsoft.com/office/powerpoint/2010/main" val="41215763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sz="2400" b="0" i="0" dirty="0">
                <a:solidFill>
                  <a:srgbClr val="374151"/>
                </a:solidFill>
                <a:effectLst/>
                <a:highlight>
                  <a:srgbClr val="FFFFFF"/>
                </a:highlight>
                <a:latin typeface="Söhne"/>
              </a:rPr>
              <a:t>Represented by </a:t>
            </a:r>
            <a:r>
              <a:rPr lang="en-US" altLang="zh-CN" sz="2400" b="0" i="0" dirty="0" err="1">
                <a:solidFill>
                  <a:srgbClr val="374151"/>
                </a:solidFill>
                <a:effectLst/>
                <a:highlight>
                  <a:srgbClr val="FFFFFF"/>
                </a:highlight>
                <a:latin typeface="Söhne"/>
              </a:rPr>
              <a:t>Bloomier</a:t>
            </a:r>
            <a:r>
              <a:rPr lang="en-US" altLang="zh-CN" sz="2400" b="0" i="0" dirty="0">
                <a:solidFill>
                  <a:srgbClr val="374151"/>
                </a:solidFill>
                <a:effectLst/>
                <a:highlight>
                  <a:srgbClr val="FFFFFF"/>
                </a:highlight>
                <a:latin typeface="Söhne"/>
              </a:rPr>
              <a:t>, existing works widely use a simple and effective value table. We will first introduce its data structure, then how to use it for lookup, and finally how to construct it. It comprises three arrays, each containing multiple integers. It can be viewed as a 3-row and w-column matrix. Its width increases with the number of KV pairs to be stored. The length of each integer is equal to the length of the value to be stored.</a:t>
            </a:r>
            <a:endParaRPr lang="zh-CN" altLang="zh-CN" sz="1200"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5</a:t>
            </a:fld>
            <a:endParaRPr lang="zh-CN" altLang="en-US"/>
          </a:p>
        </p:txBody>
      </p:sp>
    </p:spTree>
    <p:extLst>
      <p:ext uri="{BB962C8B-B14F-4D97-AF65-F5344CB8AC3E}">
        <p14:creationId xmlns:p14="http://schemas.microsoft.com/office/powerpoint/2010/main" val="25977341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r>
              <a:rPr lang="en-US" altLang="zh-CN" sz="1600" b="0" i="0" dirty="0">
                <a:solidFill>
                  <a:srgbClr val="374151"/>
                </a:solidFill>
                <a:effectLst/>
                <a:highlight>
                  <a:srgbClr val="FFFFFF"/>
                </a:highlight>
                <a:latin typeface="Söhne"/>
              </a:rPr>
              <a:t>When the length of the encoded value is 1, the value table is as shown in the right figure. </a:t>
            </a:r>
            <a:endParaRPr lang="zh-CN" altLang="zh-CN" sz="1200" dirty="0"/>
          </a:p>
        </p:txBody>
      </p:sp>
      <p:sp>
        <p:nvSpPr>
          <p:cNvPr id="4" name="灯片编号占位符 3"/>
          <p:cNvSpPr>
            <a:spLocks noGrp="1"/>
          </p:cNvSpPr>
          <p:nvPr>
            <p:ph type="sldNum" sz="quarter" idx="5"/>
          </p:nvPr>
        </p:nvSpPr>
        <p:spPr/>
        <p:txBody>
          <a:bodyPr/>
          <a:lstStyle/>
          <a:p>
            <a:fld id="{FE403211-B18B-477D-A05F-14E4BC87236F}" type="slidenum">
              <a:rPr lang="zh-CN" altLang="en-US" smtClean="0"/>
              <a:t>6</a:t>
            </a:fld>
            <a:endParaRPr lang="zh-CN" altLang="en-US"/>
          </a:p>
        </p:txBody>
      </p:sp>
    </p:spTree>
    <p:extLst>
      <p:ext uri="{BB962C8B-B14F-4D97-AF65-F5344CB8AC3E}">
        <p14:creationId xmlns:p14="http://schemas.microsoft.com/office/powerpoint/2010/main" val="2936251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i="0" dirty="0">
                <a:solidFill>
                  <a:srgbClr val="374151"/>
                </a:solidFill>
                <a:effectLst/>
                <a:highlight>
                  <a:srgbClr val="FFFFFF"/>
                </a:highlight>
                <a:latin typeface="Söhne"/>
              </a:rPr>
              <a:t>The three arrays of the value table each have a hash function. These three hash functions map each key to three random integers in the three arrays. The way to query the value using it is very direct. For the key to be queried, calculate its hash value according to the three hash functions respectively, and find the corresponding integer. The XOR sum of these three integers is the value to be queried. The XOR sum here is a bit-by-bit binary operation, which is a binary addition without carry. In the example in the above figure, the three integers found by the key are 1 0 0, their XOR sum is 1, which is the value obtained by lookup.</a:t>
            </a:r>
            <a:endParaRPr lang="en-US" altLang="zh-CN" sz="1800" b="0" i="0" u="none" strike="noStrike" kern="100" baseline="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7</a:t>
            </a:fld>
            <a:endParaRPr lang="zh-CN" altLang="en-US"/>
          </a:p>
        </p:txBody>
      </p:sp>
    </p:spTree>
    <p:extLst>
      <p:ext uri="{BB962C8B-B14F-4D97-AF65-F5344CB8AC3E}">
        <p14:creationId xmlns:p14="http://schemas.microsoft.com/office/powerpoint/2010/main" val="4173963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0" i="0" dirty="0">
                <a:solidFill>
                  <a:srgbClr val="374151"/>
                </a:solidFill>
                <a:effectLst/>
                <a:highlight>
                  <a:srgbClr val="FFFFFF"/>
                </a:highlight>
                <a:latin typeface="Söhne"/>
              </a:rPr>
              <a:t>Knowing how to query, it is not difficult to think of how to construct a value table. Given a dataset containing n key-value pairs, we construct n equations, each equation contains three variables, that is, the three integers that each key is hash-mapped to. There are a total of m integers, so there are m variables. Existing theories prove that when the number of variables m is sufficiently large, that is, m is greater than 1.23 times n, this equation is likely to have a solution, and a value table can be successfully constructed.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b="0" i="0" dirty="0">
              <a:solidFill>
                <a:srgbClr val="374151"/>
              </a:solidFill>
              <a:effectLst/>
              <a:highlight>
                <a:srgbClr val="FFFFFF"/>
              </a:highligh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0" i="0" dirty="0">
                <a:solidFill>
                  <a:srgbClr val="374151"/>
                </a:solidFill>
                <a:effectLst/>
                <a:highlight>
                  <a:srgbClr val="FFFFFF"/>
                </a:highlight>
                <a:latin typeface="Söhne"/>
              </a:rPr>
              <a:t>However, this scheme has a serious problem, it cannot support rapid dynamic updates. This dynamic update refers to temporarily adding a key-value pair, or modifying the value of a key-value pair. Therefore, these schemes are referred to as static schemes, and are only used in scenarios where dynamic data updates are not required.</a:t>
            </a:r>
            <a:endParaRPr lang="en-US" altLang="zh-CN" sz="1800" b="0" i="0" u="none" strike="noStrike" kern="100" baseline="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8</a:t>
            </a:fld>
            <a:endParaRPr lang="zh-CN" altLang="en-US"/>
          </a:p>
        </p:txBody>
      </p:sp>
    </p:spTree>
    <p:extLst>
      <p:ext uri="{BB962C8B-B14F-4D97-AF65-F5344CB8AC3E}">
        <p14:creationId xmlns:p14="http://schemas.microsoft.com/office/powerpoint/2010/main" val="1945259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0" i="0" dirty="0">
                <a:solidFill>
                  <a:srgbClr val="374151"/>
                </a:solidFill>
                <a:effectLst/>
                <a:highlight>
                  <a:srgbClr val="FFFFFF"/>
                </a:highlight>
                <a:latin typeface="Söhne"/>
              </a:rPr>
              <a:t>In order to solve the problem of dynamic updating, existing schemes Othello and Coloring have removed one of the three arrays, making rapid updating possible. We will introduce it with Othello as an example. After removing an array, each equation only has two elements. We can regard variables as points in the graph and equations as edges in the graph, to get a graph with m points and n edges. If there are no cycles formed in the graph, then the equation definitely has a solution. We only need to use depth-first search to traverse each connected block in the graph and assign values in order to complete the construction.</a:t>
            </a:r>
            <a:endParaRPr lang="en-US" altLang="zh-CN" sz="1800" b="0" i="0" u="none" strike="noStrike" kern="100" baseline="0" dirty="0">
              <a:effectLst/>
              <a:latin typeface="Calibri" panose="020F0502020204030204" pitchFamily="34" charset="0"/>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FE403211-B18B-477D-A05F-14E4BC87236F}" type="slidenum">
              <a:rPr lang="zh-CN" altLang="en-US" smtClean="0"/>
              <a:t>9</a:t>
            </a:fld>
            <a:endParaRPr lang="zh-CN" altLang="en-US"/>
          </a:p>
        </p:txBody>
      </p:sp>
    </p:spTree>
    <p:extLst>
      <p:ext uri="{BB962C8B-B14F-4D97-AF65-F5344CB8AC3E}">
        <p14:creationId xmlns:p14="http://schemas.microsoft.com/office/powerpoint/2010/main" val="23310152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sz="1600">
                <a:latin typeface="+mn-lt"/>
              </a:defRPr>
            </a:lvl1pPr>
          </a:lstStyle>
          <a:p>
            <a:fld id="{023126B9-07AC-4BAF-B3D7-FAC1D3999DA4}" type="slidenum">
              <a:rPr lang="zh-CN" altLang="en-US" smtClean="0"/>
              <a:pPr/>
              <a:t>‹#›</a:t>
            </a:fld>
            <a:r>
              <a:rPr lang="zh-CN" altLang="en-US" dirty="0"/>
              <a:t> </a:t>
            </a:r>
            <a:r>
              <a:rPr lang="en-US" altLang="zh-CN" dirty="0"/>
              <a:t>/</a:t>
            </a:r>
            <a:r>
              <a:rPr lang="zh-CN" altLang="en-US" dirty="0"/>
              <a:t> </a:t>
            </a:r>
            <a:r>
              <a:rPr lang="en-US" altLang="zh-CN" dirty="0"/>
              <a:t>35</a:t>
            </a:r>
            <a:endParaRPr lang="zh-CN" altLang="en-US" dirty="0"/>
          </a:p>
        </p:txBody>
      </p:sp>
      <p:sp>
        <p:nvSpPr>
          <p:cNvPr id="3" name="任意多边形 21">
            <a:extLst>
              <a:ext uri="{FF2B5EF4-FFF2-40B4-BE49-F238E27FC236}">
                <a16:creationId xmlns:a16="http://schemas.microsoft.com/office/drawing/2014/main" id="{17D1C865-0E6F-4C62-95B9-DCA29F9C1A5A}"/>
              </a:ext>
            </a:extLst>
          </p:cNvPr>
          <p:cNvSpPr/>
          <p:nvPr userDrawn="1"/>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pic>
        <p:nvPicPr>
          <p:cNvPr id="4" name="图片 3">
            <a:extLst>
              <a:ext uri="{FF2B5EF4-FFF2-40B4-BE49-F238E27FC236}">
                <a16:creationId xmlns:a16="http://schemas.microsoft.com/office/drawing/2014/main" id="{E4B37B46-37B7-4FE6-9DA3-4E87D9C7D3E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254815" y="136525"/>
            <a:ext cx="812064" cy="812064"/>
          </a:xfrm>
          <a:prstGeom prst="rect">
            <a:avLst/>
          </a:prstGeom>
        </p:spPr>
      </p:pic>
    </p:spTree>
    <p:extLst>
      <p:ext uri="{BB962C8B-B14F-4D97-AF65-F5344CB8AC3E}">
        <p14:creationId xmlns:p14="http://schemas.microsoft.com/office/powerpoint/2010/main" val="1620563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a:xfrm>
            <a:off x="10774680" y="6356350"/>
            <a:ext cx="1437640" cy="365125"/>
          </a:xfrm>
        </p:spPr>
        <p:txBody>
          <a:bodyPr/>
          <a:lstStyle>
            <a:lvl1pPr algn="ctr">
              <a:defRPr sz="1800"/>
            </a:lvl1pPr>
          </a:lstStyle>
          <a:p>
            <a:fld id="{023126B9-07AC-4BAF-B3D7-FAC1D3999DA4}" type="slidenum">
              <a:rPr lang="zh-CN" altLang="en-US" smtClean="0"/>
              <a:pPr/>
              <a:t>‹#›</a:t>
            </a:fld>
            <a:r>
              <a:rPr lang="zh-CN" altLang="en-US" dirty="0"/>
              <a:t> </a:t>
            </a:r>
            <a:r>
              <a:rPr lang="en-US" altLang="zh-CN" dirty="0"/>
              <a:t>/</a:t>
            </a:r>
            <a:r>
              <a:rPr lang="zh-CN" altLang="en-US" dirty="0"/>
              <a:t> </a:t>
            </a:r>
            <a:r>
              <a:rPr lang="en-US" altLang="zh-CN" dirty="0"/>
              <a:t>35</a:t>
            </a:r>
            <a:endParaRPr lang="zh-CN" altLang="en-US" dirty="0"/>
          </a:p>
        </p:txBody>
      </p:sp>
    </p:spTree>
    <p:extLst>
      <p:ext uri="{BB962C8B-B14F-4D97-AF65-F5344CB8AC3E}">
        <p14:creationId xmlns:p14="http://schemas.microsoft.com/office/powerpoint/2010/main" val="22513319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节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023126B9-07AC-4BAF-B3D7-FAC1D3999DA4}" type="slidenum">
              <a:rPr lang="zh-CN" altLang="en-US" smtClean="0"/>
              <a:pPr/>
              <a:t>‹#›</a:t>
            </a:fld>
            <a:r>
              <a:rPr lang="zh-CN" altLang="en-US" dirty="0"/>
              <a:t> </a:t>
            </a:r>
            <a:r>
              <a:rPr lang="en-US" altLang="zh-CN" dirty="0"/>
              <a:t>/</a:t>
            </a:r>
            <a:r>
              <a:rPr lang="zh-CN" altLang="en-US" dirty="0"/>
              <a:t> </a:t>
            </a:r>
            <a:r>
              <a:rPr lang="en-US" altLang="zh-CN" dirty="0"/>
              <a:t>35</a:t>
            </a:r>
            <a:endParaRPr lang="zh-CN" altLang="en-US" dirty="0"/>
          </a:p>
        </p:txBody>
      </p:sp>
    </p:spTree>
    <p:extLst>
      <p:ext uri="{BB962C8B-B14F-4D97-AF65-F5344CB8AC3E}">
        <p14:creationId xmlns:p14="http://schemas.microsoft.com/office/powerpoint/2010/main" val="1723471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节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023126B9-07AC-4BAF-B3D7-FAC1D3999DA4}" type="slidenum">
              <a:rPr lang="zh-CN" altLang="en-US" smtClean="0"/>
              <a:pPr/>
              <a:t>‹#›</a:t>
            </a:fld>
            <a:r>
              <a:rPr lang="zh-CN" altLang="en-US" dirty="0"/>
              <a:t> </a:t>
            </a:r>
            <a:r>
              <a:rPr lang="en-US" altLang="zh-CN" dirty="0"/>
              <a:t>/</a:t>
            </a:r>
            <a:r>
              <a:rPr lang="zh-CN" altLang="en-US" dirty="0"/>
              <a:t> </a:t>
            </a:r>
            <a:r>
              <a:rPr lang="en-US" altLang="zh-CN" dirty="0"/>
              <a:t>35</a:t>
            </a:r>
            <a:endParaRPr lang="zh-CN" altLang="en-US" dirty="0"/>
          </a:p>
        </p:txBody>
      </p:sp>
    </p:spTree>
    <p:extLst>
      <p:ext uri="{BB962C8B-B14F-4D97-AF65-F5344CB8AC3E}">
        <p14:creationId xmlns:p14="http://schemas.microsoft.com/office/powerpoint/2010/main" val="1723471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节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023126B9-07AC-4BAF-B3D7-FAC1D3999DA4}" type="slidenum">
              <a:rPr lang="zh-CN" altLang="en-US" smtClean="0"/>
              <a:pPr/>
              <a:t>‹#›</a:t>
            </a:fld>
            <a:r>
              <a:rPr lang="zh-CN" altLang="en-US" dirty="0"/>
              <a:t> </a:t>
            </a:r>
            <a:r>
              <a:rPr lang="en-US" altLang="zh-CN" dirty="0"/>
              <a:t>/</a:t>
            </a:r>
            <a:r>
              <a:rPr lang="zh-CN" altLang="en-US" dirty="0"/>
              <a:t> </a:t>
            </a:r>
            <a:r>
              <a:rPr lang="en-US" altLang="zh-CN" dirty="0"/>
              <a:t>35</a:t>
            </a:r>
            <a:endParaRPr lang="zh-CN" altLang="en-US" dirty="0"/>
          </a:p>
        </p:txBody>
      </p:sp>
    </p:spTree>
    <p:extLst>
      <p:ext uri="{BB962C8B-B14F-4D97-AF65-F5344CB8AC3E}">
        <p14:creationId xmlns:p14="http://schemas.microsoft.com/office/powerpoint/2010/main" val="1723471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023126B9-07AC-4BAF-B3D7-FAC1D3999DA4}" type="slidenum">
              <a:rPr lang="zh-CN" altLang="en-US" smtClean="0"/>
              <a:pPr/>
              <a:t>‹#›</a:t>
            </a:fld>
            <a:r>
              <a:rPr lang="zh-CN" altLang="en-US" dirty="0"/>
              <a:t> </a:t>
            </a:r>
            <a:r>
              <a:rPr lang="en-US" altLang="zh-CN" dirty="0"/>
              <a:t>/</a:t>
            </a:r>
            <a:r>
              <a:rPr lang="zh-CN" altLang="en-US" dirty="0"/>
              <a:t> </a:t>
            </a:r>
            <a:r>
              <a:rPr lang="en-US" altLang="zh-CN" dirty="0"/>
              <a:t>35</a:t>
            </a:r>
            <a:endParaRPr lang="zh-CN" altLang="en-US" dirty="0"/>
          </a:p>
        </p:txBody>
      </p:sp>
    </p:spTree>
    <p:extLst>
      <p:ext uri="{BB962C8B-B14F-4D97-AF65-F5344CB8AC3E}">
        <p14:creationId xmlns:p14="http://schemas.microsoft.com/office/powerpoint/2010/main" val="3617036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3" name="灯片编号占位符 2"/>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marL="0" marR="0" indent="0" algn="r" defTabSz="914400" rtl="0" eaLnBrk="1" fontAlgn="auto" latinLnBrk="0" hangingPunct="1">
              <a:lnSpc>
                <a:spcPct val="100000"/>
              </a:lnSpc>
              <a:spcBef>
                <a:spcPts val="0"/>
              </a:spcBef>
              <a:spcAft>
                <a:spcPts val="0"/>
              </a:spcAft>
              <a:buClrTx/>
              <a:buSzTx/>
              <a:buFontTx/>
              <a:buNone/>
              <a:tabLst/>
              <a:defRPr sz="1800">
                <a:solidFill>
                  <a:schemeClr val="bg2">
                    <a:lumMod val="25000"/>
                  </a:schemeClr>
                </a:solidFill>
                <a:latin typeface="+mn-lt"/>
              </a:defRPr>
            </a:lvl1pPr>
          </a:lstStyle>
          <a:p>
            <a:fld id="{023126B9-07AC-4BAF-B3D7-FAC1D3999DA4}" type="slidenum">
              <a:rPr lang="zh-CN" altLang="en-US" smtClean="0"/>
              <a:pPr/>
              <a:t>‹#›</a:t>
            </a:fld>
            <a:r>
              <a:rPr lang="zh-CN" altLang="en-US" dirty="0"/>
              <a:t> </a:t>
            </a:r>
            <a:r>
              <a:rPr lang="en-US" altLang="zh-CN" dirty="0"/>
              <a:t>/</a:t>
            </a:r>
            <a:r>
              <a:rPr lang="zh-CN" altLang="en-US" dirty="0"/>
              <a:t> </a:t>
            </a:r>
            <a:r>
              <a:rPr lang="en-US" altLang="zh-CN" dirty="0"/>
              <a:t>35</a:t>
            </a:r>
            <a:endParaRPr lang="zh-CN" altLang="en-US" dirty="0"/>
          </a:p>
        </p:txBody>
      </p:sp>
    </p:spTree>
    <p:extLst>
      <p:ext uri="{BB962C8B-B14F-4D97-AF65-F5344CB8AC3E}">
        <p14:creationId xmlns:p14="http://schemas.microsoft.com/office/powerpoint/2010/main" val="2305471032"/>
      </p:ext>
    </p:extLst>
  </p:cSld>
  <p:clrMap bg1="lt1" tx1="dk1" bg2="lt2" tx2="dk2" accent1="accent1" accent2="accent2" accent3="accent3" accent4="accent4" accent5="accent5" accent6="accent6" hlink="hlink" folHlink="folHlink"/>
  <p:sldLayoutIdLst>
    <p:sldLayoutId id="2147483650" r:id="rId1"/>
    <p:sldLayoutId id="2147483649" r:id="rId2"/>
    <p:sldLayoutId id="2147483661" r:id="rId3"/>
    <p:sldLayoutId id="2147483662" r:id="rId4"/>
    <p:sldLayoutId id="2147483660" r:id="rId5"/>
    <p:sldLayoutId id="2147483651"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ags" Target="../tags/tag9.xml"/><Relationship Id="rId5" Type="http://schemas.openxmlformats.org/officeDocument/2006/relationships/image" Target="../media/image16.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ags" Target="../tags/tag10.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ags" Target="../tags/tag16.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ags" Target="../tags/tag1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ags" Target="../tags/tag19.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ags" Target="../tags/tag20.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ags" Target="../tags/tag21.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ags" Target="../tags/tag22.xml"/><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23.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ags" Target="../tags/tag24.xml"/><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tags" Target="../tags/tag2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tags" Target="../tags/tag26.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tags" Target="../tags/tag2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extLst>
              <a:ext uri="{28A0092B-C50C-407E-A947-70E740481C1C}">
                <a14:useLocalDpi xmlns:a14="http://schemas.microsoft.com/office/drawing/2010/main" val="0"/>
              </a:ext>
            </a:extLst>
          </a:blip>
          <a:srcRect/>
          <a:stretch>
            <a:fillRect/>
          </a:stretch>
        </a:blipFill>
        <a:effectLst/>
      </p:bgPr>
    </p:bg>
    <p:spTree>
      <p:nvGrpSpPr>
        <p:cNvPr id="1" name=""/>
        <p:cNvGrpSpPr/>
        <p:nvPr/>
      </p:nvGrpSpPr>
      <p:grpSpPr>
        <a:xfrm>
          <a:off x="0" y="0"/>
          <a:ext cx="0" cy="0"/>
          <a:chOff x="0" y="0"/>
          <a:chExt cx="0" cy="0"/>
        </a:xfrm>
      </p:grpSpPr>
      <p:sp>
        <p:nvSpPr>
          <p:cNvPr id="17" name="矩形 16"/>
          <p:cNvSpPr/>
          <p:nvPr/>
        </p:nvSpPr>
        <p:spPr>
          <a:xfrm>
            <a:off x="0" y="1468322"/>
            <a:ext cx="12192000" cy="3886200"/>
          </a:xfrm>
          <a:prstGeom prst="rect">
            <a:avLst/>
          </a:prstGeom>
          <a:solidFill>
            <a:schemeClr val="bg1">
              <a:alpha val="9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11" name="图片 10">
            <a:extLst>
              <a:ext uri="{FF2B5EF4-FFF2-40B4-BE49-F238E27FC236}">
                <a16:creationId xmlns:a16="http://schemas.microsoft.com/office/drawing/2014/main" id="{20A394B5-CA6D-4636-AA8F-AA715F5CC5B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1353800" y="1503478"/>
            <a:ext cx="812064" cy="812064"/>
          </a:xfrm>
          <a:prstGeom prst="rect">
            <a:avLst/>
          </a:prstGeom>
        </p:spPr>
      </p:pic>
      <p:sp>
        <p:nvSpPr>
          <p:cNvPr id="8" name="矩形 9">
            <a:extLst>
              <a:ext uri="{FF2B5EF4-FFF2-40B4-BE49-F238E27FC236}">
                <a16:creationId xmlns:a16="http://schemas.microsoft.com/office/drawing/2014/main" id="{71C45B48-5069-45BD-8D30-5FBDC84F5909}"/>
              </a:ext>
            </a:extLst>
          </p:cNvPr>
          <p:cNvSpPr>
            <a:spLocks noChangeArrowheads="1"/>
          </p:cNvSpPr>
          <p:nvPr/>
        </p:nvSpPr>
        <p:spPr bwMode="auto">
          <a:xfrm>
            <a:off x="9192638" y="4431193"/>
            <a:ext cx="2999362" cy="700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50000"/>
              </a:lnSpc>
            </a:pPr>
            <a:r>
              <a:rPr lang="en" altLang="zh-CN" sz="1400" b="0" i="0" dirty="0">
                <a:solidFill>
                  <a:srgbClr val="000000"/>
                </a:solidFill>
                <a:effectLst/>
                <a:latin typeface="arial" panose="020B0604020202020204" pitchFamily="34" charset="0"/>
              </a:rPr>
              <a:t>ICDE</a:t>
            </a:r>
            <a:r>
              <a:rPr kumimoji="1" lang="en-US" altLang="zh-CN" sz="1400" dirty="0">
                <a:latin typeface="微软雅黑" panose="020B0503020204020204" pitchFamily="34" charset="-122"/>
                <a:ea typeface="微软雅黑" panose="020B0503020204020204" pitchFamily="34" charset="-122"/>
                <a:cs typeface="Arial" panose="020B0604020202020204" pitchFamily="34" charset="0"/>
              </a:rPr>
              <a:t> 2024, May 13–17, 2024</a:t>
            </a:r>
          </a:p>
          <a:p>
            <a:pPr algn="ctr">
              <a:lnSpc>
                <a:spcPct val="150000"/>
              </a:lnSpc>
            </a:pPr>
            <a:r>
              <a:rPr kumimoji="1" lang="en-US" altLang="zh-CN" sz="1400" dirty="0">
                <a:latin typeface="微软雅黑" panose="020B0503020204020204" pitchFamily="34" charset="-122"/>
                <a:ea typeface="微软雅黑" panose="020B0503020204020204" pitchFamily="34" charset="-122"/>
                <a:cs typeface="Arial" panose="020B0604020202020204" pitchFamily="34" charset="0"/>
              </a:rPr>
              <a:t>Utrecht, </a:t>
            </a:r>
            <a:r>
              <a:rPr lang="en" altLang="zh-CN" sz="1400" b="0" i="0" dirty="0">
                <a:solidFill>
                  <a:srgbClr val="000000"/>
                </a:solidFill>
                <a:effectLst/>
                <a:latin typeface="arial" panose="020B0604020202020204" pitchFamily="34" charset="0"/>
              </a:rPr>
              <a:t>Netherlands</a:t>
            </a:r>
            <a:r>
              <a:rPr kumimoji="1" lang="en-US" altLang="zh-CN" sz="1400" dirty="0">
                <a:latin typeface="微软雅黑" panose="020B0503020204020204" pitchFamily="34" charset="-122"/>
                <a:ea typeface="微软雅黑" panose="020B0503020204020204" pitchFamily="34" charset="-122"/>
                <a:cs typeface="Arial" panose="020B0604020202020204" pitchFamily="34" charset="0"/>
              </a:rPr>
              <a:t>.</a:t>
            </a:r>
            <a:endParaRPr kumimoji="1" lang="zh-CN" altLang="en-US" sz="1400"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5" name="灯片编号占位符 4">
            <a:extLst>
              <a:ext uri="{FF2B5EF4-FFF2-40B4-BE49-F238E27FC236}">
                <a16:creationId xmlns:a16="http://schemas.microsoft.com/office/drawing/2014/main" id="{9B841D49-BDD6-E5D3-4AA7-B52DA65A39F9}"/>
              </a:ext>
            </a:extLst>
          </p:cNvPr>
          <p:cNvSpPr>
            <a:spLocks noGrp="1"/>
          </p:cNvSpPr>
          <p:nvPr>
            <p:ph type="sldNum" sz="quarter" idx="10"/>
          </p:nvPr>
        </p:nvSpPr>
        <p:spPr/>
        <p:txBody>
          <a:bodyPr/>
          <a:lstStyle/>
          <a:p>
            <a:fld id="{023126B9-07AC-4BAF-B3D7-FAC1D3999DA4}" type="slidenum">
              <a:rPr lang="zh-CN" altLang="en-US" smtClean="0"/>
              <a:pPr/>
              <a:t>1</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8">
            <a:extLst>
              <a:ext uri="{FF2B5EF4-FFF2-40B4-BE49-F238E27FC236}">
                <a16:creationId xmlns:a16="http://schemas.microsoft.com/office/drawing/2014/main" id="{2A1FFE0B-36D1-97CD-1F1F-A184E2D57D98}"/>
              </a:ext>
            </a:extLst>
          </p:cNvPr>
          <p:cNvSpPr txBox="1">
            <a:spLocks noChangeArrowheads="1"/>
          </p:cNvSpPr>
          <p:nvPr/>
        </p:nvSpPr>
        <p:spPr bwMode="auto">
          <a:xfrm>
            <a:off x="1303898" y="1503478"/>
            <a:ext cx="9584204" cy="2232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itchFamily="34" charset="0"/>
                <a:ea typeface="宋体" pitchFamily="2" charset="-122"/>
              </a:defRPr>
            </a:lvl1pPr>
            <a:lvl2pPr marL="742950" indent="-285750">
              <a:defRPr>
                <a:solidFill>
                  <a:schemeClr val="tx1"/>
                </a:solidFill>
                <a:latin typeface="Calibri" pitchFamily="34" charset="0"/>
                <a:ea typeface="宋体" pitchFamily="2" charset="-122"/>
              </a:defRPr>
            </a:lvl2pPr>
            <a:lvl3pPr marL="1143000" indent="-228600">
              <a:defRPr>
                <a:solidFill>
                  <a:schemeClr val="tx1"/>
                </a:solidFill>
                <a:latin typeface="Calibri" pitchFamily="34" charset="0"/>
                <a:ea typeface="宋体" pitchFamily="2" charset="-122"/>
              </a:defRPr>
            </a:lvl3pPr>
            <a:lvl4pPr marL="1600200" indent="-228600">
              <a:defRPr>
                <a:solidFill>
                  <a:schemeClr val="tx1"/>
                </a:solidFill>
                <a:latin typeface="Calibri" pitchFamily="34" charset="0"/>
                <a:ea typeface="宋体" pitchFamily="2" charset="-122"/>
              </a:defRPr>
            </a:lvl4pPr>
            <a:lvl5pPr marL="2057400" indent="-22860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Calibri" pitchFamily="34" charset="0"/>
                <a:ea typeface="宋体" pitchFamily="2" charset="-122"/>
              </a:defRPr>
            </a:lvl9pPr>
          </a:lstStyle>
          <a:p>
            <a:pPr algn="ctr">
              <a:lnSpc>
                <a:spcPct val="150000"/>
              </a:lnSpc>
            </a:pPr>
            <a:r>
              <a:rPr lang="en-US" altLang="zh-CN" sz="3200" dirty="0" err="1"/>
              <a:t>VisionEmbedder</a:t>
            </a:r>
            <a:r>
              <a:rPr lang="en-US" altLang="zh-CN" sz="3200" dirty="0"/>
              <a:t>:</a:t>
            </a:r>
          </a:p>
          <a:p>
            <a:pPr algn="ctr">
              <a:lnSpc>
                <a:spcPct val="150000"/>
              </a:lnSpc>
            </a:pPr>
            <a:r>
              <a:rPr lang="en-US" altLang="zh-CN" sz="3200" dirty="0"/>
              <a:t>Bit-Level-Compact Key-Value Storage with</a:t>
            </a:r>
          </a:p>
          <a:p>
            <a:pPr algn="ctr">
              <a:lnSpc>
                <a:spcPct val="150000"/>
              </a:lnSpc>
            </a:pPr>
            <a:r>
              <a:rPr lang="en-US" altLang="zh-CN" sz="3200" dirty="0"/>
              <a:t>Constant Lookup, Rapid Updates, and Rare Failure</a:t>
            </a:r>
          </a:p>
        </p:txBody>
      </p:sp>
      <p:sp>
        <p:nvSpPr>
          <p:cNvPr id="4" name="矩形 9">
            <a:extLst>
              <a:ext uri="{FF2B5EF4-FFF2-40B4-BE49-F238E27FC236}">
                <a16:creationId xmlns:a16="http://schemas.microsoft.com/office/drawing/2014/main" id="{E031424B-84BC-D955-C136-0474F06575CD}"/>
              </a:ext>
            </a:extLst>
          </p:cNvPr>
          <p:cNvSpPr>
            <a:spLocks noChangeArrowheads="1"/>
          </p:cNvSpPr>
          <p:nvPr/>
        </p:nvSpPr>
        <p:spPr bwMode="auto">
          <a:xfrm>
            <a:off x="521666" y="3619129"/>
            <a:ext cx="1114866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endParaRPr lang="en-US" altLang="zh-CN" sz="1800" b="0" i="0" u="none" strike="noStrike" baseline="0" dirty="0">
              <a:latin typeface="NimbusRomNo9L-Regu"/>
            </a:endParaRPr>
          </a:p>
          <a:p>
            <a:pPr algn="ctr"/>
            <a:r>
              <a:rPr lang="en-US" altLang="zh-CN" sz="1800" b="1" i="0" u="none" strike="noStrike" baseline="0" dirty="0" err="1">
                <a:latin typeface="NimbusRomNo9L-Regu"/>
              </a:rPr>
              <a:t>Yuhan</a:t>
            </a:r>
            <a:r>
              <a:rPr lang="en-US" altLang="zh-CN" sz="1800" b="1" i="0" u="none" strike="noStrike" baseline="0" dirty="0">
                <a:latin typeface="NimbusRomNo9L-Regu"/>
              </a:rPr>
              <a:t> Wu</a:t>
            </a:r>
            <a:r>
              <a:rPr lang="en-US" altLang="zh-CN" sz="1800" b="0" i="1" u="none" strike="noStrike" baseline="0" dirty="0">
                <a:latin typeface="CMSY8"/>
              </a:rPr>
              <a:t>∗</a:t>
            </a:r>
            <a:r>
              <a:rPr lang="en-US" altLang="zh-CN" sz="1800" b="0" i="0" u="none" strike="noStrike" baseline="0" dirty="0">
                <a:latin typeface="NimbusRomNo9L-Regu"/>
              </a:rPr>
              <a:t>, </a:t>
            </a:r>
            <a:r>
              <a:rPr lang="en-US" altLang="zh-CN" sz="1800" b="0" i="0" u="none" strike="noStrike" baseline="0" dirty="0" err="1">
                <a:latin typeface="NimbusRomNo9L-Regu"/>
              </a:rPr>
              <a:t>Feiyu</a:t>
            </a:r>
            <a:r>
              <a:rPr lang="en-US" altLang="zh-CN" sz="1800" b="0" i="0" u="none" strike="noStrike" baseline="0" dirty="0">
                <a:latin typeface="NimbusRomNo9L-Regu"/>
              </a:rPr>
              <a:t> Wang</a:t>
            </a:r>
            <a:r>
              <a:rPr lang="en-US" altLang="zh-CN" sz="1800" b="0" i="1" u="none" strike="noStrike" baseline="0" dirty="0">
                <a:latin typeface="CMSY8"/>
              </a:rPr>
              <a:t>∗</a:t>
            </a:r>
            <a:r>
              <a:rPr lang="en-US" altLang="zh-CN" sz="1800" b="0" i="0" u="none" strike="noStrike" baseline="0" dirty="0">
                <a:latin typeface="NimbusRomNo9L-Regu"/>
              </a:rPr>
              <a:t>, </a:t>
            </a:r>
            <a:r>
              <a:rPr lang="en-US" altLang="zh-CN" sz="1800" b="0" i="0" u="none" strike="noStrike" baseline="0" dirty="0" err="1">
                <a:latin typeface="NimbusRomNo9L-Regu"/>
              </a:rPr>
              <a:t>Yifan</a:t>
            </a:r>
            <a:r>
              <a:rPr lang="en-US" altLang="zh-CN" sz="1800" b="0" i="0" u="none" strike="noStrike" baseline="0" dirty="0">
                <a:latin typeface="NimbusRomNo9L-Regu"/>
              </a:rPr>
              <a:t> Zhu</a:t>
            </a:r>
            <a:r>
              <a:rPr lang="en-US" altLang="zh-CN" sz="1800" b="0" i="1" u="none" strike="noStrike" baseline="0" dirty="0">
                <a:latin typeface="CMSY8"/>
              </a:rPr>
              <a:t>∗</a:t>
            </a:r>
            <a:r>
              <a:rPr lang="en-US" altLang="zh-CN" sz="1800" b="0" i="0" u="none" strike="noStrike" baseline="0" dirty="0">
                <a:latin typeface="NimbusRomNo9L-Regu"/>
              </a:rPr>
              <a:t>, </a:t>
            </a:r>
            <a:r>
              <a:rPr lang="en-US" altLang="zh-CN" sz="1800" b="0" i="0" u="none" strike="noStrike" baseline="0" dirty="0" err="1">
                <a:latin typeface="NimbusRomNo9L-Regu"/>
              </a:rPr>
              <a:t>Zhuochen</a:t>
            </a:r>
            <a:r>
              <a:rPr lang="en-US" altLang="zh-CN" sz="1800" b="0" i="0" u="none" strike="noStrike" baseline="0" dirty="0">
                <a:latin typeface="NimbusRomNo9L-Regu"/>
              </a:rPr>
              <a:t> Fan</a:t>
            </a:r>
            <a:r>
              <a:rPr lang="en-US" altLang="zh-CN" sz="1800" b="0" i="1" u="none" strike="noStrike" baseline="0" dirty="0">
                <a:latin typeface="CMSY8"/>
              </a:rPr>
              <a:t>∗</a:t>
            </a:r>
            <a:r>
              <a:rPr lang="en-US" altLang="zh-CN" sz="1800" b="0" i="0" u="none" strike="noStrike" baseline="0" dirty="0">
                <a:latin typeface="NimbusRomNo9L-Regu"/>
              </a:rPr>
              <a:t>, </a:t>
            </a:r>
            <a:r>
              <a:rPr lang="en-US" altLang="zh-CN" sz="1800" b="0" i="0" u="none" strike="noStrike" baseline="0" dirty="0" err="1">
                <a:latin typeface="NimbusRomNo9L-Regu"/>
              </a:rPr>
              <a:t>Zhiting</a:t>
            </a:r>
            <a:r>
              <a:rPr lang="en-US" altLang="zh-CN" sz="1800" b="0" i="0" u="none" strike="noStrike" baseline="0" dirty="0">
                <a:latin typeface="NimbusRomNo9L-Regu"/>
              </a:rPr>
              <a:t> Xiong</a:t>
            </a:r>
            <a:r>
              <a:rPr lang="en-US" altLang="zh-CN" sz="1800" b="0" i="1" u="none" strike="noStrike" baseline="0" dirty="0">
                <a:latin typeface="CMSY8"/>
              </a:rPr>
              <a:t>†</a:t>
            </a:r>
            <a:r>
              <a:rPr lang="en-US" altLang="zh-CN" sz="1800" b="0" i="0" u="none" strike="noStrike" baseline="0" dirty="0">
                <a:latin typeface="NimbusRomNo9L-Regu"/>
              </a:rPr>
              <a:t>, Tong Yang</a:t>
            </a:r>
            <a:r>
              <a:rPr lang="en-US" altLang="zh-CN" sz="1800" b="0" i="1" u="none" strike="noStrike" baseline="0" dirty="0">
                <a:latin typeface="CMSY8"/>
              </a:rPr>
              <a:t>∗</a:t>
            </a:r>
            <a:r>
              <a:rPr lang="en-US" altLang="zh-CN" sz="1800" b="0" i="0" u="none" strike="noStrike" baseline="0" dirty="0">
                <a:latin typeface="NimbusRomNo9L-Regu"/>
              </a:rPr>
              <a:t>, and Bin Cui</a:t>
            </a:r>
            <a:r>
              <a:rPr lang="en-US" altLang="zh-CN" sz="1800" b="0" i="1" u="none" strike="noStrike" baseline="0" dirty="0">
                <a:latin typeface="CMSY8"/>
              </a:rPr>
              <a:t>∗</a:t>
            </a:r>
          </a:p>
          <a:p>
            <a:pPr algn="ctr"/>
            <a:r>
              <a:rPr lang="en-US" altLang="zh-CN" sz="1800" b="0" i="1" u="none" strike="noStrike" baseline="0" dirty="0">
                <a:latin typeface="CMSY8"/>
              </a:rPr>
              <a:t>∗</a:t>
            </a:r>
            <a:r>
              <a:rPr lang="en-US" altLang="zh-CN" sz="1800" b="0" i="1" u="none" strike="noStrike" baseline="0" dirty="0">
                <a:latin typeface="NimbusRomNo9L-ReguItal"/>
              </a:rPr>
              <a:t>Peking University, China, </a:t>
            </a:r>
            <a:r>
              <a:rPr lang="en-US" altLang="zh-CN" sz="1800" b="0" i="1" u="none" strike="noStrike" baseline="0" dirty="0">
                <a:latin typeface="CMSY8"/>
              </a:rPr>
              <a:t>†</a:t>
            </a:r>
            <a:r>
              <a:rPr lang="en-US" altLang="zh-CN" sz="1800" b="0" i="1" u="none" strike="noStrike" baseline="0" dirty="0">
                <a:latin typeface="NimbusRomNo9L-ReguItal"/>
              </a:rPr>
              <a:t>NUDT, China</a:t>
            </a:r>
            <a:endParaRPr lang="en-US" altLang="zh-CN" dirty="0"/>
          </a:p>
        </p:txBody>
      </p:sp>
    </p:spTree>
    <p:extLst>
      <p:ext uri="{BB962C8B-B14F-4D97-AF65-F5344CB8AC3E}">
        <p14:creationId xmlns:p14="http://schemas.microsoft.com/office/powerpoint/2010/main" val="1093360073"/>
      </p:ext>
    </p:extLst>
  </p:cSld>
  <p:clrMapOvr>
    <a:masterClrMapping/>
  </p:clrMapOvr>
  <mc:AlternateContent xmlns:mc="http://schemas.openxmlformats.org/markup-compatibility/2006" xmlns:p14="http://schemas.microsoft.com/office/powerpoint/2010/main">
    <mc:Choice Requires="p14">
      <p:transition p14:dur="250" advTm="12293">
        <p:fade/>
      </p:transition>
    </mc:Choice>
    <mc:Fallback xmlns="">
      <p:transition advTm="12293">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10</a:t>
            </a:fld>
            <a:r>
              <a:rPr lang="zh-CN" altLang="en-US" dirty="0"/>
              <a:t> </a:t>
            </a:r>
            <a:r>
              <a:rPr lang="en-US" altLang="zh-CN" dirty="0"/>
              <a:t>/</a:t>
            </a:r>
            <a:r>
              <a:rPr lang="zh-CN" altLang="en-US" dirty="0"/>
              <a:t> </a:t>
            </a:r>
            <a:r>
              <a:rPr lang="en-US" altLang="zh-CN" dirty="0"/>
              <a:t>26</a:t>
            </a:r>
            <a:endParaRPr lang="zh-CN" altLang="en-US" dirty="0"/>
          </a:p>
        </p:txBody>
      </p:sp>
      <p:sp>
        <p:nvSpPr>
          <p:cNvPr id="26" name="文本框 25">
            <a:extLst>
              <a:ext uri="{FF2B5EF4-FFF2-40B4-BE49-F238E27FC236}">
                <a16:creationId xmlns:a16="http://schemas.microsoft.com/office/drawing/2014/main" id="{6C6AEC9E-5C9D-8C0F-1100-EAB9D4C03306}"/>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Prior Art: Dynamic Solutions</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557643F1-6F8D-47EC-10E2-0CDF3F1A8D33}"/>
                  </a:ext>
                </a:extLst>
              </p:cNvPr>
              <p:cNvSpPr txBox="1"/>
              <p:nvPr/>
            </p:nvSpPr>
            <p:spPr>
              <a:xfrm>
                <a:off x="835298" y="1215517"/>
                <a:ext cx="9893662" cy="6591356"/>
              </a:xfrm>
              <a:prstGeom prst="rect">
                <a:avLst/>
              </a:prstGeom>
              <a:noFill/>
            </p:spPr>
            <p:txBody>
              <a:bodyPr wrap="square" rtlCol="0">
                <a:spAutoFit/>
              </a:bodyPr>
              <a:lstStyle/>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Shortcomings of Two Arrays</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Low space efficiency</a:t>
                </a:r>
              </a:p>
              <a:p>
                <a:pPr marL="1714500" lvl="3" indent="-342900" algn="just">
                  <a:lnSpc>
                    <a:spcPct val="120000"/>
                  </a:lnSpc>
                  <a:spcAft>
                    <a:spcPts val="1200"/>
                  </a:spcAft>
                  <a:buFont typeface="Wingdings" panose="05000000000000000000" pitchFamily="2" charset="2"/>
                  <a:buChar char="p"/>
                </a:pPr>
                <a:r>
                  <a:rPr lang="en-US" altLang="zh-CN" sz="2000" dirty="0" err="1">
                    <a:cs typeface="Arial" panose="020B0604020202020204" pitchFamily="34" charset="0"/>
                  </a:rPr>
                  <a:t>Bloomier</a:t>
                </a:r>
                <a:r>
                  <a:rPr lang="en-US" altLang="zh-CN" sz="2000" dirty="0">
                    <a:cs typeface="Arial" panose="020B0604020202020204" pitchFamily="34" charset="0"/>
                  </a:rPr>
                  <a:t>		</a:t>
                </a:r>
                <a:r>
                  <a:rPr lang="en-US" altLang="zh-CN" sz="2000" b="1" dirty="0">
                    <a:cs typeface="Arial" panose="020B0604020202020204" pitchFamily="34" charset="0"/>
                  </a:rPr>
                  <a:t>1.23L</a:t>
                </a:r>
                <a:r>
                  <a:rPr lang="en-US" altLang="zh-CN" sz="2000" dirty="0">
                    <a:cs typeface="Arial" panose="020B0604020202020204" pitchFamily="34" charset="0"/>
                  </a:rPr>
                  <a:t> bits per L-bit Value</a:t>
                </a:r>
              </a:p>
              <a:p>
                <a:pPr marL="1714500" lvl="3" indent="-342900" algn="just">
                  <a:lnSpc>
                    <a:spcPct val="120000"/>
                  </a:lnSpc>
                  <a:spcAft>
                    <a:spcPts val="1200"/>
                  </a:spcAft>
                  <a:buFont typeface="Wingdings" panose="05000000000000000000" pitchFamily="2" charset="2"/>
                  <a:buChar char="p"/>
                </a:pPr>
                <a:r>
                  <a:rPr lang="en-US" altLang="zh-CN" sz="2000" dirty="0" err="1">
                    <a:cs typeface="Arial" panose="020B0604020202020204" pitchFamily="34" charset="0"/>
                  </a:rPr>
                  <a:t>Othello&amp;Coloring</a:t>
                </a:r>
                <a:r>
                  <a:rPr lang="en-US" altLang="zh-CN" sz="2000" dirty="0">
                    <a:cs typeface="Arial" panose="020B0604020202020204" pitchFamily="34" charset="0"/>
                  </a:rPr>
                  <a:t>	</a:t>
                </a:r>
                <a:r>
                  <a:rPr lang="en-US" altLang="zh-CN" sz="2000" b="1" dirty="0">
                    <a:cs typeface="Arial" panose="020B0604020202020204" pitchFamily="34" charset="0"/>
                  </a:rPr>
                  <a:t>2.2L</a:t>
                </a:r>
                <a:r>
                  <a:rPr lang="en-US" altLang="zh-CN" sz="2000" dirty="0">
                    <a:cs typeface="Arial" panose="020B0604020202020204" pitchFamily="34" charset="0"/>
                  </a:rPr>
                  <a:t> bits per L-bit Value</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High</a:t>
                </a:r>
                <a:r>
                  <a:rPr lang="zh-CN" altLang="en-US" sz="2000" dirty="0">
                    <a:cs typeface="Arial" panose="020B0604020202020204" pitchFamily="34" charset="0"/>
                  </a:rPr>
                  <a:t> </a:t>
                </a:r>
                <a:r>
                  <a:rPr lang="en-US" altLang="zh-CN" sz="2000" dirty="0">
                    <a:cs typeface="Arial" panose="020B0604020202020204" pitchFamily="34" charset="0"/>
                  </a:rPr>
                  <a:t>update failure probability</a:t>
                </a:r>
              </a:p>
              <a:p>
                <a:pPr marL="1714500" lvl="3"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Bloomier		</a:t>
                </a:r>
                <a14:m>
                  <m:oMath xmlns:m="http://schemas.openxmlformats.org/officeDocument/2006/math">
                    <m:r>
                      <m:rPr>
                        <m:sty m:val="p"/>
                      </m:rPr>
                      <a:rPr lang="en-US" altLang="zh-CN" sz="2000">
                        <a:latin typeface="Cambria Math" panose="02040503050406030204" pitchFamily="18" charset="0"/>
                        <a:cs typeface="Arial" panose="020B0604020202020204" pitchFamily="34" charset="0"/>
                      </a:rPr>
                      <m:t>O</m:t>
                    </m:r>
                    <m:d>
                      <m:dPr>
                        <m:ctrlPr>
                          <a:rPr lang="en-US" altLang="zh-CN" sz="2000" i="1">
                            <a:latin typeface="Cambria Math" panose="02040503050406030204" pitchFamily="18" charset="0"/>
                            <a:cs typeface="Arial" panose="020B0604020202020204" pitchFamily="34" charset="0"/>
                          </a:rPr>
                        </m:ctrlPr>
                      </m:dPr>
                      <m:e>
                        <m:f>
                          <m:fPr>
                            <m:ctrlPr>
                              <a:rPr lang="en-US" altLang="zh-CN" sz="2000" i="1">
                                <a:latin typeface="Cambria Math" panose="02040503050406030204" pitchFamily="18" charset="0"/>
                                <a:cs typeface="Arial" panose="020B0604020202020204" pitchFamily="34" charset="0"/>
                              </a:rPr>
                            </m:ctrlPr>
                          </m:fPr>
                          <m:num>
                            <m:r>
                              <a:rPr lang="en-US" altLang="zh-CN" sz="2000" i="1">
                                <a:latin typeface="Cambria Math" panose="02040503050406030204" pitchFamily="18" charset="0"/>
                                <a:cs typeface="Arial" panose="020B0604020202020204" pitchFamily="34" charset="0"/>
                              </a:rPr>
                              <m:t>1</m:t>
                            </m:r>
                          </m:num>
                          <m:den>
                            <m:r>
                              <a:rPr lang="en-US" altLang="zh-CN" sz="2000" i="1">
                                <a:latin typeface="Cambria Math" panose="02040503050406030204" pitchFamily="18" charset="0"/>
                                <a:cs typeface="Arial" panose="020B0604020202020204" pitchFamily="34" charset="0"/>
                              </a:rPr>
                              <m:t>𝑛</m:t>
                            </m:r>
                          </m:den>
                        </m:f>
                      </m:e>
                    </m:d>
                  </m:oMath>
                </a14:m>
                <a:r>
                  <a:rPr lang="en-US" altLang="zh-CN" sz="2000" dirty="0">
                    <a:cs typeface="Arial" panose="020B0604020202020204" pitchFamily="34" charset="0"/>
                  </a:rPr>
                  <a:t>  for n KV pairs</a:t>
                </a:r>
              </a:p>
              <a:p>
                <a:pPr marL="1714500" lvl="3" indent="-342900" algn="just">
                  <a:lnSpc>
                    <a:spcPct val="120000"/>
                  </a:lnSpc>
                  <a:spcAft>
                    <a:spcPts val="1200"/>
                  </a:spcAft>
                  <a:buFont typeface="Wingdings" panose="05000000000000000000" pitchFamily="2" charset="2"/>
                  <a:buChar char="p"/>
                </a:pPr>
                <a:r>
                  <a:rPr lang="en-US" altLang="zh-CN" sz="2000" dirty="0" err="1">
                    <a:cs typeface="Arial" panose="020B0604020202020204" pitchFamily="34" charset="0"/>
                  </a:rPr>
                  <a:t>Othello&amp;Coloring</a:t>
                </a:r>
                <a:r>
                  <a:rPr lang="en-US" altLang="zh-CN" sz="2000" dirty="0">
                    <a:cs typeface="Arial" panose="020B0604020202020204" pitchFamily="34" charset="0"/>
                  </a:rPr>
                  <a:t> 	</a:t>
                </a:r>
                <a14:m>
                  <m:oMath xmlns:m="http://schemas.openxmlformats.org/officeDocument/2006/math">
                    <m:r>
                      <m:rPr>
                        <m:sty m:val="p"/>
                      </m:rPr>
                      <a:rPr lang="en-US" altLang="zh-CN" sz="2000" b="0" i="0" smtClean="0">
                        <a:latin typeface="Cambria Math" panose="02040503050406030204" pitchFamily="18" charset="0"/>
                        <a:cs typeface="Arial" panose="020B0604020202020204" pitchFamily="34" charset="0"/>
                      </a:rPr>
                      <m:t>O</m:t>
                    </m:r>
                    <m:d>
                      <m:dPr>
                        <m:ctrlPr>
                          <a:rPr lang="en-US" altLang="zh-CN" sz="2000" i="1" smtClean="0">
                            <a:latin typeface="Cambria Math" panose="02040503050406030204" pitchFamily="18" charset="0"/>
                            <a:cs typeface="Arial" panose="020B0604020202020204" pitchFamily="34" charset="0"/>
                          </a:rPr>
                        </m:ctrlPr>
                      </m:dPr>
                      <m:e>
                        <m:r>
                          <a:rPr lang="en-US" altLang="zh-CN" sz="2000" b="0" i="1" smtClean="0">
                            <a:latin typeface="Cambria Math" panose="02040503050406030204" pitchFamily="18" charset="0"/>
                            <a:cs typeface="Arial" panose="020B0604020202020204" pitchFamily="34" charset="0"/>
                          </a:rPr>
                          <m:t>1</m:t>
                        </m:r>
                      </m:e>
                    </m:d>
                  </m:oMath>
                </a14:m>
                <a:r>
                  <a:rPr lang="en-US" altLang="zh-CN" sz="2000" dirty="0">
                    <a:cs typeface="Arial" panose="020B0604020202020204" pitchFamily="34" charset="0"/>
                  </a:rPr>
                  <a:t>  for n KV pairs</a:t>
                </a:r>
              </a:p>
              <a:p>
                <a:pPr marL="1714500" lvl="3" indent="-342900" algn="just">
                  <a:lnSpc>
                    <a:spcPct val="120000"/>
                  </a:lnSpc>
                  <a:spcAft>
                    <a:spcPts val="1200"/>
                  </a:spcAft>
                  <a:buFont typeface="Wingdings" panose="05000000000000000000" pitchFamily="2" charset="2"/>
                  <a:buChar char="p"/>
                </a:pPr>
                <a:r>
                  <a:rPr lang="en-US" altLang="zh-CN" sz="2000" b="0" i="0" u="none" strike="noStrike" kern="100" baseline="0" dirty="0">
                    <a:effectLst/>
                    <a:latin typeface="Calibri" panose="020F0502020204030204" pitchFamily="34" charset="0"/>
                    <a:ea typeface="DengXian" panose="02010600030101010101" pitchFamily="2" charset="-122"/>
                    <a:cs typeface="Times New Roman" panose="02020603050405020304" pitchFamily="18" charset="0"/>
                  </a:rPr>
                  <a:t>When m is a constant multiple of n, there are a total of O(n^2) possible edges. Selecting n of them using a hash method has a constant probability of producing duplicate edges. Duplicate edges are the smallest cycles, which means there is a high probability of construction failure.</a:t>
                </a:r>
                <a:endParaRPr lang="en-US" altLang="zh-CN" sz="2000" dirty="0">
                  <a:cs typeface="Arial" panose="020B0604020202020204" pitchFamily="34" charset="0"/>
                </a:endParaRPr>
              </a:p>
              <a:p>
                <a:pPr marL="1714500" lvl="3" indent="-342900" algn="just">
                  <a:lnSpc>
                    <a:spcPct val="120000"/>
                  </a:lnSpc>
                  <a:spcAft>
                    <a:spcPts val="1200"/>
                  </a:spcAft>
                  <a:buFont typeface="Wingdings" panose="05000000000000000000" pitchFamily="2" charset="2"/>
                  <a:buChar char="p"/>
                </a:pPr>
                <a:endParaRPr lang="en-US" altLang="zh-CN" sz="2000" dirty="0">
                  <a:cs typeface="Arial" panose="020B0604020202020204" pitchFamily="34" charset="0"/>
                </a:endParaRPr>
              </a:p>
              <a:p>
                <a:pPr marL="800100" lvl="1" indent="-342900" algn="just">
                  <a:lnSpc>
                    <a:spcPct val="120000"/>
                  </a:lnSpc>
                  <a:spcAft>
                    <a:spcPts val="1200"/>
                  </a:spcAft>
                  <a:buFont typeface="Wingdings" panose="05000000000000000000" pitchFamily="2" charset="2"/>
                  <a:buChar char="p"/>
                </a:pPr>
                <a:endParaRPr lang="en-US" altLang="zh-CN" sz="2000" dirty="0">
                  <a:cs typeface="Arial" panose="020B0604020202020204" pitchFamily="34" charset="0"/>
                </a:endParaRPr>
              </a:p>
            </p:txBody>
          </p:sp>
        </mc:Choice>
        <mc:Fallback xmlns="">
          <p:sp>
            <p:nvSpPr>
              <p:cNvPr id="2" name="文本框 1">
                <a:extLst>
                  <a:ext uri="{FF2B5EF4-FFF2-40B4-BE49-F238E27FC236}">
                    <a16:creationId xmlns:a16="http://schemas.microsoft.com/office/drawing/2014/main" id="{557643F1-6F8D-47EC-10E2-0CDF3F1A8D33}"/>
                  </a:ext>
                </a:extLst>
              </p:cNvPr>
              <p:cNvSpPr txBox="1">
                <a:spLocks noRot="1" noChangeAspect="1" noMove="1" noResize="1" noEditPoints="1" noAdjustHandles="1" noChangeArrowheads="1" noChangeShapeType="1" noTextEdit="1"/>
              </p:cNvSpPr>
              <p:nvPr/>
            </p:nvSpPr>
            <p:spPr>
              <a:xfrm>
                <a:off x="835298" y="1215517"/>
                <a:ext cx="9893662" cy="6591356"/>
              </a:xfrm>
              <a:prstGeom prst="rect">
                <a:avLst/>
              </a:prstGeom>
              <a:blipFill>
                <a:blip r:embed="rId4"/>
                <a:stretch>
                  <a:fillRect r="-1294"/>
                </a:stretch>
              </a:blipFill>
            </p:spPr>
            <p:txBody>
              <a:bodyPr/>
              <a:lstStyle/>
              <a:p>
                <a:r>
                  <a:rPr lang="zh-CN" altLang="en-US">
                    <a:noFill/>
                  </a:rPr>
                  <a:t> </a:t>
                </a:r>
              </a:p>
            </p:txBody>
          </p:sp>
        </mc:Fallback>
      </mc:AlternateContent>
      <p:sp>
        <p:nvSpPr>
          <p:cNvPr id="3" name="椭圆 2">
            <a:extLst>
              <a:ext uri="{FF2B5EF4-FFF2-40B4-BE49-F238E27FC236}">
                <a16:creationId xmlns:a16="http://schemas.microsoft.com/office/drawing/2014/main" id="{79AC5B96-693B-4F94-8840-CAD0E83C7F48}"/>
              </a:ext>
            </a:extLst>
          </p:cNvPr>
          <p:cNvSpPr/>
          <p:nvPr/>
        </p:nvSpPr>
        <p:spPr>
          <a:xfrm>
            <a:off x="9159766" y="3207691"/>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81C0B72A-2575-00A4-1171-48E6FC8E20CD}"/>
              </a:ext>
            </a:extLst>
          </p:cNvPr>
          <p:cNvSpPr/>
          <p:nvPr/>
        </p:nvSpPr>
        <p:spPr>
          <a:xfrm>
            <a:off x="9790386" y="2558604"/>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AE366B02-7907-EF17-9939-8FAF6AC8B303}"/>
              </a:ext>
            </a:extLst>
          </p:cNvPr>
          <p:cNvSpPr/>
          <p:nvPr/>
        </p:nvSpPr>
        <p:spPr>
          <a:xfrm>
            <a:off x="10595231" y="2751272"/>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9" name="椭圆 8">
            <a:extLst>
              <a:ext uri="{FF2B5EF4-FFF2-40B4-BE49-F238E27FC236}">
                <a16:creationId xmlns:a16="http://schemas.microsoft.com/office/drawing/2014/main" id="{78E36C78-22B7-AB6E-C058-DFADA5BA2CE3}"/>
              </a:ext>
            </a:extLst>
          </p:cNvPr>
          <p:cNvSpPr/>
          <p:nvPr/>
        </p:nvSpPr>
        <p:spPr>
          <a:xfrm>
            <a:off x="10914992" y="3613406"/>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0C725C57-2A6F-9C39-B52D-76D1A9D143A1}"/>
              </a:ext>
            </a:extLst>
          </p:cNvPr>
          <p:cNvSpPr/>
          <p:nvPr/>
        </p:nvSpPr>
        <p:spPr>
          <a:xfrm>
            <a:off x="10586544" y="4330387"/>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CC4B976C-61DF-3EA8-5BC7-E2BD50E420C3}"/>
              </a:ext>
            </a:extLst>
          </p:cNvPr>
          <p:cNvSpPr/>
          <p:nvPr/>
        </p:nvSpPr>
        <p:spPr>
          <a:xfrm>
            <a:off x="9136118" y="4060016"/>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dirty="0"/>
          </a:p>
        </p:txBody>
      </p:sp>
      <p:sp>
        <p:nvSpPr>
          <p:cNvPr id="12" name="椭圆 11">
            <a:extLst>
              <a:ext uri="{FF2B5EF4-FFF2-40B4-BE49-F238E27FC236}">
                <a16:creationId xmlns:a16="http://schemas.microsoft.com/office/drawing/2014/main" id="{14D40B9D-77A5-389E-33B3-090B27DD98EC}"/>
              </a:ext>
            </a:extLst>
          </p:cNvPr>
          <p:cNvSpPr/>
          <p:nvPr/>
        </p:nvSpPr>
        <p:spPr>
          <a:xfrm flipH="1">
            <a:off x="9862645" y="4512949"/>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cxnSp>
        <p:nvCxnSpPr>
          <p:cNvPr id="13" name="直接连接符 12">
            <a:extLst>
              <a:ext uri="{FF2B5EF4-FFF2-40B4-BE49-F238E27FC236}">
                <a16:creationId xmlns:a16="http://schemas.microsoft.com/office/drawing/2014/main" id="{EBFA9688-33E9-A522-DFD5-CD883B7D85EE}"/>
              </a:ext>
            </a:extLst>
          </p:cNvPr>
          <p:cNvCxnSpPr>
            <a:cxnSpLocks/>
            <a:stCxn id="5" idx="4"/>
            <a:endCxn id="12" idx="0"/>
          </p:cNvCxnSpPr>
          <p:nvPr/>
        </p:nvCxnSpPr>
        <p:spPr>
          <a:xfrm>
            <a:off x="9954610" y="2923729"/>
            <a:ext cx="72259" cy="1589220"/>
          </a:xfrm>
          <a:prstGeom prst="line">
            <a:avLst/>
          </a:prstGeom>
          <a:ln w="76200">
            <a:solidFill>
              <a:schemeClr val="accent6">
                <a:lumMod val="5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14" name="直接连接符 13">
            <a:extLst>
              <a:ext uri="{FF2B5EF4-FFF2-40B4-BE49-F238E27FC236}">
                <a16:creationId xmlns:a16="http://schemas.microsoft.com/office/drawing/2014/main" id="{433020C9-5DE2-4AFC-50F4-9A3688DCCBE2}"/>
              </a:ext>
            </a:extLst>
          </p:cNvPr>
          <p:cNvCxnSpPr>
            <a:cxnSpLocks/>
            <a:stCxn id="3" idx="7"/>
            <a:endCxn id="5" idx="3"/>
          </p:cNvCxnSpPr>
          <p:nvPr/>
        </p:nvCxnSpPr>
        <p:spPr>
          <a:xfrm flipV="1">
            <a:off x="9440114" y="2870258"/>
            <a:ext cx="398372" cy="390904"/>
          </a:xfrm>
          <a:prstGeom prst="line">
            <a:avLst/>
          </a:prstGeom>
          <a:ln w="76200">
            <a:solidFill>
              <a:schemeClr val="accent6">
                <a:lumMod val="5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17" name="直接连接符 16">
            <a:extLst>
              <a:ext uri="{FF2B5EF4-FFF2-40B4-BE49-F238E27FC236}">
                <a16:creationId xmlns:a16="http://schemas.microsoft.com/office/drawing/2014/main" id="{54313748-375E-0686-09E3-A0F9A2332399}"/>
              </a:ext>
            </a:extLst>
          </p:cNvPr>
          <p:cNvCxnSpPr>
            <a:cxnSpLocks/>
            <a:stCxn id="11" idx="5"/>
            <a:endCxn id="12" idx="6"/>
          </p:cNvCxnSpPr>
          <p:nvPr/>
        </p:nvCxnSpPr>
        <p:spPr>
          <a:xfrm>
            <a:off x="9416466" y="4371670"/>
            <a:ext cx="446179" cy="323842"/>
          </a:xfrm>
          <a:prstGeom prst="line">
            <a:avLst/>
          </a:prstGeom>
          <a:ln w="76200">
            <a:solidFill>
              <a:schemeClr val="accent6">
                <a:lumMod val="5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19" name="直接连接符 18">
            <a:extLst>
              <a:ext uri="{FF2B5EF4-FFF2-40B4-BE49-F238E27FC236}">
                <a16:creationId xmlns:a16="http://schemas.microsoft.com/office/drawing/2014/main" id="{354D1801-0ABF-96C8-7A92-E0AA3E232846}"/>
              </a:ext>
            </a:extLst>
          </p:cNvPr>
          <p:cNvCxnSpPr>
            <a:cxnSpLocks/>
            <a:stCxn id="10" idx="7"/>
            <a:endCxn id="9" idx="4"/>
          </p:cNvCxnSpPr>
          <p:nvPr/>
        </p:nvCxnSpPr>
        <p:spPr>
          <a:xfrm flipV="1">
            <a:off x="10866892" y="3978531"/>
            <a:ext cx="212324" cy="405327"/>
          </a:xfrm>
          <a:prstGeom prst="line">
            <a:avLst/>
          </a:prstGeom>
          <a:ln w="76200">
            <a:solidFill>
              <a:schemeClr val="accent6">
                <a:lumMod val="5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23" name="直接连接符 22">
            <a:extLst>
              <a:ext uri="{FF2B5EF4-FFF2-40B4-BE49-F238E27FC236}">
                <a16:creationId xmlns:a16="http://schemas.microsoft.com/office/drawing/2014/main" id="{B782BB02-9242-0FED-A0CC-3F6441BA1528}"/>
              </a:ext>
            </a:extLst>
          </p:cNvPr>
          <p:cNvCxnSpPr>
            <a:cxnSpLocks/>
            <a:stCxn id="5" idx="5"/>
            <a:endCxn id="12" idx="1"/>
          </p:cNvCxnSpPr>
          <p:nvPr/>
        </p:nvCxnSpPr>
        <p:spPr>
          <a:xfrm>
            <a:off x="10070734" y="2870258"/>
            <a:ext cx="72259" cy="1696162"/>
          </a:xfrm>
          <a:prstGeom prst="line">
            <a:avLst/>
          </a:prstGeom>
          <a:ln w="76200">
            <a:solidFill>
              <a:schemeClr val="accent6">
                <a:lumMod val="50000"/>
              </a:schemeClr>
            </a:solidFill>
            <a:prstDash val="sysDot"/>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27" name="直接箭头连接符 26">
            <a:extLst>
              <a:ext uri="{FF2B5EF4-FFF2-40B4-BE49-F238E27FC236}">
                <a16:creationId xmlns:a16="http://schemas.microsoft.com/office/drawing/2014/main" id="{773C4647-7E4C-C68C-0073-F086A31EE7DB}"/>
              </a:ext>
            </a:extLst>
          </p:cNvPr>
          <p:cNvCxnSpPr>
            <a:cxnSpLocks/>
          </p:cNvCxnSpPr>
          <p:nvPr/>
        </p:nvCxnSpPr>
        <p:spPr>
          <a:xfrm flipV="1">
            <a:off x="8610600" y="3650624"/>
            <a:ext cx="1198233" cy="679763"/>
          </a:xfrm>
          <a:prstGeom prst="straightConnector1">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15994287-A5D0-81F4-1EEF-3B997083E1C4}"/>
                  </a:ext>
                </a:extLst>
              </p:cNvPr>
              <p:cNvSpPr txBox="1"/>
              <p:nvPr/>
            </p:nvSpPr>
            <p:spPr>
              <a:xfrm>
                <a:off x="7669538" y="4181194"/>
                <a:ext cx="1143428"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zh-CN" altLang="en-US" sz="2400" i="1" smtClean="0">
                          <a:latin typeface="Cambria Math" panose="02040503050406030204" pitchFamily="18" charset="0"/>
                        </a:rPr>
                        <m:t>重边</m:t>
                      </m:r>
                    </m:oMath>
                  </m:oMathPara>
                </a14:m>
                <a:endParaRPr lang="zh-CN" altLang="en-US" sz="2400" dirty="0"/>
              </a:p>
            </p:txBody>
          </p:sp>
        </mc:Choice>
        <mc:Fallback xmlns="">
          <p:sp>
            <p:nvSpPr>
              <p:cNvPr id="30" name="文本框 29">
                <a:extLst>
                  <a:ext uri="{FF2B5EF4-FFF2-40B4-BE49-F238E27FC236}">
                    <a16:creationId xmlns:a16="http://schemas.microsoft.com/office/drawing/2014/main" id="{15994287-A5D0-81F4-1EEF-3B997083E1C4}"/>
                  </a:ext>
                </a:extLst>
              </p:cNvPr>
              <p:cNvSpPr txBox="1">
                <a:spLocks noRot="1" noChangeAspect="1" noMove="1" noResize="1" noEditPoints="1" noAdjustHandles="1" noChangeArrowheads="1" noChangeShapeType="1" noTextEdit="1"/>
              </p:cNvSpPr>
              <p:nvPr/>
            </p:nvSpPr>
            <p:spPr>
              <a:xfrm>
                <a:off x="7669538" y="4181194"/>
                <a:ext cx="1143428" cy="461665"/>
              </a:xfrm>
              <a:prstGeom prst="rect">
                <a:avLst/>
              </a:prstGeom>
              <a:blipFill>
                <a:blip r:embed="rId5"/>
                <a:stretch>
                  <a:fillRect b="-5263"/>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3081478152"/>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11</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1A87ED9B-AE6D-CEE2-A83F-7F705F5E6828}"/>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Our Solution</a:t>
            </a:r>
          </a:p>
        </p:txBody>
      </p:sp>
      <p:pic>
        <p:nvPicPr>
          <p:cNvPr id="20" name="图片 19">
            <a:extLst>
              <a:ext uri="{FF2B5EF4-FFF2-40B4-BE49-F238E27FC236}">
                <a16:creationId xmlns:a16="http://schemas.microsoft.com/office/drawing/2014/main" id="{4E453EAE-ABE1-0D79-D6F6-126794D0A97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2278826" y="2182106"/>
            <a:ext cx="7634347" cy="2901430"/>
          </a:xfrm>
          <a:prstGeom prst="rect">
            <a:avLst/>
          </a:prstGeom>
        </p:spPr>
      </p:pic>
    </p:spTree>
    <p:custDataLst>
      <p:tags r:id="rId1"/>
    </p:custDataLst>
    <p:extLst>
      <p:ext uri="{BB962C8B-B14F-4D97-AF65-F5344CB8AC3E}">
        <p14:creationId xmlns:p14="http://schemas.microsoft.com/office/powerpoint/2010/main" val="2767912238"/>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12</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1A87ED9B-AE6D-CEE2-A83F-7F705F5E6828}"/>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err="1"/>
              <a:t>VisionEmbedder</a:t>
            </a:r>
            <a:r>
              <a:rPr lang="en-US" altLang="zh-CN" sz="2800" dirty="0"/>
              <a:t> Design</a:t>
            </a:r>
          </a:p>
        </p:txBody>
      </p:sp>
      <p:graphicFrame>
        <p:nvGraphicFramePr>
          <p:cNvPr id="2" name="表格 1">
            <a:extLst>
              <a:ext uri="{FF2B5EF4-FFF2-40B4-BE49-F238E27FC236}">
                <a16:creationId xmlns:a16="http://schemas.microsoft.com/office/drawing/2014/main" id="{B0A513DD-0572-B366-9BA4-B17E9C6EDB69}"/>
              </a:ext>
            </a:extLst>
          </p:cNvPr>
          <p:cNvGraphicFramePr>
            <a:graphicFrameLocks noGrp="1"/>
          </p:cNvGraphicFramePr>
          <p:nvPr>
            <p:extLst>
              <p:ext uri="{D42A27DB-BD31-4B8C-83A1-F6EECF244321}">
                <p14:modId xmlns:p14="http://schemas.microsoft.com/office/powerpoint/2010/main" val="3718488194"/>
              </p:ext>
            </p:extLst>
          </p:nvPr>
        </p:nvGraphicFramePr>
        <p:xfrm>
          <a:off x="3720695" y="1796606"/>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r>
                        <a:rPr lang="en-US" altLang="zh-CN" sz="2400" b="1" dirty="0">
                          <a:ln>
                            <a:noFill/>
                          </a:ln>
                          <a:solidFill>
                            <a:sysClr val="windowText" lastClr="000000"/>
                          </a:solidFill>
                        </a:rPr>
                        <a:t>1</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a:ln>
                            <a:noFill/>
                          </a:ln>
                          <a:solidFill>
                            <a:sysClr val="windowText" lastClr="000000"/>
                          </a:solidFill>
                        </a:rPr>
                        <a:t>1</a:t>
                      </a:r>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baseline="0" dirty="0">
                          <a:ln>
                            <a:noFill/>
                          </a:ln>
                          <a:solidFill>
                            <a:sysClr val="windowText" lastClr="000000"/>
                          </a:solidFill>
                        </a:rPr>
                        <a:t>0</a:t>
                      </a: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p:graphicFrame>
        <p:nvGraphicFramePr>
          <p:cNvPr id="4" name="表格 3">
            <a:extLst>
              <a:ext uri="{FF2B5EF4-FFF2-40B4-BE49-F238E27FC236}">
                <a16:creationId xmlns:a16="http://schemas.microsoft.com/office/drawing/2014/main" id="{44F17A8D-F1A9-043E-A348-51717ACC18E6}"/>
              </a:ext>
            </a:extLst>
          </p:cNvPr>
          <p:cNvGraphicFramePr>
            <a:graphicFrameLocks noGrp="1"/>
          </p:cNvGraphicFramePr>
          <p:nvPr>
            <p:extLst>
              <p:ext uri="{D42A27DB-BD31-4B8C-83A1-F6EECF244321}">
                <p14:modId xmlns:p14="http://schemas.microsoft.com/office/powerpoint/2010/main" val="1248432203"/>
              </p:ext>
            </p:extLst>
          </p:nvPr>
        </p:nvGraphicFramePr>
        <p:xfrm>
          <a:off x="3720695" y="2464370"/>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r>
                        <a:rPr lang="en-US" altLang="zh-CN" sz="2400" b="1" dirty="0">
                          <a:ln>
                            <a:noFill/>
                          </a:ln>
                          <a:solidFill>
                            <a:sysClr val="windowText" lastClr="000000"/>
                          </a:solidFill>
                          <a:latin typeface="+mn-lt"/>
                          <a:ea typeface="微软雅黑" panose="020B0503020204020204" pitchFamily="34" charset="-122"/>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a:ln>
                            <a:noFill/>
                          </a:ln>
                          <a:solidFill>
                            <a:sysClr val="windowText" lastClr="000000"/>
                          </a:solidFill>
                          <a:latin typeface="+mn-lt"/>
                          <a:ea typeface="Microsoft YaHei" panose="020B0503020204020204" pitchFamily="34" charset="-122"/>
                          <a:cs typeface="+mn-cs"/>
                        </a:rPr>
                        <a:t>0</a:t>
                      </a:r>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baseline="0" dirty="0">
                          <a:ln>
                            <a:noFill/>
                          </a:ln>
                          <a:solidFill>
                            <a:sysClr val="windowText" lastClr="000000"/>
                          </a:solidFill>
                        </a:rPr>
                        <a:t>0</a:t>
                      </a: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p:graphicFrame>
        <p:nvGraphicFramePr>
          <p:cNvPr id="5" name="表格 4">
            <a:extLst>
              <a:ext uri="{FF2B5EF4-FFF2-40B4-BE49-F238E27FC236}">
                <a16:creationId xmlns:a16="http://schemas.microsoft.com/office/drawing/2014/main" id="{713A96A6-7354-036D-CFDB-1E240063CFE0}"/>
              </a:ext>
            </a:extLst>
          </p:cNvPr>
          <p:cNvGraphicFramePr>
            <a:graphicFrameLocks noGrp="1"/>
          </p:cNvGraphicFramePr>
          <p:nvPr>
            <p:extLst>
              <p:ext uri="{D42A27DB-BD31-4B8C-83A1-F6EECF244321}">
                <p14:modId xmlns:p14="http://schemas.microsoft.com/office/powerpoint/2010/main" val="1347046266"/>
              </p:ext>
            </p:extLst>
          </p:nvPr>
        </p:nvGraphicFramePr>
        <p:xfrm>
          <a:off x="3720695" y="3120750"/>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r>
                        <a:rPr lang="en-US" altLang="zh-CN" sz="2400" b="1" dirty="0">
                          <a:ln>
                            <a:noFill/>
                          </a:ln>
                          <a:solidFill>
                            <a:sysClr val="windowText" lastClr="000000"/>
                          </a:solidFill>
                          <a:latin typeface="+mn-lt"/>
                          <a:ea typeface="微软雅黑" panose="020B0503020204020204" pitchFamily="34" charset="-122"/>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latin typeface="+mn-lt"/>
                          <a:ea typeface="微软雅黑" panose="020B0503020204020204" pitchFamily="34" charset="-122"/>
                        </a:rPr>
                        <a:t>1</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a:ln>
                            <a:noFill/>
                          </a:ln>
                          <a:solidFill>
                            <a:sysClr val="windowText" lastClr="000000"/>
                          </a:solidFill>
                          <a:latin typeface="+mn-lt"/>
                          <a:ea typeface="Microsoft YaHei" panose="020B0503020204020204" pitchFamily="34" charset="-122"/>
                          <a:cs typeface="+mn-cs"/>
                        </a:rPr>
                        <a:t>0</a:t>
                      </a:r>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altLang="zh-CN" sz="2400" b="1" baseline="0" dirty="0">
                          <a:ln>
                            <a:noFill/>
                          </a:ln>
                          <a:solidFill>
                            <a:sysClr val="windowText" lastClr="000000"/>
                          </a:solidFill>
                        </a:rPr>
                        <a:t>0</a:t>
                      </a: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313EEB78-2720-7ED1-B93D-9A21312887DE}"/>
                  </a:ext>
                </a:extLst>
              </p:cNvPr>
              <p:cNvSpPr txBox="1"/>
              <p:nvPr/>
            </p:nvSpPr>
            <p:spPr>
              <a:xfrm>
                <a:off x="3426312" y="4644756"/>
                <a:ext cx="6096000" cy="1200329"/>
              </a:xfrm>
              <a:prstGeom prst="rect">
                <a:avLst/>
              </a:prstGeom>
              <a:noFill/>
            </p:spPr>
            <p:txBody>
              <a:bodyPr wrap="square">
                <a:spAutoFit/>
              </a:bodyPr>
              <a:lstStyle/>
              <a:p>
                <a14:m>
                  <m:oMath xmlns:m="http://schemas.openxmlformats.org/officeDocument/2006/math">
                    <m:sSub>
                      <m:sSubPr>
                        <m:ctrlPr>
                          <a:rPr lang="zh-CN" altLang="en-US" i="1" smtClean="0">
                            <a:latin typeface="Cambria Math" panose="02040503050406030204" pitchFamily="18" charset="0"/>
                          </a:rPr>
                        </m:ctrlPr>
                      </m:sSubPr>
                      <m:e>
                        <m:r>
                          <m:rPr>
                            <m:sty m:val="p"/>
                          </m:rPr>
                          <a:rPr lang="en-US" altLang="zh-CN">
                            <a:latin typeface="Cambria Math" panose="02040503050406030204" pitchFamily="18" charset="0"/>
                          </a:rPr>
                          <m:t>A</m:t>
                        </m:r>
                      </m:e>
                      <m:sub>
                        <m:r>
                          <a:rPr lang="zh-CN" altLang="en-US">
                            <a:latin typeface="Cambria Math" panose="02040503050406030204" pitchFamily="18" charset="0"/>
                          </a:rPr>
                          <m:t>1</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zh-CN" altLang="en-US">
                                <a:latin typeface="Cambria Math" panose="02040503050406030204" pitchFamily="18" charset="0"/>
                              </a:rPr>
                              <m:t>1</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i="1">
                        <a:latin typeface="Cambria Math" panose="02040503050406030204" pitchFamily="18" charset="0"/>
                      </a:rPr>
                      <m:t> </m:t>
                    </m:r>
                    <m:r>
                      <a:rPr lang="en-US" altLang="zh-CN">
                        <a:latin typeface="Cambria Math" panose="02040503050406030204" pitchFamily="18" charset="0"/>
                      </a:rPr>
                      <m:t>⊕</m:t>
                    </m:r>
                  </m:oMath>
                </a14:m>
                <a:r>
                  <a:rPr lang="zh-CN" altLang="en-US" dirty="0"/>
                  <a:t> </a:t>
                </a:r>
                <a14:m>
                  <m:oMath xmlns:m="http://schemas.openxmlformats.org/officeDocument/2006/math">
                    <m:sSub>
                      <m:sSubPr>
                        <m:ctrlPr>
                          <a:rPr lang="zh-CN" altLang="en-US"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b="0" i="0" smtClean="0">
                            <a:latin typeface="Cambria Math" panose="02040503050406030204" pitchFamily="18" charset="0"/>
                          </a:rPr>
                          <m:t>2</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en-US" altLang="zh-CN" b="0" i="0" smtClean="0">
                                <a:latin typeface="Cambria Math" panose="02040503050406030204" pitchFamily="18" charset="0"/>
                              </a:rPr>
                              <m:t>2</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i="1">
                        <a:latin typeface="Cambria Math" panose="02040503050406030204" pitchFamily="18" charset="0"/>
                      </a:rPr>
                      <m:t> </m:t>
                    </m:r>
                    <m:r>
                      <a:rPr lang="en-US" altLang="zh-CN">
                        <a:latin typeface="Cambria Math" panose="02040503050406030204" pitchFamily="18" charset="0"/>
                      </a:rPr>
                      <m:t>⊕ </m:t>
                    </m:r>
                    <m:sSub>
                      <m:sSubPr>
                        <m:ctrlPr>
                          <a:rPr lang="zh-CN" altLang="en-US" i="1" smtClean="0">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b="0" i="0" smtClean="0">
                            <a:latin typeface="Cambria Math" panose="02040503050406030204" pitchFamily="18" charset="0"/>
                          </a:rPr>
                          <m:t>3</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en-US" altLang="zh-CN" b="0" i="0" smtClean="0">
                                <a:latin typeface="Cambria Math" panose="02040503050406030204" pitchFamily="18" charset="0"/>
                              </a:rPr>
                              <m:t>3</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VALUE</m:t>
                    </m:r>
                  </m:oMath>
                </a14:m>
                <a:endParaRPr lang="en-US" altLang="zh-CN" b="0" dirty="0"/>
              </a:p>
              <a:p>
                <a14:m>
                  <m:oMath xmlns:m="http://schemas.openxmlformats.org/officeDocument/2006/math">
                    <m:sSub>
                      <m:sSubPr>
                        <m:ctrlPr>
                          <a:rPr lang="zh-CN" altLang="en-US" i="1" smtClean="0">
                            <a:latin typeface="Cambria Math" panose="02040503050406030204" pitchFamily="18" charset="0"/>
                          </a:rPr>
                        </m:ctrlPr>
                      </m:sSubPr>
                      <m:e>
                        <m:r>
                          <m:rPr>
                            <m:sty m:val="p"/>
                          </m:rPr>
                          <a:rPr lang="en-US" altLang="zh-CN">
                            <a:latin typeface="Cambria Math" panose="02040503050406030204" pitchFamily="18" charset="0"/>
                          </a:rPr>
                          <m:t>A</m:t>
                        </m:r>
                      </m:e>
                      <m:sub>
                        <m:r>
                          <a:rPr lang="zh-CN" altLang="en-US">
                            <a:latin typeface="Cambria Math" panose="02040503050406030204" pitchFamily="18" charset="0"/>
                          </a:rPr>
                          <m:t>1</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zh-CN" altLang="en-US">
                                <a:latin typeface="Cambria Math" panose="02040503050406030204" pitchFamily="18" charset="0"/>
                              </a:rPr>
                              <m:t>1</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i="1">
                        <a:latin typeface="Cambria Math" panose="02040503050406030204" pitchFamily="18" charset="0"/>
                      </a:rPr>
                      <m:t> </m:t>
                    </m:r>
                    <m:r>
                      <a:rPr lang="en-US" altLang="zh-CN">
                        <a:latin typeface="Cambria Math" panose="02040503050406030204" pitchFamily="18" charset="0"/>
                      </a:rPr>
                      <m:t>⊕</m:t>
                    </m:r>
                  </m:oMath>
                </a14:m>
                <a:r>
                  <a:rPr lang="zh-CN" altLang="en-US" dirty="0"/>
                  <a:t> </a:t>
                </a:r>
                <a14:m>
                  <m:oMath xmlns:m="http://schemas.openxmlformats.org/officeDocument/2006/math">
                    <m:sSub>
                      <m:sSubPr>
                        <m:ctrlPr>
                          <a:rPr lang="zh-CN" altLang="en-US"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b="0" i="0" smtClean="0">
                            <a:latin typeface="Cambria Math" panose="02040503050406030204" pitchFamily="18" charset="0"/>
                          </a:rPr>
                          <m:t>2</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en-US" altLang="zh-CN" b="0" i="0" smtClean="0">
                                <a:latin typeface="Cambria Math" panose="02040503050406030204" pitchFamily="18" charset="0"/>
                              </a:rPr>
                              <m:t>2</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i="1">
                        <a:latin typeface="Cambria Math" panose="02040503050406030204" pitchFamily="18" charset="0"/>
                      </a:rPr>
                      <m:t> </m:t>
                    </m:r>
                    <m:r>
                      <a:rPr lang="en-US" altLang="zh-CN">
                        <a:latin typeface="Cambria Math" panose="02040503050406030204" pitchFamily="18" charset="0"/>
                      </a:rPr>
                      <m:t>⊕ </m:t>
                    </m:r>
                    <m:sSub>
                      <m:sSubPr>
                        <m:ctrlPr>
                          <a:rPr lang="zh-CN" altLang="en-US" i="1" smtClean="0">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b="0" i="0" smtClean="0">
                            <a:latin typeface="Cambria Math" panose="02040503050406030204" pitchFamily="18" charset="0"/>
                          </a:rPr>
                          <m:t>3</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en-US" altLang="zh-CN" b="0" i="0" smtClean="0">
                                <a:latin typeface="Cambria Math" panose="02040503050406030204" pitchFamily="18" charset="0"/>
                              </a:rPr>
                              <m:t>3</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VALUE</m:t>
                    </m:r>
                  </m:oMath>
                </a14:m>
                <a:endParaRPr lang="zh-CN" altLang="en-US" dirty="0">
                  <a:latin typeface="Cambria Math" panose="02040503050406030204" pitchFamily="18" charset="0"/>
                </a:endParaRPr>
              </a:p>
              <a:p>
                <a:r>
                  <a:rPr lang="en-US" altLang="zh-CN" dirty="0">
                    <a:latin typeface="Cambria Math" panose="02040503050406030204" pitchFamily="18" charset="0"/>
                  </a:rPr>
                  <a:t>					…</a:t>
                </a:r>
              </a:p>
              <a:p>
                <a14:m>
                  <m:oMath xmlns:m="http://schemas.openxmlformats.org/officeDocument/2006/math">
                    <m:sSub>
                      <m:sSubPr>
                        <m:ctrlPr>
                          <a:rPr lang="zh-CN" altLang="en-US" i="1" smtClean="0">
                            <a:latin typeface="Cambria Math" panose="02040503050406030204" pitchFamily="18" charset="0"/>
                          </a:rPr>
                        </m:ctrlPr>
                      </m:sSubPr>
                      <m:e>
                        <m:r>
                          <m:rPr>
                            <m:sty m:val="p"/>
                          </m:rPr>
                          <a:rPr lang="en-US" altLang="zh-CN">
                            <a:latin typeface="Cambria Math" panose="02040503050406030204" pitchFamily="18" charset="0"/>
                          </a:rPr>
                          <m:t>A</m:t>
                        </m:r>
                      </m:e>
                      <m:sub>
                        <m:r>
                          <a:rPr lang="zh-CN" altLang="en-US">
                            <a:latin typeface="Cambria Math" panose="02040503050406030204" pitchFamily="18" charset="0"/>
                          </a:rPr>
                          <m:t>1</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zh-CN" altLang="en-US">
                                <a:latin typeface="Cambria Math" panose="02040503050406030204" pitchFamily="18" charset="0"/>
                              </a:rPr>
                              <m:t>1</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i="1">
                        <a:latin typeface="Cambria Math" panose="02040503050406030204" pitchFamily="18" charset="0"/>
                      </a:rPr>
                      <m:t> </m:t>
                    </m:r>
                    <m:r>
                      <a:rPr lang="en-US" altLang="zh-CN">
                        <a:latin typeface="Cambria Math" panose="02040503050406030204" pitchFamily="18" charset="0"/>
                      </a:rPr>
                      <m:t>⊕</m:t>
                    </m:r>
                  </m:oMath>
                </a14:m>
                <a:r>
                  <a:rPr lang="zh-CN" altLang="en-US" dirty="0"/>
                  <a:t> </a:t>
                </a:r>
                <a14:m>
                  <m:oMath xmlns:m="http://schemas.openxmlformats.org/officeDocument/2006/math">
                    <m:sSub>
                      <m:sSubPr>
                        <m:ctrlPr>
                          <a:rPr lang="zh-CN" altLang="en-US"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b="0" i="0" smtClean="0">
                            <a:latin typeface="Cambria Math" panose="02040503050406030204" pitchFamily="18" charset="0"/>
                          </a:rPr>
                          <m:t>2</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en-US" altLang="zh-CN" b="0" i="0" smtClean="0">
                                <a:latin typeface="Cambria Math" panose="02040503050406030204" pitchFamily="18" charset="0"/>
                              </a:rPr>
                              <m:t>2</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i="1">
                        <a:latin typeface="Cambria Math" panose="02040503050406030204" pitchFamily="18" charset="0"/>
                      </a:rPr>
                      <m:t> </m:t>
                    </m:r>
                    <m:r>
                      <a:rPr lang="en-US" altLang="zh-CN">
                        <a:latin typeface="Cambria Math" panose="02040503050406030204" pitchFamily="18" charset="0"/>
                      </a:rPr>
                      <m:t>⊕ </m:t>
                    </m:r>
                    <m:sSub>
                      <m:sSubPr>
                        <m:ctrlPr>
                          <a:rPr lang="zh-CN" altLang="en-US" i="1" smtClean="0">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b="0" i="0" smtClean="0">
                            <a:latin typeface="Cambria Math" panose="02040503050406030204" pitchFamily="18" charset="0"/>
                          </a:rPr>
                          <m:t>3</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en-US" altLang="zh-CN" b="0" i="0" smtClean="0">
                                <a:latin typeface="Cambria Math" panose="02040503050406030204" pitchFamily="18" charset="0"/>
                              </a:rPr>
                              <m:t>3</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VALUE</m:t>
                    </m:r>
                  </m:oMath>
                </a14:m>
                <a:endParaRPr lang="zh-CN" altLang="en-US" dirty="0">
                  <a:latin typeface="Cambria Math" panose="02040503050406030204" pitchFamily="18" charset="0"/>
                </a:endParaRPr>
              </a:p>
            </p:txBody>
          </p:sp>
        </mc:Choice>
        <mc:Fallback xmlns="">
          <p:sp>
            <p:nvSpPr>
              <p:cNvPr id="6" name="文本框 5">
                <a:extLst>
                  <a:ext uri="{FF2B5EF4-FFF2-40B4-BE49-F238E27FC236}">
                    <a16:creationId xmlns:a16="http://schemas.microsoft.com/office/drawing/2014/main" id="{313EEB78-2720-7ED1-B93D-9A21312887DE}"/>
                  </a:ext>
                </a:extLst>
              </p:cNvPr>
              <p:cNvSpPr txBox="1">
                <a:spLocks noRot="1" noChangeAspect="1" noMove="1" noResize="1" noEditPoints="1" noAdjustHandles="1" noChangeArrowheads="1" noChangeShapeType="1" noTextEdit="1"/>
              </p:cNvSpPr>
              <p:nvPr/>
            </p:nvSpPr>
            <p:spPr>
              <a:xfrm>
                <a:off x="3426312" y="4644756"/>
                <a:ext cx="6096000" cy="1200329"/>
              </a:xfrm>
              <a:prstGeom prst="rect">
                <a:avLst/>
              </a:prstGeom>
              <a:blipFill>
                <a:blip r:embed="rId4"/>
                <a:stretch>
                  <a:fillRect b="-1015"/>
                </a:stretch>
              </a:blipFill>
            </p:spPr>
            <p:txBody>
              <a:bodyPr/>
              <a:lstStyle/>
              <a:p>
                <a:r>
                  <a:rPr lang="zh-CN" altLang="en-US">
                    <a:noFill/>
                  </a:rPr>
                  <a:t> </a:t>
                </a:r>
              </a:p>
            </p:txBody>
          </p:sp>
        </mc:Fallback>
      </mc:AlternateContent>
      <p:sp>
        <p:nvSpPr>
          <p:cNvPr id="7" name="右大括号 6">
            <a:extLst>
              <a:ext uri="{FF2B5EF4-FFF2-40B4-BE49-F238E27FC236}">
                <a16:creationId xmlns:a16="http://schemas.microsoft.com/office/drawing/2014/main" id="{9874834D-F0F2-C6E7-410A-32CEC3024FB1}"/>
              </a:ext>
            </a:extLst>
          </p:cNvPr>
          <p:cNvSpPr/>
          <p:nvPr/>
        </p:nvSpPr>
        <p:spPr>
          <a:xfrm rot="10800000">
            <a:off x="3111001" y="4708759"/>
            <a:ext cx="275845" cy="1058648"/>
          </a:xfrm>
          <a:prstGeom prst="rightBrace">
            <a:avLst>
              <a:gd name="adj1" fmla="val 61007"/>
              <a:gd name="adj2" fmla="val 50000"/>
            </a:avLst>
          </a:prstGeom>
          <a:ln w="38100">
            <a:extLst>
              <a:ext uri="{C807C97D-BFC1-408E-A445-0C87EB9F89A2}">
                <ask:lineSketchStyleProps xmlns:ask="http://schemas.microsoft.com/office/drawing/2018/sketchyshapes" sd="1219033472">
                  <a:custGeom>
                    <a:avLst/>
                    <a:gdLst>
                      <a:gd name="connsiteX0" fmla="*/ 0 w 369367"/>
                      <a:gd name="connsiteY0" fmla="*/ 0 h 1538642"/>
                      <a:gd name="connsiteX1" fmla="*/ 184684 w 369367"/>
                      <a:gd name="connsiteY1" fmla="*/ 225340 h 1538642"/>
                      <a:gd name="connsiteX2" fmla="*/ 184684 w 369367"/>
                      <a:gd name="connsiteY2" fmla="*/ 543981 h 1538642"/>
                      <a:gd name="connsiteX3" fmla="*/ 369368 w 369367"/>
                      <a:gd name="connsiteY3" fmla="*/ 769321 h 1538642"/>
                      <a:gd name="connsiteX4" fmla="*/ 184684 w 369367"/>
                      <a:gd name="connsiteY4" fmla="*/ 994661 h 1538642"/>
                      <a:gd name="connsiteX5" fmla="*/ 184684 w 369367"/>
                      <a:gd name="connsiteY5" fmla="*/ 1313302 h 1538642"/>
                      <a:gd name="connsiteX6" fmla="*/ 0 w 369367"/>
                      <a:gd name="connsiteY6" fmla="*/ 1538642 h 1538642"/>
                      <a:gd name="connsiteX7" fmla="*/ 0 w 369367"/>
                      <a:gd name="connsiteY7" fmla="*/ 994988 h 1538642"/>
                      <a:gd name="connsiteX8" fmla="*/ 0 w 369367"/>
                      <a:gd name="connsiteY8" fmla="*/ 512881 h 1538642"/>
                      <a:gd name="connsiteX9" fmla="*/ 0 w 369367"/>
                      <a:gd name="connsiteY9" fmla="*/ 0 h 1538642"/>
                      <a:gd name="connsiteX0" fmla="*/ 0 w 369367"/>
                      <a:gd name="connsiteY0" fmla="*/ 0 h 1538642"/>
                      <a:gd name="connsiteX1" fmla="*/ 184684 w 369367"/>
                      <a:gd name="connsiteY1" fmla="*/ 225340 h 1538642"/>
                      <a:gd name="connsiteX2" fmla="*/ 184684 w 369367"/>
                      <a:gd name="connsiteY2" fmla="*/ 543981 h 1538642"/>
                      <a:gd name="connsiteX3" fmla="*/ 369368 w 369367"/>
                      <a:gd name="connsiteY3" fmla="*/ 769321 h 1538642"/>
                      <a:gd name="connsiteX4" fmla="*/ 184684 w 369367"/>
                      <a:gd name="connsiteY4" fmla="*/ 994661 h 1538642"/>
                      <a:gd name="connsiteX5" fmla="*/ 184684 w 369367"/>
                      <a:gd name="connsiteY5" fmla="*/ 1313302 h 1538642"/>
                      <a:gd name="connsiteX6" fmla="*/ 0 w 369367"/>
                      <a:gd name="connsiteY6" fmla="*/ 1538642 h 15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367" h="1538642" stroke="0" extrusionOk="0">
                        <a:moveTo>
                          <a:pt x="0" y="0"/>
                        </a:moveTo>
                        <a:cubicBezTo>
                          <a:pt x="99469" y="-1560"/>
                          <a:pt x="168195" y="107077"/>
                          <a:pt x="184684" y="225340"/>
                        </a:cubicBezTo>
                        <a:cubicBezTo>
                          <a:pt x="210188" y="290137"/>
                          <a:pt x="156642" y="413390"/>
                          <a:pt x="184684" y="543981"/>
                        </a:cubicBezTo>
                        <a:cubicBezTo>
                          <a:pt x="163125" y="652035"/>
                          <a:pt x="255748" y="793174"/>
                          <a:pt x="369368" y="769321"/>
                        </a:cubicBezTo>
                        <a:cubicBezTo>
                          <a:pt x="267785" y="801772"/>
                          <a:pt x="173804" y="835165"/>
                          <a:pt x="184684" y="994661"/>
                        </a:cubicBezTo>
                        <a:cubicBezTo>
                          <a:pt x="201036" y="1120125"/>
                          <a:pt x="183429" y="1196302"/>
                          <a:pt x="184684" y="1313302"/>
                        </a:cubicBezTo>
                        <a:cubicBezTo>
                          <a:pt x="168713" y="1452791"/>
                          <a:pt x="101035" y="1529457"/>
                          <a:pt x="0" y="1538642"/>
                        </a:cubicBezTo>
                        <a:cubicBezTo>
                          <a:pt x="-56643" y="1426381"/>
                          <a:pt x="10183" y="1125977"/>
                          <a:pt x="0" y="994988"/>
                        </a:cubicBezTo>
                        <a:cubicBezTo>
                          <a:pt x="-10183" y="863999"/>
                          <a:pt x="48824" y="613077"/>
                          <a:pt x="0" y="512881"/>
                        </a:cubicBezTo>
                        <a:cubicBezTo>
                          <a:pt x="-48824" y="412685"/>
                          <a:pt x="14644" y="122187"/>
                          <a:pt x="0" y="0"/>
                        </a:cubicBezTo>
                        <a:close/>
                      </a:path>
                      <a:path w="369367" h="1538642" fill="none" extrusionOk="0">
                        <a:moveTo>
                          <a:pt x="0" y="0"/>
                        </a:moveTo>
                        <a:cubicBezTo>
                          <a:pt x="109503" y="23313"/>
                          <a:pt x="199976" y="85777"/>
                          <a:pt x="184684" y="225340"/>
                        </a:cubicBezTo>
                        <a:cubicBezTo>
                          <a:pt x="214600" y="372065"/>
                          <a:pt x="170987" y="400223"/>
                          <a:pt x="184684" y="543981"/>
                        </a:cubicBezTo>
                        <a:cubicBezTo>
                          <a:pt x="185712" y="663595"/>
                          <a:pt x="252022" y="771841"/>
                          <a:pt x="369368" y="769321"/>
                        </a:cubicBezTo>
                        <a:cubicBezTo>
                          <a:pt x="246690" y="755052"/>
                          <a:pt x="164838" y="868800"/>
                          <a:pt x="184684" y="994661"/>
                        </a:cubicBezTo>
                        <a:cubicBezTo>
                          <a:pt x="207700" y="1115913"/>
                          <a:pt x="180157" y="1199786"/>
                          <a:pt x="184684" y="1313302"/>
                        </a:cubicBezTo>
                        <a:cubicBezTo>
                          <a:pt x="210265" y="1432557"/>
                          <a:pt x="105160" y="1539156"/>
                          <a:pt x="0" y="1538642"/>
                        </a:cubicBezTo>
                      </a:path>
                    </a:pathLst>
                  </a:custGeom>
                  <ask:type>
                    <ask:lineSketchNone/>
                  </ask:type>
                </ask:lineSketchStyleProps>
              </a:ext>
            </a:extLst>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60A8090-80A6-8974-4A7E-0A02B0E85C51}"/>
                  </a:ext>
                </a:extLst>
              </p:cNvPr>
              <p:cNvSpPr txBox="1"/>
              <p:nvPr/>
            </p:nvSpPr>
            <p:spPr>
              <a:xfrm>
                <a:off x="1416641" y="5007250"/>
                <a:ext cx="1674626" cy="461665"/>
              </a:xfrm>
              <a:prstGeom prst="rect">
                <a:avLst/>
              </a:prstGeom>
              <a:noFill/>
            </p:spPr>
            <p:txBody>
              <a:bodyPr wrap="none" rtlCol="0">
                <a:spAutoFit/>
              </a:bodyPr>
              <a:lstStyle/>
              <a:p>
                <a14:m>
                  <m:oMath xmlns:m="http://schemas.openxmlformats.org/officeDocument/2006/math">
                    <m:r>
                      <a:rPr lang="en-US" altLang="zh-CN" sz="2400" b="0" i="1" smtClean="0">
                        <a:latin typeface="Cambria Math" panose="02040503050406030204" pitchFamily="18" charset="0"/>
                      </a:rPr>
                      <m:t>𝑛</m:t>
                    </m:r>
                  </m:oMath>
                </a14:m>
                <a:r>
                  <a:rPr lang="zh-CN" altLang="en-US" sz="2400" dirty="0"/>
                  <a:t> </a:t>
                </a:r>
                <a:r>
                  <a:rPr lang="en-US" altLang="zh-CN" sz="2400" dirty="0"/>
                  <a:t>equations</a:t>
                </a:r>
                <a:endParaRPr lang="zh-CN" altLang="en-US" sz="2400" dirty="0"/>
              </a:p>
            </p:txBody>
          </p:sp>
        </mc:Choice>
        <mc:Fallback xmlns="">
          <p:sp>
            <p:nvSpPr>
              <p:cNvPr id="8" name="文本框 7">
                <a:extLst>
                  <a:ext uri="{FF2B5EF4-FFF2-40B4-BE49-F238E27FC236}">
                    <a16:creationId xmlns:a16="http://schemas.microsoft.com/office/drawing/2014/main" id="{160A8090-80A6-8974-4A7E-0A02B0E85C51}"/>
                  </a:ext>
                </a:extLst>
              </p:cNvPr>
              <p:cNvSpPr txBox="1">
                <a:spLocks noRot="1" noChangeAspect="1" noMove="1" noResize="1" noEditPoints="1" noAdjustHandles="1" noChangeArrowheads="1" noChangeShapeType="1" noTextEdit="1"/>
              </p:cNvSpPr>
              <p:nvPr/>
            </p:nvSpPr>
            <p:spPr>
              <a:xfrm>
                <a:off x="1416641" y="5007250"/>
                <a:ext cx="1674626" cy="461665"/>
              </a:xfrm>
              <a:prstGeom prst="rect">
                <a:avLst/>
              </a:prstGeom>
              <a:blipFill>
                <a:blip r:embed="rId5"/>
                <a:stretch>
                  <a:fillRect t="-10526" r="-4727" b="-28947"/>
                </a:stretch>
              </a:blipFill>
            </p:spPr>
            <p:txBody>
              <a:bodyPr/>
              <a:lstStyle/>
              <a:p>
                <a:r>
                  <a:rPr lang="zh-CN" altLang="en-US">
                    <a:noFill/>
                  </a:rPr>
                  <a:t> </a:t>
                </a:r>
              </a:p>
            </p:txBody>
          </p:sp>
        </mc:Fallback>
      </mc:AlternateContent>
      <p:sp>
        <p:nvSpPr>
          <p:cNvPr id="12" name="右大括号 11">
            <a:extLst>
              <a:ext uri="{FF2B5EF4-FFF2-40B4-BE49-F238E27FC236}">
                <a16:creationId xmlns:a16="http://schemas.microsoft.com/office/drawing/2014/main" id="{064B860B-5E91-A604-C2E5-CC2632D90B65}"/>
              </a:ext>
            </a:extLst>
          </p:cNvPr>
          <p:cNvSpPr/>
          <p:nvPr/>
        </p:nvSpPr>
        <p:spPr>
          <a:xfrm rot="10800000">
            <a:off x="3096039" y="1796606"/>
            <a:ext cx="293548" cy="1795358"/>
          </a:xfrm>
          <a:prstGeom prst="rightBrace">
            <a:avLst>
              <a:gd name="adj1" fmla="val 61007"/>
              <a:gd name="adj2" fmla="val 50000"/>
            </a:avLst>
          </a:prstGeom>
          <a:ln w="38100">
            <a:extLst>
              <a:ext uri="{C807C97D-BFC1-408E-A445-0C87EB9F89A2}">
                <ask:lineSketchStyleProps xmlns:ask="http://schemas.microsoft.com/office/drawing/2018/sketchyshapes" sd="1219033472">
                  <a:custGeom>
                    <a:avLst/>
                    <a:gdLst>
                      <a:gd name="connsiteX0" fmla="*/ 0 w 369367"/>
                      <a:gd name="connsiteY0" fmla="*/ 0 h 1538642"/>
                      <a:gd name="connsiteX1" fmla="*/ 184684 w 369367"/>
                      <a:gd name="connsiteY1" fmla="*/ 225340 h 1538642"/>
                      <a:gd name="connsiteX2" fmla="*/ 184684 w 369367"/>
                      <a:gd name="connsiteY2" fmla="*/ 543981 h 1538642"/>
                      <a:gd name="connsiteX3" fmla="*/ 369368 w 369367"/>
                      <a:gd name="connsiteY3" fmla="*/ 769321 h 1538642"/>
                      <a:gd name="connsiteX4" fmla="*/ 184684 w 369367"/>
                      <a:gd name="connsiteY4" fmla="*/ 994661 h 1538642"/>
                      <a:gd name="connsiteX5" fmla="*/ 184684 w 369367"/>
                      <a:gd name="connsiteY5" fmla="*/ 1313302 h 1538642"/>
                      <a:gd name="connsiteX6" fmla="*/ 0 w 369367"/>
                      <a:gd name="connsiteY6" fmla="*/ 1538642 h 1538642"/>
                      <a:gd name="connsiteX7" fmla="*/ 0 w 369367"/>
                      <a:gd name="connsiteY7" fmla="*/ 994988 h 1538642"/>
                      <a:gd name="connsiteX8" fmla="*/ 0 w 369367"/>
                      <a:gd name="connsiteY8" fmla="*/ 512881 h 1538642"/>
                      <a:gd name="connsiteX9" fmla="*/ 0 w 369367"/>
                      <a:gd name="connsiteY9" fmla="*/ 0 h 1538642"/>
                      <a:gd name="connsiteX0" fmla="*/ 0 w 369367"/>
                      <a:gd name="connsiteY0" fmla="*/ 0 h 1538642"/>
                      <a:gd name="connsiteX1" fmla="*/ 184684 w 369367"/>
                      <a:gd name="connsiteY1" fmla="*/ 225340 h 1538642"/>
                      <a:gd name="connsiteX2" fmla="*/ 184684 w 369367"/>
                      <a:gd name="connsiteY2" fmla="*/ 543981 h 1538642"/>
                      <a:gd name="connsiteX3" fmla="*/ 369368 w 369367"/>
                      <a:gd name="connsiteY3" fmla="*/ 769321 h 1538642"/>
                      <a:gd name="connsiteX4" fmla="*/ 184684 w 369367"/>
                      <a:gd name="connsiteY4" fmla="*/ 994661 h 1538642"/>
                      <a:gd name="connsiteX5" fmla="*/ 184684 w 369367"/>
                      <a:gd name="connsiteY5" fmla="*/ 1313302 h 1538642"/>
                      <a:gd name="connsiteX6" fmla="*/ 0 w 369367"/>
                      <a:gd name="connsiteY6" fmla="*/ 1538642 h 15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367" h="1538642" stroke="0" extrusionOk="0">
                        <a:moveTo>
                          <a:pt x="0" y="0"/>
                        </a:moveTo>
                        <a:cubicBezTo>
                          <a:pt x="99469" y="-1560"/>
                          <a:pt x="168195" y="107077"/>
                          <a:pt x="184684" y="225340"/>
                        </a:cubicBezTo>
                        <a:cubicBezTo>
                          <a:pt x="210188" y="290137"/>
                          <a:pt x="156642" y="413390"/>
                          <a:pt x="184684" y="543981"/>
                        </a:cubicBezTo>
                        <a:cubicBezTo>
                          <a:pt x="163125" y="652035"/>
                          <a:pt x="255748" y="793174"/>
                          <a:pt x="369368" y="769321"/>
                        </a:cubicBezTo>
                        <a:cubicBezTo>
                          <a:pt x="267785" y="801772"/>
                          <a:pt x="173804" y="835165"/>
                          <a:pt x="184684" y="994661"/>
                        </a:cubicBezTo>
                        <a:cubicBezTo>
                          <a:pt x="201036" y="1120125"/>
                          <a:pt x="183429" y="1196302"/>
                          <a:pt x="184684" y="1313302"/>
                        </a:cubicBezTo>
                        <a:cubicBezTo>
                          <a:pt x="168713" y="1452791"/>
                          <a:pt x="101035" y="1529457"/>
                          <a:pt x="0" y="1538642"/>
                        </a:cubicBezTo>
                        <a:cubicBezTo>
                          <a:pt x="-56643" y="1426381"/>
                          <a:pt x="10183" y="1125977"/>
                          <a:pt x="0" y="994988"/>
                        </a:cubicBezTo>
                        <a:cubicBezTo>
                          <a:pt x="-10183" y="863999"/>
                          <a:pt x="48824" y="613077"/>
                          <a:pt x="0" y="512881"/>
                        </a:cubicBezTo>
                        <a:cubicBezTo>
                          <a:pt x="-48824" y="412685"/>
                          <a:pt x="14644" y="122187"/>
                          <a:pt x="0" y="0"/>
                        </a:cubicBezTo>
                        <a:close/>
                      </a:path>
                      <a:path w="369367" h="1538642" fill="none" extrusionOk="0">
                        <a:moveTo>
                          <a:pt x="0" y="0"/>
                        </a:moveTo>
                        <a:cubicBezTo>
                          <a:pt x="109503" y="23313"/>
                          <a:pt x="199976" y="85777"/>
                          <a:pt x="184684" y="225340"/>
                        </a:cubicBezTo>
                        <a:cubicBezTo>
                          <a:pt x="214600" y="372065"/>
                          <a:pt x="170987" y="400223"/>
                          <a:pt x="184684" y="543981"/>
                        </a:cubicBezTo>
                        <a:cubicBezTo>
                          <a:pt x="185712" y="663595"/>
                          <a:pt x="252022" y="771841"/>
                          <a:pt x="369368" y="769321"/>
                        </a:cubicBezTo>
                        <a:cubicBezTo>
                          <a:pt x="246690" y="755052"/>
                          <a:pt x="164838" y="868800"/>
                          <a:pt x="184684" y="994661"/>
                        </a:cubicBezTo>
                        <a:cubicBezTo>
                          <a:pt x="207700" y="1115913"/>
                          <a:pt x="180157" y="1199786"/>
                          <a:pt x="184684" y="1313302"/>
                        </a:cubicBezTo>
                        <a:cubicBezTo>
                          <a:pt x="210265" y="1432557"/>
                          <a:pt x="105160" y="1539156"/>
                          <a:pt x="0" y="1538642"/>
                        </a:cubicBezTo>
                      </a:path>
                    </a:pathLst>
                  </a:custGeom>
                  <ask:type>
                    <ask:lineSketchNone/>
                  </ask:type>
                </ask:lineSketchStyleProps>
              </a:ext>
            </a:extLst>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4C31179A-AC1A-D597-72A3-F917256C492D}"/>
                  </a:ext>
                </a:extLst>
              </p:cNvPr>
              <p:cNvSpPr txBox="1"/>
              <p:nvPr/>
            </p:nvSpPr>
            <p:spPr>
              <a:xfrm>
                <a:off x="1463952" y="2437956"/>
                <a:ext cx="1631344" cy="461665"/>
              </a:xfrm>
              <a:prstGeom prst="rect">
                <a:avLst/>
              </a:prstGeom>
              <a:noFill/>
            </p:spPr>
            <p:txBody>
              <a:bodyPr wrap="none" rtlCol="0">
                <a:spAutoFit/>
              </a:bodyPr>
              <a:lstStyle/>
              <a:p>
                <a14:m>
                  <m:oMath xmlns:m="http://schemas.openxmlformats.org/officeDocument/2006/math">
                    <m:r>
                      <a:rPr lang="en-US" altLang="zh-CN" sz="2400" b="0" i="1" smtClean="0">
                        <a:latin typeface="Cambria Math" panose="02040503050406030204" pitchFamily="18" charset="0"/>
                      </a:rPr>
                      <m:t>𝑚</m:t>
                    </m:r>
                  </m:oMath>
                </a14:m>
                <a:r>
                  <a:rPr lang="zh-CN" altLang="en-US" sz="2400" dirty="0"/>
                  <a:t> </a:t>
                </a:r>
                <a:r>
                  <a:rPr lang="en-US" altLang="zh-CN" sz="2400" dirty="0"/>
                  <a:t>variables</a:t>
                </a:r>
                <a:endParaRPr lang="zh-CN" altLang="en-US" sz="2400" dirty="0"/>
              </a:p>
            </p:txBody>
          </p:sp>
        </mc:Choice>
        <mc:Fallback xmlns="">
          <p:sp>
            <p:nvSpPr>
              <p:cNvPr id="13" name="文本框 12">
                <a:extLst>
                  <a:ext uri="{FF2B5EF4-FFF2-40B4-BE49-F238E27FC236}">
                    <a16:creationId xmlns:a16="http://schemas.microsoft.com/office/drawing/2014/main" id="{4C31179A-AC1A-D597-72A3-F917256C492D}"/>
                  </a:ext>
                </a:extLst>
              </p:cNvPr>
              <p:cNvSpPr txBox="1">
                <a:spLocks noRot="1" noChangeAspect="1" noMove="1" noResize="1" noEditPoints="1" noAdjustHandles="1" noChangeArrowheads="1" noChangeShapeType="1" noTextEdit="1"/>
              </p:cNvSpPr>
              <p:nvPr/>
            </p:nvSpPr>
            <p:spPr>
              <a:xfrm>
                <a:off x="1463952" y="2437956"/>
                <a:ext cx="1631344" cy="461665"/>
              </a:xfrm>
              <a:prstGeom prst="rect">
                <a:avLst/>
              </a:prstGeom>
              <a:blipFill>
                <a:blip r:embed="rId6"/>
                <a:stretch>
                  <a:fillRect t="-10526" r="-4478" b="-28947"/>
                </a:stretch>
              </a:blipFill>
            </p:spPr>
            <p:txBody>
              <a:bodyPr/>
              <a:lstStyle/>
              <a:p>
                <a:r>
                  <a:rPr lang="zh-CN" altLang="en-US">
                    <a:noFill/>
                  </a:rPr>
                  <a:t> </a:t>
                </a:r>
              </a:p>
            </p:txBody>
          </p:sp>
        </mc:Fallback>
      </mc:AlternateContent>
      <p:sp>
        <p:nvSpPr>
          <p:cNvPr id="15" name="椭圆 14">
            <a:extLst>
              <a:ext uri="{FF2B5EF4-FFF2-40B4-BE49-F238E27FC236}">
                <a16:creationId xmlns:a16="http://schemas.microsoft.com/office/drawing/2014/main" id="{2FC10D46-D710-14AD-555B-0D4D5860282D}"/>
              </a:ext>
            </a:extLst>
          </p:cNvPr>
          <p:cNvSpPr/>
          <p:nvPr/>
        </p:nvSpPr>
        <p:spPr>
          <a:xfrm>
            <a:off x="8727468" y="2206407"/>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9D2460C7-538C-CC68-3F29-477B23746F58}"/>
              </a:ext>
            </a:extLst>
          </p:cNvPr>
          <p:cNvSpPr/>
          <p:nvPr/>
        </p:nvSpPr>
        <p:spPr>
          <a:xfrm>
            <a:off x="9358088" y="1557320"/>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dirty="0"/>
          </a:p>
        </p:txBody>
      </p:sp>
      <p:sp>
        <p:nvSpPr>
          <p:cNvPr id="17" name="椭圆 16">
            <a:extLst>
              <a:ext uri="{FF2B5EF4-FFF2-40B4-BE49-F238E27FC236}">
                <a16:creationId xmlns:a16="http://schemas.microsoft.com/office/drawing/2014/main" id="{C3B87896-3866-CDF3-B588-B642C3C5C0A2}"/>
              </a:ext>
            </a:extLst>
          </p:cNvPr>
          <p:cNvSpPr/>
          <p:nvPr/>
        </p:nvSpPr>
        <p:spPr>
          <a:xfrm>
            <a:off x="10162933" y="1749988"/>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9" name="椭圆 18">
            <a:extLst>
              <a:ext uri="{FF2B5EF4-FFF2-40B4-BE49-F238E27FC236}">
                <a16:creationId xmlns:a16="http://schemas.microsoft.com/office/drawing/2014/main" id="{7E7517A2-D7E8-C804-FE94-0228A8BD9011}"/>
              </a:ext>
            </a:extLst>
          </p:cNvPr>
          <p:cNvSpPr/>
          <p:nvPr/>
        </p:nvSpPr>
        <p:spPr>
          <a:xfrm>
            <a:off x="10482694" y="2612122"/>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AEC13DD1-B6CE-9CEC-F10D-F92FFF85F375}"/>
              </a:ext>
            </a:extLst>
          </p:cNvPr>
          <p:cNvSpPr/>
          <p:nvPr/>
        </p:nvSpPr>
        <p:spPr>
          <a:xfrm>
            <a:off x="10154246" y="3329103"/>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1F3E04B1-CAB3-4200-150D-03076E66F594}"/>
              </a:ext>
            </a:extLst>
          </p:cNvPr>
          <p:cNvSpPr/>
          <p:nvPr/>
        </p:nvSpPr>
        <p:spPr>
          <a:xfrm>
            <a:off x="8703820" y="3058732"/>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dirty="0"/>
          </a:p>
        </p:txBody>
      </p:sp>
      <p:sp>
        <p:nvSpPr>
          <p:cNvPr id="24" name="椭圆 23">
            <a:extLst>
              <a:ext uri="{FF2B5EF4-FFF2-40B4-BE49-F238E27FC236}">
                <a16:creationId xmlns:a16="http://schemas.microsoft.com/office/drawing/2014/main" id="{F0126F1E-4570-0993-4FCE-843254552B63}"/>
              </a:ext>
            </a:extLst>
          </p:cNvPr>
          <p:cNvSpPr/>
          <p:nvPr/>
        </p:nvSpPr>
        <p:spPr>
          <a:xfrm flipH="1">
            <a:off x="9430347" y="3511665"/>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cxnSp>
        <p:nvCxnSpPr>
          <p:cNvPr id="25" name="直接连接符 24">
            <a:extLst>
              <a:ext uri="{FF2B5EF4-FFF2-40B4-BE49-F238E27FC236}">
                <a16:creationId xmlns:a16="http://schemas.microsoft.com/office/drawing/2014/main" id="{272ECEAB-4EBB-3E0B-97F6-4AF78EDB6468}"/>
              </a:ext>
            </a:extLst>
          </p:cNvPr>
          <p:cNvCxnSpPr>
            <a:cxnSpLocks/>
            <a:stCxn id="16" idx="4"/>
          </p:cNvCxnSpPr>
          <p:nvPr/>
        </p:nvCxnSpPr>
        <p:spPr>
          <a:xfrm flipH="1">
            <a:off x="9476329" y="1922445"/>
            <a:ext cx="45983" cy="855797"/>
          </a:xfrm>
          <a:prstGeom prst="line">
            <a:avLst/>
          </a:prstGeom>
          <a:ln w="76200">
            <a:solidFill>
              <a:schemeClr val="accent2">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33" name="直接连接符 32">
            <a:extLst>
              <a:ext uri="{FF2B5EF4-FFF2-40B4-BE49-F238E27FC236}">
                <a16:creationId xmlns:a16="http://schemas.microsoft.com/office/drawing/2014/main" id="{386621E2-2A35-B87A-B567-68D7ADE0B9C4}"/>
              </a:ext>
            </a:extLst>
          </p:cNvPr>
          <p:cNvCxnSpPr>
            <a:cxnSpLocks/>
            <a:endCxn id="15" idx="5"/>
          </p:cNvCxnSpPr>
          <p:nvPr/>
        </p:nvCxnSpPr>
        <p:spPr>
          <a:xfrm flipH="1" flipV="1">
            <a:off x="9007816" y="2518061"/>
            <a:ext cx="468513" cy="211909"/>
          </a:xfrm>
          <a:prstGeom prst="line">
            <a:avLst/>
          </a:prstGeom>
          <a:ln w="76200">
            <a:solidFill>
              <a:schemeClr val="accent2">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34" name="直接连接符 33">
            <a:extLst>
              <a:ext uri="{FF2B5EF4-FFF2-40B4-BE49-F238E27FC236}">
                <a16:creationId xmlns:a16="http://schemas.microsoft.com/office/drawing/2014/main" id="{A29A92FA-530C-9137-275C-402678329455}"/>
              </a:ext>
            </a:extLst>
          </p:cNvPr>
          <p:cNvCxnSpPr>
            <a:cxnSpLocks/>
            <a:endCxn id="24" idx="0"/>
          </p:cNvCxnSpPr>
          <p:nvPr/>
        </p:nvCxnSpPr>
        <p:spPr>
          <a:xfrm>
            <a:off x="9476329" y="2729970"/>
            <a:ext cx="118242" cy="781695"/>
          </a:xfrm>
          <a:prstGeom prst="line">
            <a:avLst/>
          </a:prstGeom>
          <a:ln w="76200">
            <a:solidFill>
              <a:schemeClr val="accent2">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56" name="直接连接符 55">
            <a:extLst>
              <a:ext uri="{FF2B5EF4-FFF2-40B4-BE49-F238E27FC236}">
                <a16:creationId xmlns:a16="http://schemas.microsoft.com/office/drawing/2014/main" id="{BC6027CE-60FC-17AE-7C50-C60D7E542A3C}"/>
              </a:ext>
            </a:extLst>
          </p:cNvPr>
          <p:cNvCxnSpPr>
            <a:cxnSpLocks/>
            <a:stCxn id="21" idx="1"/>
          </p:cNvCxnSpPr>
          <p:nvPr/>
        </p:nvCxnSpPr>
        <p:spPr>
          <a:xfrm flipH="1" flipV="1">
            <a:off x="9849446" y="3009592"/>
            <a:ext cx="352900" cy="372982"/>
          </a:xfrm>
          <a:prstGeom prst="line">
            <a:avLst/>
          </a:prstGeom>
          <a:ln w="76200">
            <a:solidFill>
              <a:schemeClr val="accent5"/>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62" name="直接连接符 61">
            <a:extLst>
              <a:ext uri="{FF2B5EF4-FFF2-40B4-BE49-F238E27FC236}">
                <a16:creationId xmlns:a16="http://schemas.microsoft.com/office/drawing/2014/main" id="{91FADCEC-7AA5-E78F-24BF-8E932409F00D}"/>
              </a:ext>
            </a:extLst>
          </p:cNvPr>
          <p:cNvCxnSpPr>
            <a:cxnSpLocks/>
            <a:stCxn id="16" idx="4"/>
          </p:cNvCxnSpPr>
          <p:nvPr/>
        </p:nvCxnSpPr>
        <p:spPr>
          <a:xfrm>
            <a:off x="9522312" y="1922445"/>
            <a:ext cx="318447" cy="1083239"/>
          </a:xfrm>
          <a:prstGeom prst="line">
            <a:avLst/>
          </a:prstGeom>
          <a:ln w="76200">
            <a:solidFill>
              <a:schemeClr val="accent5"/>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28" name="直接连接符 27">
            <a:extLst>
              <a:ext uri="{FF2B5EF4-FFF2-40B4-BE49-F238E27FC236}">
                <a16:creationId xmlns:a16="http://schemas.microsoft.com/office/drawing/2014/main" id="{03D4D804-2198-730C-5A2B-49F5C230383A}"/>
              </a:ext>
            </a:extLst>
          </p:cNvPr>
          <p:cNvCxnSpPr>
            <a:cxnSpLocks/>
            <a:stCxn id="23" idx="6"/>
          </p:cNvCxnSpPr>
          <p:nvPr/>
        </p:nvCxnSpPr>
        <p:spPr>
          <a:xfrm flipV="1">
            <a:off x="9032268" y="3009592"/>
            <a:ext cx="817178" cy="231703"/>
          </a:xfrm>
          <a:prstGeom prst="line">
            <a:avLst/>
          </a:prstGeom>
          <a:ln w="76200">
            <a:solidFill>
              <a:schemeClr val="accent5"/>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Tree>
    <p:custDataLst>
      <p:tags r:id="rId1"/>
    </p:custDataLst>
    <p:extLst>
      <p:ext uri="{BB962C8B-B14F-4D97-AF65-F5344CB8AC3E}">
        <p14:creationId xmlns:p14="http://schemas.microsoft.com/office/powerpoint/2010/main" val="1941471737"/>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13</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1A87ED9B-AE6D-CEE2-A83F-7F705F5E6828}"/>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err="1"/>
              <a:t>VisionEmbedder</a:t>
            </a:r>
            <a:r>
              <a:rPr lang="en-US" altLang="zh-CN" sz="2800" dirty="0"/>
              <a:t> Design</a:t>
            </a:r>
          </a:p>
        </p:txBody>
      </p:sp>
      <p:sp>
        <p:nvSpPr>
          <p:cNvPr id="15" name="椭圆 14">
            <a:extLst>
              <a:ext uri="{FF2B5EF4-FFF2-40B4-BE49-F238E27FC236}">
                <a16:creationId xmlns:a16="http://schemas.microsoft.com/office/drawing/2014/main" id="{2FC10D46-D710-14AD-555B-0D4D5860282D}"/>
              </a:ext>
            </a:extLst>
          </p:cNvPr>
          <p:cNvSpPr/>
          <p:nvPr/>
        </p:nvSpPr>
        <p:spPr>
          <a:xfrm>
            <a:off x="8816818" y="2910600"/>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G</a:t>
            </a:r>
            <a:endParaRPr lang="zh-CN" altLang="en-US" dirty="0"/>
          </a:p>
        </p:txBody>
      </p:sp>
      <p:sp>
        <p:nvSpPr>
          <p:cNvPr id="16" name="椭圆 15">
            <a:extLst>
              <a:ext uri="{FF2B5EF4-FFF2-40B4-BE49-F238E27FC236}">
                <a16:creationId xmlns:a16="http://schemas.microsoft.com/office/drawing/2014/main" id="{9D2460C7-538C-CC68-3F29-477B23746F58}"/>
              </a:ext>
            </a:extLst>
          </p:cNvPr>
          <p:cNvSpPr/>
          <p:nvPr/>
        </p:nvSpPr>
        <p:spPr>
          <a:xfrm>
            <a:off x="9447438" y="2261513"/>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A</a:t>
            </a:r>
            <a:endParaRPr lang="zh-CN" altLang="en-US" dirty="0"/>
          </a:p>
        </p:txBody>
      </p:sp>
      <p:sp>
        <p:nvSpPr>
          <p:cNvPr id="17" name="椭圆 16">
            <a:extLst>
              <a:ext uri="{FF2B5EF4-FFF2-40B4-BE49-F238E27FC236}">
                <a16:creationId xmlns:a16="http://schemas.microsoft.com/office/drawing/2014/main" id="{C3B87896-3866-CDF3-B588-B642C3C5C0A2}"/>
              </a:ext>
            </a:extLst>
          </p:cNvPr>
          <p:cNvSpPr/>
          <p:nvPr/>
        </p:nvSpPr>
        <p:spPr>
          <a:xfrm>
            <a:off x="10252283" y="2454181"/>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B</a:t>
            </a:r>
            <a:endParaRPr lang="zh-CN" altLang="en-US" dirty="0"/>
          </a:p>
        </p:txBody>
      </p:sp>
      <p:sp>
        <p:nvSpPr>
          <p:cNvPr id="19" name="椭圆 18">
            <a:extLst>
              <a:ext uri="{FF2B5EF4-FFF2-40B4-BE49-F238E27FC236}">
                <a16:creationId xmlns:a16="http://schemas.microsoft.com/office/drawing/2014/main" id="{7E7517A2-D7E8-C804-FE94-0228A8BD9011}"/>
              </a:ext>
            </a:extLst>
          </p:cNvPr>
          <p:cNvSpPr/>
          <p:nvPr/>
        </p:nvSpPr>
        <p:spPr>
          <a:xfrm>
            <a:off x="10572044" y="3316315"/>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C</a:t>
            </a:r>
            <a:endParaRPr lang="zh-CN" altLang="en-US" dirty="0"/>
          </a:p>
        </p:txBody>
      </p:sp>
      <p:sp>
        <p:nvSpPr>
          <p:cNvPr id="21" name="椭圆 20">
            <a:extLst>
              <a:ext uri="{FF2B5EF4-FFF2-40B4-BE49-F238E27FC236}">
                <a16:creationId xmlns:a16="http://schemas.microsoft.com/office/drawing/2014/main" id="{AEC13DD1-B6CE-9CEC-F10D-F92FFF85F375}"/>
              </a:ext>
            </a:extLst>
          </p:cNvPr>
          <p:cNvSpPr/>
          <p:nvPr/>
        </p:nvSpPr>
        <p:spPr>
          <a:xfrm>
            <a:off x="10243596" y="4033296"/>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D</a:t>
            </a:r>
            <a:endParaRPr lang="zh-CN" altLang="en-US" dirty="0"/>
          </a:p>
        </p:txBody>
      </p:sp>
      <p:sp>
        <p:nvSpPr>
          <p:cNvPr id="23" name="椭圆 22">
            <a:extLst>
              <a:ext uri="{FF2B5EF4-FFF2-40B4-BE49-F238E27FC236}">
                <a16:creationId xmlns:a16="http://schemas.microsoft.com/office/drawing/2014/main" id="{1F3E04B1-CAB3-4200-150D-03076E66F594}"/>
              </a:ext>
            </a:extLst>
          </p:cNvPr>
          <p:cNvSpPr/>
          <p:nvPr/>
        </p:nvSpPr>
        <p:spPr>
          <a:xfrm>
            <a:off x="8793170" y="3762925"/>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F</a:t>
            </a:r>
            <a:endParaRPr lang="zh-CN" altLang="en-US" dirty="0"/>
          </a:p>
        </p:txBody>
      </p:sp>
      <p:sp>
        <p:nvSpPr>
          <p:cNvPr id="24" name="椭圆 23">
            <a:extLst>
              <a:ext uri="{FF2B5EF4-FFF2-40B4-BE49-F238E27FC236}">
                <a16:creationId xmlns:a16="http://schemas.microsoft.com/office/drawing/2014/main" id="{F0126F1E-4570-0993-4FCE-843254552B63}"/>
              </a:ext>
            </a:extLst>
          </p:cNvPr>
          <p:cNvSpPr/>
          <p:nvPr/>
        </p:nvSpPr>
        <p:spPr>
          <a:xfrm flipH="1">
            <a:off x="9519697" y="4215858"/>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E</a:t>
            </a:r>
            <a:endParaRPr lang="zh-CN" altLang="en-US" dirty="0"/>
          </a:p>
        </p:txBody>
      </p:sp>
      <p:cxnSp>
        <p:nvCxnSpPr>
          <p:cNvPr id="25" name="直接连接符 24">
            <a:extLst>
              <a:ext uri="{FF2B5EF4-FFF2-40B4-BE49-F238E27FC236}">
                <a16:creationId xmlns:a16="http://schemas.microsoft.com/office/drawing/2014/main" id="{272ECEAB-4EBB-3E0B-97F6-4AF78EDB6468}"/>
              </a:ext>
            </a:extLst>
          </p:cNvPr>
          <p:cNvCxnSpPr>
            <a:cxnSpLocks/>
            <a:stCxn id="16" idx="4"/>
          </p:cNvCxnSpPr>
          <p:nvPr/>
        </p:nvCxnSpPr>
        <p:spPr>
          <a:xfrm flipH="1">
            <a:off x="9565679" y="2626638"/>
            <a:ext cx="45983" cy="855797"/>
          </a:xfrm>
          <a:prstGeom prst="line">
            <a:avLst/>
          </a:prstGeom>
          <a:ln w="76200">
            <a:solidFill>
              <a:schemeClr val="accent2">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33" name="直接连接符 32">
            <a:extLst>
              <a:ext uri="{FF2B5EF4-FFF2-40B4-BE49-F238E27FC236}">
                <a16:creationId xmlns:a16="http://schemas.microsoft.com/office/drawing/2014/main" id="{386621E2-2A35-B87A-B567-68D7ADE0B9C4}"/>
              </a:ext>
            </a:extLst>
          </p:cNvPr>
          <p:cNvCxnSpPr>
            <a:cxnSpLocks/>
            <a:endCxn id="15" idx="5"/>
          </p:cNvCxnSpPr>
          <p:nvPr/>
        </p:nvCxnSpPr>
        <p:spPr>
          <a:xfrm flipH="1" flipV="1">
            <a:off x="9097166" y="3222254"/>
            <a:ext cx="468513" cy="211909"/>
          </a:xfrm>
          <a:prstGeom prst="line">
            <a:avLst/>
          </a:prstGeom>
          <a:ln w="76200">
            <a:solidFill>
              <a:schemeClr val="accent2">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34" name="直接连接符 33">
            <a:extLst>
              <a:ext uri="{FF2B5EF4-FFF2-40B4-BE49-F238E27FC236}">
                <a16:creationId xmlns:a16="http://schemas.microsoft.com/office/drawing/2014/main" id="{A29A92FA-530C-9137-275C-402678329455}"/>
              </a:ext>
            </a:extLst>
          </p:cNvPr>
          <p:cNvCxnSpPr>
            <a:cxnSpLocks/>
            <a:endCxn id="24" idx="0"/>
          </p:cNvCxnSpPr>
          <p:nvPr/>
        </p:nvCxnSpPr>
        <p:spPr>
          <a:xfrm>
            <a:off x="9565679" y="3434163"/>
            <a:ext cx="118242" cy="781695"/>
          </a:xfrm>
          <a:prstGeom prst="line">
            <a:avLst/>
          </a:prstGeom>
          <a:ln w="76200">
            <a:solidFill>
              <a:schemeClr val="accent2">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43" name="直接连接符 42">
            <a:extLst>
              <a:ext uri="{FF2B5EF4-FFF2-40B4-BE49-F238E27FC236}">
                <a16:creationId xmlns:a16="http://schemas.microsoft.com/office/drawing/2014/main" id="{99B7C1F6-336A-33EF-AAAA-46452ACD7ABD}"/>
              </a:ext>
            </a:extLst>
          </p:cNvPr>
          <p:cNvCxnSpPr>
            <a:cxnSpLocks/>
            <a:stCxn id="19" idx="3"/>
          </p:cNvCxnSpPr>
          <p:nvPr/>
        </p:nvCxnSpPr>
        <p:spPr>
          <a:xfrm flipH="1" flipV="1">
            <a:off x="10243596" y="3093162"/>
            <a:ext cx="376548" cy="534807"/>
          </a:xfrm>
          <a:prstGeom prst="line">
            <a:avLst/>
          </a:prstGeom>
          <a:ln w="76200">
            <a:solidFill>
              <a:schemeClr val="accent4">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44" name="直接连接符 43">
            <a:extLst>
              <a:ext uri="{FF2B5EF4-FFF2-40B4-BE49-F238E27FC236}">
                <a16:creationId xmlns:a16="http://schemas.microsoft.com/office/drawing/2014/main" id="{A3A6AF12-1526-C05D-07CF-F5C00DF3C270}"/>
              </a:ext>
            </a:extLst>
          </p:cNvPr>
          <p:cNvCxnSpPr>
            <a:cxnSpLocks/>
            <a:endCxn id="16" idx="5"/>
          </p:cNvCxnSpPr>
          <p:nvPr/>
        </p:nvCxnSpPr>
        <p:spPr>
          <a:xfrm flipH="1" flipV="1">
            <a:off x="9727786" y="2573167"/>
            <a:ext cx="468513" cy="519995"/>
          </a:xfrm>
          <a:prstGeom prst="line">
            <a:avLst/>
          </a:prstGeom>
          <a:ln w="76200">
            <a:solidFill>
              <a:schemeClr val="accent4">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53" name="直接连接符 52">
            <a:extLst>
              <a:ext uri="{FF2B5EF4-FFF2-40B4-BE49-F238E27FC236}">
                <a16:creationId xmlns:a16="http://schemas.microsoft.com/office/drawing/2014/main" id="{1CB1B8C2-FDEB-B6AC-0271-889265608D54}"/>
              </a:ext>
            </a:extLst>
          </p:cNvPr>
          <p:cNvCxnSpPr>
            <a:cxnSpLocks/>
            <a:endCxn id="17" idx="4"/>
          </p:cNvCxnSpPr>
          <p:nvPr/>
        </p:nvCxnSpPr>
        <p:spPr>
          <a:xfrm flipV="1">
            <a:off x="10204986" y="2819306"/>
            <a:ext cx="211521" cy="273856"/>
          </a:xfrm>
          <a:prstGeom prst="line">
            <a:avLst/>
          </a:prstGeom>
          <a:ln w="76200">
            <a:solidFill>
              <a:schemeClr val="accent4">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56" name="直接连接符 55">
            <a:extLst>
              <a:ext uri="{FF2B5EF4-FFF2-40B4-BE49-F238E27FC236}">
                <a16:creationId xmlns:a16="http://schemas.microsoft.com/office/drawing/2014/main" id="{BC6027CE-60FC-17AE-7C50-C60D7E542A3C}"/>
              </a:ext>
            </a:extLst>
          </p:cNvPr>
          <p:cNvCxnSpPr>
            <a:cxnSpLocks/>
            <a:stCxn id="21" idx="1"/>
          </p:cNvCxnSpPr>
          <p:nvPr/>
        </p:nvCxnSpPr>
        <p:spPr>
          <a:xfrm flipH="1" flipV="1">
            <a:off x="9938796" y="3713785"/>
            <a:ext cx="352900" cy="372982"/>
          </a:xfrm>
          <a:prstGeom prst="line">
            <a:avLst/>
          </a:prstGeom>
          <a:ln w="76200">
            <a:solidFill>
              <a:schemeClr val="accent5"/>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62" name="直接连接符 61">
            <a:extLst>
              <a:ext uri="{FF2B5EF4-FFF2-40B4-BE49-F238E27FC236}">
                <a16:creationId xmlns:a16="http://schemas.microsoft.com/office/drawing/2014/main" id="{91FADCEC-7AA5-E78F-24BF-8E932409F00D}"/>
              </a:ext>
            </a:extLst>
          </p:cNvPr>
          <p:cNvCxnSpPr>
            <a:cxnSpLocks/>
            <a:stCxn id="16" idx="4"/>
          </p:cNvCxnSpPr>
          <p:nvPr/>
        </p:nvCxnSpPr>
        <p:spPr>
          <a:xfrm>
            <a:off x="9611662" y="2626638"/>
            <a:ext cx="318447" cy="1083239"/>
          </a:xfrm>
          <a:prstGeom prst="line">
            <a:avLst/>
          </a:prstGeom>
          <a:ln w="76200">
            <a:solidFill>
              <a:schemeClr val="accent5"/>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28" name="直接连接符 27">
            <a:extLst>
              <a:ext uri="{FF2B5EF4-FFF2-40B4-BE49-F238E27FC236}">
                <a16:creationId xmlns:a16="http://schemas.microsoft.com/office/drawing/2014/main" id="{03D4D804-2198-730C-5A2B-49F5C230383A}"/>
              </a:ext>
            </a:extLst>
          </p:cNvPr>
          <p:cNvCxnSpPr>
            <a:cxnSpLocks/>
            <a:stCxn id="23" idx="6"/>
          </p:cNvCxnSpPr>
          <p:nvPr/>
        </p:nvCxnSpPr>
        <p:spPr>
          <a:xfrm flipV="1">
            <a:off x="9121618" y="3713785"/>
            <a:ext cx="817178" cy="231703"/>
          </a:xfrm>
          <a:prstGeom prst="line">
            <a:avLst/>
          </a:prstGeom>
          <a:ln w="76200">
            <a:solidFill>
              <a:schemeClr val="accent5"/>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26" name="文本框 25">
            <a:extLst>
              <a:ext uri="{FF2B5EF4-FFF2-40B4-BE49-F238E27FC236}">
                <a16:creationId xmlns:a16="http://schemas.microsoft.com/office/drawing/2014/main" id="{CFA9F130-0E35-0291-BBC9-A1D505AE2CB5}"/>
              </a:ext>
            </a:extLst>
          </p:cNvPr>
          <p:cNvSpPr txBox="1"/>
          <p:nvPr/>
        </p:nvSpPr>
        <p:spPr>
          <a:xfrm>
            <a:off x="726481" y="1243393"/>
            <a:ext cx="6851477" cy="5423023"/>
          </a:xfrm>
          <a:prstGeom prst="rect">
            <a:avLst/>
          </a:prstGeom>
          <a:noFill/>
        </p:spPr>
        <p:txBody>
          <a:bodyPr wrap="square" rtlCol="0">
            <a:spAutoFit/>
          </a:bodyPr>
          <a:lstStyle/>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Modification of Adding an Edge</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If A ⊕B ⊕C does not equal the target value</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You can modify any variable in A B C</a:t>
            </a:r>
          </a:p>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Chain reaction affects old edges</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If A is modified (XOR Δ), both the values of blue A ⊕D ⊕F and orange A ⊕E ⊕G no longer equal the original value. One of F and D, and one of G and E must be modified (XOR Δ) to ensure the old equations are satisfied.</a:t>
            </a:r>
          </a:p>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Algorithm Design</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When adding an edge, which one in A B C should be modified? In the chain reaction, modify F or D?</a:t>
            </a:r>
          </a:p>
        </p:txBody>
      </p:sp>
    </p:spTree>
    <p:custDataLst>
      <p:tags r:id="rId1"/>
    </p:custDataLst>
    <p:extLst>
      <p:ext uri="{BB962C8B-B14F-4D97-AF65-F5344CB8AC3E}">
        <p14:creationId xmlns:p14="http://schemas.microsoft.com/office/powerpoint/2010/main" val="4265015137"/>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14</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1A87ED9B-AE6D-CEE2-A83F-7F705F5E6828}"/>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err="1"/>
              <a:t>VisionEmbedder</a:t>
            </a:r>
            <a:r>
              <a:rPr lang="en-US" altLang="zh-CN" sz="2800" dirty="0"/>
              <a:t> Design</a:t>
            </a:r>
          </a:p>
        </p:txBody>
      </p:sp>
      <p:sp>
        <p:nvSpPr>
          <p:cNvPr id="15" name="椭圆 14">
            <a:extLst>
              <a:ext uri="{FF2B5EF4-FFF2-40B4-BE49-F238E27FC236}">
                <a16:creationId xmlns:a16="http://schemas.microsoft.com/office/drawing/2014/main" id="{2FC10D46-D710-14AD-555B-0D4D5860282D}"/>
              </a:ext>
            </a:extLst>
          </p:cNvPr>
          <p:cNvSpPr/>
          <p:nvPr/>
        </p:nvSpPr>
        <p:spPr>
          <a:xfrm>
            <a:off x="8816818" y="2910600"/>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G</a:t>
            </a:r>
            <a:endParaRPr lang="zh-CN" altLang="en-US" dirty="0"/>
          </a:p>
        </p:txBody>
      </p:sp>
      <p:sp>
        <p:nvSpPr>
          <p:cNvPr id="16" name="椭圆 15">
            <a:extLst>
              <a:ext uri="{FF2B5EF4-FFF2-40B4-BE49-F238E27FC236}">
                <a16:creationId xmlns:a16="http://schemas.microsoft.com/office/drawing/2014/main" id="{9D2460C7-538C-CC68-3F29-477B23746F58}"/>
              </a:ext>
            </a:extLst>
          </p:cNvPr>
          <p:cNvSpPr/>
          <p:nvPr/>
        </p:nvSpPr>
        <p:spPr>
          <a:xfrm>
            <a:off x="9447438" y="2261513"/>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A</a:t>
            </a:r>
            <a:endParaRPr lang="zh-CN" altLang="en-US" dirty="0"/>
          </a:p>
        </p:txBody>
      </p:sp>
      <p:sp>
        <p:nvSpPr>
          <p:cNvPr id="17" name="椭圆 16">
            <a:extLst>
              <a:ext uri="{FF2B5EF4-FFF2-40B4-BE49-F238E27FC236}">
                <a16:creationId xmlns:a16="http://schemas.microsoft.com/office/drawing/2014/main" id="{C3B87896-3866-CDF3-B588-B642C3C5C0A2}"/>
              </a:ext>
            </a:extLst>
          </p:cNvPr>
          <p:cNvSpPr/>
          <p:nvPr/>
        </p:nvSpPr>
        <p:spPr>
          <a:xfrm>
            <a:off x="10252283" y="2454181"/>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B</a:t>
            </a:r>
            <a:endParaRPr lang="zh-CN" altLang="en-US" dirty="0"/>
          </a:p>
        </p:txBody>
      </p:sp>
      <p:sp>
        <p:nvSpPr>
          <p:cNvPr id="19" name="椭圆 18">
            <a:extLst>
              <a:ext uri="{FF2B5EF4-FFF2-40B4-BE49-F238E27FC236}">
                <a16:creationId xmlns:a16="http://schemas.microsoft.com/office/drawing/2014/main" id="{7E7517A2-D7E8-C804-FE94-0228A8BD9011}"/>
              </a:ext>
            </a:extLst>
          </p:cNvPr>
          <p:cNvSpPr/>
          <p:nvPr/>
        </p:nvSpPr>
        <p:spPr>
          <a:xfrm>
            <a:off x="10572044" y="3316315"/>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C</a:t>
            </a:r>
            <a:endParaRPr lang="zh-CN" altLang="en-US" dirty="0"/>
          </a:p>
        </p:txBody>
      </p:sp>
      <p:sp>
        <p:nvSpPr>
          <p:cNvPr id="21" name="椭圆 20">
            <a:extLst>
              <a:ext uri="{FF2B5EF4-FFF2-40B4-BE49-F238E27FC236}">
                <a16:creationId xmlns:a16="http://schemas.microsoft.com/office/drawing/2014/main" id="{AEC13DD1-B6CE-9CEC-F10D-F92FFF85F375}"/>
              </a:ext>
            </a:extLst>
          </p:cNvPr>
          <p:cNvSpPr/>
          <p:nvPr/>
        </p:nvSpPr>
        <p:spPr>
          <a:xfrm>
            <a:off x="10243596" y="4033296"/>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D</a:t>
            </a:r>
            <a:endParaRPr lang="zh-CN" altLang="en-US" dirty="0"/>
          </a:p>
        </p:txBody>
      </p:sp>
      <p:sp>
        <p:nvSpPr>
          <p:cNvPr id="23" name="椭圆 22">
            <a:extLst>
              <a:ext uri="{FF2B5EF4-FFF2-40B4-BE49-F238E27FC236}">
                <a16:creationId xmlns:a16="http://schemas.microsoft.com/office/drawing/2014/main" id="{1F3E04B1-CAB3-4200-150D-03076E66F594}"/>
              </a:ext>
            </a:extLst>
          </p:cNvPr>
          <p:cNvSpPr/>
          <p:nvPr/>
        </p:nvSpPr>
        <p:spPr>
          <a:xfrm>
            <a:off x="8793170" y="3762925"/>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F</a:t>
            </a:r>
            <a:endParaRPr lang="zh-CN" altLang="en-US" dirty="0"/>
          </a:p>
        </p:txBody>
      </p:sp>
      <p:sp>
        <p:nvSpPr>
          <p:cNvPr id="24" name="椭圆 23">
            <a:extLst>
              <a:ext uri="{FF2B5EF4-FFF2-40B4-BE49-F238E27FC236}">
                <a16:creationId xmlns:a16="http://schemas.microsoft.com/office/drawing/2014/main" id="{F0126F1E-4570-0993-4FCE-843254552B63}"/>
              </a:ext>
            </a:extLst>
          </p:cNvPr>
          <p:cNvSpPr/>
          <p:nvPr/>
        </p:nvSpPr>
        <p:spPr>
          <a:xfrm flipH="1">
            <a:off x="9519697" y="4215858"/>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dirty="0"/>
              <a:t>E</a:t>
            </a:r>
            <a:endParaRPr lang="zh-CN" altLang="en-US" dirty="0"/>
          </a:p>
        </p:txBody>
      </p:sp>
      <p:cxnSp>
        <p:nvCxnSpPr>
          <p:cNvPr id="25" name="直接连接符 24">
            <a:extLst>
              <a:ext uri="{FF2B5EF4-FFF2-40B4-BE49-F238E27FC236}">
                <a16:creationId xmlns:a16="http://schemas.microsoft.com/office/drawing/2014/main" id="{272ECEAB-4EBB-3E0B-97F6-4AF78EDB6468}"/>
              </a:ext>
            </a:extLst>
          </p:cNvPr>
          <p:cNvCxnSpPr>
            <a:cxnSpLocks/>
            <a:stCxn id="16" idx="4"/>
          </p:cNvCxnSpPr>
          <p:nvPr/>
        </p:nvCxnSpPr>
        <p:spPr>
          <a:xfrm flipH="1">
            <a:off x="9565679" y="2626638"/>
            <a:ext cx="45983" cy="855797"/>
          </a:xfrm>
          <a:prstGeom prst="line">
            <a:avLst/>
          </a:prstGeom>
          <a:ln w="76200">
            <a:solidFill>
              <a:schemeClr val="accent2">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33" name="直接连接符 32">
            <a:extLst>
              <a:ext uri="{FF2B5EF4-FFF2-40B4-BE49-F238E27FC236}">
                <a16:creationId xmlns:a16="http://schemas.microsoft.com/office/drawing/2014/main" id="{386621E2-2A35-B87A-B567-68D7ADE0B9C4}"/>
              </a:ext>
            </a:extLst>
          </p:cNvPr>
          <p:cNvCxnSpPr>
            <a:cxnSpLocks/>
            <a:endCxn id="15" idx="5"/>
          </p:cNvCxnSpPr>
          <p:nvPr/>
        </p:nvCxnSpPr>
        <p:spPr>
          <a:xfrm flipH="1" flipV="1">
            <a:off x="9097166" y="3222254"/>
            <a:ext cx="468513" cy="211909"/>
          </a:xfrm>
          <a:prstGeom prst="line">
            <a:avLst/>
          </a:prstGeom>
          <a:ln w="76200">
            <a:solidFill>
              <a:schemeClr val="accent2">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34" name="直接连接符 33">
            <a:extLst>
              <a:ext uri="{FF2B5EF4-FFF2-40B4-BE49-F238E27FC236}">
                <a16:creationId xmlns:a16="http://schemas.microsoft.com/office/drawing/2014/main" id="{A29A92FA-530C-9137-275C-402678329455}"/>
              </a:ext>
            </a:extLst>
          </p:cNvPr>
          <p:cNvCxnSpPr>
            <a:cxnSpLocks/>
            <a:endCxn id="24" idx="0"/>
          </p:cNvCxnSpPr>
          <p:nvPr/>
        </p:nvCxnSpPr>
        <p:spPr>
          <a:xfrm>
            <a:off x="9565679" y="3434163"/>
            <a:ext cx="118242" cy="781695"/>
          </a:xfrm>
          <a:prstGeom prst="line">
            <a:avLst/>
          </a:prstGeom>
          <a:ln w="76200">
            <a:solidFill>
              <a:schemeClr val="accent2">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43" name="直接连接符 42">
            <a:extLst>
              <a:ext uri="{FF2B5EF4-FFF2-40B4-BE49-F238E27FC236}">
                <a16:creationId xmlns:a16="http://schemas.microsoft.com/office/drawing/2014/main" id="{99B7C1F6-336A-33EF-AAAA-46452ACD7ABD}"/>
              </a:ext>
            </a:extLst>
          </p:cNvPr>
          <p:cNvCxnSpPr>
            <a:cxnSpLocks/>
            <a:stCxn id="19" idx="3"/>
          </p:cNvCxnSpPr>
          <p:nvPr/>
        </p:nvCxnSpPr>
        <p:spPr>
          <a:xfrm flipH="1" flipV="1">
            <a:off x="10243596" y="3093162"/>
            <a:ext cx="376548" cy="534807"/>
          </a:xfrm>
          <a:prstGeom prst="line">
            <a:avLst/>
          </a:prstGeom>
          <a:ln w="76200">
            <a:solidFill>
              <a:schemeClr val="accent4">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44" name="直接连接符 43">
            <a:extLst>
              <a:ext uri="{FF2B5EF4-FFF2-40B4-BE49-F238E27FC236}">
                <a16:creationId xmlns:a16="http://schemas.microsoft.com/office/drawing/2014/main" id="{A3A6AF12-1526-C05D-07CF-F5C00DF3C270}"/>
              </a:ext>
            </a:extLst>
          </p:cNvPr>
          <p:cNvCxnSpPr>
            <a:cxnSpLocks/>
            <a:endCxn id="16" idx="5"/>
          </p:cNvCxnSpPr>
          <p:nvPr/>
        </p:nvCxnSpPr>
        <p:spPr>
          <a:xfrm flipH="1" flipV="1">
            <a:off x="9727786" y="2573167"/>
            <a:ext cx="468513" cy="519995"/>
          </a:xfrm>
          <a:prstGeom prst="line">
            <a:avLst/>
          </a:prstGeom>
          <a:ln w="76200">
            <a:solidFill>
              <a:schemeClr val="accent4">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53" name="直接连接符 52">
            <a:extLst>
              <a:ext uri="{FF2B5EF4-FFF2-40B4-BE49-F238E27FC236}">
                <a16:creationId xmlns:a16="http://schemas.microsoft.com/office/drawing/2014/main" id="{1CB1B8C2-FDEB-B6AC-0271-889265608D54}"/>
              </a:ext>
            </a:extLst>
          </p:cNvPr>
          <p:cNvCxnSpPr>
            <a:cxnSpLocks/>
            <a:endCxn id="17" idx="4"/>
          </p:cNvCxnSpPr>
          <p:nvPr/>
        </p:nvCxnSpPr>
        <p:spPr>
          <a:xfrm flipV="1">
            <a:off x="10204986" y="2819306"/>
            <a:ext cx="211521" cy="273856"/>
          </a:xfrm>
          <a:prstGeom prst="line">
            <a:avLst/>
          </a:prstGeom>
          <a:ln w="76200">
            <a:solidFill>
              <a:schemeClr val="accent4">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56" name="直接连接符 55">
            <a:extLst>
              <a:ext uri="{FF2B5EF4-FFF2-40B4-BE49-F238E27FC236}">
                <a16:creationId xmlns:a16="http://schemas.microsoft.com/office/drawing/2014/main" id="{BC6027CE-60FC-17AE-7C50-C60D7E542A3C}"/>
              </a:ext>
            </a:extLst>
          </p:cNvPr>
          <p:cNvCxnSpPr>
            <a:cxnSpLocks/>
            <a:stCxn id="21" idx="1"/>
          </p:cNvCxnSpPr>
          <p:nvPr/>
        </p:nvCxnSpPr>
        <p:spPr>
          <a:xfrm flipH="1" flipV="1">
            <a:off x="9938796" y="3713785"/>
            <a:ext cx="352900" cy="372982"/>
          </a:xfrm>
          <a:prstGeom prst="line">
            <a:avLst/>
          </a:prstGeom>
          <a:ln w="76200">
            <a:solidFill>
              <a:schemeClr val="accent5"/>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62" name="直接连接符 61">
            <a:extLst>
              <a:ext uri="{FF2B5EF4-FFF2-40B4-BE49-F238E27FC236}">
                <a16:creationId xmlns:a16="http://schemas.microsoft.com/office/drawing/2014/main" id="{91FADCEC-7AA5-E78F-24BF-8E932409F00D}"/>
              </a:ext>
            </a:extLst>
          </p:cNvPr>
          <p:cNvCxnSpPr>
            <a:cxnSpLocks/>
            <a:stCxn id="16" idx="4"/>
          </p:cNvCxnSpPr>
          <p:nvPr/>
        </p:nvCxnSpPr>
        <p:spPr>
          <a:xfrm>
            <a:off x="9611662" y="2626638"/>
            <a:ext cx="318447" cy="1083239"/>
          </a:xfrm>
          <a:prstGeom prst="line">
            <a:avLst/>
          </a:prstGeom>
          <a:ln w="76200">
            <a:solidFill>
              <a:schemeClr val="accent5"/>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28" name="直接连接符 27">
            <a:extLst>
              <a:ext uri="{FF2B5EF4-FFF2-40B4-BE49-F238E27FC236}">
                <a16:creationId xmlns:a16="http://schemas.microsoft.com/office/drawing/2014/main" id="{03D4D804-2198-730C-5A2B-49F5C230383A}"/>
              </a:ext>
            </a:extLst>
          </p:cNvPr>
          <p:cNvCxnSpPr>
            <a:cxnSpLocks/>
            <a:stCxn id="23" idx="6"/>
          </p:cNvCxnSpPr>
          <p:nvPr/>
        </p:nvCxnSpPr>
        <p:spPr>
          <a:xfrm flipV="1">
            <a:off x="9121618" y="3713785"/>
            <a:ext cx="817178" cy="231703"/>
          </a:xfrm>
          <a:prstGeom prst="line">
            <a:avLst/>
          </a:prstGeom>
          <a:ln w="76200">
            <a:solidFill>
              <a:schemeClr val="accent5"/>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26" name="文本框 25">
            <a:extLst>
              <a:ext uri="{FF2B5EF4-FFF2-40B4-BE49-F238E27FC236}">
                <a16:creationId xmlns:a16="http://schemas.microsoft.com/office/drawing/2014/main" id="{CFA9F130-0E35-0291-BBC9-A1D505AE2CB5}"/>
              </a:ext>
            </a:extLst>
          </p:cNvPr>
          <p:cNvSpPr txBox="1"/>
          <p:nvPr/>
        </p:nvSpPr>
        <p:spPr>
          <a:xfrm>
            <a:off x="726481" y="1243393"/>
            <a:ext cx="6851477" cy="4007251"/>
          </a:xfrm>
          <a:prstGeom prst="rect">
            <a:avLst/>
          </a:prstGeom>
          <a:noFill/>
        </p:spPr>
        <p:txBody>
          <a:bodyPr wrap="square" rtlCol="0">
            <a:spAutoFit/>
          </a:bodyPr>
          <a:lstStyle/>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Algorithm Design </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When adding an edge, which one in A B C should be modified? In the chain reaction, modify F or D? </a:t>
            </a:r>
          </a:p>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Good or bad algorithm? </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Choosing a good point will result in few affected edges until insertion is complete. </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Choosing a bad point will result in an increasing number of affected edges, leading to an infinite loop and insertion failure.</a:t>
            </a:r>
          </a:p>
        </p:txBody>
      </p:sp>
    </p:spTree>
    <p:custDataLst>
      <p:tags r:id="rId1"/>
    </p:custDataLst>
    <p:extLst>
      <p:ext uri="{BB962C8B-B14F-4D97-AF65-F5344CB8AC3E}">
        <p14:creationId xmlns:p14="http://schemas.microsoft.com/office/powerpoint/2010/main" val="2922552238"/>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15</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1A87ED9B-AE6D-CEE2-A83F-7F705F5E6828}"/>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err="1"/>
              <a:t>VisionEmbedder</a:t>
            </a:r>
            <a:r>
              <a:rPr lang="en-US" altLang="zh-CN" sz="2800" dirty="0"/>
              <a:t> Design</a:t>
            </a:r>
          </a:p>
        </p:txBody>
      </p:sp>
      <p:sp>
        <p:nvSpPr>
          <p:cNvPr id="16" name="椭圆 15">
            <a:extLst>
              <a:ext uri="{FF2B5EF4-FFF2-40B4-BE49-F238E27FC236}">
                <a16:creationId xmlns:a16="http://schemas.microsoft.com/office/drawing/2014/main" id="{9D2460C7-538C-CC68-3F29-477B23746F58}"/>
              </a:ext>
            </a:extLst>
          </p:cNvPr>
          <p:cNvSpPr/>
          <p:nvPr/>
        </p:nvSpPr>
        <p:spPr>
          <a:xfrm>
            <a:off x="8376344" y="2030888"/>
            <a:ext cx="468513" cy="4942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200" dirty="0"/>
              <a:t>a</a:t>
            </a:r>
            <a:endParaRPr lang="zh-CN" altLang="en-US" sz="3200" dirty="0"/>
          </a:p>
        </p:txBody>
      </p:sp>
      <p:cxnSp>
        <p:nvCxnSpPr>
          <p:cNvPr id="25" name="直接连接符 24">
            <a:extLst>
              <a:ext uri="{FF2B5EF4-FFF2-40B4-BE49-F238E27FC236}">
                <a16:creationId xmlns:a16="http://schemas.microsoft.com/office/drawing/2014/main" id="{272ECEAB-4EBB-3E0B-97F6-4AF78EDB6468}"/>
              </a:ext>
            </a:extLst>
          </p:cNvPr>
          <p:cNvCxnSpPr>
            <a:cxnSpLocks/>
            <a:endCxn id="29" idx="0"/>
          </p:cNvCxnSpPr>
          <p:nvPr/>
        </p:nvCxnSpPr>
        <p:spPr>
          <a:xfrm flipH="1">
            <a:off x="6570705" y="4266935"/>
            <a:ext cx="333772" cy="343314"/>
          </a:xfrm>
          <a:prstGeom prst="line">
            <a:avLst/>
          </a:prstGeom>
          <a:ln w="76200">
            <a:solidFill>
              <a:schemeClr val="accent2">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62" name="直接连接符 61">
            <a:extLst>
              <a:ext uri="{FF2B5EF4-FFF2-40B4-BE49-F238E27FC236}">
                <a16:creationId xmlns:a16="http://schemas.microsoft.com/office/drawing/2014/main" id="{91FADCEC-7AA5-E78F-24BF-8E932409F00D}"/>
              </a:ext>
            </a:extLst>
          </p:cNvPr>
          <p:cNvCxnSpPr>
            <a:cxnSpLocks/>
          </p:cNvCxnSpPr>
          <p:nvPr/>
        </p:nvCxnSpPr>
        <p:spPr>
          <a:xfrm>
            <a:off x="8610600" y="2525104"/>
            <a:ext cx="0" cy="706944"/>
          </a:xfrm>
          <a:prstGeom prst="line">
            <a:avLst/>
          </a:prstGeom>
          <a:ln w="76200">
            <a:solidFill>
              <a:schemeClr val="accent5"/>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26" name="文本框 25">
            <a:extLst>
              <a:ext uri="{FF2B5EF4-FFF2-40B4-BE49-F238E27FC236}">
                <a16:creationId xmlns:a16="http://schemas.microsoft.com/office/drawing/2014/main" id="{CFA9F130-0E35-0291-BBC9-A1D505AE2CB5}"/>
              </a:ext>
            </a:extLst>
          </p:cNvPr>
          <p:cNvSpPr txBox="1"/>
          <p:nvPr/>
        </p:nvSpPr>
        <p:spPr>
          <a:xfrm>
            <a:off x="726481" y="1243393"/>
            <a:ext cx="5705202" cy="5053691"/>
          </a:xfrm>
          <a:prstGeom prst="rect">
            <a:avLst/>
          </a:prstGeom>
          <a:noFill/>
        </p:spPr>
        <p:txBody>
          <a:bodyPr wrap="square" rtlCol="0">
            <a:spAutoFit/>
          </a:bodyPr>
          <a:lstStyle/>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Update Path</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If 'a' in </a:t>
            </a:r>
            <a:r>
              <a:rPr lang="en-US" altLang="zh-CN" sz="2000" dirty="0" err="1">
                <a:cs typeface="Arial" panose="020B0604020202020204" pitchFamily="34" charset="0"/>
              </a:rPr>
              <a:t>a⊕b⊕c</a:t>
            </a:r>
            <a:r>
              <a:rPr lang="en-US" altLang="zh-CN" sz="2000" dirty="0">
                <a:cs typeface="Arial" panose="020B0604020202020204" pitchFamily="34" charset="0"/>
              </a:rPr>
              <a:t> has already been modified, to keep the sum constant, continue to modify 'c', then modify 'h'.</a:t>
            </a:r>
          </a:p>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Greedy Strategy:</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Choose the point with the fewest connected edges to modify.</a:t>
            </a:r>
          </a:p>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Drawbacks:</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Difficult to judge when equal.</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Fewest connected edges does not mean the smallest modification cost.</a:t>
            </a:r>
          </a:p>
        </p:txBody>
      </p:sp>
      <p:sp>
        <p:nvSpPr>
          <p:cNvPr id="7" name="椭圆 6">
            <a:extLst>
              <a:ext uri="{FF2B5EF4-FFF2-40B4-BE49-F238E27FC236}">
                <a16:creationId xmlns:a16="http://schemas.microsoft.com/office/drawing/2014/main" id="{C080CB9B-E741-0F57-5DC3-75429308ED83}"/>
              </a:ext>
            </a:extLst>
          </p:cNvPr>
          <p:cNvSpPr/>
          <p:nvPr/>
        </p:nvSpPr>
        <p:spPr>
          <a:xfrm>
            <a:off x="7593679" y="3400084"/>
            <a:ext cx="468513" cy="4942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200" dirty="0"/>
              <a:t>b</a:t>
            </a:r>
            <a:endParaRPr lang="zh-CN" altLang="en-US" sz="3200" dirty="0"/>
          </a:p>
        </p:txBody>
      </p:sp>
      <p:cxnSp>
        <p:nvCxnSpPr>
          <p:cNvPr id="8" name="直接连接符 7">
            <a:extLst>
              <a:ext uri="{FF2B5EF4-FFF2-40B4-BE49-F238E27FC236}">
                <a16:creationId xmlns:a16="http://schemas.microsoft.com/office/drawing/2014/main" id="{2197815A-A72C-0578-4DC0-902317645E94}"/>
              </a:ext>
            </a:extLst>
          </p:cNvPr>
          <p:cNvCxnSpPr>
            <a:cxnSpLocks/>
            <a:stCxn id="7" idx="7"/>
          </p:cNvCxnSpPr>
          <p:nvPr/>
        </p:nvCxnSpPr>
        <p:spPr>
          <a:xfrm flipV="1">
            <a:off x="7993580" y="3232048"/>
            <a:ext cx="617020" cy="240412"/>
          </a:xfrm>
          <a:prstGeom prst="line">
            <a:avLst/>
          </a:prstGeom>
          <a:ln w="76200">
            <a:solidFill>
              <a:schemeClr val="accent5"/>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9" name="椭圆 8">
            <a:extLst>
              <a:ext uri="{FF2B5EF4-FFF2-40B4-BE49-F238E27FC236}">
                <a16:creationId xmlns:a16="http://schemas.microsoft.com/office/drawing/2014/main" id="{28A11718-7308-4173-D314-0F3E849FA381}"/>
              </a:ext>
            </a:extLst>
          </p:cNvPr>
          <p:cNvSpPr/>
          <p:nvPr/>
        </p:nvSpPr>
        <p:spPr>
          <a:xfrm>
            <a:off x="9174241" y="3435014"/>
            <a:ext cx="468513" cy="4942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200" dirty="0"/>
              <a:t>c</a:t>
            </a:r>
            <a:endParaRPr lang="zh-CN" altLang="en-US" sz="3200" dirty="0"/>
          </a:p>
        </p:txBody>
      </p:sp>
      <p:cxnSp>
        <p:nvCxnSpPr>
          <p:cNvPr id="12" name="直接连接符 11">
            <a:extLst>
              <a:ext uri="{FF2B5EF4-FFF2-40B4-BE49-F238E27FC236}">
                <a16:creationId xmlns:a16="http://schemas.microsoft.com/office/drawing/2014/main" id="{33EB10A5-B7DF-ACB0-F337-CB718D1A02EA}"/>
              </a:ext>
            </a:extLst>
          </p:cNvPr>
          <p:cNvCxnSpPr>
            <a:cxnSpLocks/>
            <a:stCxn id="9" idx="1"/>
          </p:cNvCxnSpPr>
          <p:nvPr/>
        </p:nvCxnSpPr>
        <p:spPr>
          <a:xfrm flipH="1" flipV="1">
            <a:off x="8596150" y="3232048"/>
            <a:ext cx="646703" cy="275342"/>
          </a:xfrm>
          <a:prstGeom prst="line">
            <a:avLst/>
          </a:prstGeom>
          <a:ln w="76200">
            <a:solidFill>
              <a:schemeClr val="accent5"/>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29" name="椭圆 28">
            <a:extLst>
              <a:ext uri="{FF2B5EF4-FFF2-40B4-BE49-F238E27FC236}">
                <a16:creationId xmlns:a16="http://schemas.microsoft.com/office/drawing/2014/main" id="{40B9C481-D08F-1C53-4A07-A9BE15ABCA0A}"/>
              </a:ext>
            </a:extLst>
          </p:cNvPr>
          <p:cNvSpPr/>
          <p:nvPr/>
        </p:nvSpPr>
        <p:spPr>
          <a:xfrm>
            <a:off x="6336448" y="4610249"/>
            <a:ext cx="468513" cy="4942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200" dirty="0"/>
              <a:t>d</a:t>
            </a:r>
            <a:endParaRPr lang="zh-CN" altLang="en-US" sz="3200" dirty="0"/>
          </a:p>
        </p:txBody>
      </p:sp>
      <p:sp>
        <p:nvSpPr>
          <p:cNvPr id="30" name="椭圆 29">
            <a:extLst>
              <a:ext uri="{FF2B5EF4-FFF2-40B4-BE49-F238E27FC236}">
                <a16:creationId xmlns:a16="http://schemas.microsoft.com/office/drawing/2014/main" id="{0E2DB3B2-B4AC-6539-6AF2-93A4F7E10365}"/>
              </a:ext>
            </a:extLst>
          </p:cNvPr>
          <p:cNvSpPr/>
          <p:nvPr/>
        </p:nvSpPr>
        <p:spPr>
          <a:xfrm>
            <a:off x="6943983" y="4610249"/>
            <a:ext cx="468513" cy="4942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200" dirty="0"/>
              <a:t>e</a:t>
            </a:r>
            <a:endParaRPr lang="zh-CN" altLang="en-US" sz="3200" dirty="0"/>
          </a:p>
        </p:txBody>
      </p:sp>
      <p:sp>
        <p:nvSpPr>
          <p:cNvPr id="31" name="椭圆 30">
            <a:extLst>
              <a:ext uri="{FF2B5EF4-FFF2-40B4-BE49-F238E27FC236}">
                <a16:creationId xmlns:a16="http://schemas.microsoft.com/office/drawing/2014/main" id="{3EF9B9A6-A524-E653-8840-66911507077E}"/>
              </a:ext>
            </a:extLst>
          </p:cNvPr>
          <p:cNvSpPr/>
          <p:nvPr/>
        </p:nvSpPr>
        <p:spPr>
          <a:xfrm>
            <a:off x="7691458" y="4610249"/>
            <a:ext cx="468513" cy="4942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200" dirty="0"/>
              <a:t>f</a:t>
            </a:r>
            <a:endParaRPr lang="zh-CN" altLang="en-US" sz="3200" dirty="0"/>
          </a:p>
        </p:txBody>
      </p:sp>
      <p:sp>
        <p:nvSpPr>
          <p:cNvPr id="32" name="椭圆 31">
            <a:extLst>
              <a:ext uri="{FF2B5EF4-FFF2-40B4-BE49-F238E27FC236}">
                <a16:creationId xmlns:a16="http://schemas.microsoft.com/office/drawing/2014/main" id="{6ED3D82F-C21A-581E-1C94-C484BF8526D6}"/>
              </a:ext>
            </a:extLst>
          </p:cNvPr>
          <p:cNvSpPr/>
          <p:nvPr/>
        </p:nvSpPr>
        <p:spPr>
          <a:xfrm>
            <a:off x="8269549" y="4620600"/>
            <a:ext cx="468513" cy="4942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200" dirty="0"/>
              <a:t>g</a:t>
            </a:r>
            <a:endParaRPr lang="zh-CN" altLang="en-US" sz="3200" dirty="0"/>
          </a:p>
        </p:txBody>
      </p:sp>
      <p:cxnSp>
        <p:nvCxnSpPr>
          <p:cNvPr id="37" name="直接连接符 36">
            <a:extLst>
              <a:ext uri="{FF2B5EF4-FFF2-40B4-BE49-F238E27FC236}">
                <a16:creationId xmlns:a16="http://schemas.microsoft.com/office/drawing/2014/main" id="{4212039D-0E91-C392-3319-64ADEF57F6A3}"/>
              </a:ext>
            </a:extLst>
          </p:cNvPr>
          <p:cNvCxnSpPr>
            <a:cxnSpLocks/>
            <a:endCxn id="30" idx="0"/>
          </p:cNvCxnSpPr>
          <p:nvPr/>
        </p:nvCxnSpPr>
        <p:spPr>
          <a:xfrm>
            <a:off x="6859597" y="4221724"/>
            <a:ext cx="318643" cy="388525"/>
          </a:xfrm>
          <a:prstGeom prst="line">
            <a:avLst/>
          </a:prstGeom>
          <a:ln w="76200">
            <a:solidFill>
              <a:schemeClr val="accent2">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40" name="直接连接符 39">
            <a:extLst>
              <a:ext uri="{FF2B5EF4-FFF2-40B4-BE49-F238E27FC236}">
                <a16:creationId xmlns:a16="http://schemas.microsoft.com/office/drawing/2014/main" id="{74C091B8-B075-AD9B-E747-CBA117C3F010}"/>
              </a:ext>
            </a:extLst>
          </p:cNvPr>
          <p:cNvCxnSpPr>
            <a:cxnSpLocks/>
            <a:stCxn id="7" idx="3"/>
          </p:cNvCxnSpPr>
          <p:nvPr/>
        </p:nvCxnSpPr>
        <p:spPr>
          <a:xfrm flipH="1">
            <a:off x="6857706" y="3821924"/>
            <a:ext cx="804585" cy="445011"/>
          </a:xfrm>
          <a:prstGeom prst="line">
            <a:avLst/>
          </a:prstGeom>
          <a:ln w="76200">
            <a:solidFill>
              <a:schemeClr val="accent2">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45" name="直接连接符 44">
            <a:extLst>
              <a:ext uri="{FF2B5EF4-FFF2-40B4-BE49-F238E27FC236}">
                <a16:creationId xmlns:a16="http://schemas.microsoft.com/office/drawing/2014/main" id="{C4AEF1DF-4867-8989-D141-206605723D03}"/>
              </a:ext>
            </a:extLst>
          </p:cNvPr>
          <p:cNvCxnSpPr>
            <a:cxnSpLocks/>
            <a:endCxn id="7" idx="5"/>
          </p:cNvCxnSpPr>
          <p:nvPr/>
        </p:nvCxnSpPr>
        <p:spPr>
          <a:xfrm flipH="1" flipV="1">
            <a:off x="7993580" y="3821924"/>
            <a:ext cx="275475" cy="445011"/>
          </a:xfrm>
          <a:prstGeom prst="line">
            <a:avLst/>
          </a:prstGeom>
          <a:ln w="76200">
            <a:solidFill>
              <a:schemeClr val="accent4">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46" name="直接连接符 45">
            <a:extLst>
              <a:ext uri="{FF2B5EF4-FFF2-40B4-BE49-F238E27FC236}">
                <a16:creationId xmlns:a16="http://schemas.microsoft.com/office/drawing/2014/main" id="{E63711BA-A563-7336-E047-27ABAEC067AD}"/>
              </a:ext>
            </a:extLst>
          </p:cNvPr>
          <p:cNvCxnSpPr>
            <a:cxnSpLocks/>
            <a:stCxn id="9" idx="5"/>
          </p:cNvCxnSpPr>
          <p:nvPr/>
        </p:nvCxnSpPr>
        <p:spPr>
          <a:xfrm>
            <a:off x="9574142" y="3856854"/>
            <a:ext cx="459839" cy="364870"/>
          </a:xfrm>
          <a:prstGeom prst="line">
            <a:avLst/>
          </a:prstGeom>
          <a:ln w="76200">
            <a:solidFill>
              <a:srgbClr val="FF99CC"/>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49" name="直接连接符 48">
            <a:extLst>
              <a:ext uri="{FF2B5EF4-FFF2-40B4-BE49-F238E27FC236}">
                <a16:creationId xmlns:a16="http://schemas.microsoft.com/office/drawing/2014/main" id="{DA53E1CA-F3A5-4109-E230-AE98900CB103}"/>
              </a:ext>
            </a:extLst>
          </p:cNvPr>
          <p:cNvCxnSpPr>
            <a:cxnSpLocks/>
            <a:endCxn id="31" idx="0"/>
          </p:cNvCxnSpPr>
          <p:nvPr/>
        </p:nvCxnSpPr>
        <p:spPr>
          <a:xfrm flipH="1">
            <a:off x="7925715" y="4266935"/>
            <a:ext cx="343340" cy="343314"/>
          </a:xfrm>
          <a:prstGeom prst="line">
            <a:avLst/>
          </a:prstGeom>
          <a:ln w="76200">
            <a:solidFill>
              <a:schemeClr val="accent4">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52" name="直接连接符 51">
            <a:extLst>
              <a:ext uri="{FF2B5EF4-FFF2-40B4-BE49-F238E27FC236}">
                <a16:creationId xmlns:a16="http://schemas.microsoft.com/office/drawing/2014/main" id="{7A24BBDF-16E6-39E6-06E5-20804D422C1F}"/>
              </a:ext>
            </a:extLst>
          </p:cNvPr>
          <p:cNvCxnSpPr>
            <a:cxnSpLocks/>
            <a:endCxn id="32" idx="0"/>
          </p:cNvCxnSpPr>
          <p:nvPr/>
        </p:nvCxnSpPr>
        <p:spPr>
          <a:xfrm>
            <a:off x="8257750" y="4266935"/>
            <a:ext cx="246056" cy="353665"/>
          </a:xfrm>
          <a:prstGeom prst="line">
            <a:avLst/>
          </a:prstGeom>
          <a:ln w="76200">
            <a:solidFill>
              <a:schemeClr val="accent4">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57" name="椭圆 56">
            <a:extLst>
              <a:ext uri="{FF2B5EF4-FFF2-40B4-BE49-F238E27FC236}">
                <a16:creationId xmlns:a16="http://schemas.microsoft.com/office/drawing/2014/main" id="{11679940-5E8B-DB22-EBEF-0F68BA962381}"/>
              </a:ext>
            </a:extLst>
          </p:cNvPr>
          <p:cNvSpPr/>
          <p:nvPr/>
        </p:nvSpPr>
        <p:spPr>
          <a:xfrm>
            <a:off x="9499881" y="4610249"/>
            <a:ext cx="468513" cy="4942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200" dirty="0"/>
              <a:t>h</a:t>
            </a:r>
            <a:endParaRPr lang="zh-CN" altLang="en-US" sz="3200" dirty="0"/>
          </a:p>
        </p:txBody>
      </p:sp>
      <p:sp>
        <p:nvSpPr>
          <p:cNvPr id="59" name="椭圆 58">
            <a:extLst>
              <a:ext uri="{FF2B5EF4-FFF2-40B4-BE49-F238E27FC236}">
                <a16:creationId xmlns:a16="http://schemas.microsoft.com/office/drawing/2014/main" id="{85743297-1B66-9DB2-DE84-5AAA400053C0}"/>
              </a:ext>
            </a:extLst>
          </p:cNvPr>
          <p:cNvSpPr/>
          <p:nvPr/>
        </p:nvSpPr>
        <p:spPr>
          <a:xfrm>
            <a:off x="10156778" y="4610249"/>
            <a:ext cx="468513" cy="4942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200" dirty="0"/>
              <a:t>i</a:t>
            </a:r>
            <a:endParaRPr lang="zh-CN" altLang="en-US" sz="3200" dirty="0"/>
          </a:p>
        </p:txBody>
      </p:sp>
      <p:cxnSp>
        <p:nvCxnSpPr>
          <p:cNvPr id="64" name="直接连接符 63">
            <a:extLst>
              <a:ext uri="{FF2B5EF4-FFF2-40B4-BE49-F238E27FC236}">
                <a16:creationId xmlns:a16="http://schemas.microsoft.com/office/drawing/2014/main" id="{9C74E120-2B2C-D762-E490-5867E5E76E7D}"/>
              </a:ext>
            </a:extLst>
          </p:cNvPr>
          <p:cNvCxnSpPr>
            <a:cxnSpLocks/>
            <a:stCxn id="57" idx="0"/>
          </p:cNvCxnSpPr>
          <p:nvPr/>
        </p:nvCxnSpPr>
        <p:spPr>
          <a:xfrm flipV="1">
            <a:off x="9734138" y="4188409"/>
            <a:ext cx="294142" cy="421840"/>
          </a:xfrm>
          <a:prstGeom prst="line">
            <a:avLst/>
          </a:prstGeom>
          <a:ln w="76200">
            <a:solidFill>
              <a:srgbClr val="FF99CC"/>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67" name="直接连接符 66">
            <a:extLst>
              <a:ext uri="{FF2B5EF4-FFF2-40B4-BE49-F238E27FC236}">
                <a16:creationId xmlns:a16="http://schemas.microsoft.com/office/drawing/2014/main" id="{53348D1B-10F6-A19A-4264-4D4C1F9225A9}"/>
              </a:ext>
            </a:extLst>
          </p:cNvPr>
          <p:cNvCxnSpPr>
            <a:cxnSpLocks/>
            <a:stCxn id="59" idx="0"/>
          </p:cNvCxnSpPr>
          <p:nvPr/>
        </p:nvCxnSpPr>
        <p:spPr>
          <a:xfrm flipH="1" flipV="1">
            <a:off x="10017358" y="4188409"/>
            <a:ext cx="373677" cy="421840"/>
          </a:xfrm>
          <a:prstGeom prst="line">
            <a:avLst/>
          </a:prstGeom>
          <a:ln w="76200">
            <a:solidFill>
              <a:srgbClr val="FF99CC"/>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72" name="等腰三角形 71">
            <a:extLst>
              <a:ext uri="{FF2B5EF4-FFF2-40B4-BE49-F238E27FC236}">
                <a16:creationId xmlns:a16="http://schemas.microsoft.com/office/drawing/2014/main" id="{6FDC7055-D2EB-CBDD-6BC4-03D7FD1C98D0}"/>
              </a:ext>
            </a:extLst>
          </p:cNvPr>
          <p:cNvSpPr/>
          <p:nvPr/>
        </p:nvSpPr>
        <p:spPr>
          <a:xfrm>
            <a:off x="8062847" y="1564344"/>
            <a:ext cx="1095505" cy="1090097"/>
          </a:xfrm>
          <a:custGeom>
            <a:avLst/>
            <a:gdLst>
              <a:gd name="connsiteX0" fmla="*/ 0 w 1095505"/>
              <a:gd name="connsiteY0" fmla="*/ 1090097 h 1090097"/>
              <a:gd name="connsiteX1" fmla="*/ 182584 w 1095505"/>
              <a:gd name="connsiteY1" fmla="*/ 726731 h 1090097"/>
              <a:gd name="connsiteX2" fmla="*/ 370646 w 1095505"/>
              <a:gd name="connsiteY2" fmla="*/ 352465 h 1090097"/>
              <a:gd name="connsiteX3" fmla="*/ 547753 w 1095505"/>
              <a:gd name="connsiteY3" fmla="*/ 0 h 1090097"/>
              <a:gd name="connsiteX4" fmla="*/ 730337 w 1095505"/>
              <a:gd name="connsiteY4" fmla="*/ 363366 h 1090097"/>
              <a:gd name="connsiteX5" fmla="*/ 912921 w 1095505"/>
              <a:gd name="connsiteY5" fmla="*/ 726731 h 1090097"/>
              <a:gd name="connsiteX6" fmla="*/ 1095505 w 1095505"/>
              <a:gd name="connsiteY6" fmla="*/ 1090097 h 1090097"/>
              <a:gd name="connsiteX7" fmla="*/ 569663 w 1095505"/>
              <a:gd name="connsiteY7" fmla="*/ 1090097 h 1090097"/>
              <a:gd name="connsiteX8" fmla="*/ 0 w 1095505"/>
              <a:gd name="connsiteY8" fmla="*/ 1090097 h 109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505" h="1090097" extrusionOk="0">
                <a:moveTo>
                  <a:pt x="0" y="1090097"/>
                </a:moveTo>
                <a:cubicBezTo>
                  <a:pt x="38383" y="936657"/>
                  <a:pt x="152631" y="804275"/>
                  <a:pt x="182584" y="726731"/>
                </a:cubicBezTo>
                <a:cubicBezTo>
                  <a:pt x="212537" y="649187"/>
                  <a:pt x="332605" y="517373"/>
                  <a:pt x="370646" y="352465"/>
                </a:cubicBezTo>
                <a:cubicBezTo>
                  <a:pt x="408687" y="187557"/>
                  <a:pt x="513770" y="146403"/>
                  <a:pt x="547753" y="0"/>
                </a:cubicBezTo>
                <a:cubicBezTo>
                  <a:pt x="593226" y="79189"/>
                  <a:pt x="629163" y="258865"/>
                  <a:pt x="730337" y="363366"/>
                </a:cubicBezTo>
                <a:cubicBezTo>
                  <a:pt x="831511" y="467867"/>
                  <a:pt x="826721" y="652426"/>
                  <a:pt x="912921" y="726731"/>
                </a:cubicBezTo>
                <a:cubicBezTo>
                  <a:pt x="999121" y="801036"/>
                  <a:pt x="1004904" y="922232"/>
                  <a:pt x="1095505" y="1090097"/>
                </a:cubicBezTo>
                <a:cubicBezTo>
                  <a:pt x="976477" y="1093736"/>
                  <a:pt x="748062" y="1088216"/>
                  <a:pt x="569663" y="1090097"/>
                </a:cubicBezTo>
                <a:cubicBezTo>
                  <a:pt x="391264" y="1091978"/>
                  <a:pt x="239433" y="1039650"/>
                  <a:pt x="0" y="1090097"/>
                </a:cubicBezTo>
                <a:close/>
              </a:path>
            </a:pathLst>
          </a:custGeom>
          <a:noFill/>
          <a:ln w="76200">
            <a:solidFill>
              <a:srgbClr val="FF0000"/>
            </a:solidFill>
            <a:extLst>
              <a:ext uri="{C807C97D-BFC1-408E-A445-0C87EB9F89A2}">
                <ask:lineSketchStyleProps xmlns:ask="http://schemas.microsoft.com/office/drawing/2018/sketchyshapes" sd="3488450814">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等腰三角形 72">
            <a:extLst>
              <a:ext uri="{FF2B5EF4-FFF2-40B4-BE49-F238E27FC236}">
                <a16:creationId xmlns:a16="http://schemas.microsoft.com/office/drawing/2014/main" id="{FB759583-BEDF-707D-1AD7-63ACC9934563}"/>
              </a:ext>
            </a:extLst>
          </p:cNvPr>
          <p:cNvSpPr/>
          <p:nvPr/>
        </p:nvSpPr>
        <p:spPr>
          <a:xfrm>
            <a:off x="8844856" y="2975972"/>
            <a:ext cx="1095505" cy="1090097"/>
          </a:xfrm>
          <a:custGeom>
            <a:avLst/>
            <a:gdLst>
              <a:gd name="connsiteX0" fmla="*/ 0 w 1095505"/>
              <a:gd name="connsiteY0" fmla="*/ 1090097 h 1090097"/>
              <a:gd name="connsiteX1" fmla="*/ 182584 w 1095505"/>
              <a:gd name="connsiteY1" fmla="*/ 726731 h 1090097"/>
              <a:gd name="connsiteX2" fmla="*/ 370646 w 1095505"/>
              <a:gd name="connsiteY2" fmla="*/ 352465 h 1090097"/>
              <a:gd name="connsiteX3" fmla="*/ 547753 w 1095505"/>
              <a:gd name="connsiteY3" fmla="*/ 0 h 1090097"/>
              <a:gd name="connsiteX4" fmla="*/ 730337 w 1095505"/>
              <a:gd name="connsiteY4" fmla="*/ 363366 h 1090097"/>
              <a:gd name="connsiteX5" fmla="*/ 912921 w 1095505"/>
              <a:gd name="connsiteY5" fmla="*/ 726731 h 1090097"/>
              <a:gd name="connsiteX6" fmla="*/ 1095505 w 1095505"/>
              <a:gd name="connsiteY6" fmla="*/ 1090097 h 1090097"/>
              <a:gd name="connsiteX7" fmla="*/ 569663 w 1095505"/>
              <a:gd name="connsiteY7" fmla="*/ 1090097 h 1090097"/>
              <a:gd name="connsiteX8" fmla="*/ 0 w 1095505"/>
              <a:gd name="connsiteY8" fmla="*/ 1090097 h 109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505" h="1090097" extrusionOk="0">
                <a:moveTo>
                  <a:pt x="0" y="1090097"/>
                </a:moveTo>
                <a:cubicBezTo>
                  <a:pt x="38383" y="936657"/>
                  <a:pt x="152631" y="804275"/>
                  <a:pt x="182584" y="726731"/>
                </a:cubicBezTo>
                <a:cubicBezTo>
                  <a:pt x="212537" y="649187"/>
                  <a:pt x="332605" y="517373"/>
                  <a:pt x="370646" y="352465"/>
                </a:cubicBezTo>
                <a:cubicBezTo>
                  <a:pt x="408687" y="187557"/>
                  <a:pt x="513770" y="146403"/>
                  <a:pt x="547753" y="0"/>
                </a:cubicBezTo>
                <a:cubicBezTo>
                  <a:pt x="593226" y="79189"/>
                  <a:pt x="629163" y="258865"/>
                  <a:pt x="730337" y="363366"/>
                </a:cubicBezTo>
                <a:cubicBezTo>
                  <a:pt x="831511" y="467867"/>
                  <a:pt x="826721" y="652426"/>
                  <a:pt x="912921" y="726731"/>
                </a:cubicBezTo>
                <a:cubicBezTo>
                  <a:pt x="999121" y="801036"/>
                  <a:pt x="1004904" y="922232"/>
                  <a:pt x="1095505" y="1090097"/>
                </a:cubicBezTo>
                <a:cubicBezTo>
                  <a:pt x="976477" y="1093736"/>
                  <a:pt x="748062" y="1088216"/>
                  <a:pt x="569663" y="1090097"/>
                </a:cubicBezTo>
                <a:cubicBezTo>
                  <a:pt x="391264" y="1091978"/>
                  <a:pt x="239433" y="1039650"/>
                  <a:pt x="0" y="1090097"/>
                </a:cubicBezTo>
                <a:close/>
              </a:path>
            </a:pathLst>
          </a:custGeom>
          <a:noFill/>
          <a:ln w="76200">
            <a:solidFill>
              <a:srgbClr val="FF0000"/>
            </a:solidFill>
            <a:extLst>
              <a:ext uri="{C807C97D-BFC1-408E-A445-0C87EB9F89A2}">
                <ask:lineSketchStyleProps xmlns:ask="http://schemas.microsoft.com/office/drawing/2018/sketchyshapes" sd="3488450814">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等腰三角形 73">
            <a:extLst>
              <a:ext uri="{FF2B5EF4-FFF2-40B4-BE49-F238E27FC236}">
                <a16:creationId xmlns:a16="http://schemas.microsoft.com/office/drawing/2014/main" id="{C98E23A0-5C69-E593-3ACE-54EFDA72EEF7}"/>
              </a:ext>
            </a:extLst>
          </p:cNvPr>
          <p:cNvSpPr/>
          <p:nvPr/>
        </p:nvSpPr>
        <p:spPr>
          <a:xfrm>
            <a:off x="9185890" y="4223460"/>
            <a:ext cx="1095505" cy="1090097"/>
          </a:xfrm>
          <a:custGeom>
            <a:avLst/>
            <a:gdLst>
              <a:gd name="connsiteX0" fmla="*/ 0 w 1095505"/>
              <a:gd name="connsiteY0" fmla="*/ 1090097 h 1090097"/>
              <a:gd name="connsiteX1" fmla="*/ 182584 w 1095505"/>
              <a:gd name="connsiteY1" fmla="*/ 726731 h 1090097"/>
              <a:gd name="connsiteX2" fmla="*/ 370646 w 1095505"/>
              <a:gd name="connsiteY2" fmla="*/ 352465 h 1090097"/>
              <a:gd name="connsiteX3" fmla="*/ 547753 w 1095505"/>
              <a:gd name="connsiteY3" fmla="*/ 0 h 1090097"/>
              <a:gd name="connsiteX4" fmla="*/ 730337 w 1095505"/>
              <a:gd name="connsiteY4" fmla="*/ 363366 h 1090097"/>
              <a:gd name="connsiteX5" fmla="*/ 912921 w 1095505"/>
              <a:gd name="connsiteY5" fmla="*/ 726731 h 1090097"/>
              <a:gd name="connsiteX6" fmla="*/ 1095505 w 1095505"/>
              <a:gd name="connsiteY6" fmla="*/ 1090097 h 1090097"/>
              <a:gd name="connsiteX7" fmla="*/ 569663 w 1095505"/>
              <a:gd name="connsiteY7" fmla="*/ 1090097 h 1090097"/>
              <a:gd name="connsiteX8" fmla="*/ 0 w 1095505"/>
              <a:gd name="connsiteY8" fmla="*/ 1090097 h 109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505" h="1090097" extrusionOk="0">
                <a:moveTo>
                  <a:pt x="0" y="1090097"/>
                </a:moveTo>
                <a:cubicBezTo>
                  <a:pt x="38383" y="936657"/>
                  <a:pt x="152631" y="804275"/>
                  <a:pt x="182584" y="726731"/>
                </a:cubicBezTo>
                <a:cubicBezTo>
                  <a:pt x="212537" y="649187"/>
                  <a:pt x="332605" y="517373"/>
                  <a:pt x="370646" y="352465"/>
                </a:cubicBezTo>
                <a:cubicBezTo>
                  <a:pt x="408687" y="187557"/>
                  <a:pt x="513770" y="146403"/>
                  <a:pt x="547753" y="0"/>
                </a:cubicBezTo>
                <a:cubicBezTo>
                  <a:pt x="593226" y="79189"/>
                  <a:pt x="629163" y="258865"/>
                  <a:pt x="730337" y="363366"/>
                </a:cubicBezTo>
                <a:cubicBezTo>
                  <a:pt x="831511" y="467867"/>
                  <a:pt x="826721" y="652426"/>
                  <a:pt x="912921" y="726731"/>
                </a:cubicBezTo>
                <a:cubicBezTo>
                  <a:pt x="999121" y="801036"/>
                  <a:pt x="1004904" y="922232"/>
                  <a:pt x="1095505" y="1090097"/>
                </a:cubicBezTo>
                <a:cubicBezTo>
                  <a:pt x="976477" y="1093736"/>
                  <a:pt x="748062" y="1088216"/>
                  <a:pt x="569663" y="1090097"/>
                </a:cubicBezTo>
                <a:cubicBezTo>
                  <a:pt x="391264" y="1091978"/>
                  <a:pt x="239433" y="1039650"/>
                  <a:pt x="0" y="1090097"/>
                </a:cubicBezTo>
                <a:close/>
              </a:path>
            </a:pathLst>
          </a:custGeom>
          <a:noFill/>
          <a:ln w="76200">
            <a:solidFill>
              <a:srgbClr val="FF0000"/>
            </a:solidFill>
            <a:extLst>
              <a:ext uri="{C807C97D-BFC1-408E-A445-0C87EB9F89A2}">
                <ask:lineSketchStyleProps xmlns:ask="http://schemas.microsoft.com/office/drawing/2018/sketchyshapes" sd="3488450814">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ustDataLst>
      <p:tags r:id="rId1"/>
    </p:custDataLst>
    <p:extLst>
      <p:ext uri="{BB962C8B-B14F-4D97-AF65-F5344CB8AC3E}">
        <p14:creationId xmlns:p14="http://schemas.microsoft.com/office/powerpoint/2010/main" val="974923176"/>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16</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1A87ED9B-AE6D-CEE2-A83F-7F705F5E6828}"/>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err="1"/>
              <a:t>VisionEmbedder</a:t>
            </a:r>
            <a:r>
              <a:rPr lang="en-US" altLang="zh-CN" sz="2800" dirty="0"/>
              <a:t> Design</a:t>
            </a:r>
          </a:p>
        </p:txBody>
      </p:sp>
      <p:sp>
        <p:nvSpPr>
          <p:cNvPr id="16" name="椭圆 15">
            <a:extLst>
              <a:ext uri="{FF2B5EF4-FFF2-40B4-BE49-F238E27FC236}">
                <a16:creationId xmlns:a16="http://schemas.microsoft.com/office/drawing/2014/main" id="{9D2460C7-538C-CC68-3F29-477B23746F58}"/>
              </a:ext>
            </a:extLst>
          </p:cNvPr>
          <p:cNvSpPr/>
          <p:nvPr/>
        </p:nvSpPr>
        <p:spPr>
          <a:xfrm>
            <a:off x="8376344" y="2030888"/>
            <a:ext cx="468513" cy="4942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200" dirty="0"/>
              <a:t>a</a:t>
            </a:r>
            <a:endParaRPr lang="zh-CN" altLang="en-US" sz="3200" dirty="0"/>
          </a:p>
        </p:txBody>
      </p:sp>
      <p:cxnSp>
        <p:nvCxnSpPr>
          <p:cNvPr id="25" name="直接连接符 24">
            <a:extLst>
              <a:ext uri="{FF2B5EF4-FFF2-40B4-BE49-F238E27FC236}">
                <a16:creationId xmlns:a16="http://schemas.microsoft.com/office/drawing/2014/main" id="{272ECEAB-4EBB-3E0B-97F6-4AF78EDB6468}"/>
              </a:ext>
            </a:extLst>
          </p:cNvPr>
          <p:cNvCxnSpPr>
            <a:cxnSpLocks/>
            <a:endCxn id="29" idx="0"/>
          </p:cNvCxnSpPr>
          <p:nvPr/>
        </p:nvCxnSpPr>
        <p:spPr>
          <a:xfrm flipH="1">
            <a:off x="6570705" y="4266935"/>
            <a:ext cx="333772" cy="343314"/>
          </a:xfrm>
          <a:prstGeom prst="line">
            <a:avLst/>
          </a:prstGeom>
          <a:ln w="76200">
            <a:solidFill>
              <a:schemeClr val="accent2">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62" name="直接连接符 61">
            <a:extLst>
              <a:ext uri="{FF2B5EF4-FFF2-40B4-BE49-F238E27FC236}">
                <a16:creationId xmlns:a16="http://schemas.microsoft.com/office/drawing/2014/main" id="{91FADCEC-7AA5-E78F-24BF-8E932409F00D}"/>
              </a:ext>
            </a:extLst>
          </p:cNvPr>
          <p:cNvCxnSpPr>
            <a:cxnSpLocks/>
          </p:cNvCxnSpPr>
          <p:nvPr/>
        </p:nvCxnSpPr>
        <p:spPr>
          <a:xfrm>
            <a:off x="8610600" y="2525104"/>
            <a:ext cx="0" cy="706944"/>
          </a:xfrm>
          <a:prstGeom prst="line">
            <a:avLst/>
          </a:prstGeom>
          <a:ln w="76200">
            <a:solidFill>
              <a:schemeClr val="accent5"/>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26" name="文本框 25">
            <a:extLst>
              <a:ext uri="{FF2B5EF4-FFF2-40B4-BE49-F238E27FC236}">
                <a16:creationId xmlns:a16="http://schemas.microsoft.com/office/drawing/2014/main" id="{CFA9F130-0E35-0291-BBC9-A1D505AE2CB5}"/>
              </a:ext>
            </a:extLst>
          </p:cNvPr>
          <p:cNvSpPr txBox="1"/>
          <p:nvPr/>
        </p:nvSpPr>
        <p:spPr>
          <a:xfrm>
            <a:off x="726481" y="1243393"/>
            <a:ext cx="5705202" cy="5484578"/>
          </a:xfrm>
          <a:prstGeom prst="rect">
            <a:avLst/>
          </a:prstGeom>
          <a:noFill/>
        </p:spPr>
        <p:txBody>
          <a:bodyPr wrap="square" rtlCol="0">
            <a:spAutoFit/>
          </a:bodyPr>
          <a:lstStyle/>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Vision Strategy:</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Continuously look at 1~3 layers to estimate the modification cost of each path.</a:t>
            </a:r>
          </a:p>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Dynamic Depth:</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When the graph is dense, look deeper and use more computational overhead to find a better path, ensuring the number of points to be modified converges to 0.</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When the graph is sparse, reduce the number of layers to look at, reducing computational overhead.</a:t>
            </a:r>
          </a:p>
        </p:txBody>
      </p:sp>
      <p:sp>
        <p:nvSpPr>
          <p:cNvPr id="7" name="椭圆 6">
            <a:extLst>
              <a:ext uri="{FF2B5EF4-FFF2-40B4-BE49-F238E27FC236}">
                <a16:creationId xmlns:a16="http://schemas.microsoft.com/office/drawing/2014/main" id="{C080CB9B-E741-0F57-5DC3-75429308ED83}"/>
              </a:ext>
            </a:extLst>
          </p:cNvPr>
          <p:cNvSpPr/>
          <p:nvPr/>
        </p:nvSpPr>
        <p:spPr>
          <a:xfrm>
            <a:off x="7593679" y="3400084"/>
            <a:ext cx="468513" cy="4942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200" dirty="0"/>
              <a:t>b</a:t>
            </a:r>
            <a:endParaRPr lang="zh-CN" altLang="en-US" sz="3200" dirty="0"/>
          </a:p>
        </p:txBody>
      </p:sp>
      <p:cxnSp>
        <p:nvCxnSpPr>
          <p:cNvPr id="8" name="直接连接符 7">
            <a:extLst>
              <a:ext uri="{FF2B5EF4-FFF2-40B4-BE49-F238E27FC236}">
                <a16:creationId xmlns:a16="http://schemas.microsoft.com/office/drawing/2014/main" id="{2197815A-A72C-0578-4DC0-902317645E94}"/>
              </a:ext>
            </a:extLst>
          </p:cNvPr>
          <p:cNvCxnSpPr>
            <a:cxnSpLocks/>
            <a:stCxn id="7" idx="7"/>
          </p:cNvCxnSpPr>
          <p:nvPr/>
        </p:nvCxnSpPr>
        <p:spPr>
          <a:xfrm flipV="1">
            <a:off x="7993580" y="3232048"/>
            <a:ext cx="617020" cy="240412"/>
          </a:xfrm>
          <a:prstGeom prst="line">
            <a:avLst/>
          </a:prstGeom>
          <a:ln w="76200">
            <a:solidFill>
              <a:schemeClr val="accent5"/>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9" name="椭圆 8">
            <a:extLst>
              <a:ext uri="{FF2B5EF4-FFF2-40B4-BE49-F238E27FC236}">
                <a16:creationId xmlns:a16="http://schemas.microsoft.com/office/drawing/2014/main" id="{28A11718-7308-4173-D314-0F3E849FA381}"/>
              </a:ext>
            </a:extLst>
          </p:cNvPr>
          <p:cNvSpPr/>
          <p:nvPr/>
        </p:nvSpPr>
        <p:spPr>
          <a:xfrm>
            <a:off x="9174241" y="3435014"/>
            <a:ext cx="468513" cy="4942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200" dirty="0"/>
              <a:t>c</a:t>
            </a:r>
            <a:endParaRPr lang="zh-CN" altLang="en-US" sz="3200" dirty="0"/>
          </a:p>
        </p:txBody>
      </p:sp>
      <p:cxnSp>
        <p:nvCxnSpPr>
          <p:cNvPr id="12" name="直接连接符 11">
            <a:extLst>
              <a:ext uri="{FF2B5EF4-FFF2-40B4-BE49-F238E27FC236}">
                <a16:creationId xmlns:a16="http://schemas.microsoft.com/office/drawing/2014/main" id="{33EB10A5-B7DF-ACB0-F337-CB718D1A02EA}"/>
              </a:ext>
            </a:extLst>
          </p:cNvPr>
          <p:cNvCxnSpPr>
            <a:cxnSpLocks/>
            <a:stCxn id="9" idx="1"/>
          </p:cNvCxnSpPr>
          <p:nvPr/>
        </p:nvCxnSpPr>
        <p:spPr>
          <a:xfrm flipH="1" flipV="1">
            <a:off x="8596150" y="3232048"/>
            <a:ext cx="646703" cy="275342"/>
          </a:xfrm>
          <a:prstGeom prst="line">
            <a:avLst/>
          </a:prstGeom>
          <a:ln w="76200">
            <a:solidFill>
              <a:schemeClr val="accent5"/>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29" name="椭圆 28">
            <a:extLst>
              <a:ext uri="{FF2B5EF4-FFF2-40B4-BE49-F238E27FC236}">
                <a16:creationId xmlns:a16="http://schemas.microsoft.com/office/drawing/2014/main" id="{40B9C481-D08F-1C53-4A07-A9BE15ABCA0A}"/>
              </a:ext>
            </a:extLst>
          </p:cNvPr>
          <p:cNvSpPr/>
          <p:nvPr/>
        </p:nvSpPr>
        <p:spPr>
          <a:xfrm>
            <a:off x="6336448" y="4610249"/>
            <a:ext cx="468513" cy="4942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200" dirty="0"/>
              <a:t>d</a:t>
            </a:r>
            <a:endParaRPr lang="zh-CN" altLang="en-US" sz="3200" dirty="0"/>
          </a:p>
        </p:txBody>
      </p:sp>
      <p:sp>
        <p:nvSpPr>
          <p:cNvPr id="30" name="椭圆 29">
            <a:extLst>
              <a:ext uri="{FF2B5EF4-FFF2-40B4-BE49-F238E27FC236}">
                <a16:creationId xmlns:a16="http://schemas.microsoft.com/office/drawing/2014/main" id="{0E2DB3B2-B4AC-6539-6AF2-93A4F7E10365}"/>
              </a:ext>
            </a:extLst>
          </p:cNvPr>
          <p:cNvSpPr/>
          <p:nvPr/>
        </p:nvSpPr>
        <p:spPr>
          <a:xfrm>
            <a:off x="6943983" y="4610249"/>
            <a:ext cx="468513" cy="4942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200" dirty="0"/>
              <a:t>e</a:t>
            </a:r>
            <a:endParaRPr lang="zh-CN" altLang="en-US" sz="3200" dirty="0"/>
          </a:p>
        </p:txBody>
      </p:sp>
      <p:sp>
        <p:nvSpPr>
          <p:cNvPr id="31" name="椭圆 30">
            <a:extLst>
              <a:ext uri="{FF2B5EF4-FFF2-40B4-BE49-F238E27FC236}">
                <a16:creationId xmlns:a16="http://schemas.microsoft.com/office/drawing/2014/main" id="{3EF9B9A6-A524-E653-8840-66911507077E}"/>
              </a:ext>
            </a:extLst>
          </p:cNvPr>
          <p:cNvSpPr/>
          <p:nvPr/>
        </p:nvSpPr>
        <p:spPr>
          <a:xfrm>
            <a:off x="7691458" y="4610249"/>
            <a:ext cx="468513" cy="4942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200" dirty="0"/>
              <a:t>f</a:t>
            </a:r>
            <a:endParaRPr lang="zh-CN" altLang="en-US" sz="3200" dirty="0"/>
          </a:p>
        </p:txBody>
      </p:sp>
      <p:sp>
        <p:nvSpPr>
          <p:cNvPr id="32" name="椭圆 31">
            <a:extLst>
              <a:ext uri="{FF2B5EF4-FFF2-40B4-BE49-F238E27FC236}">
                <a16:creationId xmlns:a16="http://schemas.microsoft.com/office/drawing/2014/main" id="{6ED3D82F-C21A-581E-1C94-C484BF8526D6}"/>
              </a:ext>
            </a:extLst>
          </p:cNvPr>
          <p:cNvSpPr/>
          <p:nvPr/>
        </p:nvSpPr>
        <p:spPr>
          <a:xfrm>
            <a:off x="8269549" y="4620600"/>
            <a:ext cx="468513" cy="4942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200" dirty="0"/>
              <a:t>g</a:t>
            </a:r>
            <a:endParaRPr lang="zh-CN" altLang="en-US" sz="3200" dirty="0"/>
          </a:p>
        </p:txBody>
      </p:sp>
      <p:cxnSp>
        <p:nvCxnSpPr>
          <p:cNvPr id="37" name="直接连接符 36">
            <a:extLst>
              <a:ext uri="{FF2B5EF4-FFF2-40B4-BE49-F238E27FC236}">
                <a16:creationId xmlns:a16="http://schemas.microsoft.com/office/drawing/2014/main" id="{4212039D-0E91-C392-3319-64ADEF57F6A3}"/>
              </a:ext>
            </a:extLst>
          </p:cNvPr>
          <p:cNvCxnSpPr>
            <a:cxnSpLocks/>
            <a:endCxn id="30" idx="0"/>
          </p:cNvCxnSpPr>
          <p:nvPr/>
        </p:nvCxnSpPr>
        <p:spPr>
          <a:xfrm>
            <a:off x="6859597" y="4221724"/>
            <a:ext cx="318643" cy="388525"/>
          </a:xfrm>
          <a:prstGeom prst="line">
            <a:avLst/>
          </a:prstGeom>
          <a:ln w="76200">
            <a:solidFill>
              <a:schemeClr val="accent2">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40" name="直接连接符 39">
            <a:extLst>
              <a:ext uri="{FF2B5EF4-FFF2-40B4-BE49-F238E27FC236}">
                <a16:creationId xmlns:a16="http://schemas.microsoft.com/office/drawing/2014/main" id="{74C091B8-B075-AD9B-E747-CBA117C3F010}"/>
              </a:ext>
            </a:extLst>
          </p:cNvPr>
          <p:cNvCxnSpPr>
            <a:cxnSpLocks/>
            <a:stCxn id="7" idx="3"/>
          </p:cNvCxnSpPr>
          <p:nvPr/>
        </p:nvCxnSpPr>
        <p:spPr>
          <a:xfrm flipH="1">
            <a:off x="6857706" y="3821924"/>
            <a:ext cx="804585" cy="445011"/>
          </a:xfrm>
          <a:prstGeom prst="line">
            <a:avLst/>
          </a:prstGeom>
          <a:ln w="76200">
            <a:solidFill>
              <a:schemeClr val="accent2">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45" name="直接连接符 44">
            <a:extLst>
              <a:ext uri="{FF2B5EF4-FFF2-40B4-BE49-F238E27FC236}">
                <a16:creationId xmlns:a16="http://schemas.microsoft.com/office/drawing/2014/main" id="{C4AEF1DF-4867-8989-D141-206605723D03}"/>
              </a:ext>
            </a:extLst>
          </p:cNvPr>
          <p:cNvCxnSpPr>
            <a:cxnSpLocks/>
            <a:endCxn id="7" idx="5"/>
          </p:cNvCxnSpPr>
          <p:nvPr/>
        </p:nvCxnSpPr>
        <p:spPr>
          <a:xfrm flipH="1" flipV="1">
            <a:off x="7993580" y="3821924"/>
            <a:ext cx="275475" cy="445011"/>
          </a:xfrm>
          <a:prstGeom prst="line">
            <a:avLst/>
          </a:prstGeom>
          <a:ln w="76200">
            <a:solidFill>
              <a:schemeClr val="accent4">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46" name="直接连接符 45">
            <a:extLst>
              <a:ext uri="{FF2B5EF4-FFF2-40B4-BE49-F238E27FC236}">
                <a16:creationId xmlns:a16="http://schemas.microsoft.com/office/drawing/2014/main" id="{E63711BA-A563-7336-E047-27ABAEC067AD}"/>
              </a:ext>
            </a:extLst>
          </p:cNvPr>
          <p:cNvCxnSpPr>
            <a:cxnSpLocks/>
            <a:stCxn id="9" idx="5"/>
          </p:cNvCxnSpPr>
          <p:nvPr/>
        </p:nvCxnSpPr>
        <p:spPr>
          <a:xfrm>
            <a:off x="9574142" y="3856854"/>
            <a:ext cx="459839" cy="364870"/>
          </a:xfrm>
          <a:prstGeom prst="line">
            <a:avLst/>
          </a:prstGeom>
          <a:ln w="76200">
            <a:solidFill>
              <a:srgbClr val="FF99CC"/>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49" name="直接连接符 48">
            <a:extLst>
              <a:ext uri="{FF2B5EF4-FFF2-40B4-BE49-F238E27FC236}">
                <a16:creationId xmlns:a16="http://schemas.microsoft.com/office/drawing/2014/main" id="{DA53E1CA-F3A5-4109-E230-AE98900CB103}"/>
              </a:ext>
            </a:extLst>
          </p:cNvPr>
          <p:cNvCxnSpPr>
            <a:cxnSpLocks/>
            <a:endCxn id="31" idx="0"/>
          </p:cNvCxnSpPr>
          <p:nvPr/>
        </p:nvCxnSpPr>
        <p:spPr>
          <a:xfrm flipH="1">
            <a:off x="7925715" y="4266935"/>
            <a:ext cx="343340" cy="343314"/>
          </a:xfrm>
          <a:prstGeom prst="line">
            <a:avLst/>
          </a:prstGeom>
          <a:ln w="76200">
            <a:solidFill>
              <a:schemeClr val="accent4">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52" name="直接连接符 51">
            <a:extLst>
              <a:ext uri="{FF2B5EF4-FFF2-40B4-BE49-F238E27FC236}">
                <a16:creationId xmlns:a16="http://schemas.microsoft.com/office/drawing/2014/main" id="{7A24BBDF-16E6-39E6-06E5-20804D422C1F}"/>
              </a:ext>
            </a:extLst>
          </p:cNvPr>
          <p:cNvCxnSpPr>
            <a:cxnSpLocks/>
            <a:endCxn id="32" idx="0"/>
          </p:cNvCxnSpPr>
          <p:nvPr/>
        </p:nvCxnSpPr>
        <p:spPr>
          <a:xfrm>
            <a:off x="8257750" y="4266935"/>
            <a:ext cx="246056" cy="353665"/>
          </a:xfrm>
          <a:prstGeom prst="line">
            <a:avLst/>
          </a:prstGeom>
          <a:ln w="76200">
            <a:solidFill>
              <a:schemeClr val="accent4">
                <a:lumMod val="60000"/>
                <a:lumOff val="4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57" name="椭圆 56">
            <a:extLst>
              <a:ext uri="{FF2B5EF4-FFF2-40B4-BE49-F238E27FC236}">
                <a16:creationId xmlns:a16="http://schemas.microsoft.com/office/drawing/2014/main" id="{11679940-5E8B-DB22-EBEF-0F68BA962381}"/>
              </a:ext>
            </a:extLst>
          </p:cNvPr>
          <p:cNvSpPr/>
          <p:nvPr/>
        </p:nvSpPr>
        <p:spPr>
          <a:xfrm>
            <a:off x="9499881" y="4610249"/>
            <a:ext cx="468513" cy="4942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200" dirty="0"/>
              <a:t>h</a:t>
            </a:r>
            <a:endParaRPr lang="zh-CN" altLang="en-US" sz="3200" dirty="0"/>
          </a:p>
        </p:txBody>
      </p:sp>
      <p:sp>
        <p:nvSpPr>
          <p:cNvPr id="59" name="椭圆 58">
            <a:extLst>
              <a:ext uri="{FF2B5EF4-FFF2-40B4-BE49-F238E27FC236}">
                <a16:creationId xmlns:a16="http://schemas.microsoft.com/office/drawing/2014/main" id="{85743297-1B66-9DB2-DE84-5AAA400053C0}"/>
              </a:ext>
            </a:extLst>
          </p:cNvPr>
          <p:cNvSpPr/>
          <p:nvPr/>
        </p:nvSpPr>
        <p:spPr>
          <a:xfrm>
            <a:off x="10156778" y="4610249"/>
            <a:ext cx="468513" cy="494216"/>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altLang="zh-CN" sz="3200" dirty="0"/>
              <a:t>i</a:t>
            </a:r>
            <a:endParaRPr lang="zh-CN" altLang="en-US" sz="3200" dirty="0"/>
          </a:p>
        </p:txBody>
      </p:sp>
      <p:cxnSp>
        <p:nvCxnSpPr>
          <p:cNvPr id="64" name="直接连接符 63">
            <a:extLst>
              <a:ext uri="{FF2B5EF4-FFF2-40B4-BE49-F238E27FC236}">
                <a16:creationId xmlns:a16="http://schemas.microsoft.com/office/drawing/2014/main" id="{9C74E120-2B2C-D762-E490-5867E5E76E7D}"/>
              </a:ext>
            </a:extLst>
          </p:cNvPr>
          <p:cNvCxnSpPr>
            <a:cxnSpLocks/>
            <a:stCxn id="57" idx="0"/>
          </p:cNvCxnSpPr>
          <p:nvPr/>
        </p:nvCxnSpPr>
        <p:spPr>
          <a:xfrm flipV="1">
            <a:off x="9734138" y="4188409"/>
            <a:ext cx="294142" cy="421840"/>
          </a:xfrm>
          <a:prstGeom prst="line">
            <a:avLst/>
          </a:prstGeom>
          <a:ln w="76200">
            <a:solidFill>
              <a:srgbClr val="FF99CC"/>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67" name="直接连接符 66">
            <a:extLst>
              <a:ext uri="{FF2B5EF4-FFF2-40B4-BE49-F238E27FC236}">
                <a16:creationId xmlns:a16="http://schemas.microsoft.com/office/drawing/2014/main" id="{53348D1B-10F6-A19A-4264-4D4C1F9225A9}"/>
              </a:ext>
            </a:extLst>
          </p:cNvPr>
          <p:cNvCxnSpPr>
            <a:cxnSpLocks/>
            <a:stCxn id="59" idx="0"/>
          </p:cNvCxnSpPr>
          <p:nvPr/>
        </p:nvCxnSpPr>
        <p:spPr>
          <a:xfrm flipH="1" flipV="1">
            <a:off x="10017358" y="4188409"/>
            <a:ext cx="373677" cy="421840"/>
          </a:xfrm>
          <a:prstGeom prst="line">
            <a:avLst/>
          </a:prstGeom>
          <a:ln w="76200">
            <a:solidFill>
              <a:srgbClr val="FF99CC"/>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sp>
        <p:nvSpPr>
          <p:cNvPr id="72" name="等腰三角形 71">
            <a:extLst>
              <a:ext uri="{FF2B5EF4-FFF2-40B4-BE49-F238E27FC236}">
                <a16:creationId xmlns:a16="http://schemas.microsoft.com/office/drawing/2014/main" id="{6FDC7055-D2EB-CBDD-6BC4-03D7FD1C98D0}"/>
              </a:ext>
            </a:extLst>
          </p:cNvPr>
          <p:cNvSpPr/>
          <p:nvPr/>
        </p:nvSpPr>
        <p:spPr>
          <a:xfrm>
            <a:off x="8062847" y="1564344"/>
            <a:ext cx="1095505" cy="1090097"/>
          </a:xfrm>
          <a:custGeom>
            <a:avLst/>
            <a:gdLst>
              <a:gd name="connsiteX0" fmla="*/ 0 w 1095505"/>
              <a:gd name="connsiteY0" fmla="*/ 1090097 h 1090097"/>
              <a:gd name="connsiteX1" fmla="*/ 182584 w 1095505"/>
              <a:gd name="connsiteY1" fmla="*/ 726731 h 1090097"/>
              <a:gd name="connsiteX2" fmla="*/ 370646 w 1095505"/>
              <a:gd name="connsiteY2" fmla="*/ 352465 h 1090097"/>
              <a:gd name="connsiteX3" fmla="*/ 547753 w 1095505"/>
              <a:gd name="connsiteY3" fmla="*/ 0 h 1090097"/>
              <a:gd name="connsiteX4" fmla="*/ 730337 w 1095505"/>
              <a:gd name="connsiteY4" fmla="*/ 363366 h 1090097"/>
              <a:gd name="connsiteX5" fmla="*/ 912921 w 1095505"/>
              <a:gd name="connsiteY5" fmla="*/ 726731 h 1090097"/>
              <a:gd name="connsiteX6" fmla="*/ 1095505 w 1095505"/>
              <a:gd name="connsiteY6" fmla="*/ 1090097 h 1090097"/>
              <a:gd name="connsiteX7" fmla="*/ 569663 w 1095505"/>
              <a:gd name="connsiteY7" fmla="*/ 1090097 h 1090097"/>
              <a:gd name="connsiteX8" fmla="*/ 0 w 1095505"/>
              <a:gd name="connsiteY8" fmla="*/ 1090097 h 109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505" h="1090097" extrusionOk="0">
                <a:moveTo>
                  <a:pt x="0" y="1090097"/>
                </a:moveTo>
                <a:cubicBezTo>
                  <a:pt x="38383" y="936657"/>
                  <a:pt x="152631" y="804275"/>
                  <a:pt x="182584" y="726731"/>
                </a:cubicBezTo>
                <a:cubicBezTo>
                  <a:pt x="212537" y="649187"/>
                  <a:pt x="332605" y="517373"/>
                  <a:pt x="370646" y="352465"/>
                </a:cubicBezTo>
                <a:cubicBezTo>
                  <a:pt x="408687" y="187557"/>
                  <a:pt x="513770" y="146403"/>
                  <a:pt x="547753" y="0"/>
                </a:cubicBezTo>
                <a:cubicBezTo>
                  <a:pt x="593226" y="79189"/>
                  <a:pt x="629163" y="258865"/>
                  <a:pt x="730337" y="363366"/>
                </a:cubicBezTo>
                <a:cubicBezTo>
                  <a:pt x="831511" y="467867"/>
                  <a:pt x="826721" y="652426"/>
                  <a:pt x="912921" y="726731"/>
                </a:cubicBezTo>
                <a:cubicBezTo>
                  <a:pt x="999121" y="801036"/>
                  <a:pt x="1004904" y="922232"/>
                  <a:pt x="1095505" y="1090097"/>
                </a:cubicBezTo>
                <a:cubicBezTo>
                  <a:pt x="976477" y="1093736"/>
                  <a:pt x="748062" y="1088216"/>
                  <a:pt x="569663" y="1090097"/>
                </a:cubicBezTo>
                <a:cubicBezTo>
                  <a:pt x="391264" y="1091978"/>
                  <a:pt x="239433" y="1039650"/>
                  <a:pt x="0" y="1090097"/>
                </a:cubicBezTo>
                <a:close/>
              </a:path>
            </a:pathLst>
          </a:custGeom>
          <a:noFill/>
          <a:ln w="76200">
            <a:solidFill>
              <a:srgbClr val="FF0000"/>
            </a:solidFill>
            <a:extLst>
              <a:ext uri="{C807C97D-BFC1-408E-A445-0C87EB9F89A2}">
                <ask:lineSketchStyleProps xmlns:ask="http://schemas.microsoft.com/office/drawing/2018/sketchyshapes" sd="3488450814">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3" name="等腰三角形 72">
            <a:extLst>
              <a:ext uri="{FF2B5EF4-FFF2-40B4-BE49-F238E27FC236}">
                <a16:creationId xmlns:a16="http://schemas.microsoft.com/office/drawing/2014/main" id="{FB759583-BEDF-707D-1AD7-63ACC9934563}"/>
              </a:ext>
            </a:extLst>
          </p:cNvPr>
          <p:cNvSpPr/>
          <p:nvPr/>
        </p:nvSpPr>
        <p:spPr>
          <a:xfrm>
            <a:off x="8844856" y="2975972"/>
            <a:ext cx="1095505" cy="1090097"/>
          </a:xfrm>
          <a:custGeom>
            <a:avLst/>
            <a:gdLst>
              <a:gd name="connsiteX0" fmla="*/ 0 w 1095505"/>
              <a:gd name="connsiteY0" fmla="*/ 1090097 h 1090097"/>
              <a:gd name="connsiteX1" fmla="*/ 182584 w 1095505"/>
              <a:gd name="connsiteY1" fmla="*/ 726731 h 1090097"/>
              <a:gd name="connsiteX2" fmla="*/ 370646 w 1095505"/>
              <a:gd name="connsiteY2" fmla="*/ 352465 h 1090097"/>
              <a:gd name="connsiteX3" fmla="*/ 547753 w 1095505"/>
              <a:gd name="connsiteY3" fmla="*/ 0 h 1090097"/>
              <a:gd name="connsiteX4" fmla="*/ 730337 w 1095505"/>
              <a:gd name="connsiteY4" fmla="*/ 363366 h 1090097"/>
              <a:gd name="connsiteX5" fmla="*/ 912921 w 1095505"/>
              <a:gd name="connsiteY5" fmla="*/ 726731 h 1090097"/>
              <a:gd name="connsiteX6" fmla="*/ 1095505 w 1095505"/>
              <a:gd name="connsiteY6" fmla="*/ 1090097 h 1090097"/>
              <a:gd name="connsiteX7" fmla="*/ 569663 w 1095505"/>
              <a:gd name="connsiteY7" fmla="*/ 1090097 h 1090097"/>
              <a:gd name="connsiteX8" fmla="*/ 0 w 1095505"/>
              <a:gd name="connsiteY8" fmla="*/ 1090097 h 109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505" h="1090097" extrusionOk="0">
                <a:moveTo>
                  <a:pt x="0" y="1090097"/>
                </a:moveTo>
                <a:cubicBezTo>
                  <a:pt x="38383" y="936657"/>
                  <a:pt x="152631" y="804275"/>
                  <a:pt x="182584" y="726731"/>
                </a:cubicBezTo>
                <a:cubicBezTo>
                  <a:pt x="212537" y="649187"/>
                  <a:pt x="332605" y="517373"/>
                  <a:pt x="370646" y="352465"/>
                </a:cubicBezTo>
                <a:cubicBezTo>
                  <a:pt x="408687" y="187557"/>
                  <a:pt x="513770" y="146403"/>
                  <a:pt x="547753" y="0"/>
                </a:cubicBezTo>
                <a:cubicBezTo>
                  <a:pt x="593226" y="79189"/>
                  <a:pt x="629163" y="258865"/>
                  <a:pt x="730337" y="363366"/>
                </a:cubicBezTo>
                <a:cubicBezTo>
                  <a:pt x="831511" y="467867"/>
                  <a:pt x="826721" y="652426"/>
                  <a:pt x="912921" y="726731"/>
                </a:cubicBezTo>
                <a:cubicBezTo>
                  <a:pt x="999121" y="801036"/>
                  <a:pt x="1004904" y="922232"/>
                  <a:pt x="1095505" y="1090097"/>
                </a:cubicBezTo>
                <a:cubicBezTo>
                  <a:pt x="976477" y="1093736"/>
                  <a:pt x="748062" y="1088216"/>
                  <a:pt x="569663" y="1090097"/>
                </a:cubicBezTo>
                <a:cubicBezTo>
                  <a:pt x="391264" y="1091978"/>
                  <a:pt x="239433" y="1039650"/>
                  <a:pt x="0" y="1090097"/>
                </a:cubicBezTo>
                <a:close/>
              </a:path>
            </a:pathLst>
          </a:custGeom>
          <a:noFill/>
          <a:ln w="76200">
            <a:solidFill>
              <a:srgbClr val="FF0000"/>
            </a:solidFill>
            <a:extLst>
              <a:ext uri="{C807C97D-BFC1-408E-A445-0C87EB9F89A2}">
                <ask:lineSketchStyleProps xmlns:ask="http://schemas.microsoft.com/office/drawing/2018/sketchyshapes" sd="3488450814">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74" name="等腰三角形 73">
            <a:extLst>
              <a:ext uri="{FF2B5EF4-FFF2-40B4-BE49-F238E27FC236}">
                <a16:creationId xmlns:a16="http://schemas.microsoft.com/office/drawing/2014/main" id="{C98E23A0-5C69-E593-3ACE-54EFDA72EEF7}"/>
              </a:ext>
            </a:extLst>
          </p:cNvPr>
          <p:cNvSpPr/>
          <p:nvPr/>
        </p:nvSpPr>
        <p:spPr>
          <a:xfrm>
            <a:off x="9185890" y="4223460"/>
            <a:ext cx="1095505" cy="1090097"/>
          </a:xfrm>
          <a:custGeom>
            <a:avLst/>
            <a:gdLst>
              <a:gd name="connsiteX0" fmla="*/ 0 w 1095505"/>
              <a:gd name="connsiteY0" fmla="*/ 1090097 h 1090097"/>
              <a:gd name="connsiteX1" fmla="*/ 182584 w 1095505"/>
              <a:gd name="connsiteY1" fmla="*/ 726731 h 1090097"/>
              <a:gd name="connsiteX2" fmla="*/ 370646 w 1095505"/>
              <a:gd name="connsiteY2" fmla="*/ 352465 h 1090097"/>
              <a:gd name="connsiteX3" fmla="*/ 547753 w 1095505"/>
              <a:gd name="connsiteY3" fmla="*/ 0 h 1090097"/>
              <a:gd name="connsiteX4" fmla="*/ 730337 w 1095505"/>
              <a:gd name="connsiteY4" fmla="*/ 363366 h 1090097"/>
              <a:gd name="connsiteX5" fmla="*/ 912921 w 1095505"/>
              <a:gd name="connsiteY5" fmla="*/ 726731 h 1090097"/>
              <a:gd name="connsiteX6" fmla="*/ 1095505 w 1095505"/>
              <a:gd name="connsiteY6" fmla="*/ 1090097 h 1090097"/>
              <a:gd name="connsiteX7" fmla="*/ 569663 w 1095505"/>
              <a:gd name="connsiteY7" fmla="*/ 1090097 h 1090097"/>
              <a:gd name="connsiteX8" fmla="*/ 0 w 1095505"/>
              <a:gd name="connsiteY8" fmla="*/ 1090097 h 109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95505" h="1090097" extrusionOk="0">
                <a:moveTo>
                  <a:pt x="0" y="1090097"/>
                </a:moveTo>
                <a:cubicBezTo>
                  <a:pt x="38383" y="936657"/>
                  <a:pt x="152631" y="804275"/>
                  <a:pt x="182584" y="726731"/>
                </a:cubicBezTo>
                <a:cubicBezTo>
                  <a:pt x="212537" y="649187"/>
                  <a:pt x="332605" y="517373"/>
                  <a:pt x="370646" y="352465"/>
                </a:cubicBezTo>
                <a:cubicBezTo>
                  <a:pt x="408687" y="187557"/>
                  <a:pt x="513770" y="146403"/>
                  <a:pt x="547753" y="0"/>
                </a:cubicBezTo>
                <a:cubicBezTo>
                  <a:pt x="593226" y="79189"/>
                  <a:pt x="629163" y="258865"/>
                  <a:pt x="730337" y="363366"/>
                </a:cubicBezTo>
                <a:cubicBezTo>
                  <a:pt x="831511" y="467867"/>
                  <a:pt x="826721" y="652426"/>
                  <a:pt x="912921" y="726731"/>
                </a:cubicBezTo>
                <a:cubicBezTo>
                  <a:pt x="999121" y="801036"/>
                  <a:pt x="1004904" y="922232"/>
                  <a:pt x="1095505" y="1090097"/>
                </a:cubicBezTo>
                <a:cubicBezTo>
                  <a:pt x="976477" y="1093736"/>
                  <a:pt x="748062" y="1088216"/>
                  <a:pt x="569663" y="1090097"/>
                </a:cubicBezTo>
                <a:cubicBezTo>
                  <a:pt x="391264" y="1091978"/>
                  <a:pt x="239433" y="1039650"/>
                  <a:pt x="0" y="1090097"/>
                </a:cubicBezTo>
                <a:close/>
              </a:path>
            </a:pathLst>
          </a:custGeom>
          <a:noFill/>
          <a:ln w="76200">
            <a:solidFill>
              <a:srgbClr val="FF0000"/>
            </a:solidFill>
            <a:extLst>
              <a:ext uri="{C807C97D-BFC1-408E-A445-0C87EB9F89A2}">
                <ask:lineSketchStyleProps xmlns:ask="http://schemas.microsoft.com/office/drawing/2018/sketchyshapes" sd="3488450814">
                  <a:prstGeom prst="triangle">
                    <a:avLst/>
                  </a:pr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ustDataLst>
      <p:tags r:id="rId1"/>
    </p:custDataLst>
    <p:extLst>
      <p:ext uri="{BB962C8B-B14F-4D97-AF65-F5344CB8AC3E}">
        <p14:creationId xmlns:p14="http://schemas.microsoft.com/office/powerpoint/2010/main" val="2487755614"/>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17</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1A87ED9B-AE6D-CEE2-A83F-7F705F5E6828}"/>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err="1"/>
              <a:t>VisionEmbedder</a:t>
            </a:r>
            <a:r>
              <a:rPr lang="en-US" altLang="zh-CN" sz="2800" dirty="0"/>
              <a:t> Design</a:t>
            </a:r>
          </a:p>
        </p:txBody>
      </p:sp>
      <p:sp>
        <p:nvSpPr>
          <p:cNvPr id="26" name="文本框 25">
            <a:extLst>
              <a:ext uri="{FF2B5EF4-FFF2-40B4-BE49-F238E27FC236}">
                <a16:creationId xmlns:a16="http://schemas.microsoft.com/office/drawing/2014/main" id="{CFA9F130-0E35-0291-BBC9-A1D505AE2CB5}"/>
              </a:ext>
            </a:extLst>
          </p:cNvPr>
          <p:cNvSpPr txBox="1"/>
          <p:nvPr/>
        </p:nvSpPr>
        <p:spPr>
          <a:xfrm>
            <a:off x="726480" y="1243393"/>
            <a:ext cx="6073991" cy="5638467"/>
          </a:xfrm>
          <a:prstGeom prst="rect">
            <a:avLst/>
          </a:prstGeom>
          <a:noFill/>
        </p:spPr>
        <p:txBody>
          <a:bodyPr wrap="square" rtlCol="0">
            <a:spAutoFit/>
          </a:bodyPr>
          <a:lstStyle/>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Concurrency Issues:</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When multiple edges are inserted concurrently, they may conflict and interfere with each other. How can this be resolved?</a:t>
            </a:r>
          </a:p>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Solution: Build read-write locks for each point.</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Read lock, used when searching for points to modify. After adding a read lock, edges cannot be added to the point.</a:t>
            </a:r>
          </a:p>
          <a:p>
            <a:pPr marL="1714500" lvl="3"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Reentrant, different insertions can overlap when searching for points to modify.</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Write lock, added when actually modifying the value of the point.</a:t>
            </a:r>
          </a:p>
        </p:txBody>
      </p:sp>
      <p:pic>
        <p:nvPicPr>
          <p:cNvPr id="4" name="图片 3">
            <a:extLst>
              <a:ext uri="{FF2B5EF4-FFF2-40B4-BE49-F238E27FC236}">
                <a16:creationId xmlns:a16="http://schemas.microsoft.com/office/drawing/2014/main" id="{D5149E2A-45CD-9418-5B0C-AB12C2F9F6C8}"/>
              </a:ext>
            </a:extLst>
          </p:cNvPr>
          <p:cNvPicPr>
            <a:picLocks noChangeAspect="1"/>
          </p:cNvPicPr>
          <p:nvPr/>
        </p:nvPicPr>
        <p:blipFill rotWithShape="1">
          <a:blip r:embed="rId4"/>
          <a:srcRect t="1287" r="4271" b="-1"/>
          <a:stretch/>
        </p:blipFill>
        <p:spPr>
          <a:xfrm>
            <a:off x="6756865" y="1439917"/>
            <a:ext cx="5209163" cy="4435366"/>
          </a:xfrm>
          <a:prstGeom prst="rect">
            <a:avLst/>
          </a:prstGeom>
        </p:spPr>
      </p:pic>
    </p:spTree>
    <p:custDataLst>
      <p:tags r:id="rId1"/>
    </p:custDataLst>
    <p:extLst>
      <p:ext uri="{BB962C8B-B14F-4D97-AF65-F5344CB8AC3E}">
        <p14:creationId xmlns:p14="http://schemas.microsoft.com/office/powerpoint/2010/main" val="15609909"/>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a:extLst>
              <a:ext uri="{FF2B5EF4-FFF2-40B4-BE49-F238E27FC236}">
                <a16:creationId xmlns:a16="http://schemas.microsoft.com/office/drawing/2014/main" id="{31F93E39-1B96-A44E-B540-A30E3AF325E6}"/>
              </a:ext>
            </a:extLst>
          </p:cNvPr>
          <p:cNvSpPr txBox="1"/>
          <p:nvPr/>
        </p:nvSpPr>
        <p:spPr>
          <a:xfrm>
            <a:off x="835298" y="1215517"/>
            <a:ext cx="9893662" cy="2591479"/>
          </a:xfrm>
          <a:prstGeom prst="rect">
            <a:avLst/>
          </a:prstGeom>
          <a:noFill/>
        </p:spPr>
        <p:txBody>
          <a:bodyPr wrap="square" rtlCol="0">
            <a:spAutoFit/>
          </a:bodyPr>
          <a:lstStyle/>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We proved two key conclusions</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High Space Efficiency. When the space usage is greater than </a:t>
            </a:r>
            <a:r>
              <a:rPr lang="en-US" altLang="zh-CN" sz="2000" u="sng" dirty="0">
                <a:cs typeface="Arial" panose="020B0604020202020204" pitchFamily="34" charset="0"/>
              </a:rPr>
              <a:t>1.756L per L-bit value, </a:t>
            </a:r>
            <a:r>
              <a:rPr lang="en-US" altLang="zh-CN" sz="2000" dirty="0" err="1">
                <a:cs typeface="Arial" panose="020B0604020202020204" pitchFamily="34" charset="0"/>
              </a:rPr>
              <a:t>VisionEmbedder</a:t>
            </a:r>
            <a:r>
              <a:rPr lang="en-US" altLang="zh-CN" sz="2000" dirty="0">
                <a:cs typeface="Arial" panose="020B0604020202020204" pitchFamily="34" charset="0"/>
              </a:rPr>
              <a:t> with </a:t>
            </a:r>
            <a:r>
              <a:rPr lang="en-US" altLang="zh-CN" sz="2000" dirty="0" err="1">
                <a:cs typeface="Arial" panose="020B0604020202020204" pitchFamily="34" charset="0"/>
              </a:rPr>
              <a:t>MaxDepth</a:t>
            </a:r>
            <a:r>
              <a:rPr lang="en-US" altLang="zh-CN" sz="2000" dirty="0">
                <a:cs typeface="Arial" panose="020B0604020202020204" pitchFamily="34" charset="0"/>
              </a:rPr>
              <a:t>=1 can successfully perform dynamic updates, i.e., stop in amortized constant time.</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Low Failure Rate. For n consecutive insertions, the probability of encountering an update failure is O(1/n).</a:t>
            </a: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18</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1A87ED9B-AE6D-CEE2-A83F-7F705F5E6828}"/>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Mathematical Analysis</a:t>
            </a:r>
          </a:p>
        </p:txBody>
      </p:sp>
    </p:spTree>
    <p:custDataLst>
      <p:tags r:id="rId1"/>
    </p:custDataLst>
    <p:extLst>
      <p:ext uri="{BB962C8B-B14F-4D97-AF65-F5344CB8AC3E}">
        <p14:creationId xmlns:p14="http://schemas.microsoft.com/office/powerpoint/2010/main" val="1755267170"/>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a:extLst>
              <a:ext uri="{FF2B5EF4-FFF2-40B4-BE49-F238E27FC236}">
                <a16:creationId xmlns:a16="http://schemas.microsoft.com/office/drawing/2014/main" id="{31F93E39-1B96-A44E-B540-A30E3AF325E6}"/>
              </a:ext>
            </a:extLst>
          </p:cNvPr>
          <p:cNvSpPr txBox="1"/>
          <p:nvPr/>
        </p:nvSpPr>
        <p:spPr>
          <a:xfrm>
            <a:off x="835298" y="1215517"/>
            <a:ext cx="9893662" cy="3422475"/>
          </a:xfrm>
          <a:prstGeom prst="rect">
            <a:avLst/>
          </a:prstGeom>
          <a:noFill/>
        </p:spPr>
        <p:txBody>
          <a:bodyPr wrap="square" rtlCol="0">
            <a:spAutoFit/>
          </a:bodyPr>
          <a:lstStyle/>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Existing solutions:</a:t>
            </a:r>
          </a:p>
          <a:p>
            <a:pPr marL="1257300" lvl="2" indent="-342900" algn="just">
              <a:lnSpc>
                <a:spcPct val="120000"/>
              </a:lnSpc>
              <a:spcAft>
                <a:spcPts val="1200"/>
              </a:spcAft>
              <a:buFont typeface="Wingdings" panose="05000000000000000000" pitchFamily="2" charset="2"/>
              <a:buChar char="p"/>
            </a:pPr>
            <a:r>
              <a:rPr lang="en-US" altLang="zh-CN" sz="2000" dirty="0" err="1">
                <a:cs typeface="Arial" panose="020B0604020202020204" pitchFamily="34" charset="0"/>
              </a:rPr>
              <a:t>Bloomier</a:t>
            </a:r>
            <a:r>
              <a:rPr lang="en-US" altLang="zh-CN" sz="2000" dirty="0">
                <a:cs typeface="Arial" panose="020B0604020202020204" pitchFamily="34" charset="0"/>
              </a:rPr>
              <a:t>, Othello, Coloring Embedder and Ludo. Ludo is an improved version of Othello, with a similar failure probability.</a:t>
            </a:r>
          </a:p>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Datasets:</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Random dataset (most difficult to encode), </a:t>
            </a:r>
            <a:r>
              <a:rPr lang="en-US" altLang="zh-CN" sz="2000" dirty="0" err="1">
                <a:cs typeface="Arial" panose="020B0604020202020204" pitchFamily="34" charset="0"/>
              </a:rPr>
              <a:t>MACTable</a:t>
            </a:r>
            <a:r>
              <a:rPr lang="en-US" altLang="zh-CN" sz="2000" dirty="0">
                <a:cs typeface="Arial" panose="020B0604020202020204" pitchFamily="34" charset="0"/>
              </a:rPr>
              <a:t>, </a:t>
            </a:r>
            <a:r>
              <a:rPr lang="en-US" altLang="zh-CN" sz="2000" dirty="0" err="1">
                <a:cs typeface="Arial" panose="020B0604020202020204" pitchFamily="34" charset="0"/>
              </a:rPr>
              <a:t>MachineLearning</a:t>
            </a:r>
            <a:r>
              <a:rPr lang="en-US" altLang="zh-CN" sz="2000" dirty="0">
                <a:cs typeface="Arial" panose="020B0604020202020204" pitchFamily="34" charset="0"/>
              </a:rPr>
              <a:t>, DBLP</a:t>
            </a:r>
          </a:p>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Key Results:</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We can achieve 1.58L bits per L-bit value and a failure probability of O(1/n).</a:t>
            </a: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19</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1A87ED9B-AE6D-CEE2-A83F-7F705F5E6828}"/>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Evaluation</a:t>
            </a:r>
          </a:p>
        </p:txBody>
      </p:sp>
    </p:spTree>
    <p:custDataLst>
      <p:tags r:id="rId1"/>
    </p:custDataLst>
    <p:extLst>
      <p:ext uri="{BB962C8B-B14F-4D97-AF65-F5344CB8AC3E}">
        <p14:creationId xmlns:p14="http://schemas.microsoft.com/office/powerpoint/2010/main" val="280478211"/>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Background: Key-Value Table</a:t>
            </a: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2</a:t>
            </a:fld>
            <a:r>
              <a:rPr lang="zh-CN" altLang="en-US" dirty="0"/>
              <a:t> </a:t>
            </a:r>
            <a:r>
              <a:rPr lang="en-US" altLang="zh-CN" dirty="0"/>
              <a:t>/</a:t>
            </a:r>
            <a:r>
              <a:rPr lang="zh-CN" altLang="en-US" dirty="0"/>
              <a:t> </a:t>
            </a:r>
            <a:r>
              <a:rPr lang="en-US" altLang="zh-CN" dirty="0"/>
              <a:t>26</a:t>
            </a:r>
            <a:endParaRPr lang="zh-CN" altLang="en-US" dirty="0"/>
          </a:p>
        </p:txBody>
      </p:sp>
      <p:graphicFrame>
        <p:nvGraphicFramePr>
          <p:cNvPr id="75" name="表格 74">
            <a:extLst>
              <a:ext uri="{FF2B5EF4-FFF2-40B4-BE49-F238E27FC236}">
                <a16:creationId xmlns:a16="http://schemas.microsoft.com/office/drawing/2014/main" id="{46B5011C-9F56-87AA-620C-09153706A692}"/>
              </a:ext>
            </a:extLst>
          </p:cNvPr>
          <p:cNvGraphicFramePr>
            <a:graphicFrameLocks noGrp="1"/>
          </p:cNvGraphicFramePr>
          <p:nvPr>
            <p:extLst>
              <p:ext uri="{D42A27DB-BD31-4B8C-83A1-F6EECF244321}">
                <p14:modId xmlns:p14="http://schemas.microsoft.com/office/powerpoint/2010/main" val="3242044"/>
              </p:ext>
            </p:extLst>
          </p:nvPr>
        </p:nvGraphicFramePr>
        <p:xfrm>
          <a:off x="4592746" y="1951616"/>
          <a:ext cx="2540476" cy="1828800"/>
        </p:xfrm>
        <a:graphic>
          <a:graphicData uri="http://schemas.openxmlformats.org/drawingml/2006/table">
            <a:tbl>
              <a:tblPr firstRow="1" bandRow="1">
                <a:tableStyleId>{9DCAF9ED-07DC-4A11-8D7F-57B35C25682E}</a:tableStyleId>
              </a:tblPr>
              <a:tblGrid>
                <a:gridCol w="1270238">
                  <a:extLst>
                    <a:ext uri="{9D8B030D-6E8A-4147-A177-3AD203B41FA5}">
                      <a16:colId xmlns:a16="http://schemas.microsoft.com/office/drawing/2014/main" val="1026151214"/>
                    </a:ext>
                  </a:extLst>
                </a:gridCol>
                <a:gridCol w="1270238">
                  <a:extLst>
                    <a:ext uri="{9D8B030D-6E8A-4147-A177-3AD203B41FA5}">
                      <a16:colId xmlns:a16="http://schemas.microsoft.com/office/drawing/2014/main" val="4106789569"/>
                    </a:ext>
                  </a:extLst>
                </a:gridCol>
              </a:tblGrid>
              <a:tr h="318608">
                <a:tc>
                  <a:txBody>
                    <a:bodyPr/>
                    <a:lstStyle/>
                    <a:p>
                      <a:r>
                        <a:rPr lang="en-US" altLang="zh-CN" sz="2400" dirty="0"/>
                        <a:t>KEY</a:t>
                      </a:r>
                      <a:endParaRPr lang="zh-CN" altLang="en-US" sz="2400" dirty="0"/>
                    </a:p>
                  </a:txBody>
                  <a:tcPr>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tcPr>
                </a:tc>
                <a:tc>
                  <a:txBody>
                    <a:bodyPr/>
                    <a:lstStyle/>
                    <a:p>
                      <a:r>
                        <a:rPr lang="en-US" altLang="zh-CN" sz="2400" dirty="0"/>
                        <a:t>VALUE</a:t>
                      </a:r>
                      <a:endParaRPr lang="zh-CN" altLang="en-US" sz="2400" dirty="0"/>
                    </a:p>
                  </a:txBody>
                  <a:tcPr>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tcPr>
                </a:tc>
                <a:extLst>
                  <a:ext uri="{0D108BD9-81ED-4DB2-BD59-A6C34878D82A}">
                    <a16:rowId xmlns:a16="http://schemas.microsoft.com/office/drawing/2014/main" val="2802462456"/>
                  </a:ext>
                </a:extLst>
              </a:tr>
              <a:tr h="318608">
                <a:tc>
                  <a:txBody>
                    <a:bodyPr/>
                    <a:lstStyle/>
                    <a:p>
                      <a:r>
                        <a:rPr lang="en-US" altLang="zh-CN" sz="2400" dirty="0"/>
                        <a:t>Alice</a:t>
                      </a:r>
                      <a:endParaRPr lang="zh-CN" altLang="en-US" sz="2400" dirty="0"/>
                    </a:p>
                  </a:txBody>
                  <a:tcPr>
                    <a:lnR w="12700" cap="flat" cmpd="sng" algn="ctr">
                      <a:solidFill>
                        <a:schemeClr val="accent2"/>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tcPr>
                </a:tc>
                <a:tc>
                  <a:txBody>
                    <a:bodyPr/>
                    <a:lstStyle/>
                    <a:p>
                      <a:r>
                        <a:rPr lang="en-US" altLang="zh-CN" sz="2400" dirty="0"/>
                        <a:t>0</a:t>
                      </a:r>
                      <a:endParaRPr lang="zh-CN" altLang="en-US" sz="2400" dirty="0"/>
                    </a:p>
                  </a:txBody>
                  <a:tcPr>
                    <a:lnL w="12700" cap="flat" cmpd="sng" algn="ctr">
                      <a:solidFill>
                        <a:schemeClr val="accent2"/>
                      </a:solidFill>
                      <a:prstDash val="solid"/>
                      <a:round/>
                      <a:headEnd type="none" w="med" len="med"/>
                      <a:tailEnd type="none" w="med" len="med"/>
                    </a:lnL>
                    <a:lnT w="28575" cap="flat" cmpd="sng" algn="ctr">
                      <a:solidFill>
                        <a:schemeClr val="accent2">
                          <a:lumMod val="50000"/>
                        </a:schemeClr>
                      </a:solidFill>
                      <a:prstDash val="solid"/>
                      <a:round/>
                      <a:headEnd type="none" w="med" len="med"/>
                      <a:tailEnd type="none" w="med" len="med"/>
                    </a:lnT>
                  </a:tcPr>
                </a:tc>
                <a:extLst>
                  <a:ext uri="{0D108BD9-81ED-4DB2-BD59-A6C34878D82A}">
                    <a16:rowId xmlns:a16="http://schemas.microsoft.com/office/drawing/2014/main" val="1143758837"/>
                  </a:ext>
                </a:extLst>
              </a:tr>
              <a:tr h="318608">
                <a:tc>
                  <a:txBody>
                    <a:bodyPr/>
                    <a:lstStyle/>
                    <a:p>
                      <a:r>
                        <a:rPr lang="en-US" altLang="zh-CN" sz="2400" dirty="0"/>
                        <a:t>Bob</a:t>
                      </a:r>
                      <a:endParaRPr lang="zh-CN" altLang="en-US" sz="2400" dirty="0"/>
                    </a:p>
                  </a:txBody>
                  <a:tcPr>
                    <a:lnR w="12700" cap="flat" cmpd="sng" algn="ctr">
                      <a:solidFill>
                        <a:schemeClr val="accent2"/>
                      </a:solidFill>
                      <a:prstDash val="solid"/>
                      <a:round/>
                      <a:headEnd type="none" w="med" len="med"/>
                      <a:tailEnd type="none" w="med" len="med"/>
                    </a:lnR>
                  </a:tcPr>
                </a:tc>
                <a:tc>
                  <a:txBody>
                    <a:bodyPr/>
                    <a:lstStyle/>
                    <a:p>
                      <a:r>
                        <a:rPr lang="en-US" altLang="zh-CN" sz="2400" dirty="0"/>
                        <a:t>1</a:t>
                      </a:r>
                      <a:endParaRPr lang="zh-CN" altLang="en-US" sz="2400" dirty="0"/>
                    </a:p>
                  </a:txBody>
                  <a:tcP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1908621437"/>
                  </a:ext>
                </a:extLst>
              </a:tr>
              <a:tr h="318608">
                <a:tc>
                  <a:txBody>
                    <a:bodyPr/>
                    <a:lstStyle/>
                    <a:p>
                      <a:r>
                        <a:rPr lang="en-US" altLang="zh-CN" sz="2400" dirty="0"/>
                        <a:t>Coco</a:t>
                      </a:r>
                      <a:endParaRPr lang="zh-CN" altLang="en-US" sz="2400" dirty="0"/>
                    </a:p>
                  </a:txBody>
                  <a:tcPr>
                    <a:lnR w="12700" cap="flat" cmpd="sng" algn="ctr">
                      <a:solidFill>
                        <a:schemeClr val="accent2"/>
                      </a:solidFill>
                      <a:prstDash val="solid"/>
                      <a:round/>
                      <a:headEnd type="none" w="med" len="med"/>
                      <a:tailEnd type="none" w="med" len="med"/>
                    </a:lnR>
                  </a:tcPr>
                </a:tc>
                <a:tc>
                  <a:txBody>
                    <a:bodyPr/>
                    <a:lstStyle/>
                    <a:p>
                      <a:r>
                        <a:rPr lang="en-US" altLang="zh-CN" sz="2400" dirty="0"/>
                        <a:t>0</a:t>
                      </a:r>
                      <a:endParaRPr lang="zh-CN" altLang="en-US" sz="2400" dirty="0"/>
                    </a:p>
                  </a:txBody>
                  <a:tcP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2919995906"/>
                  </a:ext>
                </a:extLst>
              </a:tr>
            </a:tbl>
          </a:graphicData>
        </a:graphic>
      </p:graphicFrame>
      <p:cxnSp>
        <p:nvCxnSpPr>
          <p:cNvPr id="77" name="直接箭头连接符 76">
            <a:extLst>
              <a:ext uri="{FF2B5EF4-FFF2-40B4-BE49-F238E27FC236}">
                <a16:creationId xmlns:a16="http://schemas.microsoft.com/office/drawing/2014/main" id="{B22D31B1-B3DE-E9E3-19A7-4B0C1EE95E33}"/>
              </a:ext>
            </a:extLst>
          </p:cNvPr>
          <p:cNvCxnSpPr>
            <a:cxnSpLocks/>
          </p:cNvCxnSpPr>
          <p:nvPr/>
        </p:nvCxnSpPr>
        <p:spPr>
          <a:xfrm flipV="1">
            <a:off x="2280738" y="2379391"/>
            <a:ext cx="2122968" cy="15508"/>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8" name="文本框 77">
            <a:extLst>
              <a:ext uri="{FF2B5EF4-FFF2-40B4-BE49-F238E27FC236}">
                <a16:creationId xmlns:a16="http://schemas.microsoft.com/office/drawing/2014/main" id="{5172C80A-3535-9292-C881-F11FB62D0D9E}"/>
              </a:ext>
            </a:extLst>
          </p:cNvPr>
          <p:cNvSpPr txBox="1"/>
          <p:nvPr/>
        </p:nvSpPr>
        <p:spPr>
          <a:xfrm>
            <a:off x="2562649" y="1881026"/>
            <a:ext cx="1559145" cy="461665"/>
          </a:xfrm>
          <a:prstGeom prst="rect">
            <a:avLst/>
          </a:prstGeom>
          <a:noFill/>
        </p:spPr>
        <p:txBody>
          <a:bodyPr wrap="none" rtlCol="0">
            <a:spAutoFit/>
          </a:bodyPr>
          <a:lstStyle/>
          <a:p>
            <a:r>
              <a:rPr lang="en-US" altLang="zh-CN" sz="2400" dirty="0"/>
              <a:t>INPUT: KEY</a:t>
            </a:r>
            <a:endParaRPr lang="zh-CN" altLang="en-US" sz="2400" dirty="0"/>
          </a:p>
        </p:txBody>
      </p:sp>
      <p:cxnSp>
        <p:nvCxnSpPr>
          <p:cNvPr id="83" name="直接箭头连接符 82">
            <a:extLst>
              <a:ext uri="{FF2B5EF4-FFF2-40B4-BE49-F238E27FC236}">
                <a16:creationId xmlns:a16="http://schemas.microsoft.com/office/drawing/2014/main" id="{AB2D1EDA-92E0-3265-3443-88AA80FE13D9}"/>
              </a:ext>
            </a:extLst>
          </p:cNvPr>
          <p:cNvCxnSpPr>
            <a:cxnSpLocks/>
          </p:cNvCxnSpPr>
          <p:nvPr/>
        </p:nvCxnSpPr>
        <p:spPr>
          <a:xfrm>
            <a:off x="7354644" y="2404200"/>
            <a:ext cx="3030291" cy="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4" name="文本框 83">
            <a:extLst>
              <a:ext uri="{FF2B5EF4-FFF2-40B4-BE49-F238E27FC236}">
                <a16:creationId xmlns:a16="http://schemas.microsoft.com/office/drawing/2014/main" id="{EE0B05B7-37C1-D2BF-4D88-A067ABB60606}"/>
              </a:ext>
            </a:extLst>
          </p:cNvPr>
          <p:cNvSpPr txBox="1"/>
          <p:nvPr/>
        </p:nvSpPr>
        <p:spPr>
          <a:xfrm>
            <a:off x="7322262" y="1917726"/>
            <a:ext cx="2182521" cy="461665"/>
          </a:xfrm>
          <a:prstGeom prst="rect">
            <a:avLst/>
          </a:prstGeom>
          <a:noFill/>
        </p:spPr>
        <p:txBody>
          <a:bodyPr wrap="none" rtlCol="0">
            <a:spAutoFit/>
          </a:bodyPr>
          <a:lstStyle/>
          <a:p>
            <a:r>
              <a:rPr lang="en-US" altLang="zh-CN" sz="2400" dirty="0"/>
              <a:t>OUTPUT: VALUE</a:t>
            </a:r>
          </a:p>
        </p:txBody>
      </p:sp>
    </p:spTree>
    <p:custDataLst>
      <p:tags r:id="rId1"/>
    </p:custDataLst>
    <p:extLst>
      <p:ext uri="{BB962C8B-B14F-4D97-AF65-F5344CB8AC3E}">
        <p14:creationId xmlns:p14="http://schemas.microsoft.com/office/powerpoint/2010/main" val="3089593304"/>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a:extLst>
              <a:ext uri="{FF2B5EF4-FFF2-40B4-BE49-F238E27FC236}">
                <a16:creationId xmlns:a16="http://schemas.microsoft.com/office/drawing/2014/main" id="{31F93E39-1B96-A44E-B540-A30E3AF325E6}"/>
              </a:ext>
            </a:extLst>
          </p:cNvPr>
          <p:cNvSpPr txBox="1"/>
          <p:nvPr/>
        </p:nvSpPr>
        <p:spPr>
          <a:xfrm>
            <a:off x="835299" y="1215517"/>
            <a:ext cx="4819189" cy="2745367"/>
          </a:xfrm>
          <a:prstGeom prst="rect">
            <a:avLst/>
          </a:prstGeom>
          <a:noFill/>
        </p:spPr>
        <p:txBody>
          <a:bodyPr wrap="square" rtlCol="0">
            <a:spAutoFit/>
          </a:bodyPr>
          <a:lstStyle/>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Space Cost</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Ours: 1.58L bits per L-bit value</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Compared to the existing best Othello (2.2L), we improved it by 50%.</a:t>
            </a:r>
          </a:p>
          <a:p>
            <a:pPr marL="1257300" lvl="2" indent="-342900" algn="just">
              <a:lnSpc>
                <a:spcPct val="120000"/>
              </a:lnSpc>
              <a:spcAft>
                <a:spcPts val="1200"/>
              </a:spcAft>
              <a:buFont typeface="Wingdings" panose="05000000000000000000" pitchFamily="2" charset="2"/>
              <a:buChar char="p"/>
            </a:pPr>
            <a:endParaRPr lang="en-US" altLang="zh-CN" sz="2000" dirty="0">
              <a:cs typeface="Arial" panose="020B0604020202020204" pitchFamily="34" charset="0"/>
            </a:endParaRP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20</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1A87ED9B-AE6D-CEE2-A83F-7F705F5E6828}"/>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Evaluation</a:t>
            </a:r>
          </a:p>
        </p:txBody>
      </p:sp>
      <p:pic>
        <p:nvPicPr>
          <p:cNvPr id="5" name="图片 4">
            <a:extLst>
              <a:ext uri="{FF2B5EF4-FFF2-40B4-BE49-F238E27FC236}">
                <a16:creationId xmlns:a16="http://schemas.microsoft.com/office/drawing/2014/main" id="{6E361124-B6CF-12B6-02E7-79A1B4F90521}"/>
              </a:ext>
            </a:extLst>
          </p:cNvPr>
          <p:cNvPicPr>
            <a:picLocks noChangeAspect="1"/>
          </p:cNvPicPr>
          <p:nvPr/>
        </p:nvPicPr>
        <p:blipFill>
          <a:blip r:embed="rId4"/>
          <a:stretch>
            <a:fillRect/>
          </a:stretch>
        </p:blipFill>
        <p:spPr>
          <a:xfrm>
            <a:off x="6018414" y="1443913"/>
            <a:ext cx="6134793" cy="4156657"/>
          </a:xfrm>
          <a:prstGeom prst="rect">
            <a:avLst/>
          </a:prstGeom>
        </p:spPr>
      </p:pic>
    </p:spTree>
    <p:custDataLst>
      <p:tags r:id="rId1"/>
    </p:custDataLst>
    <p:extLst>
      <p:ext uri="{BB962C8B-B14F-4D97-AF65-F5344CB8AC3E}">
        <p14:creationId xmlns:p14="http://schemas.microsoft.com/office/powerpoint/2010/main" val="3936726813"/>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a:extLst>
              <a:ext uri="{FF2B5EF4-FFF2-40B4-BE49-F238E27FC236}">
                <a16:creationId xmlns:a16="http://schemas.microsoft.com/office/drawing/2014/main" id="{31F93E39-1B96-A44E-B540-A30E3AF325E6}"/>
              </a:ext>
            </a:extLst>
          </p:cNvPr>
          <p:cNvSpPr txBox="1"/>
          <p:nvPr/>
        </p:nvSpPr>
        <p:spPr>
          <a:xfrm>
            <a:off x="835299" y="1215517"/>
            <a:ext cx="4839524" cy="2806922"/>
          </a:xfrm>
          <a:prstGeom prst="rect">
            <a:avLst/>
          </a:prstGeom>
          <a:noFill/>
        </p:spPr>
        <p:txBody>
          <a:bodyPr wrap="square" rtlCol="0">
            <a:spAutoFit/>
          </a:bodyPr>
          <a:lstStyle/>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Update Failure Frequency</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As can be seen, our algorithm has a failure rate at the O(1/n) level, the same as </a:t>
            </a:r>
            <a:r>
              <a:rPr lang="en-US" altLang="zh-CN" sz="2000" dirty="0" err="1">
                <a:cs typeface="Arial" panose="020B0604020202020204" pitchFamily="34" charset="0"/>
              </a:rPr>
              <a:t>Bloomier</a:t>
            </a:r>
            <a:r>
              <a:rPr lang="en-US" altLang="zh-CN" sz="2000" dirty="0">
                <a:cs typeface="Arial" panose="020B0604020202020204" pitchFamily="34" charset="0"/>
              </a:rPr>
              <a:t>, under different scales of n and L. Meanwhile, the failure rate of other solutions is close to 1.</a:t>
            </a: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21</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1A87ED9B-AE6D-CEE2-A83F-7F705F5E6828}"/>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Evaluation</a:t>
            </a:r>
          </a:p>
        </p:txBody>
      </p:sp>
      <p:pic>
        <p:nvPicPr>
          <p:cNvPr id="4" name="图片 3">
            <a:extLst>
              <a:ext uri="{FF2B5EF4-FFF2-40B4-BE49-F238E27FC236}">
                <a16:creationId xmlns:a16="http://schemas.microsoft.com/office/drawing/2014/main" id="{B2D0B311-8B09-ED06-34C1-627BD03222ED}"/>
              </a:ext>
            </a:extLst>
          </p:cNvPr>
          <p:cNvPicPr>
            <a:picLocks noChangeAspect="1"/>
          </p:cNvPicPr>
          <p:nvPr/>
        </p:nvPicPr>
        <p:blipFill rotWithShape="1">
          <a:blip r:embed="rId4"/>
          <a:srcRect r="4676"/>
          <a:stretch/>
        </p:blipFill>
        <p:spPr>
          <a:xfrm>
            <a:off x="5752407" y="1572441"/>
            <a:ext cx="6439593" cy="3875144"/>
          </a:xfrm>
          <a:prstGeom prst="rect">
            <a:avLst/>
          </a:prstGeom>
        </p:spPr>
      </p:pic>
    </p:spTree>
    <p:custDataLst>
      <p:tags r:id="rId1"/>
    </p:custDataLst>
    <p:extLst>
      <p:ext uri="{BB962C8B-B14F-4D97-AF65-F5344CB8AC3E}">
        <p14:creationId xmlns:p14="http://schemas.microsoft.com/office/powerpoint/2010/main" val="2991800084"/>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a:extLst>
              <a:ext uri="{FF2B5EF4-FFF2-40B4-BE49-F238E27FC236}">
                <a16:creationId xmlns:a16="http://schemas.microsoft.com/office/drawing/2014/main" id="{31F93E39-1B96-A44E-B540-A30E3AF325E6}"/>
              </a:ext>
            </a:extLst>
          </p:cNvPr>
          <p:cNvSpPr txBox="1"/>
          <p:nvPr/>
        </p:nvSpPr>
        <p:spPr>
          <a:xfrm>
            <a:off x="835299" y="1215517"/>
            <a:ext cx="4839524" cy="3114699"/>
          </a:xfrm>
          <a:prstGeom prst="rect">
            <a:avLst/>
          </a:prstGeom>
          <a:noFill/>
        </p:spPr>
        <p:txBody>
          <a:bodyPr wrap="square" rtlCol="0">
            <a:spAutoFit/>
          </a:bodyPr>
          <a:lstStyle/>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Update Latency Distribution</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Due to the extremely low failure rate, the tail latency of our updates is significantly better than other solutions.</a:t>
            </a:r>
          </a:p>
          <a:p>
            <a:pPr marL="1257300" lvl="2" indent="-342900" algn="just">
              <a:lnSpc>
                <a:spcPct val="120000"/>
              </a:lnSpc>
              <a:spcAft>
                <a:spcPts val="1200"/>
              </a:spcAft>
              <a:buFont typeface="Wingdings" panose="05000000000000000000" pitchFamily="2" charset="2"/>
              <a:buChar char="p"/>
            </a:pPr>
            <a:endParaRPr lang="en-US" altLang="zh-CN" sz="2000" dirty="0">
              <a:cs typeface="Arial" panose="020B0604020202020204" pitchFamily="34" charset="0"/>
            </a:endParaRPr>
          </a:p>
          <a:p>
            <a:pPr marL="1257300" lvl="2" indent="-342900" algn="just">
              <a:lnSpc>
                <a:spcPct val="120000"/>
              </a:lnSpc>
              <a:spcAft>
                <a:spcPts val="1200"/>
              </a:spcAft>
              <a:buFont typeface="Wingdings" panose="05000000000000000000" pitchFamily="2" charset="2"/>
              <a:buChar char="p"/>
            </a:pPr>
            <a:endParaRPr lang="en-US" altLang="zh-CN" sz="2000" dirty="0">
              <a:cs typeface="Arial" panose="020B0604020202020204" pitchFamily="34" charset="0"/>
            </a:endParaRP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22</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1A87ED9B-AE6D-CEE2-A83F-7F705F5E6828}"/>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Evaluation</a:t>
            </a:r>
          </a:p>
        </p:txBody>
      </p:sp>
      <p:pic>
        <p:nvPicPr>
          <p:cNvPr id="11" name="图片 10">
            <a:extLst>
              <a:ext uri="{FF2B5EF4-FFF2-40B4-BE49-F238E27FC236}">
                <a16:creationId xmlns:a16="http://schemas.microsoft.com/office/drawing/2014/main" id="{CCF47B6D-4F43-A4EE-B0F0-2454E6DECF87}"/>
              </a:ext>
            </a:extLst>
          </p:cNvPr>
          <p:cNvPicPr>
            <a:picLocks noChangeAspect="1"/>
          </p:cNvPicPr>
          <p:nvPr/>
        </p:nvPicPr>
        <p:blipFill>
          <a:blip r:embed="rId4"/>
          <a:stretch>
            <a:fillRect/>
          </a:stretch>
        </p:blipFill>
        <p:spPr>
          <a:xfrm>
            <a:off x="6334314" y="1407423"/>
            <a:ext cx="5857686" cy="3749112"/>
          </a:xfrm>
          <a:prstGeom prst="rect">
            <a:avLst/>
          </a:prstGeom>
        </p:spPr>
      </p:pic>
    </p:spTree>
    <p:custDataLst>
      <p:tags r:id="rId1"/>
    </p:custDataLst>
    <p:extLst>
      <p:ext uri="{BB962C8B-B14F-4D97-AF65-F5344CB8AC3E}">
        <p14:creationId xmlns:p14="http://schemas.microsoft.com/office/powerpoint/2010/main" val="2558993978"/>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a:extLst>
              <a:ext uri="{FF2B5EF4-FFF2-40B4-BE49-F238E27FC236}">
                <a16:creationId xmlns:a16="http://schemas.microsoft.com/office/drawing/2014/main" id="{31F93E39-1B96-A44E-B540-A30E3AF325E6}"/>
              </a:ext>
            </a:extLst>
          </p:cNvPr>
          <p:cNvSpPr txBox="1"/>
          <p:nvPr/>
        </p:nvSpPr>
        <p:spPr>
          <a:xfrm>
            <a:off x="835299" y="1215517"/>
            <a:ext cx="3925123" cy="4068806"/>
          </a:xfrm>
          <a:prstGeom prst="rect">
            <a:avLst/>
          </a:prstGeom>
          <a:noFill/>
        </p:spPr>
        <p:txBody>
          <a:bodyPr wrap="square" rtlCol="0">
            <a:spAutoFit/>
          </a:bodyPr>
          <a:lstStyle/>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Update Throughput</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When we use the same space (2.3) as the comparison solutions, our solution is significantly the fastest.</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When using less space (1.7), we are slower than Othello when n is small.</a:t>
            </a: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23</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1A87ED9B-AE6D-CEE2-A83F-7F705F5E6828}"/>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Evaluation</a:t>
            </a:r>
          </a:p>
        </p:txBody>
      </p:sp>
      <p:pic>
        <p:nvPicPr>
          <p:cNvPr id="5" name="图片 4">
            <a:extLst>
              <a:ext uri="{FF2B5EF4-FFF2-40B4-BE49-F238E27FC236}">
                <a16:creationId xmlns:a16="http://schemas.microsoft.com/office/drawing/2014/main" id="{F253EC43-2A48-0F2C-2994-3354132FA4F9}"/>
              </a:ext>
            </a:extLst>
          </p:cNvPr>
          <p:cNvPicPr>
            <a:picLocks noChangeAspect="1"/>
          </p:cNvPicPr>
          <p:nvPr/>
        </p:nvPicPr>
        <p:blipFill>
          <a:blip r:embed="rId4"/>
          <a:stretch>
            <a:fillRect/>
          </a:stretch>
        </p:blipFill>
        <p:spPr>
          <a:xfrm>
            <a:off x="5287067" y="1823259"/>
            <a:ext cx="6904933" cy="3583292"/>
          </a:xfrm>
          <a:prstGeom prst="rect">
            <a:avLst/>
          </a:prstGeom>
        </p:spPr>
      </p:pic>
    </p:spTree>
    <p:custDataLst>
      <p:tags r:id="rId1"/>
    </p:custDataLst>
    <p:extLst>
      <p:ext uri="{BB962C8B-B14F-4D97-AF65-F5344CB8AC3E}">
        <p14:creationId xmlns:p14="http://schemas.microsoft.com/office/powerpoint/2010/main" val="2428945690"/>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a:extLst>
              <a:ext uri="{FF2B5EF4-FFF2-40B4-BE49-F238E27FC236}">
                <a16:creationId xmlns:a16="http://schemas.microsoft.com/office/drawing/2014/main" id="{31F93E39-1B96-A44E-B540-A30E3AF325E6}"/>
              </a:ext>
            </a:extLst>
          </p:cNvPr>
          <p:cNvSpPr txBox="1"/>
          <p:nvPr/>
        </p:nvSpPr>
        <p:spPr>
          <a:xfrm>
            <a:off x="835299" y="1215517"/>
            <a:ext cx="4427043" cy="3330142"/>
          </a:xfrm>
          <a:prstGeom prst="rect">
            <a:avLst/>
          </a:prstGeom>
          <a:noFill/>
        </p:spPr>
        <p:txBody>
          <a:bodyPr wrap="square" rtlCol="0">
            <a:spAutoFit/>
          </a:bodyPr>
          <a:lstStyle/>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Lookup Throughput</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When L=1, our speed is comparable to the fastest, Othello.</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When L&gt;1, Othello's speed decreases as L increases, while our speed is less affected by L.</a:t>
            </a: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24</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1A87ED9B-AE6D-CEE2-A83F-7F705F5E6828}"/>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Evaluation</a:t>
            </a:r>
          </a:p>
        </p:txBody>
      </p:sp>
      <p:pic>
        <p:nvPicPr>
          <p:cNvPr id="4" name="图片 3">
            <a:extLst>
              <a:ext uri="{FF2B5EF4-FFF2-40B4-BE49-F238E27FC236}">
                <a16:creationId xmlns:a16="http://schemas.microsoft.com/office/drawing/2014/main" id="{2CE24CCE-60DC-E1DA-C5AC-0A231269FFC6}"/>
              </a:ext>
            </a:extLst>
          </p:cNvPr>
          <p:cNvPicPr>
            <a:picLocks noChangeAspect="1"/>
          </p:cNvPicPr>
          <p:nvPr/>
        </p:nvPicPr>
        <p:blipFill>
          <a:blip r:embed="rId4"/>
          <a:stretch>
            <a:fillRect/>
          </a:stretch>
        </p:blipFill>
        <p:spPr>
          <a:xfrm>
            <a:off x="5340064" y="2175780"/>
            <a:ext cx="6135656" cy="3268803"/>
          </a:xfrm>
          <a:prstGeom prst="rect">
            <a:avLst/>
          </a:prstGeom>
        </p:spPr>
      </p:pic>
    </p:spTree>
    <p:custDataLst>
      <p:tags r:id="rId1"/>
    </p:custDataLst>
    <p:extLst>
      <p:ext uri="{BB962C8B-B14F-4D97-AF65-F5344CB8AC3E}">
        <p14:creationId xmlns:p14="http://schemas.microsoft.com/office/powerpoint/2010/main" val="2601432778"/>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文本框 65">
            <a:extLst>
              <a:ext uri="{FF2B5EF4-FFF2-40B4-BE49-F238E27FC236}">
                <a16:creationId xmlns:a16="http://schemas.microsoft.com/office/drawing/2014/main" id="{31F93E39-1B96-A44E-B540-A30E3AF325E6}"/>
              </a:ext>
            </a:extLst>
          </p:cNvPr>
          <p:cNvSpPr txBox="1"/>
          <p:nvPr/>
        </p:nvSpPr>
        <p:spPr>
          <a:xfrm>
            <a:off x="835299" y="1215517"/>
            <a:ext cx="3925123" cy="2068259"/>
          </a:xfrm>
          <a:prstGeom prst="rect">
            <a:avLst/>
          </a:prstGeom>
          <a:noFill/>
        </p:spPr>
        <p:txBody>
          <a:bodyPr wrap="square" rtlCol="0">
            <a:spAutoFit/>
          </a:bodyPr>
          <a:lstStyle/>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Multi-threading</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We tested the speed of 1~16 threads. As can be seen, the acceleration effect is significant.</a:t>
            </a: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25</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1A87ED9B-AE6D-CEE2-A83F-7F705F5E6828}"/>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Evaluation</a:t>
            </a:r>
          </a:p>
        </p:txBody>
      </p:sp>
      <p:pic>
        <p:nvPicPr>
          <p:cNvPr id="5" name="图片 4">
            <a:extLst>
              <a:ext uri="{FF2B5EF4-FFF2-40B4-BE49-F238E27FC236}">
                <a16:creationId xmlns:a16="http://schemas.microsoft.com/office/drawing/2014/main" id="{54BAE9D8-60DC-E91F-DD0B-80AD984BF34E}"/>
              </a:ext>
            </a:extLst>
          </p:cNvPr>
          <p:cNvPicPr>
            <a:picLocks noChangeAspect="1"/>
          </p:cNvPicPr>
          <p:nvPr/>
        </p:nvPicPr>
        <p:blipFill>
          <a:blip r:embed="rId4"/>
          <a:stretch>
            <a:fillRect/>
          </a:stretch>
        </p:blipFill>
        <p:spPr>
          <a:xfrm>
            <a:off x="5195042" y="1581387"/>
            <a:ext cx="6226562" cy="3865111"/>
          </a:xfrm>
          <a:prstGeom prst="rect">
            <a:avLst/>
          </a:prstGeom>
        </p:spPr>
      </p:pic>
    </p:spTree>
    <p:custDataLst>
      <p:tags r:id="rId1"/>
    </p:custDataLst>
    <p:extLst>
      <p:ext uri="{BB962C8B-B14F-4D97-AF65-F5344CB8AC3E}">
        <p14:creationId xmlns:p14="http://schemas.microsoft.com/office/powerpoint/2010/main" val="3401338614"/>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26</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1A87ED9B-AE6D-CEE2-A83F-7F705F5E6828}"/>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Evaluation</a:t>
            </a:r>
          </a:p>
        </p:txBody>
      </p:sp>
      <p:sp>
        <p:nvSpPr>
          <p:cNvPr id="8" name="文本框 7">
            <a:extLst>
              <a:ext uri="{FF2B5EF4-FFF2-40B4-BE49-F238E27FC236}">
                <a16:creationId xmlns:a16="http://schemas.microsoft.com/office/drawing/2014/main" id="{80EDAEC5-222D-09A7-F6E1-CF5F6ED5EF2B}"/>
              </a:ext>
            </a:extLst>
          </p:cNvPr>
          <p:cNvSpPr txBox="1"/>
          <p:nvPr/>
        </p:nvSpPr>
        <p:spPr>
          <a:xfrm>
            <a:off x="835298" y="1215517"/>
            <a:ext cx="9893662" cy="2529923"/>
          </a:xfrm>
          <a:prstGeom prst="rect">
            <a:avLst/>
          </a:prstGeom>
          <a:noFill/>
        </p:spPr>
        <p:txBody>
          <a:bodyPr wrap="square" rtlCol="0">
            <a:spAutoFit/>
          </a:bodyPr>
          <a:lstStyle/>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A large number of other tests are detailed in the paper</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Performance under different datasets</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Stability of lookup and update speeds</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Stability of space cost</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Implementation on FPGA</a:t>
            </a:r>
          </a:p>
        </p:txBody>
      </p:sp>
    </p:spTree>
    <p:custDataLst>
      <p:tags r:id="rId1"/>
    </p:custDataLst>
    <p:extLst>
      <p:ext uri="{BB962C8B-B14F-4D97-AF65-F5344CB8AC3E}">
        <p14:creationId xmlns:p14="http://schemas.microsoft.com/office/powerpoint/2010/main" val="1726225619"/>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27</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1A87ED9B-AE6D-CEE2-A83F-7F705F5E6828}"/>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Conclusion</a:t>
            </a:r>
          </a:p>
        </p:txBody>
      </p:sp>
      <p:sp>
        <p:nvSpPr>
          <p:cNvPr id="8" name="文本框 7">
            <a:extLst>
              <a:ext uri="{FF2B5EF4-FFF2-40B4-BE49-F238E27FC236}">
                <a16:creationId xmlns:a16="http://schemas.microsoft.com/office/drawing/2014/main" id="{80EDAEC5-222D-09A7-F6E1-CF5F6ED5EF2B}"/>
              </a:ext>
            </a:extLst>
          </p:cNvPr>
          <p:cNvSpPr txBox="1"/>
          <p:nvPr/>
        </p:nvSpPr>
        <p:spPr>
          <a:xfrm>
            <a:off x="835298" y="1215517"/>
            <a:ext cx="9893662" cy="2591479"/>
          </a:xfrm>
          <a:prstGeom prst="rect">
            <a:avLst/>
          </a:prstGeom>
          <a:noFill/>
        </p:spPr>
        <p:txBody>
          <a:bodyPr wrap="square" rtlCol="0">
            <a:spAutoFit/>
          </a:bodyPr>
          <a:lstStyle/>
          <a:p>
            <a:pPr marL="800100" lvl="1" indent="-342900" algn="just">
              <a:lnSpc>
                <a:spcPct val="120000"/>
              </a:lnSpc>
              <a:spcAft>
                <a:spcPts val="1200"/>
              </a:spcAft>
              <a:buFont typeface="Wingdings" panose="05000000000000000000" pitchFamily="2" charset="2"/>
              <a:buChar char="p"/>
            </a:pPr>
            <a:r>
              <a:rPr lang="en-US" altLang="zh-CN" sz="2000" dirty="0" err="1">
                <a:cs typeface="Arial" panose="020B0604020202020204" pitchFamily="34" charset="0"/>
              </a:rPr>
              <a:t>VisionEmbedder</a:t>
            </a:r>
            <a:r>
              <a:rPr lang="en-US" altLang="zh-CN" sz="2000" dirty="0">
                <a:cs typeface="Arial" panose="020B0604020202020204" pitchFamily="34" charset="0"/>
              </a:rPr>
              <a:t>: The first value-only key-value lookup solution with amortized constant update time and O(1/n) failure probability.</a:t>
            </a:r>
          </a:p>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Comparison: Compared with existing solutions, </a:t>
            </a:r>
            <a:r>
              <a:rPr lang="en-US" altLang="zh-CN" sz="2000" dirty="0" err="1">
                <a:cs typeface="Arial" panose="020B0604020202020204" pitchFamily="34" charset="0"/>
              </a:rPr>
              <a:t>VisionEmbedder</a:t>
            </a:r>
            <a:r>
              <a:rPr lang="en-US" altLang="zh-CN" sz="2000" dirty="0">
                <a:cs typeface="Arial" panose="020B0604020202020204" pitchFamily="34" charset="0"/>
              </a:rPr>
              <a:t> reduces the update failure by n times and saves 50% redundant memory - from 2.2L bits to 1.6L bits.</a:t>
            </a:r>
          </a:p>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Validation: Results are proven by rigorous mathematical analysis and extensive experiments.</a:t>
            </a:r>
          </a:p>
        </p:txBody>
      </p:sp>
    </p:spTree>
    <p:custDataLst>
      <p:tags r:id="rId1"/>
    </p:custDataLst>
    <p:extLst>
      <p:ext uri="{BB962C8B-B14F-4D97-AF65-F5344CB8AC3E}">
        <p14:creationId xmlns:p14="http://schemas.microsoft.com/office/powerpoint/2010/main" val="3046322348"/>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28</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1A87ED9B-AE6D-CEE2-A83F-7F705F5E6828}"/>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Q&amp;A</a:t>
            </a:r>
          </a:p>
        </p:txBody>
      </p:sp>
      <p:sp>
        <p:nvSpPr>
          <p:cNvPr id="8" name="文本框 7">
            <a:extLst>
              <a:ext uri="{FF2B5EF4-FFF2-40B4-BE49-F238E27FC236}">
                <a16:creationId xmlns:a16="http://schemas.microsoft.com/office/drawing/2014/main" id="{80EDAEC5-222D-09A7-F6E1-CF5F6ED5EF2B}"/>
              </a:ext>
            </a:extLst>
          </p:cNvPr>
          <p:cNvSpPr txBox="1"/>
          <p:nvPr/>
        </p:nvSpPr>
        <p:spPr>
          <a:xfrm>
            <a:off x="835298" y="1215517"/>
            <a:ext cx="9893662" cy="1483483"/>
          </a:xfrm>
          <a:prstGeom prst="rect">
            <a:avLst/>
          </a:prstGeom>
          <a:noFill/>
        </p:spPr>
        <p:txBody>
          <a:bodyPr wrap="square" rtlCol="0">
            <a:spAutoFit/>
          </a:bodyPr>
          <a:lstStyle/>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E-mail: yuhan.wu@pku.edu.cn</a:t>
            </a:r>
          </a:p>
          <a:p>
            <a:pPr marL="800100" lvl="1" indent="-342900" algn="just">
              <a:lnSpc>
                <a:spcPct val="120000"/>
              </a:lnSpc>
              <a:spcAft>
                <a:spcPts val="1200"/>
              </a:spcAft>
              <a:buFont typeface="Wingdings" panose="05000000000000000000" pitchFamily="2" charset="2"/>
              <a:buChar char="p"/>
            </a:pPr>
            <a:r>
              <a:rPr lang="en-US" altLang="zh-CN" sz="2000" dirty="0" err="1">
                <a:cs typeface="Arial" panose="020B0604020202020204" pitchFamily="34" charset="0"/>
              </a:rPr>
              <a:t>Wechat</a:t>
            </a:r>
            <a:r>
              <a:rPr lang="en-US" altLang="zh-CN" sz="2000" dirty="0">
                <a:cs typeface="Arial" panose="020B0604020202020204" pitchFamily="34" charset="0"/>
              </a:rPr>
              <a:t> ID: </a:t>
            </a:r>
            <a:r>
              <a:rPr lang="en-US" altLang="zh-CN" sz="2000" dirty="0" err="1">
                <a:cs typeface="Arial" panose="020B0604020202020204" pitchFamily="34" charset="0"/>
              </a:rPr>
              <a:t>yuhanwuuu</a:t>
            </a:r>
            <a:endParaRPr lang="en-US" altLang="zh-CN" sz="2000" dirty="0">
              <a:cs typeface="Arial" panose="020B0604020202020204" pitchFamily="34" charset="0"/>
            </a:endParaRPr>
          </a:p>
          <a:p>
            <a:pPr marL="800100" lvl="1" indent="-342900" algn="just">
              <a:lnSpc>
                <a:spcPct val="120000"/>
              </a:lnSpc>
              <a:spcAft>
                <a:spcPts val="1200"/>
              </a:spcAft>
              <a:buFont typeface="Wingdings" panose="05000000000000000000" pitchFamily="2" charset="2"/>
              <a:buChar char="p"/>
            </a:pPr>
            <a:endParaRPr lang="en-US" altLang="zh-CN" sz="2000" dirty="0">
              <a:cs typeface="Arial" panose="020B0604020202020204" pitchFamily="34" charset="0"/>
            </a:endParaRPr>
          </a:p>
        </p:txBody>
      </p:sp>
    </p:spTree>
    <p:custDataLst>
      <p:tags r:id="rId1"/>
    </p:custDataLst>
    <p:extLst>
      <p:ext uri="{BB962C8B-B14F-4D97-AF65-F5344CB8AC3E}">
        <p14:creationId xmlns:p14="http://schemas.microsoft.com/office/powerpoint/2010/main" val="3311300862"/>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Background: Key-Value Lookup</a:t>
            </a: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3</a:t>
            </a:fld>
            <a:r>
              <a:rPr lang="zh-CN" altLang="en-US" dirty="0"/>
              <a:t> </a:t>
            </a:r>
            <a:r>
              <a:rPr lang="en-US" altLang="zh-CN" dirty="0"/>
              <a:t>/</a:t>
            </a:r>
            <a:r>
              <a:rPr lang="zh-CN" altLang="en-US" dirty="0"/>
              <a:t> </a:t>
            </a:r>
            <a:r>
              <a:rPr lang="en-US" altLang="zh-CN" dirty="0"/>
              <a:t>26</a:t>
            </a:r>
            <a:endParaRPr lang="zh-CN" altLang="en-US" dirty="0"/>
          </a:p>
        </p:txBody>
      </p:sp>
      <p:graphicFrame>
        <p:nvGraphicFramePr>
          <p:cNvPr id="75" name="表格 74">
            <a:extLst>
              <a:ext uri="{FF2B5EF4-FFF2-40B4-BE49-F238E27FC236}">
                <a16:creationId xmlns:a16="http://schemas.microsoft.com/office/drawing/2014/main" id="{46B5011C-9F56-87AA-620C-09153706A692}"/>
              </a:ext>
            </a:extLst>
          </p:cNvPr>
          <p:cNvGraphicFramePr>
            <a:graphicFrameLocks noGrp="1"/>
          </p:cNvGraphicFramePr>
          <p:nvPr>
            <p:extLst>
              <p:ext uri="{D42A27DB-BD31-4B8C-83A1-F6EECF244321}">
                <p14:modId xmlns:p14="http://schemas.microsoft.com/office/powerpoint/2010/main" val="1351124281"/>
              </p:ext>
            </p:extLst>
          </p:nvPr>
        </p:nvGraphicFramePr>
        <p:xfrm>
          <a:off x="4592746" y="1951616"/>
          <a:ext cx="2540476" cy="1828800"/>
        </p:xfrm>
        <a:graphic>
          <a:graphicData uri="http://schemas.openxmlformats.org/drawingml/2006/table">
            <a:tbl>
              <a:tblPr firstRow="1" bandRow="1">
                <a:tableStyleId>{9DCAF9ED-07DC-4A11-8D7F-57B35C25682E}</a:tableStyleId>
              </a:tblPr>
              <a:tblGrid>
                <a:gridCol w="1270238">
                  <a:extLst>
                    <a:ext uri="{9D8B030D-6E8A-4147-A177-3AD203B41FA5}">
                      <a16:colId xmlns:a16="http://schemas.microsoft.com/office/drawing/2014/main" val="1026151214"/>
                    </a:ext>
                  </a:extLst>
                </a:gridCol>
                <a:gridCol w="1270238">
                  <a:extLst>
                    <a:ext uri="{9D8B030D-6E8A-4147-A177-3AD203B41FA5}">
                      <a16:colId xmlns:a16="http://schemas.microsoft.com/office/drawing/2014/main" val="4106789569"/>
                    </a:ext>
                  </a:extLst>
                </a:gridCol>
              </a:tblGrid>
              <a:tr h="318608">
                <a:tc>
                  <a:txBody>
                    <a:bodyPr/>
                    <a:lstStyle/>
                    <a:p>
                      <a:r>
                        <a:rPr lang="en-US" altLang="zh-CN" sz="2400" dirty="0"/>
                        <a:t>KEY</a:t>
                      </a:r>
                      <a:endParaRPr lang="zh-CN" altLang="en-US" sz="2400" dirty="0"/>
                    </a:p>
                  </a:txBody>
                  <a:tcPr>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tcPr>
                </a:tc>
                <a:tc>
                  <a:txBody>
                    <a:bodyPr/>
                    <a:lstStyle/>
                    <a:p>
                      <a:r>
                        <a:rPr lang="en-US" altLang="zh-CN" sz="2400" dirty="0"/>
                        <a:t>VALUE</a:t>
                      </a:r>
                      <a:endParaRPr lang="zh-CN" altLang="en-US" sz="2400" dirty="0"/>
                    </a:p>
                  </a:txBody>
                  <a:tcPr>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tcPr>
                </a:tc>
                <a:extLst>
                  <a:ext uri="{0D108BD9-81ED-4DB2-BD59-A6C34878D82A}">
                    <a16:rowId xmlns:a16="http://schemas.microsoft.com/office/drawing/2014/main" val="2802462456"/>
                  </a:ext>
                </a:extLst>
              </a:tr>
              <a:tr h="318608">
                <a:tc>
                  <a:txBody>
                    <a:bodyPr/>
                    <a:lstStyle/>
                    <a:p>
                      <a:r>
                        <a:rPr lang="en-US" altLang="zh-CN" sz="2400" dirty="0"/>
                        <a:t>Alice</a:t>
                      </a:r>
                      <a:endParaRPr lang="zh-CN" altLang="en-US" sz="2400" dirty="0"/>
                    </a:p>
                  </a:txBody>
                  <a:tcPr>
                    <a:lnR w="12700" cap="flat" cmpd="sng" algn="ctr">
                      <a:solidFill>
                        <a:schemeClr val="accent2"/>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tcPr>
                </a:tc>
                <a:tc>
                  <a:txBody>
                    <a:bodyPr/>
                    <a:lstStyle/>
                    <a:p>
                      <a:r>
                        <a:rPr lang="en-US" altLang="zh-CN" sz="2400" dirty="0"/>
                        <a:t>0</a:t>
                      </a:r>
                      <a:endParaRPr lang="zh-CN" altLang="en-US" sz="2400" dirty="0"/>
                    </a:p>
                  </a:txBody>
                  <a:tcPr>
                    <a:lnL w="12700" cap="flat" cmpd="sng" algn="ctr">
                      <a:solidFill>
                        <a:schemeClr val="accent2"/>
                      </a:solidFill>
                      <a:prstDash val="solid"/>
                      <a:round/>
                      <a:headEnd type="none" w="med" len="med"/>
                      <a:tailEnd type="none" w="med" len="med"/>
                    </a:lnL>
                    <a:lnT w="28575" cap="flat" cmpd="sng" algn="ctr">
                      <a:solidFill>
                        <a:schemeClr val="accent2">
                          <a:lumMod val="50000"/>
                        </a:schemeClr>
                      </a:solidFill>
                      <a:prstDash val="solid"/>
                      <a:round/>
                      <a:headEnd type="none" w="med" len="med"/>
                      <a:tailEnd type="none" w="med" len="med"/>
                    </a:lnT>
                  </a:tcPr>
                </a:tc>
                <a:extLst>
                  <a:ext uri="{0D108BD9-81ED-4DB2-BD59-A6C34878D82A}">
                    <a16:rowId xmlns:a16="http://schemas.microsoft.com/office/drawing/2014/main" val="1143758837"/>
                  </a:ext>
                </a:extLst>
              </a:tr>
              <a:tr h="318608">
                <a:tc>
                  <a:txBody>
                    <a:bodyPr/>
                    <a:lstStyle/>
                    <a:p>
                      <a:r>
                        <a:rPr lang="en-US" altLang="zh-CN" sz="2400" dirty="0"/>
                        <a:t>Bob</a:t>
                      </a:r>
                      <a:endParaRPr lang="zh-CN" altLang="en-US" sz="2400" dirty="0"/>
                    </a:p>
                  </a:txBody>
                  <a:tcPr>
                    <a:lnR w="12700" cap="flat" cmpd="sng" algn="ctr">
                      <a:solidFill>
                        <a:schemeClr val="accent2"/>
                      </a:solidFill>
                      <a:prstDash val="solid"/>
                      <a:round/>
                      <a:headEnd type="none" w="med" len="med"/>
                      <a:tailEnd type="none" w="med" len="med"/>
                    </a:lnR>
                  </a:tcPr>
                </a:tc>
                <a:tc>
                  <a:txBody>
                    <a:bodyPr/>
                    <a:lstStyle/>
                    <a:p>
                      <a:r>
                        <a:rPr lang="en-US" altLang="zh-CN" sz="2400" dirty="0"/>
                        <a:t>1</a:t>
                      </a:r>
                      <a:endParaRPr lang="zh-CN" altLang="en-US" sz="2400" dirty="0"/>
                    </a:p>
                  </a:txBody>
                  <a:tcP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1908621437"/>
                  </a:ext>
                </a:extLst>
              </a:tr>
              <a:tr h="318608">
                <a:tc>
                  <a:txBody>
                    <a:bodyPr/>
                    <a:lstStyle/>
                    <a:p>
                      <a:r>
                        <a:rPr lang="en-US" altLang="zh-CN" sz="2400" dirty="0"/>
                        <a:t>Coco</a:t>
                      </a:r>
                      <a:endParaRPr lang="zh-CN" altLang="en-US" sz="2400" dirty="0"/>
                    </a:p>
                  </a:txBody>
                  <a:tcPr>
                    <a:lnR w="12700" cap="flat" cmpd="sng" algn="ctr">
                      <a:solidFill>
                        <a:schemeClr val="accent2"/>
                      </a:solidFill>
                      <a:prstDash val="solid"/>
                      <a:round/>
                      <a:headEnd type="none" w="med" len="med"/>
                      <a:tailEnd type="none" w="med" len="med"/>
                    </a:lnR>
                  </a:tcPr>
                </a:tc>
                <a:tc>
                  <a:txBody>
                    <a:bodyPr/>
                    <a:lstStyle/>
                    <a:p>
                      <a:r>
                        <a:rPr lang="en-US" altLang="zh-CN" sz="2400" dirty="0"/>
                        <a:t>0</a:t>
                      </a:r>
                      <a:endParaRPr lang="zh-CN" altLang="en-US" sz="2400" dirty="0"/>
                    </a:p>
                  </a:txBody>
                  <a:tcP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2919995906"/>
                  </a:ext>
                </a:extLst>
              </a:tr>
            </a:tbl>
          </a:graphicData>
        </a:graphic>
      </p:graphicFrame>
      <p:cxnSp>
        <p:nvCxnSpPr>
          <p:cNvPr id="77" name="直接箭头连接符 76">
            <a:extLst>
              <a:ext uri="{FF2B5EF4-FFF2-40B4-BE49-F238E27FC236}">
                <a16:creationId xmlns:a16="http://schemas.microsoft.com/office/drawing/2014/main" id="{B22D31B1-B3DE-E9E3-19A7-4B0C1EE95E33}"/>
              </a:ext>
            </a:extLst>
          </p:cNvPr>
          <p:cNvCxnSpPr>
            <a:cxnSpLocks/>
          </p:cNvCxnSpPr>
          <p:nvPr/>
        </p:nvCxnSpPr>
        <p:spPr>
          <a:xfrm flipV="1">
            <a:off x="2280738" y="2379391"/>
            <a:ext cx="2122968" cy="15508"/>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78" name="文本框 77">
            <a:extLst>
              <a:ext uri="{FF2B5EF4-FFF2-40B4-BE49-F238E27FC236}">
                <a16:creationId xmlns:a16="http://schemas.microsoft.com/office/drawing/2014/main" id="{5172C80A-3535-9292-C881-F11FB62D0D9E}"/>
              </a:ext>
            </a:extLst>
          </p:cNvPr>
          <p:cNvSpPr txBox="1"/>
          <p:nvPr/>
        </p:nvSpPr>
        <p:spPr>
          <a:xfrm>
            <a:off x="2562649" y="1881026"/>
            <a:ext cx="1559145" cy="461665"/>
          </a:xfrm>
          <a:prstGeom prst="rect">
            <a:avLst/>
          </a:prstGeom>
          <a:noFill/>
        </p:spPr>
        <p:txBody>
          <a:bodyPr wrap="none" rtlCol="0">
            <a:spAutoFit/>
          </a:bodyPr>
          <a:lstStyle/>
          <a:p>
            <a:r>
              <a:rPr lang="en-US" altLang="zh-CN" sz="2400" dirty="0"/>
              <a:t>INPUT: KEY</a:t>
            </a:r>
            <a:endParaRPr lang="zh-CN" altLang="en-US" sz="2400" dirty="0"/>
          </a:p>
        </p:txBody>
      </p:sp>
      <p:cxnSp>
        <p:nvCxnSpPr>
          <p:cNvPr id="83" name="直接箭头连接符 82">
            <a:extLst>
              <a:ext uri="{FF2B5EF4-FFF2-40B4-BE49-F238E27FC236}">
                <a16:creationId xmlns:a16="http://schemas.microsoft.com/office/drawing/2014/main" id="{AB2D1EDA-92E0-3265-3443-88AA80FE13D9}"/>
              </a:ext>
            </a:extLst>
          </p:cNvPr>
          <p:cNvCxnSpPr>
            <a:cxnSpLocks/>
          </p:cNvCxnSpPr>
          <p:nvPr/>
        </p:nvCxnSpPr>
        <p:spPr>
          <a:xfrm>
            <a:off x="7354644" y="2404200"/>
            <a:ext cx="3030291" cy="0"/>
          </a:xfrm>
          <a:prstGeom prst="straightConnector1">
            <a:avLst/>
          </a:prstGeom>
          <a:ln w="38100"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84" name="文本框 83">
            <a:extLst>
              <a:ext uri="{FF2B5EF4-FFF2-40B4-BE49-F238E27FC236}">
                <a16:creationId xmlns:a16="http://schemas.microsoft.com/office/drawing/2014/main" id="{EE0B05B7-37C1-D2BF-4D88-A067ABB60606}"/>
              </a:ext>
            </a:extLst>
          </p:cNvPr>
          <p:cNvSpPr txBox="1"/>
          <p:nvPr/>
        </p:nvSpPr>
        <p:spPr>
          <a:xfrm>
            <a:off x="7322262" y="1917726"/>
            <a:ext cx="2182521" cy="461665"/>
          </a:xfrm>
          <a:prstGeom prst="rect">
            <a:avLst/>
          </a:prstGeom>
          <a:noFill/>
        </p:spPr>
        <p:txBody>
          <a:bodyPr wrap="none" rtlCol="0">
            <a:spAutoFit/>
          </a:bodyPr>
          <a:lstStyle/>
          <a:p>
            <a:r>
              <a:rPr lang="en-US" altLang="zh-CN" sz="2400" dirty="0"/>
              <a:t>OUTPUT: VALUE</a:t>
            </a:r>
          </a:p>
        </p:txBody>
      </p:sp>
      <p:cxnSp>
        <p:nvCxnSpPr>
          <p:cNvPr id="86" name="直接箭头连接符 85">
            <a:extLst>
              <a:ext uri="{FF2B5EF4-FFF2-40B4-BE49-F238E27FC236}">
                <a16:creationId xmlns:a16="http://schemas.microsoft.com/office/drawing/2014/main" id="{672AC8DD-F0A3-9B19-1CA1-B2A92A1D6E77}"/>
              </a:ext>
            </a:extLst>
          </p:cNvPr>
          <p:cNvCxnSpPr>
            <a:cxnSpLocks/>
            <a:stCxn id="92" idx="0"/>
          </p:cNvCxnSpPr>
          <p:nvPr/>
        </p:nvCxnSpPr>
        <p:spPr>
          <a:xfrm flipV="1">
            <a:off x="2927162" y="2699723"/>
            <a:ext cx="1476544" cy="1039219"/>
          </a:xfrm>
          <a:prstGeom prst="straightConnector1">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0" name="圆柱体 89">
            <a:extLst>
              <a:ext uri="{FF2B5EF4-FFF2-40B4-BE49-F238E27FC236}">
                <a16:creationId xmlns:a16="http://schemas.microsoft.com/office/drawing/2014/main" id="{29021298-7A2F-57F5-8F0B-FF886F583B52}"/>
              </a:ext>
            </a:extLst>
          </p:cNvPr>
          <p:cNvSpPr/>
          <p:nvPr/>
        </p:nvSpPr>
        <p:spPr>
          <a:xfrm>
            <a:off x="10055168" y="3100797"/>
            <a:ext cx="1758759" cy="1071475"/>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Node 0</a:t>
            </a:r>
            <a:endParaRPr lang="zh-CN" altLang="en-US" sz="2400" b="1" dirty="0">
              <a:solidFill>
                <a:schemeClr val="tx1"/>
              </a:solidFill>
            </a:endParaRPr>
          </a:p>
        </p:txBody>
      </p:sp>
      <p:sp>
        <p:nvSpPr>
          <p:cNvPr id="91" name="圆柱体 90">
            <a:extLst>
              <a:ext uri="{FF2B5EF4-FFF2-40B4-BE49-F238E27FC236}">
                <a16:creationId xmlns:a16="http://schemas.microsoft.com/office/drawing/2014/main" id="{229BC4DF-450F-B17A-408A-3BA916D09ED7}"/>
              </a:ext>
            </a:extLst>
          </p:cNvPr>
          <p:cNvSpPr/>
          <p:nvPr/>
        </p:nvSpPr>
        <p:spPr>
          <a:xfrm>
            <a:off x="10055168" y="4749138"/>
            <a:ext cx="1758759" cy="1071475"/>
          </a:xfrm>
          <a:prstGeom prst="can">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a:solidFill>
                  <a:schemeClr val="tx1"/>
                </a:solidFill>
              </a:rPr>
              <a:t>Node 1</a:t>
            </a:r>
            <a:endParaRPr lang="zh-CN" altLang="en-US" sz="2400" b="1" dirty="0">
              <a:solidFill>
                <a:schemeClr val="tx1"/>
              </a:solidFill>
            </a:endParaRPr>
          </a:p>
        </p:txBody>
      </p:sp>
      <p:sp>
        <p:nvSpPr>
          <p:cNvPr id="92" name="云形 91">
            <a:extLst>
              <a:ext uri="{FF2B5EF4-FFF2-40B4-BE49-F238E27FC236}">
                <a16:creationId xmlns:a16="http://schemas.microsoft.com/office/drawing/2014/main" id="{C687BDD9-6F50-7C89-F8E7-BEE0C1ADD99C}"/>
              </a:ext>
            </a:extLst>
          </p:cNvPr>
          <p:cNvSpPr/>
          <p:nvPr/>
        </p:nvSpPr>
        <p:spPr>
          <a:xfrm>
            <a:off x="1169869" y="3281742"/>
            <a:ext cx="1758759" cy="914400"/>
          </a:xfrm>
          <a:prstGeom prst="clou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Alice</a:t>
            </a:r>
            <a:endParaRPr lang="zh-CN" altLang="en-US" sz="3200" dirty="0">
              <a:solidFill>
                <a:schemeClr val="tx1"/>
              </a:solidFill>
            </a:endParaRPr>
          </a:p>
        </p:txBody>
      </p:sp>
      <p:cxnSp>
        <p:nvCxnSpPr>
          <p:cNvPr id="93" name="直接箭头连接符 92">
            <a:extLst>
              <a:ext uri="{FF2B5EF4-FFF2-40B4-BE49-F238E27FC236}">
                <a16:creationId xmlns:a16="http://schemas.microsoft.com/office/drawing/2014/main" id="{4B84AFA2-8E37-49FD-0C7B-77BDAAE515F8}"/>
              </a:ext>
            </a:extLst>
          </p:cNvPr>
          <p:cNvCxnSpPr>
            <a:cxnSpLocks/>
            <a:endCxn id="90" idx="2"/>
          </p:cNvCxnSpPr>
          <p:nvPr/>
        </p:nvCxnSpPr>
        <p:spPr>
          <a:xfrm>
            <a:off x="7322262" y="2625394"/>
            <a:ext cx="2732906" cy="1011141"/>
          </a:xfrm>
          <a:prstGeom prst="straightConnector1">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99" name="直接箭头连接符 98">
            <a:extLst>
              <a:ext uri="{FF2B5EF4-FFF2-40B4-BE49-F238E27FC236}">
                <a16:creationId xmlns:a16="http://schemas.microsoft.com/office/drawing/2014/main" id="{F0CE85F9-D199-5346-FCF9-884A37146F03}"/>
              </a:ext>
            </a:extLst>
          </p:cNvPr>
          <p:cNvCxnSpPr>
            <a:cxnSpLocks/>
            <a:stCxn id="100" idx="0"/>
          </p:cNvCxnSpPr>
          <p:nvPr/>
        </p:nvCxnSpPr>
        <p:spPr>
          <a:xfrm flipV="1">
            <a:off x="2927162" y="3172350"/>
            <a:ext cx="1476544" cy="1910634"/>
          </a:xfrm>
          <a:prstGeom prst="straightConnector1">
            <a:avLst/>
          </a:prstGeom>
          <a:ln w="38100" cap="flat" cmpd="sng" algn="ctr">
            <a:solidFill>
              <a:schemeClr val="tx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0" name="云形 99">
            <a:extLst>
              <a:ext uri="{FF2B5EF4-FFF2-40B4-BE49-F238E27FC236}">
                <a16:creationId xmlns:a16="http://schemas.microsoft.com/office/drawing/2014/main" id="{7637D4F4-0D22-DC46-2EB8-8C1FDEDBAC90}"/>
              </a:ext>
            </a:extLst>
          </p:cNvPr>
          <p:cNvSpPr/>
          <p:nvPr/>
        </p:nvSpPr>
        <p:spPr>
          <a:xfrm>
            <a:off x="1169869" y="4625784"/>
            <a:ext cx="1758759" cy="914400"/>
          </a:xfrm>
          <a:prstGeom prst="cloud">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tx1"/>
                </a:solidFill>
              </a:rPr>
              <a:t>Bob</a:t>
            </a:r>
            <a:endParaRPr lang="zh-CN" altLang="en-US" sz="3200" dirty="0">
              <a:solidFill>
                <a:schemeClr val="tx1"/>
              </a:solidFill>
            </a:endParaRPr>
          </a:p>
        </p:txBody>
      </p:sp>
      <p:cxnSp>
        <p:nvCxnSpPr>
          <p:cNvPr id="104" name="直接箭头连接符 103">
            <a:extLst>
              <a:ext uri="{FF2B5EF4-FFF2-40B4-BE49-F238E27FC236}">
                <a16:creationId xmlns:a16="http://schemas.microsoft.com/office/drawing/2014/main" id="{611A6FF2-D0BD-F7E9-055D-1B77F7AF3275}"/>
              </a:ext>
            </a:extLst>
          </p:cNvPr>
          <p:cNvCxnSpPr>
            <a:cxnSpLocks/>
            <a:endCxn id="91" idx="2"/>
          </p:cNvCxnSpPr>
          <p:nvPr/>
        </p:nvCxnSpPr>
        <p:spPr>
          <a:xfrm>
            <a:off x="7322262" y="3100797"/>
            <a:ext cx="2732906" cy="2184079"/>
          </a:xfrm>
          <a:prstGeom prst="straightConnector1">
            <a:avLst/>
          </a:prstGeom>
          <a:ln w="38100" cap="flat" cmpd="sng" algn="ctr">
            <a:solidFill>
              <a:schemeClr val="tx1"/>
            </a:solidFill>
            <a:prstDash val="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18" name="文本框 117">
            <a:extLst>
              <a:ext uri="{FF2B5EF4-FFF2-40B4-BE49-F238E27FC236}">
                <a16:creationId xmlns:a16="http://schemas.microsoft.com/office/drawing/2014/main" id="{5305A80E-8BA8-F50D-86FF-051AAA8F8E64}"/>
              </a:ext>
            </a:extLst>
          </p:cNvPr>
          <p:cNvSpPr txBox="1"/>
          <p:nvPr/>
        </p:nvSpPr>
        <p:spPr>
          <a:xfrm>
            <a:off x="8340906" y="2618926"/>
            <a:ext cx="1303370" cy="461665"/>
          </a:xfrm>
          <a:prstGeom prst="rect">
            <a:avLst/>
          </a:prstGeom>
          <a:noFill/>
        </p:spPr>
        <p:txBody>
          <a:bodyPr wrap="none" rtlCol="0">
            <a:spAutoFit/>
          </a:bodyPr>
          <a:lstStyle/>
          <a:p>
            <a:r>
              <a:rPr lang="en-US" altLang="zh-CN" sz="2400" dirty="0"/>
              <a:t>VALUE=0</a:t>
            </a:r>
            <a:endParaRPr lang="zh-CN" altLang="en-US" sz="2400" dirty="0"/>
          </a:p>
        </p:txBody>
      </p:sp>
      <p:sp>
        <p:nvSpPr>
          <p:cNvPr id="119" name="文本框 118">
            <a:extLst>
              <a:ext uri="{FF2B5EF4-FFF2-40B4-BE49-F238E27FC236}">
                <a16:creationId xmlns:a16="http://schemas.microsoft.com/office/drawing/2014/main" id="{1C4B1BEE-CD1C-A58F-98A8-085CB4B098F1}"/>
              </a:ext>
            </a:extLst>
          </p:cNvPr>
          <p:cNvSpPr txBox="1"/>
          <p:nvPr/>
        </p:nvSpPr>
        <p:spPr>
          <a:xfrm>
            <a:off x="8340906" y="3672712"/>
            <a:ext cx="1303370" cy="461665"/>
          </a:xfrm>
          <a:prstGeom prst="rect">
            <a:avLst/>
          </a:prstGeom>
          <a:noFill/>
        </p:spPr>
        <p:txBody>
          <a:bodyPr wrap="none" rtlCol="0">
            <a:spAutoFit/>
          </a:bodyPr>
          <a:lstStyle/>
          <a:p>
            <a:r>
              <a:rPr lang="en-US" altLang="zh-CN" sz="2400" dirty="0"/>
              <a:t>VALUE=1</a:t>
            </a:r>
            <a:endParaRPr lang="zh-CN" altLang="en-US" sz="2400" dirty="0"/>
          </a:p>
        </p:txBody>
      </p:sp>
      <p:sp>
        <p:nvSpPr>
          <p:cNvPr id="2" name="文本框 1">
            <a:extLst>
              <a:ext uri="{FF2B5EF4-FFF2-40B4-BE49-F238E27FC236}">
                <a16:creationId xmlns:a16="http://schemas.microsoft.com/office/drawing/2014/main" id="{3DA9C062-86E0-63F3-704D-A729D0F3C8CE}"/>
              </a:ext>
            </a:extLst>
          </p:cNvPr>
          <p:cNvSpPr txBox="1"/>
          <p:nvPr/>
        </p:nvSpPr>
        <p:spPr>
          <a:xfrm>
            <a:off x="2834964" y="5141783"/>
            <a:ext cx="3310650" cy="523220"/>
          </a:xfrm>
          <a:prstGeom prst="rect">
            <a:avLst/>
          </a:prstGeom>
          <a:noFill/>
        </p:spPr>
        <p:txBody>
          <a:bodyPr wrap="none" rtlCol="0">
            <a:spAutoFit/>
          </a:bodyPr>
          <a:lstStyle/>
          <a:p>
            <a:r>
              <a:rPr lang="en-US" altLang="zh-CN" sz="2800" dirty="0"/>
              <a:t>Q: Where is my</a:t>
            </a:r>
            <a:r>
              <a:rPr lang="zh-CN" altLang="en-US" sz="2800" dirty="0"/>
              <a:t> </a:t>
            </a:r>
            <a:r>
              <a:rPr lang="en-US" altLang="zh-CN" sz="2800" dirty="0"/>
              <a:t>data?</a:t>
            </a:r>
            <a:endParaRPr lang="zh-CN" altLang="en-US" sz="2800" dirty="0"/>
          </a:p>
        </p:txBody>
      </p:sp>
      <p:sp>
        <p:nvSpPr>
          <p:cNvPr id="3" name="文本框 2">
            <a:extLst>
              <a:ext uri="{FF2B5EF4-FFF2-40B4-BE49-F238E27FC236}">
                <a16:creationId xmlns:a16="http://schemas.microsoft.com/office/drawing/2014/main" id="{38F48F0D-E82A-069E-A271-C9030517A48B}"/>
              </a:ext>
            </a:extLst>
          </p:cNvPr>
          <p:cNvSpPr txBox="1"/>
          <p:nvPr/>
        </p:nvSpPr>
        <p:spPr>
          <a:xfrm>
            <a:off x="6526093" y="5141783"/>
            <a:ext cx="2069797" cy="523220"/>
          </a:xfrm>
          <a:prstGeom prst="rect">
            <a:avLst/>
          </a:prstGeom>
          <a:noFill/>
        </p:spPr>
        <p:txBody>
          <a:bodyPr wrap="none" rtlCol="0">
            <a:spAutoFit/>
          </a:bodyPr>
          <a:lstStyle/>
          <a:p>
            <a:r>
              <a:rPr lang="en-US" altLang="zh-CN" sz="2800" dirty="0"/>
              <a:t> A: In Node X</a:t>
            </a:r>
          </a:p>
        </p:txBody>
      </p:sp>
      <p:sp>
        <p:nvSpPr>
          <p:cNvPr id="4" name="文本框 3">
            <a:extLst>
              <a:ext uri="{FF2B5EF4-FFF2-40B4-BE49-F238E27FC236}">
                <a16:creationId xmlns:a16="http://schemas.microsoft.com/office/drawing/2014/main" id="{ACCFA6A3-75AA-1925-D99F-D43236BC6AF5}"/>
              </a:ext>
            </a:extLst>
          </p:cNvPr>
          <p:cNvSpPr txBox="1"/>
          <p:nvPr/>
        </p:nvSpPr>
        <p:spPr>
          <a:xfrm>
            <a:off x="4698318" y="4134377"/>
            <a:ext cx="2350643" cy="523220"/>
          </a:xfrm>
          <a:prstGeom prst="rect">
            <a:avLst/>
          </a:prstGeom>
          <a:noFill/>
        </p:spPr>
        <p:txBody>
          <a:bodyPr wrap="none" rtlCol="0">
            <a:spAutoFit/>
          </a:bodyPr>
          <a:lstStyle/>
          <a:p>
            <a:r>
              <a:rPr lang="en-US" altLang="zh-CN" sz="2800" dirty="0"/>
              <a:t>Directory table</a:t>
            </a:r>
          </a:p>
        </p:txBody>
      </p:sp>
    </p:spTree>
    <p:custDataLst>
      <p:tags r:id="rId1"/>
    </p:custDataLst>
    <p:extLst>
      <p:ext uri="{BB962C8B-B14F-4D97-AF65-F5344CB8AC3E}">
        <p14:creationId xmlns:p14="http://schemas.microsoft.com/office/powerpoint/2010/main" val="1303930526"/>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Background</a:t>
            </a:r>
          </a:p>
        </p:txBody>
      </p:sp>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4</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2DEFC338-3870-A9ED-FC30-D9850D38BBB2}"/>
              </a:ext>
            </a:extLst>
          </p:cNvPr>
          <p:cNvSpPr txBox="1"/>
          <p:nvPr/>
        </p:nvSpPr>
        <p:spPr>
          <a:xfrm>
            <a:off x="835298" y="1215517"/>
            <a:ext cx="9893662" cy="4838248"/>
          </a:xfrm>
          <a:prstGeom prst="rect">
            <a:avLst/>
          </a:prstGeom>
          <a:noFill/>
        </p:spPr>
        <p:txBody>
          <a:bodyPr wrap="square" rtlCol="0">
            <a:spAutoFit/>
          </a:bodyPr>
          <a:lstStyle/>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Application Scenarios (Long KEY, short value)</a:t>
            </a:r>
          </a:p>
          <a:p>
            <a:pPr marL="1257300" lvl="2" indent="-342900" algn="just">
              <a:lnSpc>
                <a:spcPct val="120000"/>
              </a:lnSpc>
              <a:spcAft>
                <a:spcPts val="1200"/>
              </a:spcAft>
              <a:buFont typeface="Wingdings" panose="05000000000000000000" pitchFamily="2" charset="2"/>
              <a:buChar char="p"/>
            </a:pPr>
            <a:r>
              <a:rPr lang="en-US" altLang="zh-CN" sz="2000" b="1" dirty="0">
                <a:cs typeface="Arial" panose="020B0604020202020204" pitchFamily="34" charset="0"/>
              </a:rPr>
              <a:t>L4 Load Balancing: </a:t>
            </a:r>
            <a:r>
              <a:rPr lang="en-US" altLang="zh-CN" sz="2000" dirty="0">
                <a:cs typeface="Arial" panose="020B0604020202020204" pitchFamily="34" charset="0"/>
              </a:rPr>
              <a:t>KEY is a 128-bit IPV6 address, value is 4 bits, recording the 16 backend servers,</a:t>
            </a:r>
          </a:p>
          <a:p>
            <a:pPr marL="1257300" lvl="2" indent="-342900" algn="just">
              <a:lnSpc>
                <a:spcPct val="120000"/>
              </a:lnSpc>
              <a:spcAft>
                <a:spcPts val="1200"/>
              </a:spcAft>
              <a:buFont typeface="Wingdings" panose="05000000000000000000" pitchFamily="2" charset="2"/>
              <a:buChar char="p"/>
            </a:pPr>
            <a:r>
              <a:rPr lang="en-US" altLang="zh-CN" sz="2000" b="1" dirty="0">
                <a:cs typeface="Arial" panose="020B0604020202020204" pitchFamily="34" charset="0"/>
              </a:rPr>
              <a:t>Binary Classifier: </a:t>
            </a:r>
            <a:r>
              <a:rPr lang="en-US" altLang="zh-CN" sz="2000" dirty="0">
                <a:cs typeface="Arial" panose="020B0604020202020204" pitchFamily="34" charset="0"/>
              </a:rPr>
              <a:t>When Value=1 bit, it implements a binary classification of the key. Such as allowing access or not</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a:t>
            </a:r>
          </a:p>
          <a:p>
            <a:pPr marL="800100" lvl="1"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Scenario Requirements: Space Efficient</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Often deployed on network devices with </a:t>
            </a:r>
            <a:r>
              <a:rPr lang="en-US" altLang="zh-CN" sz="2000" b="1" dirty="0">
                <a:cs typeface="Arial" panose="020B0604020202020204" pitchFamily="34" charset="0"/>
              </a:rPr>
              <a:t>limited space</a:t>
            </a:r>
          </a:p>
          <a:p>
            <a:pPr marL="1257300" lvl="2" indent="-342900" algn="just">
              <a:lnSpc>
                <a:spcPct val="120000"/>
              </a:lnSpc>
              <a:spcAft>
                <a:spcPts val="1200"/>
              </a:spcAft>
              <a:buFont typeface="Wingdings" panose="05000000000000000000" pitchFamily="2" charset="2"/>
              <a:buChar char="p"/>
            </a:pPr>
            <a:r>
              <a:rPr lang="en-US" altLang="zh-CN" sz="2000" dirty="0">
                <a:cs typeface="Arial" panose="020B0604020202020204" pitchFamily="34" charset="0"/>
              </a:rPr>
              <a:t>The space occupied by the Key is too large</a:t>
            </a:r>
          </a:p>
          <a:p>
            <a:pPr marL="1257300" lvl="2" indent="-342900" algn="just">
              <a:lnSpc>
                <a:spcPct val="120000"/>
              </a:lnSpc>
              <a:spcAft>
                <a:spcPts val="1200"/>
              </a:spcAft>
              <a:buFont typeface="Wingdings" panose="05000000000000000000" pitchFamily="2" charset="2"/>
              <a:buChar char="p"/>
            </a:pPr>
            <a:r>
              <a:rPr lang="en-US" altLang="zh-CN" sz="2000" b="1" dirty="0">
                <a:cs typeface="Arial" panose="020B0604020202020204" pitchFamily="34" charset="0"/>
              </a:rPr>
              <a:t>Value Only table: </a:t>
            </a:r>
            <a:r>
              <a:rPr lang="en-US" altLang="zh-CN" sz="2000" dirty="0">
                <a:cs typeface="Arial" panose="020B0604020202020204" pitchFamily="34" charset="0"/>
              </a:rPr>
              <a:t>Does not directly store the key or its hash value (fingerprint)</a:t>
            </a:r>
          </a:p>
        </p:txBody>
      </p:sp>
      <p:graphicFrame>
        <p:nvGraphicFramePr>
          <p:cNvPr id="4" name="表格 3">
            <a:extLst>
              <a:ext uri="{FF2B5EF4-FFF2-40B4-BE49-F238E27FC236}">
                <a16:creationId xmlns:a16="http://schemas.microsoft.com/office/drawing/2014/main" id="{7EF3BC3F-075E-53BA-5118-9D962A8CECAA}"/>
              </a:ext>
            </a:extLst>
          </p:cNvPr>
          <p:cNvGraphicFramePr>
            <a:graphicFrameLocks noGrp="1"/>
          </p:cNvGraphicFramePr>
          <p:nvPr>
            <p:extLst>
              <p:ext uri="{D42A27DB-BD31-4B8C-83A1-F6EECF244321}">
                <p14:modId xmlns:p14="http://schemas.microsoft.com/office/powerpoint/2010/main" val="1125740821"/>
              </p:ext>
            </p:extLst>
          </p:nvPr>
        </p:nvGraphicFramePr>
        <p:xfrm>
          <a:off x="8951573" y="3657000"/>
          <a:ext cx="2540476" cy="1828800"/>
        </p:xfrm>
        <a:graphic>
          <a:graphicData uri="http://schemas.openxmlformats.org/drawingml/2006/table">
            <a:tbl>
              <a:tblPr firstRow="1" bandRow="1">
                <a:tableStyleId>{9DCAF9ED-07DC-4A11-8D7F-57B35C25682E}</a:tableStyleId>
              </a:tblPr>
              <a:tblGrid>
                <a:gridCol w="1270238">
                  <a:extLst>
                    <a:ext uri="{9D8B030D-6E8A-4147-A177-3AD203B41FA5}">
                      <a16:colId xmlns:a16="http://schemas.microsoft.com/office/drawing/2014/main" val="1026151214"/>
                    </a:ext>
                  </a:extLst>
                </a:gridCol>
                <a:gridCol w="1270238">
                  <a:extLst>
                    <a:ext uri="{9D8B030D-6E8A-4147-A177-3AD203B41FA5}">
                      <a16:colId xmlns:a16="http://schemas.microsoft.com/office/drawing/2014/main" val="4106789569"/>
                    </a:ext>
                  </a:extLst>
                </a:gridCol>
              </a:tblGrid>
              <a:tr h="318608">
                <a:tc>
                  <a:txBody>
                    <a:bodyPr/>
                    <a:lstStyle/>
                    <a:p>
                      <a:r>
                        <a:rPr lang="en-US" altLang="zh-CN" sz="2400" dirty="0"/>
                        <a:t>KEY</a:t>
                      </a:r>
                      <a:endParaRPr lang="zh-CN" altLang="en-US" sz="2400" dirty="0"/>
                    </a:p>
                  </a:txBody>
                  <a:tcPr>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tcPr>
                </a:tc>
                <a:tc>
                  <a:txBody>
                    <a:bodyPr/>
                    <a:lstStyle/>
                    <a:p>
                      <a:r>
                        <a:rPr lang="en-US" altLang="zh-CN" sz="2400" dirty="0"/>
                        <a:t>VALUE</a:t>
                      </a:r>
                      <a:endParaRPr lang="zh-CN" altLang="en-US" sz="2400" dirty="0"/>
                    </a:p>
                  </a:txBody>
                  <a:tcPr>
                    <a:lnL w="28575" cap="flat" cmpd="sng" algn="ctr">
                      <a:solidFill>
                        <a:schemeClr val="accent2">
                          <a:lumMod val="50000"/>
                        </a:schemeClr>
                      </a:solidFill>
                      <a:prstDash val="solid"/>
                      <a:round/>
                      <a:headEnd type="none" w="med" len="med"/>
                      <a:tailEnd type="none" w="med" len="med"/>
                    </a:lnL>
                    <a:lnR w="28575" cap="flat" cmpd="sng" algn="ctr">
                      <a:solidFill>
                        <a:schemeClr val="accent2">
                          <a:lumMod val="50000"/>
                        </a:schemeClr>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lnB w="28575" cap="flat" cmpd="sng" algn="ctr">
                      <a:solidFill>
                        <a:schemeClr val="accent2">
                          <a:lumMod val="50000"/>
                        </a:schemeClr>
                      </a:solidFill>
                      <a:prstDash val="solid"/>
                      <a:round/>
                      <a:headEnd type="none" w="med" len="med"/>
                      <a:tailEnd type="none" w="med" len="med"/>
                    </a:lnB>
                  </a:tcPr>
                </a:tc>
                <a:extLst>
                  <a:ext uri="{0D108BD9-81ED-4DB2-BD59-A6C34878D82A}">
                    <a16:rowId xmlns:a16="http://schemas.microsoft.com/office/drawing/2014/main" val="2802462456"/>
                  </a:ext>
                </a:extLst>
              </a:tr>
              <a:tr h="318608">
                <a:tc>
                  <a:txBody>
                    <a:bodyPr/>
                    <a:lstStyle/>
                    <a:p>
                      <a:r>
                        <a:rPr lang="en-US" altLang="zh-CN" sz="2400" dirty="0"/>
                        <a:t>Alice</a:t>
                      </a:r>
                      <a:endParaRPr lang="zh-CN" altLang="en-US" sz="2400" dirty="0"/>
                    </a:p>
                  </a:txBody>
                  <a:tcPr>
                    <a:lnR w="12700" cap="flat" cmpd="sng" algn="ctr">
                      <a:solidFill>
                        <a:schemeClr val="accent2"/>
                      </a:solidFill>
                      <a:prstDash val="solid"/>
                      <a:round/>
                      <a:headEnd type="none" w="med" len="med"/>
                      <a:tailEnd type="none" w="med" len="med"/>
                    </a:lnR>
                    <a:lnT w="28575" cap="flat" cmpd="sng" algn="ctr">
                      <a:solidFill>
                        <a:schemeClr val="accent2">
                          <a:lumMod val="50000"/>
                        </a:schemeClr>
                      </a:solidFill>
                      <a:prstDash val="solid"/>
                      <a:round/>
                      <a:headEnd type="none" w="med" len="med"/>
                      <a:tailEnd type="none" w="med" len="med"/>
                    </a:lnT>
                  </a:tcPr>
                </a:tc>
                <a:tc>
                  <a:txBody>
                    <a:bodyPr/>
                    <a:lstStyle/>
                    <a:p>
                      <a:r>
                        <a:rPr lang="en-US" altLang="zh-CN" sz="2400" dirty="0"/>
                        <a:t>0</a:t>
                      </a:r>
                      <a:endParaRPr lang="zh-CN" altLang="en-US" sz="2400" dirty="0"/>
                    </a:p>
                  </a:txBody>
                  <a:tcPr>
                    <a:lnL w="12700" cap="flat" cmpd="sng" algn="ctr">
                      <a:solidFill>
                        <a:schemeClr val="accent2"/>
                      </a:solidFill>
                      <a:prstDash val="solid"/>
                      <a:round/>
                      <a:headEnd type="none" w="med" len="med"/>
                      <a:tailEnd type="none" w="med" len="med"/>
                    </a:lnL>
                    <a:lnT w="28575" cap="flat" cmpd="sng" algn="ctr">
                      <a:solidFill>
                        <a:schemeClr val="accent2">
                          <a:lumMod val="50000"/>
                        </a:schemeClr>
                      </a:solidFill>
                      <a:prstDash val="solid"/>
                      <a:round/>
                      <a:headEnd type="none" w="med" len="med"/>
                      <a:tailEnd type="none" w="med" len="med"/>
                    </a:lnT>
                  </a:tcPr>
                </a:tc>
                <a:extLst>
                  <a:ext uri="{0D108BD9-81ED-4DB2-BD59-A6C34878D82A}">
                    <a16:rowId xmlns:a16="http://schemas.microsoft.com/office/drawing/2014/main" val="1143758837"/>
                  </a:ext>
                </a:extLst>
              </a:tr>
              <a:tr h="318608">
                <a:tc>
                  <a:txBody>
                    <a:bodyPr/>
                    <a:lstStyle/>
                    <a:p>
                      <a:r>
                        <a:rPr lang="en-US" altLang="zh-CN" sz="2400" dirty="0"/>
                        <a:t>Bob</a:t>
                      </a:r>
                      <a:endParaRPr lang="zh-CN" altLang="en-US" sz="2400" dirty="0"/>
                    </a:p>
                  </a:txBody>
                  <a:tcPr>
                    <a:lnR w="12700" cap="flat" cmpd="sng" algn="ctr">
                      <a:solidFill>
                        <a:schemeClr val="accent2"/>
                      </a:solidFill>
                      <a:prstDash val="solid"/>
                      <a:round/>
                      <a:headEnd type="none" w="med" len="med"/>
                      <a:tailEnd type="none" w="med" len="med"/>
                    </a:lnR>
                  </a:tcPr>
                </a:tc>
                <a:tc>
                  <a:txBody>
                    <a:bodyPr/>
                    <a:lstStyle/>
                    <a:p>
                      <a:r>
                        <a:rPr lang="en-US" altLang="zh-CN" sz="2400" dirty="0"/>
                        <a:t>1</a:t>
                      </a:r>
                      <a:endParaRPr lang="zh-CN" altLang="en-US" sz="2400" dirty="0"/>
                    </a:p>
                  </a:txBody>
                  <a:tcP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1908621437"/>
                  </a:ext>
                </a:extLst>
              </a:tr>
              <a:tr h="318608">
                <a:tc>
                  <a:txBody>
                    <a:bodyPr/>
                    <a:lstStyle/>
                    <a:p>
                      <a:r>
                        <a:rPr lang="en-US" altLang="zh-CN" sz="2400" dirty="0"/>
                        <a:t>Coco</a:t>
                      </a:r>
                      <a:endParaRPr lang="zh-CN" altLang="en-US" sz="2400" dirty="0"/>
                    </a:p>
                  </a:txBody>
                  <a:tcPr>
                    <a:lnR w="12700" cap="flat" cmpd="sng" algn="ctr">
                      <a:solidFill>
                        <a:schemeClr val="accent2"/>
                      </a:solidFill>
                      <a:prstDash val="solid"/>
                      <a:round/>
                      <a:headEnd type="none" w="med" len="med"/>
                      <a:tailEnd type="none" w="med" len="med"/>
                    </a:lnR>
                  </a:tcPr>
                </a:tc>
                <a:tc>
                  <a:txBody>
                    <a:bodyPr/>
                    <a:lstStyle/>
                    <a:p>
                      <a:r>
                        <a:rPr lang="en-US" altLang="zh-CN" sz="2400" dirty="0"/>
                        <a:t>0</a:t>
                      </a:r>
                      <a:endParaRPr lang="zh-CN" altLang="en-US" sz="2400" dirty="0"/>
                    </a:p>
                  </a:txBody>
                  <a:tcPr>
                    <a:lnL w="12700" cap="flat" cmpd="sng" algn="ctr">
                      <a:solidFill>
                        <a:schemeClr val="accent2"/>
                      </a:solidFill>
                      <a:prstDash val="solid"/>
                      <a:round/>
                      <a:headEnd type="none" w="med" len="med"/>
                      <a:tailEnd type="none" w="med" len="med"/>
                    </a:lnL>
                  </a:tcPr>
                </a:tc>
                <a:extLst>
                  <a:ext uri="{0D108BD9-81ED-4DB2-BD59-A6C34878D82A}">
                    <a16:rowId xmlns:a16="http://schemas.microsoft.com/office/drawing/2014/main" val="2919995906"/>
                  </a:ext>
                </a:extLst>
              </a:tr>
            </a:tbl>
          </a:graphicData>
        </a:graphic>
      </p:graphicFrame>
      <p:cxnSp>
        <p:nvCxnSpPr>
          <p:cNvPr id="6" name="直接连接符 5">
            <a:extLst>
              <a:ext uri="{FF2B5EF4-FFF2-40B4-BE49-F238E27FC236}">
                <a16:creationId xmlns:a16="http://schemas.microsoft.com/office/drawing/2014/main" id="{3F9CFAB0-0642-E110-2765-F78941EAF465}"/>
              </a:ext>
            </a:extLst>
          </p:cNvPr>
          <p:cNvCxnSpPr>
            <a:cxnSpLocks/>
            <a:endCxn id="4" idx="2"/>
          </p:cNvCxnSpPr>
          <p:nvPr/>
        </p:nvCxnSpPr>
        <p:spPr>
          <a:xfrm>
            <a:off x="8951573" y="3657000"/>
            <a:ext cx="1270238" cy="1828800"/>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8" name="直接连接符 7">
            <a:extLst>
              <a:ext uri="{FF2B5EF4-FFF2-40B4-BE49-F238E27FC236}">
                <a16:creationId xmlns:a16="http://schemas.microsoft.com/office/drawing/2014/main" id="{EB032170-780C-FC07-797A-CC37AA239A1D}"/>
              </a:ext>
            </a:extLst>
          </p:cNvPr>
          <p:cNvCxnSpPr>
            <a:cxnSpLocks/>
            <a:endCxn id="4" idx="0"/>
          </p:cNvCxnSpPr>
          <p:nvPr/>
        </p:nvCxnSpPr>
        <p:spPr>
          <a:xfrm flipV="1">
            <a:off x="8951573" y="3657000"/>
            <a:ext cx="1270238" cy="1856849"/>
          </a:xfrm>
          <a:prstGeom prst="line">
            <a:avLst/>
          </a:prstGeom>
          <a:ln w="76200">
            <a:solidFill>
              <a:srgbClr val="FF0000"/>
            </a:solidFill>
          </a:ln>
        </p:spPr>
        <p:style>
          <a:lnRef idx="3">
            <a:schemeClr val="accent2"/>
          </a:lnRef>
          <a:fillRef idx="0">
            <a:schemeClr val="accent2"/>
          </a:fillRef>
          <a:effectRef idx="2">
            <a:schemeClr val="accent2"/>
          </a:effectRef>
          <a:fontRef idx="minor">
            <a:schemeClr val="tx1"/>
          </a:fontRef>
        </p:style>
      </p:cxnSp>
    </p:spTree>
    <p:custDataLst>
      <p:tags r:id="rId1"/>
    </p:custDataLst>
    <p:extLst>
      <p:ext uri="{BB962C8B-B14F-4D97-AF65-F5344CB8AC3E}">
        <p14:creationId xmlns:p14="http://schemas.microsoft.com/office/powerpoint/2010/main" val="1352249099"/>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5</a:t>
            </a:fld>
            <a:r>
              <a:rPr lang="zh-CN" altLang="en-US" dirty="0"/>
              <a:t> </a:t>
            </a:r>
            <a:r>
              <a:rPr lang="en-US" altLang="zh-CN" dirty="0"/>
              <a:t>/</a:t>
            </a:r>
            <a:r>
              <a:rPr lang="zh-CN" altLang="en-US" dirty="0"/>
              <a:t> </a:t>
            </a:r>
            <a:r>
              <a:rPr lang="en-US" altLang="zh-CN" dirty="0"/>
              <a:t>26</a:t>
            </a:r>
            <a:endParaRPr lang="zh-CN" altLang="en-US" dirty="0"/>
          </a:p>
        </p:txBody>
      </p:sp>
      <p:sp>
        <p:nvSpPr>
          <p:cNvPr id="3" name="文本框 2">
            <a:extLst>
              <a:ext uri="{FF2B5EF4-FFF2-40B4-BE49-F238E27FC236}">
                <a16:creationId xmlns:a16="http://schemas.microsoft.com/office/drawing/2014/main" id="{1A87ED9B-AE6D-CEE2-A83F-7F705F5E6828}"/>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Prior Art: Value Table (</a:t>
            </a:r>
            <a:r>
              <a:rPr lang="en-US" altLang="zh-CN" sz="2800" dirty="0" err="1"/>
              <a:t>Bloomier</a:t>
            </a:r>
            <a:r>
              <a:rPr lang="en-US" altLang="zh-CN" sz="2800" dirty="0"/>
              <a:t>, IBLT, XOR Filter)</a:t>
            </a:r>
          </a:p>
        </p:txBody>
      </p:sp>
      <p:graphicFrame>
        <p:nvGraphicFramePr>
          <p:cNvPr id="75" name="表格 74">
            <a:extLst>
              <a:ext uri="{FF2B5EF4-FFF2-40B4-BE49-F238E27FC236}">
                <a16:creationId xmlns:a16="http://schemas.microsoft.com/office/drawing/2014/main" id="{75A0CDA0-6955-8015-F6E5-BCAE7B170AEA}"/>
              </a:ext>
            </a:extLst>
          </p:cNvPr>
          <p:cNvGraphicFramePr>
            <a:graphicFrameLocks noGrp="1"/>
          </p:cNvGraphicFramePr>
          <p:nvPr/>
        </p:nvGraphicFramePr>
        <p:xfrm>
          <a:off x="2490984" y="2768812"/>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p:graphicFrame>
        <p:nvGraphicFramePr>
          <p:cNvPr id="105" name="表格 104">
            <a:extLst>
              <a:ext uri="{FF2B5EF4-FFF2-40B4-BE49-F238E27FC236}">
                <a16:creationId xmlns:a16="http://schemas.microsoft.com/office/drawing/2014/main" id="{477ADDB0-0C50-4163-0F1D-7B7066A5780A}"/>
              </a:ext>
            </a:extLst>
          </p:cNvPr>
          <p:cNvGraphicFramePr>
            <a:graphicFrameLocks noGrp="1"/>
          </p:cNvGraphicFramePr>
          <p:nvPr/>
        </p:nvGraphicFramePr>
        <p:xfrm>
          <a:off x="2490984" y="3436576"/>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p:graphicFrame>
        <p:nvGraphicFramePr>
          <p:cNvPr id="106" name="表格 105">
            <a:extLst>
              <a:ext uri="{FF2B5EF4-FFF2-40B4-BE49-F238E27FC236}">
                <a16:creationId xmlns:a16="http://schemas.microsoft.com/office/drawing/2014/main" id="{533CB3B4-758F-9261-1610-B95C5AECA98D}"/>
              </a:ext>
            </a:extLst>
          </p:cNvPr>
          <p:cNvGraphicFramePr>
            <a:graphicFrameLocks noGrp="1"/>
          </p:cNvGraphicFramePr>
          <p:nvPr/>
        </p:nvGraphicFramePr>
        <p:xfrm>
          <a:off x="2490984" y="4092956"/>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p:sp>
        <p:nvSpPr>
          <p:cNvPr id="126" name="文本框 125">
            <a:extLst>
              <a:ext uri="{FF2B5EF4-FFF2-40B4-BE49-F238E27FC236}">
                <a16:creationId xmlns:a16="http://schemas.microsoft.com/office/drawing/2014/main" id="{D0E7CF3B-A725-763A-D2F9-748F49070F5A}"/>
              </a:ext>
            </a:extLst>
          </p:cNvPr>
          <p:cNvSpPr txBox="1"/>
          <p:nvPr/>
        </p:nvSpPr>
        <p:spPr>
          <a:xfrm>
            <a:off x="409467" y="3446125"/>
            <a:ext cx="2038315" cy="461665"/>
          </a:xfrm>
          <a:prstGeom prst="rect">
            <a:avLst/>
          </a:prstGeom>
          <a:noFill/>
        </p:spPr>
        <p:txBody>
          <a:bodyPr wrap="none" rtlCol="0">
            <a:spAutoFit/>
          </a:bodyPr>
          <a:lstStyle/>
          <a:p>
            <a:r>
              <a:rPr lang="en-US" altLang="zh-CN" sz="2400" dirty="0"/>
              <a:t>3 Arrays(Rows)</a:t>
            </a:r>
            <a:endParaRPr lang="zh-CN" altLang="en-US" sz="2400" dirty="0"/>
          </a:p>
        </p:txBody>
      </p:sp>
      <p:sp>
        <p:nvSpPr>
          <p:cNvPr id="127" name="文本框 126">
            <a:extLst>
              <a:ext uri="{FF2B5EF4-FFF2-40B4-BE49-F238E27FC236}">
                <a16:creationId xmlns:a16="http://schemas.microsoft.com/office/drawing/2014/main" id="{0BF3CDFB-542E-DEA9-901C-4912B6744C71}"/>
              </a:ext>
            </a:extLst>
          </p:cNvPr>
          <p:cNvSpPr txBox="1"/>
          <p:nvPr/>
        </p:nvSpPr>
        <p:spPr>
          <a:xfrm>
            <a:off x="2278225" y="2219030"/>
            <a:ext cx="2893741" cy="461665"/>
          </a:xfrm>
          <a:prstGeom prst="rect">
            <a:avLst/>
          </a:prstGeom>
          <a:noFill/>
        </p:spPr>
        <p:txBody>
          <a:bodyPr wrap="none" rtlCol="0">
            <a:spAutoFit/>
          </a:bodyPr>
          <a:lstStyle/>
          <a:p>
            <a:r>
              <a:rPr lang="en-US" altLang="zh-CN" sz="2400" dirty="0"/>
              <a:t>Width w=5 (Columns)</a:t>
            </a:r>
            <a:endParaRPr lang="zh-CN" altLang="en-US" sz="2400" dirty="0"/>
          </a:p>
        </p:txBody>
      </p:sp>
      <p:sp>
        <p:nvSpPr>
          <p:cNvPr id="128" name="文本框 127">
            <a:extLst>
              <a:ext uri="{FF2B5EF4-FFF2-40B4-BE49-F238E27FC236}">
                <a16:creationId xmlns:a16="http://schemas.microsoft.com/office/drawing/2014/main" id="{508C2CAF-1548-DDA5-46E2-96590715D722}"/>
              </a:ext>
            </a:extLst>
          </p:cNvPr>
          <p:cNvSpPr txBox="1"/>
          <p:nvPr/>
        </p:nvSpPr>
        <p:spPr>
          <a:xfrm>
            <a:off x="2639103" y="4806787"/>
            <a:ext cx="2404056" cy="461665"/>
          </a:xfrm>
          <a:prstGeom prst="rect">
            <a:avLst/>
          </a:prstGeom>
          <a:noFill/>
        </p:spPr>
        <p:txBody>
          <a:bodyPr wrap="none" rtlCol="0">
            <a:spAutoFit/>
          </a:bodyPr>
          <a:lstStyle/>
          <a:p>
            <a:r>
              <a:rPr lang="en-US" altLang="zh-CN" sz="2400" dirty="0"/>
              <a:t>‘L’-bit per integer </a:t>
            </a:r>
            <a:endParaRPr lang="zh-CN" altLang="en-US" sz="2400" dirty="0"/>
          </a:p>
        </p:txBody>
      </p:sp>
    </p:spTree>
    <p:custDataLst>
      <p:tags r:id="rId1"/>
    </p:custDataLst>
    <p:extLst>
      <p:ext uri="{BB962C8B-B14F-4D97-AF65-F5344CB8AC3E}">
        <p14:creationId xmlns:p14="http://schemas.microsoft.com/office/powerpoint/2010/main" val="3804882264"/>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6</a:t>
            </a:fld>
            <a:r>
              <a:rPr lang="zh-CN" altLang="en-US" dirty="0"/>
              <a:t> </a:t>
            </a:r>
            <a:r>
              <a:rPr lang="en-US" altLang="zh-CN" dirty="0"/>
              <a:t>/</a:t>
            </a:r>
            <a:r>
              <a:rPr lang="zh-CN" altLang="en-US" dirty="0"/>
              <a:t> </a:t>
            </a:r>
            <a:r>
              <a:rPr lang="en-US" altLang="zh-CN" dirty="0"/>
              <a:t>26</a:t>
            </a:r>
            <a:endParaRPr lang="zh-CN" altLang="en-US" dirty="0"/>
          </a:p>
        </p:txBody>
      </p:sp>
      <p:graphicFrame>
        <p:nvGraphicFramePr>
          <p:cNvPr id="129" name="表格 128">
            <a:extLst>
              <a:ext uri="{FF2B5EF4-FFF2-40B4-BE49-F238E27FC236}">
                <a16:creationId xmlns:a16="http://schemas.microsoft.com/office/drawing/2014/main" id="{2844EDD6-F91C-AF90-4F13-EBA3F5E72FDF}"/>
              </a:ext>
            </a:extLst>
          </p:cNvPr>
          <p:cNvGraphicFramePr>
            <a:graphicFrameLocks noGrp="1"/>
          </p:cNvGraphicFramePr>
          <p:nvPr>
            <p:extLst>
              <p:ext uri="{D42A27DB-BD31-4B8C-83A1-F6EECF244321}">
                <p14:modId xmlns:p14="http://schemas.microsoft.com/office/powerpoint/2010/main" val="2569653434"/>
              </p:ext>
            </p:extLst>
          </p:nvPr>
        </p:nvGraphicFramePr>
        <p:xfrm>
          <a:off x="8245398" y="2768812"/>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r>
                        <a:rPr lang="en-US" altLang="zh-CN" sz="2400" b="1" dirty="0">
                          <a:ln>
                            <a:noFill/>
                          </a:ln>
                          <a:solidFill>
                            <a:sysClr val="windowText" lastClr="000000"/>
                          </a:solidFill>
                        </a:rPr>
                        <a:t>1</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a:ln>
                            <a:noFill/>
                          </a:ln>
                          <a:solidFill>
                            <a:sysClr val="windowText" lastClr="000000"/>
                          </a:solidFill>
                        </a:rPr>
                        <a:t>1</a:t>
                      </a:r>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baseline="0" dirty="0">
                          <a:ln>
                            <a:noFill/>
                          </a:ln>
                          <a:solidFill>
                            <a:sysClr val="windowText" lastClr="000000"/>
                          </a:solidFill>
                        </a:rPr>
                        <a:t>0</a:t>
                      </a: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p:graphicFrame>
        <p:nvGraphicFramePr>
          <p:cNvPr id="130" name="表格 129">
            <a:extLst>
              <a:ext uri="{FF2B5EF4-FFF2-40B4-BE49-F238E27FC236}">
                <a16:creationId xmlns:a16="http://schemas.microsoft.com/office/drawing/2014/main" id="{C7052D12-C8C4-66B7-3D43-9097F7E213AD}"/>
              </a:ext>
            </a:extLst>
          </p:cNvPr>
          <p:cNvGraphicFramePr>
            <a:graphicFrameLocks noGrp="1"/>
          </p:cNvGraphicFramePr>
          <p:nvPr>
            <p:extLst>
              <p:ext uri="{D42A27DB-BD31-4B8C-83A1-F6EECF244321}">
                <p14:modId xmlns:p14="http://schemas.microsoft.com/office/powerpoint/2010/main" val="2977694217"/>
              </p:ext>
            </p:extLst>
          </p:nvPr>
        </p:nvGraphicFramePr>
        <p:xfrm>
          <a:off x="8245398" y="3436576"/>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r>
                        <a:rPr lang="en-US" altLang="zh-CN" sz="2400" b="1" dirty="0">
                          <a:ln>
                            <a:noFill/>
                          </a:ln>
                          <a:solidFill>
                            <a:sysClr val="windowText" lastClr="000000"/>
                          </a:solidFill>
                          <a:latin typeface="+mn-lt"/>
                          <a:ea typeface="微软雅黑" panose="020B0503020204020204" pitchFamily="34" charset="-122"/>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a:ln>
                            <a:noFill/>
                          </a:ln>
                          <a:solidFill>
                            <a:sysClr val="windowText" lastClr="000000"/>
                          </a:solidFill>
                          <a:latin typeface="+mn-lt"/>
                          <a:ea typeface="Microsoft YaHei" panose="020B0503020204020204" pitchFamily="34" charset="-122"/>
                          <a:cs typeface="+mn-cs"/>
                        </a:rPr>
                        <a:t>0</a:t>
                      </a:r>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baseline="0" dirty="0">
                          <a:ln>
                            <a:noFill/>
                          </a:ln>
                          <a:solidFill>
                            <a:sysClr val="windowText" lastClr="000000"/>
                          </a:solidFill>
                        </a:rPr>
                        <a:t>0</a:t>
                      </a: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p:graphicFrame>
        <p:nvGraphicFramePr>
          <p:cNvPr id="131" name="表格 130">
            <a:extLst>
              <a:ext uri="{FF2B5EF4-FFF2-40B4-BE49-F238E27FC236}">
                <a16:creationId xmlns:a16="http://schemas.microsoft.com/office/drawing/2014/main" id="{1B976094-1D98-8E59-720B-1086AC8BE78B}"/>
              </a:ext>
            </a:extLst>
          </p:cNvPr>
          <p:cNvGraphicFramePr>
            <a:graphicFrameLocks noGrp="1"/>
          </p:cNvGraphicFramePr>
          <p:nvPr>
            <p:extLst>
              <p:ext uri="{D42A27DB-BD31-4B8C-83A1-F6EECF244321}">
                <p14:modId xmlns:p14="http://schemas.microsoft.com/office/powerpoint/2010/main" val="2224032776"/>
              </p:ext>
            </p:extLst>
          </p:nvPr>
        </p:nvGraphicFramePr>
        <p:xfrm>
          <a:off x="8245398" y="4092956"/>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r>
                        <a:rPr lang="en-US" altLang="zh-CN" sz="2400" b="1" dirty="0">
                          <a:ln>
                            <a:noFill/>
                          </a:ln>
                          <a:solidFill>
                            <a:sysClr val="windowText" lastClr="000000"/>
                          </a:solidFill>
                          <a:latin typeface="+mn-lt"/>
                          <a:ea typeface="微软雅黑" panose="020B0503020204020204" pitchFamily="34" charset="-122"/>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latin typeface="+mn-lt"/>
                          <a:ea typeface="微软雅黑" panose="020B0503020204020204" pitchFamily="34" charset="-122"/>
                        </a:rPr>
                        <a:t>1</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a:ln>
                            <a:noFill/>
                          </a:ln>
                          <a:solidFill>
                            <a:sysClr val="windowText" lastClr="000000"/>
                          </a:solidFill>
                          <a:latin typeface="+mn-lt"/>
                          <a:ea typeface="Microsoft YaHei" panose="020B0503020204020204" pitchFamily="34" charset="-122"/>
                          <a:cs typeface="+mn-cs"/>
                        </a:rPr>
                        <a:t>0</a:t>
                      </a:r>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baseline="0" dirty="0">
                          <a:ln>
                            <a:noFill/>
                          </a:ln>
                          <a:solidFill>
                            <a:sysClr val="windowText" lastClr="000000"/>
                          </a:solidFill>
                        </a:rPr>
                        <a:t>0</a:t>
                      </a: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p:sp>
        <p:nvSpPr>
          <p:cNvPr id="132" name="文本框 131">
            <a:extLst>
              <a:ext uri="{FF2B5EF4-FFF2-40B4-BE49-F238E27FC236}">
                <a16:creationId xmlns:a16="http://schemas.microsoft.com/office/drawing/2014/main" id="{757E808A-12A0-14AB-6C3E-C5ADD087C0E2}"/>
              </a:ext>
            </a:extLst>
          </p:cNvPr>
          <p:cNvSpPr txBox="1"/>
          <p:nvPr/>
        </p:nvSpPr>
        <p:spPr>
          <a:xfrm>
            <a:off x="6836543" y="3450952"/>
            <a:ext cx="1067343" cy="461665"/>
          </a:xfrm>
          <a:prstGeom prst="rect">
            <a:avLst/>
          </a:prstGeom>
          <a:noFill/>
        </p:spPr>
        <p:txBody>
          <a:bodyPr wrap="none" rtlCol="0">
            <a:spAutoFit/>
          </a:bodyPr>
          <a:lstStyle/>
          <a:p>
            <a:r>
              <a:rPr lang="en-US" altLang="zh-CN" sz="2400" dirty="0"/>
              <a:t>3 Rows</a:t>
            </a:r>
            <a:endParaRPr lang="zh-CN" altLang="en-US" sz="2400" dirty="0"/>
          </a:p>
        </p:txBody>
      </p:sp>
      <p:sp>
        <p:nvSpPr>
          <p:cNvPr id="133" name="文本框 132">
            <a:extLst>
              <a:ext uri="{FF2B5EF4-FFF2-40B4-BE49-F238E27FC236}">
                <a16:creationId xmlns:a16="http://schemas.microsoft.com/office/drawing/2014/main" id="{6DC85949-7C30-6A02-DC39-20DC7DCF9523}"/>
              </a:ext>
            </a:extLst>
          </p:cNvPr>
          <p:cNvSpPr txBox="1"/>
          <p:nvPr/>
        </p:nvSpPr>
        <p:spPr>
          <a:xfrm>
            <a:off x="8682192" y="2173838"/>
            <a:ext cx="1494320" cy="461665"/>
          </a:xfrm>
          <a:prstGeom prst="rect">
            <a:avLst/>
          </a:prstGeom>
          <a:noFill/>
        </p:spPr>
        <p:txBody>
          <a:bodyPr wrap="none" rtlCol="0">
            <a:spAutoFit/>
          </a:bodyPr>
          <a:lstStyle/>
          <a:p>
            <a:r>
              <a:rPr lang="en-US" altLang="zh-CN" sz="2400" dirty="0"/>
              <a:t>5 Columns</a:t>
            </a:r>
            <a:endParaRPr lang="zh-CN" altLang="en-US" sz="2400" dirty="0"/>
          </a:p>
        </p:txBody>
      </p:sp>
      <p:sp>
        <p:nvSpPr>
          <p:cNvPr id="134" name="文本框 133">
            <a:extLst>
              <a:ext uri="{FF2B5EF4-FFF2-40B4-BE49-F238E27FC236}">
                <a16:creationId xmlns:a16="http://schemas.microsoft.com/office/drawing/2014/main" id="{8D5AA9BD-0C7A-AD30-C7F7-C91122EC73FF}"/>
              </a:ext>
            </a:extLst>
          </p:cNvPr>
          <p:cNvSpPr txBox="1"/>
          <p:nvPr/>
        </p:nvSpPr>
        <p:spPr>
          <a:xfrm>
            <a:off x="8393517" y="4806787"/>
            <a:ext cx="2259786" cy="461665"/>
          </a:xfrm>
          <a:prstGeom prst="rect">
            <a:avLst/>
          </a:prstGeom>
          <a:noFill/>
        </p:spPr>
        <p:txBody>
          <a:bodyPr wrap="none" rtlCol="0">
            <a:spAutoFit/>
          </a:bodyPr>
          <a:lstStyle/>
          <a:p>
            <a:r>
              <a:rPr lang="en-US" altLang="zh-CN" sz="2400" dirty="0"/>
              <a:t>1 bit per integer </a:t>
            </a:r>
            <a:endParaRPr lang="zh-CN" altLang="en-US" sz="2400" dirty="0"/>
          </a:p>
        </p:txBody>
      </p:sp>
      <p:graphicFrame>
        <p:nvGraphicFramePr>
          <p:cNvPr id="143" name="表格 142">
            <a:extLst>
              <a:ext uri="{FF2B5EF4-FFF2-40B4-BE49-F238E27FC236}">
                <a16:creationId xmlns:a16="http://schemas.microsoft.com/office/drawing/2014/main" id="{D235434D-2854-FE7E-B607-A683E6712FC9}"/>
              </a:ext>
            </a:extLst>
          </p:cNvPr>
          <p:cNvGraphicFramePr>
            <a:graphicFrameLocks noGrp="1"/>
          </p:cNvGraphicFramePr>
          <p:nvPr/>
        </p:nvGraphicFramePr>
        <p:xfrm>
          <a:off x="2490984" y="2768812"/>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p:graphicFrame>
        <p:nvGraphicFramePr>
          <p:cNvPr id="144" name="表格 143">
            <a:extLst>
              <a:ext uri="{FF2B5EF4-FFF2-40B4-BE49-F238E27FC236}">
                <a16:creationId xmlns:a16="http://schemas.microsoft.com/office/drawing/2014/main" id="{022ECA52-3D4F-ED7C-B36A-843906873B49}"/>
              </a:ext>
            </a:extLst>
          </p:cNvPr>
          <p:cNvGraphicFramePr>
            <a:graphicFrameLocks noGrp="1"/>
          </p:cNvGraphicFramePr>
          <p:nvPr>
            <p:extLst>
              <p:ext uri="{D42A27DB-BD31-4B8C-83A1-F6EECF244321}">
                <p14:modId xmlns:p14="http://schemas.microsoft.com/office/powerpoint/2010/main" val="2807464616"/>
              </p:ext>
            </p:extLst>
          </p:nvPr>
        </p:nvGraphicFramePr>
        <p:xfrm>
          <a:off x="2490984" y="3436576"/>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p:graphicFrame>
        <p:nvGraphicFramePr>
          <p:cNvPr id="145" name="表格 144">
            <a:extLst>
              <a:ext uri="{FF2B5EF4-FFF2-40B4-BE49-F238E27FC236}">
                <a16:creationId xmlns:a16="http://schemas.microsoft.com/office/drawing/2014/main" id="{7F12708A-85A3-8D2E-1099-60ACD6F5BC02}"/>
              </a:ext>
            </a:extLst>
          </p:cNvPr>
          <p:cNvGraphicFramePr>
            <a:graphicFrameLocks noGrp="1"/>
          </p:cNvGraphicFramePr>
          <p:nvPr/>
        </p:nvGraphicFramePr>
        <p:xfrm>
          <a:off x="2490984" y="4092956"/>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p:sp>
        <p:nvSpPr>
          <p:cNvPr id="146" name="文本框 145">
            <a:extLst>
              <a:ext uri="{FF2B5EF4-FFF2-40B4-BE49-F238E27FC236}">
                <a16:creationId xmlns:a16="http://schemas.microsoft.com/office/drawing/2014/main" id="{2026E6D9-4998-3E3C-D647-F12A2531F1F6}"/>
              </a:ext>
            </a:extLst>
          </p:cNvPr>
          <p:cNvSpPr txBox="1"/>
          <p:nvPr/>
        </p:nvSpPr>
        <p:spPr>
          <a:xfrm>
            <a:off x="409467" y="3446125"/>
            <a:ext cx="2038315" cy="461665"/>
          </a:xfrm>
          <a:prstGeom prst="rect">
            <a:avLst/>
          </a:prstGeom>
          <a:noFill/>
        </p:spPr>
        <p:txBody>
          <a:bodyPr wrap="none" rtlCol="0">
            <a:spAutoFit/>
          </a:bodyPr>
          <a:lstStyle/>
          <a:p>
            <a:r>
              <a:rPr lang="en-US" altLang="zh-CN" sz="2400" dirty="0"/>
              <a:t>3 Arrays(Rows)</a:t>
            </a:r>
            <a:endParaRPr lang="zh-CN" altLang="en-US" sz="2400" dirty="0"/>
          </a:p>
        </p:txBody>
      </p:sp>
      <p:sp>
        <p:nvSpPr>
          <p:cNvPr id="147" name="文本框 146">
            <a:extLst>
              <a:ext uri="{FF2B5EF4-FFF2-40B4-BE49-F238E27FC236}">
                <a16:creationId xmlns:a16="http://schemas.microsoft.com/office/drawing/2014/main" id="{B1A908EE-0C07-6DBF-71E1-F9EF8E5A16D1}"/>
              </a:ext>
            </a:extLst>
          </p:cNvPr>
          <p:cNvSpPr txBox="1"/>
          <p:nvPr/>
        </p:nvSpPr>
        <p:spPr>
          <a:xfrm>
            <a:off x="2278225" y="2219030"/>
            <a:ext cx="2893741" cy="461665"/>
          </a:xfrm>
          <a:prstGeom prst="rect">
            <a:avLst/>
          </a:prstGeom>
          <a:noFill/>
        </p:spPr>
        <p:txBody>
          <a:bodyPr wrap="none" rtlCol="0">
            <a:spAutoFit/>
          </a:bodyPr>
          <a:lstStyle/>
          <a:p>
            <a:r>
              <a:rPr lang="en-US" altLang="zh-CN" sz="2400" dirty="0"/>
              <a:t>Width w=5 (Columns)</a:t>
            </a:r>
            <a:endParaRPr lang="zh-CN" altLang="en-US" sz="2400" dirty="0"/>
          </a:p>
        </p:txBody>
      </p:sp>
      <p:sp>
        <p:nvSpPr>
          <p:cNvPr id="148" name="文本框 147">
            <a:extLst>
              <a:ext uri="{FF2B5EF4-FFF2-40B4-BE49-F238E27FC236}">
                <a16:creationId xmlns:a16="http://schemas.microsoft.com/office/drawing/2014/main" id="{AE7F7FAD-A28C-5F02-BC2D-A60D86ED8248}"/>
              </a:ext>
            </a:extLst>
          </p:cNvPr>
          <p:cNvSpPr txBox="1"/>
          <p:nvPr/>
        </p:nvSpPr>
        <p:spPr>
          <a:xfrm>
            <a:off x="2639103" y="4806787"/>
            <a:ext cx="2404056" cy="461665"/>
          </a:xfrm>
          <a:prstGeom prst="rect">
            <a:avLst/>
          </a:prstGeom>
          <a:noFill/>
        </p:spPr>
        <p:txBody>
          <a:bodyPr wrap="none" rtlCol="0">
            <a:spAutoFit/>
          </a:bodyPr>
          <a:lstStyle/>
          <a:p>
            <a:r>
              <a:rPr lang="en-US" altLang="zh-CN" sz="2400" dirty="0"/>
              <a:t>‘L’-bit per integer </a:t>
            </a:r>
            <a:endParaRPr lang="zh-CN" altLang="en-US" sz="2400" dirty="0"/>
          </a:p>
        </p:txBody>
      </p:sp>
      <p:sp>
        <p:nvSpPr>
          <p:cNvPr id="149" name="文本框 148">
            <a:extLst>
              <a:ext uri="{FF2B5EF4-FFF2-40B4-BE49-F238E27FC236}">
                <a16:creationId xmlns:a16="http://schemas.microsoft.com/office/drawing/2014/main" id="{05F836AC-3499-12EF-AACF-D0A23E031A3D}"/>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Prior Art: Value Table (</a:t>
            </a:r>
            <a:r>
              <a:rPr lang="en-US" altLang="zh-CN" sz="2800" dirty="0" err="1"/>
              <a:t>Bloomier</a:t>
            </a:r>
            <a:r>
              <a:rPr lang="en-US" altLang="zh-CN" sz="2800" dirty="0"/>
              <a:t>, IBLT, XOR Filter)</a:t>
            </a:r>
          </a:p>
        </p:txBody>
      </p:sp>
    </p:spTree>
    <p:custDataLst>
      <p:tags r:id="rId1"/>
    </p:custDataLst>
    <p:extLst>
      <p:ext uri="{BB962C8B-B14F-4D97-AF65-F5344CB8AC3E}">
        <p14:creationId xmlns:p14="http://schemas.microsoft.com/office/powerpoint/2010/main" val="1363590914"/>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7</a:t>
            </a:fld>
            <a:r>
              <a:rPr lang="zh-CN" altLang="en-US" dirty="0"/>
              <a:t> </a:t>
            </a:r>
            <a:r>
              <a:rPr lang="en-US" altLang="zh-CN" dirty="0"/>
              <a:t>/</a:t>
            </a:r>
            <a:r>
              <a:rPr lang="zh-CN" altLang="en-US" dirty="0"/>
              <a:t> </a:t>
            </a:r>
            <a:r>
              <a:rPr lang="en-US" altLang="zh-CN" dirty="0"/>
              <a:t>26</a:t>
            </a:r>
            <a:endParaRPr lang="zh-CN" altLang="en-US" dirty="0"/>
          </a:p>
        </p:txBody>
      </p:sp>
      <p:graphicFrame>
        <p:nvGraphicFramePr>
          <p:cNvPr id="75" name="表格 74">
            <a:extLst>
              <a:ext uri="{FF2B5EF4-FFF2-40B4-BE49-F238E27FC236}">
                <a16:creationId xmlns:a16="http://schemas.microsoft.com/office/drawing/2014/main" id="{75A0CDA0-6955-8015-F6E5-BCAE7B170AEA}"/>
              </a:ext>
            </a:extLst>
          </p:cNvPr>
          <p:cNvGraphicFramePr>
            <a:graphicFrameLocks noGrp="1"/>
          </p:cNvGraphicFramePr>
          <p:nvPr>
            <p:extLst>
              <p:ext uri="{D42A27DB-BD31-4B8C-83A1-F6EECF244321}">
                <p14:modId xmlns:p14="http://schemas.microsoft.com/office/powerpoint/2010/main" val="2859293066"/>
              </p:ext>
            </p:extLst>
          </p:nvPr>
        </p:nvGraphicFramePr>
        <p:xfrm>
          <a:off x="3762735" y="1985453"/>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r>
                        <a:rPr lang="en-US" altLang="zh-CN" sz="2400" b="1" dirty="0">
                          <a:ln>
                            <a:noFill/>
                          </a:ln>
                          <a:solidFill>
                            <a:sysClr val="windowText" lastClr="000000"/>
                          </a:solidFill>
                        </a:rPr>
                        <a:t>1</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a:ln>
                            <a:noFill/>
                          </a:ln>
                          <a:solidFill>
                            <a:sysClr val="windowText" lastClr="000000"/>
                          </a:solidFill>
                        </a:rPr>
                        <a:t>1</a:t>
                      </a:r>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baseline="0" dirty="0">
                          <a:ln>
                            <a:noFill/>
                          </a:ln>
                          <a:solidFill>
                            <a:sysClr val="windowText" lastClr="000000"/>
                          </a:solidFill>
                        </a:rPr>
                        <a:t>0</a:t>
                      </a: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E3BA6C1F-5160-B985-0DFD-6CA835F2FA33}"/>
                  </a:ext>
                </a:extLst>
              </p:cNvPr>
              <p:cNvSpPr txBox="1"/>
              <p:nvPr/>
            </p:nvSpPr>
            <p:spPr>
              <a:xfrm>
                <a:off x="2864824" y="2073363"/>
                <a:ext cx="85130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latin typeface="Cambria Math" panose="02040503050406030204" pitchFamily="18" charset="0"/>
                            </a:rPr>
                          </m:ctrlPr>
                        </m:sSubPr>
                        <m:e>
                          <m:r>
                            <a:rPr lang="zh-CN" altLang="en-US" sz="2400" i="1">
                              <a:latin typeface="Cambria Math" panose="02040503050406030204" pitchFamily="18" charset="0"/>
                            </a:rPr>
                            <m:t>h</m:t>
                          </m:r>
                        </m:e>
                        <m:sub>
                          <m:r>
                            <a:rPr lang="zh-CN" altLang="en-US" sz="2400">
                              <a:latin typeface="Cambria Math" panose="02040503050406030204" pitchFamily="18" charset="0"/>
                            </a:rPr>
                            <m:t>1</m:t>
                          </m:r>
                        </m:sub>
                      </m:sSub>
                    </m:oMath>
                  </m:oMathPara>
                </a14:m>
                <a:endParaRPr lang="zh-CN" altLang="en-US" sz="2400" dirty="0"/>
              </a:p>
            </p:txBody>
          </p:sp>
        </mc:Choice>
        <mc:Fallback xmlns="">
          <p:sp>
            <p:nvSpPr>
              <p:cNvPr id="88" name="文本框 87">
                <a:extLst>
                  <a:ext uri="{FF2B5EF4-FFF2-40B4-BE49-F238E27FC236}">
                    <a16:creationId xmlns:a16="http://schemas.microsoft.com/office/drawing/2014/main" id="{E3BA6C1F-5160-B985-0DFD-6CA835F2FA33}"/>
                  </a:ext>
                </a:extLst>
              </p:cNvPr>
              <p:cNvSpPr txBox="1">
                <a:spLocks noRot="1" noChangeAspect="1" noMove="1" noResize="1" noEditPoints="1" noAdjustHandles="1" noChangeArrowheads="1" noChangeShapeType="1" noTextEdit="1"/>
              </p:cNvSpPr>
              <p:nvPr/>
            </p:nvSpPr>
            <p:spPr>
              <a:xfrm>
                <a:off x="2864824" y="2073363"/>
                <a:ext cx="851308" cy="461665"/>
              </a:xfrm>
              <a:prstGeom prst="rect">
                <a:avLst/>
              </a:prstGeom>
              <a:blipFill>
                <a:blip r:embed="rId4"/>
                <a:stretch>
                  <a:fillRect b="-1316"/>
                </a:stretch>
              </a:blipFill>
            </p:spPr>
            <p:txBody>
              <a:bodyPr/>
              <a:lstStyle/>
              <a:p>
                <a:r>
                  <a:rPr lang="zh-CN" altLang="en-US">
                    <a:noFill/>
                  </a:rPr>
                  <a:t> </a:t>
                </a:r>
              </a:p>
            </p:txBody>
          </p:sp>
        </mc:Fallback>
      </mc:AlternateContent>
      <p:graphicFrame>
        <p:nvGraphicFramePr>
          <p:cNvPr id="105" name="表格 104">
            <a:extLst>
              <a:ext uri="{FF2B5EF4-FFF2-40B4-BE49-F238E27FC236}">
                <a16:creationId xmlns:a16="http://schemas.microsoft.com/office/drawing/2014/main" id="{477ADDB0-0C50-4163-0F1D-7B7066A5780A}"/>
              </a:ext>
            </a:extLst>
          </p:cNvPr>
          <p:cNvGraphicFramePr>
            <a:graphicFrameLocks noGrp="1"/>
          </p:cNvGraphicFramePr>
          <p:nvPr>
            <p:extLst>
              <p:ext uri="{D42A27DB-BD31-4B8C-83A1-F6EECF244321}">
                <p14:modId xmlns:p14="http://schemas.microsoft.com/office/powerpoint/2010/main" val="1897628586"/>
              </p:ext>
            </p:extLst>
          </p:nvPr>
        </p:nvGraphicFramePr>
        <p:xfrm>
          <a:off x="3762735" y="2653217"/>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r>
                        <a:rPr lang="en-US" altLang="zh-CN" sz="2400" b="1" dirty="0">
                          <a:ln>
                            <a:noFill/>
                          </a:ln>
                          <a:solidFill>
                            <a:sysClr val="windowText" lastClr="000000"/>
                          </a:solidFill>
                          <a:latin typeface="+mn-lt"/>
                          <a:ea typeface="微软雅黑" panose="020B0503020204020204" pitchFamily="34" charset="-122"/>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a:ln>
                            <a:noFill/>
                          </a:ln>
                          <a:solidFill>
                            <a:sysClr val="windowText" lastClr="000000"/>
                          </a:solidFill>
                          <a:latin typeface="+mn-lt"/>
                          <a:ea typeface="Microsoft YaHei" panose="020B0503020204020204" pitchFamily="34" charset="-122"/>
                          <a:cs typeface="+mn-cs"/>
                        </a:rPr>
                        <a:t>0</a:t>
                      </a:r>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baseline="0" dirty="0">
                          <a:ln>
                            <a:noFill/>
                          </a:ln>
                          <a:solidFill>
                            <a:sysClr val="windowText" lastClr="000000"/>
                          </a:solidFill>
                        </a:rPr>
                        <a:t>0</a:t>
                      </a: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p:graphicFrame>
        <p:nvGraphicFramePr>
          <p:cNvPr id="106" name="表格 105">
            <a:extLst>
              <a:ext uri="{FF2B5EF4-FFF2-40B4-BE49-F238E27FC236}">
                <a16:creationId xmlns:a16="http://schemas.microsoft.com/office/drawing/2014/main" id="{533CB3B4-758F-9261-1610-B95C5AECA98D}"/>
              </a:ext>
            </a:extLst>
          </p:cNvPr>
          <p:cNvGraphicFramePr>
            <a:graphicFrameLocks noGrp="1"/>
          </p:cNvGraphicFramePr>
          <p:nvPr>
            <p:extLst>
              <p:ext uri="{D42A27DB-BD31-4B8C-83A1-F6EECF244321}">
                <p14:modId xmlns:p14="http://schemas.microsoft.com/office/powerpoint/2010/main" val="352159303"/>
              </p:ext>
            </p:extLst>
          </p:nvPr>
        </p:nvGraphicFramePr>
        <p:xfrm>
          <a:off x="3762735" y="3309597"/>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r>
                        <a:rPr lang="en-US" altLang="zh-CN" sz="2400" b="1" dirty="0">
                          <a:ln>
                            <a:noFill/>
                          </a:ln>
                          <a:solidFill>
                            <a:sysClr val="windowText" lastClr="000000"/>
                          </a:solidFill>
                          <a:latin typeface="+mn-lt"/>
                          <a:ea typeface="微软雅黑" panose="020B0503020204020204" pitchFamily="34" charset="-122"/>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latin typeface="+mn-lt"/>
                          <a:ea typeface="微软雅黑" panose="020B0503020204020204" pitchFamily="34" charset="-122"/>
                        </a:rPr>
                        <a:t>1</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a:ln>
                            <a:noFill/>
                          </a:ln>
                          <a:solidFill>
                            <a:sysClr val="windowText" lastClr="000000"/>
                          </a:solidFill>
                          <a:latin typeface="+mn-lt"/>
                          <a:ea typeface="Microsoft YaHei" panose="020B0503020204020204" pitchFamily="34" charset="-122"/>
                          <a:cs typeface="+mn-cs"/>
                        </a:rPr>
                        <a:t>0</a:t>
                      </a:r>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altLang="zh-CN" sz="2400" b="1" baseline="0" dirty="0">
                          <a:ln>
                            <a:noFill/>
                          </a:ln>
                          <a:solidFill>
                            <a:sysClr val="windowText" lastClr="000000"/>
                          </a:solidFill>
                        </a:rPr>
                        <a:t>0</a:t>
                      </a: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p:sp>
        <p:nvSpPr>
          <p:cNvPr id="108" name="右大括号 107">
            <a:extLst>
              <a:ext uri="{FF2B5EF4-FFF2-40B4-BE49-F238E27FC236}">
                <a16:creationId xmlns:a16="http://schemas.microsoft.com/office/drawing/2014/main" id="{C2A9EEF4-D0EF-0440-A3AF-63A3652B752E}"/>
              </a:ext>
            </a:extLst>
          </p:cNvPr>
          <p:cNvSpPr/>
          <p:nvPr/>
        </p:nvSpPr>
        <p:spPr>
          <a:xfrm>
            <a:off x="6338184" y="2012915"/>
            <a:ext cx="447463" cy="1833327"/>
          </a:xfrm>
          <a:prstGeom prst="rightBrace">
            <a:avLst>
              <a:gd name="adj1" fmla="val 61007"/>
              <a:gd name="adj2" fmla="val 50000"/>
            </a:avLst>
          </a:prstGeom>
          <a:ln w="38100">
            <a:extLst>
              <a:ext uri="{C807C97D-BFC1-408E-A445-0C87EB9F89A2}">
                <ask:lineSketchStyleProps xmlns:ask="http://schemas.microsoft.com/office/drawing/2018/sketchyshapes" sd="1219033472">
                  <a:custGeom>
                    <a:avLst/>
                    <a:gdLst>
                      <a:gd name="connsiteX0" fmla="*/ 0 w 369367"/>
                      <a:gd name="connsiteY0" fmla="*/ 0 h 1538642"/>
                      <a:gd name="connsiteX1" fmla="*/ 184684 w 369367"/>
                      <a:gd name="connsiteY1" fmla="*/ 225340 h 1538642"/>
                      <a:gd name="connsiteX2" fmla="*/ 184684 w 369367"/>
                      <a:gd name="connsiteY2" fmla="*/ 543981 h 1538642"/>
                      <a:gd name="connsiteX3" fmla="*/ 369368 w 369367"/>
                      <a:gd name="connsiteY3" fmla="*/ 769321 h 1538642"/>
                      <a:gd name="connsiteX4" fmla="*/ 184684 w 369367"/>
                      <a:gd name="connsiteY4" fmla="*/ 994661 h 1538642"/>
                      <a:gd name="connsiteX5" fmla="*/ 184684 w 369367"/>
                      <a:gd name="connsiteY5" fmla="*/ 1313302 h 1538642"/>
                      <a:gd name="connsiteX6" fmla="*/ 0 w 369367"/>
                      <a:gd name="connsiteY6" fmla="*/ 1538642 h 1538642"/>
                      <a:gd name="connsiteX7" fmla="*/ 0 w 369367"/>
                      <a:gd name="connsiteY7" fmla="*/ 994988 h 1538642"/>
                      <a:gd name="connsiteX8" fmla="*/ 0 w 369367"/>
                      <a:gd name="connsiteY8" fmla="*/ 512881 h 1538642"/>
                      <a:gd name="connsiteX9" fmla="*/ 0 w 369367"/>
                      <a:gd name="connsiteY9" fmla="*/ 0 h 1538642"/>
                      <a:gd name="connsiteX0" fmla="*/ 0 w 369367"/>
                      <a:gd name="connsiteY0" fmla="*/ 0 h 1538642"/>
                      <a:gd name="connsiteX1" fmla="*/ 184684 w 369367"/>
                      <a:gd name="connsiteY1" fmla="*/ 225340 h 1538642"/>
                      <a:gd name="connsiteX2" fmla="*/ 184684 w 369367"/>
                      <a:gd name="connsiteY2" fmla="*/ 543981 h 1538642"/>
                      <a:gd name="connsiteX3" fmla="*/ 369368 w 369367"/>
                      <a:gd name="connsiteY3" fmla="*/ 769321 h 1538642"/>
                      <a:gd name="connsiteX4" fmla="*/ 184684 w 369367"/>
                      <a:gd name="connsiteY4" fmla="*/ 994661 h 1538642"/>
                      <a:gd name="connsiteX5" fmla="*/ 184684 w 369367"/>
                      <a:gd name="connsiteY5" fmla="*/ 1313302 h 1538642"/>
                      <a:gd name="connsiteX6" fmla="*/ 0 w 369367"/>
                      <a:gd name="connsiteY6" fmla="*/ 1538642 h 15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367" h="1538642" stroke="0" extrusionOk="0">
                        <a:moveTo>
                          <a:pt x="0" y="0"/>
                        </a:moveTo>
                        <a:cubicBezTo>
                          <a:pt x="99469" y="-1560"/>
                          <a:pt x="168195" y="107077"/>
                          <a:pt x="184684" y="225340"/>
                        </a:cubicBezTo>
                        <a:cubicBezTo>
                          <a:pt x="210188" y="290137"/>
                          <a:pt x="156642" y="413390"/>
                          <a:pt x="184684" y="543981"/>
                        </a:cubicBezTo>
                        <a:cubicBezTo>
                          <a:pt x="163125" y="652035"/>
                          <a:pt x="255748" y="793174"/>
                          <a:pt x="369368" y="769321"/>
                        </a:cubicBezTo>
                        <a:cubicBezTo>
                          <a:pt x="267785" y="801772"/>
                          <a:pt x="173804" y="835165"/>
                          <a:pt x="184684" y="994661"/>
                        </a:cubicBezTo>
                        <a:cubicBezTo>
                          <a:pt x="201036" y="1120125"/>
                          <a:pt x="183429" y="1196302"/>
                          <a:pt x="184684" y="1313302"/>
                        </a:cubicBezTo>
                        <a:cubicBezTo>
                          <a:pt x="168713" y="1452791"/>
                          <a:pt x="101035" y="1529457"/>
                          <a:pt x="0" y="1538642"/>
                        </a:cubicBezTo>
                        <a:cubicBezTo>
                          <a:pt x="-56643" y="1426381"/>
                          <a:pt x="10183" y="1125977"/>
                          <a:pt x="0" y="994988"/>
                        </a:cubicBezTo>
                        <a:cubicBezTo>
                          <a:pt x="-10183" y="863999"/>
                          <a:pt x="48824" y="613077"/>
                          <a:pt x="0" y="512881"/>
                        </a:cubicBezTo>
                        <a:cubicBezTo>
                          <a:pt x="-48824" y="412685"/>
                          <a:pt x="14644" y="122187"/>
                          <a:pt x="0" y="0"/>
                        </a:cubicBezTo>
                        <a:close/>
                      </a:path>
                      <a:path w="369367" h="1538642" fill="none" extrusionOk="0">
                        <a:moveTo>
                          <a:pt x="0" y="0"/>
                        </a:moveTo>
                        <a:cubicBezTo>
                          <a:pt x="109503" y="23313"/>
                          <a:pt x="199976" y="85777"/>
                          <a:pt x="184684" y="225340"/>
                        </a:cubicBezTo>
                        <a:cubicBezTo>
                          <a:pt x="214600" y="372065"/>
                          <a:pt x="170987" y="400223"/>
                          <a:pt x="184684" y="543981"/>
                        </a:cubicBezTo>
                        <a:cubicBezTo>
                          <a:pt x="185712" y="663595"/>
                          <a:pt x="252022" y="771841"/>
                          <a:pt x="369368" y="769321"/>
                        </a:cubicBezTo>
                        <a:cubicBezTo>
                          <a:pt x="246690" y="755052"/>
                          <a:pt x="164838" y="868800"/>
                          <a:pt x="184684" y="994661"/>
                        </a:cubicBezTo>
                        <a:cubicBezTo>
                          <a:pt x="207700" y="1115913"/>
                          <a:pt x="180157" y="1199786"/>
                          <a:pt x="184684" y="1313302"/>
                        </a:cubicBezTo>
                        <a:cubicBezTo>
                          <a:pt x="210265" y="1432557"/>
                          <a:pt x="105160" y="1539156"/>
                          <a:pt x="0" y="1538642"/>
                        </a:cubicBezTo>
                      </a:path>
                    </a:pathLst>
                  </a:custGeom>
                  <ask:type>
                    <ask:lineSketchNone/>
                  </ask:type>
                </ask:lineSketchStyleProps>
              </a:ext>
            </a:extLst>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cxnSp>
        <p:nvCxnSpPr>
          <p:cNvPr id="109" name="直接箭头连接符 108">
            <a:extLst>
              <a:ext uri="{FF2B5EF4-FFF2-40B4-BE49-F238E27FC236}">
                <a16:creationId xmlns:a16="http://schemas.microsoft.com/office/drawing/2014/main" id="{D461499D-147A-EA9B-223B-99B894326FB3}"/>
              </a:ext>
            </a:extLst>
          </p:cNvPr>
          <p:cNvCxnSpPr>
            <a:cxnSpLocks/>
          </p:cNvCxnSpPr>
          <p:nvPr/>
        </p:nvCxnSpPr>
        <p:spPr>
          <a:xfrm flipV="1">
            <a:off x="3005928" y="2272868"/>
            <a:ext cx="851307" cy="512266"/>
          </a:xfrm>
          <a:prstGeom prst="straightConnector1">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1" name="直接箭头连接符 110">
            <a:extLst>
              <a:ext uri="{FF2B5EF4-FFF2-40B4-BE49-F238E27FC236}">
                <a16:creationId xmlns:a16="http://schemas.microsoft.com/office/drawing/2014/main" id="{8E4D9270-BC99-9FF2-0530-7514F3E02224}"/>
              </a:ext>
            </a:extLst>
          </p:cNvPr>
          <p:cNvCxnSpPr>
            <a:cxnSpLocks/>
          </p:cNvCxnSpPr>
          <p:nvPr/>
        </p:nvCxnSpPr>
        <p:spPr>
          <a:xfrm flipV="1">
            <a:off x="3000211" y="2731892"/>
            <a:ext cx="1431843" cy="156932"/>
          </a:xfrm>
          <a:prstGeom prst="straightConnector1">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5" name="直接箭头连接符 114">
            <a:extLst>
              <a:ext uri="{FF2B5EF4-FFF2-40B4-BE49-F238E27FC236}">
                <a16:creationId xmlns:a16="http://schemas.microsoft.com/office/drawing/2014/main" id="{D9690E12-2F08-2BEA-510F-68DC9A98941B}"/>
              </a:ext>
            </a:extLst>
          </p:cNvPr>
          <p:cNvCxnSpPr>
            <a:cxnSpLocks/>
          </p:cNvCxnSpPr>
          <p:nvPr/>
        </p:nvCxnSpPr>
        <p:spPr>
          <a:xfrm>
            <a:off x="3000211" y="3046944"/>
            <a:ext cx="2287572" cy="295850"/>
          </a:xfrm>
          <a:prstGeom prst="straightConnector1">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mc:AlternateContent xmlns:mc="http://schemas.openxmlformats.org/markup-compatibility/2006" xmlns:a14="http://schemas.microsoft.com/office/drawing/2010/main">
        <mc:Choice Requires="a14">
          <p:sp>
            <p:nvSpPr>
              <p:cNvPr id="119" name="文本框 118">
                <a:extLst>
                  <a:ext uri="{FF2B5EF4-FFF2-40B4-BE49-F238E27FC236}">
                    <a16:creationId xmlns:a16="http://schemas.microsoft.com/office/drawing/2014/main" id="{01D298F5-71CD-B04F-5EC8-927586D1537C}"/>
                  </a:ext>
                </a:extLst>
              </p:cNvPr>
              <p:cNvSpPr txBox="1"/>
              <p:nvPr/>
            </p:nvSpPr>
            <p:spPr>
              <a:xfrm>
                <a:off x="3152234" y="2375314"/>
                <a:ext cx="85130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latin typeface="Cambria Math" panose="02040503050406030204" pitchFamily="18" charset="0"/>
                            </a:rPr>
                          </m:ctrlPr>
                        </m:sSubPr>
                        <m:e>
                          <m:r>
                            <a:rPr lang="zh-CN" altLang="en-US" sz="2400" i="1">
                              <a:latin typeface="Cambria Math" panose="02040503050406030204" pitchFamily="18" charset="0"/>
                            </a:rPr>
                            <m:t>h</m:t>
                          </m:r>
                        </m:e>
                        <m:sub>
                          <m:r>
                            <a:rPr lang="en-US" altLang="zh-CN" sz="2400" b="0" i="0" smtClean="0">
                              <a:latin typeface="Cambria Math" panose="02040503050406030204" pitchFamily="18" charset="0"/>
                            </a:rPr>
                            <m:t>2</m:t>
                          </m:r>
                        </m:sub>
                      </m:sSub>
                    </m:oMath>
                  </m:oMathPara>
                </a14:m>
                <a:endParaRPr lang="zh-CN" altLang="en-US" sz="2400" dirty="0"/>
              </a:p>
            </p:txBody>
          </p:sp>
        </mc:Choice>
        <mc:Fallback xmlns="">
          <p:sp>
            <p:nvSpPr>
              <p:cNvPr id="119" name="文本框 118">
                <a:extLst>
                  <a:ext uri="{FF2B5EF4-FFF2-40B4-BE49-F238E27FC236}">
                    <a16:creationId xmlns:a16="http://schemas.microsoft.com/office/drawing/2014/main" id="{01D298F5-71CD-B04F-5EC8-927586D1537C}"/>
                  </a:ext>
                </a:extLst>
              </p:cNvPr>
              <p:cNvSpPr txBox="1">
                <a:spLocks noRot="1" noChangeAspect="1" noMove="1" noResize="1" noEditPoints="1" noAdjustHandles="1" noChangeArrowheads="1" noChangeShapeType="1" noTextEdit="1"/>
              </p:cNvSpPr>
              <p:nvPr/>
            </p:nvSpPr>
            <p:spPr>
              <a:xfrm>
                <a:off x="3152234" y="2375314"/>
                <a:ext cx="851308" cy="461665"/>
              </a:xfrm>
              <a:prstGeom prst="rect">
                <a:avLst/>
              </a:prstGeom>
              <a:blipFill>
                <a:blip r:embed="rId5"/>
                <a:stretch>
                  <a:fillRect b="-1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0" name="文本框 119">
                <a:extLst>
                  <a:ext uri="{FF2B5EF4-FFF2-40B4-BE49-F238E27FC236}">
                    <a16:creationId xmlns:a16="http://schemas.microsoft.com/office/drawing/2014/main" id="{F38F578C-51BC-E347-C9CB-0E56A6870EF3}"/>
                  </a:ext>
                </a:extLst>
              </p:cNvPr>
              <p:cNvSpPr txBox="1"/>
              <p:nvPr/>
            </p:nvSpPr>
            <p:spPr>
              <a:xfrm>
                <a:off x="2917978" y="3011716"/>
                <a:ext cx="85130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2400" i="1" smtClean="0">
                              <a:latin typeface="Cambria Math" panose="02040503050406030204" pitchFamily="18" charset="0"/>
                            </a:rPr>
                          </m:ctrlPr>
                        </m:sSubPr>
                        <m:e>
                          <m:r>
                            <a:rPr lang="zh-CN" altLang="en-US" sz="2400" i="1">
                              <a:latin typeface="Cambria Math" panose="02040503050406030204" pitchFamily="18" charset="0"/>
                            </a:rPr>
                            <m:t>h</m:t>
                          </m:r>
                        </m:e>
                        <m:sub>
                          <m:r>
                            <a:rPr lang="en-US" altLang="zh-CN" sz="2400" b="0" i="0" smtClean="0">
                              <a:latin typeface="Cambria Math" panose="02040503050406030204" pitchFamily="18" charset="0"/>
                            </a:rPr>
                            <m:t>3</m:t>
                          </m:r>
                        </m:sub>
                      </m:sSub>
                    </m:oMath>
                  </m:oMathPara>
                </a14:m>
                <a:endParaRPr lang="zh-CN" altLang="en-US" sz="2400" dirty="0"/>
              </a:p>
            </p:txBody>
          </p:sp>
        </mc:Choice>
        <mc:Fallback xmlns="">
          <p:sp>
            <p:nvSpPr>
              <p:cNvPr id="120" name="文本框 119">
                <a:extLst>
                  <a:ext uri="{FF2B5EF4-FFF2-40B4-BE49-F238E27FC236}">
                    <a16:creationId xmlns:a16="http://schemas.microsoft.com/office/drawing/2014/main" id="{F38F578C-51BC-E347-C9CB-0E56A6870EF3}"/>
                  </a:ext>
                </a:extLst>
              </p:cNvPr>
              <p:cNvSpPr txBox="1">
                <a:spLocks noRot="1" noChangeAspect="1" noMove="1" noResize="1" noEditPoints="1" noAdjustHandles="1" noChangeArrowheads="1" noChangeShapeType="1" noTextEdit="1"/>
              </p:cNvSpPr>
              <p:nvPr/>
            </p:nvSpPr>
            <p:spPr>
              <a:xfrm>
                <a:off x="2917978" y="3011716"/>
                <a:ext cx="851308" cy="461665"/>
              </a:xfrm>
              <a:prstGeom prst="rect">
                <a:avLst/>
              </a:prstGeom>
              <a:blipFill>
                <a:blip r:embed="rId6"/>
                <a:stretch>
                  <a:fillRect b="-1316"/>
                </a:stretch>
              </a:blipFill>
            </p:spPr>
            <p:txBody>
              <a:bodyPr/>
              <a:lstStyle/>
              <a:p>
                <a:r>
                  <a:rPr lang="zh-CN" altLang="en-US">
                    <a:noFill/>
                  </a:rPr>
                  <a:t> </a:t>
                </a:r>
              </a:p>
            </p:txBody>
          </p:sp>
        </mc:Fallback>
      </mc:AlternateContent>
      <p:sp>
        <p:nvSpPr>
          <p:cNvPr id="121" name="文本框 120">
            <a:extLst>
              <a:ext uri="{FF2B5EF4-FFF2-40B4-BE49-F238E27FC236}">
                <a16:creationId xmlns:a16="http://schemas.microsoft.com/office/drawing/2014/main" id="{8D3E50F6-8D28-2C9B-0227-BF56466B0BE8}"/>
              </a:ext>
            </a:extLst>
          </p:cNvPr>
          <p:cNvSpPr txBox="1"/>
          <p:nvPr/>
        </p:nvSpPr>
        <p:spPr>
          <a:xfrm>
            <a:off x="2353880" y="2667593"/>
            <a:ext cx="646331" cy="461665"/>
          </a:xfrm>
          <a:prstGeom prst="rect">
            <a:avLst/>
          </a:prstGeom>
          <a:noFill/>
        </p:spPr>
        <p:txBody>
          <a:bodyPr wrap="none" rtlCol="0">
            <a:spAutoFit/>
          </a:bodyPr>
          <a:lstStyle/>
          <a:p>
            <a:r>
              <a:rPr lang="en-US" altLang="zh-CN" sz="2400" dirty="0"/>
              <a:t>KEY</a:t>
            </a:r>
            <a:endParaRPr lang="zh-CN" altLang="en-US" sz="2400" dirty="0"/>
          </a:p>
        </p:txBody>
      </p:sp>
      <p:graphicFrame>
        <p:nvGraphicFramePr>
          <p:cNvPr id="124" name="表格 123">
            <a:extLst>
              <a:ext uri="{FF2B5EF4-FFF2-40B4-BE49-F238E27FC236}">
                <a16:creationId xmlns:a16="http://schemas.microsoft.com/office/drawing/2014/main" id="{26267ABD-03FB-B57A-B180-D06EB84ABA59}"/>
              </a:ext>
            </a:extLst>
          </p:cNvPr>
          <p:cNvGraphicFramePr>
            <a:graphicFrameLocks noGrp="1"/>
          </p:cNvGraphicFramePr>
          <p:nvPr>
            <p:extLst>
              <p:ext uri="{D42A27DB-BD31-4B8C-83A1-F6EECF244321}">
                <p14:modId xmlns:p14="http://schemas.microsoft.com/office/powerpoint/2010/main" val="2170131626"/>
              </p:ext>
            </p:extLst>
          </p:nvPr>
        </p:nvGraphicFramePr>
        <p:xfrm>
          <a:off x="7018434" y="2710314"/>
          <a:ext cx="2651081" cy="422068"/>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2651081">
                  <a:extLst>
                    <a:ext uri="{9D8B030D-6E8A-4147-A177-3AD203B41FA5}">
                      <a16:colId xmlns:a16="http://schemas.microsoft.com/office/drawing/2014/main" val="729063654"/>
                    </a:ext>
                  </a:extLst>
                </a:gridCol>
              </a:tblGrid>
              <a:tr h="0">
                <a:tc>
                  <a:txBody>
                    <a:bodyPr/>
                    <a:lstStyle/>
                    <a:p>
                      <a:pPr algn="ctr"/>
                      <a:r>
                        <a:rPr lang="en-US" altLang="zh-CN" sz="2400" b="1" dirty="0">
                          <a:ln>
                            <a:noFill/>
                          </a:ln>
                          <a:solidFill>
                            <a:sysClr val="windowText" lastClr="000000"/>
                          </a:solidFill>
                          <a:latin typeface="+mn-lt"/>
                          <a:ea typeface="微软雅黑" panose="020B0503020204020204" pitchFamily="34" charset="-122"/>
                        </a:rPr>
                        <a:t>VAL</a:t>
                      </a:r>
                      <a:r>
                        <a:rPr lang="zh-CN" altLang="en-US" sz="2400" b="1" dirty="0">
                          <a:ln>
                            <a:noFill/>
                          </a:ln>
                          <a:solidFill>
                            <a:sysClr val="windowText" lastClr="000000"/>
                          </a:solidFill>
                          <a:latin typeface="+mn-lt"/>
                          <a:ea typeface="微软雅黑" panose="020B0503020204020204" pitchFamily="34" charset="-122"/>
                        </a:rPr>
                        <a:t>：</a:t>
                      </a:r>
                      <a:r>
                        <a:rPr lang="en-US" altLang="zh-CN" sz="2400" b="1" dirty="0">
                          <a:ln>
                            <a:noFill/>
                          </a:ln>
                          <a:solidFill>
                            <a:sysClr val="windowText" lastClr="000000"/>
                          </a:solidFill>
                          <a:latin typeface="+mn-lt"/>
                          <a:ea typeface="微软雅黑" panose="020B0503020204020204" pitchFamily="34" charset="-122"/>
                        </a:rPr>
                        <a:t>1⊕0⊕0=1</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extLst>
                  <a:ext uri="{0D108BD9-81ED-4DB2-BD59-A6C34878D82A}">
                    <a16:rowId xmlns:a16="http://schemas.microsoft.com/office/drawing/2014/main" val="772941210"/>
                  </a:ext>
                </a:extLst>
              </a:tr>
            </a:tbl>
          </a:graphicData>
        </a:graphic>
      </p:graphicFrame>
      <p:sp>
        <p:nvSpPr>
          <p:cNvPr id="125" name="文本框 124">
            <a:extLst>
              <a:ext uri="{FF2B5EF4-FFF2-40B4-BE49-F238E27FC236}">
                <a16:creationId xmlns:a16="http://schemas.microsoft.com/office/drawing/2014/main" id="{9E4818A4-AC17-BC23-A529-9A669D33056B}"/>
              </a:ext>
            </a:extLst>
          </p:cNvPr>
          <p:cNvSpPr txBox="1"/>
          <p:nvPr/>
        </p:nvSpPr>
        <p:spPr>
          <a:xfrm>
            <a:off x="7018434" y="4236921"/>
            <a:ext cx="2752656" cy="923330"/>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r>
              <a:rPr lang="zh-CN" altLang="en-US" dirty="0"/>
              <a:t>⊕ </a:t>
            </a:r>
            <a:r>
              <a:rPr lang="en-US" altLang="zh-CN" dirty="0"/>
              <a:t>denotes Exclusive-OR</a:t>
            </a:r>
          </a:p>
          <a:p>
            <a:pPr algn="ctr"/>
            <a:r>
              <a:rPr lang="en-US" altLang="zh-CN" dirty="0"/>
              <a:t>0</a:t>
            </a:r>
            <a:r>
              <a:rPr lang="zh-CN" altLang="en-US" dirty="0"/>
              <a:t>⊕</a:t>
            </a:r>
            <a:r>
              <a:rPr lang="en-US" altLang="zh-CN" dirty="0"/>
              <a:t>0=0	0</a:t>
            </a:r>
            <a:r>
              <a:rPr lang="zh-CN" altLang="en-US" dirty="0"/>
              <a:t>⊕</a:t>
            </a:r>
            <a:r>
              <a:rPr lang="en-US" altLang="zh-CN" dirty="0"/>
              <a:t>1=1 </a:t>
            </a:r>
          </a:p>
          <a:p>
            <a:pPr algn="ctr"/>
            <a:r>
              <a:rPr lang="en-US" altLang="zh-CN" dirty="0"/>
              <a:t>1</a:t>
            </a:r>
            <a:r>
              <a:rPr lang="zh-CN" altLang="en-US" dirty="0"/>
              <a:t>⊕</a:t>
            </a:r>
            <a:r>
              <a:rPr lang="en-US" altLang="zh-CN" dirty="0"/>
              <a:t>0=1 	1</a:t>
            </a:r>
            <a:r>
              <a:rPr lang="zh-CN" altLang="en-US" dirty="0"/>
              <a:t>⊕</a:t>
            </a:r>
            <a:r>
              <a:rPr lang="en-US" altLang="zh-CN" dirty="0"/>
              <a:t>1=0</a:t>
            </a:r>
          </a:p>
        </p:txBody>
      </p:sp>
      <p:sp>
        <p:nvSpPr>
          <p:cNvPr id="2" name="文本框 1">
            <a:extLst>
              <a:ext uri="{FF2B5EF4-FFF2-40B4-BE49-F238E27FC236}">
                <a16:creationId xmlns:a16="http://schemas.microsoft.com/office/drawing/2014/main" id="{68442F2F-760E-80FE-652E-A52E6CD02A49}"/>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Prior Art: Value Table (</a:t>
            </a:r>
            <a:r>
              <a:rPr lang="en-US" altLang="zh-CN" sz="2800" dirty="0" err="1"/>
              <a:t>Bloomier</a:t>
            </a:r>
            <a:r>
              <a:rPr lang="en-US" altLang="zh-CN" sz="2800" dirty="0"/>
              <a:t>, IBLT, XOR Filter)</a:t>
            </a:r>
          </a:p>
        </p:txBody>
      </p:sp>
    </p:spTree>
    <p:custDataLst>
      <p:tags r:id="rId1"/>
    </p:custDataLst>
    <p:extLst>
      <p:ext uri="{BB962C8B-B14F-4D97-AF65-F5344CB8AC3E}">
        <p14:creationId xmlns:p14="http://schemas.microsoft.com/office/powerpoint/2010/main" val="2225672257"/>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8</a:t>
            </a:fld>
            <a:r>
              <a:rPr lang="zh-CN" altLang="en-US" dirty="0"/>
              <a:t> </a:t>
            </a:r>
            <a:r>
              <a:rPr lang="en-US" altLang="zh-CN" dirty="0"/>
              <a:t>/</a:t>
            </a:r>
            <a:r>
              <a:rPr lang="zh-CN" altLang="en-US" dirty="0"/>
              <a:t> </a:t>
            </a:r>
            <a:r>
              <a:rPr lang="en-US" altLang="zh-CN" dirty="0"/>
              <a:t>26</a:t>
            </a:r>
            <a:endParaRPr lang="zh-CN" altLang="en-US" dirty="0"/>
          </a:p>
        </p:txBody>
      </p:sp>
      <p:graphicFrame>
        <p:nvGraphicFramePr>
          <p:cNvPr id="75" name="表格 74">
            <a:extLst>
              <a:ext uri="{FF2B5EF4-FFF2-40B4-BE49-F238E27FC236}">
                <a16:creationId xmlns:a16="http://schemas.microsoft.com/office/drawing/2014/main" id="{75A0CDA0-6955-8015-F6E5-BCAE7B170AEA}"/>
              </a:ext>
            </a:extLst>
          </p:cNvPr>
          <p:cNvGraphicFramePr>
            <a:graphicFrameLocks noGrp="1"/>
          </p:cNvGraphicFramePr>
          <p:nvPr>
            <p:extLst>
              <p:ext uri="{D42A27DB-BD31-4B8C-83A1-F6EECF244321}">
                <p14:modId xmlns:p14="http://schemas.microsoft.com/office/powerpoint/2010/main" val="4036632116"/>
              </p:ext>
            </p:extLst>
          </p:nvPr>
        </p:nvGraphicFramePr>
        <p:xfrm>
          <a:off x="3720695" y="1796606"/>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r>
                        <a:rPr lang="en-US" altLang="zh-CN" sz="2400" b="1" dirty="0">
                          <a:ln>
                            <a:noFill/>
                          </a:ln>
                          <a:solidFill>
                            <a:sysClr val="windowText" lastClr="000000"/>
                          </a:solidFill>
                        </a:rPr>
                        <a:t>1</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a:ln>
                            <a:noFill/>
                          </a:ln>
                          <a:solidFill>
                            <a:sysClr val="windowText" lastClr="000000"/>
                          </a:solidFill>
                        </a:rPr>
                        <a:t>1</a:t>
                      </a:r>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baseline="0" dirty="0">
                          <a:ln>
                            <a:noFill/>
                          </a:ln>
                          <a:solidFill>
                            <a:sysClr val="windowText" lastClr="000000"/>
                          </a:solidFill>
                        </a:rPr>
                        <a:t>0</a:t>
                      </a: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p:graphicFrame>
        <p:nvGraphicFramePr>
          <p:cNvPr id="105" name="表格 104">
            <a:extLst>
              <a:ext uri="{FF2B5EF4-FFF2-40B4-BE49-F238E27FC236}">
                <a16:creationId xmlns:a16="http://schemas.microsoft.com/office/drawing/2014/main" id="{477ADDB0-0C50-4163-0F1D-7B7066A5780A}"/>
              </a:ext>
            </a:extLst>
          </p:cNvPr>
          <p:cNvGraphicFramePr>
            <a:graphicFrameLocks noGrp="1"/>
          </p:cNvGraphicFramePr>
          <p:nvPr>
            <p:extLst>
              <p:ext uri="{D42A27DB-BD31-4B8C-83A1-F6EECF244321}">
                <p14:modId xmlns:p14="http://schemas.microsoft.com/office/powerpoint/2010/main" val="3180853264"/>
              </p:ext>
            </p:extLst>
          </p:nvPr>
        </p:nvGraphicFramePr>
        <p:xfrm>
          <a:off x="3720695" y="2464370"/>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r>
                        <a:rPr lang="en-US" altLang="zh-CN" sz="2400" b="1" dirty="0">
                          <a:ln>
                            <a:noFill/>
                          </a:ln>
                          <a:solidFill>
                            <a:sysClr val="windowText" lastClr="000000"/>
                          </a:solidFill>
                          <a:latin typeface="+mn-lt"/>
                          <a:ea typeface="微软雅黑" panose="020B0503020204020204" pitchFamily="34" charset="-122"/>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a:ln>
                            <a:noFill/>
                          </a:ln>
                          <a:solidFill>
                            <a:sysClr val="windowText" lastClr="000000"/>
                          </a:solidFill>
                          <a:latin typeface="+mn-lt"/>
                          <a:ea typeface="Microsoft YaHei" panose="020B0503020204020204" pitchFamily="34" charset="-122"/>
                          <a:cs typeface="+mn-cs"/>
                        </a:rPr>
                        <a:t>0</a:t>
                      </a:r>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baseline="0" dirty="0">
                          <a:ln>
                            <a:noFill/>
                          </a:ln>
                          <a:solidFill>
                            <a:sysClr val="windowText" lastClr="000000"/>
                          </a:solidFill>
                        </a:rPr>
                        <a:t>0</a:t>
                      </a: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p:graphicFrame>
        <p:nvGraphicFramePr>
          <p:cNvPr id="106" name="表格 105">
            <a:extLst>
              <a:ext uri="{FF2B5EF4-FFF2-40B4-BE49-F238E27FC236}">
                <a16:creationId xmlns:a16="http://schemas.microsoft.com/office/drawing/2014/main" id="{533CB3B4-758F-9261-1610-B95C5AECA98D}"/>
              </a:ext>
            </a:extLst>
          </p:cNvPr>
          <p:cNvGraphicFramePr>
            <a:graphicFrameLocks noGrp="1"/>
          </p:cNvGraphicFramePr>
          <p:nvPr>
            <p:extLst>
              <p:ext uri="{D42A27DB-BD31-4B8C-83A1-F6EECF244321}">
                <p14:modId xmlns:p14="http://schemas.microsoft.com/office/powerpoint/2010/main" val="3151030487"/>
              </p:ext>
            </p:extLst>
          </p:nvPr>
        </p:nvGraphicFramePr>
        <p:xfrm>
          <a:off x="3720695" y="3120750"/>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r>
                        <a:rPr lang="en-US" altLang="zh-CN" sz="2400" b="1" dirty="0">
                          <a:ln>
                            <a:noFill/>
                          </a:ln>
                          <a:solidFill>
                            <a:sysClr val="windowText" lastClr="000000"/>
                          </a:solidFill>
                          <a:latin typeface="+mn-lt"/>
                          <a:ea typeface="微软雅黑" panose="020B0503020204020204" pitchFamily="34" charset="-122"/>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latin typeface="+mn-lt"/>
                          <a:ea typeface="微软雅黑" panose="020B0503020204020204" pitchFamily="34" charset="-122"/>
                        </a:rPr>
                        <a:t>1</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a:ln>
                            <a:noFill/>
                          </a:ln>
                          <a:solidFill>
                            <a:sysClr val="windowText" lastClr="000000"/>
                          </a:solidFill>
                          <a:latin typeface="+mn-lt"/>
                          <a:ea typeface="Microsoft YaHei" panose="020B0503020204020204" pitchFamily="34" charset="-122"/>
                          <a:cs typeface="+mn-cs"/>
                        </a:rPr>
                        <a:t>0</a:t>
                      </a:r>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altLang="zh-CN" sz="2400" b="1" baseline="0" dirty="0">
                          <a:ln>
                            <a:noFill/>
                          </a:ln>
                          <a:solidFill>
                            <a:sysClr val="windowText" lastClr="000000"/>
                          </a:solidFill>
                        </a:rPr>
                        <a:t>0</a:t>
                      </a: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2FDA19B-420B-CB9C-9C53-A9583B0EFAB5}"/>
                  </a:ext>
                </a:extLst>
              </p:cNvPr>
              <p:cNvSpPr txBox="1"/>
              <p:nvPr/>
            </p:nvSpPr>
            <p:spPr>
              <a:xfrm>
                <a:off x="3426312" y="4644756"/>
                <a:ext cx="6096000" cy="1200329"/>
              </a:xfrm>
              <a:prstGeom prst="rect">
                <a:avLst/>
              </a:prstGeom>
              <a:noFill/>
            </p:spPr>
            <p:txBody>
              <a:bodyPr wrap="square">
                <a:spAutoFit/>
              </a:bodyPr>
              <a:lstStyle/>
              <a:p>
                <a14:m>
                  <m:oMath xmlns:m="http://schemas.openxmlformats.org/officeDocument/2006/math">
                    <m:sSub>
                      <m:sSubPr>
                        <m:ctrlPr>
                          <a:rPr lang="zh-CN" altLang="en-US" i="1" smtClean="0">
                            <a:latin typeface="Cambria Math" panose="02040503050406030204" pitchFamily="18" charset="0"/>
                          </a:rPr>
                        </m:ctrlPr>
                      </m:sSubPr>
                      <m:e>
                        <m:r>
                          <m:rPr>
                            <m:sty m:val="p"/>
                          </m:rPr>
                          <a:rPr lang="en-US" altLang="zh-CN">
                            <a:latin typeface="Cambria Math" panose="02040503050406030204" pitchFamily="18" charset="0"/>
                          </a:rPr>
                          <m:t>A</m:t>
                        </m:r>
                      </m:e>
                      <m:sub>
                        <m:r>
                          <a:rPr lang="zh-CN" altLang="en-US">
                            <a:latin typeface="Cambria Math" panose="02040503050406030204" pitchFamily="18" charset="0"/>
                          </a:rPr>
                          <m:t>1</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zh-CN" altLang="en-US">
                                <a:latin typeface="Cambria Math" panose="02040503050406030204" pitchFamily="18" charset="0"/>
                              </a:rPr>
                              <m:t>1</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i="1">
                        <a:latin typeface="Cambria Math" panose="02040503050406030204" pitchFamily="18" charset="0"/>
                      </a:rPr>
                      <m:t> </m:t>
                    </m:r>
                    <m:r>
                      <a:rPr lang="en-US" altLang="zh-CN">
                        <a:latin typeface="Cambria Math" panose="02040503050406030204" pitchFamily="18" charset="0"/>
                      </a:rPr>
                      <m:t>⊕</m:t>
                    </m:r>
                  </m:oMath>
                </a14:m>
                <a:r>
                  <a:rPr lang="zh-CN" altLang="en-US" dirty="0"/>
                  <a:t> </a:t>
                </a:r>
                <a14:m>
                  <m:oMath xmlns:m="http://schemas.openxmlformats.org/officeDocument/2006/math">
                    <m:sSub>
                      <m:sSubPr>
                        <m:ctrlPr>
                          <a:rPr lang="zh-CN" altLang="en-US"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b="0" i="0" smtClean="0">
                            <a:latin typeface="Cambria Math" panose="02040503050406030204" pitchFamily="18" charset="0"/>
                          </a:rPr>
                          <m:t>2</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en-US" altLang="zh-CN" b="0" i="0" smtClean="0">
                                <a:latin typeface="Cambria Math" panose="02040503050406030204" pitchFamily="18" charset="0"/>
                              </a:rPr>
                              <m:t>2</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i="1">
                        <a:latin typeface="Cambria Math" panose="02040503050406030204" pitchFamily="18" charset="0"/>
                      </a:rPr>
                      <m:t> </m:t>
                    </m:r>
                    <m:r>
                      <a:rPr lang="en-US" altLang="zh-CN">
                        <a:latin typeface="Cambria Math" panose="02040503050406030204" pitchFamily="18" charset="0"/>
                      </a:rPr>
                      <m:t>⊕ </m:t>
                    </m:r>
                    <m:sSub>
                      <m:sSubPr>
                        <m:ctrlPr>
                          <a:rPr lang="zh-CN" altLang="en-US" i="1" smtClean="0">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b="0" i="0" smtClean="0">
                            <a:latin typeface="Cambria Math" panose="02040503050406030204" pitchFamily="18" charset="0"/>
                          </a:rPr>
                          <m:t>3</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en-US" altLang="zh-CN" b="0" i="0" smtClean="0">
                                <a:latin typeface="Cambria Math" panose="02040503050406030204" pitchFamily="18" charset="0"/>
                              </a:rPr>
                              <m:t>3</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VALUE</m:t>
                    </m:r>
                  </m:oMath>
                </a14:m>
                <a:endParaRPr lang="en-US" altLang="zh-CN" b="0" dirty="0"/>
              </a:p>
              <a:p>
                <a14:m>
                  <m:oMath xmlns:m="http://schemas.openxmlformats.org/officeDocument/2006/math">
                    <m:sSub>
                      <m:sSubPr>
                        <m:ctrlPr>
                          <a:rPr lang="zh-CN" altLang="en-US" i="1" smtClean="0">
                            <a:latin typeface="Cambria Math" panose="02040503050406030204" pitchFamily="18" charset="0"/>
                          </a:rPr>
                        </m:ctrlPr>
                      </m:sSubPr>
                      <m:e>
                        <m:r>
                          <m:rPr>
                            <m:sty m:val="p"/>
                          </m:rPr>
                          <a:rPr lang="en-US" altLang="zh-CN">
                            <a:latin typeface="Cambria Math" panose="02040503050406030204" pitchFamily="18" charset="0"/>
                          </a:rPr>
                          <m:t>A</m:t>
                        </m:r>
                      </m:e>
                      <m:sub>
                        <m:r>
                          <a:rPr lang="zh-CN" altLang="en-US">
                            <a:latin typeface="Cambria Math" panose="02040503050406030204" pitchFamily="18" charset="0"/>
                          </a:rPr>
                          <m:t>1</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zh-CN" altLang="en-US">
                                <a:latin typeface="Cambria Math" panose="02040503050406030204" pitchFamily="18" charset="0"/>
                              </a:rPr>
                              <m:t>1</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i="1">
                        <a:latin typeface="Cambria Math" panose="02040503050406030204" pitchFamily="18" charset="0"/>
                      </a:rPr>
                      <m:t> </m:t>
                    </m:r>
                    <m:r>
                      <a:rPr lang="en-US" altLang="zh-CN">
                        <a:latin typeface="Cambria Math" panose="02040503050406030204" pitchFamily="18" charset="0"/>
                      </a:rPr>
                      <m:t>⊕</m:t>
                    </m:r>
                  </m:oMath>
                </a14:m>
                <a:r>
                  <a:rPr lang="zh-CN" altLang="en-US" dirty="0"/>
                  <a:t> </a:t>
                </a:r>
                <a14:m>
                  <m:oMath xmlns:m="http://schemas.openxmlformats.org/officeDocument/2006/math">
                    <m:sSub>
                      <m:sSubPr>
                        <m:ctrlPr>
                          <a:rPr lang="zh-CN" altLang="en-US"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b="0" i="0" smtClean="0">
                            <a:latin typeface="Cambria Math" panose="02040503050406030204" pitchFamily="18" charset="0"/>
                          </a:rPr>
                          <m:t>2</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en-US" altLang="zh-CN" b="0" i="0" smtClean="0">
                                <a:latin typeface="Cambria Math" panose="02040503050406030204" pitchFamily="18" charset="0"/>
                              </a:rPr>
                              <m:t>2</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i="1">
                        <a:latin typeface="Cambria Math" panose="02040503050406030204" pitchFamily="18" charset="0"/>
                      </a:rPr>
                      <m:t> </m:t>
                    </m:r>
                    <m:r>
                      <a:rPr lang="en-US" altLang="zh-CN">
                        <a:latin typeface="Cambria Math" panose="02040503050406030204" pitchFamily="18" charset="0"/>
                      </a:rPr>
                      <m:t>⊕ </m:t>
                    </m:r>
                    <m:sSub>
                      <m:sSubPr>
                        <m:ctrlPr>
                          <a:rPr lang="zh-CN" altLang="en-US" i="1" smtClean="0">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b="0" i="0" smtClean="0">
                            <a:latin typeface="Cambria Math" panose="02040503050406030204" pitchFamily="18" charset="0"/>
                          </a:rPr>
                          <m:t>3</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en-US" altLang="zh-CN" b="0" i="0" smtClean="0">
                                <a:latin typeface="Cambria Math" panose="02040503050406030204" pitchFamily="18" charset="0"/>
                              </a:rPr>
                              <m:t>3</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VALUE</m:t>
                    </m:r>
                  </m:oMath>
                </a14:m>
                <a:endParaRPr lang="zh-CN" altLang="en-US" dirty="0">
                  <a:latin typeface="Cambria Math" panose="02040503050406030204" pitchFamily="18" charset="0"/>
                </a:endParaRPr>
              </a:p>
              <a:p>
                <a:r>
                  <a:rPr lang="en-US" altLang="zh-CN" dirty="0">
                    <a:latin typeface="Cambria Math" panose="02040503050406030204" pitchFamily="18" charset="0"/>
                  </a:rPr>
                  <a:t>					…</a:t>
                </a:r>
              </a:p>
              <a:p>
                <a14:m>
                  <m:oMath xmlns:m="http://schemas.openxmlformats.org/officeDocument/2006/math">
                    <m:sSub>
                      <m:sSubPr>
                        <m:ctrlPr>
                          <a:rPr lang="zh-CN" altLang="en-US" i="1" smtClean="0">
                            <a:latin typeface="Cambria Math" panose="02040503050406030204" pitchFamily="18" charset="0"/>
                          </a:rPr>
                        </m:ctrlPr>
                      </m:sSubPr>
                      <m:e>
                        <m:r>
                          <m:rPr>
                            <m:sty m:val="p"/>
                          </m:rPr>
                          <a:rPr lang="en-US" altLang="zh-CN">
                            <a:latin typeface="Cambria Math" panose="02040503050406030204" pitchFamily="18" charset="0"/>
                          </a:rPr>
                          <m:t>A</m:t>
                        </m:r>
                      </m:e>
                      <m:sub>
                        <m:r>
                          <a:rPr lang="zh-CN" altLang="en-US">
                            <a:latin typeface="Cambria Math" panose="02040503050406030204" pitchFamily="18" charset="0"/>
                          </a:rPr>
                          <m:t>1</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zh-CN" altLang="en-US">
                                <a:latin typeface="Cambria Math" panose="02040503050406030204" pitchFamily="18" charset="0"/>
                              </a:rPr>
                              <m:t>1</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i="1">
                        <a:latin typeface="Cambria Math" panose="02040503050406030204" pitchFamily="18" charset="0"/>
                      </a:rPr>
                      <m:t> </m:t>
                    </m:r>
                    <m:r>
                      <a:rPr lang="en-US" altLang="zh-CN">
                        <a:latin typeface="Cambria Math" panose="02040503050406030204" pitchFamily="18" charset="0"/>
                      </a:rPr>
                      <m:t>⊕</m:t>
                    </m:r>
                  </m:oMath>
                </a14:m>
                <a:r>
                  <a:rPr lang="zh-CN" altLang="en-US" dirty="0"/>
                  <a:t> </a:t>
                </a:r>
                <a14:m>
                  <m:oMath xmlns:m="http://schemas.openxmlformats.org/officeDocument/2006/math">
                    <m:sSub>
                      <m:sSubPr>
                        <m:ctrlPr>
                          <a:rPr lang="zh-CN" altLang="en-US"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b="0" i="0" smtClean="0">
                            <a:latin typeface="Cambria Math" panose="02040503050406030204" pitchFamily="18" charset="0"/>
                          </a:rPr>
                          <m:t>2</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en-US" altLang="zh-CN" b="0" i="0" smtClean="0">
                                <a:latin typeface="Cambria Math" panose="02040503050406030204" pitchFamily="18" charset="0"/>
                              </a:rPr>
                              <m:t>2</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i="1">
                        <a:latin typeface="Cambria Math" panose="02040503050406030204" pitchFamily="18" charset="0"/>
                      </a:rPr>
                      <m:t> </m:t>
                    </m:r>
                    <m:r>
                      <a:rPr lang="en-US" altLang="zh-CN">
                        <a:latin typeface="Cambria Math" panose="02040503050406030204" pitchFamily="18" charset="0"/>
                      </a:rPr>
                      <m:t>⊕ </m:t>
                    </m:r>
                    <m:sSub>
                      <m:sSubPr>
                        <m:ctrlPr>
                          <a:rPr lang="zh-CN" altLang="en-US" i="1" smtClean="0">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b="0" i="0" smtClean="0">
                            <a:latin typeface="Cambria Math" panose="02040503050406030204" pitchFamily="18" charset="0"/>
                          </a:rPr>
                          <m:t>3</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en-US" altLang="zh-CN" b="0" i="0" smtClean="0">
                                <a:latin typeface="Cambria Math" panose="02040503050406030204" pitchFamily="18" charset="0"/>
                              </a:rPr>
                              <m:t>3</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VALUE</m:t>
                    </m:r>
                  </m:oMath>
                </a14:m>
                <a:endParaRPr lang="zh-CN" altLang="en-US" dirty="0">
                  <a:latin typeface="Cambria Math" panose="02040503050406030204" pitchFamily="18" charset="0"/>
                </a:endParaRPr>
              </a:p>
            </p:txBody>
          </p:sp>
        </mc:Choice>
        <mc:Fallback xmlns="">
          <p:sp>
            <p:nvSpPr>
              <p:cNvPr id="4" name="文本框 3">
                <a:extLst>
                  <a:ext uri="{FF2B5EF4-FFF2-40B4-BE49-F238E27FC236}">
                    <a16:creationId xmlns:a16="http://schemas.microsoft.com/office/drawing/2014/main" id="{42FDA19B-420B-CB9C-9C53-A9583B0EFAB5}"/>
                  </a:ext>
                </a:extLst>
              </p:cNvPr>
              <p:cNvSpPr txBox="1">
                <a:spLocks noRot="1" noChangeAspect="1" noMove="1" noResize="1" noEditPoints="1" noAdjustHandles="1" noChangeArrowheads="1" noChangeShapeType="1" noTextEdit="1"/>
              </p:cNvSpPr>
              <p:nvPr/>
            </p:nvSpPr>
            <p:spPr>
              <a:xfrm>
                <a:off x="3426312" y="4644756"/>
                <a:ext cx="6096000" cy="1200329"/>
              </a:xfrm>
              <a:prstGeom prst="rect">
                <a:avLst/>
              </a:prstGeom>
              <a:blipFill>
                <a:blip r:embed="rId4"/>
                <a:stretch>
                  <a:fillRect b="-1015"/>
                </a:stretch>
              </a:blipFill>
            </p:spPr>
            <p:txBody>
              <a:bodyPr/>
              <a:lstStyle/>
              <a:p>
                <a:r>
                  <a:rPr lang="zh-CN" altLang="en-US">
                    <a:noFill/>
                  </a:rPr>
                  <a:t> </a:t>
                </a:r>
              </a:p>
            </p:txBody>
          </p:sp>
        </mc:Fallback>
      </mc:AlternateContent>
      <p:sp>
        <p:nvSpPr>
          <p:cNvPr id="6" name="右大括号 5">
            <a:extLst>
              <a:ext uri="{FF2B5EF4-FFF2-40B4-BE49-F238E27FC236}">
                <a16:creationId xmlns:a16="http://schemas.microsoft.com/office/drawing/2014/main" id="{507842E9-743C-5055-B8A8-27958917B9BB}"/>
              </a:ext>
            </a:extLst>
          </p:cNvPr>
          <p:cNvSpPr/>
          <p:nvPr/>
        </p:nvSpPr>
        <p:spPr>
          <a:xfrm rot="10800000">
            <a:off x="3111001" y="4708759"/>
            <a:ext cx="275845" cy="1058648"/>
          </a:xfrm>
          <a:prstGeom prst="rightBrace">
            <a:avLst>
              <a:gd name="adj1" fmla="val 61007"/>
              <a:gd name="adj2" fmla="val 50000"/>
            </a:avLst>
          </a:prstGeom>
          <a:ln w="38100">
            <a:extLst>
              <a:ext uri="{C807C97D-BFC1-408E-A445-0C87EB9F89A2}">
                <ask:lineSketchStyleProps xmlns:ask="http://schemas.microsoft.com/office/drawing/2018/sketchyshapes" sd="1219033472">
                  <a:custGeom>
                    <a:avLst/>
                    <a:gdLst>
                      <a:gd name="connsiteX0" fmla="*/ 0 w 369367"/>
                      <a:gd name="connsiteY0" fmla="*/ 0 h 1538642"/>
                      <a:gd name="connsiteX1" fmla="*/ 184684 w 369367"/>
                      <a:gd name="connsiteY1" fmla="*/ 225340 h 1538642"/>
                      <a:gd name="connsiteX2" fmla="*/ 184684 w 369367"/>
                      <a:gd name="connsiteY2" fmla="*/ 543981 h 1538642"/>
                      <a:gd name="connsiteX3" fmla="*/ 369368 w 369367"/>
                      <a:gd name="connsiteY3" fmla="*/ 769321 h 1538642"/>
                      <a:gd name="connsiteX4" fmla="*/ 184684 w 369367"/>
                      <a:gd name="connsiteY4" fmla="*/ 994661 h 1538642"/>
                      <a:gd name="connsiteX5" fmla="*/ 184684 w 369367"/>
                      <a:gd name="connsiteY5" fmla="*/ 1313302 h 1538642"/>
                      <a:gd name="connsiteX6" fmla="*/ 0 w 369367"/>
                      <a:gd name="connsiteY6" fmla="*/ 1538642 h 1538642"/>
                      <a:gd name="connsiteX7" fmla="*/ 0 w 369367"/>
                      <a:gd name="connsiteY7" fmla="*/ 994988 h 1538642"/>
                      <a:gd name="connsiteX8" fmla="*/ 0 w 369367"/>
                      <a:gd name="connsiteY8" fmla="*/ 512881 h 1538642"/>
                      <a:gd name="connsiteX9" fmla="*/ 0 w 369367"/>
                      <a:gd name="connsiteY9" fmla="*/ 0 h 1538642"/>
                      <a:gd name="connsiteX0" fmla="*/ 0 w 369367"/>
                      <a:gd name="connsiteY0" fmla="*/ 0 h 1538642"/>
                      <a:gd name="connsiteX1" fmla="*/ 184684 w 369367"/>
                      <a:gd name="connsiteY1" fmla="*/ 225340 h 1538642"/>
                      <a:gd name="connsiteX2" fmla="*/ 184684 w 369367"/>
                      <a:gd name="connsiteY2" fmla="*/ 543981 h 1538642"/>
                      <a:gd name="connsiteX3" fmla="*/ 369368 w 369367"/>
                      <a:gd name="connsiteY3" fmla="*/ 769321 h 1538642"/>
                      <a:gd name="connsiteX4" fmla="*/ 184684 w 369367"/>
                      <a:gd name="connsiteY4" fmla="*/ 994661 h 1538642"/>
                      <a:gd name="connsiteX5" fmla="*/ 184684 w 369367"/>
                      <a:gd name="connsiteY5" fmla="*/ 1313302 h 1538642"/>
                      <a:gd name="connsiteX6" fmla="*/ 0 w 369367"/>
                      <a:gd name="connsiteY6" fmla="*/ 1538642 h 15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367" h="1538642" stroke="0" extrusionOk="0">
                        <a:moveTo>
                          <a:pt x="0" y="0"/>
                        </a:moveTo>
                        <a:cubicBezTo>
                          <a:pt x="99469" y="-1560"/>
                          <a:pt x="168195" y="107077"/>
                          <a:pt x="184684" y="225340"/>
                        </a:cubicBezTo>
                        <a:cubicBezTo>
                          <a:pt x="210188" y="290137"/>
                          <a:pt x="156642" y="413390"/>
                          <a:pt x="184684" y="543981"/>
                        </a:cubicBezTo>
                        <a:cubicBezTo>
                          <a:pt x="163125" y="652035"/>
                          <a:pt x="255748" y="793174"/>
                          <a:pt x="369368" y="769321"/>
                        </a:cubicBezTo>
                        <a:cubicBezTo>
                          <a:pt x="267785" y="801772"/>
                          <a:pt x="173804" y="835165"/>
                          <a:pt x="184684" y="994661"/>
                        </a:cubicBezTo>
                        <a:cubicBezTo>
                          <a:pt x="201036" y="1120125"/>
                          <a:pt x="183429" y="1196302"/>
                          <a:pt x="184684" y="1313302"/>
                        </a:cubicBezTo>
                        <a:cubicBezTo>
                          <a:pt x="168713" y="1452791"/>
                          <a:pt x="101035" y="1529457"/>
                          <a:pt x="0" y="1538642"/>
                        </a:cubicBezTo>
                        <a:cubicBezTo>
                          <a:pt x="-56643" y="1426381"/>
                          <a:pt x="10183" y="1125977"/>
                          <a:pt x="0" y="994988"/>
                        </a:cubicBezTo>
                        <a:cubicBezTo>
                          <a:pt x="-10183" y="863999"/>
                          <a:pt x="48824" y="613077"/>
                          <a:pt x="0" y="512881"/>
                        </a:cubicBezTo>
                        <a:cubicBezTo>
                          <a:pt x="-48824" y="412685"/>
                          <a:pt x="14644" y="122187"/>
                          <a:pt x="0" y="0"/>
                        </a:cubicBezTo>
                        <a:close/>
                      </a:path>
                      <a:path w="369367" h="1538642" fill="none" extrusionOk="0">
                        <a:moveTo>
                          <a:pt x="0" y="0"/>
                        </a:moveTo>
                        <a:cubicBezTo>
                          <a:pt x="109503" y="23313"/>
                          <a:pt x="199976" y="85777"/>
                          <a:pt x="184684" y="225340"/>
                        </a:cubicBezTo>
                        <a:cubicBezTo>
                          <a:pt x="214600" y="372065"/>
                          <a:pt x="170987" y="400223"/>
                          <a:pt x="184684" y="543981"/>
                        </a:cubicBezTo>
                        <a:cubicBezTo>
                          <a:pt x="185712" y="663595"/>
                          <a:pt x="252022" y="771841"/>
                          <a:pt x="369368" y="769321"/>
                        </a:cubicBezTo>
                        <a:cubicBezTo>
                          <a:pt x="246690" y="755052"/>
                          <a:pt x="164838" y="868800"/>
                          <a:pt x="184684" y="994661"/>
                        </a:cubicBezTo>
                        <a:cubicBezTo>
                          <a:pt x="207700" y="1115913"/>
                          <a:pt x="180157" y="1199786"/>
                          <a:pt x="184684" y="1313302"/>
                        </a:cubicBezTo>
                        <a:cubicBezTo>
                          <a:pt x="210265" y="1432557"/>
                          <a:pt x="105160" y="1539156"/>
                          <a:pt x="0" y="1538642"/>
                        </a:cubicBezTo>
                      </a:path>
                    </a:pathLst>
                  </a:custGeom>
                  <ask:type>
                    <ask:lineSketchNone/>
                  </ask:type>
                </ask:lineSketchStyleProps>
              </a:ext>
            </a:extLst>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E1F2D3F-8CCE-E2C3-BEC7-934D2DCA155E}"/>
                  </a:ext>
                </a:extLst>
              </p:cNvPr>
              <p:cNvSpPr txBox="1"/>
              <p:nvPr/>
            </p:nvSpPr>
            <p:spPr>
              <a:xfrm>
                <a:off x="1416641" y="5007250"/>
                <a:ext cx="1674626" cy="461665"/>
              </a:xfrm>
              <a:prstGeom prst="rect">
                <a:avLst/>
              </a:prstGeom>
              <a:noFill/>
            </p:spPr>
            <p:txBody>
              <a:bodyPr wrap="none" rtlCol="0">
                <a:spAutoFit/>
              </a:bodyPr>
              <a:lstStyle/>
              <a:p>
                <a14:m>
                  <m:oMath xmlns:m="http://schemas.openxmlformats.org/officeDocument/2006/math">
                    <m:r>
                      <a:rPr lang="en-US" altLang="zh-CN" sz="2400" b="0" i="1" smtClean="0">
                        <a:latin typeface="Cambria Math" panose="02040503050406030204" pitchFamily="18" charset="0"/>
                      </a:rPr>
                      <m:t>𝑛</m:t>
                    </m:r>
                  </m:oMath>
                </a14:m>
                <a:r>
                  <a:rPr lang="zh-CN" altLang="en-US" sz="2400" dirty="0"/>
                  <a:t> </a:t>
                </a:r>
                <a:r>
                  <a:rPr lang="en-US" altLang="zh-CN" sz="2400" dirty="0"/>
                  <a:t>equations</a:t>
                </a:r>
                <a:endParaRPr lang="zh-CN" altLang="en-US" sz="2400" dirty="0"/>
              </a:p>
            </p:txBody>
          </p:sp>
        </mc:Choice>
        <mc:Fallback xmlns="">
          <p:sp>
            <p:nvSpPr>
              <p:cNvPr id="7" name="文本框 6">
                <a:extLst>
                  <a:ext uri="{FF2B5EF4-FFF2-40B4-BE49-F238E27FC236}">
                    <a16:creationId xmlns:a16="http://schemas.microsoft.com/office/drawing/2014/main" id="{AE1F2D3F-8CCE-E2C3-BEC7-934D2DCA155E}"/>
                  </a:ext>
                </a:extLst>
              </p:cNvPr>
              <p:cNvSpPr txBox="1">
                <a:spLocks noRot="1" noChangeAspect="1" noMove="1" noResize="1" noEditPoints="1" noAdjustHandles="1" noChangeArrowheads="1" noChangeShapeType="1" noTextEdit="1"/>
              </p:cNvSpPr>
              <p:nvPr/>
            </p:nvSpPr>
            <p:spPr>
              <a:xfrm>
                <a:off x="1416641" y="5007250"/>
                <a:ext cx="1674626" cy="461665"/>
              </a:xfrm>
              <a:prstGeom prst="rect">
                <a:avLst/>
              </a:prstGeom>
              <a:blipFill>
                <a:blip r:embed="rId5"/>
                <a:stretch>
                  <a:fillRect t="-10526" r="-4727" b="-28947"/>
                </a:stretch>
              </a:blipFill>
            </p:spPr>
            <p:txBody>
              <a:bodyPr/>
              <a:lstStyle/>
              <a:p>
                <a:r>
                  <a:rPr lang="zh-CN" altLang="en-US">
                    <a:noFill/>
                  </a:rPr>
                  <a:t> </a:t>
                </a:r>
              </a:p>
            </p:txBody>
          </p:sp>
        </mc:Fallback>
      </mc:AlternateContent>
      <p:cxnSp>
        <p:nvCxnSpPr>
          <p:cNvPr id="8" name="直接箭头连接符 7">
            <a:extLst>
              <a:ext uri="{FF2B5EF4-FFF2-40B4-BE49-F238E27FC236}">
                <a16:creationId xmlns:a16="http://schemas.microsoft.com/office/drawing/2014/main" id="{C0A1EC39-A1A9-B172-D5F8-9A5CC40EC646}"/>
              </a:ext>
            </a:extLst>
          </p:cNvPr>
          <p:cNvCxnSpPr>
            <a:cxnSpLocks/>
          </p:cNvCxnSpPr>
          <p:nvPr/>
        </p:nvCxnSpPr>
        <p:spPr>
          <a:xfrm>
            <a:off x="3980552" y="2267820"/>
            <a:ext cx="15708" cy="2311505"/>
          </a:xfrm>
          <a:prstGeom prst="straightConnector1">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0" name="直接箭头连接符 9">
            <a:extLst>
              <a:ext uri="{FF2B5EF4-FFF2-40B4-BE49-F238E27FC236}">
                <a16:creationId xmlns:a16="http://schemas.microsoft.com/office/drawing/2014/main" id="{703D52EB-D3F6-F25E-5185-F90FB78E869F}"/>
              </a:ext>
            </a:extLst>
          </p:cNvPr>
          <p:cNvCxnSpPr>
            <a:cxnSpLocks/>
          </p:cNvCxnSpPr>
          <p:nvPr/>
        </p:nvCxnSpPr>
        <p:spPr>
          <a:xfrm>
            <a:off x="4430111" y="2909017"/>
            <a:ext cx="1198179" cy="1670308"/>
          </a:xfrm>
          <a:prstGeom prst="straightConnector1">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直接箭头连接符 11">
            <a:extLst>
              <a:ext uri="{FF2B5EF4-FFF2-40B4-BE49-F238E27FC236}">
                <a16:creationId xmlns:a16="http://schemas.microsoft.com/office/drawing/2014/main" id="{E968BC8C-B6CB-5864-A873-45B4201263BD}"/>
              </a:ext>
            </a:extLst>
          </p:cNvPr>
          <p:cNvCxnSpPr>
            <a:cxnSpLocks/>
          </p:cNvCxnSpPr>
          <p:nvPr/>
        </p:nvCxnSpPr>
        <p:spPr>
          <a:xfrm>
            <a:off x="5381297" y="3590467"/>
            <a:ext cx="2012733" cy="988858"/>
          </a:xfrm>
          <a:prstGeom prst="straightConnector1">
            <a:avLst/>
          </a:prstGeom>
          <a:ln w="38100" cap="flat" cmpd="sng" algn="ctr">
            <a:solidFill>
              <a:schemeClr val="tx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右大括号 14">
            <a:extLst>
              <a:ext uri="{FF2B5EF4-FFF2-40B4-BE49-F238E27FC236}">
                <a16:creationId xmlns:a16="http://schemas.microsoft.com/office/drawing/2014/main" id="{E3D4E3AD-48DC-FAA4-74AC-E39211819AB0}"/>
              </a:ext>
            </a:extLst>
          </p:cNvPr>
          <p:cNvSpPr/>
          <p:nvPr/>
        </p:nvSpPr>
        <p:spPr>
          <a:xfrm rot="10800000">
            <a:off x="3096039" y="1796606"/>
            <a:ext cx="293548" cy="1795358"/>
          </a:xfrm>
          <a:prstGeom prst="rightBrace">
            <a:avLst>
              <a:gd name="adj1" fmla="val 61007"/>
              <a:gd name="adj2" fmla="val 50000"/>
            </a:avLst>
          </a:prstGeom>
          <a:ln w="38100">
            <a:extLst>
              <a:ext uri="{C807C97D-BFC1-408E-A445-0C87EB9F89A2}">
                <ask:lineSketchStyleProps xmlns:ask="http://schemas.microsoft.com/office/drawing/2018/sketchyshapes" sd="1219033472">
                  <a:custGeom>
                    <a:avLst/>
                    <a:gdLst>
                      <a:gd name="connsiteX0" fmla="*/ 0 w 369367"/>
                      <a:gd name="connsiteY0" fmla="*/ 0 h 1538642"/>
                      <a:gd name="connsiteX1" fmla="*/ 184684 w 369367"/>
                      <a:gd name="connsiteY1" fmla="*/ 225340 h 1538642"/>
                      <a:gd name="connsiteX2" fmla="*/ 184684 w 369367"/>
                      <a:gd name="connsiteY2" fmla="*/ 543981 h 1538642"/>
                      <a:gd name="connsiteX3" fmla="*/ 369368 w 369367"/>
                      <a:gd name="connsiteY3" fmla="*/ 769321 h 1538642"/>
                      <a:gd name="connsiteX4" fmla="*/ 184684 w 369367"/>
                      <a:gd name="connsiteY4" fmla="*/ 994661 h 1538642"/>
                      <a:gd name="connsiteX5" fmla="*/ 184684 w 369367"/>
                      <a:gd name="connsiteY5" fmla="*/ 1313302 h 1538642"/>
                      <a:gd name="connsiteX6" fmla="*/ 0 w 369367"/>
                      <a:gd name="connsiteY6" fmla="*/ 1538642 h 1538642"/>
                      <a:gd name="connsiteX7" fmla="*/ 0 w 369367"/>
                      <a:gd name="connsiteY7" fmla="*/ 994988 h 1538642"/>
                      <a:gd name="connsiteX8" fmla="*/ 0 w 369367"/>
                      <a:gd name="connsiteY8" fmla="*/ 512881 h 1538642"/>
                      <a:gd name="connsiteX9" fmla="*/ 0 w 369367"/>
                      <a:gd name="connsiteY9" fmla="*/ 0 h 1538642"/>
                      <a:gd name="connsiteX0" fmla="*/ 0 w 369367"/>
                      <a:gd name="connsiteY0" fmla="*/ 0 h 1538642"/>
                      <a:gd name="connsiteX1" fmla="*/ 184684 w 369367"/>
                      <a:gd name="connsiteY1" fmla="*/ 225340 h 1538642"/>
                      <a:gd name="connsiteX2" fmla="*/ 184684 w 369367"/>
                      <a:gd name="connsiteY2" fmla="*/ 543981 h 1538642"/>
                      <a:gd name="connsiteX3" fmla="*/ 369368 w 369367"/>
                      <a:gd name="connsiteY3" fmla="*/ 769321 h 1538642"/>
                      <a:gd name="connsiteX4" fmla="*/ 184684 w 369367"/>
                      <a:gd name="connsiteY4" fmla="*/ 994661 h 1538642"/>
                      <a:gd name="connsiteX5" fmla="*/ 184684 w 369367"/>
                      <a:gd name="connsiteY5" fmla="*/ 1313302 h 1538642"/>
                      <a:gd name="connsiteX6" fmla="*/ 0 w 369367"/>
                      <a:gd name="connsiteY6" fmla="*/ 1538642 h 15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367" h="1538642" stroke="0" extrusionOk="0">
                        <a:moveTo>
                          <a:pt x="0" y="0"/>
                        </a:moveTo>
                        <a:cubicBezTo>
                          <a:pt x="99469" y="-1560"/>
                          <a:pt x="168195" y="107077"/>
                          <a:pt x="184684" y="225340"/>
                        </a:cubicBezTo>
                        <a:cubicBezTo>
                          <a:pt x="210188" y="290137"/>
                          <a:pt x="156642" y="413390"/>
                          <a:pt x="184684" y="543981"/>
                        </a:cubicBezTo>
                        <a:cubicBezTo>
                          <a:pt x="163125" y="652035"/>
                          <a:pt x="255748" y="793174"/>
                          <a:pt x="369368" y="769321"/>
                        </a:cubicBezTo>
                        <a:cubicBezTo>
                          <a:pt x="267785" y="801772"/>
                          <a:pt x="173804" y="835165"/>
                          <a:pt x="184684" y="994661"/>
                        </a:cubicBezTo>
                        <a:cubicBezTo>
                          <a:pt x="201036" y="1120125"/>
                          <a:pt x="183429" y="1196302"/>
                          <a:pt x="184684" y="1313302"/>
                        </a:cubicBezTo>
                        <a:cubicBezTo>
                          <a:pt x="168713" y="1452791"/>
                          <a:pt x="101035" y="1529457"/>
                          <a:pt x="0" y="1538642"/>
                        </a:cubicBezTo>
                        <a:cubicBezTo>
                          <a:pt x="-56643" y="1426381"/>
                          <a:pt x="10183" y="1125977"/>
                          <a:pt x="0" y="994988"/>
                        </a:cubicBezTo>
                        <a:cubicBezTo>
                          <a:pt x="-10183" y="863999"/>
                          <a:pt x="48824" y="613077"/>
                          <a:pt x="0" y="512881"/>
                        </a:cubicBezTo>
                        <a:cubicBezTo>
                          <a:pt x="-48824" y="412685"/>
                          <a:pt x="14644" y="122187"/>
                          <a:pt x="0" y="0"/>
                        </a:cubicBezTo>
                        <a:close/>
                      </a:path>
                      <a:path w="369367" h="1538642" fill="none" extrusionOk="0">
                        <a:moveTo>
                          <a:pt x="0" y="0"/>
                        </a:moveTo>
                        <a:cubicBezTo>
                          <a:pt x="109503" y="23313"/>
                          <a:pt x="199976" y="85777"/>
                          <a:pt x="184684" y="225340"/>
                        </a:cubicBezTo>
                        <a:cubicBezTo>
                          <a:pt x="214600" y="372065"/>
                          <a:pt x="170987" y="400223"/>
                          <a:pt x="184684" y="543981"/>
                        </a:cubicBezTo>
                        <a:cubicBezTo>
                          <a:pt x="185712" y="663595"/>
                          <a:pt x="252022" y="771841"/>
                          <a:pt x="369368" y="769321"/>
                        </a:cubicBezTo>
                        <a:cubicBezTo>
                          <a:pt x="246690" y="755052"/>
                          <a:pt x="164838" y="868800"/>
                          <a:pt x="184684" y="994661"/>
                        </a:cubicBezTo>
                        <a:cubicBezTo>
                          <a:pt x="207700" y="1115913"/>
                          <a:pt x="180157" y="1199786"/>
                          <a:pt x="184684" y="1313302"/>
                        </a:cubicBezTo>
                        <a:cubicBezTo>
                          <a:pt x="210265" y="1432557"/>
                          <a:pt x="105160" y="1539156"/>
                          <a:pt x="0" y="1538642"/>
                        </a:cubicBezTo>
                      </a:path>
                    </a:pathLst>
                  </a:custGeom>
                  <ask:type>
                    <ask:lineSketchNone/>
                  </ask:type>
                </ask:lineSketchStyleProps>
              </a:ext>
            </a:extLst>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8EBB5BE-599E-D164-EC67-12AB3658DA1A}"/>
                  </a:ext>
                </a:extLst>
              </p:cNvPr>
              <p:cNvSpPr txBox="1"/>
              <p:nvPr/>
            </p:nvSpPr>
            <p:spPr>
              <a:xfrm>
                <a:off x="1463952" y="2437956"/>
                <a:ext cx="1631344" cy="461665"/>
              </a:xfrm>
              <a:prstGeom prst="rect">
                <a:avLst/>
              </a:prstGeom>
              <a:noFill/>
            </p:spPr>
            <p:txBody>
              <a:bodyPr wrap="none" rtlCol="0">
                <a:spAutoFit/>
              </a:bodyPr>
              <a:lstStyle/>
              <a:p>
                <a14:m>
                  <m:oMath xmlns:m="http://schemas.openxmlformats.org/officeDocument/2006/math">
                    <m:r>
                      <a:rPr lang="en-US" altLang="zh-CN" sz="2400" b="0" i="1" smtClean="0">
                        <a:latin typeface="Cambria Math" panose="02040503050406030204" pitchFamily="18" charset="0"/>
                      </a:rPr>
                      <m:t>𝑚</m:t>
                    </m:r>
                  </m:oMath>
                </a14:m>
                <a:r>
                  <a:rPr lang="zh-CN" altLang="en-US" sz="2400" dirty="0"/>
                  <a:t> </a:t>
                </a:r>
                <a:r>
                  <a:rPr lang="en-US" altLang="zh-CN" sz="2400" dirty="0"/>
                  <a:t>variables</a:t>
                </a:r>
                <a:endParaRPr lang="zh-CN" altLang="en-US" sz="2400" dirty="0"/>
              </a:p>
            </p:txBody>
          </p:sp>
        </mc:Choice>
        <mc:Fallback xmlns="">
          <p:sp>
            <p:nvSpPr>
              <p:cNvPr id="16" name="文本框 15">
                <a:extLst>
                  <a:ext uri="{FF2B5EF4-FFF2-40B4-BE49-F238E27FC236}">
                    <a16:creationId xmlns:a16="http://schemas.microsoft.com/office/drawing/2014/main" id="{88EBB5BE-599E-D164-EC67-12AB3658DA1A}"/>
                  </a:ext>
                </a:extLst>
              </p:cNvPr>
              <p:cNvSpPr txBox="1">
                <a:spLocks noRot="1" noChangeAspect="1" noMove="1" noResize="1" noEditPoints="1" noAdjustHandles="1" noChangeArrowheads="1" noChangeShapeType="1" noTextEdit="1"/>
              </p:cNvSpPr>
              <p:nvPr/>
            </p:nvSpPr>
            <p:spPr>
              <a:xfrm>
                <a:off x="1463952" y="2437956"/>
                <a:ext cx="1631344" cy="461665"/>
              </a:xfrm>
              <a:prstGeom prst="rect">
                <a:avLst/>
              </a:prstGeom>
              <a:blipFill>
                <a:blip r:embed="rId6"/>
                <a:stretch>
                  <a:fillRect t="-10526" r="-4478" b="-28947"/>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6C6AEC9E-5C9D-8C0F-1100-EAB9D4C03306}"/>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Prior Art: Value Table (</a:t>
            </a:r>
            <a:r>
              <a:rPr lang="en-US" altLang="zh-CN" sz="2800" dirty="0" err="1"/>
              <a:t>Bloomier</a:t>
            </a:r>
            <a:r>
              <a:rPr lang="en-US" altLang="zh-CN" sz="2800" dirty="0"/>
              <a:t>, IBLT, XOR Filter)</a:t>
            </a:r>
          </a:p>
        </p:txBody>
      </p:sp>
      <p:sp>
        <p:nvSpPr>
          <p:cNvPr id="3" name="文本框 2">
            <a:extLst>
              <a:ext uri="{FF2B5EF4-FFF2-40B4-BE49-F238E27FC236}">
                <a16:creationId xmlns:a16="http://schemas.microsoft.com/office/drawing/2014/main" id="{E57E219B-9326-8488-6A6C-1F204814577A}"/>
              </a:ext>
            </a:extLst>
          </p:cNvPr>
          <p:cNvSpPr txBox="1"/>
          <p:nvPr/>
        </p:nvSpPr>
        <p:spPr>
          <a:xfrm>
            <a:off x="8345216" y="3194446"/>
            <a:ext cx="3671865" cy="1200329"/>
          </a:xfrm>
          <a:prstGeom prst="rect">
            <a:avLst/>
          </a:prstGeom>
          <a:noFill/>
        </p:spPr>
        <p:txBody>
          <a:bodyPr wrap="square">
            <a:spAutoFit/>
          </a:bodyPr>
          <a:lstStyle/>
          <a:p>
            <a:r>
              <a:rPr lang="zh-CN" altLang="en-US" sz="2400" dirty="0"/>
              <a:t>𝑇ℎ𝑖𝑠 𝑒𝑞𝑢𝑎𝑡𝑖𝑜𝑛 𝑖𝑠 𝑙𝑖𝑘𝑒𝑙𝑦 𝑡𝑜 ℎ𝑎𝑣𝑒 𝑎 𝑠𝑜𝑙𝑢𝑡𝑖𝑜𝑛, 𝑤ℎ𝑒𝑛 𝑚&gt;1.23 𝑛</a:t>
            </a:r>
          </a:p>
        </p:txBody>
      </p:sp>
    </p:spTree>
    <p:custDataLst>
      <p:tags r:id="rId1"/>
    </p:custDataLst>
    <p:extLst>
      <p:ext uri="{BB962C8B-B14F-4D97-AF65-F5344CB8AC3E}">
        <p14:creationId xmlns:p14="http://schemas.microsoft.com/office/powerpoint/2010/main" val="388398354"/>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任意多边形 21"/>
          <p:cNvSpPr/>
          <p:nvPr/>
        </p:nvSpPr>
        <p:spPr>
          <a:xfrm flipH="1">
            <a:off x="1341487" y="780336"/>
            <a:ext cx="2853178" cy="45719"/>
          </a:xfrm>
          <a:custGeom>
            <a:avLst/>
            <a:gdLst>
              <a:gd name="connsiteX0" fmla="*/ 7977051 w 7977051"/>
              <a:gd name="connsiteY0" fmla="*/ 0 h 31619"/>
              <a:gd name="connsiteX1" fmla="*/ 0 w 7977051"/>
              <a:gd name="connsiteY1" fmla="*/ 0 h 31619"/>
              <a:gd name="connsiteX2" fmla="*/ 0 w 7977051"/>
              <a:gd name="connsiteY2" fmla="*/ 31619 h 31619"/>
              <a:gd name="connsiteX3" fmla="*/ 7977051 w 7977051"/>
              <a:gd name="connsiteY3" fmla="*/ 31619 h 31619"/>
              <a:gd name="connsiteX4" fmla="*/ 7977051 w 7977051"/>
              <a:gd name="connsiteY4" fmla="*/ 15810 h 316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7051" h="31619">
                <a:moveTo>
                  <a:pt x="7977051" y="0"/>
                </a:moveTo>
                <a:lnTo>
                  <a:pt x="0" y="0"/>
                </a:lnTo>
                <a:lnTo>
                  <a:pt x="0" y="31619"/>
                </a:lnTo>
                <a:lnTo>
                  <a:pt x="7977051" y="31619"/>
                </a:lnTo>
                <a:lnTo>
                  <a:pt x="7977051" y="15810"/>
                </a:lnTo>
                <a:close/>
              </a:path>
            </a:pathLst>
          </a:custGeom>
          <a:solidFill>
            <a:srgbClr val="A500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solidFill>
                <a:srgbClr val="A50021"/>
              </a:solidFill>
            </a:endParaRPr>
          </a:p>
        </p:txBody>
      </p:sp>
      <p:sp>
        <p:nvSpPr>
          <p:cNvPr id="18" name="灯片编号占位符 17">
            <a:extLst>
              <a:ext uri="{FF2B5EF4-FFF2-40B4-BE49-F238E27FC236}">
                <a16:creationId xmlns:a16="http://schemas.microsoft.com/office/drawing/2014/main" id="{7A1CD39A-B853-18BD-A10D-0F01A40197EB}"/>
              </a:ext>
            </a:extLst>
          </p:cNvPr>
          <p:cNvSpPr>
            <a:spLocks noGrp="1"/>
          </p:cNvSpPr>
          <p:nvPr>
            <p:ph type="sldNum" sz="quarter" idx="10"/>
          </p:nvPr>
        </p:nvSpPr>
        <p:spPr/>
        <p:txBody>
          <a:bodyPr/>
          <a:lstStyle/>
          <a:p>
            <a:fld id="{023126B9-07AC-4BAF-B3D7-FAC1D3999DA4}" type="slidenum">
              <a:rPr lang="zh-CN" altLang="en-US" smtClean="0"/>
              <a:pPr/>
              <a:t>9</a:t>
            </a:fld>
            <a:r>
              <a:rPr lang="zh-CN" altLang="en-US" dirty="0"/>
              <a:t> </a:t>
            </a:r>
            <a:r>
              <a:rPr lang="en-US" altLang="zh-CN" dirty="0"/>
              <a:t>/</a:t>
            </a:r>
            <a:r>
              <a:rPr lang="zh-CN" altLang="en-US" dirty="0"/>
              <a:t> </a:t>
            </a:r>
            <a:r>
              <a:rPr lang="en-US" altLang="zh-CN" dirty="0"/>
              <a:t>26</a:t>
            </a:r>
            <a:endParaRPr lang="zh-CN" altLang="en-US" dirty="0"/>
          </a:p>
        </p:txBody>
      </p:sp>
      <p:graphicFrame>
        <p:nvGraphicFramePr>
          <p:cNvPr id="75" name="表格 74">
            <a:extLst>
              <a:ext uri="{FF2B5EF4-FFF2-40B4-BE49-F238E27FC236}">
                <a16:creationId xmlns:a16="http://schemas.microsoft.com/office/drawing/2014/main" id="{75A0CDA0-6955-8015-F6E5-BCAE7B170AEA}"/>
              </a:ext>
            </a:extLst>
          </p:cNvPr>
          <p:cNvGraphicFramePr>
            <a:graphicFrameLocks noGrp="1"/>
          </p:cNvGraphicFramePr>
          <p:nvPr/>
        </p:nvGraphicFramePr>
        <p:xfrm>
          <a:off x="3720695" y="1796606"/>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r>
                        <a:rPr lang="en-US" altLang="zh-CN" sz="2400" b="1" dirty="0">
                          <a:ln>
                            <a:noFill/>
                          </a:ln>
                          <a:solidFill>
                            <a:sysClr val="windowText" lastClr="000000"/>
                          </a:solidFill>
                        </a:rPr>
                        <a:t>1</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a:ln>
                            <a:noFill/>
                          </a:ln>
                          <a:solidFill>
                            <a:sysClr val="windowText" lastClr="000000"/>
                          </a:solidFill>
                        </a:rPr>
                        <a:t>1</a:t>
                      </a:r>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baseline="0" dirty="0">
                          <a:ln>
                            <a:noFill/>
                          </a:ln>
                          <a:solidFill>
                            <a:sysClr val="windowText" lastClr="000000"/>
                          </a:solidFill>
                        </a:rPr>
                        <a:t>0</a:t>
                      </a: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p:graphicFrame>
        <p:nvGraphicFramePr>
          <p:cNvPr id="105" name="表格 104">
            <a:extLst>
              <a:ext uri="{FF2B5EF4-FFF2-40B4-BE49-F238E27FC236}">
                <a16:creationId xmlns:a16="http://schemas.microsoft.com/office/drawing/2014/main" id="{477ADDB0-0C50-4163-0F1D-7B7066A5780A}"/>
              </a:ext>
            </a:extLst>
          </p:cNvPr>
          <p:cNvGraphicFramePr>
            <a:graphicFrameLocks noGrp="1"/>
          </p:cNvGraphicFramePr>
          <p:nvPr/>
        </p:nvGraphicFramePr>
        <p:xfrm>
          <a:off x="3720695" y="2464370"/>
          <a:ext cx="2367909" cy="471214"/>
        </p:xfrm>
        <a:graphic>
          <a:graphicData uri="http://schemas.openxmlformats.org/drawingml/2006/table">
            <a:tbl>
              <a:tblPr firstRow="1" bandRow="1">
                <a:effectLst>
                  <a:outerShdw blurRad="50800" dist="38100" dir="2700000" algn="tl" rotWithShape="0">
                    <a:prstClr val="black">
                      <a:alpha val="40000"/>
                    </a:prstClr>
                  </a:outerShdw>
                </a:effectLst>
                <a:tableStyleId>{5DA37D80-6434-44D0-A028-1B22A696006F}</a:tableStyleId>
              </a:tblPr>
              <a:tblGrid>
                <a:gridCol w="480483">
                  <a:extLst>
                    <a:ext uri="{9D8B030D-6E8A-4147-A177-3AD203B41FA5}">
                      <a16:colId xmlns:a16="http://schemas.microsoft.com/office/drawing/2014/main" val="729063654"/>
                    </a:ext>
                  </a:extLst>
                </a:gridCol>
                <a:gridCol w="480483">
                  <a:extLst>
                    <a:ext uri="{9D8B030D-6E8A-4147-A177-3AD203B41FA5}">
                      <a16:colId xmlns:a16="http://schemas.microsoft.com/office/drawing/2014/main" val="3704361582"/>
                    </a:ext>
                  </a:extLst>
                </a:gridCol>
                <a:gridCol w="442497">
                  <a:extLst>
                    <a:ext uri="{9D8B030D-6E8A-4147-A177-3AD203B41FA5}">
                      <a16:colId xmlns:a16="http://schemas.microsoft.com/office/drawing/2014/main" val="3212597851"/>
                    </a:ext>
                  </a:extLst>
                </a:gridCol>
                <a:gridCol w="474807">
                  <a:extLst>
                    <a:ext uri="{9D8B030D-6E8A-4147-A177-3AD203B41FA5}">
                      <a16:colId xmlns:a16="http://schemas.microsoft.com/office/drawing/2014/main" val="1189128181"/>
                    </a:ext>
                  </a:extLst>
                </a:gridCol>
                <a:gridCol w="489639">
                  <a:extLst>
                    <a:ext uri="{9D8B030D-6E8A-4147-A177-3AD203B41FA5}">
                      <a16:colId xmlns:a16="http://schemas.microsoft.com/office/drawing/2014/main" val="2887784331"/>
                    </a:ext>
                  </a:extLst>
                </a:gridCol>
              </a:tblGrid>
              <a:tr h="471214">
                <a:tc>
                  <a:txBody>
                    <a:bodyPr/>
                    <a:lstStyle/>
                    <a:p>
                      <a:pPr algn="ctr"/>
                      <a:r>
                        <a:rPr lang="en-US" altLang="zh-CN" sz="2400" b="1" dirty="0">
                          <a:ln>
                            <a:noFill/>
                          </a:ln>
                          <a:solidFill>
                            <a:sysClr val="windowText" lastClr="000000"/>
                          </a:solidFill>
                          <a:latin typeface="+mn-lt"/>
                          <a:ea typeface="微软雅黑" panose="020B0503020204020204" pitchFamily="34" charset="-122"/>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accent2">
                        <a:lumMod val="60000"/>
                        <a:lumOff val="40000"/>
                      </a:schemeClr>
                    </a:solidFill>
                  </a:tcPr>
                </a:tc>
                <a:tc>
                  <a:txBody>
                    <a:bodyPr/>
                    <a:lstStyle/>
                    <a:p>
                      <a:pPr algn="ctr"/>
                      <a:r>
                        <a:rPr lang="en-US" altLang="zh-CN" sz="2400" b="1" dirty="0">
                          <a:ln>
                            <a:noFill/>
                          </a:ln>
                          <a:solidFill>
                            <a:sysClr val="windowText" lastClr="000000"/>
                          </a:solidFill>
                        </a:rPr>
                        <a:t>0</a:t>
                      </a:r>
                      <a:endParaRPr lang="zh-CN" altLang="en-US" sz="2400" b="1" dirty="0">
                        <a:ln>
                          <a:noFill/>
                        </a:ln>
                        <a:solidFill>
                          <a:sysClr val="windowText" lastClr="000000"/>
                        </a:solidFill>
                        <a:latin typeface="+mn-lt"/>
                        <a:ea typeface="微软雅黑" panose="020B0503020204020204" pitchFamily="34"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marL="0" algn="ctr" defTabSz="914400" rtl="0" eaLnBrk="1" latinLnBrk="0" hangingPunct="1"/>
                      <a:r>
                        <a:rPr lang="en-US" altLang="zh-CN" sz="2400" b="1" kern="1200" dirty="0">
                          <a:ln>
                            <a:noFill/>
                          </a:ln>
                          <a:solidFill>
                            <a:sysClr val="windowText" lastClr="000000"/>
                          </a:solidFill>
                          <a:latin typeface="+mn-lt"/>
                          <a:ea typeface="Microsoft YaHei" panose="020B0503020204020204" pitchFamily="34" charset="-122"/>
                          <a:cs typeface="+mn-cs"/>
                        </a:rPr>
                        <a:t>0</a:t>
                      </a:r>
                      <a:endParaRPr lang="zh-CN" altLang="en-US" sz="2400" b="1" kern="1200" dirty="0">
                        <a:ln>
                          <a:noFill/>
                        </a:ln>
                        <a:solidFill>
                          <a:sysClr val="windowText" lastClr="000000"/>
                        </a:solidFill>
                        <a:latin typeface="+mn-lt"/>
                        <a:ea typeface="Microsoft YaHei" panose="020B0503020204020204" pitchFamily="34" charset="-122"/>
                        <a:cs typeface="+mn-cs"/>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tc>
                  <a:txBody>
                    <a:bodyPr/>
                    <a:lstStyle/>
                    <a:p>
                      <a:pPr algn="ctr"/>
                      <a:r>
                        <a:rPr lang="en-US" altLang="zh-CN" sz="2400" b="1" baseline="0" dirty="0">
                          <a:ln>
                            <a:noFill/>
                          </a:ln>
                          <a:solidFill>
                            <a:sysClr val="windowText" lastClr="000000"/>
                          </a:solidFill>
                        </a:rPr>
                        <a:t>0</a:t>
                      </a:r>
                      <a:endParaRPr lang="zh-CN" altLang="en-US" sz="2400" b="1" baseline="0" dirty="0">
                        <a:ln>
                          <a:noFill/>
                        </a:ln>
                        <a:solidFill>
                          <a:sysClr val="windowText" lastClr="000000"/>
                        </a:solidFill>
                        <a:latin typeface="+mn-lt"/>
                        <a:ea typeface="等线 Light" panose="02010600030101010101" pitchFamily="2" charset="-122"/>
                      </a:endParaRPr>
                    </a:p>
                  </a:txBody>
                  <a:tcPr marL="56307" marR="56307" marT="28154" marB="28154" anchor="ctr">
                    <a:lnL w="28575" cap="flat" cmpd="sng" algn="ctr">
                      <a:solidFill>
                        <a:schemeClr val="accent2">
                          <a:lumMod val="75000"/>
                        </a:schemeClr>
                      </a:solidFill>
                      <a:prstDash val="solid"/>
                      <a:round/>
                      <a:headEnd type="none" w="med" len="med"/>
                      <a:tailEnd type="none" w="med" len="med"/>
                    </a:lnL>
                    <a:lnR w="28575" cap="flat" cmpd="sng" algn="ctr">
                      <a:solidFill>
                        <a:schemeClr val="accent2">
                          <a:lumMod val="75000"/>
                        </a:schemeClr>
                      </a:solidFill>
                      <a:prstDash val="solid"/>
                      <a:round/>
                      <a:headEnd type="none" w="med" len="med"/>
                      <a:tailEnd type="none" w="med" len="med"/>
                    </a:lnR>
                    <a:lnT w="28575" cap="flat" cmpd="sng" algn="ctr">
                      <a:solidFill>
                        <a:schemeClr val="accent2">
                          <a:lumMod val="75000"/>
                        </a:schemeClr>
                      </a:solidFill>
                      <a:prstDash val="solid"/>
                      <a:round/>
                      <a:headEnd type="none" w="med" len="med"/>
                      <a:tailEnd type="none" w="med" len="med"/>
                    </a:lnT>
                    <a:lnB w="28575" cap="flat" cmpd="sng" algn="ctr">
                      <a:solidFill>
                        <a:schemeClr val="accent2">
                          <a:lumMod val="75000"/>
                        </a:schemeClr>
                      </a:solidFill>
                      <a:prstDash val="solid"/>
                      <a:round/>
                      <a:headEnd type="none" w="med" len="med"/>
                      <a:tailEnd type="none" w="med" len="med"/>
                    </a:lnB>
                    <a:solidFill>
                      <a:schemeClr val="bg1"/>
                    </a:solidFill>
                  </a:tcPr>
                </a:tc>
                <a:extLst>
                  <a:ext uri="{0D108BD9-81ED-4DB2-BD59-A6C34878D82A}">
                    <a16:rowId xmlns:a16="http://schemas.microsoft.com/office/drawing/2014/main" val="772941210"/>
                  </a:ext>
                </a:extLst>
              </a:tr>
            </a:tbl>
          </a:graphicData>
        </a:graphic>
      </p:graphicFrame>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42FDA19B-420B-CB9C-9C53-A9583B0EFAB5}"/>
                  </a:ext>
                </a:extLst>
              </p:cNvPr>
              <p:cNvSpPr txBox="1"/>
              <p:nvPr/>
            </p:nvSpPr>
            <p:spPr>
              <a:xfrm>
                <a:off x="3414695" y="3429000"/>
                <a:ext cx="4073926" cy="1200329"/>
              </a:xfrm>
              <a:prstGeom prst="rect">
                <a:avLst/>
              </a:prstGeom>
              <a:noFill/>
            </p:spPr>
            <p:txBody>
              <a:bodyPr wrap="square">
                <a:spAutoFit/>
              </a:bodyPr>
              <a:lstStyle/>
              <a:p>
                <a14:m>
                  <m:oMath xmlns:m="http://schemas.openxmlformats.org/officeDocument/2006/math">
                    <m:sSub>
                      <m:sSubPr>
                        <m:ctrlPr>
                          <a:rPr lang="zh-CN" altLang="en-US" i="1" smtClean="0">
                            <a:latin typeface="Cambria Math" panose="02040503050406030204" pitchFamily="18" charset="0"/>
                          </a:rPr>
                        </m:ctrlPr>
                      </m:sSubPr>
                      <m:e>
                        <m:r>
                          <m:rPr>
                            <m:sty m:val="p"/>
                          </m:rPr>
                          <a:rPr lang="en-US" altLang="zh-CN">
                            <a:latin typeface="Cambria Math" panose="02040503050406030204" pitchFamily="18" charset="0"/>
                          </a:rPr>
                          <m:t>A</m:t>
                        </m:r>
                      </m:e>
                      <m:sub>
                        <m:r>
                          <a:rPr lang="zh-CN" altLang="en-US">
                            <a:latin typeface="Cambria Math" panose="02040503050406030204" pitchFamily="18" charset="0"/>
                          </a:rPr>
                          <m:t>1</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zh-CN" altLang="en-US">
                                <a:latin typeface="Cambria Math" panose="02040503050406030204" pitchFamily="18" charset="0"/>
                              </a:rPr>
                              <m:t>1</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i="1">
                        <a:latin typeface="Cambria Math" panose="02040503050406030204" pitchFamily="18" charset="0"/>
                      </a:rPr>
                      <m:t> </m:t>
                    </m:r>
                    <m:r>
                      <a:rPr lang="en-US" altLang="zh-CN">
                        <a:latin typeface="Cambria Math" panose="02040503050406030204" pitchFamily="18" charset="0"/>
                      </a:rPr>
                      <m:t>⊕</m:t>
                    </m:r>
                  </m:oMath>
                </a14:m>
                <a:r>
                  <a:rPr lang="zh-CN" altLang="en-US" dirty="0"/>
                  <a:t> </a:t>
                </a:r>
                <a14:m>
                  <m:oMath xmlns:m="http://schemas.openxmlformats.org/officeDocument/2006/math">
                    <m:sSub>
                      <m:sSubPr>
                        <m:ctrlPr>
                          <a:rPr lang="zh-CN" altLang="en-US"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b="0" i="0" smtClean="0">
                            <a:latin typeface="Cambria Math" panose="02040503050406030204" pitchFamily="18" charset="0"/>
                          </a:rPr>
                          <m:t>2</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en-US" altLang="zh-CN" b="0" i="0" smtClean="0">
                                <a:latin typeface="Cambria Math" panose="02040503050406030204" pitchFamily="18" charset="0"/>
                              </a:rPr>
                              <m:t>2</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i="1">
                        <a:latin typeface="Cambria Math" panose="02040503050406030204" pitchFamily="18" charset="0"/>
                      </a:rPr>
                      <m:t> </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VALUE</m:t>
                    </m:r>
                  </m:oMath>
                </a14:m>
                <a:endParaRPr lang="en-US" altLang="zh-CN" b="0" dirty="0"/>
              </a:p>
              <a:p>
                <a14:m>
                  <m:oMath xmlns:m="http://schemas.openxmlformats.org/officeDocument/2006/math">
                    <m:sSub>
                      <m:sSubPr>
                        <m:ctrlPr>
                          <a:rPr lang="zh-CN" altLang="en-US" i="1" smtClean="0">
                            <a:latin typeface="Cambria Math" panose="02040503050406030204" pitchFamily="18" charset="0"/>
                          </a:rPr>
                        </m:ctrlPr>
                      </m:sSubPr>
                      <m:e>
                        <m:r>
                          <m:rPr>
                            <m:sty m:val="p"/>
                          </m:rPr>
                          <a:rPr lang="en-US" altLang="zh-CN">
                            <a:latin typeface="Cambria Math" panose="02040503050406030204" pitchFamily="18" charset="0"/>
                          </a:rPr>
                          <m:t>A</m:t>
                        </m:r>
                      </m:e>
                      <m:sub>
                        <m:r>
                          <a:rPr lang="zh-CN" altLang="en-US">
                            <a:latin typeface="Cambria Math" panose="02040503050406030204" pitchFamily="18" charset="0"/>
                          </a:rPr>
                          <m:t>1</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zh-CN" altLang="en-US">
                                <a:latin typeface="Cambria Math" panose="02040503050406030204" pitchFamily="18" charset="0"/>
                              </a:rPr>
                              <m:t>1</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i="1">
                        <a:latin typeface="Cambria Math" panose="02040503050406030204" pitchFamily="18" charset="0"/>
                      </a:rPr>
                      <m:t> </m:t>
                    </m:r>
                    <m:r>
                      <a:rPr lang="en-US" altLang="zh-CN">
                        <a:latin typeface="Cambria Math" panose="02040503050406030204" pitchFamily="18" charset="0"/>
                      </a:rPr>
                      <m:t>⊕</m:t>
                    </m:r>
                  </m:oMath>
                </a14:m>
                <a:r>
                  <a:rPr lang="zh-CN" altLang="en-US" dirty="0"/>
                  <a:t> </a:t>
                </a:r>
                <a14:m>
                  <m:oMath xmlns:m="http://schemas.openxmlformats.org/officeDocument/2006/math">
                    <m:sSub>
                      <m:sSubPr>
                        <m:ctrlPr>
                          <a:rPr lang="zh-CN" altLang="en-US"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b="0" i="0" smtClean="0">
                            <a:latin typeface="Cambria Math" panose="02040503050406030204" pitchFamily="18" charset="0"/>
                          </a:rPr>
                          <m:t>2</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en-US" altLang="zh-CN" b="0" i="0" smtClean="0">
                                <a:latin typeface="Cambria Math" panose="02040503050406030204" pitchFamily="18" charset="0"/>
                              </a:rPr>
                              <m:t>2</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i="1">
                        <a:latin typeface="Cambria Math" panose="02040503050406030204" pitchFamily="18" charset="0"/>
                      </a:rPr>
                      <m:t> </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VALUE</m:t>
                    </m:r>
                  </m:oMath>
                </a14:m>
                <a:endParaRPr lang="zh-CN" altLang="en-US" dirty="0">
                  <a:latin typeface="Cambria Math" panose="02040503050406030204" pitchFamily="18" charset="0"/>
                </a:endParaRPr>
              </a:p>
              <a:p>
                <a:r>
                  <a:rPr lang="en-US" altLang="zh-CN" dirty="0">
                    <a:latin typeface="Cambria Math" panose="02040503050406030204" pitchFamily="18" charset="0"/>
                  </a:rPr>
                  <a:t>			    …</a:t>
                </a:r>
              </a:p>
              <a:p>
                <a14:m>
                  <m:oMath xmlns:m="http://schemas.openxmlformats.org/officeDocument/2006/math">
                    <m:sSub>
                      <m:sSubPr>
                        <m:ctrlPr>
                          <a:rPr lang="zh-CN" altLang="en-US" i="1" smtClean="0">
                            <a:latin typeface="Cambria Math" panose="02040503050406030204" pitchFamily="18" charset="0"/>
                          </a:rPr>
                        </m:ctrlPr>
                      </m:sSubPr>
                      <m:e>
                        <m:r>
                          <m:rPr>
                            <m:sty m:val="p"/>
                          </m:rPr>
                          <a:rPr lang="en-US" altLang="zh-CN">
                            <a:latin typeface="Cambria Math" panose="02040503050406030204" pitchFamily="18" charset="0"/>
                          </a:rPr>
                          <m:t>A</m:t>
                        </m:r>
                      </m:e>
                      <m:sub>
                        <m:r>
                          <a:rPr lang="zh-CN" altLang="en-US">
                            <a:latin typeface="Cambria Math" panose="02040503050406030204" pitchFamily="18" charset="0"/>
                          </a:rPr>
                          <m:t>1</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zh-CN" altLang="en-US">
                                <a:latin typeface="Cambria Math" panose="02040503050406030204" pitchFamily="18" charset="0"/>
                              </a:rPr>
                              <m:t>1</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i="1">
                        <a:latin typeface="Cambria Math" panose="02040503050406030204" pitchFamily="18" charset="0"/>
                      </a:rPr>
                      <m:t> </m:t>
                    </m:r>
                    <m:r>
                      <a:rPr lang="en-US" altLang="zh-CN">
                        <a:latin typeface="Cambria Math" panose="02040503050406030204" pitchFamily="18" charset="0"/>
                      </a:rPr>
                      <m:t>⊕</m:t>
                    </m:r>
                  </m:oMath>
                </a14:m>
                <a:r>
                  <a:rPr lang="zh-CN" altLang="en-US" dirty="0"/>
                  <a:t> </a:t>
                </a:r>
                <a14:m>
                  <m:oMath xmlns:m="http://schemas.openxmlformats.org/officeDocument/2006/math">
                    <m:sSub>
                      <m:sSubPr>
                        <m:ctrlPr>
                          <a:rPr lang="zh-CN" altLang="en-US" i="1">
                            <a:latin typeface="Cambria Math" panose="02040503050406030204" pitchFamily="18" charset="0"/>
                          </a:rPr>
                        </m:ctrlPr>
                      </m:sSubPr>
                      <m:e>
                        <m:r>
                          <m:rPr>
                            <m:sty m:val="p"/>
                          </m:rPr>
                          <a:rPr lang="en-US" altLang="zh-CN">
                            <a:latin typeface="Cambria Math" panose="02040503050406030204" pitchFamily="18" charset="0"/>
                          </a:rPr>
                          <m:t>A</m:t>
                        </m:r>
                      </m:e>
                      <m:sub>
                        <m:r>
                          <a:rPr lang="en-US" altLang="zh-CN" b="0" i="0" smtClean="0">
                            <a:latin typeface="Cambria Math" panose="02040503050406030204" pitchFamily="18" charset="0"/>
                          </a:rPr>
                          <m:t>2</m:t>
                        </m:r>
                      </m:sub>
                    </m:sSub>
                    <m:d>
                      <m:dPr>
                        <m:begChr m:val="["/>
                        <m:endChr m:val="]"/>
                        <m:ctrlPr>
                          <a:rPr lang="en-US" altLang="zh-CN" i="1">
                            <a:latin typeface="Cambria Math" panose="02040503050406030204" pitchFamily="18" charset="0"/>
                          </a:rPr>
                        </m:ctrlPr>
                      </m:dPr>
                      <m:e>
                        <m:sSub>
                          <m:sSubPr>
                            <m:ctrlPr>
                              <a:rPr lang="zh-CN" altLang="en-US" i="1">
                                <a:latin typeface="Cambria Math" panose="02040503050406030204" pitchFamily="18" charset="0"/>
                              </a:rPr>
                            </m:ctrlPr>
                          </m:sSubPr>
                          <m:e>
                            <m:r>
                              <m:rPr>
                                <m:sty m:val="p"/>
                              </m:rPr>
                              <a:rPr lang="zh-CN" altLang="en-US">
                                <a:latin typeface="Cambria Math" panose="02040503050406030204" pitchFamily="18" charset="0"/>
                              </a:rPr>
                              <m:t>h</m:t>
                            </m:r>
                          </m:e>
                          <m:sub>
                            <m:r>
                              <a:rPr lang="en-US" altLang="zh-CN" b="0" i="0" smtClean="0">
                                <a:latin typeface="Cambria Math" panose="02040503050406030204" pitchFamily="18" charset="0"/>
                              </a:rPr>
                              <m:t>2</m:t>
                            </m:r>
                          </m:sub>
                        </m:sSub>
                        <m:d>
                          <m:dPr>
                            <m:ctrlPr>
                              <a:rPr lang="en-US" altLang="zh-CN" i="1">
                                <a:latin typeface="Cambria Math" panose="02040503050406030204" pitchFamily="18" charset="0"/>
                              </a:rPr>
                            </m:ctrlPr>
                          </m:dPr>
                          <m:e>
                            <m:r>
                              <m:rPr>
                                <m:sty m:val="p"/>
                              </m:rPr>
                              <a:rPr lang="en-US" altLang="zh-CN">
                                <a:latin typeface="Cambria Math" panose="02040503050406030204" pitchFamily="18" charset="0"/>
                              </a:rPr>
                              <m:t>KEY</m:t>
                            </m:r>
                          </m:e>
                        </m:d>
                      </m:e>
                    </m:d>
                    <m:r>
                      <a:rPr lang="en-US" altLang="zh-CN" i="1">
                        <a:latin typeface="Cambria Math" panose="02040503050406030204" pitchFamily="18" charset="0"/>
                      </a:rPr>
                      <m:t> </m:t>
                    </m:r>
                    <m:r>
                      <a:rPr lang="en-US" altLang="zh-CN" b="0" i="0" smtClean="0">
                        <a:latin typeface="Cambria Math" panose="02040503050406030204" pitchFamily="18" charset="0"/>
                      </a:rPr>
                      <m:t>=</m:t>
                    </m:r>
                    <m:r>
                      <m:rPr>
                        <m:sty m:val="p"/>
                      </m:rPr>
                      <a:rPr lang="en-US" altLang="zh-CN" b="0" i="0" smtClean="0">
                        <a:latin typeface="Cambria Math" panose="02040503050406030204" pitchFamily="18" charset="0"/>
                      </a:rPr>
                      <m:t>VALUE</m:t>
                    </m:r>
                  </m:oMath>
                </a14:m>
                <a:endParaRPr lang="zh-CN" altLang="en-US" dirty="0">
                  <a:latin typeface="Cambria Math" panose="02040503050406030204" pitchFamily="18" charset="0"/>
                </a:endParaRPr>
              </a:p>
            </p:txBody>
          </p:sp>
        </mc:Choice>
        <mc:Fallback xmlns="">
          <p:sp>
            <p:nvSpPr>
              <p:cNvPr id="4" name="文本框 3">
                <a:extLst>
                  <a:ext uri="{FF2B5EF4-FFF2-40B4-BE49-F238E27FC236}">
                    <a16:creationId xmlns:a16="http://schemas.microsoft.com/office/drawing/2014/main" id="{42FDA19B-420B-CB9C-9C53-A9583B0EFAB5}"/>
                  </a:ext>
                </a:extLst>
              </p:cNvPr>
              <p:cNvSpPr txBox="1">
                <a:spLocks noRot="1" noChangeAspect="1" noMove="1" noResize="1" noEditPoints="1" noAdjustHandles="1" noChangeArrowheads="1" noChangeShapeType="1" noTextEdit="1"/>
              </p:cNvSpPr>
              <p:nvPr/>
            </p:nvSpPr>
            <p:spPr>
              <a:xfrm>
                <a:off x="3414695" y="3429000"/>
                <a:ext cx="4073926" cy="1200329"/>
              </a:xfrm>
              <a:prstGeom prst="rect">
                <a:avLst/>
              </a:prstGeom>
              <a:blipFill>
                <a:blip r:embed="rId4"/>
                <a:stretch>
                  <a:fillRect b="-1020"/>
                </a:stretch>
              </a:blipFill>
            </p:spPr>
            <p:txBody>
              <a:bodyPr/>
              <a:lstStyle/>
              <a:p>
                <a:r>
                  <a:rPr lang="zh-CN" altLang="en-US">
                    <a:noFill/>
                  </a:rPr>
                  <a:t> </a:t>
                </a:r>
              </a:p>
            </p:txBody>
          </p:sp>
        </mc:Fallback>
      </mc:AlternateContent>
      <p:sp>
        <p:nvSpPr>
          <p:cNvPr id="6" name="右大括号 5">
            <a:extLst>
              <a:ext uri="{FF2B5EF4-FFF2-40B4-BE49-F238E27FC236}">
                <a16:creationId xmlns:a16="http://schemas.microsoft.com/office/drawing/2014/main" id="{507842E9-743C-5055-B8A8-27958917B9BB}"/>
              </a:ext>
            </a:extLst>
          </p:cNvPr>
          <p:cNvSpPr/>
          <p:nvPr/>
        </p:nvSpPr>
        <p:spPr>
          <a:xfrm rot="10800000">
            <a:off x="3111001" y="3515835"/>
            <a:ext cx="275845" cy="1058648"/>
          </a:xfrm>
          <a:prstGeom prst="rightBrace">
            <a:avLst>
              <a:gd name="adj1" fmla="val 61007"/>
              <a:gd name="adj2" fmla="val 50000"/>
            </a:avLst>
          </a:prstGeom>
          <a:ln w="38100">
            <a:extLst>
              <a:ext uri="{C807C97D-BFC1-408E-A445-0C87EB9F89A2}">
                <ask:lineSketchStyleProps xmlns:ask="http://schemas.microsoft.com/office/drawing/2018/sketchyshapes" sd="1219033472">
                  <a:custGeom>
                    <a:avLst/>
                    <a:gdLst>
                      <a:gd name="connsiteX0" fmla="*/ 0 w 369367"/>
                      <a:gd name="connsiteY0" fmla="*/ 0 h 1538642"/>
                      <a:gd name="connsiteX1" fmla="*/ 184684 w 369367"/>
                      <a:gd name="connsiteY1" fmla="*/ 225340 h 1538642"/>
                      <a:gd name="connsiteX2" fmla="*/ 184684 w 369367"/>
                      <a:gd name="connsiteY2" fmla="*/ 543981 h 1538642"/>
                      <a:gd name="connsiteX3" fmla="*/ 369368 w 369367"/>
                      <a:gd name="connsiteY3" fmla="*/ 769321 h 1538642"/>
                      <a:gd name="connsiteX4" fmla="*/ 184684 w 369367"/>
                      <a:gd name="connsiteY4" fmla="*/ 994661 h 1538642"/>
                      <a:gd name="connsiteX5" fmla="*/ 184684 w 369367"/>
                      <a:gd name="connsiteY5" fmla="*/ 1313302 h 1538642"/>
                      <a:gd name="connsiteX6" fmla="*/ 0 w 369367"/>
                      <a:gd name="connsiteY6" fmla="*/ 1538642 h 1538642"/>
                      <a:gd name="connsiteX7" fmla="*/ 0 w 369367"/>
                      <a:gd name="connsiteY7" fmla="*/ 994988 h 1538642"/>
                      <a:gd name="connsiteX8" fmla="*/ 0 w 369367"/>
                      <a:gd name="connsiteY8" fmla="*/ 512881 h 1538642"/>
                      <a:gd name="connsiteX9" fmla="*/ 0 w 369367"/>
                      <a:gd name="connsiteY9" fmla="*/ 0 h 1538642"/>
                      <a:gd name="connsiteX0" fmla="*/ 0 w 369367"/>
                      <a:gd name="connsiteY0" fmla="*/ 0 h 1538642"/>
                      <a:gd name="connsiteX1" fmla="*/ 184684 w 369367"/>
                      <a:gd name="connsiteY1" fmla="*/ 225340 h 1538642"/>
                      <a:gd name="connsiteX2" fmla="*/ 184684 w 369367"/>
                      <a:gd name="connsiteY2" fmla="*/ 543981 h 1538642"/>
                      <a:gd name="connsiteX3" fmla="*/ 369368 w 369367"/>
                      <a:gd name="connsiteY3" fmla="*/ 769321 h 1538642"/>
                      <a:gd name="connsiteX4" fmla="*/ 184684 w 369367"/>
                      <a:gd name="connsiteY4" fmla="*/ 994661 h 1538642"/>
                      <a:gd name="connsiteX5" fmla="*/ 184684 w 369367"/>
                      <a:gd name="connsiteY5" fmla="*/ 1313302 h 1538642"/>
                      <a:gd name="connsiteX6" fmla="*/ 0 w 369367"/>
                      <a:gd name="connsiteY6" fmla="*/ 1538642 h 15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367" h="1538642" stroke="0" extrusionOk="0">
                        <a:moveTo>
                          <a:pt x="0" y="0"/>
                        </a:moveTo>
                        <a:cubicBezTo>
                          <a:pt x="99469" y="-1560"/>
                          <a:pt x="168195" y="107077"/>
                          <a:pt x="184684" y="225340"/>
                        </a:cubicBezTo>
                        <a:cubicBezTo>
                          <a:pt x="210188" y="290137"/>
                          <a:pt x="156642" y="413390"/>
                          <a:pt x="184684" y="543981"/>
                        </a:cubicBezTo>
                        <a:cubicBezTo>
                          <a:pt x="163125" y="652035"/>
                          <a:pt x="255748" y="793174"/>
                          <a:pt x="369368" y="769321"/>
                        </a:cubicBezTo>
                        <a:cubicBezTo>
                          <a:pt x="267785" y="801772"/>
                          <a:pt x="173804" y="835165"/>
                          <a:pt x="184684" y="994661"/>
                        </a:cubicBezTo>
                        <a:cubicBezTo>
                          <a:pt x="201036" y="1120125"/>
                          <a:pt x="183429" y="1196302"/>
                          <a:pt x="184684" y="1313302"/>
                        </a:cubicBezTo>
                        <a:cubicBezTo>
                          <a:pt x="168713" y="1452791"/>
                          <a:pt x="101035" y="1529457"/>
                          <a:pt x="0" y="1538642"/>
                        </a:cubicBezTo>
                        <a:cubicBezTo>
                          <a:pt x="-56643" y="1426381"/>
                          <a:pt x="10183" y="1125977"/>
                          <a:pt x="0" y="994988"/>
                        </a:cubicBezTo>
                        <a:cubicBezTo>
                          <a:pt x="-10183" y="863999"/>
                          <a:pt x="48824" y="613077"/>
                          <a:pt x="0" y="512881"/>
                        </a:cubicBezTo>
                        <a:cubicBezTo>
                          <a:pt x="-48824" y="412685"/>
                          <a:pt x="14644" y="122187"/>
                          <a:pt x="0" y="0"/>
                        </a:cubicBezTo>
                        <a:close/>
                      </a:path>
                      <a:path w="369367" h="1538642" fill="none" extrusionOk="0">
                        <a:moveTo>
                          <a:pt x="0" y="0"/>
                        </a:moveTo>
                        <a:cubicBezTo>
                          <a:pt x="109503" y="23313"/>
                          <a:pt x="199976" y="85777"/>
                          <a:pt x="184684" y="225340"/>
                        </a:cubicBezTo>
                        <a:cubicBezTo>
                          <a:pt x="214600" y="372065"/>
                          <a:pt x="170987" y="400223"/>
                          <a:pt x="184684" y="543981"/>
                        </a:cubicBezTo>
                        <a:cubicBezTo>
                          <a:pt x="185712" y="663595"/>
                          <a:pt x="252022" y="771841"/>
                          <a:pt x="369368" y="769321"/>
                        </a:cubicBezTo>
                        <a:cubicBezTo>
                          <a:pt x="246690" y="755052"/>
                          <a:pt x="164838" y="868800"/>
                          <a:pt x="184684" y="994661"/>
                        </a:cubicBezTo>
                        <a:cubicBezTo>
                          <a:pt x="207700" y="1115913"/>
                          <a:pt x="180157" y="1199786"/>
                          <a:pt x="184684" y="1313302"/>
                        </a:cubicBezTo>
                        <a:cubicBezTo>
                          <a:pt x="210265" y="1432557"/>
                          <a:pt x="105160" y="1539156"/>
                          <a:pt x="0" y="1538642"/>
                        </a:cubicBezTo>
                      </a:path>
                    </a:pathLst>
                  </a:custGeom>
                  <ask:type>
                    <ask:lineSketchNone/>
                  </ask:type>
                </ask:lineSketchStyleProps>
              </a:ext>
            </a:extLst>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AE1F2D3F-8CCE-E2C3-BEC7-934D2DCA155E}"/>
                  </a:ext>
                </a:extLst>
              </p:cNvPr>
              <p:cNvSpPr txBox="1"/>
              <p:nvPr/>
            </p:nvSpPr>
            <p:spPr>
              <a:xfrm>
                <a:off x="1416641" y="3814326"/>
                <a:ext cx="1674626" cy="461665"/>
              </a:xfrm>
              <a:prstGeom prst="rect">
                <a:avLst/>
              </a:prstGeom>
              <a:noFill/>
            </p:spPr>
            <p:txBody>
              <a:bodyPr wrap="none" rtlCol="0">
                <a:spAutoFit/>
              </a:bodyPr>
              <a:lstStyle/>
              <a:p>
                <a14:m>
                  <m:oMath xmlns:m="http://schemas.openxmlformats.org/officeDocument/2006/math">
                    <m:r>
                      <a:rPr lang="en-US" altLang="zh-CN" sz="2400" b="0" i="1" smtClean="0">
                        <a:latin typeface="Cambria Math" panose="02040503050406030204" pitchFamily="18" charset="0"/>
                      </a:rPr>
                      <m:t>𝑛</m:t>
                    </m:r>
                  </m:oMath>
                </a14:m>
                <a:r>
                  <a:rPr lang="zh-CN" altLang="en-US" sz="2400" dirty="0"/>
                  <a:t> </a:t>
                </a:r>
                <a:r>
                  <a:rPr lang="en-US" altLang="zh-CN" sz="2400" dirty="0"/>
                  <a:t>equations</a:t>
                </a:r>
                <a:endParaRPr lang="zh-CN" altLang="en-US" sz="2400" dirty="0"/>
              </a:p>
            </p:txBody>
          </p:sp>
        </mc:Choice>
        <mc:Fallback xmlns="">
          <p:sp>
            <p:nvSpPr>
              <p:cNvPr id="7" name="文本框 6">
                <a:extLst>
                  <a:ext uri="{FF2B5EF4-FFF2-40B4-BE49-F238E27FC236}">
                    <a16:creationId xmlns:a16="http://schemas.microsoft.com/office/drawing/2014/main" id="{AE1F2D3F-8CCE-E2C3-BEC7-934D2DCA155E}"/>
                  </a:ext>
                </a:extLst>
              </p:cNvPr>
              <p:cNvSpPr txBox="1">
                <a:spLocks noRot="1" noChangeAspect="1" noMove="1" noResize="1" noEditPoints="1" noAdjustHandles="1" noChangeArrowheads="1" noChangeShapeType="1" noTextEdit="1"/>
              </p:cNvSpPr>
              <p:nvPr/>
            </p:nvSpPr>
            <p:spPr>
              <a:xfrm>
                <a:off x="1416641" y="3814326"/>
                <a:ext cx="1674626" cy="461665"/>
              </a:xfrm>
              <a:prstGeom prst="rect">
                <a:avLst/>
              </a:prstGeom>
              <a:blipFill>
                <a:blip r:embed="rId5"/>
                <a:stretch>
                  <a:fillRect t="-10667" r="-4727" b="-30667"/>
                </a:stretch>
              </a:blipFill>
            </p:spPr>
            <p:txBody>
              <a:bodyPr/>
              <a:lstStyle/>
              <a:p>
                <a:r>
                  <a:rPr lang="zh-CN" altLang="en-US">
                    <a:noFill/>
                  </a:rPr>
                  <a:t> </a:t>
                </a:r>
              </a:p>
            </p:txBody>
          </p:sp>
        </mc:Fallback>
      </mc:AlternateContent>
      <p:sp>
        <p:nvSpPr>
          <p:cNvPr id="15" name="右大括号 14">
            <a:extLst>
              <a:ext uri="{FF2B5EF4-FFF2-40B4-BE49-F238E27FC236}">
                <a16:creationId xmlns:a16="http://schemas.microsoft.com/office/drawing/2014/main" id="{E3D4E3AD-48DC-FAA4-74AC-E39211819AB0}"/>
              </a:ext>
            </a:extLst>
          </p:cNvPr>
          <p:cNvSpPr/>
          <p:nvPr/>
        </p:nvSpPr>
        <p:spPr>
          <a:xfrm rot="10800000">
            <a:off x="3096039" y="1796606"/>
            <a:ext cx="293548" cy="1193067"/>
          </a:xfrm>
          <a:prstGeom prst="rightBrace">
            <a:avLst>
              <a:gd name="adj1" fmla="val 61007"/>
              <a:gd name="adj2" fmla="val 50000"/>
            </a:avLst>
          </a:prstGeom>
          <a:ln w="38100">
            <a:extLst>
              <a:ext uri="{C807C97D-BFC1-408E-A445-0C87EB9F89A2}">
                <ask:lineSketchStyleProps xmlns:ask="http://schemas.microsoft.com/office/drawing/2018/sketchyshapes" sd="1219033472">
                  <a:custGeom>
                    <a:avLst/>
                    <a:gdLst>
                      <a:gd name="connsiteX0" fmla="*/ 0 w 369367"/>
                      <a:gd name="connsiteY0" fmla="*/ 0 h 1538642"/>
                      <a:gd name="connsiteX1" fmla="*/ 184684 w 369367"/>
                      <a:gd name="connsiteY1" fmla="*/ 225340 h 1538642"/>
                      <a:gd name="connsiteX2" fmla="*/ 184684 w 369367"/>
                      <a:gd name="connsiteY2" fmla="*/ 543981 h 1538642"/>
                      <a:gd name="connsiteX3" fmla="*/ 369368 w 369367"/>
                      <a:gd name="connsiteY3" fmla="*/ 769321 h 1538642"/>
                      <a:gd name="connsiteX4" fmla="*/ 184684 w 369367"/>
                      <a:gd name="connsiteY4" fmla="*/ 994661 h 1538642"/>
                      <a:gd name="connsiteX5" fmla="*/ 184684 w 369367"/>
                      <a:gd name="connsiteY5" fmla="*/ 1313302 h 1538642"/>
                      <a:gd name="connsiteX6" fmla="*/ 0 w 369367"/>
                      <a:gd name="connsiteY6" fmla="*/ 1538642 h 1538642"/>
                      <a:gd name="connsiteX7" fmla="*/ 0 w 369367"/>
                      <a:gd name="connsiteY7" fmla="*/ 994988 h 1538642"/>
                      <a:gd name="connsiteX8" fmla="*/ 0 w 369367"/>
                      <a:gd name="connsiteY8" fmla="*/ 512881 h 1538642"/>
                      <a:gd name="connsiteX9" fmla="*/ 0 w 369367"/>
                      <a:gd name="connsiteY9" fmla="*/ 0 h 1538642"/>
                      <a:gd name="connsiteX0" fmla="*/ 0 w 369367"/>
                      <a:gd name="connsiteY0" fmla="*/ 0 h 1538642"/>
                      <a:gd name="connsiteX1" fmla="*/ 184684 w 369367"/>
                      <a:gd name="connsiteY1" fmla="*/ 225340 h 1538642"/>
                      <a:gd name="connsiteX2" fmla="*/ 184684 w 369367"/>
                      <a:gd name="connsiteY2" fmla="*/ 543981 h 1538642"/>
                      <a:gd name="connsiteX3" fmla="*/ 369368 w 369367"/>
                      <a:gd name="connsiteY3" fmla="*/ 769321 h 1538642"/>
                      <a:gd name="connsiteX4" fmla="*/ 184684 w 369367"/>
                      <a:gd name="connsiteY4" fmla="*/ 994661 h 1538642"/>
                      <a:gd name="connsiteX5" fmla="*/ 184684 w 369367"/>
                      <a:gd name="connsiteY5" fmla="*/ 1313302 h 1538642"/>
                      <a:gd name="connsiteX6" fmla="*/ 0 w 369367"/>
                      <a:gd name="connsiteY6" fmla="*/ 1538642 h 1538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9367" h="1538642" stroke="0" extrusionOk="0">
                        <a:moveTo>
                          <a:pt x="0" y="0"/>
                        </a:moveTo>
                        <a:cubicBezTo>
                          <a:pt x="99469" y="-1560"/>
                          <a:pt x="168195" y="107077"/>
                          <a:pt x="184684" y="225340"/>
                        </a:cubicBezTo>
                        <a:cubicBezTo>
                          <a:pt x="210188" y="290137"/>
                          <a:pt x="156642" y="413390"/>
                          <a:pt x="184684" y="543981"/>
                        </a:cubicBezTo>
                        <a:cubicBezTo>
                          <a:pt x="163125" y="652035"/>
                          <a:pt x="255748" y="793174"/>
                          <a:pt x="369368" y="769321"/>
                        </a:cubicBezTo>
                        <a:cubicBezTo>
                          <a:pt x="267785" y="801772"/>
                          <a:pt x="173804" y="835165"/>
                          <a:pt x="184684" y="994661"/>
                        </a:cubicBezTo>
                        <a:cubicBezTo>
                          <a:pt x="201036" y="1120125"/>
                          <a:pt x="183429" y="1196302"/>
                          <a:pt x="184684" y="1313302"/>
                        </a:cubicBezTo>
                        <a:cubicBezTo>
                          <a:pt x="168713" y="1452791"/>
                          <a:pt x="101035" y="1529457"/>
                          <a:pt x="0" y="1538642"/>
                        </a:cubicBezTo>
                        <a:cubicBezTo>
                          <a:pt x="-56643" y="1426381"/>
                          <a:pt x="10183" y="1125977"/>
                          <a:pt x="0" y="994988"/>
                        </a:cubicBezTo>
                        <a:cubicBezTo>
                          <a:pt x="-10183" y="863999"/>
                          <a:pt x="48824" y="613077"/>
                          <a:pt x="0" y="512881"/>
                        </a:cubicBezTo>
                        <a:cubicBezTo>
                          <a:pt x="-48824" y="412685"/>
                          <a:pt x="14644" y="122187"/>
                          <a:pt x="0" y="0"/>
                        </a:cubicBezTo>
                        <a:close/>
                      </a:path>
                      <a:path w="369367" h="1538642" fill="none" extrusionOk="0">
                        <a:moveTo>
                          <a:pt x="0" y="0"/>
                        </a:moveTo>
                        <a:cubicBezTo>
                          <a:pt x="109503" y="23313"/>
                          <a:pt x="199976" y="85777"/>
                          <a:pt x="184684" y="225340"/>
                        </a:cubicBezTo>
                        <a:cubicBezTo>
                          <a:pt x="214600" y="372065"/>
                          <a:pt x="170987" y="400223"/>
                          <a:pt x="184684" y="543981"/>
                        </a:cubicBezTo>
                        <a:cubicBezTo>
                          <a:pt x="185712" y="663595"/>
                          <a:pt x="252022" y="771841"/>
                          <a:pt x="369368" y="769321"/>
                        </a:cubicBezTo>
                        <a:cubicBezTo>
                          <a:pt x="246690" y="755052"/>
                          <a:pt x="164838" y="868800"/>
                          <a:pt x="184684" y="994661"/>
                        </a:cubicBezTo>
                        <a:cubicBezTo>
                          <a:pt x="207700" y="1115913"/>
                          <a:pt x="180157" y="1199786"/>
                          <a:pt x="184684" y="1313302"/>
                        </a:cubicBezTo>
                        <a:cubicBezTo>
                          <a:pt x="210265" y="1432557"/>
                          <a:pt x="105160" y="1539156"/>
                          <a:pt x="0" y="1538642"/>
                        </a:cubicBezTo>
                      </a:path>
                    </a:pathLst>
                  </a:custGeom>
                  <ask:type>
                    <ask:lineSketchNone/>
                  </ask:type>
                </ask:lineSketchStyleProps>
              </a:ext>
            </a:extLst>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8EBB5BE-599E-D164-EC67-12AB3658DA1A}"/>
                  </a:ext>
                </a:extLst>
              </p:cNvPr>
              <p:cNvSpPr txBox="1"/>
              <p:nvPr/>
            </p:nvSpPr>
            <p:spPr>
              <a:xfrm>
                <a:off x="1416641" y="2162307"/>
                <a:ext cx="1631344" cy="461665"/>
              </a:xfrm>
              <a:prstGeom prst="rect">
                <a:avLst/>
              </a:prstGeom>
              <a:noFill/>
            </p:spPr>
            <p:txBody>
              <a:bodyPr wrap="none" rtlCol="0">
                <a:spAutoFit/>
              </a:bodyPr>
              <a:lstStyle/>
              <a:p>
                <a14:m>
                  <m:oMath xmlns:m="http://schemas.openxmlformats.org/officeDocument/2006/math">
                    <m:r>
                      <a:rPr lang="en-US" altLang="zh-CN" sz="2400" b="0" i="1" smtClean="0">
                        <a:latin typeface="Cambria Math" panose="02040503050406030204" pitchFamily="18" charset="0"/>
                      </a:rPr>
                      <m:t>𝑚</m:t>
                    </m:r>
                  </m:oMath>
                </a14:m>
                <a:r>
                  <a:rPr lang="zh-CN" altLang="en-US" sz="2400" dirty="0"/>
                  <a:t> </a:t>
                </a:r>
                <a:r>
                  <a:rPr lang="en-US" altLang="zh-CN" sz="2400" dirty="0"/>
                  <a:t>variables</a:t>
                </a:r>
                <a:endParaRPr lang="zh-CN" altLang="en-US" sz="2400" dirty="0"/>
              </a:p>
            </p:txBody>
          </p:sp>
        </mc:Choice>
        <mc:Fallback xmlns="">
          <p:sp>
            <p:nvSpPr>
              <p:cNvPr id="16" name="文本框 15">
                <a:extLst>
                  <a:ext uri="{FF2B5EF4-FFF2-40B4-BE49-F238E27FC236}">
                    <a16:creationId xmlns:a16="http://schemas.microsoft.com/office/drawing/2014/main" id="{88EBB5BE-599E-D164-EC67-12AB3658DA1A}"/>
                  </a:ext>
                </a:extLst>
              </p:cNvPr>
              <p:cNvSpPr txBox="1">
                <a:spLocks noRot="1" noChangeAspect="1" noMove="1" noResize="1" noEditPoints="1" noAdjustHandles="1" noChangeArrowheads="1" noChangeShapeType="1" noTextEdit="1"/>
              </p:cNvSpPr>
              <p:nvPr/>
            </p:nvSpPr>
            <p:spPr>
              <a:xfrm>
                <a:off x="1416641" y="2162307"/>
                <a:ext cx="1631344" cy="461665"/>
              </a:xfrm>
              <a:prstGeom prst="rect">
                <a:avLst/>
              </a:prstGeom>
              <a:blipFill>
                <a:blip r:embed="rId6"/>
                <a:stretch>
                  <a:fillRect t="-10667" r="-4478" b="-30667"/>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6C6AEC9E-5C9D-8C0F-1100-EAB9D4C03306}"/>
              </a:ext>
            </a:extLst>
          </p:cNvPr>
          <p:cNvSpPr txBox="1"/>
          <p:nvPr/>
        </p:nvSpPr>
        <p:spPr>
          <a:xfrm>
            <a:off x="1341487" y="266135"/>
            <a:ext cx="9801986" cy="523220"/>
          </a:xfrm>
          <a:prstGeom prst="rect">
            <a:avLst/>
          </a:prstGeom>
          <a:noFill/>
        </p:spPr>
        <p:txBody>
          <a:bodyPr wrap="square" rtlCol="0">
            <a:spAutoFit/>
          </a:bodyPr>
          <a:lstStyle>
            <a:defPPr>
              <a:defRPr lang="zh-CN"/>
            </a:defPPr>
            <a:lvl1pPr>
              <a:defRPr sz="2400">
                <a:solidFill>
                  <a:schemeClr val="bg2">
                    <a:lumMod val="25000"/>
                  </a:schemeClr>
                </a:solidFill>
                <a:ea typeface="方正兰亭粗黑_GBK" panose="02000000000000000000" pitchFamily="2" charset="-122"/>
              </a:defRPr>
            </a:lvl1pPr>
          </a:lstStyle>
          <a:p>
            <a:r>
              <a:rPr lang="en-US" altLang="zh-CN" sz="2800" dirty="0"/>
              <a:t>Prior Art: Dynamic Solutions (</a:t>
            </a:r>
            <a:r>
              <a:rPr lang="en-US" altLang="zh-CN" sz="2800" b="0" i="0" dirty="0">
                <a:solidFill>
                  <a:srgbClr val="374151"/>
                </a:solidFill>
                <a:effectLst/>
                <a:highlight>
                  <a:srgbClr val="FFFFFF"/>
                </a:highlight>
                <a:latin typeface="Söhne"/>
              </a:rPr>
              <a:t>Othello and Coloring</a:t>
            </a:r>
            <a:r>
              <a:rPr lang="en-US" altLang="zh-CN" sz="2800" dirty="0"/>
              <a:t>)</a:t>
            </a:r>
          </a:p>
        </p:txBody>
      </p:sp>
      <p:sp>
        <p:nvSpPr>
          <p:cNvPr id="2" name="椭圆 1">
            <a:extLst>
              <a:ext uri="{FF2B5EF4-FFF2-40B4-BE49-F238E27FC236}">
                <a16:creationId xmlns:a16="http://schemas.microsoft.com/office/drawing/2014/main" id="{B0DE83AA-F644-05D0-CEBA-E8027006788B}"/>
              </a:ext>
            </a:extLst>
          </p:cNvPr>
          <p:cNvSpPr/>
          <p:nvPr/>
        </p:nvSpPr>
        <p:spPr>
          <a:xfrm>
            <a:off x="9159766" y="3207691"/>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3" name="椭圆 2">
            <a:extLst>
              <a:ext uri="{FF2B5EF4-FFF2-40B4-BE49-F238E27FC236}">
                <a16:creationId xmlns:a16="http://schemas.microsoft.com/office/drawing/2014/main" id="{50AF49A8-1EB7-BE24-B8D6-FEB650F58706}"/>
              </a:ext>
            </a:extLst>
          </p:cNvPr>
          <p:cNvSpPr/>
          <p:nvPr/>
        </p:nvSpPr>
        <p:spPr>
          <a:xfrm>
            <a:off x="9790386" y="2558604"/>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5" name="椭圆 4">
            <a:extLst>
              <a:ext uri="{FF2B5EF4-FFF2-40B4-BE49-F238E27FC236}">
                <a16:creationId xmlns:a16="http://schemas.microsoft.com/office/drawing/2014/main" id="{70871163-8F6A-288A-0A52-F36C13A6168D}"/>
              </a:ext>
            </a:extLst>
          </p:cNvPr>
          <p:cNvSpPr/>
          <p:nvPr/>
        </p:nvSpPr>
        <p:spPr>
          <a:xfrm>
            <a:off x="10595231" y="2751272"/>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1" name="椭圆 10">
            <a:extLst>
              <a:ext uri="{FF2B5EF4-FFF2-40B4-BE49-F238E27FC236}">
                <a16:creationId xmlns:a16="http://schemas.microsoft.com/office/drawing/2014/main" id="{466FDD5F-7D7D-CAC7-09ED-11B067861EB5}"/>
              </a:ext>
            </a:extLst>
          </p:cNvPr>
          <p:cNvSpPr/>
          <p:nvPr/>
        </p:nvSpPr>
        <p:spPr>
          <a:xfrm>
            <a:off x="10914992" y="3613406"/>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3" name="椭圆 12">
            <a:extLst>
              <a:ext uri="{FF2B5EF4-FFF2-40B4-BE49-F238E27FC236}">
                <a16:creationId xmlns:a16="http://schemas.microsoft.com/office/drawing/2014/main" id="{6B7451D4-A894-64D3-21FF-1FF46FDC881B}"/>
              </a:ext>
            </a:extLst>
          </p:cNvPr>
          <p:cNvSpPr/>
          <p:nvPr/>
        </p:nvSpPr>
        <p:spPr>
          <a:xfrm>
            <a:off x="10586544" y="4330387"/>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sp>
        <p:nvSpPr>
          <p:cNvPr id="14" name="椭圆 13">
            <a:extLst>
              <a:ext uri="{FF2B5EF4-FFF2-40B4-BE49-F238E27FC236}">
                <a16:creationId xmlns:a16="http://schemas.microsoft.com/office/drawing/2014/main" id="{FF775DAD-91C4-5D54-F5D9-276C180F303D}"/>
              </a:ext>
            </a:extLst>
          </p:cNvPr>
          <p:cNvSpPr/>
          <p:nvPr/>
        </p:nvSpPr>
        <p:spPr>
          <a:xfrm>
            <a:off x="9136118" y="4060016"/>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dirty="0"/>
          </a:p>
        </p:txBody>
      </p:sp>
      <p:sp>
        <p:nvSpPr>
          <p:cNvPr id="17" name="椭圆 16">
            <a:extLst>
              <a:ext uri="{FF2B5EF4-FFF2-40B4-BE49-F238E27FC236}">
                <a16:creationId xmlns:a16="http://schemas.microsoft.com/office/drawing/2014/main" id="{AAE3CA50-A1D3-E4A0-1EC1-684526D0A45B}"/>
              </a:ext>
            </a:extLst>
          </p:cNvPr>
          <p:cNvSpPr/>
          <p:nvPr/>
        </p:nvSpPr>
        <p:spPr>
          <a:xfrm flipH="1">
            <a:off x="9862645" y="4512949"/>
            <a:ext cx="328448" cy="365125"/>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zh-CN" altLang="en-US"/>
          </a:p>
        </p:txBody>
      </p:sp>
      <p:cxnSp>
        <p:nvCxnSpPr>
          <p:cNvPr id="20" name="直接连接符 19">
            <a:extLst>
              <a:ext uri="{FF2B5EF4-FFF2-40B4-BE49-F238E27FC236}">
                <a16:creationId xmlns:a16="http://schemas.microsoft.com/office/drawing/2014/main" id="{64AA73FF-5B96-5379-D194-92E512B9C0E3}"/>
              </a:ext>
            </a:extLst>
          </p:cNvPr>
          <p:cNvCxnSpPr>
            <a:cxnSpLocks/>
            <a:stCxn id="3" idx="4"/>
            <a:endCxn id="17" idx="0"/>
          </p:cNvCxnSpPr>
          <p:nvPr/>
        </p:nvCxnSpPr>
        <p:spPr>
          <a:xfrm>
            <a:off x="9954610" y="2923729"/>
            <a:ext cx="72259" cy="1589220"/>
          </a:xfrm>
          <a:prstGeom prst="line">
            <a:avLst/>
          </a:prstGeom>
          <a:ln w="76200">
            <a:solidFill>
              <a:schemeClr val="accent6">
                <a:lumMod val="5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21" name="直接连接符 20">
            <a:extLst>
              <a:ext uri="{FF2B5EF4-FFF2-40B4-BE49-F238E27FC236}">
                <a16:creationId xmlns:a16="http://schemas.microsoft.com/office/drawing/2014/main" id="{F7250E62-8980-466A-B406-CE99807BE0D5}"/>
              </a:ext>
            </a:extLst>
          </p:cNvPr>
          <p:cNvCxnSpPr>
            <a:cxnSpLocks/>
            <a:stCxn id="2" idx="7"/>
            <a:endCxn id="3" idx="3"/>
          </p:cNvCxnSpPr>
          <p:nvPr/>
        </p:nvCxnSpPr>
        <p:spPr>
          <a:xfrm flipV="1">
            <a:off x="9440114" y="2870258"/>
            <a:ext cx="398372" cy="390904"/>
          </a:xfrm>
          <a:prstGeom prst="line">
            <a:avLst/>
          </a:prstGeom>
          <a:ln w="76200">
            <a:solidFill>
              <a:schemeClr val="accent6">
                <a:lumMod val="5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29" name="直接连接符 28">
            <a:extLst>
              <a:ext uri="{FF2B5EF4-FFF2-40B4-BE49-F238E27FC236}">
                <a16:creationId xmlns:a16="http://schemas.microsoft.com/office/drawing/2014/main" id="{F03398F6-8401-6864-AB2D-38BF1C7771F3}"/>
              </a:ext>
            </a:extLst>
          </p:cNvPr>
          <p:cNvCxnSpPr>
            <a:cxnSpLocks/>
            <a:stCxn id="14" idx="5"/>
            <a:endCxn id="17" idx="6"/>
          </p:cNvCxnSpPr>
          <p:nvPr/>
        </p:nvCxnSpPr>
        <p:spPr>
          <a:xfrm>
            <a:off x="9416466" y="4371670"/>
            <a:ext cx="446179" cy="323842"/>
          </a:xfrm>
          <a:prstGeom prst="line">
            <a:avLst/>
          </a:prstGeom>
          <a:ln w="76200">
            <a:solidFill>
              <a:schemeClr val="accent6">
                <a:lumMod val="5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32" name="直接连接符 31">
            <a:extLst>
              <a:ext uri="{FF2B5EF4-FFF2-40B4-BE49-F238E27FC236}">
                <a16:creationId xmlns:a16="http://schemas.microsoft.com/office/drawing/2014/main" id="{F0F52A91-DC85-AD8B-8A87-D6D9F5552211}"/>
              </a:ext>
            </a:extLst>
          </p:cNvPr>
          <p:cNvCxnSpPr>
            <a:cxnSpLocks/>
            <a:stCxn id="13" idx="7"/>
            <a:endCxn id="11" idx="4"/>
          </p:cNvCxnSpPr>
          <p:nvPr/>
        </p:nvCxnSpPr>
        <p:spPr>
          <a:xfrm flipV="1">
            <a:off x="10866892" y="3978531"/>
            <a:ext cx="212324" cy="405327"/>
          </a:xfrm>
          <a:prstGeom prst="line">
            <a:avLst/>
          </a:prstGeom>
          <a:ln w="76200">
            <a:solidFill>
              <a:schemeClr val="accent6">
                <a:lumMod val="5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p:cxnSp>
        <p:nvCxnSpPr>
          <p:cNvPr id="35" name="直接连接符 34">
            <a:extLst>
              <a:ext uri="{FF2B5EF4-FFF2-40B4-BE49-F238E27FC236}">
                <a16:creationId xmlns:a16="http://schemas.microsoft.com/office/drawing/2014/main" id="{6D5913F6-88FD-23E8-39F2-A131E3F1D9C4}"/>
              </a:ext>
            </a:extLst>
          </p:cNvPr>
          <p:cNvCxnSpPr>
            <a:cxnSpLocks/>
            <a:stCxn id="3" idx="6"/>
          </p:cNvCxnSpPr>
          <p:nvPr/>
        </p:nvCxnSpPr>
        <p:spPr>
          <a:xfrm>
            <a:off x="10118834" y="2741167"/>
            <a:ext cx="476397" cy="125234"/>
          </a:xfrm>
          <a:prstGeom prst="line">
            <a:avLst/>
          </a:prstGeom>
          <a:ln w="76200">
            <a:solidFill>
              <a:schemeClr val="accent6">
                <a:lumMod val="50000"/>
              </a:schemeClr>
            </a:solidFill>
          </a:ln>
          <a:effectLst>
            <a:outerShdw blurRad="63500" sx="102000" sy="102000" algn="ctr" rotWithShape="0">
              <a:prstClr val="black">
                <a:alpha val="40000"/>
              </a:prstClr>
            </a:outerShdw>
          </a:effectLst>
        </p:spPr>
        <p:style>
          <a:lnRef idx="3">
            <a:schemeClr val="accent6"/>
          </a:lnRef>
          <a:fillRef idx="0">
            <a:schemeClr val="accent6"/>
          </a:fillRef>
          <a:effectRef idx="2">
            <a:schemeClr val="accent6"/>
          </a:effectRef>
          <a:fontRef idx="minor">
            <a:schemeClr val="tx1"/>
          </a:fontRef>
        </p:style>
      </p:cxn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4748ECA9-D3A2-34D0-E04D-22EACD09ABBD}"/>
                  </a:ext>
                </a:extLst>
              </p:cNvPr>
              <p:cNvSpPr txBox="1"/>
              <p:nvPr/>
            </p:nvSpPr>
            <p:spPr>
              <a:xfrm>
                <a:off x="9088393" y="1601216"/>
                <a:ext cx="2060881" cy="120032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𝑛</m:t>
                      </m:r>
                      <m:r>
                        <a:rPr lang="en-US" altLang="zh-CN" sz="2400" i="1" smtClean="0">
                          <a:latin typeface="Cambria Math" panose="02040503050406030204" pitchFamily="18" charset="0"/>
                        </a:rPr>
                        <m:t>=5 </m:t>
                      </m:r>
                      <m:r>
                        <m:rPr>
                          <m:sty m:val="p"/>
                        </m:rPr>
                        <a:rPr lang="en-US" altLang="zh-CN" sz="2400" i="1">
                          <a:latin typeface="Cambria Math" panose="02040503050406030204" pitchFamily="18" charset="0"/>
                        </a:rPr>
                        <m:t>edges</m:t>
                      </m:r>
                    </m:oMath>
                  </m:oMathPara>
                </a14:m>
                <a:endParaRPr lang="en-US" altLang="zh-CN" sz="2400" dirty="0"/>
              </a:p>
              <a:p>
                <a:pPr/>
                <a14:m>
                  <m:oMathPara xmlns:m="http://schemas.openxmlformats.org/officeDocument/2006/math">
                    <m:oMathParaPr>
                      <m:jc m:val="centerGroup"/>
                    </m:oMathParaPr>
                    <m:oMath xmlns:m="http://schemas.openxmlformats.org/officeDocument/2006/math">
                      <m:r>
                        <m:rPr>
                          <m:sty m:val="p"/>
                        </m:rPr>
                        <a:rPr lang="en-US" altLang="zh-CN" sz="2400" b="0" i="1" dirty="0">
                          <a:latin typeface="Cambria Math" panose="02040503050406030204" pitchFamily="18" charset="0"/>
                        </a:rPr>
                        <m:t>m</m:t>
                      </m:r>
                      <m:r>
                        <a:rPr lang="en-US" altLang="zh-CN" sz="2400" b="0" i="1" smtClean="0">
                          <a:latin typeface="Cambria Math" panose="02040503050406030204" pitchFamily="18" charset="0"/>
                        </a:rPr>
                        <m:t>=7 </m:t>
                      </m:r>
                      <m:r>
                        <m:rPr>
                          <m:sty m:val="p"/>
                        </m:rPr>
                        <a:rPr lang="en-US" altLang="zh-CN" sz="2400" i="1">
                          <a:latin typeface="Cambria Math" panose="02040503050406030204" pitchFamily="18" charset="0"/>
                        </a:rPr>
                        <m:t>nodes</m:t>
                      </m:r>
                    </m:oMath>
                  </m:oMathPara>
                </a14:m>
                <a:endParaRPr lang="en-US" altLang="zh-CN" sz="2400" dirty="0"/>
              </a:p>
              <a:p>
                <a:endParaRPr lang="zh-CN" altLang="en-US" sz="2400" dirty="0"/>
              </a:p>
            </p:txBody>
          </p:sp>
        </mc:Choice>
        <mc:Fallback xmlns="">
          <p:sp>
            <p:nvSpPr>
              <p:cNvPr id="38" name="文本框 37">
                <a:extLst>
                  <a:ext uri="{FF2B5EF4-FFF2-40B4-BE49-F238E27FC236}">
                    <a16:creationId xmlns:a16="http://schemas.microsoft.com/office/drawing/2014/main" id="{4748ECA9-D3A2-34D0-E04D-22EACD09ABBD}"/>
                  </a:ext>
                </a:extLst>
              </p:cNvPr>
              <p:cNvSpPr txBox="1">
                <a:spLocks noRot="1" noChangeAspect="1" noMove="1" noResize="1" noEditPoints="1" noAdjustHandles="1" noChangeArrowheads="1" noChangeShapeType="1" noTextEdit="1"/>
              </p:cNvSpPr>
              <p:nvPr/>
            </p:nvSpPr>
            <p:spPr>
              <a:xfrm>
                <a:off x="9088393" y="1601216"/>
                <a:ext cx="2060881" cy="1200329"/>
              </a:xfrm>
              <a:prstGeom prst="rect">
                <a:avLst/>
              </a:prstGeom>
              <a:blipFill>
                <a:blip r:embed="rId7"/>
                <a:stretch>
                  <a:fillRect/>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2052105519"/>
      </p:ext>
    </p:extLst>
  </p:cSld>
  <p:clrMapOvr>
    <a:masterClrMapping/>
  </p:clrMapOvr>
  <mc:AlternateContent xmlns:mc="http://schemas.openxmlformats.org/markup-compatibility/2006" xmlns:p14="http://schemas.microsoft.com/office/powerpoint/2010/main">
    <mc:Choice Requires="p14">
      <p:transition p14:dur="250" advTm="47446">
        <p:fade/>
      </p:transition>
    </mc:Choice>
    <mc:Fallback xmlns="">
      <p:transition advTm="47446">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TIMING" val="|35.3|1.4|1.3"/>
</p:tagLst>
</file>

<file path=ppt/tags/tag10.xml><?xml version="1.0" encoding="utf-8"?>
<p:tagLst xmlns:a="http://schemas.openxmlformats.org/drawingml/2006/main" xmlns:r="http://schemas.openxmlformats.org/officeDocument/2006/relationships" xmlns:p="http://schemas.openxmlformats.org/presentationml/2006/main">
  <p:tag name="TIMING" val="|35.3|1.4|1.3"/>
</p:tagLst>
</file>

<file path=ppt/tags/tag11.xml><?xml version="1.0" encoding="utf-8"?>
<p:tagLst xmlns:a="http://schemas.openxmlformats.org/drawingml/2006/main" xmlns:r="http://schemas.openxmlformats.org/officeDocument/2006/relationships" xmlns:p="http://schemas.openxmlformats.org/presentationml/2006/main">
  <p:tag name="TIMING" val="|35.3|1.4|1.3"/>
</p:tagLst>
</file>

<file path=ppt/tags/tag12.xml><?xml version="1.0" encoding="utf-8"?>
<p:tagLst xmlns:a="http://schemas.openxmlformats.org/drawingml/2006/main" xmlns:r="http://schemas.openxmlformats.org/officeDocument/2006/relationships" xmlns:p="http://schemas.openxmlformats.org/presentationml/2006/main">
  <p:tag name="TIMING" val="|35.3|1.4|1.3"/>
</p:tagLst>
</file>

<file path=ppt/tags/tag13.xml><?xml version="1.0" encoding="utf-8"?>
<p:tagLst xmlns:a="http://schemas.openxmlformats.org/drawingml/2006/main" xmlns:r="http://schemas.openxmlformats.org/officeDocument/2006/relationships" xmlns:p="http://schemas.openxmlformats.org/presentationml/2006/main">
  <p:tag name="TIMING" val="|35.3|1.4|1.3"/>
</p:tagLst>
</file>

<file path=ppt/tags/tag14.xml><?xml version="1.0" encoding="utf-8"?>
<p:tagLst xmlns:a="http://schemas.openxmlformats.org/drawingml/2006/main" xmlns:r="http://schemas.openxmlformats.org/officeDocument/2006/relationships" xmlns:p="http://schemas.openxmlformats.org/presentationml/2006/main">
  <p:tag name="TIMING" val="|35.3|1.4|1.3"/>
</p:tagLst>
</file>

<file path=ppt/tags/tag15.xml><?xml version="1.0" encoding="utf-8"?>
<p:tagLst xmlns:a="http://schemas.openxmlformats.org/drawingml/2006/main" xmlns:r="http://schemas.openxmlformats.org/officeDocument/2006/relationships" xmlns:p="http://schemas.openxmlformats.org/presentationml/2006/main">
  <p:tag name="TIMING" val="|35.3|1.4|1.3"/>
</p:tagLst>
</file>

<file path=ppt/tags/tag16.xml><?xml version="1.0" encoding="utf-8"?>
<p:tagLst xmlns:a="http://schemas.openxmlformats.org/drawingml/2006/main" xmlns:r="http://schemas.openxmlformats.org/officeDocument/2006/relationships" xmlns:p="http://schemas.openxmlformats.org/presentationml/2006/main">
  <p:tag name="TIMING" val="|35.3|1.4|1.3"/>
</p:tagLst>
</file>

<file path=ppt/tags/tag17.xml><?xml version="1.0" encoding="utf-8"?>
<p:tagLst xmlns:a="http://schemas.openxmlformats.org/drawingml/2006/main" xmlns:r="http://schemas.openxmlformats.org/officeDocument/2006/relationships" xmlns:p="http://schemas.openxmlformats.org/presentationml/2006/main">
  <p:tag name="TIMING" val="|35.3|1.4|1.3"/>
</p:tagLst>
</file>

<file path=ppt/tags/tag18.xml><?xml version="1.0" encoding="utf-8"?>
<p:tagLst xmlns:a="http://schemas.openxmlformats.org/drawingml/2006/main" xmlns:r="http://schemas.openxmlformats.org/officeDocument/2006/relationships" xmlns:p="http://schemas.openxmlformats.org/presentationml/2006/main">
  <p:tag name="TIMING" val="|35.3|1.4|1.3"/>
</p:tagLst>
</file>

<file path=ppt/tags/tag19.xml><?xml version="1.0" encoding="utf-8"?>
<p:tagLst xmlns:a="http://schemas.openxmlformats.org/drawingml/2006/main" xmlns:r="http://schemas.openxmlformats.org/officeDocument/2006/relationships" xmlns:p="http://schemas.openxmlformats.org/presentationml/2006/main">
  <p:tag name="TIMING" val="|35.3|1.4|1.3"/>
</p:tagLst>
</file>

<file path=ppt/tags/tag2.xml><?xml version="1.0" encoding="utf-8"?>
<p:tagLst xmlns:a="http://schemas.openxmlformats.org/drawingml/2006/main" xmlns:r="http://schemas.openxmlformats.org/officeDocument/2006/relationships" xmlns:p="http://schemas.openxmlformats.org/presentationml/2006/main">
  <p:tag name="TIMING" val="|35.3|1.4|1.3"/>
</p:tagLst>
</file>

<file path=ppt/tags/tag20.xml><?xml version="1.0" encoding="utf-8"?>
<p:tagLst xmlns:a="http://schemas.openxmlformats.org/drawingml/2006/main" xmlns:r="http://schemas.openxmlformats.org/officeDocument/2006/relationships" xmlns:p="http://schemas.openxmlformats.org/presentationml/2006/main">
  <p:tag name="TIMING" val="|35.3|1.4|1.3"/>
</p:tagLst>
</file>

<file path=ppt/tags/tag21.xml><?xml version="1.0" encoding="utf-8"?>
<p:tagLst xmlns:a="http://schemas.openxmlformats.org/drawingml/2006/main" xmlns:r="http://schemas.openxmlformats.org/officeDocument/2006/relationships" xmlns:p="http://schemas.openxmlformats.org/presentationml/2006/main">
  <p:tag name="TIMING" val="|35.3|1.4|1.3"/>
</p:tagLst>
</file>

<file path=ppt/tags/tag22.xml><?xml version="1.0" encoding="utf-8"?>
<p:tagLst xmlns:a="http://schemas.openxmlformats.org/drawingml/2006/main" xmlns:r="http://schemas.openxmlformats.org/officeDocument/2006/relationships" xmlns:p="http://schemas.openxmlformats.org/presentationml/2006/main">
  <p:tag name="TIMING" val="|35.3|1.4|1.3"/>
</p:tagLst>
</file>

<file path=ppt/tags/tag23.xml><?xml version="1.0" encoding="utf-8"?>
<p:tagLst xmlns:a="http://schemas.openxmlformats.org/drawingml/2006/main" xmlns:r="http://schemas.openxmlformats.org/officeDocument/2006/relationships" xmlns:p="http://schemas.openxmlformats.org/presentationml/2006/main">
  <p:tag name="TIMING" val="|35.3|1.4|1.3"/>
</p:tagLst>
</file>

<file path=ppt/tags/tag24.xml><?xml version="1.0" encoding="utf-8"?>
<p:tagLst xmlns:a="http://schemas.openxmlformats.org/drawingml/2006/main" xmlns:r="http://schemas.openxmlformats.org/officeDocument/2006/relationships" xmlns:p="http://schemas.openxmlformats.org/presentationml/2006/main">
  <p:tag name="TIMING" val="|35.3|1.4|1.3"/>
</p:tagLst>
</file>

<file path=ppt/tags/tag25.xml><?xml version="1.0" encoding="utf-8"?>
<p:tagLst xmlns:a="http://schemas.openxmlformats.org/drawingml/2006/main" xmlns:r="http://schemas.openxmlformats.org/officeDocument/2006/relationships" xmlns:p="http://schemas.openxmlformats.org/presentationml/2006/main">
  <p:tag name="TIMING" val="|35.3|1.4|1.3"/>
</p:tagLst>
</file>

<file path=ppt/tags/tag26.xml><?xml version="1.0" encoding="utf-8"?>
<p:tagLst xmlns:a="http://schemas.openxmlformats.org/drawingml/2006/main" xmlns:r="http://schemas.openxmlformats.org/officeDocument/2006/relationships" xmlns:p="http://schemas.openxmlformats.org/presentationml/2006/main">
  <p:tag name="TIMING" val="|35.3|1.4|1.3"/>
</p:tagLst>
</file>

<file path=ppt/tags/tag27.xml><?xml version="1.0" encoding="utf-8"?>
<p:tagLst xmlns:a="http://schemas.openxmlformats.org/drawingml/2006/main" xmlns:r="http://schemas.openxmlformats.org/officeDocument/2006/relationships" xmlns:p="http://schemas.openxmlformats.org/presentationml/2006/main">
  <p:tag name="TIMING" val="|35.3|1.4|1.3"/>
</p:tagLst>
</file>

<file path=ppt/tags/tag3.xml><?xml version="1.0" encoding="utf-8"?>
<p:tagLst xmlns:a="http://schemas.openxmlformats.org/drawingml/2006/main" xmlns:r="http://schemas.openxmlformats.org/officeDocument/2006/relationships" xmlns:p="http://schemas.openxmlformats.org/presentationml/2006/main">
  <p:tag name="TIMING" val="|35.3|1.4|1.3"/>
</p:tagLst>
</file>

<file path=ppt/tags/tag4.xml><?xml version="1.0" encoding="utf-8"?>
<p:tagLst xmlns:a="http://schemas.openxmlformats.org/drawingml/2006/main" xmlns:r="http://schemas.openxmlformats.org/officeDocument/2006/relationships" xmlns:p="http://schemas.openxmlformats.org/presentationml/2006/main">
  <p:tag name="TIMING" val="|35.3|1.4|1.3"/>
</p:tagLst>
</file>

<file path=ppt/tags/tag5.xml><?xml version="1.0" encoding="utf-8"?>
<p:tagLst xmlns:a="http://schemas.openxmlformats.org/drawingml/2006/main" xmlns:r="http://schemas.openxmlformats.org/officeDocument/2006/relationships" xmlns:p="http://schemas.openxmlformats.org/presentationml/2006/main">
  <p:tag name="TIMING" val="|35.3|1.4|1.3"/>
</p:tagLst>
</file>

<file path=ppt/tags/tag6.xml><?xml version="1.0" encoding="utf-8"?>
<p:tagLst xmlns:a="http://schemas.openxmlformats.org/drawingml/2006/main" xmlns:r="http://schemas.openxmlformats.org/officeDocument/2006/relationships" xmlns:p="http://schemas.openxmlformats.org/presentationml/2006/main">
  <p:tag name="TIMING" val="|35.3|1.4|1.3"/>
</p:tagLst>
</file>

<file path=ppt/tags/tag7.xml><?xml version="1.0" encoding="utf-8"?>
<p:tagLst xmlns:a="http://schemas.openxmlformats.org/drawingml/2006/main" xmlns:r="http://schemas.openxmlformats.org/officeDocument/2006/relationships" xmlns:p="http://schemas.openxmlformats.org/presentationml/2006/main">
  <p:tag name="TIMING" val="|35.3|1.4|1.3"/>
</p:tagLst>
</file>

<file path=ppt/tags/tag8.xml><?xml version="1.0" encoding="utf-8"?>
<p:tagLst xmlns:a="http://schemas.openxmlformats.org/drawingml/2006/main" xmlns:r="http://schemas.openxmlformats.org/officeDocument/2006/relationships" xmlns:p="http://schemas.openxmlformats.org/presentationml/2006/main">
  <p:tag name="TIMING" val="|35.3|1.4|1.3"/>
</p:tagLst>
</file>

<file path=ppt/tags/tag9.xml><?xml version="1.0" encoding="utf-8"?>
<p:tagLst xmlns:a="http://schemas.openxmlformats.org/drawingml/2006/main" xmlns:r="http://schemas.openxmlformats.org/officeDocument/2006/relationships" xmlns:p="http://schemas.openxmlformats.org/presentationml/2006/main">
  <p:tag name="TIMING" val="|35.3|1.4|1.3"/>
</p:tagLst>
</file>

<file path=ppt/theme/theme1.xml><?xml version="1.0" encoding="utf-8"?>
<a:theme xmlns:a="http://schemas.openxmlformats.org/drawingml/2006/main" name="清风素材 https://12sc.taobao.com">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24703</TotalTime>
  <Words>4327</Words>
  <Application>Microsoft Office PowerPoint</Application>
  <PresentationFormat>宽屏</PresentationFormat>
  <Paragraphs>410</Paragraphs>
  <Slides>28</Slides>
  <Notes>28</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28</vt:i4>
      </vt:variant>
    </vt:vector>
  </HeadingPairs>
  <TitlesOfParts>
    <vt:vector size="40" baseType="lpstr">
      <vt:lpstr>CMSY8</vt:lpstr>
      <vt:lpstr>NimbusRomNo9L-Regu</vt:lpstr>
      <vt:lpstr>NimbusRomNo9L-ReguItal</vt:lpstr>
      <vt:lpstr>Söhne</vt:lpstr>
      <vt:lpstr>微软雅黑</vt:lpstr>
      <vt:lpstr>Arial</vt:lpstr>
      <vt:lpstr>Arial</vt:lpstr>
      <vt:lpstr>Calibri</vt:lpstr>
      <vt:lpstr>Cambria</vt:lpstr>
      <vt:lpstr>Cambria Math</vt:lpstr>
      <vt:lpstr>Wingdings</vt:lpstr>
      <vt:lpstr>清风素材 https://12sc.taobao.com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钰晗 吴</cp:lastModifiedBy>
  <cp:revision>1103</cp:revision>
  <dcterms:created xsi:type="dcterms:W3CDTF">2015-05-06T09:02:23Z</dcterms:created>
  <dcterms:modified xsi:type="dcterms:W3CDTF">2024-05-17T14:00:32Z</dcterms:modified>
</cp:coreProperties>
</file>