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79" r:id="rId4"/>
    <p:sldId id="260" r:id="rId5"/>
    <p:sldId id="380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4" r:id="rId15"/>
    <p:sldId id="401" r:id="rId16"/>
    <p:sldId id="40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20955"/>
            <a:ext cx="12283440" cy="6900545"/>
          </a:xfrm>
          <a:prstGeom prst="rect">
            <a:avLst/>
          </a:prstGeom>
        </p:spPr>
      </p:pic>
      <p:sp>
        <p:nvSpPr>
          <p:cNvPr id="31" name="Title 30"/>
          <p:cNvSpPr>
            <a:spLocks noGrp="1"/>
          </p:cNvSpPr>
          <p:nvPr>
            <p:ph type="ctrTitle"/>
          </p:nvPr>
        </p:nvSpPr>
        <p:spPr>
          <a:xfrm>
            <a:off x="1608455" y="742315"/>
            <a:ext cx="9160510" cy="23876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机器学习</a:t>
            </a:r>
            <a:br>
              <a:rPr lang="en-US" altLang="en-US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US" sz="54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训练，测试，泛化，过拟合</a:t>
            </a:r>
            <a:endParaRPr lang="en-US" altLang="en-US" sz="54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3381375" y="3619500"/>
            <a:ext cx="5348605" cy="192278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中山大学物理与天文学院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李霄栋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altLang="en-US" sz="32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2019年秋季学期</a:t>
            </a:r>
            <a:endParaRPr lang="en-US" altLang="en-US" sz="32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483360" y="6217285"/>
            <a:ext cx="9742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https://github.com/xiaodongli1986/teaching_AI</a:t>
            </a:r>
            <a:endParaRPr lang="en-US" altLang="en-US" sz="2800" b="1">
              <a:solidFill>
                <a:schemeClr val="tx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sklearn 实现训练与测试数据分割</a:t>
            </a:r>
            <a:endParaRPr lang="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1064895" y="2690495"/>
            <a:ext cx="104463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sz="2000" b="1"/>
              <a:t>X_train, X_test, y_train, y_test = model_selection.train_test_split(X, y, </a:t>
            </a:r>
            <a:r>
              <a:rPr lang="" altLang="en-US" sz="2000" b="1"/>
              <a:t>	</a:t>
            </a:r>
            <a:r>
              <a:rPr lang="en-US" sz="2000" b="1"/>
              <a:t>test_size=0.3)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k-折交叉检验（k-fold cross-validation）</a:t>
            </a:r>
            <a:endParaRPr lang="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838200" y="1691005"/>
            <a:ext cx="1091120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sz="2000" b="1"/>
              <a:t>train, test 分割有很多划分方式，在有限的样本下，只分一次是不是太浪费了？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所以，一般用 k折交叉检验～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K层交叉检验就是把原始的数据随机分成K个部分。在这K个部分中，选择一个作为测试数据，剩下的K-1个作为训练数据。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实际上是把实验重复做K次，每次实验都从K个部分中选择一个不同的部分作为测试数据（保证K个部分的数据都分别做过测试数据），剩下的K-1个当作训练数据进行实验。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最后把得到的K个实验结果平均。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一般取 k 为 5 或 10。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k-折交叉检验（k-fold cross-validation）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095" y="1691005"/>
            <a:ext cx="7292340" cy="49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sklearn </a:t>
            </a:r>
            <a:r>
              <a:rPr lang="" altLang="en-US" sz="3600" b="1"/>
              <a:t>实现 k 折交叉检验</a:t>
            </a:r>
            <a:endParaRPr lang="" altLang="en-US" sz="3600" b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1815" y="2131695"/>
            <a:ext cx="114827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endParaRPr lang="en-US" altLang="en-US" sz="2000" b="1"/>
          </a:p>
          <a:p>
            <a:pPr>
              <a:lnSpc>
                <a:spcPct val="200000"/>
              </a:lnSpc>
            </a:pPr>
            <a:r>
              <a:rPr lang="en-US" sz="2000" b="1">
                <a:sym typeface="+mn-ea"/>
              </a:rPr>
              <a:t>model_selection.cross_validate(model, X, y, cv=5, scoring='accuracy' )</a:t>
            </a:r>
            <a:endParaRPr lang="en-US" sz="2000"/>
          </a:p>
          <a:p>
            <a:pPr>
              <a:lnSpc>
                <a:spcPct val="200000"/>
              </a:lnSpc>
            </a:pP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验证曲线选择</a:t>
            </a:r>
            <a:r>
              <a:rPr lang="" altLang="en-US" sz="3600" b="1">
                <a:solidFill>
                  <a:srgbClr val="C00000"/>
                </a:solidFill>
              </a:rPr>
              <a:t>超参数</a:t>
            </a:r>
            <a:endParaRPr lang="" altLang="en-US" sz="3600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65200" y="1825625"/>
            <a:ext cx="995680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超参数是在</a:t>
            </a:r>
            <a:r>
              <a:rPr b="1"/>
              <a:t>学习过程之前</a:t>
            </a:r>
            <a:r>
              <a:rPr lang="" b="1"/>
              <a:t>人工</a:t>
            </a:r>
            <a:r>
              <a:rPr b="1"/>
              <a:t>设置值的参数</a:t>
            </a:r>
            <a:r>
              <a:t>，而不是通过训练得到的参数数据。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/>
              <a:t>例如：使用 2 阶曲线 a x</a:t>
            </a:r>
            <a:r>
              <a:rPr lang="" baseline="30000"/>
              <a:t>2</a:t>
            </a:r>
            <a:r>
              <a:rPr lang=""/>
              <a:t> + b x + c 拟合(X, y)；阶数 2 称为</a:t>
            </a:r>
            <a:r>
              <a:rPr lang="" b="1"/>
              <a:t>超参数</a:t>
            </a:r>
            <a:r>
              <a:rPr lang=""/>
              <a:t>（人工指定）； a b c 称为</a:t>
            </a:r>
            <a:r>
              <a:rPr lang="" b="1"/>
              <a:t>训练参数</a:t>
            </a:r>
            <a:r>
              <a:rPr lang=""/>
              <a:t>（计算机得到）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/>
              <a:t>超参数决定模型的大框架。训练参数是模型训练的具体结果。</a:t>
            </a:r>
          </a:p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/>
              <a:t>如何确定超参数？绘制 </a:t>
            </a:r>
            <a:r>
              <a:rPr lang="" b="1"/>
              <a:t>超参数-验证结果</a:t>
            </a:r>
            <a:r>
              <a:rPr lang=""/>
              <a:t> 的曲线，即</a:t>
            </a:r>
            <a:r>
              <a:rPr lang="" b="1"/>
              <a:t>验证曲线</a:t>
            </a:r>
            <a:r>
              <a:rPr lang=""/>
              <a:t>。</a:t>
            </a:r>
            <a: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sklearn </a:t>
            </a:r>
            <a:r>
              <a:rPr lang="" altLang="en-US" sz="3600" b="1"/>
              <a:t>绘制</a:t>
            </a:r>
            <a:r>
              <a:rPr lang="" altLang="en-US" sz="3600" b="1">
                <a:solidFill>
                  <a:srgbClr val="C00000"/>
                </a:solidFill>
              </a:rPr>
              <a:t>验证曲线</a:t>
            </a:r>
            <a:endParaRPr lang="" altLang="en-US" sz="3600" b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1815" y="2131695"/>
            <a:ext cx="114827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" altLang="en-US" sz="2000" b="1"/>
              <a:t>对 KNN 分类的 n_neighbors 参数绘制 5 折 cross-validation 验证曲线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" altLang="en-US" sz="2000" b="1"/>
              <a:t>（本质就是对 param_range 的一个循环）</a:t>
            </a:r>
            <a:endParaRPr lang="" altLang="en-US" sz="2000" b="1"/>
          </a:p>
          <a:p>
            <a:pPr>
              <a:lnSpc>
                <a:spcPct val="200000"/>
              </a:lnSpc>
            </a:pP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model = neighbors.KNeighborsClassifier()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train_scores, test_scores = model_selection.validation_curve(model, X, y,  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sz="2000" b="1"/>
              <a:t>                    param_name='n_neighbors', param_range=range(1,31), cv=5)</a:t>
            </a:r>
            <a:endParaRPr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学习测试全过程</a:t>
            </a:r>
            <a:endParaRPr lang="en-US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13688"/>
          <a:stretch>
            <a:fillRect/>
          </a:stretch>
        </p:blipFill>
        <p:spPr>
          <a:xfrm>
            <a:off x="212725" y="4546600"/>
            <a:ext cx="1786890" cy="13823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2873" y="5959475"/>
            <a:ext cx="1965325" cy="891540"/>
          </a:xfrm>
          <a:prstGeom prst="rect">
            <a:avLst/>
          </a:prstGeom>
          <a:noFill/>
          <a:ln w="66675" cmpd="sng">
            <a:noFill/>
            <a:prstDash val="solid"/>
          </a:ln>
        </p:spPr>
        <p:txBody>
          <a:bodyPr wrap="non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en-US" sz="2000" b="1"/>
              <a:t>实践起来就是个</a:t>
            </a:r>
            <a:endParaRPr lang="en-US" altLang="en-US" sz="2000" b="1"/>
          </a:p>
          <a:p>
            <a:pPr algn="ctr">
              <a:lnSpc>
                <a:spcPct val="130000"/>
              </a:lnSpc>
            </a:pPr>
            <a:r>
              <a:rPr lang="en-US" altLang="en-US" sz="2000" b="1"/>
              <a:t>折腾的过程</a:t>
            </a:r>
            <a:endParaRPr lang="en-US" alt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817245" y="21513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测试样本</a:t>
            </a:r>
            <a:endParaRPr lang="en-US" altLang="en-US" sz="2400"/>
          </a:p>
        </p:txBody>
      </p:sp>
      <p:sp>
        <p:nvSpPr>
          <p:cNvPr id="8" name="Rectangle 7"/>
          <p:cNvSpPr/>
          <p:nvPr/>
        </p:nvSpPr>
        <p:spPr>
          <a:xfrm>
            <a:off x="265874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选择、设计</a:t>
            </a:r>
            <a:endParaRPr lang="en-US" altLang="en-US" sz="2400"/>
          </a:p>
          <a:p>
            <a:pPr algn="ctr"/>
            <a:r>
              <a:rPr lang="en-US" altLang="en-US" sz="2400"/>
              <a:t>模型</a:t>
            </a:r>
            <a:endParaRPr lang="en-US" altLang="en-US" sz="2400"/>
          </a:p>
        </p:txBody>
      </p:sp>
      <p:sp>
        <p:nvSpPr>
          <p:cNvPr id="9" name="Rectangle 8"/>
          <p:cNvSpPr/>
          <p:nvPr/>
        </p:nvSpPr>
        <p:spPr>
          <a:xfrm>
            <a:off x="4872990" y="49961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训练模型</a:t>
            </a:r>
            <a:endParaRPr lang="en-US" altLang="en-US" sz="2400"/>
          </a:p>
          <a:p>
            <a:pPr algn="ctr"/>
            <a:r>
              <a:rPr lang="en-US" altLang="en-US" sz="2400"/>
              <a:t>(training)</a:t>
            </a:r>
            <a:endParaRPr lang="en-US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7322185" y="3649980"/>
            <a:ext cx="221424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测试表现</a:t>
            </a:r>
            <a:endParaRPr lang="en-US" altLang="en-US" sz="2400"/>
          </a:p>
          <a:p>
            <a:pPr algn="ctr"/>
            <a:r>
              <a:rPr lang="en-US" altLang="en-US" sz="2400"/>
              <a:t>(test)</a:t>
            </a:r>
            <a:endParaRPr lang="en-US" altLang="en-US" sz="2400"/>
          </a:p>
        </p:txBody>
      </p:sp>
      <p:sp>
        <p:nvSpPr>
          <p:cNvPr id="11" name="Rectangle 10"/>
          <p:cNvSpPr/>
          <p:nvPr/>
        </p:nvSpPr>
        <p:spPr>
          <a:xfrm>
            <a:off x="9247505" y="2151380"/>
            <a:ext cx="2357755" cy="986155"/>
          </a:xfrm>
          <a:prstGeom prst="rect">
            <a:avLst/>
          </a:prstGeom>
          <a:ln w="666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评估、调整模型</a:t>
            </a:r>
            <a:endParaRPr lang="en-US" altLang="en-US" sz="2400"/>
          </a:p>
          <a:p>
            <a:pPr algn="ctr"/>
            <a:r>
              <a:rPr lang="en-US" altLang="en-US" sz="2400"/>
              <a:t>(validation)</a:t>
            </a:r>
            <a:endParaRPr lang="en-US" altLang="en-US" sz="2400"/>
          </a:p>
        </p:txBody>
      </p:sp>
      <p:cxnSp>
        <p:nvCxnSpPr>
          <p:cNvPr id="14" name="Elbow Connector 13"/>
          <p:cNvCxnSpPr>
            <a:stCxn id="7" idx="2"/>
            <a:endCxn id="8" idx="1"/>
          </p:cNvCxnSpPr>
          <p:nvPr/>
        </p:nvCxnSpPr>
        <p:spPr>
          <a:xfrm rot="5400000" flipV="1">
            <a:off x="1800225" y="3273425"/>
            <a:ext cx="1005840" cy="73406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2"/>
            <a:endCxn id="9" idx="1"/>
          </p:cNvCxnSpPr>
          <p:nvPr/>
        </p:nvCxnSpPr>
        <p:spPr>
          <a:xfrm rot="5400000" flipV="1">
            <a:off x="3904298" y="4509453"/>
            <a:ext cx="853440" cy="1106805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2"/>
          </p:cNvCxnSpPr>
          <p:nvPr/>
        </p:nvCxnSpPr>
        <p:spPr>
          <a:xfrm flipV="1">
            <a:off x="7098665" y="4636135"/>
            <a:ext cx="1342390" cy="8534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11" idx="2"/>
          </p:cNvCxnSpPr>
          <p:nvPr/>
        </p:nvCxnSpPr>
        <p:spPr>
          <a:xfrm flipV="1">
            <a:off x="9547860" y="3137535"/>
            <a:ext cx="890270" cy="1005840"/>
          </a:xfrm>
          <a:prstGeom prst="bentConnector2">
            <a:avLst/>
          </a:prstGeom>
          <a:ln w="666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0"/>
            <a:endCxn id="8" idx="0"/>
          </p:cNvCxnSpPr>
          <p:nvPr/>
        </p:nvCxnSpPr>
        <p:spPr>
          <a:xfrm rot="16200000" flipH="1" flipV="1">
            <a:off x="6358573" y="-429577"/>
            <a:ext cx="1498600" cy="6660515"/>
          </a:xfrm>
          <a:prstGeom prst="bentConnector3">
            <a:avLst>
              <a:gd name="adj1" fmla="val -46991"/>
            </a:avLst>
          </a:prstGeom>
          <a:ln w="41275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泛化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165" cy="4351655"/>
          </a:xfrm>
        </p:spPr>
        <p:txBody>
          <a:bodyPr>
            <a:noAutofit/>
          </a:bodyPr>
          <a:p>
            <a:pPr>
              <a:lnSpc>
                <a:spcPct val="120000"/>
              </a:lnSpc>
              <a:spcAft>
                <a:spcPts val="0"/>
              </a:spcAft>
            </a:pPr>
            <a:r>
              <a:rPr altLang="en-US" b="1"/>
              <a:t>泛化能力（generalization ability）是指机器学习算法对新鲜样本的适应能力。</a:t>
            </a:r>
            <a:endParaRPr altLang="en-US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altLang="en-US" b="1"/>
              <a:t> </a:t>
            </a:r>
            <a:endParaRPr altLang="en-US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altLang="en-US"/>
              <a:t> 学习的目的是学到隐含在数据背后的规律</a:t>
            </a:r>
            <a:r>
              <a:rPr lang=""/>
              <a:t>。</a:t>
            </a:r>
            <a:endParaRPr lang="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" altLang="en-US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altLang="en-US"/>
              <a:t>对</a:t>
            </a:r>
            <a:r>
              <a:rPr altLang="en-US" b="1"/>
              <a:t>具有同一规律</a:t>
            </a:r>
            <a:r>
              <a:rPr altLang="en-US"/>
              <a:t>的学习集以外的数据，</a:t>
            </a:r>
            <a:r>
              <a:rPr lang=""/>
              <a:t>模型</a:t>
            </a:r>
            <a:r>
              <a:rPr altLang="en-US"/>
              <a:t>也能给出合适的输出</a:t>
            </a:r>
            <a:r>
              <a:rPr lang=""/>
              <a:t>。</a:t>
            </a:r>
            <a:r>
              <a:rPr altLang="en-US"/>
              <a:t>该能力称为泛化能力。</a:t>
            </a:r>
            <a:endParaRPr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21813"/>
          <a:stretch>
            <a:fillRect/>
          </a:stretch>
        </p:blipFill>
        <p:spPr>
          <a:xfrm>
            <a:off x="9097010" y="2978785"/>
            <a:ext cx="1898015" cy="14839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086725" y="4566920"/>
            <a:ext cx="39179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去年我成功追到了一个帅哥。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今年，我用同样的套路，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追到了n个...</a:t>
            </a:r>
            <a:endParaRPr lang="en-US" altLang="en-US" sz="20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训练</a:t>
            </a:r>
            <a:r>
              <a:rPr lang="en-US" altLang="en-US" sz="3600" b="1">
                <a:sym typeface="+mn-ea"/>
              </a:rPr>
              <a:t>集</a:t>
            </a:r>
            <a:r>
              <a:rPr lang="en-US" altLang="en-US" sz="3600" b="1"/>
              <a:t>与测试集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98335" cy="479361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en-US" b="1">
                <a:sym typeface="+mn-ea"/>
              </a:rPr>
              <a:t>训练集 (</a:t>
            </a:r>
            <a:r>
              <a:rPr lang="en-US" b="1"/>
              <a:t>t</a:t>
            </a:r>
            <a:r>
              <a:rPr altLang="en-US" b="1"/>
              <a:t>raining set</a:t>
            </a:r>
            <a:r>
              <a:rPr lang="en-US" b="1"/>
              <a:t>)</a:t>
            </a:r>
            <a:r>
              <a:rPr altLang="en-US" b="1"/>
              <a:t> 是用来训练模型或确定模型参数的</a:t>
            </a:r>
            <a:endParaRPr altLang="en-US" b="1"/>
          </a:p>
          <a:p>
            <a:pPr>
              <a:lnSpc>
                <a:spcPct val="120000"/>
              </a:lnSpc>
              <a:spcAft>
                <a:spcPts val="0"/>
              </a:spcAft>
            </a:pPr>
            <a:endParaRPr altLang="en-US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b="1"/>
              <a:t>测试集 (</a:t>
            </a:r>
            <a:r>
              <a:rPr altLang="en-US" b="1"/>
              <a:t>test set</a:t>
            </a:r>
            <a:r>
              <a:rPr lang="en-US" b="1"/>
              <a:t>)</a:t>
            </a:r>
            <a:r>
              <a:rPr altLang="en-US" b="1"/>
              <a:t> 则纯粹是为了测试已经训练好的模型的推广能力。</a:t>
            </a:r>
            <a:endParaRPr altLang="en-US"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altLang="en-US" b="1"/>
              <a:t> </a:t>
            </a:r>
            <a:endParaRPr altLang="en-US" b="1"/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b="1"/>
              <a:t>一般地，测试集与训练集具有</a:t>
            </a:r>
            <a:r>
              <a:rPr lang="en-US" b="1">
                <a:solidFill>
                  <a:srgbClr val="FF0000"/>
                </a:solidFill>
              </a:rPr>
              <a:t>相同的内在规律</a:t>
            </a:r>
            <a:r>
              <a:rPr lang="en-US" b="1"/>
              <a:t>，</a:t>
            </a:r>
            <a:r>
              <a:rPr lang="" altLang="en-US" b="1">
                <a:solidFill>
                  <a:srgbClr val="C00000"/>
                </a:solidFill>
              </a:rPr>
              <a:t>不同的噪音</a:t>
            </a:r>
            <a:r>
              <a:rPr lang="" altLang="en-US" b="1"/>
              <a:t>，</a:t>
            </a:r>
            <a:r>
              <a:rPr lang="en-US" b="1"/>
              <a:t>且</a:t>
            </a:r>
            <a:r>
              <a:rPr lang="" altLang="en-US" b="1">
                <a:solidFill>
                  <a:srgbClr val="C00000"/>
                </a:solidFill>
              </a:rPr>
              <a:t>没</a:t>
            </a:r>
            <a:r>
              <a:rPr lang="en-US" b="1">
                <a:solidFill>
                  <a:srgbClr val="FF0000"/>
                </a:solidFill>
              </a:rPr>
              <a:t>有交集</a:t>
            </a:r>
            <a:r>
              <a:rPr lang="en-US" b="1"/>
              <a:t>。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701915" y="3495675"/>
            <a:ext cx="39179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通过与***谈恋爱，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C00000"/>
                </a:solidFill>
              </a:rPr>
              <a:t>我训练出了追帅哥的模型。</a:t>
            </a:r>
            <a:endParaRPr lang="en-US" altLang="en-US" sz="2000" b="1">
              <a:solidFill>
                <a:srgbClr val="C00000"/>
              </a:solidFill>
            </a:endParaRPr>
          </a:p>
          <a:p>
            <a:pPr algn="ctr"/>
            <a:r>
              <a:rPr lang="en-US" altLang="en-US" sz="2000" b="1">
                <a:solidFill>
                  <a:srgbClr val="00B050"/>
                </a:solidFill>
              </a:rPr>
              <a:t>为了验证这个模型，</a:t>
            </a:r>
            <a:endParaRPr lang="en-US" altLang="en-US" sz="2000" b="1">
              <a:solidFill>
                <a:srgbClr val="00B050"/>
              </a:solidFill>
            </a:endParaRPr>
          </a:p>
          <a:p>
            <a:pPr algn="ctr"/>
            <a:r>
              <a:rPr lang="en-US" altLang="en-US" sz="2000" b="1">
                <a:solidFill>
                  <a:srgbClr val="00B050"/>
                </a:solidFill>
              </a:rPr>
              <a:t>我</a:t>
            </a:r>
            <a:r>
              <a:rPr lang="" altLang="en-US" sz="2000" b="1">
                <a:solidFill>
                  <a:srgbClr val="00B050"/>
                </a:solidFill>
              </a:rPr>
              <a:t>来</a:t>
            </a:r>
            <a:r>
              <a:rPr lang="en-US" altLang="en-US" sz="2000" b="1">
                <a:solidFill>
                  <a:srgbClr val="00B050"/>
                </a:solidFill>
              </a:rPr>
              <a:t>找些新的帅哥测试。</a:t>
            </a:r>
            <a:r>
              <a:rPr lang="" altLang="en-US" sz="2000" b="1">
                <a:solidFill>
                  <a:srgbClr val="00B050"/>
                </a:solidFill>
              </a:rPr>
              <a:t>。。</a:t>
            </a:r>
            <a:endParaRPr lang="" altLang="en-US" sz="2000" b="1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3105" y="490220"/>
            <a:ext cx="2888615" cy="288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欠拟合、过拟合</a:t>
            </a:r>
            <a:endParaRPr lang="" altLang="en-US" sz="36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125" y="2134870"/>
            <a:ext cx="8970010" cy="25888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306955" y="5015230"/>
            <a:ext cx="12515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sz="2800" b="1">
                <a:sym typeface="+mn-ea"/>
              </a:rPr>
              <a:t>欠拟合</a:t>
            </a:r>
            <a:endParaRPr lang="" sz="2800" b="1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44795" y="5015230"/>
            <a:ext cx="19640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2800" b="1">
                <a:sym typeface="+mn-ea"/>
              </a:rPr>
              <a:t>理想的</a:t>
            </a:r>
            <a:r>
              <a:rPr lang="en-US" sz="2800" b="1">
                <a:sym typeface="+mn-ea"/>
              </a:rPr>
              <a:t>拟合</a:t>
            </a:r>
            <a:endParaRPr lang="en-US" sz="2800" b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3435" y="5015230"/>
            <a:ext cx="12515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" altLang="en-US" sz="2800" b="1">
                <a:sym typeface="+mn-ea"/>
              </a:rPr>
              <a:t>过</a:t>
            </a:r>
            <a:r>
              <a:rPr lang="en-US" sz="2800" b="1">
                <a:sym typeface="+mn-ea"/>
              </a:rPr>
              <a:t>拟合</a:t>
            </a:r>
            <a:endParaRPr lang="en-US" sz="2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欠拟合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b="1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根本原因</a:t>
            </a:r>
            <a:r>
              <a:rPr lang="en-US"/>
              <a:t>是</a:t>
            </a:r>
            <a:r>
              <a:rPr b="1"/>
              <a:t>模型过于简单</a:t>
            </a:r>
            <a:r>
              <a:t>，</a:t>
            </a:r>
            <a:r>
              <a:rPr lang=""/>
              <a:t>或</a:t>
            </a:r>
            <a:r>
              <a:rPr lang="" b="1"/>
              <a:t>训练不充分</a:t>
            </a:r>
            <a:r>
              <a:rPr lang=""/>
              <a:t>，</a:t>
            </a:r>
            <a:r>
              <a:t>拟合的函数无法</a:t>
            </a:r>
            <a:r>
              <a:rPr lang=""/>
              <a:t>拟合</a:t>
            </a:r>
            <a:r>
              <a:t>训练集，</a:t>
            </a:r>
            <a:r>
              <a:rPr b="1"/>
              <a:t>误差较大</a:t>
            </a:r>
            <a:r>
              <a:rPr lang=""/>
              <a:t>。</a:t>
            </a:r>
            <a:r>
              <a:t> 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t> 解决方法：</a:t>
            </a:r>
            <a:r>
              <a:rPr lang=""/>
              <a:t>改进</a:t>
            </a:r>
            <a:r>
              <a:rPr lang="en-US"/>
              <a:t>模型</a:t>
            </a:r>
            <a:r>
              <a:rPr lang=""/>
              <a:t>，</a:t>
            </a:r>
            <a:r>
              <a:rPr lang="" altLang="en-US"/>
              <a:t>增加训练时间，...</a:t>
            </a:r>
            <a:r>
              <a:t>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25833"/>
          <a:stretch>
            <a:fillRect/>
          </a:stretch>
        </p:blipFill>
        <p:spPr>
          <a:xfrm>
            <a:off x="8254365" y="1828800"/>
            <a:ext cx="3495675" cy="23736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133080" y="4298950"/>
            <a:ext cx="3917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第一次谈女朋友的我，很多时候都摸不清楚她在想什么。</a:t>
            </a:r>
            <a:endParaRPr lang="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600" b="1"/>
              <a:t>过</a:t>
            </a:r>
            <a:r>
              <a:rPr lang="en-US" altLang="en-US" sz="3600" b="1"/>
              <a:t>拟合</a:t>
            </a:r>
            <a:endParaRPr lang="en-US" alt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33895" cy="435165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根本原因是模型</a:t>
            </a:r>
            <a:r>
              <a:rPr b="1"/>
              <a:t>过于复杂</a:t>
            </a:r>
            <a:r>
              <a:t>，</a:t>
            </a:r>
            <a:r>
              <a:rPr b="1"/>
              <a:t>参数过多</a:t>
            </a:r>
            <a:r>
              <a:t>，</a:t>
            </a:r>
            <a:r>
              <a:rPr lang=""/>
              <a:t>或</a:t>
            </a:r>
            <a:r>
              <a:t>训练数据过少</a:t>
            </a:r>
            <a:r>
              <a:rPr lang=""/>
              <a:t>、</a:t>
            </a:r>
            <a:r>
              <a:t>噪声过多，导致</a:t>
            </a:r>
            <a:r>
              <a:rPr b="1"/>
              <a:t>拟合的函数完美的预测训练集，但对新数据的测试集预测结果差。</a:t>
            </a:r>
            <a:r>
              <a:t>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过度的拟合了训练数据，而没有考虑到泛化能力。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t> 解决方法：</a:t>
            </a:r>
            <a:r>
              <a:rPr lang="" altLang="en-US"/>
              <a:t>简化模型，增加训练样本</a:t>
            </a:r>
            <a:r>
              <a:rPr lang="en-US" altLang="en-US"/>
              <a:t>，...</a:t>
            </a:r>
            <a:r>
              <a:t> </a:t>
            </a: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t>　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133080" y="4298950"/>
            <a:ext cx="3917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原来他就是个单纯的小男生。</a:t>
            </a:r>
            <a:endParaRPr lang="" altLang="en-US" sz="20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" altLang="en-US" sz="2000" b="1">
                <a:solidFill>
                  <a:schemeClr val="tx1"/>
                </a:solidFill>
              </a:rPr>
              <a:t>我这个老油条想太多了...</a:t>
            </a:r>
            <a:endParaRPr lang="" altLang="en-US" sz="2000" b="1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23327"/>
          <a:stretch>
            <a:fillRect/>
          </a:stretch>
        </p:blipFill>
        <p:spPr>
          <a:xfrm>
            <a:off x="8397875" y="1527175"/>
            <a:ext cx="3244850" cy="2487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/>
              <a:t>欠拟合、过拟合</a:t>
            </a:r>
            <a:endParaRPr lang="en-US" altLang="en-US" sz="36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6370" y="434975"/>
            <a:ext cx="6431280" cy="18561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30240" y="2607945"/>
            <a:ext cx="1099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>
                <a:sym typeface="+mn-ea"/>
              </a:rPr>
              <a:t>欠拟合</a:t>
            </a:r>
            <a:endParaRPr lang="en-US" sz="2400" b="1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33335" y="2607945"/>
            <a:ext cx="1710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理想的</a:t>
            </a:r>
            <a:r>
              <a:rPr lang="en-US" sz="2400" b="1">
                <a:sym typeface="+mn-ea"/>
              </a:rPr>
              <a:t>拟合</a:t>
            </a:r>
            <a:endParaRPr lang="en-US" sz="2400" b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436225" y="2607945"/>
            <a:ext cx="1099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过</a:t>
            </a:r>
            <a:r>
              <a:rPr lang="en-US" sz="2400" b="1">
                <a:sym typeface="+mn-ea"/>
              </a:rPr>
              <a:t>拟合</a:t>
            </a:r>
            <a:endParaRPr lang="en-US" sz="2400" b="1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530600"/>
            <a:ext cx="10620375" cy="3046730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sz="2400"/>
              <a:t>模型太简单，欠拟合；</a:t>
            </a:r>
            <a:r>
              <a:rPr lang="" sz="2400" b="1">
                <a:solidFill>
                  <a:srgbClr val="C00000"/>
                </a:solidFill>
              </a:rPr>
              <a:t>训练数据、测试数据表现都不好。</a:t>
            </a:r>
            <a:endParaRPr lang="" sz="2400" b="1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sz="1600"/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sz="2400"/>
              <a:t>模型太复杂，</a:t>
            </a:r>
            <a:r>
              <a:rPr lang="" sz="2400" b="1"/>
              <a:t>开始拟合训练数据中的随机噪声，</a:t>
            </a:r>
            <a:r>
              <a:rPr lang="" sz="2400"/>
              <a:t>过拟合；</a:t>
            </a:r>
            <a:r>
              <a:rPr lang="" sz="2400" b="1">
                <a:solidFill>
                  <a:srgbClr val="C00000"/>
                </a:solidFill>
              </a:rPr>
              <a:t>对训练数据表现完美，对测试数据表现不好。</a:t>
            </a:r>
            <a:endParaRPr lang="" sz="2400" b="1">
              <a:solidFill>
                <a:srgbClr val="C00000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endParaRPr lang="" sz="1600" b="1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" sz="2400" b="1">
                <a:solidFill>
                  <a:srgbClr val="7030A0"/>
                </a:solidFill>
              </a:rPr>
              <a:t>要避免过拟合，必须用</a:t>
            </a:r>
            <a:r>
              <a:rPr lang="" sz="2400" b="1" u="sng">
                <a:solidFill>
                  <a:srgbClr val="7030A0"/>
                </a:solidFill>
              </a:rPr>
              <a:t>与训练数据无关的测试数据</a:t>
            </a:r>
            <a:r>
              <a:rPr lang="" sz="2400" b="1">
                <a:solidFill>
                  <a:srgbClr val="7030A0"/>
                </a:solidFill>
              </a:rPr>
              <a:t>对模型进行评估。</a:t>
            </a:r>
            <a:endParaRPr lang="" sz="24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0" y="1092835"/>
            <a:ext cx="8932545" cy="490982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759190" y="5658485"/>
            <a:ext cx="24999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ym typeface="+mn-ea"/>
              </a:rPr>
              <a:t>模型复杂程度</a:t>
            </a:r>
            <a:endParaRPr lang="" altLang="en-US" sz="2400" b="1">
              <a:sym typeface="+mn-ea"/>
            </a:endParaRPr>
          </a:p>
          <a:p>
            <a:r>
              <a:rPr lang="" altLang="en-US" sz="2400" b="1">
                <a:sym typeface="+mn-ea"/>
              </a:rPr>
              <a:t>（称“容量”）</a:t>
            </a:r>
            <a:endParaRPr lang="" altLang="en-US" sz="2400" b="1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207895" y="1240155"/>
            <a:ext cx="835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ym typeface="+mn-ea"/>
              </a:rPr>
              <a:t>误差</a:t>
            </a:r>
            <a:endParaRPr lang="" altLang="en-US" sz="2400" b="1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727450" y="2955925"/>
            <a:ext cx="181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ym typeface="+mn-ea"/>
              </a:rPr>
              <a:t>欠拟合区域</a:t>
            </a:r>
            <a:endParaRPr lang="" altLang="en-US" sz="2400" b="1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392545" y="2955925"/>
            <a:ext cx="181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ym typeface="+mn-ea"/>
              </a:rPr>
              <a:t>过</a:t>
            </a:r>
            <a:r>
              <a:rPr lang="en-US" altLang="en-US" sz="2400" b="1">
                <a:sym typeface="+mn-ea"/>
              </a:rPr>
              <a:t>拟合区域</a:t>
            </a:r>
            <a:endParaRPr lang="en-US" altLang="en-US" sz="2400" b="1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422650" y="4794885"/>
            <a:ext cx="181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olidFill>
                  <a:srgbClr val="0070C0"/>
                </a:solidFill>
                <a:sym typeface="+mn-ea"/>
              </a:rPr>
              <a:t>训练误差</a:t>
            </a:r>
            <a:endParaRPr lang="" altLang="en-US" sz="2400" b="1">
              <a:solidFill>
                <a:srgbClr val="0070C0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320790" y="3769360"/>
            <a:ext cx="181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400" b="1">
                <a:solidFill>
                  <a:srgbClr val="FF0000"/>
                </a:solidFill>
                <a:sym typeface="+mn-ea"/>
              </a:rPr>
              <a:t>泛化</a:t>
            </a:r>
            <a:r>
              <a:rPr lang="en-US" altLang="en-US" sz="2400" b="1">
                <a:solidFill>
                  <a:srgbClr val="FF0000"/>
                </a:solidFill>
                <a:sym typeface="+mn-ea"/>
              </a:rPr>
              <a:t>误差</a:t>
            </a:r>
            <a:endParaRPr lang="en-US" altLang="en-US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946015" y="6002655"/>
            <a:ext cx="23018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" altLang="en-US" sz="2000" b="1">
                <a:sym typeface="+mn-ea"/>
              </a:rPr>
              <a:t>理想的模型复杂度</a:t>
            </a:r>
            <a:endParaRPr lang="" altLang="en-US" sz="2000" b="1">
              <a:sym typeface="+mn-ea"/>
            </a:endParaRPr>
          </a:p>
          <a:p>
            <a:pPr algn="ctr"/>
            <a:r>
              <a:rPr lang="" altLang="en-US" sz="2000" b="1">
                <a:sym typeface="+mn-ea"/>
              </a:rPr>
              <a:t>（理想容量）</a:t>
            </a:r>
            <a:endParaRPr lang="" altLang="en-US" sz="20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1806</Words>
  <Application>WPS Presentation</Application>
  <PresentationFormat>宽屏</PresentationFormat>
  <Paragraphs>156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DejaVu Sans</vt:lpstr>
      <vt:lpstr>Calibri Light</vt:lpstr>
      <vt:lpstr>宋体</vt:lpstr>
      <vt:lpstr>Latin Modern Mono Prop</vt:lpstr>
      <vt:lpstr>AR PL UKai CN</vt:lpstr>
      <vt:lpstr>Calibri</vt:lpstr>
      <vt:lpstr>微软雅黑</vt:lpstr>
      <vt:lpstr>Arial Unicode MS</vt:lpstr>
      <vt:lpstr>OpenSymbol</vt:lpstr>
      <vt:lpstr>Abyssinica SIL</vt:lpstr>
      <vt:lpstr>Office 主题</vt:lpstr>
      <vt:lpstr>机器学习 训练，测试，泛化，过拟合</vt:lpstr>
      <vt:lpstr>学习测试全过程</vt:lpstr>
      <vt:lpstr>泛化</vt:lpstr>
      <vt:lpstr>训练集与测试集(test set)的划分</vt:lpstr>
      <vt:lpstr>训练集与测试集</vt:lpstr>
      <vt:lpstr>欠拟合与过拟合</vt:lpstr>
      <vt:lpstr>欠拟合</vt:lpstr>
      <vt:lpstr>欠拟合、过拟合</vt:lpstr>
      <vt:lpstr>欠拟合、过拟合</vt:lpstr>
      <vt:lpstr>过拟合</vt:lpstr>
      <vt:lpstr>sklearn 实现训练与测试数据分割</vt:lpstr>
      <vt:lpstr>k-折交叉检验（k-fold cross-validation）</vt:lpstr>
      <vt:lpstr>sklearn 绘制验证曲线</vt:lpstr>
      <vt:lpstr>k-折交叉检验（k-fold cross-validation）</vt:lpstr>
      <vt:lpstr>sklearn 实现训练与测试数据分割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xiaodongli</cp:lastModifiedBy>
  <cp:revision>355</cp:revision>
  <dcterms:created xsi:type="dcterms:W3CDTF">2019-09-23T04:31:50Z</dcterms:created>
  <dcterms:modified xsi:type="dcterms:W3CDTF">2019-09-23T04:31:50Z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