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256" r:id="rId4"/>
    <p:sldId id="379" r:id="rId5"/>
    <p:sldId id="260" r:id="rId6"/>
    <p:sldId id="407" r:id="rId7"/>
    <p:sldId id="408" r:id="rId8"/>
    <p:sldId id="411" r:id="rId9"/>
    <p:sldId id="412" r:id="rId10"/>
    <p:sldId id="413" r:id="rId11"/>
    <p:sldId id="380" r:id="rId12"/>
    <p:sldId id="414" r:id="rId13"/>
    <p:sldId id="42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" lastIdx="78649753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16385" name="Picture 3"/>
          <p:cNvPicPr>
            <a:picLocks noChangeAspect="1"/>
          </p:cNvPicPr>
          <p:nvPr/>
        </p:nvPicPr>
        <p:blipFill>
          <a:blip r:embed="rId1"/>
          <a:srcRect t="30829"/>
          <a:stretch>
            <a:fillRect/>
          </a:stretch>
        </p:blipFill>
        <p:spPr>
          <a:xfrm>
            <a:off x="6026150" y="3890963"/>
            <a:ext cx="2949575" cy="2039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6" name="Picture 4"/>
          <p:cNvPicPr>
            <a:picLocks noChangeAspect="1"/>
          </p:cNvPicPr>
          <p:nvPr/>
        </p:nvPicPr>
        <p:blipFill>
          <a:blip r:embed="rId2"/>
          <a:srcRect b="13689"/>
          <a:stretch>
            <a:fillRect/>
          </a:stretch>
        </p:blipFill>
        <p:spPr>
          <a:xfrm>
            <a:off x="3446463" y="3805238"/>
            <a:ext cx="2065337" cy="1597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7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963" y="1449388"/>
            <a:ext cx="1474787" cy="1474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8" name="Picture 9"/>
          <p:cNvPicPr>
            <a:picLocks noChangeAspect="1"/>
          </p:cNvPicPr>
          <p:nvPr/>
        </p:nvPicPr>
        <p:blipFill>
          <a:blip r:embed="rId4"/>
          <a:srcRect b="18201"/>
          <a:stretch>
            <a:fillRect/>
          </a:stretch>
        </p:blipFill>
        <p:spPr>
          <a:xfrm>
            <a:off x="5694363" y="1827213"/>
            <a:ext cx="1897062" cy="1552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9" name="Picture 10"/>
          <p:cNvPicPr>
            <a:picLocks noChangeAspect="1"/>
          </p:cNvPicPr>
          <p:nvPr/>
        </p:nvPicPr>
        <p:blipFill>
          <a:blip r:embed="rId5"/>
          <a:srcRect b="17979"/>
          <a:stretch>
            <a:fillRect/>
          </a:stretch>
        </p:blipFill>
        <p:spPr>
          <a:xfrm>
            <a:off x="8975725" y="3306763"/>
            <a:ext cx="3244850" cy="1995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0" name="Content Placeholder 5"/>
          <p:cNvPicPr>
            <a:picLocks noGrp="1" noChangeAspect="1"/>
          </p:cNvPicPr>
          <p:nvPr>
            <p:ph idx="1"/>
          </p:nvPr>
        </p:nvPicPr>
        <p:blipFill>
          <a:blip r:embed="rId6"/>
          <a:srcRect b="23416"/>
          <a:stretch>
            <a:fillRect/>
          </a:stretch>
        </p:blipFill>
        <p:spPr>
          <a:xfrm>
            <a:off x="641350" y="1406525"/>
            <a:ext cx="2755900" cy="2109788"/>
          </a:xfrm>
        </p:spPr>
      </p:pic>
      <p:pic>
        <p:nvPicPr>
          <p:cNvPr id="16391" name="Picture 6"/>
          <p:cNvPicPr>
            <a:picLocks noChangeAspect="1"/>
          </p:cNvPicPr>
          <p:nvPr/>
        </p:nvPicPr>
        <p:blipFill>
          <a:blip r:embed="rId7"/>
          <a:srcRect b="17368"/>
          <a:stretch>
            <a:fillRect/>
          </a:stretch>
        </p:blipFill>
        <p:spPr>
          <a:xfrm>
            <a:off x="3594100" y="1827213"/>
            <a:ext cx="1770063" cy="1096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2" name="Picture 7"/>
          <p:cNvPicPr>
            <a:picLocks noChangeAspect="1"/>
          </p:cNvPicPr>
          <p:nvPr/>
        </p:nvPicPr>
        <p:blipFill>
          <a:blip r:embed="rId8"/>
          <a:srcRect t="31947"/>
          <a:stretch>
            <a:fillRect/>
          </a:stretch>
        </p:blipFill>
        <p:spPr>
          <a:xfrm>
            <a:off x="1090613" y="4367213"/>
            <a:ext cx="1857375" cy="1300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思考：如何通过二分类，如何再实现 N 分类？</a:t>
            </a:r>
            <a:endParaRPr lang="en-US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10190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2400" b="1"/>
              <a:t>one vs rest</a:t>
            </a:r>
            <a:endParaRPr lang="" alt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2400" b="1"/>
              <a:t>one vs rest</a:t>
            </a:r>
            <a:endParaRPr lang="" alt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alt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altLang="en-US" sz="2400" b="1"/>
              <a:t>softmax 回归（是logistic函数的推广，可以在有k个类别时，对每个类别都给出一个概率。类别数为2时，softmax函数退化为logistic函数）</a:t>
            </a:r>
            <a:endParaRPr lang="" altLang="en-US" sz="24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5895" y="5058410"/>
            <a:ext cx="4598670" cy="1742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逻辑回归的优点</a:t>
            </a:r>
            <a:endParaRPr lang="en-US" altLang="en-US" sz="36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30795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400"/>
              <a:t>优点</a:t>
            </a:r>
            <a:endParaRPr lang="en-US" altLang="en-US" sz="24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en-US" sz="2055"/>
              <a:t>模型清晰，可解释性强；</a:t>
            </a:r>
            <a:endParaRPr lang="en-US" altLang="en-US" sz="2055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en-US" sz="2055"/>
              <a:t>计算量小</a:t>
            </a:r>
            <a:r>
              <a:rPr lang="" altLang="en-US" sz="2055"/>
              <a:t>，</a:t>
            </a:r>
            <a:r>
              <a:rPr lang="" altLang="en-US" sz="2055"/>
              <a:t>简单</a:t>
            </a:r>
            <a:r>
              <a:rPr lang="en-US" altLang="en-US" sz="2055"/>
              <a:t>高效；</a:t>
            </a:r>
            <a:endParaRPr lang="en-US" altLang="en-US" sz="2055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en-US" sz="2055"/>
              <a:t>容易控制过拟合问题；</a:t>
            </a:r>
            <a:endParaRPr lang="en-US" altLang="en-US" sz="2055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en-US" sz="2055"/>
              <a:t>...</a:t>
            </a:r>
            <a:endParaRPr lang="en-US" altLang="en-US" sz="2055"/>
          </a:p>
          <a:p>
            <a:pPr lvl="0">
              <a:lnSpc>
                <a:spcPct val="120000"/>
              </a:lnSpc>
              <a:spcAft>
                <a:spcPts val="0"/>
              </a:spcAft>
            </a:pPr>
            <a:endParaRPr lang="en-US" altLang="en-US" sz="2395"/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altLang="en-US" sz="2395"/>
              <a:t>缺点</a:t>
            </a:r>
            <a:endParaRPr lang="en-US" altLang="en-US" sz="2395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en-US" sz="2050" b="1"/>
              <a:t>本质上是一个简单的线性分类器</a:t>
            </a:r>
            <a:r>
              <a:rPr lang="en-US" altLang="en-US" sz="2050"/>
              <a:t>。难以处理非线性数据。也处理不好特征之间相关的情况</a:t>
            </a:r>
            <a:endParaRPr lang="en-US" altLang="en-US" sz="2050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altLang="en-US" sz="2055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0460" y="1136650"/>
            <a:ext cx="4925695" cy="3281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本人亲测的不同分类算法交叉检验的准确度</a:t>
            </a:r>
            <a:endParaRPr lang="en-US" altLang="en-US" sz="36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18640"/>
            <a:ext cx="11007090" cy="4088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" y="-20955"/>
            <a:ext cx="12283440" cy="6900545"/>
          </a:xfrm>
          <a:prstGeom prst="rect">
            <a:avLst/>
          </a:prstGeom>
        </p:spPr>
      </p:pic>
      <p:sp>
        <p:nvSpPr>
          <p:cNvPr id="31" name="Title 30"/>
          <p:cNvSpPr>
            <a:spLocks noGrp="1"/>
          </p:cNvSpPr>
          <p:nvPr>
            <p:ph type="ctrTitle"/>
          </p:nvPr>
        </p:nvSpPr>
        <p:spPr>
          <a:xfrm>
            <a:off x="1608455" y="742315"/>
            <a:ext cx="9160510" cy="238760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en-US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机器学习</a:t>
            </a:r>
            <a:br>
              <a:rPr lang="en-US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en-US" sz="54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线性模型</a:t>
            </a:r>
            <a:endParaRPr lang="en-US" altLang="en-US" sz="54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Subtitle 31"/>
          <p:cNvSpPr>
            <a:spLocks noGrp="1"/>
          </p:cNvSpPr>
          <p:nvPr>
            <p:ph type="subTitle" idx="1"/>
          </p:nvPr>
        </p:nvSpPr>
        <p:spPr>
          <a:xfrm>
            <a:off x="3381375" y="3619500"/>
            <a:ext cx="5348605" cy="1922780"/>
          </a:xfrm>
        </p:spPr>
        <p:txBody>
          <a:bodyPr>
            <a:noAutofit/>
          </a:bodyPr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中山大学物理与天文学院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李霄栋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2019年秋季学期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1483360" y="6217285"/>
            <a:ext cx="97421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8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https://github.com/xiaodongli1986/teaching_AI</a:t>
            </a:r>
            <a:endParaRPr lang="en-US" altLang="en-US" sz="28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学习测试全过程</a:t>
            </a:r>
            <a:endParaRPr lang="en-US" alt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b="13688"/>
          <a:stretch>
            <a:fillRect/>
          </a:stretch>
        </p:blipFill>
        <p:spPr>
          <a:xfrm>
            <a:off x="212725" y="4546600"/>
            <a:ext cx="1786890" cy="138239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2873" y="5959475"/>
            <a:ext cx="1965325" cy="891540"/>
          </a:xfrm>
          <a:prstGeom prst="rect">
            <a:avLst/>
          </a:prstGeom>
          <a:noFill/>
          <a:ln w="66675" cmpd="sng">
            <a:noFill/>
            <a:prstDash val="solid"/>
          </a:ln>
        </p:spPr>
        <p:txBody>
          <a:bodyPr wrap="none" rtlCol="0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en-US" sz="2000" b="1"/>
              <a:t>实践起来就是个</a:t>
            </a:r>
            <a:endParaRPr lang="en-US" altLang="en-US" sz="2000" b="1"/>
          </a:p>
          <a:p>
            <a:pPr algn="ctr">
              <a:lnSpc>
                <a:spcPct val="130000"/>
              </a:lnSpc>
            </a:pPr>
            <a:r>
              <a:rPr lang="en-US" altLang="en-US" sz="2000" b="1"/>
              <a:t>折腾的过程</a:t>
            </a:r>
            <a:endParaRPr lang="en-US" altLang="en-US" sz="2000" b="1"/>
          </a:p>
        </p:txBody>
      </p:sp>
      <p:sp>
        <p:nvSpPr>
          <p:cNvPr id="7" name="Rectangle 6"/>
          <p:cNvSpPr/>
          <p:nvPr/>
        </p:nvSpPr>
        <p:spPr>
          <a:xfrm>
            <a:off x="817245" y="21513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测试样本</a:t>
            </a:r>
            <a:endParaRPr lang="en-US" altLang="en-US" sz="2400"/>
          </a:p>
        </p:txBody>
      </p:sp>
      <p:sp>
        <p:nvSpPr>
          <p:cNvPr id="8" name="Rectangle 7"/>
          <p:cNvSpPr/>
          <p:nvPr/>
        </p:nvSpPr>
        <p:spPr>
          <a:xfrm>
            <a:off x="2658745" y="36499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选择、设计</a:t>
            </a:r>
            <a:endParaRPr lang="en-US" altLang="en-US" sz="2400"/>
          </a:p>
          <a:p>
            <a:pPr algn="ctr"/>
            <a:r>
              <a:rPr lang="en-US" altLang="en-US" sz="2400"/>
              <a:t>模型</a:t>
            </a:r>
            <a:endParaRPr lang="en-US" altLang="en-US" sz="2400"/>
          </a:p>
        </p:txBody>
      </p:sp>
      <p:sp>
        <p:nvSpPr>
          <p:cNvPr id="9" name="Rectangle 8"/>
          <p:cNvSpPr/>
          <p:nvPr/>
        </p:nvSpPr>
        <p:spPr>
          <a:xfrm>
            <a:off x="4872990" y="49961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训练模型</a:t>
            </a:r>
            <a:endParaRPr lang="en-US" altLang="en-US" sz="2400"/>
          </a:p>
          <a:p>
            <a:pPr algn="ctr"/>
            <a:r>
              <a:rPr lang="en-US" altLang="en-US" sz="2400"/>
              <a:t>(training)</a:t>
            </a:r>
            <a:endParaRPr lang="en-US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7322185" y="36499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测试表现</a:t>
            </a:r>
            <a:endParaRPr lang="en-US" altLang="en-US" sz="2400"/>
          </a:p>
          <a:p>
            <a:pPr algn="ctr"/>
            <a:r>
              <a:rPr lang="en-US" altLang="en-US" sz="2400"/>
              <a:t>(test)</a:t>
            </a:r>
            <a:endParaRPr lang="en-US" altLang="en-US" sz="2400"/>
          </a:p>
        </p:txBody>
      </p:sp>
      <p:sp>
        <p:nvSpPr>
          <p:cNvPr id="11" name="Rectangle 10"/>
          <p:cNvSpPr/>
          <p:nvPr/>
        </p:nvSpPr>
        <p:spPr>
          <a:xfrm>
            <a:off x="9247505" y="2151380"/>
            <a:ext cx="235775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评估、调整模型</a:t>
            </a:r>
            <a:endParaRPr lang="en-US" altLang="en-US" sz="2400"/>
          </a:p>
          <a:p>
            <a:pPr algn="ctr"/>
            <a:r>
              <a:rPr lang="en-US" altLang="en-US" sz="2400"/>
              <a:t>(validation)</a:t>
            </a:r>
            <a:endParaRPr lang="en-US" altLang="en-US" sz="2400"/>
          </a:p>
        </p:txBody>
      </p:sp>
      <p:cxnSp>
        <p:nvCxnSpPr>
          <p:cNvPr id="14" name="Elbow Connector 13"/>
          <p:cNvCxnSpPr>
            <a:stCxn id="7" idx="2"/>
            <a:endCxn id="8" idx="1"/>
          </p:cNvCxnSpPr>
          <p:nvPr/>
        </p:nvCxnSpPr>
        <p:spPr>
          <a:xfrm rot="5400000" flipV="1">
            <a:off x="1800225" y="3273425"/>
            <a:ext cx="1005840" cy="73406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2"/>
            <a:endCxn id="9" idx="1"/>
          </p:cNvCxnSpPr>
          <p:nvPr/>
        </p:nvCxnSpPr>
        <p:spPr>
          <a:xfrm rot="5400000" flipV="1">
            <a:off x="3904298" y="4509453"/>
            <a:ext cx="853440" cy="1106805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3"/>
            <a:endCxn id="10" idx="2"/>
          </p:cNvCxnSpPr>
          <p:nvPr/>
        </p:nvCxnSpPr>
        <p:spPr>
          <a:xfrm flipV="1">
            <a:off x="7098665" y="4636135"/>
            <a:ext cx="1342390" cy="85344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3"/>
            <a:endCxn id="11" idx="2"/>
          </p:cNvCxnSpPr>
          <p:nvPr/>
        </p:nvCxnSpPr>
        <p:spPr>
          <a:xfrm flipV="1">
            <a:off x="9547860" y="3137535"/>
            <a:ext cx="890270" cy="100584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0"/>
            <a:endCxn id="8" idx="0"/>
          </p:cNvCxnSpPr>
          <p:nvPr/>
        </p:nvCxnSpPr>
        <p:spPr>
          <a:xfrm rot="16200000" flipH="1" flipV="1">
            <a:off x="6358573" y="-429577"/>
            <a:ext cx="1498600" cy="6660515"/>
          </a:xfrm>
          <a:prstGeom prst="bentConnector3">
            <a:avLst>
              <a:gd name="adj1" fmla="val -46991"/>
            </a:avLst>
          </a:prstGeom>
          <a:ln w="412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线性回归（属回归问题）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6216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b="1"/>
              <a:t>模型假设：</a:t>
            </a:r>
            <a:endParaRPr lang="en-US" b="1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3185" y="3481705"/>
            <a:ext cx="3949700" cy="273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85" y="3709670"/>
            <a:ext cx="3495675" cy="241109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013710" y="6280785"/>
            <a:ext cx="10991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400" b="1">
                <a:sym typeface="+mn-ea"/>
              </a:rPr>
              <a:t>单变量</a:t>
            </a:r>
            <a:endParaRPr lang="en-US" altLang="en-US" sz="2400" b="1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588885" y="6280785"/>
            <a:ext cx="10991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400" b="1">
                <a:sym typeface="+mn-ea"/>
              </a:rPr>
              <a:t>多变量</a:t>
            </a:r>
            <a:endParaRPr lang="en-US" altLang="en-US" sz="2400" b="1">
              <a:sym typeface="+mn-ea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710" y="2442845"/>
            <a:ext cx="6002655" cy="112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1" grpId="1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损失函数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83910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400" b="1"/>
              <a:t>损失函数</a:t>
            </a:r>
            <a:r>
              <a:rPr lang="en-US" altLang="en-US" sz="2400"/>
              <a:t>，英文 </a:t>
            </a:r>
            <a:r>
              <a:rPr lang="en-US" altLang="en-US" sz="2400" b="1"/>
              <a:t>loss function</a:t>
            </a:r>
            <a:r>
              <a:rPr lang="en-US" altLang="en-US" sz="2400"/>
              <a:t>，</a:t>
            </a:r>
            <a:endParaRPr lang="en-US" altLang="en-US" sz="24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400"/>
              <a:t>  用来衡量模型预言与真实值之间的差。</a:t>
            </a:r>
            <a:endParaRPr lang="en-US" altLang="en-US" sz="24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4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400"/>
              <a:t>连续变量回归问题最常用 </a:t>
            </a:r>
            <a:r>
              <a:rPr lang="en-US" altLang="en-US" sz="2400" b="1"/>
              <a:t>MSE </a:t>
            </a:r>
            <a:r>
              <a:rPr lang="en-US" altLang="en-US" sz="2400"/>
              <a:t>(Mean squared error )函数</a:t>
            </a:r>
            <a:endParaRPr lang="en-US" sz="24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4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4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4150" y="4724400"/>
            <a:ext cx="4302125" cy="13595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770" y="455930"/>
            <a:ext cx="4312920" cy="49453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rcRect b="13688"/>
          <a:stretch>
            <a:fillRect/>
          </a:stretch>
        </p:blipFill>
        <p:spPr>
          <a:xfrm>
            <a:off x="7198995" y="4519295"/>
            <a:ext cx="1786890" cy="138239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6218556" y="5844540"/>
            <a:ext cx="3747770" cy="891540"/>
          </a:xfrm>
          <a:prstGeom prst="rect">
            <a:avLst/>
          </a:prstGeom>
          <a:noFill/>
          <a:ln w="66675" cmpd="sng">
            <a:noFill/>
            <a:prstDash val="solid"/>
          </a:ln>
        </p:spPr>
        <p:txBody>
          <a:bodyPr wrap="none" rtlCol="0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en-US" sz="2000" b="1"/>
              <a:t>典型的损失函数会长成这样，</a:t>
            </a:r>
            <a:endParaRPr lang="en-US" altLang="en-US" sz="2000" b="1"/>
          </a:p>
          <a:p>
            <a:pPr algn="ctr">
              <a:lnSpc>
                <a:spcPct val="130000"/>
              </a:lnSpc>
            </a:pPr>
            <a:r>
              <a:rPr lang="en-US" altLang="en-US" sz="2000" b="1"/>
              <a:t>中间那个大坑就是我们要的地方</a:t>
            </a:r>
            <a:endParaRPr lang="en-US" altLang="en-US" sz="2000" b="1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60000">
            <a:off x="8554720" y="4493260"/>
            <a:ext cx="1162050" cy="368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580000">
            <a:off x="10087610" y="4043680"/>
            <a:ext cx="2369185" cy="36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优化（optimization）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7055"/>
            <a:ext cx="498411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/>
              <a:t>训练的过程就是寻找一组参数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θ，使得损失函数 L 尽可能地小。本质上就是一个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最优化问题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最常用的优化方法为梯度下降，就是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沿梯度下降的方向求解极小值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1375" y="272415"/>
            <a:ext cx="3524885" cy="3866515"/>
          </a:xfrm>
          <a:prstGeom prst="rect">
            <a:avLst/>
          </a:prstGeom>
        </p:spPr>
      </p:pic>
      <p:pic>
        <p:nvPicPr>
          <p:cNvPr id="16387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903" y="3616008"/>
            <a:ext cx="1474787" cy="1474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ext Box 13"/>
          <p:cNvSpPr txBox="1"/>
          <p:nvPr/>
        </p:nvSpPr>
        <p:spPr>
          <a:xfrm>
            <a:off x="6554470" y="5361940"/>
            <a:ext cx="4589145" cy="1291590"/>
          </a:xfrm>
          <a:prstGeom prst="rect">
            <a:avLst/>
          </a:prstGeom>
          <a:noFill/>
          <a:ln w="66675" cmpd="sng">
            <a:noFill/>
            <a:prstDash val="solid"/>
          </a:ln>
        </p:spPr>
        <p:txBody>
          <a:bodyPr wrap="square" rtlCol="0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en-US" sz="2000" b="1"/>
              <a:t>当然，对线性回归这种naieve的问题，很多时候最优解可以解析写出，就不需要什么梯度下降了</a:t>
            </a:r>
            <a:endParaRPr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如何用线性回归分类？</a:t>
            </a:r>
            <a:endParaRPr lang="en-US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455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400" b="1"/>
              <a:t>预言为(-</a:t>
            </a:r>
            <a:r>
              <a:rPr lang="en-US" sz="2400" b="1">
                <a:latin typeface="Asana Math" panose="02000603000000000000" charset="0"/>
                <a:ea typeface="Asana Math" panose="02000603000000000000" charset="0"/>
              </a:rPr>
              <a:t>∞，∞</a:t>
            </a:r>
            <a:r>
              <a:rPr lang="en-US" sz="2400" b="1"/>
              <a:t>)小数...</a:t>
            </a:r>
            <a:endParaRPr 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400" b="1"/>
              <a:t>如何映射到 {0,1} 离散点？</a:t>
            </a:r>
            <a:endParaRPr 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400" b="1"/>
              <a:t>答案：使用Logistic函数(logistic function，也称为sigmoid函数(sigmoid function)。</a:t>
            </a:r>
            <a:endParaRPr lang="en-US" altLang="en-US" sz="24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0300" y="3164205"/>
            <a:ext cx="3994150" cy="2797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675" y="1331595"/>
            <a:ext cx="2678430" cy="1370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Logistic 函数</a:t>
            </a:r>
            <a:endParaRPr lang="en-US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55360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400" b="1"/>
              <a:t>Logistic函数（sigmod函数）是一个 S 形的曲线，它的取值在[0, 1]之间。</a:t>
            </a:r>
            <a:endParaRPr lang="en-US" alt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400" b="1"/>
              <a:t>在远离0的地方函数的值会很快接近0或者1。</a:t>
            </a:r>
            <a:endParaRPr lang="en-US" alt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400" b="1"/>
              <a:t>它的这个特性对于解决二分类问题十分重要。函数所预言的值被诠释为 x = 0/1 的概率。</a:t>
            </a:r>
            <a:endParaRPr lang="en-US" altLang="en-US" sz="24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0300" y="3164205"/>
            <a:ext cx="3994150" cy="2797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675" y="1331595"/>
            <a:ext cx="2678430" cy="1370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Logistic回归，决策边界</a:t>
            </a:r>
            <a:endParaRPr lang="en-US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49085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400"/>
              <a:t>这样的分类方法称为</a:t>
            </a:r>
            <a:r>
              <a:rPr lang="en-US" altLang="en-US" sz="2400" b="1"/>
              <a:t>逻辑回归</a:t>
            </a:r>
            <a:r>
              <a:rPr lang="en-US" altLang="en-US" sz="2400"/>
              <a:t>。它通过</a:t>
            </a:r>
            <a:endParaRPr lang="en-US" altLang="en-US" sz="24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24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24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400"/>
              <a:t>将 x 对应到 (0,1) 区间连续分布。其中，</a:t>
            </a:r>
            <a:endParaRPr lang="en-US" altLang="en-US" sz="24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24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24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400"/>
              <a:t>被称为</a:t>
            </a:r>
            <a:r>
              <a:rPr lang="en-US" altLang="en-US" sz="2400" b="1"/>
              <a:t>决策边界</a:t>
            </a:r>
            <a:r>
              <a:rPr lang="en-US" altLang="en-US" sz="2400"/>
              <a:t>。边界两侧的样本分别被分类到0类和1类。</a:t>
            </a:r>
            <a:endParaRPr lang="en-US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0060" y="2747010"/>
            <a:ext cx="2286000" cy="560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380" y="4422775"/>
            <a:ext cx="2499995" cy="412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030" y="1851025"/>
            <a:ext cx="3915410" cy="315595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859395" y="5233670"/>
            <a:ext cx="4017645" cy="891540"/>
          </a:xfrm>
          <a:prstGeom prst="rect">
            <a:avLst/>
          </a:prstGeom>
          <a:noFill/>
          <a:ln w="66675" cmpd="sng">
            <a:noFill/>
            <a:prstDash val="solid"/>
          </a:ln>
        </p:spPr>
        <p:txBody>
          <a:bodyPr wrap="square" rtlCol="0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en-US" sz="2000" b="1"/>
              <a:t>逻辑回归的训练过程就是一个寻找最优决策边界的问题</a:t>
            </a:r>
            <a:endParaRPr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</Words>
  <Application>WPS Presentation</Application>
  <PresentationFormat>宽屏</PresentationFormat>
  <Paragraphs>107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Asana Math</vt:lpstr>
      <vt:lpstr>微软雅黑</vt:lpstr>
      <vt:lpstr>AR PL UKai CN</vt:lpstr>
      <vt:lpstr>宋体</vt:lpstr>
      <vt:lpstr>Arial Unicode MS</vt:lpstr>
      <vt:lpstr>Calibri Light</vt:lpstr>
      <vt:lpstr>Calibri</vt:lpstr>
      <vt:lpstr>Latin Modern Mono Prop</vt:lpstr>
      <vt:lpstr>Webdings</vt:lpstr>
      <vt:lpstr>Times New Roman</vt:lpstr>
      <vt:lpstr>Office 主题</vt:lpstr>
      <vt:lpstr>PowerPoint 演示文稿</vt:lpstr>
      <vt:lpstr>机器学习 线性模型</vt:lpstr>
      <vt:lpstr>学习测试全过程</vt:lpstr>
      <vt:lpstr>线性回归（属回归问题）</vt:lpstr>
      <vt:lpstr>损失函数</vt:lpstr>
      <vt:lpstr>优化（optimization）</vt:lpstr>
      <vt:lpstr>如何用线性回归分类？</vt:lpstr>
      <vt:lpstr>Logistic 函数</vt:lpstr>
      <vt:lpstr>Logistic回归，决策边界</vt:lpstr>
      <vt:lpstr>思考：如何通过二分类，如何再实现 N 分类？</vt:lpstr>
      <vt:lpstr>逻辑回归的优点</vt:lpstr>
      <vt:lpstr>本人亲测的不同分类算法交叉检验的准确度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xiaodongli</cp:lastModifiedBy>
  <cp:revision>402</cp:revision>
  <dcterms:created xsi:type="dcterms:W3CDTF">2019-10-09T07:50:07Z</dcterms:created>
  <dcterms:modified xsi:type="dcterms:W3CDTF">2019-10-09T07:50:07Z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