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621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4271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2782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1330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098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2876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073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5854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169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4737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9572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52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019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8958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2337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377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619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97B5FA-0921-464F-AAE1-844C04324D75}" type="datetimeFigureOut">
              <a:rPr lang="zh-CN" altLang="en-US" smtClean="0"/>
              <a:t>2017/11/12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34801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2450" y="2662991"/>
            <a:ext cx="6713698" cy="1054768"/>
          </a:xfrm>
        </p:spPr>
        <p:txBody>
          <a:bodyPr/>
          <a:lstStyle/>
          <a:p>
            <a:r>
              <a:rPr lang="zh-CN" altLang="en-US" dirty="0" smtClean="0"/>
              <a:t>本周学习内容</a:t>
            </a:r>
            <a:endParaRPr lang="zh-CN" altLang="en-US" dirty="0"/>
          </a:p>
        </p:txBody>
      </p:sp>
    </p:spTree>
    <p:extLst>
      <p:ext uri="{BB962C8B-B14F-4D97-AF65-F5344CB8AC3E}">
        <p14:creationId xmlns:p14="http://schemas.microsoft.com/office/powerpoint/2010/main" val="89310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179" y="169401"/>
            <a:ext cx="9977773" cy="1977661"/>
          </a:xfrm>
        </p:spPr>
        <p:txBody>
          <a:bodyPr/>
          <a:lstStyle/>
          <a:p>
            <a:r>
              <a:rPr lang="zh-CN" altLang="en-US" dirty="0" smtClean="0"/>
              <a:t>读论文</a:t>
            </a:r>
            <a:r>
              <a:rPr lang="en-US" altLang="zh-CN" dirty="0" smtClean="0"/>
              <a:t/>
            </a:r>
            <a:br>
              <a:rPr lang="en-US" altLang="zh-CN" dirty="0" smtClean="0"/>
            </a:br>
            <a:r>
              <a:rPr lang="en-US" altLang="zh-CN" dirty="0" err="1"/>
              <a:t>SANet</a:t>
            </a:r>
            <a:r>
              <a:rPr lang="en-US" altLang="zh-CN" dirty="0"/>
              <a:t>: Structure-Aware Network for Visual Tracking</a:t>
            </a:r>
            <a:r>
              <a:rPr lang="zh-CN" altLang="en-US" dirty="0" smtClean="0"/>
              <a:t>（</a:t>
            </a:r>
            <a:r>
              <a:rPr lang="en-US" altLang="zh-CN" dirty="0" smtClean="0"/>
              <a:t>SANET</a:t>
            </a:r>
            <a:r>
              <a:rPr lang="zh-CN" altLang="en-US" dirty="0" smtClean="0"/>
              <a:t>）</a:t>
            </a:r>
            <a:endParaRPr lang="zh-CN" altLang="en-US" dirty="0"/>
          </a:p>
        </p:txBody>
      </p:sp>
      <p:sp>
        <p:nvSpPr>
          <p:cNvPr id="4" name="文本框 3"/>
          <p:cNvSpPr txBox="1"/>
          <p:nvPr/>
        </p:nvSpPr>
        <p:spPr>
          <a:xfrm>
            <a:off x="584179" y="3611798"/>
            <a:ext cx="1338828" cy="369332"/>
          </a:xfrm>
          <a:prstGeom prst="rect">
            <a:avLst/>
          </a:prstGeom>
          <a:noFill/>
        </p:spPr>
        <p:txBody>
          <a:bodyPr wrap="none" rtlCol="0">
            <a:spAutoFit/>
          </a:bodyPr>
          <a:lstStyle/>
          <a:p>
            <a:r>
              <a:rPr lang="zh-CN" altLang="en-US" dirty="0"/>
              <a:t>本文</a:t>
            </a:r>
            <a:r>
              <a:rPr lang="zh-CN" altLang="en-US" dirty="0" smtClean="0"/>
              <a:t>模型：</a:t>
            </a:r>
            <a:endParaRPr lang="zh-CN" altLang="en-US" dirty="0"/>
          </a:p>
        </p:txBody>
      </p:sp>
      <p:sp>
        <p:nvSpPr>
          <p:cNvPr id="3" name="矩形 2"/>
          <p:cNvSpPr/>
          <p:nvPr/>
        </p:nvSpPr>
        <p:spPr>
          <a:xfrm>
            <a:off x="419801" y="5934670"/>
            <a:ext cx="11164554" cy="369332"/>
          </a:xfrm>
          <a:prstGeom prst="rect">
            <a:avLst/>
          </a:prstGeom>
        </p:spPr>
        <p:txBody>
          <a:bodyPr wrap="square">
            <a:spAutoFit/>
          </a:bodyPr>
          <a:lstStyle/>
          <a:p>
            <a:r>
              <a:rPr lang="en-US" altLang="zh-CN" dirty="0" smtClean="0"/>
              <a:t>Fan </a:t>
            </a:r>
            <a:r>
              <a:rPr lang="en-US" altLang="zh-CN" dirty="0"/>
              <a:t>H, Ling H. </a:t>
            </a:r>
            <a:r>
              <a:rPr lang="en-US" altLang="zh-CN" dirty="0" err="1"/>
              <a:t>SANet</a:t>
            </a:r>
            <a:r>
              <a:rPr lang="en-US" altLang="zh-CN" dirty="0"/>
              <a:t>: Structure-Aware Network for Visual Tracking[J]. 2016</a:t>
            </a:r>
            <a:r>
              <a:rPr lang="en-US" altLang="zh-CN" dirty="0" smtClean="0"/>
              <a:t>.</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532" y="2586789"/>
            <a:ext cx="9910289" cy="2419350"/>
          </a:xfrm>
          <a:prstGeom prst="rect">
            <a:avLst/>
          </a:prstGeom>
        </p:spPr>
      </p:pic>
      <p:sp>
        <p:nvSpPr>
          <p:cNvPr id="6" name="标题 1"/>
          <p:cNvSpPr txBox="1">
            <a:spLocks/>
          </p:cNvSpPr>
          <p:nvPr/>
        </p:nvSpPr>
        <p:spPr>
          <a:xfrm>
            <a:off x="584179" y="5323855"/>
            <a:ext cx="9977773" cy="38957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smtClean="0">
                <a:solidFill>
                  <a:schemeClr val="tx1"/>
                </a:solidFill>
                <a:latin typeface="+mn-lt"/>
                <a:ea typeface="+mn-ea"/>
                <a:cs typeface="+mn-cs"/>
              </a:rPr>
              <a:t>与</a:t>
            </a:r>
            <a:r>
              <a:rPr lang="en-US" altLang="zh-CN" sz="1800" smtClean="0">
                <a:solidFill>
                  <a:schemeClr val="tx1"/>
                </a:solidFill>
                <a:latin typeface="+mn-lt"/>
                <a:ea typeface="+mn-ea"/>
                <a:cs typeface="+mn-cs"/>
              </a:rPr>
              <a:t>Mdnet</a:t>
            </a:r>
            <a:r>
              <a:rPr lang="zh-CN" altLang="en-US" sz="1800" smtClean="0">
                <a:solidFill>
                  <a:schemeClr val="tx1"/>
                </a:solidFill>
                <a:latin typeface="+mn-lt"/>
                <a:ea typeface="+mn-ea"/>
                <a:cs typeface="+mn-cs"/>
              </a:rPr>
              <a:t>比，</a:t>
            </a:r>
            <a:r>
              <a:rPr lang="en-US" altLang="zh-CN" sz="1800" smtClean="0">
                <a:solidFill>
                  <a:schemeClr val="tx1"/>
                </a:solidFill>
                <a:latin typeface="+mn-lt"/>
                <a:ea typeface="+mn-ea"/>
                <a:cs typeface="+mn-cs"/>
              </a:rPr>
              <a:t>Sanet</a:t>
            </a:r>
            <a:r>
              <a:rPr lang="zh-CN" altLang="en-US" sz="1800" smtClean="0">
                <a:solidFill>
                  <a:schemeClr val="tx1"/>
                </a:solidFill>
                <a:latin typeface="+mn-lt"/>
                <a:ea typeface="+mn-ea"/>
                <a:cs typeface="+mn-cs"/>
              </a:rPr>
              <a:t>多了中间的</a:t>
            </a:r>
            <a:r>
              <a:rPr lang="en-US" altLang="zh-CN" sz="1800" smtClean="0">
                <a:solidFill>
                  <a:schemeClr val="tx1"/>
                </a:solidFill>
                <a:latin typeface="+mn-lt"/>
                <a:ea typeface="+mn-ea"/>
                <a:cs typeface="+mn-cs"/>
              </a:rPr>
              <a:t>RNNS</a:t>
            </a:r>
            <a:r>
              <a:rPr lang="zh-CN" altLang="en-US" sz="1800" smtClean="0">
                <a:solidFill>
                  <a:schemeClr val="tx1"/>
                </a:solidFill>
                <a:latin typeface="+mn-lt"/>
                <a:ea typeface="+mn-ea"/>
                <a:cs typeface="+mn-cs"/>
              </a:rPr>
              <a:t>层。</a:t>
            </a:r>
            <a:endParaRPr lang="zh-CN" altLang="en-US" sz="1800" dirty="0">
              <a:solidFill>
                <a:schemeClr val="tx1"/>
              </a:solidFill>
              <a:latin typeface="+mn-lt"/>
              <a:ea typeface="+mn-ea"/>
              <a:cs typeface="+mn-cs"/>
            </a:endParaRPr>
          </a:p>
        </p:txBody>
      </p:sp>
    </p:spTree>
    <p:extLst>
      <p:ext uri="{BB962C8B-B14F-4D97-AF65-F5344CB8AC3E}">
        <p14:creationId xmlns:p14="http://schemas.microsoft.com/office/powerpoint/2010/main" val="3086651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4179" y="3611798"/>
            <a:ext cx="2289409" cy="369332"/>
          </a:xfrm>
          <a:prstGeom prst="rect">
            <a:avLst/>
          </a:prstGeom>
          <a:noFill/>
        </p:spPr>
        <p:txBody>
          <a:bodyPr wrap="none" rtlCol="0">
            <a:spAutoFit/>
          </a:bodyPr>
          <a:lstStyle/>
          <a:p>
            <a:r>
              <a:rPr lang="en-US" altLang="zh-CN" dirty="0"/>
              <a:t>RNN</a:t>
            </a:r>
            <a:r>
              <a:rPr lang="zh-CN" altLang="en-US" dirty="0"/>
              <a:t>输入输出关系：</a:t>
            </a:r>
          </a:p>
        </p:txBody>
      </p:sp>
      <p:sp>
        <p:nvSpPr>
          <p:cNvPr id="3" name="矩形 2"/>
          <p:cNvSpPr/>
          <p:nvPr/>
        </p:nvSpPr>
        <p:spPr>
          <a:xfrm>
            <a:off x="419801" y="5934670"/>
            <a:ext cx="11164554" cy="369332"/>
          </a:xfrm>
          <a:prstGeom prst="rect">
            <a:avLst/>
          </a:prstGeom>
        </p:spPr>
        <p:txBody>
          <a:bodyPr wrap="square">
            <a:spAutoFit/>
          </a:bodyPr>
          <a:lstStyle/>
          <a:p>
            <a:r>
              <a:rPr lang="en-US" altLang="zh-CN" dirty="0" smtClean="0"/>
              <a:t>Fan </a:t>
            </a:r>
            <a:r>
              <a:rPr lang="en-US" altLang="zh-CN" dirty="0"/>
              <a:t>H, Ling H. </a:t>
            </a:r>
            <a:r>
              <a:rPr lang="en-US" altLang="zh-CN" dirty="0" err="1"/>
              <a:t>SANet</a:t>
            </a:r>
            <a:r>
              <a:rPr lang="en-US" altLang="zh-CN" dirty="0"/>
              <a:t>: Structure-Aware Network for Visual Tracking[J]. 2016</a:t>
            </a:r>
            <a:r>
              <a:rPr lang="en-US" altLang="zh-CN" dirty="0" smtClean="0"/>
              <a:t>.</a:t>
            </a:r>
            <a:endParaRPr lang="en-US" altLang="zh-CN" dirty="0"/>
          </a:p>
        </p:txBody>
      </p:sp>
      <p:sp>
        <p:nvSpPr>
          <p:cNvPr id="6" name="矩形 5"/>
          <p:cNvSpPr/>
          <p:nvPr/>
        </p:nvSpPr>
        <p:spPr>
          <a:xfrm>
            <a:off x="584179" y="1157700"/>
            <a:ext cx="10785663" cy="1477328"/>
          </a:xfrm>
          <a:prstGeom prst="rect">
            <a:avLst/>
          </a:prstGeom>
        </p:spPr>
        <p:txBody>
          <a:bodyPr wrap="square">
            <a:spAutoFit/>
          </a:bodyPr>
          <a:lstStyle/>
          <a:p>
            <a:r>
              <a:rPr lang="en-US" altLang="zh-CN" dirty="0" err="1"/>
              <a:t>MDNet</a:t>
            </a:r>
            <a:r>
              <a:rPr lang="zh-CN" altLang="en-US" dirty="0"/>
              <a:t>目标跟踪算法优点：通过大量视频学习到了可以在目标跟踪任务中有效地区分于目标物体和背景的特征表达；</a:t>
            </a:r>
          </a:p>
          <a:p>
            <a:r>
              <a:rPr lang="en-US" altLang="zh-CN" dirty="0" err="1"/>
              <a:t>MDNet</a:t>
            </a:r>
            <a:r>
              <a:rPr lang="zh-CN" altLang="en-US" dirty="0"/>
              <a:t>目标跟踪算法缺点：使用的</a:t>
            </a:r>
            <a:r>
              <a:rPr lang="en-US" altLang="zh-CN" dirty="0"/>
              <a:t>CNN</a:t>
            </a:r>
            <a:r>
              <a:rPr lang="zh-CN" altLang="en-US" dirty="0"/>
              <a:t>模型主要关注类间分类，所以对相似物的出现或遮挡不鲁棒；</a:t>
            </a:r>
          </a:p>
          <a:p>
            <a:r>
              <a:rPr lang="en-US" altLang="zh-CN" dirty="0"/>
              <a:t>RNN</a:t>
            </a:r>
            <a:r>
              <a:rPr lang="zh-CN" altLang="en-US" dirty="0"/>
              <a:t>优点：可以在序列数据中捕获目标前后帧的长期依赖关系，所以可以使用</a:t>
            </a:r>
            <a:r>
              <a:rPr lang="en-US" altLang="zh-CN" dirty="0"/>
              <a:t>RNN</a:t>
            </a:r>
            <a:r>
              <a:rPr lang="zh-CN" altLang="en-US" dirty="0"/>
              <a:t>对目标的</a:t>
            </a:r>
            <a:r>
              <a:rPr lang="en-US" altLang="zh-CN" dirty="0"/>
              <a:t>self-structure</a:t>
            </a:r>
            <a:r>
              <a:rPr lang="zh-CN" altLang="en-US" dirty="0"/>
              <a:t>进行建模</a:t>
            </a:r>
            <a:r>
              <a:rPr lang="zh-CN" altLang="en-US" b="1" dirty="0"/>
              <a:t>；</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715" y="3611798"/>
            <a:ext cx="2800350" cy="990600"/>
          </a:xfrm>
          <a:prstGeom prst="rect">
            <a:avLst/>
          </a:prstGeom>
        </p:spPr>
      </p:pic>
    </p:spTree>
    <p:extLst>
      <p:ext uri="{BB962C8B-B14F-4D97-AF65-F5344CB8AC3E}">
        <p14:creationId xmlns:p14="http://schemas.microsoft.com/office/powerpoint/2010/main" val="2073517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8434" y="3825602"/>
            <a:ext cx="7207422" cy="369332"/>
          </a:xfrm>
          <a:prstGeom prst="rect">
            <a:avLst/>
          </a:prstGeom>
          <a:noFill/>
        </p:spPr>
        <p:txBody>
          <a:bodyPr wrap="none" rtlCol="0">
            <a:spAutoFit/>
          </a:bodyPr>
          <a:lstStyle/>
          <a:p>
            <a:pPr lvl="0"/>
            <a:r>
              <a:rPr lang="zh-CN" altLang="en-US" dirty="0">
                <a:solidFill>
                  <a:prstClr val="white"/>
                </a:solidFill>
              </a:rPr>
              <a:t>用</a:t>
            </a:r>
            <a:r>
              <a:rPr lang="en-US" altLang="zh-CN" dirty="0">
                <a:solidFill>
                  <a:prstClr val="white"/>
                </a:solidFill>
              </a:rPr>
              <a:t>G={</a:t>
            </a:r>
            <a:r>
              <a:rPr lang="en-US" altLang="zh-CN" dirty="0" err="1">
                <a:solidFill>
                  <a:prstClr val="white"/>
                </a:solidFill>
              </a:rPr>
              <a:t>ν,ε</a:t>
            </a:r>
            <a:r>
              <a:rPr lang="en-US" altLang="zh-CN" dirty="0">
                <a:solidFill>
                  <a:prstClr val="white"/>
                </a:solidFill>
              </a:rPr>
              <a:t>}</a:t>
            </a:r>
            <a:r>
              <a:rPr lang="zh-CN" altLang="en-US" dirty="0">
                <a:solidFill>
                  <a:prstClr val="white"/>
                </a:solidFill>
              </a:rPr>
              <a:t>表示一个有向循环图，其中</a:t>
            </a:r>
            <a:r>
              <a:rPr lang="en-US" altLang="zh-CN" dirty="0">
                <a:solidFill>
                  <a:prstClr val="white"/>
                </a:solidFill>
              </a:rPr>
              <a:t>ν</a:t>
            </a:r>
            <a:r>
              <a:rPr lang="zh-CN" altLang="en-US" dirty="0">
                <a:solidFill>
                  <a:prstClr val="white"/>
                </a:solidFill>
              </a:rPr>
              <a:t>代表顶点集合，</a:t>
            </a:r>
            <a:r>
              <a:rPr lang="en-US" altLang="zh-CN" dirty="0">
                <a:solidFill>
                  <a:prstClr val="white"/>
                </a:solidFill>
              </a:rPr>
              <a:t>ε</a:t>
            </a:r>
            <a:r>
              <a:rPr lang="zh-CN" altLang="en-US" dirty="0">
                <a:solidFill>
                  <a:prstClr val="white"/>
                </a:solidFill>
              </a:rPr>
              <a:t>代表边集合；</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3" name="矩形 2"/>
          <p:cNvSpPr/>
          <p:nvPr/>
        </p:nvSpPr>
        <p:spPr>
          <a:xfrm>
            <a:off x="371675" y="6168390"/>
            <a:ext cx="11164554"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Century Gothic" panose="020B0502020202020204"/>
                <a:ea typeface="宋体" panose="02010600030101010101" pitchFamily="2" charset="-122"/>
                <a:cs typeface="+mn-cs"/>
              </a:rPr>
              <a:t>Fan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H, Ling H. </a:t>
            </a:r>
            <a:r>
              <a:rPr kumimoji="0" lang="en-US" altLang="zh-CN" sz="1800" b="0" i="0" u="none" strike="noStrike" kern="1200" cap="none" spc="0" normalizeH="0" baseline="0" noProof="0" dirty="0" err="1">
                <a:ln>
                  <a:noFill/>
                </a:ln>
                <a:solidFill>
                  <a:prstClr val="white"/>
                </a:solidFill>
                <a:effectLst/>
                <a:uLnTx/>
                <a:uFillTx/>
                <a:latin typeface="Century Gothic" panose="020B0502020202020204"/>
                <a:ea typeface="宋体" panose="02010600030101010101" pitchFamily="2" charset="-122"/>
                <a:cs typeface="+mn-cs"/>
              </a:rPr>
              <a:t>SANet</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 Structure-Aware Network for Visual Tracking[J]. 2016</a:t>
            </a:r>
            <a:r>
              <a:rPr kumimoji="0" lang="en-US" altLang="zh-CN" sz="1800" b="0" i="0" u="none" strike="noStrike" kern="1200" cap="none" spc="0" normalizeH="0" baseline="0" noProof="0" dirty="0" smtClean="0">
                <a:ln>
                  <a:noFill/>
                </a:ln>
                <a:solidFill>
                  <a:prstClr val="white"/>
                </a:solidFill>
                <a:effectLst/>
                <a:uLnTx/>
                <a:uFillTx/>
                <a:latin typeface="Century Gothic" panose="020B0502020202020204"/>
                <a:ea typeface="宋体" panose="02010600030101010101" pitchFamily="2" charset="-122"/>
                <a:cs typeface="+mn-cs"/>
              </a:rPr>
              <a:t>.</a:t>
            </a:r>
            <a:endPar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5" name="文本框 4"/>
          <p:cNvSpPr txBox="1"/>
          <p:nvPr/>
        </p:nvSpPr>
        <p:spPr>
          <a:xfrm>
            <a:off x="708434" y="620995"/>
            <a:ext cx="3318758" cy="369332"/>
          </a:xfrm>
          <a:prstGeom prst="rect">
            <a:avLst/>
          </a:prstGeom>
          <a:noFill/>
        </p:spPr>
        <p:txBody>
          <a:bodyPr wrap="square" rtlCol="0">
            <a:spAutoFit/>
          </a:bodyPr>
          <a:lstStyle/>
          <a:p>
            <a:r>
              <a:rPr lang="en-US" altLang="zh-CN" b="1" dirty="0" smtClean="0"/>
              <a:t>Self-structure</a:t>
            </a:r>
            <a:r>
              <a:rPr lang="zh-CN" altLang="en-US" b="1" dirty="0"/>
              <a:t>结构与</a:t>
            </a:r>
            <a:r>
              <a:rPr lang="en-US" altLang="zh-CN" b="1" dirty="0"/>
              <a:t>RNN</a:t>
            </a:r>
            <a:r>
              <a:rPr lang="zh-CN" altLang="en-US" b="1" dirty="0" smtClean="0"/>
              <a:t>建模</a:t>
            </a:r>
            <a:r>
              <a:rPr lang="zh-CN" altLang="en-US" dirty="0" smtClean="0">
                <a:solidFill>
                  <a:prstClr val="white"/>
                </a:solidFill>
              </a:rPr>
              <a:t>：</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92" y="1166900"/>
            <a:ext cx="11134725" cy="245745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354" y="4308904"/>
            <a:ext cx="3790950" cy="1095375"/>
          </a:xfrm>
          <a:prstGeom prst="rect">
            <a:avLst/>
          </a:prstGeom>
        </p:spPr>
      </p:pic>
      <p:sp>
        <p:nvSpPr>
          <p:cNvPr id="9" name="文本框 8"/>
          <p:cNvSpPr txBox="1"/>
          <p:nvPr/>
        </p:nvSpPr>
        <p:spPr>
          <a:xfrm>
            <a:off x="690712" y="4695470"/>
            <a:ext cx="1821332" cy="369332"/>
          </a:xfrm>
          <a:prstGeom prst="rect">
            <a:avLst/>
          </a:prstGeom>
          <a:noFill/>
        </p:spPr>
        <p:txBody>
          <a:bodyPr wrap="none" rtlCol="0">
            <a:spAutoFit/>
          </a:bodyPr>
          <a:lstStyle/>
          <a:p>
            <a:pPr lvl="0"/>
            <a:r>
              <a:rPr lang="en-US" altLang="zh-CN" dirty="0">
                <a:solidFill>
                  <a:prstClr val="white"/>
                </a:solidFill>
              </a:rPr>
              <a:t>RNN</a:t>
            </a:r>
            <a:r>
              <a:rPr lang="zh-CN" altLang="en-US" dirty="0">
                <a:solidFill>
                  <a:prstClr val="white"/>
                </a:solidFill>
              </a:rPr>
              <a:t>前向</a:t>
            </a:r>
            <a:r>
              <a:rPr lang="zh-CN" altLang="en-US" dirty="0" smtClean="0">
                <a:solidFill>
                  <a:prstClr val="white"/>
                </a:solidFill>
              </a:rPr>
              <a:t>传播：</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0" name="文本框 9"/>
          <p:cNvSpPr txBox="1"/>
          <p:nvPr/>
        </p:nvSpPr>
        <p:spPr>
          <a:xfrm>
            <a:off x="708434" y="5451368"/>
            <a:ext cx="8932253" cy="646331"/>
          </a:xfrm>
          <a:prstGeom prst="rect">
            <a:avLst/>
          </a:prstGeom>
          <a:noFill/>
        </p:spPr>
        <p:txBody>
          <a:bodyPr wrap="none" rtlCol="0">
            <a:spAutoFit/>
          </a:bodyPr>
          <a:lstStyle/>
          <a:p>
            <a:pPr lvl="0"/>
            <a:r>
              <a:rPr lang="zh-CN" altLang="en-US" dirty="0">
                <a:solidFill>
                  <a:prstClr val="white"/>
                </a:solidFill>
              </a:rPr>
              <a:t>对应于上述四个图中，分别为以</a:t>
            </a:r>
            <a:r>
              <a:rPr lang="en-US" altLang="zh-CN" dirty="0">
                <a:solidFill>
                  <a:prstClr val="white"/>
                </a:solidFill>
              </a:rPr>
              <a:t>e</a:t>
            </a:r>
            <a:r>
              <a:rPr lang="zh-CN" altLang="en-US" dirty="0">
                <a:solidFill>
                  <a:prstClr val="white"/>
                </a:solidFill>
              </a:rPr>
              <a:t>中的左上角点开始计算其他节点输出直到右下角点，</a:t>
            </a:r>
            <a:endParaRPr lang="en-US" altLang="zh-CN" dirty="0">
              <a:solidFill>
                <a:prstClr val="white"/>
              </a:solidFill>
            </a:endParaRPr>
          </a:p>
          <a:p>
            <a:pPr lvl="0"/>
            <a:r>
              <a:rPr lang="zh-CN" altLang="en-US" dirty="0">
                <a:solidFill>
                  <a:prstClr val="white"/>
                </a:solidFill>
              </a:rPr>
              <a:t>以</a:t>
            </a:r>
            <a:r>
              <a:rPr lang="en-US" altLang="zh-CN" dirty="0">
                <a:solidFill>
                  <a:prstClr val="white"/>
                </a:solidFill>
              </a:rPr>
              <a:t>f</a:t>
            </a:r>
            <a:r>
              <a:rPr lang="zh-CN" altLang="en-US" dirty="0">
                <a:solidFill>
                  <a:prstClr val="white"/>
                </a:solidFill>
              </a:rPr>
              <a:t>图中右上角点开始计算其他节点输出直到左下角点，</a:t>
            </a:r>
            <a:r>
              <a:rPr lang="en-US" altLang="zh-CN" dirty="0">
                <a:solidFill>
                  <a:prstClr val="white"/>
                </a:solidFill>
              </a:rPr>
              <a:t>g</a:t>
            </a:r>
            <a:r>
              <a:rPr lang="zh-CN" altLang="en-US" dirty="0">
                <a:solidFill>
                  <a:prstClr val="white"/>
                </a:solidFill>
              </a:rPr>
              <a:t>和</a:t>
            </a:r>
            <a:r>
              <a:rPr lang="en-US" altLang="zh-CN" dirty="0">
                <a:solidFill>
                  <a:prstClr val="white"/>
                </a:solidFill>
              </a:rPr>
              <a:t>h</a:t>
            </a:r>
            <a:r>
              <a:rPr lang="zh-CN" altLang="en-US" dirty="0">
                <a:solidFill>
                  <a:prstClr val="white"/>
                </a:solidFill>
              </a:rPr>
              <a:t>以此类推：</a:t>
            </a:r>
          </a:p>
        </p:txBody>
      </p:sp>
    </p:spTree>
    <p:extLst>
      <p:ext uri="{BB962C8B-B14F-4D97-AF65-F5344CB8AC3E}">
        <p14:creationId xmlns:p14="http://schemas.microsoft.com/office/powerpoint/2010/main" val="3384282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722" y="693350"/>
            <a:ext cx="8946541" cy="4195481"/>
          </a:xfrm>
        </p:spPr>
        <p:txBody>
          <a:bodyPr/>
          <a:lstStyle/>
          <a:p>
            <a:r>
              <a:rPr lang="zh-CN" altLang="en-US" dirty="0" smtClean="0"/>
              <a:t>本周主要研究了</a:t>
            </a:r>
            <a:r>
              <a:rPr lang="en-US" altLang="zh-CN" dirty="0" err="1" smtClean="0"/>
              <a:t>Sanet</a:t>
            </a:r>
            <a:r>
              <a:rPr lang="zh-CN" altLang="en-US" dirty="0" smtClean="0"/>
              <a:t>的与训练部分，跟踪部分代码被作者加密，无法改成</a:t>
            </a:r>
            <a:r>
              <a:rPr lang="en-US" altLang="zh-CN" dirty="0" smtClean="0"/>
              <a:t>CPU</a:t>
            </a:r>
            <a:r>
              <a:rPr lang="zh-CN" altLang="en-US" dirty="0" smtClean="0"/>
              <a:t>模式，暂时无法运行。</a:t>
            </a:r>
            <a:endParaRPr lang="en-US" altLang="zh-CN" dirty="0" smtClean="0"/>
          </a:p>
          <a:p>
            <a:r>
              <a:rPr lang="en-US" altLang="zh-CN" dirty="0" err="1" smtClean="0"/>
              <a:t>Sanet</a:t>
            </a:r>
            <a:r>
              <a:rPr lang="zh-CN" altLang="en-US" dirty="0" smtClean="0"/>
              <a:t>的预训练流程如</a:t>
            </a:r>
            <a:r>
              <a:rPr lang="en-US" altLang="zh-CN" dirty="0"/>
              <a:t>SANET_Pretraining.png</a:t>
            </a:r>
            <a:r>
              <a:rPr lang="zh-CN" altLang="en-US" dirty="0" smtClean="0"/>
              <a:t>。</a:t>
            </a:r>
            <a:endParaRPr lang="en-US" altLang="zh-CN" dirty="0" smtClean="0"/>
          </a:p>
          <a:p>
            <a:r>
              <a:rPr lang="zh-CN" altLang="en-US" dirty="0" smtClean="0"/>
              <a:t>接下来工作想法是：把人工</a:t>
            </a:r>
            <a:r>
              <a:rPr lang="zh-CN" altLang="en-US" dirty="0" smtClean="0"/>
              <a:t>特征（如</a:t>
            </a:r>
            <a:r>
              <a:rPr lang="en-US" altLang="zh-CN" dirty="0" smtClean="0"/>
              <a:t>hog</a:t>
            </a:r>
            <a:r>
              <a:rPr lang="zh-CN" altLang="en-US" dirty="0" smtClean="0"/>
              <a:t>或</a:t>
            </a:r>
            <a:r>
              <a:rPr lang="en-US" altLang="zh-CN" dirty="0" err="1" smtClean="0"/>
              <a:t>cn</a:t>
            </a:r>
            <a:r>
              <a:rPr lang="zh-CN" altLang="en-US" dirty="0" smtClean="0"/>
              <a:t>特征）加入</a:t>
            </a:r>
            <a:r>
              <a:rPr lang="zh-CN" altLang="en-US" dirty="0" smtClean="0"/>
              <a:t>到深度学习网络中看看执行的效果。</a:t>
            </a:r>
            <a:endParaRPr lang="zh-CN" altLang="en-US" dirty="0"/>
          </a:p>
        </p:txBody>
      </p:sp>
    </p:spTree>
    <p:extLst>
      <p:ext uri="{BB962C8B-B14F-4D97-AF65-F5344CB8AC3E}">
        <p14:creationId xmlns:p14="http://schemas.microsoft.com/office/powerpoint/2010/main" val="1981061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550</TotalTime>
  <Words>301</Words>
  <Application>Microsoft Office PowerPoint</Application>
  <PresentationFormat>宽屏</PresentationFormat>
  <Paragraphs>19</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宋体</vt:lpstr>
      <vt:lpstr>Arial</vt:lpstr>
      <vt:lpstr>Century Gothic</vt:lpstr>
      <vt:lpstr>Wingdings 3</vt:lpstr>
      <vt:lpstr>离子</vt:lpstr>
      <vt:lpstr>本周学习内容</vt:lpstr>
      <vt:lpstr>读论文 SANet: Structure-Aware Network for Visual Tracking（SANET）</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本周学习内容</dc:title>
  <dc:creator>侍孝义</dc:creator>
  <cp:lastModifiedBy>侍孝义</cp:lastModifiedBy>
  <cp:revision>25</cp:revision>
  <dcterms:created xsi:type="dcterms:W3CDTF">2015-05-05T08:02:14Z</dcterms:created>
  <dcterms:modified xsi:type="dcterms:W3CDTF">2017-11-12T08:10:19Z</dcterms:modified>
</cp:coreProperties>
</file>