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1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20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133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81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767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736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549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9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7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72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23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7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8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7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91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801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2450" y="2662991"/>
            <a:ext cx="6713698" cy="1054768"/>
          </a:xfrm>
        </p:spPr>
        <p:txBody>
          <a:bodyPr/>
          <a:lstStyle/>
          <a:p>
            <a:r>
              <a:rPr lang="zh-CN" altLang="en-US" dirty="0" smtClean="0"/>
              <a:t>本周学习内容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1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3000855" cy="3287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响应值可视化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388" y="314753"/>
            <a:ext cx="5198943" cy="307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1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CA-CF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KCF</a:t>
            </a:r>
            <a:r>
              <a:rPr lang="zh-CN" altLang="en-US" dirty="0" smtClean="0"/>
              <a:t>存在的几点疑问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</a:t>
            </a:r>
            <a:r>
              <a:rPr lang="en-US" altLang="zh-CN" dirty="0" smtClean="0"/>
              <a:t>FHOG</a:t>
            </a:r>
            <a:r>
              <a:rPr lang="zh-CN" altLang="en-US" dirty="0" smtClean="0"/>
              <a:t>特征计算出来的矩阵维度是</a:t>
            </a:r>
            <a:r>
              <a:rPr lang="en-US" altLang="zh-CN" dirty="0" smtClean="0"/>
              <a:t>32</a:t>
            </a:r>
            <a:r>
              <a:rPr lang="zh-CN" altLang="en-US" dirty="0" smtClean="0"/>
              <a:t>纬</a:t>
            </a:r>
            <a:endParaRPr lang="en-US" altLang="zh-CN" dirty="0" smtClean="0"/>
          </a:p>
          <a:p>
            <a:r>
              <a:rPr lang="zh-CN" altLang="en-US" dirty="0" smtClean="0"/>
              <a:t>在代码实现中，</a:t>
            </a:r>
            <a:r>
              <a:rPr lang="en-US" altLang="zh-CN" dirty="0" smtClean="0"/>
              <a:t>CA-CF</a:t>
            </a:r>
            <a:r>
              <a:rPr lang="zh-CN" altLang="en-US" dirty="0" smtClean="0"/>
              <a:t>在</a:t>
            </a:r>
            <a:r>
              <a:rPr lang="en-US" altLang="zh-CN" dirty="0" smtClean="0"/>
              <a:t>KCF</a:t>
            </a:r>
            <a:r>
              <a:rPr lang="zh-CN" altLang="en-US" dirty="0" smtClean="0"/>
              <a:t>基础上增加了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值，是如何做到原理图上的周围矩形框的样本采样。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06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0" y="452717"/>
            <a:ext cx="9977773" cy="1977661"/>
          </a:xfrm>
        </p:spPr>
        <p:txBody>
          <a:bodyPr/>
          <a:lstStyle/>
          <a:p>
            <a:r>
              <a:rPr lang="zh-CN" altLang="en-US" dirty="0" smtClean="0"/>
              <a:t>读论文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Visual </a:t>
            </a:r>
            <a:r>
              <a:rPr lang="en-US" altLang="zh-CN" dirty="0"/>
              <a:t>Object Tracking using Adaptive Correlation </a:t>
            </a:r>
            <a:r>
              <a:rPr lang="en-US" altLang="zh-CN" dirty="0" smtClean="0"/>
              <a:t>Filters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MOSSE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8075" y="260497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主旨思想：计算两个信号的相关性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72" y="2639496"/>
            <a:ext cx="3267075" cy="12096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08074" y="4115928"/>
            <a:ext cx="10388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两个信号越相似，其相关值越高</a:t>
            </a:r>
            <a:r>
              <a:rPr lang="zh-CN" altLang="en-US" dirty="0" smtClean="0"/>
              <a:t>。跟踪目的就是</a:t>
            </a:r>
            <a:r>
              <a:rPr lang="zh-CN" altLang="en-US" dirty="0"/>
              <a:t>找到与跟踪目标响应最大的项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g</a:t>
            </a:r>
            <a:r>
              <a:rPr lang="zh-CN" altLang="en-US" dirty="0"/>
              <a:t>表示响应输出，</a:t>
            </a:r>
            <a:r>
              <a:rPr lang="en-US" altLang="zh-CN" dirty="0"/>
              <a:t>f</a:t>
            </a:r>
            <a:r>
              <a:rPr lang="zh-CN" altLang="en-US" dirty="0"/>
              <a:t>表示输入图像，</a:t>
            </a:r>
            <a:r>
              <a:rPr lang="en-US" altLang="zh-CN" dirty="0"/>
              <a:t>h</a:t>
            </a:r>
            <a:r>
              <a:rPr lang="zh-CN" altLang="en-US" dirty="0"/>
              <a:t>表示滤波模板</a:t>
            </a:r>
            <a:r>
              <a:rPr lang="zh-CN" altLang="en-US" dirty="0" smtClean="0"/>
              <a:t>。想获得最大响应输出就要确定</a:t>
            </a:r>
            <a:r>
              <a:rPr lang="en-US" altLang="zh-CN" dirty="0" smtClean="0"/>
              <a:t>h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23" y="4110612"/>
            <a:ext cx="885825" cy="32848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08074" y="4878869"/>
            <a:ext cx="3507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为了减少</a:t>
            </a:r>
            <a:r>
              <a:rPr lang="zh-CN" altLang="en-US" dirty="0"/>
              <a:t>了计算</a:t>
            </a:r>
            <a:r>
              <a:rPr lang="zh-CN" altLang="en-US" dirty="0" smtClean="0"/>
              <a:t>量，进行</a:t>
            </a:r>
            <a:r>
              <a:rPr lang="en-US" altLang="zh-CN" dirty="0" smtClean="0"/>
              <a:t>FFT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766" y="4858747"/>
            <a:ext cx="2514600" cy="4095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58" y="4801596"/>
            <a:ext cx="1171575" cy="5238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177127" y="493426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则</a:t>
            </a:r>
          </a:p>
        </p:txBody>
      </p:sp>
      <p:sp>
        <p:nvSpPr>
          <p:cNvPr id="13" name="矩形 12"/>
          <p:cNvSpPr/>
          <p:nvPr/>
        </p:nvSpPr>
        <p:spPr>
          <a:xfrm>
            <a:off x="808074" y="5719212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MOSSE</a:t>
            </a:r>
            <a:r>
              <a:rPr lang="zh-CN" altLang="en-US" dirty="0" smtClean="0"/>
              <a:t>模型就是：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137" y="5719212"/>
            <a:ext cx="2276475" cy="5524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37" y="5700162"/>
            <a:ext cx="16859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3000855" cy="3287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FFT</a:t>
            </a:r>
            <a:r>
              <a:rPr lang="zh-CN" altLang="en-US" dirty="0" smtClean="0"/>
              <a:t>后高斯模板可视化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57" y="574158"/>
            <a:ext cx="5191376" cy="3053121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103311" y="4151076"/>
            <a:ext cx="3000855" cy="328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dirty="0" smtClean="0"/>
              <a:t>响应值可视化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55" y="3627280"/>
            <a:ext cx="5191377" cy="29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8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3000855" cy="3287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更新</a:t>
            </a:r>
            <a:r>
              <a:rPr lang="zh-CN" altLang="en-US" dirty="0" smtClean="0"/>
              <a:t>模板可视化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167" y="399015"/>
            <a:ext cx="5153071" cy="330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6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MOSSE</a:t>
            </a:r>
            <a:r>
              <a:rPr lang="zh-CN" altLang="en-US" dirty="0" smtClean="0"/>
              <a:t>感想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839138"/>
          </a:xfrm>
        </p:spPr>
        <p:txBody>
          <a:bodyPr/>
          <a:lstStyle/>
          <a:p>
            <a:r>
              <a:rPr lang="zh-CN" altLang="en-US" dirty="0" smtClean="0"/>
              <a:t>跟踪速度快但是效果特别差</a:t>
            </a:r>
            <a:endParaRPr lang="en-US" altLang="zh-CN" dirty="0" smtClean="0"/>
          </a:p>
          <a:p>
            <a:r>
              <a:rPr lang="zh-CN" altLang="en-US" dirty="0"/>
              <a:t>没有</a:t>
            </a:r>
            <a:r>
              <a:rPr lang="zh-CN" altLang="en-US" dirty="0" smtClean="0"/>
              <a:t>特征提取，使用目标图片原始像素值作为特征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78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0" y="452717"/>
            <a:ext cx="9977773" cy="1977661"/>
          </a:xfrm>
        </p:spPr>
        <p:txBody>
          <a:bodyPr/>
          <a:lstStyle/>
          <a:p>
            <a:r>
              <a:rPr lang="zh-CN" altLang="en-US" dirty="0" smtClean="0"/>
              <a:t>读论文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Context-Aware Correlation Filter Tracking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CA-CF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85756" y="2639496"/>
            <a:ext cx="1058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主旨思想：普通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KCF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算法在增加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cosine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窗后使得能利用背景信息变得更少，本文解决的就是这类问题。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6110" y="4150729"/>
            <a:ext cx="16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CA-CF</a:t>
            </a:r>
            <a:r>
              <a:rPr lang="zh-CN" altLang="en-US" noProof="0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rPr>
              <a:t>算法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0" name="Picture 2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162" y="3471882"/>
            <a:ext cx="8900672" cy="172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17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0" y="198717"/>
            <a:ext cx="9977773" cy="1388783"/>
          </a:xfrm>
        </p:spPr>
        <p:txBody>
          <a:bodyPr/>
          <a:lstStyle/>
          <a:p>
            <a:r>
              <a:rPr lang="en-US" altLang="zh-CN" dirty="0" smtClean="0"/>
              <a:t>Context-Aware </a:t>
            </a:r>
            <a:r>
              <a:rPr lang="en-US" altLang="zh-CN" dirty="0"/>
              <a:t>Correlation Filter </a:t>
            </a:r>
            <a:r>
              <a:rPr lang="en-US" altLang="zh-CN" dirty="0" smtClean="0"/>
              <a:t>Tracking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CA-CF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46110" y="2751703"/>
            <a:ext cx="5075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/>
              <a:t>CA-CF</a:t>
            </a:r>
            <a:r>
              <a:rPr lang="zh-CN" altLang="en-US" dirty="0"/>
              <a:t>则加入了更多的背景</a:t>
            </a:r>
            <a:r>
              <a:rPr lang="zh-CN" altLang="en-US" dirty="0" smtClean="0"/>
              <a:t>信息</a:t>
            </a:r>
            <a:r>
              <a:rPr lang="zh-CN" altLang="en-US" dirty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rPr>
              <a:t>，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回归公式为：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AutoShape 2" descr="A_{0}"/>
          <p:cNvSpPr>
            <a:spLocks noChangeAspect="1" noChangeArrowheads="1"/>
          </p:cNvSpPr>
          <p:nvPr/>
        </p:nvSpPr>
        <p:spPr bwMode="auto">
          <a:xfrm>
            <a:off x="38893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3" descr="A_{0}"/>
          <p:cNvSpPr>
            <a:spLocks noChangeAspect="1" noChangeArrowheads="1"/>
          </p:cNvSpPr>
          <p:nvPr/>
        </p:nvSpPr>
        <p:spPr bwMode="auto">
          <a:xfrm>
            <a:off x="6315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4"/>
              <p:cNvSpPr>
                <a:spLocks noChangeArrowheads="1"/>
              </p:cNvSpPr>
              <p:nvPr/>
            </p:nvSpPr>
            <p:spPr bwMode="auto">
              <a:xfrm>
                <a:off x="646110" y="1966475"/>
                <a:ext cx="892891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defTabSz="914400"/>
                <a:r>
                  <a:rPr lang="zh-CN" altLang="zh-CN" dirty="0" smtClean="0">
                    <a:solidFill>
                      <a:prstClr val="white"/>
                    </a:solidFill>
                    <a:latin typeface="Century Gothic" panose="020B0502020202020204"/>
                    <a:ea typeface="宋体" panose="02010600030101010101" pitchFamily="2" charset="-122"/>
                  </a:rPr>
                  <a:t>CF跟踪算法是用岭回归来做分类的，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dirty="0" smtClean="0">
                    <a:solidFill>
                      <a:prstClr val="white"/>
                    </a:solidFill>
                    <a:latin typeface="Century Gothic" panose="020B0502020202020204"/>
                    <a:ea typeface="宋体" panose="02010600030101010101" pitchFamily="2" charset="-122"/>
                  </a:rPr>
                  <a:t>是</a:t>
                </a:r>
                <a:r>
                  <a:rPr lang="zh-CN" altLang="zh-CN" dirty="0">
                    <a:solidFill>
                      <a:prstClr val="white"/>
                    </a:solidFill>
                    <a:latin typeface="Century Gothic" panose="020B0502020202020204"/>
                    <a:ea typeface="宋体" panose="02010600030101010101" pitchFamily="2" charset="-122"/>
                  </a:rPr>
                  <a:t>所有循环平移图像块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prstClr val="white"/>
                    </a:solidFill>
                    <a:latin typeface="Century Gothic" panose="020B0502020202020204"/>
                    <a:ea typeface="宋体" panose="02010600030101010101" pitchFamily="2" charset="-122"/>
                  </a:rPr>
                  <a:t>后构成的环</a:t>
                </a:r>
                <a:r>
                  <a:rPr lang="zh-CN" altLang="zh-CN" dirty="0">
                    <a:solidFill>
                      <a:prstClr val="white"/>
                    </a:solidFill>
                    <a:latin typeface="Century Gothic" panose="020B0502020202020204"/>
                    <a:ea typeface="宋体" panose="02010600030101010101" pitchFamily="2" charset="-122"/>
                  </a:rPr>
                  <a:t>矩阵</a:t>
                </a:r>
                <a:r>
                  <a:rPr lang="zh-CN" altLang="zh-CN" dirty="0">
                    <a:solidFill>
                      <a:prstClr val="white"/>
                    </a:solidFill>
                    <a:latin typeface="Century Gothic" panose="020B0502020202020204"/>
                    <a:ea typeface="宋体" panose="02010600030101010101" pitchFamily="2" charset="-122"/>
                  </a:rPr>
                  <a:t>： </a:t>
                </a:r>
              </a:p>
            </p:txBody>
          </p:sp>
        </mc:Choice>
        <mc:Fallback>
          <p:sp>
            <p:nvSpPr>
              <p:cNvPr id="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110" y="1966475"/>
                <a:ext cx="8928919" cy="369332"/>
              </a:xfrm>
              <a:prstGeom prst="rect">
                <a:avLst/>
              </a:prstGeom>
              <a:blipFill>
                <a:blip r:embed="rId2"/>
                <a:stretch>
                  <a:fillRect l="-614" t="-13333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5" descr="A_{0}"/>
          <p:cNvSpPr>
            <a:spLocks noChangeAspect="1" noChangeArrowheads="1"/>
          </p:cNvSpPr>
          <p:nvPr/>
        </p:nvSpPr>
        <p:spPr bwMode="auto">
          <a:xfrm>
            <a:off x="3889375" y="76235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 descr="A_{0}"/>
          <p:cNvSpPr>
            <a:spLocks noChangeAspect="1" noChangeArrowheads="1"/>
          </p:cNvSpPr>
          <p:nvPr/>
        </p:nvSpPr>
        <p:spPr bwMode="auto">
          <a:xfrm>
            <a:off x="6315075" y="76235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42" y="1770579"/>
            <a:ext cx="2604482" cy="56522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28" y="2751703"/>
            <a:ext cx="4148463" cy="7407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593913" y="3723730"/>
                <a:ext cx="1095126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defTabSz="914400"/>
                <a:r>
                  <a:rPr lang="zh-CN" altLang="zh-CN" dirty="0" smtClean="0">
                    <a:latin typeface="+mn-lt"/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>
                    <a:latin typeface="+mn-lt"/>
                  </a:rPr>
                  <a:t> 对应context块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dirty="0">
                    <a:latin typeface="+mn-lt"/>
                  </a:rPr>
                  <a:t> 构成的循环矩阵。直观</a:t>
                </a:r>
                <a:r>
                  <a:rPr lang="zh-CN" altLang="zh-CN" dirty="0" smtClean="0">
                    <a:latin typeface="+mn-lt"/>
                  </a:rPr>
                  <a:t>理解，是对</a:t>
                </a:r>
                <a:r>
                  <a:rPr lang="zh-CN" altLang="zh-CN" dirty="0">
                    <a:latin typeface="+mn-lt"/>
                  </a:rPr>
                  <a:t>所有cotext块加约束，使得他们回归到0。 </a:t>
                </a:r>
              </a:p>
            </p:txBody>
          </p:sp>
        </mc:Choice>
        <mc:Fallback>
          <p:sp>
            <p:nvSpPr>
              <p:cNvPr id="16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913" y="3723730"/>
                <a:ext cx="10951268" cy="369332"/>
              </a:xfrm>
              <a:prstGeom prst="rect">
                <a:avLst/>
              </a:prstGeom>
              <a:blipFill>
                <a:blip r:embed="rId5"/>
                <a:stretch>
                  <a:fillRect l="-445" t="-11667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utoShape 11" descr="A_{i}"/>
          <p:cNvSpPr>
            <a:spLocks noChangeAspect="1" noChangeArrowheads="1"/>
          </p:cNvSpPr>
          <p:nvPr/>
        </p:nvSpPr>
        <p:spPr bwMode="auto">
          <a:xfrm>
            <a:off x="612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AutoShape 12" descr="A_{i}"/>
          <p:cNvSpPr>
            <a:spLocks noChangeAspect="1" noChangeArrowheads="1"/>
          </p:cNvSpPr>
          <p:nvPr/>
        </p:nvSpPr>
        <p:spPr bwMode="auto">
          <a:xfrm>
            <a:off x="21748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AutoShape 14" descr="A_{i}"/>
          <p:cNvSpPr>
            <a:spLocks noChangeAspect="1" noChangeArrowheads="1"/>
          </p:cNvSpPr>
          <p:nvPr/>
        </p:nvSpPr>
        <p:spPr bwMode="auto">
          <a:xfrm>
            <a:off x="7651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AutoShape 15" descr="A_{i}"/>
          <p:cNvSpPr>
            <a:spLocks noChangeAspect="1" noChangeArrowheads="1"/>
          </p:cNvSpPr>
          <p:nvPr/>
        </p:nvSpPr>
        <p:spPr bwMode="auto">
          <a:xfrm>
            <a:off x="23272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649285" y="4543815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zh-CN" altLang="en-US" dirty="0" smtClean="0">
                <a:latin typeface="+mn-lt"/>
              </a:rPr>
              <a:t>求解得：</a:t>
            </a:r>
            <a:endParaRPr lang="zh-CN" altLang="zh-CN" dirty="0">
              <a:latin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87" y="4366531"/>
            <a:ext cx="40100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3000855" cy="32877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移位后</a:t>
            </a:r>
            <a:r>
              <a:rPr lang="en-US" altLang="zh-CN" dirty="0" smtClean="0"/>
              <a:t>FFT</a:t>
            </a:r>
            <a:r>
              <a:rPr lang="zh-CN" altLang="en-US" dirty="0" smtClean="0"/>
              <a:t>高斯标签可视化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03311" y="4151076"/>
            <a:ext cx="3000855" cy="328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Cosine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j-cs"/>
              </a:rPr>
              <a:t>窗可视化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954" y="304800"/>
            <a:ext cx="5191377" cy="30303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388" y="3589452"/>
            <a:ext cx="5198943" cy="299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7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4133" y="4516718"/>
            <a:ext cx="3000855" cy="3287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模板更新可视化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92903" y="1624308"/>
            <a:ext cx="3000855" cy="328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zh-CN" altLang="en-US" dirty="0" smtClean="0">
                <a:solidFill>
                  <a:prstClr val="white"/>
                </a:solidFill>
                <a:latin typeface="Century Gothic" panose="020B0502020202020204"/>
                <a:ea typeface="宋体" panose="02010600030101010101" pitchFamily="2" charset="-122"/>
              </a:rPr>
              <a:t>特征值可视化：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987" y="338027"/>
            <a:ext cx="5198943" cy="30304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986" y="3439473"/>
            <a:ext cx="5198943" cy="33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43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455</TotalTime>
  <Words>251</Words>
  <Application>Microsoft Office PowerPoint</Application>
  <PresentationFormat>宽屏</PresentationFormat>
  <Paragraphs>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Cambria Math</vt:lpstr>
      <vt:lpstr>Century Gothic</vt:lpstr>
      <vt:lpstr>Wingdings 3</vt:lpstr>
      <vt:lpstr>离子</vt:lpstr>
      <vt:lpstr>本周学习内容</vt:lpstr>
      <vt:lpstr>读论文 Visual Object Tracking using Adaptive Correlation Filters（MOSSE）</vt:lpstr>
      <vt:lpstr>代码实现</vt:lpstr>
      <vt:lpstr>代码实现</vt:lpstr>
      <vt:lpstr>MOSSE感想</vt:lpstr>
      <vt:lpstr>读论文 Context-Aware Correlation Filter Tracking（CA-CF）</vt:lpstr>
      <vt:lpstr>Context-Aware Correlation Filter Tracking（CA-CF）</vt:lpstr>
      <vt:lpstr>代码实现</vt:lpstr>
      <vt:lpstr>代码实现</vt:lpstr>
      <vt:lpstr>代码实现</vt:lpstr>
      <vt:lpstr>CA-CF以及KCF存在的几点疑问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本周学习内容</dc:title>
  <dc:creator>侍孝义</dc:creator>
  <cp:lastModifiedBy>侍孝义</cp:lastModifiedBy>
  <cp:revision>13</cp:revision>
  <dcterms:created xsi:type="dcterms:W3CDTF">2015-05-05T08:02:14Z</dcterms:created>
  <dcterms:modified xsi:type="dcterms:W3CDTF">2017-10-22T09:29:15Z</dcterms:modified>
</cp:coreProperties>
</file>