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7"/>
  </p:notesMasterIdLst>
  <p:sldIdLst>
    <p:sldId id="256" r:id="rId2"/>
    <p:sldId id="598" r:id="rId3"/>
    <p:sldId id="460" r:id="rId4"/>
    <p:sldId id="626" r:id="rId5"/>
    <p:sldId id="627" r:id="rId6"/>
    <p:sldId id="628" r:id="rId7"/>
    <p:sldId id="629" r:id="rId8"/>
    <p:sldId id="630" r:id="rId9"/>
    <p:sldId id="631" r:id="rId10"/>
    <p:sldId id="600" r:id="rId11"/>
    <p:sldId id="606" r:id="rId12"/>
    <p:sldId id="607" r:id="rId13"/>
    <p:sldId id="514" r:id="rId14"/>
    <p:sldId id="288" r:id="rId15"/>
    <p:sldId id="633" r:id="rId16"/>
    <p:sldId id="634" r:id="rId17"/>
    <p:sldId id="609" r:id="rId18"/>
    <p:sldId id="561" r:id="rId19"/>
    <p:sldId id="563" r:id="rId20"/>
    <p:sldId id="565" r:id="rId21"/>
    <p:sldId id="571" r:id="rId22"/>
    <p:sldId id="636" r:id="rId23"/>
    <p:sldId id="637" r:id="rId24"/>
    <p:sldId id="638" r:id="rId25"/>
    <p:sldId id="639" r:id="rId26"/>
    <p:sldId id="640" r:id="rId27"/>
    <p:sldId id="642" r:id="rId28"/>
    <p:sldId id="643" r:id="rId29"/>
    <p:sldId id="644" r:id="rId30"/>
    <p:sldId id="650" r:id="rId31"/>
    <p:sldId id="645" r:id="rId32"/>
    <p:sldId id="647" r:id="rId33"/>
    <p:sldId id="648" r:id="rId34"/>
    <p:sldId id="649" r:id="rId35"/>
    <p:sldId id="287" r:id="rId3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32" autoAdjust="0"/>
    <p:restoredTop sz="85762" autoAdjust="0"/>
  </p:normalViewPr>
  <p:slideViewPr>
    <p:cSldViewPr snapToGrid="0">
      <p:cViewPr varScale="1">
        <p:scale>
          <a:sx n="102" d="100"/>
          <a:sy n="102" d="100"/>
        </p:scale>
        <p:origin x="1398" y="11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D120A9-D745-44C7-A56D-E5DDAE24CF36}" type="doc">
      <dgm:prSet loTypeId="urn:microsoft.com/office/officeart/2005/8/layout/list1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93709A3A-9CE8-4EFC-B727-6065450A8727}">
      <dgm:prSet phldrT="[文字]" custT="1"/>
      <dgm:spPr/>
      <dgm:t>
        <a:bodyPr/>
        <a:lstStyle/>
        <a:p>
          <a:r>
            <a:rPr lang="en-US" altLang="zh-TW" sz="2800" dirty="0"/>
            <a:t>Modify the Network</a:t>
          </a:r>
          <a:endParaRPr lang="zh-TW" altLang="en-US" sz="2800" dirty="0"/>
        </a:p>
      </dgm:t>
    </dgm:pt>
    <dgm:pt modelId="{BBC01A2B-A43D-4169-BF24-6F01EE8FB850}" type="parTrans" cxnId="{5DE57DA9-7857-4E83-835C-624A21B68B4C}">
      <dgm:prSet/>
      <dgm:spPr/>
      <dgm:t>
        <a:bodyPr/>
        <a:lstStyle/>
        <a:p>
          <a:endParaRPr lang="zh-TW" altLang="en-US"/>
        </a:p>
      </dgm:t>
    </dgm:pt>
    <dgm:pt modelId="{B4F8A9F0-6F97-4C3F-B0BA-DBAA6F4A7864}" type="sibTrans" cxnId="{5DE57DA9-7857-4E83-835C-624A21B68B4C}">
      <dgm:prSet/>
      <dgm:spPr/>
      <dgm:t>
        <a:bodyPr/>
        <a:lstStyle/>
        <a:p>
          <a:endParaRPr lang="zh-TW" altLang="en-US"/>
        </a:p>
      </dgm:t>
    </dgm:pt>
    <dgm:pt modelId="{551939ED-DA8B-4056-92C3-0BDF54BE5DA6}">
      <dgm:prSet phldrT="[文字]" custT="1"/>
      <dgm:spPr/>
      <dgm:t>
        <a:bodyPr/>
        <a:lstStyle/>
        <a:p>
          <a:r>
            <a:rPr lang="en-US" altLang="zh-TW" sz="2800" dirty="0"/>
            <a:t>Better optimization Strategy</a:t>
          </a:r>
          <a:endParaRPr lang="zh-TW" altLang="en-US" sz="2800" dirty="0"/>
        </a:p>
      </dgm:t>
    </dgm:pt>
    <dgm:pt modelId="{55A4114E-F20A-44A0-8C01-44B62E692137}" type="parTrans" cxnId="{CEF793B2-92C1-4604-AA2C-92A528FD0804}">
      <dgm:prSet/>
      <dgm:spPr/>
      <dgm:t>
        <a:bodyPr/>
        <a:lstStyle/>
        <a:p>
          <a:endParaRPr lang="zh-TW" altLang="en-US"/>
        </a:p>
      </dgm:t>
    </dgm:pt>
    <dgm:pt modelId="{B2C46CE9-BFFC-499A-8294-40C0CA6FABDC}" type="sibTrans" cxnId="{CEF793B2-92C1-4604-AA2C-92A528FD0804}">
      <dgm:prSet/>
      <dgm:spPr/>
      <dgm:t>
        <a:bodyPr/>
        <a:lstStyle/>
        <a:p>
          <a:endParaRPr lang="zh-TW" altLang="en-US"/>
        </a:p>
      </dgm:t>
    </dgm:pt>
    <dgm:pt modelId="{DBC1AEE2-4C3E-4848-A71D-2DB3359330A4}">
      <dgm:prSet phldrT="[文字]" custT="1"/>
      <dgm:spPr/>
      <dgm:t>
        <a:bodyPr/>
        <a:lstStyle/>
        <a:p>
          <a:r>
            <a:rPr lang="en-US" altLang="zh-TW" sz="2800" dirty="0"/>
            <a:t>Prevent Overfitting</a:t>
          </a:r>
          <a:endParaRPr lang="zh-TW" altLang="en-US" sz="2800" dirty="0"/>
        </a:p>
      </dgm:t>
    </dgm:pt>
    <dgm:pt modelId="{B6B7E12D-D632-4A48-A704-CC95E70AA562}" type="parTrans" cxnId="{16C5D0F5-4610-4CCA-B17A-7FFBFECE6C2E}">
      <dgm:prSet/>
      <dgm:spPr/>
      <dgm:t>
        <a:bodyPr/>
        <a:lstStyle/>
        <a:p>
          <a:endParaRPr lang="zh-TW" altLang="en-US"/>
        </a:p>
      </dgm:t>
    </dgm:pt>
    <dgm:pt modelId="{E7154F52-7B60-4BF8-B5C4-55367E3206FF}" type="sibTrans" cxnId="{16C5D0F5-4610-4CCA-B17A-7FFBFECE6C2E}">
      <dgm:prSet/>
      <dgm:spPr/>
      <dgm:t>
        <a:bodyPr/>
        <a:lstStyle/>
        <a:p>
          <a:endParaRPr lang="zh-TW" altLang="en-US"/>
        </a:p>
      </dgm:t>
    </dgm:pt>
    <dgm:pt modelId="{C8E5FAFB-85A2-4B2C-9975-E44C5B37223E}">
      <dgm:prSet phldrT="[文字]" custT="1"/>
      <dgm:spPr/>
      <dgm:t>
        <a:bodyPr/>
        <a:lstStyle/>
        <a:p>
          <a:r>
            <a:rPr lang="en-US" altLang="zh-TW" sz="2800" dirty="0"/>
            <a:t>New activation functions, for example, </a:t>
          </a:r>
          <a:r>
            <a:rPr lang="en-US" altLang="zh-TW" sz="2800" dirty="0" err="1"/>
            <a:t>ReLU</a:t>
          </a:r>
          <a:r>
            <a:rPr lang="en-US" altLang="zh-TW" sz="2800" dirty="0"/>
            <a:t> or </a:t>
          </a:r>
          <a:r>
            <a:rPr lang="en-US" altLang="zh-TW" sz="2800" dirty="0" err="1"/>
            <a:t>Maxout</a:t>
          </a:r>
          <a:endParaRPr lang="zh-TW" altLang="en-US" sz="2800" dirty="0"/>
        </a:p>
      </dgm:t>
    </dgm:pt>
    <dgm:pt modelId="{BCD37510-6B2B-4CA1-94F0-CA1D4BB122A9}" type="parTrans" cxnId="{0969C4CE-4EC4-4D47-A808-AA1689BE2614}">
      <dgm:prSet/>
      <dgm:spPr/>
      <dgm:t>
        <a:bodyPr/>
        <a:lstStyle/>
        <a:p>
          <a:endParaRPr lang="zh-TW" altLang="en-US"/>
        </a:p>
      </dgm:t>
    </dgm:pt>
    <dgm:pt modelId="{7B5FDE0B-A69C-44C1-A8FC-42BAE767BACF}" type="sibTrans" cxnId="{0969C4CE-4EC4-4D47-A808-AA1689BE2614}">
      <dgm:prSet/>
      <dgm:spPr/>
      <dgm:t>
        <a:bodyPr/>
        <a:lstStyle/>
        <a:p>
          <a:endParaRPr lang="zh-TW" altLang="en-US"/>
        </a:p>
      </dgm:t>
    </dgm:pt>
    <dgm:pt modelId="{F574CCB3-2CC7-4F16-B6CE-ED17137EC7CD}">
      <dgm:prSet phldrT="[文字]" custT="1"/>
      <dgm:spPr/>
      <dgm:t>
        <a:bodyPr/>
        <a:lstStyle/>
        <a:p>
          <a:r>
            <a:rPr lang="en-US" altLang="zh-TW" sz="2800" dirty="0"/>
            <a:t>Adaptive learning rates</a:t>
          </a:r>
          <a:endParaRPr lang="zh-TW" altLang="en-US" sz="2800" dirty="0"/>
        </a:p>
      </dgm:t>
    </dgm:pt>
    <dgm:pt modelId="{6FA2FC3F-6C37-4A5A-8140-2629F6A1041B}" type="parTrans" cxnId="{75A08555-1713-49F0-A623-CF7548CD4C0C}">
      <dgm:prSet/>
      <dgm:spPr/>
      <dgm:t>
        <a:bodyPr/>
        <a:lstStyle/>
        <a:p>
          <a:endParaRPr lang="zh-TW" altLang="en-US"/>
        </a:p>
      </dgm:t>
    </dgm:pt>
    <dgm:pt modelId="{95C54FAD-ED3C-4FA9-9A6C-56D46BC90B74}" type="sibTrans" cxnId="{75A08555-1713-49F0-A623-CF7548CD4C0C}">
      <dgm:prSet/>
      <dgm:spPr/>
      <dgm:t>
        <a:bodyPr/>
        <a:lstStyle/>
        <a:p>
          <a:endParaRPr lang="zh-TW" altLang="en-US"/>
        </a:p>
      </dgm:t>
    </dgm:pt>
    <dgm:pt modelId="{806BA39A-1AE3-4BE5-8DA3-D7D9A4193FB3}">
      <dgm:prSet phldrT="[文字]" custT="1"/>
      <dgm:spPr/>
      <dgm:t>
        <a:bodyPr/>
        <a:lstStyle/>
        <a:p>
          <a:r>
            <a:rPr lang="en-US" altLang="zh-TW" sz="2800" dirty="0"/>
            <a:t>Dropout</a:t>
          </a:r>
          <a:endParaRPr lang="zh-TW" altLang="en-US" sz="2800" dirty="0"/>
        </a:p>
      </dgm:t>
    </dgm:pt>
    <dgm:pt modelId="{F5F07047-320F-4FFC-AA1C-17FEDE3B8569}" type="parTrans" cxnId="{31D87DA4-804B-4081-936B-30F79CB61CF4}">
      <dgm:prSet/>
      <dgm:spPr/>
      <dgm:t>
        <a:bodyPr/>
        <a:lstStyle/>
        <a:p>
          <a:endParaRPr lang="zh-TW" altLang="en-US"/>
        </a:p>
      </dgm:t>
    </dgm:pt>
    <dgm:pt modelId="{92D0E1A9-8D3A-4C32-8874-15A374E5BB3D}" type="sibTrans" cxnId="{31D87DA4-804B-4081-936B-30F79CB61CF4}">
      <dgm:prSet/>
      <dgm:spPr/>
      <dgm:t>
        <a:bodyPr/>
        <a:lstStyle/>
        <a:p>
          <a:endParaRPr lang="zh-TW" altLang="en-US"/>
        </a:p>
      </dgm:t>
    </dgm:pt>
    <dgm:pt modelId="{5E3DFCC4-1F58-4988-ACF4-D2AC0500E8C1}" type="pres">
      <dgm:prSet presAssocID="{D9D120A9-D745-44C7-A56D-E5DDAE24CF36}" presName="linear" presStyleCnt="0">
        <dgm:presLayoutVars>
          <dgm:dir/>
          <dgm:animLvl val="lvl"/>
          <dgm:resizeHandles val="exact"/>
        </dgm:presLayoutVars>
      </dgm:prSet>
      <dgm:spPr/>
    </dgm:pt>
    <dgm:pt modelId="{496B35BF-6648-40A6-898D-A26A8769CFB8}" type="pres">
      <dgm:prSet presAssocID="{93709A3A-9CE8-4EFC-B727-6065450A8727}" presName="parentLin" presStyleCnt="0"/>
      <dgm:spPr/>
    </dgm:pt>
    <dgm:pt modelId="{02BFCBEF-0B85-413C-BCA6-3E318F1DC1C9}" type="pres">
      <dgm:prSet presAssocID="{93709A3A-9CE8-4EFC-B727-6065450A8727}" presName="parentLeftMargin" presStyleLbl="node1" presStyleIdx="0" presStyleCnt="3"/>
      <dgm:spPr/>
    </dgm:pt>
    <dgm:pt modelId="{1B2E9233-0E5F-4D83-B1AC-80BDF8149127}" type="pres">
      <dgm:prSet presAssocID="{93709A3A-9CE8-4EFC-B727-6065450A872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1CF787F-241A-43E8-BA67-13BB87EFE65A}" type="pres">
      <dgm:prSet presAssocID="{93709A3A-9CE8-4EFC-B727-6065450A8727}" presName="negativeSpace" presStyleCnt="0"/>
      <dgm:spPr/>
    </dgm:pt>
    <dgm:pt modelId="{A77BD62A-B66D-4154-8103-CFC8242B6E87}" type="pres">
      <dgm:prSet presAssocID="{93709A3A-9CE8-4EFC-B727-6065450A8727}" presName="childText" presStyleLbl="conFgAcc1" presStyleIdx="0" presStyleCnt="3">
        <dgm:presLayoutVars>
          <dgm:bulletEnabled val="1"/>
        </dgm:presLayoutVars>
      </dgm:prSet>
      <dgm:spPr/>
    </dgm:pt>
    <dgm:pt modelId="{F7863121-CE3E-4FBC-BDC6-3830A10F8D50}" type="pres">
      <dgm:prSet presAssocID="{B4F8A9F0-6F97-4C3F-B0BA-DBAA6F4A7864}" presName="spaceBetweenRectangles" presStyleCnt="0"/>
      <dgm:spPr/>
    </dgm:pt>
    <dgm:pt modelId="{5DB591E7-BC0D-4FE9-8E1D-BED7B5F697A0}" type="pres">
      <dgm:prSet presAssocID="{551939ED-DA8B-4056-92C3-0BDF54BE5DA6}" presName="parentLin" presStyleCnt="0"/>
      <dgm:spPr/>
    </dgm:pt>
    <dgm:pt modelId="{2BB45C42-C623-4659-9D10-2F9B3ADCAC86}" type="pres">
      <dgm:prSet presAssocID="{551939ED-DA8B-4056-92C3-0BDF54BE5DA6}" presName="parentLeftMargin" presStyleLbl="node1" presStyleIdx="0" presStyleCnt="3"/>
      <dgm:spPr/>
    </dgm:pt>
    <dgm:pt modelId="{3F9C3C56-ED38-48BB-82BA-DA2F69BC5A6F}" type="pres">
      <dgm:prSet presAssocID="{551939ED-DA8B-4056-92C3-0BDF54BE5DA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C0B77BA-381C-438B-A8B8-3B5A09804AF9}" type="pres">
      <dgm:prSet presAssocID="{551939ED-DA8B-4056-92C3-0BDF54BE5DA6}" presName="negativeSpace" presStyleCnt="0"/>
      <dgm:spPr/>
    </dgm:pt>
    <dgm:pt modelId="{200AE87A-6FAA-4D3F-BBA6-2F87B1774A69}" type="pres">
      <dgm:prSet presAssocID="{551939ED-DA8B-4056-92C3-0BDF54BE5DA6}" presName="childText" presStyleLbl="conFgAcc1" presStyleIdx="1" presStyleCnt="3">
        <dgm:presLayoutVars>
          <dgm:bulletEnabled val="1"/>
        </dgm:presLayoutVars>
      </dgm:prSet>
      <dgm:spPr/>
    </dgm:pt>
    <dgm:pt modelId="{CFCE4FD8-7EB8-46CC-89E3-3532E38C23DA}" type="pres">
      <dgm:prSet presAssocID="{B2C46CE9-BFFC-499A-8294-40C0CA6FABDC}" presName="spaceBetweenRectangles" presStyleCnt="0"/>
      <dgm:spPr/>
    </dgm:pt>
    <dgm:pt modelId="{BAA8C721-2810-497E-8FFA-7B7DC0A51B45}" type="pres">
      <dgm:prSet presAssocID="{DBC1AEE2-4C3E-4848-A71D-2DB3359330A4}" presName="parentLin" presStyleCnt="0"/>
      <dgm:spPr/>
    </dgm:pt>
    <dgm:pt modelId="{2A08946A-F3C6-4FAF-848F-D2FB1B496798}" type="pres">
      <dgm:prSet presAssocID="{DBC1AEE2-4C3E-4848-A71D-2DB3359330A4}" presName="parentLeftMargin" presStyleLbl="node1" presStyleIdx="1" presStyleCnt="3"/>
      <dgm:spPr/>
    </dgm:pt>
    <dgm:pt modelId="{D3C637C9-2FED-408B-8199-D78423097081}" type="pres">
      <dgm:prSet presAssocID="{DBC1AEE2-4C3E-4848-A71D-2DB3359330A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67997B2-CF25-4D4A-897D-0E30CAC5E732}" type="pres">
      <dgm:prSet presAssocID="{DBC1AEE2-4C3E-4848-A71D-2DB3359330A4}" presName="negativeSpace" presStyleCnt="0"/>
      <dgm:spPr/>
    </dgm:pt>
    <dgm:pt modelId="{C61745EA-D7A8-4195-B4D5-501A3E601E1F}" type="pres">
      <dgm:prSet presAssocID="{DBC1AEE2-4C3E-4848-A71D-2DB3359330A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E084F0A-8C6D-4AE0-8D07-DCB2CF5531A1}" type="presOf" srcId="{C8E5FAFB-85A2-4B2C-9975-E44C5B37223E}" destId="{A77BD62A-B66D-4154-8103-CFC8242B6E87}" srcOrd="0" destOrd="0" presId="urn:microsoft.com/office/officeart/2005/8/layout/list1"/>
    <dgm:cxn modelId="{5AC8F13F-DAB3-40C8-8735-08D747E4FE1B}" type="presOf" srcId="{DBC1AEE2-4C3E-4848-A71D-2DB3359330A4}" destId="{2A08946A-F3C6-4FAF-848F-D2FB1B496798}" srcOrd="0" destOrd="0" presId="urn:microsoft.com/office/officeart/2005/8/layout/list1"/>
    <dgm:cxn modelId="{0DC9C662-8A68-4070-B221-D56AF131BBE2}" type="presOf" srcId="{551939ED-DA8B-4056-92C3-0BDF54BE5DA6}" destId="{3F9C3C56-ED38-48BB-82BA-DA2F69BC5A6F}" srcOrd="1" destOrd="0" presId="urn:microsoft.com/office/officeart/2005/8/layout/list1"/>
    <dgm:cxn modelId="{173CD070-139F-4A01-96A7-D308215EAAFD}" type="presOf" srcId="{551939ED-DA8B-4056-92C3-0BDF54BE5DA6}" destId="{2BB45C42-C623-4659-9D10-2F9B3ADCAC86}" srcOrd="0" destOrd="0" presId="urn:microsoft.com/office/officeart/2005/8/layout/list1"/>
    <dgm:cxn modelId="{75A08555-1713-49F0-A623-CF7548CD4C0C}" srcId="{551939ED-DA8B-4056-92C3-0BDF54BE5DA6}" destId="{F574CCB3-2CC7-4F16-B6CE-ED17137EC7CD}" srcOrd="0" destOrd="0" parTransId="{6FA2FC3F-6C37-4A5A-8140-2629F6A1041B}" sibTransId="{95C54FAD-ED3C-4FA9-9A6C-56D46BC90B74}"/>
    <dgm:cxn modelId="{6D714477-8EEE-438A-A9E8-97FD142E7A20}" type="presOf" srcId="{DBC1AEE2-4C3E-4848-A71D-2DB3359330A4}" destId="{D3C637C9-2FED-408B-8199-D78423097081}" srcOrd="1" destOrd="0" presId="urn:microsoft.com/office/officeart/2005/8/layout/list1"/>
    <dgm:cxn modelId="{24588A98-897F-4551-A4AA-F2197F31B75F}" type="presOf" srcId="{D9D120A9-D745-44C7-A56D-E5DDAE24CF36}" destId="{5E3DFCC4-1F58-4988-ACF4-D2AC0500E8C1}" srcOrd="0" destOrd="0" presId="urn:microsoft.com/office/officeart/2005/8/layout/list1"/>
    <dgm:cxn modelId="{F0FFD8A2-CEC6-44E2-B6C0-84727163D22B}" type="presOf" srcId="{93709A3A-9CE8-4EFC-B727-6065450A8727}" destId="{02BFCBEF-0B85-413C-BCA6-3E318F1DC1C9}" srcOrd="0" destOrd="0" presId="urn:microsoft.com/office/officeart/2005/8/layout/list1"/>
    <dgm:cxn modelId="{31D87DA4-804B-4081-936B-30F79CB61CF4}" srcId="{DBC1AEE2-4C3E-4848-A71D-2DB3359330A4}" destId="{806BA39A-1AE3-4BE5-8DA3-D7D9A4193FB3}" srcOrd="0" destOrd="0" parTransId="{F5F07047-320F-4FFC-AA1C-17FEDE3B8569}" sibTransId="{92D0E1A9-8D3A-4C32-8874-15A374E5BB3D}"/>
    <dgm:cxn modelId="{A7D9FFA4-614E-4889-80B7-A56FF2CB8F0D}" type="presOf" srcId="{806BA39A-1AE3-4BE5-8DA3-D7D9A4193FB3}" destId="{C61745EA-D7A8-4195-B4D5-501A3E601E1F}" srcOrd="0" destOrd="0" presId="urn:microsoft.com/office/officeart/2005/8/layout/list1"/>
    <dgm:cxn modelId="{5DE57DA9-7857-4E83-835C-624A21B68B4C}" srcId="{D9D120A9-D745-44C7-A56D-E5DDAE24CF36}" destId="{93709A3A-9CE8-4EFC-B727-6065450A8727}" srcOrd="0" destOrd="0" parTransId="{BBC01A2B-A43D-4169-BF24-6F01EE8FB850}" sibTransId="{B4F8A9F0-6F97-4C3F-B0BA-DBAA6F4A7864}"/>
    <dgm:cxn modelId="{CEF793B2-92C1-4604-AA2C-92A528FD0804}" srcId="{D9D120A9-D745-44C7-A56D-E5DDAE24CF36}" destId="{551939ED-DA8B-4056-92C3-0BDF54BE5DA6}" srcOrd="1" destOrd="0" parTransId="{55A4114E-F20A-44A0-8C01-44B62E692137}" sibTransId="{B2C46CE9-BFFC-499A-8294-40C0CA6FABDC}"/>
    <dgm:cxn modelId="{D35D80CA-33CC-46C2-BAE5-929528CD932F}" type="presOf" srcId="{F574CCB3-2CC7-4F16-B6CE-ED17137EC7CD}" destId="{200AE87A-6FAA-4D3F-BBA6-2F87B1774A69}" srcOrd="0" destOrd="0" presId="urn:microsoft.com/office/officeart/2005/8/layout/list1"/>
    <dgm:cxn modelId="{0969C4CE-4EC4-4D47-A808-AA1689BE2614}" srcId="{93709A3A-9CE8-4EFC-B727-6065450A8727}" destId="{C8E5FAFB-85A2-4B2C-9975-E44C5B37223E}" srcOrd="0" destOrd="0" parTransId="{BCD37510-6B2B-4CA1-94F0-CA1D4BB122A9}" sibTransId="{7B5FDE0B-A69C-44C1-A8FC-42BAE767BACF}"/>
    <dgm:cxn modelId="{16C5D0F5-4610-4CCA-B17A-7FFBFECE6C2E}" srcId="{D9D120A9-D745-44C7-A56D-E5DDAE24CF36}" destId="{DBC1AEE2-4C3E-4848-A71D-2DB3359330A4}" srcOrd="2" destOrd="0" parTransId="{B6B7E12D-D632-4A48-A704-CC95E70AA562}" sibTransId="{E7154F52-7B60-4BF8-B5C4-55367E3206FF}"/>
    <dgm:cxn modelId="{C60562F9-6E57-4A22-8549-FE327A007FBD}" type="presOf" srcId="{93709A3A-9CE8-4EFC-B727-6065450A8727}" destId="{1B2E9233-0E5F-4D83-B1AC-80BDF8149127}" srcOrd="1" destOrd="0" presId="urn:microsoft.com/office/officeart/2005/8/layout/list1"/>
    <dgm:cxn modelId="{276DE42F-58A6-446E-9015-E8C245AA6DAC}" type="presParOf" srcId="{5E3DFCC4-1F58-4988-ACF4-D2AC0500E8C1}" destId="{496B35BF-6648-40A6-898D-A26A8769CFB8}" srcOrd="0" destOrd="0" presId="urn:microsoft.com/office/officeart/2005/8/layout/list1"/>
    <dgm:cxn modelId="{57D9A948-DF6F-4D34-8306-0602B7B28E46}" type="presParOf" srcId="{496B35BF-6648-40A6-898D-A26A8769CFB8}" destId="{02BFCBEF-0B85-413C-BCA6-3E318F1DC1C9}" srcOrd="0" destOrd="0" presId="urn:microsoft.com/office/officeart/2005/8/layout/list1"/>
    <dgm:cxn modelId="{9D2A8B8E-A884-4A64-83D3-AE0283238282}" type="presParOf" srcId="{496B35BF-6648-40A6-898D-A26A8769CFB8}" destId="{1B2E9233-0E5F-4D83-B1AC-80BDF8149127}" srcOrd="1" destOrd="0" presId="urn:microsoft.com/office/officeart/2005/8/layout/list1"/>
    <dgm:cxn modelId="{9E6C1703-FE26-42C1-AD96-5133130B5A12}" type="presParOf" srcId="{5E3DFCC4-1F58-4988-ACF4-D2AC0500E8C1}" destId="{81CF787F-241A-43E8-BA67-13BB87EFE65A}" srcOrd="1" destOrd="0" presId="urn:microsoft.com/office/officeart/2005/8/layout/list1"/>
    <dgm:cxn modelId="{7B820F95-AC68-46C4-B0B0-08FBBCB55D27}" type="presParOf" srcId="{5E3DFCC4-1F58-4988-ACF4-D2AC0500E8C1}" destId="{A77BD62A-B66D-4154-8103-CFC8242B6E87}" srcOrd="2" destOrd="0" presId="urn:microsoft.com/office/officeart/2005/8/layout/list1"/>
    <dgm:cxn modelId="{7280B872-EB7A-4CD6-A23F-100FCB0FBBB2}" type="presParOf" srcId="{5E3DFCC4-1F58-4988-ACF4-D2AC0500E8C1}" destId="{F7863121-CE3E-4FBC-BDC6-3830A10F8D50}" srcOrd="3" destOrd="0" presId="urn:microsoft.com/office/officeart/2005/8/layout/list1"/>
    <dgm:cxn modelId="{02423813-CFE2-49A2-9A40-16F7A0F5A126}" type="presParOf" srcId="{5E3DFCC4-1F58-4988-ACF4-D2AC0500E8C1}" destId="{5DB591E7-BC0D-4FE9-8E1D-BED7B5F697A0}" srcOrd="4" destOrd="0" presId="urn:microsoft.com/office/officeart/2005/8/layout/list1"/>
    <dgm:cxn modelId="{E0AEDC28-E657-4307-8910-934C74B7A09A}" type="presParOf" srcId="{5DB591E7-BC0D-4FE9-8E1D-BED7B5F697A0}" destId="{2BB45C42-C623-4659-9D10-2F9B3ADCAC86}" srcOrd="0" destOrd="0" presId="urn:microsoft.com/office/officeart/2005/8/layout/list1"/>
    <dgm:cxn modelId="{69447F4D-E606-41CD-94D2-2663ECD875D7}" type="presParOf" srcId="{5DB591E7-BC0D-4FE9-8E1D-BED7B5F697A0}" destId="{3F9C3C56-ED38-48BB-82BA-DA2F69BC5A6F}" srcOrd="1" destOrd="0" presId="urn:microsoft.com/office/officeart/2005/8/layout/list1"/>
    <dgm:cxn modelId="{5FD061BE-12E0-465B-9EF6-4ADC89265843}" type="presParOf" srcId="{5E3DFCC4-1F58-4988-ACF4-D2AC0500E8C1}" destId="{9C0B77BA-381C-438B-A8B8-3B5A09804AF9}" srcOrd="5" destOrd="0" presId="urn:microsoft.com/office/officeart/2005/8/layout/list1"/>
    <dgm:cxn modelId="{A7FE1A62-C638-41E5-9176-2EEE5E0CC28D}" type="presParOf" srcId="{5E3DFCC4-1F58-4988-ACF4-D2AC0500E8C1}" destId="{200AE87A-6FAA-4D3F-BBA6-2F87B1774A69}" srcOrd="6" destOrd="0" presId="urn:microsoft.com/office/officeart/2005/8/layout/list1"/>
    <dgm:cxn modelId="{11379A08-3627-46AA-BF34-7F96B02B0627}" type="presParOf" srcId="{5E3DFCC4-1F58-4988-ACF4-D2AC0500E8C1}" destId="{CFCE4FD8-7EB8-46CC-89E3-3532E38C23DA}" srcOrd="7" destOrd="0" presId="urn:microsoft.com/office/officeart/2005/8/layout/list1"/>
    <dgm:cxn modelId="{F52AE8C8-8637-4B05-9853-4014757F3E9B}" type="presParOf" srcId="{5E3DFCC4-1F58-4988-ACF4-D2AC0500E8C1}" destId="{BAA8C721-2810-497E-8FFA-7B7DC0A51B45}" srcOrd="8" destOrd="0" presId="urn:microsoft.com/office/officeart/2005/8/layout/list1"/>
    <dgm:cxn modelId="{8D1A8DE5-DC2A-4ECD-85D0-CF015DEB79C0}" type="presParOf" srcId="{BAA8C721-2810-497E-8FFA-7B7DC0A51B45}" destId="{2A08946A-F3C6-4FAF-848F-D2FB1B496798}" srcOrd="0" destOrd="0" presId="urn:microsoft.com/office/officeart/2005/8/layout/list1"/>
    <dgm:cxn modelId="{425A09EE-8AFC-48C4-9DC6-7A0E20C87AD5}" type="presParOf" srcId="{BAA8C721-2810-497E-8FFA-7B7DC0A51B45}" destId="{D3C637C9-2FED-408B-8199-D78423097081}" srcOrd="1" destOrd="0" presId="urn:microsoft.com/office/officeart/2005/8/layout/list1"/>
    <dgm:cxn modelId="{1C080BB2-C11B-41B2-86CA-AC0D7248A6CB}" type="presParOf" srcId="{5E3DFCC4-1F58-4988-ACF4-D2AC0500E8C1}" destId="{967997B2-CF25-4D4A-897D-0E30CAC5E732}" srcOrd="9" destOrd="0" presId="urn:microsoft.com/office/officeart/2005/8/layout/list1"/>
    <dgm:cxn modelId="{5A891E33-A5A8-41B6-93FB-C38F88078BBB}" type="presParOf" srcId="{5E3DFCC4-1F58-4988-ACF4-D2AC0500E8C1}" destId="{C61745EA-D7A8-4195-B4D5-501A3E601E1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BD62A-B66D-4154-8103-CFC8242B6E87}">
      <dsp:nvSpPr>
        <dsp:cNvPr id="0" name=""/>
        <dsp:cNvSpPr/>
      </dsp:nvSpPr>
      <dsp:spPr>
        <a:xfrm>
          <a:off x="0" y="272978"/>
          <a:ext cx="78867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12096" tIns="374904" rIns="61209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800" kern="1200" dirty="0"/>
            <a:t>New activation functions, for example, </a:t>
          </a:r>
          <a:r>
            <a:rPr lang="en-US" altLang="zh-TW" sz="2800" kern="1200" dirty="0" err="1"/>
            <a:t>ReLU</a:t>
          </a:r>
          <a:r>
            <a:rPr lang="en-US" altLang="zh-TW" sz="2800" kern="1200" dirty="0"/>
            <a:t> or </a:t>
          </a:r>
          <a:r>
            <a:rPr lang="en-US" altLang="zh-TW" sz="2800" kern="1200" dirty="0" err="1"/>
            <a:t>Maxout</a:t>
          </a:r>
          <a:endParaRPr lang="zh-TW" altLang="en-US" sz="2800" kern="1200" dirty="0"/>
        </a:p>
      </dsp:txBody>
      <dsp:txXfrm>
        <a:off x="0" y="272978"/>
        <a:ext cx="7886700" cy="1360800"/>
      </dsp:txXfrm>
    </dsp:sp>
    <dsp:sp modelId="{1B2E9233-0E5F-4D83-B1AC-80BDF8149127}">
      <dsp:nvSpPr>
        <dsp:cNvPr id="0" name=""/>
        <dsp:cNvSpPr/>
      </dsp:nvSpPr>
      <dsp:spPr>
        <a:xfrm>
          <a:off x="394335" y="7298"/>
          <a:ext cx="5520690" cy="5313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Modify the Network</a:t>
          </a:r>
          <a:endParaRPr lang="zh-TW" altLang="en-US" sz="2800" kern="1200" dirty="0"/>
        </a:p>
      </dsp:txBody>
      <dsp:txXfrm>
        <a:off x="420274" y="33237"/>
        <a:ext cx="5468812" cy="479482"/>
      </dsp:txXfrm>
    </dsp:sp>
    <dsp:sp modelId="{200AE87A-6FAA-4D3F-BBA6-2F87B1774A69}">
      <dsp:nvSpPr>
        <dsp:cNvPr id="0" name=""/>
        <dsp:cNvSpPr/>
      </dsp:nvSpPr>
      <dsp:spPr>
        <a:xfrm>
          <a:off x="0" y="1996659"/>
          <a:ext cx="7886700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12096" tIns="374904" rIns="61209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800" kern="1200" dirty="0"/>
            <a:t>Adaptive learning rates</a:t>
          </a:r>
          <a:endParaRPr lang="zh-TW" altLang="en-US" sz="2800" kern="1200" dirty="0"/>
        </a:p>
      </dsp:txBody>
      <dsp:txXfrm>
        <a:off x="0" y="1996659"/>
        <a:ext cx="7886700" cy="992250"/>
      </dsp:txXfrm>
    </dsp:sp>
    <dsp:sp modelId="{3F9C3C56-ED38-48BB-82BA-DA2F69BC5A6F}">
      <dsp:nvSpPr>
        <dsp:cNvPr id="0" name=""/>
        <dsp:cNvSpPr/>
      </dsp:nvSpPr>
      <dsp:spPr>
        <a:xfrm>
          <a:off x="394335" y="1730979"/>
          <a:ext cx="5520690" cy="531360"/>
        </a:xfrm>
        <a:prstGeom prst="round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Better optimization Strategy</a:t>
          </a:r>
          <a:endParaRPr lang="zh-TW" altLang="en-US" sz="2800" kern="1200" dirty="0"/>
        </a:p>
      </dsp:txBody>
      <dsp:txXfrm>
        <a:off x="420274" y="1756918"/>
        <a:ext cx="5468812" cy="479482"/>
      </dsp:txXfrm>
    </dsp:sp>
    <dsp:sp modelId="{C61745EA-D7A8-4195-B4D5-501A3E601E1F}">
      <dsp:nvSpPr>
        <dsp:cNvPr id="0" name=""/>
        <dsp:cNvSpPr/>
      </dsp:nvSpPr>
      <dsp:spPr>
        <a:xfrm>
          <a:off x="0" y="3351789"/>
          <a:ext cx="7886700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12096" tIns="374904" rIns="61209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800" kern="1200" dirty="0"/>
            <a:t>Dropout</a:t>
          </a:r>
          <a:endParaRPr lang="zh-TW" altLang="en-US" sz="2800" kern="1200" dirty="0"/>
        </a:p>
      </dsp:txBody>
      <dsp:txXfrm>
        <a:off x="0" y="3351789"/>
        <a:ext cx="7886700" cy="992250"/>
      </dsp:txXfrm>
    </dsp:sp>
    <dsp:sp modelId="{D3C637C9-2FED-408B-8199-D78423097081}">
      <dsp:nvSpPr>
        <dsp:cNvPr id="0" name=""/>
        <dsp:cNvSpPr/>
      </dsp:nvSpPr>
      <dsp:spPr>
        <a:xfrm>
          <a:off x="394335" y="3086109"/>
          <a:ext cx="5520690" cy="531360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Prevent Overfitting</a:t>
          </a:r>
          <a:endParaRPr lang="zh-TW" altLang="en-US" sz="2800" kern="1200" dirty="0"/>
        </a:p>
      </dsp:txBody>
      <dsp:txXfrm>
        <a:off x="420274" y="3112048"/>
        <a:ext cx="546881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AA7AC-FF05-4E47-B1C6-EDD6605327AE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0914F-BE26-43C4-8063-9E6C159BF4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68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Not </a:t>
            </a:r>
            <a:r>
              <a:rPr lang="en-US" altLang="zh-TW" dirty="0" err="1"/>
              <a:t>memtion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DT </a:t>
            </a:r>
            <a:r>
              <a:rPr lang="en-US" altLang="zh-TW" dirty="0" err="1"/>
              <a:t>v.s</a:t>
            </a:r>
            <a:r>
              <a:rPr lang="en-US" altLang="zh-TW" dirty="0"/>
              <a:t>. Deep!!!!!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226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Randomly</a:t>
            </a:r>
            <a:r>
              <a:rPr lang="en-US" altLang="zh-TW" sz="1200" baseline="0" dirty="0"/>
              <a:t> picked one </a:t>
            </a: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Two approaches update the parameters towards the same direction, but stochastic is faster!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Better!</a:t>
            </a: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5798-1D2B-4740-BC8C-66AA2615276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567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Eta</a:t>
            </a:r>
          </a:p>
          <a:p>
            <a:endParaRPr lang="en-US" altLang="zh-TW" dirty="0"/>
          </a:p>
          <a:p>
            <a:r>
              <a:rPr lang="zh-TW" altLang="en-US" dirty="0"/>
              <a:t>人站在　ｔｈｅｔａ０　環顧四周　看看哪裡最低，那個方向就是　ｇｒａｄｉｅｎｔ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197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SWB</a:t>
            </a:r>
          </a:p>
          <a:p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For a fixed number of parameters, a deep model is clearly better than the shallow one.</a:t>
            </a:r>
            <a:endParaRPr lang="zh-TW" altLang="en-US" sz="1200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978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44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283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780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Programming -&gt; all in main -&gt; so long and</a:t>
            </a:r>
            <a:r>
              <a:rPr lang="en-US" altLang="zh-TW" baseline="0" dirty="0"/>
              <a:t> bad</a:t>
            </a:r>
          </a:p>
          <a:p>
            <a:r>
              <a:rPr lang="en-US" altLang="zh-TW" baseline="0" dirty="0"/>
              <a:t>-&gt; function -&gt;</a:t>
            </a:r>
            <a:r>
              <a:rPr lang="zh-TW" altLang="en-US" baseline="0" dirty="0"/>
              <a:t> </a:t>
            </a:r>
            <a:r>
              <a:rPr lang="en-US" altLang="zh-TW" baseline="0" dirty="0"/>
              <a:t>shorter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831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41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Need less data!!!!!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152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今年四月的 </a:t>
            </a:r>
            <a:r>
              <a:rPr lang="en-US" altLang="zh-TW" dirty="0"/>
              <a:t>GTC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79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What people already knew in 1980s 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952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Last one is on training set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Sometimes students ask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909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“Hello world” for deep learning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Data: </a:t>
            </a:r>
            <a:r>
              <a:rPr lang="zh-TW" altLang="en-US" sz="1200" dirty="0"/>
              <a:t>http://yann.lecun.com/exdb/mnist/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019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same for even more complex tasks.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841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575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sigmoid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5C0D-00F1-4D27-9FA2-F1BC4B0526D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558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i="1" u="sng" dirty="0"/>
              <a:t>Fully Connected Feedforward Network </a:t>
            </a:r>
            <a:endParaRPr lang="zh-TW" altLang="en-US" b="1" i="1" u="sng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You can always connect the neurons in your own way.</a:t>
            </a:r>
            <a:endParaRPr lang="zh-TW" altLang="en-US" sz="1200" dirty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“+” is ignored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Each dimension corresponds to a digit (10 dimension is needed)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5C0D-00F1-4D27-9FA2-F1BC4B0526D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539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Draw it?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4DF33-A099-48C3-97F8-77FEC4A4138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721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With </a:t>
            </a:r>
            <a:r>
              <a:rPr lang="en-US" altLang="zh-TW" sz="1200" dirty="0" err="1"/>
              <a:t>softmax</a:t>
            </a:r>
            <a:r>
              <a:rPr lang="en-US" altLang="zh-TW" sz="1200" dirty="0"/>
              <a:t>, the summation of all the </a:t>
            </a:r>
            <a:r>
              <a:rPr lang="en-US" altLang="zh-TW" sz="1200" dirty="0" err="1"/>
              <a:t>ouputs</a:t>
            </a:r>
            <a:r>
              <a:rPr lang="en-US" altLang="zh-TW" sz="1200" dirty="0"/>
              <a:t> would be one.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Can be considered as probability</a:t>
            </a:r>
            <a:r>
              <a:rPr lang="zh-TW" altLang="en-US" sz="1200" baseline="0" dirty="0"/>
              <a:t> </a:t>
            </a:r>
            <a:r>
              <a:rPr lang="en-US" altLang="zh-TW" sz="1200" baseline="0" dirty="0"/>
              <a:t>if you want ……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47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1796-FE4F-4CE2-AA60-E861BA6E0949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186D-8EEA-426C-9630-B8182DA83A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46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1796-FE4F-4CE2-AA60-E861BA6E0949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186D-8EEA-426C-9630-B8182DA83A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81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1796-FE4F-4CE2-AA60-E861BA6E0949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186D-8EEA-426C-9630-B8182DA83A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27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1796-FE4F-4CE2-AA60-E861BA6E0949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186D-8EEA-426C-9630-B8182DA83A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64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1796-FE4F-4CE2-AA60-E861BA6E0949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186D-8EEA-426C-9630-B8182DA83A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1796-FE4F-4CE2-AA60-E861BA6E0949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186D-8EEA-426C-9630-B8182DA83A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59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1796-FE4F-4CE2-AA60-E861BA6E0949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186D-8EEA-426C-9630-B8182DA83A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40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1796-FE4F-4CE2-AA60-E861BA6E0949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186D-8EEA-426C-9630-B8182DA83A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26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1796-FE4F-4CE2-AA60-E861BA6E0949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186D-8EEA-426C-9630-B8182DA83A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08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1796-FE4F-4CE2-AA60-E861BA6E0949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186D-8EEA-426C-9630-B8182DA83A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13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1796-FE4F-4CE2-AA60-E861BA6E0949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186D-8EEA-426C-9630-B8182DA83A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4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A1796-FE4F-4CE2-AA60-E861BA6E0949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4186D-8EEA-426C-9630-B8182DA83A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94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image" Target="../media/image60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3.wmf"/><Relationship Id="rId26" Type="http://schemas.openxmlformats.org/officeDocument/2006/relationships/image" Target="../media/image17.wmf"/><Relationship Id="rId3" Type="http://schemas.openxmlformats.org/officeDocument/2006/relationships/notesSlide" Target="../notesSlides/notesSlide6.xml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3.bin"/><Relationship Id="rId25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png"/><Relationship Id="rId11" Type="http://schemas.openxmlformats.org/officeDocument/2006/relationships/oleObject" Target="../embeddings/oleObject10.bin"/><Relationship Id="rId24" Type="http://schemas.openxmlformats.org/officeDocument/2006/relationships/image" Target="../media/image16.wmf"/><Relationship Id="rId5" Type="http://schemas.openxmlformats.org/officeDocument/2006/relationships/image" Target="../media/image7.wmf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16.bin"/><Relationship Id="rId28" Type="http://schemas.openxmlformats.org/officeDocument/2006/relationships/image" Target="../media/image18.wmf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4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Relationship Id="rId22" Type="http://schemas.openxmlformats.org/officeDocument/2006/relationships/image" Target="../media/image15.wmf"/><Relationship Id="rId27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42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.wmf"/><Relationship Id="rId12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19.wmf"/><Relationship Id="rId5" Type="http://schemas.openxmlformats.org/officeDocument/2006/relationships/image" Target="../media/image40.png"/><Relationship Id="rId10" Type="http://schemas.openxmlformats.org/officeDocument/2006/relationships/oleObject" Target="../embeddings/oleObject24.bin"/><Relationship Id="rId4" Type="http://schemas.openxmlformats.org/officeDocument/2006/relationships/image" Target="../media/image39.png"/><Relationship Id="rId9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71.png"/><Relationship Id="rId3" Type="http://schemas.openxmlformats.org/officeDocument/2006/relationships/image" Target="../media/image3.png"/><Relationship Id="rId7" Type="http://schemas.openxmlformats.org/officeDocument/2006/relationships/image" Target="../media/image5.wmf"/><Relationship Id="rId12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1.png"/><Relationship Id="rId5" Type="http://schemas.openxmlformats.org/officeDocument/2006/relationships/image" Target="../media/image4.wmf"/><Relationship Id="rId10" Type="http://schemas.openxmlformats.org/officeDocument/2006/relationships/image" Target="../media/image68.png"/><Relationship Id="rId4" Type="http://schemas.openxmlformats.org/officeDocument/2006/relationships/oleObject" Target="../embeddings/oleObject25.bin"/><Relationship Id="rId9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.wmf"/><Relationship Id="rId12" Type="http://schemas.openxmlformats.org/officeDocument/2006/relationships/image" Target="../media/image8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80.png"/><Relationship Id="rId5" Type="http://schemas.openxmlformats.org/officeDocument/2006/relationships/image" Target="../media/image4.wmf"/><Relationship Id="rId10" Type="http://schemas.openxmlformats.org/officeDocument/2006/relationships/image" Target="../media/image26.png"/><Relationship Id="rId4" Type="http://schemas.openxmlformats.org/officeDocument/2006/relationships/oleObject" Target="../embeddings/oleObject28.bin"/><Relationship Id="rId9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88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26.png"/><Relationship Id="rId5" Type="http://schemas.openxmlformats.org/officeDocument/2006/relationships/image" Target="../media/image84.png"/><Relationship Id="rId15" Type="http://schemas.openxmlformats.org/officeDocument/2006/relationships/image" Target="../media/image90.png"/><Relationship Id="rId10" Type="http://schemas.openxmlformats.org/officeDocument/2006/relationships/image" Target="../media/image25.png"/><Relationship Id="rId4" Type="http://schemas.openxmlformats.org/officeDocument/2006/relationships/image" Target="../media/image83.png"/><Relationship Id="rId9" Type="http://schemas.openxmlformats.org/officeDocument/2006/relationships/image" Target="../media/image24.png"/><Relationship Id="rId14" Type="http://schemas.openxmlformats.org/officeDocument/2006/relationships/image" Target="../media/image8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991.png"/><Relationship Id="rId3" Type="http://schemas.openxmlformats.org/officeDocument/2006/relationships/image" Target="../media/image31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2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98.png"/><Relationship Id="rId15" Type="http://schemas.openxmlformats.org/officeDocument/2006/relationships/image" Target="../media/image761.png"/><Relationship Id="rId10" Type="http://schemas.openxmlformats.org/officeDocument/2006/relationships/image" Target="../media/image97.png"/><Relationship Id="rId4" Type="http://schemas.openxmlformats.org/officeDocument/2006/relationships/image" Target="../media/image932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991.png"/><Relationship Id="rId18" Type="http://schemas.openxmlformats.org/officeDocument/2006/relationships/image" Target="../media/image105.png"/><Relationship Id="rId3" Type="http://schemas.openxmlformats.org/officeDocument/2006/relationships/image" Target="../media/image932.png"/><Relationship Id="rId21" Type="http://schemas.openxmlformats.org/officeDocument/2006/relationships/image" Target="../media/image94.png"/><Relationship Id="rId12" Type="http://schemas.openxmlformats.org/officeDocument/2006/relationships/image" Target="../media/image1001.png"/><Relationship Id="rId17" Type="http://schemas.openxmlformats.org/officeDocument/2006/relationships/image" Target="../media/image104.png"/><Relationship Id="rId2" Type="http://schemas.openxmlformats.org/officeDocument/2006/relationships/image" Target="../media/image31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5" Type="http://schemas.openxmlformats.org/officeDocument/2006/relationships/image" Target="../media/image102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9" Type="http://schemas.openxmlformats.org/officeDocument/2006/relationships/image" Target="../media/image9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3.bin"/><Relationship Id="rId11" Type="http://schemas.openxmlformats.org/officeDocument/2006/relationships/oleObject" Target="../embeddings/oleObject36.bin"/><Relationship Id="rId5" Type="http://schemas.openxmlformats.org/officeDocument/2006/relationships/image" Target="../media/image4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4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1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image" Target="../media/image35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141.png"/><Relationship Id="rId5" Type="http://schemas.openxmlformats.org/officeDocument/2006/relationships/image" Target="../media/image4.wmf"/><Relationship Id="rId10" Type="http://schemas.openxmlformats.org/officeDocument/2006/relationships/image" Target="../media/image140.png"/><Relationship Id="rId4" Type="http://schemas.openxmlformats.org/officeDocument/2006/relationships/oleObject" Target="../embeddings/oleObject41.bin"/><Relationship Id="rId9" Type="http://schemas.openxmlformats.org/officeDocument/2006/relationships/image" Target="../media/image19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c.gatech.edu/~hays/compvision/proj6/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dawnrain.yu@gmail.com" TargetMode="External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linkedin.com/in/yuxiaodon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iscdiver/deep-learning-framework-power-scores-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" TargetMode="External"/><Relationship Id="rId2" Type="http://schemas.openxmlformats.org/officeDocument/2006/relationships/hyperlink" Target="https://www.coursera.org/specializations/deep-learnin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s230.stanford.edu/" TargetMode="External"/><Relationship Id="rId5" Type="http://schemas.openxmlformats.org/officeDocument/2006/relationships/hyperlink" Target="https://www.edx.org/course?search_query=deep+learning" TargetMode="External"/><Relationship Id="rId4" Type="http://schemas.openxmlformats.org/officeDocument/2006/relationships/hyperlink" Target="https://www.udacity.com/course/deep-learning-nanodegree--nd101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Introduction to</a:t>
            </a:r>
            <a:r>
              <a:rPr lang="zh-CN" altLang="en-US" dirty="0"/>
              <a:t> </a:t>
            </a:r>
            <a:r>
              <a:rPr lang="en-US" altLang="zh-TW" dirty="0"/>
              <a:t>Deep 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8415" y="3865989"/>
            <a:ext cx="6858000" cy="1655762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sz="5100" dirty="0"/>
              <a:t>Xiaodong Yu</a:t>
            </a:r>
          </a:p>
          <a:p>
            <a:r>
              <a:rPr lang="en-US" altLang="zh-TW" sz="5100" dirty="0"/>
              <a:t>2019.07.09</a:t>
            </a:r>
          </a:p>
          <a:p>
            <a:endParaRPr lang="en-US" altLang="zh-TW" sz="3600" dirty="0"/>
          </a:p>
          <a:p>
            <a:r>
              <a:rPr lang="en-US" altLang="zh-TW" sz="3600" dirty="0"/>
              <a:t>Norfolk Data Science Meetup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8370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Handwriting Digit Recognition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162" y="3503955"/>
            <a:ext cx="1602442" cy="159223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57246" y="3518469"/>
            <a:ext cx="2034073" cy="1516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Machine</a:t>
            </a:r>
            <a:endParaRPr lang="zh-TW" altLang="en-US" sz="2800" dirty="0"/>
          </a:p>
        </p:txBody>
      </p:sp>
      <p:sp>
        <p:nvSpPr>
          <p:cNvPr id="8" name="向右箭號 7"/>
          <p:cNvSpPr/>
          <p:nvPr/>
        </p:nvSpPr>
        <p:spPr>
          <a:xfrm>
            <a:off x="3328044" y="3864273"/>
            <a:ext cx="714688" cy="847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6183987" y="3874139"/>
            <a:ext cx="714688" cy="847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898676" y="4005524"/>
            <a:ext cx="721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“2”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5253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Handwriting Digit Recognition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Input</a:t>
            </a:r>
            <a:endParaRPr lang="zh-TW" altLang="en-US" sz="3200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Output</a:t>
            </a:r>
            <a:endParaRPr lang="zh-TW" altLang="en-US" sz="3200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933" y="3309806"/>
            <a:ext cx="2130022" cy="211645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336292" y="541328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16 x 16 = 256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48638" y="3006726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517026" y="3724419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522844" y="3154090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106544"/>
              </p:ext>
            </p:extLst>
          </p:nvPr>
        </p:nvGraphicFramePr>
        <p:xfrm>
          <a:off x="3535543" y="3058840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20" name="方程式" r:id="rId5" imgW="152280" imgH="215640" progId="Equation.3">
                  <p:embed/>
                </p:oleObj>
              </mc:Choice>
              <mc:Fallback>
                <p:oleObj name="方程式" r:id="rId5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543" y="3058840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717373"/>
              </p:ext>
            </p:extLst>
          </p:nvPr>
        </p:nvGraphicFramePr>
        <p:xfrm>
          <a:off x="3540839" y="3641569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21" name="方程式" r:id="rId7" imgW="164880" imgH="215640" progId="Equation.3">
                  <p:embed/>
                </p:oleObj>
              </mc:Choice>
              <mc:Fallback>
                <p:oleObj name="方程式" r:id="rId7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839" y="3641569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3526551" y="512217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919168"/>
              </p:ext>
            </p:extLst>
          </p:nvPr>
        </p:nvGraphicFramePr>
        <p:xfrm>
          <a:off x="3454628" y="5025409"/>
          <a:ext cx="5445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22" name="方程式" r:id="rId9" imgW="253800" imgH="228600" progId="Equation.3">
                  <p:embed/>
                </p:oleObj>
              </mc:Choice>
              <mc:Fallback>
                <p:oleObj name="方程式" r:id="rId9" imgW="253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628" y="5025409"/>
                        <a:ext cx="54451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字方塊 15"/>
          <p:cNvSpPr txBox="1"/>
          <p:nvPr/>
        </p:nvSpPr>
        <p:spPr>
          <a:xfrm rot="5400000">
            <a:off x="3402483" y="4407118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7" name="手繪多邊形 16"/>
          <p:cNvSpPr/>
          <p:nvPr/>
        </p:nvSpPr>
        <p:spPr>
          <a:xfrm>
            <a:off x="1214665" y="3068121"/>
            <a:ext cx="2305050" cy="363941"/>
          </a:xfrm>
          <a:custGeom>
            <a:avLst/>
            <a:gdLst>
              <a:gd name="connsiteX0" fmla="*/ 0 w 2305050"/>
              <a:gd name="connsiteY0" fmla="*/ 374550 h 374550"/>
              <a:gd name="connsiteX1" fmla="*/ 876300 w 2305050"/>
              <a:gd name="connsiteY1" fmla="*/ 6250 h 374550"/>
              <a:gd name="connsiteX2" fmla="*/ 2305050 w 2305050"/>
              <a:gd name="connsiteY2" fmla="*/ 177700 h 37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5050" h="374550">
                <a:moveTo>
                  <a:pt x="0" y="374550"/>
                </a:moveTo>
                <a:cubicBezTo>
                  <a:pt x="246062" y="206804"/>
                  <a:pt x="492125" y="39058"/>
                  <a:pt x="876300" y="6250"/>
                </a:cubicBezTo>
                <a:cubicBezTo>
                  <a:pt x="1260475" y="-26558"/>
                  <a:pt x="1782762" y="75571"/>
                  <a:pt x="2305050" y="1777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 17"/>
          <p:cNvSpPr/>
          <p:nvPr/>
        </p:nvSpPr>
        <p:spPr>
          <a:xfrm>
            <a:off x="1348015" y="3241062"/>
            <a:ext cx="2171700" cy="646109"/>
          </a:xfrm>
          <a:custGeom>
            <a:avLst/>
            <a:gdLst>
              <a:gd name="connsiteX0" fmla="*/ 0 w 2171700"/>
              <a:gd name="connsiteY0" fmla="*/ 188909 h 646109"/>
              <a:gd name="connsiteX1" fmla="*/ 1073150 w 2171700"/>
              <a:gd name="connsiteY1" fmla="*/ 23809 h 646109"/>
              <a:gd name="connsiteX2" fmla="*/ 2171700 w 2171700"/>
              <a:gd name="connsiteY2" fmla="*/ 646109 h 64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1700" h="646109">
                <a:moveTo>
                  <a:pt x="0" y="188909"/>
                </a:moveTo>
                <a:cubicBezTo>
                  <a:pt x="355600" y="68259"/>
                  <a:pt x="711200" y="-52391"/>
                  <a:pt x="1073150" y="23809"/>
                </a:cubicBezTo>
                <a:cubicBezTo>
                  <a:pt x="1435100" y="100009"/>
                  <a:pt x="1803400" y="373059"/>
                  <a:pt x="2171700" y="646109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手繪多邊形 18"/>
          <p:cNvSpPr/>
          <p:nvPr/>
        </p:nvSpPr>
        <p:spPr>
          <a:xfrm>
            <a:off x="3081565" y="5284171"/>
            <a:ext cx="463550" cy="243308"/>
          </a:xfrm>
          <a:custGeom>
            <a:avLst/>
            <a:gdLst>
              <a:gd name="connsiteX0" fmla="*/ 0 w 463550"/>
              <a:gd name="connsiteY0" fmla="*/ 0 h 243308"/>
              <a:gd name="connsiteX1" fmla="*/ 101600 w 463550"/>
              <a:gd name="connsiteY1" fmla="*/ 241300 h 243308"/>
              <a:gd name="connsiteX2" fmla="*/ 463550 w 463550"/>
              <a:gd name="connsiteY2" fmla="*/ 95250 h 24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550" h="243308">
                <a:moveTo>
                  <a:pt x="0" y="0"/>
                </a:moveTo>
                <a:cubicBezTo>
                  <a:pt x="12171" y="112712"/>
                  <a:pt x="24342" y="225425"/>
                  <a:pt x="101600" y="241300"/>
                </a:cubicBezTo>
                <a:cubicBezTo>
                  <a:pt x="178858" y="257175"/>
                  <a:pt x="321204" y="176212"/>
                  <a:pt x="463550" y="9525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371218" y="5765880"/>
            <a:ext cx="1661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Ink → 1</a:t>
            </a:r>
          </a:p>
          <a:p>
            <a:r>
              <a:rPr lang="en-US" altLang="zh-TW" sz="2400" dirty="0"/>
              <a:t>No ink → 0</a:t>
            </a:r>
            <a:endParaRPr lang="zh-TW" altLang="en-US" sz="2400" dirty="0"/>
          </a:p>
        </p:txBody>
      </p:sp>
      <p:grpSp>
        <p:nvGrpSpPr>
          <p:cNvPr id="26" name="群組 25"/>
          <p:cNvGrpSpPr/>
          <p:nvPr/>
        </p:nvGrpSpPr>
        <p:grpSpPr>
          <a:xfrm>
            <a:off x="5179092" y="2822199"/>
            <a:ext cx="642352" cy="2642877"/>
            <a:chOff x="7142066" y="1987121"/>
            <a:chExt cx="642352" cy="2642877"/>
          </a:xfrm>
        </p:grpSpPr>
        <p:sp>
          <p:nvSpPr>
            <p:cNvPr id="21" name="矩形 20"/>
            <p:cNvSpPr/>
            <p:nvPr/>
          </p:nvSpPr>
          <p:spPr>
            <a:xfrm>
              <a:off x="7142066" y="2004946"/>
              <a:ext cx="498951" cy="2625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 rot="5400000">
              <a:off x="7084256" y="3505942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153349" y="1987121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/>
                <a:t>1</a:t>
              </a:r>
              <a:endParaRPr lang="zh-TW" altLang="en-US" sz="2800" baseline="-250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7142066" y="2785341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/>
                <a:t>2</a:t>
              </a:r>
              <a:endParaRPr lang="zh-TW" altLang="en-US" sz="2800" baseline="-250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7142066" y="4051573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/>
                <a:t>10</a:t>
              </a:r>
              <a:endParaRPr lang="zh-TW" altLang="en-US" sz="2800" baseline="-25000" dirty="0"/>
            </a:p>
          </p:txBody>
        </p:sp>
      </p:grpSp>
      <p:sp>
        <p:nvSpPr>
          <p:cNvPr id="27" name="文字方塊 26"/>
          <p:cNvSpPr txBox="1"/>
          <p:nvPr/>
        </p:nvSpPr>
        <p:spPr>
          <a:xfrm>
            <a:off x="5106944" y="5737345"/>
            <a:ext cx="3566686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Each dimension represents the confidence of a digit.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048212" y="2883754"/>
            <a:ext cx="86163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is 1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055521" y="3665036"/>
            <a:ext cx="84701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is 2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055521" y="4939005"/>
            <a:ext cx="834766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is 0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 rot="5400000">
            <a:off x="6188216" y="432180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2" name="矩形 31"/>
          <p:cNvSpPr/>
          <p:nvPr/>
        </p:nvSpPr>
        <p:spPr>
          <a:xfrm>
            <a:off x="5115795" y="2944663"/>
            <a:ext cx="619787" cy="4320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0.1</a:t>
            </a:r>
            <a:endParaRPr lang="zh-TW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5115795" y="3669068"/>
            <a:ext cx="619787" cy="4320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0.7</a:t>
            </a:r>
            <a:endParaRPr lang="zh-TW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5096948" y="4938330"/>
            <a:ext cx="656740" cy="4320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0.2</a:t>
            </a:r>
            <a:endParaRPr lang="zh-TW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5007951" y="3577013"/>
            <a:ext cx="1950970" cy="640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7006627" y="3813785"/>
            <a:ext cx="1940923" cy="9033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The image is  “2”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475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4" grpId="0" animBg="1"/>
      <p:bldP spid="16" grpId="0"/>
      <p:bldP spid="17" grpId="0" animBg="1"/>
      <p:bldP spid="18" grpId="0" animBg="1"/>
      <p:bldP spid="19" grpId="0" animBg="1"/>
      <p:bldP spid="20" grpId="0"/>
      <p:bldP spid="27" grpId="0" animBg="1"/>
      <p:bldP spid="28" grpId="0" animBg="1"/>
      <p:bldP spid="29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788413"/>
            <a:ext cx="7886700" cy="4351338"/>
          </a:xfrm>
        </p:spPr>
        <p:txBody>
          <a:bodyPr/>
          <a:lstStyle/>
          <a:p>
            <a:r>
              <a:rPr lang="en-US" altLang="zh-TW" dirty="0"/>
              <a:t>Handwriting Digit Recognition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933" y="3170126"/>
            <a:ext cx="1602442" cy="159223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825017" y="3184640"/>
            <a:ext cx="2034073" cy="1516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Machine</a:t>
            </a:r>
            <a:endParaRPr lang="zh-TW" altLang="en-US" sz="2800" dirty="0"/>
          </a:p>
        </p:txBody>
      </p:sp>
      <p:sp>
        <p:nvSpPr>
          <p:cNvPr id="8" name="向右箭號 7"/>
          <p:cNvSpPr/>
          <p:nvPr/>
        </p:nvSpPr>
        <p:spPr>
          <a:xfrm>
            <a:off x="3095815" y="3530444"/>
            <a:ext cx="714688" cy="847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5951758" y="3540310"/>
            <a:ext cx="714688" cy="847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666447" y="3671695"/>
            <a:ext cx="721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“2”</a:t>
            </a:r>
            <a:endParaRPr lang="zh-TW" altLang="en-US" sz="3200" dirty="0"/>
          </a:p>
        </p:txBody>
      </p:sp>
      <p:grpSp>
        <p:nvGrpSpPr>
          <p:cNvPr id="6" name="群組 5"/>
          <p:cNvGrpSpPr/>
          <p:nvPr/>
        </p:nvGrpSpPr>
        <p:grpSpPr>
          <a:xfrm>
            <a:off x="2462115" y="2538616"/>
            <a:ext cx="600084" cy="2625052"/>
            <a:chOff x="2462115" y="2538616"/>
            <a:chExt cx="600084" cy="2625052"/>
          </a:xfrm>
        </p:grpSpPr>
        <p:sp>
          <p:nvSpPr>
            <p:cNvPr id="12" name="矩形 11"/>
            <p:cNvSpPr/>
            <p:nvPr/>
          </p:nvSpPr>
          <p:spPr>
            <a:xfrm>
              <a:off x="2462115" y="2538616"/>
              <a:ext cx="498951" cy="2625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530503" y="325630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536321" y="2685980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1748135"/>
                </p:ext>
              </p:extLst>
            </p:nvPr>
          </p:nvGraphicFramePr>
          <p:xfrm>
            <a:off x="2549020" y="2590730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13" name="方程式" r:id="rId5" imgW="152280" imgH="215640" progId="Equation.3">
                    <p:embed/>
                  </p:oleObj>
                </mc:Choice>
                <mc:Fallback>
                  <p:oleObj name="方程式" r:id="rId5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9020" y="2590730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8351405"/>
                </p:ext>
              </p:extLst>
            </p:nvPr>
          </p:nvGraphicFramePr>
          <p:xfrm>
            <a:off x="2554316" y="3173459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14" name="方程式" r:id="rId7" imgW="164880" imgH="215640" progId="Equation.3">
                    <p:embed/>
                  </p:oleObj>
                </mc:Choice>
                <mc:Fallback>
                  <p:oleObj name="方程式" r:id="rId7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4316" y="3173459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矩形 16"/>
            <p:cNvSpPr/>
            <p:nvPr/>
          </p:nvSpPr>
          <p:spPr>
            <a:xfrm>
              <a:off x="2540028" y="4654066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5344105"/>
                </p:ext>
              </p:extLst>
            </p:nvPr>
          </p:nvGraphicFramePr>
          <p:xfrm>
            <a:off x="2468105" y="4557299"/>
            <a:ext cx="544512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15" name="方程式" r:id="rId9" imgW="253800" imgH="228600" progId="Equation.3">
                    <p:embed/>
                  </p:oleObj>
                </mc:Choice>
                <mc:Fallback>
                  <p:oleObj name="方程式" r:id="rId9" imgW="2538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8105" y="4557299"/>
                          <a:ext cx="544512" cy="488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文字方塊 18"/>
            <p:cNvSpPr txBox="1"/>
            <p:nvPr/>
          </p:nvSpPr>
          <p:spPr>
            <a:xfrm rot="5400000">
              <a:off x="2415960" y="3939008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745418" y="2501358"/>
            <a:ext cx="642352" cy="2642877"/>
            <a:chOff x="7142066" y="1987121"/>
            <a:chExt cx="642352" cy="2642877"/>
          </a:xfrm>
        </p:grpSpPr>
        <p:sp>
          <p:nvSpPr>
            <p:cNvPr id="21" name="矩形 20"/>
            <p:cNvSpPr/>
            <p:nvPr/>
          </p:nvSpPr>
          <p:spPr>
            <a:xfrm>
              <a:off x="7142066" y="2004946"/>
              <a:ext cx="498951" cy="2625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 rot="5400000">
              <a:off x="7084256" y="3505942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153349" y="1987121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/>
                <a:t>1</a:t>
              </a:r>
              <a:endParaRPr lang="zh-TW" altLang="en-US" sz="2800" baseline="-250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7142066" y="2785341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/>
                <a:t>2</a:t>
              </a:r>
              <a:endParaRPr lang="zh-TW" altLang="en-US" sz="2800" baseline="-250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7142066" y="4051573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/>
                <a:t>10</a:t>
              </a:r>
              <a:endParaRPr lang="zh-TW" altLang="en-US" sz="2800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749382" y="4801774"/>
                <a:ext cx="2207720" cy="435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382" y="4801774"/>
                <a:ext cx="2207720" cy="43576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997253" y="5438668"/>
                <a:ext cx="5689600" cy="954107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In deep learning, the function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represented by neural network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253" y="5438668"/>
                <a:ext cx="5689600" cy="95410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75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9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342192"/>
              </p:ext>
            </p:extLst>
          </p:nvPr>
        </p:nvGraphicFramePr>
        <p:xfrm>
          <a:off x="3437393" y="2894648"/>
          <a:ext cx="5324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34" name="方程式" r:id="rId4" imgW="1917360" imgH="215640" progId="Equation.3">
                  <p:embed/>
                </p:oleObj>
              </mc:Choice>
              <mc:Fallback>
                <p:oleObj name="方程式" r:id="rId4" imgW="1917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7393" y="2894648"/>
                        <a:ext cx="5324475" cy="596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Element of Neural Network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4227506" y="1902037"/>
                <a:ext cx="16440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506" y="1902037"/>
                <a:ext cx="1644040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2082333" y="2938572"/>
            <a:ext cx="622890" cy="22193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5697288" y="4441558"/>
            <a:ext cx="80468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771942" y="5463176"/>
            <a:ext cx="596697" cy="584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97648" y="2850704"/>
            <a:ext cx="596697" cy="28070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stCxn id="18" idx="3"/>
            <a:endCxn id="22" idx="1"/>
          </p:cNvCxnSpPr>
          <p:nvPr/>
        </p:nvCxnSpPr>
        <p:spPr>
          <a:xfrm flipV="1">
            <a:off x="1686725" y="4452003"/>
            <a:ext cx="2145559" cy="7888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4986856" y="3943097"/>
            <a:ext cx="941612" cy="9416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64104"/>
              </p:ext>
            </p:extLst>
          </p:nvPr>
        </p:nvGraphicFramePr>
        <p:xfrm>
          <a:off x="4515922" y="4054524"/>
          <a:ext cx="3524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35" name="方程式" r:id="rId7" imgW="126720" imgH="126720" progId="Equation.3">
                  <p:embed/>
                </p:oleObj>
              </mc:Choice>
              <mc:Fallback>
                <p:oleObj name="方程式" r:id="rId7" imgW="1267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5922" y="4054524"/>
                        <a:ext cx="352425" cy="350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688913"/>
              </p:ext>
            </p:extLst>
          </p:nvPr>
        </p:nvGraphicFramePr>
        <p:xfrm>
          <a:off x="2140424" y="2959301"/>
          <a:ext cx="49371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36" name="方程式" r:id="rId9" imgW="177480" imgH="215640" progId="Equation.3">
                  <p:embed/>
                </p:oleObj>
              </mc:Choice>
              <mc:Fallback>
                <p:oleObj name="方程式" r:id="rId9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0424" y="2959301"/>
                        <a:ext cx="493713" cy="595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799279"/>
              </p:ext>
            </p:extLst>
          </p:nvPr>
        </p:nvGraphicFramePr>
        <p:xfrm>
          <a:off x="2144274" y="3595555"/>
          <a:ext cx="52863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37" name="方程式" r:id="rId11" imgW="190440" imgH="215640" progId="Equation.3">
                  <p:embed/>
                </p:oleObj>
              </mc:Choice>
              <mc:Fallback>
                <p:oleObj name="方程式" r:id="rId11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274" y="3595555"/>
                        <a:ext cx="528638" cy="595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923169"/>
              </p:ext>
            </p:extLst>
          </p:nvPr>
        </p:nvGraphicFramePr>
        <p:xfrm>
          <a:off x="2140424" y="4374405"/>
          <a:ext cx="598487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38" name="方程式" r:id="rId13" imgW="215640" imgH="215640" progId="Equation.3">
                  <p:embed/>
                </p:oleObj>
              </mc:Choice>
              <mc:Fallback>
                <p:oleObj name="方程式" r:id="rId13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0424" y="4374405"/>
                        <a:ext cx="598487" cy="595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線單箭頭接點 11"/>
          <p:cNvCxnSpPr/>
          <p:nvPr/>
        </p:nvCxnSpPr>
        <p:spPr>
          <a:xfrm flipV="1">
            <a:off x="4173798" y="4421401"/>
            <a:ext cx="80468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7" idx="3"/>
            <a:endCxn id="22" idx="1"/>
          </p:cNvCxnSpPr>
          <p:nvPr/>
        </p:nvCxnSpPr>
        <p:spPr>
          <a:xfrm>
            <a:off x="1674694" y="4024747"/>
            <a:ext cx="2157590" cy="4272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22" idx="1"/>
          </p:cNvCxnSpPr>
          <p:nvPr/>
        </p:nvCxnSpPr>
        <p:spPr>
          <a:xfrm>
            <a:off x="1694345" y="3166471"/>
            <a:ext cx="2137939" cy="12855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 rot="5400000">
            <a:off x="1104498" y="4511686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599115"/>
              </p:ext>
            </p:extLst>
          </p:nvPr>
        </p:nvGraphicFramePr>
        <p:xfrm>
          <a:off x="1179394" y="2807928"/>
          <a:ext cx="4953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39" name="方程式" r:id="rId15" imgW="177480" imgH="228600" progId="Equation.3">
                  <p:embed/>
                </p:oleObj>
              </mc:Choice>
              <mc:Fallback>
                <p:oleObj name="方程式" r:id="rId15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394" y="2807928"/>
                        <a:ext cx="495300" cy="630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680723"/>
              </p:ext>
            </p:extLst>
          </p:nvPr>
        </p:nvGraphicFramePr>
        <p:xfrm>
          <a:off x="1179394" y="3709628"/>
          <a:ext cx="4953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40" name="方程式" r:id="rId17" imgW="177480" imgH="228600" progId="Equation.3">
                  <p:embed/>
                </p:oleObj>
              </mc:Choice>
              <mc:Fallback>
                <p:oleObj name="方程式" r:id="rId17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394" y="3709628"/>
                        <a:ext cx="495300" cy="630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425429"/>
              </p:ext>
            </p:extLst>
          </p:nvPr>
        </p:nvGraphicFramePr>
        <p:xfrm>
          <a:off x="1153325" y="4925746"/>
          <a:ext cx="5334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41" name="方程式" r:id="rId19" imgW="190440" imgH="228600" progId="Equation.3">
                  <p:embed/>
                </p:oleObj>
              </mc:Choice>
              <mc:Fallback>
                <p:oleObj name="方程式" r:id="rId19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3325" y="4925746"/>
                        <a:ext cx="533400" cy="630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群組 20"/>
          <p:cNvGrpSpPr/>
          <p:nvPr/>
        </p:nvGrpSpPr>
        <p:grpSpPr>
          <a:xfrm>
            <a:off x="3832284" y="4191843"/>
            <a:ext cx="520319" cy="520319"/>
            <a:chOff x="3342651" y="3507082"/>
            <a:chExt cx="520319" cy="520319"/>
          </a:xfrm>
        </p:grpSpPr>
        <p:sp>
          <p:nvSpPr>
            <p:cNvPr id="22" name="矩形 21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23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42" name="方程式" r:id="rId21" imgW="139680" imgH="139680" progId="Equation.3">
                    <p:embed/>
                  </p:oleObj>
                </mc:Choice>
                <mc:Fallback>
                  <p:oleObj name="方程式" r:id="rId21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195241"/>
              </p:ext>
            </p:extLst>
          </p:nvPr>
        </p:nvGraphicFramePr>
        <p:xfrm>
          <a:off x="3889980" y="5545694"/>
          <a:ext cx="3540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43" name="方程式" r:id="rId23" imgW="126720" imgH="177480" progId="Equation.3">
                  <p:embed/>
                </p:oleObj>
              </mc:Choice>
              <mc:Fallback>
                <p:oleObj name="方程式" r:id="rId23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980" y="5545694"/>
                        <a:ext cx="354012" cy="488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線單箭頭接點 24"/>
          <p:cNvCxnSpPr/>
          <p:nvPr/>
        </p:nvCxnSpPr>
        <p:spPr>
          <a:xfrm flipV="1">
            <a:off x="4083491" y="4722606"/>
            <a:ext cx="0" cy="7547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254858"/>
              </p:ext>
            </p:extLst>
          </p:nvPr>
        </p:nvGraphicFramePr>
        <p:xfrm>
          <a:off x="5054247" y="4138661"/>
          <a:ext cx="787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44" name="方程式" r:id="rId25" imgW="317160" imgH="215640" progId="Equation.3">
                  <p:embed/>
                </p:oleObj>
              </mc:Choice>
              <mc:Fallback>
                <p:oleObj name="方程式" r:id="rId25" imgW="317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247" y="4138661"/>
                        <a:ext cx="787400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3667975" y="6056796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bias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3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982689"/>
              </p:ext>
            </p:extLst>
          </p:nvPr>
        </p:nvGraphicFramePr>
        <p:xfrm>
          <a:off x="6563805" y="4232275"/>
          <a:ext cx="3524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45" name="方程式" r:id="rId27" imgW="126720" imgH="139680" progId="Equation.3">
                  <p:embed/>
                </p:oleObj>
              </mc:Choice>
              <mc:Fallback>
                <p:oleObj name="方程式" r:id="rId27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3805" y="4232275"/>
                        <a:ext cx="352425" cy="385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字方塊 39"/>
          <p:cNvSpPr txBox="1"/>
          <p:nvPr/>
        </p:nvSpPr>
        <p:spPr>
          <a:xfrm>
            <a:off x="4576141" y="4945347"/>
            <a:ext cx="1894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Activation function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833704" y="5240865"/>
            <a:ext cx="1186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weights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56611" y="1825094"/>
            <a:ext cx="14636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Neuron</a:t>
            </a:r>
            <a:endParaRPr lang="zh-TW" altLang="en-US" sz="3200" b="1" i="1" u="sng" dirty="0"/>
          </a:p>
        </p:txBody>
      </p:sp>
    </p:spTree>
    <p:extLst>
      <p:ext uri="{BB962C8B-B14F-4D97-AF65-F5344CB8AC3E}">
        <p14:creationId xmlns:p14="http://schemas.microsoft.com/office/powerpoint/2010/main" val="360464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" grpId="0" animBg="1"/>
      <p:bldP spid="7" grpId="0" animBg="1"/>
      <p:bldP spid="34" grpId="0"/>
      <p:bldP spid="40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字方塊 63"/>
          <p:cNvSpPr txBox="1"/>
          <p:nvPr/>
        </p:nvSpPr>
        <p:spPr>
          <a:xfrm>
            <a:off x="5837170" y="4824499"/>
            <a:ext cx="1165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Output Layer</a:t>
            </a:r>
            <a:endParaRPr lang="zh-TW" altLang="en-US" sz="2400" b="1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2883916" y="5172079"/>
            <a:ext cx="2066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Hidden Layers</a:t>
            </a:r>
            <a:endParaRPr lang="zh-TW" altLang="en-US" sz="2400" b="1" dirty="0"/>
          </a:p>
        </p:txBody>
      </p:sp>
      <p:sp>
        <p:nvSpPr>
          <p:cNvPr id="66" name="右大括弧 65"/>
          <p:cNvSpPr/>
          <p:nvPr/>
        </p:nvSpPr>
        <p:spPr>
          <a:xfrm rot="5400000">
            <a:off x="3844836" y="3524807"/>
            <a:ext cx="181728" cy="2939290"/>
          </a:xfrm>
          <a:prstGeom prst="rightBrace">
            <a:avLst>
              <a:gd name="adj1" fmla="val 175868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1321462" y="2252513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1120750" y="4829478"/>
            <a:ext cx="928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Input Layer</a:t>
            </a:r>
            <a:endParaRPr lang="zh-TW" altLang="en-US" sz="2400" b="1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Neural Network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93976" y="1770729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138018" y="1770729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Output</a:t>
            </a: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6433736" y="3273292"/>
            <a:ext cx="1018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6543052" y="4519182"/>
            <a:ext cx="9057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6409852" y="2494489"/>
            <a:ext cx="1050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389850" y="297020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395668" y="2399877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737765"/>
              </p:ext>
            </p:extLst>
          </p:nvPr>
        </p:nvGraphicFramePr>
        <p:xfrm>
          <a:off x="1408367" y="2304627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6" name="方程式" r:id="rId4" imgW="152280" imgH="215640" progId="Equation.3">
                  <p:embed/>
                </p:oleObj>
              </mc:Choice>
              <mc:Fallback>
                <p:oleObj name="方程式" r:id="rId4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367" y="2304627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193013"/>
              </p:ext>
            </p:extLst>
          </p:nvPr>
        </p:nvGraphicFramePr>
        <p:xfrm>
          <a:off x="1413663" y="2887356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7" name="方程式" r:id="rId6" imgW="164880" imgH="215640" progId="Equation.3">
                  <p:embed/>
                </p:oleObj>
              </mc:Choice>
              <mc:Fallback>
                <p:oleObj name="方程式" r:id="rId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3663" y="2887356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" name="群組 77"/>
          <p:cNvGrpSpPr/>
          <p:nvPr/>
        </p:nvGrpSpPr>
        <p:grpSpPr>
          <a:xfrm>
            <a:off x="2332137" y="1770729"/>
            <a:ext cx="1134648" cy="3130011"/>
            <a:chOff x="2332137" y="1770729"/>
            <a:chExt cx="1134648" cy="3130011"/>
          </a:xfrm>
        </p:grpSpPr>
        <p:sp>
          <p:nvSpPr>
            <p:cNvPr id="61" name="矩形 60"/>
            <p:cNvSpPr/>
            <p:nvPr/>
          </p:nvSpPr>
          <p:spPr>
            <a:xfrm>
              <a:off x="2504565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2332137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Layer 1</a:t>
              </a:r>
              <a:endParaRPr lang="zh-TW" altLang="en-US" sz="2400" dirty="0"/>
            </a:p>
          </p:txBody>
        </p:sp>
        <p:sp>
          <p:nvSpPr>
            <p:cNvPr id="18" name="橢圓 17"/>
            <p:cNvSpPr/>
            <p:nvPr/>
          </p:nvSpPr>
          <p:spPr>
            <a:xfrm>
              <a:off x="2601675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2604017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2592384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 rot="5400000">
              <a:off x="2589637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sp>
        <p:nvSpPr>
          <p:cNvPr id="22" name="矩形 21"/>
          <p:cNvSpPr/>
          <p:nvPr/>
        </p:nvSpPr>
        <p:spPr>
          <a:xfrm>
            <a:off x="1399375" y="436796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264759"/>
              </p:ext>
            </p:extLst>
          </p:nvPr>
        </p:nvGraphicFramePr>
        <p:xfrm>
          <a:off x="1396259" y="4271709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8" name="方程式" r:id="rId8" imgW="190440" imgH="228600" progId="Equation.3">
                  <p:embed/>
                </p:oleObj>
              </mc:Choice>
              <mc:Fallback>
                <p:oleObj name="方程式" r:id="rId8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6259" y="4271709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字方塊 23"/>
          <p:cNvSpPr txBox="1"/>
          <p:nvPr/>
        </p:nvSpPr>
        <p:spPr>
          <a:xfrm rot="5400000">
            <a:off x="1275307" y="365290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grpSp>
        <p:nvGrpSpPr>
          <p:cNvPr id="79" name="群組 78"/>
          <p:cNvGrpSpPr/>
          <p:nvPr/>
        </p:nvGrpSpPr>
        <p:grpSpPr>
          <a:xfrm>
            <a:off x="3657035" y="1770729"/>
            <a:ext cx="1134648" cy="3113664"/>
            <a:chOff x="3657035" y="1770729"/>
            <a:chExt cx="1134648" cy="3113664"/>
          </a:xfrm>
        </p:grpSpPr>
        <p:sp>
          <p:nvSpPr>
            <p:cNvPr id="62" name="矩形 61"/>
            <p:cNvSpPr/>
            <p:nvPr/>
          </p:nvSpPr>
          <p:spPr>
            <a:xfrm>
              <a:off x="3830151" y="2208525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657035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Layer 2</a:t>
              </a:r>
              <a:endParaRPr lang="zh-TW" altLang="en-US" sz="2400" dirty="0"/>
            </a:p>
          </p:txBody>
        </p:sp>
        <p:sp>
          <p:nvSpPr>
            <p:cNvPr id="25" name="橢圓 24"/>
            <p:cNvSpPr/>
            <p:nvPr/>
          </p:nvSpPr>
          <p:spPr>
            <a:xfrm>
              <a:off x="3917237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3919579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3907946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/>
            <p:cNvSpPr txBox="1"/>
            <p:nvPr/>
          </p:nvSpPr>
          <p:spPr>
            <a:xfrm rot="5400000">
              <a:off x="3905199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5868381" y="1770729"/>
            <a:ext cx="1134648" cy="3130011"/>
            <a:chOff x="5868381" y="1770729"/>
            <a:chExt cx="1134648" cy="3130011"/>
          </a:xfrm>
        </p:grpSpPr>
        <p:sp>
          <p:nvSpPr>
            <p:cNvPr id="63" name="矩形 62"/>
            <p:cNvSpPr/>
            <p:nvPr/>
          </p:nvSpPr>
          <p:spPr>
            <a:xfrm>
              <a:off x="6046929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868381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Layer L</a:t>
              </a:r>
              <a:endParaRPr lang="zh-TW" altLang="en-US" sz="2400" dirty="0"/>
            </a:p>
          </p:txBody>
        </p:sp>
        <p:sp>
          <p:nvSpPr>
            <p:cNvPr id="29" name="橢圓 28"/>
            <p:cNvSpPr/>
            <p:nvPr/>
          </p:nvSpPr>
          <p:spPr>
            <a:xfrm>
              <a:off x="6122773" y="2216766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6125115" y="2976675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6132143" y="4223348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/>
            <p:cNvSpPr txBox="1"/>
            <p:nvPr/>
          </p:nvSpPr>
          <p:spPr>
            <a:xfrm rot="5400000">
              <a:off x="6129396" y="3642478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4600123" y="219186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607072" y="295284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636088" y="416818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grpSp>
        <p:nvGrpSpPr>
          <p:cNvPr id="81" name="群組 80"/>
          <p:cNvGrpSpPr/>
          <p:nvPr/>
        </p:nvGrpSpPr>
        <p:grpSpPr>
          <a:xfrm>
            <a:off x="3166542" y="2522953"/>
            <a:ext cx="753037" cy="2013721"/>
            <a:chOff x="3166542" y="2522953"/>
            <a:chExt cx="753037" cy="2013721"/>
          </a:xfrm>
        </p:grpSpPr>
        <p:cxnSp>
          <p:nvCxnSpPr>
            <p:cNvPr id="36" name="直線單箭頭接點 35"/>
            <p:cNvCxnSpPr>
              <a:stCxn id="18" idx="6"/>
              <a:endCxn id="25" idx="2"/>
            </p:cNvCxnSpPr>
            <p:nvPr/>
          </p:nvCxnSpPr>
          <p:spPr>
            <a:xfrm>
              <a:off x="3175833" y="2522953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>
              <a:off x="3175833" y="331470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/>
            <p:nvPr/>
          </p:nvCxnSpPr>
          <p:spPr>
            <a:xfrm>
              <a:off x="3166542" y="453667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>
              <a:stCxn id="19" idx="6"/>
              <a:endCxn id="25" idx="2"/>
            </p:cNvCxnSpPr>
            <p:nvPr/>
          </p:nvCxnSpPr>
          <p:spPr>
            <a:xfrm flipV="1">
              <a:off x="3178175" y="2522953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18" idx="6"/>
              <a:endCxn id="26" idx="2"/>
            </p:cNvCxnSpPr>
            <p:nvPr/>
          </p:nvCxnSpPr>
          <p:spPr>
            <a:xfrm>
              <a:off x="3175833" y="2522953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18" idx="6"/>
              <a:endCxn id="27" idx="2"/>
            </p:cNvCxnSpPr>
            <p:nvPr/>
          </p:nvCxnSpPr>
          <p:spPr>
            <a:xfrm>
              <a:off x="3175833" y="2522953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19" idx="6"/>
              <a:endCxn id="27" idx="2"/>
            </p:cNvCxnSpPr>
            <p:nvPr/>
          </p:nvCxnSpPr>
          <p:spPr>
            <a:xfrm>
              <a:off x="3178175" y="3301523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20" idx="6"/>
              <a:endCxn id="25" idx="2"/>
            </p:cNvCxnSpPr>
            <p:nvPr/>
          </p:nvCxnSpPr>
          <p:spPr>
            <a:xfrm flipV="1">
              <a:off x="3166542" y="2522953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20" idx="6"/>
              <a:endCxn id="26" idx="2"/>
            </p:cNvCxnSpPr>
            <p:nvPr/>
          </p:nvCxnSpPr>
          <p:spPr>
            <a:xfrm flipV="1">
              <a:off x="3166542" y="3301523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線單箭頭接點 44"/>
          <p:cNvCxnSpPr>
            <a:endCxn id="18" idx="2"/>
          </p:cNvCxnSpPr>
          <p:nvPr/>
        </p:nvCxnSpPr>
        <p:spPr>
          <a:xfrm flipV="1">
            <a:off x="1742275" y="2522953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15" idx="3"/>
            <a:endCxn id="19" idx="2"/>
          </p:cNvCxnSpPr>
          <p:nvPr/>
        </p:nvCxnSpPr>
        <p:spPr>
          <a:xfrm>
            <a:off x="1738568" y="2571327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5" idx="3"/>
            <a:endCxn id="20" idx="2"/>
          </p:cNvCxnSpPr>
          <p:nvPr/>
        </p:nvCxnSpPr>
        <p:spPr>
          <a:xfrm>
            <a:off x="1738568" y="2571327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17" idx="3"/>
            <a:endCxn id="18" idx="2"/>
          </p:cNvCxnSpPr>
          <p:nvPr/>
        </p:nvCxnSpPr>
        <p:spPr>
          <a:xfrm flipV="1">
            <a:off x="1766088" y="2522953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14" idx="3"/>
            <a:endCxn id="19" idx="2"/>
          </p:cNvCxnSpPr>
          <p:nvPr/>
        </p:nvCxnSpPr>
        <p:spPr>
          <a:xfrm>
            <a:off x="1732750" y="3141656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4" idx="3"/>
            <a:endCxn id="20" idx="2"/>
          </p:cNvCxnSpPr>
          <p:nvPr/>
        </p:nvCxnSpPr>
        <p:spPr>
          <a:xfrm>
            <a:off x="1732750" y="3141656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23" idx="3"/>
            <a:endCxn id="18" idx="2"/>
          </p:cNvCxnSpPr>
          <p:nvPr/>
        </p:nvCxnSpPr>
        <p:spPr>
          <a:xfrm flipV="1">
            <a:off x="1804247" y="2522953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3" idx="3"/>
            <a:endCxn id="19" idx="2"/>
          </p:cNvCxnSpPr>
          <p:nvPr/>
        </p:nvCxnSpPr>
        <p:spPr>
          <a:xfrm flipV="1">
            <a:off x="1777878" y="3301523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23" idx="3"/>
            <a:endCxn id="20" idx="2"/>
          </p:cNvCxnSpPr>
          <p:nvPr/>
        </p:nvCxnSpPr>
        <p:spPr>
          <a:xfrm>
            <a:off x="1777878" y="4516129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 rot="5400000">
            <a:off x="7402414" y="367345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7471507" y="2154629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1</a:t>
            </a:r>
            <a:endParaRPr lang="zh-TW" altLang="en-US" sz="2800" baseline="-250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7460224" y="2952849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2</a:t>
            </a:r>
            <a:endParaRPr lang="zh-TW" altLang="en-US" sz="2800" baseline="-250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460224" y="4219081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y</a:t>
            </a:r>
            <a:r>
              <a:rPr lang="en-US" altLang="zh-TW" sz="2800" baseline="-25000" dirty="0" err="1"/>
              <a:t>M</a:t>
            </a:r>
            <a:endParaRPr lang="zh-TW" altLang="en-US" sz="2800" baseline="-250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2136850" y="5937293"/>
            <a:ext cx="5239013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Deep means many hidden layers</a:t>
            </a:r>
            <a:endParaRPr lang="zh-TW" altLang="en-US" sz="2800" dirty="0"/>
          </a:p>
        </p:txBody>
      </p:sp>
      <p:grpSp>
        <p:nvGrpSpPr>
          <p:cNvPr id="82" name="群組 81"/>
          <p:cNvGrpSpPr/>
          <p:nvPr/>
        </p:nvGrpSpPr>
        <p:grpSpPr>
          <a:xfrm>
            <a:off x="5357094" y="2515814"/>
            <a:ext cx="753037" cy="2013721"/>
            <a:chOff x="5357094" y="2515814"/>
            <a:chExt cx="753037" cy="2013721"/>
          </a:xfrm>
        </p:grpSpPr>
        <p:cxnSp>
          <p:nvCxnSpPr>
            <p:cNvPr id="67" name="直線單箭頭接點 66"/>
            <p:cNvCxnSpPr/>
            <p:nvPr/>
          </p:nvCxnSpPr>
          <p:spPr>
            <a:xfrm>
              <a:off x="5366385" y="251581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/>
            <p:nvPr/>
          </p:nvCxnSpPr>
          <p:spPr>
            <a:xfrm>
              <a:off x="5366385" y="3307566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/>
            <p:nvPr/>
          </p:nvCxnSpPr>
          <p:spPr>
            <a:xfrm>
              <a:off x="5357094" y="452953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/>
            <p:nvPr/>
          </p:nvCxnSpPr>
          <p:spPr>
            <a:xfrm flipV="1">
              <a:off x="5368727" y="2515814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/>
            <p:nvPr/>
          </p:nvCxnSpPr>
          <p:spPr>
            <a:xfrm>
              <a:off x="5366385" y="2515814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/>
            <p:nvPr/>
          </p:nvCxnSpPr>
          <p:spPr>
            <a:xfrm>
              <a:off x="5366385" y="2515814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/>
            <p:nvPr/>
          </p:nvCxnSpPr>
          <p:spPr>
            <a:xfrm>
              <a:off x="5368727" y="3294384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/>
            <p:nvPr/>
          </p:nvCxnSpPr>
          <p:spPr>
            <a:xfrm flipV="1">
              <a:off x="5357094" y="2515814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/>
            <p:nvPr/>
          </p:nvCxnSpPr>
          <p:spPr>
            <a:xfrm flipV="1">
              <a:off x="5357094" y="3294384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方塊 2"/>
          <p:cNvSpPr txBox="1"/>
          <p:nvPr/>
        </p:nvSpPr>
        <p:spPr>
          <a:xfrm>
            <a:off x="4984751" y="1165844"/>
            <a:ext cx="118158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neuron</a:t>
            </a:r>
            <a:endParaRPr lang="zh-TW" altLang="en-US" sz="2400" dirty="0"/>
          </a:p>
        </p:txBody>
      </p:sp>
      <p:cxnSp>
        <p:nvCxnSpPr>
          <p:cNvPr id="10" name="直線單箭頭接點 9"/>
          <p:cNvCxnSpPr>
            <a:endCxn id="3" idx="2"/>
          </p:cNvCxnSpPr>
          <p:nvPr/>
        </p:nvCxnSpPr>
        <p:spPr>
          <a:xfrm flipV="1">
            <a:off x="4159624" y="1627509"/>
            <a:ext cx="1415920" cy="94381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19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 animBg="1"/>
      <p:bldP spid="59" grpId="0" animBg="1"/>
      <p:bldP spid="60" grpId="0"/>
      <p:bldP spid="7" grpId="0"/>
      <p:bldP spid="8" grpId="0"/>
      <p:bldP spid="14" grpId="0" animBg="1"/>
      <p:bldP spid="15" grpId="0" animBg="1"/>
      <p:bldP spid="22" grpId="0" animBg="1"/>
      <p:bldP spid="24" grpId="0"/>
      <p:bldP spid="33" grpId="0"/>
      <p:bldP spid="34" grpId="0"/>
      <p:bldP spid="35" grpId="0"/>
      <p:bldP spid="54" grpId="0"/>
      <p:bldP spid="55" grpId="0"/>
      <p:bldP spid="56" grpId="0"/>
      <p:bldP spid="57" grpId="0"/>
      <p:bldP spid="68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字方塊 172"/>
              <p:cNvSpPr txBox="1"/>
              <p:nvPr/>
            </p:nvSpPr>
            <p:spPr>
              <a:xfrm>
                <a:off x="321349" y="5960609"/>
                <a:ext cx="85013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3" name="文字方塊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49" y="5960609"/>
                <a:ext cx="850130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字方塊 152"/>
              <p:cNvSpPr txBox="1"/>
              <p:nvPr/>
            </p:nvSpPr>
            <p:spPr>
              <a:xfrm>
                <a:off x="2399137" y="5965343"/>
                <a:ext cx="515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3" name="文字方塊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137" y="5965343"/>
                <a:ext cx="51569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矩形 77"/>
          <p:cNvSpPr/>
          <p:nvPr/>
        </p:nvSpPr>
        <p:spPr>
          <a:xfrm>
            <a:off x="7180166" y="1554096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3029726" y="1606514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4355312" y="1590167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5766871" y="1606514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1846623" y="1634155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單箭頭接點 92"/>
          <p:cNvCxnSpPr/>
          <p:nvPr/>
        </p:nvCxnSpPr>
        <p:spPr>
          <a:xfrm>
            <a:off x="6153678" y="2654934"/>
            <a:ext cx="1018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6262994" y="3900824"/>
            <a:ext cx="9057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>
            <a:off x="6129794" y="1876131"/>
            <a:ext cx="1050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915011" y="2351848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/>
        </p:nvSpPr>
        <p:spPr>
          <a:xfrm>
            <a:off x="1920829" y="1781519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8" name="Object 12"/>
          <p:cNvGraphicFramePr>
            <a:graphicFrameLocks noChangeAspect="1"/>
          </p:cNvGraphicFramePr>
          <p:nvPr/>
        </p:nvGraphicFramePr>
        <p:xfrm>
          <a:off x="1933528" y="1686269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7" name="方程式" r:id="rId6" imgW="152280" imgH="215640" progId="Equation.3">
                  <p:embed/>
                </p:oleObj>
              </mc:Choice>
              <mc:Fallback>
                <p:oleObj name="方程式" r:id="rId6" imgW="152280" imgH="215640" progId="Equation.3">
                  <p:embed/>
                  <p:pic>
                    <p:nvPicPr>
                      <p:cNvPr id="9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28" y="1686269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12"/>
          <p:cNvGraphicFramePr>
            <a:graphicFrameLocks noChangeAspect="1"/>
          </p:cNvGraphicFramePr>
          <p:nvPr/>
        </p:nvGraphicFramePr>
        <p:xfrm>
          <a:off x="1938824" y="2268998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8" name="方程式" r:id="rId8" imgW="164880" imgH="215640" progId="Equation.3">
                  <p:embed/>
                </p:oleObj>
              </mc:Choice>
              <mc:Fallback>
                <p:oleObj name="方程式" r:id="rId8" imgW="164880" imgH="215640" progId="Equation.3">
                  <p:embed/>
                  <p:pic>
                    <p:nvPicPr>
                      <p:cNvPr id="9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824" y="2268998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橢圓 99"/>
          <p:cNvSpPr/>
          <p:nvPr/>
        </p:nvSpPr>
        <p:spPr>
          <a:xfrm>
            <a:off x="3126836" y="161751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橢圓 100"/>
          <p:cNvSpPr/>
          <p:nvPr/>
        </p:nvSpPr>
        <p:spPr>
          <a:xfrm>
            <a:off x="3129178" y="239608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/>
          <p:cNvSpPr/>
          <p:nvPr/>
        </p:nvSpPr>
        <p:spPr>
          <a:xfrm>
            <a:off x="3117545" y="362409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/>
          <p:cNvSpPr txBox="1"/>
          <p:nvPr/>
        </p:nvSpPr>
        <p:spPr>
          <a:xfrm rot="5400000">
            <a:off x="3114798" y="304639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04" name="矩形 103"/>
          <p:cNvSpPr/>
          <p:nvPr/>
        </p:nvSpPr>
        <p:spPr>
          <a:xfrm>
            <a:off x="1924536" y="3749605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5" name="Object 12"/>
          <p:cNvGraphicFramePr>
            <a:graphicFrameLocks noChangeAspect="1"/>
          </p:cNvGraphicFramePr>
          <p:nvPr/>
        </p:nvGraphicFramePr>
        <p:xfrm>
          <a:off x="1921420" y="3653351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9" name="方程式" r:id="rId10" imgW="190440" imgH="228600" progId="Equation.3">
                  <p:embed/>
                </p:oleObj>
              </mc:Choice>
              <mc:Fallback>
                <p:oleObj name="方程式" r:id="rId10" imgW="190440" imgH="228600" progId="Equation.3">
                  <p:embed/>
                  <p:pic>
                    <p:nvPicPr>
                      <p:cNvPr id="10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1420" y="3653351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文字方塊 105"/>
          <p:cNvSpPr txBox="1"/>
          <p:nvPr/>
        </p:nvSpPr>
        <p:spPr>
          <a:xfrm rot="5400000">
            <a:off x="1800468" y="303454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07" name="橢圓 106"/>
          <p:cNvSpPr/>
          <p:nvPr/>
        </p:nvSpPr>
        <p:spPr>
          <a:xfrm>
            <a:off x="4442398" y="161751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/>
          <p:cNvSpPr/>
          <p:nvPr/>
        </p:nvSpPr>
        <p:spPr>
          <a:xfrm>
            <a:off x="4444740" y="239608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/>
          <p:cNvSpPr/>
          <p:nvPr/>
        </p:nvSpPr>
        <p:spPr>
          <a:xfrm>
            <a:off x="4433107" y="3624098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文字方塊 109"/>
          <p:cNvSpPr txBox="1"/>
          <p:nvPr/>
        </p:nvSpPr>
        <p:spPr>
          <a:xfrm rot="5400000">
            <a:off x="4430360" y="304639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11" name="橢圓 110"/>
          <p:cNvSpPr/>
          <p:nvPr/>
        </p:nvSpPr>
        <p:spPr>
          <a:xfrm>
            <a:off x="5842715" y="1598408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橢圓 111"/>
          <p:cNvSpPr/>
          <p:nvPr/>
        </p:nvSpPr>
        <p:spPr>
          <a:xfrm>
            <a:off x="5845057" y="2358317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橢圓 112"/>
          <p:cNvSpPr/>
          <p:nvPr/>
        </p:nvSpPr>
        <p:spPr>
          <a:xfrm>
            <a:off x="5852085" y="3604990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文字方塊 113"/>
          <p:cNvSpPr txBox="1"/>
          <p:nvPr/>
        </p:nvSpPr>
        <p:spPr>
          <a:xfrm rot="5400000">
            <a:off x="5849338" y="302412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5014443" y="155893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5032066" y="234443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5044246" y="360072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118" name="直線單箭頭接點 117"/>
          <p:cNvCxnSpPr>
            <a:stCxn id="100" idx="6"/>
            <a:endCxn id="107" idx="2"/>
          </p:cNvCxnSpPr>
          <p:nvPr/>
        </p:nvCxnSpPr>
        <p:spPr>
          <a:xfrm>
            <a:off x="3700994" y="1904595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>
            <a:off x="3700994" y="2696347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/>
          <p:nvPr/>
        </p:nvCxnSpPr>
        <p:spPr>
          <a:xfrm>
            <a:off x="3691703" y="3918316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101" idx="6"/>
            <a:endCxn id="107" idx="2"/>
          </p:cNvCxnSpPr>
          <p:nvPr/>
        </p:nvCxnSpPr>
        <p:spPr>
          <a:xfrm flipV="1">
            <a:off x="3703336" y="1904595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stCxn id="100" idx="6"/>
            <a:endCxn id="108" idx="2"/>
          </p:cNvCxnSpPr>
          <p:nvPr/>
        </p:nvCxnSpPr>
        <p:spPr>
          <a:xfrm>
            <a:off x="3700994" y="1904595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>
            <a:stCxn id="100" idx="6"/>
            <a:endCxn id="109" idx="2"/>
          </p:cNvCxnSpPr>
          <p:nvPr/>
        </p:nvCxnSpPr>
        <p:spPr>
          <a:xfrm>
            <a:off x="3700994" y="1904595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101" idx="6"/>
            <a:endCxn id="109" idx="2"/>
          </p:cNvCxnSpPr>
          <p:nvPr/>
        </p:nvCxnSpPr>
        <p:spPr>
          <a:xfrm>
            <a:off x="3703336" y="2683165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>
            <a:stCxn id="102" idx="6"/>
            <a:endCxn id="107" idx="2"/>
          </p:cNvCxnSpPr>
          <p:nvPr/>
        </p:nvCxnSpPr>
        <p:spPr>
          <a:xfrm flipV="1">
            <a:off x="3691703" y="1904595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102" idx="6"/>
            <a:endCxn id="108" idx="2"/>
          </p:cNvCxnSpPr>
          <p:nvPr/>
        </p:nvCxnSpPr>
        <p:spPr>
          <a:xfrm flipV="1">
            <a:off x="3691703" y="2683165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>
            <a:endCxn id="100" idx="2"/>
          </p:cNvCxnSpPr>
          <p:nvPr/>
        </p:nvCxnSpPr>
        <p:spPr>
          <a:xfrm flipV="1">
            <a:off x="2267436" y="1904595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>
            <a:stCxn id="97" idx="3"/>
            <a:endCxn id="101" idx="2"/>
          </p:cNvCxnSpPr>
          <p:nvPr/>
        </p:nvCxnSpPr>
        <p:spPr>
          <a:xfrm>
            <a:off x="2263729" y="1952969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97" idx="3"/>
            <a:endCxn id="102" idx="2"/>
          </p:cNvCxnSpPr>
          <p:nvPr/>
        </p:nvCxnSpPr>
        <p:spPr>
          <a:xfrm>
            <a:off x="2263729" y="1952969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>
            <a:stCxn id="99" idx="3"/>
            <a:endCxn id="100" idx="2"/>
          </p:cNvCxnSpPr>
          <p:nvPr/>
        </p:nvCxnSpPr>
        <p:spPr>
          <a:xfrm flipV="1">
            <a:off x="2291249" y="1904595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96" idx="3"/>
            <a:endCxn id="101" idx="2"/>
          </p:cNvCxnSpPr>
          <p:nvPr/>
        </p:nvCxnSpPr>
        <p:spPr>
          <a:xfrm>
            <a:off x="2257911" y="2523298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>
            <a:stCxn id="96" idx="3"/>
            <a:endCxn id="102" idx="2"/>
          </p:cNvCxnSpPr>
          <p:nvPr/>
        </p:nvCxnSpPr>
        <p:spPr>
          <a:xfrm>
            <a:off x="2257911" y="2523298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>
            <a:stCxn id="105" idx="3"/>
            <a:endCxn id="100" idx="2"/>
          </p:cNvCxnSpPr>
          <p:nvPr/>
        </p:nvCxnSpPr>
        <p:spPr>
          <a:xfrm flipV="1">
            <a:off x="2329408" y="1904595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>
            <a:stCxn id="105" idx="3"/>
            <a:endCxn id="101" idx="2"/>
          </p:cNvCxnSpPr>
          <p:nvPr/>
        </p:nvCxnSpPr>
        <p:spPr>
          <a:xfrm flipV="1">
            <a:off x="2303039" y="2683165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134"/>
          <p:cNvCxnSpPr>
            <a:stCxn id="105" idx="3"/>
            <a:endCxn id="102" idx="2"/>
          </p:cNvCxnSpPr>
          <p:nvPr/>
        </p:nvCxnSpPr>
        <p:spPr>
          <a:xfrm>
            <a:off x="2303039" y="3897771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 rot="5400000">
            <a:off x="7122356" y="305509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7191449" y="1536271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1</a:t>
            </a:r>
            <a:endParaRPr lang="zh-TW" altLang="en-US" sz="2800" baseline="-25000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7180166" y="2334491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2</a:t>
            </a:r>
            <a:endParaRPr lang="zh-TW" altLang="en-US" sz="2800" baseline="-250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7180166" y="3600723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y</a:t>
            </a:r>
            <a:r>
              <a:rPr lang="en-US" altLang="zh-TW" sz="2800" baseline="-25000" dirty="0" err="1"/>
              <a:t>M</a:t>
            </a:r>
            <a:endParaRPr lang="zh-TW" altLang="en-US" sz="2800" baseline="-25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Neural Network </a:t>
            </a:r>
            <a:endParaRPr lang="zh-TW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318544" y="2185783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79" name="矩形 78"/>
          <p:cNvSpPr/>
          <p:nvPr/>
        </p:nvSpPr>
        <p:spPr>
          <a:xfrm>
            <a:off x="3706747" y="2193987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0" name="矩形 79"/>
          <p:cNvSpPr/>
          <p:nvPr/>
        </p:nvSpPr>
        <p:spPr>
          <a:xfrm>
            <a:off x="5172752" y="2187088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L</a:t>
            </a:r>
            <a:endParaRPr lang="zh-TW" altLang="en-US" sz="2400" baseline="30000" dirty="0"/>
          </a:p>
        </p:txBody>
      </p:sp>
      <p:sp>
        <p:nvSpPr>
          <p:cNvPr id="82" name="矩形 81"/>
          <p:cNvSpPr/>
          <p:nvPr/>
        </p:nvSpPr>
        <p:spPr>
          <a:xfrm>
            <a:off x="4322227" y="2527382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3" name="矩形 82"/>
          <p:cNvSpPr/>
          <p:nvPr/>
        </p:nvSpPr>
        <p:spPr>
          <a:xfrm>
            <a:off x="5812126" y="2503875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b</a:t>
            </a:r>
            <a:r>
              <a:rPr lang="en-US" altLang="zh-TW" sz="2400" baseline="30000" dirty="0" err="1"/>
              <a:t>L</a:t>
            </a:r>
            <a:endParaRPr lang="zh-TW" altLang="en-US" sz="2400" baseline="30000" dirty="0"/>
          </a:p>
        </p:txBody>
      </p:sp>
      <p:sp>
        <p:nvSpPr>
          <p:cNvPr id="88" name="矩形 87"/>
          <p:cNvSpPr/>
          <p:nvPr/>
        </p:nvSpPr>
        <p:spPr>
          <a:xfrm>
            <a:off x="2230673" y="3581029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89" name="矩形 88"/>
          <p:cNvSpPr/>
          <p:nvPr/>
        </p:nvSpPr>
        <p:spPr>
          <a:xfrm>
            <a:off x="3540087" y="3581029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90" name="矩形 89"/>
          <p:cNvSpPr/>
          <p:nvPr/>
        </p:nvSpPr>
        <p:spPr>
          <a:xfrm>
            <a:off x="4875211" y="3594769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92" name="矩形 91"/>
          <p:cNvSpPr/>
          <p:nvPr/>
        </p:nvSpPr>
        <p:spPr>
          <a:xfrm>
            <a:off x="6464825" y="3589712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baseline="30000" dirty="0"/>
          </a:p>
        </p:txBody>
      </p:sp>
      <p:sp>
        <p:nvSpPr>
          <p:cNvPr id="85" name="矩形 84"/>
          <p:cNvSpPr/>
          <p:nvPr/>
        </p:nvSpPr>
        <p:spPr>
          <a:xfrm>
            <a:off x="521225" y="4593012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baseline="30000" dirty="0"/>
          </a:p>
        </p:txBody>
      </p:sp>
      <p:grpSp>
        <p:nvGrpSpPr>
          <p:cNvPr id="6" name="群組 5"/>
          <p:cNvGrpSpPr/>
          <p:nvPr/>
        </p:nvGrpSpPr>
        <p:grpSpPr>
          <a:xfrm>
            <a:off x="1022727" y="4582414"/>
            <a:ext cx="1423980" cy="877076"/>
            <a:chOff x="3047770" y="5664328"/>
            <a:chExt cx="1423980" cy="8770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/>
                <p:cNvSpPr txBox="1"/>
                <p:nvPr/>
              </p:nvSpPr>
              <p:spPr>
                <a:xfrm>
                  <a:off x="3047770" y="5918200"/>
                  <a:ext cx="142398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" name="文字方塊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770" y="5918200"/>
                  <a:ext cx="1423980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717" b="-344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矩形 86"/>
            <p:cNvSpPr/>
            <p:nvPr/>
          </p:nvSpPr>
          <p:spPr>
            <a:xfrm>
              <a:off x="3778163" y="566432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endParaRPr lang="zh-TW" altLang="en-US" sz="2400" dirty="0"/>
            </a:p>
          </p:txBody>
        </p:sp>
      </p:grpSp>
      <p:sp>
        <p:nvSpPr>
          <p:cNvPr id="140" name="矩形 139"/>
          <p:cNvSpPr/>
          <p:nvPr/>
        </p:nvSpPr>
        <p:spPr>
          <a:xfrm>
            <a:off x="5934446" y="5686811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141" name="矩形 140"/>
          <p:cNvSpPr/>
          <p:nvPr/>
        </p:nvSpPr>
        <p:spPr>
          <a:xfrm>
            <a:off x="4112961" y="5708963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142" name="矩形 141"/>
          <p:cNvSpPr/>
          <p:nvPr/>
        </p:nvSpPr>
        <p:spPr>
          <a:xfrm>
            <a:off x="5013903" y="5685008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5514543" y="5880611"/>
            <a:ext cx="36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字方塊 146"/>
              <p:cNvSpPr txBox="1"/>
              <p:nvPr/>
            </p:nvSpPr>
            <p:spPr>
              <a:xfrm>
                <a:off x="3652491" y="5938880"/>
                <a:ext cx="30024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7" name="文字方塊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491" y="5938880"/>
                <a:ext cx="3002489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矩形 148"/>
          <p:cNvSpPr/>
          <p:nvPr/>
        </p:nvSpPr>
        <p:spPr>
          <a:xfrm>
            <a:off x="6876409" y="5703455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150" name="矩形 149"/>
          <p:cNvSpPr/>
          <p:nvPr/>
        </p:nvSpPr>
        <p:spPr>
          <a:xfrm>
            <a:off x="2825706" y="5725607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6521219" y="5892199"/>
            <a:ext cx="36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55" name="矩形 154"/>
          <p:cNvSpPr/>
          <p:nvPr/>
        </p:nvSpPr>
        <p:spPr>
          <a:xfrm>
            <a:off x="8091450" y="5685008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b</a:t>
            </a:r>
            <a:r>
              <a:rPr lang="en-US" altLang="zh-TW" sz="2400" baseline="30000" dirty="0" err="1"/>
              <a:t>L</a:t>
            </a:r>
            <a:endParaRPr lang="zh-TW" altLang="en-US" sz="2400" baseline="30000" dirty="0"/>
          </a:p>
        </p:txBody>
      </p:sp>
      <p:sp>
        <p:nvSpPr>
          <p:cNvPr id="156" name="矩形 155"/>
          <p:cNvSpPr/>
          <p:nvPr/>
        </p:nvSpPr>
        <p:spPr>
          <a:xfrm>
            <a:off x="1129407" y="5718373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L</a:t>
            </a:r>
            <a:endParaRPr lang="zh-TW" altLang="en-US" sz="2400" baseline="30000" dirty="0"/>
          </a:p>
        </p:txBody>
      </p:sp>
      <p:sp>
        <p:nvSpPr>
          <p:cNvPr id="157" name="矩形 156"/>
          <p:cNvSpPr/>
          <p:nvPr/>
        </p:nvSpPr>
        <p:spPr>
          <a:xfrm>
            <a:off x="11333819" y="6349207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7780895" y="5884466"/>
            <a:ext cx="36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60078" y="5819056"/>
            <a:ext cx="719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174" name="矩形 173"/>
          <p:cNvSpPr/>
          <p:nvPr/>
        </p:nvSpPr>
        <p:spPr>
          <a:xfrm>
            <a:off x="2881004" y="2531687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175" name="文字方塊 174"/>
          <p:cNvSpPr txBox="1"/>
          <p:nvPr/>
        </p:nvSpPr>
        <p:spPr>
          <a:xfrm>
            <a:off x="7372935" y="5774436"/>
            <a:ext cx="719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176" name="文字方塊 175"/>
          <p:cNvSpPr txBox="1"/>
          <p:nvPr/>
        </p:nvSpPr>
        <p:spPr>
          <a:xfrm>
            <a:off x="2777295" y="4572908"/>
            <a:ext cx="55395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Using parallel computing techniques to speed up matrix operation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1222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  <p:bldP spid="153" grpId="0"/>
      <p:bldP spid="85" grpId="0" animBg="1"/>
      <p:bldP spid="140" grpId="0" animBg="1"/>
      <p:bldP spid="141" grpId="0" animBg="1"/>
      <p:bldP spid="142" grpId="0" animBg="1"/>
      <p:bldP spid="146" grpId="0"/>
      <p:bldP spid="147" grpId="0"/>
      <p:bldP spid="149" grpId="0" animBg="1"/>
      <p:bldP spid="150" grpId="0" animBg="1"/>
      <p:bldP spid="152" grpId="0"/>
      <p:bldP spid="155" grpId="0" animBg="1"/>
      <p:bldP spid="156" grpId="0" animBg="1"/>
      <p:bldP spid="158" grpId="0"/>
      <p:bldP spid="8" grpId="0"/>
      <p:bldP spid="175" grpId="0"/>
      <p:bldP spid="17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set network parameters</a:t>
            </a:r>
            <a:endParaRPr lang="zh-TW" altLang="en-US" dirty="0"/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18" y="2227843"/>
            <a:ext cx="2130022" cy="211645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07377" y="433132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16 x 16 = 256</a:t>
            </a:r>
            <a:endParaRPr lang="zh-TW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702826" y="1897122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2519723" y="1924763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2588111" y="264245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2593929" y="2072127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9" name="Object 12"/>
          <p:cNvGraphicFramePr>
            <a:graphicFrameLocks noChangeAspect="1"/>
          </p:cNvGraphicFramePr>
          <p:nvPr/>
        </p:nvGraphicFramePr>
        <p:xfrm>
          <a:off x="2606628" y="1976877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5" name="方程式" r:id="rId4" imgW="152280" imgH="215640" progId="Equation.3">
                  <p:embed/>
                </p:oleObj>
              </mc:Choice>
              <mc:Fallback>
                <p:oleObj name="方程式" r:id="rId4" imgW="152280" imgH="215640" progId="Equation.3">
                  <p:embed/>
                  <p:pic>
                    <p:nvPicPr>
                      <p:cNvPr id="4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28" y="1976877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2"/>
          <p:cNvGraphicFramePr>
            <a:graphicFrameLocks noChangeAspect="1"/>
          </p:cNvGraphicFramePr>
          <p:nvPr/>
        </p:nvGraphicFramePr>
        <p:xfrm>
          <a:off x="2611924" y="2559606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6" name="方程式" r:id="rId6" imgW="164880" imgH="215640" progId="Equation.3">
                  <p:embed/>
                </p:oleObj>
              </mc:Choice>
              <mc:Fallback>
                <p:oleObj name="方程式" r:id="rId6" imgW="164880" imgH="215640" progId="Equation.3">
                  <p:embed/>
                  <p:pic>
                    <p:nvPicPr>
                      <p:cNvPr id="5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924" y="2559606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橢圓 52"/>
          <p:cNvSpPr/>
          <p:nvPr/>
        </p:nvSpPr>
        <p:spPr>
          <a:xfrm>
            <a:off x="3799936" y="1908124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3802278" y="2686694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3790645" y="391470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 rot="5400000">
            <a:off x="3787898" y="333699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59" name="矩形 58"/>
          <p:cNvSpPr/>
          <p:nvPr/>
        </p:nvSpPr>
        <p:spPr>
          <a:xfrm>
            <a:off x="2597636" y="404021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2" name="Object 12"/>
          <p:cNvGraphicFramePr>
            <a:graphicFrameLocks noChangeAspect="1"/>
          </p:cNvGraphicFramePr>
          <p:nvPr/>
        </p:nvGraphicFramePr>
        <p:xfrm>
          <a:off x="2525713" y="3943446"/>
          <a:ext cx="5445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7" name="方程式" r:id="rId8" imgW="253800" imgH="228600" progId="Equation.3">
                  <p:embed/>
                </p:oleObj>
              </mc:Choice>
              <mc:Fallback>
                <p:oleObj name="方程式" r:id="rId8" imgW="253800" imgH="228600" progId="Equation.3">
                  <p:embed/>
                  <p:pic>
                    <p:nvPicPr>
                      <p:cNvPr id="6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3943446"/>
                        <a:ext cx="54451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文字方塊 62"/>
          <p:cNvSpPr txBox="1"/>
          <p:nvPr/>
        </p:nvSpPr>
        <p:spPr>
          <a:xfrm rot="5400000">
            <a:off x="2473568" y="332515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5027143" y="184954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5044766" y="263503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5056946" y="389133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75" name="直線單箭頭接點 74"/>
          <p:cNvCxnSpPr>
            <a:stCxn id="53" idx="6"/>
          </p:cNvCxnSpPr>
          <p:nvPr/>
        </p:nvCxnSpPr>
        <p:spPr>
          <a:xfrm>
            <a:off x="4374094" y="2195203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4374094" y="2986955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4364803" y="4208924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54" idx="6"/>
          </p:cNvCxnSpPr>
          <p:nvPr/>
        </p:nvCxnSpPr>
        <p:spPr>
          <a:xfrm flipV="1">
            <a:off x="4376436" y="2195203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stCxn id="53" idx="6"/>
          </p:cNvCxnSpPr>
          <p:nvPr/>
        </p:nvCxnSpPr>
        <p:spPr>
          <a:xfrm>
            <a:off x="4374094" y="2195203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53" idx="6"/>
          </p:cNvCxnSpPr>
          <p:nvPr/>
        </p:nvCxnSpPr>
        <p:spPr>
          <a:xfrm>
            <a:off x="4374094" y="2195203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54" idx="6"/>
          </p:cNvCxnSpPr>
          <p:nvPr/>
        </p:nvCxnSpPr>
        <p:spPr>
          <a:xfrm>
            <a:off x="4376436" y="2973773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55" idx="6"/>
          </p:cNvCxnSpPr>
          <p:nvPr/>
        </p:nvCxnSpPr>
        <p:spPr>
          <a:xfrm flipV="1">
            <a:off x="4364803" y="2195203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stCxn id="55" idx="6"/>
          </p:cNvCxnSpPr>
          <p:nvPr/>
        </p:nvCxnSpPr>
        <p:spPr>
          <a:xfrm flipV="1">
            <a:off x="4364803" y="2973773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53" idx="2"/>
          </p:cNvCxnSpPr>
          <p:nvPr/>
        </p:nvCxnSpPr>
        <p:spPr>
          <a:xfrm flipV="1">
            <a:off x="2940536" y="2195203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47" idx="3"/>
            <a:endCxn id="54" idx="2"/>
          </p:cNvCxnSpPr>
          <p:nvPr/>
        </p:nvCxnSpPr>
        <p:spPr>
          <a:xfrm>
            <a:off x="2936829" y="2243577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47" idx="3"/>
            <a:endCxn id="55" idx="2"/>
          </p:cNvCxnSpPr>
          <p:nvPr/>
        </p:nvCxnSpPr>
        <p:spPr>
          <a:xfrm>
            <a:off x="2936829" y="2243577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52" idx="3"/>
            <a:endCxn id="53" idx="2"/>
          </p:cNvCxnSpPr>
          <p:nvPr/>
        </p:nvCxnSpPr>
        <p:spPr>
          <a:xfrm flipV="1">
            <a:off x="2964349" y="2195203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46" idx="3"/>
            <a:endCxn id="54" idx="2"/>
          </p:cNvCxnSpPr>
          <p:nvPr/>
        </p:nvCxnSpPr>
        <p:spPr>
          <a:xfrm>
            <a:off x="2931011" y="2813906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46" idx="3"/>
            <a:endCxn id="55" idx="2"/>
          </p:cNvCxnSpPr>
          <p:nvPr/>
        </p:nvCxnSpPr>
        <p:spPr>
          <a:xfrm>
            <a:off x="2931011" y="2813906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62" idx="3"/>
            <a:endCxn id="53" idx="2"/>
          </p:cNvCxnSpPr>
          <p:nvPr/>
        </p:nvCxnSpPr>
        <p:spPr>
          <a:xfrm flipV="1">
            <a:off x="3002508" y="2195203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62" idx="3"/>
            <a:endCxn id="54" idx="2"/>
          </p:cNvCxnSpPr>
          <p:nvPr/>
        </p:nvCxnSpPr>
        <p:spPr>
          <a:xfrm flipV="1">
            <a:off x="2976139" y="2973773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62" idx="3"/>
            <a:endCxn id="55" idx="2"/>
          </p:cNvCxnSpPr>
          <p:nvPr/>
        </p:nvCxnSpPr>
        <p:spPr>
          <a:xfrm>
            <a:off x="2976139" y="4188379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手繪多邊形 11"/>
          <p:cNvSpPr/>
          <p:nvPr/>
        </p:nvSpPr>
        <p:spPr>
          <a:xfrm>
            <a:off x="285750" y="1986158"/>
            <a:ext cx="2305050" cy="363941"/>
          </a:xfrm>
          <a:custGeom>
            <a:avLst/>
            <a:gdLst>
              <a:gd name="connsiteX0" fmla="*/ 0 w 2305050"/>
              <a:gd name="connsiteY0" fmla="*/ 374550 h 374550"/>
              <a:gd name="connsiteX1" fmla="*/ 876300 w 2305050"/>
              <a:gd name="connsiteY1" fmla="*/ 6250 h 374550"/>
              <a:gd name="connsiteX2" fmla="*/ 2305050 w 2305050"/>
              <a:gd name="connsiteY2" fmla="*/ 177700 h 37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5050" h="374550">
                <a:moveTo>
                  <a:pt x="0" y="374550"/>
                </a:moveTo>
                <a:cubicBezTo>
                  <a:pt x="246062" y="206804"/>
                  <a:pt x="492125" y="39058"/>
                  <a:pt x="876300" y="6250"/>
                </a:cubicBezTo>
                <a:cubicBezTo>
                  <a:pt x="1260475" y="-26558"/>
                  <a:pt x="1782762" y="75571"/>
                  <a:pt x="2305050" y="1777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 13"/>
          <p:cNvSpPr/>
          <p:nvPr/>
        </p:nvSpPr>
        <p:spPr>
          <a:xfrm>
            <a:off x="419100" y="2159099"/>
            <a:ext cx="2171700" cy="646109"/>
          </a:xfrm>
          <a:custGeom>
            <a:avLst/>
            <a:gdLst>
              <a:gd name="connsiteX0" fmla="*/ 0 w 2171700"/>
              <a:gd name="connsiteY0" fmla="*/ 188909 h 646109"/>
              <a:gd name="connsiteX1" fmla="*/ 1073150 w 2171700"/>
              <a:gd name="connsiteY1" fmla="*/ 23809 h 646109"/>
              <a:gd name="connsiteX2" fmla="*/ 2171700 w 2171700"/>
              <a:gd name="connsiteY2" fmla="*/ 646109 h 64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1700" h="646109">
                <a:moveTo>
                  <a:pt x="0" y="188909"/>
                </a:moveTo>
                <a:cubicBezTo>
                  <a:pt x="355600" y="68259"/>
                  <a:pt x="711200" y="-52391"/>
                  <a:pt x="1073150" y="23809"/>
                </a:cubicBezTo>
                <a:cubicBezTo>
                  <a:pt x="1435100" y="100009"/>
                  <a:pt x="1803400" y="373059"/>
                  <a:pt x="2171700" y="646109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手繪多邊形 21"/>
          <p:cNvSpPr/>
          <p:nvPr/>
        </p:nvSpPr>
        <p:spPr>
          <a:xfrm>
            <a:off x="2152650" y="4202208"/>
            <a:ext cx="463550" cy="243308"/>
          </a:xfrm>
          <a:custGeom>
            <a:avLst/>
            <a:gdLst>
              <a:gd name="connsiteX0" fmla="*/ 0 w 463550"/>
              <a:gd name="connsiteY0" fmla="*/ 0 h 243308"/>
              <a:gd name="connsiteX1" fmla="*/ 101600 w 463550"/>
              <a:gd name="connsiteY1" fmla="*/ 241300 h 243308"/>
              <a:gd name="connsiteX2" fmla="*/ 463550 w 463550"/>
              <a:gd name="connsiteY2" fmla="*/ 95250 h 24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550" h="243308">
                <a:moveTo>
                  <a:pt x="0" y="0"/>
                </a:moveTo>
                <a:cubicBezTo>
                  <a:pt x="12171" y="112712"/>
                  <a:pt x="24342" y="225425"/>
                  <a:pt x="101600" y="241300"/>
                </a:cubicBezTo>
                <a:cubicBezTo>
                  <a:pt x="178858" y="257175"/>
                  <a:pt x="321204" y="176212"/>
                  <a:pt x="463550" y="9525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442303" y="4683917"/>
            <a:ext cx="1661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Ink → 1</a:t>
            </a:r>
          </a:p>
          <a:p>
            <a:r>
              <a:rPr lang="en-US" altLang="zh-TW" sz="2400" dirty="0"/>
              <a:t>No ink → 0</a:t>
            </a:r>
            <a:endParaRPr lang="zh-TW" altLang="en-US" sz="2400" dirty="0"/>
          </a:p>
        </p:txBody>
      </p:sp>
      <p:sp>
        <p:nvSpPr>
          <p:cNvPr id="121" name="矩形 120"/>
          <p:cNvSpPr/>
          <p:nvPr/>
        </p:nvSpPr>
        <p:spPr>
          <a:xfrm>
            <a:off x="6860098" y="1909383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3" name="直線單箭頭接點 122"/>
          <p:cNvCxnSpPr/>
          <p:nvPr/>
        </p:nvCxnSpPr>
        <p:spPr>
          <a:xfrm>
            <a:off x="6166378" y="2945542"/>
            <a:ext cx="6344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/>
          <p:nvPr/>
        </p:nvCxnSpPr>
        <p:spPr>
          <a:xfrm>
            <a:off x="6275694" y="4191432"/>
            <a:ext cx="5251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/>
          <p:nvPr/>
        </p:nvCxnSpPr>
        <p:spPr>
          <a:xfrm>
            <a:off x="6142494" y="2166739"/>
            <a:ext cx="6583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字方塊 129"/>
          <p:cNvSpPr txBox="1"/>
          <p:nvPr/>
        </p:nvSpPr>
        <p:spPr>
          <a:xfrm rot="5400000">
            <a:off x="6802288" y="341037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6871381" y="1891558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1</a:t>
            </a:r>
            <a:endParaRPr lang="zh-TW" altLang="en-US" sz="2800" baseline="-25000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6892479" y="2699867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2</a:t>
            </a:r>
            <a:endParaRPr lang="zh-TW" altLang="en-US" sz="2800" baseline="-25000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6860098" y="3956010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10</a:t>
            </a:r>
            <a:endParaRPr lang="zh-TW" altLang="en-US" sz="2800" baseline="-25000" dirty="0"/>
          </a:p>
        </p:txBody>
      </p:sp>
      <p:sp>
        <p:nvSpPr>
          <p:cNvPr id="137" name="矩形 136"/>
          <p:cNvSpPr/>
          <p:nvPr/>
        </p:nvSpPr>
        <p:spPr>
          <a:xfrm>
            <a:off x="6819698" y="1999228"/>
            <a:ext cx="619787" cy="4320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0.1</a:t>
            </a:r>
            <a:endParaRPr lang="zh-TW" altLang="en-US" sz="2400" dirty="0"/>
          </a:p>
        </p:txBody>
      </p:sp>
      <p:sp>
        <p:nvSpPr>
          <p:cNvPr id="138" name="矩形 137"/>
          <p:cNvSpPr/>
          <p:nvPr/>
        </p:nvSpPr>
        <p:spPr>
          <a:xfrm>
            <a:off x="6819698" y="2723633"/>
            <a:ext cx="619787" cy="4320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0.7</a:t>
            </a:r>
            <a:endParaRPr lang="zh-TW" altLang="en-US" sz="2400" dirty="0"/>
          </a:p>
        </p:txBody>
      </p:sp>
      <p:sp>
        <p:nvSpPr>
          <p:cNvPr id="139" name="矩形 138"/>
          <p:cNvSpPr/>
          <p:nvPr/>
        </p:nvSpPr>
        <p:spPr>
          <a:xfrm>
            <a:off x="6800851" y="3992895"/>
            <a:ext cx="656740" cy="4320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0.2</a:t>
            </a:r>
            <a:endParaRPr lang="zh-TW" altLang="en-US" sz="2400" dirty="0"/>
          </a:p>
        </p:txBody>
      </p:sp>
      <p:sp>
        <p:nvSpPr>
          <p:cNvPr id="140" name="文字方塊 139"/>
          <p:cNvSpPr txBox="1"/>
          <p:nvPr/>
        </p:nvSpPr>
        <p:spPr>
          <a:xfrm>
            <a:off x="5106207" y="5263647"/>
            <a:ext cx="3466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has the maximum value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字方塊 140"/>
              <p:cNvSpPr txBox="1"/>
              <p:nvPr/>
            </p:nvSpPr>
            <p:spPr>
              <a:xfrm>
                <a:off x="2251228" y="4640618"/>
                <a:ext cx="56487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Set the network parameters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sz="2400" dirty="0"/>
                  <a:t> such that ……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41" name="文字方塊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228" y="4640618"/>
                <a:ext cx="5648726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1618" t="-10526" r="-863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2" name="圖片 14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51677" y="5215631"/>
            <a:ext cx="574872" cy="58114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43" name="文字方塊 142"/>
          <p:cNvSpPr txBox="1"/>
          <p:nvPr/>
        </p:nvSpPr>
        <p:spPr>
          <a:xfrm>
            <a:off x="2867621" y="5240015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Input:</a:t>
            </a:r>
            <a:endParaRPr lang="zh-TW" altLang="en-US" sz="2400" dirty="0"/>
          </a:p>
        </p:txBody>
      </p:sp>
      <p:sp>
        <p:nvSpPr>
          <p:cNvPr id="144" name="向右箭號 143"/>
          <p:cNvSpPr/>
          <p:nvPr/>
        </p:nvSpPr>
        <p:spPr>
          <a:xfrm>
            <a:off x="4570509" y="5360426"/>
            <a:ext cx="491685" cy="34125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文字方塊 144"/>
          <p:cNvSpPr txBox="1"/>
          <p:nvPr/>
        </p:nvSpPr>
        <p:spPr>
          <a:xfrm>
            <a:off x="5106207" y="5996123"/>
            <a:ext cx="3466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has the maximum value</a:t>
            </a:r>
            <a:endParaRPr lang="zh-TW" altLang="en-US" sz="24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2867621" y="5972491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Input:</a:t>
            </a:r>
            <a:endParaRPr lang="zh-TW" altLang="en-US" sz="2400" dirty="0"/>
          </a:p>
        </p:txBody>
      </p:sp>
      <p:sp>
        <p:nvSpPr>
          <p:cNvPr id="147" name="向右箭號 146"/>
          <p:cNvSpPr/>
          <p:nvPr/>
        </p:nvSpPr>
        <p:spPr>
          <a:xfrm>
            <a:off x="4570509" y="6092902"/>
            <a:ext cx="491685" cy="34125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8" name="圖片 1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206" y="5948719"/>
            <a:ext cx="605932" cy="60155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49" name="文字方塊 148"/>
          <p:cNvSpPr txBox="1"/>
          <p:nvPr/>
        </p:nvSpPr>
        <p:spPr>
          <a:xfrm>
            <a:off x="7653717" y="1919554"/>
            <a:ext cx="86163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is 1</a:t>
            </a:r>
            <a:endParaRPr lang="zh-TW" altLang="en-US" sz="2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7668337" y="2739277"/>
            <a:ext cx="84701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is 2</a:t>
            </a:r>
            <a:endParaRPr lang="zh-TW" altLang="en-US" sz="24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7680584" y="3966147"/>
            <a:ext cx="834766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is 0</a:t>
            </a:r>
            <a:endParaRPr lang="zh-TW" altLang="en-US" sz="2400" dirty="0"/>
          </a:p>
        </p:txBody>
      </p:sp>
      <p:sp>
        <p:nvSpPr>
          <p:cNvPr id="152" name="矩形 151"/>
          <p:cNvSpPr/>
          <p:nvPr/>
        </p:nvSpPr>
        <p:spPr>
          <a:xfrm>
            <a:off x="3561371" y="5104192"/>
            <a:ext cx="3962706" cy="10707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How to let the neural network achieve this</a:t>
            </a:r>
            <a:endParaRPr lang="zh-TW" altLang="en-US" sz="2800" dirty="0"/>
          </a:p>
        </p:txBody>
      </p:sp>
      <p:sp>
        <p:nvSpPr>
          <p:cNvPr id="153" name="矩形 152"/>
          <p:cNvSpPr/>
          <p:nvPr/>
        </p:nvSpPr>
        <p:spPr>
          <a:xfrm>
            <a:off x="2251228" y="4635910"/>
            <a:ext cx="6424752" cy="204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 rot="5400000">
            <a:off x="4731530" y="2959620"/>
            <a:ext cx="2582833" cy="5232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/>
              <a:t>Softmax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3081028" y="1425674"/>
                <a:ext cx="47651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028" y="1425674"/>
                <a:ext cx="4765151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15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41" grpId="0"/>
      <p:bldP spid="143" grpId="0"/>
      <p:bldP spid="144" grpId="0" animBg="1"/>
      <p:bldP spid="145" grpId="0"/>
      <p:bldP spid="146" grpId="0"/>
      <p:bldP spid="147" grpId="0" animBg="1"/>
      <p:bldP spid="152" grpId="0" animBg="1"/>
      <p:bldP spid="153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Preparing training data: images and their labels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47089" y="5414706"/>
            <a:ext cx="5049822" cy="9054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Using the training data to find the network parameters.</a:t>
            </a:r>
            <a:endParaRPr lang="zh-TW" altLang="en-US" sz="2800" dirty="0"/>
          </a:p>
        </p:txBody>
      </p:sp>
      <p:pic>
        <p:nvPicPr>
          <p:cNvPr id="5" name="圖片 4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516094" y="2815203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圖片 5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140987" y="2815203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圖片 6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765880" y="2815203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8" name="圖片 7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390772" y="2815203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" name="圖片 8"/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515051" y="4169063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" name="圖片 9"/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140987" y="4169063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圖片 10"/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4766923" y="4169063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2" name="圖片 11"/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6392858" y="4169063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3" name="文字方塊 12"/>
          <p:cNvSpPr txBox="1"/>
          <p:nvPr/>
        </p:nvSpPr>
        <p:spPr>
          <a:xfrm>
            <a:off x="2232965" y="2974693"/>
            <a:ext cx="654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“5”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858901" y="2963143"/>
            <a:ext cx="654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“0”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509359" y="2963143"/>
            <a:ext cx="654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“4”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126536" y="2960615"/>
            <a:ext cx="654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“1”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128622" y="4324036"/>
            <a:ext cx="654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“3”</a:t>
            </a:r>
            <a:endParaRPr lang="zh-TW" altLang="en-US" sz="28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511445" y="4350478"/>
            <a:ext cx="654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“1”</a:t>
            </a:r>
            <a:endParaRPr lang="zh-TW" altLang="en-US" sz="28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860987" y="4329092"/>
            <a:ext cx="654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“2”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235051" y="4350478"/>
            <a:ext cx="654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“9”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7307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Cost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960212" y="2617861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2802940" y="2605600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1619837" y="2633241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單箭頭接點 42"/>
          <p:cNvCxnSpPr/>
          <p:nvPr/>
        </p:nvCxnSpPr>
        <p:spPr>
          <a:xfrm>
            <a:off x="5266492" y="3654020"/>
            <a:ext cx="6344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375808" y="4899910"/>
            <a:ext cx="5251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5242608" y="2875217"/>
            <a:ext cx="6583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688225" y="3350934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1694043" y="2780605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9" name="Object 12"/>
          <p:cNvGraphicFramePr>
            <a:graphicFrameLocks noChangeAspect="1"/>
          </p:cNvGraphicFramePr>
          <p:nvPr/>
        </p:nvGraphicFramePr>
        <p:xfrm>
          <a:off x="1706742" y="2685355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5" name="方程式" r:id="rId4" imgW="152280" imgH="215640" progId="Equation.3">
                  <p:embed/>
                </p:oleObj>
              </mc:Choice>
              <mc:Fallback>
                <p:oleObj name="方程式" r:id="rId4" imgW="152280" imgH="215640" progId="Equation.3">
                  <p:embed/>
                  <p:pic>
                    <p:nvPicPr>
                      <p:cNvPr id="4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742" y="2685355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2"/>
          <p:cNvGraphicFramePr>
            <a:graphicFrameLocks noChangeAspect="1"/>
          </p:cNvGraphicFramePr>
          <p:nvPr/>
        </p:nvGraphicFramePr>
        <p:xfrm>
          <a:off x="1712038" y="3268084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6" name="方程式" r:id="rId6" imgW="164880" imgH="215640" progId="Equation.3">
                  <p:embed/>
                </p:oleObj>
              </mc:Choice>
              <mc:Fallback>
                <p:oleObj name="方程式" r:id="rId6" imgW="164880" imgH="215640" progId="Equation.3">
                  <p:embed/>
                  <p:pic>
                    <p:nvPicPr>
                      <p:cNvPr id="5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038" y="3268084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橢圓 52"/>
          <p:cNvSpPr/>
          <p:nvPr/>
        </p:nvSpPr>
        <p:spPr>
          <a:xfrm>
            <a:off x="2900050" y="2616602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2902392" y="3395172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2890759" y="4623184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 rot="5400000">
            <a:off x="2888012" y="404547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59" name="矩形 58"/>
          <p:cNvSpPr/>
          <p:nvPr/>
        </p:nvSpPr>
        <p:spPr>
          <a:xfrm>
            <a:off x="1697750" y="4748691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2" name="Object 12"/>
          <p:cNvGraphicFramePr>
            <a:graphicFrameLocks noChangeAspect="1"/>
          </p:cNvGraphicFramePr>
          <p:nvPr/>
        </p:nvGraphicFramePr>
        <p:xfrm>
          <a:off x="1625827" y="4651924"/>
          <a:ext cx="5445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7" name="方程式" r:id="rId8" imgW="253800" imgH="228600" progId="Equation.3">
                  <p:embed/>
                </p:oleObj>
              </mc:Choice>
              <mc:Fallback>
                <p:oleObj name="方程式" r:id="rId8" imgW="253800" imgH="228600" progId="Equation.3">
                  <p:embed/>
                  <p:pic>
                    <p:nvPicPr>
                      <p:cNvPr id="6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827" y="4651924"/>
                        <a:ext cx="54451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文字方塊 62"/>
          <p:cNvSpPr txBox="1"/>
          <p:nvPr/>
        </p:nvSpPr>
        <p:spPr>
          <a:xfrm rot="5400000">
            <a:off x="1573682" y="403363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4127257" y="2558018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4144880" y="334351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4157060" y="459980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75" name="直線單箭頭接點 74"/>
          <p:cNvCxnSpPr>
            <a:stCxn id="53" idx="6"/>
          </p:cNvCxnSpPr>
          <p:nvPr/>
        </p:nvCxnSpPr>
        <p:spPr>
          <a:xfrm>
            <a:off x="3474208" y="2903681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3474208" y="3695433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3464917" y="4917402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54" idx="6"/>
          </p:cNvCxnSpPr>
          <p:nvPr/>
        </p:nvCxnSpPr>
        <p:spPr>
          <a:xfrm flipV="1">
            <a:off x="3476550" y="2903681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stCxn id="53" idx="6"/>
          </p:cNvCxnSpPr>
          <p:nvPr/>
        </p:nvCxnSpPr>
        <p:spPr>
          <a:xfrm>
            <a:off x="3474208" y="2903681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53" idx="6"/>
          </p:cNvCxnSpPr>
          <p:nvPr/>
        </p:nvCxnSpPr>
        <p:spPr>
          <a:xfrm>
            <a:off x="3474208" y="2903681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54" idx="6"/>
          </p:cNvCxnSpPr>
          <p:nvPr/>
        </p:nvCxnSpPr>
        <p:spPr>
          <a:xfrm>
            <a:off x="3476550" y="3682251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55" idx="6"/>
          </p:cNvCxnSpPr>
          <p:nvPr/>
        </p:nvCxnSpPr>
        <p:spPr>
          <a:xfrm flipV="1">
            <a:off x="3464917" y="2903681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stCxn id="55" idx="6"/>
          </p:cNvCxnSpPr>
          <p:nvPr/>
        </p:nvCxnSpPr>
        <p:spPr>
          <a:xfrm flipV="1">
            <a:off x="3464917" y="3682251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53" idx="2"/>
          </p:cNvCxnSpPr>
          <p:nvPr/>
        </p:nvCxnSpPr>
        <p:spPr>
          <a:xfrm flipV="1">
            <a:off x="2040650" y="2903681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47" idx="3"/>
            <a:endCxn id="54" idx="2"/>
          </p:cNvCxnSpPr>
          <p:nvPr/>
        </p:nvCxnSpPr>
        <p:spPr>
          <a:xfrm>
            <a:off x="2036943" y="2952055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47" idx="3"/>
            <a:endCxn id="55" idx="2"/>
          </p:cNvCxnSpPr>
          <p:nvPr/>
        </p:nvCxnSpPr>
        <p:spPr>
          <a:xfrm>
            <a:off x="2036943" y="2952055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52" idx="3"/>
            <a:endCxn id="53" idx="2"/>
          </p:cNvCxnSpPr>
          <p:nvPr/>
        </p:nvCxnSpPr>
        <p:spPr>
          <a:xfrm flipV="1">
            <a:off x="2064463" y="2903681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46" idx="3"/>
            <a:endCxn id="54" idx="2"/>
          </p:cNvCxnSpPr>
          <p:nvPr/>
        </p:nvCxnSpPr>
        <p:spPr>
          <a:xfrm>
            <a:off x="2031125" y="3522384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46" idx="3"/>
            <a:endCxn id="55" idx="2"/>
          </p:cNvCxnSpPr>
          <p:nvPr/>
        </p:nvCxnSpPr>
        <p:spPr>
          <a:xfrm>
            <a:off x="2031125" y="3522384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62" idx="3"/>
            <a:endCxn id="53" idx="2"/>
          </p:cNvCxnSpPr>
          <p:nvPr/>
        </p:nvCxnSpPr>
        <p:spPr>
          <a:xfrm flipV="1">
            <a:off x="2102622" y="2903681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62" idx="3"/>
            <a:endCxn id="54" idx="2"/>
          </p:cNvCxnSpPr>
          <p:nvPr/>
        </p:nvCxnSpPr>
        <p:spPr>
          <a:xfrm flipV="1">
            <a:off x="2076253" y="3682251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62" idx="3"/>
            <a:endCxn id="55" idx="2"/>
          </p:cNvCxnSpPr>
          <p:nvPr/>
        </p:nvCxnSpPr>
        <p:spPr>
          <a:xfrm>
            <a:off x="2076253" y="4896857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 rot="5400000">
            <a:off x="5902402" y="411885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5971495" y="2600036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1</a:t>
            </a:r>
            <a:endParaRPr lang="zh-TW" altLang="en-US" sz="2800" baseline="-250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5992593" y="3408345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2</a:t>
            </a:r>
            <a:endParaRPr lang="zh-TW" altLang="en-US" sz="2800" baseline="-250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5960212" y="4664488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10</a:t>
            </a:r>
            <a:endParaRPr lang="zh-TW" altLang="en-US" sz="2800" baseline="-25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222534" y="368027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6841544" y="3934728"/>
            <a:ext cx="1014273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Cost </a:t>
            </a:r>
          </a:p>
        </p:txBody>
      </p:sp>
      <p:sp>
        <p:nvSpPr>
          <p:cNvPr id="97" name="矩形 96"/>
          <p:cNvSpPr/>
          <p:nvPr/>
        </p:nvSpPr>
        <p:spPr>
          <a:xfrm>
            <a:off x="5964640" y="2675422"/>
            <a:ext cx="619787" cy="4320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0.2</a:t>
            </a:r>
            <a:endParaRPr lang="zh-TW" altLang="en-US" sz="2400" dirty="0"/>
          </a:p>
        </p:txBody>
      </p:sp>
      <p:sp>
        <p:nvSpPr>
          <p:cNvPr id="100" name="矩形 99"/>
          <p:cNvSpPr/>
          <p:nvPr/>
        </p:nvSpPr>
        <p:spPr>
          <a:xfrm>
            <a:off x="5964641" y="3461006"/>
            <a:ext cx="619787" cy="4320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0.3</a:t>
            </a:r>
            <a:endParaRPr lang="zh-TW" altLang="en-US" sz="2400" dirty="0"/>
          </a:p>
        </p:txBody>
      </p:sp>
      <p:sp>
        <p:nvSpPr>
          <p:cNvPr id="101" name="矩形 100"/>
          <p:cNvSpPr/>
          <p:nvPr/>
        </p:nvSpPr>
        <p:spPr>
          <a:xfrm>
            <a:off x="5960212" y="4701373"/>
            <a:ext cx="690317" cy="4320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0.5</a:t>
            </a:r>
            <a:endParaRPr lang="zh-TW" altLang="en-US" sz="2400" dirty="0"/>
          </a:p>
        </p:txBody>
      </p:sp>
      <p:pic>
        <p:nvPicPr>
          <p:cNvPr id="102" name="圖片 101"/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3875875" y="1658335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3" name="文字方塊 102"/>
          <p:cNvSpPr txBox="1"/>
          <p:nvPr/>
        </p:nvSpPr>
        <p:spPr>
          <a:xfrm>
            <a:off x="4678601" y="1747396"/>
            <a:ext cx="654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“1”</a:t>
            </a:r>
            <a:endParaRPr lang="zh-TW" altLang="en-US" sz="2800" dirty="0"/>
          </a:p>
        </p:txBody>
      </p:sp>
      <p:pic>
        <p:nvPicPr>
          <p:cNvPr id="108" name="圖片 107"/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602038" y="3609330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pSp>
        <p:nvGrpSpPr>
          <p:cNvPr id="11" name="群組 10"/>
          <p:cNvGrpSpPr/>
          <p:nvPr/>
        </p:nvGrpSpPr>
        <p:grpSpPr>
          <a:xfrm>
            <a:off x="7996358" y="2633241"/>
            <a:ext cx="654489" cy="2625052"/>
            <a:chOff x="7996358" y="2461791"/>
            <a:chExt cx="654489" cy="2625052"/>
          </a:xfrm>
        </p:grpSpPr>
        <p:sp>
          <p:nvSpPr>
            <p:cNvPr id="110" name="矩形 109"/>
            <p:cNvSpPr/>
            <p:nvPr/>
          </p:nvSpPr>
          <p:spPr>
            <a:xfrm>
              <a:off x="8062418" y="2461791"/>
              <a:ext cx="498951" cy="262505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文字方塊 110"/>
            <p:cNvSpPr txBox="1"/>
            <p:nvPr/>
          </p:nvSpPr>
          <p:spPr>
            <a:xfrm rot="5400000">
              <a:off x="8004608" y="394803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7996358" y="2508931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1</a:t>
              </a:r>
              <a:endParaRPr lang="zh-TW" altLang="en-US" sz="2800" baseline="-25000" dirty="0"/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8005216" y="3269035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0</a:t>
              </a:r>
              <a:endParaRPr lang="zh-TW" altLang="en-US" sz="2800" baseline="-25000" dirty="0"/>
            </a:p>
          </p:txBody>
        </p:sp>
        <p:sp>
          <p:nvSpPr>
            <p:cNvPr id="114" name="文字方塊 113"/>
            <p:cNvSpPr txBox="1"/>
            <p:nvPr/>
          </p:nvSpPr>
          <p:spPr>
            <a:xfrm>
              <a:off x="7996358" y="4489333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0</a:t>
              </a:r>
              <a:endParaRPr lang="zh-TW" altLang="en-US" sz="2800" baseline="-25000" dirty="0"/>
            </a:p>
          </p:txBody>
        </p:sp>
      </p:grpSp>
      <p:sp>
        <p:nvSpPr>
          <p:cNvPr id="115" name="左-右雙向箭號 114"/>
          <p:cNvSpPr/>
          <p:nvPr/>
        </p:nvSpPr>
        <p:spPr>
          <a:xfrm>
            <a:off x="6737204" y="3516864"/>
            <a:ext cx="1187596" cy="33487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972457" y="1985736"/>
            <a:ext cx="27286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/>
          <p:nvPr/>
        </p:nvCxnSpPr>
        <p:spPr>
          <a:xfrm flipH="1">
            <a:off x="5333454" y="2009006"/>
            <a:ext cx="29872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962038" y="2018335"/>
            <a:ext cx="0" cy="1480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/>
          <p:nvPr/>
        </p:nvCxnSpPr>
        <p:spPr>
          <a:xfrm>
            <a:off x="8320750" y="2018335"/>
            <a:ext cx="0" cy="5817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4801564" y="2616028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橢圓 98"/>
          <p:cNvSpPr/>
          <p:nvPr/>
        </p:nvSpPr>
        <p:spPr>
          <a:xfrm>
            <a:off x="4877408" y="260792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橢圓 103"/>
          <p:cNvSpPr/>
          <p:nvPr/>
        </p:nvSpPr>
        <p:spPr>
          <a:xfrm>
            <a:off x="4879750" y="336783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橢圓 104"/>
          <p:cNvSpPr/>
          <p:nvPr/>
        </p:nvSpPr>
        <p:spPr>
          <a:xfrm>
            <a:off x="4886778" y="4614504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文字方塊 105"/>
          <p:cNvSpPr txBox="1"/>
          <p:nvPr/>
        </p:nvSpPr>
        <p:spPr>
          <a:xfrm rot="5400000">
            <a:off x="4884031" y="403363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614215" y="5626040"/>
            <a:ext cx="67540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Cost can be Euclidean distance or cross entropy of the network output and target 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字方塊 118"/>
              <p:cNvSpPr txBox="1"/>
              <p:nvPr/>
            </p:nvSpPr>
            <p:spPr>
              <a:xfrm>
                <a:off x="2589854" y="521897"/>
                <a:ext cx="609706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Given a set of network parameters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sz="2800" dirty="0"/>
                  <a:t>, each example has a cost value.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19" name="文字方塊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854" y="521897"/>
                <a:ext cx="6097064" cy="954107"/>
              </a:xfrm>
              <a:prstGeom prst="rect">
                <a:avLst/>
              </a:prstGeom>
              <a:blipFill rotWithShape="0">
                <a:blip r:embed="rId11"/>
                <a:stretch>
                  <a:fillRect l="-2100" t="-6410" b="-179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7817449" y="5341282"/>
            <a:ext cx="930639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dirty="0"/>
              <a:t>target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937189" y="4559415"/>
                <a:ext cx="7905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189" y="4559415"/>
                <a:ext cx="790537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7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97" grpId="0" animBg="1"/>
      <p:bldP spid="100" grpId="0" animBg="1"/>
      <p:bldP spid="101" grpId="0" animBg="1"/>
      <p:bldP spid="103" grpId="0"/>
      <p:bldP spid="115" grpId="0" animBg="1"/>
      <p:bldP spid="117" grpId="0"/>
      <p:bldP spid="119" grpId="0"/>
      <p:bldP spid="3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Total Cost</a:t>
            </a:r>
            <a:endParaRPr lang="zh-TW" altLang="en-US" dirty="0"/>
          </a:p>
        </p:txBody>
      </p:sp>
      <p:grpSp>
        <p:nvGrpSpPr>
          <p:cNvPr id="18" name="群組 17"/>
          <p:cNvGrpSpPr/>
          <p:nvPr/>
        </p:nvGrpSpPr>
        <p:grpSpPr>
          <a:xfrm>
            <a:off x="1727768" y="2298174"/>
            <a:ext cx="421911" cy="671513"/>
            <a:chOff x="510563" y="3417283"/>
            <a:chExt cx="421911" cy="671513"/>
          </a:xfrm>
        </p:grpSpPr>
        <p:sp>
          <p:nvSpPr>
            <p:cNvPr id="19" name="矩形 18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510563" y="3522206"/>
              <a:ext cx="4219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1727768" y="3245279"/>
            <a:ext cx="421910" cy="671513"/>
            <a:chOff x="510564" y="3417283"/>
            <a:chExt cx="421910" cy="671513"/>
          </a:xfrm>
        </p:grpSpPr>
        <p:sp>
          <p:nvSpPr>
            <p:cNvPr id="22" name="矩形 21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10564" y="3522206"/>
              <a:ext cx="4219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1723759" y="5606623"/>
            <a:ext cx="429926" cy="671513"/>
            <a:chOff x="506555" y="3417283"/>
            <a:chExt cx="429926" cy="671513"/>
          </a:xfrm>
        </p:grpSpPr>
        <p:sp>
          <p:nvSpPr>
            <p:cNvPr id="25" name="矩形 24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506555" y="3522206"/>
              <a:ext cx="4299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err="1"/>
                <a:t>x</a:t>
              </a:r>
              <a:r>
                <a:rPr lang="en-US" altLang="zh-TW" sz="2400" baseline="30000" dirty="0" err="1"/>
                <a:t>R</a:t>
              </a:r>
              <a:endParaRPr lang="zh-TW" altLang="en-US" sz="2400" baseline="30000" dirty="0"/>
            </a:p>
          </p:txBody>
        </p:sp>
      </p:grpSp>
      <p:sp>
        <p:nvSpPr>
          <p:cNvPr id="27" name="矩形 26"/>
          <p:cNvSpPr/>
          <p:nvPr/>
        </p:nvSpPr>
        <p:spPr>
          <a:xfrm>
            <a:off x="2527693" y="2300745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2527693" y="3239455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2527693" y="5594978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 rot="5400000">
            <a:off x="1585319" y="4930674"/>
            <a:ext cx="82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1" name="文字方塊 30"/>
          <p:cNvSpPr txBox="1"/>
          <p:nvPr/>
        </p:nvSpPr>
        <p:spPr>
          <a:xfrm rot="5400000">
            <a:off x="2658584" y="4919031"/>
            <a:ext cx="82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2096310" y="2633929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2093349" y="3581034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V="1">
            <a:off x="2093348" y="5936557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3496559" y="2628722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3493598" y="3575827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3493597" y="5931350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3895074" y="2298174"/>
            <a:ext cx="428323" cy="671513"/>
            <a:chOff x="507357" y="3417283"/>
            <a:chExt cx="428323" cy="671513"/>
          </a:xfrm>
        </p:grpSpPr>
        <p:sp>
          <p:nvSpPr>
            <p:cNvPr id="39" name="矩形 38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507357" y="3522206"/>
              <a:ext cx="4283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3895074" y="3245279"/>
            <a:ext cx="428323" cy="671513"/>
            <a:chOff x="507358" y="3417283"/>
            <a:chExt cx="428323" cy="671513"/>
          </a:xfrm>
        </p:grpSpPr>
        <p:sp>
          <p:nvSpPr>
            <p:cNvPr id="42" name="矩形 41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507358" y="3522206"/>
              <a:ext cx="4283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3891065" y="5606623"/>
            <a:ext cx="436338" cy="671513"/>
            <a:chOff x="503349" y="3417283"/>
            <a:chExt cx="436338" cy="671513"/>
          </a:xfrm>
        </p:grpSpPr>
        <p:sp>
          <p:nvSpPr>
            <p:cNvPr id="45" name="矩形 44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503349" y="3522206"/>
              <a:ext cx="4363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err="1"/>
                <a:t>y</a:t>
              </a:r>
              <a:r>
                <a:rPr lang="en-US" altLang="zh-TW" sz="2400" baseline="30000" dirty="0" err="1"/>
                <a:t>R</a:t>
              </a:r>
              <a:endParaRPr lang="zh-TW" altLang="en-US" sz="2400" baseline="30000" dirty="0"/>
            </a:p>
          </p:txBody>
        </p:sp>
      </p:grpSp>
      <p:sp>
        <p:nvSpPr>
          <p:cNvPr id="47" name="矩形 46"/>
          <p:cNvSpPr/>
          <p:nvPr/>
        </p:nvSpPr>
        <p:spPr>
          <a:xfrm>
            <a:off x="4913118" y="2298174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p:sp>
        <p:nvSpPr>
          <p:cNvPr id="48" name="矩形 47"/>
          <p:cNvSpPr/>
          <p:nvPr/>
        </p:nvSpPr>
        <p:spPr>
          <a:xfrm>
            <a:off x="4913117" y="3245279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p:sp>
        <p:nvSpPr>
          <p:cNvPr id="49" name="矩形 48"/>
          <p:cNvSpPr/>
          <p:nvPr/>
        </p:nvSpPr>
        <p:spPr>
          <a:xfrm>
            <a:off x="4913117" y="5606623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4902677" y="2471777"/>
                <a:ext cx="3914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677" y="2471777"/>
                <a:ext cx="39145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750" t="-16393" r="-5000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4913117" y="3407287"/>
                <a:ext cx="3980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117" y="3407287"/>
                <a:ext cx="39805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8462" t="-18033" r="-47692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4888687" y="5803879"/>
                <a:ext cx="4224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687" y="5803879"/>
                <a:ext cx="42248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7391" t="-16393" r="-44928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左-右雙向箭號 52"/>
          <p:cNvSpPr/>
          <p:nvPr/>
        </p:nvSpPr>
        <p:spPr>
          <a:xfrm>
            <a:off x="4254704" y="2590148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左-右雙向箭號 53"/>
          <p:cNvSpPr/>
          <p:nvPr/>
        </p:nvSpPr>
        <p:spPr>
          <a:xfrm>
            <a:off x="4249342" y="3510848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左-右雙向箭號 54"/>
          <p:cNvSpPr/>
          <p:nvPr/>
        </p:nvSpPr>
        <p:spPr>
          <a:xfrm>
            <a:off x="4249276" y="5851855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4161190" y="2830046"/>
                <a:ext cx="7882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190" y="2830046"/>
                <a:ext cx="78829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9302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字方塊 58"/>
          <p:cNvSpPr txBox="1"/>
          <p:nvPr/>
        </p:nvSpPr>
        <p:spPr>
          <a:xfrm rot="5400000">
            <a:off x="3746853" y="4967195"/>
            <a:ext cx="82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60" name="文字方塊 59"/>
          <p:cNvSpPr txBox="1"/>
          <p:nvPr/>
        </p:nvSpPr>
        <p:spPr>
          <a:xfrm rot="5400000">
            <a:off x="4749949" y="4954287"/>
            <a:ext cx="82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grpSp>
        <p:nvGrpSpPr>
          <p:cNvPr id="64" name="群組 63"/>
          <p:cNvGrpSpPr/>
          <p:nvPr/>
        </p:nvGrpSpPr>
        <p:grpSpPr>
          <a:xfrm>
            <a:off x="1724616" y="4152253"/>
            <a:ext cx="421910" cy="671513"/>
            <a:chOff x="510564" y="3417283"/>
            <a:chExt cx="421910" cy="671513"/>
          </a:xfrm>
        </p:grpSpPr>
        <p:sp>
          <p:nvSpPr>
            <p:cNvPr id="65" name="矩形 64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510564" y="3522206"/>
              <a:ext cx="4219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3</a:t>
              </a:r>
              <a:endParaRPr lang="zh-TW" altLang="en-US" sz="2400" baseline="30000" dirty="0"/>
            </a:p>
          </p:txBody>
        </p:sp>
      </p:grpSp>
      <p:sp>
        <p:nvSpPr>
          <p:cNvPr id="67" name="矩形 66"/>
          <p:cNvSpPr/>
          <p:nvPr/>
        </p:nvSpPr>
        <p:spPr>
          <a:xfrm>
            <a:off x="2524541" y="4146429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  <a:endParaRPr lang="zh-TW" altLang="en-US" sz="2400" dirty="0"/>
          </a:p>
        </p:txBody>
      </p:sp>
      <p:cxnSp>
        <p:nvCxnSpPr>
          <p:cNvPr id="68" name="直線單箭頭接點 67"/>
          <p:cNvCxnSpPr/>
          <p:nvPr/>
        </p:nvCxnSpPr>
        <p:spPr>
          <a:xfrm flipV="1">
            <a:off x="2090197" y="4488008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3490446" y="4482801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群組 69"/>
          <p:cNvGrpSpPr/>
          <p:nvPr/>
        </p:nvGrpSpPr>
        <p:grpSpPr>
          <a:xfrm>
            <a:off x="3891923" y="4152253"/>
            <a:ext cx="428322" cy="671513"/>
            <a:chOff x="507359" y="3417283"/>
            <a:chExt cx="428322" cy="671513"/>
          </a:xfrm>
        </p:grpSpPr>
        <p:sp>
          <p:nvSpPr>
            <p:cNvPr id="71" name="矩形 70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507359" y="3522206"/>
              <a:ext cx="4283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3</a:t>
              </a:r>
              <a:endParaRPr lang="zh-TW" altLang="en-US" sz="2400" baseline="30000" dirty="0"/>
            </a:p>
          </p:txBody>
        </p:sp>
      </p:grpSp>
      <p:sp>
        <p:nvSpPr>
          <p:cNvPr id="73" name="矩形 72"/>
          <p:cNvSpPr/>
          <p:nvPr/>
        </p:nvSpPr>
        <p:spPr>
          <a:xfrm>
            <a:off x="4909965" y="4152253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/>
              <p:cNvSpPr txBox="1"/>
              <p:nvPr/>
            </p:nvSpPr>
            <p:spPr>
              <a:xfrm>
                <a:off x="4909965" y="4314261"/>
                <a:ext cx="3980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965" y="4314261"/>
                <a:ext cx="39805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8182" t="-18333" r="-4697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左-右雙向箭號 74"/>
          <p:cNvSpPr/>
          <p:nvPr/>
        </p:nvSpPr>
        <p:spPr>
          <a:xfrm>
            <a:off x="4246190" y="4417822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08787" y="1640875"/>
            <a:ext cx="3580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For all training data …</a:t>
            </a:r>
            <a:endParaRPr lang="zh-TW" altLang="en-US" sz="2800" dirty="0"/>
          </a:p>
        </p:txBody>
      </p:sp>
      <p:pic>
        <p:nvPicPr>
          <p:cNvPr id="90" name="圖片 89"/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915322" y="2314599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2" name="圖片 91"/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894572" y="3258994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3" name="圖片 92"/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894572" y="4139587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4" name="圖片 93"/>
          <p:cNvPicPr preferRelativeResize="0"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894572" y="5594978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115440" y="2164095"/>
                <a:ext cx="2683940" cy="1209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440" y="2164095"/>
                <a:ext cx="2683940" cy="120924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5658933" y="4938976"/>
                <a:ext cx="3122536" cy="1408334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Find the network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sz="2800" dirty="0"/>
                  <a:t> that minimize this value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933" y="4938976"/>
                <a:ext cx="3122536" cy="140833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字方塊 76"/>
          <p:cNvSpPr txBox="1"/>
          <p:nvPr/>
        </p:nvSpPr>
        <p:spPr>
          <a:xfrm>
            <a:off x="5546325" y="1650744"/>
            <a:ext cx="1805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Total Cost: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5579001" y="3498631"/>
                <a:ext cx="342594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How bad the network parameters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sz="2800" dirty="0"/>
                  <a:t> is on this task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001" y="3498631"/>
                <a:ext cx="3425940" cy="1384995"/>
              </a:xfrm>
              <a:prstGeom prst="rect">
                <a:avLst/>
              </a:prstGeom>
              <a:blipFill rotWithShape="0">
                <a:blip r:embed="rId14"/>
                <a:stretch>
                  <a:fillRect l="-3559" t="-4405" r="-3025" b="-118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4163084" y="3717652"/>
                <a:ext cx="7948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084" y="3717652"/>
                <a:ext cx="794898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9231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/>
              <p:cNvSpPr txBox="1"/>
              <p:nvPr/>
            </p:nvSpPr>
            <p:spPr>
              <a:xfrm>
                <a:off x="4150147" y="4724821"/>
                <a:ext cx="7948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147" y="4724821"/>
                <a:ext cx="794898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9231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4150869" y="6228426"/>
                <a:ext cx="8193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869" y="6228426"/>
                <a:ext cx="819327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8955" t="-166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35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5" grpId="0" animBg="1"/>
      <p:bldP spid="77" grpId="0"/>
      <p:bldP spid="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 learning </a:t>
            </a:r>
            <a:br>
              <a:rPr lang="en-US" altLang="zh-TW" dirty="0"/>
            </a:br>
            <a:r>
              <a:rPr lang="en-US" altLang="zh-TW" dirty="0"/>
              <a:t>attracts lots of attention.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Google Trends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97040" y="2797284"/>
            <a:ext cx="10369096" cy="342039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79902" y="2535674"/>
            <a:ext cx="6683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Deep learning obtains many exciting results.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28650" y="5898493"/>
            <a:ext cx="9071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2007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305050" y="5898493"/>
            <a:ext cx="9071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2009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169780" y="5898493"/>
            <a:ext cx="9071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2011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916392" y="5898493"/>
            <a:ext cx="9071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2013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663005" y="5898493"/>
            <a:ext cx="9071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2015</a:t>
            </a:r>
            <a:endParaRPr lang="zh-TW" altLang="en-US" sz="2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-274320" y="5883253"/>
            <a:ext cx="94183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向右箭號 12"/>
          <p:cNvSpPr/>
          <p:nvPr/>
        </p:nvSpPr>
        <p:spPr>
          <a:xfrm>
            <a:off x="1113165" y="3193830"/>
            <a:ext cx="728073" cy="396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957666" y="3130340"/>
            <a:ext cx="6441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 talks in this evening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4645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-20166" y="1345273"/>
            <a:ext cx="7092867" cy="5365372"/>
            <a:chOff x="706835" y="2011916"/>
            <a:chExt cx="6113826" cy="462477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835" y="2011916"/>
              <a:ext cx="6113826" cy="458536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3675390" y="6267363"/>
                  <a:ext cx="421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5390" y="6267363"/>
                  <a:ext cx="42184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5714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橢圓 8"/>
          <p:cNvSpPr/>
          <p:nvPr/>
        </p:nvSpPr>
        <p:spPr>
          <a:xfrm>
            <a:off x="1431899" y="5270073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1553145" y="4580623"/>
            <a:ext cx="224999" cy="726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281272" y="150971"/>
            <a:ext cx="3582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Assume there are only two parameters w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and w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in a network.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329120" y="2064816"/>
            <a:ext cx="467868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colors represent the value of C.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562231" y="1948459"/>
                <a:ext cx="246359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Randomly pick a starting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231" y="1948459"/>
                <a:ext cx="2463590" cy="830997"/>
              </a:xfrm>
              <a:prstGeom prst="rect">
                <a:avLst/>
              </a:prstGeom>
              <a:blipFill rotWithShape="0">
                <a:blip r:embed="rId7"/>
                <a:stretch>
                  <a:fillRect l="-3704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547173" y="2880131"/>
                <a:ext cx="246359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the negative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173" y="2880131"/>
                <a:ext cx="2463590" cy="1200329"/>
              </a:xfrm>
              <a:prstGeom prst="rect">
                <a:avLst/>
              </a:prstGeom>
              <a:blipFill rotWithShape="0">
                <a:blip r:embed="rId8"/>
                <a:stretch>
                  <a:fillRect l="-3713" t="-4061" r="-1485" b="-10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7336989" y="4142216"/>
                <a:ext cx="14779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989" y="4142216"/>
                <a:ext cx="1477905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692405" y="5269497"/>
                <a:ext cx="458899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405" y="5269497"/>
                <a:ext cx="458899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1968061" y="4503750"/>
                <a:ext cx="1265026" cy="3693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061" y="4503750"/>
                <a:ext cx="1265026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6528918" y="4636603"/>
                <a:ext cx="246359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Times the learning rate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918" y="4636603"/>
                <a:ext cx="2463590" cy="830997"/>
              </a:xfrm>
              <a:prstGeom prst="rect">
                <a:avLst/>
              </a:prstGeom>
              <a:blipFill rotWithShape="0">
                <a:blip r:embed="rId12"/>
                <a:stretch>
                  <a:fillRect l="-3713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7319958" y="5619542"/>
                <a:ext cx="16759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958" y="5619542"/>
                <a:ext cx="1675972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向右箭號 31"/>
          <p:cNvSpPr/>
          <p:nvPr/>
        </p:nvSpPr>
        <p:spPr>
          <a:xfrm>
            <a:off x="6687063" y="4181135"/>
            <a:ext cx="618875" cy="361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>
            <a:off x="6681378" y="5654219"/>
            <a:ext cx="618875" cy="361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436385" y="5052101"/>
                <a:ext cx="3980705" cy="95885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zh-TW" altLang="en-US" sz="28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TW" altLang="en-US" sz="28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TW" altLang="en-US" sz="28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385" y="5052101"/>
                <a:ext cx="3980705" cy="95885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246276" y="4127807"/>
                <a:ext cx="1435971" cy="369332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76" y="4127807"/>
                <a:ext cx="1435971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/>
          <p:cNvCxnSpPr/>
          <p:nvPr/>
        </p:nvCxnSpPr>
        <p:spPr>
          <a:xfrm flipV="1">
            <a:off x="1574978" y="4358885"/>
            <a:ext cx="284326" cy="9184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6681378" y="1259802"/>
                <a:ext cx="20042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378" y="1259802"/>
                <a:ext cx="2004267" cy="430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1859304" y="1372739"/>
            <a:ext cx="3313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Error Surface</a:t>
            </a:r>
            <a:endParaRPr lang="zh-TW" altLang="en-US" sz="2800" dirty="0"/>
          </a:p>
        </p:txBody>
      </p:sp>
      <p:sp>
        <p:nvSpPr>
          <p:cNvPr id="37" name="橢圓 36"/>
          <p:cNvSpPr/>
          <p:nvPr/>
        </p:nvSpPr>
        <p:spPr>
          <a:xfrm>
            <a:off x="3527815" y="3764991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3776908" y="3666142"/>
                <a:ext cx="458899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908" y="3666142"/>
                <a:ext cx="458899" cy="46166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49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/>
      <p:bldP spid="21" grpId="0" animBg="1"/>
      <p:bldP spid="22" grpId="0"/>
      <p:bldP spid="23" grpId="0"/>
      <p:bldP spid="25" grpId="0"/>
      <p:bldP spid="26" grpId="0" animBg="1"/>
      <p:bldP spid="27" grpId="0" animBg="1"/>
      <p:bldP spid="27" grpId="1" animBg="1"/>
      <p:bldP spid="30" grpId="0"/>
      <p:bldP spid="31" grpId="0"/>
      <p:bldP spid="32" grpId="0" animBg="1"/>
      <p:bldP spid="33" grpId="0" animBg="1"/>
      <p:bldP spid="24" grpId="0" animBg="1"/>
      <p:bldP spid="29" grpId="0" animBg="1"/>
      <p:bldP spid="35" grpId="0"/>
      <p:bldP spid="37" grpId="0" animBg="1"/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-20166" y="1345273"/>
            <a:ext cx="7092867" cy="5365372"/>
            <a:chOff x="706835" y="2011916"/>
            <a:chExt cx="6113826" cy="462477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835" y="2011916"/>
              <a:ext cx="6113826" cy="458536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3675390" y="6267363"/>
                  <a:ext cx="421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5390" y="6267363"/>
                  <a:ext cx="42184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5714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橢圓 8"/>
          <p:cNvSpPr/>
          <p:nvPr/>
        </p:nvSpPr>
        <p:spPr>
          <a:xfrm>
            <a:off x="1431899" y="5270073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547173" y="2880131"/>
                <a:ext cx="246359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the negative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173" y="2880131"/>
                <a:ext cx="2463590" cy="1200329"/>
              </a:xfrm>
              <a:prstGeom prst="rect">
                <a:avLst/>
              </a:prstGeom>
              <a:blipFill rotWithShape="0">
                <a:blip r:embed="rId8"/>
                <a:stretch>
                  <a:fillRect l="-3713" t="-4061" r="-1485" b="-10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7336989" y="4142216"/>
                <a:ext cx="14779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989" y="4142216"/>
                <a:ext cx="1477905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692405" y="5269497"/>
                <a:ext cx="458899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405" y="5269497"/>
                <a:ext cx="458899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6528918" y="4636603"/>
                <a:ext cx="246359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Times the learning rate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918" y="4636603"/>
                <a:ext cx="2463590" cy="830997"/>
              </a:xfrm>
              <a:prstGeom prst="rect">
                <a:avLst/>
              </a:prstGeom>
              <a:blipFill rotWithShape="0">
                <a:blip r:embed="rId12"/>
                <a:stretch>
                  <a:fillRect l="-3713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7319958" y="5619542"/>
                <a:ext cx="16759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958" y="5619542"/>
                <a:ext cx="1675972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向右箭號 31"/>
          <p:cNvSpPr/>
          <p:nvPr/>
        </p:nvSpPr>
        <p:spPr>
          <a:xfrm>
            <a:off x="6687063" y="4181135"/>
            <a:ext cx="618875" cy="361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>
            <a:off x="6681378" y="5654219"/>
            <a:ext cx="618875" cy="361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1574978" y="4358885"/>
            <a:ext cx="284326" cy="9184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1809148" y="4154270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2069654" y="4153694"/>
                <a:ext cx="458899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654" y="4153694"/>
                <a:ext cx="458899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/>
          <p:cNvCxnSpPr/>
          <p:nvPr/>
        </p:nvCxnSpPr>
        <p:spPr>
          <a:xfrm flipV="1">
            <a:off x="1968061" y="3942136"/>
            <a:ext cx="267554" cy="2389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2349553" y="3895971"/>
                <a:ext cx="1258421" cy="3693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553" y="3895971"/>
                <a:ext cx="1258421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665867" y="3478955"/>
                <a:ext cx="1429366" cy="369332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67" y="3478955"/>
                <a:ext cx="1429366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單箭頭接點 37"/>
          <p:cNvCxnSpPr/>
          <p:nvPr/>
        </p:nvCxnSpPr>
        <p:spPr>
          <a:xfrm flipV="1">
            <a:off x="1928821" y="3893346"/>
            <a:ext cx="389681" cy="3233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2304108" y="3710295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2721746" y="3818353"/>
                <a:ext cx="1265026" cy="3693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746" y="3818353"/>
                <a:ext cx="1265026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2151304" y="3243206"/>
                <a:ext cx="1435970" cy="369332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304" y="3243206"/>
                <a:ext cx="1435970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1802411" y="3377289"/>
                <a:ext cx="458899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411" y="3377289"/>
                <a:ext cx="458899" cy="461665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單箭頭接點 42"/>
          <p:cNvCxnSpPr/>
          <p:nvPr/>
        </p:nvCxnSpPr>
        <p:spPr>
          <a:xfrm flipV="1">
            <a:off x="2508484" y="3710295"/>
            <a:ext cx="526048" cy="614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V="1">
            <a:off x="2504477" y="3735101"/>
            <a:ext cx="305685" cy="356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859304" y="1644462"/>
            <a:ext cx="3876724" cy="9453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Eventually, we would reach a minima …..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6562231" y="1948459"/>
                <a:ext cx="246359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Randomly pick a starting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231" y="1948459"/>
                <a:ext cx="2463590" cy="830997"/>
              </a:xfrm>
              <a:prstGeom prst="rect">
                <a:avLst/>
              </a:prstGeom>
              <a:blipFill rotWithShape="0">
                <a:blip r:embed="rId21"/>
                <a:stretch>
                  <a:fillRect l="-3704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57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  <p:bldP spid="36" grpId="0" animBg="1"/>
      <p:bldP spid="36" grpId="1" animBg="1"/>
      <p:bldP spid="37" grpId="0" animBg="1"/>
      <p:bldP spid="37" grpId="1" animBg="1"/>
      <p:bldP spid="39" grpId="0" animBg="1"/>
      <p:bldP spid="40" grpId="0" animBg="1"/>
      <p:bldP spid="40" grpId="1" animBg="1"/>
      <p:bldP spid="41" grpId="0" animBg="1"/>
      <p:bldP spid="4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27700" y="1901893"/>
          <a:ext cx="7288600" cy="402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2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Layer</a:t>
                      </a:r>
                      <a:r>
                        <a:rPr lang="en-US" altLang="zh-TW" sz="2400" baseline="0" dirty="0"/>
                        <a:t> X</a:t>
                      </a:r>
                      <a:r>
                        <a:rPr lang="en-US" altLang="zh-TW" sz="2400" dirty="0"/>
                        <a:t> Size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Word Error Rate (%)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Layer</a:t>
                      </a:r>
                      <a:r>
                        <a:rPr lang="en-US" altLang="zh-TW" sz="2400" baseline="0" dirty="0"/>
                        <a:t> X</a:t>
                      </a:r>
                      <a:r>
                        <a:rPr lang="en-US" altLang="zh-TW" sz="2400" dirty="0"/>
                        <a:t> Size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Word Error Rate (%)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24.2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2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20.4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18.4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4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17.8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5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17.2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X 3772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22.5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7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17.1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 X 4634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22.6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 X</a:t>
                      </a:r>
                      <a:r>
                        <a:rPr lang="en-US" altLang="zh-TW" sz="2400" baseline="0" dirty="0"/>
                        <a:t> 16k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22.1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Deeper is Better?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29440" y="6051166"/>
            <a:ext cx="783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Arial" panose="020B0604020202020204" pitchFamily="34" charset="0"/>
              </a:rPr>
              <a:t>Seide</a:t>
            </a:r>
            <a:r>
              <a:rPr lang="en-US" altLang="zh-TW" dirty="0">
                <a:latin typeface="Arial" panose="020B0604020202020204" pitchFamily="34" charset="0"/>
              </a:rPr>
              <a:t>, Frank, Gang Li, and Dong Yu. "Conversational Speech Transcription Using Context-Dependent Deep Neural Networks." </a:t>
            </a:r>
            <a:r>
              <a:rPr lang="en-US" altLang="zh-TW" i="1" dirty="0" err="1">
                <a:latin typeface="Arial" panose="020B0604020202020204" pitchFamily="34" charset="0"/>
              </a:rPr>
              <a:t>Interspeech</a:t>
            </a:r>
            <a:r>
              <a:rPr lang="en-US" altLang="zh-TW" dirty="0">
                <a:latin typeface="Arial" panose="020B0604020202020204" pitchFamily="34" charset="0"/>
              </a:rPr>
              <a:t>. 2011.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1999" y="1276350"/>
            <a:ext cx="3943350" cy="4711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747016" y="3221075"/>
            <a:ext cx="37695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Not surprised, more parameters, better performance 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7699" y="1901893"/>
            <a:ext cx="3644299" cy="40233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3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507376" y="1631048"/>
            <a:ext cx="2689840" cy="280912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Universality Theorem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26190" y="4404313"/>
            <a:ext cx="29306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Reference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for the reason: </a:t>
            </a:r>
            <a:r>
              <a:rPr lang="zh-TW" altLang="en-US" u="sng" dirty="0"/>
              <a:t>http://neuralnetworksanddeeplearning.com/chap4.html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935342" y="1893033"/>
            <a:ext cx="4390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Any continuous function f</a:t>
            </a:r>
            <a:endParaRPr lang="zh-TW" altLang="en-US" sz="2800" dirty="0"/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1805231" y="2579752"/>
          <a:ext cx="2342046" cy="63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9" name="方程式" r:id="rId5" imgW="850680" imgH="228600" progId="Equation.3">
                  <p:embed/>
                </p:oleObj>
              </mc:Choice>
              <mc:Fallback>
                <p:oleObj name="方程式" r:id="rId5" imgW="850680" imgH="22860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5231" y="2579752"/>
                        <a:ext cx="2342046" cy="63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874966" y="3364330"/>
            <a:ext cx="43908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Can be realized by a network with one hidden layer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65786" y="4430840"/>
            <a:ext cx="4220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(given </a:t>
            </a:r>
            <a:r>
              <a:rPr lang="en-US" altLang="zh-TW" sz="2800" b="1" dirty="0"/>
              <a:t>enough</a:t>
            </a:r>
            <a:r>
              <a:rPr lang="en-US" altLang="zh-TW" sz="2800" dirty="0"/>
              <a:t> hidden neurons)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510547" y="5842685"/>
            <a:ext cx="8122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Why “Deep” neural network not “Fat” neural network?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8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0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Fat + Short </a:t>
            </a:r>
            <a:r>
              <a:rPr lang="en-US" altLang="zh-TW" dirty="0" err="1"/>
              <a:t>v.s</a:t>
            </a:r>
            <a:r>
              <a:rPr lang="en-US" altLang="zh-TW" dirty="0"/>
              <a:t>. Thin + Tall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 rot="5400000">
            <a:off x="6149823" y="4483524"/>
            <a:ext cx="714976" cy="2524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rot="5400000">
            <a:off x="6147437" y="3651090"/>
            <a:ext cx="714976" cy="19678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rot="5400000">
            <a:off x="6155580" y="2541201"/>
            <a:ext cx="714976" cy="1984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6113134" y="1393429"/>
            <a:ext cx="714976" cy="17696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5" name="群組 44"/>
          <p:cNvGrpSpPr/>
          <p:nvPr/>
        </p:nvGrpSpPr>
        <p:grpSpPr>
          <a:xfrm>
            <a:off x="5414826" y="5343054"/>
            <a:ext cx="2283266" cy="556872"/>
            <a:chOff x="755858" y="5735182"/>
            <a:chExt cx="2283266" cy="556872"/>
          </a:xfrm>
        </p:grpSpPr>
        <p:grpSp>
          <p:nvGrpSpPr>
            <p:cNvPr id="77" name="群組 76"/>
            <p:cNvGrpSpPr/>
            <p:nvPr/>
          </p:nvGrpSpPr>
          <p:grpSpPr>
            <a:xfrm>
              <a:off x="755858" y="5895047"/>
              <a:ext cx="289125" cy="383103"/>
              <a:chOff x="2268775" y="3538012"/>
              <a:chExt cx="289125" cy="383103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2268775" y="3617002"/>
                <a:ext cx="289125" cy="2843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86" name="Object 12"/>
              <p:cNvGraphicFramePr>
                <a:graphicFrameLocks noChangeAspect="1"/>
              </p:cNvGraphicFramePr>
              <p:nvPr/>
            </p:nvGraphicFramePr>
            <p:xfrm>
              <a:off x="2279483" y="3538012"/>
              <a:ext cx="274401" cy="3831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068" name="方程式" r:id="rId4" imgW="152280" imgH="215640" progId="Equation.3">
                      <p:embed/>
                    </p:oleObj>
                  </mc:Choice>
                  <mc:Fallback>
                    <p:oleObj name="方程式" r:id="rId4" imgW="152280" imgH="215640" progId="Equation.3">
                      <p:embed/>
                      <p:pic>
                        <p:nvPicPr>
                          <p:cNvPr id="86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79483" y="3538012"/>
                            <a:ext cx="274401" cy="38310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8" name="群組 77"/>
            <p:cNvGrpSpPr/>
            <p:nvPr/>
          </p:nvGrpSpPr>
          <p:grpSpPr>
            <a:xfrm>
              <a:off x="1456763" y="5895047"/>
              <a:ext cx="317234" cy="383104"/>
              <a:chOff x="2263870" y="4021266"/>
              <a:chExt cx="317234" cy="383104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2263870" y="4089974"/>
                <a:ext cx="289125" cy="2843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84" name="Object 12"/>
              <p:cNvGraphicFramePr>
                <a:graphicFrameLocks noChangeAspect="1"/>
              </p:cNvGraphicFramePr>
              <p:nvPr/>
            </p:nvGraphicFramePr>
            <p:xfrm>
              <a:off x="2283948" y="4021266"/>
              <a:ext cx="297156" cy="383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069" name="方程式" r:id="rId6" imgW="164880" imgH="215640" progId="Equation.3">
                      <p:embed/>
                    </p:oleObj>
                  </mc:Choice>
                  <mc:Fallback>
                    <p:oleObj name="方程式" r:id="rId6" imgW="164880" imgH="215640" progId="Equation.3">
                      <p:embed/>
                      <p:pic>
                        <p:nvPicPr>
                          <p:cNvPr id="84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83948" y="4021266"/>
                            <a:ext cx="297156" cy="3831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9" name="文字方塊 78"/>
            <p:cNvSpPr txBox="1"/>
            <p:nvPr/>
          </p:nvSpPr>
          <p:spPr>
            <a:xfrm>
              <a:off x="1728860" y="5735182"/>
              <a:ext cx="10613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grpSp>
          <p:nvGrpSpPr>
            <p:cNvPr id="80" name="群組 79"/>
            <p:cNvGrpSpPr/>
            <p:nvPr/>
          </p:nvGrpSpPr>
          <p:grpSpPr>
            <a:xfrm>
              <a:off x="2687405" y="5886570"/>
              <a:ext cx="351719" cy="405484"/>
              <a:chOff x="2257778" y="5192060"/>
              <a:chExt cx="351719" cy="405484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2257778" y="5273306"/>
                <a:ext cx="289125" cy="2843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82" name="Object 12"/>
              <p:cNvGraphicFramePr>
                <a:graphicFrameLocks noChangeAspect="1"/>
              </p:cNvGraphicFramePr>
              <p:nvPr/>
            </p:nvGraphicFramePr>
            <p:xfrm>
              <a:off x="2266830" y="5192060"/>
              <a:ext cx="342667" cy="4054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070" name="方程式" r:id="rId8" imgW="190440" imgH="228600" progId="Equation.3">
                      <p:embed/>
                    </p:oleObj>
                  </mc:Choice>
                  <mc:Fallback>
                    <p:oleObj name="方程式" r:id="rId8" imgW="190440" imgH="228600" progId="Equation.3">
                      <p:embed/>
                      <p:pic>
                        <p:nvPicPr>
                          <p:cNvPr id="82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66830" y="5192060"/>
                            <a:ext cx="342667" cy="4054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6" name="橢圓 45"/>
          <p:cNvSpPr/>
          <p:nvPr/>
        </p:nvSpPr>
        <p:spPr>
          <a:xfrm>
            <a:off x="5713181" y="4418969"/>
            <a:ext cx="484116" cy="47614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6828491" y="4386146"/>
            <a:ext cx="484116" cy="47614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直線單箭頭接點 49"/>
          <p:cNvCxnSpPr/>
          <p:nvPr/>
        </p:nvCxnSpPr>
        <p:spPr>
          <a:xfrm flipH="1" flipV="1">
            <a:off x="5941237" y="4921949"/>
            <a:ext cx="341060" cy="6496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endCxn id="47" idx="4"/>
          </p:cNvCxnSpPr>
          <p:nvPr/>
        </p:nvCxnSpPr>
        <p:spPr>
          <a:xfrm flipH="1" flipV="1">
            <a:off x="7070549" y="4862293"/>
            <a:ext cx="437011" cy="7257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endCxn id="46" idx="4"/>
          </p:cNvCxnSpPr>
          <p:nvPr/>
        </p:nvCxnSpPr>
        <p:spPr>
          <a:xfrm flipH="1" flipV="1">
            <a:off x="5955239" y="4895116"/>
            <a:ext cx="1571012" cy="7452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86" idx="0"/>
            <a:endCxn id="46" idx="4"/>
          </p:cNvCxnSpPr>
          <p:nvPr/>
        </p:nvCxnSpPr>
        <p:spPr>
          <a:xfrm flipV="1">
            <a:off x="5562734" y="4895116"/>
            <a:ext cx="392505" cy="607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84" idx="0"/>
            <a:endCxn id="47" idx="4"/>
          </p:cNvCxnSpPr>
          <p:nvPr/>
        </p:nvCxnSpPr>
        <p:spPr>
          <a:xfrm flipV="1">
            <a:off x="6284387" y="4862293"/>
            <a:ext cx="786162" cy="6406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5692478" y="3257555"/>
            <a:ext cx="484116" cy="47614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6817987" y="3275939"/>
            <a:ext cx="484116" cy="47614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5694883" y="2005207"/>
            <a:ext cx="484116" cy="47614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/>
          <p:cNvSpPr/>
          <p:nvPr/>
        </p:nvSpPr>
        <p:spPr>
          <a:xfrm>
            <a:off x="6808838" y="1990978"/>
            <a:ext cx="484116" cy="47614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單箭頭接點 62"/>
          <p:cNvCxnSpPr>
            <a:stCxn id="57" idx="0"/>
            <a:endCxn id="61" idx="4"/>
          </p:cNvCxnSpPr>
          <p:nvPr/>
        </p:nvCxnSpPr>
        <p:spPr>
          <a:xfrm flipV="1">
            <a:off x="5934536" y="2481354"/>
            <a:ext cx="2405" cy="7762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58" idx="0"/>
            <a:endCxn id="61" idx="4"/>
          </p:cNvCxnSpPr>
          <p:nvPr/>
        </p:nvCxnSpPr>
        <p:spPr>
          <a:xfrm flipH="1" flipV="1">
            <a:off x="5936941" y="2481354"/>
            <a:ext cx="1123104" cy="7945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58" idx="0"/>
            <a:endCxn id="62" idx="4"/>
          </p:cNvCxnSpPr>
          <p:nvPr/>
        </p:nvCxnSpPr>
        <p:spPr>
          <a:xfrm flipH="1" flipV="1">
            <a:off x="7050896" y="2467125"/>
            <a:ext cx="9149" cy="8088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57" idx="0"/>
            <a:endCxn id="62" idx="4"/>
          </p:cNvCxnSpPr>
          <p:nvPr/>
        </p:nvCxnSpPr>
        <p:spPr>
          <a:xfrm flipV="1">
            <a:off x="5934536" y="2467125"/>
            <a:ext cx="1116360" cy="7904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5263063" y="6119354"/>
            <a:ext cx="2477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Deep</a:t>
            </a:r>
            <a:endParaRPr lang="zh-TW" altLang="en-US" sz="2800" dirty="0"/>
          </a:p>
        </p:txBody>
      </p:sp>
      <p:cxnSp>
        <p:nvCxnSpPr>
          <p:cNvPr id="91" name="直線單箭頭接點 90"/>
          <p:cNvCxnSpPr/>
          <p:nvPr/>
        </p:nvCxnSpPr>
        <p:spPr>
          <a:xfrm flipV="1">
            <a:off x="5936941" y="1606868"/>
            <a:ext cx="8602" cy="3972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7060045" y="1592639"/>
            <a:ext cx="8602" cy="3972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群組 127"/>
          <p:cNvGrpSpPr/>
          <p:nvPr/>
        </p:nvGrpSpPr>
        <p:grpSpPr>
          <a:xfrm>
            <a:off x="361950" y="2795203"/>
            <a:ext cx="4495802" cy="3854835"/>
            <a:chOff x="361950" y="2795203"/>
            <a:chExt cx="4495802" cy="3854835"/>
          </a:xfrm>
        </p:grpSpPr>
        <p:sp>
          <p:nvSpPr>
            <p:cNvPr id="4" name="矩形 3"/>
            <p:cNvSpPr/>
            <p:nvPr/>
          </p:nvSpPr>
          <p:spPr>
            <a:xfrm rot="5400000">
              <a:off x="2252363" y="2404343"/>
              <a:ext cx="714976" cy="44958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 rot="5400000">
              <a:off x="2195397" y="2432167"/>
              <a:ext cx="714976" cy="20171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 rot="5400000">
              <a:off x="2331114" y="4469637"/>
              <a:ext cx="491526" cy="2564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1351533" y="3162509"/>
              <a:ext cx="2474555" cy="2765327"/>
              <a:chOff x="1091509" y="3383234"/>
              <a:chExt cx="2474555" cy="2765327"/>
            </a:xfrm>
          </p:grpSpPr>
          <p:sp>
            <p:nvSpPr>
              <p:cNvPr id="12" name="橢圓 11"/>
              <p:cNvSpPr/>
              <p:nvPr/>
            </p:nvSpPr>
            <p:spPr>
              <a:xfrm>
                <a:off x="1091509" y="4646168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3" name="群組 12"/>
              <p:cNvGrpSpPr/>
              <p:nvPr/>
            </p:nvGrpSpPr>
            <p:grpSpPr>
              <a:xfrm>
                <a:off x="1211127" y="5591689"/>
                <a:ext cx="2283266" cy="556872"/>
                <a:chOff x="755858" y="5735182"/>
                <a:chExt cx="2283266" cy="556872"/>
              </a:xfrm>
            </p:grpSpPr>
            <p:grpSp>
              <p:nvGrpSpPr>
                <p:cNvPr id="33" name="群組 32"/>
                <p:cNvGrpSpPr/>
                <p:nvPr/>
              </p:nvGrpSpPr>
              <p:grpSpPr>
                <a:xfrm>
                  <a:off x="755858" y="5895047"/>
                  <a:ext cx="289125" cy="383103"/>
                  <a:chOff x="2268775" y="3538012"/>
                  <a:chExt cx="289125" cy="383103"/>
                </a:xfrm>
              </p:grpSpPr>
              <p:sp>
                <p:nvSpPr>
                  <p:cNvPr id="41" name="矩形 40"/>
                  <p:cNvSpPr/>
                  <p:nvPr/>
                </p:nvSpPr>
                <p:spPr>
                  <a:xfrm>
                    <a:off x="2268775" y="3617002"/>
                    <a:ext cx="289125" cy="284365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graphicFrame>
                <p:nvGraphicFramePr>
                  <p:cNvPr id="42" name="Object 12"/>
                  <p:cNvGraphicFramePr>
                    <a:graphicFrameLocks noChangeAspect="1"/>
                  </p:cNvGraphicFramePr>
                  <p:nvPr/>
                </p:nvGraphicFramePr>
                <p:xfrm>
                  <a:off x="2279483" y="3538012"/>
                  <a:ext cx="274401" cy="38310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7071" name="方程式" r:id="rId10" imgW="152280" imgH="215640" progId="Equation.3">
                          <p:embed/>
                        </p:oleObj>
                      </mc:Choice>
                      <mc:Fallback>
                        <p:oleObj name="方程式" r:id="rId10" imgW="152280" imgH="215640" progId="Equation.3">
                          <p:embed/>
                          <p:pic>
                            <p:nvPicPr>
                              <p:cNvPr id="42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279483" y="3538012"/>
                                <a:ext cx="274401" cy="38310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34" name="群組 33"/>
                <p:cNvGrpSpPr/>
                <p:nvPr/>
              </p:nvGrpSpPr>
              <p:grpSpPr>
                <a:xfrm>
                  <a:off x="1456763" y="5895047"/>
                  <a:ext cx="317234" cy="383104"/>
                  <a:chOff x="2263870" y="4021266"/>
                  <a:chExt cx="317234" cy="383104"/>
                </a:xfrm>
              </p:grpSpPr>
              <p:sp>
                <p:nvSpPr>
                  <p:cNvPr id="39" name="矩形 38"/>
                  <p:cNvSpPr/>
                  <p:nvPr/>
                </p:nvSpPr>
                <p:spPr>
                  <a:xfrm>
                    <a:off x="2263870" y="4089974"/>
                    <a:ext cx="289125" cy="284365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graphicFrame>
                <p:nvGraphicFramePr>
                  <p:cNvPr id="40" name="Object 12"/>
                  <p:cNvGraphicFramePr>
                    <a:graphicFrameLocks noChangeAspect="1"/>
                  </p:cNvGraphicFramePr>
                  <p:nvPr/>
                </p:nvGraphicFramePr>
                <p:xfrm>
                  <a:off x="2283948" y="4021266"/>
                  <a:ext cx="297156" cy="38310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7072" name="方程式" r:id="rId11" imgW="164880" imgH="215640" progId="Equation.3">
                          <p:embed/>
                        </p:oleObj>
                      </mc:Choice>
                      <mc:Fallback>
                        <p:oleObj name="方程式" r:id="rId11" imgW="164880" imgH="215640" progId="Equation.3">
                          <p:embed/>
                          <p:pic>
                            <p:nvPicPr>
                              <p:cNvPr id="40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283948" y="4021266"/>
                                <a:ext cx="297156" cy="38310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35" name="文字方塊 34"/>
                <p:cNvSpPr txBox="1"/>
                <p:nvPr/>
              </p:nvSpPr>
              <p:spPr>
                <a:xfrm>
                  <a:off x="1728860" y="5735182"/>
                  <a:ext cx="10613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800" dirty="0"/>
                    <a:t>……</a:t>
                  </a:r>
                  <a:endParaRPr lang="zh-TW" altLang="en-US" sz="2800" dirty="0"/>
                </a:p>
              </p:txBody>
            </p:sp>
            <p:grpSp>
              <p:nvGrpSpPr>
                <p:cNvPr id="36" name="群組 35"/>
                <p:cNvGrpSpPr/>
                <p:nvPr/>
              </p:nvGrpSpPr>
              <p:grpSpPr>
                <a:xfrm>
                  <a:off x="2687405" y="5886570"/>
                  <a:ext cx="351719" cy="405484"/>
                  <a:chOff x="2257778" y="5192060"/>
                  <a:chExt cx="351719" cy="405484"/>
                </a:xfrm>
              </p:grpSpPr>
              <p:sp>
                <p:nvSpPr>
                  <p:cNvPr id="37" name="矩形 36"/>
                  <p:cNvSpPr/>
                  <p:nvPr/>
                </p:nvSpPr>
                <p:spPr>
                  <a:xfrm>
                    <a:off x="2257778" y="5273306"/>
                    <a:ext cx="289125" cy="284365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graphicFrame>
                <p:nvGraphicFramePr>
                  <p:cNvPr id="38" name="Object 12"/>
                  <p:cNvGraphicFramePr>
                    <a:graphicFrameLocks noChangeAspect="1"/>
                  </p:cNvGraphicFramePr>
                  <p:nvPr/>
                </p:nvGraphicFramePr>
                <p:xfrm>
                  <a:off x="2266830" y="5192060"/>
                  <a:ext cx="342667" cy="4054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7073" name="方程式" r:id="rId12" imgW="190440" imgH="228600" progId="Equation.3">
                          <p:embed/>
                        </p:oleObj>
                      </mc:Choice>
                      <mc:Fallback>
                        <p:oleObj name="方程式" r:id="rId12" imgW="190440" imgH="228600" progId="Equation.3">
                          <p:embed/>
                          <p:pic>
                            <p:nvPicPr>
                              <p:cNvPr id="38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266830" y="5192060"/>
                                <a:ext cx="342667" cy="40548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sp>
            <p:nvSpPr>
              <p:cNvPr id="14" name="橢圓 13"/>
              <p:cNvSpPr/>
              <p:nvPr/>
            </p:nvSpPr>
            <p:spPr>
              <a:xfrm>
                <a:off x="1836539" y="4666527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橢圓 14"/>
              <p:cNvSpPr/>
              <p:nvPr/>
            </p:nvSpPr>
            <p:spPr>
              <a:xfrm>
                <a:off x="3081948" y="4653966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2186531" y="4544968"/>
                <a:ext cx="10613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  <p:sp>
            <p:nvSpPr>
              <p:cNvPr id="17" name="橢圓 16"/>
              <p:cNvSpPr/>
              <p:nvPr/>
            </p:nvSpPr>
            <p:spPr>
              <a:xfrm>
                <a:off x="1513734" y="3397463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2627689" y="3383234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" name="直線單箭頭接點 18"/>
              <p:cNvCxnSpPr>
                <a:endCxn id="12" idx="4"/>
              </p:cNvCxnSpPr>
              <p:nvPr/>
            </p:nvCxnSpPr>
            <p:spPr>
              <a:xfrm flipV="1">
                <a:off x="1333567" y="5122315"/>
                <a:ext cx="0" cy="7082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/>
              <p:nvPr/>
            </p:nvCxnSpPr>
            <p:spPr>
              <a:xfrm flipV="1">
                <a:off x="2078597" y="5112033"/>
                <a:ext cx="0" cy="7082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/>
              <p:nvPr/>
            </p:nvCxnSpPr>
            <p:spPr>
              <a:xfrm flipV="1">
                <a:off x="3303861" y="5128445"/>
                <a:ext cx="0" cy="7082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>
                <a:endCxn id="14" idx="4"/>
              </p:cNvCxnSpPr>
              <p:nvPr/>
            </p:nvCxnSpPr>
            <p:spPr>
              <a:xfrm flipH="1" flipV="1">
                <a:off x="2078597" y="5142674"/>
                <a:ext cx="1164518" cy="6878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H="1" flipV="1">
                <a:off x="1349851" y="5128445"/>
                <a:ext cx="1951605" cy="7327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單箭頭接點 23"/>
              <p:cNvCxnSpPr>
                <a:endCxn id="14" idx="4"/>
              </p:cNvCxnSpPr>
              <p:nvPr/>
            </p:nvCxnSpPr>
            <p:spPr>
              <a:xfrm flipV="1">
                <a:off x="1337430" y="5142674"/>
                <a:ext cx="741167" cy="7310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單箭頭接點 24"/>
              <p:cNvCxnSpPr>
                <a:endCxn id="15" idx="4"/>
              </p:cNvCxnSpPr>
              <p:nvPr/>
            </p:nvCxnSpPr>
            <p:spPr>
              <a:xfrm flipV="1">
                <a:off x="2071100" y="5130113"/>
                <a:ext cx="1252906" cy="7133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單箭頭接點 25"/>
              <p:cNvCxnSpPr>
                <a:endCxn id="12" idx="4"/>
              </p:cNvCxnSpPr>
              <p:nvPr/>
            </p:nvCxnSpPr>
            <p:spPr>
              <a:xfrm flipH="1" flipV="1">
                <a:off x="1333567" y="5122315"/>
                <a:ext cx="664283" cy="7211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6"/>
              <p:cNvCxnSpPr>
                <a:stCxn id="12" idx="0"/>
                <a:endCxn id="17" idx="4"/>
              </p:cNvCxnSpPr>
              <p:nvPr/>
            </p:nvCxnSpPr>
            <p:spPr>
              <a:xfrm flipV="1">
                <a:off x="1333567" y="3873610"/>
                <a:ext cx="422225" cy="77255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單箭頭接點 27"/>
              <p:cNvCxnSpPr>
                <a:stCxn id="14" idx="0"/>
                <a:endCxn id="17" idx="4"/>
              </p:cNvCxnSpPr>
              <p:nvPr/>
            </p:nvCxnSpPr>
            <p:spPr>
              <a:xfrm flipH="1" flipV="1">
                <a:off x="1755792" y="3873610"/>
                <a:ext cx="322805" cy="79291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>
                <a:stCxn id="15" idx="0"/>
                <a:endCxn id="17" idx="4"/>
              </p:cNvCxnSpPr>
              <p:nvPr/>
            </p:nvCxnSpPr>
            <p:spPr>
              <a:xfrm flipH="1" flipV="1">
                <a:off x="1755792" y="3873610"/>
                <a:ext cx="1568214" cy="7803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單箭頭接點 29"/>
              <p:cNvCxnSpPr>
                <a:stCxn id="15" idx="0"/>
                <a:endCxn id="18" idx="4"/>
              </p:cNvCxnSpPr>
              <p:nvPr/>
            </p:nvCxnSpPr>
            <p:spPr>
              <a:xfrm flipH="1" flipV="1">
                <a:off x="2869747" y="3859381"/>
                <a:ext cx="454259" cy="7945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單箭頭接點 30"/>
              <p:cNvCxnSpPr>
                <a:stCxn id="14" idx="0"/>
                <a:endCxn id="18" idx="4"/>
              </p:cNvCxnSpPr>
              <p:nvPr/>
            </p:nvCxnSpPr>
            <p:spPr>
              <a:xfrm flipV="1">
                <a:off x="2078597" y="3859381"/>
                <a:ext cx="791150" cy="8071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單箭頭接點 31"/>
              <p:cNvCxnSpPr>
                <a:stCxn id="12" idx="0"/>
                <a:endCxn id="18" idx="4"/>
              </p:cNvCxnSpPr>
              <p:nvPr/>
            </p:nvCxnSpPr>
            <p:spPr>
              <a:xfrm flipV="1">
                <a:off x="1333567" y="3859381"/>
                <a:ext cx="1536180" cy="7867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文字方塊 86"/>
            <p:cNvSpPr txBox="1"/>
            <p:nvPr/>
          </p:nvSpPr>
          <p:spPr>
            <a:xfrm>
              <a:off x="1276935" y="6126818"/>
              <a:ext cx="24774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Shallow</a:t>
              </a:r>
              <a:endParaRPr lang="zh-TW" altLang="en-US" sz="2800" dirty="0"/>
            </a:p>
          </p:txBody>
        </p:sp>
        <p:cxnSp>
          <p:nvCxnSpPr>
            <p:cNvPr id="89" name="直線單箭頭接點 88"/>
            <p:cNvCxnSpPr/>
            <p:nvPr/>
          </p:nvCxnSpPr>
          <p:spPr>
            <a:xfrm flipV="1">
              <a:off x="2022770" y="2826808"/>
              <a:ext cx="8602" cy="3972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單箭頭接點 89"/>
            <p:cNvCxnSpPr/>
            <p:nvPr/>
          </p:nvCxnSpPr>
          <p:spPr>
            <a:xfrm flipV="1">
              <a:off x="3151277" y="2795203"/>
              <a:ext cx="8602" cy="3972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橢圓 92"/>
            <p:cNvSpPr/>
            <p:nvPr/>
          </p:nvSpPr>
          <p:spPr>
            <a:xfrm>
              <a:off x="533220" y="4405331"/>
              <a:ext cx="484116" cy="476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橢圓 93"/>
            <p:cNvSpPr/>
            <p:nvPr/>
          </p:nvSpPr>
          <p:spPr>
            <a:xfrm>
              <a:off x="4195437" y="4450170"/>
              <a:ext cx="484116" cy="476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5" name="直線單箭頭接點 94"/>
            <p:cNvCxnSpPr>
              <a:endCxn id="94" idx="3"/>
            </p:cNvCxnSpPr>
            <p:nvPr/>
          </p:nvCxnSpPr>
          <p:spPr>
            <a:xfrm flipV="1">
              <a:off x="3541139" y="4856587"/>
              <a:ext cx="725195" cy="8310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/>
            <p:cNvCxnSpPr>
              <a:endCxn id="93" idx="4"/>
            </p:cNvCxnSpPr>
            <p:nvPr/>
          </p:nvCxnSpPr>
          <p:spPr>
            <a:xfrm flipH="1" flipV="1">
              <a:off x="775278" y="4881478"/>
              <a:ext cx="2819573" cy="8062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單箭頭接點 102"/>
            <p:cNvCxnSpPr>
              <a:endCxn id="94" idx="3"/>
            </p:cNvCxnSpPr>
            <p:nvPr/>
          </p:nvCxnSpPr>
          <p:spPr>
            <a:xfrm flipV="1">
              <a:off x="2346118" y="4856587"/>
              <a:ext cx="1920216" cy="795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單箭頭接點 106"/>
            <p:cNvCxnSpPr>
              <a:endCxn id="93" idx="4"/>
            </p:cNvCxnSpPr>
            <p:nvPr/>
          </p:nvCxnSpPr>
          <p:spPr>
            <a:xfrm flipH="1" flipV="1">
              <a:off x="775278" y="4881478"/>
              <a:ext cx="1565332" cy="7947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單箭頭接點 109"/>
            <p:cNvCxnSpPr>
              <a:endCxn id="94" idx="3"/>
            </p:cNvCxnSpPr>
            <p:nvPr/>
          </p:nvCxnSpPr>
          <p:spPr>
            <a:xfrm flipV="1">
              <a:off x="1577134" y="4856587"/>
              <a:ext cx="2689200" cy="795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單箭頭接點 112"/>
            <p:cNvCxnSpPr>
              <a:endCxn id="93" idx="4"/>
            </p:cNvCxnSpPr>
            <p:nvPr/>
          </p:nvCxnSpPr>
          <p:spPr>
            <a:xfrm flipH="1" flipV="1">
              <a:off x="775278" y="4881478"/>
              <a:ext cx="803632" cy="7589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單箭頭接點 115"/>
            <p:cNvCxnSpPr>
              <a:stCxn id="94" idx="0"/>
            </p:cNvCxnSpPr>
            <p:nvPr/>
          </p:nvCxnSpPr>
          <p:spPr>
            <a:xfrm flipH="1" flipV="1">
              <a:off x="3222223" y="3701326"/>
              <a:ext cx="1215272" cy="7488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單箭頭接點 118"/>
            <p:cNvCxnSpPr>
              <a:stCxn id="94" idx="0"/>
            </p:cNvCxnSpPr>
            <p:nvPr/>
          </p:nvCxnSpPr>
          <p:spPr>
            <a:xfrm flipH="1" flipV="1">
              <a:off x="2117281" y="3675932"/>
              <a:ext cx="2320214" cy="7742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單箭頭接點 121"/>
            <p:cNvCxnSpPr>
              <a:endCxn id="18" idx="4"/>
            </p:cNvCxnSpPr>
            <p:nvPr/>
          </p:nvCxnSpPr>
          <p:spPr>
            <a:xfrm flipV="1">
              <a:off x="856319" y="3638656"/>
              <a:ext cx="2273452" cy="8115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123"/>
            <p:cNvCxnSpPr>
              <a:stCxn id="93" idx="0"/>
            </p:cNvCxnSpPr>
            <p:nvPr/>
          </p:nvCxnSpPr>
          <p:spPr>
            <a:xfrm flipV="1">
              <a:off x="775278" y="3679127"/>
              <a:ext cx="1189281" cy="726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直線單箭頭接點 136"/>
          <p:cNvCxnSpPr/>
          <p:nvPr/>
        </p:nvCxnSpPr>
        <p:spPr>
          <a:xfrm flipV="1">
            <a:off x="5934536" y="3661383"/>
            <a:ext cx="2405" cy="7762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/>
          <p:nvPr/>
        </p:nvCxnSpPr>
        <p:spPr>
          <a:xfrm flipH="1" flipV="1">
            <a:off x="5936941" y="3661383"/>
            <a:ext cx="1123104" cy="7945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/>
          <p:nvPr/>
        </p:nvCxnSpPr>
        <p:spPr>
          <a:xfrm flipH="1" flipV="1">
            <a:off x="7050896" y="3647154"/>
            <a:ext cx="9149" cy="8088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 flipV="1">
            <a:off x="5934536" y="3647154"/>
            <a:ext cx="1116360" cy="7904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2126391" y="4096121"/>
            <a:ext cx="5209843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bg1"/>
                </a:solidFill>
              </a:rPr>
              <a:t>Which one is better?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718059" y="1641206"/>
            <a:ext cx="2969919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The same number of parameters</a:t>
            </a:r>
            <a:endParaRPr lang="zh-TW" altLang="en-US" sz="2800" dirty="0"/>
          </a:p>
        </p:txBody>
      </p:sp>
      <p:sp>
        <p:nvSpPr>
          <p:cNvPr id="43" name="左-右雙向箭號 42"/>
          <p:cNvSpPr/>
          <p:nvPr/>
        </p:nvSpPr>
        <p:spPr>
          <a:xfrm rot="20486886">
            <a:off x="3826753" y="2839509"/>
            <a:ext cx="1533838" cy="67257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36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3" grpId="0" animBg="1"/>
      <p:bldP spid="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Fat + Short </a:t>
            </a:r>
            <a:r>
              <a:rPr lang="en-US" altLang="zh-TW" dirty="0" err="1"/>
              <a:t>v.s</a:t>
            </a:r>
            <a:r>
              <a:rPr lang="en-US" altLang="zh-TW" dirty="0"/>
              <a:t>. Thin + Tall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29440" y="6051166"/>
            <a:ext cx="783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Arial" panose="020B0604020202020204" pitchFamily="34" charset="0"/>
              </a:rPr>
              <a:t>Seide</a:t>
            </a:r>
            <a:r>
              <a:rPr lang="en-US" altLang="zh-TW" dirty="0">
                <a:latin typeface="Arial" panose="020B0604020202020204" pitchFamily="34" charset="0"/>
              </a:rPr>
              <a:t>, Frank, Gang Li, and Dong Yu. "Conversational Speech Transcription Using Context-Dependent Deep Neural Networks." </a:t>
            </a:r>
            <a:r>
              <a:rPr lang="en-US" altLang="zh-TW" i="1" dirty="0" err="1">
                <a:latin typeface="Arial" panose="020B0604020202020204" pitchFamily="34" charset="0"/>
              </a:rPr>
              <a:t>Interspeech</a:t>
            </a:r>
            <a:r>
              <a:rPr lang="en-US" altLang="zh-TW" dirty="0">
                <a:latin typeface="Arial" panose="020B0604020202020204" pitchFamily="34" charset="0"/>
              </a:rPr>
              <a:t>. 2011.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927700" y="1901893"/>
          <a:ext cx="7288600" cy="402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2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Layer</a:t>
                      </a:r>
                      <a:r>
                        <a:rPr lang="en-US" altLang="zh-TW" sz="2400" baseline="0" dirty="0"/>
                        <a:t> X</a:t>
                      </a:r>
                      <a:r>
                        <a:rPr lang="en-US" altLang="zh-TW" sz="2400" dirty="0"/>
                        <a:t> Size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Word Error Rate (%)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Layer</a:t>
                      </a:r>
                      <a:r>
                        <a:rPr lang="en-US" altLang="zh-TW" sz="2400" baseline="0" dirty="0"/>
                        <a:t> X</a:t>
                      </a:r>
                      <a:r>
                        <a:rPr lang="en-US" altLang="zh-TW" sz="2400" dirty="0"/>
                        <a:t> Size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Word Error Rate (%)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24.2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2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20.4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18.4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4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17.8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5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17.2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X 3772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22.5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7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17.1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 X 4634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22.6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 X</a:t>
                      </a:r>
                      <a:r>
                        <a:rPr lang="en-US" altLang="zh-TW" sz="2400" baseline="0" dirty="0"/>
                        <a:t> 16k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22.1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030E52A-A349-417D-AB48-91BF816E0032}"/>
              </a:ext>
            </a:extLst>
          </p:cNvPr>
          <p:cNvCxnSpPr/>
          <p:nvPr/>
        </p:nvCxnSpPr>
        <p:spPr>
          <a:xfrm>
            <a:off x="4190163" y="5154804"/>
            <a:ext cx="2451797" cy="472273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5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6618287" y="3509115"/>
            <a:ext cx="825500" cy="7998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Long hair boy</a:t>
            </a:r>
            <a:endParaRPr lang="zh-TW" altLang="en-US" sz="2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Deep?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81050" y="1747672"/>
            <a:ext cx="7886700" cy="4351338"/>
          </a:xfrm>
        </p:spPr>
        <p:txBody>
          <a:bodyPr/>
          <a:lstStyle/>
          <a:p>
            <a:r>
              <a:rPr lang="en-US" altLang="zh-TW" dirty="0"/>
              <a:t>Deep → Modularization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917282" y="2361386"/>
            <a:ext cx="1602014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Girls with </a:t>
            </a:r>
          </a:p>
          <a:p>
            <a:pPr algn="ctr"/>
            <a:r>
              <a:rPr lang="en-US" altLang="zh-TW" sz="2400" dirty="0"/>
              <a:t>long hair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920457" y="5554640"/>
            <a:ext cx="1621064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Boys with short hair 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929982" y="3425257"/>
            <a:ext cx="1602014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Boys with </a:t>
            </a:r>
          </a:p>
          <a:p>
            <a:pPr algn="ctr"/>
            <a:r>
              <a:rPr lang="en-US" altLang="zh-TW" sz="2400" dirty="0"/>
              <a:t>long hair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76250" y="3659095"/>
            <a:ext cx="1333500" cy="13888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Image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762250" y="2370038"/>
            <a:ext cx="1447800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Classifier 1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755276" y="3425257"/>
            <a:ext cx="1447800" cy="8309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Classifier 2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2752272" y="4501304"/>
            <a:ext cx="1447800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Classifier 3</a:t>
            </a:r>
            <a:endParaRPr lang="zh-TW" altLang="en-US" sz="2400" dirty="0"/>
          </a:p>
        </p:txBody>
      </p:sp>
      <p:cxnSp>
        <p:nvCxnSpPr>
          <p:cNvPr id="12" name="直線單箭頭接點 11"/>
          <p:cNvCxnSpPr>
            <a:stCxn id="7" idx="3"/>
            <a:endCxn id="8" idx="1"/>
          </p:cNvCxnSpPr>
          <p:nvPr/>
        </p:nvCxnSpPr>
        <p:spPr>
          <a:xfrm flipV="1">
            <a:off x="1809750" y="2785537"/>
            <a:ext cx="952500" cy="1567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7" idx="3"/>
            <a:endCxn id="9" idx="1"/>
          </p:cNvCxnSpPr>
          <p:nvPr/>
        </p:nvCxnSpPr>
        <p:spPr>
          <a:xfrm flipV="1">
            <a:off x="1809750" y="3840756"/>
            <a:ext cx="945526" cy="512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7" idx="3"/>
            <a:endCxn id="10" idx="1"/>
          </p:cNvCxnSpPr>
          <p:nvPr/>
        </p:nvCxnSpPr>
        <p:spPr>
          <a:xfrm>
            <a:off x="1809750" y="4353535"/>
            <a:ext cx="942522" cy="563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4257675" y="2785536"/>
            <a:ext cx="628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4248150" y="3833304"/>
            <a:ext cx="628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4248150" y="4935780"/>
            <a:ext cx="628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625544" y="2385594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Long hair girl</a:t>
            </a:r>
            <a:endParaRPr lang="zh-TW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6967594" y="2522730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Long hair girl</a:t>
            </a:r>
          </a:p>
        </p:txBody>
      </p:sp>
      <p:sp>
        <p:nvSpPr>
          <p:cNvPr id="20" name="矩形 19"/>
          <p:cNvSpPr/>
          <p:nvPr/>
        </p:nvSpPr>
        <p:spPr>
          <a:xfrm>
            <a:off x="7308226" y="2671424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Long hair girl</a:t>
            </a:r>
            <a:endParaRPr lang="zh-TW" altLang="en-US" sz="2000" dirty="0"/>
          </a:p>
        </p:txBody>
      </p:sp>
      <p:sp>
        <p:nvSpPr>
          <p:cNvPr id="22" name="矩形 21"/>
          <p:cNvSpPr/>
          <p:nvPr/>
        </p:nvSpPr>
        <p:spPr>
          <a:xfrm>
            <a:off x="7648858" y="2785537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Long hair girl</a:t>
            </a:r>
            <a:endParaRPr lang="zh-TW" altLang="en-US" sz="20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914107" y="4489128"/>
            <a:ext cx="1602014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Girls with </a:t>
            </a:r>
          </a:p>
          <a:p>
            <a:pPr algn="ctr"/>
            <a:r>
              <a:rPr lang="en-US" altLang="zh-TW" sz="2400" dirty="0"/>
              <a:t>short hair</a:t>
            </a:r>
            <a:endParaRPr lang="zh-TW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6625544" y="4486609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TW" sz="2000" dirty="0">
                <a:solidFill>
                  <a:prstClr val="black"/>
                </a:solidFill>
              </a:rPr>
              <a:t>Short hair girl</a:t>
            </a:r>
            <a:endParaRPr lang="zh-TW" altLang="en-US" sz="2000" dirty="0">
              <a:solidFill>
                <a:prstClr val="black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625544" y="5536290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TW" sz="2000" dirty="0">
                <a:solidFill>
                  <a:prstClr val="black"/>
                </a:solidFill>
              </a:rPr>
              <a:t>Short hair boy</a:t>
            </a:r>
            <a:endParaRPr lang="zh-TW" altLang="en-US" sz="2000" dirty="0">
              <a:solidFill>
                <a:prstClr val="black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947126" y="5650255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TW" sz="2000" dirty="0">
                <a:solidFill>
                  <a:prstClr val="black"/>
                </a:solidFill>
              </a:rPr>
              <a:t>Short hair boy</a:t>
            </a:r>
            <a:endParaRPr lang="zh-TW" altLang="en-US" sz="2000" dirty="0">
              <a:solidFill>
                <a:prstClr val="black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15200" y="5793838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TW" sz="2000" dirty="0">
                <a:solidFill>
                  <a:prstClr val="black"/>
                </a:solidFill>
              </a:rPr>
              <a:t>Short hair boy</a:t>
            </a:r>
            <a:endParaRPr lang="zh-TW" altLang="en-US" sz="2000" dirty="0">
              <a:solidFill>
                <a:prstClr val="black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652884" y="5936233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Short hair boy</a:t>
            </a:r>
            <a:endParaRPr lang="zh-TW" altLang="en-US" sz="2000" dirty="0"/>
          </a:p>
        </p:txBody>
      </p:sp>
      <p:sp>
        <p:nvSpPr>
          <p:cNvPr id="37" name="矩形 36"/>
          <p:cNvSpPr/>
          <p:nvPr/>
        </p:nvSpPr>
        <p:spPr>
          <a:xfrm>
            <a:off x="6947126" y="4624506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TW" sz="2000" dirty="0">
                <a:solidFill>
                  <a:prstClr val="black"/>
                </a:solidFill>
              </a:rPr>
              <a:t>Short hair girl</a:t>
            </a:r>
            <a:endParaRPr lang="zh-TW" altLang="en-US" sz="2000" dirty="0">
              <a:solidFill>
                <a:prstClr val="black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289799" y="4793385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TW" sz="2000" dirty="0">
                <a:solidFill>
                  <a:prstClr val="black"/>
                </a:solidFill>
              </a:rPr>
              <a:t>Short hair girl</a:t>
            </a:r>
            <a:endParaRPr lang="zh-TW" altLang="en-US" sz="2000" dirty="0">
              <a:solidFill>
                <a:prstClr val="black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76357" y="4935780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Short hair girl</a:t>
            </a:r>
            <a:endParaRPr lang="zh-TW" altLang="en-US" sz="2000" dirty="0"/>
          </a:p>
        </p:txBody>
      </p:sp>
      <p:sp>
        <p:nvSpPr>
          <p:cNvPr id="40" name="矩形 39"/>
          <p:cNvSpPr/>
          <p:nvPr/>
        </p:nvSpPr>
        <p:spPr>
          <a:xfrm>
            <a:off x="2752272" y="5554640"/>
            <a:ext cx="1447800" cy="8309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Classifier 4</a:t>
            </a:r>
            <a:endParaRPr lang="zh-TW" altLang="en-US" sz="2400" dirty="0"/>
          </a:p>
        </p:txBody>
      </p:sp>
      <p:cxnSp>
        <p:nvCxnSpPr>
          <p:cNvPr id="41" name="直線單箭頭接點 40"/>
          <p:cNvCxnSpPr/>
          <p:nvPr/>
        </p:nvCxnSpPr>
        <p:spPr>
          <a:xfrm flipV="1">
            <a:off x="4257675" y="5978318"/>
            <a:ext cx="628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7" idx="3"/>
            <a:endCxn id="40" idx="1"/>
          </p:cNvCxnSpPr>
          <p:nvPr/>
        </p:nvCxnSpPr>
        <p:spPr>
          <a:xfrm>
            <a:off x="1809750" y="4353535"/>
            <a:ext cx="942522" cy="16166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6369333" y="4136714"/>
            <a:ext cx="2559050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Little examples</a:t>
            </a:r>
            <a:endParaRPr lang="zh-TW" altLang="en-US" sz="28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3631576" y="3899779"/>
            <a:ext cx="1447800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weak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7296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 animBg="1"/>
      <p:bldP spid="9" grpId="0" animBg="1"/>
      <p:bldP spid="10" grpId="0" animBg="1"/>
      <p:bldP spid="18" grpId="0" animBg="1"/>
      <p:bldP spid="19" grpId="0" animBg="1"/>
      <p:bldP spid="20" grpId="0" animBg="1"/>
      <p:bldP spid="22" grpId="0" animBg="1"/>
      <p:bldP spid="26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3" grpId="0" animBg="1"/>
      <p:bldP spid="4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88724"/>
            <a:ext cx="7886700" cy="1325563"/>
          </a:xfrm>
        </p:spPr>
        <p:txBody>
          <a:bodyPr/>
          <a:lstStyle/>
          <a:p>
            <a:r>
              <a:rPr lang="en-US" altLang="zh-TW" dirty="0"/>
              <a:t>Why Deep?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Deep → Modularization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6992" y="3384615"/>
            <a:ext cx="1123950" cy="13888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Image</a:t>
            </a:r>
            <a:endParaRPr lang="zh-TW" altLang="en-US" sz="2400" dirty="0"/>
          </a:p>
        </p:txBody>
      </p:sp>
      <p:cxnSp>
        <p:nvCxnSpPr>
          <p:cNvPr id="11" name="直線單箭頭接點 10"/>
          <p:cNvCxnSpPr>
            <a:stCxn id="7" idx="3"/>
            <a:endCxn id="22" idx="1"/>
          </p:cNvCxnSpPr>
          <p:nvPr/>
        </p:nvCxnSpPr>
        <p:spPr>
          <a:xfrm flipV="1">
            <a:off x="1260942" y="3286042"/>
            <a:ext cx="559595" cy="793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  <a:endCxn id="20" idx="1"/>
          </p:cNvCxnSpPr>
          <p:nvPr/>
        </p:nvCxnSpPr>
        <p:spPr>
          <a:xfrm>
            <a:off x="1260942" y="4079055"/>
            <a:ext cx="559595" cy="952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820537" y="4615765"/>
            <a:ext cx="1581229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Long or short?</a:t>
            </a:r>
            <a:endParaRPr lang="zh-TW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1820537" y="2870543"/>
            <a:ext cx="1626471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Boy or Girl?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1319269" y="5594778"/>
            <a:ext cx="2629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Sharing by the following classifiers </a:t>
            </a:r>
            <a:r>
              <a:rPr lang="en-US" altLang="zh-TW" sz="2400" dirty="0">
                <a:solidFill>
                  <a:srgbClr val="FF0000"/>
                </a:solidFill>
              </a:rPr>
              <a:t>as module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248497" y="1020355"/>
            <a:ext cx="42414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can be trained by little data</a:t>
            </a:r>
            <a:endParaRPr lang="zh-TW" altLang="en-US" sz="28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891111" y="2086160"/>
            <a:ext cx="1602014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Girls with </a:t>
            </a:r>
          </a:p>
          <a:p>
            <a:pPr algn="ctr"/>
            <a:r>
              <a:rPr lang="en-US" altLang="zh-TW" sz="2400" dirty="0"/>
              <a:t>long hair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6894286" y="5279414"/>
            <a:ext cx="1621064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Boys with short hair 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903811" y="3150031"/>
            <a:ext cx="1602014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Boys with </a:t>
            </a:r>
          </a:p>
          <a:p>
            <a:pPr algn="ctr"/>
            <a:r>
              <a:rPr lang="en-US" altLang="zh-TW" sz="2400" dirty="0"/>
              <a:t>long hair</a:t>
            </a:r>
            <a:endParaRPr lang="zh-TW" altLang="en-US" sz="2400" dirty="0"/>
          </a:p>
        </p:txBody>
      </p:sp>
      <p:sp>
        <p:nvSpPr>
          <p:cNvPr id="43" name="矩形 42"/>
          <p:cNvSpPr/>
          <p:nvPr/>
        </p:nvSpPr>
        <p:spPr>
          <a:xfrm>
            <a:off x="4736079" y="2094812"/>
            <a:ext cx="1447800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Classifier 1</a:t>
            </a:r>
            <a:endParaRPr lang="zh-TW" altLang="en-US" sz="2400" dirty="0"/>
          </a:p>
        </p:txBody>
      </p:sp>
      <p:sp>
        <p:nvSpPr>
          <p:cNvPr id="44" name="矩形 43"/>
          <p:cNvSpPr/>
          <p:nvPr/>
        </p:nvSpPr>
        <p:spPr>
          <a:xfrm>
            <a:off x="4729105" y="3150031"/>
            <a:ext cx="1447800" cy="8309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Classifier 2</a:t>
            </a:r>
            <a:endParaRPr lang="zh-TW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4726101" y="4226078"/>
            <a:ext cx="1447800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Classifier 3</a:t>
            </a:r>
            <a:endParaRPr lang="zh-TW" altLang="en-US" sz="2400" dirty="0"/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6231504" y="2510310"/>
            <a:ext cx="628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V="1">
            <a:off x="6221979" y="3558078"/>
            <a:ext cx="628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6221979" y="4660554"/>
            <a:ext cx="628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6887936" y="4213902"/>
            <a:ext cx="1602014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Girls with </a:t>
            </a:r>
          </a:p>
          <a:p>
            <a:pPr algn="ctr"/>
            <a:r>
              <a:rPr lang="en-US" altLang="zh-TW" sz="2400" dirty="0"/>
              <a:t>short hair</a:t>
            </a:r>
            <a:endParaRPr lang="zh-TW" altLang="en-US" sz="2400" dirty="0"/>
          </a:p>
        </p:txBody>
      </p:sp>
      <p:sp>
        <p:nvSpPr>
          <p:cNvPr id="65" name="矩形 64"/>
          <p:cNvSpPr/>
          <p:nvPr/>
        </p:nvSpPr>
        <p:spPr>
          <a:xfrm>
            <a:off x="4726101" y="5279414"/>
            <a:ext cx="1447800" cy="8309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Classifier 4</a:t>
            </a:r>
            <a:endParaRPr lang="zh-TW" altLang="en-US" sz="2400" dirty="0"/>
          </a:p>
        </p:txBody>
      </p:sp>
      <p:cxnSp>
        <p:nvCxnSpPr>
          <p:cNvPr id="66" name="直線單箭頭接點 65"/>
          <p:cNvCxnSpPr/>
          <p:nvPr/>
        </p:nvCxnSpPr>
        <p:spPr>
          <a:xfrm flipV="1">
            <a:off x="6231504" y="5703092"/>
            <a:ext cx="628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endCxn id="43" idx="1"/>
          </p:cNvCxnSpPr>
          <p:nvPr/>
        </p:nvCxnSpPr>
        <p:spPr>
          <a:xfrm flipV="1">
            <a:off x="3442604" y="2510311"/>
            <a:ext cx="1293475" cy="7567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endCxn id="44" idx="1"/>
          </p:cNvCxnSpPr>
          <p:nvPr/>
        </p:nvCxnSpPr>
        <p:spPr>
          <a:xfrm>
            <a:off x="3449897" y="3277050"/>
            <a:ext cx="1279208" cy="288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22" idx="3"/>
            <a:endCxn id="60" idx="1"/>
          </p:cNvCxnSpPr>
          <p:nvPr/>
        </p:nvCxnSpPr>
        <p:spPr>
          <a:xfrm>
            <a:off x="3447008" y="3286042"/>
            <a:ext cx="1279093" cy="13555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3389405" y="3267050"/>
            <a:ext cx="1346674" cy="24264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endCxn id="43" idx="1"/>
          </p:cNvCxnSpPr>
          <p:nvPr/>
        </p:nvCxnSpPr>
        <p:spPr>
          <a:xfrm flipV="1">
            <a:off x="3378348" y="2510311"/>
            <a:ext cx="1357731" cy="2585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20" idx="3"/>
            <a:endCxn id="44" idx="1"/>
          </p:cNvCxnSpPr>
          <p:nvPr/>
        </p:nvCxnSpPr>
        <p:spPr>
          <a:xfrm flipV="1">
            <a:off x="3401766" y="3565530"/>
            <a:ext cx="1327339" cy="146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20" idx="3"/>
            <a:endCxn id="60" idx="1"/>
          </p:cNvCxnSpPr>
          <p:nvPr/>
        </p:nvCxnSpPr>
        <p:spPr>
          <a:xfrm flipV="1">
            <a:off x="3401766" y="4641577"/>
            <a:ext cx="1324335" cy="389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20" idx="3"/>
            <a:endCxn id="65" idx="1"/>
          </p:cNvCxnSpPr>
          <p:nvPr/>
        </p:nvCxnSpPr>
        <p:spPr>
          <a:xfrm>
            <a:off x="3401766" y="5031264"/>
            <a:ext cx="1324335" cy="6636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4612381" y="1946313"/>
            <a:ext cx="1692566" cy="4230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1689032" y="2696616"/>
            <a:ext cx="1867479" cy="284364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7609437" y="3614076"/>
            <a:ext cx="1504777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Little data</a:t>
            </a:r>
            <a:endParaRPr lang="zh-TW" altLang="en-US" sz="24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5686261" y="3640051"/>
            <a:ext cx="1109331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fine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1974430" y="3740680"/>
            <a:ext cx="1292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Basic </a:t>
            </a:r>
          </a:p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Classifier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7" name="向上箭號 36"/>
          <p:cNvSpPr/>
          <p:nvPr/>
        </p:nvSpPr>
        <p:spPr>
          <a:xfrm>
            <a:off x="5130686" y="1569869"/>
            <a:ext cx="638629" cy="356419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60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60" grpId="0" animBg="1"/>
      <p:bldP spid="64" grpId="0" animBg="1"/>
      <p:bldP spid="65" grpId="0" animBg="1"/>
      <p:bldP spid="76" grpId="0" animBg="1"/>
      <p:bldP spid="78" grpId="0" animBg="1"/>
      <p:bldP spid="79" grpId="0" animBg="1"/>
      <p:bldP spid="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88724"/>
            <a:ext cx="7886700" cy="1325563"/>
          </a:xfrm>
        </p:spPr>
        <p:txBody>
          <a:bodyPr/>
          <a:lstStyle/>
          <a:p>
            <a:r>
              <a:rPr lang="en-US" altLang="zh-TW" dirty="0"/>
              <a:t>Why Deep?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Deep → Modularization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1652026" y="2399574"/>
            <a:ext cx="5983918" cy="2720549"/>
            <a:chOff x="1260141" y="2780968"/>
            <a:chExt cx="5983918" cy="2720549"/>
          </a:xfrm>
        </p:grpSpPr>
        <p:sp>
          <p:nvSpPr>
            <p:cNvPr id="37" name="矩形 36"/>
            <p:cNvSpPr/>
            <p:nvPr/>
          </p:nvSpPr>
          <p:spPr>
            <a:xfrm>
              <a:off x="1260141" y="2853290"/>
              <a:ext cx="498951" cy="2625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4" name="直線單箭頭接點 43"/>
            <p:cNvCxnSpPr/>
            <p:nvPr/>
          </p:nvCxnSpPr>
          <p:spPr>
            <a:xfrm>
              <a:off x="5531732" y="3891561"/>
              <a:ext cx="10185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/>
            <p:nvPr/>
          </p:nvCxnSpPr>
          <p:spPr>
            <a:xfrm>
              <a:off x="5641048" y="5137451"/>
              <a:ext cx="90574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/>
            <p:nvPr/>
          </p:nvCxnSpPr>
          <p:spPr>
            <a:xfrm>
              <a:off x="5507848" y="3112758"/>
              <a:ext cx="10503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1328529" y="3570983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334347" y="3000654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9" name="Object 12"/>
            <p:cNvGraphicFramePr>
              <a:graphicFrameLocks noChangeAspect="1"/>
            </p:cNvGraphicFramePr>
            <p:nvPr/>
          </p:nvGraphicFramePr>
          <p:xfrm>
            <a:off x="1347046" y="2905404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47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4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7046" y="2905404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12"/>
            <p:cNvGraphicFramePr>
              <a:graphicFrameLocks noChangeAspect="1"/>
            </p:cNvGraphicFramePr>
            <p:nvPr/>
          </p:nvGraphicFramePr>
          <p:xfrm>
            <a:off x="1352342" y="3488133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48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5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342" y="3488133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矩形 51"/>
            <p:cNvSpPr/>
            <p:nvPr/>
          </p:nvSpPr>
          <p:spPr>
            <a:xfrm>
              <a:off x="2443244" y="2825649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/>
            <p:cNvSpPr/>
            <p:nvPr/>
          </p:nvSpPr>
          <p:spPr>
            <a:xfrm>
              <a:off x="2540354" y="2836651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/>
            <p:cNvSpPr/>
            <p:nvPr/>
          </p:nvSpPr>
          <p:spPr>
            <a:xfrm>
              <a:off x="2542696" y="3615221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/>
            <p:cNvSpPr/>
            <p:nvPr/>
          </p:nvSpPr>
          <p:spPr>
            <a:xfrm>
              <a:off x="2531063" y="4843233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/>
            <p:cNvSpPr txBox="1"/>
            <p:nvPr/>
          </p:nvSpPr>
          <p:spPr>
            <a:xfrm rot="5400000">
              <a:off x="2528316" y="4265526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1338054" y="4968740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9" name="Object 12"/>
            <p:cNvGraphicFramePr>
              <a:graphicFrameLocks noChangeAspect="1"/>
            </p:cNvGraphicFramePr>
            <p:nvPr/>
          </p:nvGraphicFramePr>
          <p:xfrm>
            <a:off x="1334938" y="4872486"/>
            <a:ext cx="407988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49" name="方程式" r:id="rId8" imgW="190440" imgH="228600" progId="Equation.3">
                    <p:embed/>
                  </p:oleObj>
                </mc:Choice>
                <mc:Fallback>
                  <p:oleObj name="方程式" r:id="rId8" imgW="190440" imgH="228600" progId="Equation.3">
                    <p:embed/>
                    <p:pic>
                      <p:nvPicPr>
                        <p:cNvPr id="5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4938" y="4872486"/>
                          <a:ext cx="407988" cy="488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文字方塊 59"/>
            <p:cNvSpPr txBox="1"/>
            <p:nvPr/>
          </p:nvSpPr>
          <p:spPr>
            <a:xfrm rot="5400000">
              <a:off x="1213986" y="4253682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3768830" y="280930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/>
            <p:cNvSpPr/>
            <p:nvPr/>
          </p:nvSpPr>
          <p:spPr>
            <a:xfrm>
              <a:off x="3855916" y="2836651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/>
            <p:cNvSpPr/>
            <p:nvPr/>
          </p:nvSpPr>
          <p:spPr>
            <a:xfrm>
              <a:off x="3858258" y="3615221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/>
            <p:cNvSpPr/>
            <p:nvPr/>
          </p:nvSpPr>
          <p:spPr>
            <a:xfrm>
              <a:off x="3846625" y="4843233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文字方塊 66"/>
            <p:cNvSpPr txBox="1"/>
            <p:nvPr/>
          </p:nvSpPr>
          <p:spPr>
            <a:xfrm rot="5400000">
              <a:off x="3843878" y="4265526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5144925" y="2785085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/>
            <p:cNvSpPr/>
            <p:nvPr/>
          </p:nvSpPr>
          <p:spPr>
            <a:xfrm>
              <a:off x="5220769" y="2835035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/>
            <p:cNvSpPr/>
            <p:nvPr/>
          </p:nvSpPr>
          <p:spPr>
            <a:xfrm>
              <a:off x="5223111" y="3594944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/>
            <p:cNvSpPr/>
            <p:nvPr/>
          </p:nvSpPr>
          <p:spPr>
            <a:xfrm>
              <a:off x="5230139" y="4841617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文字方塊 73"/>
            <p:cNvSpPr txBox="1"/>
            <p:nvPr/>
          </p:nvSpPr>
          <p:spPr>
            <a:xfrm rot="5400000">
              <a:off x="5227392" y="4260747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6467853" y="2780968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6474802" y="3570983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6474790" y="4786318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cxnSp>
          <p:nvCxnSpPr>
            <p:cNvPr id="79" name="直線單箭頭接點 78"/>
            <p:cNvCxnSpPr>
              <a:stCxn id="54" idx="6"/>
              <a:endCxn id="64" idx="2"/>
            </p:cNvCxnSpPr>
            <p:nvPr/>
          </p:nvCxnSpPr>
          <p:spPr>
            <a:xfrm>
              <a:off x="3114512" y="3123730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/>
            <p:cNvCxnSpPr/>
            <p:nvPr/>
          </p:nvCxnSpPr>
          <p:spPr>
            <a:xfrm>
              <a:off x="3114512" y="3915482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/>
            <p:nvPr/>
          </p:nvCxnSpPr>
          <p:spPr>
            <a:xfrm>
              <a:off x="3105221" y="5137451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>
              <a:stCxn id="55" idx="6"/>
              <a:endCxn id="64" idx="2"/>
            </p:cNvCxnSpPr>
            <p:nvPr/>
          </p:nvCxnSpPr>
          <p:spPr>
            <a:xfrm flipV="1">
              <a:off x="3116854" y="3123730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>
              <a:stCxn id="54" idx="6"/>
              <a:endCxn id="65" idx="2"/>
            </p:cNvCxnSpPr>
            <p:nvPr/>
          </p:nvCxnSpPr>
          <p:spPr>
            <a:xfrm>
              <a:off x="3114512" y="3123730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/>
            <p:cNvCxnSpPr>
              <a:stCxn id="54" idx="6"/>
              <a:endCxn id="66" idx="2"/>
            </p:cNvCxnSpPr>
            <p:nvPr/>
          </p:nvCxnSpPr>
          <p:spPr>
            <a:xfrm>
              <a:off x="3114512" y="3123730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>
              <a:stCxn id="55" idx="6"/>
              <a:endCxn id="66" idx="2"/>
            </p:cNvCxnSpPr>
            <p:nvPr/>
          </p:nvCxnSpPr>
          <p:spPr>
            <a:xfrm>
              <a:off x="3116854" y="3902300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/>
            <p:cNvCxnSpPr>
              <a:stCxn id="56" idx="6"/>
              <a:endCxn id="64" idx="2"/>
            </p:cNvCxnSpPr>
            <p:nvPr/>
          </p:nvCxnSpPr>
          <p:spPr>
            <a:xfrm flipV="1">
              <a:off x="3105221" y="3123730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/>
            <p:cNvCxnSpPr>
              <a:stCxn id="56" idx="6"/>
              <a:endCxn id="65" idx="2"/>
            </p:cNvCxnSpPr>
            <p:nvPr/>
          </p:nvCxnSpPr>
          <p:spPr>
            <a:xfrm flipV="1">
              <a:off x="3105221" y="3902300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>
              <a:endCxn id="54" idx="2"/>
            </p:cNvCxnSpPr>
            <p:nvPr/>
          </p:nvCxnSpPr>
          <p:spPr>
            <a:xfrm flipV="1">
              <a:off x="1680954" y="3123730"/>
              <a:ext cx="859400" cy="299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/>
            <p:cNvCxnSpPr>
              <a:stCxn id="48" idx="3"/>
              <a:endCxn id="55" idx="2"/>
            </p:cNvCxnSpPr>
            <p:nvPr/>
          </p:nvCxnSpPr>
          <p:spPr>
            <a:xfrm>
              <a:off x="1677247" y="3172104"/>
              <a:ext cx="865449" cy="730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單箭頭接點 89"/>
            <p:cNvCxnSpPr>
              <a:stCxn id="48" idx="3"/>
              <a:endCxn id="56" idx="2"/>
            </p:cNvCxnSpPr>
            <p:nvPr/>
          </p:nvCxnSpPr>
          <p:spPr>
            <a:xfrm>
              <a:off x="1677247" y="3172104"/>
              <a:ext cx="853816" cy="19582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>
              <a:stCxn id="50" idx="3"/>
              <a:endCxn id="54" idx="2"/>
            </p:cNvCxnSpPr>
            <p:nvPr/>
          </p:nvCxnSpPr>
          <p:spPr>
            <a:xfrm flipV="1">
              <a:off x="1704767" y="3123730"/>
              <a:ext cx="835587" cy="5953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>
              <a:stCxn id="47" idx="3"/>
              <a:endCxn id="55" idx="2"/>
            </p:cNvCxnSpPr>
            <p:nvPr/>
          </p:nvCxnSpPr>
          <p:spPr>
            <a:xfrm>
              <a:off x="1671429" y="3742433"/>
              <a:ext cx="871267" cy="1598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/>
            <p:cNvCxnSpPr>
              <a:stCxn id="47" idx="3"/>
              <a:endCxn id="56" idx="2"/>
            </p:cNvCxnSpPr>
            <p:nvPr/>
          </p:nvCxnSpPr>
          <p:spPr>
            <a:xfrm>
              <a:off x="1671429" y="3742433"/>
              <a:ext cx="859634" cy="1387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>
              <a:stCxn id="59" idx="3"/>
              <a:endCxn id="54" idx="2"/>
            </p:cNvCxnSpPr>
            <p:nvPr/>
          </p:nvCxnSpPr>
          <p:spPr>
            <a:xfrm flipV="1">
              <a:off x="1742926" y="3123730"/>
              <a:ext cx="797428" cy="19932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/>
            <p:cNvCxnSpPr>
              <a:stCxn id="59" idx="3"/>
              <a:endCxn id="55" idx="2"/>
            </p:cNvCxnSpPr>
            <p:nvPr/>
          </p:nvCxnSpPr>
          <p:spPr>
            <a:xfrm flipV="1">
              <a:off x="1716557" y="3902300"/>
              <a:ext cx="826139" cy="12146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>
              <a:stCxn id="59" idx="3"/>
              <a:endCxn id="56" idx="2"/>
            </p:cNvCxnSpPr>
            <p:nvPr/>
          </p:nvCxnSpPr>
          <p:spPr>
            <a:xfrm>
              <a:off x="1716557" y="5116906"/>
              <a:ext cx="814506" cy="134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/>
            <p:nvPr/>
          </p:nvCxnSpPr>
          <p:spPr>
            <a:xfrm>
              <a:off x="4464381" y="3134083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單箭頭接點 102"/>
            <p:cNvCxnSpPr/>
            <p:nvPr/>
          </p:nvCxnSpPr>
          <p:spPr>
            <a:xfrm>
              <a:off x="4464381" y="392583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單箭頭接點 103"/>
            <p:cNvCxnSpPr/>
            <p:nvPr/>
          </p:nvCxnSpPr>
          <p:spPr>
            <a:xfrm>
              <a:off x="4455090" y="514780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單箭頭接點 104"/>
            <p:cNvCxnSpPr/>
            <p:nvPr/>
          </p:nvCxnSpPr>
          <p:spPr>
            <a:xfrm flipV="1">
              <a:off x="4466723" y="3134083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單箭頭接點 105"/>
            <p:cNvCxnSpPr/>
            <p:nvPr/>
          </p:nvCxnSpPr>
          <p:spPr>
            <a:xfrm>
              <a:off x="4464381" y="3134083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單箭頭接點 106"/>
            <p:cNvCxnSpPr/>
            <p:nvPr/>
          </p:nvCxnSpPr>
          <p:spPr>
            <a:xfrm>
              <a:off x="4464381" y="3134083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單箭頭接點 107"/>
            <p:cNvCxnSpPr/>
            <p:nvPr/>
          </p:nvCxnSpPr>
          <p:spPr>
            <a:xfrm>
              <a:off x="4466723" y="3912653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單箭頭接點 108"/>
            <p:cNvCxnSpPr/>
            <p:nvPr/>
          </p:nvCxnSpPr>
          <p:spPr>
            <a:xfrm flipV="1">
              <a:off x="4455090" y="3134083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單箭頭接點 109"/>
            <p:cNvCxnSpPr/>
            <p:nvPr/>
          </p:nvCxnSpPr>
          <p:spPr>
            <a:xfrm flipV="1">
              <a:off x="4455090" y="3912653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圖說文字 5"/>
          <p:cNvSpPr/>
          <p:nvPr/>
        </p:nvSpPr>
        <p:spPr>
          <a:xfrm>
            <a:off x="375384" y="5453983"/>
            <a:ext cx="2367361" cy="838175"/>
          </a:xfrm>
          <a:prstGeom prst="wedgeRectCallout">
            <a:avLst>
              <a:gd name="adj1" fmla="val 69906"/>
              <a:gd name="adj2" fmla="val -130639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The most basic classifiers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14" name="矩形圖說文字 113"/>
          <p:cNvSpPr/>
          <p:nvPr/>
        </p:nvSpPr>
        <p:spPr>
          <a:xfrm>
            <a:off x="2956956" y="5463160"/>
            <a:ext cx="3239225" cy="886505"/>
          </a:xfrm>
          <a:prstGeom prst="wedgeRectCallout">
            <a:avLst>
              <a:gd name="adj1" fmla="val 640"/>
              <a:gd name="adj2" fmla="val -10659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Use 1</a:t>
            </a:r>
            <a:r>
              <a:rPr lang="en-US" altLang="zh-TW" sz="2400" baseline="30000" dirty="0">
                <a:solidFill>
                  <a:schemeClr val="bg1"/>
                </a:solidFill>
              </a:rPr>
              <a:t>st</a:t>
            </a:r>
            <a:r>
              <a:rPr lang="en-US" altLang="zh-TW" sz="2400" dirty="0">
                <a:solidFill>
                  <a:schemeClr val="bg1"/>
                </a:solidFill>
              </a:rPr>
              <a:t> layer as module to build classifiers 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15" name="矩形圖說文字 114"/>
          <p:cNvSpPr/>
          <p:nvPr/>
        </p:nvSpPr>
        <p:spPr>
          <a:xfrm>
            <a:off x="6401255" y="5461871"/>
            <a:ext cx="2367361" cy="838175"/>
          </a:xfrm>
          <a:prstGeom prst="wedgeRectCallout">
            <a:avLst>
              <a:gd name="adj1" fmla="val -71106"/>
              <a:gd name="adj2" fmla="val -132371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Use 2</a:t>
            </a:r>
            <a:r>
              <a:rPr lang="en-US" altLang="zh-TW" sz="2400" baseline="30000" dirty="0">
                <a:solidFill>
                  <a:schemeClr val="bg1"/>
                </a:solidFill>
              </a:rPr>
              <a:t>nd</a:t>
            </a:r>
            <a:r>
              <a:rPr lang="en-US" altLang="zh-TW" sz="2400" dirty="0">
                <a:solidFill>
                  <a:schemeClr val="bg1"/>
                </a:solidFill>
              </a:rPr>
              <a:t> layer as module ……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344311" y="3191157"/>
            <a:ext cx="4865842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The modularization is automatically learned from data.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096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4" grpId="0" animBg="1"/>
      <p:bldP spid="115" grpId="0" animBg="1"/>
      <p:bldP spid="3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>
          <a:xfrm>
            <a:off x="6343124" y="4323738"/>
            <a:ext cx="746342" cy="23397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2948" name="Picture 4" descr="http://i.imgur.com/Wuxy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979" y="261184"/>
            <a:ext cx="4606925" cy="257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1465885" y="163249"/>
            <a:ext cx="2189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Hand-crafted </a:t>
            </a:r>
          </a:p>
          <a:p>
            <a:pPr algn="ctr"/>
            <a:r>
              <a:rPr lang="en-US" altLang="zh-TW" sz="2400" dirty="0"/>
              <a:t>kernel function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7732" y="1221339"/>
            <a:ext cx="129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SVM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5715" y="2695371"/>
            <a:ext cx="5355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Source of image: </a:t>
            </a:r>
            <a:r>
              <a:rPr lang="zh-TW" altLang="en-US" dirty="0"/>
              <a:t>http://www.gipsa-lab.grenoble-inp.fr/transfert/seminaire/455_Kadri2013Gipsa-lab.pdf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35534" y="1702653"/>
            <a:ext cx="2043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Apply simple classifier</a:t>
            </a:r>
            <a:endParaRPr lang="zh-TW" altLang="en-US" sz="24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433666" y="594377"/>
            <a:ext cx="709126" cy="1397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5747657" y="1376417"/>
            <a:ext cx="758696" cy="6019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289231" y="3045217"/>
            <a:ext cx="326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>
                <a:solidFill>
                  <a:srgbClr val="0000FF"/>
                </a:solidFill>
              </a:rPr>
              <a:t>Deep Learning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697627" y="4326945"/>
            <a:ext cx="498951" cy="23638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2606350" y="4379363"/>
            <a:ext cx="746342" cy="22841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4834848" y="4407004"/>
            <a:ext cx="746342" cy="2283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423247" y="4407004"/>
            <a:ext cx="498951" cy="2240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6671139" y="5427783"/>
            <a:ext cx="1018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6780455" y="6349823"/>
            <a:ext cx="9057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6647255" y="4648980"/>
            <a:ext cx="1050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491635" y="5124697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1497453" y="4554368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7" name="Object 12"/>
          <p:cNvGraphicFramePr>
            <a:graphicFrameLocks noChangeAspect="1"/>
          </p:cNvGraphicFramePr>
          <p:nvPr/>
        </p:nvGraphicFramePr>
        <p:xfrm>
          <a:off x="1510152" y="4459118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71" name="方程式" r:id="rId4" imgW="152280" imgH="215640" progId="Equation.3">
                  <p:embed/>
                </p:oleObj>
              </mc:Choice>
              <mc:Fallback>
                <p:oleObj name="方程式" r:id="rId4" imgW="152280" imgH="215640" progId="Equation.3">
                  <p:embed/>
                  <p:pic>
                    <p:nvPicPr>
                      <p:cNvPr id="2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0152" y="4459118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2"/>
          <p:cNvGraphicFramePr>
            <a:graphicFrameLocks noChangeAspect="1"/>
          </p:cNvGraphicFramePr>
          <p:nvPr/>
        </p:nvGraphicFramePr>
        <p:xfrm>
          <a:off x="1515448" y="5041847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72" name="方程式" r:id="rId6" imgW="164880" imgH="215640" progId="Equation.3">
                  <p:embed/>
                </p:oleObj>
              </mc:Choice>
              <mc:Fallback>
                <p:oleObj name="方程式" r:id="rId6" imgW="164880" imgH="215640" progId="Equation.3">
                  <p:embed/>
                  <p:pic>
                    <p:nvPicPr>
                      <p:cNvPr id="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5448" y="5041847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橢圓 28"/>
          <p:cNvSpPr/>
          <p:nvPr/>
        </p:nvSpPr>
        <p:spPr>
          <a:xfrm>
            <a:off x="2703460" y="4390365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2705802" y="5168935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2694169" y="6073097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 rot="5400000">
            <a:off x="2690010" y="562683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33" name="矩形 32"/>
          <p:cNvSpPr/>
          <p:nvPr/>
        </p:nvSpPr>
        <p:spPr>
          <a:xfrm>
            <a:off x="1501160" y="6198604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4" name="Object 12"/>
          <p:cNvGraphicFramePr>
            <a:graphicFrameLocks noChangeAspect="1"/>
          </p:cNvGraphicFramePr>
          <p:nvPr/>
        </p:nvGraphicFramePr>
        <p:xfrm>
          <a:off x="1498044" y="6102350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73" name="方程式" r:id="rId8" imgW="190440" imgH="228600" progId="Equation.3">
                  <p:embed/>
                </p:oleObj>
              </mc:Choice>
              <mc:Fallback>
                <p:oleObj name="方程式" r:id="rId8" imgW="190440" imgH="228600" progId="Equation.3">
                  <p:embed/>
                  <p:pic>
                    <p:nvPicPr>
                      <p:cNvPr id="3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044" y="6102350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字方塊 34"/>
          <p:cNvSpPr txBox="1"/>
          <p:nvPr/>
        </p:nvSpPr>
        <p:spPr>
          <a:xfrm rot="5400000">
            <a:off x="1357695" y="563643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40" name="橢圓 39"/>
          <p:cNvSpPr/>
          <p:nvPr/>
        </p:nvSpPr>
        <p:spPr>
          <a:xfrm>
            <a:off x="6360176" y="4371257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6362518" y="5131166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6369546" y="6053989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 rot="5400000">
            <a:off x="6340950" y="562682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cxnSp>
        <p:nvCxnSpPr>
          <p:cNvPr id="47" name="直線單箭頭接點 46"/>
          <p:cNvCxnSpPr>
            <a:stCxn id="29" idx="6"/>
          </p:cNvCxnSpPr>
          <p:nvPr/>
        </p:nvCxnSpPr>
        <p:spPr>
          <a:xfrm>
            <a:off x="3277618" y="4677444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3277618" y="5469196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3268327" y="6367315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0" idx="6"/>
          </p:cNvCxnSpPr>
          <p:nvPr/>
        </p:nvCxnSpPr>
        <p:spPr>
          <a:xfrm flipV="1">
            <a:off x="3279960" y="4677444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29" idx="6"/>
          </p:cNvCxnSpPr>
          <p:nvPr/>
        </p:nvCxnSpPr>
        <p:spPr>
          <a:xfrm>
            <a:off x="3277618" y="4677444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9" idx="6"/>
          </p:cNvCxnSpPr>
          <p:nvPr/>
        </p:nvCxnSpPr>
        <p:spPr>
          <a:xfrm>
            <a:off x="3277618" y="4677444"/>
            <a:ext cx="732113" cy="1682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30" idx="6"/>
          </p:cNvCxnSpPr>
          <p:nvPr/>
        </p:nvCxnSpPr>
        <p:spPr>
          <a:xfrm>
            <a:off x="3279960" y="5456014"/>
            <a:ext cx="729771" cy="9041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1" idx="6"/>
          </p:cNvCxnSpPr>
          <p:nvPr/>
        </p:nvCxnSpPr>
        <p:spPr>
          <a:xfrm flipV="1">
            <a:off x="3268327" y="4677444"/>
            <a:ext cx="750695" cy="1682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1" idx="6"/>
          </p:cNvCxnSpPr>
          <p:nvPr/>
        </p:nvCxnSpPr>
        <p:spPr>
          <a:xfrm flipV="1">
            <a:off x="3268327" y="5456014"/>
            <a:ext cx="753037" cy="9041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endCxn id="29" idx="2"/>
          </p:cNvCxnSpPr>
          <p:nvPr/>
        </p:nvCxnSpPr>
        <p:spPr>
          <a:xfrm flipV="1">
            <a:off x="1844060" y="4677444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26" idx="3"/>
            <a:endCxn id="30" idx="2"/>
          </p:cNvCxnSpPr>
          <p:nvPr/>
        </p:nvCxnSpPr>
        <p:spPr>
          <a:xfrm>
            <a:off x="1840353" y="4725818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26" idx="3"/>
            <a:endCxn id="31" idx="2"/>
          </p:cNvCxnSpPr>
          <p:nvPr/>
        </p:nvCxnSpPr>
        <p:spPr>
          <a:xfrm>
            <a:off x="1840353" y="4725818"/>
            <a:ext cx="853816" cy="16343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28" idx="3"/>
            <a:endCxn id="29" idx="2"/>
          </p:cNvCxnSpPr>
          <p:nvPr/>
        </p:nvCxnSpPr>
        <p:spPr>
          <a:xfrm flipV="1">
            <a:off x="1867873" y="4677444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25" idx="3"/>
            <a:endCxn id="30" idx="2"/>
          </p:cNvCxnSpPr>
          <p:nvPr/>
        </p:nvCxnSpPr>
        <p:spPr>
          <a:xfrm>
            <a:off x="1834535" y="5296147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25" idx="3"/>
            <a:endCxn id="31" idx="2"/>
          </p:cNvCxnSpPr>
          <p:nvPr/>
        </p:nvCxnSpPr>
        <p:spPr>
          <a:xfrm>
            <a:off x="1834535" y="5296147"/>
            <a:ext cx="859634" cy="1064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34" idx="3"/>
            <a:endCxn id="29" idx="2"/>
          </p:cNvCxnSpPr>
          <p:nvPr/>
        </p:nvCxnSpPr>
        <p:spPr>
          <a:xfrm flipV="1">
            <a:off x="1906032" y="4677444"/>
            <a:ext cx="797428" cy="16693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34" idx="3"/>
            <a:endCxn id="30" idx="2"/>
          </p:cNvCxnSpPr>
          <p:nvPr/>
        </p:nvCxnSpPr>
        <p:spPr>
          <a:xfrm flipV="1">
            <a:off x="1906032" y="5456014"/>
            <a:ext cx="799770" cy="8908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34" idx="3"/>
            <a:endCxn id="31" idx="2"/>
          </p:cNvCxnSpPr>
          <p:nvPr/>
        </p:nvCxnSpPr>
        <p:spPr>
          <a:xfrm>
            <a:off x="1879663" y="6346770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 rot="5400000">
            <a:off x="7639815" y="565614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7708910" y="4309120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1</a:t>
            </a:r>
            <a:endParaRPr lang="zh-TW" altLang="en-US" sz="2800" baseline="-250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7697627" y="5107340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2</a:t>
            </a:r>
            <a:endParaRPr lang="zh-TW" altLang="en-US" sz="2800" baseline="-250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7697627" y="6049722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y</a:t>
            </a:r>
            <a:r>
              <a:rPr lang="en-US" altLang="zh-TW" sz="2800" baseline="-25000" dirty="0" err="1"/>
              <a:t>M</a:t>
            </a:r>
            <a:endParaRPr lang="zh-TW" altLang="en-US" sz="2800" baseline="-25000" dirty="0"/>
          </a:p>
        </p:txBody>
      </p:sp>
      <p:sp>
        <p:nvSpPr>
          <p:cNvPr id="84" name="橢圓 83"/>
          <p:cNvSpPr/>
          <p:nvPr/>
        </p:nvSpPr>
        <p:spPr>
          <a:xfrm>
            <a:off x="4925260" y="4351087"/>
            <a:ext cx="574158" cy="57415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/>
          <p:cNvSpPr/>
          <p:nvPr/>
        </p:nvSpPr>
        <p:spPr>
          <a:xfrm>
            <a:off x="4927602" y="5129657"/>
            <a:ext cx="574158" cy="57415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/>
          <p:cNvSpPr/>
          <p:nvPr/>
        </p:nvSpPr>
        <p:spPr>
          <a:xfrm>
            <a:off x="4915969" y="6033819"/>
            <a:ext cx="574158" cy="57415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文字方塊 86"/>
          <p:cNvSpPr txBox="1"/>
          <p:nvPr/>
        </p:nvSpPr>
        <p:spPr>
          <a:xfrm rot="5400000">
            <a:off x="4928821" y="5607208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cxnSp>
        <p:nvCxnSpPr>
          <p:cNvPr id="88" name="直線單箭頭接點 87"/>
          <p:cNvCxnSpPr/>
          <p:nvPr/>
        </p:nvCxnSpPr>
        <p:spPr>
          <a:xfrm>
            <a:off x="5603008" y="4656899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>
            <a:off x="5603008" y="5448651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5593717" y="6346770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5605350" y="4656899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5603008" y="4656899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>
            <a:off x="5603008" y="4656899"/>
            <a:ext cx="706655" cy="17032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5605350" y="5435469"/>
            <a:ext cx="737774" cy="9247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 flipV="1">
            <a:off x="5603008" y="4656899"/>
            <a:ext cx="741404" cy="16639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flipV="1">
            <a:off x="5603008" y="5435469"/>
            <a:ext cx="743746" cy="9318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4084180" y="435108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4063249" y="512965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4077127" y="599183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953" name="文字方塊 82952"/>
              <p:cNvSpPr txBox="1"/>
              <p:nvPr/>
            </p:nvSpPr>
            <p:spPr>
              <a:xfrm>
                <a:off x="701966" y="5166173"/>
                <a:ext cx="6490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2953" name="文字方塊 829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66" y="5166173"/>
                <a:ext cx="649077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/>
              <p:cNvSpPr txBox="1"/>
              <p:nvPr/>
            </p:nvSpPr>
            <p:spPr>
              <a:xfrm>
                <a:off x="5477928" y="3779149"/>
                <a:ext cx="6490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5" name="文字方塊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928" y="3779149"/>
                <a:ext cx="649077" cy="523220"/>
              </a:xfrm>
              <a:prstGeom prst="rect">
                <a:avLst/>
              </a:prstGeom>
              <a:blipFill rotWithShape="0">
                <a:blip r:embed="rId11"/>
                <a:stretch>
                  <a:fillRect r="-245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直線單箭頭接點 105"/>
          <p:cNvCxnSpPr/>
          <p:nvPr/>
        </p:nvCxnSpPr>
        <p:spPr>
          <a:xfrm flipH="1">
            <a:off x="6647256" y="3820203"/>
            <a:ext cx="584687" cy="542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字方塊 109"/>
          <p:cNvSpPr txBox="1"/>
          <p:nvPr/>
        </p:nvSpPr>
        <p:spPr>
          <a:xfrm>
            <a:off x="7264376" y="3419922"/>
            <a:ext cx="2043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simple classifier</a:t>
            </a:r>
            <a:endParaRPr lang="zh-TW" altLang="en-US" sz="2400" dirty="0"/>
          </a:p>
        </p:txBody>
      </p:sp>
      <p:sp>
        <p:nvSpPr>
          <p:cNvPr id="82958" name="左大括弧 82957"/>
          <p:cNvSpPr/>
          <p:nvPr/>
        </p:nvSpPr>
        <p:spPr>
          <a:xfrm rot="5400000">
            <a:off x="4016860" y="2757001"/>
            <a:ext cx="160984" cy="3133695"/>
          </a:xfrm>
          <a:prstGeom prst="leftBrace">
            <a:avLst>
              <a:gd name="adj1" fmla="val 171734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文字方塊 112"/>
          <p:cNvSpPr txBox="1"/>
          <p:nvPr/>
        </p:nvSpPr>
        <p:spPr>
          <a:xfrm>
            <a:off x="2600523" y="3624255"/>
            <a:ext cx="2967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Learnable kernel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199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5" grpId="0"/>
      <p:bldP spid="110" grpId="0"/>
      <p:bldP spid="82958" grpId="0" animBg="1"/>
      <p:bldP spid="1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1: Overview</a:t>
            </a:r>
            <a:endParaRPr lang="zh-TW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3ACBC1-9C99-4CE7-AB1E-6D3D05633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5167"/>
            <a:ext cx="7886700" cy="527901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deep learning?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relationship between deep learning and traditional machine learning algorithms, especially neural networks?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did it “suddenly” become so popular in recent years?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secret weapons that make it so successfully in some domain?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types of problems are particularly suitable for DL and what are not?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limitation of DL?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tools or frameworks of DL are ready to use?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I am interested in DL, where I can find good tutorials and how I can study it by myself?</a:t>
            </a:r>
          </a:p>
        </p:txBody>
      </p:sp>
    </p:spTree>
    <p:extLst>
      <p:ext uri="{BB962C8B-B14F-4D97-AF65-F5344CB8AC3E}">
        <p14:creationId xmlns:p14="http://schemas.microsoft.com/office/powerpoint/2010/main" val="4042471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2" descr="https://www.cc.gatech.edu/~hays/compvision2017/proj6/deepNetVis.png">
            <a:extLst>
              <a:ext uri="{FF2B5EF4-FFF2-40B4-BE49-F238E27FC236}">
                <a16:creationId xmlns:a16="http://schemas.microsoft.com/office/drawing/2014/main" id="{DB8060FF-8ACC-4F36-8C7E-31EA01C27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0800"/>
            <a:ext cx="9144000" cy="421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C789CEC-06BB-4174-BCAD-67856D236F87}"/>
              </a:ext>
            </a:extLst>
          </p:cNvPr>
          <p:cNvSpPr/>
          <p:nvPr/>
        </p:nvSpPr>
        <p:spPr>
          <a:xfrm>
            <a:off x="2085034" y="5989712"/>
            <a:ext cx="6023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https://www.cc.gatech.edu/~hays/compvision/proj6/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CA1F2E-5870-43E6-AB7A-2B94ED7174F2}"/>
              </a:ext>
            </a:extLst>
          </p:cNvPr>
          <p:cNvSpPr txBox="1"/>
          <p:nvPr/>
        </p:nvSpPr>
        <p:spPr>
          <a:xfrm>
            <a:off x="1075174" y="442127"/>
            <a:ext cx="703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 of hidden layers of a Convolutional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948999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Hard to get the power of Deep …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82" y="1464947"/>
            <a:ext cx="7968584" cy="5191653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93482" y="4890991"/>
            <a:ext cx="7968584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Before 2006, deeper usually does not imply better.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4109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Recipe for Learning</a:t>
            </a:r>
            <a:endParaRPr lang="zh-TW" altLang="en-US" dirty="0"/>
          </a:p>
        </p:txBody>
      </p:sp>
      <p:pic>
        <p:nvPicPr>
          <p:cNvPr id="57346" name="Picture 2" descr="http://edge.alluremedia.com.au/m/l/2015/03/IMG_20150319_1125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15" y="1676525"/>
            <a:ext cx="773496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15974" y="6027863"/>
            <a:ext cx="7512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http://www.gizmodo.com.au/2015/04/the-basic-recipe-for-machine-learning-explained-in-a-single-powerpoint-slide/</a:t>
            </a:r>
          </a:p>
        </p:txBody>
      </p:sp>
    </p:spTree>
    <p:extLst>
      <p:ext uri="{BB962C8B-B14F-4D97-AF65-F5344CB8AC3E}">
        <p14:creationId xmlns:p14="http://schemas.microsoft.com/office/powerpoint/2010/main" val="3484318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Recipe for Learning</a:t>
            </a:r>
            <a:endParaRPr lang="zh-TW" altLang="en-US" dirty="0"/>
          </a:p>
        </p:txBody>
      </p:sp>
      <p:pic>
        <p:nvPicPr>
          <p:cNvPr id="57346" name="Picture 2" descr="http://edge.alluremedia.com.au/m/l/2015/03/IMG_20150319_1125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15" y="1676525"/>
            <a:ext cx="773496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15974" y="6027863"/>
            <a:ext cx="7512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http://www.gizmodo.com.au/2015/04/the-basic-recipe-for-machine-learning-explained-in-a-single-powerpoint-slide/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867400" y="3599113"/>
            <a:ext cx="1495425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overfitting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28649" y="3599113"/>
            <a:ext cx="172118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Don’t forget!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4571999" y="4252065"/>
            <a:ext cx="1581151" cy="82105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Preventing</a:t>
            </a:r>
          </a:p>
          <a:p>
            <a:pPr algn="ctr"/>
            <a:r>
              <a:rPr lang="en-US" altLang="zh-TW" sz="2400" dirty="0"/>
              <a:t>Overfitting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443465" y="4140149"/>
            <a:ext cx="2879154" cy="48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2400" dirty="0"/>
              <a:t>Modify the Network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1458963" y="4675690"/>
            <a:ext cx="2879154" cy="6438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Better optimization Strategy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526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8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Recipe for Learning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7500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lovethisimages.com/wp-content/uploads/2018/04/Thank-you-images-for-ppt-2.jpeg">
            <a:extLst>
              <a:ext uri="{FF2B5EF4-FFF2-40B4-BE49-F238E27FC236}">
                <a16:creationId xmlns:a16="http://schemas.microsoft.com/office/drawing/2014/main" id="{72919CE1-FCDE-49CA-9D00-924A3395A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181" y="1470093"/>
            <a:ext cx="4660533" cy="330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B834EA4-A606-4077-BDE9-AD83C032A55D}"/>
              </a:ext>
            </a:extLst>
          </p:cNvPr>
          <p:cNvSpPr txBox="1"/>
          <p:nvPr/>
        </p:nvSpPr>
        <p:spPr>
          <a:xfrm>
            <a:off x="2385629" y="5387907"/>
            <a:ext cx="4844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Email: </a:t>
            </a:r>
            <a:r>
              <a:rPr lang="en-US" sz="2000" dirty="0">
                <a:hlinkClick r:id="rId3"/>
              </a:rPr>
              <a:t>dawnrain.yu@gmail.com</a:t>
            </a:r>
            <a:endParaRPr lang="en-US" sz="2000" dirty="0"/>
          </a:p>
          <a:p>
            <a:pPr algn="ctr"/>
            <a:r>
              <a:rPr lang="en-US" sz="2000" dirty="0">
                <a:hlinkClick r:id="rId4"/>
              </a:rPr>
              <a:t>https://www.linkedin.com/in/yuxiaodong/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256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4D3605C-F034-4E2A-A252-3B2559310DE8}"/>
              </a:ext>
            </a:extLst>
          </p:cNvPr>
          <p:cNvSpPr/>
          <p:nvPr/>
        </p:nvSpPr>
        <p:spPr>
          <a:xfrm>
            <a:off x="518474" y="1402228"/>
            <a:ext cx="8107052" cy="411008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B20CA11-B744-4B55-ACC9-1B6D50C63B13}"/>
              </a:ext>
            </a:extLst>
          </p:cNvPr>
          <p:cNvSpPr/>
          <p:nvPr/>
        </p:nvSpPr>
        <p:spPr>
          <a:xfrm>
            <a:off x="2309567" y="1872782"/>
            <a:ext cx="6100713" cy="31689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0D74558-F943-4229-8314-B01F77688C6D}"/>
              </a:ext>
            </a:extLst>
          </p:cNvPr>
          <p:cNvSpPr/>
          <p:nvPr/>
        </p:nvSpPr>
        <p:spPr>
          <a:xfrm>
            <a:off x="3685880" y="2155193"/>
            <a:ext cx="4537435" cy="260415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8388034-1FF5-45A5-B082-C0EC658CBB17}"/>
              </a:ext>
            </a:extLst>
          </p:cNvPr>
          <p:cNvSpPr/>
          <p:nvPr/>
        </p:nvSpPr>
        <p:spPr>
          <a:xfrm>
            <a:off x="4958500" y="2486311"/>
            <a:ext cx="3077850" cy="190558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CA3FFA-8EAD-4DE7-8CE0-E4B1F1E84428}"/>
              </a:ext>
            </a:extLst>
          </p:cNvPr>
          <p:cNvSpPr txBox="1"/>
          <p:nvPr/>
        </p:nvSpPr>
        <p:spPr>
          <a:xfrm>
            <a:off x="1611984" y="2301645"/>
            <a:ext cx="1283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AI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EF1FE0-2817-4342-AFFF-14D534840CC9}"/>
              </a:ext>
            </a:extLst>
          </p:cNvPr>
          <p:cNvSpPr txBox="1"/>
          <p:nvPr/>
        </p:nvSpPr>
        <p:spPr>
          <a:xfrm>
            <a:off x="2522455" y="2937046"/>
            <a:ext cx="1912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Machine learning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0F8C9B-D3EE-45D7-A188-9E5078693590}"/>
              </a:ext>
            </a:extLst>
          </p:cNvPr>
          <p:cNvSpPr txBox="1"/>
          <p:nvPr/>
        </p:nvSpPr>
        <p:spPr>
          <a:xfrm>
            <a:off x="3776221" y="3219457"/>
            <a:ext cx="1912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Neural Networks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335AD5-6756-44E3-9C39-467527F83856}"/>
              </a:ext>
            </a:extLst>
          </p:cNvPr>
          <p:cNvSpPr txBox="1"/>
          <p:nvPr/>
        </p:nvSpPr>
        <p:spPr>
          <a:xfrm>
            <a:off x="5707146" y="3023604"/>
            <a:ext cx="1912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Deep Learning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FB257A-3192-4021-885D-076EFADF1E54}"/>
              </a:ext>
            </a:extLst>
          </p:cNvPr>
          <p:cNvSpPr txBox="1"/>
          <p:nvPr/>
        </p:nvSpPr>
        <p:spPr>
          <a:xfrm>
            <a:off x="1297756" y="5495893"/>
            <a:ext cx="7327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Deep Learning = Neural Network + deep architecture</a:t>
            </a: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D60096C3-4EAC-486B-89E0-B5FC8699A957}"/>
              </a:ext>
            </a:extLst>
          </p:cNvPr>
          <p:cNvSpPr/>
          <p:nvPr/>
        </p:nvSpPr>
        <p:spPr>
          <a:xfrm>
            <a:off x="6278252" y="5957558"/>
            <a:ext cx="311084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1873055-1F1B-4913-821F-9E2187A16233}"/>
              </a:ext>
            </a:extLst>
          </p:cNvPr>
          <p:cNvSpPr txBox="1"/>
          <p:nvPr/>
        </p:nvSpPr>
        <p:spPr>
          <a:xfrm>
            <a:off x="4732256" y="6419223"/>
            <a:ext cx="4048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More than one hidden layer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5C36508-D0FA-40EE-B97D-ED7276FFEF2A}"/>
              </a:ext>
            </a:extLst>
          </p:cNvPr>
          <p:cNvSpPr txBox="1"/>
          <p:nvPr/>
        </p:nvSpPr>
        <p:spPr>
          <a:xfrm>
            <a:off x="179108" y="0"/>
            <a:ext cx="924769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Q</a:t>
            </a:r>
            <a:r>
              <a:rPr lang="en-US" altLang="zh-CN" sz="3200" b="1" dirty="0"/>
              <a:t>1 &amp; Q2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deep learning?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relationship between deep learning and traditional machine learning algorithms, especially neural networks?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3186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109B186-95E3-45EF-9929-C868C7F63948}"/>
              </a:ext>
            </a:extLst>
          </p:cNvPr>
          <p:cNvSpPr txBox="1"/>
          <p:nvPr/>
        </p:nvSpPr>
        <p:spPr>
          <a:xfrm>
            <a:off x="235669" y="471340"/>
            <a:ext cx="924769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Q3</a:t>
            </a:r>
            <a:r>
              <a:rPr lang="en-US" altLang="zh-CN" sz="3200" b="1" dirty="0"/>
              <a:t> &amp; Q4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did it “suddenly” become so popular in recent years?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secret weapons that make it so successfully in some domain?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4D7EAB-2FE8-40EC-9712-D7A783E89181}"/>
              </a:ext>
            </a:extLst>
          </p:cNvPr>
          <p:cNvSpPr txBox="1"/>
          <p:nvPr/>
        </p:nvSpPr>
        <p:spPr>
          <a:xfrm>
            <a:off x="235669" y="2791905"/>
            <a:ext cx="832386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Short Answer:</a:t>
            </a:r>
            <a:endParaRPr lang="en-US" altLang="zh-CN" sz="3200" b="1" dirty="0"/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dirty="0"/>
              <a:t>Deep learning is NOT a brand new algorithm:</a:t>
            </a:r>
          </a:p>
          <a:p>
            <a:pPr marL="971550" lvl="1" indent="-514350">
              <a:buFont typeface="Wingdings" panose="05000000000000000000" pitchFamily="2" charset="2"/>
              <a:buChar char="q"/>
            </a:pPr>
            <a:r>
              <a:rPr lang="en-US" altLang="zh-CN" dirty="0"/>
              <a:t>The history of </a:t>
            </a:r>
            <a:r>
              <a:rPr lang="en-US" dirty="0"/>
              <a:t>neural network can be traced back to half century ago.</a:t>
            </a:r>
          </a:p>
          <a:p>
            <a:pPr marL="1428750" lvl="2" indent="-514350">
              <a:buFont typeface="Wingdings" panose="05000000000000000000" pitchFamily="2" charset="2"/>
              <a:buChar char="q"/>
            </a:pPr>
            <a:r>
              <a:rPr lang="en-US" dirty="0"/>
              <a:t>Perceptron was proposed by Rosenblatt in 1958</a:t>
            </a:r>
          </a:p>
          <a:p>
            <a:pPr marL="971550" lvl="1" indent="-514350">
              <a:buFont typeface="Wingdings" panose="05000000000000000000" pitchFamily="2" charset="2"/>
              <a:buChar char="q"/>
            </a:pPr>
            <a:r>
              <a:rPr lang="en-US" dirty="0"/>
              <a:t>The first DL architecture has been designed in late 1990’s:</a:t>
            </a:r>
          </a:p>
          <a:p>
            <a:pPr marL="1428750" lvl="2" indent="-514350">
              <a:buFont typeface="Wingdings" panose="05000000000000000000" pitchFamily="2" charset="2"/>
              <a:buChar char="q"/>
            </a:pPr>
            <a:r>
              <a:rPr lang="en-US" dirty="0" err="1"/>
              <a:t>LeNet</a:t>
            </a:r>
            <a:r>
              <a:rPr lang="en-US" dirty="0"/>
              <a:t> (1998)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dirty="0"/>
              <a:t>The success of DL in the recent years can be credit to </a:t>
            </a:r>
          </a:p>
          <a:p>
            <a:pPr marL="971550" lvl="1" indent="-514350">
              <a:buFont typeface="Wingdings" panose="05000000000000000000" pitchFamily="2" charset="2"/>
              <a:buChar char="q"/>
            </a:pPr>
            <a:r>
              <a:rPr lang="en-US" b="1" dirty="0"/>
              <a:t>A</a:t>
            </a:r>
            <a:r>
              <a:rPr lang="en-US" dirty="0"/>
              <a:t>lgorithm</a:t>
            </a:r>
          </a:p>
          <a:p>
            <a:pPr marL="971550" lvl="1" indent="-514350">
              <a:buFont typeface="Wingdings" panose="05000000000000000000" pitchFamily="2" charset="2"/>
              <a:buChar char="q"/>
            </a:pPr>
            <a:r>
              <a:rPr lang="en-US" b="1" dirty="0"/>
              <a:t>B</a:t>
            </a:r>
            <a:r>
              <a:rPr lang="en-US" dirty="0"/>
              <a:t>ig data</a:t>
            </a:r>
          </a:p>
          <a:p>
            <a:pPr marL="971550" lvl="1" indent="-514350">
              <a:buFont typeface="Wingdings" panose="05000000000000000000" pitchFamily="2" charset="2"/>
              <a:buChar char="q"/>
            </a:pPr>
            <a:r>
              <a:rPr lang="en-US" b="1" dirty="0"/>
              <a:t>C</a:t>
            </a:r>
            <a:r>
              <a:rPr lang="en-US" dirty="0"/>
              <a:t>omputing power</a:t>
            </a:r>
          </a:p>
        </p:txBody>
      </p:sp>
    </p:spTree>
    <p:extLst>
      <p:ext uri="{BB962C8B-B14F-4D97-AF65-F5344CB8AC3E}">
        <p14:creationId xmlns:p14="http://schemas.microsoft.com/office/powerpoint/2010/main" val="114658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109B186-95E3-45EF-9929-C868C7F63948}"/>
              </a:ext>
            </a:extLst>
          </p:cNvPr>
          <p:cNvSpPr txBox="1"/>
          <p:nvPr/>
        </p:nvSpPr>
        <p:spPr>
          <a:xfrm>
            <a:off x="235669" y="471340"/>
            <a:ext cx="924769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Q5</a:t>
            </a:r>
            <a:r>
              <a:rPr lang="en-US" altLang="zh-CN" sz="3200" b="1" dirty="0"/>
              <a:t> &amp; Q6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types of problems are particularly suitable for DL and what are not?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limitation of DL?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4D7EAB-2FE8-40EC-9712-D7A783E89181}"/>
              </a:ext>
            </a:extLst>
          </p:cNvPr>
          <p:cNvSpPr txBox="1"/>
          <p:nvPr/>
        </p:nvSpPr>
        <p:spPr>
          <a:xfrm>
            <a:off x="235669" y="2148811"/>
            <a:ext cx="832386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Short Answer:</a:t>
            </a:r>
            <a:endParaRPr lang="en-US" altLang="zh-CN" sz="3200" b="1" dirty="0"/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dirty="0"/>
              <a:t>Deep learning is more suitable for domains where we can obtain large amount of data:</a:t>
            </a:r>
          </a:p>
          <a:p>
            <a:pPr marL="971550" lvl="1" indent="-514350">
              <a:buFont typeface="Wingdings" panose="05000000000000000000" pitchFamily="2" charset="2"/>
              <a:buChar char="q"/>
            </a:pPr>
            <a:r>
              <a:rPr lang="en-US" dirty="0"/>
              <a:t>Computer vision:</a:t>
            </a:r>
          </a:p>
          <a:p>
            <a:pPr marL="1428750" lvl="2" indent="-514350">
              <a:buFont typeface="Wingdings" panose="05000000000000000000" pitchFamily="2" charset="2"/>
              <a:buChar char="q"/>
            </a:pPr>
            <a:r>
              <a:rPr lang="en-US" dirty="0"/>
              <a:t>Face recognition</a:t>
            </a:r>
          </a:p>
          <a:p>
            <a:pPr marL="1428750" lvl="2" indent="-514350">
              <a:buFont typeface="Wingdings" panose="05000000000000000000" pitchFamily="2" charset="2"/>
              <a:buChar char="q"/>
            </a:pPr>
            <a:r>
              <a:rPr lang="en-US" dirty="0"/>
              <a:t>Object recognition and detection</a:t>
            </a:r>
          </a:p>
          <a:p>
            <a:pPr marL="971550" lvl="1" indent="-514350">
              <a:buFont typeface="Wingdings" panose="05000000000000000000" pitchFamily="2" charset="2"/>
              <a:buChar char="q"/>
            </a:pPr>
            <a:r>
              <a:rPr lang="en-US" dirty="0"/>
              <a:t>Speech recognition</a:t>
            </a:r>
          </a:p>
          <a:p>
            <a:pPr marL="971550" lvl="1" indent="-514350">
              <a:buFont typeface="Wingdings" panose="05000000000000000000" pitchFamily="2" charset="2"/>
              <a:buChar char="q"/>
            </a:pPr>
            <a:r>
              <a:rPr lang="en-US" dirty="0"/>
              <a:t>Natural language processing</a:t>
            </a:r>
          </a:p>
          <a:p>
            <a:pPr marL="971550" lvl="1" indent="-514350">
              <a:buFont typeface="Wingdings" panose="05000000000000000000" pitchFamily="2" charset="2"/>
              <a:buChar char="q"/>
            </a:pPr>
            <a:r>
              <a:rPr lang="en-US" dirty="0"/>
              <a:t>Social media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dirty="0"/>
              <a:t>DL will not work well for problems:</a:t>
            </a:r>
          </a:p>
          <a:p>
            <a:pPr marL="971550" lvl="1" indent="-514350">
              <a:buFont typeface="Wingdings" panose="05000000000000000000" pitchFamily="2" charset="2"/>
              <a:buChar char="q"/>
            </a:pPr>
            <a:r>
              <a:rPr lang="en-US" dirty="0"/>
              <a:t>Lack training data</a:t>
            </a:r>
          </a:p>
          <a:p>
            <a:pPr marL="971550" lvl="1" indent="-514350">
              <a:buFont typeface="Wingdings" panose="05000000000000000000" pitchFamily="2" charset="2"/>
              <a:buChar char="q"/>
            </a:pPr>
            <a:r>
              <a:rPr lang="en-US" dirty="0"/>
              <a:t>Anything that requires reasoning, long-term planning, and algorithmic-like data manipulation, is out of reach for deep learning models</a:t>
            </a:r>
          </a:p>
          <a:p>
            <a:pPr marL="971550" lvl="1" indent="-5143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109B186-95E3-45EF-9929-C868C7F63948}"/>
              </a:ext>
            </a:extLst>
          </p:cNvPr>
          <p:cNvSpPr txBox="1"/>
          <p:nvPr/>
        </p:nvSpPr>
        <p:spPr>
          <a:xfrm>
            <a:off x="235669" y="471340"/>
            <a:ext cx="92476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Q7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tools or frameworks of DL are ready to use?</a:t>
            </a:r>
          </a:p>
        </p:txBody>
      </p:sp>
      <p:pic>
        <p:nvPicPr>
          <p:cNvPr id="120834" name="Picture 2" descr="https://miro.medium.com/max/1050/1*s_BwkYxpGv34vjOHi8tDzg.png">
            <a:extLst>
              <a:ext uri="{FF2B5EF4-FFF2-40B4-BE49-F238E27FC236}">
                <a16:creationId xmlns:a16="http://schemas.microsoft.com/office/drawing/2014/main" id="{43B542AC-74A8-474C-9CC8-E4DC2C706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38" y="1828486"/>
            <a:ext cx="6667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0A98AC1-6A9E-4EA5-AD07-FC1EED4E6B9C}"/>
              </a:ext>
            </a:extLst>
          </p:cNvPr>
          <p:cNvSpPr/>
          <p:nvPr/>
        </p:nvSpPr>
        <p:spPr>
          <a:xfrm>
            <a:off x="828987" y="6386660"/>
            <a:ext cx="82245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https://www.kaggle.com/discdiver/deep-learning-framework-power-scores-2018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7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109B186-95E3-45EF-9929-C868C7F63948}"/>
              </a:ext>
            </a:extLst>
          </p:cNvPr>
          <p:cNvSpPr txBox="1"/>
          <p:nvPr/>
        </p:nvSpPr>
        <p:spPr>
          <a:xfrm>
            <a:off x="235669" y="471340"/>
            <a:ext cx="92476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Q8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I am interested in DL, where I can find good tutorials and how I can study it by myself?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4D7EAB-2FE8-40EC-9712-D7A783E89181}"/>
              </a:ext>
            </a:extLst>
          </p:cNvPr>
          <p:cNvSpPr txBox="1"/>
          <p:nvPr/>
        </p:nvSpPr>
        <p:spPr>
          <a:xfrm>
            <a:off x="235669" y="2259342"/>
            <a:ext cx="832386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A:</a:t>
            </a:r>
            <a:endParaRPr lang="en-US" altLang="zh-CN" sz="3200" b="1" dirty="0"/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dirty="0"/>
              <a:t>The courses on </a:t>
            </a:r>
            <a:r>
              <a:rPr lang="en-US" altLang="zh-CN" dirty="0"/>
              <a:t>MOOC (Massive Open Online Course)</a:t>
            </a:r>
            <a:r>
              <a:rPr lang="en-US" dirty="0"/>
              <a:t> are usually very friendly to beginners:</a:t>
            </a:r>
          </a:p>
          <a:p>
            <a:pPr marL="971550" lvl="1" indent="-514350">
              <a:buFont typeface="Wingdings" panose="05000000000000000000" pitchFamily="2" charset="2"/>
              <a:buChar char="q"/>
            </a:pPr>
            <a:r>
              <a:rPr lang="en-US" dirty="0">
                <a:hlinkClick r:id="rId2" tooltip="https://www.coursera.org/specializations/deep-learning"/>
              </a:rPr>
              <a:t>https://www.coursera.org/specializations/deep-learning</a:t>
            </a:r>
            <a:endParaRPr lang="en-US" dirty="0"/>
          </a:p>
          <a:p>
            <a:pPr marL="971550" lvl="1" indent="-514350">
              <a:buFont typeface="Wingdings" panose="05000000000000000000" pitchFamily="2" charset="2"/>
              <a:buChar char="q"/>
            </a:pPr>
            <a:r>
              <a:rPr lang="en-US" dirty="0">
                <a:hlinkClick r:id="rId3"/>
              </a:rPr>
              <a:t>https://www.deeplearning.ai/</a:t>
            </a:r>
            <a:endParaRPr lang="en-US" dirty="0"/>
          </a:p>
          <a:p>
            <a:pPr marL="971550" lvl="1" indent="-514350">
              <a:buFont typeface="Wingdings" panose="05000000000000000000" pitchFamily="2" charset="2"/>
              <a:buChar char="q"/>
            </a:pPr>
            <a:r>
              <a:rPr lang="en-US" dirty="0">
                <a:hlinkClick r:id="rId4"/>
              </a:rPr>
              <a:t>https://www.udacity.com/course/deep-learning-nanodegree--nd101</a:t>
            </a:r>
            <a:endParaRPr lang="en-US" dirty="0"/>
          </a:p>
          <a:p>
            <a:pPr marL="971550" lvl="1" indent="-514350">
              <a:buFont typeface="Wingdings" panose="05000000000000000000" pitchFamily="2" charset="2"/>
              <a:buChar char="q"/>
            </a:pPr>
            <a:r>
              <a:rPr lang="en-US" dirty="0">
                <a:hlinkClick r:id="rId5"/>
              </a:rPr>
              <a:t>https://www.edx.org/course?search_query=deep+learning</a:t>
            </a:r>
            <a:endParaRPr lang="en-US" dirty="0"/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dirty="0"/>
              <a:t>More serious learners can go to Stanford University website (</a:t>
            </a:r>
            <a:r>
              <a:rPr lang="en-US" dirty="0">
                <a:hlinkClick r:id="rId6" tooltip="https://cs230.stanford.edu/"/>
              </a:rPr>
              <a:t>https://cs230.stanford.edu/</a:t>
            </a:r>
            <a:r>
              <a:rPr lang="en-US" dirty="0"/>
              <a:t>) to check out the lecture videos and notes of Deep Learning course for their undergraduates.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dirty="0"/>
              <a:t>Researchers can see the most recent development in this field in international conferences such as CVPR, ICML, </a:t>
            </a:r>
            <a:r>
              <a:rPr lang="en-US" dirty="0" err="1"/>
              <a:t>NeurIPS</a:t>
            </a:r>
            <a:r>
              <a:rPr lang="en-US" dirty="0"/>
              <a:t>, etc.:</a:t>
            </a:r>
          </a:p>
        </p:txBody>
      </p:sp>
    </p:spTree>
    <p:extLst>
      <p:ext uri="{BB962C8B-B14F-4D97-AF65-F5344CB8AC3E}">
        <p14:creationId xmlns:p14="http://schemas.microsoft.com/office/powerpoint/2010/main" val="3588814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3E8F72-6411-4D8E-9E19-16BA1750B9AD}"/>
              </a:ext>
            </a:extLst>
          </p:cNvPr>
          <p:cNvSpPr txBox="1">
            <a:spLocks/>
          </p:cNvSpPr>
          <p:nvPr/>
        </p:nvSpPr>
        <p:spPr>
          <a:xfrm>
            <a:off x="628650" y="686673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Part </a:t>
            </a:r>
            <a:r>
              <a:rPr lang="en-US" altLang="zh-CN" dirty="0"/>
              <a:t>2</a:t>
            </a:r>
            <a:r>
              <a:rPr lang="en-US" altLang="zh-TW" dirty="0"/>
              <a:t>: from NN to DL</a:t>
            </a:r>
            <a:endParaRPr lang="zh-TW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B85F4E-F570-41C1-A553-54DBAA36340A}"/>
              </a:ext>
            </a:extLst>
          </p:cNvPr>
          <p:cNvSpPr txBox="1"/>
          <p:nvPr/>
        </p:nvSpPr>
        <p:spPr>
          <a:xfrm>
            <a:off x="992870" y="2410068"/>
            <a:ext cx="8323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200" dirty="0"/>
              <a:t>Brief introduction to Neurol Networks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200" dirty="0"/>
              <a:t>Why deep?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200" dirty="0"/>
              <a:t>Recipe to DL</a:t>
            </a:r>
          </a:p>
        </p:txBody>
      </p:sp>
    </p:spTree>
    <p:extLst>
      <p:ext uri="{BB962C8B-B14F-4D97-AF65-F5344CB8AC3E}">
        <p14:creationId xmlns:p14="http://schemas.microsoft.com/office/powerpoint/2010/main" val="306843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11206</TotalTime>
  <Words>1939</Words>
  <Application>Microsoft Office PowerPoint</Application>
  <PresentationFormat>全屏显示(4:3)</PresentationFormat>
  <Paragraphs>538</Paragraphs>
  <Slides>35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Wingdings</vt:lpstr>
      <vt:lpstr>Office Theme</vt:lpstr>
      <vt:lpstr>方程式</vt:lpstr>
      <vt:lpstr>Introduction to Deep Learning</vt:lpstr>
      <vt:lpstr>Deep learning  attracts lots of attention.</vt:lpstr>
      <vt:lpstr>Part 1: Overview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Example Application</vt:lpstr>
      <vt:lpstr>Handwriting Digit Recognition</vt:lpstr>
      <vt:lpstr>Example Application</vt:lpstr>
      <vt:lpstr>Element of Neural Network </vt:lpstr>
      <vt:lpstr>Neural Network</vt:lpstr>
      <vt:lpstr>Neural Network </vt:lpstr>
      <vt:lpstr>How to set network parameters</vt:lpstr>
      <vt:lpstr>Training Data</vt:lpstr>
      <vt:lpstr>Cost</vt:lpstr>
      <vt:lpstr>Total Cost</vt:lpstr>
      <vt:lpstr>Gradient Descent</vt:lpstr>
      <vt:lpstr>Gradient Descent</vt:lpstr>
      <vt:lpstr>Deeper is Better?</vt:lpstr>
      <vt:lpstr>Universality Theorem</vt:lpstr>
      <vt:lpstr>Fat + Short v.s. Thin + Tall</vt:lpstr>
      <vt:lpstr>Fat + Short v.s. Thin + Tall</vt:lpstr>
      <vt:lpstr>Why Deep? </vt:lpstr>
      <vt:lpstr>Why Deep?</vt:lpstr>
      <vt:lpstr>Why Deep?</vt:lpstr>
      <vt:lpstr>PowerPoint 演示文稿</vt:lpstr>
      <vt:lpstr>PowerPoint 演示文稿</vt:lpstr>
      <vt:lpstr>Hard to get the power of Deep …</vt:lpstr>
      <vt:lpstr>Recipe for Learning</vt:lpstr>
      <vt:lpstr>Recipe for Learning</vt:lpstr>
      <vt:lpstr>Recipe for Learning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Tutorial</dc:title>
  <dc:creator>Lee Hung-yi</dc:creator>
  <cp:lastModifiedBy>X Y</cp:lastModifiedBy>
  <cp:revision>387</cp:revision>
  <dcterms:created xsi:type="dcterms:W3CDTF">2015-11-25T01:31:24Z</dcterms:created>
  <dcterms:modified xsi:type="dcterms:W3CDTF">2019-07-10T02:10:45Z</dcterms:modified>
</cp:coreProperties>
</file>