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9" r:id="rId5"/>
    <p:sldId id="280" r:id="rId6"/>
    <p:sldId id="267" r:id="rId7"/>
    <p:sldId id="302" r:id="rId8"/>
    <p:sldId id="301" r:id="rId9"/>
    <p:sldId id="262" r:id="rId10"/>
    <p:sldId id="303" r:id="rId11"/>
    <p:sldId id="258" r:id="rId12"/>
    <p:sldId id="257" r:id="rId13"/>
    <p:sldId id="259" r:id="rId14"/>
    <p:sldId id="281" r:id="rId15"/>
    <p:sldId id="273" r:id="rId16"/>
    <p:sldId id="272" r:id="rId17"/>
    <p:sldId id="260" r:id="rId18"/>
    <p:sldId id="282" r:id="rId19"/>
    <p:sldId id="270" r:id="rId20"/>
    <p:sldId id="266" r:id="rId21"/>
    <p:sldId id="261" r:id="rId22"/>
    <p:sldId id="323" r:id="rId23"/>
    <p:sldId id="284"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D70"/>
    <a:srgbClr val="ED5858"/>
    <a:srgbClr val="C00000"/>
    <a:srgbClr val="D2D2D2"/>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14" autoAdjust="0"/>
  </p:normalViewPr>
  <p:slideViewPr>
    <p:cSldViewPr snapToGrid="0" showGuides="1">
      <p:cViewPr varScale="1">
        <p:scale>
          <a:sx n="58" d="100"/>
          <a:sy n="58" d="100"/>
        </p:scale>
        <p:origin x="-102" y="-1578"/>
      </p:cViewPr>
      <p:guideLst>
        <p:guide orient="horz" pos="2160"/>
        <p:guide orient="horz" pos="342"/>
        <p:guide orient="horz" pos="3928"/>
        <p:guide pos="3707"/>
        <p:guide pos="555"/>
        <p:guide pos="7179"/>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29.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CA37F-4A6D-4EF3-A5DE-30DDEAED67D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044AE-6422-40B1-88B0-B88CD884551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90E88B-2748-4567-B8E7-97455FD85E0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90E88B-2748-4567-B8E7-97455FD85E0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90E88B-2748-4567-B8E7-97455FD85E0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solidFill>
          <a:srgbClr val="EBEBEB"/>
        </a:solidFill>
        <a:effectLst/>
      </p:bgPr>
    </p:bg>
    <p:spTree>
      <p:nvGrpSpPr>
        <p:cNvPr id="1" name=""/>
        <p:cNvGrpSpPr/>
        <p:nvPr/>
      </p:nvGrpSpPr>
      <p:grpSpPr>
        <a:xfrm>
          <a:off x="0" y="0"/>
          <a:ext cx="0" cy="0"/>
          <a:chOff x="0" y="0"/>
          <a:chExt cx="0" cy="0"/>
        </a:xfrm>
      </p:grpSpPr>
    </p:spTree>
  </p:cSld>
  <p:clrMapOvr>
    <a:masterClrMapping/>
  </p:clrMapOvr>
  <p:transition advTm="100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advTm="100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bg>
      <p:bgPr>
        <a:solidFill>
          <a:srgbClr val="EBEBEB"/>
        </a:solidFill>
        <a:effectLst/>
      </p:bgPr>
    </p:bg>
    <p:spTree>
      <p:nvGrpSpPr>
        <p:cNvPr id="1" name=""/>
        <p:cNvGrpSpPr/>
        <p:nvPr/>
      </p:nvGrpSpPr>
      <p:grpSpPr>
        <a:xfrm>
          <a:off x="0" y="0"/>
          <a:ext cx="0" cy="0"/>
          <a:chOff x="0" y="0"/>
          <a:chExt cx="0" cy="0"/>
        </a:xfrm>
      </p:grpSpPr>
      <p:sp>
        <p:nvSpPr>
          <p:cNvPr id="2" name="MH_Number_1">
            <a:hlinkClick r:id="rId2" action="ppaction://hlinksldjump"/>
          </p:cNvPr>
          <p:cNvSpPr>
            <a:spLocks noChangeAspect="1"/>
          </p:cNvSpPr>
          <p:nvPr userDrawn="1">
            <p:custDataLst>
              <p:tags r:id="rId3"/>
            </p:custDataLst>
          </p:nvPr>
        </p:nvSpPr>
        <p:spPr>
          <a:xfrm>
            <a:off x="330903" y="346615"/>
            <a:ext cx="504000" cy="44805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1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1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1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100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精美</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课件：</a:t>
            </a:r>
            <a:r>
              <a:rPr kumimoji="0" lang="en-US" altLang="zh-CN" sz="100" b="0" i="0" u="none" strike="noStrike" kern="0" cap="none" spc="0" normalizeH="0" baseline="0" noProof="0" dirty="0" smtClean="0">
                <a:ln>
                  <a:noFill/>
                </a:ln>
                <a:solidFill>
                  <a:prstClr val="white"/>
                </a:solidFill>
                <a:effectLst/>
                <a:uLnTx/>
                <a:uFillTx/>
              </a:rPr>
              <a:t>www.1ppt.com/kejian/             </a:t>
            </a: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工作总结</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www.1ppt.com/xiazai/zongjie/ </a:t>
            </a:r>
            <a:r>
              <a:rPr kumimoji="0" lang="zh-CN" altLang="en-US" sz="100" b="0" i="0" u="none" strike="noStrike" kern="0" cap="none" spc="0" normalizeH="0" baseline="0" noProof="0" dirty="0" smtClean="0">
                <a:ln>
                  <a:noFill/>
                </a:ln>
                <a:solidFill>
                  <a:prstClr val="white"/>
                </a:solidFill>
                <a:effectLst/>
                <a:uLnTx/>
                <a:uFillTx/>
              </a:rPr>
              <a:t>工作计划：</a:t>
            </a:r>
            <a:r>
              <a:rPr kumimoji="0" lang="en-US" altLang="zh-CN" sz="100" b="0" i="0" u="none" strike="noStrike" kern="0" cap="none" spc="0" normalizeH="0" baseline="0" noProof="0" dirty="0" smtClean="0">
                <a:ln>
                  <a:noFill/>
                </a:ln>
                <a:solidFill>
                  <a:prstClr val="white"/>
                </a:solidFill>
                <a:effectLst/>
                <a:uLnTx/>
                <a:uFillTx/>
              </a:rPr>
              <a:t>www.1ppt.com/xiazai/jihua/</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商务</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www.1ppt.com/moban/shangwu/  </a:t>
            </a:r>
            <a:r>
              <a:rPr kumimoji="0" lang="zh-CN" altLang="en-US" sz="100" b="0" i="0" u="none" strike="noStrike" kern="0" cap="none" spc="0" normalizeH="0" baseline="0" noProof="0" dirty="0" smtClean="0">
                <a:ln>
                  <a:noFill/>
                </a:ln>
                <a:solidFill>
                  <a:prstClr val="white"/>
                </a:solidFill>
                <a:effectLst/>
                <a:uLnTx/>
                <a:uFillTx/>
              </a:rPr>
              <a:t>个人简历</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www.1ppt.com/xiazai/jianli/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毕业答辩</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www.1ppt.com/xiazai/dabian/  </a:t>
            </a:r>
            <a:r>
              <a:rPr kumimoji="0" lang="zh-CN" altLang="en-US" sz="100" b="0" i="0" u="none" strike="noStrike" kern="0" cap="none" spc="0" normalizeH="0" baseline="0" noProof="0" dirty="0" smtClean="0">
                <a:ln>
                  <a:noFill/>
                </a:ln>
                <a:solidFill>
                  <a:prstClr val="white"/>
                </a:solidFill>
                <a:effectLst/>
                <a:uLnTx/>
                <a:uFillTx/>
              </a:rPr>
              <a:t>工作汇报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www.1ppt.com/xiazai/huibao/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en-US" altLang="zh-CN" sz="100" b="0" i="0" u="none" strike="noStrike" kern="0" cap="none" spc="0" normalizeH="0" baseline="0" noProof="0" dirty="0" smtClean="0">
              <a:ln>
                <a:noFill/>
              </a:ln>
              <a:solidFill>
                <a:prstClr val="white"/>
              </a:solidFill>
              <a:effectLst/>
              <a:uLnTx/>
              <a:uFillTx/>
            </a:endParaRPr>
          </a:p>
        </p:txBody>
      </p:sp>
    </p:spTree>
  </p:cSld>
  <p:clrMapOvr>
    <a:masterClrMapping/>
  </p:clrMapOvr>
  <p:transition advTm="100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100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100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descr="微信图片_20200710144422"/>
          <p:cNvPicPr>
            <a:picLocks noChangeAspect="1"/>
          </p:cNvPicPr>
          <p:nvPr userDrawn="1"/>
        </p:nvPicPr>
        <p:blipFill>
          <a:blip r:embed="rId11"/>
          <a:stretch>
            <a:fillRect/>
          </a:stretch>
        </p:blipFill>
        <p:spPr>
          <a:xfrm>
            <a:off x="10458450" y="289560"/>
            <a:ext cx="1395095"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advTm="1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slide" Target="slide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notesSlide" Target="../notesSlides/notesSlide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slide" Target="slide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notesSlide" Target="../notesSlides/notesSlide16.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slide" Target="slide12.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slide" Target="slide3.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slide" Target="slide2.xml"/><Relationship Id="rId20" Type="http://schemas.openxmlformats.org/officeDocument/2006/relationships/notesSlide" Target="../notesSlides/notesSlide2.xml"/><Relationship Id="rId2" Type="http://schemas.openxmlformats.org/officeDocument/2006/relationships/image" Target="../media/image3.png"/><Relationship Id="rId19" Type="http://schemas.openxmlformats.org/officeDocument/2006/relationships/slideLayout" Target="../slideLayouts/slideLayout1.xml"/><Relationship Id="rId18" Type="http://schemas.openxmlformats.org/officeDocument/2006/relationships/tags" Target="../tags/tag13.xml"/><Relationship Id="rId17" Type="http://schemas.openxmlformats.org/officeDocument/2006/relationships/tags" Target="../tags/tag12.xml"/><Relationship Id="rId16" Type="http://schemas.openxmlformats.org/officeDocument/2006/relationships/tags" Target="../tags/tag11.xml"/><Relationship Id="rId15" Type="http://schemas.openxmlformats.org/officeDocument/2006/relationships/tags" Target="../tags/tag10.xml"/><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slide" Target="slide16.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slide" Target="slide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notesSlide" Target="../notesSlides/notesSlide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slide" Target="slide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notesSlide" Target="../notesSlides/notesSlide5.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slide" Target="slide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notesSlide" Target="../notesSlides/notesSlide8.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tretch>
            <a:fillRect/>
          </a:stretch>
        </p:blipFill>
        <p:spPr>
          <a:xfrm>
            <a:off x="0" y="-12169"/>
            <a:ext cx="10058400" cy="5031330"/>
          </a:xfrm>
          <a:prstGeom prst="rect">
            <a:avLst/>
          </a:prstGeom>
        </p:spPr>
      </p:pic>
      <p:pic>
        <p:nvPicPr>
          <p:cNvPr id="3" name="图片 2"/>
          <p:cNvPicPr>
            <a:picLocks noChangeAspect="1"/>
          </p:cNvPicPr>
          <p:nvPr/>
        </p:nvPicPr>
        <p:blipFill>
          <a:blip r:embed="rId2" cstate="screen"/>
          <a:stretch>
            <a:fillRect/>
          </a:stretch>
        </p:blipFill>
        <p:spPr>
          <a:xfrm>
            <a:off x="2133600" y="1826670"/>
            <a:ext cx="10058400" cy="5031330"/>
          </a:xfrm>
          <a:prstGeom prst="rect">
            <a:avLst/>
          </a:prstGeom>
        </p:spPr>
      </p:pic>
      <p:pic>
        <p:nvPicPr>
          <p:cNvPr id="4" name="图片 3"/>
          <p:cNvPicPr>
            <a:picLocks noChangeAspect="1"/>
          </p:cNvPicPr>
          <p:nvPr/>
        </p:nvPicPr>
        <p:blipFill>
          <a:blip r:embed="rId3" cstate="screen"/>
          <a:stretch>
            <a:fillRect/>
          </a:stretch>
        </p:blipFill>
        <p:spPr>
          <a:xfrm>
            <a:off x="476250" y="-1291"/>
            <a:ext cx="10058400" cy="5031330"/>
          </a:xfrm>
          <a:prstGeom prst="rect">
            <a:avLst/>
          </a:prstGeom>
        </p:spPr>
      </p:pic>
      <p:pic>
        <p:nvPicPr>
          <p:cNvPr id="5" name="图片 4"/>
          <p:cNvPicPr>
            <a:picLocks noChangeAspect="1"/>
          </p:cNvPicPr>
          <p:nvPr/>
        </p:nvPicPr>
        <p:blipFill>
          <a:blip r:embed="rId4" cstate="screen"/>
          <a:stretch>
            <a:fillRect/>
          </a:stretch>
        </p:blipFill>
        <p:spPr>
          <a:xfrm>
            <a:off x="76200" y="895350"/>
            <a:ext cx="11920251" cy="5962650"/>
          </a:xfrm>
          <a:prstGeom prst="rect">
            <a:avLst/>
          </a:prstGeom>
        </p:spPr>
      </p:pic>
      <p:sp>
        <p:nvSpPr>
          <p:cNvPr id="7" name="文本框 4"/>
          <p:cNvSpPr txBox="1">
            <a:spLocks noChangeArrowheads="1"/>
          </p:cNvSpPr>
          <p:nvPr/>
        </p:nvSpPr>
        <p:spPr bwMode="auto">
          <a:xfrm>
            <a:off x="1941375" y="2609445"/>
            <a:ext cx="8752115"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6600" dirty="0" smtClean="0">
                <a:solidFill>
                  <a:schemeClr val="tx1">
                    <a:lumMod val="75000"/>
                    <a:lumOff val="25000"/>
                  </a:schemeClr>
                </a:solidFill>
                <a:latin typeface="方正细谭黑简体" panose="02000000000000000000" pitchFamily="2" charset="-122"/>
                <a:ea typeface="方正细谭黑简体" panose="02000000000000000000" pitchFamily="2" charset="-122"/>
              </a:rPr>
              <a:t>述</a:t>
            </a:r>
            <a:r>
              <a:rPr lang="zh-CN" altLang="en-US" sz="6600" dirty="0" smtClean="0">
                <a:solidFill>
                  <a:schemeClr val="tx1">
                    <a:lumMod val="75000"/>
                    <a:lumOff val="25000"/>
                  </a:schemeClr>
                </a:solidFill>
                <a:latin typeface="方正细谭黑简体" panose="02000000000000000000" pitchFamily="2" charset="-122"/>
                <a:ea typeface="方正细谭黑简体" panose="02000000000000000000" pitchFamily="2" charset="-122"/>
              </a:rPr>
              <a:t>职报告</a:t>
            </a:r>
            <a:endParaRPr lang="zh-CN" altLang="en-US" sz="6600" dirty="0">
              <a:solidFill>
                <a:schemeClr val="tx1">
                  <a:lumMod val="75000"/>
                  <a:lumOff val="25000"/>
                </a:schemeClr>
              </a:solidFill>
              <a:latin typeface="方正细谭黑简体" panose="02000000000000000000" pitchFamily="2" charset="-122"/>
              <a:ea typeface="方正细谭黑简体" panose="02000000000000000000" pitchFamily="2" charset="-122"/>
            </a:endParaRPr>
          </a:p>
        </p:txBody>
      </p:sp>
      <p:cxnSp>
        <p:nvCxnSpPr>
          <p:cNvPr id="13" name="直接连接符 12"/>
          <p:cNvCxnSpPr/>
          <p:nvPr/>
        </p:nvCxnSpPr>
        <p:spPr>
          <a:xfrm>
            <a:off x="2700339" y="4567923"/>
            <a:ext cx="2387600" cy="0"/>
          </a:xfrm>
          <a:prstGeom prst="line">
            <a:avLst/>
          </a:prstGeom>
          <a:ln w="3175">
            <a:solidFill>
              <a:srgbClr val="4F5D70">
                <a:alpha val="40000"/>
              </a:srgbClr>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037388" y="4567923"/>
            <a:ext cx="2354263" cy="0"/>
          </a:xfrm>
          <a:prstGeom prst="line">
            <a:avLst/>
          </a:prstGeom>
          <a:ln w="3175">
            <a:solidFill>
              <a:srgbClr val="4F5D70">
                <a:alpha val="40000"/>
              </a:srgb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 name="文本框 29"/>
          <p:cNvSpPr txBox="1">
            <a:spLocks noChangeArrowheads="1"/>
          </p:cNvSpPr>
          <p:nvPr/>
        </p:nvSpPr>
        <p:spPr bwMode="auto">
          <a:xfrm>
            <a:off x="2950119" y="4143377"/>
            <a:ext cx="6172199"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汇报人</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XXX</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汇报时间：</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2020</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年  月  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by="(-#ppt_w*2)" calcmode="lin" valueType="num">
                                      <p:cBhvr rctx="PPT">
                                        <p:cTn id="7" dur="500" autoRev="1" fill="hold">
                                          <p:stCondLst>
                                            <p:cond delay="0"/>
                                          </p:stCondLst>
                                        </p:cTn>
                                        <p:tgtEl>
                                          <p:spTgt spid="7"/>
                                        </p:tgtEl>
                                        <p:attrNameLst>
                                          <p:attrName>ppt_w</p:attrName>
                                        </p:attrNameLst>
                                      </p:cBhvr>
                                    </p:anim>
                                    <p:anim by="(#ppt_w*0.50)" calcmode="lin" valueType="num">
                                      <p:cBhvr>
                                        <p:cTn id="8" dur="500" decel="50000" autoRev="1" fill="hold">
                                          <p:stCondLst>
                                            <p:cond delay="0"/>
                                          </p:stCondLst>
                                        </p:cTn>
                                        <p:tgtEl>
                                          <p:spTgt spid="7"/>
                                        </p:tgtEl>
                                        <p:attrNameLst>
                                          <p:attrName>ppt_x</p:attrName>
                                        </p:attrNameLst>
                                      </p:cBhvr>
                                    </p:anim>
                                    <p:anim from="(-#ppt_h/2)" to="(#ppt_y)" calcmode="lin" valueType="num">
                                      <p:cBhvr>
                                        <p:cTn id="9" dur="1000" fill="hold">
                                          <p:stCondLst>
                                            <p:cond delay="0"/>
                                          </p:stCondLst>
                                        </p:cTn>
                                        <p:tgtEl>
                                          <p:spTgt spid="7"/>
                                        </p:tgtEl>
                                        <p:attrNameLst>
                                          <p:attrName>ppt_y</p:attrName>
                                        </p:attrNameLst>
                                      </p:cBhvr>
                                    </p:anim>
                                    <p:animRot by="21600000">
                                      <p:cBhvr>
                                        <p:cTn id="10" dur="1000" fill="hold">
                                          <p:stCondLst>
                                            <p:cond delay="0"/>
                                          </p:stCondLst>
                                        </p:cTn>
                                        <p:tgtEl>
                                          <p:spTgt spid="7"/>
                                        </p:tgtEl>
                                        <p:attrNameLst>
                                          <p:attrName>r</p:attrName>
                                        </p:attrNameLst>
                                      </p:cBhvr>
                                    </p:animRot>
                                  </p:childTnLst>
                                </p:cTn>
                              </p:par>
                            </p:childTnLst>
                          </p:cTn>
                        </p:par>
                        <p:par>
                          <p:cTn id="11" fill="hold">
                            <p:stCondLst>
                              <p:cond delay="1299"/>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par>
                                <p:cTn id="15" presetID="22" presetClass="entr" presetSubtype="2"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childTnLst>
                          </p:cTn>
                        </p:par>
                        <p:par>
                          <p:cTn id="18" fill="hold">
                            <p:stCondLst>
                              <p:cond delay="1799"/>
                            </p:stCondLst>
                            <p:childTnLst>
                              <p:par>
                                <p:cTn id="19" presetID="53" presetClass="entr" presetSubtype="16"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par>
                          <p:cTn id="24" fill="hold">
                            <p:stCondLst>
                              <p:cond delay="2299"/>
                            </p:stCondLst>
                            <p:childTnLst>
                              <p:par>
                                <p:cTn id="25" presetID="22" presetClass="entr" presetSubtype="1"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par>
                                <p:cTn id="28" presetID="22" presetClass="entr" presetSubtype="4"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24039" y="3611456"/>
            <a:ext cx="11035963" cy="240405"/>
          </a:xfrm>
          <a:prstGeom prst="roundRect">
            <a:avLst>
              <a:gd name="adj" fmla="val 4935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96876" y="2739259"/>
            <a:ext cx="703384" cy="703384"/>
            <a:chOff x="2250831" y="2560320"/>
            <a:chExt cx="745587" cy="745587"/>
          </a:xfrm>
        </p:grpSpPr>
        <p:sp>
          <p:nvSpPr>
            <p:cNvPr id="50" name="泪滴形 49"/>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1" name="同心圆 50"/>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52" name="文本框 9"/>
          <p:cNvSpPr txBox="1"/>
          <p:nvPr/>
        </p:nvSpPr>
        <p:spPr>
          <a:xfrm>
            <a:off x="1446524" y="1805486"/>
            <a:ext cx="1902280" cy="1478280"/>
          </a:xfrm>
          <a:prstGeom prst="rect">
            <a:avLst/>
          </a:prstGeom>
          <a:noFill/>
        </p:spPr>
        <p:txBody>
          <a:bodyPr wrap="square" lIns="91440" tIns="45720" rIns="91440" bIns="45720" rtlCol="0">
            <a:spAutoFit/>
          </a:bodyPr>
          <a:lstStyle/>
          <a:p>
            <a:pPr algn="just" fontAlgn="auto">
              <a:lnSpc>
                <a:spcPct val="150000"/>
              </a:lnSpc>
            </a:pPr>
            <a:r>
              <a:rPr lang="zh-CN" altLang="en-GB" sz="1600" b="1" dirty="0">
                <a:solidFill>
                  <a:schemeClr val="tx1">
                    <a:lumMod val="75000"/>
                    <a:lumOff val="25000"/>
                  </a:schemeClr>
                </a:solidFill>
                <a:latin typeface="微软雅黑" panose="020B0503020204020204" pitchFamily="34" charset="-122"/>
                <a:ea typeface="微软雅黑" panose="020B0503020204020204" pitchFamily="34" charset="-122"/>
              </a:rPr>
              <a:t>报销流程</a:t>
            </a:r>
            <a:endParaRPr lang="en-GB"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ct val="150000"/>
              </a:lnSpc>
            </a:pPr>
            <a:r>
              <a:rPr lang="zh-CN" sz="1465" dirty="0">
                <a:solidFill>
                  <a:srgbClr val="474747"/>
                </a:solidFill>
                <a:latin typeface="微软雅黑" panose="020B0503020204020204" pitchFamily="34" charset="-122"/>
                <a:ea typeface="微软雅黑" panose="020B0503020204020204" pitchFamily="34" charset="-122"/>
              </a:rPr>
              <a:t>主要学习到一些常见事项的报销流程和应注意的规范事项。</a:t>
            </a:r>
            <a:endParaRPr lang="zh-CN" sz="1465" dirty="0">
              <a:solidFill>
                <a:srgbClr val="474747"/>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4645433" y="1973170"/>
            <a:ext cx="1310216" cy="1310216"/>
            <a:chOff x="2250831" y="2560320"/>
            <a:chExt cx="745587" cy="745587"/>
          </a:xfrm>
        </p:grpSpPr>
        <p:sp>
          <p:nvSpPr>
            <p:cNvPr id="54" name="泪滴形 53"/>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5" name="同心圆 5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56" name="文本框 13"/>
          <p:cNvSpPr txBox="1"/>
          <p:nvPr/>
        </p:nvSpPr>
        <p:spPr>
          <a:xfrm>
            <a:off x="7663180" y="4446270"/>
            <a:ext cx="2533650" cy="1478280"/>
          </a:xfrm>
          <a:prstGeom prst="rect">
            <a:avLst/>
          </a:prstGeom>
          <a:noFill/>
        </p:spPr>
        <p:txBody>
          <a:bodyPr wrap="square" lIns="91440" tIns="45720" rIns="91440" bIns="45720" rtlCol="0">
            <a:spAutoFit/>
          </a:bodyPr>
          <a:lstStyle/>
          <a:p>
            <a:pPr algn="just" fontAlgn="auto">
              <a:lnSpc>
                <a:spcPct val="150000"/>
              </a:lnSpc>
            </a:pPr>
            <a:r>
              <a:rPr lang="zh-CN" altLang="en-GB" sz="1600" b="1" dirty="0">
                <a:solidFill>
                  <a:schemeClr val="tx1">
                    <a:lumMod val="75000"/>
                    <a:lumOff val="25000"/>
                  </a:schemeClr>
                </a:solidFill>
                <a:latin typeface="微软雅黑" panose="020B0503020204020204" pitchFamily="34" charset="-122"/>
                <a:ea typeface="微软雅黑" panose="020B0503020204020204" pitchFamily="34" charset="-122"/>
              </a:rPr>
              <a:t>宁波银行外汇产品讲解</a:t>
            </a:r>
            <a:endParaRPr lang="en-GB"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ct val="150000"/>
              </a:lnSpc>
            </a:pPr>
            <a:r>
              <a:rPr lang="zh-CN" altLang="en-GB" sz="1465" dirty="0">
                <a:solidFill>
                  <a:srgbClr val="474747"/>
                </a:solidFill>
                <a:latin typeface="微软雅黑" panose="020B0503020204020204" pitchFamily="34" charset="-122"/>
                <a:ea typeface="微软雅黑" panose="020B0503020204020204" pitchFamily="34" charset="-122"/>
              </a:rPr>
              <a:t>主要学习了宁波银行的一些基于购买主体是企业法人的外汇理财产品。</a:t>
            </a:r>
            <a:endParaRPr lang="zh-CN" altLang="en-GB" sz="1465" dirty="0">
              <a:solidFill>
                <a:srgbClr val="474747"/>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rot="10800000">
            <a:off x="2721570" y="4121853"/>
            <a:ext cx="1029799" cy="1029799"/>
            <a:chOff x="2250831" y="2560320"/>
            <a:chExt cx="745587" cy="745587"/>
          </a:xfrm>
        </p:grpSpPr>
        <p:sp>
          <p:nvSpPr>
            <p:cNvPr id="58" name="泪滴形 57"/>
            <p:cNvSpPr/>
            <p:nvPr/>
          </p:nvSpPr>
          <p:spPr>
            <a:xfrm rot="8100000">
              <a:off x="2250831" y="2560320"/>
              <a:ext cx="745587" cy="745587"/>
            </a:xfrm>
            <a:prstGeom prst="teardrop">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9" name="同心圆 5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0" name="文本框 17"/>
          <p:cNvSpPr txBox="1"/>
          <p:nvPr/>
        </p:nvSpPr>
        <p:spPr>
          <a:xfrm>
            <a:off x="3834765" y="4116705"/>
            <a:ext cx="2079625" cy="1817370"/>
          </a:xfrm>
          <a:prstGeom prst="rect">
            <a:avLst/>
          </a:prstGeom>
          <a:noFill/>
        </p:spPr>
        <p:txBody>
          <a:bodyPr wrap="square" lIns="91440" tIns="45720" rIns="91440" bIns="45720" rtlCol="0">
            <a:spAutoFit/>
          </a:bodyPr>
          <a:lstStyle/>
          <a:p>
            <a:pPr algn="just" fontAlgn="auto">
              <a:lnSpc>
                <a:spcPct val="150000"/>
              </a:lnSpc>
            </a:pPr>
            <a:r>
              <a:rPr lang="zh-CN" altLang="en-GB" sz="1600" b="1" dirty="0">
                <a:solidFill>
                  <a:schemeClr val="tx1">
                    <a:lumMod val="75000"/>
                    <a:lumOff val="25000"/>
                  </a:schemeClr>
                </a:solidFill>
                <a:latin typeface="微软雅黑" panose="020B0503020204020204" pitchFamily="34" charset="-122"/>
                <a:ea typeface="微软雅黑" panose="020B0503020204020204" pitchFamily="34" charset="-122"/>
              </a:rPr>
              <a:t>合并财务报表</a:t>
            </a:r>
            <a:endParaRPr lang="en-GB"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ct val="150000"/>
              </a:lnSpc>
            </a:pPr>
            <a:r>
              <a:rPr lang="zh-CN" sz="1465" dirty="0">
                <a:solidFill>
                  <a:srgbClr val="474747"/>
                </a:solidFill>
                <a:latin typeface="微软雅黑" panose="020B0503020204020204" pitchFamily="34" charset="-122"/>
                <a:ea typeface="微软雅黑" panose="020B0503020204020204" pitchFamily="34" charset="-122"/>
              </a:rPr>
              <a:t>主要学习了母子公司之间的内部交易对合并财务报表编制的影响，以及合并报表的编制方法。</a:t>
            </a:r>
            <a:endParaRPr lang="zh-CN" sz="1465" dirty="0">
              <a:solidFill>
                <a:srgbClr val="474747"/>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rot="10800000">
            <a:off x="6845998" y="4085018"/>
            <a:ext cx="435133" cy="435133"/>
            <a:chOff x="2250831" y="2560320"/>
            <a:chExt cx="745587" cy="745587"/>
          </a:xfrm>
        </p:grpSpPr>
        <p:sp>
          <p:nvSpPr>
            <p:cNvPr id="62" name="泪滴形 61"/>
            <p:cNvSpPr/>
            <p:nvPr/>
          </p:nvSpPr>
          <p:spPr>
            <a:xfrm rot="8100000">
              <a:off x="2250831" y="2560320"/>
              <a:ext cx="745587" cy="745587"/>
            </a:xfrm>
            <a:prstGeom prst="teardrop">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3" name="同心圆 62"/>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4" name="文本框 21"/>
          <p:cNvSpPr txBox="1"/>
          <p:nvPr/>
        </p:nvSpPr>
        <p:spPr>
          <a:xfrm>
            <a:off x="9831705" y="1701800"/>
            <a:ext cx="2316480" cy="1478280"/>
          </a:xfrm>
          <a:prstGeom prst="rect">
            <a:avLst/>
          </a:prstGeom>
          <a:noFill/>
        </p:spPr>
        <p:txBody>
          <a:bodyPr wrap="square" lIns="91440" tIns="45720" rIns="91440" bIns="45720" rtlCol="0">
            <a:spAutoFit/>
          </a:bodyPr>
          <a:lstStyle/>
          <a:p>
            <a:pPr algn="just" fontAlgn="auto">
              <a:lnSpc>
                <a:spcPct val="150000"/>
              </a:lnSpc>
            </a:pPr>
            <a:r>
              <a:rPr lang="zh-CN" sz="1600" b="1" dirty="0">
                <a:solidFill>
                  <a:schemeClr val="tx1">
                    <a:lumMod val="75000"/>
                    <a:lumOff val="25000"/>
                  </a:schemeClr>
                </a:solidFill>
                <a:latin typeface="微软雅黑" panose="020B0503020204020204" pitchFamily="34" charset="-122"/>
                <a:ea typeface="微软雅黑" panose="020B0503020204020204" pitchFamily="34" charset="-122"/>
              </a:rPr>
              <a:t>销售及应收账款业务</a:t>
            </a:r>
            <a:endParaRPr 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ct val="150000"/>
              </a:lnSpc>
            </a:pPr>
            <a:r>
              <a:rPr lang="zh-CN" sz="1465" dirty="0">
                <a:solidFill>
                  <a:srgbClr val="474747"/>
                </a:solidFill>
                <a:latin typeface="微软雅黑" panose="020B0503020204020204" pitchFamily="34" charset="-122"/>
                <a:ea typeface="微软雅黑" panose="020B0503020204020204" pitchFamily="34" charset="-122"/>
              </a:rPr>
              <a:t>主要学习到应收的日常工作和立账流程，以及对业务部的要求。</a:t>
            </a:r>
            <a:endParaRPr lang="zh-CN" sz="1465" dirty="0">
              <a:solidFill>
                <a:srgbClr val="474747"/>
              </a:solidFill>
              <a:latin typeface="微软雅黑" panose="020B0503020204020204" pitchFamily="34" charset="-122"/>
              <a:ea typeface="微软雅黑" panose="020B0503020204020204" pitchFamily="34" charset="-122"/>
            </a:endParaRPr>
          </a:p>
        </p:txBody>
      </p:sp>
      <p:grpSp>
        <p:nvGrpSpPr>
          <p:cNvPr id="65" name="组合 64"/>
          <p:cNvGrpSpPr/>
          <p:nvPr/>
        </p:nvGrpSpPr>
        <p:grpSpPr>
          <a:xfrm>
            <a:off x="8982319" y="2739259"/>
            <a:ext cx="703384" cy="703384"/>
            <a:chOff x="2250831" y="2560320"/>
            <a:chExt cx="745587" cy="745587"/>
          </a:xfrm>
        </p:grpSpPr>
        <p:sp>
          <p:nvSpPr>
            <p:cNvPr id="66" name="泪滴形 65"/>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7" name="同心圆 6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8" name="文本框 25"/>
          <p:cNvSpPr txBox="1"/>
          <p:nvPr/>
        </p:nvSpPr>
        <p:spPr>
          <a:xfrm>
            <a:off x="6226810" y="1485900"/>
            <a:ext cx="2193925" cy="1694180"/>
          </a:xfrm>
          <a:prstGeom prst="rect">
            <a:avLst/>
          </a:prstGeom>
          <a:noFill/>
        </p:spPr>
        <p:txBody>
          <a:bodyPr wrap="square" lIns="91440" tIns="45720" rIns="91440" bIns="45720" rtlCol="0">
            <a:spAutoFit/>
          </a:bodyPr>
          <a:lstStyle/>
          <a:p>
            <a:r>
              <a:rPr lang="en-US" sz="1600" b="1" dirty="0">
                <a:solidFill>
                  <a:schemeClr val="tx1">
                    <a:lumMod val="75000"/>
                    <a:lumOff val="25000"/>
                  </a:schemeClr>
                </a:solidFill>
                <a:latin typeface="微软雅黑" panose="020B0503020204020204" pitchFamily="34" charset="-122"/>
                <a:ea typeface="微软雅黑" panose="020B0503020204020204" pitchFamily="34" charset="-122"/>
              </a:rPr>
              <a:t>EXCEL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实用技巧</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ct val="150000"/>
              </a:lnSpc>
            </a:pPr>
            <a:r>
              <a:rPr lang="zh-CN" altLang="en-GB" sz="1465" dirty="0">
                <a:solidFill>
                  <a:srgbClr val="474747"/>
                </a:solidFill>
                <a:latin typeface="微软雅黑" panose="020B0503020204020204" pitchFamily="34" charset="-122"/>
                <a:ea typeface="微软雅黑" panose="020B0503020204020204" pitchFamily="34" charset="-122"/>
              </a:rPr>
              <a:t>主要学习到在财务的日常工作中较为常用的</a:t>
            </a:r>
            <a:r>
              <a:rPr lang="en-US" altLang="zh-CN" sz="1465" dirty="0">
                <a:solidFill>
                  <a:srgbClr val="474747"/>
                </a:solidFill>
                <a:latin typeface="微软雅黑" panose="020B0503020204020204" pitchFamily="34" charset="-122"/>
                <a:ea typeface="微软雅黑" panose="020B0503020204020204" pitchFamily="34" charset="-122"/>
              </a:rPr>
              <a:t>Excel</a:t>
            </a:r>
            <a:r>
              <a:rPr lang="zh-CN" altLang="en-US" sz="1465" dirty="0">
                <a:solidFill>
                  <a:srgbClr val="474747"/>
                </a:solidFill>
                <a:latin typeface="微软雅黑" panose="020B0503020204020204" pitchFamily="34" charset="-122"/>
                <a:ea typeface="微软雅黑" panose="020B0503020204020204" pitchFamily="34" charset="-122"/>
              </a:rPr>
              <a:t>函数，以及一些表格的规范问题。</a:t>
            </a:r>
            <a:endParaRPr lang="zh-CN" altLang="en-US" sz="1465" dirty="0">
              <a:solidFill>
                <a:srgbClr val="474747"/>
              </a:solidFill>
              <a:latin typeface="微软雅黑" panose="020B0503020204020204" pitchFamily="34" charset="-122"/>
              <a:ea typeface="微软雅黑" panose="020B0503020204020204" pitchFamily="34" charset="-122"/>
            </a:endParaRPr>
          </a:p>
        </p:txBody>
      </p:sp>
      <p:sp>
        <p:nvSpPr>
          <p:cNvPr id="124" name="矩形 80"/>
          <p:cNvSpPr>
            <a:spLocks noChangeArrowheads="1"/>
          </p:cNvSpPr>
          <p:nvPr/>
        </p:nvSpPr>
        <p:spPr bwMode="auto">
          <a:xfrm>
            <a:off x="834952" y="355104"/>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内部培训学习</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left)">
                                      <p:cBhvr>
                                        <p:cTn id="7" dur="500"/>
                                        <p:tgtEl>
                                          <p:spTgt spid="1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1000"/>
                                        <p:tgtEl>
                                          <p:spTgt spid="48"/>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1000"/>
                                        <p:tgtEl>
                                          <p:spTgt spid="49"/>
                                        </p:tgtEl>
                                      </p:cBhvr>
                                    </p:animEffect>
                                    <p:anim calcmode="lin" valueType="num">
                                      <p:cBhvr>
                                        <p:cTn id="16" dur="1000" fill="hold"/>
                                        <p:tgtEl>
                                          <p:spTgt spid="49"/>
                                        </p:tgtEl>
                                        <p:attrNameLst>
                                          <p:attrName>ppt_x</p:attrName>
                                        </p:attrNameLst>
                                      </p:cBhvr>
                                      <p:tavLst>
                                        <p:tav tm="0">
                                          <p:val>
                                            <p:strVal val="#ppt_x"/>
                                          </p:val>
                                        </p:tav>
                                        <p:tav tm="100000">
                                          <p:val>
                                            <p:strVal val="#ppt_x"/>
                                          </p:val>
                                        </p:tav>
                                      </p:tavLst>
                                    </p:anim>
                                    <p:anim calcmode="lin" valueType="num">
                                      <p:cBhvr>
                                        <p:cTn id="17" dur="1000" fill="hold"/>
                                        <p:tgtEl>
                                          <p:spTgt spid="49"/>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1000"/>
                                        <p:tgtEl>
                                          <p:spTgt spid="52"/>
                                        </p:tgtEl>
                                      </p:cBhvr>
                                    </p:animEffect>
                                  </p:childTnLst>
                                </p:cTn>
                              </p:par>
                            </p:childTnLst>
                          </p:cTn>
                        </p:par>
                        <p:par>
                          <p:cTn id="22" fill="hold">
                            <p:stCondLst>
                              <p:cond delay="3500"/>
                            </p:stCondLst>
                            <p:childTnLst>
                              <p:par>
                                <p:cTn id="23" presetID="42" presetClass="entr" presetSubtype="0"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1000"/>
                                        <p:tgtEl>
                                          <p:spTgt spid="57"/>
                                        </p:tgtEl>
                                      </p:cBhvr>
                                    </p:animEffect>
                                    <p:anim calcmode="lin" valueType="num">
                                      <p:cBhvr>
                                        <p:cTn id="26" dur="1000" fill="hold"/>
                                        <p:tgtEl>
                                          <p:spTgt spid="57"/>
                                        </p:tgtEl>
                                        <p:attrNameLst>
                                          <p:attrName>ppt_x</p:attrName>
                                        </p:attrNameLst>
                                      </p:cBhvr>
                                      <p:tavLst>
                                        <p:tav tm="0">
                                          <p:val>
                                            <p:strVal val="#ppt_x"/>
                                          </p:val>
                                        </p:tav>
                                        <p:tav tm="100000">
                                          <p:val>
                                            <p:strVal val="#ppt_x"/>
                                          </p:val>
                                        </p:tav>
                                      </p:tavLst>
                                    </p:anim>
                                    <p:anim calcmode="lin" valueType="num">
                                      <p:cBhvr>
                                        <p:cTn id="27" dur="1000" fill="hold"/>
                                        <p:tgtEl>
                                          <p:spTgt spid="57"/>
                                        </p:tgtEl>
                                        <p:attrNameLst>
                                          <p:attrName>ppt_y</p:attrName>
                                        </p:attrNameLst>
                                      </p:cBhvr>
                                      <p:tavLst>
                                        <p:tav tm="0">
                                          <p:val>
                                            <p:strVal val="#ppt_y+.1"/>
                                          </p:val>
                                        </p:tav>
                                        <p:tav tm="100000">
                                          <p:val>
                                            <p:strVal val="#ppt_y"/>
                                          </p:val>
                                        </p:tav>
                                      </p:tavLst>
                                    </p:anim>
                                  </p:childTnLst>
                                </p:cTn>
                              </p:par>
                            </p:childTnLst>
                          </p:cTn>
                        </p:par>
                        <p:par>
                          <p:cTn id="28" fill="hold">
                            <p:stCondLst>
                              <p:cond delay="4500"/>
                            </p:stCondLst>
                            <p:childTnLst>
                              <p:par>
                                <p:cTn id="29" presetID="22" presetClass="entr" presetSubtype="8" fill="hold" grpId="0"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left)">
                                      <p:cBhvr>
                                        <p:cTn id="31" dur="1000"/>
                                        <p:tgtEl>
                                          <p:spTgt spid="60"/>
                                        </p:tgtEl>
                                      </p:cBhvr>
                                    </p:animEffect>
                                  </p:childTnLst>
                                </p:cTn>
                              </p:par>
                            </p:childTnLst>
                          </p:cTn>
                        </p:par>
                        <p:par>
                          <p:cTn id="32" fill="hold">
                            <p:stCondLst>
                              <p:cond delay="5500"/>
                            </p:stCondLst>
                            <p:childTnLst>
                              <p:par>
                                <p:cTn id="33" presetID="47" presetClass="entr" presetSubtype="0"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1000"/>
                                        <p:tgtEl>
                                          <p:spTgt spid="53"/>
                                        </p:tgtEl>
                                      </p:cBhvr>
                                    </p:animEffect>
                                    <p:anim calcmode="lin" valueType="num">
                                      <p:cBhvr>
                                        <p:cTn id="36" dur="1000" fill="hold"/>
                                        <p:tgtEl>
                                          <p:spTgt spid="53"/>
                                        </p:tgtEl>
                                        <p:attrNameLst>
                                          <p:attrName>ppt_x</p:attrName>
                                        </p:attrNameLst>
                                      </p:cBhvr>
                                      <p:tavLst>
                                        <p:tav tm="0">
                                          <p:val>
                                            <p:strVal val="#ppt_x"/>
                                          </p:val>
                                        </p:tav>
                                        <p:tav tm="100000">
                                          <p:val>
                                            <p:strVal val="#ppt_x"/>
                                          </p:val>
                                        </p:tav>
                                      </p:tavLst>
                                    </p:anim>
                                    <p:anim calcmode="lin" valueType="num">
                                      <p:cBhvr>
                                        <p:cTn id="37" dur="1000" fill="hold"/>
                                        <p:tgtEl>
                                          <p:spTgt spid="53"/>
                                        </p:tgtEl>
                                        <p:attrNameLst>
                                          <p:attrName>ppt_y</p:attrName>
                                        </p:attrNameLst>
                                      </p:cBhvr>
                                      <p:tavLst>
                                        <p:tav tm="0">
                                          <p:val>
                                            <p:strVal val="#ppt_y-.1"/>
                                          </p:val>
                                        </p:tav>
                                        <p:tav tm="100000">
                                          <p:val>
                                            <p:strVal val="#ppt_y"/>
                                          </p:val>
                                        </p:tav>
                                      </p:tavLst>
                                    </p:anim>
                                  </p:childTnLst>
                                </p:cTn>
                              </p:par>
                            </p:childTnLst>
                          </p:cTn>
                        </p:par>
                        <p:par>
                          <p:cTn id="38" fill="hold">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1000"/>
                                        <p:tgtEl>
                                          <p:spTgt spid="56"/>
                                        </p:tgtEl>
                                      </p:cBhvr>
                                    </p:animEffect>
                                  </p:childTnLst>
                                </p:cTn>
                              </p:par>
                            </p:childTnLst>
                          </p:cTn>
                        </p:par>
                        <p:par>
                          <p:cTn id="42" fill="hold">
                            <p:stCondLst>
                              <p:cond delay="7500"/>
                            </p:stCondLst>
                            <p:childTnLst>
                              <p:par>
                                <p:cTn id="43" presetID="42" presetClass="entr" presetSubtype="0" fill="hold" nodeType="after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1000"/>
                                        <p:tgtEl>
                                          <p:spTgt spid="61"/>
                                        </p:tgtEl>
                                      </p:cBhvr>
                                    </p:animEffect>
                                    <p:anim calcmode="lin" valueType="num">
                                      <p:cBhvr>
                                        <p:cTn id="46" dur="1000" fill="hold"/>
                                        <p:tgtEl>
                                          <p:spTgt spid="61"/>
                                        </p:tgtEl>
                                        <p:attrNameLst>
                                          <p:attrName>ppt_x</p:attrName>
                                        </p:attrNameLst>
                                      </p:cBhvr>
                                      <p:tavLst>
                                        <p:tav tm="0">
                                          <p:val>
                                            <p:strVal val="#ppt_x"/>
                                          </p:val>
                                        </p:tav>
                                        <p:tav tm="100000">
                                          <p:val>
                                            <p:strVal val="#ppt_x"/>
                                          </p:val>
                                        </p:tav>
                                      </p:tavLst>
                                    </p:anim>
                                    <p:anim calcmode="lin" valueType="num">
                                      <p:cBhvr>
                                        <p:cTn id="47" dur="1000" fill="hold"/>
                                        <p:tgtEl>
                                          <p:spTgt spid="61"/>
                                        </p:tgtEl>
                                        <p:attrNameLst>
                                          <p:attrName>ppt_y</p:attrName>
                                        </p:attrNameLst>
                                      </p:cBhvr>
                                      <p:tavLst>
                                        <p:tav tm="0">
                                          <p:val>
                                            <p:strVal val="#ppt_y+.1"/>
                                          </p:val>
                                        </p:tav>
                                        <p:tav tm="100000">
                                          <p:val>
                                            <p:strVal val="#ppt_y"/>
                                          </p:val>
                                        </p:tav>
                                      </p:tavLst>
                                    </p:anim>
                                  </p:childTnLst>
                                </p:cTn>
                              </p:par>
                            </p:childTnLst>
                          </p:cTn>
                        </p:par>
                        <p:par>
                          <p:cTn id="48" fill="hold">
                            <p:stCondLst>
                              <p:cond delay="8500"/>
                            </p:stCondLst>
                            <p:childTnLst>
                              <p:par>
                                <p:cTn id="49" presetID="22" presetClass="entr" presetSubtype="8"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1000"/>
                                        <p:tgtEl>
                                          <p:spTgt spid="64"/>
                                        </p:tgtEl>
                                      </p:cBhvr>
                                    </p:animEffect>
                                  </p:childTnLst>
                                </p:cTn>
                              </p:par>
                            </p:childTnLst>
                          </p:cTn>
                        </p:par>
                        <p:par>
                          <p:cTn id="52" fill="hold">
                            <p:stCondLst>
                              <p:cond delay="9500"/>
                            </p:stCondLst>
                            <p:childTnLst>
                              <p:par>
                                <p:cTn id="53" presetID="47" presetClass="entr" presetSubtype="0" fill="hold" nodeType="after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1000"/>
                                        <p:tgtEl>
                                          <p:spTgt spid="65"/>
                                        </p:tgtEl>
                                      </p:cBhvr>
                                    </p:animEffect>
                                    <p:anim calcmode="lin" valueType="num">
                                      <p:cBhvr>
                                        <p:cTn id="56" dur="1000" fill="hold"/>
                                        <p:tgtEl>
                                          <p:spTgt spid="65"/>
                                        </p:tgtEl>
                                        <p:attrNameLst>
                                          <p:attrName>ppt_x</p:attrName>
                                        </p:attrNameLst>
                                      </p:cBhvr>
                                      <p:tavLst>
                                        <p:tav tm="0">
                                          <p:val>
                                            <p:strVal val="#ppt_x"/>
                                          </p:val>
                                        </p:tav>
                                        <p:tav tm="100000">
                                          <p:val>
                                            <p:strVal val="#ppt_x"/>
                                          </p:val>
                                        </p:tav>
                                      </p:tavLst>
                                    </p:anim>
                                    <p:anim calcmode="lin" valueType="num">
                                      <p:cBhvr>
                                        <p:cTn id="57" dur="1000" fill="hold"/>
                                        <p:tgtEl>
                                          <p:spTgt spid="65"/>
                                        </p:tgtEl>
                                        <p:attrNameLst>
                                          <p:attrName>ppt_y</p:attrName>
                                        </p:attrNameLst>
                                      </p:cBhvr>
                                      <p:tavLst>
                                        <p:tav tm="0">
                                          <p:val>
                                            <p:strVal val="#ppt_y-.1"/>
                                          </p:val>
                                        </p:tav>
                                        <p:tav tm="100000">
                                          <p:val>
                                            <p:strVal val="#ppt_y"/>
                                          </p:val>
                                        </p:tav>
                                      </p:tavLst>
                                    </p:anim>
                                  </p:childTnLst>
                                </p:cTn>
                              </p:par>
                            </p:childTnLst>
                          </p:cTn>
                        </p:par>
                        <p:par>
                          <p:cTn id="58" fill="hold">
                            <p:stCondLst>
                              <p:cond delay="10500"/>
                            </p:stCondLst>
                            <p:childTnLst>
                              <p:par>
                                <p:cTn id="59" presetID="22" presetClass="entr" presetSubtype="8" fill="hold" grpId="0" nodeType="after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wipe(left)">
                                      <p:cBhvr>
                                        <p:cTn id="61"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p:bldP spid="56" grpId="0"/>
      <p:bldP spid="60" grpId="0"/>
      <p:bldP spid="64" grpId="0"/>
      <p:bldP spid="68" grpId="0"/>
      <p:bldP spid="1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13"/>
          <p:cNvCxnSpPr>
            <a:cxnSpLocks noChangeShapeType="1"/>
          </p:cNvCxnSpPr>
          <p:nvPr/>
        </p:nvCxnSpPr>
        <p:spPr bwMode="auto">
          <a:xfrm>
            <a:off x="4384309" y="1226770"/>
            <a:ext cx="0" cy="5157787"/>
          </a:xfrm>
          <a:prstGeom prst="line">
            <a:avLst/>
          </a:prstGeom>
          <a:noFill/>
          <a:ln w="6350" cmpd="sng">
            <a:solidFill>
              <a:srgbClr val="ED5858"/>
            </a:solidFill>
            <a:round/>
          </a:ln>
          <a:extLst>
            <a:ext uri="{909E8E84-426E-40DD-AFC4-6F175D3DCCD1}">
              <a14:hiddenFill xmlns:a14="http://schemas.microsoft.com/office/drawing/2010/main">
                <a:noFill/>
              </a14:hiddenFill>
            </a:ext>
          </a:extLst>
        </p:spPr>
      </p:cxnSp>
      <p:sp>
        <p:nvSpPr>
          <p:cNvPr id="32" name="椭圆 14"/>
          <p:cNvSpPr>
            <a:spLocks noChangeArrowheads="1"/>
          </p:cNvSpPr>
          <p:nvPr/>
        </p:nvSpPr>
        <p:spPr bwMode="auto">
          <a:xfrm>
            <a:off x="4316048" y="2064970"/>
            <a:ext cx="128587" cy="128587"/>
          </a:xfrm>
          <a:prstGeom prst="ellipse">
            <a:avLst/>
          </a:prstGeom>
          <a:solidFill>
            <a:srgbClr val="4F5D70"/>
          </a:solidFill>
          <a:ln>
            <a:noFill/>
          </a:ln>
        </p:spPr>
        <p:txBody>
          <a:bodyPr lIns="91440" tIns="45720" rIns="91440" bIns="4572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a:solidFill>
                <a:srgbClr val="FFFFFF"/>
              </a:solidFill>
            </a:endParaRPr>
          </a:p>
        </p:txBody>
      </p:sp>
      <p:sp>
        <p:nvSpPr>
          <p:cNvPr id="33" name="椭圆 15"/>
          <p:cNvSpPr>
            <a:spLocks noChangeArrowheads="1"/>
          </p:cNvSpPr>
          <p:nvPr/>
        </p:nvSpPr>
        <p:spPr bwMode="auto">
          <a:xfrm>
            <a:off x="4316048" y="3741370"/>
            <a:ext cx="128587" cy="128587"/>
          </a:xfrm>
          <a:prstGeom prst="ellipse">
            <a:avLst/>
          </a:prstGeom>
          <a:solidFill>
            <a:srgbClr val="ED5858"/>
          </a:solidFill>
          <a:ln>
            <a:noFill/>
          </a:ln>
        </p:spPr>
        <p:txBody>
          <a:bodyPr lIns="91440" tIns="45720" rIns="91440" bIns="4572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a:solidFill>
                <a:srgbClr val="FFFFFF"/>
              </a:solidFill>
            </a:endParaRPr>
          </a:p>
        </p:txBody>
      </p:sp>
      <p:sp>
        <p:nvSpPr>
          <p:cNvPr id="34" name="椭圆 16"/>
          <p:cNvSpPr>
            <a:spLocks noChangeArrowheads="1"/>
          </p:cNvSpPr>
          <p:nvPr/>
        </p:nvSpPr>
        <p:spPr bwMode="auto">
          <a:xfrm>
            <a:off x="4316048" y="5419356"/>
            <a:ext cx="128587" cy="128588"/>
          </a:xfrm>
          <a:prstGeom prst="ellipse">
            <a:avLst/>
          </a:prstGeom>
          <a:solidFill>
            <a:srgbClr val="4F5D70"/>
          </a:solidFill>
          <a:ln>
            <a:noFill/>
          </a:ln>
        </p:spPr>
        <p:txBody>
          <a:bodyPr lIns="91440" tIns="45720" rIns="91440" bIns="4572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a:solidFill>
                <a:srgbClr val="FFFFFF"/>
              </a:solidFill>
            </a:endParaRPr>
          </a:p>
        </p:txBody>
      </p:sp>
      <p:grpSp>
        <p:nvGrpSpPr>
          <p:cNvPr id="35" name="组合 5"/>
          <p:cNvGrpSpPr/>
          <p:nvPr/>
        </p:nvGrpSpPr>
        <p:grpSpPr bwMode="auto">
          <a:xfrm>
            <a:off x="2638059" y="1491882"/>
            <a:ext cx="1276351" cy="1274763"/>
            <a:chOff x="0" y="0"/>
            <a:chExt cx="1275488" cy="1275488"/>
          </a:xfrm>
        </p:grpSpPr>
        <p:sp>
          <p:nvSpPr>
            <p:cNvPr id="36" name="泪滴形 7"/>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4F5D7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00"/>
            </a:p>
          </p:txBody>
        </p:sp>
        <p:sp>
          <p:nvSpPr>
            <p:cNvPr id="37" name="文本框 17"/>
            <p:cNvSpPr txBox="1">
              <a:spLocks noChangeArrowheads="1"/>
            </p:cNvSpPr>
            <p:nvPr/>
          </p:nvSpPr>
          <p:spPr bwMode="auto">
            <a:xfrm>
              <a:off x="329039" y="437689"/>
              <a:ext cx="875762" cy="399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每日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8" name="组合 28"/>
          <p:cNvGrpSpPr/>
          <p:nvPr/>
        </p:nvGrpSpPr>
        <p:grpSpPr bwMode="auto">
          <a:xfrm>
            <a:off x="2638059" y="3168280"/>
            <a:ext cx="1276351" cy="1276351"/>
            <a:chOff x="0" y="0"/>
            <a:chExt cx="1275488" cy="1275488"/>
          </a:xfrm>
        </p:grpSpPr>
        <p:sp>
          <p:nvSpPr>
            <p:cNvPr id="39" name="泪滴形 9"/>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ED5858"/>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00"/>
            </a:p>
          </p:txBody>
        </p:sp>
        <p:sp>
          <p:nvSpPr>
            <p:cNvPr id="40" name="文本框 18"/>
            <p:cNvSpPr txBox="1">
              <a:spLocks noChangeArrowheads="1"/>
            </p:cNvSpPr>
            <p:nvPr/>
          </p:nvSpPr>
          <p:spPr bwMode="auto">
            <a:xfrm>
              <a:off x="331574" y="437688"/>
              <a:ext cx="875762" cy="39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每周</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grpSp>
        <p:nvGrpSpPr>
          <p:cNvPr id="41" name="组合 29"/>
          <p:cNvGrpSpPr/>
          <p:nvPr/>
        </p:nvGrpSpPr>
        <p:grpSpPr bwMode="auto">
          <a:xfrm>
            <a:off x="2638059" y="4844680"/>
            <a:ext cx="1276351" cy="1276351"/>
            <a:chOff x="0" y="0"/>
            <a:chExt cx="1275488" cy="1275488"/>
          </a:xfrm>
        </p:grpSpPr>
        <p:sp>
          <p:nvSpPr>
            <p:cNvPr id="42" name="泪滴形 12"/>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4F5D7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00"/>
            </a:p>
          </p:txBody>
        </p:sp>
        <p:sp>
          <p:nvSpPr>
            <p:cNvPr id="43" name="文本框 19"/>
            <p:cNvSpPr txBox="1">
              <a:spLocks noChangeArrowheads="1"/>
            </p:cNvSpPr>
            <p:nvPr/>
          </p:nvSpPr>
          <p:spPr bwMode="auto">
            <a:xfrm>
              <a:off x="331574" y="437688"/>
              <a:ext cx="875762" cy="39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a:solidFill>
                    <a:schemeClr val="bg1"/>
                  </a:solidFill>
                  <a:latin typeface="微软雅黑" panose="020B0503020204020204" pitchFamily="34" charset="-122"/>
                  <a:ea typeface="微软雅黑" panose="020B0503020204020204" pitchFamily="34" charset="-122"/>
                </a:rPr>
                <a:t>每月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5" name="TextBox 10"/>
          <p:cNvSpPr txBox="1">
            <a:spLocks noChangeArrowheads="1"/>
          </p:cNvSpPr>
          <p:nvPr/>
        </p:nvSpPr>
        <p:spPr bwMode="auto">
          <a:xfrm>
            <a:off x="4562746" y="1344561"/>
            <a:ext cx="48053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285750" indent="-285750" algn="just" fontAlgn="auto">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统计前一天销售订单及销货情况；</a:t>
            </a:r>
            <a:endParaRPr lang="zh-CN" altLang="en-US" sz="1600" dirty="0">
              <a:latin typeface="微软雅黑" panose="020B0503020204020204" pitchFamily="34" charset="-122"/>
              <a:ea typeface="微软雅黑" panose="020B0503020204020204" pitchFamily="34" charset="-122"/>
            </a:endParaRPr>
          </a:p>
          <a:p>
            <a:pPr marL="285750" indent="-285750" algn="just" fontAlgn="auto">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核查仓库是否按时将出通单生成出货单；</a:t>
            </a:r>
            <a:endParaRPr lang="zh-CN" altLang="en-US" sz="1600" dirty="0">
              <a:latin typeface="微软雅黑" panose="020B0503020204020204" pitchFamily="34" charset="-122"/>
              <a:ea typeface="微软雅黑" panose="020B0503020204020204" pitchFamily="34" charset="-122"/>
            </a:endParaRPr>
          </a:p>
          <a:p>
            <a:pPr marL="285750" indent="-285750" algn="just" fontAlgn="auto">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督促业务出货单是否有做出货回签作业；</a:t>
            </a:r>
            <a:endParaRPr lang="zh-CN" altLang="en-US" sz="1600" dirty="0">
              <a:latin typeface="微软雅黑" panose="020B0503020204020204" pitchFamily="34" charset="-122"/>
              <a:ea typeface="微软雅黑" panose="020B0503020204020204" pitchFamily="34" charset="-122"/>
            </a:endParaRPr>
          </a:p>
          <a:p>
            <a:pPr marL="285750" indent="-285750" algn="just" fontAlgn="auto">
              <a:lnSpc>
                <a:spcPct val="150000"/>
              </a:lnSpc>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整理出货单与回签单，更新台账。</a:t>
            </a:r>
            <a:endParaRPr lang="zh-CN" altLang="en-US" sz="1600" dirty="0">
              <a:latin typeface="微软雅黑" panose="020B0503020204020204" pitchFamily="34" charset="-122"/>
              <a:ea typeface="微软雅黑" panose="020B0503020204020204" pitchFamily="34" charset="-122"/>
            </a:endParaRPr>
          </a:p>
        </p:txBody>
      </p:sp>
      <p:sp>
        <p:nvSpPr>
          <p:cNvPr id="47" name="TextBox 10"/>
          <p:cNvSpPr txBox="1">
            <a:spLocks noChangeArrowheads="1"/>
          </p:cNvSpPr>
          <p:nvPr/>
        </p:nvSpPr>
        <p:spPr bwMode="auto">
          <a:xfrm>
            <a:off x="4562475" y="3011805"/>
            <a:ext cx="611441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ClrTx/>
              <a:buSzTx/>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与关务核对报关明细，按照报关明细资料进行开票；</a:t>
            </a:r>
            <a:endParaRPr lang="zh-CN" altLang="en-US" sz="1600" dirty="0">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sym typeface="+mn-ea"/>
              </a:rPr>
              <a:t>跟催业务提供内销所需开票明细，核对无误后进入系统开票；</a:t>
            </a:r>
            <a:endParaRPr lang="zh-CN" altLang="en-US" sz="1600" dirty="0">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收到货款时要求业务提供冲销明细并在对账单中标出；</a:t>
            </a:r>
            <a:endParaRPr lang="zh-CN" altLang="en-US" sz="1600" dirty="0">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与业务对账之后进入系统进行收款核销作业。</a:t>
            </a:r>
            <a:endParaRPr lang="zh-CN" altLang="en-US" sz="1600" dirty="0">
              <a:latin typeface="微软雅黑" panose="020B0503020204020204" pitchFamily="34" charset="-122"/>
              <a:ea typeface="微软雅黑" panose="020B0503020204020204" pitchFamily="34" charset="-122"/>
            </a:endParaRPr>
          </a:p>
        </p:txBody>
      </p:sp>
      <p:sp>
        <p:nvSpPr>
          <p:cNvPr id="49" name="TextBox 10"/>
          <p:cNvSpPr txBox="1">
            <a:spLocks noChangeArrowheads="1"/>
          </p:cNvSpPr>
          <p:nvPr/>
        </p:nvSpPr>
        <p:spPr bwMode="auto">
          <a:xfrm>
            <a:off x="4562475" y="4945380"/>
            <a:ext cx="593788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ClrTx/>
              <a:buSzTx/>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整理凭证、装订、归档；</a:t>
            </a:r>
            <a:endParaRPr lang="zh-CN" altLang="en-US" sz="1600" dirty="0">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Ø"/>
            </a:pPr>
            <a:r>
              <a:rPr lang="zh-CN" altLang="en-US" sz="1600" dirty="0">
                <a:latin typeface="微软雅黑" panose="020B0503020204020204" pitchFamily="34" charset="-122"/>
                <a:ea typeface="微软雅黑" panose="020B0503020204020204" pitchFamily="34" charset="-122"/>
              </a:rPr>
              <a:t>编制逾期未收表、应收账款余额表、回款率表、账龄分析表、A类报表以及提成表。</a:t>
            </a:r>
            <a:endParaRPr lang="zh-CN" altLang="en-US" sz="1600" dirty="0">
              <a:latin typeface="微软雅黑" panose="020B0503020204020204" pitchFamily="34" charset="-122"/>
              <a:ea typeface="微软雅黑" panose="020B0503020204020204" pitchFamily="34" charset="-122"/>
            </a:endParaRPr>
          </a:p>
        </p:txBody>
      </p:sp>
      <p:sp>
        <p:nvSpPr>
          <p:cNvPr id="21" name="矩形 80"/>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工作完成情况</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
                                        <p:tgtEl>
                                          <p:spTgt spid="31"/>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0-#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1+#ppt_w/2"/>
                                          </p:val>
                                        </p:tav>
                                        <p:tav tm="100000">
                                          <p:val>
                                            <p:strVal val="#ppt_x"/>
                                          </p:val>
                                        </p:tav>
                                      </p:tavLst>
                                    </p:anim>
                                    <p:anim calcmode="lin" valueType="num">
                                      <p:cBhvr additive="base">
                                        <p:cTn id="26" dur="500" fill="hold"/>
                                        <p:tgtEl>
                                          <p:spTgt spid="45"/>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p:cTn id="30" dur="500" fill="hold"/>
                                        <p:tgtEl>
                                          <p:spTgt spid="33"/>
                                        </p:tgtEl>
                                        <p:attrNameLst>
                                          <p:attrName>ppt_w</p:attrName>
                                        </p:attrNameLst>
                                      </p:cBhvr>
                                      <p:tavLst>
                                        <p:tav tm="0">
                                          <p:val>
                                            <p:fltVal val="0"/>
                                          </p:val>
                                        </p:tav>
                                        <p:tav tm="100000">
                                          <p:val>
                                            <p:strVal val="#ppt_w"/>
                                          </p:val>
                                        </p:tav>
                                      </p:tavLst>
                                    </p:anim>
                                    <p:anim calcmode="lin" valueType="num">
                                      <p:cBhvr>
                                        <p:cTn id="31" dur="500" fill="hold"/>
                                        <p:tgtEl>
                                          <p:spTgt spid="33"/>
                                        </p:tgtEl>
                                        <p:attrNameLst>
                                          <p:attrName>ppt_h</p:attrName>
                                        </p:attrNameLst>
                                      </p:cBhvr>
                                      <p:tavLst>
                                        <p:tav tm="0">
                                          <p:val>
                                            <p:fltVal val="0"/>
                                          </p:val>
                                        </p:tav>
                                        <p:tav tm="100000">
                                          <p:val>
                                            <p:strVal val="#ppt_h"/>
                                          </p:val>
                                        </p:tav>
                                      </p:tavLst>
                                    </p:anim>
                                    <p:animEffect transition="in" filter="fade">
                                      <p:cBhvr>
                                        <p:cTn id="32" dur="500"/>
                                        <p:tgtEl>
                                          <p:spTgt spid="33"/>
                                        </p:tgtEl>
                                      </p:cBhvr>
                                    </p:animEffect>
                                  </p:childTnLst>
                                </p:cTn>
                              </p:par>
                            </p:childTnLst>
                          </p:cTn>
                        </p:par>
                        <p:par>
                          <p:cTn id="33" fill="hold">
                            <p:stCondLst>
                              <p:cond delay="2500"/>
                            </p:stCondLst>
                            <p:childTnLst>
                              <p:par>
                                <p:cTn id="34" presetID="2" presetClass="entr" presetSubtype="8"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500" fill="hold"/>
                                        <p:tgtEl>
                                          <p:spTgt spid="47"/>
                                        </p:tgtEl>
                                        <p:attrNameLst>
                                          <p:attrName>ppt_x</p:attrName>
                                        </p:attrNameLst>
                                      </p:cBhvr>
                                      <p:tavLst>
                                        <p:tav tm="0">
                                          <p:val>
                                            <p:strVal val="1+#ppt_w/2"/>
                                          </p:val>
                                        </p:tav>
                                        <p:tav tm="100000">
                                          <p:val>
                                            <p:strVal val="#ppt_x"/>
                                          </p:val>
                                        </p:tav>
                                      </p:tavLst>
                                    </p:anim>
                                    <p:anim calcmode="lin" valueType="num">
                                      <p:cBhvr additive="base">
                                        <p:cTn id="41" dur="500" fill="hold"/>
                                        <p:tgtEl>
                                          <p:spTgt spid="47"/>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p:cTn id="45" dur="500" fill="hold"/>
                                        <p:tgtEl>
                                          <p:spTgt spid="34"/>
                                        </p:tgtEl>
                                        <p:attrNameLst>
                                          <p:attrName>ppt_w</p:attrName>
                                        </p:attrNameLst>
                                      </p:cBhvr>
                                      <p:tavLst>
                                        <p:tav tm="0">
                                          <p:val>
                                            <p:fltVal val="0"/>
                                          </p:val>
                                        </p:tav>
                                        <p:tav tm="100000">
                                          <p:val>
                                            <p:strVal val="#ppt_w"/>
                                          </p:val>
                                        </p:tav>
                                      </p:tavLst>
                                    </p:anim>
                                    <p:anim calcmode="lin" valueType="num">
                                      <p:cBhvr>
                                        <p:cTn id="46" dur="500" fill="hold"/>
                                        <p:tgtEl>
                                          <p:spTgt spid="34"/>
                                        </p:tgtEl>
                                        <p:attrNameLst>
                                          <p:attrName>ppt_h</p:attrName>
                                        </p:attrNameLst>
                                      </p:cBhvr>
                                      <p:tavLst>
                                        <p:tav tm="0">
                                          <p:val>
                                            <p:fltVal val="0"/>
                                          </p:val>
                                        </p:tav>
                                        <p:tav tm="100000">
                                          <p:val>
                                            <p:strVal val="#ppt_h"/>
                                          </p:val>
                                        </p:tav>
                                      </p:tavLst>
                                    </p:anim>
                                    <p:animEffect transition="in" filter="fade">
                                      <p:cBhvr>
                                        <p:cTn id="47" dur="500"/>
                                        <p:tgtEl>
                                          <p:spTgt spid="34"/>
                                        </p:tgtEl>
                                      </p:cBhvr>
                                    </p:animEffect>
                                  </p:childTnLst>
                                </p:cTn>
                              </p:par>
                            </p:childTnLst>
                          </p:cTn>
                        </p:par>
                        <p:par>
                          <p:cTn id="48" fill="hold">
                            <p:stCondLst>
                              <p:cond delay="3500"/>
                            </p:stCondLst>
                            <p:childTnLst>
                              <p:par>
                                <p:cTn id="49" presetID="2" presetClass="entr" presetSubtype="8" fill="hold"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fill="hold"/>
                                        <p:tgtEl>
                                          <p:spTgt spid="41"/>
                                        </p:tgtEl>
                                        <p:attrNameLst>
                                          <p:attrName>ppt_x</p:attrName>
                                        </p:attrNameLst>
                                      </p:cBhvr>
                                      <p:tavLst>
                                        <p:tav tm="0">
                                          <p:val>
                                            <p:strVal val="0-#ppt_w/2"/>
                                          </p:val>
                                        </p:tav>
                                        <p:tav tm="100000">
                                          <p:val>
                                            <p:strVal val="#ppt_x"/>
                                          </p:val>
                                        </p:tav>
                                      </p:tavLst>
                                    </p:anim>
                                    <p:anim calcmode="lin" valueType="num">
                                      <p:cBhvr additive="base">
                                        <p:cTn id="52" dur="500" fill="hold"/>
                                        <p:tgtEl>
                                          <p:spTgt spid="4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1+#ppt_w/2"/>
                                          </p:val>
                                        </p:tav>
                                        <p:tav tm="100000">
                                          <p:val>
                                            <p:strVal val="#ppt_x"/>
                                          </p:val>
                                        </p:tav>
                                      </p:tavLst>
                                    </p:anim>
                                    <p:anim calcmode="lin" valueType="num">
                                      <p:cBhvr additive="base">
                                        <p:cTn id="56"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5" grpId="0"/>
      <p:bldP spid="47" grpId="0"/>
      <p:bldP spid="49"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screen"/>
          <a:stretch>
            <a:fillRect/>
          </a:stretch>
        </p:blipFill>
        <p:spPr>
          <a:xfrm>
            <a:off x="0" y="-12169"/>
            <a:ext cx="10058400" cy="5031330"/>
          </a:xfrm>
          <a:prstGeom prst="rect">
            <a:avLst/>
          </a:prstGeom>
        </p:spPr>
      </p:pic>
      <p:pic>
        <p:nvPicPr>
          <p:cNvPr id="9" name="图片 8"/>
          <p:cNvPicPr>
            <a:picLocks noChangeAspect="1"/>
          </p:cNvPicPr>
          <p:nvPr/>
        </p:nvPicPr>
        <p:blipFill>
          <a:blip r:embed="rId2" cstate="screen"/>
          <a:stretch>
            <a:fillRect/>
          </a:stretch>
        </p:blipFill>
        <p:spPr>
          <a:xfrm>
            <a:off x="2133600" y="1826670"/>
            <a:ext cx="10058400" cy="5031330"/>
          </a:xfrm>
          <a:prstGeom prst="rect">
            <a:avLst/>
          </a:prstGeom>
        </p:spPr>
      </p:pic>
      <p:pic>
        <p:nvPicPr>
          <p:cNvPr id="10" name="图片 9"/>
          <p:cNvPicPr>
            <a:picLocks noChangeAspect="1"/>
          </p:cNvPicPr>
          <p:nvPr/>
        </p:nvPicPr>
        <p:blipFill>
          <a:blip r:embed="rId3" cstate="screen"/>
          <a:stretch>
            <a:fillRect/>
          </a:stretch>
        </p:blipFill>
        <p:spPr>
          <a:xfrm>
            <a:off x="476250" y="-1291"/>
            <a:ext cx="10058400" cy="5031330"/>
          </a:xfrm>
          <a:prstGeom prst="rect">
            <a:avLst/>
          </a:prstGeom>
        </p:spPr>
      </p:pic>
      <p:pic>
        <p:nvPicPr>
          <p:cNvPr id="11" name="图片 10"/>
          <p:cNvPicPr>
            <a:picLocks noChangeAspect="1"/>
          </p:cNvPicPr>
          <p:nvPr/>
        </p:nvPicPr>
        <p:blipFill>
          <a:blip r:embed="rId4" cstate="screen"/>
          <a:stretch>
            <a:fillRect/>
          </a:stretch>
        </p:blipFill>
        <p:spPr>
          <a:xfrm>
            <a:off x="76200" y="895350"/>
            <a:ext cx="11920251" cy="5962650"/>
          </a:xfrm>
          <a:prstGeom prst="rect">
            <a:avLst/>
          </a:prstGeom>
        </p:spPr>
      </p:pic>
      <p:sp>
        <p:nvSpPr>
          <p:cNvPr id="213" name="MH_Number_1">
            <a:hlinkClick r:id="rId5" action="ppaction://hlinksldjump"/>
          </p:cNvPr>
          <p:cNvSpPr/>
          <p:nvPr>
            <p:custDataLst>
              <p:tags r:id="rId6"/>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4</a:t>
            </a:r>
            <a:endPar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5" action="ppaction://hlinksldjump"/>
          </p:cNvPr>
          <p:cNvSpPr>
            <a:spLocks noChangeArrowheads="1"/>
          </p:cNvSpPr>
          <p:nvPr>
            <p:custDataLst>
              <p:tags r:id="rId7"/>
            </p:custDataLst>
          </p:nvPr>
        </p:nvSpPr>
        <p:spPr bwMode="auto">
          <a:xfrm>
            <a:off x="4947285" y="3574415"/>
            <a:ext cx="2298065" cy="60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4265" dirty="0">
                <a:latin typeface="微软雅黑" panose="020B0503020204020204" pitchFamily="34" charset="-122"/>
                <a:ea typeface="微软雅黑" panose="020B0503020204020204" pitchFamily="34" charset="-122"/>
              </a:rPr>
              <a:t>自我评价</a:t>
            </a:r>
            <a:endParaRPr lang="zh-CN" altLang="en-US" sz="4265" dirty="0">
              <a:latin typeface="微软雅黑" panose="020B0503020204020204" pitchFamily="34" charset="-122"/>
              <a:ea typeface="微软雅黑" panose="020B0503020204020204" pitchFamily="34" charset="-122"/>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360"/>
                                          </p:val>
                                        </p:tav>
                                        <p:tav tm="100000">
                                          <p:val>
                                            <p:fltVal val="0"/>
                                          </p:val>
                                        </p:tav>
                                      </p:tavLst>
                                    </p:anim>
                                    <p:animEffect transition="in" filter="fade">
                                      <p:cBhvr>
                                        <p:cTn id="10" dur="1000"/>
                                        <p:tgtEl>
                                          <p:spTgt spid="2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32220" y="1003300"/>
            <a:ext cx="4061460" cy="1060450"/>
          </a:xfrm>
          <a:prstGeom prst="rect">
            <a:avLst/>
          </a:prstGeom>
          <a:noFill/>
          <a:ln>
            <a:noFill/>
            <a:prstDash val="sysDash"/>
          </a:ln>
        </p:spPr>
        <p:txBody>
          <a:bodyPr wrap="square" rtlCol="0">
            <a:spAutoFit/>
          </a:bodyPr>
          <a:lstStyle/>
          <a:p>
            <a:pPr algn="just" fontAlgn="auto">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意志力坚定，遵守各种纪律和规章，能够将纪律内化为个体认知、信念和意向，并形成一定的行为习惯，约束和控制自己的行为。</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7650480" y="3555365"/>
            <a:ext cx="3173730" cy="1383665"/>
          </a:xfrm>
          <a:prstGeom prst="rect">
            <a:avLst/>
          </a:prstGeom>
          <a:noFill/>
          <a:ln>
            <a:noFill/>
            <a:prstDash val="sysDash"/>
          </a:ln>
        </p:spPr>
        <p:txBody>
          <a:bodyPr wrap="square" rtlCol="0">
            <a:spAutoFit/>
          </a:bodyPr>
          <a:lstStyle/>
          <a:p>
            <a:pPr algn="just" fontAlgn="auto">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主动承担工作不推诿，富有主人翁精神，能够将个体意愿与整体长远目标任务相统一，具有自觉性、凝聚力和自我实现心理。</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rot="5400000">
            <a:off x="5496805" y="2029571"/>
            <a:ext cx="96011" cy="1420681"/>
          </a:xfrm>
          <a:prstGeom prst="rect">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5" name="矩形 4"/>
          <p:cNvSpPr/>
          <p:nvPr/>
        </p:nvSpPr>
        <p:spPr>
          <a:xfrm rot="1860000">
            <a:off x="5897490" y="2705059"/>
            <a:ext cx="96011" cy="142068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0"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我的优点</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等腰三角形 18"/>
          <p:cNvSpPr/>
          <p:nvPr/>
        </p:nvSpPr>
        <p:spPr>
          <a:xfrm rot="7200000">
            <a:off x="5729605" y="3207385"/>
            <a:ext cx="1967865" cy="1345565"/>
          </a:xfrm>
          <a:prstGeom prst="triangle">
            <a:avLst/>
          </a:prstGeom>
          <a:solidFill>
            <a:srgbClr val="ED585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等腰三角形 23"/>
          <p:cNvSpPr/>
          <p:nvPr/>
        </p:nvSpPr>
        <p:spPr>
          <a:xfrm rot="14340000">
            <a:off x="3392805" y="3208655"/>
            <a:ext cx="1967865" cy="1345565"/>
          </a:xfrm>
          <a:prstGeom prst="triangle">
            <a:avLst/>
          </a:prstGeom>
          <a:solidFill>
            <a:srgbClr val="ED585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等腰三角形 24"/>
          <p:cNvSpPr/>
          <p:nvPr/>
        </p:nvSpPr>
        <p:spPr>
          <a:xfrm>
            <a:off x="4560570" y="1225550"/>
            <a:ext cx="1967865" cy="1345565"/>
          </a:xfrm>
          <a:prstGeom prst="triangle">
            <a:avLst/>
          </a:prstGeom>
          <a:solidFill>
            <a:srgbClr val="4F5D7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rot="8880000">
            <a:off x="5094215" y="2705211"/>
            <a:ext cx="96011" cy="142068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chemeClr val="tx1">
                  <a:lumMod val="75000"/>
                  <a:lumOff val="25000"/>
                </a:schemeClr>
              </a:solidFill>
            </a:endParaRPr>
          </a:p>
        </p:txBody>
      </p:sp>
      <p:sp>
        <p:nvSpPr>
          <p:cNvPr id="14" name="矩形 1"/>
          <p:cNvSpPr>
            <a:spLocks noChangeArrowheads="1"/>
          </p:cNvSpPr>
          <p:nvPr/>
        </p:nvSpPr>
        <p:spPr bwMode="auto">
          <a:xfrm>
            <a:off x="5109210" y="1764030"/>
            <a:ext cx="101155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fontAlgn="base">
              <a:lnSpc>
                <a:spcPct val="150000"/>
              </a:lnSpc>
              <a:spcBef>
                <a:spcPct val="0"/>
              </a:spcBef>
              <a:spcAft>
                <a:spcPct val="0"/>
              </a:spcAft>
            </a:pPr>
            <a:r>
              <a:rPr lang="zh-CN" altLang="en-US" dirty="0">
                <a:solidFill>
                  <a:schemeClr val="bg1"/>
                </a:solidFill>
                <a:latin typeface="微软雅黑" panose="020B0503020204020204" pitchFamily="34" charset="-122"/>
                <a:ea typeface="微软雅黑" panose="020B0503020204020204" pitchFamily="34" charset="-122"/>
              </a:rPr>
              <a:t>纪律性</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矩形 1"/>
          <p:cNvSpPr>
            <a:spLocks noChangeArrowheads="1"/>
          </p:cNvSpPr>
          <p:nvPr/>
        </p:nvSpPr>
        <p:spPr bwMode="auto">
          <a:xfrm>
            <a:off x="6120765" y="3431540"/>
            <a:ext cx="101155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p>
            <a:pPr algn="just" fontAlgn="base">
              <a:lnSpc>
                <a:spcPct val="150000"/>
              </a:lnSpc>
              <a:spcBef>
                <a:spcPct val="0"/>
              </a:spcBef>
              <a:spcAft>
                <a:spcPct val="0"/>
              </a:spcAft>
            </a:pPr>
            <a:r>
              <a:rPr lang="zh-CN" altLang="en-US" dirty="0">
                <a:solidFill>
                  <a:schemeClr val="bg1"/>
                </a:solidFill>
                <a:latin typeface="微软雅黑" panose="020B0503020204020204" pitchFamily="34" charset="-122"/>
                <a:ea typeface="微软雅黑" panose="020B0503020204020204" pitchFamily="34" charset="-122"/>
              </a:rPr>
              <a:t>积极性</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矩形 1"/>
          <p:cNvSpPr>
            <a:spLocks noChangeArrowheads="1"/>
          </p:cNvSpPr>
          <p:nvPr/>
        </p:nvSpPr>
        <p:spPr bwMode="auto">
          <a:xfrm>
            <a:off x="4097655" y="3431540"/>
            <a:ext cx="101155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p>
            <a:pPr algn="just" fontAlgn="base">
              <a:lnSpc>
                <a:spcPct val="150000"/>
              </a:lnSpc>
              <a:spcBef>
                <a:spcPct val="0"/>
              </a:spcBef>
              <a:spcAft>
                <a:spcPct val="0"/>
              </a:spcAft>
            </a:pPr>
            <a:r>
              <a:rPr lang="zh-CN" altLang="en-US" dirty="0">
                <a:solidFill>
                  <a:schemeClr val="bg1"/>
                </a:solidFill>
                <a:latin typeface="微软雅黑" panose="020B0503020204020204" pitchFamily="34" charset="-122"/>
                <a:ea typeface="微软雅黑" panose="020B0503020204020204" pitchFamily="34" charset="-122"/>
              </a:rPr>
              <a:t>协作性</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TextBox 2"/>
          <p:cNvSpPr txBox="1"/>
          <p:nvPr/>
        </p:nvSpPr>
        <p:spPr>
          <a:xfrm>
            <a:off x="203835" y="3759835"/>
            <a:ext cx="3333750" cy="1060450"/>
          </a:xfrm>
          <a:prstGeom prst="rect">
            <a:avLst/>
          </a:prstGeom>
          <a:noFill/>
          <a:ln>
            <a:noFill/>
            <a:prstDash val="sysDash"/>
          </a:ln>
        </p:spPr>
        <p:txBody>
          <a:bodyPr wrap="square" rtlCol="0">
            <a:spAutoFit/>
          </a:bodyPr>
          <a:p>
            <a:pPr algn="just" fontAlgn="auto">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富有大局意识、协作精神和服务精神，主动配合他人工作，主动承担工作责任不推诿，维护集体荣誉。</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53" presetClass="entr" presetSubtype="16" fill="hold" grpId="0" nodeType="withEffect">
                                  <p:stCondLst>
                                    <p:cond delay="125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par>
                                <p:cTn id="13" presetID="22" presetClass="entr" presetSubtype="4" fill="hold" grpId="0" nodeType="withEffect">
                                  <p:stCondLst>
                                    <p:cond delay="250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250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22" presetClass="entr" presetSubtype="8" fill="hold" grpId="0" nodeType="withEffect">
                                  <p:stCondLst>
                                    <p:cond delay="275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22" presetClass="entr" presetSubtype="8" fill="hold" grpId="0" nodeType="withEffect">
                                  <p:stCondLst>
                                    <p:cond delay="275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par>
                                <p:cTn id="25" presetID="22" presetClass="entr" presetSubtype="4" fill="hold" grpId="0" nodeType="withEffect">
                                  <p:stCondLst>
                                    <p:cond delay="250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par>
                                <p:cTn id="28" presetID="53" presetClass="entr" presetSubtype="16" fill="hold" grpId="0" nodeType="withEffect">
                                  <p:stCondLst>
                                    <p:cond delay="1250"/>
                                  </p:stCondLst>
                                  <p:childTnLst>
                                    <p:set>
                                      <p:cBhvr>
                                        <p:cTn id="29" dur="1" fill="hold">
                                          <p:stCondLst>
                                            <p:cond delay="0"/>
                                          </p:stCondLst>
                                        </p:cTn>
                                        <p:tgtEl>
                                          <p:spTgt spid="27"/>
                                        </p:tgtEl>
                                        <p:attrNameLst>
                                          <p:attrName>style.visibility</p:attrName>
                                        </p:attrNameLst>
                                      </p:cBhvr>
                                      <p:to>
                                        <p:strVal val="visible"/>
                                      </p:to>
                                    </p:set>
                                    <p:anim calcmode="lin" valueType="num">
                                      <p:cBhvr>
                                        <p:cTn id="30" dur="500" fill="hold"/>
                                        <p:tgtEl>
                                          <p:spTgt spid="27"/>
                                        </p:tgtEl>
                                        <p:attrNameLst>
                                          <p:attrName>ppt_w</p:attrName>
                                        </p:attrNameLst>
                                      </p:cBhvr>
                                      <p:tavLst>
                                        <p:tav tm="0">
                                          <p:val>
                                            <p:fltVal val="0"/>
                                          </p:val>
                                        </p:tav>
                                        <p:tav tm="100000">
                                          <p:val>
                                            <p:strVal val="#ppt_w"/>
                                          </p:val>
                                        </p:tav>
                                      </p:tavLst>
                                    </p:anim>
                                    <p:anim calcmode="lin" valueType="num">
                                      <p:cBhvr>
                                        <p:cTn id="31" dur="500" fill="hold"/>
                                        <p:tgtEl>
                                          <p:spTgt spid="27"/>
                                        </p:tgtEl>
                                        <p:attrNameLst>
                                          <p:attrName>ppt_h</p:attrName>
                                        </p:attrNameLst>
                                      </p:cBhvr>
                                      <p:tavLst>
                                        <p:tav tm="0">
                                          <p:val>
                                            <p:fltVal val="0"/>
                                          </p:val>
                                        </p:tav>
                                        <p:tav tm="100000">
                                          <p:val>
                                            <p:strVal val="#ppt_h"/>
                                          </p:val>
                                        </p:tav>
                                      </p:tavLst>
                                    </p:anim>
                                    <p:animEffect transition="in" filter="fade">
                                      <p:cBhvr>
                                        <p:cTn id="32" dur="500"/>
                                        <p:tgtEl>
                                          <p:spTgt spid="27"/>
                                        </p:tgtEl>
                                      </p:cBhvr>
                                    </p:animEffect>
                                  </p:childTnLst>
                                </p:cTn>
                              </p:par>
                              <p:par>
                                <p:cTn id="33" presetID="53" presetClass="entr" presetSubtype="16" fill="hold" grpId="0" nodeType="withEffect">
                                  <p:stCondLst>
                                    <p:cond delay="125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Effect transition="in" filter="fade">
                                      <p:cBhvr>
                                        <p:cTn id="37" dur="500"/>
                                        <p:tgtEl>
                                          <p:spTgt spid="28"/>
                                        </p:tgtEl>
                                      </p:cBhvr>
                                    </p:animEffect>
                                  </p:childTnLst>
                                </p:cTn>
                              </p:par>
                              <p:par>
                                <p:cTn id="38" presetID="22" presetClass="entr" presetSubtype="8" fill="hold" grpId="0" nodeType="withEffect">
                                  <p:stCondLst>
                                    <p:cond delay="27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ldLvl="0" animBg="1"/>
      <p:bldP spid="5" grpId="0" bldLvl="0" animBg="1"/>
      <p:bldP spid="14" grpId="0"/>
      <p:bldP spid="20" grpId="0"/>
      <p:bldP spid="26" grpId="0" bldLvl="0" animBg="1"/>
      <p:bldP spid="27" grpId="0"/>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931586" y="2196879"/>
            <a:ext cx="60959" cy="116644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6" name="矩形 5"/>
          <p:cNvSpPr/>
          <p:nvPr/>
        </p:nvSpPr>
        <p:spPr>
          <a:xfrm>
            <a:off x="10931586" y="4466414"/>
            <a:ext cx="60959" cy="116644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7" name="矩形 6"/>
          <p:cNvSpPr/>
          <p:nvPr/>
        </p:nvSpPr>
        <p:spPr>
          <a:xfrm>
            <a:off x="1204530" y="3434961"/>
            <a:ext cx="71695" cy="1437693"/>
          </a:xfrm>
          <a:prstGeom prst="rect">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8" name="矩形 7"/>
          <p:cNvSpPr/>
          <p:nvPr/>
        </p:nvSpPr>
        <p:spPr>
          <a:xfrm>
            <a:off x="2803412" y="3422507"/>
            <a:ext cx="1791571" cy="420370"/>
          </a:xfrm>
          <a:prstGeom prst="rect">
            <a:avLst/>
          </a:prstGeom>
          <a:noFill/>
          <a:ln>
            <a:noFill/>
          </a:ln>
        </p:spPr>
        <p:txBody>
          <a:bodyPr wrap="square">
            <a:spAutoFit/>
          </a:bodyPr>
          <a:lstStyle/>
          <a:p>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工作经验</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7440149" y="2274291"/>
            <a:ext cx="1791571" cy="420370"/>
          </a:xfrm>
          <a:prstGeom prst="rect">
            <a:avLst/>
          </a:prstGeom>
          <a:noFill/>
          <a:ln>
            <a:noFill/>
          </a:ln>
        </p:spPr>
        <p:txBody>
          <a:bodyPr wrap="square">
            <a:spAutoFit/>
          </a:bodyPr>
          <a:lstStyle/>
          <a:p>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应变能力</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7536160" y="4190286"/>
            <a:ext cx="1791571" cy="420370"/>
          </a:xfrm>
          <a:prstGeom prst="rect">
            <a:avLst/>
          </a:prstGeom>
          <a:noFill/>
          <a:ln>
            <a:noFill/>
          </a:ln>
        </p:spPr>
        <p:txBody>
          <a:bodyPr wrap="square">
            <a:spAutoFit/>
          </a:bodyPr>
          <a:lstStyle/>
          <a:p>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创造性</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rot="19257533">
            <a:off x="4127949" y="2116770"/>
            <a:ext cx="3198419" cy="3285427"/>
            <a:chOff x="2478838" y="987574"/>
            <a:chExt cx="2765864" cy="2841105"/>
          </a:xfrm>
          <a:solidFill>
            <a:srgbClr val="E61011"/>
          </a:solidFill>
        </p:grpSpPr>
        <p:sp>
          <p:nvSpPr>
            <p:cNvPr id="12" name="空心弧 11"/>
            <p:cNvSpPr/>
            <p:nvPr/>
          </p:nvSpPr>
          <p:spPr>
            <a:xfrm rot="21348216">
              <a:off x="3923928" y="987574"/>
              <a:ext cx="1320774" cy="1320774"/>
            </a:xfrm>
            <a:prstGeom prst="blockArc">
              <a:avLst>
                <a:gd name="adj1" fmla="val 7357405"/>
                <a:gd name="adj2" fmla="val 202319"/>
                <a:gd name="adj3" fmla="val 9412"/>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3" name="空心弧 12"/>
            <p:cNvSpPr/>
            <p:nvPr/>
          </p:nvSpPr>
          <p:spPr>
            <a:xfrm rot="6234397" flipH="1">
              <a:off x="3593014" y="2127233"/>
              <a:ext cx="1320774" cy="1320774"/>
            </a:xfrm>
            <a:prstGeom prst="blockArc">
              <a:avLst>
                <a:gd name="adj1" fmla="val 7805638"/>
                <a:gd name="adj2" fmla="val 202319"/>
                <a:gd name="adj3" fmla="val 9412"/>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4" name="空心弧 13"/>
            <p:cNvSpPr/>
            <p:nvPr/>
          </p:nvSpPr>
          <p:spPr>
            <a:xfrm rot="20268222">
              <a:off x="2478838" y="2507905"/>
              <a:ext cx="1320774" cy="1320774"/>
            </a:xfrm>
            <a:prstGeom prst="blockArc">
              <a:avLst>
                <a:gd name="adj1" fmla="val 7357405"/>
                <a:gd name="adj2" fmla="val 202319"/>
                <a:gd name="adj3" fmla="val 9412"/>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grpSp>
        <p:nvGrpSpPr>
          <p:cNvPr id="15" name="组合 14"/>
          <p:cNvGrpSpPr>
            <a:grpSpLocks noChangeAspect="1"/>
          </p:cNvGrpSpPr>
          <p:nvPr/>
        </p:nvGrpSpPr>
        <p:grpSpPr>
          <a:xfrm>
            <a:off x="5700748" y="3447792"/>
            <a:ext cx="860091" cy="644647"/>
            <a:chOff x="7419975" y="776288"/>
            <a:chExt cx="811213" cy="608013"/>
          </a:xfrm>
          <a:solidFill>
            <a:srgbClr val="ED5858"/>
          </a:solidFill>
        </p:grpSpPr>
        <p:sp>
          <p:nvSpPr>
            <p:cNvPr id="16" name="Freeform 49"/>
            <p:cNvSpPr/>
            <p:nvPr/>
          </p:nvSpPr>
          <p:spPr bwMode="auto">
            <a:xfrm>
              <a:off x="7612063" y="776288"/>
              <a:ext cx="619125" cy="495300"/>
            </a:xfrm>
            <a:custGeom>
              <a:avLst/>
              <a:gdLst>
                <a:gd name="T0" fmla="*/ 146 w 165"/>
                <a:gd name="T1" fmla="*/ 19 h 132"/>
                <a:gd name="T2" fmla="*/ 78 w 165"/>
                <a:gd name="T3" fmla="*/ 19 h 132"/>
                <a:gd name="T4" fmla="*/ 62 w 165"/>
                <a:gd name="T5" fmla="*/ 0 h 132"/>
                <a:gd name="T6" fmla="*/ 22 w 165"/>
                <a:gd name="T7" fmla="*/ 0 h 132"/>
                <a:gd name="T8" fmla="*/ 3 w 165"/>
                <a:gd name="T9" fmla="*/ 10 h 132"/>
                <a:gd name="T10" fmla="*/ 0 w 165"/>
                <a:gd name="T11" fmla="*/ 20 h 132"/>
                <a:gd name="T12" fmla="*/ 0 w 165"/>
                <a:gd name="T13" fmla="*/ 21 h 132"/>
                <a:gd name="T14" fmla="*/ 0 w 165"/>
                <a:gd name="T15" fmla="*/ 23 h 132"/>
                <a:gd name="T16" fmla="*/ 0 w 165"/>
                <a:gd name="T17" fmla="*/ 25 h 132"/>
                <a:gd name="T18" fmla="*/ 0 w 165"/>
                <a:gd name="T19" fmla="*/ 54 h 132"/>
                <a:gd name="T20" fmla="*/ 0 w 165"/>
                <a:gd name="T21" fmla="*/ 100 h 132"/>
                <a:gd name="T22" fmla="*/ 15 w 165"/>
                <a:gd name="T23" fmla="*/ 89 h 132"/>
                <a:gd name="T24" fmla="*/ 13 w 165"/>
                <a:gd name="T25" fmla="*/ 78 h 132"/>
                <a:gd name="T26" fmla="*/ 14 w 165"/>
                <a:gd name="T27" fmla="*/ 67 h 132"/>
                <a:gd name="T28" fmla="*/ 61 w 165"/>
                <a:gd name="T29" fmla="*/ 30 h 132"/>
                <a:gd name="T30" fmla="*/ 61 w 165"/>
                <a:gd name="T31" fmla="*/ 30 h 132"/>
                <a:gd name="T32" fmla="*/ 72 w 165"/>
                <a:gd name="T33" fmla="*/ 31 h 132"/>
                <a:gd name="T34" fmla="*/ 72 w 165"/>
                <a:gd name="T35" fmla="*/ 31 h 132"/>
                <a:gd name="T36" fmla="*/ 109 w 165"/>
                <a:gd name="T37" fmla="*/ 78 h 132"/>
                <a:gd name="T38" fmla="*/ 109 w 165"/>
                <a:gd name="T39" fmla="*/ 78 h 132"/>
                <a:gd name="T40" fmla="*/ 108 w 165"/>
                <a:gd name="T41" fmla="*/ 89 h 132"/>
                <a:gd name="T42" fmla="*/ 108 w 165"/>
                <a:gd name="T43" fmla="*/ 89 h 132"/>
                <a:gd name="T44" fmla="*/ 108 w 165"/>
                <a:gd name="T45" fmla="*/ 89 h 132"/>
                <a:gd name="T46" fmla="*/ 61 w 165"/>
                <a:gd name="T47" fmla="*/ 126 h 132"/>
                <a:gd name="T48" fmla="*/ 61 w 165"/>
                <a:gd name="T49" fmla="*/ 126 h 132"/>
                <a:gd name="T50" fmla="*/ 50 w 165"/>
                <a:gd name="T51" fmla="*/ 125 h 132"/>
                <a:gd name="T52" fmla="*/ 36 w 165"/>
                <a:gd name="T53" fmla="*/ 119 h 132"/>
                <a:gd name="T54" fmla="*/ 17 w 165"/>
                <a:gd name="T55" fmla="*/ 132 h 132"/>
                <a:gd name="T56" fmla="*/ 19 w 165"/>
                <a:gd name="T57" fmla="*/ 132 h 132"/>
                <a:gd name="T58" fmla="*/ 146 w 165"/>
                <a:gd name="T59" fmla="*/ 132 h 132"/>
                <a:gd name="T60" fmla="*/ 165 w 165"/>
                <a:gd name="T61" fmla="*/ 114 h 132"/>
                <a:gd name="T62" fmla="*/ 165 w 165"/>
                <a:gd name="T63" fmla="*/ 38 h 132"/>
                <a:gd name="T64" fmla="*/ 146 w 165"/>
                <a:gd name="T65"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132">
                  <a:moveTo>
                    <a:pt x="146" y="19"/>
                  </a:moveTo>
                  <a:cubicBezTo>
                    <a:pt x="78" y="19"/>
                    <a:pt x="78" y="19"/>
                    <a:pt x="78" y="19"/>
                  </a:cubicBezTo>
                  <a:cubicBezTo>
                    <a:pt x="77" y="8"/>
                    <a:pt x="69" y="0"/>
                    <a:pt x="62" y="0"/>
                  </a:cubicBezTo>
                  <a:cubicBezTo>
                    <a:pt x="22" y="0"/>
                    <a:pt x="22" y="0"/>
                    <a:pt x="22" y="0"/>
                  </a:cubicBezTo>
                  <a:cubicBezTo>
                    <a:pt x="12" y="0"/>
                    <a:pt x="6" y="4"/>
                    <a:pt x="3" y="10"/>
                  </a:cubicBezTo>
                  <a:cubicBezTo>
                    <a:pt x="1" y="13"/>
                    <a:pt x="0" y="17"/>
                    <a:pt x="0" y="20"/>
                  </a:cubicBezTo>
                  <a:cubicBezTo>
                    <a:pt x="0" y="21"/>
                    <a:pt x="0" y="21"/>
                    <a:pt x="0" y="21"/>
                  </a:cubicBezTo>
                  <a:cubicBezTo>
                    <a:pt x="0" y="22"/>
                    <a:pt x="0" y="22"/>
                    <a:pt x="0" y="23"/>
                  </a:cubicBezTo>
                  <a:cubicBezTo>
                    <a:pt x="0" y="24"/>
                    <a:pt x="0" y="24"/>
                    <a:pt x="0" y="25"/>
                  </a:cubicBezTo>
                  <a:cubicBezTo>
                    <a:pt x="0" y="54"/>
                    <a:pt x="0" y="54"/>
                    <a:pt x="0" y="54"/>
                  </a:cubicBezTo>
                  <a:cubicBezTo>
                    <a:pt x="0" y="54"/>
                    <a:pt x="0" y="82"/>
                    <a:pt x="0" y="100"/>
                  </a:cubicBezTo>
                  <a:cubicBezTo>
                    <a:pt x="15" y="89"/>
                    <a:pt x="15" y="89"/>
                    <a:pt x="15" y="89"/>
                  </a:cubicBezTo>
                  <a:cubicBezTo>
                    <a:pt x="14" y="86"/>
                    <a:pt x="13" y="82"/>
                    <a:pt x="13" y="78"/>
                  </a:cubicBezTo>
                  <a:cubicBezTo>
                    <a:pt x="13" y="74"/>
                    <a:pt x="14" y="71"/>
                    <a:pt x="14" y="67"/>
                  </a:cubicBezTo>
                  <a:cubicBezTo>
                    <a:pt x="20" y="45"/>
                    <a:pt x="39" y="30"/>
                    <a:pt x="61" y="30"/>
                  </a:cubicBezTo>
                  <a:cubicBezTo>
                    <a:pt x="61" y="30"/>
                    <a:pt x="61" y="30"/>
                    <a:pt x="61" y="30"/>
                  </a:cubicBezTo>
                  <a:cubicBezTo>
                    <a:pt x="65" y="30"/>
                    <a:pt x="68" y="30"/>
                    <a:pt x="72" y="31"/>
                  </a:cubicBezTo>
                  <a:cubicBezTo>
                    <a:pt x="72" y="31"/>
                    <a:pt x="72" y="31"/>
                    <a:pt x="72" y="31"/>
                  </a:cubicBezTo>
                  <a:cubicBezTo>
                    <a:pt x="94" y="37"/>
                    <a:pt x="109" y="56"/>
                    <a:pt x="109" y="78"/>
                  </a:cubicBezTo>
                  <a:cubicBezTo>
                    <a:pt x="109" y="78"/>
                    <a:pt x="109" y="78"/>
                    <a:pt x="109" y="78"/>
                  </a:cubicBezTo>
                  <a:cubicBezTo>
                    <a:pt x="109" y="82"/>
                    <a:pt x="109" y="85"/>
                    <a:pt x="108" y="89"/>
                  </a:cubicBezTo>
                  <a:cubicBezTo>
                    <a:pt x="108" y="89"/>
                    <a:pt x="108" y="89"/>
                    <a:pt x="108" y="89"/>
                  </a:cubicBezTo>
                  <a:cubicBezTo>
                    <a:pt x="108" y="89"/>
                    <a:pt x="108" y="89"/>
                    <a:pt x="108" y="89"/>
                  </a:cubicBezTo>
                  <a:cubicBezTo>
                    <a:pt x="103" y="111"/>
                    <a:pt x="83" y="126"/>
                    <a:pt x="61" y="126"/>
                  </a:cubicBezTo>
                  <a:cubicBezTo>
                    <a:pt x="61" y="126"/>
                    <a:pt x="61" y="126"/>
                    <a:pt x="61" y="126"/>
                  </a:cubicBezTo>
                  <a:cubicBezTo>
                    <a:pt x="58" y="126"/>
                    <a:pt x="54" y="126"/>
                    <a:pt x="50" y="125"/>
                  </a:cubicBezTo>
                  <a:cubicBezTo>
                    <a:pt x="45" y="124"/>
                    <a:pt x="40" y="121"/>
                    <a:pt x="36" y="119"/>
                  </a:cubicBezTo>
                  <a:cubicBezTo>
                    <a:pt x="17" y="132"/>
                    <a:pt x="17" y="132"/>
                    <a:pt x="17" y="132"/>
                  </a:cubicBezTo>
                  <a:cubicBezTo>
                    <a:pt x="17" y="132"/>
                    <a:pt x="18" y="132"/>
                    <a:pt x="19" y="132"/>
                  </a:cubicBezTo>
                  <a:cubicBezTo>
                    <a:pt x="146" y="132"/>
                    <a:pt x="146" y="132"/>
                    <a:pt x="146" y="132"/>
                  </a:cubicBezTo>
                  <a:cubicBezTo>
                    <a:pt x="157" y="132"/>
                    <a:pt x="165" y="124"/>
                    <a:pt x="165" y="114"/>
                  </a:cubicBezTo>
                  <a:cubicBezTo>
                    <a:pt x="165" y="38"/>
                    <a:pt x="165" y="38"/>
                    <a:pt x="165" y="38"/>
                  </a:cubicBezTo>
                  <a:cubicBezTo>
                    <a:pt x="165" y="27"/>
                    <a:pt x="157" y="19"/>
                    <a:pt x="146"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7" name="Freeform 50"/>
            <p:cNvSpPr>
              <a:spLocks noEditPoints="1"/>
            </p:cNvSpPr>
            <p:nvPr/>
          </p:nvSpPr>
          <p:spPr bwMode="auto">
            <a:xfrm>
              <a:off x="7419975" y="900113"/>
              <a:ext cx="593725" cy="484188"/>
            </a:xfrm>
            <a:custGeom>
              <a:avLst/>
              <a:gdLst>
                <a:gd name="T0" fmla="*/ 158 w 158"/>
                <a:gd name="T1" fmla="*/ 45 h 129"/>
                <a:gd name="T2" fmla="*/ 123 w 158"/>
                <a:gd name="T3" fmla="*/ 1 h 129"/>
                <a:gd name="T4" fmla="*/ 112 w 158"/>
                <a:gd name="T5" fmla="*/ 0 h 129"/>
                <a:gd name="T6" fmla="*/ 112 w 158"/>
                <a:gd name="T7" fmla="*/ 0 h 129"/>
                <a:gd name="T8" fmla="*/ 112 w 158"/>
                <a:gd name="T9" fmla="*/ 0 h 129"/>
                <a:gd name="T10" fmla="*/ 68 w 158"/>
                <a:gd name="T11" fmla="*/ 35 h 129"/>
                <a:gd name="T12" fmla="*/ 67 w 158"/>
                <a:gd name="T13" fmla="*/ 45 h 129"/>
                <a:gd name="T14" fmla="*/ 68 w 158"/>
                <a:gd name="T15" fmla="*/ 57 h 129"/>
                <a:gd name="T16" fmla="*/ 68 w 158"/>
                <a:gd name="T17" fmla="*/ 57 h 129"/>
                <a:gd name="T18" fmla="*/ 51 w 158"/>
                <a:gd name="T19" fmla="*/ 70 h 129"/>
                <a:gd name="T20" fmla="*/ 6 w 158"/>
                <a:gd name="T21" fmla="*/ 101 h 129"/>
                <a:gd name="T22" fmla="*/ 0 w 158"/>
                <a:gd name="T23" fmla="*/ 113 h 129"/>
                <a:gd name="T24" fmla="*/ 0 w 158"/>
                <a:gd name="T25" fmla="*/ 113 h 129"/>
                <a:gd name="T26" fmla="*/ 0 w 158"/>
                <a:gd name="T27" fmla="*/ 113 h 129"/>
                <a:gd name="T28" fmla="*/ 3 w 158"/>
                <a:gd name="T29" fmla="*/ 121 h 129"/>
                <a:gd name="T30" fmla="*/ 4 w 158"/>
                <a:gd name="T31" fmla="*/ 123 h 129"/>
                <a:gd name="T32" fmla="*/ 16 w 158"/>
                <a:gd name="T33" fmla="*/ 129 h 129"/>
                <a:gd name="T34" fmla="*/ 16 w 158"/>
                <a:gd name="T35" fmla="*/ 129 h 129"/>
                <a:gd name="T36" fmla="*/ 16 w 158"/>
                <a:gd name="T37" fmla="*/ 129 h 129"/>
                <a:gd name="T38" fmla="*/ 24 w 158"/>
                <a:gd name="T39" fmla="*/ 127 h 129"/>
                <a:gd name="T40" fmla="*/ 26 w 158"/>
                <a:gd name="T41" fmla="*/ 125 h 129"/>
                <a:gd name="T42" fmla="*/ 26 w 158"/>
                <a:gd name="T43" fmla="*/ 125 h 129"/>
                <a:gd name="T44" fmla="*/ 64 w 158"/>
                <a:gd name="T45" fmla="*/ 98 h 129"/>
                <a:gd name="T46" fmla="*/ 87 w 158"/>
                <a:gd name="T47" fmla="*/ 83 h 129"/>
                <a:gd name="T48" fmla="*/ 87 w 158"/>
                <a:gd name="T49" fmla="*/ 83 h 129"/>
                <a:gd name="T50" fmla="*/ 102 w 158"/>
                <a:gd name="T51" fmla="*/ 89 h 129"/>
                <a:gd name="T52" fmla="*/ 112 w 158"/>
                <a:gd name="T53" fmla="*/ 91 h 129"/>
                <a:gd name="T54" fmla="*/ 112 w 158"/>
                <a:gd name="T55" fmla="*/ 91 h 129"/>
                <a:gd name="T56" fmla="*/ 156 w 158"/>
                <a:gd name="T57" fmla="*/ 56 h 129"/>
                <a:gd name="T58" fmla="*/ 156 w 158"/>
                <a:gd name="T59" fmla="*/ 56 h 129"/>
                <a:gd name="T60" fmla="*/ 156 w 158"/>
                <a:gd name="T61" fmla="*/ 55 h 129"/>
                <a:gd name="T62" fmla="*/ 158 w 158"/>
                <a:gd name="T63" fmla="*/ 45 h 129"/>
                <a:gd name="T64" fmla="*/ 48 w 158"/>
                <a:gd name="T65" fmla="*/ 104 h 129"/>
                <a:gd name="T66" fmla="*/ 47 w 158"/>
                <a:gd name="T67" fmla="*/ 102 h 129"/>
                <a:gd name="T68" fmla="*/ 48 w 158"/>
                <a:gd name="T69" fmla="*/ 104 h 129"/>
                <a:gd name="T70" fmla="*/ 24 w 158"/>
                <a:gd name="T71" fmla="*/ 120 h 129"/>
                <a:gd name="T72" fmla="*/ 19 w 158"/>
                <a:gd name="T73" fmla="*/ 121 h 129"/>
                <a:gd name="T74" fmla="*/ 11 w 158"/>
                <a:gd name="T75" fmla="*/ 117 h 129"/>
                <a:gd name="T76" fmla="*/ 10 w 158"/>
                <a:gd name="T77" fmla="*/ 112 h 129"/>
                <a:gd name="T78" fmla="*/ 14 w 158"/>
                <a:gd name="T79" fmla="*/ 105 h 129"/>
                <a:gd name="T80" fmla="*/ 38 w 158"/>
                <a:gd name="T81" fmla="*/ 88 h 129"/>
                <a:gd name="T82" fmla="*/ 43 w 158"/>
                <a:gd name="T83" fmla="*/ 87 h 129"/>
                <a:gd name="T84" fmla="*/ 51 w 158"/>
                <a:gd name="T85" fmla="*/ 91 h 129"/>
                <a:gd name="T86" fmla="*/ 52 w 158"/>
                <a:gd name="T87" fmla="*/ 96 h 129"/>
                <a:gd name="T88" fmla="*/ 48 w 158"/>
                <a:gd name="T89" fmla="*/ 104 h 129"/>
                <a:gd name="T90" fmla="*/ 113 w 158"/>
                <a:gd name="T91" fmla="*/ 74 h 129"/>
                <a:gd name="T92" fmla="*/ 83 w 158"/>
                <a:gd name="T93" fmla="*/ 44 h 129"/>
                <a:gd name="T94" fmla="*/ 113 w 158"/>
                <a:gd name="T95" fmla="*/ 14 h 129"/>
                <a:gd name="T96" fmla="*/ 143 w 158"/>
                <a:gd name="T97" fmla="*/ 44 h 129"/>
                <a:gd name="T98" fmla="*/ 113 w 158"/>
                <a:gd name="T99" fmla="*/ 7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129">
                  <a:moveTo>
                    <a:pt x="158" y="45"/>
                  </a:moveTo>
                  <a:cubicBezTo>
                    <a:pt x="158" y="24"/>
                    <a:pt x="144" y="6"/>
                    <a:pt x="123" y="1"/>
                  </a:cubicBezTo>
                  <a:cubicBezTo>
                    <a:pt x="119" y="0"/>
                    <a:pt x="116" y="0"/>
                    <a:pt x="112" y="0"/>
                  </a:cubicBezTo>
                  <a:cubicBezTo>
                    <a:pt x="112" y="0"/>
                    <a:pt x="112" y="0"/>
                    <a:pt x="112" y="0"/>
                  </a:cubicBezTo>
                  <a:cubicBezTo>
                    <a:pt x="112" y="0"/>
                    <a:pt x="112" y="0"/>
                    <a:pt x="112" y="0"/>
                  </a:cubicBezTo>
                  <a:cubicBezTo>
                    <a:pt x="91" y="0"/>
                    <a:pt x="73" y="14"/>
                    <a:pt x="68" y="35"/>
                  </a:cubicBezTo>
                  <a:cubicBezTo>
                    <a:pt x="67" y="38"/>
                    <a:pt x="67" y="42"/>
                    <a:pt x="67" y="45"/>
                  </a:cubicBezTo>
                  <a:cubicBezTo>
                    <a:pt x="67" y="49"/>
                    <a:pt x="67" y="53"/>
                    <a:pt x="68" y="57"/>
                  </a:cubicBezTo>
                  <a:cubicBezTo>
                    <a:pt x="68" y="57"/>
                    <a:pt x="68" y="57"/>
                    <a:pt x="68" y="57"/>
                  </a:cubicBezTo>
                  <a:cubicBezTo>
                    <a:pt x="51" y="70"/>
                    <a:pt x="51" y="70"/>
                    <a:pt x="51" y="70"/>
                  </a:cubicBezTo>
                  <a:cubicBezTo>
                    <a:pt x="6" y="101"/>
                    <a:pt x="6" y="101"/>
                    <a:pt x="6" y="101"/>
                  </a:cubicBezTo>
                  <a:cubicBezTo>
                    <a:pt x="2" y="104"/>
                    <a:pt x="0" y="109"/>
                    <a:pt x="0" y="113"/>
                  </a:cubicBezTo>
                  <a:cubicBezTo>
                    <a:pt x="0" y="113"/>
                    <a:pt x="0" y="113"/>
                    <a:pt x="0" y="113"/>
                  </a:cubicBezTo>
                  <a:cubicBezTo>
                    <a:pt x="0" y="113"/>
                    <a:pt x="0" y="113"/>
                    <a:pt x="0" y="113"/>
                  </a:cubicBezTo>
                  <a:cubicBezTo>
                    <a:pt x="0" y="116"/>
                    <a:pt x="1" y="119"/>
                    <a:pt x="3" y="121"/>
                  </a:cubicBezTo>
                  <a:cubicBezTo>
                    <a:pt x="4" y="123"/>
                    <a:pt x="4" y="123"/>
                    <a:pt x="4" y="123"/>
                  </a:cubicBezTo>
                  <a:cubicBezTo>
                    <a:pt x="7" y="127"/>
                    <a:pt x="12" y="129"/>
                    <a:pt x="16" y="129"/>
                  </a:cubicBezTo>
                  <a:cubicBezTo>
                    <a:pt x="16" y="129"/>
                    <a:pt x="16" y="129"/>
                    <a:pt x="16" y="129"/>
                  </a:cubicBezTo>
                  <a:cubicBezTo>
                    <a:pt x="16" y="129"/>
                    <a:pt x="16" y="129"/>
                    <a:pt x="16" y="129"/>
                  </a:cubicBezTo>
                  <a:cubicBezTo>
                    <a:pt x="19" y="129"/>
                    <a:pt x="22" y="129"/>
                    <a:pt x="24" y="127"/>
                  </a:cubicBezTo>
                  <a:cubicBezTo>
                    <a:pt x="26" y="125"/>
                    <a:pt x="26" y="125"/>
                    <a:pt x="26" y="125"/>
                  </a:cubicBezTo>
                  <a:cubicBezTo>
                    <a:pt x="26" y="125"/>
                    <a:pt x="26" y="125"/>
                    <a:pt x="26" y="125"/>
                  </a:cubicBezTo>
                  <a:cubicBezTo>
                    <a:pt x="64" y="98"/>
                    <a:pt x="64" y="98"/>
                    <a:pt x="64" y="98"/>
                  </a:cubicBezTo>
                  <a:cubicBezTo>
                    <a:pt x="87" y="83"/>
                    <a:pt x="87" y="83"/>
                    <a:pt x="87" y="83"/>
                  </a:cubicBezTo>
                  <a:cubicBezTo>
                    <a:pt x="87" y="83"/>
                    <a:pt x="87" y="83"/>
                    <a:pt x="87" y="83"/>
                  </a:cubicBezTo>
                  <a:cubicBezTo>
                    <a:pt x="92" y="86"/>
                    <a:pt x="96" y="88"/>
                    <a:pt x="102" y="89"/>
                  </a:cubicBezTo>
                  <a:cubicBezTo>
                    <a:pt x="105" y="90"/>
                    <a:pt x="109" y="91"/>
                    <a:pt x="112" y="91"/>
                  </a:cubicBezTo>
                  <a:cubicBezTo>
                    <a:pt x="112" y="91"/>
                    <a:pt x="112" y="91"/>
                    <a:pt x="112" y="91"/>
                  </a:cubicBezTo>
                  <a:cubicBezTo>
                    <a:pt x="133" y="91"/>
                    <a:pt x="151" y="76"/>
                    <a:pt x="156" y="56"/>
                  </a:cubicBezTo>
                  <a:cubicBezTo>
                    <a:pt x="156" y="56"/>
                    <a:pt x="156" y="56"/>
                    <a:pt x="156" y="56"/>
                  </a:cubicBezTo>
                  <a:cubicBezTo>
                    <a:pt x="156" y="55"/>
                    <a:pt x="156" y="55"/>
                    <a:pt x="156" y="55"/>
                  </a:cubicBezTo>
                  <a:cubicBezTo>
                    <a:pt x="157" y="52"/>
                    <a:pt x="158" y="48"/>
                    <a:pt x="158" y="45"/>
                  </a:cubicBezTo>
                  <a:close/>
                  <a:moveTo>
                    <a:pt x="48" y="104"/>
                  </a:moveTo>
                  <a:cubicBezTo>
                    <a:pt x="47" y="102"/>
                    <a:pt x="47" y="102"/>
                    <a:pt x="47" y="102"/>
                  </a:cubicBezTo>
                  <a:cubicBezTo>
                    <a:pt x="48" y="104"/>
                    <a:pt x="48" y="104"/>
                    <a:pt x="48" y="104"/>
                  </a:cubicBezTo>
                  <a:cubicBezTo>
                    <a:pt x="24" y="120"/>
                    <a:pt x="24" y="120"/>
                    <a:pt x="24" y="120"/>
                  </a:cubicBezTo>
                  <a:cubicBezTo>
                    <a:pt x="22" y="121"/>
                    <a:pt x="21" y="121"/>
                    <a:pt x="19" y="121"/>
                  </a:cubicBezTo>
                  <a:cubicBezTo>
                    <a:pt x="16" y="121"/>
                    <a:pt x="13" y="120"/>
                    <a:pt x="11" y="117"/>
                  </a:cubicBezTo>
                  <a:cubicBezTo>
                    <a:pt x="10" y="116"/>
                    <a:pt x="10" y="114"/>
                    <a:pt x="10" y="112"/>
                  </a:cubicBezTo>
                  <a:cubicBezTo>
                    <a:pt x="10" y="109"/>
                    <a:pt x="11" y="106"/>
                    <a:pt x="14" y="105"/>
                  </a:cubicBezTo>
                  <a:cubicBezTo>
                    <a:pt x="38" y="88"/>
                    <a:pt x="38" y="88"/>
                    <a:pt x="38" y="88"/>
                  </a:cubicBezTo>
                  <a:cubicBezTo>
                    <a:pt x="40" y="87"/>
                    <a:pt x="41" y="87"/>
                    <a:pt x="43" y="87"/>
                  </a:cubicBezTo>
                  <a:cubicBezTo>
                    <a:pt x="46" y="87"/>
                    <a:pt x="49" y="88"/>
                    <a:pt x="51" y="91"/>
                  </a:cubicBezTo>
                  <a:cubicBezTo>
                    <a:pt x="52" y="92"/>
                    <a:pt x="52" y="94"/>
                    <a:pt x="52" y="96"/>
                  </a:cubicBezTo>
                  <a:cubicBezTo>
                    <a:pt x="52" y="99"/>
                    <a:pt x="51" y="102"/>
                    <a:pt x="48" y="104"/>
                  </a:cubicBezTo>
                  <a:close/>
                  <a:moveTo>
                    <a:pt x="113" y="74"/>
                  </a:moveTo>
                  <a:cubicBezTo>
                    <a:pt x="96" y="74"/>
                    <a:pt x="83" y="61"/>
                    <a:pt x="83" y="44"/>
                  </a:cubicBezTo>
                  <a:cubicBezTo>
                    <a:pt x="83" y="27"/>
                    <a:pt x="96" y="14"/>
                    <a:pt x="113" y="14"/>
                  </a:cubicBezTo>
                  <a:cubicBezTo>
                    <a:pt x="130" y="14"/>
                    <a:pt x="143" y="27"/>
                    <a:pt x="143" y="44"/>
                  </a:cubicBezTo>
                  <a:cubicBezTo>
                    <a:pt x="143" y="61"/>
                    <a:pt x="130" y="74"/>
                    <a:pt x="113" y="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8" name="Freeform 51"/>
            <p:cNvSpPr/>
            <p:nvPr/>
          </p:nvSpPr>
          <p:spPr bwMode="auto">
            <a:xfrm>
              <a:off x="7791450" y="1092200"/>
              <a:ext cx="136525" cy="66675"/>
            </a:xfrm>
            <a:custGeom>
              <a:avLst/>
              <a:gdLst>
                <a:gd name="T0" fmla="*/ 34 w 36"/>
                <a:gd name="T1" fmla="*/ 0 h 18"/>
                <a:gd name="T2" fmla="*/ 31 w 36"/>
                <a:gd name="T3" fmla="*/ 2 h 18"/>
                <a:gd name="T4" fmla="*/ 13 w 36"/>
                <a:gd name="T5" fmla="*/ 13 h 18"/>
                <a:gd name="T6" fmla="*/ 4 w 36"/>
                <a:gd name="T7" fmla="*/ 11 h 18"/>
                <a:gd name="T8" fmla="*/ 1 w 36"/>
                <a:gd name="T9" fmla="*/ 12 h 18"/>
                <a:gd name="T10" fmla="*/ 2 w 36"/>
                <a:gd name="T11" fmla="*/ 15 h 18"/>
                <a:gd name="T12" fmla="*/ 2 w 36"/>
                <a:gd name="T13" fmla="*/ 15 h 18"/>
                <a:gd name="T14" fmla="*/ 13 w 36"/>
                <a:gd name="T15" fmla="*/ 18 h 18"/>
                <a:gd name="T16" fmla="*/ 13 w 36"/>
                <a:gd name="T17" fmla="*/ 18 h 18"/>
                <a:gd name="T18" fmla="*/ 36 w 36"/>
                <a:gd name="T19" fmla="*/ 3 h 18"/>
                <a:gd name="T20" fmla="*/ 34 w 36"/>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18">
                  <a:moveTo>
                    <a:pt x="34" y="0"/>
                  </a:moveTo>
                  <a:cubicBezTo>
                    <a:pt x="33" y="0"/>
                    <a:pt x="31" y="0"/>
                    <a:pt x="31" y="2"/>
                  </a:cubicBezTo>
                  <a:cubicBezTo>
                    <a:pt x="28" y="8"/>
                    <a:pt x="21" y="13"/>
                    <a:pt x="13" y="13"/>
                  </a:cubicBezTo>
                  <a:cubicBezTo>
                    <a:pt x="10" y="13"/>
                    <a:pt x="7" y="12"/>
                    <a:pt x="4" y="11"/>
                  </a:cubicBezTo>
                  <a:cubicBezTo>
                    <a:pt x="3" y="10"/>
                    <a:pt x="1" y="11"/>
                    <a:pt x="1" y="12"/>
                  </a:cubicBezTo>
                  <a:cubicBezTo>
                    <a:pt x="0" y="13"/>
                    <a:pt x="1" y="15"/>
                    <a:pt x="2" y="15"/>
                  </a:cubicBezTo>
                  <a:cubicBezTo>
                    <a:pt x="2" y="15"/>
                    <a:pt x="2" y="15"/>
                    <a:pt x="2" y="15"/>
                  </a:cubicBezTo>
                  <a:cubicBezTo>
                    <a:pt x="6" y="17"/>
                    <a:pt x="9" y="18"/>
                    <a:pt x="13" y="18"/>
                  </a:cubicBezTo>
                  <a:cubicBezTo>
                    <a:pt x="13" y="18"/>
                    <a:pt x="13" y="18"/>
                    <a:pt x="13" y="18"/>
                  </a:cubicBezTo>
                  <a:cubicBezTo>
                    <a:pt x="23" y="18"/>
                    <a:pt x="32" y="12"/>
                    <a:pt x="36" y="3"/>
                  </a:cubicBezTo>
                  <a:cubicBezTo>
                    <a:pt x="36" y="2"/>
                    <a:pt x="35" y="1"/>
                    <a:pt x="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19" name="Freeform 375"/>
          <p:cNvSpPr>
            <a:spLocks noEditPoints="1"/>
          </p:cNvSpPr>
          <p:nvPr/>
        </p:nvSpPr>
        <p:spPr bwMode="auto">
          <a:xfrm>
            <a:off x="5527166" y="2147667"/>
            <a:ext cx="712191" cy="683888"/>
          </a:xfrm>
          <a:custGeom>
            <a:avLst/>
            <a:gdLst>
              <a:gd name="T0" fmla="*/ 32 w 64"/>
              <a:gd name="T1" fmla="*/ 9 h 61"/>
              <a:gd name="T2" fmla="*/ 22 w 64"/>
              <a:gd name="T3" fmla="*/ 20 h 61"/>
              <a:gd name="T4" fmla="*/ 21 w 64"/>
              <a:gd name="T5" fmla="*/ 46 h 61"/>
              <a:gd name="T6" fmla="*/ 29 w 64"/>
              <a:gd name="T7" fmla="*/ 46 h 61"/>
              <a:gd name="T8" fmla="*/ 29 w 64"/>
              <a:gd name="T9" fmla="*/ 36 h 61"/>
              <a:gd name="T10" fmla="*/ 34 w 64"/>
              <a:gd name="T11" fmla="*/ 36 h 61"/>
              <a:gd name="T12" fmla="*/ 35 w 64"/>
              <a:gd name="T13" fmla="*/ 46 h 61"/>
              <a:gd name="T14" fmla="*/ 42 w 64"/>
              <a:gd name="T15" fmla="*/ 46 h 61"/>
              <a:gd name="T16" fmla="*/ 41 w 64"/>
              <a:gd name="T17" fmla="*/ 20 h 61"/>
              <a:gd name="T18" fmla="*/ 32 w 64"/>
              <a:gd name="T19" fmla="*/ 9 h 61"/>
              <a:gd name="T20" fmla="*/ 35 w 64"/>
              <a:gd name="T21" fmla="*/ 54 h 61"/>
              <a:gd name="T22" fmla="*/ 35 w 64"/>
              <a:gd name="T23" fmla="*/ 61 h 61"/>
              <a:gd name="T24" fmla="*/ 28 w 64"/>
              <a:gd name="T25" fmla="*/ 61 h 61"/>
              <a:gd name="T26" fmla="*/ 28 w 64"/>
              <a:gd name="T27" fmla="*/ 54 h 61"/>
              <a:gd name="T28" fmla="*/ 18 w 64"/>
              <a:gd name="T29" fmla="*/ 54 h 61"/>
              <a:gd name="T30" fmla="*/ 19 w 64"/>
              <a:gd name="T31" fmla="*/ 59 h 61"/>
              <a:gd name="T32" fmla="*/ 19 w 64"/>
              <a:gd name="T33" fmla="*/ 61 h 61"/>
              <a:gd name="T34" fmla="*/ 17 w 64"/>
              <a:gd name="T35" fmla="*/ 61 h 61"/>
              <a:gd name="T36" fmla="*/ 3 w 64"/>
              <a:gd name="T37" fmla="*/ 61 h 61"/>
              <a:gd name="T38" fmla="*/ 1 w 64"/>
              <a:gd name="T39" fmla="*/ 61 h 61"/>
              <a:gd name="T40" fmla="*/ 1 w 64"/>
              <a:gd name="T41" fmla="*/ 59 h 61"/>
              <a:gd name="T42" fmla="*/ 3 w 64"/>
              <a:gd name="T43" fmla="*/ 45 h 61"/>
              <a:gd name="T44" fmla="*/ 12 w 64"/>
              <a:gd name="T45" fmla="*/ 37 h 61"/>
              <a:gd name="T46" fmla="*/ 15 w 64"/>
              <a:gd name="T47" fmla="*/ 18 h 61"/>
              <a:gd name="T48" fmla="*/ 30 w 64"/>
              <a:gd name="T49" fmla="*/ 1 h 61"/>
              <a:gd name="T50" fmla="*/ 32 w 64"/>
              <a:gd name="T51" fmla="*/ 0 h 61"/>
              <a:gd name="T52" fmla="*/ 33 w 64"/>
              <a:gd name="T53" fmla="*/ 1 h 61"/>
              <a:gd name="T54" fmla="*/ 49 w 64"/>
              <a:gd name="T55" fmla="*/ 18 h 61"/>
              <a:gd name="T56" fmla="*/ 51 w 64"/>
              <a:gd name="T57" fmla="*/ 37 h 61"/>
              <a:gd name="T58" fmla="*/ 61 w 64"/>
              <a:gd name="T59" fmla="*/ 45 h 61"/>
              <a:gd name="T60" fmla="*/ 63 w 64"/>
              <a:gd name="T61" fmla="*/ 59 h 61"/>
              <a:gd name="T62" fmla="*/ 63 w 64"/>
              <a:gd name="T63" fmla="*/ 61 h 61"/>
              <a:gd name="T64" fmla="*/ 61 w 64"/>
              <a:gd name="T65" fmla="*/ 61 h 61"/>
              <a:gd name="T66" fmla="*/ 47 w 64"/>
              <a:gd name="T67" fmla="*/ 61 h 61"/>
              <a:gd name="T68" fmla="*/ 45 w 64"/>
              <a:gd name="T69" fmla="*/ 61 h 61"/>
              <a:gd name="T70" fmla="*/ 45 w 64"/>
              <a:gd name="T71" fmla="*/ 59 h 61"/>
              <a:gd name="T72" fmla="*/ 45 w 64"/>
              <a:gd name="T73" fmla="*/ 54 h 61"/>
              <a:gd name="T74" fmla="*/ 35 w 64"/>
              <a:gd name="T75" fmla="*/ 54 h 61"/>
              <a:gd name="T76" fmla="*/ 50 w 64"/>
              <a:gd name="T77" fmla="*/ 47 h 61"/>
              <a:gd name="T78" fmla="*/ 49 w 64"/>
              <a:gd name="T79" fmla="*/ 57 h 61"/>
              <a:gd name="T80" fmla="*/ 59 w 64"/>
              <a:gd name="T81" fmla="*/ 57 h 61"/>
              <a:gd name="T82" fmla="*/ 57 w 64"/>
              <a:gd name="T83" fmla="*/ 47 h 61"/>
              <a:gd name="T84" fmla="*/ 51 w 64"/>
              <a:gd name="T85" fmla="*/ 41 h 61"/>
              <a:gd name="T86" fmla="*/ 50 w 64"/>
              <a:gd name="T87" fmla="*/ 47 h 61"/>
              <a:gd name="T88" fmla="*/ 15 w 64"/>
              <a:gd name="T89" fmla="*/ 57 h 61"/>
              <a:gd name="T90" fmla="*/ 14 w 64"/>
              <a:gd name="T91" fmla="*/ 49 h 61"/>
              <a:gd name="T92" fmla="*/ 13 w 64"/>
              <a:gd name="T93" fmla="*/ 41 h 61"/>
              <a:gd name="T94" fmla="*/ 6 w 64"/>
              <a:gd name="T95" fmla="*/ 47 h 61"/>
              <a:gd name="T96" fmla="*/ 4 w 64"/>
              <a:gd name="T97" fmla="*/ 57 h 61"/>
              <a:gd name="T98" fmla="*/ 15 w 64"/>
              <a:gd name="T99" fmla="*/ 57 h 61"/>
              <a:gd name="T100" fmla="*/ 32 w 64"/>
              <a:gd name="T101" fmla="*/ 22 h 61"/>
              <a:gd name="T102" fmla="*/ 37 w 64"/>
              <a:gd name="T103" fmla="*/ 27 h 61"/>
              <a:gd name="T104" fmla="*/ 32 w 64"/>
              <a:gd name="T105" fmla="*/ 32 h 61"/>
              <a:gd name="T106" fmla="*/ 27 w 64"/>
              <a:gd name="T107" fmla="*/ 27 h 61"/>
              <a:gd name="T108" fmla="*/ 32 w 64"/>
              <a:gd name="T109"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 h="61">
                <a:moveTo>
                  <a:pt x="32" y="9"/>
                </a:moveTo>
                <a:cubicBezTo>
                  <a:pt x="27" y="11"/>
                  <a:pt x="24" y="15"/>
                  <a:pt x="22" y="20"/>
                </a:cubicBezTo>
                <a:cubicBezTo>
                  <a:pt x="20" y="27"/>
                  <a:pt x="20" y="35"/>
                  <a:pt x="21" y="46"/>
                </a:cubicBezTo>
                <a:cubicBezTo>
                  <a:pt x="29" y="46"/>
                  <a:pt x="29" y="46"/>
                  <a:pt x="29" y="46"/>
                </a:cubicBezTo>
                <a:cubicBezTo>
                  <a:pt x="29" y="43"/>
                  <a:pt x="29" y="40"/>
                  <a:pt x="29" y="36"/>
                </a:cubicBezTo>
                <a:cubicBezTo>
                  <a:pt x="31" y="36"/>
                  <a:pt x="32" y="36"/>
                  <a:pt x="34" y="36"/>
                </a:cubicBezTo>
                <a:cubicBezTo>
                  <a:pt x="34" y="40"/>
                  <a:pt x="34" y="43"/>
                  <a:pt x="35" y="46"/>
                </a:cubicBezTo>
                <a:cubicBezTo>
                  <a:pt x="42" y="46"/>
                  <a:pt x="42" y="46"/>
                  <a:pt x="42" y="46"/>
                </a:cubicBezTo>
                <a:cubicBezTo>
                  <a:pt x="44" y="35"/>
                  <a:pt x="43" y="27"/>
                  <a:pt x="41" y="20"/>
                </a:cubicBezTo>
                <a:cubicBezTo>
                  <a:pt x="40" y="15"/>
                  <a:pt x="36" y="11"/>
                  <a:pt x="32" y="9"/>
                </a:cubicBezTo>
                <a:close/>
                <a:moveTo>
                  <a:pt x="35" y="54"/>
                </a:moveTo>
                <a:cubicBezTo>
                  <a:pt x="35" y="56"/>
                  <a:pt x="35" y="58"/>
                  <a:pt x="35" y="61"/>
                </a:cubicBezTo>
                <a:cubicBezTo>
                  <a:pt x="33" y="61"/>
                  <a:pt x="30" y="61"/>
                  <a:pt x="28" y="61"/>
                </a:cubicBezTo>
                <a:cubicBezTo>
                  <a:pt x="28" y="58"/>
                  <a:pt x="28" y="56"/>
                  <a:pt x="28" y="54"/>
                </a:cubicBezTo>
                <a:cubicBezTo>
                  <a:pt x="18" y="54"/>
                  <a:pt x="18" y="54"/>
                  <a:pt x="18" y="54"/>
                </a:cubicBezTo>
                <a:cubicBezTo>
                  <a:pt x="19" y="59"/>
                  <a:pt x="19" y="59"/>
                  <a:pt x="19" y="59"/>
                </a:cubicBezTo>
                <a:cubicBezTo>
                  <a:pt x="19" y="61"/>
                  <a:pt x="19" y="61"/>
                  <a:pt x="19" y="61"/>
                </a:cubicBezTo>
                <a:cubicBezTo>
                  <a:pt x="17" y="61"/>
                  <a:pt x="17" y="61"/>
                  <a:pt x="17" y="61"/>
                </a:cubicBezTo>
                <a:cubicBezTo>
                  <a:pt x="3" y="61"/>
                  <a:pt x="3" y="61"/>
                  <a:pt x="3" y="61"/>
                </a:cubicBezTo>
                <a:cubicBezTo>
                  <a:pt x="1" y="61"/>
                  <a:pt x="1" y="61"/>
                  <a:pt x="1" y="61"/>
                </a:cubicBezTo>
                <a:cubicBezTo>
                  <a:pt x="1" y="59"/>
                  <a:pt x="1" y="59"/>
                  <a:pt x="1" y="59"/>
                </a:cubicBezTo>
                <a:cubicBezTo>
                  <a:pt x="0" y="54"/>
                  <a:pt x="1" y="49"/>
                  <a:pt x="3" y="45"/>
                </a:cubicBezTo>
                <a:cubicBezTo>
                  <a:pt x="5" y="42"/>
                  <a:pt x="8" y="39"/>
                  <a:pt x="12" y="37"/>
                </a:cubicBezTo>
                <a:cubicBezTo>
                  <a:pt x="12" y="29"/>
                  <a:pt x="13" y="23"/>
                  <a:pt x="15" y="18"/>
                </a:cubicBezTo>
                <a:cubicBezTo>
                  <a:pt x="17" y="9"/>
                  <a:pt x="23" y="4"/>
                  <a:pt x="30" y="1"/>
                </a:cubicBezTo>
                <a:cubicBezTo>
                  <a:pt x="32" y="0"/>
                  <a:pt x="32" y="0"/>
                  <a:pt x="32" y="0"/>
                </a:cubicBezTo>
                <a:cubicBezTo>
                  <a:pt x="33" y="1"/>
                  <a:pt x="33" y="1"/>
                  <a:pt x="33" y="1"/>
                </a:cubicBezTo>
                <a:cubicBezTo>
                  <a:pt x="41" y="4"/>
                  <a:pt x="46" y="9"/>
                  <a:pt x="49" y="18"/>
                </a:cubicBezTo>
                <a:cubicBezTo>
                  <a:pt x="51" y="23"/>
                  <a:pt x="51" y="29"/>
                  <a:pt x="51" y="37"/>
                </a:cubicBezTo>
                <a:cubicBezTo>
                  <a:pt x="55" y="39"/>
                  <a:pt x="59" y="42"/>
                  <a:pt x="61" y="45"/>
                </a:cubicBezTo>
                <a:cubicBezTo>
                  <a:pt x="63" y="49"/>
                  <a:pt x="64" y="54"/>
                  <a:pt x="63" y="59"/>
                </a:cubicBezTo>
                <a:cubicBezTo>
                  <a:pt x="63" y="61"/>
                  <a:pt x="63" y="61"/>
                  <a:pt x="63" y="61"/>
                </a:cubicBezTo>
                <a:cubicBezTo>
                  <a:pt x="61" y="61"/>
                  <a:pt x="61" y="61"/>
                  <a:pt x="61" y="61"/>
                </a:cubicBezTo>
                <a:cubicBezTo>
                  <a:pt x="47" y="61"/>
                  <a:pt x="47" y="61"/>
                  <a:pt x="47" y="61"/>
                </a:cubicBezTo>
                <a:cubicBezTo>
                  <a:pt x="45" y="61"/>
                  <a:pt x="45" y="61"/>
                  <a:pt x="45" y="61"/>
                </a:cubicBezTo>
                <a:cubicBezTo>
                  <a:pt x="45" y="59"/>
                  <a:pt x="45" y="59"/>
                  <a:pt x="45" y="59"/>
                </a:cubicBezTo>
                <a:cubicBezTo>
                  <a:pt x="45" y="54"/>
                  <a:pt x="45" y="54"/>
                  <a:pt x="45" y="54"/>
                </a:cubicBezTo>
                <a:cubicBezTo>
                  <a:pt x="35" y="54"/>
                  <a:pt x="35" y="54"/>
                  <a:pt x="35" y="54"/>
                </a:cubicBezTo>
                <a:close/>
                <a:moveTo>
                  <a:pt x="50" y="47"/>
                </a:moveTo>
                <a:cubicBezTo>
                  <a:pt x="49" y="57"/>
                  <a:pt x="49" y="57"/>
                  <a:pt x="49" y="57"/>
                </a:cubicBezTo>
                <a:cubicBezTo>
                  <a:pt x="59" y="57"/>
                  <a:pt x="59" y="57"/>
                  <a:pt x="59" y="57"/>
                </a:cubicBezTo>
                <a:cubicBezTo>
                  <a:pt x="59" y="53"/>
                  <a:pt x="59" y="50"/>
                  <a:pt x="57" y="47"/>
                </a:cubicBezTo>
                <a:cubicBezTo>
                  <a:pt x="56" y="45"/>
                  <a:pt x="54" y="43"/>
                  <a:pt x="51" y="41"/>
                </a:cubicBezTo>
                <a:cubicBezTo>
                  <a:pt x="51" y="43"/>
                  <a:pt x="50" y="45"/>
                  <a:pt x="50" y="47"/>
                </a:cubicBezTo>
                <a:close/>
                <a:moveTo>
                  <a:pt x="15" y="57"/>
                </a:moveTo>
                <a:cubicBezTo>
                  <a:pt x="14" y="49"/>
                  <a:pt x="14" y="49"/>
                  <a:pt x="14" y="49"/>
                </a:cubicBezTo>
                <a:cubicBezTo>
                  <a:pt x="13" y="46"/>
                  <a:pt x="13" y="43"/>
                  <a:pt x="13" y="41"/>
                </a:cubicBezTo>
                <a:cubicBezTo>
                  <a:pt x="10" y="43"/>
                  <a:pt x="8" y="45"/>
                  <a:pt x="6" y="47"/>
                </a:cubicBezTo>
                <a:cubicBezTo>
                  <a:pt x="5" y="50"/>
                  <a:pt x="4" y="53"/>
                  <a:pt x="4" y="57"/>
                </a:cubicBezTo>
                <a:cubicBezTo>
                  <a:pt x="15" y="57"/>
                  <a:pt x="15" y="57"/>
                  <a:pt x="15" y="57"/>
                </a:cubicBezTo>
                <a:close/>
                <a:moveTo>
                  <a:pt x="32" y="22"/>
                </a:moveTo>
                <a:cubicBezTo>
                  <a:pt x="35" y="22"/>
                  <a:pt x="37" y="24"/>
                  <a:pt x="37" y="27"/>
                </a:cubicBezTo>
                <a:cubicBezTo>
                  <a:pt x="37" y="30"/>
                  <a:pt x="35" y="32"/>
                  <a:pt x="32" y="32"/>
                </a:cubicBezTo>
                <a:cubicBezTo>
                  <a:pt x="29" y="32"/>
                  <a:pt x="27" y="30"/>
                  <a:pt x="27" y="27"/>
                </a:cubicBezTo>
                <a:cubicBezTo>
                  <a:pt x="27" y="24"/>
                  <a:pt x="29" y="22"/>
                  <a:pt x="32" y="22"/>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nvGrpSpPr>
          <p:cNvPr id="20" name="组合 19"/>
          <p:cNvGrpSpPr>
            <a:grpSpLocks noChangeAspect="1"/>
          </p:cNvGrpSpPr>
          <p:nvPr/>
        </p:nvGrpSpPr>
        <p:grpSpPr>
          <a:xfrm>
            <a:off x="5327915" y="4656794"/>
            <a:ext cx="800703" cy="623465"/>
            <a:chOff x="4265839" y="-1204913"/>
            <a:chExt cx="809399" cy="630238"/>
          </a:xfrm>
          <a:solidFill>
            <a:srgbClr val="4F5D70"/>
          </a:solidFill>
        </p:grpSpPr>
        <p:sp>
          <p:nvSpPr>
            <p:cNvPr id="21" name="Freeform 6"/>
            <p:cNvSpPr/>
            <p:nvPr/>
          </p:nvSpPr>
          <p:spPr bwMode="auto">
            <a:xfrm>
              <a:off x="4343400" y="-954088"/>
              <a:ext cx="676275" cy="222250"/>
            </a:xfrm>
            <a:custGeom>
              <a:avLst/>
              <a:gdLst>
                <a:gd name="T0" fmla="*/ 159 w 180"/>
                <a:gd name="T1" fmla="*/ 17 h 59"/>
                <a:gd name="T2" fmla="*/ 96 w 180"/>
                <a:gd name="T3" fmla="*/ 17 h 59"/>
                <a:gd name="T4" fmla="*/ 96 w 180"/>
                <a:gd name="T5" fmla="*/ 7 h 59"/>
                <a:gd name="T6" fmla="*/ 90 w 180"/>
                <a:gd name="T7" fmla="*/ 0 h 59"/>
                <a:gd name="T8" fmla="*/ 84 w 180"/>
                <a:gd name="T9" fmla="*/ 7 h 59"/>
                <a:gd name="T10" fmla="*/ 84 w 180"/>
                <a:gd name="T11" fmla="*/ 17 h 59"/>
                <a:gd name="T12" fmla="*/ 21 w 180"/>
                <a:gd name="T13" fmla="*/ 17 h 59"/>
                <a:gd name="T14" fmla="*/ 0 w 180"/>
                <a:gd name="T15" fmla="*/ 38 h 59"/>
                <a:gd name="T16" fmla="*/ 0 w 180"/>
                <a:gd name="T17" fmla="*/ 52 h 59"/>
                <a:gd name="T18" fmla="*/ 6 w 180"/>
                <a:gd name="T19" fmla="*/ 59 h 59"/>
                <a:gd name="T20" fmla="*/ 13 w 180"/>
                <a:gd name="T21" fmla="*/ 52 h 59"/>
                <a:gd name="T22" fmla="*/ 13 w 180"/>
                <a:gd name="T23" fmla="*/ 38 h 59"/>
                <a:gd name="T24" fmla="*/ 21 w 180"/>
                <a:gd name="T25" fmla="*/ 30 h 59"/>
                <a:gd name="T26" fmla="*/ 84 w 180"/>
                <a:gd name="T27" fmla="*/ 30 h 59"/>
                <a:gd name="T28" fmla="*/ 84 w 180"/>
                <a:gd name="T29" fmla="*/ 47 h 59"/>
                <a:gd name="T30" fmla="*/ 90 w 180"/>
                <a:gd name="T31" fmla="*/ 53 h 59"/>
                <a:gd name="T32" fmla="*/ 96 w 180"/>
                <a:gd name="T33" fmla="*/ 47 h 59"/>
                <a:gd name="T34" fmla="*/ 96 w 180"/>
                <a:gd name="T35" fmla="*/ 30 h 59"/>
                <a:gd name="T36" fmla="*/ 159 w 180"/>
                <a:gd name="T37" fmla="*/ 30 h 59"/>
                <a:gd name="T38" fmla="*/ 168 w 180"/>
                <a:gd name="T39" fmla="*/ 38 h 59"/>
                <a:gd name="T40" fmla="*/ 168 w 180"/>
                <a:gd name="T41" fmla="*/ 52 h 59"/>
                <a:gd name="T42" fmla="*/ 174 w 180"/>
                <a:gd name="T43" fmla="*/ 59 h 59"/>
                <a:gd name="T44" fmla="*/ 180 w 180"/>
                <a:gd name="T45" fmla="*/ 52 h 59"/>
                <a:gd name="T46" fmla="*/ 180 w 180"/>
                <a:gd name="T47" fmla="*/ 38 h 59"/>
                <a:gd name="T48" fmla="*/ 159 w 180"/>
                <a:gd name="T49"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59">
                  <a:moveTo>
                    <a:pt x="159" y="17"/>
                  </a:moveTo>
                  <a:cubicBezTo>
                    <a:pt x="96" y="17"/>
                    <a:pt x="96" y="17"/>
                    <a:pt x="96" y="17"/>
                  </a:cubicBezTo>
                  <a:cubicBezTo>
                    <a:pt x="96" y="7"/>
                    <a:pt x="96" y="7"/>
                    <a:pt x="96" y="7"/>
                  </a:cubicBezTo>
                  <a:cubicBezTo>
                    <a:pt x="96" y="3"/>
                    <a:pt x="94" y="0"/>
                    <a:pt x="90" y="0"/>
                  </a:cubicBezTo>
                  <a:cubicBezTo>
                    <a:pt x="87" y="0"/>
                    <a:pt x="84" y="3"/>
                    <a:pt x="84" y="7"/>
                  </a:cubicBezTo>
                  <a:cubicBezTo>
                    <a:pt x="84" y="17"/>
                    <a:pt x="84" y="17"/>
                    <a:pt x="84" y="17"/>
                  </a:cubicBezTo>
                  <a:cubicBezTo>
                    <a:pt x="21" y="17"/>
                    <a:pt x="21" y="17"/>
                    <a:pt x="21" y="17"/>
                  </a:cubicBezTo>
                  <a:cubicBezTo>
                    <a:pt x="9" y="17"/>
                    <a:pt x="0" y="27"/>
                    <a:pt x="0" y="38"/>
                  </a:cubicBezTo>
                  <a:cubicBezTo>
                    <a:pt x="0" y="52"/>
                    <a:pt x="0" y="52"/>
                    <a:pt x="0" y="52"/>
                  </a:cubicBezTo>
                  <a:cubicBezTo>
                    <a:pt x="0" y="56"/>
                    <a:pt x="3" y="59"/>
                    <a:pt x="6" y="59"/>
                  </a:cubicBezTo>
                  <a:cubicBezTo>
                    <a:pt x="10" y="59"/>
                    <a:pt x="13" y="56"/>
                    <a:pt x="13" y="52"/>
                  </a:cubicBezTo>
                  <a:cubicBezTo>
                    <a:pt x="13" y="38"/>
                    <a:pt x="13" y="38"/>
                    <a:pt x="13" y="38"/>
                  </a:cubicBezTo>
                  <a:cubicBezTo>
                    <a:pt x="13" y="34"/>
                    <a:pt x="16" y="30"/>
                    <a:pt x="21" y="30"/>
                  </a:cubicBezTo>
                  <a:cubicBezTo>
                    <a:pt x="84" y="30"/>
                    <a:pt x="84" y="30"/>
                    <a:pt x="84" y="30"/>
                  </a:cubicBezTo>
                  <a:cubicBezTo>
                    <a:pt x="84" y="47"/>
                    <a:pt x="84" y="47"/>
                    <a:pt x="84" y="47"/>
                  </a:cubicBezTo>
                  <a:cubicBezTo>
                    <a:pt x="84" y="51"/>
                    <a:pt x="87" y="53"/>
                    <a:pt x="90" y="53"/>
                  </a:cubicBezTo>
                  <a:cubicBezTo>
                    <a:pt x="94" y="53"/>
                    <a:pt x="96" y="51"/>
                    <a:pt x="96" y="47"/>
                  </a:cubicBezTo>
                  <a:cubicBezTo>
                    <a:pt x="96" y="30"/>
                    <a:pt x="96" y="30"/>
                    <a:pt x="96" y="30"/>
                  </a:cubicBezTo>
                  <a:cubicBezTo>
                    <a:pt x="159" y="30"/>
                    <a:pt x="159" y="30"/>
                    <a:pt x="159" y="30"/>
                  </a:cubicBezTo>
                  <a:cubicBezTo>
                    <a:pt x="164" y="30"/>
                    <a:pt x="168" y="34"/>
                    <a:pt x="168" y="38"/>
                  </a:cubicBezTo>
                  <a:cubicBezTo>
                    <a:pt x="168" y="52"/>
                    <a:pt x="168" y="52"/>
                    <a:pt x="168" y="52"/>
                  </a:cubicBezTo>
                  <a:cubicBezTo>
                    <a:pt x="168" y="56"/>
                    <a:pt x="170" y="59"/>
                    <a:pt x="174" y="59"/>
                  </a:cubicBezTo>
                  <a:cubicBezTo>
                    <a:pt x="177" y="59"/>
                    <a:pt x="180" y="56"/>
                    <a:pt x="180" y="52"/>
                  </a:cubicBezTo>
                  <a:cubicBezTo>
                    <a:pt x="180" y="38"/>
                    <a:pt x="180" y="38"/>
                    <a:pt x="180" y="38"/>
                  </a:cubicBezTo>
                  <a:cubicBezTo>
                    <a:pt x="180" y="27"/>
                    <a:pt x="171" y="17"/>
                    <a:pt x="159"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2" name="Freeform 7"/>
            <p:cNvSpPr/>
            <p:nvPr/>
          </p:nvSpPr>
          <p:spPr bwMode="auto">
            <a:xfrm>
              <a:off x="4265839"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3" name="Freeform 8"/>
            <p:cNvSpPr/>
            <p:nvPr/>
          </p:nvSpPr>
          <p:spPr bwMode="auto">
            <a:xfrm>
              <a:off x="4576763"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4" name="Freeform 9"/>
            <p:cNvSpPr/>
            <p:nvPr/>
          </p:nvSpPr>
          <p:spPr bwMode="auto">
            <a:xfrm>
              <a:off x="4865688"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5" name="Freeform 10"/>
            <p:cNvSpPr/>
            <p:nvPr/>
          </p:nvSpPr>
          <p:spPr bwMode="auto">
            <a:xfrm>
              <a:off x="4486501" y="-1204913"/>
              <a:ext cx="390525" cy="228600"/>
            </a:xfrm>
            <a:custGeom>
              <a:avLst/>
              <a:gdLst>
                <a:gd name="T0" fmla="*/ 104 w 104"/>
                <a:gd name="T1" fmla="*/ 49 h 61"/>
                <a:gd name="T2" fmla="*/ 90 w 104"/>
                <a:gd name="T3" fmla="*/ 61 h 61"/>
                <a:gd name="T4" fmla="*/ 14 w 104"/>
                <a:gd name="T5" fmla="*/ 61 h 61"/>
                <a:gd name="T6" fmla="*/ 0 w 104"/>
                <a:gd name="T7" fmla="*/ 49 h 61"/>
                <a:gd name="T8" fmla="*/ 0 w 104"/>
                <a:gd name="T9" fmla="*/ 12 h 61"/>
                <a:gd name="T10" fmla="*/ 14 w 104"/>
                <a:gd name="T11" fmla="*/ 0 h 61"/>
                <a:gd name="T12" fmla="*/ 90 w 104"/>
                <a:gd name="T13" fmla="*/ 0 h 61"/>
                <a:gd name="T14" fmla="*/ 104 w 104"/>
                <a:gd name="T15" fmla="*/ 12 h 61"/>
                <a:gd name="T16" fmla="*/ 104 w 104"/>
                <a:gd name="T17"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4" y="49"/>
                  </a:moveTo>
                  <a:cubicBezTo>
                    <a:pt x="104" y="56"/>
                    <a:pt x="98" y="61"/>
                    <a:pt x="90" y="61"/>
                  </a:cubicBezTo>
                  <a:cubicBezTo>
                    <a:pt x="14" y="61"/>
                    <a:pt x="14" y="61"/>
                    <a:pt x="14" y="61"/>
                  </a:cubicBezTo>
                  <a:cubicBezTo>
                    <a:pt x="6" y="61"/>
                    <a:pt x="0" y="56"/>
                    <a:pt x="0" y="49"/>
                  </a:cubicBezTo>
                  <a:cubicBezTo>
                    <a:pt x="0" y="12"/>
                    <a:pt x="0" y="12"/>
                    <a:pt x="0" y="12"/>
                  </a:cubicBezTo>
                  <a:cubicBezTo>
                    <a:pt x="0" y="5"/>
                    <a:pt x="6" y="0"/>
                    <a:pt x="14" y="0"/>
                  </a:cubicBezTo>
                  <a:cubicBezTo>
                    <a:pt x="90" y="0"/>
                    <a:pt x="90" y="0"/>
                    <a:pt x="90" y="0"/>
                  </a:cubicBezTo>
                  <a:cubicBezTo>
                    <a:pt x="98" y="0"/>
                    <a:pt x="104" y="5"/>
                    <a:pt x="104" y="12"/>
                  </a:cubicBezTo>
                  <a:cubicBezTo>
                    <a:pt x="104" y="49"/>
                    <a:pt x="104" y="49"/>
                    <a:pt x="104" y="49"/>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26" name="Content Placeholder 2"/>
          <p:cNvSpPr txBox="1"/>
          <p:nvPr/>
        </p:nvSpPr>
        <p:spPr bwMode="auto">
          <a:xfrm>
            <a:off x="7440150" y="2618629"/>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defTabSz="914400" fontAlgn="auto">
              <a:lnSpc>
                <a:spcPct val="150000"/>
              </a:lnSpc>
              <a:spcBef>
                <a:spcPts val="0"/>
              </a:spcBef>
              <a:defRPr/>
            </a:pPr>
            <a:r>
              <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rPr>
              <a:t>属于粘液质，且喜欢做计划，让事情按照自己的计划发展，故面对突发事件时往往不能随机应变，应变能力还有待提高。</a:t>
            </a:r>
            <a:endPar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27" name="Content Placeholder 2"/>
          <p:cNvSpPr txBox="1"/>
          <p:nvPr/>
        </p:nvSpPr>
        <p:spPr bwMode="auto">
          <a:xfrm>
            <a:off x="7448985" y="4569303"/>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defTabSz="914400" fontAlgn="auto">
              <a:lnSpc>
                <a:spcPct val="150000"/>
              </a:lnSpc>
              <a:spcBef>
                <a:spcPts val="0"/>
              </a:spcBef>
              <a:defRPr/>
            </a:pPr>
            <a:r>
              <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rPr>
              <a:t>长期处于条理性工作的氛围中，未能寻找机会接触到各种创造性活动，创造性思维还有待提高。</a:t>
            </a:r>
            <a:endPar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28" name="Content Placeholder 2"/>
          <p:cNvSpPr txBox="1"/>
          <p:nvPr/>
        </p:nvSpPr>
        <p:spPr bwMode="auto">
          <a:xfrm>
            <a:off x="1276225" y="3830215"/>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panose="020F0502020204030204" pitchFamily="34" charset="0"/>
                <a:ea typeface="MS PGothic" panose="020B0600070205080204" charset="-128"/>
              </a:defRPr>
            </a:lvl1pPr>
            <a:lvl2pPr marL="742950" indent="-285750">
              <a:defRPr>
                <a:solidFill>
                  <a:schemeClr val="tx1"/>
                </a:solidFill>
                <a:latin typeface="Calibri" panose="020F0502020204030204" pitchFamily="34" charset="0"/>
                <a:ea typeface="MS PGothic" panose="020B0600070205080204" charset="-128"/>
              </a:defRPr>
            </a:lvl2pPr>
            <a:lvl3pPr marL="1143000" indent="-228600">
              <a:defRPr>
                <a:solidFill>
                  <a:schemeClr val="tx1"/>
                </a:solidFill>
                <a:latin typeface="Calibri" panose="020F0502020204030204" pitchFamily="34" charset="0"/>
                <a:ea typeface="MS PGothic" panose="020B0600070205080204" charset="-128"/>
              </a:defRPr>
            </a:lvl3pPr>
            <a:lvl4pPr marL="1600200" indent="-228600">
              <a:defRPr>
                <a:solidFill>
                  <a:schemeClr val="tx1"/>
                </a:solidFill>
                <a:latin typeface="Calibri" panose="020F0502020204030204" pitchFamily="34" charset="0"/>
                <a:ea typeface="MS PGothic" panose="020B0600070205080204" charset="-128"/>
              </a:defRPr>
            </a:lvl4pPr>
            <a:lvl5pPr marL="2057400" indent="-228600">
              <a:defRPr>
                <a:solidFill>
                  <a:schemeClr val="tx1"/>
                </a:solidFill>
                <a:latin typeface="Calibri" panose="020F0502020204030204" pitchFamily="3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charset="-128"/>
              </a:defRPr>
            </a:lvl9pPr>
          </a:lstStyle>
          <a:p>
            <a:pPr defTabSz="914400" fontAlgn="auto">
              <a:lnSpc>
                <a:spcPct val="150000"/>
              </a:lnSpc>
              <a:spcBef>
                <a:spcPts val="0"/>
              </a:spcBef>
              <a:defRPr/>
            </a:pPr>
            <a:r>
              <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rPr>
              <a:t>在校期间未能主动寻找机会参与社会实践，故与专业相关的工作经验不足。</a:t>
            </a:r>
            <a:endParaRPr lang="zh-CN" altLang="en-US" sz="1335" kern="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29"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我的不足</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750" fill="hold"/>
                                        <p:tgtEl>
                                          <p:spTgt spid="11"/>
                                        </p:tgtEl>
                                        <p:attrNameLst>
                                          <p:attrName>ppt_w</p:attrName>
                                        </p:attrNameLst>
                                      </p:cBhvr>
                                      <p:tavLst>
                                        <p:tav tm="0">
                                          <p:val>
                                            <p:fltVal val="0"/>
                                          </p:val>
                                        </p:tav>
                                        <p:tav tm="100000">
                                          <p:val>
                                            <p:strVal val="#ppt_w"/>
                                          </p:val>
                                        </p:tav>
                                      </p:tavLst>
                                    </p:anim>
                                    <p:anim calcmode="lin" valueType="num">
                                      <p:cBhvr>
                                        <p:cTn id="12" dur="750" fill="hold"/>
                                        <p:tgtEl>
                                          <p:spTgt spid="11"/>
                                        </p:tgtEl>
                                        <p:attrNameLst>
                                          <p:attrName>ppt_h</p:attrName>
                                        </p:attrNameLst>
                                      </p:cBhvr>
                                      <p:tavLst>
                                        <p:tav tm="0">
                                          <p:val>
                                            <p:fltVal val="0"/>
                                          </p:val>
                                        </p:tav>
                                        <p:tav tm="100000">
                                          <p:val>
                                            <p:strVal val="#ppt_h"/>
                                          </p:val>
                                        </p:tav>
                                      </p:tavLst>
                                    </p:anim>
                                    <p:anim calcmode="lin" valueType="num">
                                      <p:cBhvr>
                                        <p:cTn id="13" dur="750" fill="hold"/>
                                        <p:tgtEl>
                                          <p:spTgt spid="11"/>
                                        </p:tgtEl>
                                        <p:attrNameLst>
                                          <p:attrName>style.rotation</p:attrName>
                                        </p:attrNameLst>
                                      </p:cBhvr>
                                      <p:tavLst>
                                        <p:tav tm="0">
                                          <p:val>
                                            <p:fltVal val="90"/>
                                          </p:val>
                                        </p:tav>
                                        <p:tav tm="100000">
                                          <p:val>
                                            <p:fltVal val="0"/>
                                          </p:val>
                                        </p:tav>
                                      </p:tavLst>
                                    </p:anim>
                                    <p:animEffect transition="in" filter="fade">
                                      <p:cBhvr>
                                        <p:cTn id="14" dur="750"/>
                                        <p:tgtEl>
                                          <p:spTgt spid="11"/>
                                        </p:tgtEl>
                                      </p:cBhvr>
                                    </p:animEffect>
                                  </p:childTnLst>
                                </p:cTn>
                              </p:par>
                              <p:par>
                                <p:cTn id="15" presetID="42" presetClass="entr" presetSubtype="0" fill="hold" grpId="0" nodeType="withEffect">
                                  <p:stCondLst>
                                    <p:cond delay="150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750"/>
                                        <p:tgtEl>
                                          <p:spTgt spid="19"/>
                                        </p:tgtEl>
                                      </p:cBhvr>
                                    </p:animEffect>
                                    <p:anim calcmode="lin" valueType="num">
                                      <p:cBhvr>
                                        <p:cTn id="18" dur="750" fill="hold"/>
                                        <p:tgtEl>
                                          <p:spTgt spid="19"/>
                                        </p:tgtEl>
                                        <p:attrNameLst>
                                          <p:attrName>ppt_x</p:attrName>
                                        </p:attrNameLst>
                                      </p:cBhvr>
                                      <p:tavLst>
                                        <p:tav tm="0">
                                          <p:val>
                                            <p:strVal val="#ppt_x"/>
                                          </p:val>
                                        </p:tav>
                                        <p:tav tm="100000">
                                          <p:val>
                                            <p:strVal val="#ppt_x"/>
                                          </p:val>
                                        </p:tav>
                                      </p:tavLst>
                                    </p:anim>
                                    <p:anim calcmode="lin" valueType="num">
                                      <p:cBhvr>
                                        <p:cTn id="19" dur="75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5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750"/>
                                        <p:tgtEl>
                                          <p:spTgt spid="15"/>
                                        </p:tgtEl>
                                      </p:cBhvr>
                                    </p:animEffect>
                                    <p:anim calcmode="lin" valueType="num">
                                      <p:cBhvr>
                                        <p:cTn id="23" dur="750" fill="hold"/>
                                        <p:tgtEl>
                                          <p:spTgt spid="15"/>
                                        </p:tgtEl>
                                        <p:attrNameLst>
                                          <p:attrName>ppt_x</p:attrName>
                                        </p:attrNameLst>
                                      </p:cBhvr>
                                      <p:tavLst>
                                        <p:tav tm="0">
                                          <p:val>
                                            <p:strVal val="#ppt_x"/>
                                          </p:val>
                                        </p:tav>
                                        <p:tav tm="100000">
                                          <p:val>
                                            <p:strVal val="#ppt_x"/>
                                          </p:val>
                                        </p:tav>
                                      </p:tavLst>
                                    </p:anim>
                                    <p:anim calcmode="lin" valueType="num">
                                      <p:cBhvr>
                                        <p:cTn id="24" dur="75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50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750"/>
                                        <p:tgtEl>
                                          <p:spTgt spid="20"/>
                                        </p:tgtEl>
                                      </p:cBhvr>
                                    </p:animEffect>
                                    <p:anim calcmode="lin" valueType="num">
                                      <p:cBhvr>
                                        <p:cTn id="28" dur="750" fill="hold"/>
                                        <p:tgtEl>
                                          <p:spTgt spid="20"/>
                                        </p:tgtEl>
                                        <p:attrNameLst>
                                          <p:attrName>ppt_x</p:attrName>
                                        </p:attrNameLst>
                                      </p:cBhvr>
                                      <p:tavLst>
                                        <p:tav tm="0">
                                          <p:val>
                                            <p:strVal val="#ppt_x"/>
                                          </p:val>
                                        </p:tav>
                                        <p:tav tm="100000">
                                          <p:val>
                                            <p:strVal val="#ppt_x"/>
                                          </p:val>
                                        </p:tav>
                                      </p:tavLst>
                                    </p:anim>
                                    <p:anim calcmode="lin" valueType="num">
                                      <p:cBhvr>
                                        <p:cTn id="29" dur="750" fill="hold"/>
                                        <p:tgtEl>
                                          <p:spTgt spid="20"/>
                                        </p:tgtEl>
                                        <p:attrNameLst>
                                          <p:attrName>ppt_y</p:attrName>
                                        </p:attrNameLst>
                                      </p:cBhvr>
                                      <p:tavLst>
                                        <p:tav tm="0">
                                          <p:val>
                                            <p:strVal val="#ppt_y+.1"/>
                                          </p:val>
                                        </p:tav>
                                        <p:tav tm="100000">
                                          <p:val>
                                            <p:strVal val="#ppt_y"/>
                                          </p:val>
                                        </p:tav>
                                      </p:tavLst>
                                    </p:anim>
                                  </p:childTnLst>
                                </p:cTn>
                              </p:par>
                              <p:par>
                                <p:cTn id="30" presetID="22" presetClass="entr" presetSubtype="4" fill="hold" grpId="0" nodeType="withEffect">
                                  <p:stCondLst>
                                    <p:cond delay="275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4" fill="hold" grpId="0" nodeType="withEffect">
                                  <p:stCondLst>
                                    <p:cond delay="275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8" fill="hold" grpId="0" nodeType="withEffect">
                                  <p:stCondLst>
                                    <p:cond delay="225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par>
                                <p:cTn id="39" presetID="22" presetClass="entr" presetSubtype="8" fill="hold" grpId="0" nodeType="withEffect">
                                  <p:stCondLst>
                                    <p:cond delay="225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par>
                                <p:cTn id="42" presetID="22" presetClass="entr" presetSubtype="4" fill="hold" grpId="0" nodeType="withEffect">
                                  <p:stCondLst>
                                    <p:cond delay="275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par>
                                <p:cTn id="45" presetID="22" presetClass="entr" presetSubtype="2" fill="hold" grpId="0" nodeType="withEffect">
                                  <p:stCondLst>
                                    <p:cond delay="2250"/>
                                  </p:stCondLst>
                                  <p:childTnLst>
                                    <p:set>
                                      <p:cBhvr>
                                        <p:cTn id="46" dur="1" fill="hold">
                                          <p:stCondLst>
                                            <p:cond delay="0"/>
                                          </p:stCondLst>
                                        </p:cTn>
                                        <p:tgtEl>
                                          <p:spTgt spid="8"/>
                                        </p:tgtEl>
                                        <p:attrNameLst>
                                          <p:attrName>style.visibility</p:attrName>
                                        </p:attrNameLst>
                                      </p:cBhvr>
                                      <p:to>
                                        <p:strVal val="visible"/>
                                      </p:to>
                                    </p:set>
                                    <p:animEffect transition="in" filter="wipe(right)">
                                      <p:cBhvr>
                                        <p:cTn id="47" dur="500"/>
                                        <p:tgtEl>
                                          <p:spTgt spid="8"/>
                                        </p:tgtEl>
                                      </p:cBhvr>
                                    </p:animEffect>
                                  </p:childTnLst>
                                </p:cTn>
                              </p:par>
                            </p:childTnLst>
                          </p:cTn>
                        </p:par>
                        <p:par>
                          <p:cTn id="48" fill="hold">
                            <p:stCondLst>
                              <p:cond delay="1500"/>
                            </p:stCondLst>
                            <p:childTnLst>
                              <p:par>
                                <p:cTn id="49" presetID="9"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dissolve">
                                      <p:cBhvr>
                                        <p:cTn id="51" dur="500"/>
                                        <p:tgtEl>
                                          <p:spTgt spid="2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dissolve">
                                      <p:cBhvr>
                                        <p:cTn id="54" dur="500"/>
                                        <p:tgtEl>
                                          <p:spTgt spid="2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dissolv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9" grpId="0" animBg="1"/>
      <p:bldP spid="26" grpId="0"/>
      <p:bldP spid="27" grpId="0"/>
      <p:bldP spid="28"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5"/>
          <p:cNvSpPr>
            <a:spLocks noChangeArrowheads="1"/>
          </p:cNvSpPr>
          <p:nvPr/>
        </p:nvSpPr>
        <p:spPr bwMode="auto">
          <a:xfrm>
            <a:off x="4926084" y="2540332"/>
            <a:ext cx="2396789" cy="2379133"/>
          </a:xfrm>
          <a:prstGeom prst="ellipse">
            <a:avLst/>
          </a:prstGeom>
          <a:noFill/>
          <a:ln w="19050" cap="rnd">
            <a:solidFill>
              <a:srgbClr val="808080"/>
            </a:solidFill>
            <a:prstDash val="sysDot"/>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dirty="0">
                <a:solidFill>
                  <a:srgbClr val="080808"/>
                </a:solidFill>
                <a:latin typeface="微软雅黑 Light" panose="020B0502040204020203" pitchFamily="34" charset="-122"/>
                <a:ea typeface="微软雅黑 Light" panose="020B0502040204020203" pitchFamily="34" charset="-122"/>
              </a:rPr>
              <a:t>如何</a:t>
            </a:r>
            <a:endParaRPr lang="zh-CN" altLang="zh-CN" sz="2400" dirty="0">
              <a:solidFill>
                <a:srgbClr val="080808"/>
              </a:solidFill>
              <a:latin typeface="微软雅黑 Light" panose="020B0502040204020203" pitchFamily="34" charset="-122"/>
              <a:ea typeface="微软雅黑 Light" panose="020B0502040204020203" pitchFamily="34" charset="-122"/>
            </a:endParaRPr>
          </a:p>
          <a:p>
            <a:pPr algn="ctr" eaLnBrk="1" hangingPunct="1"/>
            <a:r>
              <a:rPr lang="zh-CN" altLang="zh-CN" sz="2400" dirty="0">
                <a:solidFill>
                  <a:srgbClr val="080808"/>
                </a:solidFill>
                <a:latin typeface="微软雅黑 Light" panose="020B0502040204020203" pitchFamily="34" charset="-122"/>
                <a:ea typeface="微软雅黑 Light" panose="020B0502040204020203" pitchFamily="34" charset="-122"/>
              </a:rPr>
              <a:t>提升</a:t>
            </a:r>
            <a:endParaRPr lang="zh-CN" altLang="zh-CN" sz="2400" dirty="0">
              <a:solidFill>
                <a:srgbClr val="080808"/>
              </a:solidFill>
              <a:latin typeface="微软雅黑 Light" panose="020B0502040204020203" pitchFamily="34" charset="-122"/>
              <a:ea typeface="微软雅黑 Light" panose="020B0502040204020203" pitchFamily="34" charset="-122"/>
            </a:endParaRPr>
          </a:p>
        </p:txBody>
      </p:sp>
      <p:grpSp>
        <p:nvGrpSpPr>
          <p:cNvPr id="35" name="组合 34"/>
          <p:cNvGrpSpPr/>
          <p:nvPr/>
        </p:nvGrpSpPr>
        <p:grpSpPr>
          <a:xfrm>
            <a:off x="3965117" y="1244932"/>
            <a:ext cx="4279900" cy="4991100"/>
            <a:chOff x="3178373" y="807368"/>
            <a:chExt cx="3209925" cy="3743325"/>
          </a:xfrm>
        </p:grpSpPr>
        <p:grpSp>
          <p:nvGrpSpPr>
            <p:cNvPr id="36" name="组合 35"/>
            <p:cNvGrpSpPr/>
            <p:nvPr/>
          </p:nvGrpSpPr>
          <p:grpSpPr>
            <a:xfrm>
              <a:off x="3178373" y="807368"/>
              <a:ext cx="3209925" cy="3743325"/>
              <a:chOff x="3178373" y="807368"/>
              <a:chExt cx="3209925" cy="3743325"/>
            </a:xfrm>
          </p:grpSpPr>
          <p:grpSp>
            <p:nvGrpSpPr>
              <p:cNvPr id="38" name="Group 6"/>
              <p:cNvGrpSpPr/>
              <p:nvPr/>
            </p:nvGrpSpPr>
            <p:grpSpPr bwMode="auto">
              <a:xfrm rot="5400000">
                <a:off x="2911673" y="1074068"/>
                <a:ext cx="3743325" cy="3209925"/>
                <a:chOff x="0" y="0"/>
                <a:chExt cx="3140" cy="2691"/>
              </a:xfrm>
            </p:grpSpPr>
            <p:sp>
              <p:nvSpPr>
                <p:cNvPr id="40" name="未知"/>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solidFill>
                  <a:srgbClr val="4F5D7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41" name="未知"/>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solidFill>
                  <a:srgbClr val="ED5858"/>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grpSp>
          <p:sp>
            <p:nvSpPr>
              <p:cNvPr id="39" name="WordArt 10"/>
              <p:cNvSpPr>
                <a:spLocks noChangeArrowheads="1" noChangeShapeType="1"/>
              </p:cNvSpPr>
              <p:nvPr/>
            </p:nvSpPr>
            <p:spPr bwMode="auto">
              <a:xfrm rot="16200000">
                <a:off x="3348236" y="1670968"/>
                <a:ext cx="2130425" cy="1984375"/>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2275980"/>
                  </a:avLst>
                </a:prstTxWarp>
              </a:bodyPr>
              <a:lstStyle/>
              <a:p>
                <a:pPr algn="ctr"/>
                <a:r>
                  <a:rPr lang="zh-CN" altLang="en-US" sz="1065" kern="10" dirty="0">
                    <a:solidFill>
                      <a:srgbClr val="FFFFFF"/>
                    </a:solidFill>
                    <a:latin typeface="黑体" panose="02010609060101010101" charset="-122"/>
                    <a:ea typeface="黑体" panose="02010609060101010101" charset="-122"/>
                  </a:rPr>
                  <a:t>专业技能方面</a:t>
                </a:r>
                <a:endParaRPr lang="zh-CN" altLang="en-US" sz="1065" kern="10" dirty="0">
                  <a:solidFill>
                    <a:srgbClr val="FFFFFF"/>
                  </a:solidFill>
                  <a:latin typeface="黑体" panose="02010609060101010101" charset="-122"/>
                  <a:ea typeface="黑体" panose="02010609060101010101" charset="-122"/>
                </a:endParaRPr>
              </a:p>
            </p:txBody>
          </p:sp>
        </p:grpSp>
        <p:sp>
          <p:nvSpPr>
            <p:cNvPr id="37" name="WordArt 9"/>
            <p:cNvSpPr>
              <a:spLocks noChangeArrowheads="1" noChangeShapeType="1"/>
            </p:cNvSpPr>
            <p:nvPr/>
          </p:nvSpPr>
          <p:spPr bwMode="auto">
            <a:xfrm rot="5400000">
              <a:off x="3760986" y="1553492"/>
              <a:ext cx="2414588" cy="2284413"/>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3041412"/>
                </a:avLst>
              </a:prstTxWarp>
            </a:bodyPr>
            <a:lstStyle/>
            <a:p>
              <a:pPr algn="ctr"/>
              <a:r>
                <a:rPr lang="zh-CN" altLang="en-US" sz="1065" kern="10" dirty="0">
                  <a:solidFill>
                    <a:srgbClr val="FFFFFF"/>
                  </a:solidFill>
                  <a:latin typeface="黑体" panose="02010609060101010101" charset="-122"/>
                  <a:ea typeface="黑体" panose="02010609060101010101" charset="-122"/>
                </a:rPr>
                <a:t>综合素质方面</a:t>
              </a:r>
              <a:endParaRPr lang="zh-CN" altLang="en-US" sz="1065" kern="10" dirty="0">
                <a:solidFill>
                  <a:srgbClr val="FFFFFF"/>
                </a:solidFill>
                <a:latin typeface="黑体" panose="02010609060101010101" charset="-122"/>
                <a:ea typeface="黑体" panose="02010609060101010101" charset="-122"/>
              </a:endParaRPr>
            </a:p>
          </p:txBody>
        </p:sp>
      </p:grpSp>
      <p:grpSp>
        <p:nvGrpSpPr>
          <p:cNvPr id="4" name="组合 3"/>
          <p:cNvGrpSpPr/>
          <p:nvPr/>
        </p:nvGrpSpPr>
        <p:grpSpPr>
          <a:xfrm>
            <a:off x="8388952" y="3164747"/>
            <a:ext cx="2810934" cy="1683809"/>
            <a:chOff x="8388952" y="2996306"/>
            <a:chExt cx="2810934" cy="1683809"/>
          </a:xfrm>
        </p:grpSpPr>
        <p:sp>
          <p:nvSpPr>
            <p:cNvPr id="43" name="Line 11"/>
            <p:cNvSpPr>
              <a:spLocks noChangeShapeType="1"/>
            </p:cNvSpPr>
            <p:nvPr/>
          </p:nvSpPr>
          <p:spPr bwMode="auto">
            <a:xfrm rot="10800000">
              <a:off x="8388952" y="3548757"/>
              <a:ext cx="2810934" cy="0"/>
            </a:xfrm>
            <a:prstGeom prst="line">
              <a:avLst/>
            </a:prstGeom>
            <a:noFill/>
            <a:ln w="19050" cap="rnd">
              <a:solidFill>
                <a:schemeClr val="accent2"/>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p>
          </p:txBody>
        </p:sp>
        <p:grpSp>
          <p:nvGrpSpPr>
            <p:cNvPr id="3" name="组合 2"/>
            <p:cNvGrpSpPr/>
            <p:nvPr/>
          </p:nvGrpSpPr>
          <p:grpSpPr>
            <a:xfrm>
              <a:off x="8704336" y="2996306"/>
              <a:ext cx="2273301" cy="1683809"/>
              <a:chOff x="8704336" y="2996306"/>
              <a:chExt cx="2273301" cy="1683809"/>
            </a:xfrm>
          </p:grpSpPr>
          <p:sp>
            <p:nvSpPr>
              <p:cNvPr id="44" name="AutoShape 13"/>
              <p:cNvSpPr>
                <a:spLocks noChangeArrowheads="1"/>
              </p:cNvSpPr>
              <p:nvPr/>
            </p:nvSpPr>
            <p:spPr bwMode="auto">
              <a:xfrm>
                <a:off x="8704336" y="2996306"/>
                <a:ext cx="2273301" cy="478367"/>
              </a:xfrm>
              <a:prstGeom prst="roundRect">
                <a:avLst>
                  <a:gd name="adj" fmla="val 16667"/>
                </a:avLst>
              </a:prstGeom>
              <a:solidFill>
                <a:srgbClr val="ED5858"/>
              </a:solidFill>
              <a:ln w="9525">
                <a:noFill/>
                <a:round/>
              </a:ln>
              <a:effectLst/>
            </p:spPr>
            <p:txBody>
              <a:bodyPr wrap="none" anchor="ctr"/>
              <a:lstStyle/>
              <a:p>
                <a:pPr algn="ctr">
                  <a:defRPr/>
                </a:pPr>
                <a:r>
                  <a:rPr lang="zh-CN" altLang="en-US" dirty="0">
                    <a:solidFill>
                      <a:srgbClr val="FFFFFF"/>
                    </a:solidFill>
                    <a:latin typeface="微软雅黑 Light" panose="020B0502040204020203" pitchFamily="34" charset="-122"/>
                    <a:ea typeface="微软雅黑 Light" panose="020B0502040204020203" pitchFamily="34" charset="-122"/>
                  </a:rPr>
                  <a:t>加强综合素质</a:t>
                </a:r>
                <a:endParaRPr lang="zh-CN" altLang="en-US" dirty="0">
                  <a:solidFill>
                    <a:srgbClr val="FFFFFF"/>
                  </a:solidFill>
                  <a:latin typeface="微软雅黑 Light" panose="020B0502040204020203" pitchFamily="34" charset="-122"/>
                  <a:ea typeface="微软雅黑 Light" panose="020B0502040204020203" pitchFamily="34" charset="-122"/>
                </a:endParaRPr>
              </a:p>
            </p:txBody>
          </p:sp>
          <p:sp>
            <p:nvSpPr>
              <p:cNvPr id="45" name="Rectangle 17"/>
              <p:cNvSpPr>
                <a:spLocks noChangeArrowheads="1"/>
              </p:cNvSpPr>
              <p:nvPr/>
            </p:nvSpPr>
            <p:spPr bwMode="auto">
              <a:xfrm>
                <a:off x="8752364" y="3629190"/>
                <a:ext cx="168783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l">
                  <a:lnSpc>
                    <a:spcPct val="130000"/>
                  </a:lnSpc>
                  <a:buFont typeface="Wingdings" panose="05000000000000000000" charset="0"/>
                  <a:buChar char="Ø"/>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心态提升</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gn="l">
                  <a:lnSpc>
                    <a:spcPct val="130000"/>
                  </a:lnSpc>
                  <a:buFont typeface="Wingdings" panose="05000000000000000000" charset="0"/>
                  <a:buChar char="Ø"/>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执行力提升</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gn="l">
                  <a:lnSpc>
                    <a:spcPct val="130000"/>
                  </a:lnSpc>
                  <a:buFont typeface="Wingdings" panose="05000000000000000000" charset="0"/>
                  <a:buChar char="Ø"/>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思维模式提升</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grpSp>
        <p:nvGrpSpPr>
          <p:cNvPr id="2" name="组合 1"/>
          <p:cNvGrpSpPr/>
          <p:nvPr/>
        </p:nvGrpSpPr>
        <p:grpSpPr>
          <a:xfrm>
            <a:off x="798584" y="3162631"/>
            <a:ext cx="3489960" cy="1685925"/>
            <a:chOff x="798584" y="2994190"/>
            <a:chExt cx="3489960" cy="1685925"/>
          </a:xfrm>
        </p:grpSpPr>
        <p:sp>
          <p:nvSpPr>
            <p:cNvPr id="47" name="AutoShape 14"/>
            <p:cNvSpPr>
              <a:spLocks noChangeArrowheads="1"/>
            </p:cNvSpPr>
            <p:nvPr/>
          </p:nvSpPr>
          <p:spPr bwMode="auto">
            <a:xfrm>
              <a:off x="1149951" y="2994190"/>
              <a:ext cx="2273300" cy="478367"/>
            </a:xfrm>
            <a:prstGeom prst="roundRect">
              <a:avLst>
                <a:gd name="adj" fmla="val 16667"/>
              </a:avLst>
            </a:prstGeom>
            <a:solidFill>
              <a:srgbClr val="4F5D70"/>
            </a:solidFill>
            <a:ln w="9525">
              <a:noFill/>
              <a:round/>
            </a:ln>
            <a:effectLst/>
          </p:spPr>
          <p:txBody>
            <a:bodyPr wrap="none" anchor="ctr"/>
            <a:lstStyle/>
            <a:p>
              <a:pPr algn="ctr">
                <a:defRPr/>
              </a:pPr>
              <a:r>
                <a:rPr lang="zh-CN" altLang="en-US" sz="1800" dirty="0">
                  <a:solidFill>
                    <a:srgbClr val="FFFFFF"/>
                  </a:solidFill>
                  <a:latin typeface="微软雅黑 Light" panose="020B0502040204020203" pitchFamily="34" charset="-122"/>
                  <a:ea typeface="微软雅黑 Light" panose="020B0502040204020203" pitchFamily="34" charset="-122"/>
                </a:rPr>
                <a:t>丰富知识储备</a:t>
              </a:r>
              <a:endParaRPr lang="zh-CN" altLang="en-US" sz="1800" dirty="0">
                <a:solidFill>
                  <a:srgbClr val="FFFFFF"/>
                </a:solidFill>
                <a:latin typeface="微软雅黑 Light" panose="020B0502040204020203" pitchFamily="34" charset="-122"/>
                <a:ea typeface="微软雅黑 Light" panose="020B0502040204020203" pitchFamily="34" charset="-122"/>
              </a:endParaRPr>
            </a:p>
          </p:txBody>
        </p:sp>
        <p:sp>
          <p:nvSpPr>
            <p:cNvPr id="48" name="Line 15"/>
            <p:cNvSpPr>
              <a:spLocks noChangeShapeType="1"/>
            </p:cNvSpPr>
            <p:nvPr/>
          </p:nvSpPr>
          <p:spPr bwMode="auto">
            <a:xfrm>
              <a:off x="798584" y="3546639"/>
              <a:ext cx="3037417" cy="0"/>
            </a:xfrm>
            <a:prstGeom prst="line">
              <a:avLst/>
            </a:prstGeom>
            <a:noFill/>
            <a:ln w="19050" cap="rnd">
              <a:solidFill>
                <a:srgbClr val="4F5D70"/>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p>
          </p:txBody>
        </p:sp>
        <p:sp>
          <p:nvSpPr>
            <p:cNvPr id="49" name="Rectangle 18"/>
            <p:cNvSpPr>
              <a:spLocks noChangeArrowheads="1"/>
            </p:cNvSpPr>
            <p:nvPr/>
          </p:nvSpPr>
          <p:spPr bwMode="auto">
            <a:xfrm>
              <a:off x="882404" y="3629190"/>
              <a:ext cx="340614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l">
                <a:lnSpc>
                  <a:spcPct val="130000"/>
                </a:lnSpc>
                <a:buFont typeface="Wingdings" panose="05000000000000000000" charset="0"/>
                <a:buChar char="Ø"/>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加强财务会计基本知识的理解</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gn="l">
                <a:lnSpc>
                  <a:spcPct val="130000"/>
                </a:lnSpc>
                <a:buFont typeface="Wingdings" panose="05000000000000000000" charset="0"/>
                <a:buChar char="Ø"/>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扩展管理会计的知识面</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85750" indent="-285750" algn="l">
                <a:lnSpc>
                  <a:spcPct val="130000"/>
                </a:lnSpc>
                <a:buFont typeface="Wingdings" panose="05000000000000000000" charset="0"/>
                <a:buChar char="Ø"/>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涉猎更多关于经济学方面的知识</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5" name="文本框 4"/>
          <p:cNvSpPr txBox="1"/>
          <p:nvPr/>
        </p:nvSpPr>
        <p:spPr>
          <a:xfrm>
            <a:off x="882015" y="359410"/>
            <a:ext cx="2259965" cy="368300"/>
          </a:xfrm>
          <a:prstGeom prst="rect">
            <a:avLst/>
          </a:prstGeom>
          <a:noFill/>
        </p:spPr>
        <p:txBody>
          <a:bodyPr wrap="square" rtlCol="0">
            <a:spAutoFit/>
          </a:bodyPr>
          <a:p>
            <a:pPr algn="l">
              <a:buClrTx/>
              <a:buSzTx/>
              <a:buFont typeface="Arial" panose="020B0604020202020204" pitchFamily="34" charset="0"/>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如何提升</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animEffect transition="in" filter="fade">
                                      <p:cBhvr>
                                        <p:cTn id="15" dur="500"/>
                                        <p:tgtEl>
                                          <p:spTgt spid="35"/>
                                        </p:tgtEl>
                                      </p:cBhvr>
                                    </p:animEffect>
                                  </p:childTnLst>
                                </p:cTn>
                              </p:par>
                            </p:childTnLst>
                          </p:cTn>
                        </p:par>
                        <p:par>
                          <p:cTn id="16" fill="hold">
                            <p:stCondLst>
                              <p:cond delay="1000"/>
                            </p:stCondLst>
                            <p:childTnLst>
                              <p:par>
                                <p:cTn id="17" presetID="8" presetClass="emph" presetSubtype="0" fill="hold" nodeType="afterEffect">
                                  <p:stCondLst>
                                    <p:cond delay="0"/>
                                  </p:stCondLst>
                                  <p:childTnLst>
                                    <p:animRot by="21600000">
                                      <p:cBhvr>
                                        <p:cTn id="18" dur="2000" fill="hold"/>
                                        <p:tgtEl>
                                          <p:spTgt spid="35"/>
                                        </p:tgtEl>
                                        <p:attrNameLst>
                                          <p:attrName>r</p:attrName>
                                        </p:attrNameLst>
                                      </p:cBhvr>
                                    </p:animRot>
                                  </p:childTnLst>
                                </p:cTn>
                              </p:par>
                            </p:childTnLst>
                          </p:cTn>
                        </p:par>
                        <p:par>
                          <p:cTn id="19" fill="hold">
                            <p:stCondLst>
                              <p:cond delay="3000"/>
                            </p:stCondLst>
                            <p:childTnLst>
                              <p:par>
                                <p:cTn id="20" presetID="37"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900" decel="100000" fill="hold"/>
                                        <p:tgtEl>
                                          <p:spTgt spid="2"/>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26" presetID="37"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900" decel="100000" fill="hold"/>
                                        <p:tgtEl>
                                          <p:spTgt spid="4"/>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screen"/>
          <a:stretch>
            <a:fillRect/>
          </a:stretch>
        </p:blipFill>
        <p:spPr>
          <a:xfrm>
            <a:off x="0" y="-12169"/>
            <a:ext cx="10058400" cy="5031330"/>
          </a:xfrm>
          <a:prstGeom prst="rect">
            <a:avLst/>
          </a:prstGeom>
        </p:spPr>
      </p:pic>
      <p:pic>
        <p:nvPicPr>
          <p:cNvPr id="9" name="图片 8"/>
          <p:cNvPicPr>
            <a:picLocks noChangeAspect="1"/>
          </p:cNvPicPr>
          <p:nvPr/>
        </p:nvPicPr>
        <p:blipFill>
          <a:blip r:embed="rId2" cstate="screen"/>
          <a:stretch>
            <a:fillRect/>
          </a:stretch>
        </p:blipFill>
        <p:spPr>
          <a:xfrm>
            <a:off x="2133600" y="1826670"/>
            <a:ext cx="10058400" cy="5031330"/>
          </a:xfrm>
          <a:prstGeom prst="rect">
            <a:avLst/>
          </a:prstGeom>
        </p:spPr>
      </p:pic>
      <p:pic>
        <p:nvPicPr>
          <p:cNvPr id="10" name="图片 9"/>
          <p:cNvPicPr>
            <a:picLocks noChangeAspect="1"/>
          </p:cNvPicPr>
          <p:nvPr/>
        </p:nvPicPr>
        <p:blipFill>
          <a:blip r:embed="rId3" cstate="screen"/>
          <a:stretch>
            <a:fillRect/>
          </a:stretch>
        </p:blipFill>
        <p:spPr>
          <a:xfrm>
            <a:off x="476250" y="-1291"/>
            <a:ext cx="10058400" cy="5031330"/>
          </a:xfrm>
          <a:prstGeom prst="rect">
            <a:avLst/>
          </a:prstGeom>
        </p:spPr>
      </p:pic>
      <p:pic>
        <p:nvPicPr>
          <p:cNvPr id="11" name="图片 10"/>
          <p:cNvPicPr>
            <a:picLocks noChangeAspect="1"/>
          </p:cNvPicPr>
          <p:nvPr/>
        </p:nvPicPr>
        <p:blipFill>
          <a:blip r:embed="rId4" cstate="screen"/>
          <a:stretch>
            <a:fillRect/>
          </a:stretch>
        </p:blipFill>
        <p:spPr>
          <a:xfrm>
            <a:off x="76200" y="895350"/>
            <a:ext cx="11920251" cy="5962650"/>
          </a:xfrm>
          <a:prstGeom prst="rect">
            <a:avLst/>
          </a:prstGeom>
        </p:spPr>
      </p:pic>
      <p:sp>
        <p:nvSpPr>
          <p:cNvPr id="213" name="MH_Number_1">
            <a:hlinkClick r:id="rId5" action="ppaction://hlinksldjump"/>
          </p:cNvPr>
          <p:cNvSpPr/>
          <p:nvPr>
            <p:custDataLst>
              <p:tags r:id="rId6"/>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5</a:t>
            </a:r>
            <a:endPar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5" action="ppaction://hlinksldjump"/>
          </p:cNvPr>
          <p:cNvSpPr>
            <a:spLocks noChangeArrowheads="1"/>
          </p:cNvSpPr>
          <p:nvPr>
            <p:custDataLst>
              <p:tags r:id="rId7"/>
            </p:custDataLst>
          </p:nvPr>
        </p:nvSpPr>
        <p:spPr bwMode="auto">
          <a:xfrm>
            <a:off x="4902200" y="3575050"/>
            <a:ext cx="2268220" cy="60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4265" dirty="0">
                <a:latin typeface="微软雅黑" panose="020B0503020204020204" pitchFamily="34" charset="-122"/>
                <a:ea typeface="微软雅黑" panose="020B0503020204020204" pitchFamily="34" charset="-122"/>
              </a:rPr>
              <a:t>未来规划</a:t>
            </a:r>
            <a:endParaRPr lang="zh-CN" altLang="en-US" sz="4265" dirty="0">
              <a:latin typeface="微软雅黑" panose="020B0503020204020204" pitchFamily="34" charset="-122"/>
              <a:ea typeface="微软雅黑" panose="020B0503020204020204" pitchFamily="34" charset="-122"/>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360"/>
                                          </p:val>
                                        </p:tav>
                                        <p:tav tm="100000">
                                          <p:val>
                                            <p:fltVal val="0"/>
                                          </p:val>
                                        </p:tav>
                                      </p:tavLst>
                                    </p:anim>
                                    <p:animEffect transition="in" filter="fade">
                                      <p:cBhvr>
                                        <p:cTn id="10" dur="1000"/>
                                        <p:tgtEl>
                                          <p:spTgt spid="2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2"/>
          <p:cNvSpPr/>
          <p:nvPr/>
        </p:nvSpPr>
        <p:spPr bwMode="auto">
          <a:xfrm>
            <a:off x="2323068" y="2192039"/>
            <a:ext cx="3244747" cy="739604"/>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4F5D70"/>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200">
              <a:defRPr/>
            </a:pPr>
            <a:endParaRPr lang="zh-CN" altLang="en-US" sz="2400" kern="0">
              <a:solidFill>
                <a:schemeClr val="tx1">
                  <a:lumMod val="75000"/>
                  <a:lumOff val="25000"/>
                </a:schemeClr>
              </a:solidFill>
            </a:endParaRPr>
          </a:p>
        </p:txBody>
      </p:sp>
      <p:sp>
        <p:nvSpPr>
          <p:cNvPr id="29" name="Freeform 42"/>
          <p:cNvSpPr/>
          <p:nvPr/>
        </p:nvSpPr>
        <p:spPr bwMode="auto">
          <a:xfrm flipH="1">
            <a:off x="6672140" y="2192039"/>
            <a:ext cx="3244748" cy="739604"/>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ED5858"/>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200">
              <a:defRPr/>
            </a:pPr>
            <a:endParaRPr lang="zh-CN" altLang="en-US" sz="2400" kern="0">
              <a:solidFill>
                <a:schemeClr val="tx1">
                  <a:lumMod val="75000"/>
                  <a:lumOff val="25000"/>
                </a:schemeClr>
              </a:solidFill>
            </a:endParaRPr>
          </a:p>
        </p:txBody>
      </p:sp>
      <p:sp>
        <p:nvSpPr>
          <p:cNvPr id="30" name="Freeform 42"/>
          <p:cNvSpPr/>
          <p:nvPr/>
        </p:nvSpPr>
        <p:spPr bwMode="auto">
          <a:xfrm flipV="1">
            <a:off x="2323068" y="4467315"/>
            <a:ext cx="3244747" cy="738016"/>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ED5858"/>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200">
              <a:defRPr/>
            </a:pPr>
            <a:endParaRPr lang="zh-CN" altLang="en-US" sz="2400" kern="0">
              <a:solidFill>
                <a:schemeClr val="tx1">
                  <a:lumMod val="75000"/>
                  <a:lumOff val="25000"/>
                </a:schemeClr>
              </a:solidFill>
            </a:endParaRPr>
          </a:p>
        </p:txBody>
      </p:sp>
      <p:sp>
        <p:nvSpPr>
          <p:cNvPr id="31" name="Freeform 42"/>
          <p:cNvSpPr/>
          <p:nvPr/>
        </p:nvSpPr>
        <p:spPr bwMode="auto">
          <a:xfrm flipH="1" flipV="1">
            <a:off x="6672140" y="4467315"/>
            <a:ext cx="3244748" cy="738016"/>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4F5D70"/>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200">
              <a:defRPr/>
            </a:pPr>
            <a:endParaRPr lang="zh-CN" altLang="en-US" sz="2400" kern="0">
              <a:solidFill>
                <a:schemeClr val="tx1">
                  <a:lumMod val="75000"/>
                  <a:lumOff val="25000"/>
                </a:schemeClr>
              </a:solidFill>
            </a:endParaRPr>
          </a:p>
        </p:txBody>
      </p:sp>
      <p:sp>
        <p:nvSpPr>
          <p:cNvPr id="35" name="Oval 30"/>
          <p:cNvSpPr>
            <a:spLocks noChangeArrowheads="1"/>
          </p:cNvSpPr>
          <p:nvPr/>
        </p:nvSpPr>
        <p:spPr bwMode="auto">
          <a:xfrm>
            <a:off x="1762760" y="2520315"/>
            <a:ext cx="1153795" cy="1155700"/>
          </a:xfrm>
          <a:prstGeom prst="ellipse">
            <a:avLst/>
          </a:prstGeom>
          <a:solidFill>
            <a:srgbClr val="4F5D7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endParaRPr lang="zh-CN" altLang="en-US" sz="1735" kern="0">
              <a:solidFill>
                <a:schemeClr val="tx1">
                  <a:lumMod val="75000"/>
                  <a:lumOff val="25000"/>
                </a:schemeClr>
              </a:solidFill>
              <a:ea typeface="宋体" panose="02010600030101010101" pitchFamily="2" charset="-122"/>
            </a:endParaRPr>
          </a:p>
        </p:txBody>
      </p:sp>
      <p:sp>
        <p:nvSpPr>
          <p:cNvPr id="38" name="Oval 31"/>
          <p:cNvSpPr>
            <a:spLocks noChangeArrowheads="1"/>
          </p:cNvSpPr>
          <p:nvPr/>
        </p:nvSpPr>
        <p:spPr bwMode="auto">
          <a:xfrm>
            <a:off x="1788160" y="3803650"/>
            <a:ext cx="1153795" cy="1155700"/>
          </a:xfrm>
          <a:prstGeom prst="ellipse">
            <a:avLst/>
          </a:prstGeom>
          <a:solidFill>
            <a:srgbClr val="ED5858"/>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endParaRPr lang="zh-CN" altLang="en-US" sz="1735" kern="0">
              <a:solidFill>
                <a:schemeClr val="tx1">
                  <a:lumMod val="75000"/>
                  <a:lumOff val="25000"/>
                </a:schemeClr>
              </a:solidFill>
              <a:ea typeface="宋体" panose="02010600030101010101" pitchFamily="2" charset="-122"/>
            </a:endParaRPr>
          </a:p>
        </p:txBody>
      </p:sp>
      <p:sp>
        <p:nvSpPr>
          <p:cNvPr id="41" name="Oval 33"/>
          <p:cNvSpPr>
            <a:spLocks noChangeArrowheads="1"/>
          </p:cNvSpPr>
          <p:nvPr/>
        </p:nvSpPr>
        <p:spPr bwMode="auto">
          <a:xfrm>
            <a:off x="9293225" y="2552065"/>
            <a:ext cx="1155065" cy="1155700"/>
          </a:xfrm>
          <a:prstGeom prst="ellipse">
            <a:avLst/>
          </a:prstGeom>
          <a:solidFill>
            <a:srgbClr val="ED5858"/>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endParaRPr lang="zh-CN" altLang="en-US" sz="1735" kern="0">
              <a:solidFill>
                <a:schemeClr val="tx1">
                  <a:lumMod val="75000"/>
                  <a:lumOff val="25000"/>
                </a:schemeClr>
              </a:solidFill>
              <a:ea typeface="宋体" panose="02010600030101010101" pitchFamily="2" charset="-122"/>
            </a:endParaRPr>
          </a:p>
        </p:txBody>
      </p:sp>
      <p:sp>
        <p:nvSpPr>
          <p:cNvPr id="44" name="Oval 32"/>
          <p:cNvSpPr>
            <a:spLocks noChangeArrowheads="1"/>
          </p:cNvSpPr>
          <p:nvPr/>
        </p:nvSpPr>
        <p:spPr bwMode="auto">
          <a:xfrm>
            <a:off x="9340850" y="3833495"/>
            <a:ext cx="1153795" cy="1155700"/>
          </a:xfrm>
          <a:prstGeom prst="ellipse">
            <a:avLst/>
          </a:prstGeom>
          <a:solidFill>
            <a:srgbClr val="4F5D7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endParaRPr lang="zh-CN" altLang="en-US" sz="1735" kern="0">
              <a:solidFill>
                <a:schemeClr val="tx1">
                  <a:lumMod val="75000"/>
                  <a:lumOff val="25000"/>
                </a:schemeClr>
              </a:solidFill>
              <a:ea typeface="宋体" panose="02010600030101010101" pitchFamily="2" charset="-122"/>
            </a:endParaRPr>
          </a:p>
        </p:txBody>
      </p:sp>
      <p:sp>
        <p:nvSpPr>
          <p:cNvPr id="46" name="TextBox 46"/>
          <p:cNvSpPr txBox="1">
            <a:spLocks noChangeArrowheads="1"/>
          </p:cNvSpPr>
          <p:nvPr/>
        </p:nvSpPr>
        <p:spPr bwMode="auto">
          <a:xfrm>
            <a:off x="3011683" y="1739704"/>
            <a:ext cx="1758035" cy="37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r>
              <a:rPr lang="en-US" altLang="zh-CN" sz="1865" b="1" kern="0" dirty="0">
                <a:solidFill>
                  <a:schemeClr val="tx1">
                    <a:lumMod val="75000"/>
                    <a:lumOff val="25000"/>
                  </a:schemeClr>
                </a:solidFill>
                <a:latin typeface="微软雅黑" panose="020B0503020204020204" pitchFamily="34" charset="-122"/>
              </a:rPr>
              <a:t>1~2</a:t>
            </a:r>
            <a:r>
              <a:rPr lang="zh-CN" altLang="en-US" sz="1865" b="1" kern="0" dirty="0">
                <a:solidFill>
                  <a:schemeClr val="tx1">
                    <a:lumMod val="75000"/>
                    <a:lumOff val="25000"/>
                  </a:schemeClr>
                </a:solidFill>
                <a:latin typeface="微软雅黑" panose="020B0503020204020204" pitchFamily="34" charset="-122"/>
              </a:rPr>
              <a:t>年</a:t>
            </a:r>
            <a:endParaRPr lang="zh-CN" altLang="en-US" sz="1865" b="1" kern="0" dirty="0">
              <a:solidFill>
                <a:schemeClr val="tx1">
                  <a:lumMod val="75000"/>
                  <a:lumOff val="25000"/>
                </a:schemeClr>
              </a:solidFill>
              <a:latin typeface="微软雅黑" panose="020B0503020204020204" pitchFamily="34" charset="-122"/>
            </a:endParaRPr>
          </a:p>
        </p:txBody>
      </p:sp>
      <p:sp>
        <p:nvSpPr>
          <p:cNvPr id="47" name="TextBox 47"/>
          <p:cNvSpPr txBox="1">
            <a:spLocks noChangeArrowheads="1"/>
          </p:cNvSpPr>
          <p:nvPr/>
        </p:nvSpPr>
        <p:spPr bwMode="auto">
          <a:xfrm>
            <a:off x="2935525" y="2375915"/>
            <a:ext cx="2591037" cy="70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r>
              <a:rPr lang="zh-CN" altLang="en-US" sz="1335" kern="0" dirty="0">
                <a:solidFill>
                  <a:schemeClr val="tx1">
                    <a:lumMod val="75000"/>
                    <a:lumOff val="25000"/>
                  </a:schemeClr>
                </a:solidFill>
                <a:latin typeface="微软雅黑" panose="020B0503020204020204" pitchFamily="34" charset="-122"/>
              </a:rPr>
              <a:t>完全熟悉应收的做账流程，且熟悉与业务之间的联动关系；并能在原有的基础上改进工作。</a:t>
            </a:r>
            <a:endParaRPr lang="zh-CN" altLang="en-US" sz="1335" kern="0" dirty="0">
              <a:solidFill>
                <a:schemeClr val="tx1">
                  <a:lumMod val="75000"/>
                  <a:lumOff val="25000"/>
                </a:schemeClr>
              </a:solidFill>
              <a:latin typeface="微软雅黑" panose="020B0503020204020204" pitchFamily="34" charset="-122"/>
            </a:endParaRPr>
          </a:p>
        </p:txBody>
      </p:sp>
      <p:sp>
        <p:nvSpPr>
          <p:cNvPr id="48" name="TextBox 48"/>
          <p:cNvSpPr txBox="1">
            <a:spLocks noChangeArrowheads="1"/>
          </p:cNvSpPr>
          <p:nvPr/>
        </p:nvSpPr>
        <p:spPr bwMode="auto">
          <a:xfrm>
            <a:off x="7414702" y="1739704"/>
            <a:ext cx="1759623" cy="37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defTabSz="1219200" eaLnBrk="1" hangingPunct="1">
              <a:spcBef>
                <a:spcPct val="0"/>
              </a:spcBef>
              <a:buNone/>
              <a:defRPr/>
            </a:pPr>
            <a:r>
              <a:rPr lang="en-US" altLang="zh-CN" sz="1865" b="1" kern="0">
                <a:solidFill>
                  <a:schemeClr val="tx1">
                    <a:lumMod val="75000"/>
                    <a:lumOff val="25000"/>
                  </a:schemeClr>
                </a:solidFill>
                <a:latin typeface="微软雅黑" panose="020B0503020204020204" pitchFamily="34" charset="-122"/>
              </a:rPr>
              <a:t>2~4</a:t>
            </a:r>
            <a:r>
              <a:rPr lang="zh-CN" altLang="en-US" sz="1865" b="1" kern="0">
                <a:solidFill>
                  <a:schemeClr val="tx1">
                    <a:lumMod val="75000"/>
                    <a:lumOff val="25000"/>
                  </a:schemeClr>
                </a:solidFill>
                <a:latin typeface="微软雅黑" panose="020B0503020204020204" pitchFamily="34" charset="-122"/>
              </a:rPr>
              <a:t>年</a:t>
            </a:r>
            <a:endParaRPr lang="zh-CN" altLang="en-US" sz="1865" b="1" kern="0">
              <a:solidFill>
                <a:schemeClr val="tx1">
                  <a:lumMod val="75000"/>
                  <a:lumOff val="25000"/>
                </a:schemeClr>
              </a:solidFill>
              <a:latin typeface="微软雅黑" panose="020B0503020204020204" pitchFamily="34" charset="-122"/>
            </a:endParaRPr>
          </a:p>
        </p:txBody>
      </p:sp>
      <p:sp>
        <p:nvSpPr>
          <p:cNvPr id="49" name="TextBox 49"/>
          <p:cNvSpPr txBox="1">
            <a:spLocks noChangeArrowheads="1"/>
          </p:cNvSpPr>
          <p:nvPr/>
        </p:nvSpPr>
        <p:spPr bwMode="auto">
          <a:xfrm>
            <a:off x="6678485" y="2375915"/>
            <a:ext cx="2591039" cy="70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r>
              <a:rPr lang="zh-CN" altLang="en-US" sz="1335" kern="0">
                <a:solidFill>
                  <a:schemeClr val="tx1">
                    <a:lumMod val="75000"/>
                    <a:lumOff val="25000"/>
                  </a:schemeClr>
                </a:solidFill>
                <a:latin typeface="微软雅黑" panose="020B0503020204020204" pitchFamily="34" charset="-122"/>
              </a:rPr>
              <a:t>不断丰富自己的知识储备与提升工作技能，从业四年后能够考取中级会计证书。</a:t>
            </a:r>
            <a:endParaRPr lang="zh-CN" altLang="en-US" sz="1335" kern="0">
              <a:solidFill>
                <a:schemeClr val="tx1">
                  <a:lumMod val="75000"/>
                  <a:lumOff val="25000"/>
                </a:schemeClr>
              </a:solidFill>
              <a:latin typeface="微软雅黑" panose="020B0503020204020204" pitchFamily="34" charset="-122"/>
            </a:endParaRPr>
          </a:p>
        </p:txBody>
      </p:sp>
      <p:sp>
        <p:nvSpPr>
          <p:cNvPr id="50" name="TextBox 50"/>
          <p:cNvSpPr txBox="1">
            <a:spLocks noChangeArrowheads="1"/>
          </p:cNvSpPr>
          <p:nvPr/>
        </p:nvSpPr>
        <p:spPr bwMode="auto">
          <a:xfrm>
            <a:off x="3011683" y="5257705"/>
            <a:ext cx="1758035" cy="37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r>
              <a:rPr lang="en-US" altLang="zh-CN" sz="1865" b="1" kern="0">
                <a:solidFill>
                  <a:schemeClr val="tx1">
                    <a:lumMod val="75000"/>
                    <a:lumOff val="25000"/>
                  </a:schemeClr>
                </a:solidFill>
                <a:latin typeface="微软雅黑" panose="020B0503020204020204" pitchFamily="34" charset="-122"/>
              </a:rPr>
              <a:t>4~6</a:t>
            </a:r>
            <a:r>
              <a:rPr lang="zh-CN" altLang="en-US" sz="1865" b="1" kern="0">
                <a:solidFill>
                  <a:schemeClr val="tx1">
                    <a:lumMod val="75000"/>
                    <a:lumOff val="25000"/>
                  </a:schemeClr>
                </a:solidFill>
                <a:latin typeface="微软雅黑" panose="020B0503020204020204" pitchFamily="34" charset="-122"/>
              </a:rPr>
              <a:t>年</a:t>
            </a:r>
            <a:endParaRPr lang="zh-CN" altLang="en-US" sz="1865" b="1" kern="0">
              <a:solidFill>
                <a:schemeClr val="tx1">
                  <a:lumMod val="75000"/>
                  <a:lumOff val="25000"/>
                </a:schemeClr>
              </a:solidFill>
              <a:latin typeface="微软雅黑" panose="020B0503020204020204" pitchFamily="34" charset="-122"/>
            </a:endParaRPr>
          </a:p>
        </p:txBody>
      </p:sp>
      <p:sp>
        <p:nvSpPr>
          <p:cNvPr id="51" name="TextBox 51"/>
          <p:cNvSpPr txBox="1">
            <a:spLocks noChangeArrowheads="1"/>
          </p:cNvSpPr>
          <p:nvPr/>
        </p:nvSpPr>
        <p:spPr bwMode="auto">
          <a:xfrm>
            <a:off x="2935525" y="4106801"/>
            <a:ext cx="2591037" cy="91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r>
              <a:rPr lang="zh-CN" altLang="en-US" sz="1335" kern="0">
                <a:solidFill>
                  <a:schemeClr val="tx1">
                    <a:lumMod val="75000"/>
                    <a:lumOff val="25000"/>
                  </a:schemeClr>
                </a:solidFill>
                <a:latin typeface="微软雅黑" panose="020B0503020204020204" pitchFamily="34" charset="-122"/>
              </a:rPr>
              <a:t>逐渐从财务会计转向管理会计方向，丰富自己的财务管理的知识储备，从财务方向提出一些对企业发展有帮助的建议。</a:t>
            </a:r>
            <a:endParaRPr lang="zh-CN" altLang="en-US" sz="1335" kern="0">
              <a:solidFill>
                <a:schemeClr val="tx1">
                  <a:lumMod val="75000"/>
                  <a:lumOff val="25000"/>
                </a:schemeClr>
              </a:solidFill>
              <a:latin typeface="微软雅黑" panose="020B0503020204020204" pitchFamily="34" charset="-122"/>
            </a:endParaRPr>
          </a:p>
        </p:txBody>
      </p:sp>
      <p:sp>
        <p:nvSpPr>
          <p:cNvPr id="52" name="TextBox 52"/>
          <p:cNvSpPr txBox="1">
            <a:spLocks noChangeArrowheads="1"/>
          </p:cNvSpPr>
          <p:nvPr/>
        </p:nvSpPr>
        <p:spPr bwMode="auto">
          <a:xfrm>
            <a:off x="7414702" y="5257705"/>
            <a:ext cx="1759623" cy="37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defTabSz="1219200" eaLnBrk="1" hangingPunct="1">
              <a:spcBef>
                <a:spcPct val="0"/>
              </a:spcBef>
              <a:buNone/>
              <a:defRPr/>
            </a:pPr>
            <a:r>
              <a:rPr lang="en-US" altLang="zh-CN" sz="1865" b="1" kern="0">
                <a:solidFill>
                  <a:schemeClr val="tx1">
                    <a:lumMod val="75000"/>
                    <a:lumOff val="25000"/>
                  </a:schemeClr>
                </a:solidFill>
                <a:latin typeface="微软雅黑" panose="020B0503020204020204" pitchFamily="34" charset="-122"/>
              </a:rPr>
              <a:t>6~8</a:t>
            </a:r>
            <a:r>
              <a:rPr lang="zh-CN" altLang="en-US" sz="1865" b="1" kern="0">
                <a:solidFill>
                  <a:schemeClr val="tx1">
                    <a:lumMod val="75000"/>
                    <a:lumOff val="25000"/>
                  </a:schemeClr>
                </a:solidFill>
                <a:latin typeface="微软雅黑" panose="020B0503020204020204" pitchFamily="34" charset="-122"/>
              </a:rPr>
              <a:t>年</a:t>
            </a:r>
            <a:endParaRPr lang="zh-CN" altLang="en-US" sz="1865" b="1" kern="0">
              <a:solidFill>
                <a:schemeClr val="tx1">
                  <a:lumMod val="75000"/>
                  <a:lumOff val="25000"/>
                </a:schemeClr>
              </a:solidFill>
              <a:latin typeface="微软雅黑" panose="020B0503020204020204" pitchFamily="34" charset="-122"/>
            </a:endParaRPr>
          </a:p>
        </p:txBody>
      </p:sp>
      <p:sp>
        <p:nvSpPr>
          <p:cNvPr id="53" name="TextBox 53"/>
          <p:cNvSpPr txBox="1">
            <a:spLocks noChangeArrowheads="1"/>
          </p:cNvSpPr>
          <p:nvPr/>
        </p:nvSpPr>
        <p:spPr bwMode="auto">
          <a:xfrm>
            <a:off x="6678485" y="4106801"/>
            <a:ext cx="2591039" cy="295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r>
              <a:rPr lang="zh-CN" altLang="en-US" sz="1335" kern="0">
                <a:solidFill>
                  <a:schemeClr val="tx1">
                    <a:lumMod val="75000"/>
                    <a:lumOff val="25000"/>
                  </a:schemeClr>
                </a:solidFill>
                <a:latin typeface="微软雅黑" panose="020B0503020204020204" pitchFamily="34" charset="-122"/>
              </a:rPr>
              <a:t>考取中国注册会计师资格证书</a:t>
            </a:r>
            <a:endParaRPr lang="zh-CN" altLang="en-US" sz="1335" kern="0">
              <a:solidFill>
                <a:schemeClr val="tx1">
                  <a:lumMod val="75000"/>
                  <a:lumOff val="25000"/>
                </a:schemeClr>
              </a:solidFill>
              <a:latin typeface="微软雅黑" panose="020B0503020204020204" pitchFamily="34" charset="-122"/>
            </a:endParaRPr>
          </a:p>
        </p:txBody>
      </p:sp>
      <p:sp>
        <p:nvSpPr>
          <p:cNvPr id="26"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职业规划</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9" name="图片 8" descr="注册"/>
          <p:cNvPicPr>
            <a:picLocks noChangeAspect="1"/>
          </p:cNvPicPr>
          <p:nvPr/>
        </p:nvPicPr>
        <p:blipFill>
          <a:blip r:embed="rId1"/>
          <a:stretch>
            <a:fillRect/>
          </a:stretch>
        </p:blipFill>
        <p:spPr>
          <a:xfrm>
            <a:off x="9612630" y="4063365"/>
            <a:ext cx="610870" cy="610870"/>
          </a:xfrm>
          <a:prstGeom prst="rect">
            <a:avLst/>
          </a:prstGeom>
        </p:spPr>
      </p:pic>
      <p:pic>
        <p:nvPicPr>
          <p:cNvPr id="10" name="图片 9" descr="应收"/>
          <p:cNvPicPr>
            <a:picLocks noChangeAspect="1"/>
          </p:cNvPicPr>
          <p:nvPr/>
        </p:nvPicPr>
        <p:blipFill>
          <a:blip r:embed="rId2"/>
          <a:stretch>
            <a:fillRect/>
          </a:stretch>
        </p:blipFill>
        <p:spPr>
          <a:xfrm>
            <a:off x="2004695" y="2763520"/>
            <a:ext cx="669290" cy="669290"/>
          </a:xfrm>
          <a:prstGeom prst="rect">
            <a:avLst/>
          </a:prstGeom>
        </p:spPr>
      </p:pic>
      <p:pic>
        <p:nvPicPr>
          <p:cNvPr id="11" name="图片 10" descr="管理"/>
          <p:cNvPicPr>
            <a:picLocks noChangeAspect="1"/>
          </p:cNvPicPr>
          <p:nvPr/>
        </p:nvPicPr>
        <p:blipFill>
          <a:blip r:embed="rId3"/>
          <a:stretch>
            <a:fillRect/>
          </a:stretch>
        </p:blipFill>
        <p:spPr>
          <a:xfrm>
            <a:off x="2032000" y="4077970"/>
            <a:ext cx="641985" cy="581660"/>
          </a:xfrm>
          <a:prstGeom prst="rect">
            <a:avLst/>
          </a:prstGeom>
        </p:spPr>
      </p:pic>
      <p:pic>
        <p:nvPicPr>
          <p:cNvPr id="12" name="图片 11" descr="证书"/>
          <p:cNvPicPr>
            <a:picLocks noChangeAspect="1"/>
          </p:cNvPicPr>
          <p:nvPr/>
        </p:nvPicPr>
        <p:blipFill>
          <a:blip r:embed="rId4"/>
          <a:stretch>
            <a:fillRect/>
          </a:stretch>
        </p:blipFill>
        <p:spPr>
          <a:xfrm>
            <a:off x="9565005" y="2792095"/>
            <a:ext cx="611505" cy="61150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right)">
                                      <p:cBhvr>
                                        <p:cTn id="14" dur="500"/>
                                        <p:tgtEl>
                                          <p:spTgt spid="29"/>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right)">
                                      <p:cBhvr>
                                        <p:cTn id="17" dur="500"/>
                                        <p:tgtEl>
                                          <p:spTgt spid="3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childTnLst>
                          </p:cTn>
                        </p:par>
                        <p:par>
                          <p:cTn id="21" fill="hold">
                            <p:stCondLst>
                              <p:cond delay="1000"/>
                            </p:stCondLst>
                            <p:childTnLst>
                              <p:par>
                                <p:cTn id="22" presetID="47" presetClass="entr" presetSubtype="0" fill="hold" grpId="0"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1000"/>
                                        <p:tgtEl>
                                          <p:spTgt spid="46"/>
                                        </p:tgtEl>
                                      </p:cBhvr>
                                    </p:animEffect>
                                    <p:anim calcmode="lin" valueType="num">
                                      <p:cBhvr>
                                        <p:cTn id="25" dur="1000" fill="hold"/>
                                        <p:tgtEl>
                                          <p:spTgt spid="46"/>
                                        </p:tgtEl>
                                        <p:attrNameLst>
                                          <p:attrName>ppt_x</p:attrName>
                                        </p:attrNameLst>
                                      </p:cBhvr>
                                      <p:tavLst>
                                        <p:tav tm="0">
                                          <p:val>
                                            <p:strVal val="#ppt_x"/>
                                          </p:val>
                                        </p:tav>
                                        <p:tav tm="100000">
                                          <p:val>
                                            <p:strVal val="#ppt_x"/>
                                          </p:val>
                                        </p:tav>
                                      </p:tavLst>
                                    </p:anim>
                                    <p:anim calcmode="lin" valueType="num">
                                      <p:cBhvr>
                                        <p:cTn id="26" dur="1000" fill="hold"/>
                                        <p:tgtEl>
                                          <p:spTgt spid="46"/>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1000"/>
                                        <p:tgtEl>
                                          <p:spTgt spid="48"/>
                                        </p:tgtEl>
                                      </p:cBhvr>
                                    </p:animEffect>
                                    <p:anim calcmode="lin" valueType="num">
                                      <p:cBhvr>
                                        <p:cTn id="30" dur="1000" fill="hold"/>
                                        <p:tgtEl>
                                          <p:spTgt spid="48"/>
                                        </p:tgtEl>
                                        <p:attrNameLst>
                                          <p:attrName>ppt_x</p:attrName>
                                        </p:attrNameLst>
                                      </p:cBhvr>
                                      <p:tavLst>
                                        <p:tav tm="0">
                                          <p:val>
                                            <p:strVal val="#ppt_x"/>
                                          </p:val>
                                        </p:tav>
                                        <p:tav tm="100000">
                                          <p:val>
                                            <p:strVal val="#ppt_x"/>
                                          </p:val>
                                        </p:tav>
                                      </p:tavLst>
                                    </p:anim>
                                    <p:anim calcmode="lin" valueType="num">
                                      <p:cBhvr>
                                        <p:cTn id="31" dur="1000" fill="hold"/>
                                        <p:tgtEl>
                                          <p:spTgt spid="4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1000"/>
                                        <p:tgtEl>
                                          <p:spTgt spid="52"/>
                                        </p:tgtEl>
                                      </p:cBhvr>
                                    </p:animEffect>
                                    <p:anim calcmode="lin" valueType="num">
                                      <p:cBhvr>
                                        <p:cTn id="35" dur="1000" fill="hold"/>
                                        <p:tgtEl>
                                          <p:spTgt spid="52"/>
                                        </p:tgtEl>
                                        <p:attrNameLst>
                                          <p:attrName>ppt_x</p:attrName>
                                        </p:attrNameLst>
                                      </p:cBhvr>
                                      <p:tavLst>
                                        <p:tav tm="0">
                                          <p:val>
                                            <p:strVal val="#ppt_x"/>
                                          </p:val>
                                        </p:tav>
                                        <p:tav tm="100000">
                                          <p:val>
                                            <p:strVal val="#ppt_x"/>
                                          </p:val>
                                        </p:tav>
                                      </p:tavLst>
                                    </p:anim>
                                    <p:anim calcmode="lin" valueType="num">
                                      <p:cBhvr>
                                        <p:cTn id="36" dur="1000" fill="hold"/>
                                        <p:tgtEl>
                                          <p:spTgt spid="5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1000"/>
                                        <p:tgtEl>
                                          <p:spTgt spid="50"/>
                                        </p:tgtEl>
                                      </p:cBhvr>
                                    </p:animEffect>
                                    <p:anim calcmode="lin" valueType="num">
                                      <p:cBhvr>
                                        <p:cTn id="40" dur="1000" fill="hold"/>
                                        <p:tgtEl>
                                          <p:spTgt spid="50"/>
                                        </p:tgtEl>
                                        <p:attrNameLst>
                                          <p:attrName>ppt_x</p:attrName>
                                        </p:attrNameLst>
                                      </p:cBhvr>
                                      <p:tavLst>
                                        <p:tav tm="0">
                                          <p:val>
                                            <p:strVal val="#ppt_x"/>
                                          </p:val>
                                        </p:tav>
                                        <p:tav tm="100000">
                                          <p:val>
                                            <p:strVal val="#ppt_x"/>
                                          </p:val>
                                        </p:tav>
                                      </p:tavLst>
                                    </p:anim>
                                    <p:anim calcmode="lin" valueType="num">
                                      <p:cBhvr>
                                        <p:cTn id="41" dur="1000" fill="hold"/>
                                        <p:tgtEl>
                                          <p:spTgt spid="50"/>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down)">
                                      <p:cBhvr>
                                        <p:cTn id="51" dur="500"/>
                                        <p:tgtEl>
                                          <p:spTgt spid="5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down)">
                                      <p:cBhvr>
                                        <p:cTn id="5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46" grpId="0" autoUpdateAnimBg="0"/>
      <p:bldP spid="47" grpId="0" autoUpdateAnimBg="0"/>
      <p:bldP spid="48" grpId="0" autoUpdateAnimBg="0"/>
      <p:bldP spid="49" grpId="0" autoUpdateAnimBg="0"/>
      <p:bldP spid="50" grpId="0" autoUpdateAnimBg="0"/>
      <p:bldP spid="51" grpId="0" autoUpdateAnimBg="0"/>
      <p:bldP spid="52" grpId="0" autoUpdateAnimBg="0"/>
      <p:bldP spid="53" grpId="0" autoUpdateAnimBg="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5"/>
          <p:cNvGrpSpPr/>
          <p:nvPr/>
        </p:nvGrpSpPr>
        <p:grpSpPr bwMode="auto">
          <a:xfrm>
            <a:off x="1845881" y="3866884"/>
            <a:ext cx="1269081" cy="1271501"/>
            <a:chOff x="0" y="0"/>
            <a:chExt cx="1080120" cy="1080120"/>
          </a:xfrm>
        </p:grpSpPr>
        <p:grpSp>
          <p:nvGrpSpPr>
            <p:cNvPr id="47" name="Group 6"/>
            <p:cNvGrpSpPr/>
            <p:nvPr/>
          </p:nvGrpSpPr>
          <p:grpSpPr bwMode="auto">
            <a:xfrm>
              <a:off x="0" y="0"/>
              <a:ext cx="1080120" cy="1080120"/>
              <a:chOff x="0" y="0"/>
              <a:chExt cx="1080120" cy="1080120"/>
            </a:xfrm>
          </p:grpSpPr>
          <p:sp>
            <p:nvSpPr>
              <p:cNvPr id="49" name="椭圆 48"/>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135">
                  <a:solidFill>
                    <a:schemeClr val="tx1">
                      <a:lumMod val="75000"/>
                      <a:lumOff val="25000"/>
                    </a:schemeClr>
                  </a:solidFill>
                  <a:sym typeface="微软雅黑" panose="020B0503020204020204" pitchFamily="34" charset="-122"/>
                </a:endParaRPr>
              </a:p>
            </p:txBody>
          </p:sp>
          <p:sp>
            <p:nvSpPr>
              <p:cNvPr id="50" name="椭圆 5"/>
              <p:cNvSpPr>
                <a:spLocks noChangeArrowheads="1"/>
              </p:cNvSpPr>
              <p:nvPr/>
            </p:nvSpPr>
            <p:spPr bwMode="auto">
              <a:xfrm>
                <a:off x="72008" y="72008"/>
                <a:ext cx="936104" cy="936104"/>
              </a:xfrm>
              <a:prstGeom prst="ellipse">
                <a:avLst/>
              </a:prstGeom>
              <a:solidFill>
                <a:srgbClr val="ED5858"/>
              </a:solidFill>
              <a:ln w="19050">
                <a:no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135">
                  <a:solidFill>
                    <a:schemeClr val="tx1">
                      <a:lumMod val="75000"/>
                      <a:lumOff val="25000"/>
                    </a:schemeClr>
                  </a:solidFill>
                  <a:sym typeface="微软雅黑" panose="020B0503020204020204" pitchFamily="34" charset="-122"/>
                </a:endParaRPr>
              </a:p>
            </p:txBody>
          </p:sp>
        </p:grpSp>
        <p:sp>
          <p:nvSpPr>
            <p:cNvPr id="48" name="文本框 10"/>
            <p:cNvSpPr>
              <a:spLocks noChangeArrowheads="1"/>
            </p:cNvSpPr>
            <p:nvPr/>
          </p:nvSpPr>
          <p:spPr bwMode="auto">
            <a:xfrm>
              <a:off x="72182" y="256796"/>
              <a:ext cx="877152" cy="56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865" b="1" dirty="0">
                  <a:solidFill>
                    <a:schemeClr val="bg1"/>
                  </a:solidFill>
                  <a:sym typeface="微软雅黑" panose="020B0503020204020204" pitchFamily="34" charset="-122"/>
                </a:rPr>
                <a:t>计划</a:t>
              </a:r>
              <a:endParaRPr lang="zh-CN" altLang="en-US" sz="1865" b="1" dirty="0">
                <a:solidFill>
                  <a:schemeClr val="bg1"/>
                </a:solidFill>
                <a:sym typeface="微软雅黑" panose="020B0503020204020204" pitchFamily="34" charset="-122"/>
              </a:endParaRPr>
            </a:p>
            <a:p>
              <a:pPr algn="ctr" eaLnBrk="1" hangingPunct="1">
                <a:spcBef>
                  <a:spcPct val="0"/>
                </a:spcBef>
                <a:buFont typeface="Arial" panose="020B0604020202020204" pitchFamily="34" charset="0"/>
                <a:buNone/>
              </a:pPr>
              <a:r>
                <a:rPr lang="zh-CN" altLang="en-US" sz="1865" b="1" dirty="0">
                  <a:solidFill>
                    <a:schemeClr val="bg1"/>
                  </a:solidFill>
                  <a:sym typeface="微软雅黑" panose="020B0503020204020204" pitchFamily="34" charset="-122"/>
                </a:rPr>
                <a:t>（</a:t>
              </a:r>
              <a:r>
                <a:rPr lang="en-US" altLang="zh-CN" sz="1865" b="1" dirty="0">
                  <a:solidFill>
                    <a:schemeClr val="bg1"/>
                  </a:solidFill>
                  <a:sym typeface="微软雅黑" panose="020B0503020204020204" pitchFamily="34" charset="-122"/>
                </a:rPr>
                <a:t>P</a:t>
              </a:r>
              <a:r>
                <a:rPr lang="en-US" altLang="zh-CN" sz="1865" b="1" dirty="0">
                  <a:solidFill>
                    <a:schemeClr val="bg1"/>
                  </a:solidFill>
                  <a:sym typeface="微软雅黑" panose="020B0503020204020204" pitchFamily="34" charset="-122"/>
                </a:rPr>
                <a:t>lan)</a:t>
              </a:r>
              <a:endParaRPr lang="en-US" altLang="zh-CN" sz="1865" b="1" dirty="0">
                <a:solidFill>
                  <a:schemeClr val="bg1"/>
                </a:solidFill>
                <a:sym typeface="微软雅黑" panose="020B0503020204020204" pitchFamily="34" charset="-122"/>
              </a:endParaRPr>
            </a:p>
          </p:txBody>
        </p:sp>
      </p:grpSp>
      <p:grpSp>
        <p:nvGrpSpPr>
          <p:cNvPr id="51" name="Group 10"/>
          <p:cNvGrpSpPr/>
          <p:nvPr/>
        </p:nvGrpSpPr>
        <p:grpSpPr bwMode="auto">
          <a:xfrm>
            <a:off x="3156022" y="2175283"/>
            <a:ext cx="1741255" cy="1742012"/>
            <a:chOff x="0" y="0"/>
            <a:chExt cx="1080120" cy="1080120"/>
          </a:xfrm>
        </p:grpSpPr>
        <p:grpSp>
          <p:nvGrpSpPr>
            <p:cNvPr id="52" name="Group 11"/>
            <p:cNvGrpSpPr/>
            <p:nvPr/>
          </p:nvGrpSpPr>
          <p:grpSpPr bwMode="auto">
            <a:xfrm>
              <a:off x="0" y="0"/>
              <a:ext cx="1080120" cy="1080120"/>
              <a:chOff x="0" y="0"/>
              <a:chExt cx="1080120" cy="1080120"/>
            </a:xfrm>
          </p:grpSpPr>
          <p:sp>
            <p:nvSpPr>
              <p:cNvPr id="54" name="椭圆 53"/>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135">
                  <a:solidFill>
                    <a:schemeClr val="tx1">
                      <a:lumMod val="75000"/>
                      <a:lumOff val="25000"/>
                    </a:schemeClr>
                  </a:solidFill>
                  <a:sym typeface="微软雅黑" panose="020B0503020204020204" pitchFamily="34" charset="-122"/>
                </a:endParaRPr>
              </a:p>
            </p:txBody>
          </p:sp>
          <p:sp>
            <p:nvSpPr>
              <p:cNvPr id="55" name="椭圆 54"/>
              <p:cNvSpPr>
                <a:spLocks noChangeArrowheads="1"/>
              </p:cNvSpPr>
              <p:nvPr/>
            </p:nvSpPr>
            <p:spPr bwMode="auto">
              <a:xfrm>
                <a:off x="72008" y="72008"/>
                <a:ext cx="936104" cy="936104"/>
              </a:xfrm>
              <a:prstGeom prst="ellipse">
                <a:avLst/>
              </a:prstGeom>
              <a:solidFill>
                <a:srgbClr val="4F5D70"/>
              </a:solidFill>
              <a:ln w="19050">
                <a:no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135">
                  <a:solidFill>
                    <a:schemeClr val="tx1">
                      <a:lumMod val="75000"/>
                      <a:lumOff val="25000"/>
                    </a:schemeClr>
                  </a:solidFill>
                  <a:sym typeface="微软雅黑" panose="020B0503020204020204" pitchFamily="34" charset="-122"/>
                </a:endParaRPr>
              </a:p>
            </p:txBody>
          </p:sp>
        </p:grpSp>
        <p:sp>
          <p:nvSpPr>
            <p:cNvPr id="53" name="文本框 26"/>
            <p:cNvSpPr>
              <a:spLocks noChangeArrowheads="1"/>
            </p:cNvSpPr>
            <p:nvPr/>
          </p:nvSpPr>
          <p:spPr bwMode="auto">
            <a:xfrm>
              <a:off x="295453" y="320189"/>
              <a:ext cx="489221" cy="46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135" b="1" dirty="0">
                  <a:solidFill>
                    <a:schemeClr val="bg1"/>
                  </a:solidFill>
                  <a:sym typeface="微软雅黑" panose="020B0503020204020204" pitchFamily="34" charset="-122"/>
                </a:rPr>
                <a:t>执行</a:t>
              </a:r>
              <a:endParaRPr lang="zh-CN" altLang="en-US" sz="2135" b="1" dirty="0">
                <a:solidFill>
                  <a:schemeClr val="bg1"/>
                </a:solidFill>
                <a:sym typeface="微软雅黑" panose="020B0503020204020204" pitchFamily="34" charset="-122"/>
              </a:endParaRPr>
            </a:p>
            <a:p>
              <a:pPr algn="ctr" eaLnBrk="1" hangingPunct="1">
                <a:spcBef>
                  <a:spcPct val="0"/>
                </a:spcBef>
                <a:buFont typeface="Arial" panose="020B0604020202020204" pitchFamily="34" charset="0"/>
                <a:buNone/>
              </a:pPr>
              <a:r>
                <a:rPr lang="en-US" altLang="zh-CN" sz="2135" b="1" dirty="0">
                  <a:solidFill>
                    <a:schemeClr val="bg1"/>
                  </a:solidFill>
                  <a:sym typeface="微软雅黑" panose="020B0503020204020204" pitchFamily="34" charset="-122"/>
                </a:rPr>
                <a:t>(Do)</a:t>
              </a:r>
              <a:endParaRPr lang="en-US" altLang="zh-CN" sz="2135" b="1" dirty="0">
                <a:solidFill>
                  <a:schemeClr val="bg1"/>
                </a:solidFill>
                <a:sym typeface="微软雅黑" panose="020B0503020204020204" pitchFamily="34" charset="-122"/>
              </a:endParaRPr>
            </a:p>
          </p:txBody>
        </p:sp>
      </p:grpSp>
      <p:grpSp>
        <p:nvGrpSpPr>
          <p:cNvPr id="56" name="Group 15"/>
          <p:cNvGrpSpPr/>
          <p:nvPr/>
        </p:nvGrpSpPr>
        <p:grpSpPr bwMode="auto">
          <a:xfrm>
            <a:off x="5460897" y="3866885"/>
            <a:ext cx="1560225" cy="1560903"/>
            <a:chOff x="0" y="0"/>
            <a:chExt cx="1080120" cy="1080120"/>
          </a:xfrm>
        </p:grpSpPr>
        <p:grpSp>
          <p:nvGrpSpPr>
            <p:cNvPr id="57" name="Group 16"/>
            <p:cNvGrpSpPr/>
            <p:nvPr/>
          </p:nvGrpSpPr>
          <p:grpSpPr bwMode="auto">
            <a:xfrm>
              <a:off x="0" y="0"/>
              <a:ext cx="1080120" cy="1080120"/>
              <a:chOff x="0" y="0"/>
              <a:chExt cx="1080120" cy="1080120"/>
            </a:xfrm>
          </p:grpSpPr>
          <p:sp>
            <p:nvSpPr>
              <p:cNvPr id="59" name="椭圆 58"/>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135">
                  <a:solidFill>
                    <a:schemeClr val="tx1">
                      <a:lumMod val="75000"/>
                      <a:lumOff val="25000"/>
                    </a:schemeClr>
                  </a:solidFill>
                  <a:sym typeface="微软雅黑" panose="020B0503020204020204" pitchFamily="34" charset="-122"/>
                </a:endParaRPr>
              </a:p>
            </p:txBody>
          </p:sp>
          <p:sp>
            <p:nvSpPr>
              <p:cNvPr id="60" name="椭圆 59"/>
              <p:cNvSpPr>
                <a:spLocks noChangeArrowheads="1"/>
              </p:cNvSpPr>
              <p:nvPr/>
            </p:nvSpPr>
            <p:spPr bwMode="auto">
              <a:xfrm>
                <a:off x="72008" y="72008"/>
                <a:ext cx="936104" cy="936104"/>
              </a:xfrm>
              <a:prstGeom prst="ellipse">
                <a:avLst/>
              </a:prstGeom>
              <a:solidFill>
                <a:srgbClr val="ED5858"/>
              </a:solidFill>
              <a:ln w="19050">
                <a:no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135">
                  <a:solidFill>
                    <a:schemeClr val="tx1">
                      <a:lumMod val="75000"/>
                      <a:lumOff val="25000"/>
                    </a:schemeClr>
                  </a:solidFill>
                  <a:sym typeface="微软雅黑" panose="020B0503020204020204" pitchFamily="34" charset="-122"/>
                </a:endParaRPr>
              </a:p>
            </p:txBody>
          </p:sp>
        </p:grpSp>
        <p:sp>
          <p:nvSpPr>
            <p:cNvPr id="58" name="文本框 31"/>
            <p:cNvSpPr>
              <a:spLocks noChangeArrowheads="1"/>
            </p:cNvSpPr>
            <p:nvPr/>
          </p:nvSpPr>
          <p:spPr bwMode="auto">
            <a:xfrm>
              <a:off x="120020" y="280752"/>
              <a:ext cx="840077" cy="51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135" b="1" dirty="0">
                  <a:solidFill>
                    <a:schemeClr val="bg1"/>
                  </a:solidFill>
                  <a:sym typeface="微软雅黑" panose="020B0503020204020204" pitchFamily="34" charset="-122"/>
                </a:rPr>
                <a:t>检查</a:t>
              </a:r>
              <a:endParaRPr lang="zh-CN" altLang="en-US" sz="2135" b="1" dirty="0">
                <a:solidFill>
                  <a:schemeClr val="bg1"/>
                </a:solidFill>
                <a:sym typeface="微软雅黑" panose="020B0503020204020204" pitchFamily="34" charset="-122"/>
              </a:endParaRPr>
            </a:p>
            <a:p>
              <a:pPr algn="ctr" eaLnBrk="1" hangingPunct="1">
                <a:spcBef>
                  <a:spcPct val="0"/>
                </a:spcBef>
                <a:buFont typeface="Arial" panose="020B0604020202020204" pitchFamily="34" charset="0"/>
                <a:buNone/>
              </a:pPr>
              <a:r>
                <a:rPr lang="en-US" altLang="zh-CN" sz="2135" b="1" dirty="0">
                  <a:solidFill>
                    <a:schemeClr val="bg1"/>
                  </a:solidFill>
                  <a:sym typeface="微软雅黑" panose="020B0503020204020204" pitchFamily="34" charset="-122"/>
                </a:rPr>
                <a:t>(Check)</a:t>
              </a:r>
              <a:endParaRPr lang="en-US" altLang="zh-CN" sz="2135" b="1" dirty="0">
                <a:solidFill>
                  <a:schemeClr val="bg1"/>
                </a:solidFill>
                <a:sym typeface="微软雅黑" panose="020B0503020204020204" pitchFamily="34" charset="-122"/>
              </a:endParaRPr>
            </a:p>
          </p:txBody>
        </p:sp>
      </p:grpSp>
      <p:grpSp>
        <p:nvGrpSpPr>
          <p:cNvPr id="61" name="Group 20"/>
          <p:cNvGrpSpPr/>
          <p:nvPr/>
        </p:nvGrpSpPr>
        <p:grpSpPr bwMode="auto">
          <a:xfrm>
            <a:off x="7315830" y="1413500"/>
            <a:ext cx="2286212" cy="2287208"/>
            <a:chOff x="0" y="0"/>
            <a:chExt cx="1080120" cy="1080120"/>
          </a:xfrm>
        </p:grpSpPr>
        <p:grpSp>
          <p:nvGrpSpPr>
            <p:cNvPr id="62" name="Group 21"/>
            <p:cNvGrpSpPr/>
            <p:nvPr/>
          </p:nvGrpSpPr>
          <p:grpSpPr bwMode="auto">
            <a:xfrm>
              <a:off x="0" y="0"/>
              <a:ext cx="1080120" cy="1080120"/>
              <a:chOff x="0" y="0"/>
              <a:chExt cx="1080120" cy="1080120"/>
            </a:xfrm>
          </p:grpSpPr>
          <p:sp>
            <p:nvSpPr>
              <p:cNvPr id="64" name="椭圆 63"/>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135">
                  <a:solidFill>
                    <a:schemeClr val="tx1">
                      <a:lumMod val="75000"/>
                      <a:lumOff val="25000"/>
                    </a:schemeClr>
                  </a:solidFill>
                  <a:sym typeface="微软雅黑" panose="020B0503020204020204" pitchFamily="34" charset="-122"/>
                </a:endParaRPr>
              </a:p>
            </p:txBody>
          </p:sp>
          <p:sp>
            <p:nvSpPr>
              <p:cNvPr id="65" name="椭圆 64"/>
              <p:cNvSpPr>
                <a:spLocks noChangeArrowheads="1"/>
              </p:cNvSpPr>
              <p:nvPr/>
            </p:nvSpPr>
            <p:spPr bwMode="auto">
              <a:xfrm>
                <a:off x="72008" y="72008"/>
                <a:ext cx="936104" cy="936104"/>
              </a:xfrm>
              <a:prstGeom prst="ellipse">
                <a:avLst/>
              </a:prstGeom>
              <a:solidFill>
                <a:srgbClr val="4F5D70"/>
              </a:solidFill>
              <a:ln w="19050">
                <a:no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135">
                  <a:solidFill>
                    <a:schemeClr val="tx1">
                      <a:lumMod val="75000"/>
                      <a:lumOff val="25000"/>
                    </a:schemeClr>
                  </a:solidFill>
                  <a:sym typeface="微软雅黑" panose="020B0503020204020204" pitchFamily="34" charset="-122"/>
                </a:endParaRPr>
              </a:p>
            </p:txBody>
          </p:sp>
        </p:grpSp>
        <p:sp>
          <p:nvSpPr>
            <p:cNvPr id="63" name="文本框 37"/>
            <p:cNvSpPr>
              <a:spLocks noChangeArrowheads="1"/>
            </p:cNvSpPr>
            <p:nvPr/>
          </p:nvSpPr>
          <p:spPr bwMode="auto">
            <a:xfrm>
              <a:off x="58700" y="324731"/>
              <a:ext cx="962118" cy="43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665" b="1" dirty="0">
                  <a:solidFill>
                    <a:schemeClr val="bg1"/>
                  </a:solidFill>
                  <a:sym typeface="微软雅黑" panose="020B0503020204020204" pitchFamily="34" charset="-122"/>
                </a:rPr>
                <a:t>总结</a:t>
              </a:r>
              <a:endParaRPr lang="zh-CN" altLang="en-US" sz="2665" b="1" dirty="0">
                <a:solidFill>
                  <a:schemeClr val="bg1"/>
                </a:solidFill>
                <a:sym typeface="微软雅黑" panose="020B0503020204020204" pitchFamily="34" charset="-122"/>
              </a:endParaRPr>
            </a:p>
            <a:p>
              <a:pPr algn="ctr" eaLnBrk="1" hangingPunct="1">
                <a:spcBef>
                  <a:spcPct val="0"/>
                </a:spcBef>
                <a:buFont typeface="Arial" panose="020B0604020202020204" pitchFamily="34" charset="0"/>
                <a:buNone/>
              </a:pPr>
              <a:r>
                <a:rPr lang="en-US" altLang="zh-CN" sz="2665" b="1" dirty="0">
                  <a:solidFill>
                    <a:schemeClr val="bg1"/>
                  </a:solidFill>
                  <a:sym typeface="微软雅黑" panose="020B0503020204020204" pitchFamily="34" charset="-122"/>
                </a:rPr>
                <a:t>(Conclude)</a:t>
              </a:r>
              <a:endParaRPr lang="en-US" altLang="zh-CN" sz="2665" b="1" dirty="0">
                <a:solidFill>
                  <a:schemeClr val="bg1"/>
                </a:solidFill>
                <a:sym typeface="微软雅黑" panose="020B0503020204020204" pitchFamily="34" charset="-122"/>
              </a:endParaRPr>
            </a:p>
          </p:txBody>
        </p:sp>
      </p:grpSp>
      <p:cxnSp>
        <p:nvCxnSpPr>
          <p:cNvPr id="66" name="直接连接符 13"/>
          <p:cNvCxnSpPr>
            <a:cxnSpLocks noChangeShapeType="1"/>
            <a:stCxn id="49" idx="7"/>
            <a:endCxn id="54" idx="3"/>
          </p:cNvCxnSpPr>
          <p:nvPr/>
        </p:nvCxnSpPr>
        <p:spPr bwMode="auto">
          <a:xfrm flipV="1">
            <a:off x="2929108" y="3662181"/>
            <a:ext cx="481912" cy="390907"/>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67" name="直接连接符 17"/>
          <p:cNvCxnSpPr>
            <a:cxnSpLocks noChangeShapeType="1"/>
            <a:endCxn id="59" idx="1"/>
          </p:cNvCxnSpPr>
          <p:nvPr/>
        </p:nvCxnSpPr>
        <p:spPr bwMode="auto">
          <a:xfrm>
            <a:off x="4781191" y="3441185"/>
            <a:ext cx="908195" cy="654289"/>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68" name="直接连接符 20"/>
          <p:cNvCxnSpPr>
            <a:cxnSpLocks noChangeShapeType="1"/>
            <a:stCxn id="59" idx="7"/>
            <a:endCxn id="64" idx="3"/>
          </p:cNvCxnSpPr>
          <p:nvPr/>
        </p:nvCxnSpPr>
        <p:spPr bwMode="auto">
          <a:xfrm flipV="1">
            <a:off x="6792632" y="3365754"/>
            <a:ext cx="858005" cy="729719"/>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69" name="直接连接符 23"/>
          <p:cNvCxnSpPr>
            <a:cxnSpLocks noChangeShapeType="1"/>
            <a:stCxn id="78" idx="5"/>
            <a:endCxn id="49" idx="1"/>
          </p:cNvCxnSpPr>
          <p:nvPr/>
        </p:nvCxnSpPr>
        <p:spPr bwMode="auto">
          <a:xfrm>
            <a:off x="1632414" y="3768312"/>
            <a:ext cx="399319" cy="284779"/>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70" name="直接连接符 69"/>
          <p:cNvCxnSpPr>
            <a:cxnSpLocks noChangeShapeType="1"/>
            <a:stCxn id="79" idx="7"/>
            <a:endCxn id="59" idx="3"/>
          </p:cNvCxnSpPr>
          <p:nvPr/>
        </p:nvCxnSpPr>
        <p:spPr bwMode="auto">
          <a:xfrm flipV="1">
            <a:off x="5287463" y="5199198"/>
            <a:ext cx="401923" cy="370724"/>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71" name="直接连接符 72"/>
          <p:cNvCxnSpPr>
            <a:cxnSpLocks noChangeShapeType="1"/>
            <a:stCxn id="64" idx="6"/>
            <a:endCxn id="80" idx="1"/>
          </p:cNvCxnSpPr>
          <p:nvPr/>
        </p:nvCxnSpPr>
        <p:spPr bwMode="auto">
          <a:xfrm>
            <a:off x="9602041" y="2557104"/>
            <a:ext cx="530400" cy="374768"/>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sp>
        <p:nvSpPr>
          <p:cNvPr id="73" name="矩形 80"/>
          <p:cNvSpPr>
            <a:spLocks noChangeArrowheads="1"/>
          </p:cNvSpPr>
          <p:nvPr/>
        </p:nvSpPr>
        <p:spPr bwMode="auto">
          <a:xfrm>
            <a:off x="3098932" y="3952769"/>
            <a:ext cx="1821505" cy="3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99" tIns="53749" rIns="107499" bIns="5374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880"/>
              </a:lnSpc>
              <a:spcBef>
                <a:spcPct val="0"/>
              </a:spcBef>
              <a:buNone/>
            </a:pPr>
            <a:r>
              <a:rPr lang="en-US" altLang="zh-CN" sz="1335" dirty="0">
                <a:solidFill>
                  <a:schemeClr val="tx1">
                    <a:lumMod val="75000"/>
                    <a:lumOff val="25000"/>
                  </a:schemeClr>
                </a:solidFill>
                <a:sym typeface="微软雅黑" panose="020B0503020204020204" pitchFamily="34" charset="-122"/>
              </a:rPr>
              <a:t> </a:t>
            </a:r>
            <a:endParaRPr lang="zh-CN" altLang="en-US" sz="1335" dirty="0">
              <a:solidFill>
                <a:schemeClr val="tx1">
                  <a:lumMod val="75000"/>
                  <a:lumOff val="25000"/>
                </a:schemeClr>
              </a:solidFill>
              <a:sym typeface="微软雅黑" panose="020B0503020204020204" pitchFamily="34" charset="-122"/>
            </a:endParaRPr>
          </a:p>
        </p:txBody>
      </p:sp>
      <p:sp>
        <p:nvSpPr>
          <p:cNvPr id="74" name="矩形 81"/>
          <p:cNvSpPr>
            <a:spLocks noChangeArrowheads="1"/>
          </p:cNvSpPr>
          <p:nvPr/>
        </p:nvSpPr>
        <p:spPr bwMode="auto">
          <a:xfrm>
            <a:off x="5370217" y="5474463"/>
            <a:ext cx="1821505" cy="3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99" tIns="53749" rIns="107499" bIns="5374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880"/>
              </a:lnSpc>
              <a:spcBef>
                <a:spcPct val="0"/>
              </a:spcBef>
              <a:buNone/>
            </a:pPr>
            <a:r>
              <a:rPr lang="en-US" altLang="zh-CN" sz="1335" dirty="0">
                <a:solidFill>
                  <a:schemeClr val="tx1">
                    <a:lumMod val="75000"/>
                    <a:lumOff val="25000"/>
                  </a:schemeClr>
                </a:solidFill>
                <a:sym typeface="微软雅黑" panose="020B0503020204020204" pitchFamily="34" charset="-122"/>
              </a:rPr>
              <a:t> </a:t>
            </a:r>
            <a:endParaRPr lang="zh-CN" altLang="en-US" sz="1335" dirty="0">
              <a:solidFill>
                <a:schemeClr val="tx1">
                  <a:lumMod val="75000"/>
                  <a:lumOff val="25000"/>
                </a:schemeClr>
              </a:solidFill>
              <a:sym typeface="微软雅黑" panose="020B0503020204020204" pitchFamily="34" charset="-122"/>
            </a:endParaRPr>
          </a:p>
        </p:txBody>
      </p:sp>
      <p:sp>
        <p:nvSpPr>
          <p:cNvPr id="75" name="矩形 82"/>
          <p:cNvSpPr>
            <a:spLocks noChangeArrowheads="1"/>
          </p:cNvSpPr>
          <p:nvPr/>
        </p:nvSpPr>
        <p:spPr bwMode="auto">
          <a:xfrm>
            <a:off x="7548245" y="3730625"/>
            <a:ext cx="235077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499" tIns="53749" rIns="107499" bIns="5374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880"/>
              </a:lnSpc>
              <a:spcBef>
                <a:spcPct val="0"/>
              </a:spcBef>
              <a:buNone/>
            </a:pPr>
            <a:r>
              <a:rPr lang="zh-CN" altLang="en-US" sz="1335" dirty="0">
                <a:solidFill>
                  <a:schemeClr val="tx1">
                    <a:lumMod val="75000"/>
                    <a:lumOff val="25000"/>
                  </a:schemeClr>
                </a:solidFill>
                <a:sym typeface="微软雅黑" panose="020B0503020204020204" pitchFamily="34" charset="-122"/>
              </a:rPr>
              <a:t>总结执行经验，成功的经验加以总结和推广，失败的经验加以总结以免重现。</a:t>
            </a:r>
            <a:endParaRPr lang="zh-CN" altLang="en-US" sz="1335" dirty="0">
              <a:solidFill>
                <a:schemeClr val="tx1">
                  <a:lumMod val="75000"/>
                  <a:lumOff val="25000"/>
                </a:schemeClr>
              </a:solidFill>
              <a:sym typeface="微软雅黑" panose="020B0503020204020204" pitchFamily="34" charset="-122"/>
            </a:endParaRPr>
          </a:p>
        </p:txBody>
      </p:sp>
      <p:sp>
        <p:nvSpPr>
          <p:cNvPr id="78" name="椭圆 56"/>
          <p:cNvSpPr>
            <a:spLocks noChangeArrowheads="1"/>
          </p:cNvSpPr>
          <p:nvPr/>
        </p:nvSpPr>
        <p:spPr bwMode="auto">
          <a:xfrm rot="21019161">
            <a:off x="1168104" y="3364629"/>
            <a:ext cx="511365" cy="511588"/>
          </a:xfrm>
          <a:prstGeom prst="ellipse">
            <a:avLst/>
          </a:prstGeom>
          <a:solidFill>
            <a:schemeClr val="bg1">
              <a:lumMod val="75000"/>
            </a:schemeClr>
          </a:solidFill>
          <a:ln>
            <a:noFill/>
          </a:ln>
        </p:spPr>
        <p:txBody>
          <a:bodyPr lIns="107499" tIns="53749" rIns="107499" bIns="5374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135">
              <a:solidFill>
                <a:schemeClr val="tx1">
                  <a:lumMod val="75000"/>
                  <a:lumOff val="25000"/>
                </a:schemeClr>
              </a:solidFill>
              <a:sym typeface="微软雅黑" panose="020B0503020204020204" pitchFamily="34" charset="-122"/>
            </a:endParaRPr>
          </a:p>
        </p:txBody>
      </p:sp>
      <p:sp>
        <p:nvSpPr>
          <p:cNvPr id="79" name="椭圆 58"/>
          <p:cNvSpPr>
            <a:spLocks noChangeArrowheads="1"/>
          </p:cNvSpPr>
          <p:nvPr/>
        </p:nvSpPr>
        <p:spPr bwMode="auto">
          <a:xfrm>
            <a:off x="4726732" y="5473400"/>
            <a:ext cx="656937" cy="659091"/>
          </a:xfrm>
          <a:prstGeom prst="ellipse">
            <a:avLst/>
          </a:prstGeom>
          <a:solidFill>
            <a:schemeClr val="bg1">
              <a:lumMod val="75000"/>
            </a:schemeClr>
          </a:solidFill>
          <a:ln>
            <a:noFill/>
          </a:ln>
        </p:spPr>
        <p:txBody>
          <a:bodyPr lIns="107499" tIns="53749" rIns="107499" bIns="5374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135">
              <a:solidFill>
                <a:schemeClr val="tx1">
                  <a:lumMod val="75000"/>
                  <a:lumOff val="25000"/>
                </a:schemeClr>
              </a:solidFill>
              <a:sym typeface="微软雅黑" panose="020B0503020204020204" pitchFamily="34" charset="-122"/>
            </a:endParaRPr>
          </a:p>
        </p:txBody>
      </p:sp>
      <p:sp>
        <p:nvSpPr>
          <p:cNvPr id="80" name="椭圆 70"/>
          <p:cNvSpPr>
            <a:spLocks noChangeArrowheads="1"/>
          </p:cNvSpPr>
          <p:nvPr/>
        </p:nvSpPr>
        <p:spPr bwMode="auto">
          <a:xfrm>
            <a:off x="10021205" y="2820586"/>
            <a:ext cx="759583" cy="759913"/>
          </a:xfrm>
          <a:prstGeom prst="ellipse">
            <a:avLst/>
          </a:prstGeom>
          <a:solidFill>
            <a:schemeClr val="bg1">
              <a:lumMod val="75000"/>
            </a:schemeClr>
          </a:solidFill>
          <a:ln>
            <a:noFill/>
          </a:ln>
        </p:spPr>
        <p:txBody>
          <a:bodyPr lIns="107499" tIns="53749" rIns="107499" bIns="5374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135">
              <a:solidFill>
                <a:schemeClr val="tx1">
                  <a:lumMod val="75000"/>
                  <a:lumOff val="25000"/>
                </a:schemeClr>
              </a:solidFill>
              <a:sym typeface="微软雅黑" panose="020B0503020204020204" pitchFamily="34" charset="-122"/>
            </a:endParaRPr>
          </a:p>
        </p:txBody>
      </p:sp>
      <p:sp>
        <p:nvSpPr>
          <p:cNvPr id="37" name="矩形 80"/>
          <p:cNvSpPr>
            <a:spLocks noChangeArrowheads="1"/>
          </p:cNvSpPr>
          <p:nvPr/>
        </p:nvSpPr>
        <p:spPr bwMode="auto">
          <a:xfrm>
            <a:off x="834952" y="3551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实现目标的关键</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82"/>
          <p:cNvSpPr>
            <a:spLocks noChangeArrowheads="1"/>
          </p:cNvSpPr>
          <p:nvPr/>
        </p:nvSpPr>
        <p:spPr bwMode="auto">
          <a:xfrm>
            <a:off x="3115884" y="3916005"/>
            <a:ext cx="1821505" cy="58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99" tIns="53749" rIns="107499" bIns="5374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880"/>
              </a:lnSpc>
              <a:spcBef>
                <a:spcPct val="0"/>
              </a:spcBef>
              <a:buNone/>
            </a:pPr>
            <a:r>
              <a:rPr lang="zh-CN" altLang="en-US" sz="1335" dirty="0">
                <a:solidFill>
                  <a:schemeClr val="tx1">
                    <a:lumMod val="75000"/>
                    <a:lumOff val="25000"/>
                  </a:schemeClr>
                </a:solidFill>
                <a:sym typeface="微软雅黑" panose="020B0503020204020204" pitchFamily="34" charset="-122"/>
              </a:rPr>
              <a:t>制定实施措施，按照计划执行。</a:t>
            </a:r>
            <a:endParaRPr lang="zh-CN" altLang="en-US" sz="1335" dirty="0">
              <a:solidFill>
                <a:schemeClr val="tx1">
                  <a:lumMod val="75000"/>
                  <a:lumOff val="25000"/>
                </a:schemeClr>
              </a:solidFill>
              <a:sym typeface="微软雅黑" panose="020B0503020204020204" pitchFamily="34" charset="-122"/>
            </a:endParaRPr>
          </a:p>
        </p:txBody>
      </p:sp>
      <p:sp>
        <p:nvSpPr>
          <p:cNvPr id="3" name="矩形 82"/>
          <p:cNvSpPr>
            <a:spLocks noChangeArrowheads="1"/>
          </p:cNvSpPr>
          <p:nvPr/>
        </p:nvSpPr>
        <p:spPr bwMode="auto">
          <a:xfrm>
            <a:off x="5618419" y="5474295"/>
            <a:ext cx="1821505" cy="58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99" tIns="53749" rIns="107499" bIns="5374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880"/>
              </a:lnSpc>
              <a:spcBef>
                <a:spcPct val="0"/>
              </a:spcBef>
              <a:buNone/>
            </a:pPr>
            <a:r>
              <a:rPr lang="zh-CN" altLang="en-US" sz="1335" dirty="0">
                <a:solidFill>
                  <a:schemeClr val="tx1">
                    <a:lumMod val="75000"/>
                    <a:lumOff val="25000"/>
                  </a:schemeClr>
                </a:solidFill>
                <a:sym typeface="微软雅黑" panose="020B0503020204020204" pitchFamily="34" charset="-122"/>
              </a:rPr>
              <a:t>检查执行结果与效果，找出问题。</a:t>
            </a:r>
            <a:endParaRPr lang="zh-CN" altLang="en-US" sz="1335" dirty="0">
              <a:solidFill>
                <a:schemeClr val="tx1">
                  <a:lumMod val="75000"/>
                  <a:lumOff val="25000"/>
                </a:schemeClr>
              </a:solidFill>
              <a:sym typeface="微软雅黑" panose="020B0503020204020204" pitchFamily="34" charset="-122"/>
            </a:endParaRPr>
          </a:p>
        </p:txBody>
      </p:sp>
      <p:sp>
        <p:nvSpPr>
          <p:cNvPr id="4" name="矩形 82"/>
          <p:cNvSpPr>
            <a:spLocks noChangeArrowheads="1"/>
          </p:cNvSpPr>
          <p:nvPr/>
        </p:nvSpPr>
        <p:spPr bwMode="auto">
          <a:xfrm>
            <a:off x="1569659" y="5323165"/>
            <a:ext cx="1821505" cy="3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99" tIns="53749" rIns="107499" bIns="5374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880"/>
              </a:lnSpc>
              <a:spcBef>
                <a:spcPct val="0"/>
              </a:spcBef>
              <a:buNone/>
            </a:pPr>
            <a:r>
              <a:rPr lang="zh-CN" altLang="en-US" sz="1335" dirty="0">
                <a:solidFill>
                  <a:schemeClr val="tx1">
                    <a:lumMod val="75000"/>
                    <a:lumOff val="25000"/>
                  </a:schemeClr>
                </a:solidFill>
                <a:sym typeface="微软雅黑" panose="020B0503020204020204" pitchFamily="34" charset="-122"/>
              </a:rPr>
              <a:t>计划目标，确定方针。</a:t>
            </a:r>
            <a:endParaRPr lang="zh-CN" altLang="en-US" sz="1335" dirty="0">
              <a:solidFill>
                <a:schemeClr val="tx1">
                  <a:lumMod val="75000"/>
                  <a:lumOff val="25000"/>
                </a:schemeClr>
              </a:solidFill>
              <a:sym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left)">
                                      <p:cBhvr>
                                        <p:cTn id="11" dur="500"/>
                                        <p:tgtEl>
                                          <p:spTgt spid="7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50"/>
                                        <p:tgtEl>
                                          <p:spTgt spid="6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left)">
                                      <p:cBhvr>
                                        <p:cTn id="19" dur="650"/>
                                        <p:tgtEl>
                                          <p:spTgt spid="46"/>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350"/>
                                        <p:tgtEl>
                                          <p:spTgt spid="66"/>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750"/>
                                        <p:tgtEl>
                                          <p:spTgt spid="51"/>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73"/>
                                        </p:tgtEl>
                                        <p:attrNameLst>
                                          <p:attrName>style.visibility</p:attrName>
                                        </p:attrNameLst>
                                      </p:cBhvr>
                                      <p:to>
                                        <p:strVal val="visible"/>
                                      </p:to>
                                    </p:set>
                                    <p:animEffect transition="in" filter="fade">
                                      <p:cBhvr>
                                        <p:cTn id="30" dur="500"/>
                                        <p:tgtEl>
                                          <p:spTgt spid="73"/>
                                        </p:tgtEl>
                                      </p:cBhvr>
                                    </p:animEffect>
                                  </p:childTnLst>
                                </p:cTn>
                              </p:par>
                            </p:childTnLst>
                          </p:cTn>
                        </p:par>
                        <p:par>
                          <p:cTn id="31" fill="hold">
                            <p:stCondLst>
                              <p:cond delay="4000"/>
                            </p:stCondLst>
                            <p:childTnLst>
                              <p:par>
                                <p:cTn id="32" presetID="22" presetClass="entr" presetSubtype="8" fill="hold" nodeType="after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wipe(left)">
                                      <p:cBhvr>
                                        <p:cTn id="34" dur="450"/>
                                        <p:tgtEl>
                                          <p:spTgt spid="67"/>
                                        </p:tgtEl>
                                      </p:cBhvr>
                                    </p:animEffect>
                                  </p:childTnLst>
                                </p:cTn>
                              </p:par>
                            </p:childTnLst>
                          </p:cTn>
                        </p:par>
                        <p:par>
                          <p:cTn id="35" fill="hold">
                            <p:stCondLst>
                              <p:cond delay="4500"/>
                            </p:stCondLst>
                            <p:childTnLst>
                              <p:par>
                                <p:cTn id="36" presetID="22" presetClass="entr" presetSubtype="8" fill="hold"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left)">
                                      <p:cBhvr>
                                        <p:cTn id="38" dur="650"/>
                                        <p:tgtEl>
                                          <p:spTgt spid="5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74"/>
                                        </p:tgtEl>
                                        <p:attrNameLst>
                                          <p:attrName>style.visibility</p:attrName>
                                        </p:attrNameLst>
                                      </p:cBhvr>
                                      <p:to>
                                        <p:strVal val="visible"/>
                                      </p:to>
                                    </p:set>
                                    <p:animEffect transition="in" filter="fade">
                                      <p:cBhvr>
                                        <p:cTn id="41" dur="400"/>
                                        <p:tgtEl>
                                          <p:spTgt spid="74"/>
                                        </p:tgtEl>
                                      </p:cBhvr>
                                    </p:animEffect>
                                  </p:childTnLst>
                                </p:cTn>
                              </p:par>
                            </p:childTnLst>
                          </p:cTn>
                        </p:par>
                        <p:par>
                          <p:cTn id="42" fill="hold">
                            <p:stCondLst>
                              <p:cond delay="5500"/>
                            </p:stCondLst>
                            <p:childTnLst>
                              <p:par>
                                <p:cTn id="43" presetID="22" presetClass="entr" presetSubtype="8"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left)">
                                      <p:cBhvr>
                                        <p:cTn id="45" dur="450"/>
                                        <p:tgtEl>
                                          <p:spTgt spid="68"/>
                                        </p:tgtEl>
                                      </p:cBhvr>
                                    </p:animEffect>
                                  </p:childTnLst>
                                </p:cTn>
                              </p:par>
                              <p:par>
                                <p:cTn id="46" presetID="22" presetClass="entr" presetSubtype="2" fill="hold"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wipe(right)">
                                      <p:cBhvr>
                                        <p:cTn id="48" dur="400"/>
                                        <p:tgtEl>
                                          <p:spTgt spid="70"/>
                                        </p:tgtEl>
                                      </p:cBhvr>
                                    </p:animEffect>
                                  </p:childTnLst>
                                </p:cTn>
                              </p:par>
                            </p:childTnLst>
                          </p:cTn>
                        </p:par>
                        <p:par>
                          <p:cTn id="49" fill="hold">
                            <p:stCondLst>
                              <p:cond delay="6000"/>
                            </p:stCondLst>
                            <p:childTnLst>
                              <p:par>
                                <p:cTn id="50" presetID="22" presetClass="entr" presetSubtype="8" fill="hold" nodeType="after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left)">
                                      <p:cBhvr>
                                        <p:cTn id="52" dur="750"/>
                                        <p:tgtEl>
                                          <p:spTgt spid="61"/>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wipe(right)">
                                      <p:cBhvr>
                                        <p:cTn id="58" dur="400"/>
                                        <p:tgtEl>
                                          <p:spTgt spid="79"/>
                                        </p:tgtEl>
                                      </p:cBhvr>
                                    </p:animEffect>
                                  </p:childTnLst>
                                </p:cTn>
                              </p:par>
                            </p:childTnLst>
                          </p:cTn>
                        </p:par>
                        <p:par>
                          <p:cTn id="59" fill="hold">
                            <p:stCondLst>
                              <p:cond delay="7000"/>
                            </p:stCondLst>
                            <p:childTnLst>
                              <p:par>
                                <p:cTn id="60" presetID="22" presetClass="entr" presetSubtype="8"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350"/>
                                        <p:tgtEl>
                                          <p:spTgt spid="71"/>
                                        </p:tgtEl>
                                      </p:cBhvr>
                                    </p:animEffect>
                                  </p:childTnLst>
                                </p:cTn>
                              </p:par>
                            </p:childTnLst>
                          </p:cTn>
                        </p:par>
                        <p:par>
                          <p:cTn id="63" fill="hold">
                            <p:stCondLst>
                              <p:cond delay="7500"/>
                            </p:stCondLst>
                            <p:childTnLst>
                              <p:par>
                                <p:cTn id="64" presetID="22" presetClass="entr" presetSubtype="8"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wipe(left)">
                                      <p:cBhvr>
                                        <p:cTn id="66" dur="400"/>
                                        <p:tgtEl>
                                          <p:spTgt spid="80"/>
                                        </p:tgtEl>
                                      </p:cBhvr>
                                    </p:animEffect>
                                  </p:childTnLst>
                                </p:cTn>
                              </p:par>
                            </p:childTnLst>
                          </p:cTn>
                        </p:par>
                        <p:par>
                          <p:cTn id="67" fill="hold">
                            <p:stCondLst>
                              <p:cond delay="8000"/>
                            </p:stCondLst>
                            <p:childTnLst>
                              <p:par>
                                <p:cTn id="68" presetID="26" presetClass="emph" presetSubtype="0" fill="hold" nodeType="afterEffect">
                                  <p:stCondLst>
                                    <p:cond delay="0"/>
                                  </p:stCondLst>
                                  <p:childTnLst>
                                    <p:animEffect transition="out" filter="fade">
                                      <p:cBhvr>
                                        <p:cTn id="69" dur="500" tmFilter="0, 0; .2, .5; .8, .5; 1, 0"/>
                                        <p:tgtEl>
                                          <p:spTgt spid="46"/>
                                        </p:tgtEl>
                                      </p:cBhvr>
                                    </p:animEffect>
                                    <p:animScale>
                                      <p:cBhvr>
                                        <p:cTn id="70" dur="250" autoRev="1" fill="hold"/>
                                        <p:tgtEl>
                                          <p:spTgt spid="46"/>
                                        </p:tgtEl>
                                      </p:cBhvr>
                                      <p:by x="105000" y="105000"/>
                                    </p:animScale>
                                  </p:childTnLst>
                                </p:cTn>
                              </p:par>
                              <p:par>
                                <p:cTn id="71" presetID="26" presetClass="emph" presetSubtype="0" fill="hold" nodeType="withEffect">
                                  <p:stCondLst>
                                    <p:cond delay="500"/>
                                  </p:stCondLst>
                                  <p:childTnLst>
                                    <p:animEffect transition="out" filter="fade">
                                      <p:cBhvr>
                                        <p:cTn id="72" dur="500" tmFilter="0, 0; .2, .5; .8, .5; 1, 0"/>
                                        <p:tgtEl>
                                          <p:spTgt spid="51"/>
                                        </p:tgtEl>
                                      </p:cBhvr>
                                    </p:animEffect>
                                    <p:animScale>
                                      <p:cBhvr>
                                        <p:cTn id="73" dur="250" autoRev="1" fill="hold"/>
                                        <p:tgtEl>
                                          <p:spTgt spid="51"/>
                                        </p:tgtEl>
                                      </p:cBhvr>
                                      <p:by x="105000" y="105000"/>
                                    </p:animScale>
                                  </p:childTnLst>
                                </p:cTn>
                              </p:par>
                              <p:par>
                                <p:cTn id="74" presetID="26" presetClass="emph" presetSubtype="0" fill="hold" nodeType="withEffect">
                                  <p:stCondLst>
                                    <p:cond delay="250"/>
                                  </p:stCondLst>
                                  <p:childTnLst>
                                    <p:animEffect transition="out" filter="fade">
                                      <p:cBhvr>
                                        <p:cTn id="75" dur="500" tmFilter="0, 0; .2, .5; .8, .5; 1, 0"/>
                                        <p:tgtEl>
                                          <p:spTgt spid="56"/>
                                        </p:tgtEl>
                                      </p:cBhvr>
                                    </p:animEffect>
                                    <p:animScale>
                                      <p:cBhvr>
                                        <p:cTn id="76" dur="250" autoRev="1" fill="hold"/>
                                        <p:tgtEl>
                                          <p:spTgt spid="56"/>
                                        </p:tgtEl>
                                      </p:cBhvr>
                                      <p:by x="105000" y="105000"/>
                                    </p:animScale>
                                  </p:childTnLst>
                                </p:cTn>
                              </p:par>
                              <p:par>
                                <p:cTn id="77" presetID="26" presetClass="emph" presetSubtype="0" fill="hold" nodeType="withEffect">
                                  <p:stCondLst>
                                    <p:cond delay="750"/>
                                  </p:stCondLst>
                                  <p:childTnLst>
                                    <p:animEffect transition="out" filter="fade">
                                      <p:cBhvr>
                                        <p:cTn id="78" dur="500" tmFilter="0, 0; .2, .5; .8, .5; 1, 0"/>
                                        <p:tgtEl>
                                          <p:spTgt spid="61"/>
                                        </p:tgtEl>
                                      </p:cBhvr>
                                    </p:animEffect>
                                    <p:animScale>
                                      <p:cBhvr>
                                        <p:cTn id="79" dur="250" autoRev="1" fill="hold"/>
                                        <p:tgtEl>
                                          <p:spTgt spid="61"/>
                                        </p:tgtEl>
                                      </p:cBhvr>
                                      <p:by x="105000" y="105000"/>
                                    </p:animScale>
                                  </p:childTnLst>
                                </p:cTn>
                              </p:par>
                              <p:par>
                                <p:cTn id="80" presetID="10" presetClass="entr" presetSubtype="0" fill="hold" grpId="0" nodeType="withEffect">
                                  <p:stCondLst>
                                    <p:cond delay="250"/>
                                  </p:stCondLst>
                                  <p:childTnLst>
                                    <p:set>
                                      <p:cBhvr>
                                        <p:cTn id="81" dur="1" fill="hold">
                                          <p:stCondLst>
                                            <p:cond delay="0"/>
                                          </p:stCondLst>
                                        </p:cTn>
                                        <p:tgtEl>
                                          <p:spTgt spid="2"/>
                                        </p:tgtEl>
                                        <p:attrNameLst>
                                          <p:attrName>style.visibility</p:attrName>
                                        </p:attrNameLst>
                                      </p:cBhvr>
                                      <p:to>
                                        <p:strVal val="visible"/>
                                      </p:to>
                                    </p:set>
                                    <p:animEffect transition="in" filter="fade">
                                      <p:cBhvr>
                                        <p:cTn id="82" dur="500"/>
                                        <p:tgtEl>
                                          <p:spTgt spid="2"/>
                                        </p:tgtEl>
                                      </p:cBhvr>
                                    </p:animEffect>
                                  </p:childTnLst>
                                </p:cTn>
                              </p:par>
                              <p:par>
                                <p:cTn id="83" presetID="10" presetClass="entr" presetSubtype="0" fill="hold" grpId="0" nodeType="withEffect">
                                  <p:stCondLst>
                                    <p:cond delay="250"/>
                                  </p:stCondLst>
                                  <p:childTnLst>
                                    <p:set>
                                      <p:cBhvr>
                                        <p:cTn id="84" dur="1" fill="hold">
                                          <p:stCondLst>
                                            <p:cond delay="0"/>
                                          </p:stCondLst>
                                        </p:cTn>
                                        <p:tgtEl>
                                          <p:spTgt spid="3"/>
                                        </p:tgtEl>
                                        <p:attrNameLst>
                                          <p:attrName>style.visibility</p:attrName>
                                        </p:attrNameLst>
                                      </p:cBhvr>
                                      <p:to>
                                        <p:strVal val="visible"/>
                                      </p:to>
                                    </p:set>
                                    <p:animEffect transition="in" filter="fade">
                                      <p:cBhvr>
                                        <p:cTn id="85" dur="500"/>
                                        <p:tgtEl>
                                          <p:spTgt spid="3"/>
                                        </p:tgtEl>
                                      </p:cBhvr>
                                    </p:animEffect>
                                  </p:childTnLst>
                                </p:cTn>
                              </p:par>
                              <p:par>
                                <p:cTn id="86" presetID="10" presetClass="entr" presetSubtype="0" fill="hold" grpId="0" nodeType="withEffect">
                                  <p:stCondLst>
                                    <p:cond delay="250"/>
                                  </p:stCondLst>
                                  <p:childTnLst>
                                    <p:set>
                                      <p:cBhvr>
                                        <p:cTn id="87" dur="1" fill="hold">
                                          <p:stCondLst>
                                            <p:cond delay="0"/>
                                          </p:stCondLst>
                                        </p:cTn>
                                        <p:tgtEl>
                                          <p:spTgt spid="4"/>
                                        </p:tgtEl>
                                        <p:attrNameLst>
                                          <p:attrName>style.visibility</p:attrName>
                                        </p:attrNameLst>
                                      </p:cBhvr>
                                      <p:to>
                                        <p:strVal val="visible"/>
                                      </p:to>
                                    </p:set>
                                    <p:animEffect transition="in" filter="fade">
                                      <p:cBhvr>
                                        <p:cTn id="8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5" grpId="0"/>
      <p:bldP spid="78" grpId="0" animBg="1"/>
      <p:bldP spid="79" grpId="0" animBg="1"/>
      <p:bldP spid="80" grpId="0" animBg="1"/>
      <p:bldP spid="37" grpId="0"/>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reeform 3"/>
          <p:cNvSpPr/>
          <p:nvPr/>
        </p:nvSpPr>
        <p:spPr bwMode="auto">
          <a:xfrm>
            <a:off x="1007534" y="3175169"/>
            <a:ext cx="2781300" cy="670984"/>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ED5858"/>
          </a:solidFill>
          <a:ln w="9525" cmpd="sng">
            <a:solidFill>
              <a:srgbClr val="CBAB89"/>
            </a:solidFill>
            <a:round/>
          </a:ln>
        </p:spPr>
        <p:txBody>
          <a:bodyPr/>
          <a:lstStyle/>
          <a:p>
            <a:endParaRPr lang="zh-CN" altLang="en-US" sz="2400"/>
          </a:p>
        </p:txBody>
      </p:sp>
      <p:sp>
        <p:nvSpPr>
          <p:cNvPr id="6148" name="Freeform 4"/>
          <p:cNvSpPr/>
          <p:nvPr/>
        </p:nvSpPr>
        <p:spPr bwMode="auto">
          <a:xfrm>
            <a:off x="3503084" y="3281003"/>
            <a:ext cx="2785533" cy="670984"/>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rgbClr val="FFFDEF"/>
          </a:solidFill>
          <a:ln w="9525" cmpd="sng">
            <a:solidFill>
              <a:srgbClr val="4F5D70"/>
            </a:solidFill>
            <a:round/>
          </a:ln>
        </p:spPr>
        <p:txBody>
          <a:bodyPr/>
          <a:lstStyle/>
          <a:p>
            <a:endParaRPr lang="zh-CN" altLang="en-US" sz="2400"/>
          </a:p>
        </p:txBody>
      </p:sp>
      <p:sp>
        <p:nvSpPr>
          <p:cNvPr id="6149" name="Freeform 5"/>
          <p:cNvSpPr/>
          <p:nvPr/>
        </p:nvSpPr>
        <p:spPr bwMode="auto">
          <a:xfrm>
            <a:off x="5911851" y="3175169"/>
            <a:ext cx="2779183" cy="670984"/>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ED5858"/>
          </a:solidFill>
          <a:ln w="9525" cmpd="sng">
            <a:solidFill>
              <a:srgbClr val="CBAB89"/>
            </a:solidFill>
            <a:round/>
          </a:ln>
        </p:spPr>
        <p:txBody>
          <a:bodyPr/>
          <a:lstStyle/>
          <a:p>
            <a:endParaRPr lang="zh-CN" altLang="en-US" sz="2400"/>
          </a:p>
        </p:txBody>
      </p:sp>
      <p:sp>
        <p:nvSpPr>
          <p:cNvPr id="6150" name="Freeform 6"/>
          <p:cNvSpPr/>
          <p:nvPr/>
        </p:nvSpPr>
        <p:spPr bwMode="auto">
          <a:xfrm>
            <a:off x="8407401" y="3278887"/>
            <a:ext cx="2781300" cy="670983"/>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rgbClr val="FFFDEF"/>
          </a:solidFill>
          <a:ln w="9525" cmpd="sng">
            <a:solidFill>
              <a:srgbClr val="4F5D70"/>
            </a:solidFill>
            <a:round/>
          </a:ln>
        </p:spPr>
        <p:txBody>
          <a:bodyPr/>
          <a:lstStyle/>
          <a:p>
            <a:endParaRPr lang="zh-CN" altLang="en-US" sz="2400"/>
          </a:p>
        </p:txBody>
      </p:sp>
      <p:grpSp>
        <p:nvGrpSpPr>
          <p:cNvPr id="6151" name="Group 7"/>
          <p:cNvGrpSpPr/>
          <p:nvPr/>
        </p:nvGrpSpPr>
        <p:grpSpPr bwMode="auto">
          <a:xfrm>
            <a:off x="6148917" y="3439753"/>
            <a:ext cx="203200" cy="254000"/>
            <a:chOff x="0" y="0"/>
            <a:chExt cx="96" cy="120"/>
          </a:xfrm>
        </p:grpSpPr>
        <p:sp>
          <p:nvSpPr>
            <p:cNvPr id="6152" name="Freeform 8"/>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6153" name="Rectangle 9"/>
            <p:cNvSpPr>
              <a:spLocks noChangeArrowheads="1"/>
            </p:cNvSpPr>
            <p:nvPr/>
          </p:nvSpPr>
          <p:spPr bwMode="auto">
            <a:xfrm>
              <a:off x="27" y="33"/>
              <a:ext cx="4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154" name="Rectangle 10"/>
            <p:cNvSpPr>
              <a:spLocks noChangeArrowheads="1"/>
            </p:cNvSpPr>
            <p:nvPr/>
          </p:nvSpPr>
          <p:spPr bwMode="auto">
            <a:xfrm>
              <a:off x="27" y="61"/>
              <a:ext cx="27"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grpSp>
      <p:grpSp>
        <p:nvGrpSpPr>
          <p:cNvPr id="6155" name="Group 11"/>
          <p:cNvGrpSpPr/>
          <p:nvPr/>
        </p:nvGrpSpPr>
        <p:grpSpPr bwMode="auto">
          <a:xfrm>
            <a:off x="8646585" y="3450336"/>
            <a:ext cx="247649" cy="230717"/>
            <a:chOff x="0" y="0"/>
            <a:chExt cx="117" cy="109"/>
          </a:xfrm>
          <a:solidFill>
            <a:srgbClr val="E61011"/>
          </a:solidFill>
        </p:grpSpPr>
        <p:sp>
          <p:nvSpPr>
            <p:cNvPr id="6156" name="Freeform 12"/>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solidFill>
              <a:srgbClr val="4F5D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6157" name="Rectangle 13"/>
            <p:cNvSpPr>
              <a:spLocks noChangeArrowheads="1"/>
            </p:cNvSpPr>
            <p:nvPr/>
          </p:nvSpPr>
          <p:spPr bwMode="auto">
            <a:xfrm>
              <a:off x="75" y="64"/>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158" name="Rectangle 14"/>
            <p:cNvSpPr>
              <a:spLocks noChangeArrowheads="1"/>
            </p:cNvSpPr>
            <p:nvPr/>
          </p:nvSpPr>
          <p:spPr bwMode="auto">
            <a:xfrm>
              <a:off x="90" y="64"/>
              <a:ext cx="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grpSp>
      <p:grpSp>
        <p:nvGrpSpPr>
          <p:cNvPr id="6159" name="Group 15"/>
          <p:cNvGrpSpPr/>
          <p:nvPr/>
        </p:nvGrpSpPr>
        <p:grpSpPr bwMode="auto">
          <a:xfrm>
            <a:off x="3695700" y="3441870"/>
            <a:ext cx="247651" cy="249767"/>
            <a:chOff x="0" y="0"/>
            <a:chExt cx="117" cy="118"/>
          </a:xfrm>
          <a:solidFill>
            <a:srgbClr val="4F5D70"/>
          </a:solidFill>
        </p:grpSpPr>
        <p:sp>
          <p:nvSpPr>
            <p:cNvPr id="6160" name="Freeform 16"/>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6161" name="Rectangle 17"/>
            <p:cNvSpPr>
              <a:spLocks noChangeArrowheads="1"/>
            </p:cNvSpPr>
            <p:nvPr/>
          </p:nvSpPr>
          <p:spPr bwMode="auto">
            <a:xfrm>
              <a:off x="36" y="48"/>
              <a:ext cx="12"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162" name="Rectangle 18"/>
            <p:cNvSpPr>
              <a:spLocks noChangeArrowheads="1"/>
            </p:cNvSpPr>
            <p:nvPr/>
          </p:nvSpPr>
          <p:spPr bwMode="auto">
            <a:xfrm>
              <a:off x="69" y="48"/>
              <a:ext cx="11"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grpSp>
      <p:grpSp>
        <p:nvGrpSpPr>
          <p:cNvPr id="6163" name="Group 19"/>
          <p:cNvGrpSpPr/>
          <p:nvPr/>
        </p:nvGrpSpPr>
        <p:grpSpPr bwMode="auto">
          <a:xfrm>
            <a:off x="1200152" y="3439753"/>
            <a:ext cx="222249" cy="254000"/>
            <a:chOff x="0" y="0"/>
            <a:chExt cx="105" cy="120"/>
          </a:xfrm>
        </p:grpSpPr>
        <p:sp>
          <p:nvSpPr>
            <p:cNvPr id="6164" name="Freeform 20"/>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6165" name="Freeform 21"/>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6166" name="Text Box 22"/>
          <p:cNvSpPr txBox="1">
            <a:spLocks noChangeArrowheads="1"/>
          </p:cNvSpPr>
          <p:nvPr/>
        </p:nvSpPr>
        <p:spPr bwMode="auto">
          <a:xfrm>
            <a:off x="1488018" y="3422821"/>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600" dirty="0">
                <a:solidFill>
                  <a:schemeClr val="bg1"/>
                </a:solidFill>
                <a:latin typeface="微软雅黑 Light" panose="020B0502040204020203" pitchFamily="34" charset="-122"/>
                <a:ea typeface="微软雅黑 Light" panose="020B0502040204020203" pitchFamily="34" charset="-122"/>
              </a:rPr>
              <a:t>完善工作技能</a:t>
            </a:r>
            <a:endParaRPr lang="zh-CN"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6167" name="Text Box 23"/>
          <p:cNvSpPr txBox="1">
            <a:spLocks noChangeArrowheads="1"/>
          </p:cNvSpPr>
          <p:nvPr/>
        </p:nvSpPr>
        <p:spPr bwMode="auto">
          <a:xfrm>
            <a:off x="4002618" y="3422821"/>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600" dirty="0">
                <a:solidFill>
                  <a:srgbClr val="4F5D70"/>
                </a:solidFill>
                <a:latin typeface="微软雅黑 Light" panose="020B0502040204020203" pitchFamily="34" charset="-122"/>
                <a:ea typeface="微软雅黑 Light" panose="020B0502040204020203" pitchFamily="34" charset="-122"/>
              </a:rPr>
              <a:t>丰富知识储备</a:t>
            </a:r>
            <a:endParaRPr lang="zh-CN" altLang="zh-CN" sz="1600" dirty="0">
              <a:solidFill>
                <a:srgbClr val="4F5D70"/>
              </a:solidFill>
              <a:latin typeface="微软雅黑 Light" panose="020B0502040204020203" pitchFamily="34" charset="-122"/>
              <a:ea typeface="微软雅黑 Light" panose="020B0502040204020203" pitchFamily="34" charset="-122"/>
            </a:endParaRPr>
          </a:p>
        </p:txBody>
      </p:sp>
      <p:sp>
        <p:nvSpPr>
          <p:cNvPr id="6168" name="Text Box 24"/>
          <p:cNvSpPr txBox="1">
            <a:spLocks noChangeArrowheads="1"/>
          </p:cNvSpPr>
          <p:nvPr/>
        </p:nvSpPr>
        <p:spPr bwMode="auto">
          <a:xfrm>
            <a:off x="6449485" y="3422821"/>
            <a:ext cx="180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600" dirty="0">
                <a:solidFill>
                  <a:schemeClr val="bg1"/>
                </a:solidFill>
                <a:latin typeface="微软雅黑 Light" panose="020B0502040204020203" pitchFamily="34" charset="-122"/>
                <a:ea typeface="微软雅黑 Light" panose="020B0502040204020203" pitchFamily="34" charset="-122"/>
              </a:rPr>
              <a:t>提高数据处理技能</a:t>
            </a:r>
            <a:endParaRPr lang="zh-CN"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6169" name="Text Box 25"/>
          <p:cNvSpPr txBox="1">
            <a:spLocks noChangeArrowheads="1"/>
          </p:cNvSpPr>
          <p:nvPr/>
        </p:nvSpPr>
        <p:spPr bwMode="auto">
          <a:xfrm>
            <a:off x="8989485" y="3422821"/>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600" dirty="0">
                <a:solidFill>
                  <a:srgbClr val="4F5D70"/>
                </a:solidFill>
                <a:latin typeface="微软雅黑 Light" panose="020B0502040204020203" pitchFamily="34" charset="-122"/>
                <a:ea typeface="微软雅黑 Light" panose="020B0502040204020203" pitchFamily="34" charset="-122"/>
              </a:rPr>
              <a:t>提升综合素质</a:t>
            </a:r>
            <a:endParaRPr lang="zh-CN" altLang="zh-CN" sz="1600" dirty="0">
              <a:solidFill>
                <a:srgbClr val="4F5D70"/>
              </a:solidFill>
              <a:latin typeface="微软雅黑 Light" panose="020B0502040204020203" pitchFamily="34" charset="-122"/>
              <a:ea typeface="微软雅黑 Light" panose="020B0502040204020203" pitchFamily="34" charset="-122"/>
            </a:endParaRPr>
          </a:p>
        </p:txBody>
      </p:sp>
      <p:sp>
        <p:nvSpPr>
          <p:cNvPr id="6174" name="Text Box 30"/>
          <p:cNvSpPr txBox="1">
            <a:spLocks noChangeArrowheads="1"/>
          </p:cNvSpPr>
          <p:nvPr/>
        </p:nvSpPr>
        <p:spPr bwMode="auto">
          <a:xfrm>
            <a:off x="1811867" y="4153070"/>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ED5858"/>
                </a:solidFill>
                <a:latin typeface="+mn-ea"/>
              </a:rPr>
              <a:t>01</a:t>
            </a:r>
            <a:endParaRPr lang="zh-CN" altLang="zh-CN" sz="4800" dirty="0">
              <a:solidFill>
                <a:srgbClr val="ED5858"/>
              </a:solidFill>
              <a:latin typeface="+mn-ea"/>
            </a:endParaRPr>
          </a:p>
        </p:txBody>
      </p:sp>
      <p:sp>
        <p:nvSpPr>
          <p:cNvPr id="6175" name="Text Box 31"/>
          <p:cNvSpPr txBox="1">
            <a:spLocks noChangeArrowheads="1"/>
          </p:cNvSpPr>
          <p:nvPr/>
        </p:nvSpPr>
        <p:spPr bwMode="auto">
          <a:xfrm>
            <a:off x="6745818" y="4153070"/>
            <a:ext cx="809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ED5858"/>
                </a:solidFill>
              </a:rPr>
              <a:t>03</a:t>
            </a:r>
            <a:endParaRPr lang="zh-CN" altLang="zh-CN" sz="4800" dirty="0">
              <a:solidFill>
                <a:srgbClr val="ED5858"/>
              </a:solidFill>
            </a:endParaRPr>
          </a:p>
        </p:txBody>
      </p:sp>
      <p:sp>
        <p:nvSpPr>
          <p:cNvPr id="6176" name="Text Box 32"/>
          <p:cNvSpPr txBox="1">
            <a:spLocks noChangeArrowheads="1"/>
          </p:cNvSpPr>
          <p:nvPr/>
        </p:nvSpPr>
        <p:spPr bwMode="auto">
          <a:xfrm>
            <a:off x="4349751" y="2108370"/>
            <a:ext cx="809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4F5D70"/>
                </a:solidFill>
              </a:rPr>
              <a:t>02</a:t>
            </a:r>
            <a:endParaRPr lang="zh-CN" altLang="zh-CN" sz="4800" dirty="0">
              <a:solidFill>
                <a:srgbClr val="4F5D70"/>
              </a:solidFill>
            </a:endParaRPr>
          </a:p>
        </p:txBody>
      </p:sp>
      <p:sp>
        <p:nvSpPr>
          <p:cNvPr id="6177" name="Text Box 33"/>
          <p:cNvSpPr txBox="1">
            <a:spLocks noChangeArrowheads="1"/>
          </p:cNvSpPr>
          <p:nvPr/>
        </p:nvSpPr>
        <p:spPr bwMode="auto">
          <a:xfrm>
            <a:off x="9283701" y="2108370"/>
            <a:ext cx="809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4F5D70"/>
                </a:solidFill>
              </a:rPr>
              <a:t>04</a:t>
            </a:r>
            <a:endParaRPr lang="zh-CN" altLang="zh-CN" sz="4800" dirty="0">
              <a:solidFill>
                <a:srgbClr val="4F5D70"/>
              </a:solidFill>
            </a:endParaRPr>
          </a:p>
        </p:txBody>
      </p:sp>
      <p:sp>
        <p:nvSpPr>
          <p:cNvPr id="41" name="文本框 40"/>
          <p:cNvSpPr txBox="1"/>
          <p:nvPr/>
        </p:nvSpPr>
        <p:spPr>
          <a:xfrm>
            <a:off x="1007745" y="1990090"/>
            <a:ext cx="2336165" cy="730885"/>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协助带教老师工作，并从中学习其丰富的经验。</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2" name="文本框 41"/>
          <p:cNvSpPr txBox="1"/>
          <p:nvPr/>
        </p:nvSpPr>
        <p:spPr>
          <a:xfrm>
            <a:off x="6019264" y="1990281"/>
            <a:ext cx="2262943" cy="1050925"/>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学习</a:t>
            </a: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Excel</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数据处理的技能技巧，提升工作效率。</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3" name="文本框 42"/>
          <p:cNvSpPr txBox="1"/>
          <p:nvPr/>
        </p:nvSpPr>
        <p:spPr>
          <a:xfrm>
            <a:off x="3622847" y="4149245"/>
            <a:ext cx="2262943" cy="1050925"/>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利用空余时间丰富自己的专业知识，为工作做好铺垫。</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4" name="文本框 43"/>
          <p:cNvSpPr txBox="1"/>
          <p:nvPr/>
        </p:nvSpPr>
        <p:spPr>
          <a:xfrm>
            <a:off x="8557147" y="4149245"/>
            <a:ext cx="2262943" cy="730885"/>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不断充实自己，提高自己沟通协调能力。</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3" name="矩形 80"/>
          <p:cNvSpPr>
            <a:spLocks noChangeArrowheads="1"/>
          </p:cNvSpPr>
          <p:nvPr/>
        </p:nvSpPr>
        <p:spPr bwMode="auto">
          <a:xfrm>
            <a:off x="834952" y="3551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下一步工作计划</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 presetClass="entr" presetSubtype="2" fill="hold" grpId="0" nodeType="afterEffect" p14:presetBounceEnd="60000">
                                      <p:stCondLst>
                                        <p:cond delay="0"/>
                                      </p:stCondLst>
                                      <p:childTnLst>
                                        <p:set>
                                          <p:cBhvr>
                                            <p:cTn id="10" dur="1" fill="hold">
                                              <p:stCondLst>
                                                <p:cond delay="0"/>
                                              </p:stCondLst>
                                            </p:cTn>
                                            <p:tgtEl>
                                              <p:spTgt spid="6147"/>
                                            </p:tgtEl>
                                            <p:attrNameLst>
                                              <p:attrName>style.visibility</p:attrName>
                                            </p:attrNameLst>
                                          </p:cBhvr>
                                          <p:to>
                                            <p:strVal val="visible"/>
                                          </p:to>
                                        </p:set>
                                        <p:anim calcmode="lin" valueType="num" p14:bounceEnd="60000">
                                          <p:cBhvr additive="base">
                                            <p:cTn id="11" dur="750" fill="hold"/>
                                            <p:tgtEl>
                                              <p:spTgt spid="6147"/>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614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200"/>
                                      </p:stCondLst>
                                      <p:childTnLst>
                                        <p:set>
                                          <p:cBhvr>
                                            <p:cTn id="14" dur="1" fill="hold">
                                              <p:stCondLst>
                                                <p:cond delay="0"/>
                                              </p:stCondLst>
                                            </p:cTn>
                                            <p:tgtEl>
                                              <p:spTgt spid="6163"/>
                                            </p:tgtEl>
                                            <p:attrNameLst>
                                              <p:attrName>style.visibility</p:attrName>
                                            </p:attrNameLst>
                                          </p:cBhvr>
                                          <p:to>
                                            <p:strVal val="visible"/>
                                          </p:to>
                                        </p:set>
                                        <p:anim calcmode="lin" valueType="num" p14:bounceEnd="60000">
                                          <p:cBhvr additive="base">
                                            <p:cTn id="15" dur="750" fill="hold"/>
                                            <p:tgtEl>
                                              <p:spTgt spid="6163"/>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616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300"/>
                                      </p:stCondLst>
                                      <p:childTnLst>
                                        <p:set>
                                          <p:cBhvr>
                                            <p:cTn id="18" dur="1" fill="hold">
                                              <p:stCondLst>
                                                <p:cond delay="0"/>
                                              </p:stCondLst>
                                            </p:cTn>
                                            <p:tgtEl>
                                              <p:spTgt spid="6166"/>
                                            </p:tgtEl>
                                            <p:attrNameLst>
                                              <p:attrName>style.visibility</p:attrName>
                                            </p:attrNameLst>
                                          </p:cBhvr>
                                          <p:to>
                                            <p:strVal val="visible"/>
                                          </p:to>
                                        </p:set>
                                        <p:anim calcmode="lin" valueType="num" p14:bounceEnd="60000">
                                          <p:cBhvr additive="base">
                                            <p:cTn id="19" dur="750" fill="hold"/>
                                            <p:tgtEl>
                                              <p:spTgt spid="6166"/>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616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400"/>
                                      </p:stCondLst>
                                      <p:childTnLst>
                                        <p:set>
                                          <p:cBhvr>
                                            <p:cTn id="22" dur="1" fill="hold">
                                              <p:stCondLst>
                                                <p:cond delay="0"/>
                                              </p:stCondLst>
                                            </p:cTn>
                                            <p:tgtEl>
                                              <p:spTgt spid="6174"/>
                                            </p:tgtEl>
                                            <p:attrNameLst>
                                              <p:attrName>style.visibility</p:attrName>
                                            </p:attrNameLst>
                                          </p:cBhvr>
                                          <p:to>
                                            <p:strVal val="visible"/>
                                          </p:to>
                                        </p:set>
                                        <p:anim calcmode="lin" valueType="num" p14:bounceEnd="60000">
                                          <p:cBhvr additive="base">
                                            <p:cTn id="23" dur="750" fill="hold"/>
                                            <p:tgtEl>
                                              <p:spTgt spid="6174"/>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617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1100"/>
                                      </p:stCondLst>
                                      <p:childTnLst>
                                        <p:set>
                                          <p:cBhvr>
                                            <p:cTn id="26" dur="1" fill="hold">
                                              <p:stCondLst>
                                                <p:cond delay="0"/>
                                              </p:stCondLst>
                                            </p:cTn>
                                            <p:tgtEl>
                                              <p:spTgt spid="6176"/>
                                            </p:tgtEl>
                                            <p:attrNameLst>
                                              <p:attrName>style.visibility</p:attrName>
                                            </p:attrNameLst>
                                          </p:cBhvr>
                                          <p:to>
                                            <p:strVal val="visible"/>
                                          </p:to>
                                        </p:set>
                                        <p:anim calcmode="lin" valueType="num" p14:bounceEnd="60000">
                                          <p:cBhvr additive="base">
                                            <p:cTn id="27" dur="750" fill="hold"/>
                                            <p:tgtEl>
                                              <p:spTgt spid="6176"/>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617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1200"/>
                                      </p:stCondLst>
                                      <p:childTnLst>
                                        <p:set>
                                          <p:cBhvr>
                                            <p:cTn id="30" dur="1" fill="hold">
                                              <p:stCondLst>
                                                <p:cond delay="0"/>
                                              </p:stCondLst>
                                            </p:cTn>
                                            <p:tgtEl>
                                              <p:spTgt spid="6148"/>
                                            </p:tgtEl>
                                            <p:attrNameLst>
                                              <p:attrName>style.visibility</p:attrName>
                                            </p:attrNameLst>
                                          </p:cBhvr>
                                          <p:to>
                                            <p:strVal val="visible"/>
                                          </p:to>
                                        </p:set>
                                        <p:anim calcmode="lin" valueType="num" p14:bounceEnd="60000">
                                          <p:cBhvr additive="base">
                                            <p:cTn id="31" dur="750" fill="hold"/>
                                            <p:tgtEl>
                                              <p:spTgt spid="6148"/>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614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14:presetBounceEnd="60000">
                                      <p:stCondLst>
                                        <p:cond delay="1300"/>
                                      </p:stCondLst>
                                      <p:childTnLst>
                                        <p:set>
                                          <p:cBhvr>
                                            <p:cTn id="34" dur="1" fill="hold">
                                              <p:stCondLst>
                                                <p:cond delay="0"/>
                                              </p:stCondLst>
                                            </p:cTn>
                                            <p:tgtEl>
                                              <p:spTgt spid="6159"/>
                                            </p:tgtEl>
                                            <p:attrNameLst>
                                              <p:attrName>style.visibility</p:attrName>
                                            </p:attrNameLst>
                                          </p:cBhvr>
                                          <p:to>
                                            <p:strVal val="visible"/>
                                          </p:to>
                                        </p:set>
                                        <p:anim calcmode="lin" valueType="num" p14:bounceEnd="60000">
                                          <p:cBhvr additive="base">
                                            <p:cTn id="35" dur="750" fill="hold"/>
                                            <p:tgtEl>
                                              <p:spTgt spid="6159"/>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615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1400"/>
                                      </p:stCondLst>
                                      <p:childTnLst>
                                        <p:set>
                                          <p:cBhvr>
                                            <p:cTn id="38" dur="1" fill="hold">
                                              <p:stCondLst>
                                                <p:cond delay="0"/>
                                              </p:stCondLst>
                                            </p:cTn>
                                            <p:tgtEl>
                                              <p:spTgt spid="6167"/>
                                            </p:tgtEl>
                                            <p:attrNameLst>
                                              <p:attrName>style.visibility</p:attrName>
                                            </p:attrNameLst>
                                          </p:cBhvr>
                                          <p:to>
                                            <p:strVal val="visible"/>
                                          </p:to>
                                        </p:set>
                                        <p:anim calcmode="lin" valueType="num" p14:bounceEnd="60000">
                                          <p:cBhvr additive="base">
                                            <p:cTn id="39" dur="750" fill="hold"/>
                                            <p:tgtEl>
                                              <p:spTgt spid="6167"/>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6167"/>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2400"/>
                                      </p:stCondLst>
                                      <p:childTnLst>
                                        <p:set>
                                          <p:cBhvr>
                                            <p:cTn id="42" dur="1" fill="hold">
                                              <p:stCondLst>
                                                <p:cond delay="0"/>
                                              </p:stCondLst>
                                            </p:cTn>
                                            <p:tgtEl>
                                              <p:spTgt spid="6149"/>
                                            </p:tgtEl>
                                            <p:attrNameLst>
                                              <p:attrName>style.visibility</p:attrName>
                                            </p:attrNameLst>
                                          </p:cBhvr>
                                          <p:to>
                                            <p:strVal val="visible"/>
                                          </p:to>
                                        </p:set>
                                        <p:anim calcmode="lin" valueType="num" p14:bounceEnd="60000">
                                          <p:cBhvr additive="base">
                                            <p:cTn id="43" dur="750" fill="hold"/>
                                            <p:tgtEl>
                                              <p:spTgt spid="6149"/>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614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14:presetBounceEnd="60000">
                                      <p:stCondLst>
                                        <p:cond delay="2500"/>
                                      </p:stCondLst>
                                      <p:childTnLst>
                                        <p:set>
                                          <p:cBhvr>
                                            <p:cTn id="46" dur="1" fill="hold">
                                              <p:stCondLst>
                                                <p:cond delay="0"/>
                                              </p:stCondLst>
                                            </p:cTn>
                                            <p:tgtEl>
                                              <p:spTgt spid="6151"/>
                                            </p:tgtEl>
                                            <p:attrNameLst>
                                              <p:attrName>style.visibility</p:attrName>
                                            </p:attrNameLst>
                                          </p:cBhvr>
                                          <p:to>
                                            <p:strVal val="visible"/>
                                          </p:to>
                                        </p:set>
                                        <p:anim calcmode="lin" valueType="num" p14:bounceEnd="60000">
                                          <p:cBhvr additive="base">
                                            <p:cTn id="47" dur="750" fill="hold"/>
                                            <p:tgtEl>
                                              <p:spTgt spid="6151"/>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6151"/>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2600"/>
                                      </p:stCondLst>
                                      <p:childTnLst>
                                        <p:set>
                                          <p:cBhvr>
                                            <p:cTn id="50" dur="1" fill="hold">
                                              <p:stCondLst>
                                                <p:cond delay="0"/>
                                              </p:stCondLst>
                                            </p:cTn>
                                            <p:tgtEl>
                                              <p:spTgt spid="6168"/>
                                            </p:tgtEl>
                                            <p:attrNameLst>
                                              <p:attrName>style.visibility</p:attrName>
                                            </p:attrNameLst>
                                          </p:cBhvr>
                                          <p:to>
                                            <p:strVal val="visible"/>
                                          </p:to>
                                        </p:set>
                                        <p:anim calcmode="lin" valueType="num" p14:bounceEnd="60000">
                                          <p:cBhvr additive="base">
                                            <p:cTn id="51" dur="750" fill="hold"/>
                                            <p:tgtEl>
                                              <p:spTgt spid="6168"/>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616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14:presetBounceEnd="60000">
                                      <p:stCondLst>
                                        <p:cond delay="2700"/>
                                      </p:stCondLst>
                                      <p:childTnLst>
                                        <p:set>
                                          <p:cBhvr>
                                            <p:cTn id="54" dur="1" fill="hold">
                                              <p:stCondLst>
                                                <p:cond delay="0"/>
                                              </p:stCondLst>
                                            </p:cTn>
                                            <p:tgtEl>
                                              <p:spTgt spid="6175"/>
                                            </p:tgtEl>
                                            <p:attrNameLst>
                                              <p:attrName>style.visibility</p:attrName>
                                            </p:attrNameLst>
                                          </p:cBhvr>
                                          <p:to>
                                            <p:strVal val="visible"/>
                                          </p:to>
                                        </p:set>
                                        <p:anim calcmode="lin" valueType="num" p14:bounceEnd="60000">
                                          <p:cBhvr additive="base">
                                            <p:cTn id="55" dur="750" fill="hold"/>
                                            <p:tgtEl>
                                              <p:spTgt spid="6175"/>
                                            </p:tgtEl>
                                            <p:attrNameLst>
                                              <p:attrName>ppt_x</p:attrName>
                                            </p:attrNameLst>
                                          </p:cBhvr>
                                          <p:tavLst>
                                            <p:tav tm="0">
                                              <p:val>
                                                <p:strVal val="1+#ppt_w/2"/>
                                              </p:val>
                                            </p:tav>
                                            <p:tav tm="100000">
                                              <p:val>
                                                <p:strVal val="#ppt_x"/>
                                              </p:val>
                                            </p:tav>
                                          </p:tavLst>
                                        </p:anim>
                                        <p:anim calcmode="lin" valueType="num" p14:bounceEnd="60000">
                                          <p:cBhvr additive="base">
                                            <p:cTn id="56" dur="750" fill="hold"/>
                                            <p:tgtEl>
                                              <p:spTgt spid="6175"/>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14:presetBounceEnd="60000">
                                      <p:stCondLst>
                                        <p:cond delay="3400"/>
                                      </p:stCondLst>
                                      <p:childTnLst>
                                        <p:set>
                                          <p:cBhvr>
                                            <p:cTn id="58" dur="1" fill="hold">
                                              <p:stCondLst>
                                                <p:cond delay="0"/>
                                              </p:stCondLst>
                                            </p:cTn>
                                            <p:tgtEl>
                                              <p:spTgt spid="6177"/>
                                            </p:tgtEl>
                                            <p:attrNameLst>
                                              <p:attrName>style.visibility</p:attrName>
                                            </p:attrNameLst>
                                          </p:cBhvr>
                                          <p:to>
                                            <p:strVal val="visible"/>
                                          </p:to>
                                        </p:set>
                                        <p:anim calcmode="lin" valueType="num" p14:bounceEnd="60000">
                                          <p:cBhvr additive="base">
                                            <p:cTn id="59" dur="750" fill="hold"/>
                                            <p:tgtEl>
                                              <p:spTgt spid="6177"/>
                                            </p:tgtEl>
                                            <p:attrNameLst>
                                              <p:attrName>ppt_x</p:attrName>
                                            </p:attrNameLst>
                                          </p:cBhvr>
                                          <p:tavLst>
                                            <p:tav tm="0">
                                              <p:val>
                                                <p:strVal val="1+#ppt_w/2"/>
                                              </p:val>
                                            </p:tav>
                                            <p:tav tm="100000">
                                              <p:val>
                                                <p:strVal val="#ppt_x"/>
                                              </p:val>
                                            </p:tav>
                                          </p:tavLst>
                                        </p:anim>
                                        <p:anim calcmode="lin" valueType="num" p14:bounceEnd="60000">
                                          <p:cBhvr additive="base">
                                            <p:cTn id="60" dur="750" fill="hold"/>
                                            <p:tgtEl>
                                              <p:spTgt spid="6177"/>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14:presetBounceEnd="60000">
                                      <p:stCondLst>
                                        <p:cond delay="3500"/>
                                      </p:stCondLst>
                                      <p:childTnLst>
                                        <p:set>
                                          <p:cBhvr>
                                            <p:cTn id="62" dur="1" fill="hold">
                                              <p:stCondLst>
                                                <p:cond delay="0"/>
                                              </p:stCondLst>
                                            </p:cTn>
                                            <p:tgtEl>
                                              <p:spTgt spid="6150"/>
                                            </p:tgtEl>
                                            <p:attrNameLst>
                                              <p:attrName>style.visibility</p:attrName>
                                            </p:attrNameLst>
                                          </p:cBhvr>
                                          <p:to>
                                            <p:strVal val="visible"/>
                                          </p:to>
                                        </p:set>
                                        <p:anim calcmode="lin" valueType="num" p14:bounceEnd="60000">
                                          <p:cBhvr additive="base">
                                            <p:cTn id="63" dur="750" fill="hold"/>
                                            <p:tgtEl>
                                              <p:spTgt spid="6150"/>
                                            </p:tgtEl>
                                            <p:attrNameLst>
                                              <p:attrName>ppt_x</p:attrName>
                                            </p:attrNameLst>
                                          </p:cBhvr>
                                          <p:tavLst>
                                            <p:tav tm="0">
                                              <p:val>
                                                <p:strVal val="1+#ppt_w/2"/>
                                              </p:val>
                                            </p:tav>
                                            <p:tav tm="100000">
                                              <p:val>
                                                <p:strVal val="#ppt_x"/>
                                              </p:val>
                                            </p:tav>
                                          </p:tavLst>
                                        </p:anim>
                                        <p:anim calcmode="lin" valueType="num" p14:bounceEnd="60000">
                                          <p:cBhvr additive="base">
                                            <p:cTn id="64" dur="750" fill="hold"/>
                                            <p:tgtEl>
                                              <p:spTgt spid="6150"/>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14:presetBounceEnd="60000">
                                      <p:stCondLst>
                                        <p:cond delay="3600"/>
                                      </p:stCondLst>
                                      <p:childTnLst>
                                        <p:set>
                                          <p:cBhvr>
                                            <p:cTn id="66" dur="1" fill="hold">
                                              <p:stCondLst>
                                                <p:cond delay="0"/>
                                              </p:stCondLst>
                                            </p:cTn>
                                            <p:tgtEl>
                                              <p:spTgt spid="6155"/>
                                            </p:tgtEl>
                                            <p:attrNameLst>
                                              <p:attrName>style.visibility</p:attrName>
                                            </p:attrNameLst>
                                          </p:cBhvr>
                                          <p:to>
                                            <p:strVal val="visible"/>
                                          </p:to>
                                        </p:set>
                                        <p:anim calcmode="lin" valueType="num" p14:bounceEnd="60000">
                                          <p:cBhvr additive="base">
                                            <p:cTn id="67" dur="750" fill="hold"/>
                                            <p:tgtEl>
                                              <p:spTgt spid="6155"/>
                                            </p:tgtEl>
                                            <p:attrNameLst>
                                              <p:attrName>ppt_x</p:attrName>
                                            </p:attrNameLst>
                                          </p:cBhvr>
                                          <p:tavLst>
                                            <p:tav tm="0">
                                              <p:val>
                                                <p:strVal val="1+#ppt_w/2"/>
                                              </p:val>
                                            </p:tav>
                                            <p:tav tm="100000">
                                              <p:val>
                                                <p:strVal val="#ppt_x"/>
                                              </p:val>
                                            </p:tav>
                                          </p:tavLst>
                                        </p:anim>
                                        <p:anim calcmode="lin" valueType="num" p14:bounceEnd="60000">
                                          <p:cBhvr additive="base">
                                            <p:cTn id="68" dur="750" fill="hold"/>
                                            <p:tgtEl>
                                              <p:spTgt spid="6155"/>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14:presetBounceEnd="60000">
                                      <p:stCondLst>
                                        <p:cond delay="3700"/>
                                      </p:stCondLst>
                                      <p:childTnLst>
                                        <p:set>
                                          <p:cBhvr>
                                            <p:cTn id="70" dur="1" fill="hold">
                                              <p:stCondLst>
                                                <p:cond delay="0"/>
                                              </p:stCondLst>
                                            </p:cTn>
                                            <p:tgtEl>
                                              <p:spTgt spid="6169"/>
                                            </p:tgtEl>
                                            <p:attrNameLst>
                                              <p:attrName>style.visibility</p:attrName>
                                            </p:attrNameLst>
                                          </p:cBhvr>
                                          <p:to>
                                            <p:strVal val="visible"/>
                                          </p:to>
                                        </p:set>
                                        <p:anim calcmode="lin" valueType="num" p14:bounceEnd="60000">
                                          <p:cBhvr additive="base">
                                            <p:cTn id="71" dur="750" fill="hold"/>
                                            <p:tgtEl>
                                              <p:spTgt spid="6169"/>
                                            </p:tgtEl>
                                            <p:attrNameLst>
                                              <p:attrName>ppt_x</p:attrName>
                                            </p:attrNameLst>
                                          </p:cBhvr>
                                          <p:tavLst>
                                            <p:tav tm="0">
                                              <p:val>
                                                <p:strVal val="1+#ppt_w/2"/>
                                              </p:val>
                                            </p:tav>
                                            <p:tav tm="100000">
                                              <p:val>
                                                <p:strVal val="#ppt_x"/>
                                              </p:val>
                                            </p:tav>
                                          </p:tavLst>
                                        </p:anim>
                                        <p:anim calcmode="lin" valueType="num" p14:bounceEnd="60000">
                                          <p:cBhvr additive="base">
                                            <p:cTn id="72" dur="750" fill="hold"/>
                                            <p:tgtEl>
                                              <p:spTgt spid="6169"/>
                                            </p:tgtEl>
                                            <p:attrNameLst>
                                              <p:attrName>ppt_y</p:attrName>
                                            </p:attrNameLst>
                                          </p:cBhvr>
                                          <p:tavLst>
                                            <p:tav tm="0">
                                              <p:val>
                                                <p:strVal val="#ppt_y"/>
                                              </p:val>
                                            </p:tav>
                                            <p:tav tm="100000">
                                              <p:val>
                                                <p:strVal val="#ppt_y"/>
                                              </p:val>
                                            </p:tav>
                                          </p:tavLst>
                                        </p:anim>
                                      </p:childTnLst>
                                    </p:cTn>
                                  </p:par>
                                </p:childTnLst>
                              </p:cTn>
                            </p:par>
                            <p:par>
                              <p:cTn id="73" fill="hold">
                                <p:stCondLst>
                                  <p:cond delay="1500"/>
                                </p:stCondLst>
                                <p:childTnLst>
                                  <p:par>
                                    <p:cTn id="74" presetID="47"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1000"/>
                                            <p:tgtEl>
                                              <p:spTgt spid="41"/>
                                            </p:tgtEl>
                                          </p:cBhvr>
                                        </p:animEffect>
                                        <p:anim calcmode="lin" valueType="num">
                                          <p:cBhvr>
                                            <p:cTn id="77" dur="1000" fill="hold"/>
                                            <p:tgtEl>
                                              <p:spTgt spid="41"/>
                                            </p:tgtEl>
                                            <p:attrNameLst>
                                              <p:attrName>ppt_x</p:attrName>
                                            </p:attrNameLst>
                                          </p:cBhvr>
                                          <p:tavLst>
                                            <p:tav tm="0">
                                              <p:val>
                                                <p:strVal val="#ppt_x"/>
                                              </p:val>
                                            </p:tav>
                                            <p:tav tm="100000">
                                              <p:val>
                                                <p:strVal val="#ppt_x"/>
                                              </p:val>
                                            </p:tav>
                                          </p:tavLst>
                                        </p:anim>
                                        <p:anim calcmode="lin" valueType="num">
                                          <p:cBhvr>
                                            <p:cTn id="78" dur="1000" fill="hold"/>
                                            <p:tgtEl>
                                              <p:spTgt spid="41"/>
                                            </p:tgtEl>
                                            <p:attrNameLst>
                                              <p:attrName>ppt_y</p:attrName>
                                            </p:attrNameLst>
                                          </p:cBhvr>
                                          <p:tavLst>
                                            <p:tav tm="0">
                                              <p:val>
                                                <p:strVal val="#ppt_y-.1"/>
                                              </p:val>
                                            </p:tav>
                                            <p:tav tm="100000">
                                              <p:val>
                                                <p:strVal val="#ppt_y"/>
                                              </p:val>
                                            </p:tav>
                                          </p:tavLst>
                                        </p:anim>
                                      </p:childTnLst>
                                    </p:cTn>
                                  </p:par>
                                </p:childTnLst>
                              </p:cTn>
                            </p:par>
                            <p:par>
                              <p:cTn id="79" fill="hold">
                                <p:stCondLst>
                                  <p:cond delay="2500"/>
                                </p:stCondLst>
                                <p:childTnLst>
                                  <p:par>
                                    <p:cTn id="80" presetID="42" presetClass="entr" presetSubtype="0"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1000"/>
                                            <p:tgtEl>
                                              <p:spTgt spid="43"/>
                                            </p:tgtEl>
                                          </p:cBhvr>
                                        </p:animEffect>
                                        <p:anim calcmode="lin" valueType="num">
                                          <p:cBhvr>
                                            <p:cTn id="83" dur="1000" fill="hold"/>
                                            <p:tgtEl>
                                              <p:spTgt spid="43"/>
                                            </p:tgtEl>
                                            <p:attrNameLst>
                                              <p:attrName>ppt_x</p:attrName>
                                            </p:attrNameLst>
                                          </p:cBhvr>
                                          <p:tavLst>
                                            <p:tav tm="0">
                                              <p:val>
                                                <p:strVal val="#ppt_x"/>
                                              </p:val>
                                            </p:tav>
                                            <p:tav tm="100000">
                                              <p:val>
                                                <p:strVal val="#ppt_x"/>
                                              </p:val>
                                            </p:tav>
                                          </p:tavLst>
                                        </p:anim>
                                        <p:anim calcmode="lin" valueType="num">
                                          <p:cBhvr>
                                            <p:cTn id="84" dur="1000" fill="hold"/>
                                            <p:tgtEl>
                                              <p:spTgt spid="43"/>
                                            </p:tgtEl>
                                            <p:attrNameLst>
                                              <p:attrName>ppt_y</p:attrName>
                                            </p:attrNameLst>
                                          </p:cBhvr>
                                          <p:tavLst>
                                            <p:tav tm="0">
                                              <p:val>
                                                <p:strVal val="#ppt_y+.1"/>
                                              </p:val>
                                            </p:tav>
                                            <p:tav tm="100000">
                                              <p:val>
                                                <p:strVal val="#ppt_y"/>
                                              </p:val>
                                            </p:tav>
                                          </p:tavLst>
                                        </p:anim>
                                      </p:childTnLst>
                                    </p:cTn>
                                  </p:par>
                                </p:childTnLst>
                              </p:cTn>
                            </p:par>
                            <p:par>
                              <p:cTn id="85" fill="hold">
                                <p:stCondLst>
                                  <p:cond delay="3500"/>
                                </p:stCondLst>
                                <p:childTnLst>
                                  <p:par>
                                    <p:cTn id="86" presetID="47" presetClass="entr" presetSubtype="0" fill="hold" grpId="0"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1000"/>
                                            <p:tgtEl>
                                              <p:spTgt spid="42"/>
                                            </p:tgtEl>
                                          </p:cBhvr>
                                        </p:animEffect>
                                        <p:anim calcmode="lin" valueType="num">
                                          <p:cBhvr>
                                            <p:cTn id="89" dur="1000" fill="hold"/>
                                            <p:tgtEl>
                                              <p:spTgt spid="42"/>
                                            </p:tgtEl>
                                            <p:attrNameLst>
                                              <p:attrName>ppt_x</p:attrName>
                                            </p:attrNameLst>
                                          </p:cBhvr>
                                          <p:tavLst>
                                            <p:tav tm="0">
                                              <p:val>
                                                <p:strVal val="#ppt_x"/>
                                              </p:val>
                                            </p:tav>
                                            <p:tav tm="100000">
                                              <p:val>
                                                <p:strVal val="#ppt_x"/>
                                              </p:val>
                                            </p:tav>
                                          </p:tavLst>
                                        </p:anim>
                                        <p:anim calcmode="lin" valueType="num">
                                          <p:cBhvr>
                                            <p:cTn id="90" dur="1000" fill="hold"/>
                                            <p:tgtEl>
                                              <p:spTgt spid="42"/>
                                            </p:tgtEl>
                                            <p:attrNameLst>
                                              <p:attrName>ppt_y</p:attrName>
                                            </p:attrNameLst>
                                          </p:cBhvr>
                                          <p:tavLst>
                                            <p:tav tm="0">
                                              <p:val>
                                                <p:strVal val="#ppt_y-.1"/>
                                              </p:val>
                                            </p:tav>
                                            <p:tav tm="100000">
                                              <p:val>
                                                <p:strVal val="#ppt_y"/>
                                              </p:val>
                                            </p:tav>
                                          </p:tavLst>
                                        </p:anim>
                                      </p:childTnLst>
                                    </p:cTn>
                                  </p:par>
                                </p:childTnLst>
                              </p:cTn>
                            </p:par>
                            <p:par>
                              <p:cTn id="91" fill="hold">
                                <p:stCondLst>
                                  <p:cond delay="4500"/>
                                </p:stCondLst>
                                <p:childTnLst>
                                  <p:par>
                                    <p:cTn id="92" presetID="42" presetClass="entr" presetSubtype="0"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1000"/>
                                            <p:tgtEl>
                                              <p:spTgt spid="44"/>
                                            </p:tgtEl>
                                          </p:cBhvr>
                                        </p:animEffect>
                                        <p:anim calcmode="lin" valueType="num">
                                          <p:cBhvr>
                                            <p:cTn id="95" dur="1000" fill="hold"/>
                                            <p:tgtEl>
                                              <p:spTgt spid="44"/>
                                            </p:tgtEl>
                                            <p:attrNameLst>
                                              <p:attrName>ppt_x</p:attrName>
                                            </p:attrNameLst>
                                          </p:cBhvr>
                                          <p:tavLst>
                                            <p:tav tm="0">
                                              <p:val>
                                                <p:strVal val="#ppt_x"/>
                                              </p:val>
                                            </p:tav>
                                            <p:tav tm="100000">
                                              <p:val>
                                                <p:strVal val="#ppt_x"/>
                                              </p:val>
                                            </p:tav>
                                          </p:tavLst>
                                        </p:anim>
                                        <p:anim calcmode="lin" valueType="num">
                                          <p:cBhvr>
                                            <p:cTn id="9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8" grpId="0" animBg="1"/>
          <p:bldP spid="6149" grpId="0" animBg="1"/>
          <p:bldP spid="6150" grpId="0" animBg="1"/>
          <p:bldP spid="6166" grpId="0" bldLvl="0" animBg="1"/>
          <p:bldP spid="6167" grpId="0" bldLvl="0" animBg="1"/>
          <p:bldP spid="6168" grpId="0" bldLvl="0" animBg="1"/>
          <p:bldP spid="6169" grpId="0" bldLvl="0" animBg="1"/>
          <p:bldP spid="6174" grpId="0"/>
          <p:bldP spid="6175" grpId="0"/>
          <p:bldP spid="6176" grpId="0"/>
          <p:bldP spid="6177" grpId="0"/>
          <p:bldP spid="41" grpId="0"/>
          <p:bldP spid="42" grpId="0"/>
          <p:bldP spid="43" grpId="0"/>
          <p:bldP spid="44" grpId="0"/>
          <p:bldP spid="3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6147"/>
                                            </p:tgtEl>
                                            <p:attrNameLst>
                                              <p:attrName>style.visibility</p:attrName>
                                            </p:attrNameLst>
                                          </p:cBhvr>
                                          <p:to>
                                            <p:strVal val="visible"/>
                                          </p:to>
                                        </p:set>
                                        <p:anim calcmode="lin" valueType="num">
                                          <p:cBhvr additive="base">
                                            <p:cTn id="11" dur="750" fill="hold"/>
                                            <p:tgtEl>
                                              <p:spTgt spid="6147"/>
                                            </p:tgtEl>
                                            <p:attrNameLst>
                                              <p:attrName>ppt_x</p:attrName>
                                            </p:attrNameLst>
                                          </p:cBhvr>
                                          <p:tavLst>
                                            <p:tav tm="0">
                                              <p:val>
                                                <p:strVal val="1+#ppt_w/2"/>
                                              </p:val>
                                            </p:tav>
                                            <p:tav tm="100000">
                                              <p:val>
                                                <p:strVal val="#ppt_x"/>
                                              </p:val>
                                            </p:tav>
                                          </p:tavLst>
                                        </p:anim>
                                        <p:anim calcmode="lin" valueType="num">
                                          <p:cBhvr additive="base">
                                            <p:cTn id="12" dur="750" fill="hold"/>
                                            <p:tgtEl>
                                              <p:spTgt spid="614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00"/>
                                      </p:stCondLst>
                                      <p:childTnLst>
                                        <p:set>
                                          <p:cBhvr>
                                            <p:cTn id="14" dur="1" fill="hold">
                                              <p:stCondLst>
                                                <p:cond delay="0"/>
                                              </p:stCondLst>
                                            </p:cTn>
                                            <p:tgtEl>
                                              <p:spTgt spid="6163"/>
                                            </p:tgtEl>
                                            <p:attrNameLst>
                                              <p:attrName>style.visibility</p:attrName>
                                            </p:attrNameLst>
                                          </p:cBhvr>
                                          <p:to>
                                            <p:strVal val="visible"/>
                                          </p:to>
                                        </p:set>
                                        <p:anim calcmode="lin" valueType="num">
                                          <p:cBhvr additive="base">
                                            <p:cTn id="15" dur="750" fill="hold"/>
                                            <p:tgtEl>
                                              <p:spTgt spid="6163"/>
                                            </p:tgtEl>
                                            <p:attrNameLst>
                                              <p:attrName>ppt_x</p:attrName>
                                            </p:attrNameLst>
                                          </p:cBhvr>
                                          <p:tavLst>
                                            <p:tav tm="0">
                                              <p:val>
                                                <p:strVal val="1+#ppt_w/2"/>
                                              </p:val>
                                            </p:tav>
                                            <p:tav tm="100000">
                                              <p:val>
                                                <p:strVal val="#ppt_x"/>
                                              </p:val>
                                            </p:tav>
                                          </p:tavLst>
                                        </p:anim>
                                        <p:anim calcmode="lin" valueType="num">
                                          <p:cBhvr additive="base">
                                            <p:cTn id="16" dur="750" fill="hold"/>
                                            <p:tgtEl>
                                              <p:spTgt spid="616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300"/>
                                      </p:stCondLst>
                                      <p:childTnLst>
                                        <p:set>
                                          <p:cBhvr>
                                            <p:cTn id="18" dur="1" fill="hold">
                                              <p:stCondLst>
                                                <p:cond delay="0"/>
                                              </p:stCondLst>
                                            </p:cTn>
                                            <p:tgtEl>
                                              <p:spTgt spid="6166"/>
                                            </p:tgtEl>
                                            <p:attrNameLst>
                                              <p:attrName>style.visibility</p:attrName>
                                            </p:attrNameLst>
                                          </p:cBhvr>
                                          <p:to>
                                            <p:strVal val="visible"/>
                                          </p:to>
                                        </p:set>
                                        <p:anim calcmode="lin" valueType="num">
                                          <p:cBhvr additive="base">
                                            <p:cTn id="19" dur="750" fill="hold"/>
                                            <p:tgtEl>
                                              <p:spTgt spid="6166"/>
                                            </p:tgtEl>
                                            <p:attrNameLst>
                                              <p:attrName>ppt_x</p:attrName>
                                            </p:attrNameLst>
                                          </p:cBhvr>
                                          <p:tavLst>
                                            <p:tav tm="0">
                                              <p:val>
                                                <p:strVal val="1+#ppt_w/2"/>
                                              </p:val>
                                            </p:tav>
                                            <p:tav tm="100000">
                                              <p:val>
                                                <p:strVal val="#ppt_x"/>
                                              </p:val>
                                            </p:tav>
                                          </p:tavLst>
                                        </p:anim>
                                        <p:anim calcmode="lin" valueType="num">
                                          <p:cBhvr additive="base">
                                            <p:cTn id="20" dur="750" fill="hold"/>
                                            <p:tgtEl>
                                              <p:spTgt spid="616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400"/>
                                      </p:stCondLst>
                                      <p:childTnLst>
                                        <p:set>
                                          <p:cBhvr>
                                            <p:cTn id="22" dur="1" fill="hold">
                                              <p:stCondLst>
                                                <p:cond delay="0"/>
                                              </p:stCondLst>
                                            </p:cTn>
                                            <p:tgtEl>
                                              <p:spTgt spid="6174"/>
                                            </p:tgtEl>
                                            <p:attrNameLst>
                                              <p:attrName>style.visibility</p:attrName>
                                            </p:attrNameLst>
                                          </p:cBhvr>
                                          <p:to>
                                            <p:strVal val="visible"/>
                                          </p:to>
                                        </p:set>
                                        <p:anim calcmode="lin" valueType="num">
                                          <p:cBhvr additive="base">
                                            <p:cTn id="23" dur="750" fill="hold"/>
                                            <p:tgtEl>
                                              <p:spTgt spid="6174"/>
                                            </p:tgtEl>
                                            <p:attrNameLst>
                                              <p:attrName>ppt_x</p:attrName>
                                            </p:attrNameLst>
                                          </p:cBhvr>
                                          <p:tavLst>
                                            <p:tav tm="0">
                                              <p:val>
                                                <p:strVal val="1+#ppt_w/2"/>
                                              </p:val>
                                            </p:tav>
                                            <p:tav tm="100000">
                                              <p:val>
                                                <p:strVal val="#ppt_x"/>
                                              </p:val>
                                            </p:tav>
                                          </p:tavLst>
                                        </p:anim>
                                        <p:anim calcmode="lin" valueType="num">
                                          <p:cBhvr additive="base">
                                            <p:cTn id="24" dur="750" fill="hold"/>
                                            <p:tgtEl>
                                              <p:spTgt spid="617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100"/>
                                      </p:stCondLst>
                                      <p:childTnLst>
                                        <p:set>
                                          <p:cBhvr>
                                            <p:cTn id="26" dur="1" fill="hold">
                                              <p:stCondLst>
                                                <p:cond delay="0"/>
                                              </p:stCondLst>
                                            </p:cTn>
                                            <p:tgtEl>
                                              <p:spTgt spid="6176"/>
                                            </p:tgtEl>
                                            <p:attrNameLst>
                                              <p:attrName>style.visibility</p:attrName>
                                            </p:attrNameLst>
                                          </p:cBhvr>
                                          <p:to>
                                            <p:strVal val="visible"/>
                                          </p:to>
                                        </p:set>
                                        <p:anim calcmode="lin" valueType="num">
                                          <p:cBhvr additive="base">
                                            <p:cTn id="27" dur="750" fill="hold"/>
                                            <p:tgtEl>
                                              <p:spTgt spid="6176"/>
                                            </p:tgtEl>
                                            <p:attrNameLst>
                                              <p:attrName>ppt_x</p:attrName>
                                            </p:attrNameLst>
                                          </p:cBhvr>
                                          <p:tavLst>
                                            <p:tav tm="0">
                                              <p:val>
                                                <p:strVal val="1+#ppt_w/2"/>
                                              </p:val>
                                            </p:tav>
                                            <p:tav tm="100000">
                                              <p:val>
                                                <p:strVal val="#ppt_x"/>
                                              </p:val>
                                            </p:tav>
                                          </p:tavLst>
                                        </p:anim>
                                        <p:anim calcmode="lin" valueType="num">
                                          <p:cBhvr additive="base">
                                            <p:cTn id="28" dur="750" fill="hold"/>
                                            <p:tgtEl>
                                              <p:spTgt spid="617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200"/>
                                      </p:stCondLst>
                                      <p:childTnLst>
                                        <p:set>
                                          <p:cBhvr>
                                            <p:cTn id="30" dur="1" fill="hold">
                                              <p:stCondLst>
                                                <p:cond delay="0"/>
                                              </p:stCondLst>
                                            </p:cTn>
                                            <p:tgtEl>
                                              <p:spTgt spid="6148"/>
                                            </p:tgtEl>
                                            <p:attrNameLst>
                                              <p:attrName>style.visibility</p:attrName>
                                            </p:attrNameLst>
                                          </p:cBhvr>
                                          <p:to>
                                            <p:strVal val="visible"/>
                                          </p:to>
                                        </p:set>
                                        <p:anim calcmode="lin" valueType="num">
                                          <p:cBhvr additive="base">
                                            <p:cTn id="31" dur="750" fill="hold"/>
                                            <p:tgtEl>
                                              <p:spTgt spid="6148"/>
                                            </p:tgtEl>
                                            <p:attrNameLst>
                                              <p:attrName>ppt_x</p:attrName>
                                            </p:attrNameLst>
                                          </p:cBhvr>
                                          <p:tavLst>
                                            <p:tav tm="0">
                                              <p:val>
                                                <p:strVal val="1+#ppt_w/2"/>
                                              </p:val>
                                            </p:tav>
                                            <p:tav tm="100000">
                                              <p:val>
                                                <p:strVal val="#ppt_x"/>
                                              </p:val>
                                            </p:tav>
                                          </p:tavLst>
                                        </p:anim>
                                        <p:anim calcmode="lin" valueType="num">
                                          <p:cBhvr additive="base">
                                            <p:cTn id="32" dur="750" fill="hold"/>
                                            <p:tgtEl>
                                              <p:spTgt spid="614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1300"/>
                                      </p:stCondLst>
                                      <p:childTnLst>
                                        <p:set>
                                          <p:cBhvr>
                                            <p:cTn id="34" dur="1" fill="hold">
                                              <p:stCondLst>
                                                <p:cond delay="0"/>
                                              </p:stCondLst>
                                            </p:cTn>
                                            <p:tgtEl>
                                              <p:spTgt spid="6159"/>
                                            </p:tgtEl>
                                            <p:attrNameLst>
                                              <p:attrName>style.visibility</p:attrName>
                                            </p:attrNameLst>
                                          </p:cBhvr>
                                          <p:to>
                                            <p:strVal val="visible"/>
                                          </p:to>
                                        </p:set>
                                        <p:anim calcmode="lin" valueType="num">
                                          <p:cBhvr additive="base">
                                            <p:cTn id="35" dur="750" fill="hold"/>
                                            <p:tgtEl>
                                              <p:spTgt spid="6159"/>
                                            </p:tgtEl>
                                            <p:attrNameLst>
                                              <p:attrName>ppt_x</p:attrName>
                                            </p:attrNameLst>
                                          </p:cBhvr>
                                          <p:tavLst>
                                            <p:tav tm="0">
                                              <p:val>
                                                <p:strVal val="1+#ppt_w/2"/>
                                              </p:val>
                                            </p:tav>
                                            <p:tav tm="100000">
                                              <p:val>
                                                <p:strVal val="#ppt_x"/>
                                              </p:val>
                                            </p:tav>
                                          </p:tavLst>
                                        </p:anim>
                                        <p:anim calcmode="lin" valueType="num">
                                          <p:cBhvr additive="base">
                                            <p:cTn id="36" dur="750" fill="hold"/>
                                            <p:tgtEl>
                                              <p:spTgt spid="615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1400"/>
                                      </p:stCondLst>
                                      <p:childTnLst>
                                        <p:set>
                                          <p:cBhvr>
                                            <p:cTn id="38" dur="1" fill="hold">
                                              <p:stCondLst>
                                                <p:cond delay="0"/>
                                              </p:stCondLst>
                                            </p:cTn>
                                            <p:tgtEl>
                                              <p:spTgt spid="6167"/>
                                            </p:tgtEl>
                                            <p:attrNameLst>
                                              <p:attrName>style.visibility</p:attrName>
                                            </p:attrNameLst>
                                          </p:cBhvr>
                                          <p:to>
                                            <p:strVal val="visible"/>
                                          </p:to>
                                        </p:set>
                                        <p:anim calcmode="lin" valueType="num">
                                          <p:cBhvr additive="base">
                                            <p:cTn id="39" dur="750" fill="hold"/>
                                            <p:tgtEl>
                                              <p:spTgt spid="6167"/>
                                            </p:tgtEl>
                                            <p:attrNameLst>
                                              <p:attrName>ppt_x</p:attrName>
                                            </p:attrNameLst>
                                          </p:cBhvr>
                                          <p:tavLst>
                                            <p:tav tm="0">
                                              <p:val>
                                                <p:strVal val="1+#ppt_w/2"/>
                                              </p:val>
                                            </p:tav>
                                            <p:tav tm="100000">
                                              <p:val>
                                                <p:strVal val="#ppt_x"/>
                                              </p:val>
                                            </p:tav>
                                          </p:tavLst>
                                        </p:anim>
                                        <p:anim calcmode="lin" valueType="num">
                                          <p:cBhvr additive="base">
                                            <p:cTn id="40" dur="750" fill="hold"/>
                                            <p:tgtEl>
                                              <p:spTgt spid="6167"/>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2400"/>
                                      </p:stCondLst>
                                      <p:childTnLst>
                                        <p:set>
                                          <p:cBhvr>
                                            <p:cTn id="42" dur="1" fill="hold">
                                              <p:stCondLst>
                                                <p:cond delay="0"/>
                                              </p:stCondLst>
                                            </p:cTn>
                                            <p:tgtEl>
                                              <p:spTgt spid="6149"/>
                                            </p:tgtEl>
                                            <p:attrNameLst>
                                              <p:attrName>style.visibility</p:attrName>
                                            </p:attrNameLst>
                                          </p:cBhvr>
                                          <p:to>
                                            <p:strVal val="visible"/>
                                          </p:to>
                                        </p:set>
                                        <p:anim calcmode="lin" valueType="num">
                                          <p:cBhvr additive="base">
                                            <p:cTn id="43" dur="750" fill="hold"/>
                                            <p:tgtEl>
                                              <p:spTgt spid="6149"/>
                                            </p:tgtEl>
                                            <p:attrNameLst>
                                              <p:attrName>ppt_x</p:attrName>
                                            </p:attrNameLst>
                                          </p:cBhvr>
                                          <p:tavLst>
                                            <p:tav tm="0">
                                              <p:val>
                                                <p:strVal val="1+#ppt_w/2"/>
                                              </p:val>
                                            </p:tav>
                                            <p:tav tm="100000">
                                              <p:val>
                                                <p:strVal val="#ppt_x"/>
                                              </p:val>
                                            </p:tav>
                                          </p:tavLst>
                                        </p:anim>
                                        <p:anim calcmode="lin" valueType="num">
                                          <p:cBhvr additive="base">
                                            <p:cTn id="44" dur="750" fill="hold"/>
                                            <p:tgtEl>
                                              <p:spTgt spid="614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2500"/>
                                      </p:stCondLst>
                                      <p:childTnLst>
                                        <p:set>
                                          <p:cBhvr>
                                            <p:cTn id="46" dur="1" fill="hold">
                                              <p:stCondLst>
                                                <p:cond delay="0"/>
                                              </p:stCondLst>
                                            </p:cTn>
                                            <p:tgtEl>
                                              <p:spTgt spid="6151"/>
                                            </p:tgtEl>
                                            <p:attrNameLst>
                                              <p:attrName>style.visibility</p:attrName>
                                            </p:attrNameLst>
                                          </p:cBhvr>
                                          <p:to>
                                            <p:strVal val="visible"/>
                                          </p:to>
                                        </p:set>
                                        <p:anim calcmode="lin" valueType="num">
                                          <p:cBhvr additive="base">
                                            <p:cTn id="47" dur="750" fill="hold"/>
                                            <p:tgtEl>
                                              <p:spTgt spid="6151"/>
                                            </p:tgtEl>
                                            <p:attrNameLst>
                                              <p:attrName>ppt_x</p:attrName>
                                            </p:attrNameLst>
                                          </p:cBhvr>
                                          <p:tavLst>
                                            <p:tav tm="0">
                                              <p:val>
                                                <p:strVal val="1+#ppt_w/2"/>
                                              </p:val>
                                            </p:tav>
                                            <p:tav tm="100000">
                                              <p:val>
                                                <p:strVal val="#ppt_x"/>
                                              </p:val>
                                            </p:tav>
                                          </p:tavLst>
                                        </p:anim>
                                        <p:anim calcmode="lin" valueType="num">
                                          <p:cBhvr additive="base">
                                            <p:cTn id="48" dur="750" fill="hold"/>
                                            <p:tgtEl>
                                              <p:spTgt spid="6151"/>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600"/>
                                      </p:stCondLst>
                                      <p:childTnLst>
                                        <p:set>
                                          <p:cBhvr>
                                            <p:cTn id="50" dur="1" fill="hold">
                                              <p:stCondLst>
                                                <p:cond delay="0"/>
                                              </p:stCondLst>
                                            </p:cTn>
                                            <p:tgtEl>
                                              <p:spTgt spid="6168"/>
                                            </p:tgtEl>
                                            <p:attrNameLst>
                                              <p:attrName>style.visibility</p:attrName>
                                            </p:attrNameLst>
                                          </p:cBhvr>
                                          <p:to>
                                            <p:strVal val="visible"/>
                                          </p:to>
                                        </p:set>
                                        <p:anim calcmode="lin" valueType="num">
                                          <p:cBhvr additive="base">
                                            <p:cTn id="51" dur="750" fill="hold"/>
                                            <p:tgtEl>
                                              <p:spTgt spid="6168"/>
                                            </p:tgtEl>
                                            <p:attrNameLst>
                                              <p:attrName>ppt_x</p:attrName>
                                            </p:attrNameLst>
                                          </p:cBhvr>
                                          <p:tavLst>
                                            <p:tav tm="0">
                                              <p:val>
                                                <p:strVal val="1+#ppt_w/2"/>
                                              </p:val>
                                            </p:tav>
                                            <p:tav tm="100000">
                                              <p:val>
                                                <p:strVal val="#ppt_x"/>
                                              </p:val>
                                            </p:tav>
                                          </p:tavLst>
                                        </p:anim>
                                        <p:anim calcmode="lin" valueType="num">
                                          <p:cBhvr additive="base">
                                            <p:cTn id="52" dur="750" fill="hold"/>
                                            <p:tgtEl>
                                              <p:spTgt spid="616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2700"/>
                                      </p:stCondLst>
                                      <p:childTnLst>
                                        <p:set>
                                          <p:cBhvr>
                                            <p:cTn id="54" dur="1" fill="hold">
                                              <p:stCondLst>
                                                <p:cond delay="0"/>
                                              </p:stCondLst>
                                            </p:cTn>
                                            <p:tgtEl>
                                              <p:spTgt spid="6175"/>
                                            </p:tgtEl>
                                            <p:attrNameLst>
                                              <p:attrName>style.visibility</p:attrName>
                                            </p:attrNameLst>
                                          </p:cBhvr>
                                          <p:to>
                                            <p:strVal val="visible"/>
                                          </p:to>
                                        </p:set>
                                        <p:anim calcmode="lin" valueType="num">
                                          <p:cBhvr additive="base">
                                            <p:cTn id="55" dur="750" fill="hold"/>
                                            <p:tgtEl>
                                              <p:spTgt spid="6175"/>
                                            </p:tgtEl>
                                            <p:attrNameLst>
                                              <p:attrName>ppt_x</p:attrName>
                                            </p:attrNameLst>
                                          </p:cBhvr>
                                          <p:tavLst>
                                            <p:tav tm="0">
                                              <p:val>
                                                <p:strVal val="1+#ppt_w/2"/>
                                              </p:val>
                                            </p:tav>
                                            <p:tav tm="100000">
                                              <p:val>
                                                <p:strVal val="#ppt_x"/>
                                              </p:val>
                                            </p:tav>
                                          </p:tavLst>
                                        </p:anim>
                                        <p:anim calcmode="lin" valueType="num">
                                          <p:cBhvr additive="base">
                                            <p:cTn id="56" dur="750" fill="hold"/>
                                            <p:tgtEl>
                                              <p:spTgt spid="6175"/>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3400"/>
                                      </p:stCondLst>
                                      <p:childTnLst>
                                        <p:set>
                                          <p:cBhvr>
                                            <p:cTn id="58" dur="1" fill="hold">
                                              <p:stCondLst>
                                                <p:cond delay="0"/>
                                              </p:stCondLst>
                                            </p:cTn>
                                            <p:tgtEl>
                                              <p:spTgt spid="6177"/>
                                            </p:tgtEl>
                                            <p:attrNameLst>
                                              <p:attrName>style.visibility</p:attrName>
                                            </p:attrNameLst>
                                          </p:cBhvr>
                                          <p:to>
                                            <p:strVal val="visible"/>
                                          </p:to>
                                        </p:set>
                                        <p:anim calcmode="lin" valueType="num">
                                          <p:cBhvr additive="base">
                                            <p:cTn id="59" dur="750" fill="hold"/>
                                            <p:tgtEl>
                                              <p:spTgt spid="6177"/>
                                            </p:tgtEl>
                                            <p:attrNameLst>
                                              <p:attrName>ppt_x</p:attrName>
                                            </p:attrNameLst>
                                          </p:cBhvr>
                                          <p:tavLst>
                                            <p:tav tm="0">
                                              <p:val>
                                                <p:strVal val="1+#ppt_w/2"/>
                                              </p:val>
                                            </p:tav>
                                            <p:tav tm="100000">
                                              <p:val>
                                                <p:strVal val="#ppt_x"/>
                                              </p:val>
                                            </p:tav>
                                          </p:tavLst>
                                        </p:anim>
                                        <p:anim calcmode="lin" valueType="num">
                                          <p:cBhvr additive="base">
                                            <p:cTn id="60" dur="750" fill="hold"/>
                                            <p:tgtEl>
                                              <p:spTgt spid="6177"/>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3500"/>
                                      </p:stCondLst>
                                      <p:childTnLst>
                                        <p:set>
                                          <p:cBhvr>
                                            <p:cTn id="62" dur="1" fill="hold">
                                              <p:stCondLst>
                                                <p:cond delay="0"/>
                                              </p:stCondLst>
                                            </p:cTn>
                                            <p:tgtEl>
                                              <p:spTgt spid="6150"/>
                                            </p:tgtEl>
                                            <p:attrNameLst>
                                              <p:attrName>style.visibility</p:attrName>
                                            </p:attrNameLst>
                                          </p:cBhvr>
                                          <p:to>
                                            <p:strVal val="visible"/>
                                          </p:to>
                                        </p:set>
                                        <p:anim calcmode="lin" valueType="num">
                                          <p:cBhvr additive="base">
                                            <p:cTn id="63" dur="750" fill="hold"/>
                                            <p:tgtEl>
                                              <p:spTgt spid="6150"/>
                                            </p:tgtEl>
                                            <p:attrNameLst>
                                              <p:attrName>ppt_x</p:attrName>
                                            </p:attrNameLst>
                                          </p:cBhvr>
                                          <p:tavLst>
                                            <p:tav tm="0">
                                              <p:val>
                                                <p:strVal val="1+#ppt_w/2"/>
                                              </p:val>
                                            </p:tav>
                                            <p:tav tm="100000">
                                              <p:val>
                                                <p:strVal val="#ppt_x"/>
                                              </p:val>
                                            </p:tav>
                                          </p:tavLst>
                                        </p:anim>
                                        <p:anim calcmode="lin" valueType="num">
                                          <p:cBhvr additive="base">
                                            <p:cTn id="64" dur="750" fill="hold"/>
                                            <p:tgtEl>
                                              <p:spTgt spid="6150"/>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3600"/>
                                      </p:stCondLst>
                                      <p:childTnLst>
                                        <p:set>
                                          <p:cBhvr>
                                            <p:cTn id="66" dur="1" fill="hold">
                                              <p:stCondLst>
                                                <p:cond delay="0"/>
                                              </p:stCondLst>
                                            </p:cTn>
                                            <p:tgtEl>
                                              <p:spTgt spid="6155"/>
                                            </p:tgtEl>
                                            <p:attrNameLst>
                                              <p:attrName>style.visibility</p:attrName>
                                            </p:attrNameLst>
                                          </p:cBhvr>
                                          <p:to>
                                            <p:strVal val="visible"/>
                                          </p:to>
                                        </p:set>
                                        <p:anim calcmode="lin" valueType="num">
                                          <p:cBhvr additive="base">
                                            <p:cTn id="67" dur="750" fill="hold"/>
                                            <p:tgtEl>
                                              <p:spTgt spid="6155"/>
                                            </p:tgtEl>
                                            <p:attrNameLst>
                                              <p:attrName>ppt_x</p:attrName>
                                            </p:attrNameLst>
                                          </p:cBhvr>
                                          <p:tavLst>
                                            <p:tav tm="0">
                                              <p:val>
                                                <p:strVal val="1+#ppt_w/2"/>
                                              </p:val>
                                            </p:tav>
                                            <p:tav tm="100000">
                                              <p:val>
                                                <p:strVal val="#ppt_x"/>
                                              </p:val>
                                            </p:tav>
                                          </p:tavLst>
                                        </p:anim>
                                        <p:anim calcmode="lin" valueType="num">
                                          <p:cBhvr additive="base">
                                            <p:cTn id="68" dur="750" fill="hold"/>
                                            <p:tgtEl>
                                              <p:spTgt spid="6155"/>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3700"/>
                                      </p:stCondLst>
                                      <p:childTnLst>
                                        <p:set>
                                          <p:cBhvr>
                                            <p:cTn id="70" dur="1" fill="hold">
                                              <p:stCondLst>
                                                <p:cond delay="0"/>
                                              </p:stCondLst>
                                            </p:cTn>
                                            <p:tgtEl>
                                              <p:spTgt spid="6169"/>
                                            </p:tgtEl>
                                            <p:attrNameLst>
                                              <p:attrName>style.visibility</p:attrName>
                                            </p:attrNameLst>
                                          </p:cBhvr>
                                          <p:to>
                                            <p:strVal val="visible"/>
                                          </p:to>
                                        </p:set>
                                        <p:anim calcmode="lin" valueType="num">
                                          <p:cBhvr additive="base">
                                            <p:cTn id="71" dur="750" fill="hold"/>
                                            <p:tgtEl>
                                              <p:spTgt spid="6169"/>
                                            </p:tgtEl>
                                            <p:attrNameLst>
                                              <p:attrName>ppt_x</p:attrName>
                                            </p:attrNameLst>
                                          </p:cBhvr>
                                          <p:tavLst>
                                            <p:tav tm="0">
                                              <p:val>
                                                <p:strVal val="1+#ppt_w/2"/>
                                              </p:val>
                                            </p:tav>
                                            <p:tav tm="100000">
                                              <p:val>
                                                <p:strVal val="#ppt_x"/>
                                              </p:val>
                                            </p:tav>
                                          </p:tavLst>
                                        </p:anim>
                                        <p:anim calcmode="lin" valueType="num">
                                          <p:cBhvr additive="base">
                                            <p:cTn id="72" dur="750" fill="hold"/>
                                            <p:tgtEl>
                                              <p:spTgt spid="6169"/>
                                            </p:tgtEl>
                                            <p:attrNameLst>
                                              <p:attrName>ppt_y</p:attrName>
                                            </p:attrNameLst>
                                          </p:cBhvr>
                                          <p:tavLst>
                                            <p:tav tm="0">
                                              <p:val>
                                                <p:strVal val="#ppt_y"/>
                                              </p:val>
                                            </p:tav>
                                            <p:tav tm="100000">
                                              <p:val>
                                                <p:strVal val="#ppt_y"/>
                                              </p:val>
                                            </p:tav>
                                          </p:tavLst>
                                        </p:anim>
                                      </p:childTnLst>
                                    </p:cTn>
                                  </p:par>
                                </p:childTnLst>
                              </p:cTn>
                            </p:par>
                            <p:par>
                              <p:cTn id="73" fill="hold">
                                <p:stCondLst>
                                  <p:cond delay="1500"/>
                                </p:stCondLst>
                                <p:childTnLst>
                                  <p:par>
                                    <p:cTn id="74" presetID="47"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1000"/>
                                            <p:tgtEl>
                                              <p:spTgt spid="41"/>
                                            </p:tgtEl>
                                          </p:cBhvr>
                                        </p:animEffect>
                                        <p:anim calcmode="lin" valueType="num">
                                          <p:cBhvr>
                                            <p:cTn id="77" dur="1000" fill="hold"/>
                                            <p:tgtEl>
                                              <p:spTgt spid="41"/>
                                            </p:tgtEl>
                                            <p:attrNameLst>
                                              <p:attrName>ppt_x</p:attrName>
                                            </p:attrNameLst>
                                          </p:cBhvr>
                                          <p:tavLst>
                                            <p:tav tm="0">
                                              <p:val>
                                                <p:strVal val="#ppt_x"/>
                                              </p:val>
                                            </p:tav>
                                            <p:tav tm="100000">
                                              <p:val>
                                                <p:strVal val="#ppt_x"/>
                                              </p:val>
                                            </p:tav>
                                          </p:tavLst>
                                        </p:anim>
                                        <p:anim calcmode="lin" valueType="num">
                                          <p:cBhvr>
                                            <p:cTn id="78" dur="1000" fill="hold"/>
                                            <p:tgtEl>
                                              <p:spTgt spid="41"/>
                                            </p:tgtEl>
                                            <p:attrNameLst>
                                              <p:attrName>ppt_y</p:attrName>
                                            </p:attrNameLst>
                                          </p:cBhvr>
                                          <p:tavLst>
                                            <p:tav tm="0">
                                              <p:val>
                                                <p:strVal val="#ppt_y-.1"/>
                                              </p:val>
                                            </p:tav>
                                            <p:tav tm="100000">
                                              <p:val>
                                                <p:strVal val="#ppt_y"/>
                                              </p:val>
                                            </p:tav>
                                          </p:tavLst>
                                        </p:anim>
                                      </p:childTnLst>
                                    </p:cTn>
                                  </p:par>
                                </p:childTnLst>
                              </p:cTn>
                            </p:par>
                            <p:par>
                              <p:cTn id="79" fill="hold">
                                <p:stCondLst>
                                  <p:cond delay="2500"/>
                                </p:stCondLst>
                                <p:childTnLst>
                                  <p:par>
                                    <p:cTn id="80" presetID="42" presetClass="entr" presetSubtype="0"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1000"/>
                                            <p:tgtEl>
                                              <p:spTgt spid="43"/>
                                            </p:tgtEl>
                                          </p:cBhvr>
                                        </p:animEffect>
                                        <p:anim calcmode="lin" valueType="num">
                                          <p:cBhvr>
                                            <p:cTn id="83" dur="1000" fill="hold"/>
                                            <p:tgtEl>
                                              <p:spTgt spid="43"/>
                                            </p:tgtEl>
                                            <p:attrNameLst>
                                              <p:attrName>ppt_x</p:attrName>
                                            </p:attrNameLst>
                                          </p:cBhvr>
                                          <p:tavLst>
                                            <p:tav tm="0">
                                              <p:val>
                                                <p:strVal val="#ppt_x"/>
                                              </p:val>
                                            </p:tav>
                                            <p:tav tm="100000">
                                              <p:val>
                                                <p:strVal val="#ppt_x"/>
                                              </p:val>
                                            </p:tav>
                                          </p:tavLst>
                                        </p:anim>
                                        <p:anim calcmode="lin" valueType="num">
                                          <p:cBhvr>
                                            <p:cTn id="84" dur="1000" fill="hold"/>
                                            <p:tgtEl>
                                              <p:spTgt spid="43"/>
                                            </p:tgtEl>
                                            <p:attrNameLst>
                                              <p:attrName>ppt_y</p:attrName>
                                            </p:attrNameLst>
                                          </p:cBhvr>
                                          <p:tavLst>
                                            <p:tav tm="0">
                                              <p:val>
                                                <p:strVal val="#ppt_y+.1"/>
                                              </p:val>
                                            </p:tav>
                                            <p:tav tm="100000">
                                              <p:val>
                                                <p:strVal val="#ppt_y"/>
                                              </p:val>
                                            </p:tav>
                                          </p:tavLst>
                                        </p:anim>
                                      </p:childTnLst>
                                    </p:cTn>
                                  </p:par>
                                </p:childTnLst>
                              </p:cTn>
                            </p:par>
                            <p:par>
                              <p:cTn id="85" fill="hold">
                                <p:stCondLst>
                                  <p:cond delay="3500"/>
                                </p:stCondLst>
                                <p:childTnLst>
                                  <p:par>
                                    <p:cTn id="86" presetID="47" presetClass="entr" presetSubtype="0" fill="hold" grpId="0"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1000"/>
                                            <p:tgtEl>
                                              <p:spTgt spid="42"/>
                                            </p:tgtEl>
                                          </p:cBhvr>
                                        </p:animEffect>
                                        <p:anim calcmode="lin" valueType="num">
                                          <p:cBhvr>
                                            <p:cTn id="89" dur="1000" fill="hold"/>
                                            <p:tgtEl>
                                              <p:spTgt spid="42"/>
                                            </p:tgtEl>
                                            <p:attrNameLst>
                                              <p:attrName>ppt_x</p:attrName>
                                            </p:attrNameLst>
                                          </p:cBhvr>
                                          <p:tavLst>
                                            <p:tav tm="0">
                                              <p:val>
                                                <p:strVal val="#ppt_x"/>
                                              </p:val>
                                            </p:tav>
                                            <p:tav tm="100000">
                                              <p:val>
                                                <p:strVal val="#ppt_x"/>
                                              </p:val>
                                            </p:tav>
                                          </p:tavLst>
                                        </p:anim>
                                        <p:anim calcmode="lin" valueType="num">
                                          <p:cBhvr>
                                            <p:cTn id="90" dur="1000" fill="hold"/>
                                            <p:tgtEl>
                                              <p:spTgt spid="42"/>
                                            </p:tgtEl>
                                            <p:attrNameLst>
                                              <p:attrName>ppt_y</p:attrName>
                                            </p:attrNameLst>
                                          </p:cBhvr>
                                          <p:tavLst>
                                            <p:tav tm="0">
                                              <p:val>
                                                <p:strVal val="#ppt_y-.1"/>
                                              </p:val>
                                            </p:tav>
                                            <p:tav tm="100000">
                                              <p:val>
                                                <p:strVal val="#ppt_y"/>
                                              </p:val>
                                            </p:tav>
                                          </p:tavLst>
                                        </p:anim>
                                      </p:childTnLst>
                                    </p:cTn>
                                  </p:par>
                                </p:childTnLst>
                              </p:cTn>
                            </p:par>
                            <p:par>
                              <p:cTn id="91" fill="hold">
                                <p:stCondLst>
                                  <p:cond delay="4500"/>
                                </p:stCondLst>
                                <p:childTnLst>
                                  <p:par>
                                    <p:cTn id="92" presetID="42" presetClass="entr" presetSubtype="0"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1000"/>
                                            <p:tgtEl>
                                              <p:spTgt spid="44"/>
                                            </p:tgtEl>
                                          </p:cBhvr>
                                        </p:animEffect>
                                        <p:anim calcmode="lin" valueType="num">
                                          <p:cBhvr>
                                            <p:cTn id="95" dur="1000" fill="hold"/>
                                            <p:tgtEl>
                                              <p:spTgt spid="44"/>
                                            </p:tgtEl>
                                            <p:attrNameLst>
                                              <p:attrName>ppt_x</p:attrName>
                                            </p:attrNameLst>
                                          </p:cBhvr>
                                          <p:tavLst>
                                            <p:tav tm="0">
                                              <p:val>
                                                <p:strVal val="#ppt_x"/>
                                              </p:val>
                                            </p:tav>
                                            <p:tav tm="100000">
                                              <p:val>
                                                <p:strVal val="#ppt_x"/>
                                              </p:val>
                                            </p:tav>
                                          </p:tavLst>
                                        </p:anim>
                                        <p:anim calcmode="lin" valueType="num">
                                          <p:cBhvr>
                                            <p:cTn id="9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8" grpId="0" animBg="1"/>
          <p:bldP spid="6149" grpId="0" animBg="1"/>
          <p:bldP spid="6150" grpId="0" animBg="1"/>
          <p:bldP spid="6166" grpId="0" bldLvl="0" animBg="1"/>
          <p:bldP spid="6167" grpId="0" bldLvl="0" animBg="1"/>
          <p:bldP spid="6168" grpId="0" bldLvl="0" animBg="1"/>
          <p:bldP spid="6169" grpId="0" bldLvl="0" animBg="1"/>
          <p:bldP spid="6174" grpId="0"/>
          <p:bldP spid="6175" grpId="0"/>
          <p:bldP spid="6176" grpId="0"/>
          <p:bldP spid="6177" grpId="0"/>
          <p:bldP spid="41" grpId="0"/>
          <p:bldP spid="42" grpId="0"/>
          <p:bldP spid="43" grpId="0"/>
          <p:bldP spid="44" grpId="0"/>
          <p:bldP spid="3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0" y="-12169"/>
            <a:ext cx="10058400" cy="5031330"/>
          </a:xfrm>
          <a:prstGeom prst="rect">
            <a:avLst/>
          </a:prstGeom>
        </p:spPr>
      </p:pic>
      <p:pic>
        <p:nvPicPr>
          <p:cNvPr id="26" name="图片 25"/>
          <p:cNvPicPr>
            <a:picLocks noChangeAspect="1"/>
          </p:cNvPicPr>
          <p:nvPr/>
        </p:nvPicPr>
        <p:blipFill>
          <a:blip r:embed="rId2" cstate="screen"/>
          <a:stretch>
            <a:fillRect/>
          </a:stretch>
        </p:blipFill>
        <p:spPr>
          <a:xfrm>
            <a:off x="2133600" y="1826670"/>
            <a:ext cx="10058400" cy="5031330"/>
          </a:xfrm>
          <a:prstGeom prst="rect">
            <a:avLst/>
          </a:prstGeom>
        </p:spPr>
      </p:pic>
      <p:sp>
        <p:nvSpPr>
          <p:cNvPr id="213" name="MH_Number_1">
            <a:hlinkClick r:id="rId3" action="ppaction://hlinksldjump"/>
          </p:cNvPr>
          <p:cNvSpPr/>
          <p:nvPr>
            <p:custDataLst>
              <p:tags r:id="rId4"/>
            </p:custDataLst>
          </p:nvPr>
        </p:nvSpPr>
        <p:spPr>
          <a:xfrm>
            <a:off x="5367651" y="1507940"/>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5">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65">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3" action="ppaction://hlinksldjump"/>
          </p:cNvPr>
          <p:cNvSpPr>
            <a:spLocks noChangeArrowheads="1"/>
          </p:cNvSpPr>
          <p:nvPr>
            <p:custDataLst>
              <p:tags r:id="rId5"/>
            </p:custDataLst>
          </p:nvPr>
        </p:nvSpPr>
        <p:spPr bwMode="auto">
          <a:xfrm>
            <a:off x="6366668" y="1550122"/>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5" dirty="0">
                <a:latin typeface="微软雅黑" panose="020B0503020204020204" pitchFamily="34" charset="-122"/>
                <a:ea typeface="微软雅黑" panose="020B0503020204020204" pitchFamily="34" charset="-122"/>
              </a:rPr>
              <a:t>个人简介</a:t>
            </a:r>
            <a:endParaRPr lang="zh-CN" altLang="en-US" sz="2665" dirty="0">
              <a:latin typeface="微软雅黑" panose="020B0503020204020204" pitchFamily="34" charset="-122"/>
              <a:ea typeface="微软雅黑" panose="020B0503020204020204" pitchFamily="34" charset="-122"/>
            </a:endParaRPr>
          </a:p>
        </p:txBody>
      </p:sp>
      <p:sp>
        <p:nvSpPr>
          <p:cNvPr id="217" name="MH_Number_2">
            <a:hlinkClick r:id="rId6" action="ppaction://hlinksldjump"/>
          </p:cNvPr>
          <p:cNvSpPr/>
          <p:nvPr>
            <p:custDataLst>
              <p:tags r:id="rId7"/>
            </p:custDataLst>
          </p:nvPr>
        </p:nvSpPr>
        <p:spPr>
          <a:xfrm>
            <a:off x="5367651" y="2480450"/>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0" name="MH_Entry_2">
            <a:hlinkClick r:id="rId6" action="ppaction://hlinksldjump"/>
          </p:cNvPr>
          <p:cNvSpPr>
            <a:spLocks noChangeArrowheads="1"/>
          </p:cNvSpPr>
          <p:nvPr>
            <p:custDataLst>
              <p:tags r:id="rId8"/>
            </p:custDataLst>
          </p:nvPr>
        </p:nvSpPr>
        <p:spPr bwMode="auto">
          <a:xfrm>
            <a:off x="6366668" y="2522631"/>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5" dirty="0">
                <a:latin typeface="微软雅黑" panose="020B0503020204020204" pitchFamily="34" charset="-122"/>
                <a:ea typeface="微软雅黑" panose="020B0503020204020204" pitchFamily="34" charset="-122"/>
              </a:rPr>
              <a:t>岗位认知</a:t>
            </a:r>
            <a:endParaRPr lang="zh-CN" altLang="en-US" sz="2665" dirty="0">
              <a:latin typeface="微软雅黑" panose="020B0503020204020204" pitchFamily="34" charset="-122"/>
              <a:ea typeface="微软雅黑" panose="020B0503020204020204" pitchFamily="34" charset="-122"/>
            </a:endParaRPr>
          </a:p>
        </p:txBody>
      </p:sp>
      <p:sp>
        <p:nvSpPr>
          <p:cNvPr id="219" name="MH_Number_3">
            <a:hlinkClick r:id="rId9" action="ppaction://hlinksldjump"/>
          </p:cNvPr>
          <p:cNvSpPr/>
          <p:nvPr>
            <p:custDataLst>
              <p:tags r:id="rId10"/>
            </p:custDataLst>
          </p:nvPr>
        </p:nvSpPr>
        <p:spPr>
          <a:xfrm>
            <a:off x="5367651" y="3425017"/>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5" name="MH_Entry_3">
            <a:hlinkClick r:id="rId9" action="ppaction://hlinksldjump"/>
          </p:cNvPr>
          <p:cNvSpPr>
            <a:spLocks noChangeArrowheads="1"/>
          </p:cNvSpPr>
          <p:nvPr>
            <p:custDataLst>
              <p:tags r:id="rId11"/>
            </p:custDataLst>
          </p:nvPr>
        </p:nvSpPr>
        <p:spPr bwMode="auto">
          <a:xfrm>
            <a:off x="6366668" y="3467834"/>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5" dirty="0">
                <a:latin typeface="微软雅黑" panose="020B0503020204020204" pitchFamily="34" charset="-122"/>
                <a:ea typeface="微软雅黑" panose="020B0503020204020204" pitchFamily="34" charset="-122"/>
              </a:rPr>
              <a:t>工作回顾</a:t>
            </a:r>
            <a:endParaRPr lang="en-US" altLang="zh-CN" sz="2665" dirty="0">
              <a:latin typeface="微软雅黑" panose="020B0503020204020204" pitchFamily="34" charset="-122"/>
              <a:ea typeface="微软雅黑" panose="020B0503020204020204" pitchFamily="34" charset="-122"/>
            </a:endParaRPr>
          </a:p>
        </p:txBody>
      </p:sp>
      <p:sp>
        <p:nvSpPr>
          <p:cNvPr id="218" name="MH_Number_4">
            <a:hlinkClick r:id="rId12" action="ppaction://hlinksldjump"/>
          </p:cNvPr>
          <p:cNvSpPr/>
          <p:nvPr>
            <p:custDataLst>
              <p:tags r:id="rId13"/>
            </p:custDataLst>
          </p:nvPr>
        </p:nvSpPr>
        <p:spPr>
          <a:xfrm>
            <a:off x="5367651" y="5342407"/>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5">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5</a:t>
            </a:r>
            <a:endParaRPr lang="en-US" altLang="zh-CN" sz="2665">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0" name="MH_Entry_4">
            <a:hlinkClick r:id="rId12" action="ppaction://hlinksldjump"/>
          </p:cNvPr>
          <p:cNvSpPr>
            <a:spLocks noChangeArrowheads="1"/>
          </p:cNvSpPr>
          <p:nvPr>
            <p:custDataLst>
              <p:tags r:id="rId14"/>
            </p:custDataLst>
          </p:nvPr>
        </p:nvSpPr>
        <p:spPr bwMode="auto">
          <a:xfrm>
            <a:off x="6366668" y="5342043"/>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5" dirty="0">
                <a:latin typeface="微软雅黑" panose="020B0503020204020204" pitchFamily="34" charset="-122"/>
                <a:ea typeface="微软雅黑" panose="020B0503020204020204" pitchFamily="34" charset="-122"/>
              </a:rPr>
              <a:t>未来规划</a:t>
            </a:r>
            <a:endParaRPr lang="zh-CN" altLang="en-US" sz="2665" dirty="0">
              <a:latin typeface="微软雅黑" panose="020B0503020204020204" pitchFamily="34" charset="-122"/>
              <a:ea typeface="微软雅黑" panose="020B0503020204020204" pitchFamily="34" charset="-122"/>
            </a:endParaRPr>
          </a:p>
        </p:txBody>
      </p:sp>
      <p:sp>
        <p:nvSpPr>
          <p:cNvPr id="16" name="MH_Others_1"/>
          <p:cNvSpPr/>
          <p:nvPr>
            <p:custDataLst>
              <p:tags r:id="rId15"/>
            </p:custDataLst>
          </p:nvPr>
        </p:nvSpPr>
        <p:spPr>
          <a:xfrm>
            <a:off x="2448967" y="2679840"/>
            <a:ext cx="1844239" cy="842487"/>
          </a:xfrm>
          <a:prstGeom prst="rect">
            <a:avLst/>
          </a:prstGeom>
          <a:noFill/>
        </p:spPr>
        <p:txBody>
          <a:bodyPr wrap="square" lIns="0" tIns="0" rIns="0" bIns="0" anchor="ctr" anchorCtr="0">
            <a:noAutofit/>
          </a:bodyPr>
          <a:lstStyle/>
          <a:p>
            <a:pPr algn="ctr"/>
            <a:r>
              <a:rPr lang="zh-CN" altLang="en-US" sz="5400" b="1">
                <a:solidFill>
                  <a:srgbClr val="4F5D70"/>
                </a:solidFill>
                <a:latin typeface="微软雅黑" panose="020B0503020204020204" pitchFamily="34" charset="-122"/>
                <a:ea typeface="微软雅黑" panose="020B0503020204020204" pitchFamily="34" charset="-122"/>
                <a:cs typeface="Times New Roman" panose="02020603050405020304" pitchFamily="18" charset="0"/>
              </a:rPr>
              <a:t>目 录</a:t>
            </a:r>
            <a:endParaRPr lang="zh-CN" altLang="en-US" sz="5400" b="1">
              <a:solidFill>
                <a:srgbClr val="4F5D7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MH_Others_2"/>
          <p:cNvSpPr/>
          <p:nvPr>
            <p:custDataLst>
              <p:tags r:id="rId16"/>
            </p:custDataLst>
          </p:nvPr>
        </p:nvSpPr>
        <p:spPr>
          <a:xfrm>
            <a:off x="1653677" y="3662456"/>
            <a:ext cx="3399880" cy="557660"/>
          </a:xfrm>
          <a:prstGeom prst="rect">
            <a:avLst/>
          </a:prstGeom>
          <a:noFill/>
        </p:spPr>
        <p:txBody>
          <a:bodyPr wrap="square" lIns="0" tIns="0" rIns="0" bIns="0" anchor="ctr" anchorCtr="0">
            <a:noAutofit/>
          </a:bodyPr>
          <a:lstStyle/>
          <a:p>
            <a:pPr algn="ctr"/>
            <a:r>
              <a:rPr lang="en-US" altLang="zh-CN" sz="3200" spc="200" dirty="0">
                <a:solidFill>
                  <a:srgbClr val="4F5D70"/>
                </a:solidFill>
                <a:latin typeface="微软雅黑" panose="020B0503020204020204" pitchFamily="34" charset="-122"/>
                <a:ea typeface="微软雅黑" panose="020B0503020204020204" pitchFamily="34" charset="-122"/>
                <a:cs typeface="Times New Roman" panose="02020603050405020304" pitchFamily="18" charset="0"/>
              </a:rPr>
              <a:t>CONTENTS</a:t>
            </a:r>
            <a:endParaRPr lang="zh-CN" altLang="en-US" sz="3200" spc="200" dirty="0">
              <a:solidFill>
                <a:srgbClr val="4F5D7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MH_Number_3">
            <a:hlinkClick r:id="rId9" action="ppaction://hlinksldjump"/>
          </p:cNvPr>
          <p:cNvSpPr/>
          <p:nvPr>
            <p:custDataLst>
              <p:tags r:id="rId17"/>
            </p:custDataLst>
          </p:nvPr>
        </p:nvSpPr>
        <p:spPr>
          <a:xfrm>
            <a:off x="5367651" y="4322907"/>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4</a:t>
            </a:r>
            <a:endParaRPr lang="en-US" altLang="zh-CN"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6278245" y="4416425"/>
            <a:ext cx="2030730" cy="501650"/>
          </a:xfrm>
          <a:prstGeom prst="rect">
            <a:avLst/>
          </a:prstGeom>
          <a:noFill/>
        </p:spPr>
        <p:txBody>
          <a:bodyPr wrap="square" rtlCol="0">
            <a:spAutoFit/>
          </a:bodyPr>
          <a:p>
            <a:r>
              <a:rPr lang="zh-CN" altLang="en-US" sz="2665" dirty="0">
                <a:latin typeface="微软雅黑" panose="020B0503020204020204" pitchFamily="34" charset="-122"/>
                <a:ea typeface="微软雅黑" panose="020B0503020204020204" pitchFamily="34" charset="-122"/>
              </a:rPr>
              <a:t>自我评价</a:t>
            </a:r>
            <a:endParaRPr lang="zh-CN" altLang="en-US" sz="2665" dirty="0">
              <a:latin typeface="微软雅黑" panose="020B0503020204020204" pitchFamily="34" charset="-122"/>
              <a:ea typeface="微软雅黑" panose="020B0503020204020204" pitchFamily="34" charset="-122"/>
            </a:endParaRPr>
          </a:p>
        </p:txBody>
      </p:sp>
    </p:spTree>
    <p:custDataLst>
      <p:tags r:id="rId1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Effect transition="in" filter="fade">
                                      <p:cBhvr>
                                        <p:cTn id="9" dur="1000"/>
                                        <p:tgtEl>
                                          <p:spTgt spid="16"/>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1000"/>
                                        <p:tgtEl>
                                          <p:spTgt spid="17"/>
                                        </p:tgtEl>
                                      </p:cBhvr>
                                    </p:animEffect>
                                  </p:childTnLst>
                                </p:cTn>
                              </p:par>
                            </p:childTnLst>
                          </p:cTn>
                        </p:par>
                        <p:par>
                          <p:cTn id="14" fill="hold">
                            <p:stCondLst>
                              <p:cond delay="2000"/>
                            </p:stCondLst>
                            <p:childTnLst>
                              <p:par>
                                <p:cTn id="15" presetID="49" presetClass="entr" presetSubtype="0" decel="100000" fill="hold" grpId="0" nodeType="afterEffect">
                                  <p:stCondLst>
                                    <p:cond delay="0"/>
                                  </p:stCondLst>
                                  <p:childTnLst>
                                    <p:set>
                                      <p:cBhvr>
                                        <p:cTn id="16" dur="1" fill="hold">
                                          <p:stCondLst>
                                            <p:cond delay="0"/>
                                          </p:stCondLst>
                                        </p:cTn>
                                        <p:tgtEl>
                                          <p:spTgt spid="213"/>
                                        </p:tgtEl>
                                        <p:attrNameLst>
                                          <p:attrName>style.visibility</p:attrName>
                                        </p:attrNameLst>
                                      </p:cBhvr>
                                      <p:to>
                                        <p:strVal val="visible"/>
                                      </p:to>
                                    </p:set>
                                    <p:anim calcmode="lin" valueType="num">
                                      <p:cBhvr>
                                        <p:cTn id="17" dur="1000" fill="hold"/>
                                        <p:tgtEl>
                                          <p:spTgt spid="213"/>
                                        </p:tgtEl>
                                        <p:attrNameLst>
                                          <p:attrName>ppt_w</p:attrName>
                                        </p:attrNameLst>
                                      </p:cBhvr>
                                      <p:tavLst>
                                        <p:tav tm="0">
                                          <p:val>
                                            <p:fltVal val="0"/>
                                          </p:val>
                                        </p:tav>
                                        <p:tav tm="100000">
                                          <p:val>
                                            <p:strVal val="#ppt_w"/>
                                          </p:val>
                                        </p:tav>
                                      </p:tavLst>
                                    </p:anim>
                                    <p:anim calcmode="lin" valueType="num">
                                      <p:cBhvr>
                                        <p:cTn id="18" dur="1000" fill="hold"/>
                                        <p:tgtEl>
                                          <p:spTgt spid="213"/>
                                        </p:tgtEl>
                                        <p:attrNameLst>
                                          <p:attrName>ppt_h</p:attrName>
                                        </p:attrNameLst>
                                      </p:cBhvr>
                                      <p:tavLst>
                                        <p:tav tm="0">
                                          <p:val>
                                            <p:fltVal val="0"/>
                                          </p:val>
                                        </p:tav>
                                        <p:tav tm="100000">
                                          <p:val>
                                            <p:strVal val="#ppt_h"/>
                                          </p:val>
                                        </p:tav>
                                      </p:tavLst>
                                    </p:anim>
                                    <p:anim calcmode="lin" valueType="num">
                                      <p:cBhvr>
                                        <p:cTn id="19" dur="1000" fill="hold"/>
                                        <p:tgtEl>
                                          <p:spTgt spid="213"/>
                                        </p:tgtEl>
                                        <p:attrNameLst>
                                          <p:attrName>style.rotation</p:attrName>
                                        </p:attrNameLst>
                                      </p:cBhvr>
                                      <p:tavLst>
                                        <p:tav tm="0">
                                          <p:val>
                                            <p:fltVal val="360"/>
                                          </p:val>
                                        </p:tav>
                                        <p:tav tm="100000">
                                          <p:val>
                                            <p:fltVal val="0"/>
                                          </p:val>
                                        </p:tav>
                                      </p:tavLst>
                                    </p:anim>
                                    <p:animEffect transition="in" filter="fade">
                                      <p:cBhvr>
                                        <p:cTn id="20" dur="1000"/>
                                        <p:tgtEl>
                                          <p:spTgt spid="213"/>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wipe(left)">
                                      <p:cBhvr>
                                        <p:cTn id="24" dur="750"/>
                                        <p:tgtEl>
                                          <p:spTgt spid="67"/>
                                        </p:tgtEl>
                                      </p:cBhvr>
                                    </p:animEffect>
                                  </p:childTnLst>
                                </p:cTn>
                              </p:par>
                            </p:childTnLst>
                          </p:cTn>
                        </p:par>
                        <p:par>
                          <p:cTn id="25" fill="hold">
                            <p:stCondLst>
                              <p:cond delay="4000"/>
                            </p:stCondLst>
                            <p:childTnLst>
                              <p:par>
                                <p:cTn id="26" presetID="49" presetClass="entr" presetSubtype="0" decel="100000" fill="hold" grpId="0" nodeType="afterEffect">
                                  <p:stCondLst>
                                    <p:cond delay="0"/>
                                  </p:stCondLst>
                                  <p:childTnLst>
                                    <p:set>
                                      <p:cBhvr>
                                        <p:cTn id="27" dur="1" fill="hold">
                                          <p:stCondLst>
                                            <p:cond delay="0"/>
                                          </p:stCondLst>
                                        </p:cTn>
                                        <p:tgtEl>
                                          <p:spTgt spid="217"/>
                                        </p:tgtEl>
                                        <p:attrNameLst>
                                          <p:attrName>style.visibility</p:attrName>
                                        </p:attrNameLst>
                                      </p:cBhvr>
                                      <p:to>
                                        <p:strVal val="visible"/>
                                      </p:to>
                                    </p:set>
                                    <p:anim calcmode="lin" valueType="num">
                                      <p:cBhvr>
                                        <p:cTn id="28" dur="1000" fill="hold"/>
                                        <p:tgtEl>
                                          <p:spTgt spid="217"/>
                                        </p:tgtEl>
                                        <p:attrNameLst>
                                          <p:attrName>ppt_w</p:attrName>
                                        </p:attrNameLst>
                                      </p:cBhvr>
                                      <p:tavLst>
                                        <p:tav tm="0">
                                          <p:val>
                                            <p:fltVal val="0"/>
                                          </p:val>
                                        </p:tav>
                                        <p:tav tm="100000">
                                          <p:val>
                                            <p:strVal val="#ppt_w"/>
                                          </p:val>
                                        </p:tav>
                                      </p:tavLst>
                                    </p:anim>
                                    <p:anim calcmode="lin" valueType="num">
                                      <p:cBhvr>
                                        <p:cTn id="29" dur="1000" fill="hold"/>
                                        <p:tgtEl>
                                          <p:spTgt spid="217"/>
                                        </p:tgtEl>
                                        <p:attrNameLst>
                                          <p:attrName>ppt_h</p:attrName>
                                        </p:attrNameLst>
                                      </p:cBhvr>
                                      <p:tavLst>
                                        <p:tav tm="0">
                                          <p:val>
                                            <p:fltVal val="0"/>
                                          </p:val>
                                        </p:tav>
                                        <p:tav tm="100000">
                                          <p:val>
                                            <p:strVal val="#ppt_h"/>
                                          </p:val>
                                        </p:tav>
                                      </p:tavLst>
                                    </p:anim>
                                    <p:anim calcmode="lin" valueType="num">
                                      <p:cBhvr>
                                        <p:cTn id="30" dur="1000" fill="hold"/>
                                        <p:tgtEl>
                                          <p:spTgt spid="217"/>
                                        </p:tgtEl>
                                        <p:attrNameLst>
                                          <p:attrName>style.rotation</p:attrName>
                                        </p:attrNameLst>
                                      </p:cBhvr>
                                      <p:tavLst>
                                        <p:tav tm="0">
                                          <p:val>
                                            <p:fltVal val="360"/>
                                          </p:val>
                                        </p:tav>
                                        <p:tav tm="100000">
                                          <p:val>
                                            <p:fltVal val="0"/>
                                          </p:val>
                                        </p:tav>
                                      </p:tavLst>
                                    </p:anim>
                                    <p:animEffect transition="in" filter="fade">
                                      <p:cBhvr>
                                        <p:cTn id="31" dur="1000"/>
                                        <p:tgtEl>
                                          <p:spTgt spid="217"/>
                                        </p:tgtEl>
                                      </p:cBhvr>
                                    </p:animEffect>
                                  </p:childTnLst>
                                </p:cTn>
                              </p:par>
                            </p:childTnLst>
                          </p:cTn>
                        </p:par>
                        <p:par>
                          <p:cTn id="32" fill="hold">
                            <p:stCondLst>
                              <p:cond delay="5000"/>
                            </p:stCondLst>
                            <p:childTnLst>
                              <p:par>
                                <p:cTn id="33" presetID="22" presetClass="entr" presetSubtype="8" fill="hold" grpId="0" nodeType="afterEffect">
                                  <p:stCondLst>
                                    <p:cond delay="0"/>
                                  </p:stCondLst>
                                  <p:childTnLst>
                                    <p:set>
                                      <p:cBhvr>
                                        <p:cTn id="34" dur="1" fill="hold">
                                          <p:stCondLst>
                                            <p:cond delay="0"/>
                                          </p:stCondLst>
                                        </p:cTn>
                                        <p:tgtEl>
                                          <p:spTgt spid="170"/>
                                        </p:tgtEl>
                                        <p:attrNameLst>
                                          <p:attrName>style.visibility</p:attrName>
                                        </p:attrNameLst>
                                      </p:cBhvr>
                                      <p:to>
                                        <p:strVal val="visible"/>
                                      </p:to>
                                    </p:set>
                                    <p:animEffect transition="in" filter="wipe(left)">
                                      <p:cBhvr>
                                        <p:cTn id="35" dur="750"/>
                                        <p:tgtEl>
                                          <p:spTgt spid="170"/>
                                        </p:tgtEl>
                                      </p:cBhvr>
                                    </p:animEffect>
                                  </p:childTnLst>
                                </p:cTn>
                              </p:par>
                            </p:childTnLst>
                          </p:cTn>
                        </p:par>
                        <p:par>
                          <p:cTn id="36" fill="hold">
                            <p:stCondLst>
                              <p:cond delay="6000"/>
                            </p:stCondLst>
                            <p:childTnLst>
                              <p:par>
                                <p:cTn id="37" presetID="49" presetClass="entr" presetSubtype="0" decel="100000" fill="hold" grpId="0" nodeType="afterEffect">
                                  <p:stCondLst>
                                    <p:cond delay="0"/>
                                  </p:stCondLst>
                                  <p:childTnLst>
                                    <p:set>
                                      <p:cBhvr>
                                        <p:cTn id="38" dur="1" fill="hold">
                                          <p:stCondLst>
                                            <p:cond delay="0"/>
                                          </p:stCondLst>
                                        </p:cTn>
                                        <p:tgtEl>
                                          <p:spTgt spid="219"/>
                                        </p:tgtEl>
                                        <p:attrNameLst>
                                          <p:attrName>style.visibility</p:attrName>
                                        </p:attrNameLst>
                                      </p:cBhvr>
                                      <p:to>
                                        <p:strVal val="visible"/>
                                      </p:to>
                                    </p:set>
                                    <p:anim calcmode="lin" valueType="num">
                                      <p:cBhvr>
                                        <p:cTn id="39" dur="1000" fill="hold"/>
                                        <p:tgtEl>
                                          <p:spTgt spid="219"/>
                                        </p:tgtEl>
                                        <p:attrNameLst>
                                          <p:attrName>ppt_w</p:attrName>
                                        </p:attrNameLst>
                                      </p:cBhvr>
                                      <p:tavLst>
                                        <p:tav tm="0">
                                          <p:val>
                                            <p:fltVal val="0"/>
                                          </p:val>
                                        </p:tav>
                                        <p:tav tm="100000">
                                          <p:val>
                                            <p:strVal val="#ppt_w"/>
                                          </p:val>
                                        </p:tav>
                                      </p:tavLst>
                                    </p:anim>
                                    <p:anim calcmode="lin" valueType="num">
                                      <p:cBhvr>
                                        <p:cTn id="40" dur="1000" fill="hold"/>
                                        <p:tgtEl>
                                          <p:spTgt spid="219"/>
                                        </p:tgtEl>
                                        <p:attrNameLst>
                                          <p:attrName>ppt_h</p:attrName>
                                        </p:attrNameLst>
                                      </p:cBhvr>
                                      <p:tavLst>
                                        <p:tav tm="0">
                                          <p:val>
                                            <p:fltVal val="0"/>
                                          </p:val>
                                        </p:tav>
                                        <p:tav tm="100000">
                                          <p:val>
                                            <p:strVal val="#ppt_h"/>
                                          </p:val>
                                        </p:tav>
                                      </p:tavLst>
                                    </p:anim>
                                    <p:anim calcmode="lin" valueType="num">
                                      <p:cBhvr>
                                        <p:cTn id="41" dur="1000" fill="hold"/>
                                        <p:tgtEl>
                                          <p:spTgt spid="219"/>
                                        </p:tgtEl>
                                        <p:attrNameLst>
                                          <p:attrName>style.rotation</p:attrName>
                                        </p:attrNameLst>
                                      </p:cBhvr>
                                      <p:tavLst>
                                        <p:tav tm="0">
                                          <p:val>
                                            <p:fltVal val="360"/>
                                          </p:val>
                                        </p:tav>
                                        <p:tav tm="100000">
                                          <p:val>
                                            <p:fltVal val="0"/>
                                          </p:val>
                                        </p:tav>
                                      </p:tavLst>
                                    </p:anim>
                                    <p:animEffect transition="in" filter="fade">
                                      <p:cBhvr>
                                        <p:cTn id="42" dur="1000"/>
                                        <p:tgtEl>
                                          <p:spTgt spid="219"/>
                                        </p:tgtEl>
                                      </p:cBhvr>
                                    </p:animEffect>
                                  </p:childTnLst>
                                </p:cTn>
                              </p:par>
                            </p:childTnLst>
                          </p:cTn>
                        </p:par>
                        <p:par>
                          <p:cTn id="43" fill="hold">
                            <p:stCondLst>
                              <p:cond delay="7000"/>
                            </p:stCondLst>
                            <p:childTnLst>
                              <p:par>
                                <p:cTn id="44" presetID="22" presetClass="entr" presetSubtype="8" fill="hold" grpId="0" nodeType="afterEffect">
                                  <p:stCondLst>
                                    <p:cond delay="0"/>
                                  </p:stCondLst>
                                  <p:childTnLst>
                                    <p:set>
                                      <p:cBhvr>
                                        <p:cTn id="45" dur="1" fill="hold">
                                          <p:stCondLst>
                                            <p:cond delay="0"/>
                                          </p:stCondLst>
                                        </p:cTn>
                                        <p:tgtEl>
                                          <p:spTgt spid="175"/>
                                        </p:tgtEl>
                                        <p:attrNameLst>
                                          <p:attrName>style.visibility</p:attrName>
                                        </p:attrNameLst>
                                      </p:cBhvr>
                                      <p:to>
                                        <p:strVal val="visible"/>
                                      </p:to>
                                    </p:set>
                                    <p:animEffect transition="in" filter="wipe(left)">
                                      <p:cBhvr>
                                        <p:cTn id="46" dur="750"/>
                                        <p:tgtEl>
                                          <p:spTgt spid="175"/>
                                        </p:tgtEl>
                                      </p:cBhvr>
                                    </p:animEffect>
                                  </p:childTnLst>
                                </p:cTn>
                              </p:par>
                            </p:childTnLst>
                          </p:cTn>
                        </p:par>
                        <p:par>
                          <p:cTn id="47" fill="hold">
                            <p:stCondLst>
                              <p:cond delay="8000"/>
                            </p:stCondLst>
                            <p:childTnLst>
                              <p:par>
                                <p:cTn id="48" presetID="49" presetClass="entr" presetSubtype="0" decel="100000" fill="hold" grpId="0" nodeType="afterEffect">
                                  <p:stCondLst>
                                    <p:cond delay="0"/>
                                  </p:stCondLst>
                                  <p:childTnLst>
                                    <p:set>
                                      <p:cBhvr>
                                        <p:cTn id="49" dur="1" fill="hold">
                                          <p:stCondLst>
                                            <p:cond delay="0"/>
                                          </p:stCondLst>
                                        </p:cTn>
                                        <p:tgtEl>
                                          <p:spTgt spid="218"/>
                                        </p:tgtEl>
                                        <p:attrNameLst>
                                          <p:attrName>style.visibility</p:attrName>
                                        </p:attrNameLst>
                                      </p:cBhvr>
                                      <p:to>
                                        <p:strVal val="visible"/>
                                      </p:to>
                                    </p:set>
                                    <p:anim calcmode="lin" valueType="num">
                                      <p:cBhvr>
                                        <p:cTn id="50" dur="1000" fill="hold"/>
                                        <p:tgtEl>
                                          <p:spTgt spid="218"/>
                                        </p:tgtEl>
                                        <p:attrNameLst>
                                          <p:attrName>ppt_w</p:attrName>
                                        </p:attrNameLst>
                                      </p:cBhvr>
                                      <p:tavLst>
                                        <p:tav tm="0">
                                          <p:val>
                                            <p:fltVal val="0"/>
                                          </p:val>
                                        </p:tav>
                                        <p:tav tm="100000">
                                          <p:val>
                                            <p:strVal val="#ppt_w"/>
                                          </p:val>
                                        </p:tav>
                                      </p:tavLst>
                                    </p:anim>
                                    <p:anim calcmode="lin" valueType="num">
                                      <p:cBhvr>
                                        <p:cTn id="51" dur="1000" fill="hold"/>
                                        <p:tgtEl>
                                          <p:spTgt spid="218"/>
                                        </p:tgtEl>
                                        <p:attrNameLst>
                                          <p:attrName>ppt_h</p:attrName>
                                        </p:attrNameLst>
                                      </p:cBhvr>
                                      <p:tavLst>
                                        <p:tav tm="0">
                                          <p:val>
                                            <p:fltVal val="0"/>
                                          </p:val>
                                        </p:tav>
                                        <p:tav tm="100000">
                                          <p:val>
                                            <p:strVal val="#ppt_h"/>
                                          </p:val>
                                        </p:tav>
                                      </p:tavLst>
                                    </p:anim>
                                    <p:anim calcmode="lin" valueType="num">
                                      <p:cBhvr>
                                        <p:cTn id="52" dur="1000" fill="hold"/>
                                        <p:tgtEl>
                                          <p:spTgt spid="218"/>
                                        </p:tgtEl>
                                        <p:attrNameLst>
                                          <p:attrName>style.rotation</p:attrName>
                                        </p:attrNameLst>
                                      </p:cBhvr>
                                      <p:tavLst>
                                        <p:tav tm="0">
                                          <p:val>
                                            <p:fltVal val="360"/>
                                          </p:val>
                                        </p:tav>
                                        <p:tav tm="100000">
                                          <p:val>
                                            <p:fltVal val="0"/>
                                          </p:val>
                                        </p:tav>
                                      </p:tavLst>
                                    </p:anim>
                                    <p:animEffect transition="in" filter="fade">
                                      <p:cBhvr>
                                        <p:cTn id="53" dur="1000"/>
                                        <p:tgtEl>
                                          <p:spTgt spid="218"/>
                                        </p:tgtEl>
                                      </p:cBhvr>
                                    </p:animEffect>
                                  </p:childTnLst>
                                </p:cTn>
                              </p:par>
                            </p:childTnLst>
                          </p:cTn>
                        </p:par>
                        <p:par>
                          <p:cTn id="54" fill="hold">
                            <p:stCondLst>
                              <p:cond delay="9000"/>
                            </p:stCondLst>
                            <p:childTnLst>
                              <p:par>
                                <p:cTn id="55" presetID="22" presetClass="entr" presetSubtype="8" fill="hold" grpId="0" nodeType="afterEffect">
                                  <p:stCondLst>
                                    <p:cond delay="0"/>
                                  </p:stCondLst>
                                  <p:childTnLst>
                                    <p:set>
                                      <p:cBhvr>
                                        <p:cTn id="56" dur="1" fill="hold">
                                          <p:stCondLst>
                                            <p:cond delay="0"/>
                                          </p:stCondLst>
                                        </p:cTn>
                                        <p:tgtEl>
                                          <p:spTgt spid="180"/>
                                        </p:tgtEl>
                                        <p:attrNameLst>
                                          <p:attrName>style.visibility</p:attrName>
                                        </p:attrNameLst>
                                      </p:cBhvr>
                                      <p:to>
                                        <p:strVal val="visible"/>
                                      </p:to>
                                    </p:set>
                                    <p:animEffect transition="in" filter="wipe(left)">
                                      <p:cBhvr>
                                        <p:cTn id="57" dur="750"/>
                                        <p:tgtEl>
                                          <p:spTgt spid="180"/>
                                        </p:tgtEl>
                                      </p:cBhvr>
                                    </p:animEffect>
                                  </p:childTnLst>
                                </p:cTn>
                              </p:par>
                            </p:childTnLst>
                          </p:cTn>
                        </p:par>
                        <p:par>
                          <p:cTn id="58" fill="hold">
                            <p:stCondLst>
                              <p:cond delay="10000"/>
                            </p:stCondLst>
                            <p:childTnLst>
                              <p:par>
                                <p:cTn id="59" presetID="49" presetClass="entr" presetSubtype="0" decel="100000" fill="hold" grpId="0" nodeType="after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p:cTn id="61" dur="1000" fill="hold"/>
                                        <p:tgtEl>
                                          <p:spTgt spid="2"/>
                                        </p:tgtEl>
                                        <p:attrNameLst>
                                          <p:attrName>ppt_w</p:attrName>
                                        </p:attrNameLst>
                                      </p:cBhvr>
                                      <p:tavLst>
                                        <p:tav tm="0">
                                          <p:val>
                                            <p:fltVal val="0"/>
                                          </p:val>
                                        </p:tav>
                                        <p:tav tm="100000">
                                          <p:val>
                                            <p:strVal val="#ppt_w"/>
                                          </p:val>
                                        </p:tav>
                                      </p:tavLst>
                                    </p:anim>
                                    <p:anim calcmode="lin" valueType="num">
                                      <p:cBhvr>
                                        <p:cTn id="62" dur="1000" fill="hold"/>
                                        <p:tgtEl>
                                          <p:spTgt spid="2"/>
                                        </p:tgtEl>
                                        <p:attrNameLst>
                                          <p:attrName>ppt_h</p:attrName>
                                        </p:attrNameLst>
                                      </p:cBhvr>
                                      <p:tavLst>
                                        <p:tav tm="0">
                                          <p:val>
                                            <p:fltVal val="0"/>
                                          </p:val>
                                        </p:tav>
                                        <p:tav tm="100000">
                                          <p:val>
                                            <p:strVal val="#ppt_h"/>
                                          </p:val>
                                        </p:tav>
                                      </p:tavLst>
                                    </p:anim>
                                    <p:anim calcmode="lin" valueType="num">
                                      <p:cBhvr>
                                        <p:cTn id="63" dur="1000" fill="hold"/>
                                        <p:tgtEl>
                                          <p:spTgt spid="2"/>
                                        </p:tgtEl>
                                        <p:attrNameLst>
                                          <p:attrName>style.rotation</p:attrName>
                                        </p:attrNameLst>
                                      </p:cBhvr>
                                      <p:tavLst>
                                        <p:tav tm="0">
                                          <p:val>
                                            <p:fltVal val="360"/>
                                          </p:val>
                                        </p:tav>
                                        <p:tav tm="100000">
                                          <p:val>
                                            <p:fltVal val="0"/>
                                          </p:val>
                                        </p:tav>
                                      </p:tavLst>
                                    </p:anim>
                                    <p:animEffect transition="in" filter="fade">
                                      <p:cBhvr>
                                        <p:cTn id="6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67" grpId="0"/>
      <p:bldP spid="217" grpId="0" bldLvl="0" animBg="1"/>
      <p:bldP spid="170" grpId="0"/>
      <p:bldP spid="219" grpId="0" bldLvl="0" animBg="1"/>
      <p:bldP spid="175" grpId="0"/>
      <p:bldP spid="218" grpId="0" bldLvl="0" animBg="1"/>
      <p:bldP spid="180" grpId="0"/>
      <p:bldP spid="16" grpId="0"/>
      <p:bldP spid="17" grpId="0"/>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80"/>
          <p:cNvSpPr>
            <a:spLocks noChangeArrowheads="1"/>
          </p:cNvSpPr>
          <p:nvPr/>
        </p:nvSpPr>
        <p:spPr bwMode="auto">
          <a:xfrm>
            <a:off x="834952" y="355104"/>
            <a:ext cx="1097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结束语</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079166" y="1652441"/>
            <a:ext cx="3938439" cy="4359271"/>
            <a:chOff x="3203575" y="1044711"/>
            <a:chExt cx="2733675" cy="3025775"/>
          </a:xfrm>
          <a:solidFill>
            <a:srgbClr val="ED5858"/>
          </a:solidFill>
        </p:grpSpPr>
        <p:sp>
          <p:nvSpPr>
            <p:cNvPr id="3" name="Freeform 5"/>
            <p:cNvSpPr/>
            <p:nvPr/>
          </p:nvSpPr>
          <p:spPr bwMode="auto">
            <a:xfrm>
              <a:off x="4248150" y="1044711"/>
              <a:ext cx="409575" cy="728663"/>
            </a:xfrm>
            <a:custGeom>
              <a:avLst/>
              <a:gdLst>
                <a:gd name="T0" fmla="*/ 79 w 160"/>
                <a:gd name="T1" fmla="*/ 0 h 285"/>
                <a:gd name="T2" fmla="*/ 160 w 160"/>
                <a:gd name="T3" fmla="*/ 137 h 285"/>
                <a:gd name="T4" fmla="*/ 82 w 160"/>
                <a:gd name="T5" fmla="*/ 285 h 285"/>
                <a:gd name="T6" fmla="*/ 0 w 160"/>
                <a:gd name="T7" fmla="*/ 142 h 285"/>
                <a:gd name="T8" fmla="*/ 79 w 160"/>
                <a:gd name="T9" fmla="*/ 0 h 285"/>
              </a:gdLst>
              <a:ahLst/>
              <a:cxnLst>
                <a:cxn ang="0">
                  <a:pos x="T0" y="T1"/>
                </a:cxn>
                <a:cxn ang="0">
                  <a:pos x="T2" y="T3"/>
                </a:cxn>
                <a:cxn ang="0">
                  <a:pos x="T4" y="T5"/>
                </a:cxn>
                <a:cxn ang="0">
                  <a:pos x="T6" y="T7"/>
                </a:cxn>
                <a:cxn ang="0">
                  <a:pos x="T8" y="T9"/>
                </a:cxn>
              </a:cxnLst>
              <a:rect l="0" t="0" r="r" b="b"/>
              <a:pathLst>
                <a:path w="160" h="285">
                  <a:moveTo>
                    <a:pt x="79" y="0"/>
                  </a:moveTo>
                  <a:cubicBezTo>
                    <a:pt x="79" y="0"/>
                    <a:pt x="160" y="48"/>
                    <a:pt x="160" y="137"/>
                  </a:cubicBezTo>
                  <a:cubicBezTo>
                    <a:pt x="160" y="194"/>
                    <a:pt x="128" y="258"/>
                    <a:pt x="82" y="285"/>
                  </a:cubicBezTo>
                  <a:cubicBezTo>
                    <a:pt x="64" y="264"/>
                    <a:pt x="0" y="230"/>
                    <a:pt x="0" y="142"/>
                  </a:cubicBezTo>
                  <a:cubicBezTo>
                    <a:pt x="0" y="89"/>
                    <a:pt x="25" y="31"/>
                    <a:pt x="79" y="0"/>
                  </a:cubicBezTo>
                  <a:close/>
                </a:path>
              </a:pathLst>
            </a:custGeom>
            <a:solidFill>
              <a:srgbClr val="4F5D70"/>
            </a:solid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4" name="Freeform 6"/>
            <p:cNvSpPr/>
            <p:nvPr/>
          </p:nvSpPr>
          <p:spPr bwMode="auto">
            <a:xfrm>
              <a:off x="4922838" y="1563824"/>
              <a:ext cx="614363" cy="609600"/>
            </a:xfrm>
            <a:custGeom>
              <a:avLst/>
              <a:gdLst>
                <a:gd name="T0" fmla="*/ 210 w 240"/>
                <a:gd name="T1" fmla="*/ 11 h 239"/>
                <a:gd name="T2" fmla="*/ 183 w 240"/>
                <a:gd name="T3" fmla="*/ 168 h 239"/>
                <a:gd name="T4" fmla="*/ 27 w 240"/>
                <a:gd name="T5" fmla="*/ 230 h 239"/>
                <a:gd name="T6" fmla="*/ 57 w 240"/>
                <a:gd name="T7" fmla="*/ 68 h 239"/>
                <a:gd name="T8" fmla="*/ 210 w 240"/>
                <a:gd name="T9" fmla="*/ 11 h 239"/>
              </a:gdLst>
              <a:ahLst/>
              <a:cxnLst>
                <a:cxn ang="0">
                  <a:pos x="T0" y="T1"/>
                </a:cxn>
                <a:cxn ang="0">
                  <a:pos x="T2" y="T3"/>
                </a:cxn>
                <a:cxn ang="0">
                  <a:pos x="T4" y="T5"/>
                </a:cxn>
                <a:cxn ang="0">
                  <a:pos x="T6" y="T7"/>
                </a:cxn>
                <a:cxn ang="0">
                  <a:pos x="T8" y="T9"/>
                </a:cxn>
              </a:cxnLst>
              <a:rect l="0" t="0" r="r" b="b"/>
              <a:pathLst>
                <a:path w="240" h="239">
                  <a:moveTo>
                    <a:pt x="210" y="11"/>
                  </a:moveTo>
                  <a:cubicBezTo>
                    <a:pt x="210" y="11"/>
                    <a:pt x="240" y="101"/>
                    <a:pt x="183" y="168"/>
                  </a:cubicBezTo>
                  <a:cubicBezTo>
                    <a:pt x="145" y="212"/>
                    <a:pt x="79" y="239"/>
                    <a:pt x="27" y="230"/>
                  </a:cubicBezTo>
                  <a:cubicBezTo>
                    <a:pt x="27" y="202"/>
                    <a:pt x="0" y="135"/>
                    <a:pt x="57" y="68"/>
                  </a:cubicBezTo>
                  <a:cubicBezTo>
                    <a:pt x="92" y="28"/>
                    <a:pt x="148" y="0"/>
                    <a:pt x="210" y="11"/>
                  </a:cubicBezTo>
                  <a:close/>
                </a:path>
              </a:pathLst>
            </a:custGeom>
            <a:solidFill>
              <a:srgbClr val="4F5D70"/>
            </a:solid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5" name="Freeform 7"/>
            <p:cNvSpPr/>
            <p:nvPr/>
          </p:nvSpPr>
          <p:spPr bwMode="auto">
            <a:xfrm>
              <a:off x="3732213" y="1362211"/>
              <a:ext cx="452438" cy="635000"/>
            </a:xfrm>
            <a:custGeom>
              <a:avLst/>
              <a:gdLst>
                <a:gd name="T0" fmla="*/ 45 w 177"/>
                <a:gd name="T1" fmla="*/ 0 h 249"/>
                <a:gd name="T2" fmla="*/ 160 w 177"/>
                <a:gd name="T3" fmla="*/ 95 h 249"/>
                <a:gd name="T4" fmla="*/ 133 w 177"/>
                <a:gd name="T5" fmla="*/ 249 h 249"/>
                <a:gd name="T6" fmla="*/ 16 w 177"/>
                <a:gd name="T7" fmla="*/ 149 h 249"/>
                <a:gd name="T8" fmla="*/ 45 w 177"/>
                <a:gd name="T9" fmla="*/ 0 h 249"/>
              </a:gdLst>
              <a:ahLst/>
              <a:cxnLst>
                <a:cxn ang="0">
                  <a:pos x="T0" y="T1"/>
                </a:cxn>
                <a:cxn ang="0">
                  <a:pos x="T2" y="T3"/>
                </a:cxn>
                <a:cxn ang="0">
                  <a:pos x="T4" y="T5"/>
                </a:cxn>
                <a:cxn ang="0">
                  <a:pos x="T6" y="T7"/>
                </a:cxn>
                <a:cxn ang="0">
                  <a:pos x="T8" y="T9"/>
                </a:cxn>
              </a:cxnLst>
              <a:rect l="0" t="0" r="r" b="b"/>
              <a:pathLst>
                <a:path w="177" h="249">
                  <a:moveTo>
                    <a:pt x="45" y="0"/>
                  </a:moveTo>
                  <a:cubicBezTo>
                    <a:pt x="45" y="0"/>
                    <a:pt x="134" y="16"/>
                    <a:pt x="160" y="95"/>
                  </a:cubicBezTo>
                  <a:cubicBezTo>
                    <a:pt x="177" y="145"/>
                    <a:pt x="167" y="211"/>
                    <a:pt x="133" y="249"/>
                  </a:cubicBezTo>
                  <a:cubicBezTo>
                    <a:pt x="110" y="236"/>
                    <a:pt x="42" y="226"/>
                    <a:pt x="16" y="149"/>
                  </a:cubicBezTo>
                  <a:cubicBezTo>
                    <a:pt x="0" y="102"/>
                    <a:pt x="5" y="44"/>
                    <a:pt x="45" y="0"/>
                  </a:cubicBezTo>
                  <a:close/>
                </a:path>
              </a:pathLst>
            </a:custGeom>
            <a:grp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6" name="Freeform 8"/>
            <p:cNvSpPr/>
            <p:nvPr/>
          </p:nvSpPr>
          <p:spPr bwMode="auto">
            <a:xfrm>
              <a:off x="3203575" y="2181361"/>
              <a:ext cx="649288" cy="503238"/>
            </a:xfrm>
            <a:custGeom>
              <a:avLst/>
              <a:gdLst>
                <a:gd name="T0" fmla="*/ 0 w 254"/>
                <a:gd name="T1" fmla="*/ 62 h 197"/>
                <a:gd name="T2" fmla="*/ 144 w 254"/>
                <a:gd name="T3" fmla="*/ 24 h 197"/>
                <a:gd name="T4" fmla="*/ 254 w 254"/>
                <a:gd name="T5" fmla="*/ 136 h 197"/>
                <a:gd name="T6" fmla="*/ 104 w 254"/>
                <a:gd name="T7" fmla="*/ 173 h 197"/>
                <a:gd name="T8" fmla="*/ 0 w 254"/>
                <a:gd name="T9" fmla="*/ 62 h 197"/>
              </a:gdLst>
              <a:ahLst/>
              <a:cxnLst>
                <a:cxn ang="0">
                  <a:pos x="T0" y="T1"/>
                </a:cxn>
                <a:cxn ang="0">
                  <a:pos x="T2" y="T3"/>
                </a:cxn>
                <a:cxn ang="0">
                  <a:pos x="T4" y="T5"/>
                </a:cxn>
                <a:cxn ang="0">
                  <a:pos x="T6" y="T7"/>
                </a:cxn>
                <a:cxn ang="0">
                  <a:pos x="T8" y="T9"/>
                </a:cxn>
              </a:cxnLst>
              <a:rect l="0" t="0" r="r" b="b"/>
              <a:pathLst>
                <a:path w="254" h="197">
                  <a:moveTo>
                    <a:pt x="0" y="62"/>
                  </a:moveTo>
                  <a:cubicBezTo>
                    <a:pt x="0" y="62"/>
                    <a:pt x="65" y="0"/>
                    <a:pt x="144" y="24"/>
                  </a:cubicBezTo>
                  <a:cubicBezTo>
                    <a:pt x="195" y="40"/>
                    <a:pt x="243" y="87"/>
                    <a:pt x="254" y="136"/>
                  </a:cubicBezTo>
                  <a:cubicBezTo>
                    <a:pt x="230" y="147"/>
                    <a:pt x="182" y="197"/>
                    <a:pt x="104" y="173"/>
                  </a:cubicBezTo>
                  <a:cubicBezTo>
                    <a:pt x="57" y="159"/>
                    <a:pt x="12" y="120"/>
                    <a:pt x="0" y="62"/>
                  </a:cubicBezTo>
                  <a:close/>
                </a:path>
              </a:pathLst>
            </a:custGeom>
            <a:grp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7" name="Freeform 9"/>
            <p:cNvSpPr/>
            <p:nvPr/>
          </p:nvSpPr>
          <p:spPr bwMode="auto">
            <a:xfrm>
              <a:off x="3887788" y="2181361"/>
              <a:ext cx="363538" cy="403225"/>
            </a:xfrm>
            <a:custGeom>
              <a:avLst/>
              <a:gdLst>
                <a:gd name="T0" fmla="*/ 16 w 142"/>
                <a:gd name="T1" fmla="*/ 9 h 158"/>
                <a:gd name="T2" fmla="*/ 113 w 142"/>
                <a:gd name="T3" fmla="*/ 46 h 158"/>
                <a:gd name="T4" fmla="*/ 128 w 142"/>
                <a:gd name="T5" fmla="*/ 153 h 158"/>
                <a:gd name="T6" fmla="*/ 30 w 142"/>
                <a:gd name="T7" fmla="*/ 113 h 158"/>
                <a:gd name="T8" fmla="*/ 16 w 142"/>
                <a:gd name="T9" fmla="*/ 9 h 158"/>
              </a:gdLst>
              <a:ahLst/>
              <a:cxnLst>
                <a:cxn ang="0">
                  <a:pos x="T0" y="T1"/>
                </a:cxn>
                <a:cxn ang="0">
                  <a:pos x="T2" y="T3"/>
                </a:cxn>
                <a:cxn ang="0">
                  <a:pos x="T4" y="T5"/>
                </a:cxn>
                <a:cxn ang="0">
                  <a:pos x="T6" y="T7"/>
                </a:cxn>
                <a:cxn ang="0">
                  <a:pos x="T8" y="T9"/>
                </a:cxn>
              </a:cxnLst>
              <a:rect l="0" t="0" r="r" b="b"/>
              <a:pathLst>
                <a:path w="142" h="158">
                  <a:moveTo>
                    <a:pt x="16" y="9"/>
                  </a:moveTo>
                  <a:cubicBezTo>
                    <a:pt x="16" y="9"/>
                    <a:pt x="78" y="0"/>
                    <a:pt x="113" y="46"/>
                  </a:cubicBezTo>
                  <a:cubicBezTo>
                    <a:pt x="135" y="75"/>
                    <a:pt x="142" y="121"/>
                    <a:pt x="128" y="153"/>
                  </a:cubicBezTo>
                  <a:cubicBezTo>
                    <a:pt x="111" y="150"/>
                    <a:pt x="64" y="158"/>
                    <a:pt x="30" y="113"/>
                  </a:cubicBezTo>
                  <a:cubicBezTo>
                    <a:pt x="9" y="86"/>
                    <a:pt x="0" y="46"/>
                    <a:pt x="16" y="9"/>
                  </a:cubicBezTo>
                  <a:close/>
                </a:path>
              </a:pathLst>
            </a:custGeom>
            <a:solidFill>
              <a:srgbClr val="4F5D70"/>
            </a:solid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8" name="Freeform 10"/>
            <p:cNvSpPr/>
            <p:nvPr/>
          </p:nvSpPr>
          <p:spPr bwMode="auto">
            <a:xfrm>
              <a:off x="4575175" y="1774961"/>
              <a:ext cx="314325" cy="417513"/>
            </a:xfrm>
            <a:custGeom>
              <a:avLst/>
              <a:gdLst>
                <a:gd name="T0" fmla="*/ 83 w 123"/>
                <a:gd name="T1" fmla="*/ 0 h 163"/>
                <a:gd name="T2" fmla="*/ 109 w 123"/>
                <a:gd name="T3" fmla="*/ 91 h 163"/>
                <a:gd name="T4" fmla="*/ 39 w 123"/>
                <a:gd name="T5" fmla="*/ 163 h 163"/>
                <a:gd name="T6" fmla="*/ 13 w 123"/>
                <a:gd name="T7" fmla="*/ 68 h 163"/>
                <a:gd name="T8" fmla="*/ 83 w 123"/>
                <a:gd name="T9" fmla="*/ 0 h 163"/>
              </a:gdLst>
              <a:ahLst/>
              <a:cxnLst>
                <a:cxn ang="0">
                  <a:pos x="T0" y="T1"/>
                </a:cxn>
                <a:cxn ang="0">
                  <a:pos x="T2" y="T3"/>
                </a:cxn>
                <a:cxn ang="0">
                  <a:pos x="T4" y="T5"/>
                </a:cxn>
                <a:cxn ang="0">
                  <a:pos x="T6" y="T7"/>
                </a:cxn>
                <a:cxn ang="0">
                  <a:pos x="T8" y="T9"/>
                </a:cxn>
              </a:cxnLst>
              <a:rect l="0" t="0" r="r" b="b"/>
              <a:pathLst>
                <a:path w="123" h="163">
                  <a:moveTo>
                    <a:pt x="83" y="0"/>
                  </a:moveTo>
                  <a:cubicBezTo>
                    <a:pt x="83" y="0"/>
                    <a:pt x="123" y="40"/>
                    <a:pt x="109" y="91"/>
                  </a:cubicBezTo>
                  <a:cubicBezTo>
                    <a:pt x="100" y="124"/>
                    <a:pt x="71" y="155"/>
                    <a:pt x="39" y="163"/>
                  </a:cubicBezTo>
                  <a:cubicBezTo>
                    <a:pt x="32" y="148"/>
                    <a:pt x="0" y="119"/>
                    <a:pt x="13" y="68"/>
                  </a:cubicBezTo>
                  <a:cubicBezTo>
                    <a:pt x="22" y="38"/>
                    <a:pt x="46" y="9"/>
                    <a:pt x="83" y="0"/>
                  </a:cubicBezTo>
                  <a:close/>
                </a:path>
              </a:pathLst>
            </a:custGeom>
            <a:grp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9" name="Freeform 11"/>
            <p:cNvSpPr/>
            <p:nvPr/>
          </p:nvSpPr>
          <p:spPr bwMode="auto">
            <a:xfrm>
              <a:off x="5130800" y="2886211"/>
              <a:ext cx="441325" cy="349250"/>
            </a:xfrm>
            <a:custGeom>
              <a:avLst/>
              <a:gdLst>
                <a:gd name="T0" fmla="*/ 173 w 173"/>
                <a:gd name="T1" fmla="*/ 95 h 137"/>
                <a:gd name="T2" fmla="*/ 74 w 173"/>
                <a:gd name="T3" fmla="*/ 119 h 137"/>
                <a:gd name="T4" fmla="*/ 0 w 173"/>
                <a:gd name="T5" fmla="*/ 41 h 137"/>
                <a:gd name="T6" fmla="*/ 103 w 173"/>
                <a:gd name="T7" fmla="*/ 17 h 137"/>
                <a:gd name="T8" fmla="*/ 173 w 173"/>
                <a:gd name="T9" fmla="*/ 95 h 137"/>
              </a:gdLst>
              <a:ahLst/>
              <a:cxnLst>
                <a:cxn ang="0">
                  <a:pos x="T0" y="T1"/>
                </a:cxn>
                <a:cxn ang="0">
                  <a:pos x="T2" y="T3"/>
                </a:cxn>
                <a:cxn ang="0">
                  <a:pos x="T4" y="T5"/>
                </a:cxn>
                <a:cxn ang="0">
                  <a:pos x="T6" y="T7"/>
                </a:cxn>
                <a:cxn ang="0">
                  <a:pos x="T8" y="T9"/>
                </a:cxn>
              </a:cxnLst>
              <a:rect l="0" t="0" r="r" b="b"/>
              <a:pathLst>
                <a:path w="173" h="137">
                  <a:moveTo>
                    <a:pt x="173" y="95"/>
                  </a:moveTo>
                  <a:cubicBezTo>
                    <a:pt x="173" y="95"/>
                    <a:pt x="128" y="137"/>
                    <a:pt x="74" y="119"/>
                  </a:cubicBezTo>
                  <a:cubicBezTo>
                    <a:pt x="39" y="108"/>
                    <a:pt x="7" y="75"/>
                    <a:pt x="0" y="41"/>
                  </a:cubicBezTo>
                  <a:cubicBezTo>
                    <a:pt x="16" y="34"/>
                    <a:pt x="49" y="0"/>
                    <a:pt x="103" y="17"/>
                  </a:cubicBezTo>
                  <a:cubicBezTo>
                    <a:pt x="135" y="28"/>
                    <a:pt x="165" y="55"/>
                    <a:pt x="173" y="95"/>
                  </a:cubicBezTo>
                  <a:close/>
                </a:path>
              </a:pathLst>
            </a:custGeom>
            <a:grp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10" name="Freeform 12"/>
            <p:cNvSpPr/>
            <p:nvPr/>
          </p:nvSpPr>
          <p:spPr bwMode="auto">
            <a:xfrm>
              <a:off x="3435350" y="2781436"/>
              <a:ext cx="425450" cy="258763"/>
            </a:xfrm>
            <a:custGeom>
              <a:avLst/>
              <a:gdLst>
                <a:gd name="T0" fmla="*/ 0 w 166"/>
                <a:gd name="T1" fmla="*/ 56 h 101"/>
                <a:gd name="T2" fmla="*/ 77 w 166"/>
                <a:gd name="T3" fmla="*/ 2 h 101"/>
                <a:gd name="T4" fmla="*/ 166 w 166"/>
                <a:gd name="T5" fmla="*/ 44 h 101"/>
                <a:gd name="T6" fmla="*/ 86 w 166"/>
                <a:gd name="T7" fmla="*/ 99 h 101"/>
                <a:gd name="T8" fmla="*/ 0 w 166"/>
                <a:gd name="T9" fmla="*/ 56 h 101"/>
              </a:gdLst>
              <a:ahLst/>
              <a:cxnLst>
                <a:cxn ang="0">
                  <a:pos x="T0" y="T1"/>
                </a:cxn>
                <a:cxn ang="0">
                  <a:pos x="T2" y="T3"/>
                </a:cxn>
                <a:cxn ang="0">
                  <a:pos x="T4" y="T5"/>
                </a:cxn>
                <a:cxn ang="0">
                  <a:pos x="T6" y="T7"/>
                </a:cxn>
                <a:cxn ang="0">
                  <a:pos x="T8" y="T9"/>
                </a:cxn>
              </a:cxnLst>
              <a:rect l="0" t="0" r="r" b="b"/>
              <a:pathLst>
                <a:path w="166" h="101">
                  <a:moveTo>
                    <a:pt x="0" y="56"/>
                  </a:moveTo>
                  <a:cubicBezTo>
                    <a:pt x="0" y="56"/>
                    <a:pt x="25" y="5"/>
                    <a:pt x="77" y="2"/>
                  </a:cubicBezTo>
                  <a:cubicBezTo>
                    <a:pt x="111" y="0"/>
                    <a:pt x="149" y="17"/>
                    <a:pt x="166" y="44"/>
                  </a:cubicBezTo>
                  <a:cubicBezTo>
                    <a:pt x="155" y="56"/>
                    <a:pt x="137" y="96"/>
                    <a:pt x="86" y="99"/>
                  </a:cubicBezTo>
                  <a:cubicBezTo>
                    <a:pt x="55" y="101"/>
                    <a:pt x="21" y="88"/>
                    <a:pt x="0" y="56"/>
                  </a:cubicBezTo>
                  <a:close/>
                </a:path>
              </a:pathLst>
            </a:custGeom>
            <a:solidFill>
              <a:srgbClr val="4F5D70"/>
            </a:solid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11" name="Freeform 13"/>
            <p:cNvSpPr/>
            <p:nvPr/>
          </p:nvSpPr>
          <p:spPr bwMode="auto">
            <a:xfrm>
              <a:off x="3479800" y="1874974"/>
              <a:ext cx="276225" cy="276225"/>
            </a:xfrm>
            <a:custGeom>
              <a:avLst/>
              <a:gdLst>
                <a:gd name="T0" fmla="*/ 5 w 108"/>
                <a:gd name="T1" fmla="*/ 15 h 108"/>
                <a:gd name="T2" fmla="*/ 76 w 108"/>
                <a:gd name="T3" fmla="*/ 25 h 108"/>
                <a:gd name="T4" fmla="*/ 103 w 108"/>
                <a:gd name="T5" fmla="*/ 95 h 108"/>
                <a:gd name="T6" fmla="*/ 31 w 108"/>
                <a:gd name="T7" fmla="*/ 83 h 108"/>
                <a:gd name="T8" fmla="*/ 5 w 108"/>
                <a:gd name="T9" fmla="*/ 15 h 108"/>
              </a:gdLst>
              <a:ahLst/>
              <a:cxnLst>
                <a:cxn ang="0">
                  <a:pos x="T0" y="T1"/>
                </a:cxn>
                <a:cxn ang="0">
                  <a:pos x="T2" y="T3"/>
                </a:cxn>
                <a:cxn ang="0">
                  <a:pos x="T4" y="T5"/>
                </a:cxn>
                <a:cxn ang="0">
                  <a:pos x="T6" y="T7"/>
                </a:cxn>
                <a:cxn ang="0">
                  <a:pos x="T8" y="T9"/>
                </a:cxn>
              </a:cxnLst>
              <a:rect l="0" t="0" r="r" b="b"/>
              <a:pathLst>
                <a:path w="108" h="108">
                  <a:moveTo>
                    <a:pt x="5" y="15"/>
                  </a:moveTo>
                  <a:cubicBezTo>
                    <a:pt x="5" y="15"/>
                    <a:pt x="45" y="0"/>
                    <a:pt x="76" y="25"/>
                  </a:cubicBezTo>
                  <a:cubicBezTo>
                    <a:pt x="95" y="41"/>
                    <a:pt x="108" y="71"/>
                    <a:pt x="103" y="95"/>
                  </a:cubicBezTo>
                  <a:cubicBezTo>
                    <a:pt x="91" y="95"/>
                    <a:pt x="61" y="108"/>
                    <a:pt x="31" y="83"/>
                  </a:cubicBezTo>
                  <a:cubicBezTo>
                    <a:pt x="13" y="68"/>
                    <a:pt x="0" y="43"/>
                    <a:pt x="5" y="15"/>
                  </a:cubicBezTo>
                  <a:close/>
                </a:path>
              </a:pathLst>
            </a:custGeom>
            <a:solidFill>
              <a:srgbClr val="4F5D70"/>
            </a:solid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12" name="Freeform 14"/>
            <p:cNvSpPr/>
            <p:nvPr/>
          </p:nvSpPr>
          <p:spPr bwMode="auto">
            <a:xfrm>
              <a:off x="4992688" y="2311536"/>
              <a:ext cx="277813" cy="234950"/>
            </a:xfrm>
            <a:custGeom>
              <a:avLst/>
              <a:gdLst>
                <a:gd name="T0" fmla="*/ 108 w 109"/>
                <a:gd name="T1" fmla="*/ 14 h 92"/>
                <a:gd name="T2" fmla="*/ 75 w 109"/>
                <a:gd name="T3" fmla="*/ 77 h 92"/>
                <a:gd name="T4" fmla="*/ 0 w 109"/>
                <a:gd name="T5" fmla="*/ 80 h 92"/>
                <a:gd name="T6" fmla="*/ 35 w 109"/>
                <a:gd name="T7" fmla="*/ 16 h 92"/>
                <a:gd name="T8" fmla="*/ 108 w 109"/>
                <a:gd name="T9" fmla="*/ 14 h 92"/>
              </a:gdLst>
              <a:ahLst/>
              <a:cxnLst>
                <a:cxn ang="0">
                  <a:pos x="T0" y="T1"/>
                </a:cxn>
                <a:cxn ang="0">
                  <a:pos x="T2" y="T3"/>
                </a:cxn>
                <a:cxn ang="0">
                  <a:pos x="T4" y="T5"/>
                </a:cxn>
                <a:cxn ang="0">
                  <a:pos x="T6" y="T7"/>
                </a:cxn>
                <a:cxn ang="0">
                  <a:pos x="T8" y="T9"/>
                </a:cxn>
              </a:cxnLst>
              <a:rect l="0" t="0" r="r" b="b"/>
              <a:pathLst>
                <a:path w="109" h="92">
                  <a:moveTo>
                    <a:pt x="108" y="14"/>
                  </a:moveTo>
                  <a:cubicBezTo>
                    <a:pt x="108" y="14"/>
                    <a:pt x="109" y="57"/>
                    <a:pt x="75" y="77"/>
                  </a:cubicBezTo>
                  <a:cubicBezTo>
                    <a:pt x="53" y="90"/>
                    <a:pt x="21" y="92"/>
                    <a:pt x="0" y="80"/>
                  </a:cubicBezTo>
                  <a:cubicBezTo>
                    <a:pt x="4" y="68"/>
                    <a:pt x="2" y="36"/>
                    <a:pt x="35" y="16"/>
                  </a:cubicBezTo>
                  <a:cubicBezTo>
                    <a:pt x="55" y="3"/>
                    <a:pt x="83" y="0"/>
                    <a:pt x="108" y="14"/>
                  </a:cubicBezTo>
                  <a:close/>
                </a:path>
              </a:pathLst>
            </a:custGeom>
            <a:grp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13" name="Freeform 15"/>
            <p:cNvSpPr/>
            <p:nvPr/>
          </p:nvSpPr>
          <p:spPr bwMode="auto">
            <a:xfrm>
              <a:off x="5454650" y="1987686"/>
              <a:ext cx="279400" cy="236538"/>
            </a:xfrm>
            <a:custGeom>
              <a:avLst/>
              <a:gdLst>
                <a:gd name="T0" fmla="*/ 108 w 109"/>
                <a:gd name="T1" fmla="*/ 14 h 93"/>
                <a:gd name="T2" fmla="*/ 75 w 109"/>
                <a:gd name="T3" fmla="*/ 78 h 93"/>
                <a:gd name="T4" fmla="*/ 0 w 109"/>
                <a:gd name="T5" fmla="*/ 81 h 93"/>
                <a:gd name="T6" fmla="*/ 35 w 109"/>
                <a:gd name="T7" fmla="*/ 16 h 93"/>
                <a:gd name="T8" fmla="*/ 108 w 109"/>
                <a:gd name="T9" fmla="*/ 14 h 93"/>
              </a:gdLst>
              <a:ahLst/>
              <a:cxnLst>
                <a:cxn ang="0">
                  <a:pos x="T0" y="T1"/>
                </a:cxn>
                <a:cxn ang="0">
                  <a:pos x="T2" y="T3"/>
                </a:cxn>
                <a:cxn ang="0">
                  <a:pos x="T4" y="T5"/>
                </a:cxn>
                <a:cxn ang="0">
                  <a:pos x="T6" y="T7"/>
                </a:cxn>
                <a:cxn ang="0">
                  <a:pos x="T8" y="T9"/>
                </a:cxn>
              </a:cxnLst>
              <a:rect l="0" t="0" r="r" b="b"/>
              <a:pathLst>
                <a:path w="109" h="93">
                  <a:moveTo>
                    <a:pt x="108" y="14"/>
                  </a:moveTo>
                  <a:cubicBezTo>
                    <a:pt x="108" y="14"/>
                    <a:pt x="109" y="57"/>
                    <a:pt x="75" y="78"/>
                  </a:cubicBezTo>
                  <a:cubicBezTo>
                    <a:pt x="54" y="91"/>
                    <a:pt x="22" y="93"/>
                    <a:pt x="0" y="81"/>
                  </a:cubicBezTo>
                  <a:cubicBezTo>
                    <a:pt x="4" y="69"/>
                    <a:pt x="2" y="36"/>
                    <a:pt x="35" y="16"/>
                  </a:cubicBezTo>
                  <a:cubicBezTo>
                    <a:pt x="55" y="4"/>
                    <a:pt x="83" y="0"/>
                    <a:pt x="108" y="14"/>
                  </a:cubicBezTo>
                  <a:close/>
                </a:path>
              </a:pathLst>
            </a:custGeom>
            <a:grp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14" name="Freeform 16"/>
            <p:cNvSpPr/>
            <p:nvPr/>
          </p:nvSpPr>
          <p:spPr bwMode="auto">
            <a:xfrm>
              <a:off x="4841875" y="1351099"/>
              <a:ext cx="273050" cy="279400"/>
            </a:xfrm>
            <a:custGeom>
              <a:avLst/>
              <a:gdLst>
                <a:gd name="T0" fmla="*/ 90 w 107"/>
                <a:gd name="T1" fmla="*/ 4 h 109"/>
                <a:gd name="T2" fmla="*/ 84 w 107"/>
                <a:gd name="T3" fmla="*/ 75 h 109"/>
                <a:gd name="T4" fmla="*/ 16 w 107"/>
                <a:gd name="T5" fmla="*/ 106 h 109"/>
                <a:gd name="T6" fmla="*/ 23 w 107"/>
                <a:gd name="T7" fmla="*/ 33 h 109"/>
                <a:gd name="T8" fmla="*/ 90 w 107"/>
                <a:gd name="T9" fmla="*/ 4 h 109"/>
              </a:gdLst>
              <a:ahLst/>
              <a:cxnLst>
                <a:cxn ang="0">
                  <a:pos x="T0" y="T1"/>
                </a:cxn>
                <a:cxn ang="0">
                  <a:pos x="T2" y="T3"/>
                </a:cxn>
                <a:cxn ang="0">
                  <a:pos x="T4" y="T5"/>
                </a:cxn>
                <a:cxn ang="0">
                  <a:pos x="T6" y="T7"/>
                </a:cxn>
                <a:cxn ang="0">
                  <a:pos x="T8" y="T9"/>
                </a:cxn>
              </a:cxnLst>
              <a:rect l="0" t="0" r="r" b="b"/>
              <a:pathLst>
                <a:path w="107" h="109">
                  <a:moveTo>
                    <a:pt x="90" y="4"/>
                  </a:moveTo>
                  <a:cubicBezTo>
                    <a:pt x="90" y="4"/>
                    <a:pt x="107" y="43"/>
                    <a:pt x="84" y="75"/>
                  </a:cubicBezTo>
                  <a:cubicBezTo>
                    <a:pt x="68" y="95"/>
                    <a:pt x="40" y="109"/>
                    <a:pt x="16" y="106"/>
                  </a:cubicBezTo>
                  <a:cubicBezTo>
                    <a:pt x="15" y="93"/>
                    <a:pt x="0" y="64"/>
                    <a:pt x="23" y="33"/>
                  </a:cubicBezTo>
                  <a:cubicBezTo>
                    <a:pt x="37" y="14"/>
                    <a:pt x="62" y="0"/>
                    <a:pt x="90" y="4"/>
                  </a:cubicBezTo>
                  <a:close/>
                </a:path>
              </a:pathLst>
            </a:custGeom>
            <a:grp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15" name="Freeform 17"/>
            <p:cNvSpPr/>
            <p:nvPr/>
          </p:nvSpPr>
          <p:spPr bwMode="auto">
            <a:xfrm>
              <a:off x="3873500" y="3075124"/>
              <a:ext cx="244475" cy="238125"/>
            </a:xfrm>
            <a:custGeom>
              <a:avLst/>
              <a:gdLst>
                <a:gd name="T0" fmla="*/ 11 w 96"/>
                <a:gd name="T1" fmla="*/ 87 h 93"/>
                <a:gd name="T2" fmla="*/ 24 w 96"/>
                <a:gd name="T3" fmla="*/ 25 h 93"/>
                <a:gd name="T4" fmla="*/ 87 w 96"/>
                <a:gd name="T5" fmla="*/ 6 h 93"/>
                <a:gd name="T6" fmla="*/ 73 w 96"/>
                <a:gd name="T7" fmla="*/ 69 h 93"/>
                <a:gd name="T8" fmla="*/ 11 w 96"/>
                <a:gd name="T9" fmla="*/ 87 h 93"/>
              </a:gdLst>
              <a:ahLst/>
              <a:cxnLst>
                <a:cxn ang="0">
                  <a:pos x="T0" y="T1"/>
                </a:cxn>
                <a:cxn ang="0">
                  <a:pos x="T2" y="T3"/>
                </a:cxn>
                <a:cxn ang="0">
                  <a:pos x="T4" y="T5"/>
                </a:cxn>
                <a:cxn ang="0">
                  <a:pos x="T6" y="T7"/>
                </a:cxn>
                <a:cxn ang="0">
                  <a:pos x="T8" y="T9"/>
                </a:cxn>
              </a:cxnLst>
              <a:rect l="0" t="0" r="r" b="b"/>
              <a:pathLst>
                <a:path w="96" h="93">
                  <a:moveTo>
                    <a:pt x="11" y="87"/>
                  </a:moveTo>
                  <a:cubicBezTo>
                    <a:pt x="11" y="87"/>
                    <a:pt x="0" y="50"/>
                    <a:pt x="24" y="25"/>
                  </a:cubicBezTo>
                  <a:cubicBezTo>
                    <a:pt x="40" y="9"/>
                    <a:pt x="67" y="0"/>
                    <a:pt x="87" y="6"/>
                  </a:cubicBezTo>
                  <a:cubicBezTo>
                    <a:pt x="87" y="17"/>
                    <a:pt x="96" y="44"/>
                    <a:pt x="73" y="69"/>
                  </a:cubicBezTo>
                  <a:cubicBezTo>
                    <a:pt x="58" y="84"/>
                    <a:pt x="35" y="93"/>
                    <a:pt x="11" y="87"/>
                  </a:cubicBezTo>
                  <a:close/>
                </a:path>
              </a:pathLst>
            </a:custGeom>
            <a:grp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16" name="Freeform 18"/>
            <p:cNvSpPr/>
            <p:nvPr/>
          </p:nvSpPr>
          <p:spPr bwMode="auto">
            <a:xfrm>
              <a:off x="5283200" y="2322649"/>
              <a:ext cx="654050" cy="441325"/>
            </a:xfrm>
            <a:custGeom>
              <a:avLst/>
              <a:gdLst>
                <a:gd name="T0" fmla="*/ 256 w 256"/>
                <a:gd name="T1" fmla="*/ 55 h 173"/>
                <a:gd name="T2" fmla="*/ 151 w 256"/>
                <a:gd name="T3" fmla="*/ 160 h 173"/>
                <a:gd name="T4" fmla="*/ 0 w 256"/>
                <a:gd name="T5" fmla="*/ 119 h 173"/>
                <a:gd name="T6" fmla="*/ 110 w 256"/>
                <a:gd name="T7" fmla="*/ 12 h 173"/>
                <a:gd name="T8" fmla="*/ 256 w 256"/>
                <a:gd name="T9" fmla="*/ 55 h 173"/>
              </a:gdLst>
              <a:ahLst/>
              <a:cxnLst>
                <a:cxn ang="0">
                  <a:pos x="T0" y="T1"/>
                </a:cxn>
                <a:cxn ang="0">
                  <a:pos x="T2" y="T3"/>
                </a:cxn>
                <a:cxn ang="0">
                  <a:pos x="T4" y="T5"/>
                </a:cxn>
                <a:cxn ang="0">
                  <a:pos x="T6" y="T7"/>
                </a:cxn>
                <a:cxn ang="0">
                  <a:pos x="T8" y="T9"/>
                </a:cxn>
              </a:cxnLst>
              <a:rect l="0" t="0" r="r" b="b"/>
              <a:pathLst>
                <a:path w="256" h="173">
                  <a:moveTo>
                    <a:pt x="256" y="55"/>
                  </a:moveTo>
                  <a:cubicBezTo>
                    <a:pt x="256" y="55"/>
                    <a:pt x="231" y="141"/>
                    <a:pt x="151" y="160"/>
                  </a:cubicBezTo>
                  <a:cubicBezTo>
                    <a:pt x="99" y="173"/>
                    <a:pt x="34" y="156"/>
                    <a:pt x="0" y="119"/>
                  </a:cubicBezTo>
                  <a:cubicBezTo>
                    <a:pt x="15" y="98"/>
                    <a:pt x="31" y="30"/>
                    <a:pt x="110" y="12"/>
                  </a:cubicBezTo>
                  <a:cubicBezTo>
                    <a:pt x="158" y="0"/>
                    <a:pt x="216" y="11"/>
                    <a:pt x="256" y="55"/>
                  </a:cubicBezTo>
                  <a:close/>
                </a:path>
              </a:pathLst>
            </a:custGeom>
            <a:solidFill>
              <a:srgbClr val="4F5D70"/>
            </a:solid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sp>
          <p:nvSpPr>
            <p:cNvPr id="17" name="Freeform 19"/>
            <p:cNvSpPr/>
            <p:nvPr/>
          </p:nvSpPr>
          <p:spPr bwMode="auto">
            <a:xfrm>
              <a:off x="3868738" y="2105161"/>
              <a:ext cx="1397000" cy="1965325"/>
            </a:xfrm>
            <a:custGeom>
              <a:avLst/>
              <a:gdLst>
                <a:gd name="T0" fmla="*/ 0 w 547"/>
                <a:gd name="T1" fmla="*/ 766 h 770"/>
                <a:gd name="T2" fmla="*/ 192 w 547"/>
                <a:gd name="T3" fmla="*/ 701 h 770"/>
                <a:gd name="T4" fmla="*/ 245 w 547"/>
                <a:gd name="T5" fmla="*/ 527 h 770"/>
                <a:gd name="T6" fmla="*/ 35 w 547"/>
                <a:gd name="T7" fmla="*/ 243 h 770"/>
                <a:gd name="T8" fmla="*/ 257 w 547"/>
                <a:gd name="T9" fmla="*/ 386 h 770"/>
                <a:gd name="T10" fmla="*/ 239 w 547"/>
                <a:gd name="T11" fmla="*/ 180 h 770"/>
                <a:gd name="T12" fmla="*/ 229 w 547"/>
                <a:gd name="T13" fmla="*/ 0 h 770"/>
                <a:gd name="T14" fmla="*/ 265 w 547"/>
                <a:gd name="T15" fmla="*/ 130 h 770"/>
                <a:gd name="T16" fmla="*/ 294 w 547"/>
                <a:gd name="T17" fmla="*/ 198 h 770"/>
                <a:gd name="T18" fmla="*/ 317 w 547"/>
                <a:gd name="T19" fmla="*/ 204 h 770"/>
                <a:gd name="T20" fmla="*/ 394 w 547"/>
                <a:gd name="T21" fmla="*/ 103 h 770"/>
                <a:gd name="T22" fmla="*/ 336 w 547"/>
                <a:gd name="T23" fmla="*/ 273 h 770"/>
                <a:gd name="T24" fmla="*/ 356 w 547"/>
                <a:gd name="T25" fmla="*/ 358 h 770"/>
                <a:gd name="T26" fmla="*/ 507 w 547"/>
                <a:gd name="T27" fmla="*/ 242 h 770"/>
                <a:gd name="T28" fmla="*/ 385 w 547"/>
                <a:gd name="T29" fmla="*/ 408 h 770"/>
                <a:gd name="T30" fmla="*/ 378 w 547"/>
                <a:gd name="T31" fmla="*/ 478 h 770"/>
                <a:gd name="T32" fmla="*/ 382 w 547"/>
                <a:gd name="T33" fmla="*/ 590 h 770"/>
                <a:gd name="T34" fmla="*/ 365 w 547"/>
                <a:gd name="T35" fmla="*/ 689 h 770"/>
                <a:gd name="T36" fmla="*/ 547 w 547"/>
                <a:gd name="T37" fmla="*/ 770 h 770"/>
                <a:gd name="T38" fmla="*/ 0 w 547"/>
                <a:gd name="T39" fmla="*/ 766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7" h="770">
                  <a:moveTo>
                    <a:pt x="0" y="766"/>
                  </a:moveTo>
                  <a:cubicBezTo>
                    <a:pt x="0" y="766"/>
                    <a:pt x="84" y="704"/>
                    <a:pt x="192" y="701"/>
                  </a:cubicBezTo>
                  <a:cubicBezTo>
                    <a:pt x="220" y="629"/>
                    <a:pt x="247" y="587"/>
                    <a:pt x="245" y="527"/>
                  </a:cubicBezTo>
                  <a:cubicBezTo>
                    <a:pt x="243" y="477"/>
                    <a:pt x="171" y="349"/>
                    <a:pt x="35" y="243"/>
                  </a:cubicBezTo>
                  <a:cubicBezTo>
                    <a:pt x="71" y="249"/>
                    <a:pt x="208" y="338"/>
                    <a:pt x="257" y="386"/>
                  </a:cubicBezTo>
                  <a:cubicBezTo>
                    <a:pt x="262" y="307"/>
                    <a:pt x="256" y="265"/>
                    <a:pt x="239" y="180"/>
                  </a:cubicBezTo>
                  <a:cubicBezTo>
                    <a:pt x="222" y="94"/>
                    <a:pt x="216" y="31"/>
                    <a:pt x="229" y="0"/>
                  </a:cubicBezTo>
                  <a:cubicBezTo>
                    <a:pt x="234" y="68"/>
                    <a:pt x="243" y="85"/>
                    <a:pt x="265" y="130"/>
                  </a:cubicBezTo>
                  <a:cubicBezTo>
                    <a:pt x="287" y="175"/>
                    <a:pt x="292" y="187"/>
                    <a:pt x="294" y="198"/>
                  </a:cubicBezTo>
                  <a:cubicBezTo>
                    <a:pt x="296" y="210"/>
                    <a:pt x="309" y="217"/>
                    <a:pt x="317" y="204"/>
                  </a:cubicBezTo>
                  <a:cubicBezTo>
                    <a:pt x="324" y="192"/>
                    <a:pt x="364" y="125"/>
                    <a:pt x="394" y="103"/>
                  </a:cubicBezTo>
                  <a:cubicBezTo>
                    <a:pt x="366" y="162"/>
                    <a:pt x="335" y="238"/>
                    <a:pt x="336" y="273"/>
                  </a:cubicBezTo>
                  <a:cubicBezTo>
                    <a:pt x="338" y="309"/>
                    <a:pt x="339" y="350"/>
                    <a:pt x="356" y="358"/>
                  </a:cubicBezTo>
                  <a:cubicBezTo>
                    <a:pt x="370" y="346"/>
                    <a:pt x="458" y="255"/>
                    <a:pt x="507" y="242"/>
                  </a:cubicBezTo>
                  <a:cubicBezTo>
                    <a:pt x="463" y="296"/>
                    <a:pt x="394" y="390"/>
                    <a:pt x="385" y="408"/>
                  </a:cubicBezTo>
                  <a:cubicBezTo>
                    <a:pt x="373" y="431"/>
                    <a:pt x="377" y="446"/>
                    <a:pt x="378" y="478"/>
                  </a:cubicBezTo>
                  <a:cubicBezTo>
                    <a:pt x="378" y="510"/>
                    <a:pt x="384" y="565"/>
                    <a:pt x="382" y="590"/>
                  </a:cubicBezTo>
                  <a:cubicBezTo>
                    <a:pt x="380" y="614"/>
                    <a:pt x="370" y="684"/>
                    <a:pt x="365" y="689"/>
                  </a:cubicBezTo>
                  <a:cubicBezTo>
                    <a:pt x="415" y="692"/>
                    <a:pt x="519" y="730"/>
                    <a:pt x="547" y="770"/>
                  </a:cubicBezTo>
                  <a:cubicBezTo>
                    <a:pt x="279" y="770"/>
                    <a:pt x="0" y="766"/>
                    <a:pt x="0" y="766"/>
                  </a:cubicBezTo>
                  <a:close/>
                </a:path>
              </a:pathLst>
            </a:custGeom>
            <a:grpFill/>
            <a:ln>
              <a:noFill/>
            </a:ln>
          </p:spPr>
          <p:txBody>
            <a:bodyPr vert="horz" wrap="square" lIns="121920" tIns="60960" rIns="121920" bIns="60960" numCol="1" anchor="t" anchorCtr="0" compatLnSpc="1"/>
            <a:p>
              <a:endParaRPr lang="en-US" sz="2400">
                <a:solidFill>
                  <a:schemeClr val="tx1">
                    <a:lumMod val="75000"/>
                    <a:lumOff val="25000"/>
                  </a:schemeClr>
                </a:solidFill>
              </a:endParaRPr>
            </a:p>
          </p:txBody>
        </p:sp>
      </p:grpSp>
      <p:sp>
        <p:nvSpPr>
          <p:cNvPr id="18" name="文本框 17"/>
          <p:cNvSpPr txBox="1"/>
          <p:nvPr/>
        </p:nvSpPr>
        <p:spPr>
          <a:xfrm>
            <a:off x="591185" y="2032000"/>
            <a:ext cx="3403600" cy="1691640"/>
          </a:xfrm>
          <a:prstGeom prst="rect">
            <a:avLst/>
          </a:prstGeom>
          <a:noFill/>
        </p:spPr>
        <p:txBody>
          <a:bodyPr wrap="square" rtlCol="0">
            <a:spAutoFit/>
          </a:bodyPr>
          <a:p>
            <a:pPr algn="just" fontAlgn="auto">
              <a:lnSpc>
                <a:spcPct val="130000"/>
              </a:lnSpc>
              <a:buClrTx/>
              <a:buSzTx/>
              <a:buFontTx/>
            </a:pPr>
            <a:r>
              <a:rPr lang="zh-CN" altLang="en-US" sz="2000" dirty="0">
                <a:solidFill>
                  <a:schemeClr val="tx1">
                    <a:lumMod val="75000"/>
                    <a:lumOff val="25000"/>
                  </a:schemeClr>
                </a:solidFill>
                <a:latin typeface="微软雅黑 Light" panose="020B0502040204020203" pitchFamily="34" charset="-122"/>
                <a:ea typeface="微软雅黑 Light" panose="020B0502040204020203" pitchFamily="34" charset="-122"/>
              </a:rPr>
              <a:t>感谢公司给予这样的一个实习机会，感谢XXX主管的耳提面命与谆谆教诲。我定坚守职责，不负众望！</a:t>
            </a:r>
            <a:endParaRPr lang="zh-CN" altLang="en-US" sz="2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tretch>
            <a:fillRect/>
          </a:stretch>
        </p:blipFill>
        <p:spPr>
          <a:xfrm>
            <a:off x="0" y="-12169"/>
            <a:ext cx="10058400" cy="5031330"/>
          </a:xfrm>
          <a:prstGeom prst="rect">
            <a:avLst/>
          </a:prstGeom>
        </p:spPr>
      </p:pic>
      <p:pic>
        <p:nvPicPr>
          <p:cNvPr id="3" name="图片 2"/>
          <p:cNvPicPr>
            <a:picLocks noChangeAspect="1"/>
          </p:cNvPicPr>
          <p:nvPr/>
        </p:nvPicPr>
        <p:blipFill>
          <a:blip r:embed="rId2" cstate="screen"/>
          <a:stretch>
            <a:fillRect/>
          </a:stretch>
        </p:blipFill>
        <p:spPr>
          <a:xfrm>
            <a:off x="2133600" y="1826670"/>
            <a:ext cx="10058400" cy="5031330"/>
          </a:xfrm>
          <a:prstGeom prst="rect">
            <a:avLst/>
          </a:prstGeom>
        </p:spPr>
      </p:pic>
      <p:pic>
        <p:nvPicPr>
          <p:cNvPr id="4" name="图片 3"/>
          <p:cNvPicPr>
            <a:picLocks noChangeAspect="1"/>
          </p:cNvPicPr>
          <p:nvPr/>
        </p:nvPicPr>
        <p:blipFill>
          <a:blip r:embed="rId3" cstate="screen"/>
          <a:stretch>
            <a:fillRect/>
          </a:stretch>
        </p:blipFill>
        <p:spPr>
          <a:xfrm>
            <a:off x="476250" y="-1291"/>
            <a:ext cx="10058400" cy="5031330"/>
          </a:xfrm>
          <a:prstGeom prst="rect">
            <a:avLst/>
          </a:prstGeom>
        </p:spPr>
      </p:pic>
      <p:pic>
        <p:nvPicPr>
          <p:cNvPr id="5" name="图片 4"/>
          <p:cNvPicPr>
            <a:picLocks noChangeAspect="1"/>
          </p:cNvPicPr>
          <p:nvPr/>
        </p:nvPicPr>
        <p:blipFill>
          <a:blip r:embed="rId4" cstate="screen"/>
          <a:stretch>
            <a:fillRect/>
          </a:stretch>
        </p:blipFill>
        <p:spPr>
          <a:xfrm>
            <a:off x="76200" y="895350"/>
            <a:ext cx="11920251" cy="5962650"/>
          </a:xfrm>
          <a:prstGeom prst="rect">
            <a:avLst/>
          </a:prstGeom>
        </p:spPr>
      </p:pic>
      <p:sp>
        <p:nvSpPr>
          <p:cNvPr id="7" name="文本框 4"/>
          <p:cNvSpPr txBox="1">
            <a:spLocks noChangeArrowheads="1"/>
          </p:cNvSpPr>
          <p:nvPr/>
        </p:nvSpPr>
        <p:spPr bwMode="auto">
          <a:xfrm>
            <a:off x="2949492" y="3163889"/>
            <a:ext cx="62930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5400" dirty="0">
                <a:solidFill>
                  <a:schemeClr val="tx1">
                    <a:lumMod val="75000"/>
                    <a:lumOff val="25000"/>
                  </a:schemeClr>
                </a:solidFill>
                <a:latin typeface="微软雅黑" panose="020B0503020204020204" pitchFamily="34" charset="-122"/>
                <a:ea typeface="微软雅黑" panose="020B0503020204020204" pitchFamily="34" charset="-122"/>
              </a:rPr>
              <a:t>汇报结束   谢谢聆听</a:t>
            </a:r>
            <a:endParaRPr lang="zh-CN" altLang="en-US" sz="5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9"/>
          <p:cNvSpPr txBox="1">
            <a:spLocks noChangeArrowheads="1"/>
          </p:cNvSpPr>
          <p:nvPr/>
        </p:nvSpPr>
        <p:spPr bwMode="auto">
          <a:xfrm>
            <a:off x="4998700" y="2078805"/>
            <a:ext cx="2376184"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600" dirty="0" smtClean="0">
                <a:solidFill>
                  <a:srgbClr val="4F5D70"/>
                </a:solidFill>
                <a:latin typeface="微软雅黑" panose="020B0503020204020204" pitchFamily="34" charset="-122"/>
                <a:ea typeface="微软雅黑" panose="020B0503020204020204" pitchFamily="34" charset="-122"/>
              </a:rPr>
              <a:t>2020</a:t>
            </a:r>
            <a:endParaRPr lang="zh-CN" altLang="en-US" sz="6600" dirty="0">
              <a:solidFill>
                <a:srgbClr val="4F5D7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700339" y="4371975"/>
            <a:ext cx="2387600" cy="0"/>
          </a:xfrm>
          <a:prstGeom prst="line">
            <a:avLst/>
          </a:prstGeom>
          <a:ln w="3175">
            <a:solidFill>
              <a:srgbClr val="4F5D70">
                <a:alpha val="40000"/>
              </a:srgbClr>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154863" y="4371975"/>
            <a:ext cx="2354263" cy="0"/>
          </a:xfrm>
          <a:prstGeom prst="line">
            <a:avLst/>
          </a:prstGeom>
          <a:ln w="3175">
            <a:solidFill>
              <a:srgbClr val="4F5D70">
                <a:alpha val="40000"/>
              </a:srgbClr>
            </a:solidFill>
            <a:headEnd type="none"/>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by="(-#ppt_w*2)" calcmode="lin" valueType="num">
                                      <p:cBhvr rctx="PPT">
                                        <p:cTn id="13" dur="500" autoRev="1" fill="hold">
                                          <p:stCondLst>
                                            <p:cond delay="0"/>
                                          </p:stCondLst>
                                        </p:cTn>
                                        <p:tgtEl>
                                          <p:spTgt spid="7"/>
                                        </p:tgtEl>
                                        <p:attrNameLst>
                                          <p:attrName>ppt_w</p:attrName>
                                        </p:attrNameLst>
                                      </p:cBhvr>
                                    </p:anim>
                                    <p:anim by="(#ppt_w*0.50)" calcmode="lin" valueType="num">
                                      <p:cBhvr>
                                        <p:cTn id="14" dur="500" decel="50000" autoRev="1" fill="hold">
                                          <p:stCondLst>
                                            <p:cond delay="0"/>
                                          </p:stCondLst>
                                        </p:cTn>
                                        <p:tgtEl>
                                          <p:spTgt spid="7"/>
                                        </p:tgtEl>
                                        <p:attrNameLst>
                                          <p:attrName>ppt_x</p:attrName>
                                        </p:attrNameLst>
                                      </p:cBhvr>
                                    </p:anim>
                                    <p:anim from="(-#ppt_h/2)" to="(#ppt_y)" calcmode="lin" valueType="num">
                                      <p:cBhvr>
                                        <p:cTn id="15" dur="1000" fill="hold">
                                          <p:stCondLst>
                                            <p:cond delay="0"/>
                                          </p:stCondLst>
                                        </p:cTn>
                                        <p:tgtEl>
                                          <p:spTgt spid="7"/>
                                        </p:tgtEl>
                                        <p:attrNameLst>
                                          <p:attrName>ppt_y</p:attrName>
                                        </p:attrNameLst>
                                      </p:cBhvr>
                                    </p:anim>
                                    <p:animRot by="21600000">
                                      <p:cBhvr>
                                        <p:cTn id="16" dur="1000" fill="hold">
                                          <p:stCondLst>
                                            <p:cond delay="0"/>
                                          </p:stCondLst>
                                        </p:cTn>
                                        <p:tgtEl>
                                          <p:spTgt spid="7"/>
                                        </p:tgtEl>
                                        <p:attrNameLst>
                                          <p:attrName>r</p:attrName>
                                        </p:attrNameLst>
                                      </p:cBhvr>
                                    </p:animRot>
                                  </p:childTnLst>
                                </p:cTn>
                              </p:par>
                            </p:childTnLst>
                          </p:cTn>
                        </p:par>
                        <p:par>
                          <p:cTn id="17" fill="hold">
                            <p:stCondLst>
                              <p:cond delay="25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22" presetClass="entr" presetSubtype="2"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screen"/>
          <a:stretch>
            <a:fillRect/>
          </a:stretch>
        </p:blipFill>
        <p:spPr>
          <a:xfrm>
            <a:off x="0" y="-12169"/>
            <a:ext cx="10058400" cy="5031330"/>
          </a:xfrm>
          <a:prstGeom prst="rect">
            <a:avLst/>
          </a:prstGeom>
        </p:spPr>
      </p:pic>
      <p:pic>
        <p:nvPicPr>
          <p:cNvPr id="9" name="图片 8"/>
          <p:cNvPicPr>
            <a:picLocks noChangeAspect="1"/>
          </p:cNvPicPr>
          <p:nvPr/>
        </p:nvPicPr>
        <p:blipFill>
          <a:blip r:embed="rId2" cstate="screen"/>
          <a:stretch>
            <a:fillRect/>
          </a:stretch>
        </p:blipFill>
        <p:spPr>
          <a:xfrm>
            <a:off x="2133600" y="1826670"/>
            <a:ext cx="10058400" cy="5031330"/>
          </a:xfrm>
          <a:prstGeom prst="rect">
            <a:avLst/>
          </a:prstGeom>
        </p:spPr>
      </p:pic>
      <p:pic>
        <p:nvPicPr>
          <p:cNvPr id="10" name="图片 9"/>
          <p:cNvPicPr>
            <a:picLocks noChangeAspect="1"/>
          </p:cNvPicPr>
          <p:nvPr/>
        </p:nvPicPr>
        <p:blipFill>
          <a:blip r:embed="rId3" cstate="screen"/>
          <a:stretch>
            <a:fillRect/>
          </a:stretch>
        </p:blipFill>
        <p:spPr>
          <a:xfrm>
            <a:off x="476250" y="-1291"/>
            <a:ext cx="10058400" cy="5031330"/>
          </a:xfrm>
          <a:prstGeom prst="rect">
            <a:avLst/>
          </a:prstGeom>
        </p:spPr>
      </p:pic>
      <p:pic>
        <p:nvPicPr>
          <p:cNvPr id="11" name="图片 10"/>
          <p:cNvPicPr>
            <a:picLocks noChangeAspect="1"/>
          </p:cNvPicPr>
          <p:nvPr/>
        </p:nvPicPr>
        <p:blipFill>
          <a:blip r:embed="rId4" cstate="screen"/>
          <a:stretch>
            <a:fillRect/>
          </a:stretch>
        </p:blipFill>
        <p:spPr>
          <a:xfrm>
            <a:off x="76200" y="895350"/>
            <a:ext cx="11920251" cy="5962650"/>
          </a:xfrm>
          <a:prstGeom prst="rect">
            <a:avLst/>
          </a:prstGeom>
        </p:spPr>
      </p:pic>
      <p:sp>
        <p:nvSpPr>
          <p:cNvPr id="213" name="MH_Number_1">
            <a:hlinkClick r:id="rId5" action="ppaction://hlinksldjump"/>
          </p:cNvPr>
          <p:cNvSpPr/>
          <p:nvPr>
            <p:custDataLst>
              <p:tags r:id="rId6"/>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5" action="ppaction://hlinksldjump"/>
          </p:cNvPr>
          <p:cNvSpPr>
            <a:spLocks noChangeArrowheads="1"/>
          </p:cNvSpPr>
          <p:nvPr>
            <p:custDataLst>
              <p:tags r:id="rId7"/>
            </p:custDataLst>
          </p:nvPr>
        </p:nvSpPr>
        <p:spPr bwMode="auto">
          <a:xfrm>
            <a:off x="4953635" y="3574415"/>
            <a:ext cx="2284095" cy="60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4265" dirty="0">
                <a:latin typeface="微软雅黑" panose="020B0503020204020204" pitchFamily="34" charset="-122"/>
                <a:ea typeface="微软雅黑" panose="020B0503020204020204" pitchFamily="34" charset="-122"/>
              </a:rPr>
              <a:t>个人简介</a:t>
            </a:r>
            <a:endParaRPr lang="zh-CN" altLang="en-US" sz="4265" dirty="0">
              <a:latin typeface="微软雅黑" panose="020B0503020204020204" pitchFamily="34" charset="-122"/>
              <a:ea typeface="微软雅黑" panose="020B0503020204020204" pitchFamily="34" charset="-122"/>
            </a:endParaRPr>
          </a:p>
        </p:txBody>
      </p:sp>
      <p:sp>
        <p:nvSpPr>
          <p:cNvPr id="2" name="文本框 1"/>
          <p:cNvSpPr txBox="1"/>
          <p:nvPr/>
        </p:nvSpPr>
        <p:spPr>
          <a:xfrm>
            <a:off x="3961765" y="4460240"/>
            <a:ext cx="4269105" cy="368300"/>
          </a:xfrm>
          <a:prstGeom prst="rect">
            <a:avLst/>
          </a:prstGeom>
          <a:noFill/>
        </p:spPr>
        <p:txBody>
          <a:bodyPr wrap="square" rtlCol="0">
            <a:spAutoFit/>
          </a:bodyPr>
          <a:p>
            <a:pPr algn="ctr"/>
            <a:r>
              <a:rPr lang="zh-CN" altLang="en-US">
                <a:latin typeface="楷体" panose="02010609060101010101" charset="-122"/>
                <a:ea typeface="楷体" panose="02010609060101010101" charset="-122"/>
              </a:rPr>
              <a:t>你只有非常努力，才能看起来毫不费力！</a:t>
            </a:r>
            <a:endParaRPr lang="zh-CN" altLang="en-US">
              <a:latin typeface="楷体" panose="02010609060101010101" charset="-122"/>
              <a:ea typeface="楷体" panose="02010609060101010101" charset="-122"/>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360"/>
                                          </p:val>
                                        </p:tav>
                                        <p:tav tm="100000">
                                          <p:val>
                                            <p:fltVal val="0"/>
                                          </p:val>
                                        </p:tav>
                                      </p:tavLst>
                                    </p:anim>
                                    <p:animEffect transition="in" filter="fade">
                                      <p:cBhvr>
                                        <p:cTn id="10" dur="1000"/>
                                        <p:tgtEl>
                                          <p:spTgt spid="2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75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ldLvl="0" animBg="1"/>
      <p:bldP spid="67" grpId="0"/>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个人简介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766570" y="2005330"/>
            <a:ext cx="2059940" cy="603250"/>
          </a:xfrm>
          <a:prstGeom prst="roundRect">
            <a:avLst/>
          </a:prstGeom>
          <a:solidFill>
            <a:srgbClr val="ED5858"/>
          </a:solidFill>
          <a:ln>
            <a:solidFill>
              <a:schemeClr val="accent1">
                <a:shade val="50000"/>
                <a:alpha val="0"/>
              </a:schemeClr>
            </a:solidFill>
          </a:ln>
          <a:effectLst>
            <a:glow rad="63500">
              <a:schemeClr val="accent2">
                <a:satMod val="175000"/>
                <a:alpha val="40000"/>
              </a:schemeClr>
            </a:glo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sp>
        <p:nvSpPr>
          <p:cNvPr id="11" name="文本框 10"/>
          <p:cNvSpPr txBox="1"/>
          <p:nvPr/>
        </p:nvSpPr>
        <p:spPr>
          <a:xfrm>
            <a:off x="1814830" y="2045970"/>
            <a:ext cx="1964055" cy="521970"/>
          </a:xfrm>
          <a:prstGeom prst="rect">
            <a:avLst/>
          </a:prstGeom>
          <a:noFill/>
        </p:spPr>
        <p:txBody>
          <a:bodyPr wrap="square" rtlCol="0">
            <a:spAutoFit/>
          </a:bodyPr>
          <a:p>
            <a:pPr algn="ctr"/>
            <a:r>
              <a:rPr lang="en-US" altLang="zh-CN" sz="2800" b="1"/>
              <a:t>XXX</a:t>
            </a:r>
            <a:endParaRPr lang="en-US" altLang="zh-CN" sz="2800" b="1"/>
          </a:p>
        </p:txBody>
      </p:sp>
      <p:sp>
        <p:nvSpPr>
          <p:cNvPr id="13" name="菱形 12"/>
          <p:cNvSpPr/>
          <p:nvPr/>
        </p:nvSpPr>
        <p:spPr>
          <a:xfrm>
            <a:off x="5584825" y="2567940"/>
            <a:ext cx="332105" cy="287020"/>
          </a:xfrm>
          <a:prstGeom prst="diamond">
            <a:avLst/>
          </a:prstGeom>
          <a:solidFill>
            <a:srgbClr val="ED585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菱形 13"/>
          <p:cNvSpPr/>
          <p:nvPr/>
        </p:nvSpPr>
        <p:spPr>
          <a:xfrm>
            <a:off x="5584825" y="3504565"/>
            <a:ext cx="332105" cy="287020"/>
          </a:xfrm>
          <a:prstGeom prst="diamond">
            <a:avLst/>
          </a:prstGeom>
          <a:solidFill>
            <a:srgbClr val="ED585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菱形 14"/>
          <p:cNvSpPr/>
          <p:nvPr/>
        </p:nvSpPr>
        <p:spPr>
          <a:xfrm>
            <a:off x="5584825" y="4441190"/>
            <a:ext cx="332105" cy="287020"/>
          </a:xfrm>
          <a:prstGeom prst="diamond">
            <a:avLst/>
          </a:prstGeom>
          <a:solidFill>
            <a:srgbClr val="ED585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菱形 15"/>
          <p:cNvSpPr/>
          <p:nvPr/>
        </p:nvSpPr>
        <p:spPr>
          <a:xfrm>
            <a:off x="5584825" y="5532120"/>
            <a:ext cx="332105" cy="287020"/>
          </a:xfrm>
          <a:prstGeom prst="diamond">
            <a:avLst/>
          </a:prstGeom>
          <a:solidFill>
            <a:srgbClr val="ED585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6207760" y="2567940"/>
            <a:ext cx="4839970"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cs typeface="+mn-ea"/>
                <a:sym typeface="+mn-lt"/>
              </a:rPr>
              <a:t>教育背景：</a:t>
            </a:r>
            <a:r>
              <a:rPr lang="en-US" altLang="zh-CN" sz="1600" b="1" dirty="0">
                <a:cs typeface="+mn-ea"/>
                <a:sym typeface="+mn-lt"/>
              </a:rPr>
              <a:t>2016.09-2020.07  XX</a:t>
            </a:r>
            <a:r>
              <a:rPr lang="zh-CN" altLang="en-US" sz="1600" b="1" dirty="0">
                <a:cs typeface="+mn-ea"/>
                <a:sym typeface="+mn-lt"/>
              </a:rPr>
              <a:t>学院    财务管理</a:t>
            </a:r>
            <a:endParaRPr lang="zh-CN" altLang="en-US" sz="1600" b="1" dirty="0">
              <a:cs typeface="+mn-ea"/>
              <a:sym typeface="+mn-lt"/>
            </a:endParaRPr>
          </a:p>
        </p:txBody>
      </p:sp>
      <p:sp>
        <p:nvSpPr>
          <p:cNvPr id="18" name="矩形 17"/>
          <p:cNvSpPr/>
          <p:nvPr/>
        </p:nvSpPr>
        <p:spPr>
          <a:xfrm>
            <a:off x="6207760" y="3504565"/>
            <a:ext cx="4872990"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cs typeface="+mn-ea"/>
                <a:sym typeface="+mn-lt"/>
              </a:rPr>
              <a:t>GPA</a:t>
            </a:r>
            <a:r>
              <a:rPr lang="zh-CN" altLang="en-US" sz="1600" b="1" dirty="0">
                <a:cs typeface="+mn-ea"/>
                <a:sym typeface="+mn-lt"/>
              </a:rPr>
              <a:t>：</a:t>
            </a:r>
            <a:r>
              <a:rPr lang="en-US" altLang="zh-CN" sz="1600" b="1" dirty="0">
                <a:cs typeface="+mn-ea"/>
                <a:sym typeface="+mn-lt"/>
              </a:rPr>
              <a:t>3.37/4.0   </a:t>
            </a:r>
            <a:r>
              <a:rPr lang="zh-CN" altLang="en-US" sz="1600" b="1" dirty="0">
                <a:ea typeface="宋体" panose="02010600030101010101" pitchFamily="2" charset="-122"/>
                <a:cs typeface="+mn-ea"/>
                <a:sym typeface="+mn-lt"/>
              </a:rPr>
              <a:t>平均成绩：</a:t>
            </a:r>
            <a:r>
              <a:rPr lang="en-US" altLang="zh-CN" sz="1600" b="1" dirty="0">
                <a:ea typeface="宋体" panose="02010600030101010101" pitchFamily="2" charset="-122"/>
                <a:cs typeface="+mn-ea"/>
                <a:sym typeface="+mn-lt"/>
              </a:rPr>
              <a:t>84.98</a:t>
            </a:r>
            <a:endParaRPr lang="en-US" altLang="zh-CN" sz="1600" b="1" dirty="0">
              <a:ea typeface="宋体" panose="02010600030101010101" pitchFamily="2" charset="-122"/>
              <a:cs typeface="+mn-ea"/>
              <a:sym typeface="+mn-lt"/>
            </a:endParaRPr>
          </a:p>
        </p:txBody>
      </p:sp>
      <p:sp>
        <p:nvSpPr>
          <p:cNvPr id="19" name="矩形 18"/>
          <p:cNvSpPr/>
          <p:nvPr/>
        </p:nvSpPr>
        <p:spPr>
          <a:xfrm>
            <a:off x="6207760" y="4169410"/>
            <a:ext cx="5443855" cy="8299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lang="zh-CN" altLang="en-US" sz="1600" b="1" dirty="0">
                <a:cs typeface="+mn-ea"/>
                <a:sym typeface="+mn-lt"/>
              </a:rPr>
              <a:t>技能证书：计算机二级、</a:t>
            </a:r>
            <a:r>
              <a:rPr lang="en-US" altLang="zh-CN" sz="1600" b="1" dirty="0">
                <a:cs typeface="+mn-ea"/>
                <a:sym typeface="+mn-lt"/>
              </a:rPr>
              <a:t>CET-4</a:t>
            </a:r>
            <a:r>
              <a:rPr lang="zh-CN" altLang="en-US" sz="1600" b="1" dirty="0">
                <a:cs typeface="+mn-ea"/>
                <a:sym typeface="+mn-lt"/>
              </a:rPr>
              <a:t>、普通话二乙、初级会计、证券从业、初级审计、教师资格证书</a:t>
            </a:r>
            <a:endParaRPr lang="zh-CN" altLang="en-US" sz="1600" b="1" dirty="0">
              <a:cs typeface="+mn-ea"/>
              <a:sym typeface="+mn-lt"/>
            </a:endParaRPr>
          </a:p>
        </p:txBody>
      </p:sp>
      <p:sp>
        <p:nvSpPr>
          <p:cNvPr id="34" name="矩形 33"/>
          <p:cNvSpPr/>
          <p:nvPr/>
        </p:nvSpPr>
        <p:spPr>
          <a:xfrm>
            <a:off x="6207760" y="5384165"/>
            <a:ext cx="5124450" cy="8299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lang="zh-CN" altLang="en-US" sz="1600" b="1" dirty="0">
                <a:cs typeface="+mn-ea"/>
                <a:sym typeface="+mn-lt"/>
              </a:rPr>
              <a:t>获奖经历 ：知识产权竞赛校三等奖、校二等奖学金、校毕业生一等奖学金</a:t>
            </a:r>
            <a:endParaRPr lang="zh-CN" altLang="en-US" sz="1600" b="1" dirty="0">
              <a:cs typeface="+mn-ea"/>
              <a:sym typeface="+mn-lt"/>
            </a:endParaRPr>
          </a:p>
        </p:txBody>
      </p:sp>
      <p:cxnSp>
        <p:nvCxnSpPr>
          <p:cNvPr id="20" name="直接连接符 19"/>
          <p:cNvCxnSpPr/>
          <p:nvPr/>
        </p:nvCxnSpPr>
        <p:spPr>
          <a:xfrm>
            <a:off x="0" y="3009900"/>
            <a:ext cx="1242695" cy="8890"/>
          </a:xfrm>
          <a:prstGeom prst="line">
            <a:avLst/>
          </a:prstGeom>
          <a:ln w="41275" cmpd="sng">
            <a:solidFill>
              <a:srgbClr val="ED5858"/>
            </a:solidFill>
            <a:prstDash val="soli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51510" y="3322955"/>
            <a:ext cx="3777615" cy="0"/>
          </a:xfrm>
          <a:prstGeom prst="line">
            <a:avLst/>
          </a:prstGeom>
          <a:ln>
            <a:solidFill>
              <a:srgbClr val="ED585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screen"/>
          <a:stretch>
            <a:fillRect/>
          </a:stretch>
        </p:blipFill>
        <p:spPr>
          <a:xfrm>
            <a:off x="0" y="-12169"/>
            <a:ext cx="10058400" cy="5031330"/>
          </a:xfrm>
          <a:prstGeom prst="rect">
            <a:avLst/>
          </a:prstGeom>
        </p:spPr>
      </p:pic>
      <p:pic>
        <p:nvPicPr>
          <p:cNvPr id="9" name="图片 8"/>
          <p:cNvPicPr>
            <a:picLocks noChangeAspect="1"/>
          </p:cNvPicPr>
          <p:nvPr/>
        </p:nvPicPr>
        <p:blipFill>
          <a:blip r:embed="rId2" cstate="screen"/>
          <a:stretch>
            <a:fillRect/>
          </a:stretch>
        </p:blipFill>
        <p:spPr>
          <a:xfrm>
            <a:off x="2133600" y="1826670"/>
            <a:ext cx="10058400" cy="5031330"/>
          </a:xfrm>
          <a:prstGeom prst="rect">
            <a:avLst/>
          </a:prstGeom>
        </p:spPr>
      </p:pic>
      <p:pic>
        <p:nvPicPr>
          <p:cNvPr id="10" name="图片 9"/>
          <p:cNvPicPr>
            <a:picLocks noChangeAspect="1"/>
          </p:cNvPicPr>
          <p:nvPr/>
        </p:nvPicPr>
        <p:blipFill>
          <a:blip r:embed="rId3" cstate="screen"/>
          <a:stretch>
            <a:fillRect/>
          </a:stretch>
        </p:blipFill>
        <p:spPr>
          <a:xfrm>
            <a:off x="476250" y="-1291"/>
            <a:ext cx="10058400" cy="5031330"/>
          </a:xfrm>
          <a:prstGeom prst="rect">
            <a:avLst/>
          </a:prstGeom>
        </p:spPr>
      </p:pic>
      <p:pic>
        <p:nvPicPr>
          <p:cNvPr id="11" name="图片 10"/>
          <p:cNvPicPr>
            <a:picLocks noChangeAspect="1"/>
          </p:cNvPicPr>
          <p:nvPr/>
        </p:nvPicPr>
        <p:blipFill>
          <a:blip r:embed="rId4" cstate="screen"/>
          <a:stretch>
            <a:fillRect/>
          </a:stretch>
        </p:blipFill>
        <p:spPr>
          <a:xfrm>
            <a:off x="76200" y="895350"/>
            <a:ext cx="11920251" cy="5962650"/>
          </a:xfrm>
          <a:prstGeom prst="rect">
            <a:avLst/>
          </a:prstGeom>
        </p:spPr>
      </p:pic>
      <p:sp>
        <p:nvSpPr>
          <p:cNvPr id="213" name="MH_Number_1">
            <a:hlinkClick r:id="rId5" action="ppaction://hlinksldjump"/>
          </p:cNvPr>
          <p:cNvSpPr/>
          <p:nvPr>
            <p:custDataLst>
              <p:tags r:id="rId6"/>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2</a:t>
            </a:r>
            <a:endPar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5" action="ppaction://hlinksldjump"/>
          </p:cNvPr>
          <p:cNvSpPr>
            <a:spLocks noChangeArrowheads="1"/>
          </p:cNvSpPr>
          <p:nvPr>
            <p:custDataLst>
              <p:tags r:id="rId7"/>
            </p:custDataLst>
          </p:nvPr>
        </p:nvSpPr>
        <p:spPr bwMode="auto">
          <a:xfrm>
            <a:off x="4953635" y="3574415"/>
            <a:ext cx="2284095" cy="60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4265" dirty="0">
                <a:latin typeface="微软雅黑" panose="020B0503020204020204" pitchFamily="34" charset="-122"/>
                <a:ea typeface="微软雅黑" panose="020B0503020204020204" pitchFamily="34" charset="-122"/>
              </a:rPr>
              <a:t>岗位认知</a:t>
            </a:r>
            <a:endParaRPr lang="zh-CN" altLang="en-US" sz="4265" dirty="0">
              <a:latin typeface="微软雅黑" panose="020B0503020204020204" pitchFamily="34" charset="-122"/>
              <a:ea typeface="微软雅黑" panose="020B0503020204020204" pitchFamily="34" charset="-122"/>
            </a:endParaRPr>
          </a:p>
        </p:txBody>
      </p:sp>
      <p:sp>
        <p:nvSpPr>
          <p:cNvPr id="6" name="文本框 8"/>
          <p:cNvSpPr txBox="1"/>
          <p:nvPr/>
        </p:nvSpPr>
        <p:spPr>
          <a:xfrm>
            <a:off x="4035425" y="4458970"/>
            <a:ext cx="400113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buClrTx/>
              <a:buSzTx/>
              <a:buFontTx/>
            </a:pPr>
            <a:r>
              <a:rPr lang="zh-CN" altLang="en-US" sz="1800">
                <a:latin typeface="华文行楷" panose="02010800040101010101" charset="-122"/>
                <a:ea typeface="华文行楷" panose="02010800040101010101" charset="-122"/>
                <a:sym typeface="+mn-lt"/>
              </a:rPr>
              <a:t>财务、业务、税务和法务四务合一</a:t>
            </a:r>
            <a:endParaRPr lang="zh-CN" altLang="en-US" sz="1800">
              <a:latin typeface="华文行楷" panose="02010800040101010101" charset="-122"/>
              <a:ea typeface="华文行楷" panose="02010800040101010101" charset="-122"/>
              <a:sym typeface="+mn-lt"/>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360"/>
                                          </p:val>
                                        </p:tav>
                                        <p:tav tm="100000">
                                          <p:val>
                                            <p:fltVal val="0"/>
                                          </p:val>
                                        </p:tav>
                                      </p:tavLst>
                                    </p:anim>
                                    <p:animEffect transition="in" filter="fade">
                                      <p:cBhvr>
                                        <p:cTn id="10" dur="1000"/>
                                        <p:tgtEl>
                                          <p:spTgt spid="2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75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ldLvl="0" animBg="1"/>
      <p:bldP spid="67" grpId="0"/>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ine 11"/>
          <p:cNvSpPr>
            <a:spLocks noChangeShapeType="1"/>
          </p:cNvSpPr>
          <p:nvPr/>
        </p:nvSpPr>
        <p:spPr bwMode="auto">
          <a:xfrm flipH="1" flipV="1">
            <a:off x="5693531" y="2540041"/>
            <a:ext cx="1473619" cy="754575"/>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solidFill>
                <a:srgbClr val="080808"/>
              </a:solidFill>
            </a:endParaRPr>
          </a:p>
        </p:txBody>
      </p:sp>
      <p:sp>
        <p:nvSpPr>
          <p:cNvPr id="22" name="Line 12"/>
          <p:cNvSpPr>
            <a:spLocks noChangeShapeType="1"/>
          </p:cNvSpPr>
          <p:nvPr/>
        </p:nvSpPr>
        <p:spPr bwMode="auto">
          <a:xfrm flipH="1">
            <a:off x="5915827" y="4055561"/>
            <a:ext cx="1251323" cy="768260"/>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solidFill>
                <a:srgbClr val="080808"/>
              </a:solidFill>
            </a:endParaRPr>
          </a:p>
        </p:txBody>
      </p:sp>
      <p:sp>
        <p:nvSpPr>
          <p:cNvPr id="23" name="Line 13"/>
          <p:cNvSpPr>
            <a:spLocks noChangeShapeType="1"/>
          </p:cNvSpPr>
          <p:nvPr/>
        </p:nvSpPr>
        <p:spPr bwMode="auto">
          <a:xfrm flipH="1">
            <a:off x="5187909" y="3692169"/>
            <a:ext cx="1979240" cy="0"/>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solidFill>
                <a:srgbClr val="080808"/>
              </a:solidFill>
            </a:endParaRPr>
          </a:p>
        </p:txBody>
      </p:sp>
      <p:grpSp>
        <p:nvGrpSpPr>
          <p:cNvPr id="28" name="组合 27"/>
          <p:cNvGrpSpPr/>
          <p:nvPr/>
        </p:nvGrpSpPr>
        <p:grpSpPr>
          <a:xfrm>
            <a:off x="7375889" y="3030276"/>
            <a:ext cx="1389926" cy="1392740"/>
            <a:chOff x="5315348" y="2380990"/>
            <a:chExt cx="1042444" cy="1044555"/>
          </a:xfrm>
        </p:grpSpPr>
        <p:sp>
          <p:nvSpPr>
            <p:cNvPr id="29" name="任意多边形 83"/>
            <p:cNvSpPr/>
            <p:nvPr/>
          </p:nvSpPr>
          <p:spPr bwMode="auto">
            <a:xfrm rot="16377237">
              <a:off x="5314292" y="2382045"/>
              <a:ext cx="1044555" cy="104244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4F5D7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4400" kern="0">
                <a:solidFill>
                  <a:srgbClr val="080808"/>
                </a:solidFill>
                <a:latin typeface="宋体" panose="02010600030101010101" pitchFamily="2" charset="-122"/>
                <a:ea typeface="宋体" panose="02010600030101010101" pitchFamily="2" charset="-122"/>
              </a:endParaRPr>
            </a:p>
          </p:txBody>
        </p:sp>
        <p:sp>
          <p:nvSpPr>
            <p:cNvPr id="30" name="TextBox 29"/>
            <p:cNvSpPr txBox="1"/>
            <p:nvPr/>
          </p:nvSpPr>
          <p:spPr>
            <a:xfrm>
              <a:off x="5554901" y="2626259"/>
              <a:ext cx="563404" cy="553879"/>
            </a:xfrm>
            <a:prstGeom prst="rect">
              <a:avLst/>
            </a:prstGeom>
            <a:noFill/>
          </p:spPr>
          <p:txBody>
            <a:bodyPr wrap="square" lIns="0" tIns="0" rIns="0" bIns="0"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岗位要求</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31" name="组合 30"/>
          <p:cNvGrpSpPr/>
          <p:nvPr/>
        </p:nvGrpSpPr>
        <p:grpSpPr>
          <a:xfrm>
            <a:off x="4393933" y="1544465"/>
            <a:ext cx="1382489" cy="887656"/>
            <a:chOff x="3078882" y="1266632"/>
            <a:chExt cx="1036867" cy="665742"/>
          </a:xfrm>
        </p:grpSpPr>
        <p:sp>
          <p:nvSpPr>
            <p:cNvPr id="32" name="椭圆 80"/>
            <p:cNvSpPr/>
            <p:nvPr/>
          </p:nvSpPr>
          <p:spPr bwMode="auto">
            <a:xfrm>
              <a:off x="3255801" y="1266632"/>
              <a:ext cx="664395" cy="665742"/>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panose="02010600030101010101" pitchFamily="2" charset="-122"/>
                <a:ea typeface="宋体" panose="02010600030101010101" pitchFamily="2" charset="-122"/>
              </a:endParaRPr>
            </a:p>
          </p:txBody>
        </p:sp>
        <p:sp>
          <p:nvSpPr>
            <p:cNvPr id="33" name="TextBox 32"/>
            <p:cNvSpPr txBox="1"/>
            <p:nvPr/>
          </p:nvSpPr>
          <p:spPr>
            <a:xfrm>
              <a:off x="3078882" y="1497528"/>
              <a:ext cx="1036867" cy="230505"/>
            </a:xfrm>
            <a:prstGeom prst="rect">
              <a:avLst/>
            </a:prstGeom>
            <a:noFill/>
          </p:spPr>
          <p:txBody>
            <a:bodyPr wrap="square" lIns="0" tIns="0" rIns="0" bIns="0"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知识</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38" name="组合 37"/>
          <p:cNvGrpSpPr/>
          <p:nvPr/>
        </p:nvGrpSpPr>
        <p:grpSpPr>
          <a:xfrm>
            <a:off x="3706000" y="3327561"/>
            <a:ext cx="1382489" cy="922344"/>
            <a:chOff x="2562933" y="2603954"/>
            <a:chExt cx="1036867" cy="691758"/>
          </a:xfrm>
        </p:grpSpPr>
        <p:sp>
          <p:nvSpPr>
            <p:cNvPr id="39" name="椭圆 80"/>
            <p:cNvSpPr/>
            <p:nvPr/>
          </p:nvSpPr>
          <p:spPr bwMode="auto">
            <a:xfrm>
              <a:off x="2746251" y="2603954"/>
              <a:ext cx="690358" cy="691758"/>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panose="02010600030101010101" pitchFamily="2" charset="-122"/>
                <a:ea typeface="宋体" panose="02010600030101010101" pitchFamily="2" charset="-122"/>
              </a:endParaRPr>
            </a:p>
          </p:txBody>
        </p:sp>
        <p:sp>
          <p:nvSpPr>
            <p:cNvPr id="40" name="TextBox 39"/>
            <p:cNvSpPr txBox="1"/>
            <p:nvPr/>
          </p:nvSpPr>
          <p:spPr>
            <a:xfrm>
              <a:off x="2562933" y="2838754"/>
              <a:ext cx="1036867" cy="230505"/>
            </a:xfrm>
            <a:prstGeom prst="rect">
              <a:avLst/>
            </a:prstGeom>
            <a:noFill/>
          </p:spPr>
          <p:txBody>
            <a:bodyPr wrap="square" lIns="0" tIns="0" rIns="0" bIns="0"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能力</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41" name="组合 40"/>
          <p:cNvGrpSpPr/>
          <p:nvPr/>
        </p:nvGrpSpPr>
        <p:grpSpPr>
          <a:xfrm>
            <a:off x="4580125" y="4974478"/>
            <a:ext cx="1382489" cy="887656"/>
            <a:chOff x="3218526" y="3839142"/>
            <a:chExt cx="1036867" cy="665742"/>
          </a:xfrm>
        </p:grpSpPr>
        <p:sp>
          <p:nvSpPr>
            <p:cNvPr id="57" name="椭圆 80"/>
            <p:cNvSpPr/>
            <p:nvPr/>
          </p:nvSpPr>
          <p:spPr bwMode="auto">
            <a:xfrm>
              <a:off x="3403549" y="3839142"/>
              <a:ext cx="664395" cy="665742"/>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panose="02010600030101010101" pitchFamily="2" charset="-122"/>
                <a:ea typeface="宋体" panose="02010600030101010101" pitchFamily="2" charset="-122"/>
              </a:endParaRPr>
            </a:p>
          </p:txBody>
        </p:sp>
        <p:sp>
          <p:nvSpPr>
            <p:cNvPr id="58" name="TextBox 57"/>
            <p:cNvSpPr txBox="1"/>
            <p:nvPr/>
          </p:nvSpPr>
          <p:spPr>
            <a:xfrm>
              <a:off x="3218526" y="4069819"/>
              <a:ext cx="1036867" cy="230505"/>
            </a:xfrm>
            <a:prstGeom prst="rect">
              <a:avLst/>
            </a:prstGeom>
            <a:noFill/>
          </p:spPr>
          <p:txBody>
            <a:bodyPr wrap="square" lIns="0" tIns="0" rIns="0" bIns="0"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品德</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sp>
        <p:nvSpPr>
          <p:cNvPr id="37" name="文本框 36"/>
          <p:cNvSpPr txBox="1"/>
          <p:nvPr/>
        </p:nvSpPr>
        <p:spPr>
          <a:xfrm>
            <a:off x="467995" y="1800860"/>
            <a:ext cx="4161790" cy="410845"/>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精通财会专业知识，精通国家财税法律法规。</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3" name="文本框 42"/>
          <p:cNvSpPr txBox="1"/>
          <p:nvPr/>
        </p:nvSpPr>
        <p:spPr>
          <a:xfrm>
            <a:off x="435610" y="3442970"/>
            <a:ext cx="3514725" cy="730885"/>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通晓会计业务流程，具备不断学习的精神，能够尝试新方法与新方案。</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6" name="文本框 45"/>
          <p:cNvSpPr txBox="1"/>
          <p:nvPr/>
        </p:nvSpPr>
        <p:spPr>
          <a:xfrm>
            <a:off x="619125" y="5133340"/>
            <a:ext cx="4058920" cy="730885"/>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谨慎、从容，具备良好的敬业精神和职业道德操守，遵守国家相关法律法规。</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4" name="TextBox 23"/>
          <p:cNvSpPr txBox="1"/>
          <p:nvPr/>
        </p:nvSpPr>
        <p:spPr>
          <a:xfrm>
            <a:off x="8976995" y="3042920"/>
            <a:ext cx="2688590" cy="1198880"/>
          </a:xfrm>
          <a:prstGeom prst="rect">
            <a:avLst/>
          </a:prstGeom>
          <a:noFill/>
          <a:ln>
            <a:noFill/>
          </a:ln>
        </p:spPr>
        <p:txBody>
          <a:bodyPr wrap="square" rtlCol="0">
            <a:spAutoFit/>
          </a:bodyPr>
          <a:lstStyle/>
          <a:p>
            <a:pPr>
              <a:lnSpc>
                <a:spcPct val="15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随着经济的发展，以及经济业务的逐渐复杂，对财务人员的要求也在逐渐增加。</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35"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岗位要求</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Effect transition="in" filter="fade">
                                      <p:cBhvr>
                                        <p:cTn id="13" dur="500"/>
                                        <p:tgtEl>
                                          <p:spTgt spid="28"/>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right)">
                                      <p:cBhvr>
                                        <p:cTn id="20" dur="500"/>
                                        <p:tgtEl>
                                          <p:spTgt spid="23"/>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right)">
                                      <p:cBhvr>
                                        <p:cTn id="23" dur="500"/>
                                        <p:tgtEl>
                                          <p:spTgt spid="22"/>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Effect transition="in" filter="fade">
                                      <p:cBhvr>
                                        <p:cTn id="35" dur="500"/>
                                        <p:tgtEl>
                                          <p:spTgt spid="38"/>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3" name="Line 15"/>
          <p:cNvSpPr>
            <a:spLocks noChangeShapeType="1"/>
          </p:cNvSpPr>
          <p:nvPr/>
        </p:nvSpPr>
        <p:spPr bwMode="auto">
          <a:xfrm flipV="1">
            <a:off x="2641600" y="2633919"/>
            <a:ext cx="0" cy="311245"/>
          </a:xfrm>
          <a:prstGeom prst="line">
            <a:avLst/>
          </a:prstGeom>
          <a:noFill/>
          <a:ln w="6350">
            <a:solidFill>
              <a:srgbClr val="ED5858"/>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lumMod val="50000"/>
                </a:schemeClr>
              </a:solidFill>
            </a:endParaRPr>
          </a:p>
        </p:txBody>
      </p:sp>
      <p:sp>
        <p:nvSpPr>
          <p:cNvPr id="37907" name="Line 19"/>
          <p:cNvSpPr>
            <a:spLocks noChangeShapeType="1"/>
          </p:cNvSpPr>
          <p:nvPr/>
        </p:nvSpPr>
        <p:spPr bwMode="auto">
          <a:xfrm>
            <a:off x="4940300" y="4503513"/>
            <a:ext cx="0" cy="309129"/>
          </a:xfrm>
          <a:prstGeom prst="line">
            <a:avLst/>
          </a:prstGeom>
          <a:noFill/>
          <a:ln w="6350">
            <a:solidFill>
              <a:srgbClr val="4F5D70"/>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lumMod val="50000"/>
                </a:schemeClr>
              </a:solidFill>
            </a:endParaRPr>
          </a:p>
        </p:txBody>
      </p:sp>
      <p:sp>
        <p:nvSpPr>
          <p:cNvPr id="37911" name="Line 23"/>
          <p:cNvSpPr>
            <a:spLocks noChangeShapeType="1"/>
          </p:cNvSpPr>
          <p:nvPr/>
        </p:nvSpPr>
        <p:spPr bwMode="auto">
          <a:xfrm flipV="1">
            <a:off x="7245351" y="2633919"/>
            <a:ext cx="0" cy="311245"/>
          </a:xfrm>
          <a:prstGeom prst="line">
            <a:avLst/>
          </a:prstGeom>
          <a:noFill/>
          <a:ln w="6350">
            <a:solidFill>
              <a:srgbClr val="ED5858"/>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lumMod val="50000"/>
                </a:schemeClr>
              </a:solidFill>
            </a:endParaRPr>
          </a:p>
        </p:txBody>
      </p:sp>
      <p:grpSp>
        <p:nvGrpSpPr>
          <p:cNvPr id="10" name="组合 9"/>
          <p:cNvGrpSpPr/>
          <p:nvPr/>
        </p:nvGrpSpPr>
        <p:grpSpPr>
          <a:xfrm>
            <a:off x="1422400" y="2504762"/>
            <a:ext cx="9340851" cy="2441271"/>
            <a:chOff x="1422400" y="2384447"/>
            <a:chExt cx="9340851" cy="2441271"/>
          </a:xfrm>
          <a:solidFill>
            <a:srgbClr val="E61011"/>
          </a:solidFill>
        </p:grpSpPr>
        <p:sp>
          <p:nvSpPr>
            <p:cNvPr id="37902" name="Freeform 14"/>
            <p:cNvSpPr/>
            <p:nvPr/>
          </p:nvSpPr>
          <p:spPr bwMode="auto">
            <a:xfrm>
              <a:off x="1422400" y="3604023"/>
              <a:ext cx="2432051" cy="1221695"/>
            </a:xfrm>
            <a:custGeom>
              <a:avLst/>
              <a:gdLst>
                <a:gd name="T0" fmla="*/ 342 w 683"/>
                <a:gd name="T1" fmla="*/ 305 h 342"/>
                <a:gd name="T2" fmla="*/ 37 w 683"/>
                <a:gd name="T3" fmla="*/ 0 h 342"/>
                <a:gd name="T4" fmla="*/ 0 w 683"/>
                <a:gd name="T5" fmla="*/ 0 h 342"/>
                <a:gd name="T6" fmla="*/ 342 w 683"/>
                <a:gd name="T7" fmla="*/ 342 h 342"/>
                <a:gd name="T8" fmla="*/ 683 w 683"/>
                <a:gd name="T9" fmla="*/ 0 h 342"/>
                <a:gd name="T10" fmla="*/ 646 w 683"/>
                <a:gd name="T11" fmla="*/ 0 h 342"/>
                <a:gd name="T12" fmla="*/ 342 w 683"/>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3" h="342">
                  <a:moveTo>
                    <a:pt x="342" y="305"/>
                  </a:moveTo>
                  <a:cubicBezTo>
                    <a:pt x="173" y="305"/>
                    <a:pt x="37" y="169"/>
                    <a:pt x="37" y="0"/>
                  </a:cubicBezTo>
                  <a:cubicBezTo>
                    <a:pt x="0" y="0"/>
                    <a:pt x="0" y="0"/>
                    <a:pt x="0" y="0"/>
                  </a:cubicBezTo>
                  <a:cubicBezTo>
                    <a:pt x="0" y="189"/>
                    <a:pt x="153" y="342"/>
                    <a:pt x="342" y="342"/>
                  </a:cubicBezTo>
                  <a:cubicBezTo>
                    <a:pt x="530" y="342"/>
                    <a:pt x="683" y="189"/>
                    <a:pt x="683" y="0"/>
                  </a:cubicBezTo>
                  <a:cubicBezTo>
                    <a:pt x="646" y="0"/>
                    <a:pt x="646" y="0"/>
                    <a:pt x="646" y="0"/>
                  </a:cubicBezTo>
                  <a:cubicBezTo>
                    <a:pt x="646" y="169"/>
                    <a:pt x="510" y="305"/>
                    <a:pt x="342" y="305"/>
                  </a:cubicBezTo>
                  <a:close/>
                </a:path>
              </a:pathLst>
            </a:custGeom>
            <a:solidFill>
              <a:srgbClr val="ED5858"/>
            </a:solidFill>
            <a:ln>
              <a:noFill/>
            </a:ln>
          </p:spPr>
          <p:txBody>
            <a:bodyPr/>
            <a:lstStyle/>
            <a:p>
              <a:endParaRPr lang="zh-CN" altLang="en-US" sz="2400">
                <a:solidFill>
                  <a:schemeClr val="bg1">
                    <a:lumMod val="50000"/>
                  </a:schemeClr>
                </a:solidFill>
              </a:endParaRPr>
            </a:p>
          </p:txBody>
        </p:sp>
        <p:sp>
          <p:nvSpPr>
            <p:cNvPr id="37906" name="Freeform 18"/>
            <p:cNvSpPr/>
            <p:nvPr/>
          </p:nvSpPr>
          <p:spPr bwMode="auto">
            <a:xfrm>
              <a:off x="3723217" y="2384447"/>
              <a:ext cx="2436283" cy="1219576"/>
            </a:xfrm>
            <a:custGeom>
              <a:avLst/>
              <a:gdLst>
                <a:gd name="T0" fmla="*/ 342 w 684"/>
                <a:gd name="T1" fmla="*/ 37 h 341"/>
                <a:gd name="T2" fmla="*/ 647 w 684"/>
                <a:gd name="T3" fmla="*/ 341 h 341"/>
                <a:gd name="T4" fmla="*/ 684 w 684"/>
                <a:gd name="T5" fmla="*/ 341 h 341"/>
                <a:gd name="T6" fmla="*/ 342 w 684"/>
                <a:gd name="T7" fmla="*/ 0 h 341"/>
                <a:gd name="T8" fmla="*/ 0 w 684"/>
                <a:gd name="T9" fmla="*/ 341 h 341"/>
                <a:gd name="T10" fmla="*/ 37 w 684"/>
                <a:gd name="T11" fmla="*/ 341 h 341"/>
                <a:gd name="T12" fmla="*/ 342 w 684"/>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4" h="341">
                  <a:moveTo>
                    <a:pt x="342" y="37"/>
                  </a:moveTo>
                  <a:cubicBezTo>
                    <a:pt x="511" y="37"/>
                    <a:pt x="647" y="173"/>
                    <a:pt x="647" y="341"/>
                  </a:cubicBezTo>
                  <a:cubicBezTo>
                    <a:pt x="684" y="341"/>
                    <a:pt x="684" y="341"/>
                    <a:pt x="684" y="341"/>
                  </a:cubicBezTo>
                  <a:cubicBezTo>
                    <a:pt x="684" y="153"/>
                    <a:pt x="531" y="0"/>
                    <a:pt x="342" y="0"/>
                  </a:cubicBezTo>
                  <a:cubicBezTo>
                    <a:pt x="153" y="0"/>
                    <a:pt x="0" y="153"/>
                    <a:pt x="0" y="341"/>
                  </a:cubicBezTo>
                  <a:cubicBezTo>
                    <a:pt x="37" y="341"/>
                    <a:pt x="37" y="341"/>
                    <a:pt x="37" y="341"/>
                  </a:cubicBezTo>
                  <a:cubicBezTo>
                    <a:pt x="37" y="173"/>
                    <a:pt x="174" y="37"/>
                    <a:pt x="342" y="37"/>
                  </a:cubicBezTo>
                  <a:close/>
                </a:path>
              </a:pathLst>
            </a:custGeom>
            <a:solidFill>
              <a:srgbClr val="4F5D70"/>
            </a:solidFill>
            <a:ln>
              <a:noFill/>
            </a:ln>
          </p:spPr>
          <p:txBody>
            <a:bodyPr/>
            <a:lstStyle/>
            <a:p>
              <a:endParaRPr lang="zh-CN" altLang="en-US" sz="2400">
                <a:solidFill>
                  <a:schemeClr val="bg1">
                    <a:lumMod val="50000"/>
                  </a:schemeClr>
                </a:solidFill>
              </a:endParaRPr>
            </a:p>
          </p:txBody>
        </p:sp>
        <p:sp>
          <p:nvSpPr>
            <p:cNvPr id="37910" name="Freeform 22"/>
            <p:cNvSpPr/>
            <p:nvPr/>
          </p:nvSpPr>
          <p:spPr bwMode="auto">
            <a:xfrm>
              <a:off x="6026151" y="3604023"/>
              <a:ext cx="2436283" cy="1221695"/>
            </a:xfrm>
            <a:custGeom>
              <a:avLst/>
              <a:gdLst>
                <a:gd name="T0" fmla="*/ 342 w 684"/>
                <a:gd name="T1" fmla="*/ 305 h 342"/>
                <a:gd name="T2" fmla="*/ 37 w 684"/>
                <a:gd name="T3" fmla="*/ 0 h 342"/>
                <a:gd name="T4" fmla="*/ 0 w 684"/>
                <a:gd name="T5" fmla="*/ 0 h 342"/>
                <a:gd name="T6" fmla="*/ 342 w 684"/>
                <a:gd name="T7" fmla="*/ 342 h 342"/>
                <a:gd name="T8" fmla="*/ 684 w 684"/>
                <a:gd name="T9" fmla="*/ 0 h 342"/>
                <a:gd name="T10" fmla="*/ 647 w 684"/>
                <a:gd name="T11" fmla="*/ 0 h 342"/>
                <a:gd name="T12" fmla="*/ 342 w 684"/>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4" h="342">
                  <a:moveTo>
                    <a:pt x="342" y="305"/>
                  </a:moveTo>
                  <a:cubicBezTo>
                    <a:pt x="174" y="305"/>
                    <a:pt x="37" y="169"/>
                    <a:pt x="37" y="0"/>
                  </a:cubicBezTo>
                  <a:cubicBezTo>
                    <a:pt x="0" y="0"/>
                    <a:pt x="0" y="0"/>
                    <a:pt x="0" y="0"/>
                  </a:cubicBezTo>
                  <a:cubicBezTo>
                    <a:pt x="0" y="189"/>
                    <a:pt x="153" y="342"/>
                    <a:pt x="342" y="342"/>
                  </a:cubicBezTo>
                  <a:cubicBezTo>
                    <a:pt x="531" y="342"/>
                    <a:pt x="684" y="189"/>
                    <a:pt x="684" y="0"/>
                  </a:cubicBezTo>
                  <a:cubicBezTo>
                    <a:pt x="647" y="0"/>
                    <a:pt x="647" y="0"/>
                    <a:pt x="647" y="0"/>
                  </a:cubicBezTo>
                  <a:cubicBezTo>
                    <a:pt x="647" y="169"/>
                    <a:pt x="510" y="305"/>
                    <a:pt x="342" y="305"/>
                  </a:cubicBezTo>
                  <a:close/>
                </a:path>
              </a:pathLst>
            </a:custGeom>
            <a:solidFill>
              <a:srgbClr val="ED5858"/>
            </a:solidFill>
            <a:ln>
              <a:noFill/>
            </a:ln>
          </p:spPr>
          <p:txBody>
            <a:bodyPr/>
            <a:lstStyle/>
            <a:p>
              <a:endParaRPr lang="zh-CN" altLang="en-US" sz="2400">
                <a:solidFill>
                  <a:schemeClr val="bg1">
                    <a:lumMod val="50000"/>
                  </a:schemeClr>
                </a:solidFill>
              </a:endParaRPr>
            </a:p>
          </p:txBody>
        </p:sp>
        <p:sp>
          <p:nvSpPr>
            <p:cNvPr id="37914" name="Freeform 26"/>
            <p:cNvSpPr/>
            <p:nvPr/>
          </p:nvSpPr>
          <p:spPr bwMode="auto">
            <a:xfrm>
              <a:off x="8331200" y="2384447"/>
              <a:ext cx="2432051" cy="1219576"/>
            </a:xfrm>
            <a:custGeom>
              <a:avLst/>
              <a:gdLst>
                <a:gd name="T0" fmla="*/ 341 w 683"/>
                <a:gd name="T1" fmla="*/ 37 h 341"/>
                <a:gd name="T2" fmla="*/ 646 w 683"/>
                <a:gd name="T3" fmla="*/ 341 h 341"/>
                <a:gd name="T4" fmla="*/ 683 w 683"/>
                <a:gd name="T5" fmla="*/ 341 h 341"/>
                <a:gd name="T6" fmla="*/ 341 w 683"/>
                <a:gd name="T7" fmla="*/ 0 h 341"/>
                <a:gd name="T8" fmla="*/ 0 w 683"/>
                <a:gd name="T9" fmla="*/ 341 h 341"/>
                <a:gd name="T10" fmla="*/ 37 w 683"/>
                <a:gd name="T11" fmla="*/ 341 h 341"/>
                <a:gd name="T12" fmla="*/ 341 w 683"/>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3" h="341">
                  <a:moveTo>
                    <a:pt x="341" y="37"/>
                  </a:moveTo>
                  <a:cubicBezTo>
                    <a:pt x="510" y="37"/>
                    <a:pt x="646" y="173"/>
                    <a:pt x="646" y="341"/>
                  </a:cubicBezTo>
                  <a:cubicBezTo>
                    <a:pt x="683" y="341"/>
                    <a:pt x="683" y="341"/>
                    <a:pt x="683" y="341"/>
                  </a:cubicBezTo>
                  <a:cubicBezTo>
                    <a:pt x="683" y="153"/>
                    <a:pt x="530" y="0"/>
                    <a:pt x="341" y="0"/>
                  </a:cubicBezTo>
                  <a:cubicBezTo>
                    <a:pt x="153" y="0"/>
                    <a:pt x="0" y="153"/>
                    <a:pt x="0" y="341"/>
                  </a:cubicBezTo>
                  <a:cubicBezTo>
                    <a:pt x="37" y="341"/>
                    <a:pt x="37" y="341"/>
                    <a:pt x="37" y="341"/>
                  </a:cubicBezTo>
                  <a:cubicBezTo>
                    <a:pt x="37" y="173"/>
                    <a:pt x="173" y="37"/>
                    <a:pt x="341" y="37"/>
                  </a:cubicBezTo>
                  <a:close/>
                </a:path>
              </a:pathLst>
            </a:custGeom>
            <a:solidFill>
              <a:srgbClr val="4F5D70"/>
            </a:solidFill>
            <a:ln>
              <a:noFill/>
            </a:ln>
          </p:spPr>
          <p:txBody>
            <a:bodyPr/>
            <a:lstStyle/>
            <a:p>
              <a:endParaRPr lang="zh-CN" altLang="en-US" sz="2400">
                <a:solidFill>
                  <a:schemeClr val="bg1">
                    <a:lumMod val="50000"/>
                  </a:schemeClr>
                </a:solidFill>
              </a:endParaRPr>
            </a:p>
          </p:txBody>
        </p:sp>
      </p:grpSp>
      <p:sp>
        <p:nvSpPr>
          <p:cNvPr id="37915" name="Line 27"/>
          <p:cNvSpPr>
            <a:spLocks noChangeShapeType="1"/>
          </p:cNvSpPr>
          <p:nvPr/>
        </p:nvSpPr>
        <p:spPr bwMode="auto">
          <a:xfrm>
            <a:off x="9558199" y="4503513"/>
            <a:ext cx="0" cy="309129"/>
          </a:xfrm>
          <a:prstGeom prst="line">
            <a:avLst/>
          </a:prstGeom>
          <a:noFill/>
          <a:ln w="6350">
            <a:solidFill>
              <a:srgbClr val="4F5D70"/>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lumMod val="50000"/>
                </a:schemeClr>
              </a:solidFill>
            </a:endParaRPr>
          </a:p>
        </p:txBody>
      </p:sp>
      <p:grpSp>
        <p:nvGrpSpPr>
          <p:cNvPr id="3" name="组合 2"/>
          <p:cNvGrpSpPr/>
          <p:nvPr/>
        </p:nvGrpSpPr>
        <p:grpSpPr>
          <a:xfrm>
            <a:off x="4267202" y="3048914"/>
            <a:ext cx="1350433" cy="1352967"/>
            <a:chOff x="4267202" y="2928599"/>
            <a:chExt cx="1350433" cy="1352967"/>
          </a:xfrm>
        </p:grpSpPr>
        <p:sp>
          <p:nvSpPr>
            <p:cNvPr id="37904" name="Oval 16"/>
            <p:cNvSpPr>
              <a:spLocks noChangeArrowheads="1"/>
            </p:cNvSpPr>
            <p:nvPr/>
          </p:nvSpPr>
          <p:spPr bwMode="auto">
            <a:xfrm>
              <a:off x="4267202" y="2928599"/>
              <a:ext cx="1350433" cy="1352967"/>
            </a:xfrm>
            <a:prstGeom prst="ellipse">
              <a:avLst/>
            </a:prstGeom>
            <a:noFill/>
            <a:ln w="20638">
              <a:solidFill>
                <a:srgbClr val="4F5D70"/>
              </a:solidFill>
              <a:round/>
            </a:ln>
          </p:spPr>
          <p:txBody>
            <a:bodyPr/>
            <a:lstStyle/>
            <a:p>
              <a:endParaRPr lang="zh-CN" altLang="en-US" sz="2400">
                <a:solidFill>
                  <a:schemeClr val="bg1">
                    <a:lumMod val="50000"/>
                  </a:schemeClr>
                </a:solidFill>
              </a:endParaRPr>
            </a:p>
          </p:txBody>
        </p:sp>
        <p:sp>
          <p:nvSpPr>
            <p:cNvPr id="37905" name="Oval 17"/>
            <p:cNvSpPr>
              <a:spLocks noChangeArrowheads="1"/>
            </p:cNvSpPr>
            <p:nvPr/>
          </p:nvSpPr>
          <p:spPr bwMode="auto">
            <a:xfrm>
              <a:off x="4616453" y="3282191"/>
              <a:ext cx="647700" cy="645783"/>
            </a:xfrm>
            <a:prstGeom prst="ellipse">
              <a:avLst/>
            </a:prstGeom>
            <a:solidFill>
              <a:srgbClr val="4F5D70"/>
            </a:solidFill>
            <a:ln>
              <a:noFill/>
            </a:ln>
          </p:spPr>
          <p:txBody>
            <a:bodyPr/>
            <a:lstStyle/>
            <a:p>
              <a:endParaRPr lang="zh-CN" altLang="en-US" sz="2400">
                <a:solidFill>
                  <a:schemeClr val="bg1">
                    <a:lumMod val="50000"/>
                  </a:schemeClr>
                </a:solidFill>
              </a:endParaRPr>
            </a:p>
          </p:txBody>
        </p:sp>
      </p:grpSp>
      <p:grpSp>
        <p:nvGrpSpPr>
          <p:cNvPr id="5" name="组合 4"/>
          <p:cNvGrpSpPr/>
          <p:nvPr/>
        </p:nvGrpSpPr>
        <p:grpSpPr>
          <a:xfrm>
            <a:off x="8873067" y="3048914"/>
            <a:ext cx="1348317" cy="1352967"/>
            <a:chOff x="8873067" y="2928599"/>
            <a:chExt cx="1348317" cy="1352967"/>
          </a:xfrm>
        </p:grpSpPr>
        <p:sp>
          <p:nvSpPr>
            <p:cNvPr id="37912" name="Oval 24"/>
            <p:cNvSpPr>
              <a:spLocks noChangeArrowheads="1"/>
            </p:cNvSpPr>
            <p:nvPr/>
          </p:nvSpPr>
          <p:spPr bwMode="auto">
            <a:xfrm>
              <a:off x="8873067" y="2928599"/>
              <a:ext cx="1348317" cy="1352967"/>
            </a:xfrm>
            <a:prstGeom prst="ellipse">
              <a:avLst/>
            </a:prstGeom>
            <a:noFill/>
            <a:ln w="20638">
              <a:solidFill>
                <a:srgbClr val="4F5D70"/>
              </a:solidFill>
              <a:round/>
            </a:ln>
          </p:spPr>
          <p:txBody>
            <a:bodyPr/>
            <a:lstStyle/>
            <a:p>
              <a:endParaRPr lang="zh-CN" altLang="en-US" sz="2400">
                <a:solidFill>
                  <a:schemeClr val="bg1">
                    <a:lumMod val="50000"/>
                  </a:schemeClr>
                </a:solidFill>
              </a:endParaRPr>
            </a:p>
          </p:txBody>
        </p:sp>
        <p:sp>
          <p:nvSpPr>
            <p:cNvPr id="37913" name="Oval 25"/>
            <p:cNvSpPr>
              <a:spLocks noChangeArrowheads="1"/>
            </p:cNvSpPr>
            <p:nvPr/>
          </p:nvSpPr>
          <p:spPr bwMode="auto">
            <a:xfrm>
              <a:off x="9224433" y="3282191"/>
              <a:ext cx="645584" cy="645783"/>
            </a:xfrm>
            <a:prstGeom prst="ellipse">
              <a:avLst/>
            </a:prstGeom>
            <a:solidFill>
              <a:srgbClr val="4F5D70"/>
            </a:solidFill>
            <a:ln>
              <a:noFill/>
            </a:ln>
          </p:spPr>
          <p:txBody>
            <a:bodyPr/>
            <a:lstStyle/>
            <a:p>
              <a:endParaRPr lang="zh-CN" altLang="en-US" sz="2400">
                <a:solidFill>
                  <a:schemeClr val="bg1">
                    <a:lumMod val="50000"/>
                  </a:schemeClr>
                </a:solidFill>
              </a:endParaRPr>
            </a:p>
          </p:txBody>
        </p:sp>
      </p:grpSp>
      <p:grpSp>
        <p:nvGrpSpPr>
          <p:cNvPr id="4" name="组合 3"/>
          <p:cNvGrpSpPr/>
          <p:nvPr/>
        </p:nvGrpSpPr>
        <p:grpSpPr>
          <a:xfrm>
            <a:off x="6568018" y="3048914"/>
            <a:ext cx="1352549" cy="1352967"/>
            <a:chOff x="6568018" y="2928599"/>
            <a:chExt cx="1352549" cy="1352967"/>
          </a:xfrm>
        </p:grpSpPr>
        <p:sp>
          <p:nvSpPr>
            <p:cNvPr id="37908" name="Oval 20"/>
            <p:cNvSpPr>
              <a:spLocks noChangeArrowheads="1"/>
            </p:cNvSpPr>
            <p:nvPr/>
          </p:nvSpPr>
          <p:spPr bwMode="auto">
            <a:xfrm>
              <a:off x="6568018" y="2928599"/>
              <a:ext cx="1352549" cy="1352967"/>
            </a:xfrm>
            <a:prstGeom prst="ellipse">
              <a:avLst/>
            </a:prstGeom>
            <a:noFill/>
            <a:ln w="20701">
              <a:solidFill>
                <a:srgbClr val="ED5858"/>
              </a:solidFill>
              <a:rou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1">
                    <a:lumMod val="50000"/>
                  </a:schemeClr>
                </a:solidFill>
              </a:endParaRPr>
            </a:p>
          </p:txBody>
        </p:sp>
        <p:sp>
          <p:nvSpPr>
            <p:cNvPr id="37909" name="Oval 21"/>
            <p:cNvSpPr>
              <a:spLocks noChangeArrowheads="1"/>
            </p:cNvSpPr>
            <p:nvPr/>
          </p:nvSpPr>
          <p:spPr bwMode="auto">
            <a:xfrm>
              <a:off x="6921502" y="3282191"/>
              <a:ext cx="647700" cy="645783"/>
            </a:xfrm>
            <a:prstGeom prst="ellipse">
              <a:avLst/>
            </a:prstGeom>
            <a:solidFill>
              <a:srgbClr val="ED5858"/>
            </a:solidFill>
            <a:ln>
              <a:noFill/>
            </a:ln>
          </p:spPr>
          <p:txBody>
            <a:bodyPr/>
            <a:lstStyle/>
            <a:p>
              <a:endParaRPr lang="zh-CN" altLang="en-US" sz="2400">
                <a:solidFill>
                  <a:schemeClr val="bg1">
                    <a:lumMod val="50000"/>
                  </a:schemeClr>
                </a:solidFill>
              </a:endParaRPr>
            </a:p>
          </p:txBody>
        </p:sp>
        <p:grpSp>
          <p:nvGrpSpPr>
            <p:cNvPr id="37918" name="Group 30"/>
            <p:cNvGrpSpPr/>
            <p:nvPr/>
          </p:nvGrpSpPr>
          <p:grpSpPr bwMode="auto">
            <a:xfrm>
              <a:off x="7124701" y="3521447"/>
              <a:ext cx="59267" cy="21173"/>
              <a:chOff x="9" y="14"/>
              <a:chExt cx="28" cy="10"/>
            </a:xfrm>
          </p:grpSpPr>
          <p:sp>
            <p:nvSpPr>
              <p:cNvPr id="37921" name="Oval 33"/>
              <p:cNvSpPr>
                <a:spLocks noChangeArrowheads="1"/>
              </p:cNvSpPr>
              <p:nvPr/>
            </p:nvSpPr>
            <p:spPr bwMode="auto">
              <a:xfrm>
                <a:off x="9" y="14"/>
                <a:ext cx="13" cy="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lumMod val="50000"/>
                    </a:schemeClr>
                  </a:solidFill>
                </a:endParaRPr>
              </a:p>
            </p:txBody>
          </p:sp>
          <p:sp>
            <p:nvSpPr>
              <p:cNvPr id="37922" name="Oval 34"/>
              <p:cNvSpPr>
                <a:spLocks noChangeArrowheads="1"/>
              </p:cNvSpPr>
              <p:nvPr/>
            </p:nvSpPr>
            <p:spPr bwMode="auto">
              <a:xfrm>
                <a:off x="25" y="14"/>
                <a:ext cx="12" cy="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lumMod val="50000"/>
                    </a:schemeClr>
                  </a:solidFill>
                </a:endParaRPr>
              </a:p>
            </p:txBody>
          </p:sp>
        </p:grpSp>
      </p:grpSp>
      <p:grpSp>
        <p:nvGrpSpPr>
          <p:cNvPr id="2" name="组合 1"/>
          <p:cNvGrpSpPr/>
          <p:nvPr/>
        </p:nvGrpSpPr>
        <p:grpSpPr>
          <a:xfrm>
            <a:off x="1964269" y="3048914"/>
            <a:ext cx="1350433" cy="1352967"/>
            <a:chOff x="1964269" y="2928599"/>
            <a:chExt cx="1350433" cy="1352967"/>
          </a:xfrm>
        </p:grpSpPr>
        <p:sp>
          <p:nvSpPr>
            <p:cNvPr id="37900" name="Oval 12"/>
            <p:cNvSpPr>
              <a:spLocks noChangeArrowheads="1"/>
            </p:cNvSpPr>
            <p:nvPr/>
          </p:nvSpPr>
          <p:spPr bwMode="auto">
            <a:xfrm>
              <a:off x="1964269" y="2928599"/>
              <a:ext cx="1350433" cy="1352967"/>
            </a:xfrm>
            <a:prstGeom prst="ellipse">
              <a:avLst/>
            </a:prstGeom>
            <a:noFill/>
            <a:ln w="20701">
              <a:solidFill>
                <a:srgbClr val="ED5858"/>
              </a:solidFill>
              <a:rou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1">
                    <a:lumMod val="50000"/>
                  </a:schemeClr>
                </a:solidFill>
              </a:endParaRPr>
            </a:p>
          </p:txBody>
        </p:sp>
        <p:sp>
          <p:nvSpPr>
            <p:cNvPr id="37901" name="Oval 13"/>
            <p:cNvSpPr>
              <a:spLocks noChangeArrowheads="1"/>
            </p:cNvSpPr>
            <p:nvPr/>
          </p:nvSpPr>
          <p:spPr bwMode="auto">
            <a:xfrm>
              <a:off x="2317751" y="3282191"/>
              <a:ext cx="643467" cy="645783"/>
            </a:xfrm>
            <a:prstGeom prst="ellipse">
              <a:avLst/>
            </a:prstGeom>
            <a:solidFill>
              <a:srgbClr val="ED5858"/>
            </a:solidFill>
            <a:ln>
              <a:noFill/>
            </a:ln>
          </p:spPr>
          <p:txBody>
            <a:bodyPr/>
            <a:lstStyle/>
            <a:p>
              <a:endParaRPr lang="zh-CN" altLang="en-US" sz="2400">
                <a:solidFill>
                  <a:schemeClr val="bg1">
                    <a:lumMod val="50000"/>
                  </a:schemeClr>
                </a:solidFill>
              </a:endParaRPr>
            </a:p>
          </p:txBody>
        </p:sp>
      </p:grpSp>
      <p:grpSp>
        <p:nvGrpSpPr>
          <p:cNvPr id="6" name="组合 5"/>
          <p:cNvGrpSpPr/>
          <p:nvPr/>
        </p:nvGrpSpPr>
        <p:grpSpPr>
          <a:xfrm>
            <a:off x="1258570" y="1634490"/>
            <a:ext cx="2686050" cy="1019964"/>
            <a:chOff x="1258417" y="1514335"/>
            <a:chExt cx="2497236" cy="1020114"/>
          </a:xfrm>
        </p:grpSpPr>
        <p:sp>
          <p:nvSpPr>
            <p:cNvPr id="33" name="文本框 32"/>
            <p:cNvSpPr txBox="1"/>
            <p:nvPr/>
          </p:nvSpPr>
          <p:spPr>
            <a:xfrm>
              <a:off x="1860631" y="1514335"/>
              <a:ext cx="1584000" cy="398839"/>
            </a:xfrm>
            <a:prstGeom prst="rect">
              <a:avLst/>
            </a:prstGeom>
            <a:noFill/>
          </p:spPr>
          <p:txBody>
            <a:bodyPr wrap="square" rtlCol="0">
              <a:spAutoFit/>
            </a:bodyPr>
            <a:lstStyle/>
            <a:p>
              <a:pPr algn="ctr"/>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rPr>
                <a:t>财务</a:t>
              </a:r>
              <a:endPar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4" name="文本框 33"/>
            <p:cNvSpPr txBox="1"/>
            <p:nvPr/>
          </p:nvSpPr>
          <p:spPr>
            <a:xfrm>
              <a:off x="1258417" y="1803457"/>
              <a:ext cx="2497236" cy="730992"/>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会计核算、财务监督、财务预决算以及财务管理工作。</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7" name="组合 6"/>
          <p:cNvGrpSpPr/>
          <p:nvPr/>
        </p:nvGrpSpPr>
        <p:grpSpPr>
          <a:xfrm>
            <a:off x="5846902" y="1634650"/>
            <a:ext cx="2896235" cy="1019810"/>
            <a:chOff x="5846902" y="1514335"/>
            <a:chExt cx="2896235" cy="1019810"/>
          </a:xfrm>
        </p:grpSpPr>
        <p:sp>
          <p:nvSpPr>
            <p:cNvPr id="39" name="文本框 38"/>
            <p:cNvSpPr txBox="1"/>
            <p:nvPr/>
          </p:nvSpPr>
          <p:spPr>
            <a:xfrm>
              <a:off x="6449116" y="1514335"/>
              <a:ext cx="1584000" cy="368300"/>
            </a:xfrm>
            <a:prstGeom prst="rect">
              <a:avLst/>
            </a:prstGeom>
            <a:noFill/>
          </p:spPr>
          <p:txBody>
            <a:bodyPr wrap="square" rtlCol="0">
              <a:spAutoFit/>
            </a:bodyPr>
            <a:lstStyle/>
            <a:p>
              <a:pPr algn="ctr">
                <a:buClrTx/>
                <a:buSzTx/>
                <a:buFontTx/>
              </a:pPr>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rPr>
                <a:t>税务</a:t>
              </a:r>
              <a:endPar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0" name="文本框 39"/>
            <p:cNvSpPr txBox="1"/>
            <p:nvPr/>
          </p:nvSpPr>
          <p:spPr>
            <a:xfrm>
              <a:off x="5846902" y="1803260"/>
              <a:ext cx="2896235" cy="730885"/>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实时了解国家财税政策的颁布，按时缴纳各项税款。</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8" name="组合 7"/>
          <p:cNvGrpSpPr/>
          <p:nvPr/>
        </p:nvGrpSpPr>
        <p:grpSpPr>
          <a:xfrm>
            <a:off x="8140925" y="4795266"/>
            <a:ext cx="3101340" cy="1339850"/>
            <a:chOff x="8140925" y="4674951"/>
            <a:chExt cx="3101340" cy="1339850"/>
          </a:xfrm>
        </p:grpSpPr>
        <p:sp>
          <p:nvSpPr>
            <p:cNvPr id="41" name="文本框 40"/>
            <p:cNvSpPr txBox="1"/>
            <p:nvPr/>
          </p:nvSpPr>
          <p:spPr>
            <a:xfrm>
              <a:off x="8743139" y="4674951"/>
              <a:ext cx="1584000" cy="368300"/>
            </a:xfrm>
            <a:prstGeom prst="rect">
              <a:avLst/>
            </a:prstGeom>
            <a:noFill/>
          </p:spPr>
          <p:txBody>
            <a:bodyPr wrap="square" rtlCol="0">
              <a:spAutoFit/>
            </a:bodyPr>
            <a:lstStyle/>
            <a:p>
              <a:pPr algn="ctr">
                <a:buClrTx/>
                <a:buSzTx/>
                <a:buFontTx/>
              </a:pPr>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rPr>
                <a:t>法务</a:t>
              </a:r>
              <a:endPar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2" name="文本框 41"/>
            <p:cNvSpPr txBox="1"/>
            <p:nvPr/>
          </p:nvSpPr>
          <p:spPr>
            <a:xfrm>
              <a:off x="8140925" y="4963876"/>
              <a:ext cx="3101340" cy="1050925"/>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遵守国家经济法等相关法律法规，保证经济业务以及财务核算的真实性、合法性和合理性。</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9" name="组合 8"/>
          <p:cNvGrpSpPr/>
          <p:nvPr/>
        </p:nvGrpSpPr>
        <p:grpSpPr>
          <a:xfrm>
            <a:off x="3486537" y="4795266"/>
            <a:ext cx="2904490" cy="1019810"/>
            <a:chOff x="3486537" y="4674951"/>
            <a:chExt cx="2904490" cy="1019810"/>
          </a:xfrm>
        </p:grpSpPr>
        <p:sp>
          <p:nvSpPr>
            <p:cNvPr id="43" name="文本框 42"/>
            <p:cNvSpPr txBox="1"/>
            <p:nvPr/>
          </p:nvSpPr>
          <p:spPr>
            <a:xfrm>
              <a:off x="4147171" y="4674951"/>
              <a:ext cx="1584000" cy="368300"/>
            </a:xfrm>
            <a:prstGeom prst="rect">
              <a:avLst/>
            </a:prstGeom>
            <a:noFill/>
          </p:spPr>
          <p:txBody>
            <a:bodyPr wrap="square" rtlCol="0">
              <a:spAutoFit/>
            </a:bodyPr>
            <a:lstStyle/>
            <a:p>
              <a:pPr algn="ctr">
                <a:buClrTx/>
                <a:buSzTx/>
                <a:buFontTx/>
              </a:pPr>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rPr>
                <a:t>业务</a:t>
              </a:r>
              <a:endPar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4" name="文本框 43"/>
            <p:cNvSpPr txBox="1"/>
            <p:nvPr/>
          </p:nvSpPr>
          <p:spPr>
            <a:xfrm>
              <a:off x="3486537" y="4963876"/>
              <a:ext cx="2904490" cy="730885"/>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督促业务按时提供各项原始凭证，完成各项业务指标。</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45"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岗位职责</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1" name="图片 10" descr="财务"/>
          <p:cNvPicPr>
            <a:picLocks noChangeAspect="1"/>
          </p:cNvPicPr>
          <p:nvPr/>
        </p:nvPicPr>
        <p:blipFill>
          <a:blip r:embed="rId1"/>
          <a:stretch>
            <a:fillRect/>
          </a:stretch>
        </p:blipFill>
        <p:spPr>
          <a:xfrm>
            <a:off x="2407285" y="3486150"/>
            <a:ext cx="462915" cy="462915"/>
          </a:xfrm>
          <a:prstGeom prst="rect">
            <a:avLst/>
          </a:prstGeom>
        </p:spPr>
      </p:pic>
      <p:pic>
        <p:nvPicPr>
          <p:cNvPr id="12" name="图片 11" descr="业务"/>
          <p:cNvPicPr>
            <a:picLocks noChangeAspect="1"/>
          </p:cNvPicPr>
          <p:nvPr/>
        </p:nvPicPr>
        <p:blipFill>
          <a:blip r:embed="rId2"/>
          <a:stretch>
            <a:fillRect/>
          </a:stretch>
        </p:blipFill>
        <p:spPr>
          <a:xfrm>
            <a:off x="4699635" y="3463290"/>
            <a:ext cx="486410" cy="486410"/>
          </a:xfrm>
          <a:prstGeom prst="rect">
            <a:avLst/>
          </a:prstGeom>
        </p:spPr>
      </p:pic>
      <p:pic>
        <p:nvPicPr>
          <p:cNvPr id="13" name="图片 12" descr="税务"/>
          <p:cNvPicPr>
            <a:picLocks noChangeAspect="1"/>
          </p:cNvPicPr>
          <p:nvPr/>
        </p:nvPicPr>
        <p:blipFill>
          <a:blip r:embed="rId3"/>
          <a:stretch>
            <a:fillRect/>
          </a:stretch>
        </p:blipFill>
        <p:spPr>
          <a:xfrm>
            <a:off x="6978015" y="3449955"/>
            <a:ext cx="534670" cy="534670"/>
          </a:xfrm>
          <a:prstGeom prst="rect">
            <a:avLst/>
          </a:prstGeom>
        </p:spPr>
      </p:pic>
      <p:pic>
        <p:nvPicPr>
          <p:cNvPr id="14" name="图片 13" descr="行政法务00"/>
          <p:cNvPicPr>
            <a:picLocks noChangeAspect="1"/>
          </p:cNvPicPr>
          <p:nvPr/>
        </p:nvPicPr>
        <p:blipFill>
          <a:blip r:embed="rId4"/>
          <a:stretch>
            <a:fillRect/>
          </a:stretch>
        </p:blipFill>
        <p:spPr>
          <a:xfrm>
            <a:off x="9297035" y="3487420"/>
            <a:ext cx="476250" cy="4762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7903"/>
                                        </p:tgtEl>
                                        <p:attrNameLst>
                                          <p:attrName>style.visibility</p:attrName>
                                        </p:attrNameLst>
                                      </p:cBhvr>
                                      <p:to>
                                        <p:strVal val="visible"/>
                                      </p:to>
                                    </p:set>
                                    <p:animEffect transition="in" filter="wipe(down)">
                                      <p:cBhvr>
                                        <p:cTn id="17" dur="500"/>
                                        <p:tgtEl>
                                          <p:spTgt spid="37903"/>
                                        </p:tgtEl>
                                      </p:cBhvr>
                                    </p:animEffect>
                                  </p:childTnLst>
                                </p:cTn>
                              </p:par>
                            </p:childTnLst>
                          </p:cTn>
                        </p:par>
                        <p:par>
                          <p:cTn id="18" fill="hold">
                            <p:stCondLst>
                              <p:cond delay="2000"/>
                            </p:stCondLst>
                            <p:childTnLst>
                              <p:par>
                                <p:cTn id="19" presetID="6"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par>
                          <p:cTn id="22" fill="hold">
                            <p:stCondLst>
                              <p:cond delay="40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5000"/>
                            </p:stCondLst>
                            <p:childTnLst>
                              <p:par>
                                <p:cTn id="29" presetID="22" presetClass="entr" presetSubtype="1" fill="hold" grpId="0" nodeType="afterEffect">
                                  <p:stCondLst>
                                    <p:cond delay="0"/>
                                  </p:stCondLst>
                                  <p:childTnLst>
                                    <p:set>
                                      <p:cBhvr>
                                        <p:cTn id="30" dur="1" fill="hold">
                                          <p:stCondLst>
                                            <p:cond delay="0"/>
                                          </p:stCondLst>
                                        </p:cTn>
                                        <p:tgtEl>
                                          <p:spTgt spid="37907"/>
                                        </p:tgtEl>
                                        <p:attrNameLst>
                                          <p:attrName>style.visibility</p:attrName>
                                        </p:attrNameLst>
                                      </p:cBhvr>
                                      <p:to>
                                        <p:strVal val="visible"/>
                                      </p:to>
                                    </p:set>
                                    <p:animEffect transition="in" filter="wipe(up)">
                                      <p:cBhvr>
                                        <p:cTn id="31" dur="500"/>
                                        <p:tgtEl>
                                          <p:spTgt spid="37907"/>
                                        </p:tgtEl>
                                      </p:cBhvr>
                                    </p:animEffect>
                                  </p:childTnLst>
                                </p:cTn>
                              </p:par>
                            </p:childTnLst>
                          </p:cTn>
                        </p:par>
                        <p:par>
                          <p:cTn id="32" fill="hold">
                            <p:stCondLst>
                              <p:cond delay="5500"/>
                            </p:stCondLst>
                            <p:childTnLst>
                              <p:par>
                                <p:cTn id="33" presetID="6" presetClass="entr" presetSubtype="16"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ircle(in)">
                                      <p:cBhvr>
                                        <p:cTn id="35" dur="2000"/>
                                        <p:tgtEl>
                                          <p:spTgt spid="9"/>
                                        </p:tgtEl>
                                      </p:cBhvr>
                                    </p:animEffect>
                                  </p:childTnLst>
                                </p:cTn>
                              </p:par>
                            </p:childTnLst>
                          </p:cTn>
                        </p:par>
                        <p:par>
                          <p:cTn id="36" fill="hold">
                            <p:stCondLst>
                              <p:cond delay="7500"/>
                            </p:stCondLst>
                            <p:childTnLst>
                              <p:par>
                                <p:cTn id="37" presetID="47"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par>
                          <p:cTn id="42" fill="hold">
                            <p:stCondLst>
                              <p:cond delay="8500"/>
                            </p:stCondLst>
                            <p:childTnLst>
                              <p:par>
                                <p:cTn id="43" presetID="22" presetClass="entr" presetSubtype="4" fill="hold" grpId="0" nodeType="afterEffect">
                                  <p:stCondLst>
                                    <p:cond delay="0"/>
                                  </p:stCondLst>
                                  <p:childTnLst>
                                    <p:set>
                                      <p:cBhvr>
                                        <p:cTn id="44" dur="1" fill="hold">
                                          <p:stCondLst>
                                            <p:cond delay="0"/>
                                          </p:stCondLst>
                                        </p:cTn>
                                        <p:tgtEl>
                                          <p:spTgt spid="37911"/>
                                        </p:tgtEl>
                                        <p:attrNameLst>
                                          <p:attrName>style.visibility</p:attrName>
                                        </p:attrNameLst>
                                      </p:cBhvr>
                                      <p:to>
                                        <p:strVal val="visible"/>
                                      </p:to>
                                    </p:set>
                                    <p:animEffect transition="in" filter="wipe(down)">
                                      <p:cBhvr>
                                        <p:cTn id="45" dur="500"/>
                                        <p:tgtEl>
                                          <p:spTgt spid="37911"/>
                                        </p:tgtEl>
                                      </p:cBhvr>
                                    </p:animEffect>
                                  </p:childTnLst>
                                </p:cTn>
                              </p:par>
                            </p:childTnLst>
                          </p:cTn>
                        </p:par>
                        <p:par>
                          <p:cTn id="46" fill="hold">
                            <p:stCondLst>
                              <p:cond delay="9000"/>
                            </p:stCondLst>
                            <p:childTnLst>
                              <p:par>
                                <p:cTn id="47" presetID="6" presetClass="entr" presetSubtype="16"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circle(in)">
                                      <p:cBhvr>
                                        <p:cTn id="49" dur="2000"/>
                                        <p:tgtEl>
                                          <p:spTgt spid="7"/>
                                        </p:tgtEl>
                                      </p:cBhvr>
                                    </p:animEffect>
                                  </p:childTnLst>
                                </p:cTn>
                              </p:par>
                            </p:childTnLst>
                          </p:cTn>
                        </p:par>
                        <p:par>
                          <p:cTn id="50" fill="hold">
                            <p:stCondLst>
                              <p:cond delay="11000"/>
                            </p:stCondLst>
                            <p:childTnLst>
                              <p:par>
                                <p:cTn id="51" presetID="42" presetClass="entr" presetSubtype="0"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par>
                          <p:cTn id="56" fill="hold">
                            <p:stCondLst>
                              <p:cond delay="12000"/>
                            </p:stCondLst>
                            <p:childTnLst>
                              <p:par>
                                <p:cTn id="57" presetID="22" presetClass="entr" presetSubtype="1" fill="hold" grpId="0" nodeType="afterEffect">
                                  <p:stCondLst>
                                    <p:cond delay="0"/>
                                  </p:stCondLst>
                                  <p:childTnLst>
                                    <p:set>
                                      <p:cBhvr>
                                        <p:cTn id="58" dur="1" fill="hold">
                                          <p:stCondLst>
                                            <p:cond delay="0"/>
                                          </p:stCondLst>
                                        </p:cTn>
                                        <p:tgtEl>
                                          <p:spTgt spid="37915"/>
                                        </p:tgtEl>
                                        <p:attrNameLst>
                                          <p:attrName>style.visibility</p:attrName>
                                        </p:attrNameLst>
                                      </p:cBhvr>
                                      <p:to>
                                        <p:strVal val="visible"/>
                                      </p:to>
                                    </p:set>
                                    <p:animEffect transition="in" filter="wipe(up)">
                                      <p:cBhvr>
                                        <p:cTn id="59" dur="500"/>
                                        <p:tgtEl>
                                          <p:spTgt spid="37915"/>
                                        </p:tgtEl>
                                      </p:cBhvr>
                                    </p:animEffect>
                                  </p:childTnLst>
                                </p:cTn>
                              </p:par>
                            </p:childTnLst>
                          </p:cTn>
                        </p:par>
                        <p:par>
                          <p:cTn id="60" fill="hold">
                            <p:stCondLst>
                              <p:cond delay="12500"/>
                            </p:stCondLst>
                            <p:childTnLst>
                              <p:par>
                                <p:cTn id="61" presetID="6" presetClass="entr" presetSubtype="16"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circle(in)">
                                      <p:cBhvr>
                                        <p:cTn id="63" dur="2000"/>
                                        <p:tgtEl>
                                          <p:spTgt spid="8"/>
                                        </p:tgtEl>
                                      </p:cBhvr>
                                    </p:animEffect>
                                  </p:childTnLst>
                                </p:cTn>
                              </p:par>
                            </p:childTnLst>
                          </p:cTn>
                        </p:par>
                        <p:par>
                          <p:cTn id="64" fill="hold">
                            <p:stCondLst>
                              <p:cond delay="14500"/>
                            </p:stCondLst>
                            <p:childTnLst>
                              <p:par>
                                <p:cTn id="65" presetID="22" presetClass="entr" presetSubtype="8"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3" grpId="0" animBg="1"/>
      <p:bldP spid="37907" grpId="0" animBg="1"/>
      <p:bldP spid="37911" grpId="0" animBg="1"/>
      <p:bldP spid="37915" grpId="0" animBg="1"/>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screen"/>
          <a:stretch>
            <a:fillRect/>
          </a:stretch>
        </p:blipFill>
        <p:spPr>
          <a:xfrm>
            <a:off x="0" y="-12169"/>
            <a:ext cx="10058400" cy="5031330"/>
          </a:xfrm>
          <a:prstGeom prst="rect">
            <a:avLst/>
          </a:prstGeom>
        </p:spPr>
      </p:pic>
      <p:pic>
        <p:nvPicPr>
          <p:cNvPr id="9" name="图片 8"/>
          <p:cNvPicPr>
            <a:picLocks noChangeAspect="1"/>
          </p:cNvPicPr>
          <p:nvPr/>
        </p:nvPicPr>
        <p:blipFill>
          <a:blip r:embed="rId2" cstate="screen"/>
          <a:stretch>
            <a:fillRect/>
          </a:stretch>
        </p:blipFill>
        <p:spPr>
          <a:xfrm>
            <a:off x="2133600" y="1826670"/>
            <a:ext cx="10058400" cy="5031330"/>
          </a:xfrm>
          <a:prstGeom prst="rect">
            <a:avLst/>
          </a:prstGeom>
        </p:spPr>
      </p:pic>
      <p:pic>
        <p:nvPicPr>
          <p:cNvPr id="10" name="图片 9"/>
          <p:cNvPicPr>
            <a:picLocks noChangeAspect="1"/>
          </p:cNvPicPr>
          <p:nvPr/>
        </p:nvPicPr>
        <p:blipFill>
          <a:blip r:embed="rId3" cstate="screen"/>
          <a:stretch>
            <a:fillRect/>
          </a:stretch>
        </p:blipFill>
        <p:spPr>
          <a:xfrm>
            <a:off x="476250" y="-1291"/>
            <a:ext cx="10058400" cy="5031330"/>
          </a:xfrm>
          <a:prstGeom prst="rect">
            <a:avLst/>
          </a:prstGeom>
        </p:spPr>
      </p:pic>
      <p:pic>
        <p:nvPicPr>
          <p:cNvPr id="11" name="图片 10"/>
          <p:cNvPicPr>
            <a:picLocks noChangeAspect="1"/>
          </p:cNvPicPr>
          <p:nvPr/>
        </p:nvPicPr>
        <p:blipFill>
          <a:blip r:embed="rId4" cstate="screen"/>
          <a:stretch>
            <a:fillRect/>
          </a:stretch>
        </p:blipFill>
        <p:spPr>
          <a:xfrm>
            <a:off x="76200" y="895350"/>
            <a:ext cx="11920251" cy="5962650"/>
          </a:xfrm>
          <a:prstGeom prst="rect">
            <a:avLst/>
          </a:prstGeom>
        </p:spPr>
      </p:pic>
      <p:sp>
        <p:nvSpPr>
          <p:cNvPr id="213" name="MH_Number_1">
            <a:hlinkClick r:id="rId5" action="ppaction://hlinksldjump"/>
          </p:cNvPr>
          <p:cNvSpPr/>
          <p:nvPr>
            <p:custDataLst>
              <p:tags r:id="rId6"/>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3</a:t>
            </a:r>
            <a:endPar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5" action="ppaction://hlinksldjump"/>
          </p:cNvPr>
          <p:cNvSpPr>
            <a:spLocks noChangeArrowheads="1"/>
          </p:cNvSpPr>
          <p:nvPr>
            <p:custDataLst>
              <p:tags r:id="rId7"/>
            </p:custDataLst>
          </p:nvPr>
        </p:nvSpPr>
        <p:spPr bwMode="auto">
          <a:xfrm>
            <a:off x="4953635" y="3574415"/>
            <a:ext cx="2284095" cy="60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4265" dirty="0">
                <a:latin typeface="微软雅黑" panose="020B0503020204020204" pitchFamily="34" charset="-122"/>
                <a:ea typeface="微软雅黑" panose="020B0503020204020204" pitchFamily="34" charset="-122"/>
              </a:rPr>
              <a:t>工作回顾</a:t>
            </a:r>
            <a:endParaRPr lang="zh-CN" altLang="en-US" sz="4265" dirty="0">
              <a:latin typeface="微软雅黑" panose="020B0503020204020204" pitchFamily="34" charset="-122"/>
              <a:ea typeface="微软雅黑" panose="020B0503020204020204" pitchFamily="34" charset="-122"/>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360"/>
                                          </p:val>
                                        </p:tav>
                                        <p:tav tm="100000">
                                          <p:val>
                                            <p:fltVal val="0"/>
                                          </p:val>
                                        </p:tav>
                                      </p:tavLst>
                                    </p:anim>
                                    <p:animEffect transition="in" filter="fade">
                                      <p:cBhvr>
                                        <p:cTn id="10" dur="1000"/>
                                        <p:tgtEl>
                                          <p:spTgt spid="2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ldLvl="0" animBg="1"/>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1866913" y="1437724"/>
            <a:ext cx="5155803"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021580" y="3500755"/>
            <a:ext cx="5314315" cy="829310"/>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6687274" y="4799275"/>
            <a:ext cx="5314577" cy="764071"/>
          </a:xfrm>
          <a:prstGeom prst="roundRect">
            <a:avLst>
              <a:gd name="adj" fmla="val 50000"/>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a:xfrm>
            <a:off x="3467735" y="2498090"/>
            <a:ext cx="5692775" cy="763905"/>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98043" y="1425894"/>
            <a:ext cx="1230204" cy="1688231"/>
            <a:chOff x="1032992" y="2432634"/>
            <a:chExt cx="1230525" cy="1688231"/>
          </a:xfrm>
        </p:grpSpPr>
        <p:sp>
          <p:nvSpPr>
            <p:cNvPr id="8" name="任意多边形 7"/>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0" name="文本框 6"/>
            <p:cNvSpPr txBox="1"/>
            <p:nvPr/>
          </p:nvSpPr>
          <p:spPr>
            <a:xfrm>
              <a:off x="1032992" y="3296549"/>
              <a:ext cx="1193799"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采购</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058635" y="2641384"/>
            <a:ext cx="1238483" cy="1688230"/>
            <a:chOff x="2255236" y="3004658"/>
            <a:chExt cx="1238805" cy="1688231"/>
          </a:xfrm>
        </p:grpSpPr>
        <p:sp>
          <p:nvSpPr>
            <p:cNvPr id="12" name="任意多边形 11"/>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14" name="文本框 85"/>
            <p:cNvSpPr txBox="1"/>
            <p:nvPr/>
          </p:nvSpPr>
          <p:spPr>
            <a:xfrm>
              <a:off x="2255236" y="3864124"/>
              <a:ext cx="1193800"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生产</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p:nvPr/>
        </p:nvCxnSpPr>
        <p:spPr>
          <a:xfrm>
            <a:off x="1747488" y="1800742"/>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97613" y="2879733"/>
            <a:ext cx="972917"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95107" y="3898994"/>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0" name="文本框 13"/>
          <p:cNvSpPr txBox="1"/>
          <p:nvPr/>
        </p:nvSpPr>
        <p:spPr>
          <a:xfrm>
            <a:off x="2773045" y="1508760"/>
            <a:ext cx="4249420" cy="583565"/>
          </a:xfrm>
          <a:prstGeom prst="rect">
            <a:avLst/>
          </a:prstGeom>
          <a:noFill/>
        </p:spPr>
        <p:txBody>
          <a:bodyPr wrap="square" lIns="91416" tIns="45708" rIns="91416" bIns="45708" rtlCol="0">
            <a:spAutoFit/>
          </a:bodyPr>
          <a:lstStyle/>
          <a:p>
            <a:pPr>
              <a:lnSpc>
                <a:spcPct val="12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收集采购需求，包括与生产有关的工单采购和与生产无关的非工单采购。其运转主要与财务的应付相关联。</a:t>
            </a: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89"/>
          <p:cNvSpPr txBox="1"/>
          <p:nvPr/>
        </p:nvSpPr>
        <p:spPr>
          <a:xfrm>
            <a:off x="4270375" y="2587625"/>
            <a:ext cx="4890135" cy="583565"/>
          </a:xfrm>
          <a:prstGeom prst="rect">
            <a:avLst/>
          </a:prstGeom>
          <a:noFill/>
        </p:spPr>
        <p:txBody>
          <a:bodyPr wrap="square" lIns="91416" tIns="45708" rIns="91416" bIns="45708"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主要生产部门主要包括模具部（研发阶段）、注塑部、喷涂部、皮具部以及包装部。其运转主要与与财务的成本相关联。</a:t>
            </a: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91"/>
          <p:cNvSpPr txBox="1"/>
          <p:nvPr/>
        </p:nvSpPr>
        <p:spPr>
          <a:xfrm>
            <a:off x="5767705" y="3483610"/>
            <a:ext cx="4436110" cy="830580"/>
          </a:xfrm>
          <a:prstGeom prst="rect">
            <a:avLst/>
          </a:prstGeom>
          <a:noFill/>
        </p:spPr>
        <p:txBody>
          <a:bodyPr wrap="square" lIns="91416" tIns="45708" rIns="91416" bIns="45708" rtlCol="0">
            <a:spAutoFit/>
          </a:bodyPr>
          <a:lstStyle/>
          <a:p>
            <a:pPr>
              <a:lnSpc>
                <a:spcPct val="12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仓库的职责在于存货的收发，包含采购入库的原材料、生产入库的半成品、以及销售出库的产成品。其运转与财务的各个环节相关联。</a:t>
            </a: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248967" y="4645184"/>
            <a:ext cx="1230204" cy="1688231"/>
            <a:chOff x="3494041" y="3716886"/>
            <a:chExt cx="1230525" cy="1688231"/>
          </a:xfrm>
        </p:grpSpPr>
        <p:sp>
          <p:nvSpPr>
            <p:cNvPr id="26" name="任意多边形 25"/>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28" name="文本框 86"/>
            <p:cNvSpPr txBox="1"/>
            <p:nvPr/>
          </p:nvSpPr>
          <p:spPr>
            <a:xfrm>
              <a:off x="3494041" y="4577405"/>
              <a:ext cx="1193799"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销售</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cxnSp>
        <p:nvCxnSpPr>
          <p:cNvPr id="29" name="直接连接符 28"/>
          <p:cNvCxnSpPr/>
          <p:nvPr/>
        </p:nvCxnSpPr>
        <p:spPr>
          <a:xfrm>
            <a:off x="6507716" y="5181286"/>
            <a:ext cx="972917"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30" name="文本框 91"/>
          <p:cNvSpPr txBox="1"/>
          <p:nvPr/>
        </p:nvSpPr>
        <p:spPr>
          <a:xfrm>
            <a:off x="7656471" y="4996301"/>
            <a:ext cx="3769601" cy="336550"/>
          </a:xfrm>
          <a:prstGeom prst="rect">
            <a:avLst/>
          </a:prstGeom>
          <a:noFill/>
        </p:spPr>
        <p:txBody>
          <a:bodyPr wrap="square" lIns="91416" tIns="45708" rIns="91416" bIns="45708" rtlCol="0">
            <a:spAutoFit/>
          </a:bodyPr>
          <a:lstStyle/>
          <a:p>
            <a:pPr>
              <a:lnSpc>
                <a:spcPct val="12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我司是以销定产模式，故销售为生产的开端。</a:t>
            </a: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rot="0">
            <a:off x="3601720" y="3658235"/>
            <a:ext cx="1229995" cy="1688465"/>
            <a:chOff x="3494041" y="3716886"/>
            <a:chExt cx="1230525" cy="1688231"/>
          </a:xfrm>
          <a:solidFill>
            <a:srgbClr val="FC4B41"/>
          </a:solidFill>
        </p:grpSpPr>
        <p:sp>
          <p:nvSpPr>
            <p:cNvPr id="34" name="任意多边形 33"/>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35" name="文本框 86"/>
            <p:cNvSpPr txBox="1"/>
            <p:nvPr/>
          </p:nvSpPr>
          <p:spPr>
            <a:xfrm>
              <a:off x="3494041" y="4594338"/>
              <a:ext cx="1193799"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 收发 </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6" name="矩形 80"/>
          <p:cNvSpPr>
            <a:spLocks noChangeArrowheads="1"/>
          </p:cNvSpPr>
          <p:nvPr/>
        </p:nvSpPr>
        <p:spPr bwMode="auto">
          <a:xfrm>
            <a:off x="834952" y="355104"/>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自主学习情况</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descr="采购 (1)"/>
          <p:cNvPicPr>
            <a:picLocks noChangeAspect="1"/>
          </p:cNvPicPr>
          <p:nvPr/>
        </p:nvPicPr>
        <p:blipFill>
          <a:blip r:embed="rId1"/>
          <a:stretch>
            <a:fillRect/>
          </a:stretch>
        </p:blipFill>
        <p:spPr>
          <a:xfrm>
            <a:off x="835025" y="1605280"/>
            <a:ext cx="640715" cy="640715"/>
          </a:xfrm>
          <a:prstGeom prst="rect">
            <a:avLst/>
          </a:prstGeom>
        </p:spPr>
      </p:pic>
      <p:pic>
        <p:nvPicPr>
          <p:cNvPr id="23" name="图片 22" descr="生产 (1)"/>
          <p:cNvPicPr>
            <a:picLocks noChangeAspect="1"/>
          </p:cNvPicPr>
          <p:nvPr/>
        </p:nvPicPr>
        <p:blipFill>
          <a:blip r:embed="rId2"/>
          <a:stretch>
            <a:fillRect/>
          </a:stretch>
        </p:blipFill>
        <p:spPr>
          <a:xfrm>
            <a:off x="2308225" y="2806700"/>
            <a:ext cx="694055" cy="694055"/>
          </a:xfrm>
          <a:prstGeom prst="rect">
            <a:avLst/>
          </a:prstGeom>
        </p:spPr>
      </p:pic>
      <p:pic>
        <p:nvPicPr>
          <p:cNvPr id="25" name="图片 24" descr="仓库 (1)"/>
          <p:cNvPicPr>
            <a:picLocks noChangeAspect="1"/>
          </p:cNvPicPr>
          <p:nvPr/>
        </p:nvPicPr>
        <p:blipFill>
          <a:blip r:embed="rId3"/>
          <a:stretch>
            <a:fillRect/>
          </a:stretch>
        </p:blipFill>
        <p:spPr>
          <a:xfrm>
            <a:off x="3937635" y="3777615"/>
            <a:ext cx="593090" cy="593090"/>
          </a:xfrm>
          <a:prstGeom prst="rect">
            <a:avLst/>
          </a:prstGeom>
        </p:spPr>
      </p:pic>
      <p:pic>
        <p:nvPicPr>
          <p:cNvPr id="37" name="图片 36" descr="销售业绩 (1)"/>
          <p:cNvPicPr>
            <a:picLocks noChangeAspect="1"/>
          </p:cNvPicPr>
          <p:nvPr/>
        </p:nvPicPr>
        <p:blipFill>
          <a:blip r:embed="rId4"/>
          <a:stretch>
            <a:fillRect/>
          </a:stretch>
        </p:blipFill>
        <p:spPr>
          <a:xfrm>
            <a:off x="5568950" y="4904740"/>
            <a:ext cx="553720" cy="55372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anim calcmode="lin" valueType="num">
                                      <p:cBhvr>
                                        <p:cTn id="12" dur="750" fill="hold"/>
                                        <p:tgtEl>
                                          <p:spTgt spid="7"/>
                                        </p:tgtEl>
                                        <p:attrNameLst>
                                          <p:attrName>ppt_x</p:attrName>
                                        </p:attrNameLst>
                                      </p:cBhvr>
                                      <p:tavLst>
                                        <p:tav tm="0">
                                          <p:val>
                                            <p:strVal val="#ppt_x"/>
                                          </p:val>
                                        </p:tav>
                                        <p:tav tm="100000">
                                          <p:val>
                                            <p:strVal val="#ppt_x"/>
                                          </p:val>
                                        </p:tav>
                                      </p:tavLst>
                                    </p:anim>
                                    <p:anim calcmode="lin" valueType="num">
                                      <p:cBhvr>
                                        <p:cTn id="13" dur="75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0"/>
                                        </p:tgtEl>
                                        <p:attrNameLst>
                                          <p:attrName>ppt_y</p:attrName>
                                        </p:attrNameLst>
                                      </p:cBhvr>
                                      <p:tavLst>
                                        <p:tav tm="0">
                                          <p:val>
                                            <p:strVal val="#ppt_y"/>
                                          </p:val>
                                        </p:tav>
                                        <p:tav tm="100000">
                                          <p:val>
                                            <p:strVal val="#ppt_y"/>
                                          </p:val>
                                        </p:tav>
                                      </p:tavLst>
                                    </p:anim>
                                    <p:anim calcmode="lin" valueType="num">
                                      <p:cBhvr>
                                        <p:cTn id="27"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0"/>
                                        </p:tgtEl>
                                      </p:cBhvr>
                                    </p:animEffect>
                                  </p:childTnLst>
                                </p:cTn>
                              </p:par>
                            </p:childTnLst>
                          </p:cTn>
                        </p:par>
                        <p:par>
                          <p:cTn id="30" fill="hold">
                            <p:stCondLst>
                              <p:cond delay="5050"/>
                            </p:stCondLst>
                            <p:childTnLst>
                              <p:par>
                                <p:cTn id="31" presetID="42"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6050"/>
                            </p:stCondLst>
                            <p:childTnLst>
                              <p:par>
                                <p:cTn id="37" presetID="2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par>
                          <p:cTn id="40" fill="hold">
                            <p:stCondLst>
                              <p:cond delay="6550"/>
                            </p:stCondLst>
                            <p:childTnLst>
                              <p:par>
                                <p:cTn id="41" presetID="10"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par>
                          <p:cTn id="44" fill="hold">
                            <p:stCondLst>
                              <p:cond delay="70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21"/>
                                        </p:tgtEl>
                                        <p:attrNameLst>
                                          <p:attrName>ppt_y</p:attrName>
                                        </p:attrNameLst>
                                      </p:cBhvr>
                                      <p:tavLst>
                                        <p:tav tm="0">
                                          <p:val>
                                            <p:strVal val="#ppt_y"/>
                                          </p:val>
                                        </p:tav>
                                        <p:tav tm="100000">
                                          <p:val>
                                            <p:strVal val="#ppt_y"/>
                                          </p:val>
                                        </p:tav>
                                      </p:tavLst>
                                    </p:anim>
                                    <p:anim calcmode="lin" valueType="num">
                                      <p:cBhvr>
                                        <p:cTn id="4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21"/>
                                        </p:tgtEl>
                                      </p:cBhvr>
                                    </p:animEffect>
                                  </p:childTnLst>
                                </p:cTn>
                              </p:par>
                            </p:childTnLst>
                          </p:cTn>
                        </p:par>
                        <p:par>
                          <p:cTn id="52" fill="hold">
                            <p:stCondLst>
                              <p:cond delay="10149"/>
                            </p:stCondLst>
                            <p:childTnLst>
                              <p:par>
                                <p:cTn id="53" presetID="22" presetClass="entr" presetSubtype="8"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par>
                          <p:cTn id="56" fill="hold">
                            <p:stCondLst>
                              <p:cond delay="10649"/>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par>
                          <p:cTn id="60" fill="hold">
                            <p:stCondLst>
                              <p:cond delay="11149"/>
                            </p:stCondLst>
                            <p:childTnLst>
                              <p:par>
                                <p:cTn id="61" presetID="41" presetClass="entr" presetSubtype="0" fill="hold" grpId="0" nodeType="afterEffect">
                                  <p:stCondLst>
                                    <p:cond delay="0"/>
                                  </p:stCondLst>
                                  <p:iterate type="lt">
                                    <p:tmPct val="10000"/>
                                  </p:iterate>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22"/>
                                        </p:tgtEl>
                                        <p:attrNameLst>
                                          <p:attrName>ppt_y</p:attrName>
                                        </p:attrNameLst>
                                      </p:cBhvr>
                                      <p:tavLst>
                                        <p:tav tm="0">
                                          <p:val>
                                            <p:strVal val="#ppt_y"/>
                                          </p:val>
                                        </p:tav>
                                        <p:tav tm="100000">
                                          <p:val>
                                            <p:strVal val="#ppt_y"/>
                                          </p:val>
                                        </p:tav>
                                      </p:tavLst>
                                    </p:anim>
                                    <p:anim calcmode="lin" valueType="num">
                                      <p:cBhvr>
                                        <p:cTn id="65"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22"/>
                                        </p:tgtEl>
                                      </p:cBhvr>
                                    </p:animEffect>
                                  </p:childTnLst>
                                </p:cTn>
                              </p:par>
                            </p:childTnLst>
                          </p:cTn>
                        </p:par>
                        <p:par>
                          <p:cTn id="68" fill="hold">
                            <p:stCondLst>
                              <p:cond delay="14550"/>
                            </p:stCondLst>
                            <p:childTnLst>
                              <p:par>
                                <p:cTn id="69" presetID="42" presetClass="entr" presetSubtype="0" fill="hold"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1000"/>
                                        <p:tgtEl>
                                          <p:spTgt spid="24"/>
                                        </p:tgtEl>
                                      </p:cBhvr>
                                    </p:animEffect>
                                    <p:anim calcmode="lin" valueType="num">
                                      <p:cBhvr>
                                        <p:cTn id="72" dur="1000" fill="hold"/>
                                        <p:tgtEl>
                                          <p:spTgt spid="24"/>
                                        </p:tgtEl>
                                        <p:attrNameLst>
                                          <p:attrName>ppt_x</p:attrName>
                                        </p:attrNameLst>
                                      </p:cBhvr>
                                      <p:tavLst>
                                        <p:tav tm="0">
                                          <p:val>
                                            <p:strVal val="#ppt_x"/>
                                          </p:val>
                                        </p:tav>
                                        <p:tav tm="100000">
                                          <p:val>
                                            <p:strVal val="#ppt_x"/>
                                          </p:val>
                                        </p:tav>
                                      </p:tavLst>
                                    </p:anim>
                                    <p:anim calcmode="lin" valueType="num">
                                      <p:cBhvr>
                                        <p:cTn id="73" dur="1000" fill="hold"/>
                                        <p:tgtEl>
                                          <p:spTgt spid="24"/>
                                        </p:tgtEl>
                                        <p:attrNameLst>
                                          <p:attrName>ppt_y</p:attrName>
                                        </p:attrNameLst>
                                      </p:cBhvr>
                                      <p:tavLst>
                                        <p:tav tm="0">
                                          <p:val>
                                            <p:strVal val="#ppt_y+.1"/>
                                          </p:val>
                                        </p:tav>
                                        <p:tav tm="100000">
                                          <p:val>
                                            <p:strVal val="#ppt_y"/>
                                          </p:val>
                                        </p:tav>
                                      </p:tavLst>
                                    </p:anim>
                                  </p:childTnLst>
                                </p:cTn>
                              </p:par>
                            </p:childTnLst>
                          </p:cTn>
                        </p:par>
                        <p:par>
                          <p:cTn id="74" fill="hold">
                            <p:stCondLst>
                              <p:cond delay="15550"/>
                            </p:stCondLst>
                            <p:childTnLst>
                              <p:par>
                                <p:cTn id="75" presetID="22" presetClass="entr" presetSubtype="8" fill="hold" nodeType="after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childTnLst>
                          </p:cTn>
                        </p:par>
                        <p:par>
                          <p:cTn id="78" fill="hold">
                            <p:stCondLst>
                              <p:cond delay="16050"/>
                            </p:stCondLst>
                            <p:childTnLst>
                              <p:par>
                                <p:cTn id="79" presetID="10" presetClass="entr" presetSubtype="0" fill="hold" grpId="0" nodeType="after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fade">
                                      <p:cBhvr>
                                        <p:cTn id="81" dur="500"/>
                                        <p:tgtEl>
                                          <p:spTgt spid="5"/>
                                        </p:tgtEl>
                                      </p:cBhvr>
                                    </p:animEffect>
                                  </p:childTnLst>
                                </p:cTn>
                              </p:par>
                            </p:childTnLst>
                          </p:cTn>
                        </p:par>
                        <p:par>
                          <p:cTn id="82" fill="hold">
                            <p:stCondLst>
                              <p:cond delay="1655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30"/>
                                        </p:tgtEl>
                                        <p:attrNameLst>
                                          <p:attrName>style.visibility</p:attrName>
                                        </p:attrNameLst>
                                      </p:cBhvr>
                                      <p:to>
                                        <p:strVal val="visible"/>
                                      </p:to>
                                    </p:set>
                                    <p:anim calcmode="lin" valueType="num">
                                      <p:cBhvr>
                                        <p:cTn id="85"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30"/>
                                        </p:tgtEl>
                                        <p:attrNameLst>
                                          <p:attrName>ppt_y</p:attrName>
                                        </p:attrNameLst>
                                      </p:cBhvr>
                                      <p:tavLst>
                                        <p:tav tm="0">
                                          <p:val>
                                            <p:strVal val="#ppt_y"/>
                                          </p:val>
                                        </p:tav>
                                        <p:tav tm="100000">
                                          <p:val>
                                            <p:strVal val="#ppt_y"/>
                                          </p:val>
                                        </p:tav>
                                      </p:tavLst>
                                    </p:anim>
                                    <p:anim calcmode="lin" valueType="num">
                                      <p:cBhvr>
                                        <p:cTn id="87"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5" grpId="0" bldLvl="0" animBg="1"/>
      <p:bldP spid="6" grpId="0" bldLvl="0" animBg="1"/>
      <p:bldP spid="20" grpId="0"/>
      <p:bldP spid="21" grpId="0"/>
      <p:bldP spid="22" grpId="0"/>
      <p:bldP spid="30" grpId="0"/>
      <p:bldP spid="36" grpId="0"/>
    </p:bldLst>
  </p:timing>
</p:sld>
</file>

<file path=ppt/tags/tag1.xml><?xml version="1.0" encoding="utf-8"?>
<p:tagLst xmlns:p="http://schemas.openxmlformats.org/presentationml/2006/main">
  <p:tag name="MH" val="20170115101533"/>
  <p:tag name="MH_LIBRARY" val="CONTENTS"/>
  <p:tag name="MH_TYPE" val="NUMBER"/>
  <p:tag name="ID" val="547135"/>
  <p:tag name="MH_ORDER" val="1"/>
</p:tagLst>
</file>

<file path=ppt/tags/tag10.xml><?xml version="1.0" encoding="utf-8"?>
<p:tagLst xmlns:p="http://schemas.openxmlformats.org/presentationml/2006/main">
  <p:tag name="MH" val="20170115101533"/>
  <p:tag name="MH_LIBRARY" val="CONTENTS"/>
  <p:tag name="MH_TYPE" val="OTHERS"/>
  <p:tag name="ID" val="547135"/>
</p:tagLst>
</file>

<file path=ppt/tags/tag11.xml><?xml version="1.0" encoding="utf-8"?>
<p:tagLst xmlns:p="http://schemas.openxmlformats.org/presentationml/2006/main">
  <p:tag name="MH" val="20170115101533"/>
  <p:tag name="MH_LIBRARY" val="CONTENTS"/>
  <p:tag name="MH_TYPE" val="OTHERS"/>
  <p:tag name="ID" val="547135"/>
</p:tagLst>
</file>

<file path=ppt/tags/tag12.xml><?xml version="1.0" encoding="utf-8"?>
<p:tagLst xmlns:p="http://schemas.openxmlformats.org/presentationml/2006/main">
  <p:tag name="MH" val="20170115101533"/>
  <p:tag name="MH_LIBRARY" val="CONTENTS"/>
  <p:tag name="MH_TYPE" val="NUMBER"/>
  <p:tag name="ID" val="547135"/>
  <p:tag name="MH_ORDER" val="3"/>
</p:tagLst>
</file>

<file path=ppt/tags/tag13.xml><?xml version="1.0" encoding="utf-8"?>
<p:tagLst xmlns:p="http://schemas.openxmlformats.org/presentationml/2006/main">
  <p:tag name="MH" val="20170115101533"/>
  <p:tag name="MH_LIBRARY" val="CONTENTS"/>
  <p:tag name="MH_AUTOCOLOR" val="TRUE"/>
  <p:tag name="MH_TYPE" val="CONTENTS"/>
  <p:tag name="ID" val="547135"/>
</p:tagLst>
</file>

<file path=ppt/tags/tag14.xml><?xml version="1.0" encoding="utf-8"?>
<p:tagLst xmlns:p="http://schemas.openxmlformats.org/presentationml/2006/main">
  <p:tag name="MH" val="20170115101533"/>
  <p:tag name="MH_LIBRARY" val="CONTENTS"/>
  <p:tag name="MH_TYPE" val="NUMBER"/>
  <p:tag name="ID" val="547135"/>
  <p:tag name="MH_ORDER" val="1"/>
</p:tagLst>
</file>

<file path=ppt/tags/tag15.xml><?xml version="1.0" encoding="utf-8"?>
<p:tagLst xmlns:p="http://schemas.openxmlformats.org/presentationml/2006/main">
  <p:tag name="MH" val="20170115101533"/>
  <p:tag name="MH_LIBRARY" val="CONTENTS"/>
  <p:tag name="MH_TYPE" val="ENTRY"/>
  <p:tag name="ID" val="547135"/>
  <p:tag name="MH_ORDER" val="1"/>
</p:tagLst>
</file>

<file path=ppt/tags/tag16.xml><?xml version="1.0" encoding="utf-8"?>
<p:tagLst xmlns:p="http://schemas.openxmlformats.org/presentationml/2006/main">
  <p:tag name="MH" val="20170115101533"/>
  <p:tag name="MH_LIBRARY" val="CONTENTS"/>
  <p:tag name="MH_AUTOCOLOR" val="TRUE"/>
  <p:tag name="MH_TYPE" val="CONTENTS"/>
  <p:tag name="ID" val="547135"/>
</p:tagLst>
</file>

<file path=ppt/tags/tag17.xml><?xml version="1.0" encoding="utf-8"?>
<p:tagLst xmlns:p="http://schemas.openxmlformats.org/presentationml/2006/main">
  <p:tag name="MH" val="20170115101533"/>
  <p:tag name="MH_LIBRARY" val="CONTENTS"/>
  <p:tag name="MH_TYPE" val="NUMBER"/>
  <p:tag name="ID" val="547135"/>
  <p:tag name="MH_ORDER" val="1"/>
</p:tagLst>
</file>

<file path=ppt/tags/tag18.xml><?xml version="1.0" encoding="utf-8"?>
<p:tagLst xmlns:p="http://schemas.openxmlformats.org/presentationml/2006/main">
  <p:tag name="MH" val="20170115101533"/>
  <p:tag name="MH_LIBRARY" val="CONTENTS"/>
  <p:tag name="MH_TYPE" val="ENTRY"/>
  <p:tag name="ID" val="547135"/>
  <p:tag name="MH_ORDER" val="1"/>
</p:tagLst>
</file>

<file path=ppt/tags/tag19.xml><?xml version="1.0" encoding="utf-8"?>
<p:tagLst xmlns:p="http://schemas.openxmlformats.org/presentationml/2006/main">
  <p:tag name="MH" val="20170115101533"/>
  <p:tag name="MH_LIBRARY" val="CONTENTS"/>
  <p:tag name="MH_AUTOCOLOR" val="TRUE"/>
  <p:tag name="MH_TYPE" val="CONTENTS"/>
  <p:tag name="ID" val="547135"/>
</p:tagLst>
</file>

<file path=ppt/tags/tag2.xml><?xml version="1.0" encoding="utf-8"?>
<p:tagLst xmlns:p="http://schemas.openxmlformats.org/presentationml/2006/main">
  <p:tag name="MH" val="20170115101533"/>
  <p:tag name="MH_LIBRARY" val="CONTENTS"/>
  <p:tag name="MH_TYPE" val="NUMBER"/>
  <p:tag name="ID" val="547135"/>
  <p:tag name="MH_ORDER" val="1"/>
</p:tagLst>
</file>

<file path=ppt/tags/tag20.xml><?xml version="1.0" encoding="utf-8"?>
<p:tagLst xmlns:p="http://schemas.openxmlformats.org/presentationml/2006/main">
  <p:tag name="MH" val="20170115101533"/>
  <p:tag name="MH_LIBRARY" val="CONTENTS"/>
  <p:tag name="MH_TYPE" val="NUMBER"/>
  <p:tag name="ID" val="547135"/>
  <p:tag name="MH_ORDER" val="1"/>
</p:tagLst>
</file>

<file path=ppt/tags/tag21.xml><?xml version="1.0" encoding="utf-8"?>
<p:tagLst xmlns:p="http://schemas.openxmlformats.org/presentationml/2006/main">
  <p:tag name="MH" val="20170115101533"/>
  <p:tag name="MH_LIBRARY" val="CONTENTS"/>
  <p:tag name="MH_TYPE" val="ENTRY"/>
  <p:tag name="ID" val="547135"/>
  <p:tag name="MH_ORDER" val="1"/>
</p:tagLst>
</file>

<file path=ppt/tags/tag22.xml><?xml version="1.0" encoding="utf-8"?>
<p:tagLst xmlns:p="http://schemas.openxmlformats.org/presentationml/2006/main">
  <p:tag name="MH" val="20170115101533"/>
  <p:tag name="MH_LIBRARY" val="CONTENTS"/>
  <p:tag name="MH_AUTOCOLOR" val="TRUE"/>
  <p:tag name="MH_TYPE" val="CONTENTS"/>
  <p:tag name="ID" val="547135"/>
</p:tagLst>
</file>

<file path=ppt/tags/tag23.xml><?xml version="1.0" encoding="utf-8"?>
<p:tagLst xmlns:p="http://schemas.openxmlformats.org/presentationml/2006/main">
  <p:tag name="MH" val="20170115101533"/>
  <p:tag name="MH_LIBRARY" val="CONTENTS"/>
  <p:tag name="MH_TYPE" val="NUMBER"/>
  <p:tag name="ID" val="547135"/>
  <p:tag name="MH_ORDER" val="1"/>
</p:tagLst>
</file>

<file path=ppt/tags/tag24.xml><?xml version="1.0" encoding="utf-8"?>
<p:tagLst xmlns:p="http://schemas.openxmlformats.org/presentationml/2006/main">
  <p:tag name="MH" val="20170115101533"/>
  <p:tag name="MH_LIBRARY" val="CONTENTS"/>
  <p:tag name="MH_TYPE" val="ENTRY"/>
  <p:tag name="ID" val="547135"/>
  <p:tag name="MH_ORDER" val="1"/>
</p:tagLst>
</file>

<file path=ppt/tags/tag25.xml><?xml version="1.0" encoding="utf-8"?>
<p:tagLst xmlns:p="http://schemas.openxmlformats.org/presentationml/2006/main">
  <p:tag name="MH" val="20170115101533"/>
  <p:tag name="MH_LIBRARY" val="CONTENTS"/>
  <p:tag name="MH_AUTOCOLOR" val="TRUE"/>
  <p:tag name="MH_TYPE" val="CONTENTS"/>
  <p:tag name="ID" val="547135"/>
</p:tagLst>
</file>

<file path=ppt/tags/tag26.xml><?xml version="1.0" encoding="utf-8"?>
<p:tagLst xmlns:p="http://schemas.openxmlformats.org/presentationml/2006/main">
  <p:tag name="MH" val="20170115101533"/>
  <p:tag name="MH_LIBRARY" val="CONTENTS"/>
  <p:tag name="MH_TYPE" val="NUMBER"/>
  <p:tag name="ID" val="547135"/>
  <p:tag name="MH_ORDER" val="1"/>
</p:tagLst>
</file>

<file path=ppt/tags/tag27.xml><?xml version="1.0" encoding="utf-8"?>
<p:tagLst xmlns:p="http://schemas.openxmlformats.org/presentationml/2006/main">
  <p:tag name="MH" val="20170115101533"/>
  <p:tag name="MH_LIBRARY" val="CONTENTS"/>
  <p:tag name="MH_TYPE" val="ENTRY"/>
  <p:tag name="ID" val="547135"/>
  <p:tag name="MH_ORDER" val="1"/>
</p:tagLst>
</file>

<file path=ppt/tags/tag28.xml><?xml version="1.0" encoding="utf-8"?>
<p:tagLst xmlns:p="http://schemas.openxmlformats.org/presentationml/2006/main">
  <p:tag name="MH" val="20170115101533"/>
  <p:tag name="MH_LIBRARY" val="CONTENTS"/>
  <p:tag name="MH_AUTOCOLOR" val="TRUE"/>
  <p:tag name="MH_TYPE" val="CONTENTS"/>
  <p:tag name="ID" val="547135"/>
</p:tagLst>
</file>

<file path=ppt/tags/tag29.xml><?xml version="1.0" encoding="utf-8"?>
<p:tagLst xmlns:p="http://schemas.openxmlformats.org/presentationml/2006/main">
  <p:tag name="ISPRING_PRESENTATION_TITLE" val="20170228102720279409487365"/>
</p:tagLst>
</file>

<file path=ppt/tags/tag3.xml><?xml version="1.0" encoding="utf-8"?>
<p:tagLst xmlns:p="http://schemas.openxmlformats.org/presentationml/2006/main">
  <p:tag name="MH" val="20170115101533"/>
  <p:tag name="MH_LIBRARY" val="CONTENTS"/>
  <p:tag name="MH_TYPE" val="ENTRY"/>
  <p:tag name="ID" val="547135"/>
  <p:tag name="MH_ORDER" val="1"/>
</p:tagLst>
</file>

<file path=ppt/tags/tag4.xml><?xml version="1.0" encoding="utf-8"?>
<p:tagLst xmlns:p="http://schemas.openxmlformats.org/presentationml/2006/main">
  <p:tag name="MH" val="20170115101533"/>
  <p:tag name="MH_LIBRARY" val="CONTENTS"/>
  <p:tag name="MH_TYPE" val="NUMBER"/>
  <p:tag name="ID" val="547135"/>
  <p:tag name="MH_ORDER" val="2"/>
</p:tagLst>
</file>

<file path=ppt/tags/tag5.xml><?xml version="1.0" encoding="utf-8"?>
<p:tagLst xmlns:p="http://schemas.openxmlformats.org/presentationml/2006/main">
  <p:tag name="MH" val="20170115101533"/>
  <p:tag name="MH_LIBRARY" val="CONTENTS"/>
  <p:tag name="MH_TYPE" val="ENTRY"/>
  <p:tag name="ID" val="547135"/>
  <p:tag name="MH_ORDER" val="2"/>
</p:tagLst>
</file>

<file path=ppt/tags/tag6.xml><?xml version="1.0" encoding="utf-8"?>
<p:tagLst xmlns:p="http://schemas.openxmlformats.org/presentationml/2006/main">
  <p:tag name="MH" val="20170115101533"/>
  <p:tag name="MH_LIBRARY" val="CONTENTS"/>
  <p:tag name="MH_TYPE" val="NUMBER"/>
  <p:tag name="ID" val="547135"/>
  <p:tag name="MH_ORDER" val="3"/>
</p:tagLst>
</file>

<file path=ppt/tags/tag7.xml><?xml version="1.0" encoding="utf-8"?>
<p:tagLst xmlns:p="http://schemas.openxmlformats.org/presentationml/2006/main">
  <p:tag name="MH" val="20170115101533"/>
  <p:tag name="MH_LIBRARY" val="CONTENTS"/>
  <p:tag name="MH_TYPE" val="ENTRY"/>
  <p:tag name="ID" val="547135"/>
  <p:tag name="MH_ORDER" val="3"/>
</p:tagLst>
</file>

<file path=ppt/tags/tag8.xml><?xml version="1.0" encoding="utf-8"?>
<p:tagLst xmlns:p="http://schemas.openxmlformats.org/presentationml/2006/main">
  <p:tag name="MH" val="20170115101533"/>
  <p:tag name="MH_LIBRARY" val="CONTENTS"/>
  <p:tag name="MH_TYPE" val="NUMBER"/>
  <p:tag name="ID" val="547135"/>
  <p:tag name="MH_ORDER" val="4"/>
</p:tagLst>
</file>

<file path=ppt/tags/tag9.xml><?xml version="1.0" encoding="utf-8"?>
<p:tagLst xmlns:p="http://schemas.openxmlformats.org/presentationml/2006/main">
  <p:tag name="MH" val="20170115101533"/>
  <p:tag name="MH_LIBRARY" val="CONTENTS"/>
  <p:tag name="MH_TYPE" val="ENTRY"/>
  <p:tag name="ID" val="547135"/>
  <p:tag name="MH_ORDER" val="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2027</Words>
  <Application>WPS 演示</Application>
  <PresentationFormat>自定义</PresentationFormat>
  <Paragraphs>283</Paragraphs>
  <Slides>21</Slides>
  <Notes>22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21</vt:i4>
      </vt:variant>
    </vt:vector>
  </HeadingPairs>
  <TitlesOfParts>
    <vt:vector size="41" baseType="lpstr">
      <vt:lpstr>Arial</vt:lpstr>
      <vt:lpstr>宋体</vt:lpstr>
      <vt:lpstr>Wingdings</vt:lpstr>
      <vt:lpstr>微软雅黑</vt:lpstr>
      <vt:lpstr>Times New Roman</vt:lpstr>
      <vt:lpstr>Calibri</vt:lpstr>
      <vt:lpstr>方正细谭黑简体</vt:lpstr>
      <vt:lpstr>黑体</vt:lpstr>
      <vt:lpstr>楷体</vt:lpstr>
      <vt:lpstr>华文行楷</vt:lpstr>
      <vt:lpstr>微软雅黑 Light</vt:lpstr>
      <vt:lpstr>造字工房悦圆演示版常规体</vt:lpstr>
      <vt:lpstr>Arial Unicode MS</vt:lpstr>
      <vt:lpstr>Wingdings</vt:lpstr>
      <vt:lpstr>MS PGothic</vt:lpstr>
      <vt:lpstr>Raleway Light</vt:lpstr>
      <vt:lpstr>Segoe Print</vt:lpstr>
      <vt:lpstr>仿宋_GB2312</vt:lpstr>
      <vt:lpstr>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简洁述职报告</dc:title>
  <dc:creator>第一PPT</dc:creator>
  <cp:keywords>www.1ppt.com</cp:keywords>
  <dc:description>www.1ppt.com</dc:description>
  <cp:lastModifiedBy>沐梓厘</cp:lastModifiedBy>
  <cp:revision>42</cp:revision>
  <dcterms:created xsi:type="dcterms:W3CDTF">2016-08-01T05:57:00Z</dcterms:created>
  <dcterms:modified xsi:type="dcterms:W3CDTF">2020-09-18T13:08:19Z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2052-11.1.0.9926</vt:lpwstr>
  </property>
</Properties>
</file>