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Default Extension="mp3" ContentType="audio/mpe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321" r:id="rId2"/>
    <p:sldId id="414" r:id="rId3"/>
    <p:sldId id="416" r:id="rId4"/>
    <p:sldId id="262" r:id="rId5"/>
    <p:sldId id="418" r:id="rId6"/>
    <p:sldId id="287" r:id="rId7"/>
    <p:sldId id="420" r:id="rId8"/>
    <p:sldId id="267" r:id="rId9"/>
    <p:sldId id="423" r:id="rId1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3F3F3"/>
    <a:srgbClr val="FDFDFD"/>
    <a:srgbClr val="D9D9D9"/>
    <a:srgbClr val="DCDEE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15" autoAdjust="0"/>
    <p:restoredTop sz="94660" autoAdjust="0"/>
  </p:normalViewPr>
  <p:slideViewPr>
    <p:cSldViewPr>
      <p:cViewPr varScale="1">
        <p:scale>
          <a:sx n="119" d="100"/>
          <a:sy n="119" d="100"/>
        </p:scale>
        <p:origin x="-660" y="-90"/>
      </p:cViewPr>
      <p:guideLst>
        <p:guide orient="horz" pos="1620"/>
        <p:guide pos="290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2019/5/30 Thursday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pPr/>
              <a:t>2019/5/30 Thursday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a:t>
            </a:fld>
            <a:endParaRPr lang="zh-CN" altLang="en-US"/>
          </a:p>
        </p:txBody>
      </p:sp>
    </p:spTree>
    <p:extLst>
      <p:ext uri="{BB962C8B-B14F-4D97-AF65-F5344CB8AC3E}">
        <p14:creationId xmlns="" xmlns:p14="http://schemas.microsoft.com/office/powerpoint/2010/main" val="2345911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3F3F3"/>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251520" y="208003"/>
            <a:ext cx="432048" cy="419531"/>
            <a:chOff x="298460" y="987574"/>
            <a:chExt cx="288032" cy="279687"/>
          </a:xfrm>
        </p:grpSpPr>
        <p:sp>
          <p:nvSpPr>
            <p:cNvPr id="9" name="矩形 8"/>
            <p:cNvSpPr/>
            <p:nvPr/>
          </p:nvSpPr>
          <p:spPr>
            <a:xfrm>
              <a:off x="298460" y="987574"/>
              <a:ext cx="216024" cy="216024"/>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6472" y="1087241"/>
              <a:ext cx="180020" cy="1800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rgbClr val="F3F3F3"/>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2019/5/30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2019/5/30 Thursday</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audio" Target="../media/media1.mp3"/><Relationship Id="rId6" Type="http://schemas.openxmlformats.org/officeDocument/2006/relationships/image" Target="../media/image2.png"/><Relationship Id="rId5" Type="http://schemas.openxmlformats.org/officeDocument/2006/relationships/image" Target="../media/image1.png"/><Relationship Id="rId4" Type="http://schemas.microsoft.com/office/2007/relationships/media" Target="../media/media1.mp3"/></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Time Will Tell.mp3">
            <a:hlinkClick r:id="" action="ppaction://media"/>
          </p:cNvPr>
          <p:cNvPicPr>
            <a:picLocks noChangeAspect="1"/>
          </p:cNvPicPr>
          <p:nvPr>
            <a:audioFile r:link="rId1"/>
            <p:extLst>
              <p:ext uri="{DAA4B4D4-6D71-4841-9C94-3DE7FCFB9230}">
                <p14:media xmlns="" xmlns:p14="http://schemas.microsoft.com/office/powerpoint/2010/main" r:embed="rId4"/>
              </p:ext>
            </p:extLst>
          </p:nvPr>
        </p:nvPicPr>
        <p:blipFill>
          <a:blip r:embed="rId5" cstate="print"/>
          <a:stretch>
            <a:fillRect/>
          </a:stretch>
        </p:blipFill>
        <p:spPr>
          <a:xfrm>
            <a:off x="9213099" y="34702"/>
            <a:ext cx="609600" cy="609600"/>
          </a:xfrm>
          <a:prstGeom prst="rect">
            <a:avLst/>
          </a:prstGeom>
        </p:spPr>
      </p:pic>
      <p:sp>
        <p:nvSpPr>
          <p:cNvPr id="4" name="Text Placeholder 12"/>
          <p:cNvSpPr txBox="1"/>
          <p:nvPr/>
        </p:nvSpPr>
        <p:spPr>
          <a:xfrm>
            <a:off x="3059832" y="1779662"/>
            <a:ext cx="5688632" cy="777240"/>
          </a:xfrm>
          <a:prstGeom prst="rect">
            <a:avLst/>
          </a:prstGeom>
        </p:spPr>
        <p:txBody>
          <a:bodyPr vert="horz" lIns="0" tIns="45720" rIns="0" bIns="45720" rtlCol="0" anchor="ctr">
            <a:noAutofit/>
          </a:bodyPr>
          <a:lstStyle>
            <a:defPPr>
              <a:defRPr lang="zh-CN"/>
            </a:defPPr>
            <a:lvl1pPr marL="0" indent="0" algn="ctr" defTabSz="914400" rtl="0" eaLnBrk="1" latinLnBrk="0" hangingPunct="1">
              <a:buNone/>
              <a:defRPr sz="3000" b="0" kern="1200" baseline="0">
                <a:solidFill>
                  <a:schemeClr val="accent1"/>
                </a:solidFill>
                <a:latin typeface="U.S. 101" pitchFamily="2" charset="0"/>
                <a:ea typeface="Roboto" pitchFamily="2" charset="0"/>
                <a:cs typeface="+mn-cs"/>
              </a:defRPr>
            </a:lvl1pPr>
            <a:lvl2pPr marL="342900" indent="0" algn="l" defTabSz="914400" rtl="0" eaLnBrk="1" latinLnBrk="0" hangingPunct="1">
              <a:buNone/>
              <a:defRPr sz="1800" kern="1200">
                <a:solidFill>
                  <a:schemeClr val="tx1"/>
                </a:solidFill>
                <a:latin typeface="+mn-lt"/>
                <a:ea typeface="+mn-ea"/>
                <a:cs typeface="+mn-cs"/>
              </a:defRPr>
            </a:lvl2pPr>
            <a:lvl3pPr marL="685800" indent="0" algn="l" defTabSz="914400" rtl="0" eaLnBrk="1" latinLnBrk="0" hangingPunct="1">
              <a:buNone/>
              <a:defRPr sz="1800" kern="1200">
                <a:solidFill>
                  <a:schemeClr val="tx1"/>
                </a:solidFill>
                <a:latin typeface="+mn-lt"/>
                <a:ea typeface="+mn-ea"/>
                <a:cs typeface="+mn-cs"/>
              </a:defRPr>
            </a:lvl3pPr>
            <a:lvl4pPr marL="1028700" indent="0" algn="l" defTabSz="914400" rtl="0" eaLnBrk="1" latinLnBrk="0" hangingPunct="1">
              <a:buNone/>
              <a:defRPr sz="1800" kern="1200">
                <a:solidFill>
                  <a:schemeClr val="tx1"/>
                </a:solidFill>
                <a:latin typeface="+mn-lt"/>
                <a:ea typeface="+mn-ea"/>
                <a:cs typeface="+mn-cs"/>
              </a:defRPr>
            </a:lvl4pPr>
            <a:lvl5pPr marL="1371600"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4400" b="1" dirty="0" smtClean="0">
                <a:solidFill>
                  <a:schemeClr val="bg1"/>
                </a:solidFill>
                <a:latin typeface="微软雅黑" panose="020B0503020204020204" pitchFamily="34" charset="-122"/>
                <a:ea typeface="微软雅黑" panose="020B0503020204020204" pitchFamily="34" charset="-122"/>
              </a:rPr>
              <a:t>篮球文化</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flipH="1">
            <a:off x="107504" y="627534"/>
            <a:ext cx="3286305" cy="4291145"/>
          </a:xfrm>
          <a:prstGeom prst="rect">
            <a:avLst/>
          </a:prstGeom>
        </p:spPr>
      </p:pic>
      <p:sp>
        <p:nvSpPr>
          <p:cNvPr id="28" name="Title 1"/>
          <p:cNvSpPr txBox="1"/>
          <p:nvPr/>
        </p:nvSpPr>
        <p:spPr>
          <a:xfrm>
            <a:off x="7673553" y="247538"/>
            <a:ext cx="1192213" cy="379413"/>
          </a:xfrm>
          <a:prstGeom prst="rect">
            <a:avLst/>
          </a:prstGeom>
        </p:spPr>
        <p:txBody>
          <a:bodyPr vert="horz" lIns="0" tIns="45720" rIns="0" bIns="45720" rtlCol="0" anchor="ctr">
            <a:noAutofit/>
          </a:bodyPr>
          <a:lstStyle>
            <a:lvl1pPr algn="ctr" defTabSz="914400" rtl="0" eaLnBrk="1" latinLnBrk="0" hangingPunct="1">
              <a:spcBef>
                <a:spcPct val="0"/>
              </a:spcBef>
              <a:buNone/>
              <a:defRPr sz="1100" b="0" kern="1200">
                <a:solidFill>
                  <a:schemeClr val="accent1"/>
                </a:solidFill>
                <a:latin typeface="U.S. 101" pitchFamily="2" charset="0"/>
                <a:ea typeface="Roboto" pitchFamily="2" charset="0"/>
                <a:cs typeface="Open Sans Light" panose="020B0306030504020204" pitchFamily="34" charset="0"/>
              </a:defRPr>
            </a:lvl1pPr>
          </a:lstStyle>
          <a:p>
            <a:endParaRPr lang="en-GB" sz="1400" dirty="0">
              <a:solidFill>
                <a:schemeClr val="bg1"/>
              </a:solidFill>
              <a:latin typeface="Impact" panose="020B0806030902050204" pitchFamily="34" charset="0"/>
              <a:ea typeface="微软雅黑" panose="020B0503020204020204" pitchFamily="34" charset="-122"/>
            </a:endParaRPr>
          </a:p>
        </p:txBody>
      </p:sp>
      <p:sp>
        <p:nvSpPr>
          <p:cNvPr id="2" name="文本框 1"/>
          <p:cNvSpPr txBox="1"/>
          <p:nvPr/>
        </p:nvSpPr>
        <p:spPr>
          <a:xfrm>
            <a:off x="4013009" y="2773106"/>
            <a:ext cx="4580890" cy="368300"/>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姓名</a:t>
            </a:r>
            <a:r>
              <a:rPr lang="zh-CN" altLang="en-US" b="1" dirty="0" smtClean="0">
                <a:solidFill>
                  <a:schemeClr val="bg1"/>
                </a:solidFill>
                <a:latin typeface="微软雅黑" panose="020B0503020204020204" pitchFamily="34" charset="-122"/>
                <a:ea typeface="微软雅黑" panose="020B0503020204020204" pitchFamily="34" charset="-122"/>
              </a:rPr>
              <a:t>：晃晃            </a:t>
            </a:r>
            <a:r>
              <a:rPr lang="zh-CN" altLang="en-US" b="1" dirty="0">
                <a:solidFill>
                  <a:schemeClr val="bg1"/>
                </a:solidFill>
                <a:latin typeface="微软雅黑" panose="020B0503020204020204" pitchFamily="34" charset="-122"/>
                <a:ea typeface="微软雅黑" panose="020B0503020204020204" pitchFamily="34" charset="-122"/>
              </a:rPr>
              <a:t>日期：</a:t>
            </a:r>
            <a:r>
              <a:rPr lang="en-US" altLang="zh-CN" b="1" dirty="0" smtClean="0">
                <a:solidFill>
                  <a:schemeClr val="bg1"/>
                </a:solidFill>
                <a:latin typeface="微软雅黑" panose="020B0503020204020204" pitchFamily="34" charset="-122"/>
                <a:ea typeface="微软雅黑" panose="020B0503020204020204" pitchFamily="34" charset="-122"/>
              </a:rPr>
              <a:t>2019.05.30</a:t>
            </a:r>
            <a:endParaRPr lang="en-US" altLang="zh-CN" b="1" dirty="0">
              <a:solidFill>
                <a:schemeClr val="bg1"/>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7" cstate="print"/>
          <a:srcRect/>
          <a:stretch>
            <a:fillRect/>
          </a:stretch>
        </p:blipFill>
        <p:spPr bwMode="auto">
          <a:xfrm>
            <a:off x="8129029" y="0"/>
            <a:ext cx="1014971" cy="915566"/>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nodePh="1">
                                  <p:stCondLst>
                                    <p:cond delay="0"/>
                                  </p:stCondLst>
                                  <p:endCondLst>
                                    <p:cond evt="begin" delay="0">
                                      <p:tn val="12"/>
                                    </p:cond>
                                  </p:end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p:cTn id="18" dur="7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9" dur="7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20" dur="7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1" dur="7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2" dur="700" tmFilter="0,0; .5, 1; 1, 1"/>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3" repeatCount="indefinite" fill="remove" display="0">
                  <p:stCondLst>
                    <p:cond delay="indefinite"/>
                  </p:stCondLst>
                  <p:endCondLst>
                    <p:cond evt="onStopAudio" delay="0">
                      <p:tgtEl>
                        <p:sldTgt/>
                      </p:tgtEl>
                    </p:cond>
                  </p:endCondLst>
                </p:cTn>
                <p:tgtEl>
                  <p:spTgt spid="3"/>
                </p:tgtEl>
              </p:cMediaNode>
            </p:audio>
          </p:childTnLst>
        </p:cTn>
      </p:par>
    </p:tnLst>
    <p:bldLst>
      <p:bldP spid="4" grpId="0" build="allAtOnce"/>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篮球文化概念</a:t>
            </a:r>
            <a:endParaRPr lang="en-GB" altLang="zh-CN" sz="1800" b="1" dirty="0">
              <a:latin typeface="微软雅黑" panose="020B0503020204020204" pitchFamily="34" charset="-122"/>
              <a:ea typeface="微软雅黑" panose="020B0503020204020204" pitchFamily="34" charset="-122"/>
            </a:endParaRPr>
          </a:p>
        </p:txBody>
      </p:sp>
      <p:sp>
        <p:nvSpPr>
          <p:cNvPr id="28" name="矩形 27"/>
          <p:cNvSpPr/>
          <p:nvPr/>
        </p:nvSpPr>
        <p:spPr>
          <a:xfrm>
            <a:off x="2843808" y="1347614"/>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a:xfrm>
            <a:off x="3653255" y="1180546"/>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smtClean="0">
                <a:latin typeface="微软雅黑" panose="020B0503020204020204" pitchFamily="34" charset="-122"/>
                <a:ea typeface="微软雅黑" panose="020B0503020204020204" pitchFamily="34" charset="-122"/>
              </a:rPr>
              <a:t>篮球文化定义</a:t>
            </a:r>
            <a:endParaRPr lang="zh-CN" altLang="en-US" sz="1400" dirty="0">
              <a:latin typeface="微软雅黑" panose="020B0503020204020204" pitchFamily="34" charset="-122"/>
              <a:ea typeface="微软雅黑" panose="020B0503020204020204" pitchFamily="34" charset="-122"/>
            </a:endParaRP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400" dirty="0" smtClean="0">
                <a:latin typeface="微软雅黑" panose="020B0503020204020204" pitchFamily="34" charset="-122"/>
                <a:ea typeface="微软雅黑" panose="020B0503020204020204" pitchFamily="34" charset="-122"/>
              </a:rPr>
              <a:t>篮球文化</a:t>
            </a:r>
            <a:endParaRPr lang="zh-CN" altLang="en-US" sz="2400" dirty="0">
              <a:latin typeface="微软雅黑" panose="020B0503020204020204" pitchFamily="34" charset="-122"/>
              <a:ea typeface="微软雅黑" panose="020B0503020204020204" pitchFamily="34" charset="-122"/>
            </a:endParaRPr>
          </a:p>
        </p:txBody>
      </p:sp>
      <p:cxnSp>
        <p:nvCxnSpPr>
          <p:cNvPr id="31" name="直接箭头连接符 30"/>
          <p:cNvCxnSpPr>
            <a:stCxn id="30" idx="5"/>
            <a:endCxn id="28" idx="1"/>
          </p:cNvCxnSpPr>
          <p:nvPr/>
        </p:nvCxnSpPr>
        <p:spPr>
          <a:xfrm flipV="1">
            <a:off x="1837547" y="1767181"/>
            <a:ext cx="1006261" cy="65851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a:off x="2094075" y="2938753"/>
            <a:ext cx="752683" cy="14569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6261" cy="99214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1615449"/>
            <a:ext cx="4537095" cy="448202"/>
          </a:xfrm>
          <a:prstGeom prst="rect">
            <a:avLst/>
          </a:prstGeom>
          <a:noFill/>
        </p:spPr>
        <p:txBody>
          <a:bodyPr wrap="square" lIns="68584" tIns="34291" rIns="68584" bIns="34291" rtlCol="0">
            <a:spAutoFit/>
          </a:bodyPr>
          <a:lstStyle/>
          <a:p>
            <a:pPr>
              <a:lnSpc>
                <a:spcPct val="130000"/>
              </a:lnSpc>
            </a:pPr>
            <a:r>
              <a:rPr lang="zh-CN" altLang="zh-CN" sz="1000" dirty="0" smtClean="0">
                <a:solidFill>
                  <a:schemeClr val="bg1"/>
                </a:solidFill>
                <a:latin typeface="微软雅黑" panose="020B0503020204020204" pitchFamily="34" charset="-122"/>
                <a:ea typeface="微软雅黑" panose="020B0503020204020204" pitchFamily="34" charset="-122"/>
              </a:rPr>
              <a:t>篮球文化属社会文化大范畴内的特殊社会现象。篮球文化的精髓是文化沉淀、高超技艺、人文景观等的形式与价值观念。</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2846758" y="2517020"/>
            <a:ext cx="5109617" cy="113485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3653255" y="236155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smtClean="0">
                <a:latin typeface="微软雅黑" panose="020B0503020204020204" pitchFamily="34" charset="-122"/>
                <a:ea typeface="微软雅黑" panose="020B0503020204020204" pitchFamily="34" charset="-122"/>
              </a:rPr>
              <a:t>篮球文化价值</a:t>
            </a:r>
            <a:endParaRPr lang="zh-CN" altLang="en-US" sz="1400" dirty="0">
              <a:latin typeface="微软雅黑" panose="020B0503020204020204" pitchFamily="34" charset="-122"/>
              <a:ea typeface="微软雅黑" panose="020B0503020204020204" pitchFamily="34" charset="-122"/>
            </a:endParaRPr>
          </a:p>
        </p:txBody>
      </p:sp>
      <p:sp>
        <p:nvSpPr>
          <p:cNvPr id="37" name="TextBox 36"/>
          <p:cNvSpPr txBox="1"/>
          <p:nvPr/>
        </p:nvSpPr>
        <p:spPr>
          <a:xfrm>
            <a:off x="3131840" y="2715766"/>
            <a:ext cx="4537095" cy="848311"/>
          </a:xfrm>
          <a:prstGeom prst="rect">
            <a:avLst/>
          </a:prstGeom>
          <a:noFill/>
        </p:spPr>
        <p:txBody>
          <a:bodyPr wrap="square" lIns="68584" tIns="34291" rIns="68584" bIns="34291" rtlCol="0">
            <a:spAutoFit/>
          </a:bodyPr>
          <a:lstStyle/>
          <a:p>
            <a:pPr>
              <a:lnSpc>
                <a:spcPct val="130000"/>
              </a:lnSpc>
            </a:pPr>
            <a:r>
              <a:rPr lang="zh-CN" altLang="zh-CN" sz="1000" dirty="0" smtClean="0">
                <a:solidFill>
                  <a:schemeClr val="bg1"/>
                </a:solidFill>
              </a:rPr>
              <a:t>篮球文化也是为篮球事业不断创新发展塑魂的系统工程中的基础环节。因此，在思考篮球文化这个领域时，要有开阔的视野和视角审视文化的本质含义；若离开了文化、体育及篮球本体的本质、特点、功能、规律及其制胜要素与其产生、发展过程的社会价值，难以用简单的语言和文字表述清楚。</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2843808" y="3939902"/>
            <a:ext cx="5184576" cy="1008112"/>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p:cNvSpPr/>
          <p:nvPr/>
        </p:nvSpPr>
        <p:spPr>
          <a:xfrm>
            <a:off x="3635896" y="3723878"/>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smtClean="0">
                <a:latin typeface="微软雅黑" panose="020B0503020204020204" pitchFamily="34" charset="-122"/>
                <a:ea typeface="微软雅黑" panose="020B0503020204020204" pitchFamily="34" charset="-122"/>
              </a:rPr>
              <a:t>篮球文化特点</a:t>
            </a:r>
            <a:endParaRPr lang="zh-CN" altLang="en-US" sz="1400" dirty="0">
              <a:latin typeface="微软雅黑" panose="020B0503020204020204" pitchFamily="34" charset="-122"/>
              <a:ea typeface="微软雅黑" panose="020B0503020204020204" pitchFamily="34" charset="-122"/>
            </a:endParaRPr>
          </a:p>
        </p:txBody>
      </p:sp>
      <p:sp>
        <p:nvSpPr>
          <p:cNvPr id="40" name="TextBox 39"/>
          <p:cNvSpPr txBox="1"/>
          <p:nvPr/>
        </p:nvSpPr>
        <p:spPr>
          <a:xfrm>
            <a:off x="3139348" y="4229653"/>
            <a:ext cx="4537095" cy="648256"/>
          </a:xfrm>
          <a:prstGeom prst="rect">
            <a:avLst/>
          </a:prstGeom>
          <a:noFill/>
        </p:spPr>
        <p:txBody>
          <a:bodyPr wrap="square" lIns="68584" tIns="34291" rIns="68584" bIns="34291" rtlCol="0">
            <a:spAutoFit/>
          </a:bodyPr>
          <a:lstStyle/>
          <a:p>
            <a:pPr>
              <a:lnSpc>
                <a:spcPct val="130000"/>
              </a:lnSpc>
            </a:pPr>
            <a:r>
              <a:rPr lang="zh-CN" altLang="zh-CN" sz="1000" dirty="0" smtClean="0">
                <a:solidFill>
                  <a:schemeClr val="bg1"/>
                </a:solidFill>
              </a:rPr>
              <a:t>篮球文化是多元的，其价值也是多样的，特别是非物质的篮球文化随着物质文化的提升厦引起业内人士注目和深思。当代篮球文化大体上分为精神的、物质的或者说是有形与无形的两种。</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7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2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7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250"/>
                            </p:stCondLst>
                            <p:childTnLst>
                              <p:par>
                                <p:cTn id="31" presetID="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7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41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4910"/>
                            </p:stCondLst>
                            <p:childTnLst>
                              <p:par>
                                <p:cTn id="49" presetID="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41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938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9880"/>
                            </p:stCondLst>
                            <p:childTnLst>
                              <p:par>
                                <p:cTn id="67" presetID="2" presetClass="entr" presetSubtype="1"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1038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bldLvl="0" animBg="1"/>
      <p:bldP spid="29" grpId="0" bldLvl="0" animBg="1"/>
      <p:bldP spid="30" grpId="0" bldLvl="0" animBg="1"/>
      <p:bldP spid="34" grpId="0"/>
      <p:bldP spid="34" grpId="1"/>
      <p:bldP spid="35" grpId="0" bldLvl="0" animBg="1"/>
      <p:bldP spid="36" grpId="0" bldLvl="0" animBg="1"/>
      <p:bldP spid="37" grpId="0"/>
      <p:bldP spid="37" grpId="1"/>
      <p:bldP spid="38" grpId="0" bldLvl="0" animBg="1"/>
      <p:bldP spid="39" grpId="0" bldLvl="0" animBg="1"/>
      <p:bldP spid="40" grpId="0"/>
      <p:bldP spid="4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1800" b="1" dirty="0">
                <a:latin typeface="微软雅黑" panose="020B0503020204020204" pitchFamily="34" charset="-122"/>
                <a:ea typeface="微软雅黑" panose="020B0503020204020204" pitchFamily="34" charset="-122"/>
              </a:rPr>
              <a:t>国内外研究现状</a:t>
            </a:r>
          </a:p>
        </p:txBody>
      </p:sp>
      <p:sp>
        <p:nvSpPr>
          <p:cNvPr id="4" name="流程图: 数据 3"/>
          <p:cNvSpPr/>
          <p:nvPr/>
        </p:nvSpPr>
        <p:spPr>
          <a:xfrm rot="16200000" flipH="1">
            <a:off x="990353"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287010"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1142994"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507783"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zh-CN" sz="1600" dirty="0" smtClean="0"/>
              <a:t>项目的发展性</a:t>
            </a:r>
            <a:endParaRPr lang="zh-CN" altLang="en-US" sz="1600" b="0" dirty="0">
              <a:solidFill>
                <a:schemeClr val="bg1"/>
              </a:solidFill>
            </a:endParaRPr>
          </a:p>
        </p:txBody>
      </p:sp>
      <p:sp>
        <p:nvSpPr>
          <p:cNvPr id="9" name="TextBox 8"/>
          <p:cNvSpPr txBox="1"/>
          <p:nvPr/>
        </p:nvSpPr>
        <p:spPr>
          <a:xfrm>
            <a:off x="1547664" y="1923678"/>
            <a:ext cx="2520280" cy="276998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zh-CN" sz="1200" dirty="0" smtClean="0">
                <a:solidFill>
                  <a:schemeClr val="bg1"/>
                </a:solidFill>
              </a:rPr>
              <a:t>篮球运动的发展是一个渐进的过程，是篮球运动诞生开始一个发展变化的过程，是篮球运动的形态连续不断变化的过程，篮球运动从“无”到“有”、从“小”变“大”、从“简”到“繁”、从“低级”向“高级”，在篮球运动的发展过程中即有数次量的变化，又有质的变化，在不断的量变一质变一新的量变一新的质变循环往复中发展。</a:t>
            </a:r>
            <a:endParaRPr lang="en-US" altLang="zh-CN" sz="1200" dirty="0">
              <a:solidFill>
                <a:schemeClr val="bg1"/>
              </a:solidFill>
            </a:endParaRPr>
          </a:p>
        </p:txBody>
      </p:sp>
      <p:sp>
        <p:nvSpPr>
          <p:cNvPr id="11" name="流程图: 数据 10"/>
          <p:cNvSpPr/>
          <p:nvPr/>
        </p:nvSpPr>
        <p:spPr>
          <a:xfrm rot="16200000" flipH="1">
            <a:off x="4662761"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932040"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4815402"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5180191"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zh-CN" sz="1600" dirty="0" smtClean="0"/>
              <a:t>需求的主导性</a:t>
            </a:r>
            <a:endParaRPr lang="zh-CN" altLang="en-US" sz="1600" b="0" dirty="0">
              <a:solidFill>
                <a:schemeClr val="bg1"/>
              </a:solidFill>
            </a:endParaRPr>
          </a:p>
        </p:txBody>
      </p:sp>
      <p:sp>
        <p:nvSpPr>
          <p:cNvPr id="16" name="TextBox 15"/>
          <p:cNvSpPr txBox="1"/>
          <p:nvPr/>
        </p:nvSpPr>
        <p:spPr>
          <a:xfrm>
            <a:off x="5220072" y="1851670"/>
            <a:ext cx="2448272" cy="273735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zh-CN" sz="1200" dirty="0" smtClean="0">
                <a:solidFill>
                  <a:schemeClr val="bg1"/>
                </a:solidFill>
              </a:rPr>
              <a:t>需求对于事物的发展具有主导作用。不同时期篮球运动的主体需求不同，篮球运动的本质与价值表现也不同。起源时期，人们追求的是一种游戏活动，参与游戏，获得快乐；进入奥运会时期，人们开始需求较高水平的竞技篮球，需求的提高引导篮球进入奥运会，向世人展示高水平的篮球竞赛，高强度下的对抗是这一时期篮球运动的特点，其本质为强对抗对抗比准</a:t>
            </a:r>
            <a:r>
              <a:rPr lang="zh-CN" altLang="en-US" sz="1200" dirty="0" smtClean="0">
                <a:solidFill>
                  <a:schemeClr val="bg1"/>
                </a:solidFill>
              </a:rPr>
              <a:t>。</a:t>
            </a:r>
            <a:endParaRPr lang="en-US" altLang="zh-CN" sz="1200" dirty="0">
              <a:solidFill>
                <a:schemeClr val="bg1"/>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800"/>
                            </p:stCondLst>
                            <p:childTnLst>
                              <p:par>
                                <p:cTn id="16" presetID="2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right)">
                                      <p:cBhvr>
                                        <p:cTn id="18" dur="500"/>
                                        <p:tgtEl>
                                          <p:spTgt spid="4"/>
                                        </p:tgtEl>
                                      </p:cBhvr>
                                    </p:animEffect>
                                  </p:childTnLst>
                                </p:cTn>
                              </p:par>
                            </p:childTnLst>
                          </p:cTn>
                        </p:par>
                        <p:par>
                          <p:cTn id="19" fill="hold">
                            <p:stCondLst>
                              <p:cond delay="13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1800"/>
                            </p:stCondLst>
                            <p:childTnLst>
                              <p:par>
                                <p:cTn id="30" presetID="22" presetClass="entr" presetSubtype="1"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par>
                          <p:cTn id="33" fill="hold">
                            <p:stCondLst>
                              <p:cond delay="2300"/>
                            </p:stCondLst>
                            <p:childTnLst>
                              <p:par>
                                <p:cTn id="34" presetID="22" presetClass="entr" presetSubtype="2"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right)">
                                      <p:cBhvr>
                                        <p:cTn id="36" dur="500"/>
                                        <p:tgtEl>
                                          <p:spTgt spid="11"/>
                                        </p:tgtEl>
                                      </p:cBhvr>
                                    </p:animEffect>
                                  </p:childTnLst>
                                </p:cTn>
                              </p:par>
                            </p:childTnLst>
                          </p:cTn>
                        </p:par>
                        <p:par>
                          <p:cTn id="37" fill="hold">
                            <p:stCondLst>
                              <p:cond delay="2800"/>
                            </p:stCondLst>
                            <p:childTnLst>
                              <p:par>
                                <p:cTn id="38" presetID="22" presetClass="entr" presetSubtype="8"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5" grpId="0" bldLvl="0" animBg="1"/>
      <p:bldP spid="6" grpId="0" bldLvl="0" animBg="1"/>
      <p:bldP spid="8" grpId="0"/>
      <p:bldP spid="9" grpId="0"/>
      <p:bldP spid="11" grpId="0" bldLvl="0" animBg="1"/>
      <p:bldP spid="12" grpId="0" bldLvl="0" animBg="1"/>
      <p:bldP spid="13" grpId="0" bldLvl="0" animBg="1"/>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4034357" y="2296724"/>
            <a:ext cx="1061000" cy="1214343"/>
            <a:chOff x="5379142" y="2991066"/>
            <a:chExt cx="1414667" cy="1619124"/>
          </a:xfrm>
        </p:grpSpPr>
        <p:sp>
          <p:nvSpPr>
            <p:cNvPr id="3" name="Shape 1723"/>
            <p:cNvSpPr/>
            <p:nvPr/>
          </p:nvSpPr>
          <p:spPr>
            <a:xfrm rot="18900000">
              <a:off x="5379143"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 name="Shape 1726"/>
            <p:cNvSpPr/>
            <p:nvPr/>
          </p:nvSpPr>
          <p:spPr>
            <a:xfrm rot="18900000">
              <a:off x="5379142"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5" name="Group 12"/>
          <p:cNvGrpSpPr/>
          <p:nvPr/>
        </p:nvGrpSpPr>
        <p:grpSpPr>
          <a:xfrm>
            <a:off x="2672903" y="2452981"/>
            <a:ext cx="1061000" cy="1214343"/>
            <a:chOff x="3563871" y="3199409"/>
            <a:chExt cx="1414666" cy="1619124"/>
          </a:xfrm>
        </p:grpSpPr>
        <p:sp>
          <p:nvSpPr>
            <p:cNvPr id="6" name="Shape 1722"/>
            <p:cNvSpPr/>
            <p:nvPr/>
          </p:nvSpPr>
          <p:spPr>
            <a:xfrm rot="8100000">
              <a:off x="3563871" y="3403867"/>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8" name="Group 11"/>
          <p:cNvGrpSpPr/>
          <p:nvPr/>
        </p:nvGrpSpPr>
        <p:grpSpPr>
          <a:xfrm>
            <a:off x="1307307" y="2296724"/>
            <a:ext cx="1061000" cy="1214343"/>
            <a:chOff x="1743076" y="2991066"/>
            <a:chExt cx="1414666" cy="1619124"/>
          </a:xfrm>
        </p:grpSpPr>
        <p:sp>
          <p:nvSpPr>
            <p:cNvPr id="9" name="Shape 1721"/>
            <p:cNvSpPr/>
            <p:nvPr/>
          </p:nvSpPr>
          <p:spPr>
            <a:xfrm rot="18900000">
              <a:off x="1743076"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0" name="Shape 1732"/>
            <p:cNvSpPr/>
            <p:nvPr/>
          </p:nvSpPr>
          <p:spPr>
            <a:xfrm rot="18900000">
              <a:off x="1743076"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1" name="Group 15"/>
          <p:cNvGrpSpPr/>
          <p:nvPr/>
        </p:nvGrpSpPr>
        <p:grpSpPr>
          <a:xfrm>
            <a:off x="5399953" y="2452981"/>
            <a:ext cx="1061000" cy="1214344"/>
            <a:chOff x="7199937" y="3199409"/>
            <a:chExt cx="1414666" cy="1619125"/>
          </a:xfrm>
        </p:grpSpPr>
        <p:sp>
          <p:nvSpPr>
            <p:cNvPr id="12" name="Shape 1724"/>
            <p:cNvSpPr/>
            <p:nvPr/>
          </p:nvSpPr>
          <p:spPr>
            <a:xfrm rot="8100000">
              <a:off x="7199937" y="3403868"/>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4" name="Group 16"/>
          <p:cNvGrpSpPr/>
          <p:nvPr/>
        </p:nvGrpSpPr>
        <p:grpSpPr>
          <a:xfrm>
            <a:off x="6761407" y="2296724"/>
            <a:ext cx="1061000" cy="1214343"/>
            <a:chOff x="9015209" y="2991066"/>
            <a:chExt cx="1414666" cy="1619124"/>
          </a:xfrm>
        </p:grpSpPr>
        <p:sp>
          <p:nvSpPr>
            <p:cNvPr id="15" name="Shape 1725"/>
            <p:cNvSpPr/>
            <p:nvPr/>
          </p:nvSpPr>
          <p:spPr>
            <a:xfrm rot="18900000">
              <a:off x="9015209"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6" name="Shape 1738"/>
            <p:cNvSpPr/>
            <p:nvPr/>
          </p:nvSpPr>
          <p:spPr>
            <a:xfrm rot="18900000">
              <a:off x="9015209"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17" name="Text Placeholder 4"/>
          <p:cNvSpPr txBox="1"/>
          <p:nvPr/>
        </p:nvSpPr>
        <p:spPr>
          <a:xfrm>
            <a:off x="13837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smtClean="0">
                <a:solidFill>
                  <a:schemeClr val="bg1"/>
                </a:solidFill>
                <a:latin typeface="微软雅黑" panose="020B0503020204020204" pitchFamily="34" charset="-122"/>
                <a:ea typeface="微软雅黑" panose="020B0503020204020204" pitchFamily="34" charset="-122"/>
              </a:rPr>
              <a:t>文化价值</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8" name="Text Placeholder 4"/>
          <p:cNvSpPr txBox="1"/>
          <p:nvPr/>
        </p:nvSpPr>
        <p:spPr>
          <a:xfrm>
            <a:off x="2747274"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smtClean="0">
                <a:solidFill>
                  <a:schemeClr val="bg1"/>
                </a:solidFill>
                <a:latin typeface="微软雅黑" panose="020B0503020204020204" pitchFamily="34" charset="-122"/>
                <a:ea typeface="微软雅黑" panose="020B0503020204020204" pitchFamily="34" charset="-122"/>
              </a:rPr>
              <a:t>文化价值</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Text Placeholder 4"/>
          <p:cNvSpPr txBox="1"/>
          <p:nvPr/>
        </p:nvSpPr>
        <p:spPr>
          <a:xfrm>
            <a:off x="4110265"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smtClean="0">
                <a:solidFill>
                  <a:schemeClr val="bg1"/>
                </a:solidFill>
                <a:latin typeface="微软雅黑" panose="020B0503020204020204" pitchFamily="34" charset="-122"/>
                <a:ea typeface="微软雅黑" panose="020B0503020204020204" pitchFamily="34" charset="-122"/>
              </a:rPr>
              <a:t>文化价值</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0" name="Text Placeholder 4"/>
          <p:cNvSpPr txBox="1"/>
          <p:nvPr/>
        </p:nvSpPr>
        <p:spPr>
          <a:xfrm>
            <a:off x="5473789"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smtClean="0">
                <a:solidFill>
                  <a:schemeClr val="bg1"/>
                </a:solidFill>
                <a:latin typeface="微软雅黑" panose="020B0503020204020204" pitchFamily="34" charset="-122"/>
                <a:ea typeface="微软雅黑" panose="020B0503020204020204" pitchFamily="34" charset="-122"/>
              </a:rPr>
              <a:t>文化价值</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1" name="Text Placeholder 4"/>
          <p:cNvSpPr txBox="1"/>
          <p:nvPr/>
        </p:nvSpPr>
        <p:spPr>
          <a:xfrm>
            <a:off x="68378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smtClean="0">
                <a:solidFill>
                  <a:schemeClr val="bg1"/>
                </a:solidFill>
                <a:latin typeface="微软雅黑" panose="020B0503020204020204" pitchFamily="34" charset="-122"/>
                <a:ea typeface="微软雅黑" panose="020B0503020204020204" pitchFamily="34" charset="-122"/>
              </a:rPr>
              <a:t>文化价值</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971600" y="1131590"/>
            <a:ext cx="1746277" cy="1107996"/>
          </a:xfrm>
          <a:prstGeom prst="rect">
            <a:avLst/>
          </a:prstGeom>
          <a:noFill/>
        </p:spPr>
        <p:txBody>
          <a:bodyPr wrap="square" lIns="0" tIns="0" rIns="0" bIns="0" rtlCol="0">
            <a:spAutoFit/>
          </a:bodyPr>
          <a:lstStyle/>
          <a:p>
            <a:pPr algn="just">
              <a:lnSpc>
                <a:spcPct val="120000"/>
              </a:lnSpc>
            </a:pPr>
            <a:r>
              <a:rPr lang="zh-CN" altLang="zh-CN" sz="1000" dirty="0" smtClean="0"/>
              <a:t>世界通用的特殊身体语言。篮球运动是一种用人体与器械构成的运动语言，它可以学习与传授，可以交流与传播，它是世界范围内共有的一种文化现象</a:t>
            </a:r>
            <a:r>
              <a:rPr lang="zh-CN" altLang="en-US" sz="1000" dirty="0" smtClean="0"/>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2339752" y="3921318"/>
            <a:ext cx="1746277" cy="721351"/>
          </a:xfrm>
          <a:prstGeom prst="rect">
            <a:avLst/>
          </a:prstGeom>
          <a:noFill/>
        </p:spPr>
        <p:txBody>
          <a:bodyPr wrap="square" lIns="0" tIns="0" rIns="0" bIns="0" rtlCol="0">
            <a:spAutoFit/>
          </a:bodyPr>
          <a:lstStyle/>
          <a:p>
            <a:pPr algn="just">
              <a:lnSpc>
                <a:spcPct val="120000"/>
              </a:lnSpc>
            </a:pPr>
            <a:r>
              <a:rPr lang="zh-CN" altLang="zh-CN" sz="1000" dirty="0" smtClean="0"/>
              <a:t>发展个性，塑造人格魅力。篮球比赛中的每一瞬间都要求个体必须做出正确的观察判断，独立果断地选择个人战术行动。</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3707904" y="1059582"/>
            <a:ext cx="1746277" cy="1107996"/>
          </a:xfrm>
          <a:prstGeom prst="rect">
            <a:avLst/>
          </a:prstGeom>
          <a:noFill/>
        </p:spPr>
        <p:txBody>
          <a:bodyPr wrap="square" lIns="0" tIns="0" rIns="0" bIns="0" rtlCol="0">
            <a:spAutoFit/>
          </a:bodyPr>
          <a:lstStyle/>
          <a:p>
            <a:pPr algn="just">
              <a:lnSpc>
                <a:spcPct val="120000"/>
              </a:lnSpc>
            </a:pPr>
            <a:r>
              <a:rPr lang="zh-CN" altLang="zh-CN" sz="1000" dirty="0" smtClean="0"/>
              <a:t>讲求合作、创新及竞争。在篮球运动中，为了体现个人的价值，同伴之间、对手之间存在着激烈的竞争，而为了取得集体的胜利，同伴之间要密切配合、协同行动才能完成</a:t>
            </a:r>
            <a:r>
              <a:rPr lang="zh-CN" altLang="en-US" sz="1000" dirty="0" smtClean="0"/>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5065405" y="3921318"/>
            <a:ext cx="1746277" cy="738664"/>
          </a:xfrm>
          <a:prstGeom prst="rect">
            <a:avLst/>
          </a:prstGeom>
          <a:noFill/>
        </p:spPr>
        <p:txBody>
          <a:bodyPr wrap="square" lIns="0" tIns="0" rIns="0" bIns="0" rtlCol="0">
            <a:spAutoFit/>
          </a:bodyPr>
          <a:lstStyle/>
          <a:p>
            <a:pPr algn="just">
              <a:lnSpc>
                <a:spcPct val="120000"/>
              </a:lnSpc>
            </a:pPr>
            <a:r>
              <a:rPr lang="zh-CN" altLang="zh-CN" sz="1000" dirty="0" smtClean="0"/>
              <a:t>展现民族精神面貌、激发爱国热情。篮球比赛能振奋民族精神，激发爱国热情，增强民族自豪感、凝聚力</a:t>
            </a:r>
            <a:r>
              <a:rPr lang="zh-CN" altLang="en-US" sz="1000" dirty="0" smtClean="0"/>
              <a:t>。</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6414567" y="1310446"/>
            <a:ext cx="1746277" cy="536685"/>
          </a:xfrm>
          <a:prstGeom prst="rect">
            <a:avLst/>
          </a:prstGeom>
          <a:noFill/>
        </p:spPr>
        <p:txBody>
          <a:bodyPr wrap="square" lIns="0" tIns="0" rIns="0" bIns="0" rtlCol="0">
            <a:spAutoFit/>
          </a:bodyPr>
          <a:lstStyle/>
          <a:p>
            <a:pPr algn="just">
              <a:lnSpc>
                <a:spcPct val="120000"/>
              </a:lnSpc>
            </a:pPr>
            <a:r>
              <a:rPr lang="zh-CN" altLang="zh-CN" sz="1000" dirty="0" smtClean="0"/>
              <a:t>篮球比赛中的民族精神</a:t>
            </a:r>
            <a:r>
              <a:rPr lang="zh-CN" altLang="en-US" sz="1000" dirty="0" smtClean="0"/>
              <a:t>的</a:t>
            </a:r>
            <a:r>
              <a:rPr lang="zh-CN" altLang="zh-CN" sz="1000" dirty="0" smtClean="0"/>
              <a:t>意义远远超出比赛本身，体现了一定的社会文化价值。</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Title 1"/>
          <p:cNvSpPr txBox="1"/>
          <p:nvPr/>
        </p:nvSpPr>
        <p:spPr>
          <a:xfrm>
            <a:off x="857885" y="200025"/>
            <a:ext cx="2484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文化价值</a:t>
            </a:r>
            <a:endParaRPr lang="en-GB" altLang="zh-CN" sz="1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anim calcmode="lin" valueType="num">
                                      <p:cBhvr>
                                        <p:cTn id="9"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
                                        </p:tgtEl>
                                      </p:cBhvr>
                                    </p:animEffect>
                                  </p:childTnLst>
                                </p:cTn>
                              </p:par>
                            </p:childTnLst>
                          </p:cTn>
                        </p:par>
                        <p:par>
                          <p:cTn id="12" fill="hold">
                            <p:stCondLst>
                              <p:cond delay="650"/>
                            </p:stCondLst>
                            <p:childTnLst>
                              <p:par>
                                <p:cTn id="13" presetID="9"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500"/>
                                        <p:tgtEl>
                                          <p:spTgt spid="17">
                                            <p:txEl>
                                              <p:pRg st="0" end="0"/>
                                            </p:txEl>
                                          </p:spTgt>
                                        </p:tgtEl>
                                      </p:cBhvr>
                                    </p:animEffect>
                                  </p:childTnLst>
                                </p:cTn>
                              </p:par>
                            </p:childTnLst>
                          </p:cTn>
                        </p:par>
                        <p:par>
                          <p:cTn id="19" fill="hold">
                            <p:stCondLst>
                              <p:cond delay="1150"/>
                            </p:stCondLst>
                            <p:childTnLst>
                              <p:par>
                                <p:cTn id="20" presetID="18" presetClass="entr" presetSubtype="6"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Right)">
                                      <p:cBhvr>
                                        <p:cTn id="22" dur="500"/>
                                        <p:tgtEl>
                                          <p:spTgt spid="22"/>
                                        </p:tgtEl>
                                      </p:cBhvr>
                                    </p:animEffect>
                                  </p:childTnLst>
                                </p:cTn>
                              </p:par>
                            </p:childTnLst>
                          </p:cTn>
                        </p:par>
                        <p:par>
                          <p:cTn id="23" fill="hold">
                            <p:stCondLst>
                              <p:cond delay="1650"/>
                            </p:stCondLst>
                            <p:childTnLst>
                              <p:par>
                                <p:cTn id="24" presetID="9"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animEffect transition="in" filter="fade">
                                      <p:cBhvr>
                                        <p:cTn id="29" dur="500"/>
                                        <p:tgtEl>
                                          <p:spTgt spid="18">
                                            <p:txEl>
                                              <p:pRg st="0" end="0"/>
                                            </p:txEl>
                                          </p:spTgt>
                                        </p:tgtEl>
                                      </p:cBhvr>
                                    </p:animEffect>
                                  </p:childTnLst>
                                </p:cTn>
                              </p:par>
                            </p:childTnLst>
                          </p:cTn>
                        </p:par>
                        <p:par>
                          <p:cTn id="30" fill="hold">
                            <p:stCondLst>
                              <p:cond delay="2150"/>
                            </p:stCondLst>
                            <p:childTnLst>
                              <p:par>
                                <p:cTn id="31" presetID="18" presetClass="entr" presetSubtype="6"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strips(downRight)">
                                      <p:cBhvr>
                                        <p:cTn id="33" dur="500"/>
                                        <p:tgtEl>
                                          <p:spTgt spid="23"/>
                                        </p:tgtEl>
                                      </p:cBhvr>
                                    </p:animEffect>
                                  </p:childTnLst>
                                </p:cTn>
                              </p:par>
                            </p:childTnLst>
                          </p:cTn>
                        </p:par>
                        <p:par>
                          <p:cTn id="34" fill="hold">
                            <p:stCondLst>
                              <p:cond delay="2650"/>
                            </p:stCondLst>
                            <p:childTnLst>
                              <p:par>
                                <p:cTn id="35" presetID="9" presetClass="entr" presetSubtype="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3150"/>
                            </p:stCondLst>
                            <p:childTnLst>
                              <p:par>
                                <p:cTn id="42" presetID="18" presetClass="entr" presetSubtype="6"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Right)">
                                      <p:cBhvr>
                                        <p:cTn id="44" dur="500"/>
                                        <p:tgtEl>
                                          <p:spTgt spid="24"/>
                                        </p:tgtEl>
                                      </p:cBhvr>
                                    </p:animEffect>
                                  </p:childTnLst>
                                </p:cTn>
                              </p:par>
                            </p:childTnLst>
                          </p:cTn>
                        </p:par>
                        <p:par>
                          <p:cTn id="45" fill="hold">
                            <p:stCondLst>
                              <p:cond delay="3650"/>
                            </p:stCondLst>
                            <p:childTnLst>
                              <p:par>
                                <p:cTn id="46" presetID="9" presetClass="entr" presetSubtype="0"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fade">
                                      <p:cBhvr>
                                        <p:cTn id="51" dur="500"/>
                                        <p:tgtEl>
                                          <p:spTgt spid="20">
                                            <p:txEl>
                                              <p:pRg st="0" end="0"/>
                                            </p:txEl>
                                          </p:spTgt>
                                        </p:tgtEl>
                                      </p:cBhvr>
                                    </p:animEffect>
                                  </p:childTnLst>
                                </p:cTn>
                              </p:par>
                            </p:childTnLst>
                          </p:cTn>
                        </p:par>
                        <p:par>
                          <p:cTn id="52" fill="hold">
                            <p:stCondLst>
                              <p:cond delay="41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4650"/>
                            </p:stCondLst>
                            <p:childTnLst>
                              <p:par>
                                <p:cTn id="57" presetID="9" presetClass="entr" presetSubtype="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dissolve">
                                      <p:cBhvr>
                                        <p:cTn id="59" dur="5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xEl>
                                              <p:pRg st="0" end="0"/>
                                            </p:txEl>
                                          </p:spTgt>
                                        </p:tgtEl>
                                        <p:attrNameLst>
                                          <p:attrName>style.visibility</p:attrName>
                                        </p:attrNameLst>
                                      </p:cBhvr>
                                      <p:to>
                                        <p:strVal val="visible"/>
                                      </p:to>
                                    </p:set>
                                    <p:animEffect transition="in" filter="fade">
                                      <p:cBhvr>
                                        <p:cTn id="62" dur="500"/>
                                        <p:tgtEl>
                                          <p:spTgt spid="21">
                                            <p:txEl>
                                              <p:pRg st="0" end="0"/>
                                            </p:txEl>
                                          </p:spTgt>
                                        </p:tgtEl>
                                      </p:cBhvr>
                                    </p:animEffect>
                                  </p:childTnLst>
                                </p:cTn>
                              </p:par>
                            </p:childTnLst>
                          </p:cTn>
                        </p:par>
                        <p:par>
                          <p:cTn id="63" fill="hold">
                            <p:stCondLst>
                              <p:cond delay="5150"/>
                            </p:stCondLst>
                            <p:childTnLst>
                              <p:par>
                                <p:cTn id="64" presetID="18" presetClass="entr" presetSubtype="6"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strips(downRight)">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P spid="19" grpId="0" build="p"/>
      <p:bldP spid="20" grpId="0" build="p"/>
      <p:bldP spid="21" grpId="0" build="p"/>
      <p:bldP spid="22" grpId="0"/>
      <p:bldP spid="23" grpId="0"/>
      <p:bldP spid="24" grpId="0"/>
      <p:bldP spid="25" grpId="0"/>
      <p:bldP spid="26"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5291568"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3" name="Shape 2013"/>
          <p:cNvSpPr/>
          <p:nvPr/>
        </p:nvSpPr>
        <p:spPr>
          <a:xfrm>
            <a:off x="5291568" y="2879192"/>
            <a:ext cx="2671029" cy="1263620"/>
          </a:xfrm>
          <a:prstGeom prst="roundRect">
            <a:avLst>
              <a:gd name="adj" fmla="val 6925"/>
            </a:avLst>
          </a:prstGeom>
          <a:noFill/>
          <a:ln w="12700">
            <a:solidFill>
              <a:srgbClr val="A6AAA9"/>
            </a:solidFill>
            <a:miter lim="400000"/>
          </a:ln>
        </p:spPr>
        <p:txBody>
          <a:bodyPr lIns="14288" tIns="14288" rIns="14288" bIns="14288" anchor="ctr"/>
          <a:lstStyle/>
          <a:p>
            <a:pPr lvl="0"/>
            <a:endParaRPr sz="1300"/>
          </a:p>
        </p:txBody>
      </p:sp>
      <p:sp>
        <p:nvSpPr>
          <p:cNvPr id="4" name="Shape 2014"/>
          <p:cNvSpPr/>
          <p:nvPr/>
        </p:nvSpPr>
        <p:spPr>
          <a:xfrm>
            <a:off x="1186463" y="2878522"/>
            <a:ext cx="2671029" cy="1264959"/>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5" name="Shape 2015"/>
          <p:cNvSpPr/>
          <p:nvPr/>
        </p:nvSpPr>
        <p:spPr>
          <a:xfrm>
            <a:off x="1186463"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6" name="Shape 2016"/>
          <p:cNvSpPr/>
          <p:nvPr/>
        </p:nvSpPr>
        <p:spPr>
          <a:xfrm>
            <a:off x="3488945" y="1707066"/>
            <a:ext cx="2165927" cy="21659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7" name="Shape 2021"/>
          <p:cNvSpPr/>
          <p:nvPr/>
        </p:nvSpPr>
        <p:spPr>
          <a:xfrm>
            <a:off x="1763688" y="1707654"/>
            <a:ext cx="1741450" cy="382439"/>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altLang="zh-CN" sz="1000" dirty="0" smtClean="0">
                <a:solidFill>
                  <a:schemeClr val="tx1">
                    <a:lumMod val="75000"/>
                    <a:lumOff val="25000"/>
                  </a:schemeClr>
                </a:solidFill>
                <a:latin typeface="微软雅黑" panose="020B0503020204020204" pitchFamily="34" charset="-122"/>
                <a:ea typeface="微软雅黑" panose="020B0503020204020204" pitchFamily="34" charset="-122"/>
              </a:rPr>
              <a:t>篮球文化就是通过篮球动作技能来传承其文化的成果，运用“身教”和“言教”相结合的方式实现教育目的。</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Shape 2023"/>
          <p:cNvSpPr/>
          <p:nvPr/>
        </p:nvSpPr>
        <p:spPr>
          <a:xfrm>
            <a:off x="1763688" y="3075806"/>
            <a:ext cx="1741450" cy="364164"/>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altLang="zh-CN" sz="1000" dirty="0" smtClean="0">
                <a:solidFill>
                  <a:schemeClr val="tx1"/>
                </a:solidFill>
              </a:rPr>
              <a:t>它不仅是通过身体运动来体现其增强体质的显性教育功能，更重要是利用篮球运动的本质特征和规律来促进人的社会化进程。</a:t>
            </a:r>
            <a:endParaRPr lang="en-US" altLang="zh-CN" sz="1000" dirty="0">
              <a:solidFill>
                <a:schemeClr val="tx1"/>
              </a:solidFill>
              <a:latin typeface="微软雅黑" panose="020B0503020204020204" pitchFamily="34" charset="-122"/>
              <a:ea typeface="微软雅黑" panose="020B0503020204020204" pitchFamily="34" charset="-122"/>
            </a:endParaRPr>
          </a:p>
        </p:txBody>
      </p:sp>
      <p:sp>
        <p:nvSpPr>
          <p:cNvPr id="11" name="Shape 2025"/>
          <p:cNvSpPr/>
          <p:nvPr/>
        </p:nvSpPr>
        <p:spPr>
          <a:xfrm>
            <a:off x="5654872" y="1851670"/>
            <a:ext cx="1734500" cy="382439"/>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zh-CN" altLang="zh-CN" sz="1000" dirty="0" smtClean="0">
                <a:solidFill>
                  <a:schemeClr val="tx1"/>
                </a:solidFill>
              </a:rPr>
              <a:t>篮球比赛具有将个体的社会行为进行规范化的教育功能</a:t>
            </a:r>
            <a:r>
              <a:rPr lang="zh-CN" altLang="en-US" sz="1000" dirty="0" smtClean="0">
                <a:solidFill>
                  <a:schemeClr val="tx1"/>
                </a:solidFill>
              </a:rPr>
              <a:t>。</a:t>
            </a:r>
            <a:endParaRPr lang="en-US" altLang="zh-CN" sz="1000" dirty="0">
              <a:solidFill>
                <a:schemeClr val="tx1"/>
              </a:solidFill>
              <a:latin typeface="微软雅黑" panose="020B0503020204020204" pitchFamily="34" charset="-122"/>
              <a:ea typeface="微软雅黑" panose="020B0503020204020204" pitchFamily="34" charset="-122"/>
            </a:endParaRPr>
          </a:p>
        </p:txBody>
      </p:sp>
      <p:sp>
        <p:nvSpPr>
          <p:cNvPr id="12" name="Shape 2026"/>
          <p:cNvSpPr/>
          <p:nvPr/>
        </p:nvSpPr>
        <p:spPr>
          <a:xfrm>
            <a:off x="5987765" y="1537860"/>
            <a:ext cx="1401999" cy="301211"/>
          </a:xfrm>
          <a:prstGeom prst="rect">
            <a:avLst/>
          </a:prstGeom>
          <a:ln w="12700">
            <a:miter lim="400000"/>
          </a:ln>
        </p:spPr>
        <p:txBody>
          <a:bodyPr lIns="0" tIns="0" rIns="0" bIns="0" anchor="ctr"/>
          <a:lstStyle>
            <a:lvl1pPr algn="r">
              <a:defRPr sz="3500">
                <a:solidFill>
                  <a:srgbClr val="53585F"/>
                </a:solidFill>
              </a:defRPr>
            </a:lvl1pPr>
          </a:lstStyle>
          <a:p>
            <a:endParaRPr lang="zh-CN" altLang="en-US" sz="1200" b="1" dirty="0">
              <a:solidFill>
                <a:schemeClr val="accent1"/>
              </a:solidFill>
              <a:latin typeface="微软雅黑" panose="020B0503020204020204" pitchFamily="34" charset="-122"/>
              <a:ea typeface="微软雅黑" panose="020B0503020204020204" pitchFamily="34" charset="-122"/>
            </a:endParaRPr>
          </a:p>
        </p:txBody>
      </p:sp>
      <p:sp>
        <p:nvSpPr>
          <p:cNvPr id="13" name="Shape 2027"/>
          <p:cNvSpPr/>
          <p:nvPr/>
        </p:nvSpPr>
        <p:spPr>
          <a:xfrm>
            <a:off x="5652120" y="3219822"/>
            <a:ext cx="1734500" cy="364163"/>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zh-CN" altLang="zh-CN" sz="1000" dirty="0" smtClean="0">
                <a:solidFill>
                  <a:schemeClr val="tx1"/>
                </a:solidFill>
              </a:rPr>
              <a:t>参加运动的每个人都要在比赛规则与社会规范的制约下进行活动，从而获得对现代社会生活方式的模拟与演练。</a:t>
            </a:r>
            <a:endParaRPr lang="en-US" altLang="zh-CN" sz="1000" dirty="0">
              <a:solidFill>
                <a:schemeClr val="tx1"/>
              </a:solidFill>
              <a:latin typeface="微软雅黑" panose="020B0503020204020204" pitchFamily="34" charset="-122"/>
              <a:ea typeface="微软雅黑" panose="020B0503020204020204" pitchFamily="34" charset="-122"/>
            </a:endParaRPr>
          </a:p>
        </p:txBody>
      </p:sp>
      <p:sp>
        <p:nvSpPr>
          <p:cNvPr id="14" name="Shape 2028"/>
          <p:cNvSpPr/>
          <p:nvPr/>
        </p:nvSpPr>
        <p:spPr>
          <a:xfrm>
            <a:off x="5987765" y="3011260"/>
            <a:ext cx="1401999" cy="301211"/>
          </a:xfrm>
          <a:prstGeom prst="rect">
            <a:avLst/>
          </a:prstGeom>
          <a:ln w="12700">
            <a:miter lim="400000"/>
          </a:ln>
        </p:spPr>
        <p:txBody>
          <a:bodyPr lIns="0" tIns="0" rIns="0" bIns="0" anchor="ctr"/>
          <a:lstStyle>
            <a:lvl1pPr algn="r">
              <a:defRPr sz="3500">
                <a:solidFill>
                  <a:srgbClr val="53585F"/>
                </a:solidFill>
              </a:defRPr>
            </a:lvl1pPr>
          </a:lstStyle>
          <a:p>
            <a:endParaRPr lang="zh-CN" altLang="en-US" sz="1200" b="1" dirty="0">
              <a:solidFill>
                <a:schemeClr val="accent1"/>
              </a:solidFill>
              <a:latin typeface="微软雅黑" panose="020B0503020204020204" pitchFamily="34" charset="-122"/>
              <a:ea typeface="微软雅黑" panose="020B0503020204020204" pitchFamily="34" charset="-122"/>
            </a:endParaRPr>
          </a:p>
        </p:txBody>
      </p:sp>
      <p:grpSp>
        <p:nvGrpSpPr>
          <p:cNvPr id="15" name="Group 2031"/>
          <p:cNvGrpSpPr/>
          <p:nvPr/>
        </p:nvGrpSpPr>
        <p:grpSpPr>
          <a:xfrm>
            <a:off x="830480" y="1705508"/>
            <a:ext cx="716614" cy="716614"/>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grpSp>
        <p:nvGrpSpPr>
          <p:cNvPr id="18" name="Group 2034"/>
          <p:cNvGrpSpPr/>
          <p:nvPr/>
        </p:nvGrpSpPr>
        <p:grpSpPr>
          <a:xfrm>
            <a:off x="832480" y="3154696"/>
            <a:ext cx="712613" cy="712613"/>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sp>
        <p:nvSpPr>
          <p:cNvPr id="21" name="Shape 2035"/>
          <p:cNvSpPr/>
          <p:nvPr/>
        </p:nvSpPr>
        <p:spPr>
          <a:xfrm>
            <a:off x="7602706" y="3154695"/>
            <a:ext cx="712614" cy="71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0" tIns="19050" rIns="19050" bIns="19050" numCol="1" anchor="ctr">
            <a:noAutofit/>
          </a:bodyPr>
          <a:lstStyle/>
          <a:p>
            <a:pPr lvl="0"/>
            <a:endParaRPr sz="1300"/>
          </a:p>
        </p:txBody>
      </p:sp>
      <p:grpSp>
        <p:nvGrpSpPr>
          <p:cNvPr id="22" name="Group 2040"/>
          <p:cNvGrpSpPr/>
          <p:nvPr/>
        </p:nvGrpSpPr>
        <p:grpSpPr>
          <a:xfrm>
            <a:off x="7598725" y="1705508"/>
            <a:ext cx="716614" cy="716614"/>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grpSp>
      <p:sp>
        <p:nvSpPr>
          <p:cNvPr id="26" name="Text Placeholder 5"/>
          <p:cNvSpPr txBox="1"/>
          <p:nvPr/>
        </p:nvSpPr>
        <p:spPr>
          <a:xfrm>
            <a:off x="3959225" y="2159000"/>
            <a:ext cx="1225550" cy="1261110"/>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3600" b="1" dirty="0" smtClean="0">
                <a:solidFill>
                  <a:schemeClr val="bg1"/>
                </a:solidFill>
                <a:latin typeface="微软雅黑" panose="020B0503020204020204" pitchFamily="34" charset="-122"/>
                <a:ea typeface="微软雅黑" panose="020B0503020204020204" pitchFamily="34" charset="-122"/>
              </a:rPr>
              <a:t>教育价值</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30" name="Shape 2036"/>
          <p:cNvSpPr/>
          <p:nvPr/>
        </p:nvSpPr>
        <p:spPr>
          <a:xfrm>
            <a:off x="7808217" y="3350150"/>
            <a:ext cx="301592" cy="321704"/>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sp>
        <p:nvSpPr>
          <p:cNvPr id="3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教育价值</a:t>
            </a:r>
            <a:endParaRPr lang="zh-CN" sz="1800" b="1"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12396377"/>
      </p:ext>
    </p:extLst>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65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15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165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15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2650"/>
                            </p:stCondLst>
                            <p:childTnLst>
                              <p:par>
                                <p:cTn id="38" presetID="53" presetClass="entr" presetSubtype="16" fill="hold" grpId="0"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ppt_w</p:attrName>
                                        </p:attrNameLst>
                                      </p:cBhvr>
                                      <p:tavLst>
                                        <p:tav tm="0">
                                          <p:val>
                                            <p:fltVal val="0"/>
                                          </p:val>
                                        </p:tav>
                                        <p:tav tm="100000">
                                          <p:val>
                                            <p:strVal val="#ppt_w"/>
                                          </p:val>
                                        </p:tav>
                                      </p:tavLst>
                                    </p:anim>
                                    <p:anim calcmode="lin" valueType="num">
                                      <p:cBhvr>
                                        <p:cTn id="41" dur="500" fill="hold"/>
                                        <p:tgtEl>
                                          <p:spTgt spid="4"/>
                                        </p:tgtEl>
                                        <p:attrNameLst>
                                          <p:attrName>ppt_h</p:attrName>
                                        </p:attrNameLst>
                                      </p:cBhvr>
                                      <p:tavLst>
                                        <p:tav tm="0">
                                          <p:val>
                                            <p:fltVal val="0"/>
                                          </p:val>
                                        </p:tav>
                                        <p:tav tm="100000">
                                          <p:val>
                                            <p:strVal val="#ppt_h"/>
                                          </p:val>
                                        </p:tav>
                                      </p:tavLst>
                                    </p:anim>
                                    <p:animEffect transition="in" filter="fade">
                                      <p:cBhvr>
                                        <p:cTn id="42" dur="500"/>
                                        <p:tgtEl>
                                          <p:spTgt spid="4"/>
                                        </p:tgtEl>
                                      </p:cBhvr>
                                    </p:animEffect>
                                  </p:childTnLst>
                                </p:cTn>
                              </p:par>
                            </p:childTnLst>
                          </p:cTn>
                        </p:par>
                        <p:par>
                          <p:cTn id="43" fill="hold">
                            <p:stCondLst>
                              <p:cond delay="3150"/>
                            </p:stCondLst>
                            <p:childTnLst>
                              <p:par>
                                <p:cTn id="44" presetID="53" presetClass="entr" presetSubtype="16"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3650"/>
                            </p:stCondLst>
                            <p:childTnLst>
                              <p:par>
                                <p:cTn id="53" presetID="53" presetClass="entr" presetSubtype="16"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 fill="hold"/>
                                        <p:tgtEl>
                                          <p:spTgt spid="2"/>
                                        </p:tgtEl>
                                        <p:attrNameLst>
                                          <p:attrName>ppt_w</p:attrName>
                                        </p:attrNameLst>
                                      </p:cBhvr>
                                      <p:tavLst>
                                        <p:tav tm="0">
                                          <p:val>
                                            <p:fltVal val="0"/>
                                          </p:val>
                                        </p:tav>
                                        <p:tav tm="100000">
                                          <p:val>
                                            <p:strVal val="#ppt_w"/>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Effect transition="in" filter="fade">
                                      <p:cBhvr>
                                        <p:cTn id="57" dur="500"/>
                                        <p:tgtEl>
                                          <p:spTgt spid="2"/>
                                        </p:tgtEl>
                                      </p:cBhvr>
                                    </p:animEffect>
                                  </p:childTnLst>
                                </p:cTn>
                              </p:par>
                            </p:childTnLst>
                          </p:cTn>
                        </p:par>
                        <p:par>
                          <p:cTn id="58" fill="hold">
                            <p:stCondLst>
                              <p:cond delay="4150"/>
                            </p:stCondLst>
                            <p:childTnLst>
                              <p:par>
                                <p:cTn id="59" presetID="53" presetClass="entr" presetSubtype="16" fill="hold"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46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childTnLst>
                          </p:cTn>
                        </p:par>
                        <p:par>
                          <p:cTn id="71" fill="hold">
                            <p:stCondLst>
                              <p:cond delay="5150"/>
                            </p:stCondLst>
                            <p:childTnLst>
                              <p:par>
                                <p:cTn id="72" presetID="53" presetClass="entr" presetSubtype="16"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p:cTn id="74" dur="500" fill="hold"/>
                                        <p:tgtEl>
                                          <p:spTgt spid="3"/>
                                        </p:tgtEl>
                                        <p:attrNameLst>
                                          <p:attrName>ppt_w</p:attrName>
                                        </p:attrNameLst>
                                      </p:cBhvr>
                                      <p:tavLst>
                                        <p:tav tm="0">
                                          <p:val>
                                            <p:fltVal val="0"/>
                                          </p:val>
                                        </p:tav>
                                        <p:tav tm="100000">
                                          <p:val>
                                            <p:strVal val="#ppt_w"/>
                                          </p:val>
                                        </p:tav>
                                      </p:tavLst>
                                    </p:anim>
                                    <p:anim calcmode="lin" valueType="num">
                                      <p:cBhvr>
                                        <p:cTn id="75" dur="500" fill="hold"/>
                                        <p:tgtEl>
                                          <p:spTgt spid="3"/>
                                        </p:tgtEl>
                                        <p:attrNameLst>
                                          <p:attrName>ppt_h</p:attrName>
                                        </p:attrNameLst>
                                      </p:cBhvr>
                                      <p:tavLst>
                                        <p:tav tm="0">
                                          <p:val>
                                            <p:fltVal val="0"/>
                                          </p:val>
                                        </p:tav>
                                        <p:tav tm="100000">
                                          <p:val>
                                            <p:strVal val="#ppt_h"/>
                                          </p:val>
                                        </p:tav>
                                      </p:tavLst>
                                    </p:anim>
                                    <p:animEffect transition="in" filter="fade">
                                      <p:cBhvr>
                                        <p:cTn id="76" dur="500"/>
                                        <p:tgtEl>
                                          <p:spTgt spid="3"/>
                                        </p:tgtEl>
                                      </p:cBhvr>
                                    </p:animEffect>
                                  </p:childTnLst>
                                </p:cTn>
                              </p:par>
                            </p:childTnLst>
                          </p:cTn>
                        </p:par>
                        <p:par>
                          <p:cTn id="77" fill="hold">
                            <p:stCondLst>
                              <p:cond delay="5650"/>
                            </p:stCondLst>
                            <p:childTnLst>
                              <p:par>
                                <p:cTn id="78" presetID="53" presetClass="entr" presetSubtype="16"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p:cTn id="80" dur="500" fill="hold"/>
                                        <p:tgtEl>
                                          <p:spTgt spid="21"/>
                                        </p:tgtEl>
                                        <p:attrNameLst>
                                          <p:attrName>ppt_w</p:attrName>
                                        </p:attrNameLst>
                                      </p:cBhvr>
                                      <p:tavLst>
                                        <p:tav tm="0">
                                          <p:val>
                                            <p:fltVal val="0"/>
                                          </p:val>
                                        </p:tav>
                                        <p:tav tm="100000">
                                          <p:val>
                                            <p:strVal val="#ppt_w"/>
                                          </p:val>
                                        </p:tav>
                                      </p:tavLst>
                                    </p:anim>
                                    <p:anim calcmode="lin" valueType="num">
                                      <p:cBhvr>
                                        <p:cTn id="81" dur="500" fill="hold"/>
                                        <p:tgtEl>
                                          <p:spTgt spid="21"/>
                                        </p:tgtEl>
                                        <p:attrNameLst>
                                          <p:attrName>ppt_h</p:attrName>
                                        </p:attrNameLst>
                                      </p:cBhvr>
                                      <p:tavLst>
                                        <p:tav tm="0">
                                          <p:val>
                                            <p:fltVal val="0"/>
                                          </p:val>
                                        </p:tav>
                                        <p:tav tm="100000">
                                          <p:val>
                                            <p:strVal val="#ppt_h"/>
                                          </p:val>
                                        </p:tav>
                                      </p:tavLst>
                                    </p:anim>
                                    <p:animEffect transition="in" filter="fade">
                                      <p:cBhvr>
                                        <p:cTn id="82" dur="500"/>
                                        <p:tgtEl>
                                          <p:spTgt spid="21"/>
                                        </p:tgtEl>
                                      </p:cBhvr>
                                    </p:animEffect>
                                  </p:childTnLst>
                                </p:cTn>
                              </p:par>
                            </p:childTnLst>
                          </p:cTn>
                        </p:par>
                        <p:par>
                          <p:cTn id="83" fill="hold">
                            <p:stCondLst>
                              <p:cond delay="6150"/>
                            </p:stCondLst>
                            <p:childTnLst>
                              <p:par>
                                <p:cTn id="84" presetID="10"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childTnLst>
                          </p:cTn>
                        </p:par>
                        <p:par>
                          <p:cTn id="87" fill="hold">
                            <p:stCondLst>
                              <p:cond delay="6650"/>
                            </p:stCondLst>
                            <p:childTnLst>
                              <p:par>
                                <p:cTn id="88" presetID="10" presetClass="entr" presetSubtype="0"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fade">
                                      <p:cBhvr>
                                        <p:cTn id="90" dur="500"/>
                                        <p:tgtEl>
                                          <p:spTgt spid="1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fade">
                                      <p:cBhvr>
                                        <p:cTn id="9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animBg="1"/>
      <p:bldP spid="9" grpId="0" animBg="1"/>
      <p:bldP spid="11" grpId="0" animBg="1"/>
      <p:bldP spid="12" grpId="0" animBg="1"/>
      <p:bldP spid="13" grpId="0" animBg="1"/>
      <p:bldP spid="14" grpId="0" animBg="1"/>
      <p:bldP spid="21" grpId="0" bldLvl="0" animBg="1"/>
      <p:bldP spid="26" grpId="0"/>
      <p:bldP spid="30" grpId="0" bldLvl="0" animBg="1"/>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3" name="TextBox 2"/>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smtClean="0"/>
              <a:t>其他价值</a:t>
            </a:r>
            <a:endParaRPr lang="zh-CN" altLang="en-US" sz="2800" b="1" dirty="0"/>
          </a:p>
        </p:txBody>
      </p:sp>
      <p:sp>
        <p:nvSpPr>
          <p:cNvPr id="4" name="圆角矩形 3"/>
          <p:cNvSpPr/>
          <p:nvPr/>
        </p:nvSpPr>
        <p:spPr>
          <a:xfrm>
            <a:off x="3356492" y="1254822"/>
            <a:ext cx="4479052" cy="4516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圆角矩形 5"/>
          <p:cNvSpPr/>
          <p:nvPr/>
        </p:nvSpPr>
        <p:spPr>
          <a:xfrm>
            <a:off x="3356492" y="1936845"/>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356492" y="2642611"/>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圆角矩形 7"/>
          <p:cNvSpPr/>
          <p:nvPr/>
        </p:nvSpPr>
        <p:spPr>
          <a:xfrm>
            <a:off x="3356492" y="335571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675004" y="1374966"/>
            <a:ext cx="4137356"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smtClean="0">
                <a:solidFill>
                  <a:schemeClr val="bg1"/>
                </a:solidFill>
              </a:rPr>
              <a:t>篮球文化的结构与功能对促进和谐社会发展具有重要的价值</a:t>
            </a:r>
            <a:endParaRPr lang="en-US" altLang="zh-CN" sz="1200" dirty="0">
              <a:solidFill>
                <a:schemeClr val="bg1"/>
              </a:solidFill>
            </a:endParaRPr>
          </a:p>
        </p:txBody>
      </p:sp>
      <p:sp>
        <p:nvSpPr>
          <p:cNvPr id="10" name="TextBox 9"/>
          <p:cNvSpPr txBox="1"/>
          <p:nvPr/>
        </p:nvSpPr>
        <p:spPr>
          <a:xfrm>
            <a:off x="3675004" y="2051411"/>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smtClean="0">
                <a:solidFill>
                  <a:schemeClr val="bg1"/>
                </a:solidFill>
              </a:rPr>
              <a:t>满足了人们对身心、娱乐健康的需要</a:t>
            </a:r>
            <a:endParaRPr lang="en-US" altLang="zh-CN" sz="1200" dirty="0">
              <a:solidFill>
                <a:schemeClr val="bg1"/>
              </a:solidFill>
            </a:endParaRPr>
          </a:p>
        </p:txBody>
      </p:sp>
      <p:sp>
        <p:nvSpPr>
          <p:cNvPr id="11" name="TextBox 10"/>
          <p:cNvSpPr txBox="1"/>
          <p:nvPr/>
        </p:nvSpPr>
        <p:spPr>
          <a:xfrm>
            <a:off x="3419872" y="2787774"/>
            <a:ext cx="4425388"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smtClean="0">
                <a:solidFill>
                  <a:schemeClr val="bg1"/>
                </a:solidFill>
              </a:rPr>
              <a:t>吸引了众多行业部门的参与，篮球运动已成为一项庞大的系统工程</a:t>
            </a:r>
            <a:endParaRPr lang="en-US" altLang="zh-CN" sz="1200" dirty="0">
              <a:solidFill>
                <a:schemeClr val="bg1"/>
              </a:solidFill>
            </a:endParaRPr>
          </a:p>
        </p:txBody>
      </p:sp>
      <p:sp>
        <p:nvSpPr>
          <p:cNvPr id="12" name="TextBox 11"/>
          <p:cNvSpPr txBox="1"/>
          <p:nvPr/>
        </p:nvSpPr>
        <p:spPr>
          <a:xfrm>
            <a:off x="3419872" y="3507854"/>
            <a:ext cx="4281372"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smtClean="0">
                <a:solidFill>
                  <a:schemeClr val="bg1"/>
                </a:solidFill>
              </a:rPr>
              <a:t>动感的音乐、强劲的节奏、时尚的服装和发型吸引数亿人的眼球</a:t>
            </a:r>
            <a:endParaRPr lang="en-US" altLang="zh-CN" sz="1200" dirty="0">
              <a:solidFill>
                <a:schemeClr val="bg1"/>
              </a:solidFill>
            </a:endParaRPr>
          </a:p>
        </p:txBody>
      </p:sp>
      <p:sp>
        <p:nvSpPr>
          <p:cNvPr id="13" name="圆角矩形 12"/>
          <p:cNvSpPr/>
          <p:nvPr/>
        </p:nvSpPr>
        <p:spPr>
          <a:xfrm>
            <a:off x="3367981" y="406428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TextBox 13"/>
          <p:cNvSpPr txBox="1"/>
          <p:nvPr/>
        </p:nvSpPr>
        <p:spPr>
          <a:xfrm>
            <a:off x="3419872" y="4227934"/>
            <a:ext cx="4341892"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zh-CN" sz="1200" dirty="0" smtClean="0">
                <a:solidFill>
                  <a:schemeClr val="bg1"/>
                </a:solidFill>
              </a:rPr>
              <a:t>篮球产业已成为一支不容忽视的主力军，创造了巨大的经济效益</a:t>
            </a:r>
            <a:endParaRPr lang="en-US" altLang="zh-CN" sz="1200" dirty="0">
              <a:solidFill>
                <a:schemeClr val="bg1"/>
              </a:solidFill>
            </a:endParaRPr>
          </a:p>
        </p:txBody>
      </p:sp>
      <p:sp>
        <p:nvSpPr>
          <p:cNvPr id="16" name="Title 1"/>
          <p:cNvSpPr txBox="1"/>
          <p:nvPr/>
        </p:nvSpPr>
        <p:spPr>
          <a:xfrm>
            <a:off x="857885" y="200025"/>
            <a:ext cx="269113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其他价值</a:t>
            </a:r>
            <a:endParaRPr lang="zh-CN" sz="1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50"/>
                            </p:stCondLst>
                            <p:childTnLst>
                              <p:par>
                                <p:cTn id="13" presetID="4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000"/>
                                        <p:tgtEl>
                                          <p:spTgt spid="2"/>
                                        </p:tgtEl>
                                      </p:cBhvr>
                                    </p:animEffect>
                                    <p:anim calcmode="lin" valueType="num">
                                      <p:cBhvr>
                                        <p:cTn id="21" dur="2000" fill="hold"/>
                                        <p:tgtEl>
                                          <p:spTgt spid="2"/>
                                        </p:tgtEl>
                                        <p:attrNameLst>
                                          <p:attrName>ppt_w</p:attrName>
                                        </p:attrNameLst>
                                      </p:cBhvr>
                                      <p:tavLst>
                                        <p:tav tm="0" fmla="#ppt_w*sin(2.5*pi*$)">
                                          <p:val>
                                            <p:fltVal val="0"/>
                                          </p:val>
                                        </p:tav>
                                        <p:tav tm="100000">
                                          <p:val>
                                            <p:fltVal val="1"/>
                                          </p:val>
                                        </p:tav>
                                      </p:tavLst>
                                    </p:anim>
                                    <p:anim calcmode="lin" valueType="num">
                                      <p:cBhvr>
                                        <p:cTn id="22" dur="2000" fill="hold"/>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2650"/>
                            </p:stCondLst>
                            <p:childTnLst>
                              <p:par>
                                <p:cTn id="24" presetID="16" presetClass="entr" presetSubtype="42"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Horizontal)">
                                      <p:cBhvr>
                                        <p:cTn id="26" dur="500"/>
                                        <p:tgtEl>
                                          <p:spTgt spid="5"/>
                                        </p:tgtEl>
                                      </p:cBhvr>
                                    </p:animEffect>
                                  </p:childTnLst>
                                </p:cTn>
                              </p:par>
                            </p:childTnLst>
                          </p:cTn>
                        </p:par>
                        <p:par>
                          <p:cTn id="27" fill="hold">
                            <p:stCondLst>
                              <p:cond delay="315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650"/>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150"/>
                            </p:stCondLst>
                            <p:childTnLst>
                              <p:par>
                                <p:cTn id="42" presetID="22" presetClass="entr" presetSubtype="8"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465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5150"/>
                            </p:stCondLst>
                            <p:childTnLst>
                              <p:par>
                                <p:cTn id="56" presetID="22" presetClass="entr" presetSubtype="8"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p:bldP spid="10" grpId="0"/>
      <p:bldP spid="11" grpId="0"/>
      <p:bldP spid="12" grpId="0"/>
      <p:bldP spid="13" grpId="0" animBg="1"/>
      <p:bldP spid="14"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452"/>
          <p:cNvSpPr/>
          <p:nvPr/>
        </p:nvSpPr>
        <p:spPr>
          <a:xfrm>
            <a:off x="854116" y="2165642"/>
            <a:ext cx="1719613"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 name="Shape 1454"/>
          <p:cNvSpPr/>
          <p:nvPr/>
        </p:nvSpPr>
        <p:spPr>
          <a:xfrm>
            <a:off x="2764613"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4" name="Shape 1456"/>
          <p:cNvSpPr/>
          <p:nvPr/>
        </p:nvSpPr>
        <p:spPr>
          <a:xfrm>
            <a:off x="4659774"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5" name="Shape 1458"/>
          <p:cNvSpPr/>
          <p:nvPr/>
        </p:nvSpPr>
        <p:spPr>
          <a:xfrm>
            <a:off x="6570271"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6" name="Shape 1460"/>
          <p:cNvSpPr/>
          <p:nvPr/>
        </p:nvSpPr>
        <p:spPr>
          <a:xfrm>
            <a:off x="1080993"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7" name="Group 20"/>
          <p:cNvGrpSpPr/>
          <p:nvPr/>
        </p:nvGrpSpPr>
        <p:grpSpPr>
          <a:xfrm>
            <a:off x="1026816" y="1566550"/>
            <a:ext cx="355513" cy="355513"/>
            <a:chOff x="1369087" y="2088729"/>
            <a:chExt cx="474017" cy="474016"/>
          </a:xfrm>
        </p:grpSpPr>
        <p:sp>
          <p:nvSpPr>
            <p:cNvPr id="8"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9" name="Shape 1464"/>
            <p:cNvSpPr/>
            <p:nvPr/>
          </p:nvSpPr>
          <p:spPr>
            <a:xfrm>
              <a:off x="1477567" y="2232573"/>
              <a:ext cx="231656" cy="186335"/>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10" name="Shape 1465"/>
          <p:cNvSpPr/>
          <p:nvPr/>
        </p:nvSpPr>
        <p:spPr>
          <a:xfrm>
            <a:off x="2991491"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1" name="Shape 1468"/>
          <p:cNvSpPr/>
          <p:nvPr/>
        </p:nvSpPr>
        <p:spPr>
          <a:xfrm>
            <a:off x="4900054" y="1536479"/>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2" name="Shape 1471"/>
          <p:cNvSpPr/>
          <p:nvPr/>
        </p:nvSpPr>
        <p:spPr>
          <a:xfrm>
            <a:off x="6813783" y="1537672"/>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13" name="Group 32"/>
          <p:cNvGrpSpPr/>
          <p:nvPr/>
        </p:nvGrpSpPr>
        <p:grpSpPr>
          <a:xfrm>
            <a:off x="2929943" y="1566549"/>
            <a:ext cx="355513" cy="355513"/>
            <a:chOff x="3906591" y="2088732"/>
            <a:chExt cx="474017" cy="474017"/>
          </a:xfrm>
        </p:grpSpPr>
        <p:sp>
          <p:nvSpPr>
            <p:cNvPr id="14" name="Shape 1474"/>
            <p:cNvSpPr/>
            <p:nvPr/>
          </p:nvSpPr>
          <p:spPr>
            <a:xfrm>
              <a:off x="3906591"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grpSp>
          <p:nvGrpSpPr>
            <p:cNvPr id="15" name="Group 1479"/>
            <p:cNvGrpSpPr/>
            <p:nvPr/>
          </p:nvGrpSpPr>
          <p:grpSpPr>
            <a:xfrm>
              <a:off x="4031314" y="2211790"/>
              <a:ext cx="199171" cy="186335"/>
              <a:chOff x="0" y="0"/>
              <a:chExt cx="398340" cy="372667"/>
            </a:xfrm>
          </p:grpSpPr>
          <p:sp>
            <p:nvSpPr>
              <p:cNvPr id="16" name="Shape 1477"/>
              <p:cNvSpPr/>
              <p:nvPr/>
            </p:nvSpPr>
            <p:spPr>
              <a:xfrm>
                <a:off x="0" y="0"/>
                <a:ext cx="346395" cy="241984"/>
              </a:xfrm>
              <a:custGeom>
                <a:avLst/>
                <a:gdLst/>
                <a:ahLst/>
                <a:cxnLst>
                  <a:cxn ang="0">
                    <a:pos x="wd2" y="hd2"/>
                  </a:cxn>
                  <a:cxn ang="5400000">
                    <a:pos x="wd2" y="hd2"/>
                  </a:cxn>
                  <a:cxn ang="10800000">
                    <a:pos x="wd2" y="hd2"/>
                  </a:cxn>
                  <a:cxn ang="16200000">
                    <a:pos x="wd2" y="hd2"/>
                  </a:cxn>
                </a:cxnLst>
                <a:rect l="0" t="0" r="r" b="b"/>
                <a:pathLst>
                  <a:path w="21474" h="21420"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7" name="Shape 1478"/>
              <p:cNvSpPr/>
              <p:nvPr/>
            </p:nvSpPr>
            <p:spPr>
              <a:xfrm>
                <a:off x="74826" y="149651"/>
                <a:ext cx="323515" cy="223017"/>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lnTo>
                      <a:pt x="1028" y="0"/>
                    </a:lnTo>
                    <a:cubicBezTo>
                      <a:pt x="460" y="0"/>
                      <a:pt x="0" y="708"/>
                      <a:pt x="0" y="1571"/>
                    </a:cubicBezTo>
                    <a:lnTo>
                      <a:pt x="0" y="20029"/>
                    </a:lnTo>
                    <a:cubicBezTo>
                      <a:pt x="0" y="20897"/>
                      <a:pt x="460" y="21600"/>
                      <a:pt x="1028" y="21600"/>
                    </a:cubicBezTo>
                    <a:lnTo>
                      <a:pt x="20571" y="21600"/>
                    </a:lnTo>
                    <a:cubicBezTo>
                      <a:pt x="21140" y="21600"/>
                      <a:pt x="21600" y="20897"/>
                      <a:pt x="21600" y="20029"/>
                    </a:cubicBezTo>
                    <a:lnTo>
                      <a:pt x="21600" y="1571"/>
                    </a:lnTo>
                    <a:cubicBezTo>
                      <a:pt x="21600" y="708"/>
                      <a:pt x="21140" y="0"/>
                      <a:pt x="20571" y="0"/>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grpSp>
      </p:grpSp>
      <p:grpSp>
        <p:nvGrpSpPr>
          <p:cNvPr id="18" name="Group 40"/>
          <p:cNvGrpSpPr/>
          <p:nvPr/>
        </p:nvGrpSpPr>
        <p:grpSpPr>
          <a:xfrm>
            <a:off x="6746224" y="1566549"/>
            <a:ext cx="355513" cy="355513"/>
            <a:chOff x="8994965" y="2088732"/>
            <a:chExt cx="474017" cy="474017"/>
          </a:xfrm>
        </p:grpSpPr>
        <p:sp>
          <p:nvSpPr>
            <p:cNvPr id="19" name="Shape 1476"/>
            <p:cNvSpPr/>
            <p:nvPr/>
          </p:nvSpPr>
          <p:spPr>
            <a:xfrm>
              <a:off x="8994965"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20" name="Shape 1481"/>
            <p:cNvSpPr/>
            <p:nvPr/>
          </p:nvSpPr>
          <p:spPr>
            <a:xfrm>
              <a:off x="9132223" y="2211790"/>
              <a:ext cx="194606" cy="186335"/>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21" name="Text Placeholder 5"/>
          <p:cNvSpPr txBox="1"/>
          <p:nvPr/>
        </p:nvSpPr>
        <p:spPr>
          <a:xfrm>
            <a:off x="1052796" y="1952599"/>
            <a:ext cx="1274115" cy="43341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smtClean="0">
                <a:solidFill>
                  <a:schemeClr val="bg1"/>
                </a:solidFill>
                <a:latin typeface="微软雅黑" panose="020B0503020204020204" pitchFamily="34" charset="-122"/>
                <a:ea typeface="微软雅黑" panose="020B0503020204020204" pitchFamily="34" charset="-122"/>
              </a:rPr>
              <a:t>方式一</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2" name="Text Placeholder 6"/>
          <p:cNvSpPr txBox="1"/>
          <p:nvPr/>
        </p:nvSpPr>
        <p:spPr>
          <a:xfrm>
            <a:off x="943244" y="3006179"/>
            <a:ext cx="1540524" cy="850643"/>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zh-CN" sz="1050" dirty="0" smtClean="0"/>
              <a:t>竞技（职业）篮球文化的建设</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 Placeholder 5"/>
          <p:cNvSpPr txBox="1"/>
          <p:nvPr/>
        </p:nvSpPr>
        <p:spPr>
          <a:xfrm>
            <a:off x="3057331"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方式二</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4" name="Text Placeholder 5"/>
          <p:cNvSpPr txBox="1"/>
          <p:nvPr/>
        </p:nvSpPr>
        <p:spPr>
          <a:xfrm>
            <a:off x="6878326"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方式四</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5" name="Text Placeholder 6"/>
          <p:cNvSpPr txBox="1"/>
          <p:nvPr/>
        </p:nvSpPr>
        <p:spPr>
          <a:xfrm>
            <a:off x="2943703"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zh-CN" sz="1050" dirty="0" smtClean="0"/>
              <a:t>群众（业余）篮球文化的建设 </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 Placeholder 6"/>
          <p:cNvSpPr txBox="1"/>
          <p:nvPr/>
        </p:nvSpPr>
        <p:spPr>
          <a:xfrm>
            <a:off x="4847237"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zh-CN" sz="1050" dirty="0" smtClean="0"/>
              <a:t>学校（青少年）篮球文化的建设 </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 Placeholder 6"/>
          <p:cNvSpPr txBox="1"/>
          <p:nvPr/>
        </p:nvSpPr>
        <p:spPr>
          <a:xfrm>
            <a:off x="6764698"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zh-CN" sz="1050" dirty="0" smtClean="0"/>
              <a:t>篮球俱乐部文化的建设 </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 Placeholder 5"/>
          <p:cNvSpPr txBox="1"/>
          <p:nvPr/>
        </p:nvSpPr>
        <p:spPr>
          <a:xfrm>
            <a:off x="4960864"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方式三</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0" name="Shape 1475"/>
          <p:cNvSpPr/>
          <p:nvPr/>
        </p:nvSpPr>
        <p:spPr>
          <a:xfrm>
            <a:off x="4838084" y="1566549"/>
            <a:ext cx="355513" cy="3555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2" name="Shape 1480"/>
          <p:cNvSpPr/>
          <p:nvPr/>
        </p:nvSpPr>
        <p:spPr>
          <a:xfrm>
            <a:off x="4945719" y="1658843"/>
            <a:ext cx="139760" cy="139751"/>
          </a:xfrm>
          <a:custGeom>
            <a:avLst/>
            <a:gdLst/>
            <a:ahLst/>
            <a:cxnLst>
              <a:cxn ang="0">
                <a:pos x="wd2" y="hd2"/>
              </a:cxn>
              <a:cxn ang="5400000">
                <a:pos x="wd2" y="hd2"/>
              </a:cxn>
              <a:cxn ang="10800000">
                <a:pos x="wd2" y="hd2"/>
              </a:cxn>
              <a:cxn ang="16200000">
                <a:pos x="wd2" y="hd2"/>
              </a:cxn>
            </a:cxnLst>
            <a:rect l="0" t="0" r="r" b="b"/>
            <a:pathLst>
              <a:path w="21600" h="21600" extrusionOk="0">
                <a:moveTo>
                  <a:pt x="18843" y="20435"/>
                </a:moveTo>
                <a:cubicBezTo>
                  <a:pt x="17964" y="20435"/>
                  <a:pt x="17252" y="19721"/>
                  <a:pt x="17252" y="18844"/>
                </a:cubicBezTo>
                <a:cubicBezTo>
                  <a:pt x="17252" y="17964"/>
                  <a:pt x="17964" y="17253"/>
                  <a:pt x="18843" y="17253"/>
                </a:cubicBezTo>
                <a:cubicBezTo>
                  <a:pt x="19721" y="17253"/>
                  <a:pt x="20434" y="17964"/>
                  <a:pt x="20434" y="18844"/>
                </a:cubicBezTo>
                <a:cubicBezTo>
                  <a:pt x="20434" y="19721"/>
                  <a:pt x="19721" y="20435"/>
                  <a:pt x="18843" y="20435"/>
                </a:cubicBezTo>
                <a:close/>
                <a:moveTo>
                  <a:pt x="12390" y="18844"/>
                </a:moveTo>
                <a:cubicBezTo>
                  <a:pt x="12390" y="19721"/>
                  <a:pt x="11679" y="20435"/>
                  <a:pt x="10801" y="20435"/>
                </a:cubicBezTo>
                <a:cubicBezTo>
                  <a:pt x="9922" y="20435"/>
                  <a:pt x="9210" y="19721"/>
                  <a:pt x="9210" y="18844"/>
                </a:cubicBezTo>
                <a:cubicBezTo>
                  <a:pt x="9210" y="17964"/>
                  <a:pt x="9922" y="17253"/>
                  <a:pt x="10801" y="17253"/>
                </a:cubicBezTo>
                <a:cubicBezTo>
                  <a:pt x="11679" y="17253"/>
                  <a:pt x="12390" y="17964"/>
                  <a:pt x="12390" y="18844"/>
                </a:cubicBezTo>
                <a:close/>
                <a:moveTo>
                  <a:pt x="9210" y="2756"/>
                </a:moveTo>
                <a:cubicBezTo>
                  <a:pt x="9210" y="1879"/>
                  <a:pt x="9922" y="1165"/>
                  <a:pt x="10801" y="1165"/>
                </a:cubicBezTo>
                <a:cubicBezTo>
                  <a:pt x="11679" y="1165"/>
                  <a:pt x="12390" y="1879"/>
                  <a:pt x="12390" y="2756"/>
                </a:cubicBezTo>
                <a:cubicBezTo>
                  <a:pt x="12390" y="3636"/>
                  <a:pt x="11679" y="4347"/>
                  <a:pt x="10801" y="4347"/>
                </a:cubicBezTo>
                <a:cubicBezTo>
                  <a:pt x="9922" y="4347"/>
                  <a:pt x="9210" y="3636"/>
                  <a:pt x="9210" y="2756"/>
                </a:cubicBezTo>
                <a:close/>
                <a:moveTo>
                  <a:pt x="4348" y="18844"/>
                </a:moveTo>
                <a:cubicBezTo>
                  <a:pt x="4348" y="19721"/>
                  <a:pt x="3636" y="20435"/>
                  <a:pt x="2757" y="20435"/>
                </a:cubicBezTo>
                <a:cubicBezTo>
                  <a:pt x="1879" y="20435"/>
                  <a:pt x="1168" y="19721"/>
                  <a:pt x="1168" y="18844"/>
                </a:cubicBezTo>
                <a:cubicBezTo>
                  <a:pt x="1168" y="17964"/>
                  <a:pt x="1879" y="17253"/>
                  <a:pt x="2757" y="17253"/>
                </a:cubicBezTo>
                <a:cubicBezTo>
                  <a:pt x="3636" y="17253"/>
                  <a:pt x="4348" y="17964"/>
                  <a:pt x="4348" y="18844"/>
                </a:cubicBezTo>
                <a:close/>
                <a:moveTo>
                  <a:pt x="19934" y="16312"/>
                </a:moveTo>
                <a:lnTo>
                  <a:pt x="19934" y="13672"/>
                </a:lnTo>
                <a:cubicBezTo>
                  <a:pt x="19934" y="12078"/>
                  <a:pt x="18879" y="9707"/>
                  <a:pt x="15971" y="9707"/>
                </a:cubicBezTo>
                <a:lnTo>
                  <a:pt x="13673" y="9707"/>
                </a:lnTo>
                <a:cubicBezTo>
                  <a:pt x="12050" y="9707"/>
                  <a:pt x="11899" y="8913"/>
                  <a:pt x="11892" y="8503"/>
                </a:cubicBezTo>
                <a:lnTo>
                  <a:pt x="11892" y="5288"/>
                </a:lnTo>
                <a:cubicBezTo>
                  <a:pt x="12872" y="4867"/>
                  <a:pt x="13558" y="3893"/>
                  <a:pt x="13558" y="2756"/>
                </a:cubicBezTo>
                <a:cubicBezTo>
                  <a:pt x="13558" y="1234"/>
                  <a:pt x="12323" y="0"/>
                  <a:pt x="10801" y="0"/>
                </a:cubicBezTo>
                <a:cubicBezTo>
                  <a:pt x="9277" y="0"/>
                  <a:pt x="8043" y="1234"/>
                  <a:pt x="8043" y="2756"/>
                </a:cubicBezTo>
                <a:cubicBezTo>
                  <a:pt x="8043" y="3893"/>
                  <a:pt x="8730" y="4867"/>
                  <a:pt x="9709" y="5288"/>
                </a:cubicBezTo>
                <a:lnTo>
                  <a:pt x="9709" y="8503"/>
                </a:lnTo>
                <a:cubicBezTo>
                  <a:pt x="9709" y="8799"/>
                  <a:pt x="9623" y="9707"/>
                  <a:pt x="7927" y="9707"/>
                </a:cubicBezTo>
                <a:lnTo>
                  <a:pt x="5631" y="9707"/>
                </a:lnTo>
                <a:cubicBezTo>
                  <a:pt x="2723" y="9707"/>
                  <a:pt x="1666" y="12078"/>
                  <a:pt x="1666" y="13672"/>
                </a:cubicBezTo>
                <a:lnTo>
                  <a:pt x="1666" y="16312"/>
                </a:lnTo>
                <a:cubicBezTo>
                  <a:pt x="686" y="16733"/>
                  <a:pt x="0" y="17707"/>
                  <a:pt x="0" y="18844"/>
                </a:cubicBezTo>
                <a:cubicBezTo>
                  <a:pt x="0" y="20366"/>
                  <a:pt x="1235" y="21600"/>
                  <a:pt x="2757" y="21600"/>
                </a:cubicBezTo>
                <a:cubicBezTo>
                  <a:pt x="4280" y="21600"/>
                  <a:pt x="5516" y="20366"/>
                  <a:pt x="5516" y="18844"/>
                </a:cubicBezTo>
                <a:cubicBezTo>
                  <a:pt x="5516" y="17707"/>
                  <a:pt x="4828" y="16733"/>
                  <a:pt x="3849" y="16312"/>
                </a:cubicBezTo>
                <a:lnTo>
                  <a:pt x="3849" y="13672"/>
                </a:lnTo>
                <a:cubicBezTo>
                  <a:pt x="3849" y="13376"/>
                  <a:pt x="3935" y="11890"/>
                  <a:pt x="5631" y="11890"/>
                </a:cubicBezTo>
                <a:lnTo>
                  <a:pt x="7927" y="11890"/>
                </a:lnTo>
                <a:cubicBezTo>
                  <a:pt x="8626" y="11890"/>
                  <a:pt x="9214" y="11785"/>
                  <a:pt x="9709" y="11608"/>
                </a:cubicBezTo>
                <a:lnTo>
                  <a:pt x="9709" y="16312"/>
                </a:lnTo>
                <a:cubicBezTo>
                  <a:pt x="8730" y="16733"/>
                  <a:pt x="8043" y="17707"/>
                  <a:pt x="8043" y="18844"/>
                </a:cubicBezTo>
                <a:cubicBezTo>
                  <a:pt x="8043" y="20366"/>
                  <a:pt x="9277" y="21600"/>
                  <a:pt x="10801" y="21600"/>
                </a:cubicBezTo>
                <a:cubicBezTo>
                  <a:pt x="12323" y="21600"/>
                  <a:pt x="13558" y="20366"/>
                  <a:pt x="13558" y="18844"/>
                </a:cubicBezTo>
                <a:cubicBezTo>
                  <a:pt x="13558" y="17707"/>
                  <a:pt x="12872" y="16733"/>
                  <a:pt x="11892" y="16312"/>
                </a:cubicBezTo>
                <a:lnTo>
                  <a:pt x="11892" y="11608"/>
                </a:lnTo>
                <a:cubicBezTo>
                  <a:pt x="12388" y="11785"/>
                  <a:pt x="12975" y="11890"/>
                  <a:pt x="13673" y="11890"/>
                </a:cubicBezTo>
                <a:lnTo>
                  <a:pt x="15971" y="11890"/>
                </a:lnTo>
                <a:cubicBezTo>
                  <a:pt x="17592" y="11890"/>
                  <a:pt x="17743" y="13263"/>
                  <a:pt x="17751" y="13672"/>
                </a:cubicBezTo>
                <a:lnTo>
                  <a:pt x="17751" y="16312"/>
                </a:lnTo>
                <a:cubicBezTo>
                  <a:pt x="16772" y="16733"/>
                  <a:pt x="16086" y="17707"/>
                  <a:pt x="16086" y="18844"/>
                </a:cubicBezTo>
                <a:cubicBezTo>
                  <a:pt x="16086" y="20366"/>
                  <a:pt x="17320" y="21600"/>
                  <a:pt x="18843" y="21600"/>
                </a:cubicBezTo>
                <a:cubicBezTo>
                  <a:pt x="20366" y="21600"/>
                  <a:pt x="21600" y="20366"/>
                  <a:pt x="21600" y="18844"/>
                </a:cubicBezTo>
                <a:cubicBezTo>
                  <a:pt x="21600" y="17707"/>
                  <a:pt x="20914" y="16733"/>
                  <a:pt x="19934" y="16312"/>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篮球文化建设</a:t>
            </a:r>
            <a:endParaRPr lang="zh-CN" sz="1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par>
                          <p:cTn id="12" fill="hold">
                            <p:stCondLst>
                              <p:cond delay="7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fade">
                                      <p:cBhvr>
                                        <p:cTn id="19" dur="500"/>
                                        <p:tgtEl>
                                          <p:spTgt spid="21">
                                            <p:txEl>
                                              <p:pRg st="0" end="0"/>
                                            </p:txEl>
                                          </p:spTgt>
                                        </p:tgtEl>
                                      </p:cBhvr>
                                    </p:animEffect>
                                  </p:childTnLst>
                                </p:cTn>
                              </p:par>
                            </p:childTnLst>
                          </p:cTn>
                        </p:par>
                        <p:par>
                          <p:cTn id="20" fill="hold">
                            <p:stCondLst>
                              <p:cond delay="1750"/>
                            </p:stCondLst>
                            <p:childTnLst>
                              <p:par>
                                <p:cTn id="21" presetID="53" presetClass="entr" presetSubtype="16"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2250"/>
                            </p:stCondLst>
                            <p:childTnLst>
                              <p:par>
                                <p:cTn id="27" presetID="22" presetClass="entr" presetSubtype="1"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par>
                          <p:cTn id="30" fill="hold">
                            <p:stCondLst>
                              <p:cond delay="2750"/>
                            </p:stCondLst>
                            <p:childTnLst>
                              <p:par>
                                <p:cTn id="31" presetID="18" presetClass="entr" presetSubtype="6" fill="hold" grpId="0" nodeType="after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strips(downRight)">
                                      <p:cBhvr>
                                        <p:cTn id="33" dur="500"/>
                                        <p:tgtEl>
                                          <p:spTgt spid="22">
                                            <p:txEl>
                                              <p:pRg st="0" end="0"/>
                                            </p:txEl>
                                          </p:spTgt>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par>
                          <p:cTn id="38" fill="hold">
                            <p:stCondLst>
                              <p:cond delay="375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par>
                          <p:cTn id="42" fill="hold">
                            <p:stCondLst>
                              <p:cond delay="4250"/>
                            </p:stCondLst>
                            <p:childTnLst>
                              <p:par>
                                <p:cTn id="43" presetID="53" presetClass="entr" presetSubtype="16"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par>
                          <p:cTn id="48" fill="hold">
                            <p:stCondLst>
                              <p:cond delay="4750"/>
                            </p:stCondLst>
                            <p:childTnLst>
                              <p:par>
                                <p:cTn id="49" presetID="22" presetClass="entr" presetSubtype="1" fill="hold" grpId="0"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up)">
                                      <p:cBhvr>
                                        <p:cTn id="51" dur="500"/>
                                        <p:tgtEl>
                                          <p:spTgt spid="3"/>
                                        </p:tgtEl>
                                      </p:cBhvr>
                                    </p:animEffect>
                                  </p:childTnLst>
                                </p:cTn>
                              </p:par>
                            </p:childTnLst>
                          </p:cTn>
                        </p:par>
                        <p:par>
                          <p:cTn id="52" fill="hold">
                            <p:stCondLst>
                              <p:cond delay="52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5750"/>
                            </p:stCondLst>
                            <p:childTnLst>
                              <p:par>
                                <p:cTn id="57" presetID="10"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6250"/>
                            </p:stCondLst>
                            <p:childTnLst>
                              <p:par>
                                <p:cTn id="61" presetID="10"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par>
                          <p:cTn id="64" fill="hold">
                            <p:stCondLst>
                              <p:cond delay="6750"/>
                            </p:stCondLst>
                            <p:childTnLst>
                              <p:par>
                                <p:cTn id="65" presetID="10" presetClass="entr" presetSubtype="0"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par>
                          <p:cTn id="71" fill="hold">
                            <p:stCondLst>
                              <p:cond delay="7250"/>
                            </p:stCondLst>
                            <p:childTnLst>
                              <p:par>
                                <p:cTn id="72" presetID="22" presetClass="entr" presetSubtype="1" fill="hold" grpId="0" nodeType="after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up)">
                                      <p:cBhvr>
                                        <p:cTn id="74" dur="500"/>
                                        <p:tgtEl>
                                          <p:spTgt spid="4"/>
                                        </p:tgtEl>
                                      </p:cBhvr>
                                    </p:animEffect>
                                  </p:childTnLst>
                                </p:cTn>
                              </p:par>
                            </p:childTnLst>
                          </p:cTn>
                        </p:par>
                        <p:par>
                          <p:cTn id="75" fill="hold">
                            <p:stCondLst>
                              <p:cond delay="7750"/>
                            </p:stCondLst>
                            <p:childTnLst>
                              <p:par>
                                <p:cTn id="76" presetID="18" presetClass="entr" presetSubtype="6" fill="hold" grpId="0"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strips(downRight)">
                                      <p:cBhvr>
                                        <p:cTn id="78" dur="500"/>
                                        <p:tgtEl>
                                          <p:spTgt spid="26"/>
                                        </p:tgtEl>
                                      </p:cBhvr>
                                    </p:animEffect>
                                  </p:childTnLst>
                                </p:cTn>
                              </p:par>
                            </p:childTnLst>
                          </p:cTn>
                        </p:par>
                        <p:par>
                          <p:cTn id="79" fill="hold">
                            <p:stCondLst>
                              <p:cond delay="8250"/>
                            </p:stCondLst>
                            <p:childTnLst>
                              <p:par>
                                <p:cTn id="80" presetID="10" presetClass="entr" presetSubtype="0" fill="hold" grpId="0" nodeType="after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par>
                          <p:cTn id="83" fill="hold">
                            <p:stCondLst>
                              <p:cond delay="8750"/>
                            </p:stCondLst>
                            <p:childTnLst>
                              <p:par>
                                <p:cTn id="84" presetID="10" presetClass="entr" presetSubtype="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childTnLst>
                          </p:cTn>
                        </p:par>
                        <p:par>
                          <p:cTn id="87" fill="hold">
                            <p:stCondLst>
                              <p:cond delay="9250"/>
                            </p:stCondLst>
                            <p:childTnLst>
                              <p:par>
                                <p:cTn id="88" presetID="53" presetClass="entr" presetSubtype="16" fill="hold"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p:cTn id="90" dur="500" fill="hold"/>
                                        <p:tgtEl>
                                          <p:spTgt spid="18"/>
                                        </p:tgtEl>
                                        <p:attrNameLst>
                                          <p:attrName>ppt_w</p:attrName>
                                        </p:attrNameLst>
                                      </p:cBhvr>
                                      <p:tavLst>
                                        <p:tav tm="0">
                                          <p:val>
                                            <p:fltVal val="0"/>
                                          </p:val>
                                        </p:tav>
                                        <p:tav tm="100000">
                                          <p:val>
                                            <p:strVal val="#ppt_w"/>
                                          </p:val>
                                        </p:tav>
                                      </p:tavLst>
                                    </p:anim>
                                    <p:anim calcmode="lin" valueType="num">
                                      <p:cBhvr>
                                        <p:cTn id="91" dur="500" fill="hold"/>
                                        <p:tgtEl>
                                          <p:spTgt spid="18"/>
                                        </p:tgtEl>
                                        <p:attrNameLst>
                                          <p:attrName>ppt_h</p:attrName>
                                        </p:attrNameLst>
                                      </p:cBhvr>
                                      <p:tavLst>
                                        <p:tav tm="0">
                                          <p:val>
                                            <p:fltVal val="0"/>
                                          </p:val>
                                        </p:tav>
                                        <p:tav tm="100000">
                                          <p:val>
                                            <p:strVal val="#ppt_h"/>
                                          </p:val>
                                        </p:tav>
                                      </p:tavLst>
                                    </p:anim>
                                    <p:animEffect transition="in" filter="fade">
                                      <p:cBhvr>
                                        <p:cTn id="92" dur="500"/>
                                        <p:tgtEl>
                                          <p:spTgt spid="18"/>
                                        </p:tgtEl>
                                      </p:cBhvr>
                                    </p:animEffect>
                                  </p:childTnLst>
                                </p:cTn>
                              </p:par>
                            </p:childTnLst>
                          </p:cTn>
                        </p:par>
                        <p:par>
                          <p:cTn id="93" fill="hold">
                            <p:stCondLst>
                              <p:cond delay="9750"/>
                            </p:stCondLst>
                            <p:childTnLst>
                              <p:par>
                                <p:cTn id="94" presetID="22" presetClass="entr" presetSubtype="1" fill="hold" grpId="0" nodeType="after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wipe(up)">
                                      <p:cBhvr>
                                        <p:cTn id="96" dur="500"/>
                                        <p:tgtEl>
                                          <p:spTgt spid="5"/>
                                        </p:tgtEl>
                                      </p:cBhvr>
                                    </p:animEffect>
                                  </p:childTnLst>
                                </p:cTn>
                              </p:par>
                            </p:childTnLst>
                          </p:cTn>
                        </p:par>
                        <p:par>
                          <p:cTn id="97" fill="hold">
                            <p:stCondLst>
                              <p:cond delay="10250"/>
                            </p:stCondLst>
                            <p:childTnLst>
                              <p:par>
                                <p:cTn id="98" presetID="18" presetClass="entr" presetSubtype="6" fill="hold" grpId="0"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strips(downRight)">
                                      <p:cBhvr>
                                        <p:cTn id="10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10" grpId="0" bldLvl="0" animBg="1"/>
      <p:bldP spid="11" grpId="0" bldLvl="0" animBg="1"/>
      <p:bldP spid="12" grpId="0" bldLvl="0" animBg="1"/>
      <p:bldP spid="21" grpId="0" build="p"/>
      <p:bldP spid="22" grpId="0" build="p"/>
      <p:bldP spid="23" grpId="0"/>
      <p:bldP spid="24" grpId="0"/>
      <p:bldP spid="25" grpId="0"/>
      <p:bldP spid="26" grpId="0"/>
      <p:bldP spid="27" grpId="0"/>
      <p:bldP spid="29" grpId="0"/>
      <p:bldP spid="30" grpId="0" bldLvl="0" animBg="1"/>
      <p:bldP spid="32" grpId="0" bldLvl="0" animBg="1"/>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7"/>
          <p:cNvSpPr/>
          <p:nvPr/>
        </p:nvSpPr>
        <p:spPr>
          <a:xfrm>
            <a:off x="4596246" y="1685669"/>
            <a:ext cx="1"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3" name="Shape 1785"/>
          <p:cNvSpPr/>
          <p:nvPr/>
        </p:nvSpPr>
        <p:spPr>
          <a:xfrm>
            <a:off x="4596246" y="1685670"/>
            <a:ext cx="3103813" cy="1017139"/>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4" name="Shape 1786"/>
          <p:cNvSpPr/>
          <p:nvPr/>
        </p:nvSpPr>
        <p:spPr>
          <a:xfrm>
            <a:off x="4600697" y="1685669"/>
            <a:ext cx="1561255" cy="101714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5" name="Shape 1788"/>
          <p:cNvSpPr/>
          <p:nvPr/>
        </p:nvSpPr>
        <p:spPr>
          <a:xfrm flipH="1">
            <a:off x="3041579" y="1685669"/>
            <a:ext cx="1555238" cy="101162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6" name="Shape 1789"/>
          <p:cNvSpPr/>
          <p:nvPr/>
        </p:nvSpPr>
        <p:spPr>
          <a:xfrm flipH="1">
            <a:off x="1486914" y="1685669"/>
            <a:ext cx="3109333"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7" name="Shape 1794"/>
          <p:cNvSpPr/>
          <p:nvPr/>
        </p:nvSpPr>
        <p:spPr>
          <a:xfrm>
            <a:off x="786436"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8" name="Shape 1796"/>
          <p:cNvSpPr/>
          <p:nvPr/>
        </p:nvSpPr>
        <p:spPr>
          <a:xfrm>
            <a:off x="233332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9" name="Shape 1798"/>
          <p:cNvSpPr/>
          <p:nvPr/>
        </p:nvSpPr>
        <p:spPr>
          <a:xfrm>
            <a:off x="386933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0" name="Shape 1800"/>
          <p:cNvSpPr/>
          <p:nvPr/>
        </p:nvSpPr>
        <p:spPr>
          <a:xfrm>
            <a:off x="5385871"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1" name="Shape 1802"/>
          <p:cNvSpPr/>
          <p:nvPr/>
        </p:nvSpPr>
        <p:spPr>
          <a:xfrm>
            <a:off x="6920708"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2" name="Shape 1805"/>
          <p:cNvSpPr/>
          <p:nvPr/>
        </p:nvSpPr>
        <p:spPr>
          <a:xfrm>
            <a:off x="1688468" y="3272419"/>
            <a:ext cx="5979876" cy="1315555"/>
          </a:xfrm>
          <a:prstGeom prst="roundRect">
            <a:avLst>
              <a:gd name="adj" fmla="val 50000"/>
            </a:avLst>
          </a:prstGeom>
          <a:solidFill>
            <a:schemeClr val="accent2"/>
          </a:solidFill>
          <a:ln w="12700">
            <a:solidFill>
              <a:srgbClr val="A6AAA9"/>
            </a:solidFill>
            <a:miter lim="400000"/>
          </a:ln>
        </p:spPr>
        <p:txBody>
          <a:bodyPr lIns="14288" tIns="14288" rIns="14288" bIns="14288" anchor="ctr"/>
          <a:lstStyle/>
          <a:p>
            <a:pPr lvl="0"/>
            <a:endParaRPr sz="1300"/>
          </a:p>
        </p:txBody>
      </p:sp>
      <p:grpSp>
        <p:nvGrpSpPr>
          <p:cNvPr id="13" name="Group 33"/>
          <p:cNvGrpSpPr/>
          <p:nvPr/>
        </p:nvGrpSpPr>
        <p:grpSpPr>
          <a:xfrm>
            <a:off x="4144806" y="1272612"/>
            <a:ext cx="893356" cy="893356"/>
            <a:chOff x="5526407" y="1696816"/>
            <a:chExt cx="1191141" cy="1191141"/>
          </a:xfrm>
        </p:grpSpPr>
        <p:sp>
          <p:nvSpPr>
            <p:cNvPr id="14" name="Shape 1790"/>
            <p:cNvSpPr/>
            <p:nvPr/>
          </p:nvSpPr>
          <p:spPr>
            <a:xfrm>
              <a:off x="5526407" y="1696816"/>
              <a:ext cx="1191141" cy="11911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15" name="Shape 1804"/>
            <p:cNvSpPr/>
            <p:nvPr/>
          </p:nvSpPr>
          <p:spPr>
            <a:xfrm>
              <a:off x="5902228" y="2068264"/>
              <a:ext cx="448246" cy="448246"/>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lvl="0"/>
              <a:endParaRPr sz="1300"/>
            </a:p>
          </p:txBody>
        </p:sp>
      </p:grpSp>
      <p:sp>
        <p:nvSpPr>
          <p:cNvPr id="16" name="Text Placeholder 3"/>
          <p:cNvSpPr txBox="1"/>
          <p:nvPr/>
        </p:nvSpPr>
        <p:spPr>
          <a:xfrm>
            <a:off x="2267744" y="3363838"/>
            <a:ext cx="4796980" cy="1152128"/>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400" dirty="0" smtClean="0">
                <a:solidFill>
                  <a:schemeClr val="bg1"/>
                </a:solidFill>
              </a:rPr>
              <a:t>篮球文化博大精深，还值得好好研究。发展篮球文化应该从篮球文化的制度、精神、物</a:t>
            </a:r>
            <a:r>
              <a:rPr lang="zh-CN" altLang="en-US" sz="1400" dirty="0" smtClean="0">
                <a:solidFill>
                  <a:schemeClr val="bg1"/>
                </a:solidFill>
              </a:rPr>
              <a:t>质</a:t>
            </a:r>
            <a:r>
              <a:rPr lang="zh-CN" altLang="zh-CN" sz="1400" dirty="0" smtClean="0">
                <a:solidFill>
                  <a:schemeClr val="bg1"/>
                </a:solidFill>
              </a:rPr>
              <a:t>的层面深入细致的分析，以提高竞赛水平为核心，以加强后备人才培养、促进篮球运动的普及，抓好职业联赛为手段，以中国优秀传统文化为精神动力，构建中国特色的篮球文化。促进中国篮球运动持续、健康、快速发展。</a:t>
            </a:r>
            <a:endParaRPr lang="zh-CN" altLang="zh-CN" sz="1400" dirty="0">
              <a:solidFill>
                <a:schemeClr val="bg1"/>
              </a:solidFill>
            </a:endParaRPr>
          </a:p>
        </p:txBody>
      </p:sp>
      <p:sp>
        <p:nvSpPr>
          <p:cNvPr id="17" name="Text Placeholder 3"/>
          <p:cNvSpPr txBox="1"/>
          <p:nvPr/>
        </p:nvSpPr>
        <p:spPr>
          <a:xfrm>
            <a:off x="2339137" y="2584112"/>
            <a:ext cx="1407470" cy="306559"/>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200" b="1" dirty="0" smtClean="0">
                <a:solidFill>
                  <a:schemeClr val="bg1"/>
                </a:solidFill>
                <a:latin typeface="微软雅黑" panose="020B0503020204020204" pitchFamily="34" charset="-122"/>
                <a:ea typeface="微软雅黑" panose="020B0503020204020204" pitchFamily="34" charset="-122"/>
              </a:rPr>
              <a:t>努力</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8" name="Text Placeholder 3"/>
          <p:cNvSpPr txBox="1"/>
          <p:nvPr/>
        </p:nvSpPr>
        <p:spPr>
          <a:xfrm>
            <a:off x="387514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奋斗</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Text Placeholder 3"/>
          <p:cNvSpPr txBox="1"/>
          <p:nvPr/>
        </p:nvSpPr>
        <p:spPr>
          <a:xfrm>
            <a:off x="539168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向上</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Text Placeholder 3"/>
          <p:cNvSpPr txBox="1"/>
          <p:nvPr/>
        </p:nvSpPr>
        <p:spPr>
          <a:xfrm>
            <a:off x="804028"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坚持</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3" name="Text Placeholder 3"/>
          <p:cNvSpPr txBox="1"/>
          <p:nvPr/>
        </p:nvSpPr>
        <p:spPr>
          <a:xfrm>
            <a:off x="6931285" y="258339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进取</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33" name="Title 1"/>
          <p:cNvSpPr txBox="1"/>
          <p:nvPr/>
        </p:nvSpPr>
        <p:spPr>
          <a:xfrm>
            <a:off x="857885" y="200025"/>
            <a:ext cx="280670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smtClean="0">
                <a:latin typeface="微软雅黑" panose="020B0503020204020204" pitchFamily="34" charset="-122"/>
                <a:ea typeface="微软雅黑" panose="020B0503020204020204" pitchFamily="34" charset="-122"/>
              </a:rPr>
              <a:t>结语</a:t>
            </a:r>
            <a:endParaRPr lang="zh-CN" sz="18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3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300"/>
                                        <p:tgtEl>
                                          <p:spTgt spid="5"/>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up)">
                                      <p:cBhvr>
                                        <p:cTn id="35" dur="300"/>
                                        <p:tgtEl>
                                          <p:spTgt spid="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up)">
                                      <p:cBhvr>
                                        <p:cTn id="46" dur="300"/>
                                        <p:tgtEl>
                                          <p:spTgt spid="4"/>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par>
                          <p:cTn id="54" fill="hold">
                            <p:stCondLst>
                              <p:cond delay="4500"/>
                            </p:stCondLst>
                            <p:childTnLst>
                              <p:par>
                                <p:cTn id="55" presetID="22" presetClass="entr" presetSubtype="1"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up)">
                                      <p:cBhvr>
                                        <p:cTn id="57" dur="300"/>
                                        <p:tgtEl>
                                          <p:spTgt spid="3"/>
                                        </p:tgtEl>
                                      </p:cBhvr>
                                    </p:animEffect>
                                  </p:childTnLst>
                                </p:cTn>
                              </p:par>
                            </p:childTnLst>
                          </p:cTn>
                        </p:par>
                        <p:par>
                          <p:cTn id="58" fill="hold">
                            <p:stCondLst>
                              <p:cond delay="5000"/>
                            </p:stCondLst>
                            <p:childTnLst>
                              <p:par>
                                <p:cTn id="59" presetID="10"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5500"/>
                            </p:stCondLst>
                            <p:childTnLst>
                              <p:par>
                                <p:cTn id="66" presetID="53" presetClass="entr" presetSubtype="528"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animEffect transition="in" filter="fade">
                                      <p:cBhvr>
                                        <p:cTn id="70" dur="500"/>
                                        <p:tgtEl>
                                          <p:spTgt spid="12"/>
                                        </p:tgtEl>
                                      </p:cBhvr>
                                    </p:animEffect>
                                    <p:anim calcmode="lin" valueType="num">
                                      <p:cBhvr>
                                        <p:cTn id="71" dur="500" fill="hold"/>
                                        <p:tgtEl>
                                          <p:spTgt spid="12"/>
                                        </p:tgtEl>
                                        <p:attrNameLst>
                                          <p:attrName>ppt_x</p:attrName>
                                        </p:attrNameLst>
                                      </p:cBhvr>
                                      <p:tavLst>
                                        <p:tav tm="0">
                                          <p:val>
                                            <p:fltVal val="0.5"/>
                                          </p:val>
                                        </p:tav>
                                        <p:tav tm="100000">
                                          <p:val>
                                            <p:strVal val="#ppt_x"/>
                                          </p:val>
                                        </p:tav>
                                      </p:tavLst>
                                    </p:anim>
                                    <p:anim calcmode="lin" valueType="num">
                                      <p:cBhvr>
                                        <p:cTn id="72" dur="500" fill="hold"/>
                                        <p:tgtEl>
                                          <p:spTgt spid="12"/>
                                        </p:tgtEl>
                                        <p:attrNameLst>
                                          <p:attrName>ppt_y</p:attrName>
                                        </p:attrNameLst>
                                      </p:cBhvr>
                                      <p:tavLst>
                                        <p:tav tm="0">
                                          <p:val>
                                            <p:fltVal val="0.5"/>
                                          </p:val>
                                        </p:tav>
                                        <p:tav tm="100000">
                                          <p:val>
                                            <p:strVal val="#ppt_y"/>
                                          </p:val>
                                        </p:tav>
                                      </p:tavLst>
                                    </p:anim>
                                  </p:childTnLst>
                                </p:cTn>
                              </p:par>
                              <p:par>
                                <p:cTn id="73" presetID="53" presetClass="entr" presetSubtype="528"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p:cTn id="75" dur="500" fill="hold"/>
                                        <p:tgtEl>
                                          <p:spTgt spid="16"/>
                                        </p:tgtEl>
                                        <p:attrNameLst>
                                          <p:attrName>ppt_w</p:attrName>
                                        </p:attrNameLst>
                                      </p:cBhvr>
                                      <p:tavLst>
                                        <p:tav tm="0">
                                          <p:val>
                                            <p:fltVal val="0"/>
                                          </p:val>
                                        </p:tav>
                                        <p:tav tm="100000">
                                          <p:val>
                                            <p:strVal val="#ppt_w"/>
                                          </p:val>
                                        </p:tav>
                                      </p:tavLst>
                                    </p:anim>
                                    <p:anim calcmode="lin" valueType="num">
                                      <p:cBhvr>
                                        <p:cTn id="76" dur="500" fill="hold"/>
                                        <p:tgtEl>
                                          <p:spTgt spid="16"/>
                                        </p:tgtEl>
                                        <p:attrNameLst>
                                          <p:attrName>ppt_h</p:attrName>
                                        </p:attrNameLst>
                                      </p:cBhvr>
                                      <p:tavLst>
                                        <p:tav tm="0">
                                          <p:val>
                                            <p:fltVal val="0"/>
                                          </p:val>
                                        </p:tav>
                                        <p:tav tm="100000">
                                          <p:val>
                                            <p:strVal val="#ppt_h"/>
                                          </p:val>
                                        </p:tav>
                                      </p:tavLst>
                                    </p:anim>
                                    <p:animEffect transition="in" filter="fade">
                                      <p:cBhvr>
                                        <p:cTn id="77" dur="500"/>
                                        <p:tgtEl>
                                          <p:spTgt spid="16"/>
                                        </p:tgtEl>
                                      </p:cBhvr>
                                    </p:animEffect>
                                    <p:anim calcmode="lin" valueType="num">
                                      <p:cBhvr>
                                        <p:cTn id="78" dur="500" fill="hold"/>
                                        <p:tgtEl>
                                          <p:spTgt spid="16"/>
                                        </p:tgtEl>
                                        <p:attrNameLst>
                                          <p:attrName>ppt_x</p:attrName>
                                        </p:attrNameLst>
                                      </p:cBhvr>
                                      <p:tavLst>
                                        <p:tav tm="0">
                                          <p:val>
                                            <p:fltVal val="0.5"/>
                                          </p:val>
                                        </p:tav>
                                        <p:tav tm="100000">
                                          <p:val>
                                            <p:strVal val="#ppt_x"/>
                                          </p:val>
                                        </p:tav>
                                      </p:tavLst>
                                    </p:anim>
                                    <p:anim calcmode="lin" valueType="num">
                                      <p:cBhvr>
                                        <p:cTn id="79" dur="500" fill="hold"/>
                                        <p:tgtEl>
                                          <p:spTgt spid="16"/>
                                        </p:tgtEl>
                                        <p:attrNameLst>
                                          <p:attrName>ppt_y</p:attrName>
                                        </p:attrNameLst>
                                      </p:cBhvr>
                                      <p:tavLst>
                                        <p:tav tm="0">
                                          <p:val>
                                            <p:fltVal val="0.5"/>
                                          </p:val>
                                        </p:tav>
                                        <p:tav tm="100000">
                                          <p:val>
                                            <p:strVal val="#ppt_y"/>
                                          </p:val>
                                        </p:tav>
                                      </p:tavLst>
                                    </p:anim>
                                  </p:childTnLst>
                                </p:cTn>
                              </p:par>
                            </p:childTnLst>
                          </p:cTn>
                        </p:par>
                        <p:par>
                          <p:cTn id="80" fill="hold">
                            <p:stCondLst>
                              <p:cond delay="6000"/>
                            </p:stCondLst>
                            <p:childTnLst>
                              <p:par>
                                <p:cTn id="81" presetID="41" presetClass="entr" presetSubtype="0" fill="hold" grpId="0" nodeType="afterEffect">
                                  <p:stCondLst>
                                    <p:cond delay="0"/>
                                  </p:stCondLst>
                                  <p:iterate type="lt">
                                    <p:tmPct val="10000"/>
                                  </p:iterate>
                                  <p:childTnLst>
                                    <p:set>
                                      <p:cBhvr>
                                        <p:cTn id="82" dur="1" fill="hold">
                                          <p:stCondLst>
                                            <p:cond delay="0"/>
                                          </p:stCondLst>
                                        </p:cTn>
                                        <p:tgtEl>
                                          <p:spTgt spid="33"/>
                                        </p:tgtEl>
                                        <p:attrNameLst>
                                          <p:attrName>style.visibility</p:attrName>
                                        </p:attrNameLst>
                                      </p:cBhvr>
                                      <p:to>
                                        <p:strVal val="visible"/>
                                      </p:to>
                                    </p:set>
                                    <p:anim calcmode="lin" valueType="num">
                                      <p:cBhvr>
                                        <p:cTn id="83"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4" dur="500" fill="hold"/>
                                        <p:tgtEl>
                                          <p:spTgt spid="33"/>
                                        </p:tgtEl>
                                        <p:attrNameLst>
                                          <p:attrName>ppt_y</p:attrName>
                                        </p:attrNameLst>
                                      </p:cBhvr>
                                      <p:tavLst>
                                        <p:tav tm="0">
                                          <p:val>
                                            <p:strVal val="#ppt_y"/>
                                          </p:val>
                                        </p:tav>
                                        <p:tav tm="100000">
                                          <p:val>
                                            <p:strVal val="#ppt_y"/>
                                          </p:val>
                                        </p:tav>
                                      </p:tavLst>
                                    </p:anim>
                                    <p:anim calcmode="lin" valueType="num">
                                      <p:cBhvr>
                                        <p:cTn id="85"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86"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87"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6" grpId="0"/>
      <p:bldP spid="17" grpId="0" build="p"/>
      <p:bldP spid="18" grpId="0"/>
      <p:bldP spid="19" grpId="0"/>
      <p:bldP spid="22" grpId="0"/>
      <p:bldP spid="23"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36"/>
          <p:cNvSpPr/>
          <p:nvPr/>
        </p:nvSpPr>
        <p:spPr>
          <a:xfrm>
            <a:off x="0" y="1851572"/>
            <a:ext cx="9144000" cy="1509461"/>
          </a:xfrm>
          <a:prstGeom prst="rect">
            <a:avLst/>
          </a:pr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sz="1800">
              <a:latin typeface="微软雅黑" panose="020B0503020204020204" pitchFamily="34" charset="-122"/>
              <a:ea typeface="微软雅黑" panose="020B0503020204020204" pitchFamily="34" charset="-122"/>
            </a:endParaRPr>
          </a:p>
        </p:txBody>
      </p:sp>
      <p:sp>
        <p:nvSpPr>
          <p:cNvPr id="24" name="Text Placeholder 12"/>
          <p:cNvSpPr txBox="1"/>
          <p:nvPr/>
        </p:nvSpPr>
        <p:spPr>
          <a:xfrm>
            <a:off x="1403648" y="2154499"/>
            <a:ext cx="6830060" cy="903605"/>
          </a:xfrm>
          <a:prstGeom prst="rect">
            <a:avLst/>
          </a:prstGeom>
        </p:spPr>
        <p:txBody>
          <a:bodyPr vert="horz" lIns="0" tIns="45720" rIns="0" bIns="45720" rtlCol="0" anchor="ctr">
            <a:noAutofit/>
          </a:bodyPr>
          <a:lstStyle>
            <a:defPPr>
              <a:defRPr lang="zh-CN"/>
            </a:defPPr>
            <a:lvl1pPr marL="0" indent="0" algn="ctr" defTabSz="914400" rtl="0" eaLnBrk="1" latinLnBrk="0" hangingPunct="1">
              <a:buNone/>
              <a:defRPr sz="3000" b="0" kern="1200" baseline="0">
                <a:solidFill>
                  <a:schemeClr val="accent1"/>
                </a:solidFill>
                <a:latin typeface="U.S. 101" pitchFamily="2" charset="0"/>
                <a:ea typeface="Roboto" pitchFamily="2" charset="0"/>
                <a:cs typeface="+mn-cs"/>
              </a:defRPr>
            </a:lvl1pPr>
            <a:lvl2pPr marL="342900" indent="0" algn="l" defTabSz="914400" rtl="0" eaLnBrk="1" latinLnBrk="0" hangingPunct="1">
              <a:buNone/>
              <a:defRPr sz="1800" kern="1200">
                <a:solidFill>
                  <a:schemeClr val="tx1"/>
                </a:solidFill>
                <a:latin typeface="+mn-lt"/>
                <a:ea typeface="+mn-ea"/>
                <a:cs typeface="+mn-cs"/>
              </a:defRPr>
            </a:lvl2pPr>
            <a:lvl3pPr marL="685800" indent="0" algn="l" defTabSz="914400" rtl="0" eaLnBrk="1" latinLnBrk="0" hangingPunct="1">
              <a:buNone/>
              <a:defRPr sz="1800" kern="1200">
                <a:solidFill>
                  <a:schemeClr val="tx1"/>
                </a:solidFill>
                <a:latin typeface="+mn-lt"/>
                <a:ea typeface="+mn-ea"/>
                <a:cs typeface="+mn-cs"/>
              </a:defRPr>
            </a:lvl3pPr>
            <a:lvl4pPr marL="1028700" indent="0" algn="l" defTabSz="914400" rtl="0" eaLnBrk="1" latinLnBrk="0" hangingPunct="1">
              <a:buNone/>
              <a:defRPr sz="1800" kern="1200">
                <a:solidFill>
                  <a:schemeClr val="tx1"/>
                </a:solidFill>
                <a:latin typeface="+mn-lt"/>
                <a:ea typeface="+mn-ea"/>
                <a:cs typeface="+mn-cs"/>
              </a:defRPr>
            </a:lvl4pPr>
            <a:lvl5pPr marL="1371600" indent="0" algn="l" defTabSz="914400" rtl="0" eaLnBrk="1" latinLnBrk="0" hangingPunct="1">
              <a:buNone/>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4000" b="1" dirty="0" smtClean="0">
                <a:solidFill>
                  <a:schemeClr val="bg1"/>
                </a:solidFill>
                <a:latin typeface="微软雅黑" panose="020B0503020204020204" pitchFamily="34" charset="-122"/>
                <a:ea typeface="微软雅黑" panose="020B0503020204020204" pitchFamily="34" charset="-122"/>
              </a:rPr>
              <a:t>谢谢！</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27" name="Shape 35"/>
          <p:cNvSpPr/>
          <p:nvPr/>
        </p:nvSpPr>
        <p:spPr>
          <a:xfrm>
            <a:off x="0" y="1851670"/>
            <a:ext cx="9144000" cy="100258"/>
          </a:xfrm>
          <a:prstGeom prst="rect">
            <a:avLst/>
          </a:prstGeom>
          <a:solidFill>
            <a:srgbClr val="DCDEE0"/>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sz="1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outVertical)">
                                      <p:cBhvr>
                                        <p:cTn id="7" dur="500"/>
                                        <p:tgtEl>
                                          <p:spTgt spid="27"/>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arn(outVertical)">
                                      <p:cBhvr>
                                        <p:cTn id="11" dur="500"/>
                                        <p:tgtEl>
                                          <p:spTgt spid="22"/>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24">
                                            <p:txEl>
                                              <p:pRg st="0" end="0"/>
                                            </p:txEl>
                                          </p:spTgt>
                                        </p:tgtEl>
                                        <p:attrNameLst>
                                          <p:attrName>style.visibility</p:attrName>
                                        </p:attrNameLst>
                                      </p:cBhvr>
                                      <p:to>
                                        <p:strVal val="visible"/>
                                      </p:to>
                                    </p:set>
                                    <p:anim calcmode="lin" valueType="num">
                                      <p:cBhvr>
                                        <p:cTn id="15" dur="500" fill="hold"/>
                                        <p:tgtEl>
                                          <p:spTgt spid="2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24">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2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2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uild="allAtOnce"/>
      <p:bldP spid="27" grpId="0" bldLvl="0" animBg="1"/>
    </p:bldLst>
  </p:timing>
</p:sld>
</file>

<file path=ppt/theme/theme1.xml><?xml version="1.0" encoding="utf-8"?>
<a:theme xmlns:a="http://schemas.openxmlformats.org/drawingml/2006/main" name="Office 主题">
  <a:themeElements>
    <a:clrScheme name="自定义 201">
      <a:dk1>
        <a:sysClr val="windowText" lastClr="000000"/>
      </a:dk1>
      <a:lt1>
        <a:sysClr val="window" lastClr="FFFFFF"/>
      </a:lt1>
      <a:dk2>
        <a:srgbClr val="1F497D"/>
      </a:dk2>
      <a:lt2>
        <a:srgbClr val="EEECE1"/>
      </a:lt2>
      <a:accent1>
        <a:srgbClr val="2462AD"/>
      </a:accent1>
      <a:accent2>
        <a:srgbClr val="7F7F7F"/>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881</Words>
  <Application>Microsoft Office PowerPoint</Application>
  <PresentationFormat>全屏显示(16:9)</PresentationFormat>
  <Paragraphs>65</Paragraphs>
  <Slides>9</Slides>
  <Notes>9</Notes>
  <HiddenSlides>0</HiddenSlides>
  <MMClips>1</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Office 主题</vt:lpstr>
      <vt:lpstr>幻灯片 1</vt:lpstr>
      <vt:lpstr>幻灯片 2</vt:lpstr>
      <vt:lpstr>幻灯片 3</vt:lpstr>
      <vt:lpstr>幻灯片 4</vt:lpstr>
      <vt:lpstr>幻灯片 5</vt:lpstr>
      <vt:lpstr>幻灯片 6</vt:lpstr>
      <vt:lpstr>幻灯片 7</vt:lpstr>
      <vt:lpstr>幻灯片 8</vt:lpstr>
      <vt:lpstr>幻灯片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Title Here</dc:title>
  <dc:creator>李培俊</dc:creator>
  <cp:lastModifiedBy>微软用户</cp:lastModifiedBy>
  <cp:revision>176</cp:revision>
  <dcterms:created xsi:type="dcterms:W3CDTF">2015-12-11T17:46:00Z</dcterms:created>
  <dcterms:modified xsi:type="dcterms:W3CDTF">2019-05-30T07:46:16Z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