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mp3" ContentType="audio/mpe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21" r:id="rId2"/>
    <p:sldId id="314" r:id="rId3"/>
    <p:sldId id="316" r:id="rId4"/>
    <p:sldId id="414" r:id="rId5"/>
    <p:sldId id="415" r:id="rId6"/>
    <p:sldId id="416" r:id="rId7"/>
    <p:sldId id="417" r:id="rId8"/>
    <p:sldId id="262" r:id="rId9"/>
    <p:sldId id="418" r:id="rId10"/>
    <p:sldId id="287" r:id="rId11"/>
    <p:sldId id="317" r:id="rId12"/>
    <p:sldId id="420" r:id="rId13"/>
    <p:sldId id="318" r:id="rId14"/>
    <p:sldId id="267" r:id="rId15"/>
    <p:sldId id="423"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3F3"/>
    <a:srgbClr val="FDFDFD"/>
    <a:srgbClr val="D9D9D9"/>
    <a:srgbClr val="DCDE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94660" autoAdjust="0"/>
  </p:normalViewPr>
  <p:slideViewPr>
    <p:cSldViewPr>
      <p:cViewPr varScale="1">
        <p:scale>
          <a:sx n="119" d="100"/>
          <a:sy n="119" d="100"/>
        </p:scale>
        <p:origin x="-660" y="-90"/>
      </p:cViewPr>
      <p:guideLst>
        <p:guide orient="horz" pos="1620"/>
        <p:guide pos="290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2019/5/30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2019/5/30 Thursday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extLst>
      <p:ext uri="{BB962C8B-B14F-4D97-AF65-F5344CB8AC3E}">
        <p14:creationId xmlns:p14="http://schemas.microsoft.com/office/powerpoint/2010/main" xmlns="" val="23459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51520" y="208003"/>
            <a:ext cx="432048" cy="419531"/>
            <a:chOff x="298460" y="987574"/>
            <a:chExt cx="288032" cy="279687"/>
          </a:xfrm>
        </p:grpSpPr>
        <p:sp>
          <p:nvSpPr>
            <p:cNvPr id="9" name="矩形 8"/>
            <p:cNvSpPr/>
            <p:nvPr/>
          </p:nvSpPr>
          <p:spPr>
            <a:xfrm>
              <a:off x="298460" y="987574"/>
              <a:ext cx="216024" cy="21602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3F3F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audio" Target="../media/media1.mp3"/><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media" Target="../media/media1.mp3"/></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Time Will Tell.mp3">
            <a:hlinkClick r:id="" action="ppaction://media"/>
          </p:cNvPr>
          <p:cNvPicPr>
            <a:picLocks noChangeAspect="1"/>
          </p:cNvPicPr>
          <p:nvPr>
            <a:audioFile r:link="rId1"/>
            <p:extLst>
              <p:ext uri="{DAA4B4D4-6D71-4841-9C94-3DE7FCFB9230}">
                <p14:media xmlns:p14="http://schemas.microsoft.com/office/powerpoint/2010/main" xmlns="" r:embed="rId4"/>
              </p:ext>
            </p:extLst>
          </p:nvPr>
        </p:nvPicPr>
        <p:blipFill>
          <a:blip r:embed="rId5" cstate="print"/>
          <a:stretch>
            <a:fillRect/>
          </a:stretch>
        </p:blipFill>
        <p:spPr>
          <a:xfrm>
            <a:off x="9213099" y="34702"/>
            <a:ext cx="609600" cy="609600"/>
          </a:xfrm>
          <a:prstGeom prst="rect">
            <a:avLst/>
          </a:prstGeom>
        </p:spPr>
      </p:pic>
      <p:sp>
        <p:nvSpPr>
          <p:cNvPr id="4" name="Text Placeholder 12"/>
          <p:cNvSpPr txBox="1"/>
          <p:nvPr/>
        </p:nvSpPr>
        <p:spPr>
          <a:xfrm>
            <a:off x="3059832" y="1779662"/>
            <a:ext cx="5688632" cy="777240"/>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400" b="1" dirty="0" smtClean="0">
                <a:solidFill>
                  <a:schemeClr val="bg1"/>
                </a:solidFill>
                <a:latin typeface="微软雅黑" panose="020B0503020204020204" pitchFamily="34" charset="-122"/>
                <a:ea typeface="微软雅黑" panose="020B0503020204020204" pitchFamily="34" charset="-122"/>
              </a:rPr>
              <a:t>篮球文化</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flipH="1">
            <a:off x="107504" y="627534"/>
            <a:ext cx="3286305" cy="4291145"/>
          </a:xfrm>
          <a:prstGeom prst="rect">
            <a:avLst/>
          </a:prstGeom>
        </p:spPr>
      </p:pic>
      <p:sp>
        <p:nvSpPr>
          <p:cNvPr id="28" name="Title 1"/>
          <p:cNvSpPr txBox="1"/>
          <p:nvPr/>
        </p:nvSpPr>
        <p:spPr>
          <a:xfrm>
            <a:off x="7673553" y="247538"/>
            <a:ext cx="1192213" cy="379413"/>
          </a:xfrm>
          <a:prstGeom prst="rect">
            <a:avLst/>
          </a:prstGeom>
        </p:spPr>
        <p:txBody>
          <a:bodyPr vert="horz" lIns="0" tIns="45720" rIns="0" bIns="45720" rtlCol="0" anchor="ctr">
            <a:noAutofit/>
          </a:bodyPr>
          <a:lstStyle>
            <a:lvl1pPr algn="ctr" defTabSz="914400" rtl="0" eaLnBrk="1" latinLnBrk="0" hangingPunct="1">
              <a:spcBef>
                <a:spcPct val="0"/>
              </a:spcBef>
              <a:buNone/>
              <a:defRPr sz="1100" b="0" kern="1200">
                <a:solidFill>
                  <a:schemeClr val="accent1"/>
                </a:solidFill>
                <a:latin typeface="U.S. 101" pitchFamily="2" charset="0"/>
                <a:ea typeface="Roboto" pitchFamily="2" charset="0"/>
                <a:cs typeface="Open Sans Light" panose="020B0306030504020204" pitchFamily="34" charset="0"/>
              </a:defRPr>
            </a:lvl1pPr>
          </a:lstStyle>
          <a:p>
            <a:endParaRPr lang="en-GB" sz="1400" dirty="0">
              <a:solidFill>
                <a:schemeClr val="bg1"/>
              </a:solidFill>
              <a:latin typeface="Impact" panose="020B0806030902050204" pitchFamily="34" charset="0"/>
              <a:ea typeface="微软雅黑" panose="020B0503020204020204" pitchFamily="34" charset="-122"/>
            </a:endParaRPr>
          </a:p>
        </p:txBody>
      </p:sp>
      <p:sp>
        <p:nvSpPr>
          <p:cNvPr id="2" name="文本框 1"/>
          <p:cNvSpPr txBox="1"/>
          <p:nvPr/>
        </p:nvSpPr>
        <p:spPr>
          <a:xfrm>
            <a:off x="4013009" y="2773106"/>
            <a:ext cx="4580890" cy="36830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姓名</a:t>
            </a:r>
            <a:r>
              <a:rPr lang="zh-CN" altLang="en-US"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晃晃</a:t>
            </a:r>
            <a:r>
              <a:rPr lang="zh-CN" altLang="en-US" b="1" dirty="0" smtClean="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日期：</a:t>
            </a:r>
            <a:r>
              <a:rPr lang="en-US" altLang="zh-CN" b="1" dirty="0" smtClean="0">
                <a:solidFill>
                  <a:schemeClr val="bg1"/>
                </a:solidFill>
                <a:latin typeface="微软雅黑" panose="020B0503020204020204" pitchFamily="34" charset="-122"/>
                <a:ea typeface="微软雅黑" panose="020B0503020204020204" pitchFamily="34" charset="-122"/>
              </a:rPr>
              <a:t>201</a:t>
            </a:r>
            <a:r>
              <a:rPr lang="en-US" altLang="zh-CN" b="1" dirty="0" smtClean="0">
                <a:solidFill>
                  <a:schemeClr val="bg1"/>
                </a:solidFill>
                <a:latin typeface="微软雅黑" panose="020B0503020204020204" pitchFamily="34" charset="-122"/>
                <a:ea typeface="微软雅黑" panose="020B0503020204020204" pitchFamily="34" charset="-122"/>
              </a:rPr>
              <a:t>9</a:t>
            </a:r>
            <a:r>
              <a:rPr lang="en-US" altLang="zh-CN" b="1" dirty="0" smtClean="0">
                <a:solidFill>
                  <a:schemeClr val="bg1"/>
                </a:solidFill>
                <a:latin typeface="微软雅黑" panose="020B0503020204020204" pitchFamily="34" charset="-122"/>
                <a:ea typeface="微软雅黑" panose="020B0503020204020204" pitchFamily="34" charset="-122"/>
              </a:rPr>
              <a:t>.0</a:t>
            </a:r>
            <a:r>
              <a:rPr lang="en-US" altLang="zh-CN" b="1" dirty="0" smtClean="0">
                <a:solidFill>
                  <a:schemeClr val="bg1"/>
                </a:solidFill>
                <a:latin typeface="微软雅黑" panose="020B0503020204020204" pitchFamily="34" charset="-122"/>
                <a:ea typeface="微软雅黑" panose="020B0503020204020204" pitchFamily="34" charset="-122"/>
              </a:rPr>
              <a:t>5</a:t>
            </a:r>
            <a:r>
              <a:rPr lang="en-US" altLang="zh-CN" b="1" dirty="0" smtClean="0">
                <a:solidFill>
                  <a:schemeClr val="bg1"/>
                </a:solidFill>
                <a:latin typeface="微软雅黑" panose="020B0503020204020204" pitchFamily="34" charset="-122"/>
                <a:ea typeface="微软雅黑" panose="020B0503020204020204" pitchFamily="34" charset="-122"/>
              </a:rPr>
              <a:t>.30</a:t>
            </a:r>
            <a:endParaRPr lang="en-US" altLang="zh-CN" b="1"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7" cstate="print"/>
          <a:srcRect/>
          <a:stretch>
            <a:fillRect/>
          </a:stretch>
        </p:blipFill>
        <p:spPr bwMode="auto">
          <a:xfrm>
            <a:off x="8129029" y="0"/>
            <a:ext cx="1014971" cy="91556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7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7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0" dur="7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7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70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3" repeatCount="indefinite" fill="remove" display="0">
                  <p:stCondLst>
                    <p:cond delay="indefinite"/>
                  </p:stCondLst>
                  <p:endCondLst>
                    <p:cond evt="onStopAudio" delay="0">
                      <p:tgtEl>
                        <p:sldTgt/>
                      </p:tgtEl>
                    </p:cond>
                  </p:endCondLst>
                </p:cTn>
                <p:tgtEl>
                  <p:spTgt spid="3"/>
                </p:tgtEl>
              </p:cMediaNode>
            </p:audio>
          </p:childTnLst>
        </p:cTn>
      </p:par>
    </p:tnLst>
    <p:bldLst>
      <p:bldP spid="4" grpId="0" build="allAtOnce"/>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其他</a:t>
            </a:r>
            <a:r>
              <a:rPr lang="zh-CN" altLang="en-US" sz="2800" b="1" dirty="0" smtClean="0"/>
              <a:t>价值</a:t>
            </a:r>
            <a:endParaRPr lang="zh-CN" altLang="en-US" sz="2800" b="1" dirty="0"/>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4137356"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篮球文化的结构与功能对促进和谐社会发展具有重要的价值</a:t>
            </a:r>
            <a:endParaRPr lang="en-US" altLang="zh-CN" sz="1200" dirty="0">
              <a:solidFill>
                <a:schemeClr val="bg1"/>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满足了人们对身心、娱乐健康的需要</a:t>
            </a:r>
            <a:endParaRPr lang="en-US" altLang="zh-CN" sz="1200" dirty="0">
              <a:solidFill>
                <a:schemeClr val="bg1"/>
              </a:solidFill>
            </a:endParaRPr>
          </a:p>
        </p:txBody>
      </p:sp>
      <p:sp>
        <p:nvSpPr>
          <p:cNvPr id="11" name="TextBox 10"/>
          <p:cNvSpPr txBox="1"/>
          <p:nvPr/>
        </p:nvSpPr>
        <p:spPr>
          <a:xfrm>
            <a:off x="3419872" y="2787774"/>
            <a:ext cx="4425388"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吸引了众多行业部门的参与，篮球运动已成为一项庞大的系统工程</a:t>
            </a:r>
            <a:endParaRPr lang="en-US" altLang="zh-CN" sz="1200" dirty="0">
              <a:solidFill>
                <a:schemeClr val="bg1"/>
              </a:solidFill>
            </a:endParaRPr>
          </a:p>
        </p:txBody>
      </p:sp>
      <p:sp>
        <p:nvSpPr>
          <p:cNvPr id="12" name="TextBox 11"/>
          <p:cNvSpPr txBox="1"/>
          <p:nvPr/>
        </p:nvSpPr>
        <p:spPr>
          <a:xfrm>
            <a:off x="3419872" y="3507854"/>
            <a:ext cx="4281372"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动感的音乐、强劲的节奏、时尚的服装和发型吸引数亿人的眼球</a:t>
            </a:r>
            <a:endParaRPr lang="en-US" altLang="zh-CN" sz="1200" dirty="0">
              <a:solidFill>
                <a:schemeClr val="bg1"/>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419872" y="4227934"/>
            <a:ext cx="4341892"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篮球产业已成为一支不容忽视的主力军，创造了巨大的</a:t>
            </a:r>
            <a:r>
              <a:rPr lang="zh-CN" altLang="zh-CN" sz="1200" dirty="0" smtClean="0">
                <a:solidFill>
                  <a:schemeClr val="bg1"/>
                </a:solidFill>
              </a:rPr>
              <a:t>经济效益</a:t>
            </a:r>
            <a:endParaRPr lang="en-US" altLang="zh-CN" sz="1200" dirty="0">
              <a:solidFill>
                <a:schemeClr val="bg1"/>
              </a:solidFill>
            </a:endParaRPr>
          </a:p>
        </p:txBody>
      </p:sp>
      <p:sp>
        <p:nvSpPr>
          <p:cNvPr id="16" name="Title 1"/>
          <p:cNvSpPr txBox="1"/>
          <p:nvPr/>
        </p:nvSpPr>
        <p:spPr>
          <a:xfrm>
            <a:off x="857885" y="200025"/>
            <a:ext cx="269113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其他</a:t>
            </a:r>
            <a:r>
              <a:rPr lang="zh-CN" altLang="en-US" sz="1800" b="1" dirty="0" smtClean="0">
                <a:latin typeface="微软雅黑" panose="020B0503020204020204" pitchFamily="34" charset="-122"/>
                <a:ea typeface="微软雅黑" panose="020B0503020204020204" pitchFamily="34" charset="-122"/>
              </a:rPr>
              <a:t>价值</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6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1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6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1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6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1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p>
        </p:txBody>
      </p:sp>
      <p:sp>
        <p:nvSpPr>
          <p:cNvPr id="23" name="Text Placeholder 4"/>
          <p:cNvSpPr txBox="1"/>
          <p:nvPr/>
        </p:nvSpPr>
        <p:spPr>
          <a:xfrm>
            <a:off x="1239048" y="2010992"/>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04</a:t>
            </a:r>
            <a:endParaRPr lang="en-GB" sz="5400" dirty="0">
              <a:solidFill>
                <a:schemeClr val="bg1"/>
              </a:solidFill>
              <a:latin typeface="Impact" panose="020B0806030902050204" pitchFamily="34" charset="0"/>
              <a:ea typeface="微软雅黑" panose="020B0503020204020204" pitchFamily="34" charset="-122"/>
            </a:endParaRPr>
          </a:p>
        </p:txBody>
      </p:sp>
      <p:sp>
        <p:nvSpPr>
          <p:cNvPr id="24" name="TextBox 23"/>
          <p:cNvSpPr txBox="1"/>
          <p:nvPr/>
        </p:nvSpPr>
        <p:spPr>
          <a:xfrm>
            <a:off x="3203848" y="2207757"/>
            <a:ext cx="3746341" cy="68480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篮球文化建设</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5"/>
          <p:cNvSpPr>
            <a:spLocks noEditPoints="1"/>
          </p:cNvSpPr>
          <p:nvPr/>
        </p:nvSpPr>
        <p:spPr bwMode="auto">
          <a:xfrm>
            <a:off x="827405" y="1505585"/>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24"/>
                                        </p:tgtEl>
                                        <p:attrNameLst>
                                          <p:attrName>style.visibility</p:attrName>
                                        </p:attrNameLst>
                                      </p:cBhvr>
                                      <p:to>
                                        <p:strVal val="visible"/>
                                      </p:to>
                                    </p:set>
                                    <p:animEffect transition="in" filter="wipe(left)">
                                      <p:cBhvr>
                                        <p:cTn id="17" dur="200"/>
                                        <p:tgtEl>
                                          <p:spTgt spid="24"/>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24"/>
                                        </p:tgtEl>
                                      </p:cBhvr>
                                      <p:to x="80000" y="100000"/>
                                    </p:animScale>
                                    <p:anim by="(#ppt_w*0.10)" calcmode="lin" valueType="num">
                                      <p:cBhvr>
                                        <p:cTn id="20" dur="50" autoRev="1" fill="hold">
                                          <p:stCondLst>
                                            <p:cond delay="0"/>
                                          </p:stCondLst>
                                        </p:cTn>
                                        <p:tgtEl>
                                          <p:spTgt spid="24"/>
                                        </p:tgtEl>
                                        <p:attrNameLst>
                                          <p:attrName>ppt_x</p:attrName>
                                        </p:attrNameLst>
                                      </p:cBhvr>
                                    </p:anim>
                                    <p:anim by="(-#ppt_w*0.10)" calcmode="lin" valueType="num">
                                      <p:cBhvr>
                                        <p:cTn id="21" dur="50" autoRev="1" fill="hold">
                                          <p:stCondLst>
                                            <p:cond delay="0"/>
                                          </p:stCondLst>
                                        </p:cTn>
                                        <p:tgtEl>
                                          <p:spTgt spid="24"/>
                                        </p:tgtEl>
                                        <p:attrNameLst>
                                          <p:attrName>ppt_y</p:attrName>
                                        </p:attrNameLst>
                                      </p:cBhvr>
                                    </p:anim>
                                    <p:animRot by="-480000">
                                      <p:cBhvr>
                                        <p:cTn id="22" dur="50"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rPr>
              <a:t>方式</a:t>
            </a:r>
            <a:r>
              <a:rPr lang="zh-CN" altLang="en-US" sz="1400" b="1" dirty="0" smtClean="0">
                <a:solidFill>
                  <a:schemeClr val="bg1"/>
                </a:solidFill>
                <a:latin typeface="微软雅黑" panose="020B0503020204020204" pitchFamily="34" charset="-122"/>
                <a:ea typeface="微软雅黑" panose="020B0503020204020204" pitchFamily="34" charset="-122"/>
              </a:rPr>
              <a:t>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6"/>
          <p:cNvSpPr txBox="1"/>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zh-CN" sz="1050" dirty="0" smtClean="0"/>
              <a:t>竞技（职业）篮球文化的建设</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方式二</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Text Placeholder 5"/>
          <p:cNvSpPr txBox="1"/>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方式四</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5" name="Text Placeholder 6"/>
          <p:cNvSpPr txBox="1"/>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群众（业余）篮球文化的建设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学校（青少年）篮球文化的建设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篮球俱乐部文化的建设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方式三</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篮球文化建设</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2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7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7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2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7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2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7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2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7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2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7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2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7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2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7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2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10" grpId="0" bldLvl="0" animBg="1"/>
      <p:bldP spid="11" grpId="0" bldLvl="0" animBg="1"/>
      <p:bldP spid="12" grpId="0" bldLvl="0" animBg="1"/>
      <p:bldP spid="21" grpId="0" build="p"/>
      <p:bldP spid="22" grpId="0" build="p"/>
      <p:bldP spid="23" grpId="0"/>
      <p:bldP spid="24" grpId="0"/>
      <p:bldP spid="25" grpId="0"/>
      <p:bldP spid="26" grpId="0"/>
      <p:bldP spid="27" grpId="0"/>
      <p:bldP spid="29" grpId="0"/>
      <p:bldP spid="30" grpId="0" bldLvl="0" animBg="1"/>
      <p:bldP spid="32" grpId="0" bldLvl="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p>
        </p:txBody>
      </p:sp>
      <p:sp>
        <p:nvSpPr>
          <p:cNvPr id="23" name="Text Placeholder 4"/>
          <p:cNvSpPr txBox="1"/>
          <p:nvPr/>
        </p:nvSpPr>
        <p:spPr>
          <a:xfrm>
            <a:off x="1169670" y="2009775"/>
            <a:ext cx="1352550" cy="108013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05</a:t>
            </a:r>
            <a:endParaRPr lang="en-GB" sz="5400" dirty="0">
              <a:solidFill>
                <a:schemeClr val="bg1"/>
              </a:solidFill>
              <a:latin typeface="Impact" panose="020B0806030902050204" pitchFamily="34" charset="0"/>
              <a:ea typeface="微软雅黑" panose="020B0503020204020204" pitchFamily="34" charset="-122"/>
            </a:endParaRPr>
          </a:p>
        </p:txBody>
      </p:sp>
      <p:sp>
        <p:nvSpPr>
          <p:cNvPr id="24" name="TextBox 23"/>
          <p:cNvSpPr txBox="1"/>
          <p:nvPr/>
        </p:nvSpPr>
        <p:spPr>
          <a:xfrm>
            <a:off x="3014981" y="2229485"/>
            <a:ext cx="3861276" cy="68480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结语</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5"/>
          <p:cNvSpPr>
            <a:spLocks noEditPoints="1"/>
          </p:cNvSpPr>
          <p:nvPr/>
        </p:nvSpPr>
        <p:spPr bwMode="auto">
          <a:xfrm>
            <a:off x="827405" y="1505585"/>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24"/>
                                        </p:tgtEl>
                                        <p:attrNameLst>
                                          <p:attrName>style.visibility</p:attrName>
                                        </p:attrNameLst>
                                      </p:cBhvr>
                                      <p:to>
                                        <p:strVal val="visible"/>
                                      </p:to>
                                    </p:set>
                                    <p:animEffect transition="in" filter="wipe(left)">
                                      <p:cBhvr>
                                        <p:cTn id="17" dur="200"/>
                                        <p:tgtEl>
                                          <p:spTgt spid="24"/>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24"/>
                                        </p:tgtEl>
                                      </p:cBhvr>
                                      <p:to x="80000" y="100000"/>
                                    </p:animScale>
                                    <p:anim by="(#ppt_w*0.10)" calcmode="lin" valueType="num">
                                      <p:cBhvr>
                                        <p:cTn id="20" dur="50" autoRev="1" fill="hold">
                                          <p:stCondLst>
                                            <p:cond delay="0"/>
                                          </p:stCondLst>
                                        </p:cTn>
                                        <p:tgtEl>
                                          <p:spTgt spid="24"/>
                                        </p:tgtEl>
                                        <p:attrNameLst>
                                          <p:attrName>ppt_x</p:attrName>
                                        </p:attrNameLst>
                                      </p:cBhvr>
                                    </p:anim>
                                    <p:anim by="(-#ppt_w*0.10)" calcmode="lin" valueType="num">
                                      <p:cBhvr>
                                        <p:cTn id="21" dur="50" autoRev="1" fill="hold">
                                          <p:stCondLst>
                                            <p:cond delay="0"/>
                                          </p:stCondLst>
                                        </p:cTn>
                                        <p:tgtEl>
                                          <p:spTgt spid="24"/>
                                        </p:tgtEl>
                                        <p:attrNameLst>
                                          <p:attrName>ppt_y</p:attrName>
                                        </p:attrNameLst>
                                      </p:cBhvr>
                                    </p:anim>
                                    <p:animRot by="-480000">
                                      <p:cBhvr>
                                        <p:cTn id="22" dur="50"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979876" cy="131555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p:nvPr/>
        </p:nvSpPr>
        <p:spPr>
          <a:xfrm>
            <a:off x="2267744" y="3363838"/>
            <a:ext cx="4796980" cy="1152128"/>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400" dirty="0" smtClean="0">
                <a:solidFill>
                  <a:schemeClr val="bg1"/>
                </a:solidFill>
              </a:rPr>
              <a:t>篮球文化博大精深，还值得好好研究。发展篮球文化应该从篮球文化的制度、精神、</a:t>
            </a:r>
            <a:r>
              <a:rPr lang="zh-CN" altLang="zh-CN" sz="1400" dirty="0" smtClean="0">
                <a:solidFill>
                  <a:schemeClr val="bg1"/>
                </a:solidFill>
              </a:rPr>
              <a:t>物</a:t>
            </a:r>
            <a:r>
              <a:rPr lang="zh-CN" altLang="en-US" sz="1400" dirty="0" smtClean="0">
                <a:solidFill>
                  <a:schemeClr val="bg1"/>
                </a:solidFill>
              </a:rPr>
              <a:t>质</a:t>
            </a:r>
            <a:r>
              <a:rPr lang="zh-CN" altLang="zh-CN" sz="1400" dirty="0" smtClean="0">
                <a:solidFill>
                  <a:schemeClr val="bg1"/>
                </a:solidFill>
              </a:rPr>
              <a:t>的</a:t>
            </a:r>
            <a:r>
              <a:rPr lang="zh-CN" altLang="zh-CN" sz="1400" dirty="0" smtClean="0">
                <a:solidFill>
                  <a:schemeClr val="bg1"/>
                </a:solidFill>
              </a:rPr>
              <a:t>层面深入细致的分析，以提高竞赛水平为核心，以</a:t>
            </a:r>
            <a:r>
              <a:rPr lang="zh-CN" altLang="zh-CN" sz="1400" dirty="0" smtClean="0">
                <a:solidFill>
                  <a:schemeClr val="bg1"/>
                </a:solidFill>
              </a:rPr>
              <a:t>加强后备</a:t>
            </a:r>
            <a:r>
              <a:rPr lang="zh-CN" altLang="zh-CN" sz="1400" dirty="0" smtClean="0">
                <a:solidFill>
                  <a:schemeClr val="bg1"/>
                </a:solidFill>
              </a:rPr>
              <a:t>人才培养、促进篮球运动的普及，抓好职业联赛为手段，以中国优秀传统文化为精神动力，构建中国特色的篮球文化。促进中国篮球运动持续、健康、快速发展。</a:t>
            </a:r>
            <a:endParaRPr lang="zh-CN" altLang="zh-CN" sz="1400" dirty="0">
              <a:solidFill>
                <a:schemeClr val="bg1"/>
              </a:solidFill>
            </a:endParaRPr>
          </a:p>
        </p:txBody>
      </p:sp>
      <p:sp>
        <p:nvSpPr>
          <p:cNvPr id="17" name="Text Placeholder 3"/>
          <p:cNvSpPr txBox="1"/>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b="1" dirty="0" smtClean="0">
                <a:solidFill>
                  <a:schemeClr val="bg1"/>
                </a:solidFill>
                <a:latin typeface="微软雅黑" panose="020B0503020204020204" pitchFamily="34" charset="-122"/>
                <a:ea typeface="微软雅黑" panose="020B0503020204020204" pitchFamily="34" charset="-122"/>
              </a:rPr>
              <a:t>努力</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奋斗</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向上</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坚持</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进取</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Title 1"/>
          <p:cNvSpPr txBox="1"/>
          <p:nvPr/>
        </p:nvSpPr>
        <p:spPr>
          <a:xfrm>
            <a:off x="857885" y="200025"/>
            <a:ext cx="28067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结语</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3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3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300"/>
                                        <p:tgtEl>
                                          <p:spTgt spid="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300"/>
                                        <p:tgtEl>
                                          <p:spTgt spid="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300"/>
                                        <p:tgtEl>
                                          <p:spTgt spid="3"/>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500"/>
                            </p:stCondLst>
                            <p:childTnLst>
                              <p:par>
                                <p:cTn id="66" presetID="53" presetClass="entr" presetSubtype="52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anim calcmode="lin" valueType="num">
                                      <p:cBhvr>
                                        <p:cTn id="71" dur="500" fill="hold"/>
                                        <p:tgtEl>
                                          <p:spTgt spid="12"/>
                                        </p:tgtEl>
                                        <p:attrNameLst>
                                          <p:attrName>ppt_x</p:attrName>
                                        </p:attrNameLst>
                                      </p:cBhvr>
                                      <p:tavLst>
                                        <p:tav tm="0">
                                          <p:val>
                                            <p:fltVal val="0.5"/>
                                          </p:val>
                                        </p:tav>
                                        <p:tav tm="100000">
                                          <p:val>
                                            <p:strVal val="#ppt_x"/>
                                          </p:val>
                                        </p:tav>
                                      </p:tavLst>
                                    </p:anim>
                                    <p:anim calcmode="lin" valueType="num">
                                      <p:cBhvr>
                                        <p:cTn id="72" dur="500" fill="hold"/>
                                        <p:tgtEl>
                                          <p:spTgt spid="12"/>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fltVal val="0.5"/>
                                          </p:val>
                                        </p:tav>
                                        <p:tav tm="100000">
                                          <p:val>
                                            <p:strVal val="#ppt_x"/>
                                          </p:val>
                                        </p:tav>
                                      </p:tavLst>
                                    </p:anim>
                                    <p:anim calcmode="lin" valueType="num">
                                      <p:cBhvr>
                                        <p:cTn id="79" dur="500" fill="hold"/>
                                        <p:tgtEl>
                                          <p:spTgt spid="16"/>
                                        </p:tgtEl>
                                        <p:attrNameLst>
                                          <p:attrName>ppt_y</p:attrName>
                                        </p:attrNameLst>
                                      </p:cBhvr>
                                      <p:tavLst>
                                        <p:tav tm="0">
                                          <p:val>
                                            <p:fltVal val="0.5"/>
                                          </p:val>
                                        </p:tav>
                                        <p:tav tm="100000">
                                          <p:val>
                                            <p:strVal val="#ppt_y"/>
                                          </p:val>
                                        </p:tav>
                                      </p:tavLst>
                                    </p:anim>
                                  </p:childTnLst>
                                </p:cTn>
                              </p:par>
                            </p:childTnLst>
                          </p:cTn>
                        </p:par>
                        <p:par>
                          <p:cTn id="80" fill="hold">
                            <p:stCondLst>
                              <p:cond delay="600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33"/>
                                        </p:tgtEl>
                                        <p:attrNameLst>
                                          <p:attrName>ppt_y</p:attrName>
                                        </p:attrNameLst>
                                      </p:cBhvr>
                                      <p:tavLst>
                                        <p:tav tm="0">
                                          <p:val>
                                            <p:strVal val="#ppt_y"/>
                                          </p:val>
                                        </p:tav>
                                        <p:tav tm="100000">
                                          <p:val>
                                            <p:strVal val="#ppt_y"/>
                                          </p:val>
                                        </p:tav>
                                      </p:tavLst>
                                    </p:anim>
                                    <p:anim calcmode="lin" valueType="num">
                                      <p:cBhvr>
                                        <p:cTn id="85"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6"/>
          <p:cNvSpPr/>
          <p:nvPr/>
        </p:nvSpPr>
        <p:spPr>
          <a:xfrm>
            <a:off x="0" y="1851572"/>
            <a:ext cx="9144000" cy="1509461"/>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latin typeface="微软雅黑" panose="020B0503020204020204" pitchFamily="34" charset="-122"/>
              <a:ea typeface="微软雅黑" panose="020B0503020204020204" pitchFamily="34" charset="-122"/>
            </a:endParaRPr>
          </a:p>
        </p:txBody>
      </p:sp>
      <p:sp>
        <p:nvSpPr>
          <p:cNvPr id="24" name="Text Placeholder 12"/>
          <p:cNvSpPr txBox="1"/>
          <p:nvPr/>
        </p:nvSpPr>
        <p:spPr>
          <a:xfrm>
            <a:off x="1403648" y="2154499"/>
            <a:ext cx="6830060" cy="903605"/>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smtClean="0">
                <a:solidFill>
                  <a:schemeClr val="bg1"/>
                </a:solidFill>
                <a:latin typeface="微软雅黑" panose="020B0503020204020204" pitchFamily="34" charset="-122"/>
                <a:ea typeface="微软雅黑" panose="020B0503020204020204" pitchFamily="34" charset="-122"/>
              </a:rPr>
              <a:t>谢谢！</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7" name="Shape 35"/>
          <p:cNvSpPr/>
          <p:nvPr/>
        </p:nvSpPr>
        <p:spPr>
          <a:xfrm>
            <a:off x="0" y="1851670"/>
            <a:ext cx="9144000" cy="100258"/>
          </a:xfrm>
          <a:prstGeom prst="rect">
            <a:avLst/>
          </a:prstGeom>
          <a:solidFill>
            <a:srgbClr val="DCDEE0"/>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
                                            <p:txEl>
                                              <p:pRg st="0" end="0"/>
                                            </p:txEl>
                                          </p:spTgt>
                                        </p:tgtEl>
                                        <p:attrNameLst>
                                          <p:attrName>style.visibility</p:attrName>
                                        </p:attrNameLst>
                                      </p:cBhvr>
                                      <p:to>
                                        <p:strVal val="visible"/>
                                      </p:to>
                                    </p:set>
                                    <p:anim calcmode="lin" valueType="num">
                                      <p:cBhvr>
                                        <p:cTn id="15" dur="500" fill="hold"/>
                                        <p:tgtEl>
                                          <p:spTgt spid="2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2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uild="allAtOnce"/>
      <p:bldP spid="2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4"/>
          <p:cNvSpPr txBox="1"/>
          <p:nvPr/>
        </p:nvSpPr>
        <p:spPr>
          <a:xfrm>
            <a:off x="1259632" y="954868"/>
            <a:ext cx="2256285" cy="24873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bg1"/>
                </a:solidFill>
                <a:latin typeface="微软雅黑" panose="020B0503020204020204" pitchFamily="34" charset="-122"/>
                <a:ea typeface="微软雅黑" panose="020B0503020204020204" pitchFamily="34" charset="-122"/>
              </a:rPr>
              <a:t>目录</a:t>
            </a:r>
            <a:endParaRPr lang="en-GB" altLang="zh-CN" sz="16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303720" y="1410434"/>
            <a:ext cx="65527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59632" y="1923678"/>
            <a:ext cx="466794"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01</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27" name="直接连接符 26"/>
          <p:cNvCxnSpPr/>
          <p:nvPr/>
        </p:nvCxnSpPr>
        <p:spPr>
          <a:xfrm>
            <a:off x="1784628" y="2002575"/>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59632" y="3036623"/>
            <a:ext cx="513282"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03</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34" name="直接连接符 33"/>
          <p:cNvCxnSpPr/>
          <p:nvPr/>
        </p:nvCxnSpPr>
        <p:spPr>
          <a:xfrm>
            <a:off x="1784628" y="3115520"/>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59632" y="2477270"/>
            <a:ext cx="503664"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02</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37" name="直接连接符 36"/>
          <p:cNvCxnSpPr/>
          <p:nvPr/>
        </p:nvCxnSpPr>
        <p:spPr>
          <a:xfrm>
            <a:off x="1784628" y="2556167"/>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59632" y="3663253"/>
            <a:ext cx="503664"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04</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40" name="直接连接符 39"/>
          <p:cNvCxnSpPr/>
          <p:nvPr/>
        </p:nvCxnSpPr>
        <p:spPr>
          <a:xfrm>
            <a:off x="1784628" y="3742150"/>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59632" y="4145315"/>
            <a:ext cx="514885"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05</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43" name="直接连接符 42"/>
          <p:cNvCxnSpPr/>
          <p:nvPr/>
        </p:nvCxnSpPr>
        <p:spPr>
          <a:xfrm>
            <a:off x="1784628" y="4224212"/>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4"/>
          <p:cNvSpPr txBox="1"/>
          <p:nvPr/>
        </p:nvSpPr>
        <p:spPr>
          <a:xfrm>
            <a:off x="1903095" y="2041244"/>
            <a:ext cx="253137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smtClean="0">
                <a:solidFill>
                  <a:schemeClr val="bg1"/>
                </a:solidFill>
                <a:latin typeface="微软雅黑" panose="020B0503020204020204" pitchFamily="34" charset="-122"/>
                <a:ea typeface="微软雅黑" panose="020B0503020204020204" pitchFamily="34" charset="-122"/>
              </a:rPr>
              <a:t>篮球文化概念</a:t>
            </a:r>
            <a:endParaRPr lang="en-GB" sz="18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903095" y="3112770"/>
            <a:ext cx="4436745" cy="306705"/>
            <a:chOff x="1902932" y="3112768"/>
            <a:chExt cx="3970292" cy="306705"/>
          </a:xfrm>
        </p:grpSpPr>
        <p:sp>
          <p:nvSpPr>
            <p:cNvPr id="17" name="Text Placeholder 4"/>
            <p:cNvSpPr txBox="1"/>
            <p:nvPr/>
          </p:nvSpPr>
          <p:spPr>
            <a:xfrm>
              <a:off x="1902932" y="3154397"/>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rPr>
                <a:t>篮球</a:t>
              </a:r>
              <a:r>
                <a:rPr lang="zh-CN" altLang="zh-CN" sz="1800" b="1" dirty="0" smtClean="0">
                  <a:solidFill>
                    <a:schemeClr val="bg1"/>
                  </a:solidFill>
                  <a:latin typeface="微软雅黑" panose="020B0503020204020204" pitchFamily="34" charset="-122"/>
                  <a:ea typeface="微软雅黑" panose="020B0503020204020204" pitchFamily="34" charset="-122"/>
                </a:rPr>
                <a:t>文化的价值</a:t>
              </a:r>
              <a:endParaRPr lang="en-GB" altLang="en-US" sz="1800" b="1" dirty="0">
                <a:solidFill>
                  <a:schemeClr val="bg1"/>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5463014" y="3112768"/>
              <a:ext cx="410210" cy="306705"/>
            </a:xfrm>
            <a:prstGeom prst="rect">
              <a:avLst/>
            </a:prstGeom>
            <a:noFill/>
          </p:spPr>
          <p:txBody>
            <a:bodyPr wrap="square" rtlCol="0">
              <a:spAutoFit/>
            </a:bodyPr>
            <a:lstStyle/>
            <a:p>
              <a:endParaRPr lang="en-US" sz="1400" dirty="0">
                <a:solidFill>
                  <a:schemeClr val="bg1"/>
                </a:solidFill>
                <a:latin typeface="Impact" panose="020B0806030902050204" pitchFamily="34" charset="0"/>
                <a:ea typeface="微软雅黑" panose="020B0503020204020204" pitchFamily="34" charset="-122"/>
              </a:endParaRPr>
            </a:p>
          </p:txBody>
        </p:sp>
      </p:grpSp>
      <p:grpSp>
        <p:nvGrpSpPr>
          <p:cNvPr id="5" name="组合 4"/>
          <p:cNvGrpSpPr/>
          <p:nvPr/>
        </p:nvGrpSpPr>
        <p:grpSpPr>
          <a:xfrm>
            <a:off x="1903095" y="2555875"/>
            <a:ext cx="4436745" cy="306705"/>
            <a:chOff x="1902932" y="2555955"/>
            <a:chExt cx="3995692" cy="306705"/>
          </a:xfrm>
        </p:grpSpPr>
        <p:sp>
          <p:nvSpPr>
            <p:cNvPr id="14" name="Text Placeholder 4"/>
            <p:cNvSpPr txBox="1"/>
            <p:nvPr/>
          </p:nvSpPr>
          <p:spPr>
            <a:xfrm>
              <a:off x="1902932" y="2594580"/>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sym typeface="+mn-ea"/>
                </a:rPr>
                <a:t>篮球</a:t>
              </a:r>
              <a:r>
                <a:rPr lang="zh-CN" altLang="zh-CN" sz="1800" b="1" dirty="0" smtClean="0">
                  <a:solidFill>
                    <a:schemeClr val="bg1"/>
                  </a:solidFill>
                  <a:latin typeface="微软雅黑" panose="020B0503020204020204" pitchFamily="34" charset="-122"/>
                  <a:ea typeface="微软雅黑" panose="020B0503020204020204" pitchFamily="34" charset="-122"/>
                  <a:sym typeface="+mn-ea"/>
                </a:rPr>
                <a:t>运动</a:t>
              </a:r>
              <a:r>
                <a:rPr lang="zh-CN" altLang="zh-CN" sz="1800" b="1" dirty="0" smtClean="0">
                  <a:solidFill>
                    <a:schemeClr val="bg1"/>
                  </a:solidFill>
                  <a:latin typeface="微软雅黑" panose="020B0503020204020204" pitchFamily="34" charset="-122"/>
                  <a:ea typeface="微软雅黑" panose="020B0503020204020204" pitchFamily="34" charset="-122"/>
                  <a:sym typeface="+mn-ea"/>
                </a:rPr>
                <a:t>本质</a:t>
              </a:r>
              <a:endParaRPr lang="en-GB" altLang="en-US" sz="1800" b="1" dirty="0">
                <a:solidFill>
                  <a:schemeClr val="bg1"/>
                </a:solidFill>
                <a:latin typeface="微软雅黑" panose="020B0503020204020204" pitchFamily="34" charset="-122"/>
                <a:ea typeface="微软雅黑" panose="020B0503020204020204" pitchFamily="34" charset="-122"/>
                <a:sym typeface="+mn-ea"/>
              </a:endParaRPr>
            </a:p>
          </p:txBody>
        </p:sp>
        <p:sp>
          <p:nvSpPr>
            <p:cNvPr id="54" name="TextBox 53"/>
            <p:cNvSpPr txBox="1"/>
            <p:nvPr/>
          </p:nvSpPr>
          <p:spPr>
            <a:xfrm>
              <a:off x="5463014" y="2555955"/>
              <a:ext cx="435610" cy="306705"/>
            </a:xfrm>
            <a:prstGeom prst="rect">
              <a:avLst/>
            </a:prstGeom>
            <a:noFill/>
          </p:spPr>
          <p:txBody>
            <a:bodyPr wrap="square" rtlCol="0">
              <a:spAutoFit/>
            </a:bodyPr>
            <a:lstStyle/>
            <a:p>
              <a:endParaRPr lang="en-US" sz="1400" dirty="0">
                <a:solidFill>
                  <a:schemeClr val="bg1"/>
                </a:solidFill>
                <a:latin typeface="Impact" panose="020B0806030902050204" pitchFamily="34" charset="0"/>
                <a:ea typeface="微软雅黑" panose="020B0503020204020204" pitchFamily="34" charset="-122"/>
              </a:endParaRPr>
            </a:p>
          </p:txBody>
        </p:sp>
      </p:grpSp>
      <p:grpSp>
        <p:nvGrpSpPr>
          <p:cNvPr id="8" name="组合 7"/>
          <p:cNvGrpSpPr/>
          <p:nvPr/>
        </p:nvGrpSpPr>
        <p:grpSpPr>
          <a:xfrm>
            <a:off x="1903095" y="3684270"/>
            <a:ext cx="4436110" cy="306705"/>
            <a:chOff x="1902932" y="3684193"/>
            <a:chExt cx="4016012" cy="306705"/>
          </a:xfrm>
        </p:grpSpPr>
        <p:sp>
          <p:nvSpPr>
            <p:cNvPr id="20" name="Text Placeholder 4"/>
            <p:cNvSpPr txBox="1"/>
            <p:nvPr/>
          </p:nvSpPr>
          <p:spPr>
            <a:xfrm>
              <a:off x="1902932" y="3707525"/>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rPr>
                <a:t>篮球文化建设</a:t>
              </a:r>
              <a:endParaRPr lang="en-GB" altLang="zh-CN" sz="1800" b="1"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463014" y="3684193"/>
              <a:ext cx="455930" cy="306705"/>
            </a:xfrm>
            <a:prstGeom prst="rect">
              <a:avLst/>
            </a:prstGeom>
            <a:noFill/>
          </p:spPr>
          <p:txBody>
            <a:bodyPr wrap="square" rtlCol="0">
              <a:spAutoFit/>
            </a:bodyPr>
            <a:lstStyle/>
            <a:p>
              <a:endParaRPr lang="en-US" sz="1400" dirty="0">
                <a:solidFill>
                  <a:schemeClr val="bg1"/>
                </a:solidFill>
                <a:latin typeface="Impact" panose="020B0806030902050204" pitchFamily="34" charset="0"/>
                <a:ea typeface="微软雅黑" panose="020B0503020204020204" pitchFamily="34" charset="-122"/>
              </a:endParaRPr>
            </a:p>
          </p:txBody>
        </p:sp>
      </p:grpSp>
      <p:grpSp>
        <p:nvGrpSpPr>
          <p:cNvPr id="10" name="组合 9"/>
          <p:cNvGrpSpPr/>
          <p:nvPr/>
        </p:nvGrpSpPr>
        <p:grpSpPr>
          <a:xfrm>
            <a:off x="1903095" y="4224020"/>
            <a:ext cx="4436745" cy="306705"/>
            <a:chOff x="1902932" y="4224000"/>
            <a:chExt cx="4021727" cy="306705"/>
          </a:xfrm>
        </p:grpSpPr>
        <p:sp>
          <p:nvSpPr>
            <p:cNvPr id="23" name="Text Placeholder 4"/>
            <p:cNvSpPr txBox="1"/>
            <p:nvPr/>
          </p:nvSpPr>
          <p:spPr>
            <a:xfrm>
              <a:off x="1902932" y="4263089"/>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rPr>
                <a:t>结语</a:t>
              </a:r>
              <a:r>
                <a:rPr lang="zh-CN" altLang="zh-CN" sz="1800" dirty="0" smtClean="0"/>
                <a:t> </a:t>
              </a:r>
              <a:endParaRPr lang="en-GB" sz="1800" b="1"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463014" y="4224000"/>
              <a:ext cx="461645" cy="306705"/>
            </a:xfrm>
            <a:prstGeom prst="rect">
              <a:avLst/>
            </a:prstGeom>
            <a:noFill/>
          </p:spPr>
          <p:txBody>
            <a:bodyPr wrap="square" rtlCol="0">
              <a:spAutoFit/>
            </a:bodyPr>
            <a:lstStyle/>
            <a:p>
              <a:endParaRPr lang="zh-CN" altLang="en-US" sz="1400" dirty="0">
                <a:solidFill>
                  <a:schemeClr val="bg1"/>
                </a:solidFill>
                <a:latin typeface="Impact" panose="020B0806030902050204"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47"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 presetClass="entr" presetSubtype="8"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0-#ppt_w/2"/>
                                          </p:val>
                                        </p:tav>
                                        <p:tav tm="100000">
                                          <p:val>
                                            <p:strVal val="#ppt_x"/>
                                          </p:val>
                                        </p:tav>
                                      </p:tavLst>
                                    </p:anim>
                                    <p:anim calcmode="lin" valueType="num">
                                      <p:cBhvr additive="base">
                                        <p:cTn id="34" dur="500" fill="hold"/>
                                        <p:tgtEl>
                                          <p:spTgt spid="36"/>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1+#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47" presetClass="entr" presetSubtype="0"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2" presetClass="entr" presetSubtype="8"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0-#ppt_w/2"/>
                                          </p:val>
                                        </p:tav>
                                        <p:tav tm="100000">
                                          <p:val>
                                            <p:strVal val="#ppt_x"/>
                                          </p:val>
                                        </p:tav>
                                      </p:tavLst>
                                    </p:anim>
                                    <p:anim calcmode="lin" valueType="num">
                                      <p:cBhvr additive="base">
                                        <p:cTn id="49" dur="500" fill="hold"/>
                                        <p:tgtEl>
                                          <p:spTgt spid="33"/>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1+#ppt_w/2"/>
                                          </p:val>
                                        </p:tav>
                                        <p:tav tm="100000">
                                          <p:val>
                                            <p:strVal val="#ppt_x"/>
                                          </p:val>
                                        </p:tav>
                                      </p:tavLst>
                                    </p:anim>
                                    <p:anim calcmode="lin" valueType="num">
                                      <p:cBhvr additive="base">
                                        <p:cTn id="53" dur="500" fill="hold"/>
                                        <p:tgtEl>
                                          <p:spTgt spid="7"/>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47" presetClass="entr" presetSubtype="0" fill="hold"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anim calcmode="lin" valueType="num">
                                      <p:cBhvr>
                                        <p:cTn id="58" dur="1000" fill="hold"/>
                                        <p:tgtEl>
                                          <p:spTgt spid="40"/>
                                        </p:tgtEl>
                                        <p:attrNameLst>
                                          <p:attrName>ppt_x</p:attrName>
                                        </p:attrNameLst>
                                      </p:cBhvr>
                                      <p:tavLst>
                                        <p:tav tm="0">
                                          <p:val>
                                            <p:strVal val="#ppt_x"/>
                                          </p:val>
                                        </p:tav>
                                        <p:tav tm="100000">
                                          <p:val>
                                            <p:strVal val="#ppt_x"/>
                                          </p:val>
                                        </p:tav>
                                      </p:tavLst>
                                    </p:anim>
                                    <p:anim calcmode="lin" valueType="num">
                                      <p:cBhvr>
                                        <p:cTn id="59" dur="1000" fill="hold"/>
                                        <p:tgtEl>
                                          <p:spTgt spid="40"/>
                                        </p:tgtEl>
                                        <p:attrNameLst>
                                          <p:attrName>ppt_y</p:attrName>
                                        </p:attrNameLst>
                                      </p:cBhvr>
                                      <p:tavLst>
                                        <p:tav tm="0">
                                          <p:val>
                                            <p:strVal val="#ppt_y-.1"/>
                                          </p:val>
                                        </p:tav>
                                        <p:tav tm="100000">
                                          <p:val>
                                            <p:strVal val="#ppt_y"/>
                                          </p:val>
                                        </p:tav>
                                      </p:tavLst>
                                    </p:anim>
                                  </p:childTnLst>
                                </p:cTn>
                              </p:par>
                            </p:childTnLst>
                          </p:cTn>
                        </p:par>
                        <p:par>
                          <p:cTn id="60" fill="hold">
                            <p:stCondLst>
                              <p:cond delay="6500"/>
                            </p:stCondLst>
                            <p:childTnLst>
                              <p:par>
                                <p:cTn id="61" presetID="2" presetClass="entr" presetSubtype="8"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0-#ppt_w/2"/>
                                          </p:val>
                                        </p:tav>
                                        <p:tav tm="100000">
                                          <p:val>
                                            <p:strVal val="#ppt_x"/>
                                          </p:val>
                                        </p:tav>
                                      </p:tavLst>
                                    </p:anim>
                                    <p:anim calcmode="lin" valueType="num">
                                      <p:cBhvr additive="base">
                                        <p:cTn id="64" dur="500" fill="hold"/>
                                        <p:tgtEl>
                                          <p:spTgt spid="39"/>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1+#ppt_w/2"/>
                                          </p:val>
                                        </p:tav>
                                        <p:tav tm="100000">
                                          <p:val>
                                            <p:strVal val="#ppt_x"/>
                                          </p:val>
                                        </p:tav>
                                      </p:tavLst>
                                    </p:anim>
                                    <p:anim calcmode="lin" valueType="num">
                                      <p:cBhvr additive="base">
                                        <p:cTn id="68" dur="500" fill="hold"/>
                                        <p:tgtEl>
                                          <p:spTgt spid="8"/>
                                        </p:tgtEl>
                                        <p:attrNameLst>
                                          <p:attrName>ppt_y</p:attrName>
                                        </p:attrNameLst>
                                      </p:cBhvr>
                                      <p:tavLst>
                                        <p:tav tm="0">
                                          <p:val>
                                            <p:strVal val="#ppt_y"/>
                                          </p:val>
                                        </p:tav>
                                        <p:tav tm="100000">
                                          <p:val>
                                            <p:strVal val="#ppt_y"/>
                                          </p:val>
                                        </p:tav>
                                      </p:tavLst>
                                    </p:anim>
                                  </p:childTnLst>
                                </p:cTn>
                              </p:par>
                            </p:childTnLst>
                          </p:cTn>
                        </p:par>
                        <p:par>
                          <p:cTn id="69" fill="hold">
                            <p:stCondLst>
                              <p:cond delay="7000"/>
                            </p:stCondLst>
                            <p:childTnLst>
                              <p:par>
                                <p:cTn id="70" presetID="47" presetClass="entr" presetSubtype="0"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1000"/>
                                        <p:tgtEl>
                                          <p:spTgt spid="43"/>
                                        </p:tgtEl>
                                      </p:cBhvr>
                                    </p:animEffect>
                                    <p:anim calcmode="lin" valueType="num">
                                      <p:cBhvr>
                                        <p:cTn id="73" dur="1000" fill="hold"/>
                                        <p:tgtEl>
                                          <p:spTgt spid="43"/>
                                        </p:tgtEl>
                                        <p:attrNameLst>
                                          <p:attrName>ppt_x</p:attrName>
                                        </p:attrNameLst>
                                      </p:cBhvr>
                                      <p:tavLst>
                                        <p:tav tm="0">
                                          <p:val>
                                            <p:strVal val="#ppt_x"/>
                                          </p:val>
                                        </p:tav>
                                        <p:tav tm="100000">
                                          <p:val>
                                            <p:strVal val="#ppt_x"/>
                                          </p:val>
                                        </p:tav>
                                      </p:tavLst>
                                    </p:anim>
                                    <p:anim calcmode="lin" valueType="num">
                                      <p:cBhvr>
                                        <p:cTn id="74" dur="1000" fill="hold"/>
                                        <p:tgtEl>
                                          <p:spTgt spid="43"/>
                                        </p:tgtEl>
                                        <p:attrNameLst>
                                          <p:attrName>ppt_y</p:attrName>
                                        </p:attrNameLst>
                                      </p:cBhvr>
                                      <p:tavLst>
                                        <p:tav tm="0">
                                          <p:val>
                                            <p:strVal val="#ppt_y-.1"/>
                                          </p:val>
                                        </p:tav>
                                        <p:tav tm="100000">
                                          <p:val>
                                            <p:strVal val="#ppt_y"/>
                                          </p:val>
                                        </p:tav>
                                      </p:tavLst>
                                    </p:anim>
                                  </p:childTnLst>
                                </p:cTn>
                              </p:par>
                            </p:childTnLst>
                          </p:cTn>
                        </p:par>
                        <p:par>
                          <p:cTn id="75" fill="hold">
                            <p:stCondLst>
                              <p:cond delay="8000"/>
                            </p:stCondLst>
                            <p:childTnLst>
                              <p:par>
                                <p:cTn id="76" presetID="2" presetClass="entr" presetSubtype="8"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additive="base">
                                        <p:cTn id="78" dur="500" fill="hold"/>
                                        <p:tgtEl>
                                          <p:spTgt spid="42"/>
                                        </p:tgtEl>
                                        <p:attrNameLst>
                                          <p:attrName>ppt_x</p:attrName>
                                        </p:attrNameLst>
                                      </p:cBhvr>
                                      <p:tavLst>
                                        <p:tav tm="0">
                                          <p:val>
                                            <p:strVal val="0-#ppt_w/2"/>
                                          </p:val>
                                        </p:tav>
                                        <p:tav tm="100000">
                                          <p:val>
                                            <p:strVal val="#ppt_x"/>
                                          </p:val>
                                        </p:tav>
                                      </p:tavLst>
                                    </p:anim>
                                    <p:anim calcmode="lin" valueType="num">
                                      <p:cBhvr additive="base">
                                        <p:cTn id="79" dur="500" fill="hold"/>
                                        <p:tgtEl>
                                          <p:spTgt spid="42"/>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fill="hold"/>
                                        <p:tgtEl>
                                          <p:spTgt spid="10"/>
                                        </p:tgtEl>
                                        <p:attrNameLst>
                                          <p:attrName>ppt_x</p:attrName>
                                        </p:attrNameLst>
                                      </p:cBhvr>
                                      <p:tavLst>
                                        <p:tav tm="0">
                                          <p:val>
                                            <p:strVal val="1+#ppt_w/2"/>
                                          </p:val>
                                        </p:tav>
                                        <p:tav tm="100000">
                                          <p:val>
                                            <p:strVal val="#ppt_x"/>
                                          </p:val>
                                        </p:tav>
                                      </p:tavLst>
                                    </p:anim>
                                    <p:anim calcmode="lin" valueType="num">
                                      <p:cBhvr additive="base">
                                        <p:cTn id="8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3" grpId="0"/>
      <p:bldP spid="36" grpId="0"/>
      <p:bldP spid="39"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p>
        </p:txBody>
      </p:sp>
      <p:sp>
        <p:nvSpPr>
          <p:cNvPr id="4" name="Text Placeholder 4"/>
          <p:cNvSpPr txBox="1"/>
          <p:nvPr/>
        </p:nvSpPr>
        <p:spPr>
          <a:xfrm>
            <a:off x="1159038" y="2031947"/>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01</a:t>
            </a:r>
            <a:endParaRPr lang="en-GB" sz="5400" dirty="0">
              <a:solidFill>
                <a:schemeClr val="bg1"/>
              </a:solidFill>
              <a:latin typeface="Impact" panose="020B0806030902050204" pitchFamily="34" charset="0"/>
              <a:ea typeface="微软雅黑" panose="020B0503020204020204" pitchFamily="34" charset="-122"/>
            </a:endParaRPr>
          </a:p>
        </p:txBody>
      </p:sp>
      <p:sp>
        <p:nvSpPr>
          <p:cNvPr id="5" name="TextBox 4"/>
          <p:cNvSpPr txBox="1"/>
          <p:nvPr/>
        </p:nvSpPr>
        <p:spPr>
          <a:xfrm>
            <a:off x="2923540" y="2211705"/>
            <a:ext cx="4168740" cy="68389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篮球文化概念</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5"/>
          <p:cNvSpPr>
            <a:spLocks noEditPoints="1"/>
          </p:cNvSpPr>
          <p:nvPr/>
        </p:nvSpPr>
        <p:spPr bwMode="auto">
          <a:xfrm>
            <a:off x="827405" y="1508760"/>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200"/>
                                        <p:tgtEl>
                                          <p:spTgt spid="5"/>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5"/>
                                        </p:tgtEl>
                                      </p:cBhvr>
                                      <p:to x="80000" y="100000"/>
                                    </p:animScale>
                                    <p:anim by="(#ppt_w*0.10)" calcmode="lin" valueType="num">
                                      <p:cBhvr>
                                        <p:cTn id="20" dur="50" autoRev="1" fill="hold">
                                          <p:stCondLst>
                                            <p:cond delay="0"/>
                                          </p:stCondLst>
                                        </p:cTn>
                                        <p:tgtEl>
                                          <p:spTgt spid="5"/>
                                        </p:tgtEl>
                                        <p:attrNameLst>
                                          <p:attrName>ppt_x</p:attrName>
                                        </p:attrNameLst>
                                      </p:cBhvr>
                                    </p:anim>
                                    <p:anim by="(-#ppt_w*0.10)" calcmode="lin" valueType="num">
                                      <p:cBhvr>
                                        <p:cTn id="21" dur="50" autoRev="1" fill="hold">
                                          <p:stCondLst>
                                            <p:cond delay="0"/>
                                          </p:stCondLst>
                                        </p:cTn>
                                        <p:tgtEl>
                                          <p:spTgt spid="5"/>
                                        </p:tgtEl>
                                        <p:attrNameLst>
                                          <p:attrName>ppt_y</p:attrName>
                                        </p:attrNameLst>
                                      </p:cBhvr>
                                    </p:anim>
                                    <p:animRot by="-480000">
                                      <p:cBhvr>
                                        <p:cTn id="2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篮球文化概念</a:t>
            </a:r>
            <a:endParaRPr lang="en-GB" altLang="zh-CN" sz="1800" b="1" dirty="0">
              <a:latin typeface="微软雅黑" panose="020B0503020204020204" pitchFamily="34" charset="-122"/>
              <a:ea typeface="微软雅黑" panose="020B0503020204020204" pitchFamily="34" charset="-122"/>
            </a:endParaRPr>
          </a:p>
        </p:txBody>
      </p:sp>
      <p:sp>
        <p:nvSpPr>
          <p:cNvPr id="28" name="矩形 27"/>
          <p:cNvSpPr/>
          <p:nvPr/>
        </p:nvSpPr>
        <p:spPr>
          <a:xfrm>
            <a:off x="2843808" y="1347614"/>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篮球文化定义</a:t>
            </a:r>
            <a:endParaRPr lang="zh-CN" altLang="en-US" sz="1400" dirty="0">
              <a:latin typeface="微软雅黑" panose="020B0503020204020204" pitchFamily="34" charset="-122"/>
              <a:ea typeface="微软雅黑" panose="020B0503020204020204" pitchFamily="34" charset="-122"/>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400" dirty="0" smtClean="0">
                <a:latin typeface="微软雅黑" panose="020B0503020204020204" pitchFamily="34" charset="-122"/>
                <a:ea typeface="微软雅黑" panose="020B0503020204020204" pitchFamily="34" charset="-122"/>
              </a:rPr>
              <a:t>篮球文化</a:t>
            </a:r>
            <a:endParaRPr lang="zh-CN" altLang="en-US" sz="2400" dirty="0">
              <a:latin typeface="微软雅黑" panose="020B0503020204020204" pitchFamily="34" charset="-122"/>
              <a:ea typeface="微软雅黑" panose="020B0503020204020204" pitchFamily="34" charset="-122"/>
            </a:endParaRPr>
          </a:p>
        </p:txBody>
      </p:sp>
      <p:cxnSp>
        <p:nvCxnSpPr>
          <p:cNvPr id="31" name="直接箭头连接符 30"/>
          <p:cNvCxnSpPr>
            <a:stCxn id="30" idx="5"/>
            <a:endCxn id="28" idx="1"/>
          </p:cNvCxnSpPr>
          <p:nvPr/>
        </p:nvCxnSpPr>
        <p:spPr>
          <a:xfrm flipV="1">
            <a:off x="1837547" y="1767181"/>
            <a:ext cx="1006261" cy="65851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a:off x="2094075" y="2938753"/>
            <a:ext cx="752683" cy="14569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6261" cy="9921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8202"/>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latin typeface="微软雅黑" panose="020B0503020204020204" pitchFamily="34" charset="-122"/>
                <a:ea typeface="微软雅黑" panose="020B0503020204020204" pitchFamily="34" charset="-122"/>
              </a:rPr>
              <a:t>篮球</a:t>
            </a:r>
            <a:r>
              <a:rPr lang="zh-CN" altLang="zh-CN" sz="1000" dirty="0" smtClean="0">
                <a:solidFill>
                  <a:schemeClr val="bg1"/>
                </a:solidFill>
                <a:latin typeface="微软雅黑" panose="020B0503020204020204" pitchFamily="34" charset="-122"/>
                <a:ea typeface="微软雅黑" panose="020B0503020204020204" pitchFamily="34" charset="-122"/>
              </a:rPr>
              <a:t>文化属社会文化大范畴内的特殊社会现象。篮球文化的精髓是文化</a:t>
            </a:r>
            <a:r>
              <a:rPr lang="zh-CN" altLang="zh-CN" sz="1000" dirty="0" smtClean="0">
                <a:solidFill>
                  <a:schemeClr val="bg1"/>
                </a:solidFill>
                <a:latin typeface="微软雅黑" panose="020B0503020204020204" pitchFamily="34" charset="-122"/>
                <a:ea typeface="微软雅黑" panose="020B0503020204020204" pitchFamily="34" charset="-122"/>
              </a:rPr>
              <a:t>沉淀、高超技艺、人文景观等的形式与价值观念。</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8" y="2517020"/>
            <a:ext cx="5109617" cy="113485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篮球文化价值</a:t>
            </a:r>
            <a:endParaRPr lang="zh-CN" altLang="en-US" sz="1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3131840" y="2715766"/>
            <a:ext cx="4537095" cy="848311"/>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rPr>
              <a:t>篮球文化也是为篮球事业不断创新发展塑魂的系统工程中的基础环节。因此，在思考篮球文化这个领域时，要有开阔的视野和视角审视文化的本质含义；若离开了文化、体育及篮球本体的本质、特点、功能、规律及其制胜要素与其产生、发展过程的社会价值，难以用简单的语言和文字表述清楚。</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843808" y="3939902"/>
            <a:ext cx="5184576" cy="1008112"/>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35896" y="3723878"/>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篮球文化特点</a:t>
            </a:r>
            <a:endParaRPr lang="zh-CN" altLang="en-US" sz="14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139348" y="4229653"/>
            <a:ext cx="4537095" cy="648256"/>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rPr>
              <a:t>篮球文化是多元的，其价值也是多样的，特别是非物质的篮球文化随着物质文化的提升厦引起业内人士注目和深思。当代篮球文化大体上分为精神的、物质的或者说是有形与无形的两种。</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7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2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7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2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7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41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491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41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938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988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1038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ldLvl="0" animBg="1"/>
      <p:bldP spid="29" grpId="0" bldLvl="0" animBg="1"/>
      <p:bldP spid="30" grpId="0" bldLvl="0" animBg="1"/>
      <p:bldP spid="34" grpId="0"/>
      <p:bldP spid="34" grpId="1"/>
      <p:bldP spid="35" grpId="0" bldLvl="0" animBg="1"/>
      <p:bldP spid="36" grpId="0" bldLvl="0" animBg="1"/>
      <p:bldP spid="37" grpId="0"/>
      <p:bldP spid="37" grpId="1"/>
      <p:bldP spid="38" grpId="0" bldLvl="0" animBg="1"/>
      <p:bldP spid="39" grpId="0" bldLvl="0" animBg="1"/>
      <p:bldP spid="40" grpId="0"/>
      <p:bldP spid="4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p>
        </p:txBody>
      </p:sp>
      <p:sp>
        <p:nvSpPr>
          <p:cNvPr id="4" name="Text Placeholder 4"/>
          <p:cNvSpPr txBox="1"/>
          <p:nvPr/>
        </p:nvSpPr>
        <p:spPr>
          <a:xfrm>
            <a:off x="1159038" y="2031947"/>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02</a:t>
            </a:r>
            <a:endParaRPr lang="en-GB" sz="5400" dirty="0">
              <a:solidFill>
                <a:schemeClr val="bg1"/>
              </a:solidFill>
              <a:latin typeface="Impact" panose="020B0806030902050204" pitchFamily="34" charset="0"/>
              <a:ea typeface="微软雅黑" panose="020B0503020204020204" pitchFamily="34" charset="-122"/>
            </a:endParaRPr>
          </a:p>
        </p:txBody>
      </p:sp>
      <p:sp>
        <p:nvSpPr>
          <p:cNvPr id="5" name="TextBox 4"/>
          <p:cNvSpPr txBox="1"/>
          <p:nvPr/>
        </p:nvSpPr>
        <p:spPr>
          <a:xfrm>
            <a:off x="1187624" y="2283718"/>
            <a:ext cx="7092280" cy="684805"/>
          </a:xfrm>
          <a:prstGeom prst="rect">
            <a:avLst/>
          </a:prstGeom>
          <a:noFill/>
        </p:spPr>
        <p:txBody>
          <a:bodyPr wrap="square" lIns="68584" tIns="34291" rIns="68584" bIns="34291" rtlCol="0">
            <a:spAutoFit/>
          </a:bodyPr>
          <a:lstStyle/>
          <a:p>
            <a:pPr algn="r" eaLnBrk="0" hangingPunct="0"/>
            <a:r>
              <a:rPr lang="zh-CN" altLang="zh-CN"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篮球运动本质</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5"/>
          <p:cNvSpPr>
            <a:spLocks noEditPoints="1"/>
          </p:cNvSpPr>
          <p:nvPr/>
        </p:nvSpPr>
        <p:spPr bwMode="auto">
          <a:xfrm>
            <a:off x="827405" y="1508760"/>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200"/>
                                        <p:tgtEl>
                                          <p:spTgt spid="5"/>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5"/>
                                        </p:tgtEl>
                                      </p:cBhvr>
                                      <p:to x="80000" y="100000"/>
                                    </p:animScale>
                                    <p:anim by="(#ppt_w*0.10)" calcmode="lin" valueType="num">
                                      <p:cBhvr>
                                        <p:cTn id="20" dur="50" autoRev="1" fill="hold">
                                          <p:stCondLst>
                                            <p:cond delay="0"/>
                                          </p:stCondLst>
                                        </p:cTn>
                                        <p:tgtEl>
                                          <p:spTgt spid="5"/>
                                        </p:tgtEl>
                                        <p:attrNameLst>
                                          <p:attrName>ppt_x</p:attrName>
                                        </p:attrNameLst>
                                      </p:cBhvr>
                                    </p:anim>
                                    <p:anim by="(-#ppt_w*0.10)" calcmode="lin" valueType="num">
                                      <p:cBhvr>
                                        <p:cTn id="21" dur="50" autoRev="1" fill="hold">
                                          <p:stCondLst>
                                            <p:cond delay="0"/>
                                          </p:stCondLst>
                                        </p:cTn>
                                        <p:tgtEl>
                                          <p:spTgt spid="5"/>
                                        </p:tgtEl>
                                        <p:attrNameLst>
                                          <p:attrName>ppt_y</p:attrName>
                                        </p:attrNameLst>
                                      </p:cBhvr>
                                    </p:anim>
                                    <p:animRot by="-480000">
                                      <p:cBhvr>
                                        <p:cTn id="2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latin typeface="微软雅黑" panose="020B0503020204020204" pitchFamily="34" charset="-122"/>
                <a:ea typeface="微软雅黑" panose="020B0503020204020204" pitchFamily="34" charset="-122"/>
              </a:rPr>
              <a:t>国内外研究现状</a:t>
            </a: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1600" dirty="0" smtClean="0"/>
              <a:t>项目的发展性</a:t>
            </a:r>
            <a:endParaRPr lang="zh-CN" altLang="en-US" sz="1600" b="0" dirty="0">
              <a:solidFill>
                <a:schemeClr val="bg1"/>
              </a:solidFill>
            </a:endParaRPr>
          </a:p>
        </p:txBody>
      </p:sp>
      <p:sp>
        <p:nvSpPr>
          <p:cNvPr id="9" name="TextBox 8"/>
          <p:cNvSpPr txBox="1"/>
          <p:nvPr/>
        </p:nvSpPr>
        <p:spPr>
          <a:xfrm>
            <a:off x="1547664" y="1923678"/>
            <a:ext cx="2520280" cy="276998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zh-CN" sz="1200" dirty="0" smtClean="0">
                <a:solidFill>
                  <a:schemeClr val="bg1"/>
                </a:solidFill>
              </a:rPr>
              <a:t>篮球运动的发展是一个渐进的过程，是篮球运动诞生开始一个发展变化的过程，是篮球运动的形态连续不断变化的过程，篮球运动从“无”到“有”、从“小”变“大”、从“简”到“繁”、从“低级”向“高级”</a:t>
            </a:r>
            <a:r>
              <a:rPr lang="zh-CN" altLang="zh-CN" sz="1200" dirty="0" smtClean="0">
                <a:solidFill>
                  <a:schemeClr val="bg1"/>
                </a:solidFill>
              </a:rPr>
              <a:t>，在</a:t>
            </a:r>
            <a:r>
              <a:rPr lang="zh-CN" altLang="zh-CN" sz="1200" dirty="0" smtClean="0">
                <a:solidFill>
                  <a:schemeClr val="bg1"/>
                </a:solidFill>
              </a:rPr>
              <a:t>篮球运动的发展过程中即有数次量的变化，又有质的变化，在不断的量变一质变一新的量变一新的质变循环往复中发展。</a:t>
            </a:r>
            <a:endParaRPr lang="en-US" altLang="zh-CN" sz="1200" dirty="0">
              <a:solidFill>
                <a:schemeClr val="bg1"/>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3204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1600" dirty="0" smtClean="0"/>
              <a:t>需求的主导性</a:t>
            </a:r>
            <a:endParaRPr lang="zh-CN" altLang="en-US" sz="1600" b="0" dirty="0">
              <a:solidFill>
                <a:schemeClr val="bg1"/>
              </a:solidFill>
            </a:endParaRPr>
          </a:p>
        </p:txBody>
      </p:sp>
      <p:sp>
        <p:nvSpPr>
          <p:cNvPr id="16" name="TextBox 15"/>
          <p:cNvSpPr txBox="1"/>
          <p:nvPr/>
        </p:nvSpPr>
        <p:spPr>
          <a:xfrm>
            <a:off x="5220072" y="1851670"/>
            <a:ext cx="2448272" cy="273735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zh-CN" sz="1200" dirty="0" smtClean="0">
                <a:solidFill>
                  <a:schemeClr val="bg1"/>
                </a:solidFill>
              </a:rPr>
              <a:t>需求对于事物的发展具有主导作用。不同时期篮球运动的主体需求不同，篮球运动的本质与价值表现也不同。起源时期，人们追求的是一种游戏活动，参与游戏，获得快乐；进入奥运会时期，人们开始需求较高水平的竞技篮球，需求的提高引导篮球进入奥运会，向世人展示高水平的篮球竞赛，高强度下的对抗是这一时期篮球运动的特点，其本质为强对抗对抗比</a:t>
            </a:r>
            <a:r>
              <a:rPr lang="zh-CN" altLang="zh-CN" sz="1200" dirty="0" smtClean="0">
                <a:solidFill>
                  <a:schemeClr val="bg1"/>
                </a:solidFill>
              </a:rPr>
              <a:t>准</a:t>
            </a:r>
            <a:r>
              <a:rPr lang="zh-CN" altLang="en-US" sz="1200" dirty="0" smtClean="0">
                <a:solidFill>
                  <a:schemeClr val="bg1"/>
                </a:solidFill>
              </a:rPr>
              <a:t>。</a:t>
            </a:r>
            <a:endParaRPr lang="en-US" altLang="zh-CN" sz="12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0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800"/>
                            </p:stCondLst>
                            <p:childTnLst>
                              <p:par>
                                <p:cTn id="30" presetID="22"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2300"/>
                            </p:stCondLst>
                            <p:childTnLst>
                              <p:par>
                                <p:cTn id="34" presetID="22" presetClass="entr" presetSubtype="2"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bldLvl="0" animBg="1"/>
      <p:bldP spid="6" grpId="0" bldLvl="0" animBg="1"/>
      <p:bldP spid="8" grpId="0"/>
      <p:bldP spid="9" grpId="0"/>
      <p:bldP spid="11" grpId="0" bldLvl="0" animBg="1"/>
      <p:bldP spid="12" grpId="0" bldLvl="0" animBg="1"/>
      <p:bldP spid="13" grpId="0" bldLvl="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p>
        </p:txBody>
      </p:sp>
      <p:sp>
        <p:nvSpPr>
          <p:cNvPr id="4" name="Text Placeholder 4"/>
          <p:cNvSpPr txBox="1"/>
          <p:nvPr/>
        </p:nvSpPr>
        <p:spPr>
          <a:xfrm>
            <a:off x="1159038" y="2031947"/>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03</a:t>
            </a:r>
            <a:endParaRPr lang="en-GB" sz="5400" dirty="0">
              <a:solidFill>
                <a:schemeClr val="bg1"/>
              </a:solidFill>
              <a:latin typeface="Impact" panose="020B0806030902050204" pitchFamily="34" charset="0"/>
              <a:ea typeface="微软雅黑" panose="020B0503020204020204" pitchFamily="34" charset="-122"/>
            </a:endParaRPr>
          </a:p>
        </p:txBody>
      </p:sp>
      <p:sp>
        <p:nvSpPr>
          <p:cNvPr id="5" name="TextBox 4"/>
          <p:cNvSpPr txBox="1"/>
          <p:nvPr/>
        </p:nvSpPr>
        <p:spPr>
          <a:xfrm>
            <a:off x="3707904" y="2211710"/>
            <a:ext cx="4024724" cy="68480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篮球文化的价值</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5"/>
          <p:cNvSpPr>
            <a:spLocks noEditPoints="1"/>
          </p:cNvSpPr>
          <p:nvPr/>
        </p:nvSpPr>
        <p:spPr bwMode="auto">
          <a:xfrm>
            <a:off x="827405" y="1508760"/>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200"/>
                                        <p:tgtEl>
                                          <p:spTgt spid="5"/>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5"/>
                                        </p:tgtEl>
                                      </p:cBhvr>
                                      <p:to x="80000" y="100000"/>
                                    </p:animScale>
                                    <p:anim by="(#ppt_w*0.10)" calcmode="lin" valueType="num">
                                      <p:cBhvr>
                                        <p:cTn id="20" dur="50" autoRev="1" fill="hold">
                                          <p:stCondLst>
                                            <p:cond delay="0"/>
                                          </p:stCondLst>
                                        </p:cTn>
                                        <p:tgtEl>
                                          <p:spTgt spid="5"/>
                                        </p:tgtEl>
                                        <p:attrNameLst>
                                          <p:attrName>ppt_x</p:attrName>
                                        </p:attrNameLst>
                                      </p:cBhvr>
                                    </p:anim>
                                    <p:anim by="(-#ppt_w*0.10)" calcmode="lin" valueType="num">
                                      <p:cBhvr>
                                        <p:cTn id="21" dur="50" autoRev="1" fill="hold">
                                          <p:stCondLst>
                                            <p:cond delay="0"/>
                                          </p:stCondLst>
                                        </p:cTn>
                                        <p:tgtEl>
                                          <p:spTgt spid="5"/>
                                        </p:tgtEl>
                                        <p:attrNameLst>
                                          <p:attrName>ppt_y</p:attrName>
                                        </p:attrNameLst>
                                      </p:cBhvr>
                                    </p:anim>
                                    <p:animRot by="-480000">
                                      <p:cBhvr>
                                        <p:cTn id="2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131590"/>
            <a:ext cx="1746277" cy="1107996"/>
          </a:xfrm>
          <a:prstGeom prst="rect">
            <a:avLst/>
          </a:prstGeom>
          <a:noFill/>
        </p:spPr>
        <p:txBody>
          <a:bodyPr wrap="square" lIns="0" tIns="0" rIns="0" bIns="0" rtlCol="0">
            <a:spAutoFit/>
          </a:bodyPr>
          <a:lstStyle/>
          <a:p>
            <a:pPr algn="just">
              <a:lnSpc>
                <a:spcPct val="120000"/>
              </a:lnSpc>
            </a:pPr>
            <a:r>
              <a:rPr lang="zh-CN" altLang="zh-CN" sz="1000" dirty="0" smtClean="0"/>
              <a:t>世界通用的特殊身体语言。篮球运动是一种用人体与器械构成的运动语言，它可以学习与传授，可以交流与传播，它是世界范围内共有的一种文化</a:t>
            </a:r>
            <a:r>
              <a:rPr lang="zh-CN" altLang="zh-CN" sz="1000" dirty="0" smtClean="0"/>
              <a:t>现象</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339752" y="3921318"/>
            <a:ext cx="1746277" cy="721351"/>
          </a:xfrm>
          <a:prstGeom prst="rect">
            <a:avLst/>
          </a:prstGeom>
          <a:noFill/>
        </p:spPr>
        <p:txBody>
          <a:bodyPr wrap="square" lIns="0" tIns="0" rIns="0" bIns="0" rtlCol="0">
            <a:spAutoFit/>
          </a:bodyPr>
          <a:lstStyle/>
          <a:p>
            <a:pPr algn="just">
              <a:lnSpc>
                <a:spcPct val="120000"/>
              </a:lnSpc>
            </a:pPr>
            <a:r>
              <a:rPr lang="zh-CN" altLang="zh-CN" sz="1000" dirty="0" smtClean="0"/>
              <a:t>发展个性，塑造人格魅力。篮球比赛中的每一瞬间都要求个体必须做出正确的观察判断，独立果断地选择个人战术行动。</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707904" y="1059582"/>
            <a:ext cx="1746277" cy="1107996"/>
          </a:xfrm>
          <a:prstGeom prst="rect">
            <a:avLst/>
          </a:prstGeom>
          <a:noFill/>
        </p:spPr>
        <p:txBody>
          <a:bodyPr wrap="square" lIns="0" tIns="0" rIns="0" bIns="0" rtlCol="0">
            <a:spAutoFit/>
          </a:bodyPr>
          <a:lstStyle/>
          <a:p>
            <a:pPr algn="just">
              <a:lnSpc>
                <a:spcPct val="120000"/>
              </a:lnSpc>
            </a:pPr>
            <a:r>
              <a:rPr lang="zh-CN" altLang="zh-CN" sz="1000" dirty="0" smtClean="0"/>
              <a:t>讲求合作、创新及竞争。在篮球运动中，为了体现个人的价值，同伴之间、对手之间存在着激烈的竞争，而为了取得集体的胜利，同伴之间要密切配合、协同行动才能</a:t>
            </a:r>
            <a:r>
              <a:rPr lang="zh-CN" altLang="zh-CN" sz="1000" dirty="0" smtClean="0"/>
              <a:t>完成</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zh-CN" sz="1000" dirty="0" smtClean="0"/>
              <a:t>展现民族精神面貌、激发爱国热情。篮球比赛能振奋民族精神，激发爱国热情，增强民族自豪感、</a:t>
            </a:r>
            <a:r>
              <a:rPr lang="zh-CN" altLang="zh-CN" sz="1000" dirty="0" smtClean="0"/>
              <a:t>凝聚力</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414567" y="1310446"/>
            <a:ext cx="1746277" cy="536685"/>
          </a:xfrm>
          <a:prstGeom prst="rect">
            <a:avLst/>
          </a:prstGeom>
          <a:noFill/>
        </p:spPr>
        <p:txBody>
          <a:bodyPr wrap="square" lIns="0" tIns="0" rIns="0" bIns="0" rtlCol="0">
            <a:spAutoFit/>
          </a:bodyPr>
          <a:lstStyle/>
          <a:p>
            <a:pPr algn="just">
              <a:lnSpc>
                <a:spcPct val="120000"/>
              </a:lnSpc>
            </a:pPr>
            <a:r>
              <a:rPr lang="zh-CN" altLang="zh-CN" sz="1000" dirty="0" smtClean="0"/>
              <a:t>篮球比赛中的民族</a:t>
            </a:r>
            <a:r>
              <a:rPr lang="zh-CN" altLang="zh-CN" sz="1000" dirty="0" smtClean="0"/>
              <a:t>精神</a:t>
            </a:r>
            <a:r>
              <a:rPr lang="zh-CN" altLang="en-US" sz="1000" dirty="0" smtClean="0"/>
              <a:t>的</a:t>
            </a:r>
            <a:r>
              <a:rPr lang="zh-CN" altLang="zh-CN" sz="1000" dirty="0" smtClean="0"/>
              <a:t>意义</a:t>
            </a:r>
            <a:r>
              <a:rPr lang="zh-CN" altLang="zh-CN" sz="1000" dirty="0" smtClean="0"/>
              <a:t>远远超出比赛本身，体现了一定的社会文化价值。</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itle 1"/>
          <p:cNvSpPr txBox="1"/>
          <p:nvPr/>
        </p:nvSpPr>
        <p:spPr>
          <a:xfrm>
            <a:off x="857885" y="200025"/>
            <a:ext cx="2484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文化价值</a:t>
            </a:r>
            <a:endParaRPr lang="en-GB" alt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6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1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6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1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6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1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6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1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6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1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63688" y="1707654"/>
            <a:ext cx="1741450" cy="38243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篮球文化就是通过篮球动作技能来传承其文化的成果，运用“身教”和“言教”相结合的方式实现教育目的。</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Shape 2023"/>
          <p:cNvSpPr/>
          <p:nvPr/>
        </p:nvSpPr>
        <p:spPr>
          <a:xfrm>
            <a:off x="1763688" y="3075806"/>
            <a:ext cx="1741450" cy="364164"/>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zh-CN" sz="1000" dirty="0" smtClean="0">
                <a:solidFill>
                  <a:schemeClr val="tx1"/>
                </a:solidFill>
              </a:rPr>
              <a:t>它不仅是通过身体运动来体现其增强体质的显性教育功能，更重要是利用篮球运动的本质特征和规律来促进人的社会化进程。</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1" name="Shape 2025"/>
          <p:cNvSpPr/>
          <p:nvPr/>
        </p:nvSpPr>
        <p:spPr>
          <a:xfrm>
            <a:off x="5654872" y="1851670"/>
            <a:ext cx="1734500" cy="38243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zh-CN" sz="1000" dirty="0" smtClean="0">
                <a:solidFill>
                  <a:schemeClr val="tx1"/>
                </a:solidFill>
              </a:rPr>
              <a:t>篮球比赛具有将个体的社会行为进行规范化的教育</a:t>
            </a:r>
            <a:r>
              <a:rPr lang="zh-CN" altLang="zh-CN" sz="1000" dirty="0" smtClean="0">
                <a:solidFill>
                  <a:schemeClr val="tx1"/>
                </a:solidFill>
              </a:rPr>
              <a:t>功能</a:t>
            </a:r>
            <a:r>
              <a:rPr lang="zh-CN" altLang="en-US" sz="1000" dirty="0" smtClean="0">
                <a:solidFill>
                  <a:schemeClr val="tx1"/>
                </a:solidFill>
              </a:rPr>
              <a:t>。</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2" name="Shape 2026"/>
          <p:cNvSpPr/>
          <p:nvPr/>
        </p:nvSpPr>
        <p:spPr>
          <a:xfrm>
            <a:off x="5987765" y="1537860"/>
            <a:ext cx="1401999" cy="301211"/>
          </a:xfrm>
          <a:prstGeom prst="rect">
            <a:avLst/>
          </a:prstGeom>
          <a:ln w="12700">
            <a:miter lim="400000"/>
          </a:ln>
        </p:spPr>
        <p:txBody>
          <a:bodyPr lIns="0" tIns="0" rIns="0" bIns="0" anchor="ctr"/>
          <a:lstStyle>
            <a:lvl1pPr algn="r">
              <a:defRPr sz="3500">
                <a:solidFill>
                  <a:srgbClr val="53585F"/>
                </a:solidFill>
              </a:defRPr>
            </a:lvl1pPr>
          </a:lstStyle>
          <a:p>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13" name="Shape 2027"/>
          <p:cNvSpPr/>
          <p:nvPr/>
        </p:nvSpPr>
        <p:spPr>
          <a:xfrm>
            <a:off x="5652120" y="3219822"/>
            <a:ext cx="1734500" cy="36416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zh-CN" sz="1000" dirty="0" smtClean="0">
                <a:solidFill>
                  <a:schemeClr val="tx1"/>
                </a:solidFill>
              </a:rPr>
              <a:t>参加运动的每个人都要在比赛规则与社会规范的制约下进行活动，从而获得对现代社会生活方式的模拟与演练。</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4" name="Shape 2028"/>
          <p:cNvSpPr/>
          <p:nvPr/>
        </p:nvSpPr>
        <p:spPr>
          <a:xfrm>
            <a:off x="5987765" y="3011260"/>
            <a:ext cx="1401999" cy="301211"/>
          </a:xfrm>
          <a:prstGeom prst="rect">
            <a:avLst/>
          </a:prstGeom>
          <a:ln w="12700">
            <a:miter lim="400000"/>
          </a:ln>
        </p:spPr>
        <p:txBody>
          <a:bodyPr lIns="0" tIns="0" rIns="0" bIns="0" anchor="ctr"/>
          <a:lstStyle>
            <a:lvl1pPr algn="r">
              <a:defRPr sz="3500">
                <a:solidFill>
                  <a:srgbClr val="53585F"/>
                </a:solidFill>
              </a:defRPr>
            </a:lvl1pPr>
          </a:lstStyle>
          <a:p>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959225" y="2159000"/>
            <a:ext cx="1225550" cy="126111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3600" b="1" dirty="0" smtClean="0">
                <a:solidFill>
                  <a:schemeClr val="bg1"/>
                </a:solidFill>
                <a:latin typeface="微软雅黑" panose="020B0503020204020204" pitchFamily="34" charset="-122"/>
                <a:ea typeface="微软雅黑" panose="020B0503020204020204" pitchFamily="34" charset="-122"/>
              </a:rPr>
              <a:t>教育价值</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教育价值</a:t>
            </a:r>
            <a:endParaRPr 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2396377"/>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6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1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3150"/>
                            </p:stCondLst>
                            <p:childTnLst>
                              <p:par>
                                <p:cTn id="44" presetID="53" presetClass="entr" presetSubtype="16"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365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15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46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15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565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15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665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animBg="1"/>
      <p:bldP spid="9" grpId="0" animBg="1"/>
      <p:bldP spid="11" grpId="0" animBg="1"/>
      <p:bldP spid="12" grpId="0" animBg="1"/>
      <p:bldP spid="13" grpId="0" animBg="1"/>
      <p:bldP spid="14" grpId="0" animBg="1"/>
      <p:bldP spid="21" grpId="0" bldLvl="0" animBg="1"/>
      <p:bldP spid="26" grpId="0"/>
      <p:bldP spid="30" grpId="0" bldLvl="0" animBg="1"/>
      <p:bldP spid="32" grpId="0"/>
    </p:bldLst>
  </p:timing>
</p:sld>
</file>

<file path=ppt/theme/theme1.xml><?xml version="1.0" encoding="utf-8"?>
<a:theme xmlns:a="http://schemas.openxmlformats.org/drawingml/2006/main" name="Office 主题">
  <a:themeElements>
    <a:clrScheme name="自定义 201">
      <a:dk1>
        <a:sysClr val="windowText" lastClr="000000"/>
      </a:dk1>
      <a:lt1>
        <a:sysClr val="window" lastClr="FFFFFF"/>
      </a:lt1>
      <a:dk2>
        <a:srgbClr val="1F497D"/>
      </a:dk2>
      <a:lt2>
        <a:srgbClr val="EEECE1"/>
      </a:lt2>
      <a:accent1>
        <a:srgbClr val="2462AD"/>
      </a:accent1>
      <a:accent2>
        <a:srgbClr val="7F7F7F"/>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926</Words>
  <Application>Microsoft Office PowerPoint</Application>
  <PresentationFormat>全屏显示(16:9)</PresentationFormat>
  <Paragraphs>92</Paragraphs>
  <Slides>15</Slides>
  <Notes>15</Notes>
  <HiddenSlides>0</HiddenSlides>
  <MMClips>1</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李培俊</dc:creator>
  <cp:lastModifiedBy>微软用户</cp:lastModifiedBy>
  <cp:revision>175</cp:revision>
  <dcterms:created xsi:type="dcterms:W3CDTF">2015-12-11T17:46:00Z</dcterms:created>
  <dcterms:modified xsi:type="dcterms:W3CDTF">2019-05-30T07:44:45Z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