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mp3" ContentType="audio/mpe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21" r:id="rId2"/>
    <p:sldId id="314" r:id="rId3"/>
    <p:sldId id="316" r:id="rId4"/>
    <p:sldId id="414" r:id="rId5"/>
    <p:sldId id="415" r:id="rId6"/>
    <p:sldId id="416" r:id="rId7"/>
    <p:sldId id="417" r:id="rId8"/>
    <p:sldId id="262" r:id="rId9"/>
    <p:sldId id="418" r:id="rId10"/>
    <p:sldId id="287" r:id="rId11"/>
    <p:sldId id="317" r:id="rId12"/>
    <p:sldId id="420" r:id="rId13"/>
    <p:sldId id="318" r:id="rId14"/>
    <p:sldId id="267" r:id="rId15"/>
    <p:sldId id="423"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3F3F3"/>
    <a:srgbClr val="FDFDFD"/>
    <a:srgbClr val="D9D9D9"/>
    <a:srgbClr val="DCDE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94660" autoAdjust="0"/>
  </p:normalViewPr>
  <p:slideViewPr>
    <p:cSldViewPr>
      <p:cViewPr varScale="1">
        <p:scale>
          <a:sx n="119" d="100"/>
          <a:sy n="119" d="100"/>
        </p:scale>
        <p:origin x="-660" y="-90"/>
      </p:cViewPr>
      <p:guideLst>
        <p:guide orient="horz" pos="1620"/>
        <p:guide pos="290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2019/5/30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2019/5/30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extLst>
      <p:ext uri="{BB962C8B-B14F-4D97-AF65-F5344CB8AC3E}">
        <p14:creationId xmlns:p14="http://schemas.microsoft.com/office/powerpoint/2010/main" xmlns="" val="2345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3F3F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media/media1.mp3"/><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media" Target="../media/media1.mp3"/></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Time Will Tell.mp3">
            <a:hlinkClick r:id="" action="ppaction://media"/>
          </p:cNvPr>
          <p:cNvPicPr>
            <a:picLocks noChangeAspect="1"/>
          </p:cNvPicPr>
          <p:nvPr>
            <a:audioFile r:link="rId1"/>
            <p:extLst>
              <p:ext uri="{DAA4B4D4-6D71-4841-9C94-3DE7FCFB9230}">
                <p14:media xmlns:p14="http://schemas.microsoft.com/office/powerpoint/2010/main" xmlns="" r:embed="rId4"/>
              </p:ext>
            </p:extLst>
          </p:nvPr>
        </p:nvPicPr>
        <p:blipFill>
          <a:blip r:embed="rId5" cstate="print"/>
          <a:stretch>
            <a:fillRect/>
          </a:stretch>
        </p:blipFill>
        <p:spPr>
          <a:xfrm>
            <a:off x="9213099" y="34702"/>
            <a:ext cx="609600" cy="609600"/>
          </a:xfrm>
          <a:prstGeom prst="rect">
            <a:avLst/>
          </a:prstGeom>
        </p:spPr>
      </p:pic>
      <p:sp>
        <p:nvSpPr>
          <p:cNvPr id="4" name="Text Placeholder 12"/>
          <p:cNvSpPr txBox="1"/>
          <p:nvPr/>
        </p:nvSpPr>
        <p:spPr>
          <a:xfrm>
            <a:off x="3059832" y="1779662"/>
            <a:ext cx="5688632" cy="777240"/>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400" b="1" dirty="0" smtClean="0">
                <a:solidFill>
                  <a:schemeClr val="bg1"/>
                </a:solidFill>
                <a:latin typeface="微软雅黑" panose="020B0503020204020204" pitchFamily="34" charset="-122"/>
                <a:ea typeface="微软雅黑" panose="020B0503020204020204" pitchFamily="34" charset="-122"/>
              </a:rPr>
              <a:t>篮球文化</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H="1">
            <a:off x="107504" y="627534"/>
            <a:ext cx="3286305" cy="4291145"/>
          </a:xfrm>
          <a:prstGeom prst="rect">
            <a:avLst/>
          </a:prstGeom>
        </p:spPr>
      </p:pic>
      <p:sp>
        <p:nvSpPr>
          <p:cNvPr id="28" name="Title 1"/>
          <p:cNvSpPr txBox="1"/>
          <p:nvPr/>
        </p:nvSpPr>
        <p:spPr>
          <a:xfrm>
            <a:off x="7673553" y="247538"/>
            <a:ext cx="1192213" cy="379413"/>
          </a:xfrm>
          <a:prstGeom prst="rect">
            <a:avLst/>
          </a:prstGeom>
        </p:spPr>
        <p:txBody>
          <a:bodyPr vert="horz" lIns="0" tIns="45720" rIns="0" bIns="45720" rtlCol="0" anchor="ctr">
            <a:noAutofit/>
          </a:bodyPr>
          <a:lstStyle>
            <a:lvl1pPr algn="ctr" defTabSz="914400" rtl="0" eaLnBrk="1" latinLnBrk="0" hangingPunct="1">
              <a:spcBef>
                <a:spcPct val="0"/>
              </a:spcBef>
              <a:buNone/>
              <a:defRPr sz="1100" b="0" kern="1200">
                <a:solidFill>
                  <a:schemeClr val="accent1"/>
                </a:solidFill>
                <a:latin typeface="U.S. 101" pitchFamily="2" charset="0"/>
                <a:ea typeface="Roboto" pitchFamily="2" charset="0"/>
                <a:cs typeface="Open Sans Light" panose="020B0306030504020204" pitchFamily="34" charset="0"/>
              </a:defRPr>
            </a:lvl1pPr>
          </a:lstStyle>
          <a:p>
            <a:endParaRPr lang="en-GB" sz="1400" dirty="0">
              <a:solidFill>
                <a:schemeClr val="bg1"/>
              </a:solidFill>
              <a:latin typeface="Impact" panose="020B0806030902050204" pitchFamily="34" charset="0"/>
              <a:ea typeface="微软雅黑" panose="020B0503020204020204" pitchFamily="34" charset="-122"/>
            </a:endParaRPr>
          </a:p>
        </p:txBody>
      </p:sp>
      <p:sp>
        <p:nvSpPr>
          <p:cNvPr id="2" name="文本框 1"/>
          <p:cNvSpPr txBox="1"/>
          <p:nvPr/>
        </p:nvSpPr>
        <p:spPr>
          <a:xfrm>
            <a:off x="4013009" y="2773106"/>
            <a:ext cx="4580890"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姓名</a:t>
            </a:r>
            <a:r>
              <a:rPr lang="zh-CN" altLang="en-US"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晃晃</a:t>
            </a:r>
            <a:r>
              <a:rPr lang="zh-CN" altLang="en-US" b="1" dirty="0" smtClean="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日期：</a:t>
            </a:r>
            <a:r>
              <a:rPr lang="en-US" altLang="zh-CN" b="1" dirty="0" smtClean="0">
                <a:solidFill>
                  <a:schemeClr val="bg1"/>
                </a:solidFill>
                <a:latin typeface="微软雅黑" panose="020B0503020204020204" pitchFamily="34" charset="-122"/>
                <a:ea typeface="微软雅黑" panose="020B0503020204020204" pitchFamily="34" charset="-122"/>
              </a:rPr>
              <a:t>201</a:t>
            </a:r>
            <a:r>
              <a:rPr lang="en-US" altLang="zh-CN" b="1" dirty="0" smtClean="0">
                <a:solidFill>
                  <a:schemeClr val="bg1"/>
                </a:solidFill>
                <a:latin typeface="微软雅黑" panose="020B0503020204020204" pitchFamily="34" charset="-122"/>
                <a:ea typeface="微软雅黑" panose="020B0503020204020204" pitchFamily="34" charset="-122"/>
              </a:rPr>
              <a:t>9</a:t>
            </a:r>
            <a:r>
              <a:rPr lang="en-US" altLang="zh-CN" b="1" dirty="0" smtClean="0">
                <a:solidFill>
                  <a:schemeClr val="bg1"/>
                </a:solidFill>
                <a:latin typeface="微软雅黑" panose="020B0503020204020204" pitchFamily="34" charset="-122"/>
                <a:ea typeface="微软雅黑" panose="020B0503020204020204" pitchFamily="34" charset="-122"/>
              </a:rPr>
              <a:t>.0</a:t>
            </a:r>
            <a:r>
              <a:rPr lang="en-US" altLang="zh-CN" b="1" dirty="0" smtClean="0">
                <a:solidFill>
                  <a:schemeClr val="bg1"/>
                </a:solidFill>
                <a:latin typeface="微软雅黑" panose="020B0503020204020204" pitchFamily="34" charset="-122"/>
                <a:ea typeface="微软雅黑" panose="020B0503020204020204" pitchFamily="34" charset="-122"/>
              </a:rPr>
              <a:t>5</a:t>
            </a:r>
            <a:r>
              <a:rPr lang="en-US" altLang="zh-CN" b="1" dirty="0" smtClean="0">
                <a:solidFill>
                  <a:schemeClr val="bg1"/>
                </a:solidFill>
                <a:latin typeface="微软雅黑" panose="020B0503020204020204" pitchFamily="34" charset="-122"/>
                <a:ea typeface="微软雅黑" panose="020B0503020204020204" pitchFamily="34" charset="-122"/>
              </a:rPr>
              <a:t>.30</a:t>
            </a:r>
            <a:endParaRPr lang="en-US" altLang="zh-CN" b="1"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7" cstate="print"/>
          <a:srcRect/>
          <a:stretch>
            <a:fillRect/>
          </a:stretch>
        </p:blipFill>
        <p:spPr bwMode="auto">
          <a:xfrm>
            <a:off x="8129029" y="0"/>
            <a:ext cx="1014971" cy="91556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7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7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0" dur="7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7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7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3" repeatCount="indefinite" fill="remove" display="0">
                  <p:stCondLst>
                    <p:cond delay="indefinite"/>
                  </p:stCondLst>
                  <p:endCondLst>
                    <p:cond evt="onStopAudio" delay="0">
                      <p:tgtEl>
                        <p:sldTgt/>
                      </p:tgtEl>
                    </p:cond>
                  </p:endCondLst>
                </p:cTn>
                <p:tgtEl>
                  <p:spTgt spid="3"/>
                </p:tgtEl>
              </p:cMediaNode>
            </p:audio>
          </p:childTnLst>
        </p:cTn>
      </p:par>
    </p:tnLst>
    <p:bldLst>
      <p:bldP spid="4" grpId="0" build="allAtOnce"/>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其他</a:t>
            </a:r>
            <a:r>
              <a:rPr lang="zh-CN" altLang="en-US" sz="2800" b="1" dirty="0" smtClean="0"/>
              <a:t>价值</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4137356"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篮球文化的结构与功能对促进和谐社会发展具有重要的价值</a:t>
            </a:r>
            <a:endParaRPr lang="en-US" altLang="zh-CN" sz="1200" dirty="0">
              <a:solidFill>
                <a:schemeClr val="bg1"/>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满足了人们对身心、娱乐健康的需要</a:t>
            </a:r>
            <a:endParaRPr lang="en-US" altLang="zh-CN" sz="1200" dirty="0">
              <a:solidFill>
                <a:schemeClr val="bg1"/>
              </a:solidFill>
            </a:endParaRPr>
          </a:p>
        </p:txBody>
      </p:sp>
      <p:sp>
        <p:nvSpPr>
          <p:cNvPr id="11" name="TextBox 10"/>
          <p:cNvSpPr txBox="1"/>
          <p:nvPr/>
        </p:nvSpPr>
        <p:spPr>
          <a:xfrm>
            <a:off x="3419872" y="2787774"/>
            <a:ext cx="4425388"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吸引了众多行业部门的参与，篮球运动已成为一项庞大的系统工程</a:t>
            </a:r>
            <a:endParaRPr lang="en-US" altLang="zh-CN" sz="1200" dirty="0">
              <a:solidFill>
                <a:schemeClr val="bg1"/>
              </a:solidFill>
            </a:endParaRPr>
          </a:p>
        </p:txBody>
      </p:sp>
      <p:sp>
        <p:nvSpPr>
          <p:cNvPr id="12" name="TextBox 11"/>
          <p:cNvSpPr txBox="1"/>
          <p:nvPr/>
        </p:nvSpPr>
        <p:spPr>
          <a:xfrm>
            <a:off x="3419872" y="3507854"/>
            <a:ext cx="428137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动感的音乐、强劲的节奏、时尚的服装和发型吸引数亿人的眼球</a:t>
            </a:r>
            <a:endParaRPr lang="en-US" altLang="zh-CN" sz="1200" dirty="0">
              <a:solidFill>
                <a:schemeClr val="bg1"/>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419872" y="4227934"/>
            <a:ext cx="434189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篮球产业已成为一支不容忽视的主力军，创造了巨大的</a:t>
            </a:r>
            <a:r>
              <a:rPr lang="zh-CN" altLang="zh-CN" sz="1200" dirty="0" smtClean="0">
                <a:solidFill>
                  <a:schemeClr val="bg1"/>
                </a:solidFill>
              </a:rPr>
              <a:t>经济效益</a:t>
            </a:r>
            <a:endParaRPr lang="en-US" altLang="zh-CN" sz="1200" dirty="0">
              <a:solidFill>
                <a:schemeClr val="bg1"/>
              </a:solidFill>
            </a:endParaRPr>
          </a:p>
        </p:txBody>
      </p:sp>
      <p:sp>
        <p:nvSpPr>
          <p:cNvPr id="16" name="Title 1"/>
          <p:cNvSpPr txBox="1"/>
          <p:nvPr/>
        </p:nvSpPr>
        <p:spPr>
          <a:xfrm>
            <a:off x="857885" y="200025"/>
            <a:ext cx="269113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其他</a:t>
            </a:r>
            <a:r>
              <a:rPr lang="zh-CN" altLang="en-US" sz="1800" b="1" dirty="0" smtClean="0">
                <a:latin typeface="微软雅黑" panose="020B0503020204020204" pitchFamily="34" charset="-122"/>
                <a:ea typeface="微软雅黑" panose="020B0503020204020204" pitchFamily="34" charset="-122"/>
              </a:rPr>
              <a:t>价值</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6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1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23" name="Text Placeholder 4"/>
          <p:cNvSpPr txBox="1"/>
          <p:nvPr/>
        </p:nvSpPr>
        <p:spPr>
          <a:xfrm>
            <a:off x="1239048" y="2010992"/>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04</a:t>
            </a:r>
            <a:endParaRPr lang="en-GB" sz="5400" dirty="0">
              <a:solidFill>
                <a:schemeClr val="bg1"/>
              </a:solidFill>
              <a:latin typeface="Impact" panose="020B0806030902050204" pitchFamily="34" charset="0"/>
              <a:ea typeface="微软雅黑" panose="020B0503020204020204" pitchFamily="34" charset="-122"/>
            </a:endParaRPr>
          </a:p>
        </p:txBody>
      </p:sp>
      <p:sp>
        <p:nvSpPr>
          <p:cNvPr id="24" name="TextBox 23"/>
          <p:cNvSpPr txBox="1"/>
          <p:nvPr/>
        </p:nvSpPr>
        <p:spPr>
          <a:xfrm>
            <a:off x="3203848" y="2207757"/>
            <a:ext cx="3746341"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篮球文化建设</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5"/>
          <p:cNvSpPr>
            <a:spLocks noEditPoints="1"/>
          </p:cNvSpPr>
          <p:nvPr/>
        </p:nvSpPr>
        <p:spPr bwMode="auto">
          <a:xfrm>
            <a:off x="827405" y="1505585"/>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24"/>
                                        </p:tgtEl>
                                        <p:attrNameLst>
                                          <p:attrName>style.visibility</p:attrName>
                                        </p:attrNameLst>
                                      </p:cBhvr>
                                      <p:to>
                                        <p:strVal val="visible"/>
                                      </p:to>
                                    </p:set>
                                    <p:animEffect transition="in" filter="wipe(left)">
                                      <p:cBhvr>
                                        <p:cTn id="17" dur="200"/>
                                        <p:tgtEl>
                                          <p:spTgt spid="24"/>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24"/>
                                        </p:tgtEl>
                                      </p:cBhvr>
                                      <p:to x="80000" y="100000"/>
                                    </p:animScale>
                                    <p:anim by="(#ppt_w*0.10)" calcmode="lin" valueType="num">
                                      <p:cBhvr>
                                        <p:cTn id="20" dur="50" autoRev="1" fill="hold">
                                          <p:stCondLst>
                                            <p:cond delay="0"/>
                                          </p:stCondLst>
                                        </p:cTn>
                                        <p:tgtEl>
                                          <p:spTgt spid="24"/>
                                        </p:tgtEl>
                                        <p:attrNameLst>
                                          <p:attrName>ppt_x</p:attrName>
                                        </p:attrNameLst>
                                      </p:cBhvr>
                                    </p:anim>
                                    <p:anim by="(-#ppt_w*0.10)" calcmode="lin" valueType="num">
                                      <p:cBhvr>
                                        <p:cTn id="21" dur="50" autoRev="1" fill="hold">
                                          <p:stCondLst>
                                            <p:cond delay="0"/>
                                          </p:stCondLst>
                                        </p:cTn>
                                        <p:tgtEl>
                                          <p:spTgt spid="24"/>
                                        </p:tgtEl>
                                        <p:attrNameLst>
                                          <p:attrName>ppt_y</p:attrName>
                                        </p:attrNameLst>
                                      </p:cBhvr>
                                    </p:anim>
                                    <p:animRot by="-480000">
                                      <p:cBhvr>
                                        <p:cTn id="22" dur="50"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rPr>
              <a:t>方式</a:t>
            </a:r>
            <a:r>
              <a:rPr lang="zh-CN" altLang="en-US" sz="1400" b="1" dirty="0" smtClean="0">
                <a:solidFill>
                  <a:schemeClr val="bg1"/>
                </a:solidFill>
                <a:latin typeface="微软雅黑" panose="020B0503020204020204" pitchFamily="34" charset="-122"/>
                <a:ea typeface="微软雅黑" panose="020B0503020204020204" pitchFamily="34" charset="-122"/>
              </a:rPr>
              <a:t>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zh-CN" sz="1050" dirty="0" smtClean="0"/>
              <a:t>竞技（职业）篮球文化的建设</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方式二</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方式四</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群众（业余）篮球文化的建设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学校（青少年）篮球文化的建设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篮球俱乐部文化的建设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方式三</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篮球文化建设</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2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7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7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2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7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2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7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2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7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2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7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2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7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2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7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2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10" grpId="0" bldLvl="0" animBg="1"/>
      <p:bldP spid="11" grpId="0" bldLvl="0" animBg="1"/>
      <p:bldP spid="12" grpId="0" bldLvl="0" animBg="1"/>
      <p:bldP spid="21" grpId="0" build="p"/>
      <p:bldP spid="22" grpId="0" build="p"/>
      <p:bldP spid="23" grpId="0"/>
      <p:bldP spid="24" grpId="0"/>
      <p:bldP spid="25" grpId="0"/>
      <p:bldP spid="26" grpId="0"/>
      <p:bldP spid="27" grpId="0"/>
      <p:bldP spid="29" grpId="0"/>
      <p:bldP spid="30" grpId="0" bldLvl="0" animBg="1"/>
      <p:bldP spid="32" grpId="0" bldLvl="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23" name="Text Placeholder 4"/>
          <p:cNvSpPr txBox="1"/>
          <p:nvPr/>
        </p:nvSpPr>
        <p:spPr>
          <a:xfrm>
            <a:off x="1169670" y="2009775"/>
            <a:ext cx="1352550" cy="108013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05</a:t>
            </a:r>
            <a:endParaRPr lang="en-GB" sz="5400" dirty="0">
              <a:solidFill>
                <a:schemeClr val="bg1"/>
              </a:solidFill>
              <a:latin typeface="Impact" panose="020B0806030902050204" pitchFamily="34" charset="0"/>
              <a:ea typeface="微软雅黑" panose="020B0503020204020204" pitchFamily="34" charset="-122"/>
            </a:endParaRPr>
          </a:p>
        </p:txBody>
      </p:sp>
      <p:sp>
        <p:nvSpPr>
          <p:cNvPr id="24" name="TextBox 23"/>
          <p:cNvSpPr txBox="1"/>
          <p:nvPr/>
        </p:nvSpPr>
        <p:spPr>
          <a:xfrm>
            <a:off x="3014981" y="2229485"/>
            <a:ext cx="3861276"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结语</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5"/>
          <p:cNvSpPr>
            <a:spLocks noEditPoints="1"/>
          </p:cNvSpPr>
          <p:nvPr/>
        </p:nvSpPr>
        <p:spPr bwMode="auto">
          <a:xfrm>
            <a:off x="827405" y="1505585"/>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animEffect transition="in" filter="fade">
                                      <p:cBhvr>
                                        <p:cTn id="13" dur="500"/>
                                        <p:tgtEl>
                                          <p:spTgt spid="23"/>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24"/>
                                        </p:tgtEl>
                                        <p:attrNameLst>
                                          <p:attrName>style.visibility</p:attrName>
                                        </p:attrNameLst>
                                      </p:cBhvr>
                                      <p:to>
                                        <p:strVal val="visible"/>
                                      </p:to>
                                    </p:set>
                                    <p:animEffect transition="in" filter="wipe(left)">
                                      <p:cBhvr>
                                        <p:cTn id="17" dur="200"/>
                                        <p:tgtEl>
                                          <p:spTgt spid="24"/>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24"/>
                                        </p:tgtEl>
                                      </p:cBhvr>
                                      <p:to x="80000" y="100000"/>
                                    </p:animScale>
                                    <p:anim by="(#ppt_w*0.10)" calcmode="lin" valueType="num">
                                      <p:cBhvr>
                                        <p:cTn id="20" dur="50" autoRev="1" fill="hold">
                                          <p:stCondLst>
                                            <p:cond delay="0"/>
                                          </p:stCondLst>
                                        </p:cTn>
                                        <p:tgtEl>
                                          <p:spTgt spid="24"/>
                                        </p:tgtEl>
                                        <p:attrNameLst>
                                          <p:attrName>ppt_x</p:attrName>
                                        </p:attrNameLst>
                                      </p:cBhvr>
                                    </p:anim>
                                    <p:anim by="(-#ppt_w*0.10)" calcmode="lin" valueType="num">
                                      <p:cBhvr>
                                        <p:cTn id="21" dur="50" autoRev="1" fill="hold">
                                          <p:stCondLst>
                                            <p:cond delay="0"/>
                                          </p:stCondLst>
                                        </p:cTn>
                                        <p:tgtEl>
                                          <p:spTgt spid="24"/>
                                        </p:tgtEl>
                                        <p:attrNameLst>
                                          <p:attrName>ppt_y</p:attrName>
                                        </p:attrNameLst>
                                      </p:cBhvr>
                                    </p:anim>
                                    <p:animRot by="-480000">
                                      <p:cBhvr>
                                        <p:cTn id="22" dur="50" autoRev="1" fill="hold">
                                          <p:stCondLst>
                                            <p:cond delay="0"/>
                                          </p:stCondLst>
                                        </p:cTn>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979876" cy="131555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267744" y="3363838"/>
            <a:ext cx="4796980" cy="1152128"/>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400" dirty="0" smtClean="0">
                <a:solidFill>
                  <a:schemeClr val="bg1"/>
                </a:solidFill>
              </a:rPr>
              <a:t>篮球文化博大精深，还值得好好研究。发展篮球文化应该从篮球文化的制度、精神、</a:t>
            </a:r>
            <a:r>
              <a:rPr lang="zh-CN" altLang="zh-CN" sz="1400" dirty="0" smtClean="0">
                <a:solidFill>
                  <a:schemeClr val="bg1"/>
                </a:solidFill>
              </a:rPr>
              <a:t>物</a:t>
            </a:r>
            <a:r>
              <a:rPr lang="zh-CN" altLang="en-US" sz="1400" dirty="0" smtClean="0">
                <a:solidFill>
                  <a:schemeClr val="bg1"/>
                </a:solidFill>
              </a:rPr>
              <a:t>质</a:t>
            </a:r>
            <a:r>
              <a:rPr lang="zh-CN" altLang="zh-CN" sz="1400" dirty="0" smtClean="0">
                <a:solidFill>
                  <a:schemeClr val="bg1"/>
                </a:solidFill>
              </a:rPr>
              <a:t>的</a:t>
            </a:r>
            <a:r>
              <a:rPr lang="zh-CN" altLang="zh-CN" sz="1400" dirty="0" smtClean="0">
                <a:solidFill>
                  <a:schemeClr val="bg1"/>
                </a:solidFill>
              </a:rPr>
              <a:t>层面深入细致的分析，以提高竞赛水平为核心，以</a:t>
            </a:r>
            <a:r>
              <a:rPr lang="zh-CN" altLang="zh-CN" sz="1400" dirty="0" smtClean="0">
                <a:solidFill>
                  <a:schemeClr val="bg1"/>
                </a:solidFill>
              </a:rPr>
              <a:t>加强后备</a:t>
            </a:r>
            <a:r>
              <a:rPr lang="zh-CN" altLang="zh-CN" sz="1400" dirty="0" smtClean="0">
                <a:solidFill>
                  <a:schemeClr val="bg1"/>
                </a:solidFill>
              </a:rPr>
              <a:t>人才培养、促进篮球运动的普及，抓好职业联赛为手段，以中国优秀传统文化为精神动力，构建中国特色的篮球文化。促进中国篮球运动持续、健康、快速发展。</a:t>
            </a:r>
            <a:endParaRPr lang="zh-CN" altLang="zh-CN" sz="1400" dirty="0">
              <a:solidFill>
                <a:schemeClr val="bg1"/>
              </a:solidFill>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smtClean="0">
                <a:solidFill>
                  <a:schemeClr val="bg1"/>
                </a:solidFill>
                <a:latin typeface="微软雅黑" panose="020B0503020204020204" pitchFamily="34" charset="-122"/>
                <a:ea typeface="微软雅黑" panose="020B0503020204020204" pitchFamily="34" charset="-122"/>
              </a:rPr>
              <a:t>努力</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奋斗</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向上</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坚持</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进取</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5" y="200025"/>
            <a:ext cx="28067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结语</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par>
                          <p:cTn id="80" fill="hold">
                            <p:stCondLst>
                              <p:cond delay="600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33"/>
                                        </p:tgtEl>
                                        <p:attrNameLst>
                                          <p:attrName>ppt_y</p:attrName>
                                        </p:attrNameLst>
                                      </p:cBhvr>
                                      <p:tavLst>
                                        <p:tav tm="0">
                                          <p:val>
                                            <p:strVal val="#ppt_y"/>
                                          </p:val>
                                        </p:tav>
                                        <p:tav tm="100000">
                                          <p:val>
                                            <p:strVal val="#ppt_y"/>
                                          </p:val>
                                        </p:tav>
                                      </p:tavLst>
                                    </p:anim>
                                    <p:anim calcmode="lin" valueType="num">
                                      <p:cBhvr>
                                        <p:cTn id="85"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6"/>
          <p:cNvSpPr/>
          <p:nvPr/>
        </p:nvSpPr>
        <p:spPr>
          <a:xfrm>
            <a:off x="0" y="1851572"/>
            <a:ext cx="9144000" cy="1509461"/>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
        <p:nvSpPr>
          <p:cNvPr id="24" name="Text Placeholder 12"/>
          <p:cNvSpPr txBox="1"/>
          <p:nvPr/>
        </p:nvSpPr>
        <p:spPr>
          <a:xfrm>
            <a:off x="1403648" y="2154499"/>
            <a:ext cx="6830060" cy="903605"/>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smtClean="0">
                <a:solidFill>
                  <a:schemeClr val="bg1"/>
                </a:solidFill>
                <a:latin typeface="微软雅黑" panose="020B0503020204020204" pitchFamily="34" charset="-122"/>
                <a:ea typeface="微软雅黑" panose="020B0503020204020204" pitchFamily="34" charset="-122"/>
              </a:rPr>
              <a:t>谢谢！</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7" name="Shape 35"/>
          <p:cNvSpPr/>
          <p:nvPr/>
        </p:nvSpPr>
        <p:spPr>
          <a:xfrm>
            <a:off x="0" y="1851670"/>
            <a:ext cx="9144000" cy="100258"/>
          </a:xfrm>
          <a:prstGeom prst="rect">
            <a:avLst/>
          </a:prstGeom>
          <a:solidFill>
            <a:srgbClr val="DCDEE0"/>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
                                            <p:txEl>
                                              <p:pRg st="0" end="0"/>
                                            </p:txEl>
                                          </p:spTgt>
                                        </p:tgtEl>
                                        <p:attrNameLst>
                                          <p:attrName>style.visibility</p:attrName>
                                        </p:attrNameLst>
                                      </p:cBhvr>
                                      <p:to>
                                        <p:strVal val="visible"/>
                                      </p:to>
                                    </p:set>
                                    <p:anim calcmode="lin" valueType="num">
                                      <p:cBhvr>
                                        <p:cTn id="15" dur="50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uild="allAtOnce"/>
      <p:bldP spid="2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4"/>
          <p:cNvSpPr txBox="1"/>
          <p:nvPr/>
        </p:nvSpPr>
        <p:spPr>
          <a:xfrm>
            <a:off x="1259632" y="954868"/>
            <a:ext cx="2256285" cy="24873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bg1"/>
                </a:solidFill>
                <a:latin typeface="微软雅黑" panose="020B0503020204020204" pitchFamily="34" charset="-122"/>
                <a:ea typeface="微软雅黑" panose="020B0503020204020204" pitchFamily="34" charset="-122"/>
              </a:rPr>
              <a:t>目录</a:t>
            </a:r>
            <a:endParaRPr lang="en-GB" altLang="zh-CN" sz="1600"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303720" y="1410434"/>
            <a:ext cx="65527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59632" y="1923678"/>
            <a:ext cx="46679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01</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27" name="直接连接符 26"/>
          <p:cNvCxnSpPr/>
          <p:nvPr/>
        </p:nvCxnSpPr>
        <p:spPr>
          <a:xfrm>
            <a:off x="1784628" y="2002575"/>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259632" y="3036623"/>
            <a:ext cx="513282"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03</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34" name="直接连接符 33"/>
          <p:cNvCxnSpPr/>
          <p:nvPr/>
        </p:nvCxnSpPr>
        <p:spPr>
          <a:xfrm>
            <a:off x="1784628" y="3115520"/>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259632" y="2477270"/>
            <a:ext cx="50366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02</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37" name="直接连接符 36"/>
          <p:cNvCxnSpPr/>
          <p:nvPr/>
        </p:nvCxnSpPr>
        <p:spPr>
          <a:xfrm>
            <a:off x="1784628" y="2556167"/>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59632" y="3663253"/>
            <a:ext cx="503664"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04</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40" name="直接连接符 39"/>
          <p:cNvCxnSpPr/>
          <p:nvPr/>
        </p:nvCxnSpPr>
        <p:spPr>
          <a:xfrm>
            <a:off x="1784628" y="3742150"/>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59632" y="4145315"/>
            <a:ext cx="514885" cy="461665"/>
          </a:xfrm>
          <a:prstGeom prst="rect">
            <a:avLst/>
          </a:prstGeom>
          <a:noFill/>
        </p:spPr>
        <p:txBody>
          <a:bodyPr wrap="none" rtlCol="0">
            <a:spAutoFit/>
          </a:bodyPr>
          <a:lstStyle/>
          <a:p>
            <a:r>
              <a:rPr lang="en-US" altLang="zh-CN" sz="2400" dirty="0">
                <a:solidFill>
                  <a:schemeClr val="bg1"/>
                </a:solidFill>
                <a:latin typeface="Impact" panose="020B0806030902050204" pitchFamily="34" charset="0"/>
                <a:ea typeface="微软雅黑" panose="020B0503020204020204" pitchFamily="34" charset="-122"/>
              </a:rPr>
              <a:t>05</a:t>
            </a:r>
            <a:endParaRPr lang="zh-CN" altLang="en-US" sz="2400" dirty="0">
              <a:solidFill>
                <a:schemeClr val="bg1"/>
              </a:solidFill>
              <a:latin typeface="Impact" panose="020B0806030902050204" pitchFamily="34" charset="0"/>
              <a:ea typeface="微软雅黑" panose="020B0503020204020204" pitchFamily="34" charset="-122"/>
            </a:endParaRPr>
          </a:p>
        </p:txBody>
      </p:sp>
      <p:cxnSp>
        <p:nvCxnSpPr>
          <p:cNvPr id="43" name="直接连接符 42"/>
          <p:cNvCxnSpPr/>
          <p:nvPr/>
        </p:nvCxnSpPr>
        <p:spPr>
          <a:xfrm>
            <a:off x="1784628" y="4224212"/>
            <a:ext cx="0" cy="3038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4"/>
          <p:cNvSpPr txBox="1"/>
          <p:nvPr/>
        </p:nvSpPr>
        <p:spPr>
          <a:xfrm>
            <a:off x="1903095" y="2041244"/>
            <a:ext cx="253137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smtClean="0">
                <a:solidFill>
                  <a:schemeClr val="bg1"/>
                </a:solidFill>
                <a:latin typeface="微软雅黑" panose="020B0503020204020204" pitchFamily="34" charset="-122"/>
                <a:ea typeface="微软雅黑" panose="020B0503020204020204" pitchFamily="34" charset="-122"/>
              </a:rPr>
              <a:t>篮球文化概念</a:t>
            </a:r>
            <a:endParaRPr lang="en-GB" sz="18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903095" y="3112770"/>
            <a:ext cx="4436745" cy="306705"/>
            <a:chOff x="1902932" y="3112768"/>
            <a:chExt cx="3970292" cy="306705"/>
          </a:xfrm>
        </p:grpSpPr>
        <p:sp>
          <p:nvSpPr>
            <p:cNvPr id="17" name="Text Placeholder 4"/>
            <p:cNvSpPr txBox="1"/>
            <p:nvPr/>
          </p:nvSpPr>
          <p:spPr>
            <a:xfrm>
              <a:off x="1902932" y="3154397"/>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篮球</a:t>
              </a:r>
              <a:r>
                <a:rPr lang="zh-CN" altLang="zh-CN" sz="1800" b="1" dirty="0" smtClean="0">
                  <a:solidFill>
                    <a:schemeClr val="bg1"/>
                  </a:solidFill>
                  <a:latin typeface="微软雅黑" panose="020B0503020204020204" pitchFamily="34" charset="-122"/>
                  <a:ea typeface="微软雅黑" panose="020B0503020204020204" pitchFamily="34" charset="-122"/>
                </a:rPr>
                <a:t>文化的价值</a:t>
              </a:r>
              <a:endParaRPr lang="en-GB" altLang="en-US" sz="1800" b="1" dirty="0">
                <a:solidFill>
                  <a:schemeClr val="bg1"/>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5463014" y="3112768"/>
              <a:ext cx="41021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5" name="组合 4"/>
          <p:cNvGrpSpPr/>
          <p:nvPr/>
        </p:nvGrpSpPr>
        <p:grpSpPr>
          <a:xfrm>
            <a:off x="1903095" y="2555875"/>
            <a:ext cx="4436745" cy="306705"/>
            <a:chOff x="1902932" y="2555955"/>
            <a:chExt cx="3995692" cy="306705"/>
          </a:xfrm>
        </p:grpSpPr>
        <p:sp>
          <p:nvSpPr>
            <p:cNvPr id="14" name="Text Placeholder 4"/>
            <p:cNvSpPr txBox="1"/>
            <p:nvPr/>
          </p:nvSpPr>
          <p:spPr>
            <a:xfrm>
              <a:off x="1902932" y="2594580"/>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篮球</a:t>
              </a: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运动</a:t>
              </a:r>
              <a:r>
                <a:rPr lang="zh-CN" altLang="zh-CN" sz="1800" b="1" dirty="0" smtClean="0">
                  <a:solidFill>
                    <a:schemeClr val="bg1"/>
                  </a:solidFill>
                  <a:latin typeface="微软雅黑" panose="020B0503020204020204" pitchFamily="34" charset="-122"/>
                  <a:ea typeface="微软雅黑" panose="020B0503020204020204" pitchFamily="34" charset="-122"/>
                  <a:sym typeface="+mn-ea"/>
                </a:rPr>
                <a:t>本质</a:t>
              </a:r>
              <a:endParaRPr lang="en-GB" altLang="en-US" sz="1800" b="1" dirty="0">
                <a:solidFill>
                  <a:schemeClr val="bg1"/>
                </a:solidFill>
                <a:latin typeface="微软雅黑" panose="020B0503020204020204" pitchFamily="34" charset="-122"/>
                <a:ea typeface="微软雅黑" panose="020B0503020204020204" pitchFamily="34" charset="-122"/>
                <a:sym typeface="+mn-ea"/>
              </a:endParaRPr>
            </a:p>
          </p:txBody>
        </p:sp>
        <p:sp>
          <p:nvSpPr>
            <p:cNvPr id="54" name="TextBox 53"/>
            <p:cNvSpPr txBox="1"/>
            <p:nvPr/>
          </p:nvSpPr>
          <p:spPr>
            <a:xfrm>
              <a:off x="5463014" y="2555955"/>
              <a:ext cx="43561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8" name="组合 7"/>
          <p:cNvGrpSpPr/>
          <p:nvPr/>
        </p:nvGrpSpPr>
        <p:grpSpPr>
          <a:xfrm>
            <a:off x="1903095" y="3684270"/>
            <a:ext cx="4436110" cy="306705"/>
            <a:chOff x="1902932" y="3684193"/>
            <a:chExt cx="4016012" cy="306705"/>
          </a:xfrm>
        </p:grpSpPr>
        <p:sp>
          <p:nvSpPr>
            <p:cNvPr id="20" name="Text Placeholder 4"/>
            <p:cNvSpPr txBox="1"/>
            <p:nvPr/>
          </p:nvSpPr>
          <p:spPr>
            <a:xfrm>
              <a:off x="1902932" y="3707525"/>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篮球文化建设</a:t>
              </a:r>
              <a:endParaRPr lang="en-GB" altLang="zh-CN" sz="1800" b="1"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463014" y="3684193"/>
              <a:ext cx="455930" cy="306705"/>
            </a:xfrm>
            <a:prstGeom prst="rect">
              <a:avLst/>
            </a:prstGeom>
            <a:noFill/>
          </p:spPr>
          <p:txBody>
            <a:bodyPr wrap="square" rtlCol="0">
              <a:spAutoFit/>
            </a:bodyPr>
            <a:lstStyle/>
            <a:p>
              <a:endParaRPr lang="en-US" sz="1400" dirty="0">
                <a:solidFill>
                  <a:schemeClr val="bg1"/>
                </a:solidFill>
                <a:latin typeface="Impact" panose="020B0806030902050204" pitchFamily="34" charset="0"/>
                <a:ea typeface="微软雅黑" panose="020B0503020204020204" pitchFamily="34" charset="-122"/>
              </a:endParaRPr>
            </a:p>
          </p:txBody>
        </p:sp>
      </p:grpSp>
      <p:grpSp>
        <p:nvGrpSpPr>
          <p:cNvPr id="10" name="组合 9"/>
          <p:cNvGrpSpPr/>
          <p:nvPr/>
        </p:nvGrpSpPr>
        <p:grpSpPr>
          <a:xfrm>
            <a:off x="1903095" y="4224020"/>
            <a:ext cx="4436745" cy="306705"/>
            <a:chOff x="1902932" y="4224000"/>
            <a:chExt cx="4021727" cy="306705"/>
          </a:xfrm>
        </p:grpSpPr>
        <p:sp>
          <p:nvSpPr>
            <p:cNvPr id="23" name="Text Placeholder 4"/>
            <p:cNvSpPr txBox="1"/>
            <p:nvPr/>
          </p:nvSpPr>
          <p:spPr>
            <a:xfrm>
              <a:off x="1902932" y="4263089"/>
              <a:ext cx="2237020" cy="22611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800" b="1" dirty="0" smtClean="0">
                  <a:solidFill>
                    <a:schemeClr val="bg1"/>
                  </a:solidFill>
                  <a:latin typeface="微软雅黑" panose="020B0503020204020204" pitchFamily="34" charset="-122"/>
                  <a:ea typeface="微软雅黑" panose="020B0503020204020204" pitchFamily="34" charset="-122"/>
                </a:rPr>
                <a:t>结语</a:t>
              </a:r>
              <a:r>
                <a:rPr lang="zh-CN" altLang="zh-CN" sz="1800" dirty="0" smtClean="0"/>
                <a:t> </a:t>
              </a:r>
              <a:endParaRPr lang="en-GB" sz="1800" b="1"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463014" y="4224000"/>
              <a:ext cx="461645" cy="306705"/>
            </a:xfrm>
            <a:prstGeom prst="rect">
              <a:avLst/>
            </a:prstGeom>
            <a:noFill/>
          </p:spPr>
          <p:txBody>
            <a:bodyPr wrap="square" rtlCol="0">
              <a:spAutoFit/>
            </a:bodyPr>
            <a:lstStyle/>
            <a:p>
              <a:endParaRPr lang="zh-CN" altLang="en-US" sz="1400" dirty="0">
                <a:solidFill>
                  <a:schemeClr val="bg1"/>
                </a:solidFill>
                <a:latin typeface="Impact" panose="020B0806030902050204" pitchFamily="34" charset="0"/>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47"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0-#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1+#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47"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 presetClass="entr" presetSubtype="8"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 calcmode="lin" valueType="num">
                                      <p:cBhvr additive="base">
                                        <p:cTn id="48" dur="500" fill="hold"/>
                                        <p:tgtEl>
                                          <p:spTgt spid="33"/>
                                        </p:tgtEl>
                                        <p:attrNameLst>
                                          <p:attrName>ppt_x</p:attrName>
                                        </p:attrNameLst>
                                      </p:cBhvr>
                                      <p:tavLst>
                                        <p:tav tm="0">
                                          <p:val>
                                            <p:strVal val="0-#ppt_w/2"/>
                                          </p:val>
                                        </p:tav>
                                        <p:tav tm="100000">
                                          <p:val>
                                            <p:strVal val="#ppt_x"/>
                                          </p:val>
                                        </p:tav>
                                      </p:tavLst>
                                    </p:anim>
                                    <p:anim calcmode="lin" valueType="num">
                                      <p:cBhvr additive="base">
                                        <p:cTn id="49" dur="500" fill="hold"/>
                                        <p:tgtEl>
                                          <p:spTgt spid="33"/>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fill="hold"/>
                                        <p:tgtEl>
                                          <p:spTgt spid="7"/>
                                        </p:tgtEl>
                                        <p:attrNameLst>
                                          <p:attrName>ppt_x</p:attrName>
                                        </p:attrNameLst>
                                      </p:cBhvr>
                                      <p:tavLst>
                                        <p:tav tm="0">
                                          <p:val>
                                            <p:strVal val="1+#ppt_w/2"/>
                                          </p:val>
                                        </p:tav>
                                        <p:tav tm="100000">
                                          <p:val>
                                            <p:strVal val="#ppt_x"/>
                                          </p:val>
                                        </p:tav>
                                      </p:tavLst>
                                    </p:anim>
                                    <p:anim calcmode="lin" valueType="num">
                                      <p:cBhvr additive="base">
                                        <p:cTn id="53" dur="500" fill="hold"/>
                                        <p:tgtEl>
                                          <p:spTgt spid="7"/>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47" presetClass="entr" presetSubtype="0" fill="hold"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1000"/>
                                        <p:tgtEl>
                                          <p:spTgt spid="40"/>
                                        </p:tgtEl>
                                      </p:cBhvr>
                                    </p:animEffect>
                                    <p:anim calcmode="lin" valueType="num">
                                      <p:cBhvr>
                                        <p:cTn id="58" dur="1000" fill="hold"/>
                                        <p:tgtEl>
                                          <p:spTgt spid="40"/>
                                        </p:tgtEl>
                                        <p:attrNameLst>
                                          <p:attrName>ppt_x</p:attrName>
                                        </p:attrNameLst>
                                      </p:cBhvr>
                                      <p:tavLst>
                                        <p:tav tm="0">
                                          <p:val>
                                            <p:strVal val="#ppt_x"/>
                                          </p:val>
                                        </p:tav>
                                        <p:tav tm="100000">
                                          <p:val>
                                            <p:strVal val="#ppt_x"/>
                                          </p:val>
                                        </p:tav>
                                      </p:tavLst>
                                    </p:anim>
                                    <p:anim calcmode="lin" valueType="num">
                                      <p:cBhvr>
                                        <p:cTn id="59" dur="1000" fill="hold"/>
                                        <p:tgtEl>
                                          <p:spTgt spid="40"/>
                                        </p:tgtEl>
                                        <p:attrNameLst>
                                          <p:attrName>ppt_y</p:attrName>
                                        </p:attrNameLst>
                                      </p:cBhvr>
                                      <p:tavLst>
                                        <p:tav tm="0">
                                          <p:val>
                                            <p:strVal val="#ppt_y-.1"/>
                                          </p:val>
                                        </p:tav>
                                        <p:tav tm="100000">
                                          <p:val>
                                            <p:strVal val="#ppt_y"/>
                                          </p:val>
                                        </p:tav>
                                      </p:tavLst>
                                    </p:anim>
                                  </p:childTnLst>
                                </p:cTn>
                              </p:par>
                            </p:childTnLst>
                          </p:cTn>
                        </p:par>
                        <p:par>
                          <p:cTn id="60" fill="hold">
                            <p:stCondLst>
                              <p:cond delay="6500"/>
                            </p:stCondLst>
                            <p:childTnLst>
                              <p:par>
                                <p:cTn id="61" presetID="2" presetClass="entr" presetSubtype="8"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0-#ppt_w/2"/>
                                          </p:val>
                                        </p:tav>
                                        <p:tav tm="100000">
                                          <p:val>
                                            <p:strVal val="#ppt_x"/>
                                          </p:val>
                                        </p:tav>
                                      </p:tavLst>
                                    </p:anim>
                                    <p:anim calcmode="lin" valueType="num">
                                      <p:cBhvr additive="base">
                                        <p:cTn id="64" dur="500" fill="hold"/>
                                        <p:tgtEl>
                                          <p:spTgt spid="39"/>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1+#ppt_w/2"/>
                                          </p:val>
                                        </p:tav>
                                        <p:tav tm="100000">
                                          <p:val>
                                            <p:strVal val="#ppt_x"/>
                                          </p:val>
                                        </p:tav>
                                      </p:tavLst>
                                    </p:anim>
                                    <p:anim calcmode="lin" valueType="num">
                                      <p:cBhvr additive="base">
                                        <p:cTn id="68" dur="500" fill="hold"/>
                                        <p:tgtEl>
                                          <p:spTgt spid="8"/>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47"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1000"/>
                                        <p:tgtEl>
                                          <p:spTgt spid="43"/>
                                        </p:tgtEl>
                                      </p:cBhvr>
                                    </p:animEffect>
                                    <p:anim calcmode="lin" valueType="num">
                                      <p:cBhvr>
                                        <p:cTn id="73" dur="1000" fill="hold"/>
                                        <p:tgtEl>
                                          <p:spTgt spid="43"/>
                                        </p:tgtEl>
                                        <p:attrNameLst>
                                          <p:attrName>ppt_x</p:attrName>
                                        </p:attrNameLst>
                                      </p:cBhvr>
                                      <p:tavLst>
                                        <p:tav tm="0">
                                          <p:val>
                                            <p:strVal val="#ppt_x"/>
                                          </p:val>
                                        </p:tav>
                                        <p:tav tm="100000">
                                          <p:val>
                                            <p:strVal val="#ppt_x"/>
                                          </p:val>
                                        </p:tav>
                                      </p:tavLst>
                                    </p:anim>
                                    <p:anim calcmode="lin" valueType="num">
                                      <p:cBhvr>
                                        <p:cTn id="74" dur="1000" fill="hold"/>
                                        <p:tgtEl>
                                          <p:spTgt spid="43"/>
                                        </p:tgtEl>
                                        <p:attrNameLst>
                                          <p:attrName>ppt_y</p:attrName>
                                        </p:attrNameLst>
                                      </p:cBhvr>
                                      <p:tavLst>
                                        <p:tav tm="0">
                                          <p:val>
                                            <p:strVal val="#ppt_y-.1"/>
                                          </p:val>
                                        </p:tav>
                                        <p:tav tm="100000">
                                          <p:val>
                                            <p:strVal val="#ppt_y"/>
                                          </p:val>
                                        </p:tav>
                                      </p:tavLst>
                                    </p:anim>
                                  </p:childTnLst>
                                </p:cTn>
                              </p:par>
                            </p:childTnLst>
                          </p:cTn>
                        </p:par>
                        <p:par>
                          <p:cTn id="75" fill="hold">
                            <p:stCondLst>
                              <p:cond delay="8000"/>
                            </p:stCondLst>
                            <p:childTnLst>
                              <p:par>
                                <p:cTn id="76" presetID="2" presetClass="entr" presetSubtype="8"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additive="base">
                                        <p:cTn id="78" dur="500" fill="hold"/>
                                        <p:tgtEl>
                                          <p:spTgt spid="42"/>
                                        </p:tgtEl>
                                        <p:attrNameLst>
                                          <p:attrName>ppt_x</p:attrName>
                                        </p:attrNameLst>
                                      </p:cBhvr>
                                      <p:tavLst>
                                        <p:tav tm="0">
                                          <p:val>
                                            <p:strVal val="0-#ppt_w/2"/>
                                          </p:val>
                                        </p:tav>
                                        <p:tav tm="100000">
                                          <p:val>
                                            <p:strVal val="#ppt_x"/>
                                          </p:val>
                                        </p:tav>
                                      </p:tavLst>
                                    </p:anim>
                                    <p:anim calcmode="lin" valueType="num">
                                      <p:cBhvr additive="base">
                                        <p:cTn id="79" dur="500" fill="hold"/>
                                        <p:tgtEl>
                                          <p:spTgt spid="42"/>
                                        </p:tgtEl>
                                        <p:attrNameLst>
                                          <p:attrName>ppt_y</p:attrName>
                                        </p:attrNameLst>
                                      </p:cBhvr>
                                      <p:tavLst>
                                        <p:tav tm="0">
                                          <p:val>
                                            <p:strVal val="#ppt_y"/>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additive="base">
                                        <p:cTn id="82" dur="500" fill="hold"/>
                                        <p:tgtEl>
                                          <p:spTgt spid="10"/>
                                        </p:tgtEl>
                                        <p:attrNameLst>
                                          <p:attrName>ppt_x</p:attrName>
                                        </p:attrNameLst>
                                      </p:cBhvr>
                                      <p:tavLst>
                                        <p:tav tm="0">
                                          <p:val>
                                            <p:strVal val="1+#ppt_w/2"/>
                                          </p:val>
                                        </p:tav>
                                        <p:tav tm="100000">
                                          <p:val>
                                            <p:strVal val="#ppt_x"/>
                                          </p:val>
                                        </p:tav>
                                      </p:tavLst>
                                    </p:anim>
                                    <p:anim calcmode="lin" valueType="num">
                                      <p:cBhvr additive="base">
                                        <p:cTn id="8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3" grpId="0"/>
      <p:bldP spid="36" grpId="0"/>
      <p:bldP spid="39"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01</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2923540" y="2211705"/>
            <a:ext cx="4168740" cy="68389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篮球文化概念</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篮球文化概念</a:t>
            </a:r>
            <a:endParaRPr lang="en-GB" altLang="zh-CN" sz="1800" b="1" dirty="0">
              <a:latin typeface="微软雅黑" panose="020B0503020204020204" pitchFamily="34" charset="-122"/>
              <a:ea typeface="微软雅黑" panose="020B0503020204020204" pitchFamily="34" charset="-122"/>
            </a:endParaRPr>
          </a:p>
        </p:txBody>
      </p:sp>
      <p:sp>
        <p:nvSpPr>
          <p:cNvPr id="28" name="矩形 27"/>
          <p:cNvSpPr/>
          <p:nvPr/>
        </p:nvSpPr>
        <p:spPr>
          <a:xfrm>
            <a:off x="2843808" y="1347614"/>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篮球文化定义</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smtClean="0">
                <a:latin typeface="微软雅黑" panose="020B0503020204020204" pitchFamily="34" charset="-122"/>
                <a:ea typeface="微软雅黑" panose="020B0503020204020204" pitchFamily="34" charset="-122"/>
              </a:rPr>
              <a:t>篮球文化</a:t>
            </a:r>
            <a:endParaRPr lang="zh-CN" altLang="en-US" sz="2400"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7181"/>
            <a:ext cx="1006261" cy="65851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a:off x="2094075" y="2938753"/>
            <a:ext cx="752683" cy="14569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6261" cy="9921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8202"/>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latin typeface="微软雅黑" panose="020B0503020204020204" pitchFamily="34" charset="-122"/>
                <a:ea typeface="微软雅黑" panose="020B0503020204020204" pitchFamily="34" charset="-122"/>
              </a:rPr>
              <a:t>篮球</a:t>
            </a:r>
            <a:r>
              <a:rPr lang="zh-CN" altLang="zh-CN" sz="1000" dirty="0" smtClean="0">
                <a:solidFill>
                  <a:schemeClr val="bg1"/>
                </a:solidFill>
                <a:latin typeface="微软雅黑" panose="020B0503020204020204" pitchFamily="34" charset="-122"/>
                <a:ea typeface="微软雅黑" panose="020B0503020204020204" pitchFamily="34" charset="-122"/>
              </a:rPr>
              <a:t>文化属社会文化大范畴内的特殊社会现象。篮球文化的精髓是文化</a:t>
            </a:r>
            <a:r>
              <a:rPr lang="zh-CN" altLang="zh-CN" sz="1000" dirty="0" smtClean="0">
                <a:solidFill>
                  <a:schemeClr val="bg1"/>
                </a:solidFill>
                <a:latin typeface="微软雅黑" panose="020B0503020204020204" pitchFamily="34" charset="-122"/>
                <a:ea typeface="微软雅黑" panose="020B0503020204020204" pitchFamily="34" charset="-122"/>
              </a:rPr>
              <a:t>沉淀、高超技艺、人文景观等的形式与价值观念。</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8" y="2517020"/>
            <a:ext cx="5109617" cy="11348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篮球文化价值</a:t>
            </a:r>
            <a:endParaRPr lang="zh-CN" altLang="en-US" sz="1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3131840" y="2715766"/>
            <a:ext cx="4537095" cy="848311"/>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也是为篮球事业不断创新发展塑魂的系统工程中的基础环节。因此，在思考篮球文化这个领域时，要有开阔的视野和视角审视文化的本质含义；若离开了文化、体育及篮球本体的本质、特点、功能、规律及其制胜要素与其产生、发展过程的社会价值，难以用简单的语言和文字表述清楚。</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43808" y="3939902"/>
            <a:ext cx="5184576" cy="1008112"/>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35896" y="3723878"/>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篮球文化特点</a:t>
            </a:r>
            <a:endParaRPr lang="zh-CN" altLang="en-US" sz="14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139348" y="4229653"/>
            <a:ext cx="4537095" cy="648256"/>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篮球文化是多元的，其价值也是多样的，特别是非物质的篮球文化随着物质文化的提升厦引起业内人士注目和深思。当代篮球文化大体上分为精神的、物质的或者说是有形与无形的两种。</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7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7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2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7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41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491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41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938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988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1038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ldLvl="0" animBg="1"/>
      <p:bldP spid="29" grpId="0" bldLvl="0" animBg="1"/>
      <p:bldP spid="30" grpId="0" bldLvl="0" animBg="1"/>
      <p:bldP spid="34" grpId="0"/>
      <p:bldP spid="34" grpId="1"/>
      <p:bldP spid="35" grpId="0" bldLvl="0" animBg="1"/>
      <p:bldP spid="36" grpId="0" bldLvl="0" animBg="1"/>
      <p:bldP spid="37" grpId="0"/>
      <p:bldP spid="37" grpId="1"/>
      <p:bldP spid="38" grpId="0" bldLvl="0" animBg="1"/>
      <p:bldP spid="39" grpId="0" bldLvl="0" animBg="1"/>
      <p:bldP spid="40" grpId="0"/>
      <p:bldP spid="4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02</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1187624" y="2283718"/>
            <a:ext cx="7092280" cy="684805"/>
          </a:xfrm>
          <a:prstGeom prst="rect">
            <a:avLst/>
          </a:prstGeom>
          <a:noFill/>
        </p:spPr>
        <p:txBody>
          <a:bodyPr wrap="square" lIns="68584" tIns="34291" rIns="68584" bIns="34291" rtlCol="0">
            <a:spAutoFit/>
          </a:bodyPr>
          <a:lstStyle/>
          <a:p>
            <a:pPr algn="r" eaLnBrk="0" hangingPunct="0"/>
            <a:r>
              <a:rPr lang="zh-CN" altLang="zh-CN"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篮球运动本质</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latin typeface="微软雅黑" panose="020B0503020204020204" pitchFamily="34" charset="-122"/>
                <a:ea typeface="微软雅黑" panose="020B0503020204020204" pitchFamily="34" charset="-122"/>
              </a:rPr>
              <a:t>国内外研究现状</a:t>
            </a: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项目的发展性</a:t>
            </a:r>
            <a:endParaRPr lang="zh-CN" altLang="en-US" sz="1600" b="0" dirty="0">
              <a:solidFill>
                <a:schemeClr val="bg1"/>
              </a:solidFill>
            </a:endParaRPr>
          </a:p>
        </p:txBody>
      </p:sp>
      <p:sp>
        <p:nvSpPr>
          <p:cNvPr id="9" name="TextBox 8"/>
          <p:cNvSpPr txBox="1"/>
          <p:nvPr/>
        </p:nvSpPr>
        <p:spPr>
          <a:xfrm>
            <a:off x="1547664" y="1923678"/>
            <a:ext cx="2520280" cy="276998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篮球运动的发展是一个渐进的过程，是篮球运动诞生开始一个发展变化的过程，是篮球运动的形态连续不断变化的过程，篮球运动从“无”到“有”、从“小”变“大”、从“简”到“繁”、从“低级”向“高级”</a:t>
            </a:r>
            <a:r>
              <a:rPr lang="zh-CN" altLang="zh-CN" sz="1200" dirty="0" smtClean="0">
                <a:solidFill>
                  <a:schemeClr val="bg1"/>
                </a:solidFill>
              </a:rPr>
              <a:t>，在</a:t>
            </a:r>
            <a:r>
              <a:rPr lang="zh-CN" altLang="zh-CN" sz="1200" dirty="0" smtClean="0">
                <a:solidFill>
                  <a:schemeClr val="bg1"/>
                </a:solidFill>
              </a:rPr>
              <a:t>篮球运动的发展过程中即有数次量的变化，又有质的变化，在不断的量变一质变一新的量变一新的质变循环往复中发展。</a:t>
            </a:r>
            <a:endParaRPr lang="en-US" altLang="zh-CN" sz="1200" dirty="0">
              <a:solidFill>
                <a:schemeClr val="bg1"/>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3204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需求的主导性</a:t>
            </a:r>
            <a:endParaRPr lang="zh-CN" altLang="en-US" sz="1600" b="0" dirty="0">
              <a:solidFill>
                <a:schemeClr val="bg1"/>
              </a:solidFill>
            </a:endParaRPr>
          </a:p>
        </p:txBody>
      </p:sp>
      <p:sp>
        <p:nvSpPr>
          <p:cNvPr id="16" name="TextBox 15"/>
          <p:cNvSpPr txBox="1"/>
          <p:nvPr/>
        </p:nvSpPr>
        <p:spPr>
          <a:xfrm>
            <a:off x="5220072" y="1851670"/>
            <a:ext cx="2448272" cy="273735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需求对于事物的发展具有主导作用。不同时期篮球运动的主体需求不同，篮球运动的本质与价值表现也不同。起源时期，人们追求的是一种游戏活动，参与游戏，获得快乐；进入奥运会时期，人们开始需求较高水平的竞技篮球，需求的提高引导篮球进入奥运会，向世人展示高水平的篮球竞赛，高强度下的对抗是这一时期篮球运动的特点，其本质为强对抗对抗比</a:t>
            </a:r>
            <a:r>
              <a:rPr lang="zh-CN" altLang="zh-CN" sz="1200" dirty="0" smtClean="0">
                <a:solidFill>
                  <a:schemeClr val="bg1"/>
                </a:solidFill>
              </a:rPr>
              <a:t>准</a:t>
            </a:r>
            <a:r>
              <a:rPr lang="zh-CN" altLang="en-US" sz="1200" dirty="0" smtClean="0">
                <a:solidFill>
                  <a:schemeClr val="bg1"/>
                </a:solidFill>
              </a:rPr>
              <a:t>。</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0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8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2300"/>
                            </p:stCondLst>
                            <p:childTnLst>
                              <p:par>
                                <p:cTn id="34" presetID="22" presetClass="entr" presetSubtype="2"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bldLvl="0" animBg="1"/>
      <p:bldP spid="6" grpId="0" bldLvl="0" animBg="1"/>
      <p:bldP spid="8" grpId="0"/>
      <p:bldP spid="9" grpId="0"/>
      <p:bldP spid="11" grpId="0" bldLvl="0" animBg="1"/>
      <p:bldP spid="12" grpId="0" bldLvl="0" animBg="1"/>
      <p:bldP spid="13" grpId="0" bldLvl="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6"/>
          <p:cNvSpPr/>
          <p:nvPr/>
        </p:nvSpPr>
        <p:spPr>
          <a:xfrm>
            <a:off x="0" y="1722623"/>
            <a:ext cx="9144000" cy="1656184"/>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p>
        </p:txBody>
      </p:sp>
      <p:sp>
        <p:nvSpPr>
          <p:cNvPr id="4" name="Text Placeholder 4"/>
          <p:cNvSpPr txBox="1"/>
          <p:nvPr/>
        </p:nvSpPr>
        <p:spPr>
          <a:xfrm>
            <a:off x="1159038" y="2031947"/>
            <a:ext cx="1272728" cy="108012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8000" dirty="0">
                <a:solidFill>
                  <a:schemeClr val="bg1"/>
                </a:solidFill>
                <a:latin typeface="Impact" panose="020B0806030902050204" pitchFamily="34" charset="0"/>
                <a:ea typeface="微软雅黑" panose="020B0503020204020204" pitchFamily="34" charset="-122"/>
              </a:rPr>
              <a:t>03</a:t>
            </a:r>
            <a:endParaRPr lang="en-GB" sz="5400" dirty="0">
              <a:solidFill>
                <a:schemeClr val="bg1"/>
              </a:solidFill>
              <a:latin typeface="Impact" panose="020B0806030902050204" pitchFamily="34" charset="0"/>
              <a:ea typeface="微软雅黑" panose="020B0503020204020204" pitchFamily="34" charset="-122"/>
            </a:endParaRPr>
          </a:p>
        </p:txBody>
      </p:sp>
      <p:sp>
        <p:nvSpPr>
          <p:cNvPr id="5" name="TextBox 4"/>
          <p:cNvSpPr txBox="1"/>
          <p:nvPr/>
        </p:nvSpPr>
        <p:spPr>
          <a:xfrm>
            <a:off x="3707904" y="2211710"/>
            <a:ext cx="4024724" cy="684805"/>
          </a:xfrm>
          <a:prstGeom prst="rect">
            <a:avLst/>
          </a:prstGeom>
          <a:noFill/>
        </p:spPr>
        <p:txBody>
          <a:bodyPr wrap="square" lIns="68584" tIns="34291" rIns="68584" bIns="34291" rtlCol="0">
            <a:spAutoFit/>
          </a:bodyPr>
          <a:lstStyle/>
          <a:p>
            <a:pPr algn="r" eaLnBrk="0" hangingPunct="0"/>
            <a:r>
              <a:rPr lang="zh-CN" altLang="en-US" sz="40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篮球文化的价值</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5"/>
          <p:cNvSpPr>
            <a:spLocks noEditPoints="1"/>
          </p:cNvSpPr>
          <p:nvPr/>
        </p:nvSpPr>
        <p:spPr bwMode="auto">
          <a:xfrm>
            <a:off x="827405" y="1508760"/>
            <a:ext cx="2096135" cy="2089150"/>
          </a:xfrm>
          <a:custGeom>
            <a:avLst/>
            <a:gdLst>
              <a:gd name="T0" fmla="*/ 325 w 3063"/>
              <a:gd name="T1" fmla="*/ 1531 h 3056"/>
              <a:gd name="T2" fmla="*/ 1531 w 3063"/>
              <a:gd name="T3" fmla="*/ 325 h 3056"/>
              <a:gd name="T4" fmla="*/ 2738 w 3063"/>
              <a:gd name="T5" fmla="*/ 1531 h 3056"/>
              <a:gd name="T6" fmla="*/ 1531 w 3063"/>
              <a:gd name="T7" fmla="*/ 2737 h 3056"/>
              <a:gd name="T8" fmla="*/ 325 w 3063"/>
              <a:gd name="T9" fmla="*/ 1531 h 3056"/>
              <a:gd name="T10" fmla="*/ 1291 w 3063"/>
              <a:gd name="T11" fmla="*/ 246 h 3056"/>
              <a:gd name="T12" fmla="*/ 1115 w 3063"/>
              <a:gd name="T13" fmla="*/ 57 h 3056"/>
              <a:gd name="T14" fmla="*/ 846 w 3063"/>
              <a:gd name="T15" fmla="*/ 162 h 3056"/>
              <a:gd name="T16" fmla="*/ 843 w 3063"/>
              <a:gd name="T17" fmla="*/ 419 h 3056"/>
              <a:gd name="T18" fmla="*/ 611 w 3063"/>
              <a:gd name="T19" fmla="*/ 307 h 3056"/>
              <a:gd name="T20" fmla="*/ 398 w 3063"/>
              <a:gd name="T21" fmla="*/ 502 h 3056"/>
              <a:gd name="T22" fmla="*/ 488 w 3063"/>
              <a:gd name="T23" fmla="*/ 743 h 3056"/>
              <a:gd name="T24" fmla="*/ 231 w 3063"/>
              <a:gd name="T25" fmla="*/ 722 h 3056"/>
              <a:gd name="T26" fmla="*/ 102 w 3063"/>
              <a:gd name="T27" fmla="*/ 981 h 3056"/>
              <a:gd name="T28" fmla="*/ 274 w 3063"/>
              <a:gd name="T29" fmla="*/ 1173 h 3056"/>
              <a:gd name="T30" fmla="*/ 27 w 3063"/>
              <a:gd name="T31" fmla="*/ 1247 h 3056"/>
              <a:gd name="T32" fmla="*/ 0 w 3063"/>
              <a:gd name="T33" fmla="*/ 1531 h 3056"/>
              <a:gd name="T34" fmla="*/ 0 w 3063"/>
              <a:gd name="T35" fmla="*/ 1535 h 3056"/>
              <a:gd name="T36" fmla="*/ 229 w 3063"/>
              <a:gd name="T37" fmla="*/ 1652 h 3056"/>
              <a:gd name="T38" fmla="*/ 26 w 3063"/>
              <a:gd name="T39" fmla="*/ 1809 h 3056"/>
              <a:gd name="T40" fmla="*/ 105 w 3063"/>
              <a:gd name="T41" fmla="*/ 2087 h 3056"/>
              <a:gd name="T42" fmla="*/ 361 w 3063"/>
              <a:gd name="T43" fmla="*/ 2114 h 3056"/>
              <a:gd name="T44" fmla="*/ 228 w 3063"/>
              <a:gd name="T45" fmla="*/ 2334 h 3056"/>
              <a:gd name="T46" fmla="*/ 402 w 3063"/>
              <a:gd name="T47" fmla="*/ 2565 h 3056"/>
              <a:gd name="T48" fmla="*/ 651 w 3063"/>
              <a:gd name="T49" fmla="*/ 2498 h 3056"/>
              <a:gd name="T50" fmla="*/ 606 w 3063"/>
              <a:gd name="T51" fmla="*/ 2751 h 3056"/>
              <a:gd name="T52" fmla="*/ 852 w 3063"/>
              <a:gd name="T53" fmla="*/ 2904 h 3056"/>
              <a:gd name="T54" fmla="*/ 1059 w 3063"/>
              <a:gd name="T55" fmla="*/ 2751 h 3056"/>
              <a:gd name="T56" fmla="*/ 1109 w 3063"/>
              <a:gd name="T57" fmla="*/ 3003 h 3056"/>
              <a:gd name="T58" fmla="*/ 1394 w 3063"/>
              <a:gd name="T59" fmla="*/ 3056 h 3056"/>
              <a:gd name="T60" fmla="*/ 1531 w 3063"/>
              <a:gd name="T61" fmla="*/ 2839 h 3056"/>
              <a:gd name="T62" fmla="*/ 1669 w 3063"/>
              <a:gd name="T63" fmla="*/ 3056 h 3056"/>
              <a:gd name="T64" fmla="*/ 1954 w 3063"/>
              <a:gd name="T65" fmla="*/ 3003 h 3056"/>
              <a:gd name="T66" fmla="*/ 2004 w 3063"/>
              <a:gd name="T67" fmla="*/ 2751 h 3056"/>
              <a:gd name="T68" fmla="*/ 2211 w 3063"/>
              <a:gd name="T69" fmla="*/ 2904 h 3056"/>
              <a:gd name="T70" fmla="*/ 2457 w 3063"/>
              <a:gd name="T71" fmla="*/ 2751 h 3056"/>
              <a:gd name="T72" fmla="*/ 2412 w 3063"/>
              <a:gd name="T73" fmla="*/ 2498 h 3056"/>
              <a:gd name="T74" fmla="*/ 2661 w 3063"/>
              <a:gd name="T75" fmla="*/ 2565 h 3056"/>
              <a:gd name="T76" fmla="*/ 2835 w 3063"/>
              <a:gd name="T77" fmla="*/ 2334 h 3056"/>
              <a:gd name="T78" fmla="*/ 2702 w 3063"/>
              <a:gd name="T79" fmla="*/ 2114 h 3056"/>
              <a:gd name="T80" fmla="*/ 2958 w 3063"/>
              <a:gd name="T81" fmla="*/ 2087 h 3056"/>
              <a:gd name="T82" fmla="*/ 3037 w 3063"/>
              <a:gd name="T83" fmla="*/ 1809 h 3056"/>
              <a:gd name="T84" fmla="*/ 2834 w 3063"/>
              <a:gd name="T85" fmla="*/ 1652 h 3056"/>
              <a:gd name="T86" fmla="*/ 3063 w 3063"/>
              <a:gd name="T87" fmla="*/ 1535 h 3056"/>
              <a:gd name="T88" fmla="*/ 3063 w 3063"/>
              <a:gd name="T89" fmla="*/ 1531 h 3056"/>
              <a:gd name="T90" fmla="*/ 3036 w 3063"/>
              <a:gd name="T91" fmla="*/ 1247 h 3056"/>
              <a:gd name="T92" fmla="*/ 2789 w 3063"/>
              <a:gd name="T93" fmla="*/ 1173 h 3056"/>
              <a:gd name="T94" fmla="*/ 2961 w 3063"/>
              <a:gd name="T95" fmla="*/ 981 h 3056"/>
              <a:gd name="T96" fmla="*/ 2832 w 3063"/>
              <a:gd name="T97" fmla="*/ 722 h 3056"/>
              <a:gd name="T98" fmla="*/ 2575 w 3063"/>
              <a:gd name="T99" fmla="*/ 743 h 3056"/>
              <a:gd name="T100" fmla="*/ 2665 w 3063"/>
              <a:gd name="T101" fmla="*/ 502 h 3056"/>
              <a:gd name="T102" fmla="*/ 2451 w 3063"/>
              <a:gd name="T103" fmla="*/ 307 h 3056"/>
              <a:gd name="T104" fmla="*/ 2220 w 3063"/>
              <a:gd name="T105" fmla="*/ 419 h 3056"/>
              <a:gd name="T106" fmla="*/ 2217 w 3063"/>
              <a:gd name="T107" fmla="*/ 162 h 3056"/>
              <a:gd name="T108" fmla="*/ 1948 w 3063"/>
              <a:gd name="T109" fmla="*/ 57 h 3056"/>
              <a:gd name="T110" fmla="*/ 1772 w 3063"/>
              <a:gd name="T111" fmla="*/ 246 h 3056"/>
              <a:gd name="T112" fmla="*/ 1676 w 3063"/>
              <a:gd name="T113" fmla="*/ 7 h 3056"/>
              <a:gd name="T114" fmla="*/ 1531 w 3063"/>
              <a:gd name="T115" fmla="*/ 0 h 3056"/>
              <a:gd name="T116" fmla="*/ 1387 w 3063"/>
              <a:gd name="T117" fmla="*/ 7 h 3056"/>
              <a:gd name="T118" fmla="*/ 1291 w 3063"/>
              <a:gd name="T119" fmla="*/ 24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63" h="3056">
                <a:moveTo>
                  <a:pt x="325" y="1531"/>
                </a:moveTo>
                <a:cubicBezTo>
                  <a:pt x="325" y="865"/>
                  <a:pt x="865" y="325"/>
                  <a:pt x="1531" y="325"/>
                </a:cubicBezTo>
                <a:cubicBezTo>
                  <a:pt x="2198" y="325"/>
                  <a:pt x="2738" y="865"/>
                  <a:pt x="2738" y="1531"/>
                </a:cubicBezTo>
                <a:cubicBezTo>
                  <a:pt x="2738" y="2197"/>
                  <a:pt x="2198" y="2737"/>
                  <a:pt x="1531" y="2737"/>
                </a:cubicBezTo>
                <a:cubicBezTo>
                  <a:pt x="865" y="2737"/>
                  <a:pt x="325" y="2197"/>
                  <a:pt x="325" y="1531"/>
                </a:cubicBezTo>
                <a:close/>
                <a:moveTo>
                  <a:pt x="1291" y="246"/>
                </a:moveTo>
                <a:cubicBezTo>
                  <a:pt x="1115" y="57"/>
                  <a:pt x="1115" y="57"/>
                  <a:pt x="1115" y="57"/>
                </a:cubicBezTo>
                <a:cubicBezTo>
                  <a:pt x="1022" y="84"/>
                  <a:pt x="932" y="119"/>
                  <a:pt x="846" y="162"/>
                </a:cubicBezTo>
                <a:cubicBezTo>
                  <a:pt x="843" y="419"/>
                  <a:pt x="843" y="419"/>
                  <a:pt x="843" y="419"/>
                </a:cubicBezTo>
                <a:cubicBezTo>
                  <a:pt x="611" y="307"/>
                  <a:pt x="611" y="307"/>
                  <a:pt x="611" y="307"/>
                </a:cubicBezTo>
                <a:cubicBezTo>
                  <a:pt x="534" y="365"/>
                  <a:pt x="463" y="431"/>
                  <a:pt x="398" y="502"/>
                </a:cubicBezTo>
                <a:cubicBezTo>
                  <a:pt x="488" y="743"/>
                  <a:pt x="488" y="743"/>
                  <a:pt x="488" y="743"/>
                </a:cubicBezTo>
                <a:cubicBezTo>
                  <a:pt x="231" y="722"/>
                  <a:pt x="231" y="722"/>
                  <a:pt x="231" y="722"/>
                </a:cubicBezTo>
                <a:cubicBezTo>
                  <a:pt x="181" y="804"/>
                  <a:pt x="137" y="890"/>
                  <a:pt x="102" y="981"/>
                </a:cubicBezTo>
                <a:cubicBezTo>
                  <a:pt x="274" y="1173"/>
                  <a:pt x="274" y="1173"/>
                  <a:pt x="274" y="1173"/>
                </a:cubicBezTo>
                <a:cubicBezTo>
                  <a:pt x="27" y="1247"/>
                  <a:pt x="27" y="1247"/>
                  <a:pt x="27" y="1247"/>
                </a:cubicBezTo>
                <a:cubicBezTo>
                  <a:pt x="9" y="1339"/>
                  <a:pt x="0" y="1434"/>
                  <a:pt x="0" y="1531"/>
                </a:cubicBezTo>
                <a:cubicBezTo>
                  <a:pt x="0" y="1532"/>
                  <a:pt x="0" y="1533"/>
                  <a:pt x="0" y="1535"/>
                </a:cubicBezTo>
                <a:cubicBezTo>
                  <a:pt x="229" y="1652"/>
                  <a:pt x="229" y="1652"/>
                  <a:pt x="229" y="1652"/>
                </a:cubicBezTo>
                <a:cubicBezTo>
                  <a:pt x="26" y="1809"/>
                  <a:pt x="26" y="1809"/>
                  <a:pt x="26" y="1809"/>
                </a:cubicBezTo>
                <a:cubicBezTo>
                  <a:pt x="43" y="1906"/>
                  <a:pt x="70" y="1999"/>
                  <a:pt x="105" y="2087"/>
                </a:cubicBezTo>
                <a:cubicBezTo>
                  <a:pt x="361" y="2114"/>
                  <a:pt x="361" y="2114"/>
                  <a:pt x="361" y="2114"/>
                </a:cubicBezTo>
                <a:cubicBezTo>
                  <a:pt x="228" y="2334"/>
                  <a:pt x="228" y="2334"/>
                  <a:pt x="228" y="2334"/>
                </a:cubicBezTo>
                <a:cubicBezTo>
                  <a:pt x="279" y="2417"/>
                  <a:pt x="337" y="2494"/>
                  <a:pt x="402" y="2565"/>
                </a:cubicBezTo>
                <a:cubicBezTo>
                  <a:pt x="651" y="2498"/>
                  <a:pt x="651" y="2498"/>
                  <a:pt x="651" y="2498"/>
                </a:cubicBezTo>
                <a:cubicBezTo>
                  <a:pt x="606" y="2751"/>
                  <a:pt x="606" y="2751"/>
                  <a:pt x="606" y="2751"/>
                </a:cubicBezTo>
                <a:cubicBezTo>
                  <a:pt x="683" y="2809"/>
                  <a:pt x="765" y="2860"/>
                  <a:pt x="852" y="2904"/>
                </a:cubicBezTo>
                <a:cubicBezTo>
                  <a:pt x="1059" y="2751"/>
                  <a:pt x="1059" y="2751"/>
                  <a:pt x="1059" y="2751"/>
                </a:cubicBezTo>
                <a:cubicBezTo>
                  <a:pt x="1109" y="3003"/>
                  <a:pt x="1109" y="3003"/>
                  <a:pt x="1109" y="3003"/>
                </a:cubicBezTo>
                <a:cubicBezTo>
                  <a:pt x="1201" y="3030"/>
                  <a:pt x="1296" y="3048"/>
                  <a:pt x="1394" y="3056"/>
                </a:cubicBezTo>
                <a:cubicBezTo>
                  <a:pt x="1531" y="2839"/>
                  <a:pt x="1531" y="2839"/>
                  <a:pt x="1531" y="2839"/>
                </a:cubicBezTo>
                <a:cubicBezTo>
                  <a:pt x="1669" y="3056"/>
                  <a:pt x="1669" y="3056"/>
                  <a:pt x="1669" y="3056"/>
                </a:cubicBezTo>
                <a:cubicBezTo>
                  <a:pt x="1767" y="3048"/>
                  <a:pt x="1862" y="3030"/>
                  <a:pt x="1954" y="3003"/>
                </a:cubicBezTo>
                <a:cubicBezTo>
                  <a:pt x="2004" y="2751"/>
                  <a:pt x="2004" y="2751"/>
                  <a:pt x="2004" y="2751"/>
                </a:cubicBezTo>
                <a:cubicBezTo>
                  <a:pt x="2211" y="2904"/>
                  <a:pt x="2211" y="2904"/>
                  <a:pt x="2211" y="2904"/>
                </a:cubicBezTo>
                <a:cubicBezTo>
                  <a:pt x="2298" y="2860"/>
                  <a:pt x="2380" y="2809"/>
                  <a:pt x="2457" y="2751"/>
                </a:cubicBezTo>
                <a:cubicBezTo>
                  <a:pt x="2412" y="2498"/>
                  <a:pt x="2412" y="2498"/>
                  <a:pt x="2412" y="2498"/>
                </a:cubicBezTo>
                <a:cubicBezTo>
                  <a:pt x="2661" y="2565"/>
                  <a:pt x="2661" y="2565"/>
                  <a:pt x="2661" y="2565"/>
                </a:cubicBezTo>
                <a:cubicBezTo>
                  <a:pt x="2726" y="2494"/>
                  <a:pt x="2784" y="2417"/>
                  <a:pt x="2835" y="2334"/>
                </a:cubicBezTo>
                <a:cubicBezTo>
                  <a:pt x="2702" y="2114"/>
                  <a:pt x="2702" y="2114"/>
                  <a:pt x="2702" y="2114"/>
                </a:cubicBezTo>
                <a:cubicBezTo>
                  <a:pt x="2958" y="2087"/>
                  <a:pt x="2958" y="2087"/>
                  <a:pt x="2958" y="2087"/>
                </a:cubicBezTo>
                <a:cubicBezTo>
                  <a:pt x="2993" y="1999"/>
                  <a:pt x="3020" y="1906"/>
                  <a:pt x="3037" y="1809"/>
                </a:cubicBezTo>
                <a:cubicBezTo>
                  <a:pt x="2834" y="1652"/>
                  <a:pt x="2834" y="1652"/>
                  <a:pt x="2834" y="1652"/>
                </a:cubicBezTo>
                <a:cubicBezTo>
                  <a:pt x="3063" y="1535"/>
                  <a:pt x="3063" y="1535"/>
                  <a:pt x="3063" y="1535"/>
                </a:cubicBezTo>
                <a:cubicBezTo>
                  <a:pt x="3063" y="1533"/>
                  <a:pt x="3063" y="1532"/>
                  <a:pt x="3063" y="1531"/>
                </a:cubicBezTo>
                <a:cubicBezTo>
                  <a:pt x="3063" y="1434"/>
                  <a:pt x="3054" y="1339"/>
                  <a:pt x="3036" y="1247"/>
                </a:cubicBezTo>
                <a:cubicBezTo>
                  <a:pt x="2789" y="1173"/>
                  <a:pt x="2789" y="1173"/>
                  <a:pt x="2789" y="1173"/>
                </a:cubicBezTo>
                <a:cubicBezTo>
                  <a:pt x="2961" y="981"/>
                  <a:pt x="2961" y="981"/>
                  <a:pt x="2961" y="981"/>
                </a:cubicBezTo>
                <a:cubicBezTo>
                  <a:pt x="2926" y="890"/>
                  <a:pt x="2883" y="804"/>
                  <a:pt x="2832" y="722"/>
                </a:cubicBezTo>
                <a:cubicBezTo>
                  <a:pt x="2575" y="743"/>
                  <a:pt x="2575" y="743"/>
                  <a:pt x="2575" y="743"/>
                </a:cubicBezTo>
                <a:cubicBezTo>
                  <a:pt x="2665" y="502"/>
                  <a:pt x="2665" y="502"/>
                  <a:pt x="2665" y="502"/>
                </a:cubicBezTo>
                <a:cubicBezTo>
                  <a:pt x="2600" y="431"/>
                  <a:pt x="2529" y="365"/>
                  <a:pt x="2451" y="307"/>
                </a:cubicBezTo>
                <a:cubicBezTo>
                  <a:pt x="2220" y="419"/>
                  <a:pt x="2220" y="419"/>
                  <a:pt x="2220" y="419"/>
                </a:cubicBezTo>
                <a:cubicBezTo>
                  <a:pt x="2217" y="162"/>
                  <a:pt x="2217" y="162"/>
                  <a:pt x="2217" y="162"/>
                </a:cubicBezTo>
                <a:cubicBezTo>
                  <a:pt x="2131" y="119"/>
                  <a:pt x="2041" y="84"/>
                  <a:pt x="1948" y="57"/>
                </a:cubicBezTo>
                <a:cubicBezTo>
                  <a:pt x="1772" y="246"/>
                  <a:pt x="1772" y="246"/>
                  <a:pt x="1772" y="246"/>
                </a:cubicBezTo>
                <a:cubicBezTo>
                  <a:pt x="1676" y="7"/>
                  <a:pt x="1676" y="7"/>
                  <a:pt x="1676" y="7"/>
                </a:cubicBezTo>
                <a:cubicBezTo>
                  <a:pt x="1628" y="2"/>
                  <a:pt x="1580" y="0"/>
                  <a:pt x="1531" y="0"/>
                </a:cubicBezTo>
                <a:cubicBezTo>
                  <a:pt x="1483" y="0"/>
                  <a:pt x="1435" y="2"/>
                  <a:pt x="1387" y="7"/>
                </a:cubicBezTo>
                <a:lnTo>
                  <a:pt x="1291" y="246"/>
                </a:lnTo>
                <a:close/>
              </a:path>
            </a:pathLst>
          </a:custGeom>
          <a:solidFill>
            <a:schemeClr val="bg1">
              <a:lumMod val="95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200"/>
                                        <p:tgtEl>
                                          <p:spTgt spid="5"/>
                                        </p:tgtEl>
                                      </p:cBhvr>
                                    </p:animEffect>
                                  </p:childTnLst>
                                </p:cTn>
                              </p:par>
                              <p:par>
                                <p:cTn id="18" presetID="36" presetClass="emph" presetSubtype="0" fill="hold" grpId="1" nodeType="withEffect">
                                  <p:stCondLst>
                                    <p:cond delay="0"/>
                                  </p:stCondLst>
                                  <p:iterate type="lt">
                                    <p:tmPct val="30000"/>
                                  </p:iterate>
                                  <p:childTnLst>
                                    <p:animScale>
                                      <p:cBhvr>
                                        <p:cTn id="19" dur="50" autoRev="1" fill="hold">
                                          <p:stCondLst>
                                            <p:cond delay="0"/>
                                          </p:stCondLst>
                                        </p:cTn>
                                        <p:tgtEl>
                                          <p:spTgt spid="5"/>
                                        </p:tgtEl>
                                      </p:cBhvr>
                                      <p:to x="80000" y="100000"/>
                                    </p:animScale>
                                    <p:anim by="(#ppt_w*0.10)" calcmode="lin" valueType="num">
                                      <p:cBhvr>
                                        <p:cTn id="20" dur="50" autoRev="1" fill="hold">
                                          <p:stCondLst>
                                            <p:cond delay="0"/>
                                          </p:stCondLst>
                                        </p:cTn>
                                        <p:tgtEl>
                                          <p:spTgt spid="5"/>
                                        </p:tgtEl>
                                        <p:attrNameLst>
                                          <p:attrName>ppt_x</p:attrName>
                                        </p:attrNameLst>
                                      </p:cBhvr>
                                    </p:anim>
                                    <p:anim by="(-#ppt_w*0.10)" calcmode="lin" valueType="num">
                                      <p:cBhvr>
                                        <p:cTn id="21" dur="50" autoRev="1" fill="hold">
                                          <p:stCondLst>
                                            <p:cond delay="0"/>
                                          </p:stCondLst>
                                        </p:cTn>
                                        <p:tgtEl>
                                          <p:spTgt spid="5"/>
                                        </p:tgtEl>
                                        <p:attrNameLst>
                                          <p:attrName>ppt_y</p:attrName>
                                        </p:attrNameLst>
                                      </p:cBhvr>
                                    </p:anim>
                                    <p:animRot by="-480000">
                                      <p:cBhvr>
                                        <p:cTn id="2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131590"/>
            <a:ext cx="1746277" cy="1107996"/>
          </a:xfrm>
          <a:prstGeom prst="rect">
            <a:avLst/>
          </a:prstGeom>
          <a:noFill/>
        </p:spPr>
        <p:txBody>
          <a:bodyPr wrap="square" lIns="0" tIns="0" rIns="0" bIns="0" rtlCol="0">
            <a:spAutoFit/>
          </a:bodyPr>
          <a:lstStyle/>
          <a:p>
            <a:pPr algn="just">
              <a:lnSpc>
                <a:spcPct val="120000"/>
              </a:lnSpc>
            </a:pPr>
            <a:r>
              <a:rPr lang="zh-CN" altLang="zh-CN" sz="1000" dirty="0" smtClean="0"/>
              <a:t>世界通用的特殊身体语言。篮球运动是一种用人体与器械构成的运动语言，它可以学习与传授，可以交流与传播，它是世界范围内共有的一种文化</a:t>
            </a:r>
            <a:r>
              <a:rPr lang="zh-CN" altLang="zh-CN" sz="1000" dirty="0" smtClean="0"/>
              <a:t>现象</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21351"/>
          </a:xfrm>
          <a:prstGeom prst="rect">
            <a:avLst/>
          </a:prstGeom>
          <a:noFill/>
        </p:spPr>
        <p:txBody>
          <a:bodyPr wrap="square" lIns="0" tIns="0" rIns="0" bIns="0" rtlCol="0">
            <a:spAutoFit/>
          </a:bodyPr>
          <a:lstStyle/>
          <a:p>
            <a:pPr algn="just">
              <a:lnSpc>
                <a:spcPct val="120000"/>
              </a:lnSpc>
            </a:pPr>
            <a:r>
              <a:rPr lang="zh-CN" altLang="zh-CN" sz="1000" dirty="0" smtClean="0"/>
              <a:t>发展个性，塑造人格魅力。篮球比赛中的每一瞬间都要求个体必须做出正确的观察判断，独立果断地选择个人战术行动。</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7904" y="1059582"/>
            <a:ext cx="1746277" cy="1107996"/>
          </a:xfrm>
          <a:prstGeom prst="rect">
            <a:avLst/>
          </a:prstGeom>
          <a:noFill/>
        </p:spPr>
        <p:txBody>
          <a:bodyPr wrap="square" lIns="0" tIns="0" rIns="0" bIns="0" rtlCol="0">
            <a:spAutoFit/>
          </a:bodyPr>
          <a:lstStyle/>
          <a:p>
            <a:pPr algn="just">
              <a:lnSpc>
                <a:spcPct val="120000"/>
              </a:lnSpc>
            </a:pPr>
            <a:r>
              <a:rPr lang="zh-CN" altLang="zh-CN" sz="1000" dirty="0" smtClean="0"/>
              <a:t>讲求合作、创新及竞争。在篮球运动中，为了体现个人的价值，同伴之间、对手之间存在着激烈的竞争，而为了取得集体的胜利，同伴之间要密切配合、协同行动才能</a:t>
            </a:r>
            <a:r>
              <a:rPr lang="zh-CN" altLang="zh-CN" sz="1000" dirty="0" smtClean="0"/>
              <a:t>完成</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zh-CN" sz="1000" dirty="0" smtClean="0"/>
              <a:t>展现民族精神面貌、激发爱国热情。篮球比赛能振奋民族精神，激发爱国热情，增强民族自豪感、</a:t>
            </a:r>
            <a:r>
              <a:rPr lang="zh-CN" altLang="zh-CN" sz="1000" dirty="0" smtClean="0"/>
              <a:t>凝聚力</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536685"/>
          </a:xfrm>
          <a:prstGeom prst="rect">
            <a:avLst/>
          </a:prstGeom>
          <a:noFill/>
        </p:spPr>
        <p:txBody>
          <a:bodyPr wrap="square" lIns="0" tIns="0" rIns="0" bIns="0" rtlCol="0">
            <a:spAutoFit/>
          </a:bodyPr>
          <a:lstStyle/>
          <a:p>
            <a:pPr algn="just">
              <a:lnSpc>
                <a:spcPct val="120000"/>
              </a:lnSpc>
            </a:pPr>
            <a:r>
              <a:rPr lang="zh-CN" altLang="zh-CN" sz="1000" dirty="0" smtClean="0"/>
              <a:t>篮球比赛中的民族</a:t>
            </a:r>
            <a:r>
              <a:rPr lang="zh-CN" altLang="zh-CN" sz="1000" dirty="0" smtClean="0"/>
              <a:t>精神</a:t>
            </a:r>
            <a:r>
              <a:rPr lang="zh-CN" altLang="en-US" sz="1000" dirty="0" smtClean="0"/>
              <a:t>的</a:t>
            </a:r>
            <a:r>
              <a:rPr lang="zh-CN" altLang="zh-CN" sz="1000" dirty="0" smtClean="0"/>
              <a:t>意义</a:t>
            </a:r>
            <a:r>
              <a:rPr lang="zh-CN" altLang="zh-CN" sz="1000" dirty="0" smtClean="0"/>
              <a:t>远远超出比赛本身，体现了一定的社会文化价值。</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5" y="200025"/>
            <a:ext cx="2484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文化价值</a:t>
            </a:r>
            <a:endParaRPr lang="en-GB" alt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6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1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6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1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6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1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6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1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6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1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63688" y="1707654"/>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篮球文化就是通过篮球动作技能来传承其文化的成果，运用“身教”和“言教”相结合的方式实现教育目的。</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63688" y="3075806"/>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solidFill>
              </a:rPr>
              <a:t>它不仅是通过身体运动来体现其增强体质的显性教育功能，更重要是利用篮球运动的本质特征和规律来促进人的社会化进程。</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篮球比赛具有将个体的社会行为进行规范化的教育</a:t>
            </a:r>
            <a:r>
              <a:rPr lang="zh-CN" altLang="zh-CN" sz="1000" dirty="0" smtClean="0">
                <a:solidFill>
                  <a:schemeClr val="tx1"/>
                </a:solidFill>
              </a:rPr>
              <a:t>功能</a:t>
            </a:r>
            <a:r>
              <a:rPr lang="zh-CN" altLang="en-US" sz="1000" dirty="0" smtClean="0">
                <a:solidFill>
                  <a:schemeClr val="tx1"/>
                </a:solidFill>
              </a:rPr>
              <a:t>。</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13" name="Shape 2027"/>
          <p:cNvSpPr/>
          <p:nvPr/>
        </p:nvSpPr>
        <p:spPr>
          <a:xfrm>
            <a:off x="5652120" y="3219822"/>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参加运动的每个人都要在比赛规则与社会规范的制约下进行活动，从而获得对现代社会生活方式的模拟与演练。</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59225" y="2159000"/>
            <a:ext cx="1225550" cy="126111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3600" b="1" dirty="0" smtClean="0">
                <a:solidFill>
                  <a:schemeClr val="bg1"/>
                </a:solidFill>
                <a:latin typeface="微软雅黑" panose="020B0503020204020204" pitchFamily="34" charset="-122"/>
                <a:ea typeface="微软雅黑" panose="020B0503020204020204" pitchFamily="34" charset="-122"/>
              </a:rPr>
              <a:t>教育价值</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教育价值</a:t>
            </a:r>
            <a:endParaRPr 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12396377"/>
      </p:ext>
    </p:extLst>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6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1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3150"/>
                            </p:stCondLst>
                            <p:childTnLst>
                              <p:par>
                                <p:cTn id="44" presetID="53" presetClass="entr" presetSubtype="16"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365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15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46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15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565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15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665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animBg="1"/>
      <p:bldP spid="9" grpId="0" animBg="1"/>
      <p:bldP spid="11" grpId="0" animBg="1"/>
      <p:bldP spid="12" grpId="0" animBg="1"/>
      <p:bldP spid="13" grpId="0" animBg="1"/>
      <p:bldP spid="14" grpId="0" animBg="1"/>
      <p:bldP spid="21" grpId="0" bldLvl="0" animBg="1"/>
      <p:bldP spid="26" grpId="0"/>
      <p:bldP spid="30" grpId="0" bldLvl="0" animBg="1"/>
      <p:bldP spid="32" grpId="0"/>
    </p:bldLst>
  </p:timing>
</p:sld>
</file>

<file path=ppt/theme/theme1.xml><?xml version="1.0" encoding="utf-8"?>
<a:theme xmlns:a="http://schemas.openxmlformats.org/drawingml/2006/main" name="Office 主题">
  <a:themeElements>
    <a:clrScheme name="自定义 201">
      <a:dk1>
        <a:sysClr val="windowText" lastClr="000000"/>
      </a:dk1>
      <a:lt1>
        <a:sysClr val="window" lastClr="FFFFFF"/>
      </a:lt1>
      <a:dk2>
        <a:srgbClr val="1F497D"/>
      </a:dk2>
      <a:lt2>
        <a:srgbClr val="EEECE1"/>
      </a:lt2>
      <a:accent1>
        <a:srgbClr val="2462AD"/>
      </a:accent1>
      <a:accent2>
        <a:srgbClr val="7F7F7F"/>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926</Words>
  <Application>Microsoft Office PowerPoint</Application>
  <PresentationFormat>全屏显示(16:9)</PresentationFormat>
  <Paragraphs>92</Paragraphs>
  <Slides>15</Slides>
  <Notes>15</Notes>
  <HiddenSlides>0</HiddenSlides>
  <MMClips>1</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李培俊</dc:creator>
  <cp:lastModifiedBy>微软用户</cp:lastModifiedBy>
  <cp:revision>175</cp:revision>
  <dcterms:created xsi:type="dcterms:W3CDTF">2015-12-11T17:46:00Z</dcterms:created>
  <dcterms:modified xsi:type="dcterms:W3CDTF">2019-05-30T07:44:23Z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