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97" r:id="rId2"/>
    <p:sldId id="258" r:id="rId3"/>
    <p:sldId id="259" r:id="rId4"/>
    <p:sldId id="263" r:id="rId5"/>
    <p:sldId id="291" r:id="rId6"/>
    <p:sldId id="331" r:id="rId7"/>
    <p:sldId id="270" r:id="rId8"/>
    <p:sldId id="265" r:id="rId9"/>
    <p:sldId id="362" r:id="rId10"/>
    <p:sldId id="366" r:id="rId11"/>
    <p:sldId id="367" r:id="rId12"/>
    <p:sldId id="365" r:id="rId13"/>
    <p:sldId id="368" r:id="rId14"/>
    <p:sldId id="369" r:id="rId15"/>
    <p:sldId id="288" r:id="rId16"/>
    <p:sldId id="298" r:id="rId17"/>
  </p:sldIdLst>
  <p:sldSz cx="9144000" cy="5143500" type="screen16x9"/>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68D11"/>
    <a:srgbClr val="70BA16"/>
    <a:srgbClr val="82D81A"/>
    <a:srgbClr val="61A113"/>
    <a:srgbClr val="1A74CC"/>
    <a:srgbClr val="E09320"/>
    <a:srgbClr val="4A99E8"/>
    <a:srgbClr val="1E80E2"/>
    <a:srgbClr val="338CE5"/>
    <a:srgbClr val="00B05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738" y="-78"/>
      </p:cViewPr>
      <p:guideLst>
        <p:guide orient="horz" pos="1667"/>
        <p:guide pos="2868"/>
      </p:guideLst>
    </p:cSldViewPr>
  </p:slideViewPr>
  <p:notesTextViewPr>
    <p:cViewPr>
      <p:scale>
        <a:sx n="1" d="1"/>
        <a:sy n="1" d="1"/>
      </p:scale>
      <p:origin x="0" y="0"/>
    </p:cViewPr>
  </p:notesTextViewPr>
  <p:sorterViewPr>
    <p:cViewPr>
      <p:scale>
        <a:sx n="132" d="100"/>
        <a:sy n="132" d="100"/>
      </p:scale>
      <p:origin x="0" y="516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pPr/>
              <a:t>2019/5/28 Tuesday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79511" y="-20538"/>
            <a:ext cx="1704311" cy="72008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9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课题综述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目前现状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1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156176" y="175741"/>
            <a:ext cx="1261884"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国内研究现状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研究过程</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7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研究结论</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8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参考文献</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79511" y="-20538"/>
            <a:ext cx="1704311" cy="72008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2019/5/28 Tuesday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7" r:id="rId18"/>
    <p:sldLayoutId id="2147483669" r:id="rId19"/>
    <p:sldLayoutId id="2147483670" r:id="rId20"/>
    <p:sldLayoutId id="2147483671" r:id="rId21"/>
    <p:sldLayoutId id="2147483672" r:id="rId22"/>
    <p:sldLayoutId id="2147483673" r:id="rId23"/>
    <p:sldLayoutId id="2147483674" r:id="rId24"/>
    <p:sldLayoutId id="2147483675" r:id="rId25"/>
  </p:sldLayoutIdLst>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6985" y="1131570"/>
            <a:ext cx="9245600" cy="1454244"/>
          </a:xfrm>
          <a:prstGeom prst="rect">
            <a:avLst/>
          </a:prstGeom>
          <a:noFill/>
        </p:spPr>
        <p:txBody>
          <a:bodyPr wrap="square" lIns="68580" tIns="34290" rIns="68580" bIns="34290" rtlCol="0">
            <a:spAutoFit/>
          </a:bodyPr>
          <a:lstStyle/>
          <a:p>
            <a:pPr algn="ctr"/>
            <a:r>
              <a:rPr lang="zh-CN" altLang="zh-CN" sz="3600" b="1" dirty="0" smtClean="0">
                <a:solidFill>
                  <a:srgbClr val="568D11"/>
                </a:solidFill>
                <a:latin typeface="微软雅黑" panose="020B0503020204020204" pitchFamily="34" charset="-122"/>
                <a:ea typeface="微软雅黑" panose="020B0503020204020204" pitchFamily="34" charset="-122"/>
              </a:rPr>
              <a:t>基于</a:t>
            </a:r>
            <a:r>
              <a:rPr lang="zh-CN" altLang="zh-CN" sz="3600" b="1" dirty="0" smtClean="0">
                <a:solidFill>
                  <a:srgbClr val="568D11"/>
                </a:solidFill>
                <a:latin typeface="微软雅黑" panose="020B0503020204020204" pitchFamily="34" charset="-122"/>
                <a:ea typeface="微软雅黑" panose="020B0503020204020204" pitchFamily="34" charset="-122"/>
              </a:rPr>
              <a:t>单片机的温度监控系统</a:t>
            </a:r>
            <a:r>
              <a:rPr lang="zh-CN" altLang="zh-CN" sz="3600" b="1" dirty="0" smtClean="0">
                <a:solidFill>
                  <a:srgbClr val="568D11"/>
                </a:solidFill>
                <a:latin typeface="微软雅黑" panose="020B0503020204020204" pitchFamily="34" charset="-122"/>
                <a:ea typeface="微软雅黑" panose="020B0503020204020204" pitchFamily="34" charset="-122"/>
              </a:rPr>
              <a:t>设计</a:t>
            </a:r>
            <a:endParaRPr lang="zh-CN" altLang="en-US" sz="3600" b="1" dirty="0">
              <a:solidFill>
                <a:srgbClr val="568D11"/>
              </a:solidFill>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Design </a:t>
            </a:r>
            <a:r>
              <a:rPr lang="en-US" altLang="zh-CN" b="1" dirty="0" smtClean="0">
                <a:latin typeface="微软雅黑" panose="020B0503020204020204" pitchFamily="34" charset="-122"/>
                <a:ea typeface="微软雅黑" panose="020B0503020204020204" pitchFamily="34" charset="-122"/>
              </a:rPr>
              <a:t>of temperature monitoring system based on single chip microcomputer</a:t>
            </a:r>
            <a:endParaRPr lang="zh-CN" altLang="zh-CN" b="1" dirty="0" smtClean="0">
              <a:latin typeface="微软雅黑" panose="020B0503020204020204" pitchFamily="34" charset="-122"/>
              <a:ea typeface="微软雅黑" panose="020B0503020204020204" pitchFamily="34" charset="-122"/>
            </a:endParaRPr>
          </a:p>
          <a:p>
            <a:pPr algn="ctr"/>
            <a:endParaRPr lang="zh-CN" altLang="en-US" b="1" dirty="0">
              <a:solidFill>
                <a:srgbClr val="568D11"/>
              </a:solidFill>
              <a:latin typeface="微软雅黑" panose="020B0503020204020204" pitchFamily="34" charset="-122"/>
              <a:ea typeface="微软雅黑" panose="020B0503020204020204" pitchFamily="34" charset="-122"/>
            </a:endParaRPr>
          </a:p>
        </p:txBody>
      </p:sp>
      <p:sp>
        <p:nvSpPr>
          <p:cNvPr id="31" name="等腰三角形 26"/>
          <p:cNvSpPr/>
          <p:nvPr/>
        </p:nvSpPr>
        <p:spPr>
          <a:xfrm>
            <a:off x="1034647" y="3006547"/>
            <a:ext cx="851351" cy="506643"/>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Lst>
            <a:ahLst/>
            <a:cxnLst>
              <a:cxn ang="0">
                <a:pos x="connsiteX0-1" y="connsiteY0-2"/>
              </a:cxn>
              <a:cxn ang="0">
                <a:pos x="connsiteX1-3" y="connsiteY1-4"/>
              </a:cxn>
              <a:cxn ang="0">
                <a:pos x="connsiteX2-5" y="connsiteY2-6"/>
              </a:cxn>
              <a:cxn ang="0">
                <a:pos x="connsiteX3-7" y="connsiteY3-8"/>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5" name="等腰三角形 26"/>
          <p:cNvSpPr/>
          <p:nvPr/>
        </p:nvSpPr>
        <p:spPr>
          <a:xfrm rot="5400000">
            <a:off x="265949" y="3103290"/>
            <a:ext cx="531270" cy="601918"/>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6" name="等腰三角形 26"/>
          <p:cNvSpPr/>
          <p:nvPr/>
        </p:nvSpPr>
        <p:spPr>
          <a:xfrm rot="8958318">
            <a:off x="1313552" y="3687514"/>
            <a:ext cx="207867" cy="123703"/>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Lst>
            <a:ahLst/>
            <a:cxnLst>
              <a:cxn ang="0">
                <a:pos x="connsiteX0-1" y="connsiteY0-2"/>
              </a:cxn>
              <a:cxn ang="0">
                <a:pos x="connsiteX1-3" y="connsiteY1-4"/>
              </a:cxn>
              <a:cxn ang="0">
                <a:pos x="connsiteX2-5" y="connsiteY2-6"/>
              </a:cxn>
              <a:cxn ang="0">
                <a:pos x="connsiteX3-7" y="connsiteY3-8"/>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4" name="TextBox 43"/>
          <p:cNvSpPr txBox="1"/>
          <p:nvPr/>
        </p:nvSpPr>
        <p:spPr>
          <a:xfrm>
            <a:off x="1071245" y="334010"/>
            <a:ext cx="1788795" cy="398780"/>
          </a:xfrm>
          <a:prstGeom prst="rect">
            <a:avLst/>
          </a:prstGeom>
          <a:noFill/>
        </p:spPr>
        <p:txBody>
          <a:bodyPr wrap="square" rtlCol="0">
            <a:spAutoFit/>
          </a:bodyPr>
          <a:lstStyle/>
          <a:p>
            <a:r>
              <a:rPr lang="zh-CN" altLang="en-US" sz="2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渤海大学</a:t>
            </a:r>
          </a:p>
        </p:txBody>
      </p:sp>
      <p:pic>
        <p:nvPicPr>
          <p:cNvPr id="2" name="图片 1" descr="图片1"/>
          <p:cNvPicPr>
            <a:picLocks noChangeAspect="1"/>
          </p:cNvPicPr>
          <p:nvPr/>
        </p:nvPicPr>
        <p:blipFill>
          <a:blip r:embed="rId3" cstate="print"/>
          <a:stretch>
            <a:fillRect/>
          </a:stretch>
        </p:blipFill>
        <p:spPr>
          <a:xfrm>
            <a:off x="-7620" y="-6350"/>
            <a:ext cx="1078865" cy="1078865"/>
          </a:xfrm>
          <a:prstGeom prst="rect">
            <a:avLst/>
          </a:prstGeom>
        </p:spPr>
      </p:pic>
      <p:sp>
        <p:nvSpPr>
          <p:cNvPr id="1048591" name="矩形 22"/>
          <p:cNvSpPr/>
          <p:nvPr/>
        </p:nvSpPr>
        <p:spPr>
          <a:xfrm>
            <a:off x="5442100" y="3006904"/>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solidFill>
                  <a:srgbClr val="002060"/>
                </a:solidFill>
                <a:latin typeface="微软雅黑" panose="020B0503020204020204" pitchFamily="34" charset="-122"/>
                <a:ea typeface="微软雅黑" panose="020B0503020204020204" pitchFamily="34" charset="-122"/>
              </a:rPr>
              <a:t>专业</a:t>
            </a:r>
            <a:endParaRPr lang="zh-HK" altLang="en-US" sz="2000" b="1" spc="300" dirty="0">
              <a:solidFill>
                <a:srgbClr val="002060"/>
              </a:solidFill>
              <a:latin typeface="微软雅黑" panose="020B0503020204020204" pitchFamily="34" charset="-122"/>
              <a:ea typeface="微软雅黑" panose="020B0503020204020204" pitchFamily="34" charset="-122"/>
            </a:endParaRPr>
          </a:p>
        </p:txBody>
      </p:sp>
      <p:sp>
        <p:nvSpPr>
          <p:cNvPr id="3" name="矩形 22"/>
          <p:cNvSpPr/>
          <p:nvPr/>
        </p:nvSpPr>
        <p:spPr>
          <a:xfrm>
            <a:off x="5442100" y="4074974"/>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solidFill>
                  <a:srgbClr val="002060"/>
                </a:solidFill>
                <a:latin typeface="微软雅黑" panose="020B0503020204020204" pitchFamily="34" charset="-122"/>
                <a:ea typeface="微软雅黑" panose="020B0503020204020204" pitchFamily="34" charset="-122"/>
              </a:rPr>
              <a:t>指导教师</a:t>
            </a:r>
            <a:endParaRPr lang="zh-HK" altLang="en-US" sz="2000" b="1" spc="300" dirty="0">
              <a:solidFill>
                <a:srgbClr val="002060"/>
              </a:solidFill>
              <a:latin typeface="微软雅黑" panose="020B0503020204020204" pitchFamily="34" charset="-122"/>
              <a:ea typeface="微软雅黑" panose="020B0503020204020204" pitchFamily="34" charset="-122"/>
            </a:endParaRPr>
          </a:p>
        </p:txBody>
      </p:sp>
      <p:sp>
        <p:nvSpPr>
          <p:cNvPr id="4" name="矩形 22"/>
          <p:cNvSpPr/>
          <p:nvPr/>
        </p:nvSpPr>
        <p:spPr>
          <a:xfrm>
            <a:off x="5442100" y="3549829"/>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smtClean="0">
                <a:solidFill>
                  <a:srgbClr val="002060"/>
                </a:solidFill>
                <a:latin typeface="微软雅黑" panose="020B0503020204020204" pitchFamily="34" charset="-122"/>
                <a:ea typeface="微软雅黑" panose="020B0503020204020204" pitchFamily="34" charset="-122"/>
              </a:rPr>
              <a:t> </a:t>
            </a:r>
            <a:r>
              <a:rPr lang="zh-CN" altLang="en-US" sz="2000" b="1" spc="300" dirty="0" smtClean="0">
                <a:solidFill>
                  <a:srgbClr val="002060"/>
                </a:solidFill>
                <a:latin typeface="微软雅黑" panose="020B0503020204020204" pitchFamily="34" charset="-122"/>
                <a:ea typeface="微软雅黑" panose="020B0503020204020204" pitchFamily="34" charset="-122"/>
              </a:rPr>
              <a:t>答辩人</a:t>
            </a:r>
            <a:endParaRPr lang="zh-HK" altLang="en-US" sz="2000" b="1" spc="300" dirty="0">
              <a:solidFill>
                <a:srgbClr val="00206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799580" y="3006725"/>
            <a:ext cx="2050415"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 </a:t>
            </a:r>
            <a:r>
              <a:rPr lang="zh-CN" altLang="zh-CN" sz="2000" b="1" dirty="0" smtClean="0">
                <a:latin typeface="微软雅黑" panose="020B0503020204020204" pitchFamily="34" charset="-122"/>
                <a:ea typeface="微软雅黑" panose="020B0503020204020204" pitchFamily="34" charset="-122"/>
              </a:rPr>
              <a:t>电子</a:t>
            </a:r>
            <a:r>
              <a:rPr lang="zh-CN" altLang="zh-CN" sz="2000" b="1" dirty="0" smtClean="0">
                <a:latin typeface="微软雅黑" panose="020B0503020204020204" pitchFamily="34" charset="-122"/>
                <a:ea typeface="微软雅黑" panose="020B0503020204020204" pitchFamily="34" charset="-122"/>
              </a:rPr>
              <a:t>信息工程</a:t>
            </a:r>
            <a:endParaRPr lang="zh-CN" altLang="en-US"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951980" y="3550920"/>
            <a:ext cx="1379220"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   </a:t>
            </a:r>
            <a:r>
              <a:rPr lang="zh-CN" altLang="zh-CN" sz="2000" b="1" dirty="0" smtClean="0">
                <a:latin typeface="微软雅黑" panose="020B0503020204020204" pitchFamily="34" charset="-122"/>
                <a:ea typeface="微软雅黑" panose="020B0503020204020204" pitchFamily="34" charset="-122"/>
              </a:rPr>
              <a:t>张</a:t>
            </a:r>
            <a:r>
              <a:rPr lang="en-US" altLang="zh-CN" sz="2000" b="1" dirty="0" smtClean="0">
                <a:latin typeface="微软雅黑" panose="020B0503020204020204" pitchFamily="34" charset="-122"/>
                <a:ea typeface="微软雅黑" panose="020B0503020204020204" pitchFamily="34" charset="-122"/>
              </a:rPr>
              <a:t>      </a:t>
            </a:r>
            <a:r>
              <a:rPr lang="zh-CN" altLang="zh-CN" sz="2000" b="1" dirty="0" smtClean="0">
                <a:latin typeface="微软雅黑" panose="020B0503020204020204" pitchFamily="34" charset="-122"/>
                <a:ea typeface="微软雅黑" panose="020B0503020204020204" pitchFamily="34" charset="-122"/>
              </a:rPr>
              <a:t>琳</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850380" y="4074795"/>
            <a:ext cx="1999615" cy="39878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周     鑫</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9">
                                            <p:txEl>
                                              <p:pRg st="1" end="1"/>
                                            </p:txEl>
                                          </p:spTgt>
                                        </p:tgtEl>
                                        <p:attrNameLst>
                                          <p:attrName>style.visibility</p:attrName>
                                        </p:attrNameLst>
                                      </p:cBhvr>
                                      <p:to>
                                        <p:strVal val="visible"/>
                                      </p:to>
                                    </p:set>
                                    <p:animEffect transition="in" filter="wipe(down)">
                                      <p:cBhvr>
                                        <p:cTn id="13" dur="500"/>
                                        <p:tgtEl>
                                          <p:spTgt spid="2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48591"/>
                                        </p:tgtEl>
                                        <p:attrNameLst>
                                          <p:attrName>style.visibility</p:attrName>
                                        </p:attrNameLst>
                                      </p:cBhvr>
                                      <p:to>
                                        <p:strVal val="visible"/>
                                      </p:to>
                                    </p:set>
                                    <p:animEffect transition="in" filter="wipe(down)">
                                      <p:cBhvr>
                                        <p:cTn id="18" dur="500"/>
                                        <p:tgtEl>
                                          <p:spTgt spid="104859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animBg="1"/>
      <p:bldP spid="1048591" grpId="1" animBg="1"/>
      <p:bldP spid="3" grpId="0" animBg="1"/>
      <p:bldP spid="3" grpId="1" animBg="1"/>
      <p:bldP spid="4" grpId="0" animBg="1"/>
      <p:bldP spid="4" grpId="1" animBg="1"/>
      <p:bldP spid="6" grpId="0"/>
      <p:bldP spid="6" grpId="1"/>
      <p:bldP spid="7" grpId="0"/>
      <p:bldP spid="7" grpId="1"/>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1"/>
          <p:cNvGrpSpPr/>
          <p:nvPr/>
        </p:nvGrpSpPr>
        <p:grpSpPr>
          <a:xfrm>
            <a:off x="-9966" y="19864"/>
            <a:ext cx="4942006" cy="607670"/>
            <a:chOff x="-252536" y="114479"/>
            <a:chExt cx="4075639" cy="523220"/>
          </a:xfrm>
        </p:grpSpPr>
        <p:sp>
          <p:nvSpPr>
            <p:cNvPr id="103" name="五边形 102"/>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03"/>
            <p:cNvSpPr txBox="1"/>
            <p:nvPr/>
          </p:nvSpPr>
          <p:spPr>
            <a:xfrm>
              <a:off x="24319" y="114479"/>
              <a:ext cx="3798784" cy="523220"/>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DS18B20</a:t>
              </a:r>
              <a:r>
                <a:rPr lang="zh-CN"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温度传感器</a:t>
              </a:r>
              <a:endPara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327" name="矩形标注 326"/>
          <p:cNvSpPr/>
          <p:nvPr/>
        </p:nvSpPr>
        <p:spPr>
          <a:xfrm>
            <a:off x="1259632" y="1203598"/>
            <a:ext cx="6048672" cy="648072"/>
          </a:xfrm>
          <a:prstGeom prst="wedgeRectCallout">
            <a:avLst>
              <a:gd name="adj1" fmla="val -905"/>
              <a:gd name="adj2" fmla="val 68479"/>
            </a:avLst>
          </a:prstGeom>
          <a:solidFill>
            <a:schemeClr val="bg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latin typeface="微软雅黑" panose="020B0503020204020204" pitchFamily="34" charset="-122"/>
              <a:ea typeface="微软雅黑" panose="020B0503020204020204" pitchFamily="34" charset="-122"/>
            </a:endParaRPr>
          </a:p>
          <a:p>
            <a:pPr algn="ctr"/>
            <a:r>
              <a:rPr lang="zh-CN" altLang="zh-CN" sz="2000" dirty="0" smtClean="0">
                <a:solidFill>
                  <a:schemeClr val="tx1"/>
                </a:solidFill>
                <a:latin typeface="微软雅黑" panose="020B0503020204020204" pitchFamily="34" charset="-122"/>
                <a:ea typeface="微软雅黑" panose="020B0503020204020204" pitchFamily="34" charset="-122"/>
              </a:rPr>
              <a:t>高速</a:t>
            </a:r>
            <a:r>
              <a:rPr lang="en-US" altLang="zh-CN" sz="2000" dirty="0" smtClean="0">
                <a:solidFill>
                  <a:schemeClr val="tx1"/>
                </a:solidFill>
                <a:latin typeface="微软雅黑" panose="020B0503020204020204" pitchFamily="34" charset="-122"/>
                <a:ea typeface="微软雅黑" panose="020B0503020204020204" pitchFamily="34" charset="-122"/>
              </a:rPr>
              <a:t>RAM</a:t>
            </a:r>
            <a:r>
              <a:rPr lang="zh-CN" altLang="zh-CN" sz="2000" dirty="0" smtClean="0">
                <a:solidFill>
                  <a:schemeClr val="tx1"/>
                </a:solidFill>
                <a:latin typeface="微软雅黑" panose="020B0503020204020204" pitchFamily="34" charset="-122"/>
                <a:ea typeface="微软雅黑" panose="020B0503020204020204" pitchFamily="34" charset="-122"/>
              </a:rPr>
              <a:t>由</a:t>
            </a:r>
            <a:r>
              <a:rPr lang="en-US" altLang="zh-CN" sz="2000" dirty="0" smtClean="0">
                <a:solidFill>
                  <a:schemeClr val="tx1"/>
                </a:solidFill>
                <a:latin typeface="微软雅黑" panose="020B0503020204020204" pitchFamily="34" charset="-122"/>
                <a:ea typeface="微软雅黑" panose="020B0503020204020204" pitchFamily="34" charset="-122"/>
              </a:rPr>
              <a:t>8</a:t>
            </a:r>
            <a:r>
              <a:rPr lang="zh-CN" altLang="zh-CN" sz="2000" dirty="0" smtClean="0">
                <a:solidFill>
                  <a:schemeClr val="tx1"/>
                </a:solidFill>
                <a:latin typeface="微软雅黑" panose="020B0503020204020204" pitchFamily="34" charset="-122"/>
                <a:ea typeface="微软雅黑" panose="020B0503020204020204" pitchFamily="34" charset="-122"/>
              </a:rPr>
              <a:t>字节存储器构成，第二字节是表示</a:t>
            </a:r>
            <a:r>
              <a:rPr lang="zh-CN" altLang="zh-CN" sz="2000" dirty="0" smtClean="0">
                <a:solidFill>
                  <a:schemeClr val="tx1"/>
                </a:solidFill>
                <a:latin typeface="微软雅黑" panose="020B0503020204020204" pitchFamily="34" charset="-122"/>
                <a:ea typeface="微软雅黑" panose="020B0503020204020204" pitchFamily="34" charset="-122"/>
              </a:rPr>
              <a:t>温度</a:t>
            </a:r>
          </a:p>
          <a:p>
            <a:pPr algn="ct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51520" y="2139702"/>
            <a:ext cx="7863840" cy="1477328"/>
          </a:xfrm>
          <a:prstGeom prst="rect">
            <a:avLst/>
          </a:prstGeom>
          <a:noFill/>
        </p:spPr>
        <p:txBody>
          <a:bodyPr wrap="square" rtlCol="0">
            <a:spAutoFit/>
          </a:bodyPr>
          <a:lstStyle/>
          <a:p>
            <a:r>
              <a:rPr lang="en-US" altLang="zh-CN" dirty="0" smtClean="0"/>
              <a:t>         </a:t>
            </a:r>
            <a:r>
              <a:rPr lang="zh-CN" altLang="zh-CN" dirty="0" smtClean="0"/>
              <a:t>温度传感器</a:t>
            </a:r>
            <a:r>
              <a:rPr lang="en-US" altLang="zh-CN" dirty="0" smtClean="0"/>
              <a:t>DS18B20</a:t>
            </a:r>
            <a:r>
              <a:rPr lang="zh-CN" altLang="zh-CN" dirty="0" smtClean="0"/>
              <a:t>是一种高智能、低电耗的便利温度传感器，这款温度传感器是由美国的拉斯半导体公司推出的一款温度传感器，他与传统的热敏电阻等一系列温度传感器相比较，更加方便简洁，因为我们可以直接读取传感器得到的被测物体的温度，还可以根据实际应用通过简单的程序应用实现此款温度传感器的读取。</a:t>
            </a:r>
            <a:endParaRPr lang="zh-CN" altLang="zh-CN" dirty="0"/>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1"/>
          <p:cNvGrpSpPr/>
          <p:nvPr/>
        </p:nvGrpSpPr>
        <p:grpSpPr>
          <a:xfrm>
            <a:off x="-9966" y="19864"/>
            <a:ext cx="4942006" cy="595864"/>
            <a:chOff x="-252536" y="114479"/>
            <a:chExt cx="4075639" cy="513055"/>
          </a:xfrm>
        </p:grpSpPr>
        <p:sp>
          <p:nvSpPr>
            <p:cNvPr id="103" name="五边形 102"/>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03"/>
            <p:cNvSpPr txBox="1"/>
            <p:nvPr/>
          </p:nvSpPr>
          <p:spPr>
            <a:xfrm>
              <a:off x="24319" y="114479"/>
              <a:ext cx="3798784" cy="450507"/>
            </a:xfrm>
            <a:prstGeom prst="rect">
              <a:avLst/>
            </a:prstGeom>
            <a:noFill/>
          </p:spPr>
          <p:txBody>
            <a:bodyPr wrap="squar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STC89C52</a:t>
              </a:r>
              <a:r>
                <a: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单片机</a:t>
              </a:r>
            </a:p>
          </p:txBody>
        </p:sp>
      </p:grpSp>
      <p:sp>
        <p:nvSpPr>
          <p:cNvPr id="327" name="矩形标注 326"/>
          <p:cNvSpPr/>
          <p:nvPr/>
        </p:nvSpPr>
        <p:spPr>
          <a:xfrm>
            <a:off x="1259632" y="1203598"/>
            <a:ext cx="6048672" cy="648072"/>
          </a:xfrm>
          <a:prstGeom prst="wedgeRectCallout">
            <a:avLst>
              <a:gd name="adj1" fmla="val -905"/>
              <a:gd name="adj2" fmla="val 68479"/>
            </a:avLst>
          </a:prstGeom>
          <a:solidFill>
            <a:schemeClr val="bg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latin typeface="微软雅黑" panose="020B0503020204020204" pitchFamily="34" charset="-122"/>
              <a:ea typeface="微软雅黑" panose="020B0503020204020204" pitchFamily="34" charset="-122"/>
            </a:endParaRPr>
          </a:p>
          <a:p>
            <a:pPr algn="ctr"/>
            <a:r>
              <a:rPr lang="zh-CN" altLang="zh-CN" sz="2000" dirty="0" smtClean="0">
                <a:solidFill>
                  <a:schemeClr val="tx1"/>
                </a:solidFill>
                <a:latin typeface="微软雅黑" panose="020B0503020204020204" pitchFamily="34" charset="-122"/>
                <a:ea typeface="微软雅黑" panose="020B0503020204020204" pitchFamily="34" charset="-122"/>
              </a:rPr>
              <a:t>具有</a:t>
            </a:r>
            <a:r>
              <a:rPr lang="zh-CN" altLang="zh-CN" sz="2000" dirty="0" smtClean="0">
                <a:solidFill>
                  <a:schemeClr val="tx1"/>
                </a:solidFill>
                <a:latin typeface="微软雅黑" panose="020B0503020204020204" pitchFamily="34" charset="-122"/>
                <a:ea typeface="微软雅黑" panose="020B0503020204020204" pitchFamily="34" charset="-122"/>
              </a:rPr>
              <a:t>低电压、高输出的特点，是一款</a:t>
            </a:r>
            <a:r>
              <a:rPr lang="en-US" altLang="zh-CN" sz="2000" dirty="0" smtClean="0">
                <a:solidFill>
                  <a:schemeClr val="tx1"/>
                </a:solidFill>
                <a:latin typeface="微软雅黑" panose="020B0503020204020204" pitchFamily="34" charset="-122"/>
                <a:ea typeface="微软雅黑" panose="020B0503020204020204" pitchFamily="34" charset="-122"/>
              </a:rPr>
              <a:t>CMOS8</a:t>
            </a:r>
            <a:r>
              <a:rPr lang="zh-CN" altLang="zh-CN" sz="2000" dirty="0" smtClean="0">
                <a:solidFill>
                  <a:schemeClr val="tx1"/>
                </a:solidFill>
                <a:latin typeface="微软雅黑" panose="020B0503020204020204" pitchFamily="34" charset="-122"/>
                <a:ea typeface="微软雅黑" panose="020B0503020204020204" pitchFamily="34" charset="-122"/>
              </a:rPr>
              <a:t>单片机</a:t>
            </a:r>
          </a:p>
          <a:p>
            <a:pPr algn="ct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2355726"/>
            <a:ext cx="7863840" cy="1200329"/>
          </a:xfrm>
          <a:prstGeom prst="rect">
            <a:avLst/>
          </a:prstGeom>
          <a:noFill/>
        </p:spPr>
        <p:txBody>
          <a:bodyPr wrap="square" rtlCol="0">
            <a:spAutoFit/>
          </a:bodyPr>
          <a:lstStyle/>
          <a:p>
            <a:r>
              <a:rPr lang="en-US" altLang="zh-CN" dirty="0" smtClean="0"/>
              <a:t>          </a:t>
            </a:r>
            <a:r>
              <a:rPr lang="zh-CN" altLang="zh-CN" dirty="0" smtClean="0"/>
              <a:t>采用</a:t>
            </a:r>
            <a:r>
              <a:rPr lang="zh-CN" altLang="zh-CN" dirty="0" smtClean="0"/>
              <a:t>了密度高、非易失性的存储技术进行技术生产的存储，不仅含有技术标准的</a:t>
            </a:r>
            <a:r>
              <a:rPr lang="en-US" altLang="zh-CN" dirty="0" smtClean="0"/>
              <a:t>MCS-51</a:t>
            </a:r>
            <a:r>
              <a:rPr lang="zh-CN" altLang="zh-CN" dirty="0" smtClean="0"/>
              <a:t>制定控制系统，而且和</a:t>
            </a:r>
            <a:r>
              <a:rPr lang="en-US" altLang="zh-CN" dirty="0" smtClean="0"/>
              <a:t>8052</a:t>
            </a:r>
            <a:r>
              <a:rPr lang="zh-CN" altLang="zh-CN" dirty="0" smtClean="0"/>
              <a:t>针兼容此产品。其中包含有</a:t>
            </a:r>
            <a:r>
              <a:rPr lang="en-US" altLang="zh-CN" dirty="0" smtClean="0"/>
              <a:t>8000</a:t>
            </a:r>
            <a:r>
              <a:rPr lang="zh-CN" altLang="zh-CN" dirty="0" smtClean="0"/>
              <a:t>字节可以重复进行擦除闪存操作，进行只读程序的存储数据。而且还有</a:t>
            </a:r>
            <a:r>
              <a:rPr lang="en-US" altLang="zh-CN" dirty="0" smtClean="0"/>
              <a:t>256</a:t>
            </a:r>
            <a:r>
              <a:rPr lang="zh-CN" altLang="zh-CN" dirty="0" smtClean="0"/>
              <a:t>字节的随机存取存储器（</a:t>
            </a:r>
            <a:r>
              <a:rPr lang="en-US" altLang="zh-CN" dirty="0" smtClean="0"/>
              <a:t>RAM</a:t>
            </a:r>
            <a:r>
              <a:rPr lang="zh-CN" altLang="zh-CN" dirty="0" smtClean="0"/>
              <a:t>）。</a:t>
            </a:r>
            <a:endParaRPr lang="zh-CN" altLang="zh-CN" dirty="0"/>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7881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826282" y="2206550"/>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第四部分</a:t>
            </a:r>
          </a:p>
        </p:txBody>
      </p:sp>
      <p:grpSp>
        <p:nvGrpSpPr>
          <p:cNvPr id="12" name="组合 11"/>
          <p:cNvGrpSpPr/>
          <p:nvPr/>
        </p:nvGrpSpPr>
        <p:grpSpPr>
          <a:xfrm>
            <a:off x="4230995" y="1851670"/>
            <a:ext cx="4913005" cy="1300356"/>
            <a:chOff x="4285605" y="162570"/>
            <a:chExt cx="4913005" cy="1300356"/>
          </a:xfrm>
        </p:grpSpPr>
        <p:sp>
          <p:nvSpPr>
            <p:cNvPr id="4" name="TextBox 4"/>
            <p:cNvSpPr txBox="1"/>
            <p:nvPr/>
          </p:nvSpPr>
          <p:spPr>
            <a:xfrm>
              <a:off x="4285605" y="825508"/>
              <a:ext cx="4392293" cy="500137"/>
            </a:xfrm>
            <a:prstGeom prst="rect">
              <a:avLst/>
            </a:prstGeom>
            <a:noFill/>
          </p:spPr>
          <p:txBody>
            <a:bodyPr wrap="none" lIns="68580" tIns="34290" rIns="68580" bIns="34290" rtlCol="0">
              <a:spAutoFit/>
            </a:bodyPr>
            <a:lstStyle/>
            <a:p>
              <a:r>
                <a:rPr lang="en-US" altLang="zh-CN" sz="2800" b="1" dirty="0" smtClean="0">
                  <a:solidFill>
                    <a:srgbClr val="568D11"/>
                  </a:solidFill>
                  <a:latin typeface="Times New Roman" panose="02020603050405020304" charset="0"/>
                  <a:ea typeface="微软雅黑" panose="020B0503020204020204" pitchFamily="34" charset="-122"/>
                  <a:cs typeface="Times New Roman" panose="02020603050405020304" charset="0"/>
                </a:rPr>
                <a:t>Debugging  And Conclusion</a:t>
              </a:r>
              <a:endParaRPr lang="en-US" altLang="zh-CN" sz="2800" b="1" dirty="0">
                <a:solidFill>
                  <a:srgbClr val="568D11"/>
                </a:solidFill>
                <a:latin typeface="Times New Roman" panose="02020603050405020304" charset="0"/>
                <a:ea typeface="微软雅黑" panose="020B0503020204020204" pitchFamily="34" charset="-122"/>
                <a:cs typeface="Times New Roman" panose="02020603050405020304" charset="0"/>
              </a:endParaRPr>
            </a:p>
          </p:txBody>
        </p:sp>
        <p:sp>
          <p:nvSpPr>
            <p:cNvPr id="9" name="文本框 8"/>
            <p:cNvSpPr txBox="1"/>
            <p:nvPr/>
          </p:nvSpPr>
          <p:spPr>
            <a:xfrm>
              <a:off x="4443462" y="162570"/>
              <a:ext cx="4755148" cy="1300356"/>
            </a:xfrm>
            <a:prstGeom prst="rect">
              <a:avLst/>
            </a:prstGeom>
            <a:noFill/>
          </p:spPr>
          <p:txBody>
            <a:bodyPr wrap="none" lIns="68580" tIns="34290" rIns="68580" bIns="34290" rtlCol="0">
              <a:spAutoFit/>
            </a:bodyPr>
            <a:lstStyle/>
            <a:p>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系统</a:t>
              </a:r>
              <a:r>
                <a:rPr lang="zh-CN" altLang="zh-CN" sz="4000" b="1" dirty="0" smtClean="0">
                  <a:solidFill>
                    <a:schemeClr val="tx1">
                      <a:lumMod val="75000"/>
                      <a:lumOff val="25000"/>
                    </a:schemeClr>
                  </a:solidFill>
                  <a:latin typeface="微软雅黑" panose="020B0503020204020204" pitchFamily="34" charset="-122"/>
                  <a:ea typeface="微软雅黑" panose="020B0503020204020204" pitchFamily="34" charset="-122"/>
                </a:rPr>
                <a:t>调试</a:t>
              </a:r>
              <a:r>
                <a:rPr lang="zh-CN" altLang="zh-CN" sz="4000" b="1" dirty="0" smtClean="0">
                  <a:solidFill>
                    <a:schemeClr val="tx1">
                      <a:lumMod val="75000"/>
                      <a:lumOff val="25000"/>
                    </a:schemeClr>
                  </a:solidFill>
                  <a:latin typeface="微软雅黑" panose="020B0503020204020204" pitchFamily="34" charset="-122"/>
                  <a:ea typeface="微软雅黑" panose="020B0503020204020204" pitchFamily="34" charset="-122"/>
                </a:rPr>
                <a:t>与运行</a:t>
              </a:r>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结论</a:t>
              </a:r>
            </a:p>
            <a:p>
              <a:endPar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291597" y="1878183"/>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右箭头 5"/>
          <p:cNvSpPr/>
          <p:nvPr/>
        </p:nvSpPr>
        <p:spPr>
          <a:xfrm>
            <a:off x="1424473" y="2278872"/>
            <a:ext cx="1412816" cy="110825"/>
          </a:xfrm>
          <a:prstGeom prst="rightArrow">
            <a:avLst>
              <a:gd name="adj1" fmla="val 50000"/>
              <a:gd name="adj2" fmla="val 72226"/>
            </a:avLst>
          </a:prstGeom>
          <a:solidFill>
            <a:srgbClr val="568D1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 name="组合 6"/>
          <p:cNvGrpSpPr/>
          <p:nvPr/>
        </p:nvGrpSpPr>
        <p:grpSpPr>
          <a:xfrm>
            <a:off x="180340" y="1778000"/>
            <a:ext cx="1243965" cy="1156970"/>
            <a:chOff x="1925560" y="1317532"/>
            <a:chExt cx="1119836" cy="1119836"/>
          </a:xfrm>
        </p:grpSpPr>
        <p:sp>
          <p:nvSpPr>
            <p:cNvPr id="8" name="椭圆 7"/>
            <p:cNvSpPr/>
            <p:nvPr/>
          </p:nvSpPr>
          <p:spPr>
            <a:xfrm>
              <a:off x="1925560" y="1317532"/>
              <a:ext cx="1119836" cy="1119836"/>
            </a:xfrm>
            <a:prstGeom prst="ellipse">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13"/>
            <p:cNvSpPr>
              <a:spLocks noEditPoints="1"/>
            </p:cNvSpPr>
            <p:nvPr/>
          </p:nvSpPr>
          <p:spPr bwMode="auto">
            <a:xfrm>
              <a:off x="2168398" y="1492304"/>
              <a:ext cx="634159" cy="728727"/>
            </a:xfrm>
            <a:custGeom>
              <a:avLst/>
              <a:gdLst>
                <a:gd name="T0" fmla="*/ 27 w 94"/>
                <a:gd name="T1" fmla="*/ 39 h 108"/>
                <a:gd name="T2" fmla="*/ 52 w 94"/>
                <a:gd name="T3" fmla="*/ 37 h 108"/>
                <a:gd name="T4" fmla="*/ 93 w 94"/>
                <a:gd name="T5" fmla="*/ 58 h 108"/>
                <a:gd name="T6" fmla="*/ 90 w 94"/>
                <a:gd name="T7" fmla="*/ 50 h 108"/>
                <a:gd name="T8" fmla="*/ 88 w 94"/>
                <a:gd name="T9" fmla="*/ 43 h 108"/>
                <a:gd name="T10" fmla="*/ 89 w 94"/>
                <a:gd name="T11" fmla="*/ 39 h 108"/>
                <a:gd name="T12" fmla="*/ 87 w 94"/>
                <a:gd name="T13" fmla="*/ 32 h 108"/>
                <a:gd name="T14" fmla="*/ 84 w 94"/>
                <a:gd name="T15" fmla="*/ 25 h 108"/>
                <a:gd name="T16" fmla="*/ 84 w 94"/>
                <a:gd name="T17" fmla="*/ 19 h 108"/>
                <a:gd name="T18" fmla="*/ 80 w 94"/>
                <a:gd name="T19" fmla="*/ 14 h 108"/>
                <a:gd name="T20" fmla="*/ 76 w 94"/>
                <a:gd name="T21" fmla="*/ 10 h 108"/>
                <a:gd name="T22" fmla="*/ 75 w 94"/>
                <a:gd name="T23" fmla="*/ 7 h 108"/>
                <a:gd name="T24" fmla="*/ 70 w 94"/>
                <a:gd name="T25" fmla="*/ 4 h 108"/>
                <a:gd name="T26" fmla="*/ 65 w 94"/>
                <a:gd name="T27" fmla="*/ 2 h 108"/>
                <a:gd name="T28" fmla="*/ 58 w 94"/>
                <a:gd name="T29" fmla="*/ 1 h 108"/>
                <a:gd name="T30" fmla="*/ 51 w 94"/>
                <a:gd name="T31" fmla="*/ 0 h 108"/>
                <a:gd name="T32" fmla="*/ 45 w 94"/>
                <a:gd name="T33" fmla="*/ 0 h 108"/>
                <a:gd name="T34" fmla="*/ 38 w 94"/>
                <a:gd name="T35" fmla="*/ 1 h 108"/>
                <a:gd name="T36" fmla="*/ 31 w 94"/>
                <a:gd name="T37" fmla="*/ 2 h 108"/>
                <a:gd name="T38" fmla="*/ 24 w 94"/>
                <a:gd name="T39" fmla="*/ 4 h 108"/>
                <a:gd name="T40" fmla="*/ 18 w 94"/>
                <a:gd name="T41" fmla="*/ 8 h 108"/>
                <a:gd name="T42" fmla="*/ 13 w 94"/>
                <a:gd name="T43" fmla="*/ 12 h 108"/>
                <a:gd name="T44" fmla="*/ 8 w 94"/>
                <a:gd name="T45" fmla="*/ 17 h 108"/>
                <a:gd name="T46" fmla="*/ 5 w 94"/>
                <a:gd name="T47" fmla="*/ 22 h 108"/>
                <a:gd name="T48" fmla="*/ 2 w 94"/>
                <a:gd name="T49" fmla="*/ 28 h 108"/>
                <a:gd name="T50" fmla="*/ 0 w 94"/>
                <a:gd name="T51" fmla="*/ 36 h 108"/>
                <a:gd name="T52" fmla="*/ 1 w 94"/>
                <a:gd name="T53" fmla="*/ 49 h 108"/>
                <a:gd name="T54" fmla="*/ 24 w 94"/>
                <a:gd name="T55" fmla="*/ 97 h 108"/>
                <a:gd name="T56" fmla="*/ 71 w 94"/>
                <a:gd name="T57" fmla="*/ 107 h 108"/>
                <a:gd name="T58" fmla="*/ 72 w 94"/>
                <a:gd name="T59" fmla="*/ 93 h 108"/>
                <a:gd name="T60" fmla="*/ 73 w 94"/>
                <a:gd name="T61" fmla="*/ 90 h 108"/>
                <a:gd name="T62" fmla="*/ 76 w 94"/>
                <a:gd name="T63" fmla="*/ 89 h 108"/>
                <a:gd name="T64" fmla="*/ 79 w 94"/>
                <a:gd name="T65" fmla="*/ 89 h 108"/>
                <a:gd name="T66" fmla="*/ 82 w 94"/>
                <a:gd name="T67" fmla="*/ 90 h 108"/>
                <a:gd name="T68" fmla="*/ 83 w 94"/>
                <a:gd name="T69" fmla="*/ 90 h 108"/>
                <a:gd name="T70" fmla="*/ 86 w 94"/>
                <a:gd name="T71" fmla="*/ 90 h 108"/>
                <a:gd name="T72" fmla="*/ 89 w 94"/>
                <a:gd name="T73" fmla="*/ 88 h 108"/>
                <a:gd name="T74" fmla="*/ 89 w 94"/>
                <a:gd name="T75" fmla="*/ 84 h 108"/>
                <a:gd name="T76" fmla="*/ 90 w 94"/>
                <a:gd name="T77" fmla="*/ 81 h 108"/>
                <a:gd name="T78" fmla="*/ 91 w 94"/>
                <a:gd name="T79" fmla="*/ 79 h 108"/>
                <a:gd name="T80" fmla="*/ 90 w 94"/>
                <a:gd name="T81" fmla="*/ 77 h 108"/>
                <a:gd name="T82" fmla="*/ 89 w 94"/>
                <a:gd name="T83" fmla="*/ 75 h 108"/>
                <a:gd name="T84" fmla="*/ 90 w 94"/>
                <a:gd name="T85" fmla="*/ 73 h 108"/>
                <a:gd name="T86" fmla="*/ 91 w 94"/>
                <a:gd name="T87" fmla="*/ 71 h 108"/>
                <a:gd name="T88" fmla="*/ 90 w 94"/>
                <a:gd name="T89" fmla="*/ 66 h 108"/>
                <a:gd name="T90" fmla="*/ 92 w 94"/>
                <a:gd name="T91" fmla="*/ 63 h 108"/>
                <a:gd name="T92" fmla="*/ 94 w 94"/>
                <a:gd name="T93" fmla="*/ 61 h 108"/>
                <a:gd name="T94" fmla="*/ 28 w 94"/>
                <a:gd name="T95" fmla="*/ 46 h 108"/>
                <a:gd name="T96" fmla="*/ 22 w 94"/>
                <a:gd name="T97" fmla="*/ 47 h 108"/>
                <a:gd name="T98" fmla="*/ 18 w 94"/>
                <a:gd name="T99" fmla="*/ 44 h 108"/>
                <a:gd name="T100" fmla="*/ 17 w 94"/>
                <a:gd name="T101" fmla="*/ 38 h 108"/>
                <a:gd name="T102" fmla="*/ 20 w 94"/>
                <a:gd name="T103" fmla="*/ 33 h 108"/>
                <a:gd name="T104" fmla="*/ 26 w 94"/>
                <a:gd name="T105" fmla="*/ 33 h 108"/>
                <a:gd name="T106" fmla="*/ 30 w 94"/>
                <a:gd name="T107" fmla="*/ 36 h 108"/>
                <a:gd name="T108" fmla="*/ 31 w 94"/>
                <a:gd name="T109" fmla="*/ 42 h 108"/>
                <a:gd name="T110" fmla="*/ 67 w 94"/>
                <a:gd name="T111" fmla="*/ 35 h 108"/>
                <a:gd name="T112" fmla="*/ 59 w 94"/>
                <a:gd name="T113" fmla="*/ 44 h 108"/>
                <a:gd name="T114" fmla="*/ 47 w 94"/>
                <a:gd name="T115" fmla="*/ 45 h 108"/>
                <a:gd name="T116" fmla="*/ 38 w 94"/>
                <a:gd name="T117" fmla="*/ 37 h 108"/>
                <a:gd name="T118" fmla="*/ 37 w 94"/>
                <a:gd name="T119" fmla="*/ 25 h 108"/>
                <a:gd name="T120" fmla="*/ 45 w 94"/>
                <a:gd name="T121" fmla="*/ 16 h 108"/>
                <a:gd name="T122" fmla="*/ 57 w 94"/>
                <a:gd name="T123" fmla="*/ 15 h 108"/>
                <a:gd name="T124" fmla="*/ 66 w 94"/>
                <a:gd name="T125"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08">
                  <a:moveTo>
                    <a:pt x="25" y="43"/>
                  </a:moveTo>
                  <a:cubicBezTo>
                    <a:pt x="23" y="43"/>
                    <a:pt x="22" y="42"/>
                    <a:pt x="21" y="41"/>
                  </a:cubicBezTo>
                  <a:cubicBezTo>
                    <a:pt x="21" y="39"/>
                    <a:pt x="22" y="37"/>
                    <a:pt x="23" y="37"/>
                  </a:cubicBezTo>
                  <a:cubicBezTo>
                    <a:pt x="25" y="36"/>
                    <a:pt x="27" y="37"/>
                    <a:pt x="27" y="39"/>
                  </a:cubicBezTo>
                  <a:cubicBezTo>
                    <a:pt x="28" y="41"/>
                    <a:pt x="27" y="43"/>
                    <a:pt x="25" y="43"/>
                  </a:cubicBezTo>
                  <a:close/>
                  <a:moveTo>
                    <a:pt x="52" y="24"/>
                  </a:moveTo>
                  <a:cubicBezTo>
                    <a:pt x="48" y="24"/>
                    <a:pt x="45" y="26"/>
                    <a:pt x="45" y="30"/>
                  </a:cubicBezTo>
                  <a:cubicBezTo>
                    <a:pt x="45" y="34"/>
                    <a:pt x="48" y="37"/>
                    <a:pt x="52" y="37"/>
                  </a:cubicBezTo>
                  <a:cubicBezTo>
                    <a:pt x="56" y="37"/>
                    <a:pt x="59" y="34"/>
                    <a:pt x="59" y="30"/>
                  </a:cubicBezTo>
                  <a:cubicBezTo>
                    <a:pt x="59" y="26"/>
                    <a:pt x="56" y="24"/>
                    <a:pt x="52" y="24"/>
                  </a:cubicBezTo>
                  <a:close/>
                  <a:moveTo>
                    <a:pt x="94" y="61"/>
                  </a:moveTo>
                  <a:cubicBezTo>
                    <a:pt x="93" y="58"/>
                    <a:pt x="93" y="58"/>
                    <a:pt x="93" y="58"/>
                  </a:cubicBezTo>
                  <a:cubicBezTo>
                    <a:pt x="92" y="56"/>
                    <a:pt x="92" y="56"/>
                    <a:pt x="92" y="56"/>
                  </a:cubicBezTo>
                  <a:cubicBezTo>
                    <a:pt x="92" y="54"/>
                    <a:pt x="92" y="54"/>
                    <a:pt x="92" y="54"/>
                  </a:cubicBezTo>
                  <a:cubicBezTo>
                    <a:pt x="91" y="52"/>
                    <a:pt x="91" y="52"/>
                    <a:pt x="91" y="52"/>
                  </a:cubicBezTo>
                  <a:cubicBezTo>
                    <a:pt x="90" y="50"/>
                    <a:pt x="90" y="50"/>
                    <a:pt x="90" y="50"/>
                  </a:cubicBezTo>
                  <a:cubicBezTo>
                    <a:pt x="89" y="48"/>
                    <a:pt x="89" y="48"/>
                    <a:pt x="89" y="48"/>
                  </a:cubicBezTo>
                  <a:cubicBezTo>
                    <a:pt x="89" y="46"/>
                    <a:pt x="89" y="46"/>
                    <a:pt x="89" y="46"/>
                  </a:cubicBezTo>
                  <a:cubicBezTo>
                    <a:pt x="88" y="44"/>
                    <a:pt x="88" y="44"/>
                    <a:pt x="88" y="44"/>
                  </a:cubicBezTo>
                  <a:cubicBezTo>
                    <a:pt x="88" y="43"/>
                    <a:pt x="88" y="43"/>
                    <a:pt x="88" y="43"/>
                  </a:cubicBezTo>
                  <a:cubicBezTo>
                    <a:pt x="89" y="43"/>
                    <a:pt x="89" y="43"/>
                    <a:pt x="89" y="43"/>
                  </a:cubicBezTo>
                  <a:cubicBezTo>
                    <a:pt x="89" y="42"/>
                    <a:pt x="89" y="42"/>
                    <a:pt x="89" y="42"/>
                  </a:cubicBezTo>
                  <a:cubicBezTo>
                    <a:pt x="89" y="41"/>
                    <a:pt x="89" y="41"/>
                    <a:pt x="89" y="41"/>
                  </a:cubicBezTo>
                  <a:cubicBezTo>
                    <a:pt x="89" y="39"/>
                    <a:pt x="89" y="39"/>
                    <a:pt x="89" y="39"/>
                  </a:cubicBezTo>
                  <a:cubicBezTo>
                    <a:pt x="89" y="37"/>
                    <a:pt x="89" y="37"/>
                    <a:pt x="89" y="37"/>
                  </a:cubicBezTo>
                  <a:cubicBezTo>
                    <a:pt x="88" y="36"/>
                    <a:pt x="88" y="36"/>
                    <a:pt x="88" y="36"/>
                  </a:cubicBezTo>
                  <a:cubicBezTo>
                    <a:pt x="87" y="34"/>
                    <a:pt x="87" y="34"/>
                    <a:pt x="87" y="34"/>
                  </a:cubicBezTo>
                  <a:cubicBezTo>
                    <a:pt x="87" y="32"/>
                    <a:pt x="87" y="32"/>
                    <a:pt x="87" y="32"/>
                  </a:cubicBezTo>
                  <a:cubicBezTo>
                    <a:pt x="86" y="30"/>
                    <a:pt x="86" y="30"/>
                    <a:pt x="86" y="30"/>
                  </a:cubicBezTo>
                  <a:cubicBezTo>
                    <a:pt x="86" y="29"/>
                    <a:pt x="86" y="29"/>
                    <a:pt x="86" y="29"/>
                  </a:cubicBezTo>
                  <a:cubicBezTo>
                    <a:pt x="85" y="27"/>
                    <a:pt x="85" y="27"/>
                    <a:pt x="85" y="27"/>
                  </a:cubicBezTo>
                  <a:cubicBezTo>
                    <a:pt x="84" y="25"/>
                    <a:pt x="84" y="25"/>
                    <a:pt x="84" y="25"/>
                  </a:cubicBezTo>
                  <a:cubicBezTo>
                    <a:pt x="83" y="24"/>
                    <a:pt x="83" y="24"/>
                    <a:pt x="83" y="24"/>
                  </a:cubicBezTo>
                  <a:cubicBezTo>
                    <a:pt x="83" y="22"/>
                    <a:pt x="83" y="22"/>
                    <a:pt x="83" y="22"/>
                  </a:cubicBezTo>
                  <a:cubicBezTo>
                    <a:pt x="85" y="21"/>
                    <a:pt x="85" y="21"/>
                    <a:pt x="85" y="21"/>
                  </a:cubicBezTo>
                  <a:cubicBezTo>
                    <a:pt x="84" y="19"/>
                    <a:pt x="84" y="19"/>
                    <a:pt x="84" y="19"/>
                  </a:cubicBezTo>
                  <a:cubicBezTo>
                    <a:pt x="83" y="18"/>
                    <a:pt x="83" y="18"/>
                    <a:pt x="83" y="18"/>
                  </a:cubicBezTo>
                  <a:cubicBezTo>
                    <a:pt x="82" y="16"/>
                    <a:pt x="82" y="16"/>
                    <a:pt x="82" y="16"/>
                  </a:cubicBezTo>
                  <a:cubicBezTo>
                    <a:pt x="81" y="15"/>
                    <a:pt x="81" y="15"/>
                    <a:pt x="81" y="15"/>
                  </a:cubicBezTo>
                  <a:cubicBezTo>
                    <a:pt x="80" y="14"/>
                    <a:pt x="80" y="14"/>
                    <a:pt x="80" y="14"/>
                  </a:cubicBezTo>
                  <a:cubicBezTo>
                    <a:pt x="79" y="13"/>
                    <a:pt x="79" y="13"/>
                    <a:pt x="79" y="13"/>
                  </a:cubicBezTo>
                  <a:cubicBezTo>
                    <a:pt x="78" y="12"/>
                    <a:pt x="78" y="12"/>
                    <a:pt x="78" y="12"/>
                  </a:cubicBezTo>
                  <a:cubicBezTo>
                    <a:pt x="77" y="11"/>
                    <a:pt x="77" y="11"/>
                    <a:pt x="77" y="11"/>
                  </a:cubicBezTo>
                  <a:cubicBezTo>
                    <a:pt x="76" y="10"/>
                    <a:pt x="76" y="10"/>
                    <a:pt x="76" y="10"/>
                  </a:cubicBezTo>
                  <a:cubicBezTo>
                    <a:pt x="79" y="9"/>
                    <a:pt x="79" y="9"/>
                    <a:pt x="79" y="9"/>
                  </a:cubicBezTo>
                  <a:cubicBezTo>
                    <a:pt x="78" y="8"/>
                    <a:pt x="78" y="8"/>
                    <a:pt x="78" y="8"/>
                  </a:cubicBezTo>
                  <a:cubicBezTo>
                    <a:pt x="76" y="7"/>
                    <a:pt x="76" y="7"/>
                    <a:pt x="76" y="7"/>
                  </a:cubicBezTo>
                  <a:cubicBezTo>
                    <a:pt x="75" y="7"/>
                    <a:pt x="75" y="7"/>
                    <a:pt x="75" y="7"/>
                  </a:cubicBezTo>
                  <a:cubicBezTo>
                    <a:pt x="74" y="6"/>
                    <a:pt x="74" y="6"/>
                    <a:pt x="74" y="6"/>
                  </a:cubicBezTo>
                  <a:cubicBezTo>
                    <a:pt x="73" y="5"/>
                    <a:pt x="73" y="5"/>
                    <a:pt x="73" y="5"/>
                  </a:cubicBezTo>
                  <a:cubicBezTo>
                    <a:pt x="72" y="5"/>
                    <a:pt x="72" y="5"/>
                    <a:pt x="72" y="5"/>
                  </a:cubicBezTo>
                  <a:cubicBezTo>
                    <a:pt x="70" y="4"/>
                    <a:pt x="70" y="4"/>
                    <a:pt x="70" y="4"/>
                  </a:cubicBezTo>
                  <a:cubicBezTo>
                    <a:pt x="69" y="4"/>
                    <a:pt x="69" y="4"/>
                    <a:pt x="69" y="4"/>
                  </a:cubicBezTo>
                  <a:cubicBezTo>
                    <a:pt x="68" y="3"/>
                    <a:pt x="68" y="3"/>
                    <a:pt x="68" y="3"/>
                  </a:cubicBezTo>
                  <a:cubicBezTo>
                    <a:pt x="66" y="3"/>
                    <a:pt x="66" y="3"/>
                    <a:pt x="66" y="3"/>
                  </a:cubicBezTo>
                  <a:cubicBezTo>
                    <a:pt x="65" y="2"/>
                    <a:pt x="65" y="2"/>
                    <a:pt x="65" y="2"/>
                  </a:cubicBezTo>
                  <a:cubicBezTo>
                    <a:pt x="63" y="2"/>
                    <a:pt x="63" y="2"/>
                    <a:pt x="63" y="2"/>
                  </a:cubicBezTo>
                  <a:cubicBezTo>
                    <a:pt x="61" y="1"/>
                    <a:pt x="61" y="1"/>
                    <a:pt x="61" y="1"/>
                  </a:cubicBezTo>
                  <a:cubicBezTo>
                    <a:pt x="60" y="1"/>
                    <a:pt x="60" y="1"/>
                    <a:pt x="60" y="1"/>
                  </a:cubicBezTo>
                  <a:cubicBezTo>
                    <a:pt x="58" y="1"/>
                    <a:pt x="58" y="1"/>
                    <a:pt x="58" y="1"/>
                  </a:cubicBezTo>
                  <a:cubicBezTo>
                    <a:pt x="56" y="0"/>
                    <a:pt x="56" y="0"/>
                    <a:pt x="56" y="0"/>
                  </a:cubicBezTo>
                  <a:cubicBezTo>
                    <a:pt x="55" y="0"/>
                    <a:pt x="55" y="0"/>
                    <a:pt x="55" y="0"/>
                  </a:cubicBezTo>
                  <a:cubicBezTo>
                    <a:pt x="53" y="0"/>
                    <a:pt x="53" y="0"/>
                    <a:pt x="53" y="0"/>
                  </a:cubicBezTo>
                  <a:cubicBezTo>
                    <a:pt x="51" y="0"/>
                    <a:pt x="51" y="0"/>
                    <a:pt x="51" y="0"/>
                  </a:cubicBezTo>
                  <a:cubicBezTo>
                    <a:pt x="50" y="0"/>
                    <a:pt x="50" y="0"/>
                    <a:pt x="50" y="0"/>
                  </a:cubicBezTo>
                  <a:cubicBezTo>
                    <a:pt x="48" y="0"/>
                    <a:pt x="48" y="0"/>
                    <a:pt x="48" y="0"/>
                  </a:cubicBezTo>
                  <a:cubicBezTo>
                    <a:pt x="46" y="0"/>
                    <a:pt x="46" y="0"/>
                    <a:pt x="46" y="0"/>
                  </a:cubicBezTo>
                  <a:cubicBezTo>
                    <a:pt x="45" y="0"/>
                    <a:pt x="45" y="0"/>
                    <a:pt x="45" y="0"/>
                  </a:cubicBezTo>
                  <a:cubicBezTo>
                    <a:pt x="43" y="0"/>
                    <a:pt x="43" y="0"/>
                    <a:pt x="43" y="0"/>
                  </a:cubicBezTo>
                  <a:cubicBezTo>
                    <a:pt x="41" y="0"/>
                    <a:pt x="41" y="0"/>
                    <a:pt x="41" y="0"/>
                  </a:cubicBezTo>
                  <a:cubicBezTo>
                    <a:pt x="40" y="0"/>
                    <a:pt x="40" y="0"/>
                    <a:pt x="40" y="0"/>
                  </a:cubicBezTo>
                  <a:cubicBezTo>
                    <a:pt x="38" y="1"/>
                    <a:pt x="38" y="1"/>
                    <a:pt x="38" y="1"/>
                  </a:cubicBezTo>
                  <a:cubicBezTo>
                    <a:pt x="36" y="1"/>
                    <a:pt x="36" y="1"/>
                    <a:pt x="36" y="1"/>
                  </a:cubicBezTo>
                  <a:cubicBezTo>
                    <a:pt x="35" y="1"/>
                    <a:pt x="35" y="1"/>
                    <a:pt x="35" y="1"/>
                  </a:cubicBezTo>
                  <a:cubicBezTo>
                    <a:pt x="33" y="2"/>
                    <a:pt x="33" y="2"/>
                    <a:pt x="33" y="2"/>
                  </a:cubicBezTo>
                  <a:cubicBezTo>
                    <a:pt x="31" y="2"/>
                    <a:pt x="31" y="2"/>
                    <a:pt x="31" y="2"/>
                  </a:cubicBezTo>
                  <a:cubicBezTo>
                    <a:pt x="29" y="3"/>
                    <a:pt x="29" y="3"/>
                    <a:pt x="29" y="3"/>
                  </a:cubicBezTo>
                  <a:cubicBezTo>
                    <a:pt x="28" y="3"/>
                    <a:pt x="28" y="3"/>
                    <a:pt x="28" y="3"/>
                  </a:cubicBezTo>
                  <a:cubicBezTo>
                    <a:pt x="26" y="4"/>
                    <a:pt x="26" y="4"/>
                    <a:pt x="26" y="4"/>
                  </a:cubicBezTo>
                  <a:cubicBezTo>
                    <a:pt x="24" y="4"/>
                    <a:pt x="24" y="4"/>
                    <a:pt x="24" y="4"/>
                  </a:cubicBezTo>
                  <a:cubicBezTo>
                    <a:pt x="23" y="5"/>
                    <a:pt x="23" y="5"/>
                    <a:pt x="23" y="5"/>
                  </a:cubicBezTo>
                  <a:cubicBezTo>
                    <a:pt x="21" y="6"/>
                    <a:pt x="21" y="6"/>
                    <a:pt x="21" y="6"/>
                  </a:cubicBezTo>
                  <a:cubicBezTo>
                    <a:pt x="20" y="7"/>
                    <a:pt x="20" y="7"/>
                    <a:pt x="20" y="7"/>
                  </a:cubicBezTo>
                  <a:cubicBezTo>
                    <a:pt x="18" y="8"/>
                    <a:pt x="18" y="8"/>
                    <a:pt x="18" y="8"/>
                  </a:cubicBezTo>
                  <a:cubicBezTo>
                    <a:pt x="17" y="9"/>
                    <a:pt x="17" y="9"/>
                    <a:pt x="17" y="9"/>
                  </a:cubicBezTo>
                  <a:cubicBezTo>
                    <a:pt x="15" y="10"/>
                    <a:pt x="15" y="10"/>
                    <a:pt x="15" y="10"/>
                  </a:cubicBezTo>
                  <a:cubicBezTo>
                    <a:pt x="14" y="11"/>
                    <a:pt x="14" y="11"/>
                    <a:pt x="14" y="11"/>
                  </a:cubicBezTo>
                  <a:cubicBezTo>
                    <a:pt x="13" y="12"/>
                    <a:pt x="13" y="12"/>
                    <a:pt x="13" y="12"/>
                  </a:cubicBezTo>
                  <a:cubicBezTo>
                    <a:pt x="12" y="13"/>
                    <a:pt x="12" y="13"/>
                    <a:pt x="12" y="13"/>
                  </a:cubicBezTo>
                  <a:cubicBezTo>
                    <a:pt x="10" y="14"/>
                    <a:pt x="10" y="14"/>
                    <a:pt x="10" y="14"/>
                  </a:cubicBezTo>
                  <a:cubicBezTo>
                    <a:pt x="9" y="15"/>
                    <a:pt x="9" y="15"/>
                    <a:pt x="9" y="15"/>
                  </a:cubicBezTo>
                  <a:cubicBezTo>
                    <a:pt x="8" y="17"/>
                    <a:pt x="8" y="17"/>
                    <a:pt x="8" y="17"/>
                  </a:cubicBezTo>
                  <a:cubicBezTo>
                    <a:pt x="7" y="18"/>
                    <a:pt x="7" y="18"/>
                    <a:pt x="7" y="18"/>
                  </a:cubicBezTo>
                  <a:cubicBezTo>
                    <a:pt x="6" y="19"/>
                    <a:pt x="6" y="19"/>
                    <a:pt x="6" y="19"/>
                  </a:cubicBezTo>
                  <a:cubicBezTo>
                    <a:pt x="5" y="21"/>
                    <a:pt x="5" y="21"/>
                    <a:pt x="5" y="21"/>
                  </a:cubicBezTo>
                  <a:cubicBezTo>
                    <a:pt x="5" y="22"/>
                    <a:pt x="5" y="22"/>
                    <a:pt x="5" y="22"/>
                  </a:cubicBezTo>
                  <a:cubicBezTo>
                    <a:pt x="4" y="24"/>
                    <a:pt x="4" y="24"/>
                    <a:pt x="4" y="24"/>
                  </a:cubicBezTo>
                  <a:cubicBezTo>
                    <a:pt x="3" y="25"/>
                    <a:pt x="3" y="25"/>
                    <a:pt x="3" y="25"/>
                  </a:cubicBezTo>
                  <a:cubicBezTo>
                    <a:pt x="3" y="27"/>
                    <a:pt x="3" y="27"/>
                    <a:pt x="3" y="27"/>
                  </a:cubicBezTo>
                  <a:cubicBezTo>
                    <a:pt x="2" y="28"/>
                    <a:pt x="2" y="28"/>
                    <a:pt x="2" y="28"/>
                  </a:cubicBezTo>
                  <a:cubicBezTo>
                    <a:pt x="2" y="30"/>
                    <a:pt x="2" y="30"/>
                    <a:pt x="2" y="30"/>
                  </a:cubicBezTo>
                  <a:cubicBezTo>
                    <a:pt x="1" y="31"/>
                    <a:pt x="1" y="31"/>
                    <a:pt x="1" y="31"/>
                  </a:cubicBezTo>
                  <a:cubicBezTo>
                    <a:pt x="1" y="33"/>
                    <a:pt x="1" y="33"/>
                    <a:pt x="1" y="33"/>
                  </a:cubicBezTo>
                  <a:cubicBezTo>
                    <a:pt x="0" y="36"/>
                    <a:pt x="0" y="36"/>
                    <a:pt x="0" y="36"/>
                  </a:cubicBezTo>
                  <a:cubicBezTo>
                    <a:pt x="0" y="40"/>
                    <a:pt x="0" y="40"/>
                    <a:pt x="0" y="40"/>
                  </a:cubicBezTo>
                  <a:cubicBezTo>
                    <a:pt x="0" y="43"/>
                    <a:pt x="0" y="43"/>
                    <a:pt x="0" y="43"/>
                  </a:cubicBezTo>
                  <a:cubicBezTo>
                    <a:pt x="1" y="46"/>
                    <a:pt x="1" y="46"/>
                    <a:pt x="1" y="46"/>
                  </a:cubicBezTo>
                  <a:cubicBezTo>
                    <a:pt x="1" y="49"/>
                    <a:pt x="1" y="49"/>
                    <a:pt x="1" y="49"/>
                  </a:cubicBezTo>
                  <a:cubicBezTo>
                    <a:pt x="2" y="52"/>
                    <a:pt x="2" y="52"/>
                    <a:pt x="2" y="52"/>
                  </a:cubicBezTo>
                  <a:cubicBezTo>
                    <a:pt x="3" y="56"/>
                    <a:pt x="3" y="56"/>
                    <a:pt x="3" y="56"/>
                  </a:cubicBezTo>
                  <a:cubicBezTo>
                    <a:pt x="11" y="69"/>
                    <a:pt x="11" y="69"/>
                    <a:pt x="11" y="69"/>
                  </a:cubicBezTo>
                  <a:cubicBezTo>
                    <a:pt x="25" y="83"/>
                    <a:pt x="24" y="97"/>
                    <a:pt x="24" y="97"/>
                  </a:cubicBezTo>
                  <a:cubicBezTo>
                    <a:pt x="24" y="100"/>
                    <a:pt x="24" y="100"/>
                    <a:pt x="24" y="100"/>
                  </a:cubicBezTo>
                  <a:cubicBezTo>
                    <a:pt x="24" y="108"/>
                    <a:pt x="24" y="108"/>
                    <a:pt x="24" y="108"/>
                  </a:cubicBezTo>
                  <a:cubicBezTo>
                    <a:pt x="71" y="108"/>
                    <a:pt x="71" y="108"/>
                    <a:pt x="71" y="108"/>
                  </a:cubicBezTo>
                  <a:cubicBezTo>
                    <a:pt x="71" y="107"/>
                    <a:pt x="71" y="107"/>
                    <a:pt x="71" y="107"/>
                  </a:cubicBezTo>
                  <a:cubicBezTo>
                    <a:pt x="71" y="105"/>
                    <a:pt x="71" y="105"/>
                    <a:pt x="71" y="105"/>
                  </a:cubicBezTo>
                  <a:cubicBezTo>
                    <a:pt x="71" y="102"/>
                    <a:pt x="71" y="102"/>
                    <a:pt x="71" y="102"/>
                  </a:cubicBezTo>
                  <a:cubicBezTo>
                    <a:pt x="72" y="96"/>
                    <a:pt x="72" y="96"/>
                    <a:pt x="72" y="96"/>
                  </a:cubicBezTo>
                  <a:cubicBezTo>
                    <a:pt x="72" y="93"/>
                    <a:pt x="72" y="93"/>
                    <a:pt x="72" y="93"/>
                  </a:cubicBezTo>
                  <a:cubicBezTo>
                    <a:pt x="72" y="92"/>
                    <a:pt x="72" y="92"/>
                    <a:pt x="72" y="92"/>
                  </a:cubicBezTo>
                  <a:cubicBezTo>
                    <a:pt x="72" y="91"/>
                    <a:pt x="72" y="91"/>
                    <a:pt x="72" y="91"/>
                  </a:cubicBezTo>
                  <a:cubicBezTo>
                    <a:pt x="73" y="91"/>
                    <a:pt x="73" y="91"/>
                    <a:pt x="73" y="91"/>
                  </a:cubicBezTo>
                  <a:cubicBezTo>
                    <a:pt x="73" y="90"/>
                    <a:pt x="73" y="90"/>
                    <a:pt x="73" y="90"/>
                  </a:cubicBezTo>
                  <a:cubicBezTo>
                    <a:pt x="74" y="90"/>
                    <a:pt x="74" y="90"/>
                    <a:pt x="74" y="90"/>
                  </a:cubicBezTo>
                  <a:cubicBezTo>
                    <a:pt x="74" y="90"/>
                    <a:pt x="74" y="90"/>
                    <a:pt x="74" y="90"/>
                  </a:cubicBezTo>
                  <a:cubicBezTo>
                    <a:pt x="75" y="90"/>
                    <a:pt x="75" y="90"/>
                    <a:pt x="75" y="90"/>
                  </a:cubicBezTo>
                  <a:cubicBezTo>
                    <a:pt x="76" y="89"/>
                    <a:pt x="76" y="89"/>
                    <a:pt x="76" y="89"/>
                  </a:cubicBezTo>
                  <a:cubicBezTo>
                    <a:pt x="77" y="89"/>
                    <a:pt x="77" y="89"/>
                    <a:pt x="77" y="89"/>
                  </a:cubicBezTo>
                  <a:cubicBezTo>
                    <a:pt x="78" y="89"/>
                    <a:pt x="78" y="89"/>
                    <a:pt x="78" y="89"/>
                  </a:cubicBezTo>
                  <a:cubicBezTo>
                    <a:pt x="78" y="89"/>
                    <a:pt x="78" y="89"/>
                    <a:pt x="78" y="89"/>
                  </a:cubicBezTo>
                  <a:cubicBezTo>
                    <a:pt x="79" y="89"/>
                    <a:pt x="79" y="89"/>
                    <a:pt x="79" y="89"/>
                  </a:cubicBezTo>
                  <a:cubicBezTo>
                    <a:pt x="80" y="89"/>
                    <a:pt x="80" y="89"/>
                    <a:pt x="80" y="89"/>
                  </a:cubicBezTo>
                  <a:cubicBezTo>
                    <a:pt x="81" y="90"/>
                    <a:pt x="81" y="90"/>
                    <a:pt x="81" y="90"/>
                  </a:cubicBezTo>
                  <a:cubicBezTo>
                    <a:pt x="81" y="90"/>
                    <a:pt x="81" y="90"/>
                    <a:pt x="81" y="90"/>
                  </a:cubicBezTo>
                  <a:cubicBezTo>
                    <a:pt x="82" y="90"/>
                    <a:pt x="82" y="90"/>
                    <a:pt x="82" y="90"/>
                  </a:cubicBezTo>
                  <a:cubicBezTo>
                    <a:pt x="83" y="90"/>
                    <a:pt x="83" y="90"/>
                    <a:pt x="83" y="90"/>
                  </a:cubicBezTo>
                  <a:cubicBezTo>
                    <a:pt x="81" y="90"/>
                    <a:pt x="81" y="90"/>
                    <a:pt x="81" y="90"/>
                  </a:cubicBezTo>
                  <a:cubicBezTo>
                    <a:pt x="82" y="90"/>
                    <a:pt x="82" y="90"/>
                    <a:pt x="82" y="90"/>
                  </a:cubicBezTo>
                  <a:cubicBezTo>
                    <a:pt x="83" y="90"/>
                    <a:pt x="83" y="90"/>
                    <a:pt x="83" y="90"/>
                  </a:cubicBezTo>
                  <a:cubicBezTo>
                    <a:pt x="84" y="90"/>
                    <a:pt x="84" y="90"/>
                    <a:pt x="84" y="90"/>
                  </a:cubicBezTo>
                  <a:cubicBezTo>
                    <a:pt x="85" y="90"/>
                    <a:pt x="85" y="90"/>
                    <a:pt x="85" y="90"/>
                  </a:cubicBezTo>
                  <a:cubicBezTo>
                    <a:pt x="86" y="90"/>
                    <a:pt x="86" y="90"/>
                    <a:pt x="86" y="90"/>
                  </a:cubicBezTo>
                  <a:cubicBezTo>
                    <a:pt x="86" y="90"/>
                    <a:pt x="86" y="90"/>
                    <a:pt x="86" y="90"/>
                  </a:cubicBezTo>
                  <a:cubicBezTo>
                    <a:pt x="87" y="89"/>
                    <a:pt x="87" y="89"/>
                    <a:pt x="87" y="89"/>
                  </a:cubicBezTo>
                  <a:cubicBezTo>
                    <a:pt x="88" y="89"/>
                    <a:pt x="88" y="89"/>
                    <a:pt x="88" y="89"/>
                  </a:cubicBezTo>
                  <a:cubicBezTo>
                    <a:pt x="88" y="88"/>
                    <a:pt x="88" y="88"/>
                    <a:pt x="88" y="88"/>
                  </a:cubicBezTo>
                  <a:cubicBezTo>
                    <a:pt x="89" y="88"/>
                    <a:pt x="89" y="88"/>
                    <a:pt x="89" y="88"/>
                  </a:cubicBezTo>
                  <a:cubicBezTo>
                    <a:pt x="89" y="87"/>
                    <a:pt x="89" y="87"/>
                    <a:pt x="89" y="87"/>
                  </a:cubicBezTo>
                  <a:cubicBezTo>
                    <a:pt x="89" y="86"/>
                    <a:pt x="89" y="86"/>
                    <a:pt x="89" y="86"/>
                  </a:cubicBezTo>
                  <a:cubicBezTo>
                    <a:pt x="89" y="85"/>
                    <a:pt x="89" y="85"/>
                    <a:pt x="89" y="85"/>
                  </a:cubicBezTo>
                  <a:cubicBezTo>
                    <a:pt x="89" y="84"/>
                    <a:pt x="89" y="84"/>
                    <a:pt x="89" y="84"/>
                  </a:cubicBezTo>
                  <a:cubicBezTo>
                    <a:pt x="89" y="82"/>
                    <a:pt x="89" y="82"/>
                    <a:pt x="89" y="82"/>
                  </a:cubicBezTo>
                  <a:cubicBezTo>
                    <a:pt x="89" y="82"/>
                    <a:pt x="89" y="82"/>
                    <a:pt x="89" y="82"/>
                  </a:cubicBezTo>
                  <a:cubicBezTo>
                    <a:pt x="89" y="81"/>
                    <a:pt x="89" y="81"/>
                    <a:pt x="89" y="81"/>
                  </a:cubicBezTo>
                  <a:cubicBezTo>
                    <a:pt x="90" y="81"/>
                    <a:pt x="90" y="81"/>
                    <a:pt x="90" y="81"/>
                  </a:cubicBezTo>
                  <a:cubicBezTo>
                    <a:pt x="90" y="80"/>
                    <a:pt x="90" y="80"/>
                    <a:pt x="90" y="80"/>
                  </a:cubicBezTo>
                  <a:cubicBezTo>
                    <a:pt x="90" y="80"/>
                    <a:pt x="90" y="80"/>
                    <a:pt x="90" y="80"/>
                  </a:cubicBezTo>
                  <a:cubicBezTo>
                    <a:pt x="90" y="79"/>
                    <a:pt x="90" y="79"/>
                    <a:pt x="90" y="79"/>
                  </a:cubicBezTo>
                  <a:cubicBezTo>
                    <a:pt x="91" y="79"/>
                    <a:pt x="91" y="79"/>
                    <a:pt x="91" y="79"/>
                  </a:cubicBezTo>
                  <a:cubicBezTo>
                    <a:pt x="91" y="78"/>
                    <a:pt x="91" y="78"/>
                    <a:pt x="91" y="78"/>
                  </a:cubicBezTo>
                  <a:cubicBezTo>
                    <a:pt x="91" y="78"/>
                    <a:pt x="91" y="78"/>
                    <a:pt x="91" y="78"/>
                  </a:cubicBezTo>
                  <a:cubicBezTo>
                    <a:pt x="91" y="77"/>
                    <a:pt x="91" y="77"/>
                    <a:pt x="91" y="77"/>
                  </a:cubicBezTo>
                  <a:cubicBezTo>
                    <a:pt x="90" y="77"/>
                    <a:pt x="90" y="77"/>
                    <a:pt x="90" y="77"/>
                  </a:cubicBezTo>
                  <a:cubicBezTo>
                    <a:pt x="90" y="76"/>
                    <a:pt x="90" y="76"/>
                    <a:pt x="90" y="76"/>
                  </a:cubicBezTo>
                  <a:cubicBezTo>
                    <a:pt x="90" y="76"/>
                    <a:pt x="90" y="76"/>
                    <a:pt x="90" y="76"/>
                  </a:cubicBezTo>
                  <a:cubicBezTo>
                    <a:pt x="89" y="75"/>
                    <a:pt x="89" y="75"/>
                    <a:pt x="89" y="75"/>
                  </a:cubicBezTo>
                  <a:cubicBezTo>
                    <a:pt x="89" y="75"/>
                    <a:pt x="89" y="75"/>
                    <a:pt x="89" y="75"/>
                  </a:cubicBezTo>
                  <a:cubicBezTo>
                    <a:pt x="88" y="75"/>
                    <a:pt x="88" y="75"/>
                    <a:pt x="88" y="75"/>
                  </a:cubicBezTo>
                  <a:cubicBezTo>
                    <a:pt x="89" y="74"/>
                    <a:pt x="89" y="74"/>
                    <a:pt x="89" y="74"/>
                  </a:cubicBezTo>
                  <a:cubicBezTo>
                    <a:pt x="89" y="74"/>
                    <a:pt x="89" y="74"/>
                    <a:pt x="89" y="74"/>
                  </a:cubicBezTo>
                  <a:cubicBezTo>
                    <a:pt x="90" y="73"/>
                    <a:pt x="90" y="73"/>
                    <a:pt x="90" y="73"/>
                  </a:cubicBezTo>
                  <a:cubicBezTo>
                    <a:pt x="90" y="73"/>
                    <a:pt x="90" y="73"/>
                    <a:pt x="90" y="73"/>
                  </a:cubicBezTo>
                  <a:cubicBezTo>
                    <a:pt x="91" y="72"/>
                    <a:pt x="91" y="72"/>
                    <a:pt x="91" y="72"/>
                  </a:cubicBezTo>
                  <a:cubicBezTo>
                    <a:pt x="91" y="72"/>
                    <a:pt x="91" y="72"/>
                    <a:pt x="91" y="72"/>
                  </a:cubicBezTo>
                  <a:cubicBezTo>
                    <a:pt x="91" y="71"/>
                    <a:pt x="91" y="71"/>
                    <a:pt x="91" y="71"/>
                  </a:cubicBezTo>
                  <a:cubicBezTo>
                    <a:pt x="91" y="71"/>
                    <a:pt x="91" y="71"/>
                    <a:pt x="91" y="71"/>
                  </a:cubicBezTo>
                  <a:cubicBezTo>
                    <a:pt x="90" y="69"/>
                    <a:pt x="90" y="69"/>
                    <a:pt x="90" y="69"/>
                  </a:cubicBezTo>
                  <a:cubicBezTo>
                    <a:pt x="90" y="67"/>
                    <a:pt x="90" y="67"/>
                    <a:pt x="90" y="67"/>
                  </a:cubicBezTo>
                  <a:cubicBezTo>
                    <a:pt x="90" y="66"/>
                    <a:pt x="90" y="66"/>
                    <a:pt x="90" y="66"/>
                  </a:cubicBezTo>
                  <a:cubicBezTo>
                    <a:pt x="90" y="64"/>
                    <a:pt x="90" y="64"/>
                    <a:pt x="90" y="64"/>
                  </a:cubicBezTo>
                  <a:cubicBezTo>
                    <a:pt x="91" y="64"/>
                    <a:pt x="91" y="64"/>
                    <a:pt x="91" y="64"/>
                  </a:cubicBezTo>
                  <a:cubicBezTo>
                    <a:pt x="92" y="63"/>
                    <a:pt x="92" y="63"/>
                    <a:pt x="92" y="63"/>
                  </a:cubicBezTo>
                  <a:cubicBezTo>
                    <a:pt x="92" y="63"/>
                    <a:pt x="92" y="63"/>
                    <a:pt x="92" y="63"/>
                  </a:cubicBezTo>
                  <a:cubicBezTo>
                    <a:pt x="93" y="63"/>
                    <a:pt x="93" y="63"/>
                    <a:pt x="93" y="63"/>
                  </a:cubicBezTo>
                  <a:cubicBezTo>
                    <a:pt x="93" y="62"/>
                    <a:pt x="93" y="62"/>
                    <a:pt x="93" y="62"/>
                  </a:cubicBezTo>
                  <a:cubicBezTo>
                    <a:pt x="94" y="62"/>
                    <a:pt x="94" y="62"/>
                    <a:pt x="94" y="62"/>
                  </a:cubicBezTo>
                  <a:cubicBezTo>
                    <a:pt x="94" y="61"/>
                    <a:pt x="94" y="61"/>
                    <a:pt x="94" y="61"/>
                  </a:cubicBezTo>
                  <a:close/>
                  <a:moveTo>
                    <a:pt x="33" y="44"/>
                  </a:moveTo>
                  <a:cubicBezTo>
                    <a:pt x="32" y="46"/>
                    <a:pt x="32" y="46"/>
                    <a:pt x="32" y="46"/>
                  </a:cubicBezTo>
                  <a:cubicBezTo>
                    <a:pt x="32" y="46"/>
                    <a:pt x="29" y="46"/>
                    <a:pt x="29" y="46"/>
                  </a:cubicBezTo>
                  <a:cubicBezTo>
                    <a:pt x="28" y="46"/>
                    <a:pt x="28" y="46"/>
                    <a:pt x="28" y="46"/>
                  </a:cubicBezTo>
                  <a:cubicBezTo>
                    <a:pt x="28" y="46"/>
                    <a:pt x="28" y="49"/>
                    <a:pt x="28" y="49"/>
                  </a:cubicBezTo>
                  <a:cubicBezTo>
                    <a:pt x="25" y="50"/>
                    <a:pt x="25" y="50"/>
                    <a:pt x="25" y="50"/>
                  </a:cubicBezTo>
                  <a:cubicBezTo>
                    <a:pt x="25" y="50"/>
                    <a:pt x="24" y="47"/>
                    <a:pt x="24" y="47"/>
                  </a:cubicBezTo>
                  <a:cubicBezTo>
                    <a:pt x="22" y="47"/>
                    <a:pt x="22" y="47"/>
                    <a:pt x="22" y="47"/>
                  </a:cubicBezTo>
                  <a:cubicBezTo>
                    <a:pt x="22" y="47"/>
                    <a:pt x="20" y="49"/>
                    <a:pt x="20" y="49"/>
                  </a:cubicBezTo>
                  <a:cubicBezTo>
                    <a:pt x="18" y="48"/>
                    <a:pt x="18" y="48"/>
                    <a:pt x="18" y="48"/>
                  </a:cubicBezTo>
                  <a:cubicBezTo>
                    <a:pt x="18" y="48"/>
                    <a:pt x="19" y="45"/>
                    <a:pt x="19" y="45"/>
                  </a:cubicBezTo>
                  <a:cubicBezTo>
                    <a:pt x="18" y="44"/>
                    <a:pt x="18" y="44"/>
                    <a:pt x="18" y="44"/>
                  </a:cubicBezTo>
                  <a:cubicBezTo>
                    <a:pt x="18" y="44"/>
                    <a:pt x="15" y="43"/>
                    <a:pt x="15" y="43"/>
                  </a:cubicBezTo>
                  <a:cubicBezTo>
                    <a:pt x="14" y="41"/>
                    <a:pt x="14" y="41"/>
                    <a:pt x="14" y="41"/>
                  </a:cubicBezTo>
                  <a:cubicBezTo>
                    <a:pt x="14" y="41"/>
                    <a:pt x="17" y="39"/>
                    <a:pt x="17" y="39"/>
                  </a:cubicBezTo>
                  <a:cubicBezTo>
                    <a:pt x="17" y="38"/>
                    <a:pt x="17" y="38"/>
                    <a:pt x="17" y="38"/>
                  </a:cubicBezTo>
                  <a:cubicBezTo>
                    <a:pt x="17" y="38"/>
                    <a:pt x="15" y="36"/>
                    <a:pt x="15" y="36"/>
                  </a:cubicBezTo>
                  <a:cubicBezTo>
                    <a:pt x="16" y="34"/>
                    <a:pt x="16" y="34"/>
                    <a:pt x="16" y="34"/>
                  </a:cubicBezTo>
                  <a:cubicBezTo>
                    <a:pt x="16" y="34"/>
                    <a:pt x="19" y="34"/>
                    <a:pt x="19" y="34"/>
                  </a:cubicBezTo>
                  <a:cubicBezTo>
                    <a:pt x="20" y="33"/>
                    <a:pt x="20" y="33"/>
                    <a:pt x="20" y="33"/>
                  </a:cubicBezTo>
                  <a:cubicBezTo>
                    <a:pt x="20" y="33"/>
                    <a:pt x="21" y="31"/>
                    <a:pt x="21" y="31"/>
                  </a:cubicBezTo>
                  <a:cubicBezTo>
                    <a:pt x="23" y="30"/>
                    <a:pt x="23" y="30"/>
                    <a:pt x="23" y="30"/>
                  </a:cubicBezTo>
                  <a:cubicBezTo>
                    <a:pt x="23" y="30"/>
                    <a:pt x="25" y="32"/>
                    <a:pt x="25" y="32"/>
                  </a:cubicBezTo>
                  <a:cubicBezTo>
                    <a:pt x="26" y="33"/>
                    <a:pt x="26" y="33"/>
                    <a:pt x="26" y="33"/>
                  </a:cubicBezTo>
                  <a:cubicBezTo>
                    <a:pt x="26" y="33"/>
                    <a:pt x="28" y="31"/>
                    <a:pt x="28" y="31"/>
                  </a:cubicBezTo>
                  <a:cubicBezTo>
                    <a:pt x="30" y="32"/>
                    <a:pt x="30" y="32"/>
                    <a:pt x="30" y="32"/>
                  </a:cubicBezTo>
                  <a:cubicBezTo>
                    <a:pt x="30" y="32"/>
                    <a:pt x="30" y="35"/>
                    <a:pt x="30" y="35"/>
                  </a:cubicBezTo>
                  <a:cubicBezTo>
                    <a:pt x="30" y="36"/>
                    <a:pt x="30" y="36"/>
                    <a:pt x="30" y="36"/>
                  </a:cubicBezTo>
                  <a:cubicBezTo>
                    <a:pt x="30" y="36"/>
                    <a:pt x="33" y="36"/>
                    <a:pt x="33" y="37"/>
                  </a:cubicBezTo>
                  <a:cubicBezTo>
                    <a:pt x="34" y="39"/>
                    <a:pt x="34" y="39"/>
                    <a:pt x="34" y="39"/>
                  </a:cubicBezTo>
                  <a:cubicBezTo>
                    <a:pt x="34" y="39"/>
                    <a:pt x="32" y="40"/>
                    <a:pt x="32" y="40"/>
                  </a:cubicBezTo>
                  <a:cubicBezTo>
                    <a:pt x="31" y="42"/>
                    <a:pt x="31" y="42"/>
                    <a:pt x="31" y="42"/>
                  </a:cubicBezTo>
                  <a:cubicBezTo>
                    <a:pt x="31" y="42"/>
                    <a:pt x="33" y="44"/>
                    <a:pt x="33" y="44"/>
                  </a:cubicBezTo>
                  <a:close/>
                  <a:moveTo>
                    <a:pt x="73" y="32"/>
                  </a:moveTo>
                  <a:cubicBezTo>
                    <a:pt x="73" y="32"/>
                    <a:pt x="73" y="32"/>
                    <a:pt x="73" y="32"/>
                  </a:cubicBezTo>
                  <a:cubicBezTo>
                    <a:pt x="73" y="33"/>
                    <a:pt x="67" y="35"/>
                    <a:pt x="67" y="35"/>
                  </a:cubicBezTo>
                  <a:cubicBezTo>
                    <a:pt x="66" y="37"/>
                    <a:pt x="66" y="37"/>
                    <a:pt x="66" y="37"/>
                  </a:cubicBezTo>
                  <a:cubicBezTo>
                    <a:pt x="66" y="37"/>
                    <a:pt x="69" y="43"/>
                    <a:pt x="68" y="43"/>
                  </a:cubicBezTo>
                  <a:cubicBezTo>
                    <a:pt x="65" y="46"/>
                    <a:pt x="65" y="46"/>
                    <a:pt x="65" y="46"/>
                  </a:cubicBezTo>
                  <a:cubicBezTo>
                    <a:pt x="65" y="46"/>
                    <a:pt x="59" y="44"/>
                    <a:pt x="59" y="44"/>
                  </a:cubicBezTo>
                  <a:cubicBezTo>
                    <a:pt x="57" y="45"/>
                    <a:pt x="57" y="45"/>
                    <a:pt x="57" y="45"/>
                  </a:cubicBezTo>
                  <a:cubicBezTo>
                    <a:pt x="57" y="45"/>
                    <a:pt x="55" y="50"/>
                    <a:pt x="54" y="50"/>
                  </a:cubicBezTo>
                  <a:cubicBezTo>
                    <a:pt x="50" y="50"/>
                    <a:pt x="50" y="50"/>
                    <a:pt x="50" y="50"/>
                  </a:cubicBezTo>
                  <a:cubicBezTo>
                    <a:pt x="49" y="50"/>
                    <a:pt x="47" y="45"/>
                    <a:pt x="47" y="45"/>
                  </a:cubicBezTo>
                  <a:cubicBezTo>
                    <a:pt x="45" y="44"/>
                    <a:pt x="45" y="44"/>
                    <a:pt x="45" y="44"/>
                  </a:cubicBezTo>
                  <a:cubicBezTo>
                    <a:pt x="45" y="44"/>
                    <a:pt x="39" y="46"/>
                    <a:pt x="39" y="46"/>
                  </a:cubicBezTo>
                  <a:cubicBezTo>
                    <a:pt x="36" y="43"/>
                    <a:pt x="36" y="43"/>
                    <a:pt x="36" y="43"/>
                  </a:cubicBezTo>
                  <a:cubicBezTo>
                    <a:pt x="36" y="43"/>
                    <a:pt x="38" y="37"/>
                    <a:pt x="38" y="37"/>
                  </a:cubicBezTo>
                  <a:cubicBezTo>
                    <a:pt x="37" y="35"/>
                    <a:pt x="37" y="35"/>
                    <a:pt x="37" y="35"/>
                  </a:cubicBezTo>
                  <a:cubicBezTo>
                    <a:pt x="37" y="35"/>
                    <a:pt x="31" y="32"/>
                    <a:pt x="31" y="32"/>
                  </a:cubicBezTo>
                  <a:cubicBezTo>
                    <a:pt x="31" y="28"/>
                    <a:pt x="31" y="28"/>
                    <a:pt x="31" y="28"/>
                  </a:cubicBezTo>
                  <a:cubicBezTo>
                    <a:pt x="31" y="27"/>
                    <a:pt x="37" y="25"/>
                    <a:pt x="37" y="25"/>
                  </a:cubicBezTo>
                  <a:cubicBezTo>
                    <a:pt x="38" y="23"/>
                    <a:pt x="38" y="23"/>
                    <a:pt x="38" y="23"/>
                  </a:cubicBezTo>
                  <a:cubicBezTo>
                    <a:pt x="38" y="23"/>
                    <a:pt x="36" y="17"/>
                    <a:pt x="36" y="17"/>
                  </a:cubicBezTo>
                  <a:cubicBezTo>
                    <a:pt x="39" y="14"/>
                    <a:pt x="39" y="14"/>
                    <a:pt x="39" y="14"/>
                  </a:cubicBezTo>
                  <a:cubicBezTo>
                    <a:pt x="39" y="14"/>
                    <a:pt x="45" y="16"/>
                    <a:pt x="45" y="16"/>
                  </a:cubicBezTo>
                  <a:cubicBezTo>
                    <a:pt x="47" y="15"/>
                    <a:pt x="47" y="15"/>
                    <a:pt x="47" y="15"/>
                  </a:cubicBezTo>
                  <a:cubicBezTo>
                    <a:pt x="47" y="15"/>
                    <a:pt x="50" y="10"/>
                    <a:pt x="50" y="10"/>
                  </a:cubicBezTo>
                  <a:cubicBezTo>
                    <a:pt x="55" y="10"/>
                    <a:pt x="55" y="10"/>
                    <a:pt x="55" y="10"/>
                  </a:cubicBezTo>
                  <a:cubicBezTo>
                    <a:pt x="55" y="10"/>
                    <a:pt x="57" y="15"/>
                    <a:pt x="57" y="15"/>
                  </a:cubicBezTo>
                  <a:cubicBezTo>
                    <a:pt x="59" y="16"/>
                    <a:pt x="59" y="16"/>
                    <a:pt x="59" y="16"/>
                  </a:cubicBezTo>
                  <a:cubicBezTo>
                    <a:pt x="59" y="16"/>
                    <a:pt x="65" y="14"/>
                    <a:pt x="65" y="14"/>
                  </a:cubicBezTo>
                  <a:cubicBezTo>
                    <a:pt x="69" y="17"/>
                    <a:pt x="69" y="17"/>
                    <a:pt x="69" y="17"/>
                  </a:cubicBezTo>
                  <a:cubicBezTo>
                    <a:pt x="69" y="18"/>
                    <a:pt x="66" y="23"/>
                    <a:pt x="66" y="23"/>
                  </a:cubicBezTo>
                  <a:cubicBezTo>
                    <a:pt x="67" y="25"/>
                    <a:pt x="67" y="25"/>
                    <a:pt x="67" y="25"/>
                  </a:cubicBezTo>
                  <a:cubicBezTo>
                    <a:pt x="67" y="25"/>
                    <a:pt x="73" y="28"/>
                    <a:pt x="73" y="28"/>
                  </a:cubicBezTo>
                  <a:cubicBezTo>
                    <a:pt x="73" y="32"/>
                    <a:pt x="73" y="32"/>
                    <a:pt x="73" y="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 name="组合 42"/>
          <p:cNvGrpSpPr/>
          <p:nvPr/>
        </p:nvGrpSpPr>
        <p:grpSpPr>
          <a:xfrm>
            <a:off x="-22666" y="115749"/>
            <a:ext cx="4224864" cy="521970"/>
            <a:chOff x="-252536" y="123369"/>
            <a:chExt cx="4224864" cy="521970"/>
          </a:xfrm>
        </p:grpSpPr>
        <p:sp>
          <p:nvSpPr>
            <p:cNvPr id="46" name="五边形 45"/>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173544" y="123369"/>
              <a:ext cx="3798784" cy="521970"/>
            </a:xfrm>
            <a:prstGeom prst="rect">
              <a:avLst/>
            </a:prstGeom>
            <a:noFill/>
          </p:spPr>
          <p:txBody>
            <a:bodyPr wrap="square" rtlCol="0">
              <a:spAutoFit/>
            </a:bodyPr>
            <a:lstStyle/>
            <a:p>
              <a:r>
                <a: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调试</a:t>
              </a:r>
              <a:endParaRPr lang="zh-CN" altLang="en-US" sz="28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3006090" y="1136015"/>
            <a:ext cx="5917565" cy="2031325"/>
          </a:xfrm>
          <a:prstGeom prst="rect">
            <a:avLst/>
          </a:prstGeom>
          <a:noFill/>
        </p:spPr>
        <p:txBody>
          <a:bodyPr wrap="square" rtlCol="0">
            <a:spAutoFit/>
          </a:bodyPr>
          <a:lstStyle/>
          <a:p>
            <a:r>
              <a:rPr lang="zh-CN" altLang="zh-CN" b="1" dirty="0" smtClean="0"/>
              <a:t>系统的调试主要是基于程序的。软件调试可以先编译显示程序并检查硬件的性能，然后编程并调试主程序、读出温度子程序、温度转换命令子程序、计算温度子程序、显示数据刷新子程序等。由于</a:t>
            </a:r>
            <a:r>
              <a:rPr lang="en-US" altLang="zh-CN" b="1" dirty="0" smtClean="0"/>
              <a:t>DS18B20</a:t>
            </a:r>
            <a:r>
              <a:rPr lang="zh-CN" altLang="zh-CN" b="1" dirty="0" smtClean="0"/>
              <a:t>和单片机采用串行数据传输方式，在编程</a:t>
            </a:r>
            <a:r>
              <a:rPr lang="en-US" altLang="zh-CN" b="1" dirty="0" smtClean="0"/>
              <a:t>DS18B20</a:t>
            </a:r>
            <a:r>
              <a:rPr lang="zh-CN" altLang="zh-CN" b="1" dirty="0" smtClean="0"/>
              <a:t>时，必须严格保证读写。计时，否则测量结果将不被读取。该程序是用单片机</a:t>
            </a:r>
            <a:r>
              <a:rPr lang="en-US" altLang="zh-CN" b="1" dirty="0" smtClean="0"/>
              <a:t>C</a:t>
            </a:r>
            <a:r>
              <a:rPr lang="zh-CN" altLang="zh-CN" b="1" dirty="0" smtClean="0"/>
              <a:t>语言编写</a:t>
            </a:r>
            <a:r>
              <a:rPr lang="zh-CN" altLang="zh-CN" b="1" dirty="0" smtClean="0"/>
              <a:t>的</a:t>
            </a:r>
            <a:r>
              <a:rPr lang="zh-CN" altLang="en-US" b="1" dirty="0" smtClean="0"/>
              <a:t>。</a:t>
            </a:r>
            <a:endParaRPr lang="zh-CN" altLang="zh-CN" b="1" dirty="0"/>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右箭头 5"/>
          <p:cNvSpPr/>
          <p:nvPr/>
        </p:nvSpPr>
        <p:spPr>
          <a:xfrm>
            <a:off x="1424473" y="2278872"/>
            <a:ext cx="1412816" cy="110825"/>
          </a:xfrm>
          <a:prstGeom prst="rightArrow">
            <a:avLst>
              <a:gd name="adj1" fmla="val 50000"/>
              <a:gd name="adj2" fmla="val 72226"/>
            </a:avLst>
          </a:prstGeom>
          <a:solidFill>
            <a:srgbClr val="568D1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 name="组合 6"/>
          <p:cNvGrpSpPr/>
          <p:nvPr/>
        </p:nvGrpSpPr>
        <p:grpSpPr>
          <a:xfrm>
            <a:off x="180340" y="1778000"/>
            <a:ext cx="1243965" cy="1156970"/>
            <a:chOff x="1925560" y="1317532"/>
            <a:chExt cx="1119836" cy="1119836"/>
          </a:xfrm>
        </p:grpSpPr>
        <p:sp>
          <p:nvSpPr>
            <p:cNvPr id="8" name="椭圆 7"/>
            <p:cNvSpPr/>
            <p:nvPr/>
          </p:nvSpPr>
          <p:spPr>
            <a:xfrm>
              <a:off x="1925560" y="1317532"/>
              <a:ext cx="1119836" cy="1119836"/>
            </a:xfrm>
            <a:prstGeom prst="ellipse">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Freeform 13"/>
            <p:cNvSpPr>
              <a:spLocks noEditPoints="1"/>
            </p:cNvSpPr>
            <p:nvPr/>
          </p:nvSpPr>
          <p:spPr bwMode="auto">
            <a:xfrm>
              <a:off x="2168398" y="1492304"/>
              <a:ext cx="634159" cy="728727"/>
            </a:xfrm>
            <a:custGeom>
              <a:avLst/>
              <a:gdLst>
                <a:gd name="T0" fmla="*/ 27 w 94"/>
                <a:gd name="T1" fmla="*/ 39 h 108"/>
                <a:gd name="T2" fmla="*/ 52 w 94"/>
                <a:gd name="T3" fmla="*/ 37 h 108"/>
                <a:gd name="T4" fmla="*/ 93 w 94"/>
                <a:gd name="T5" fmla="*/ 58 h 108"/>
                <a:gd name="T6" fmla="*/ 90 w 94"/>
                <a:gd name="T7" fmla="*/ 50 h 108"/>
                <a:gd name="T8" fmla="*/ 88 w 94"/>
                <a:gd name="T9" fmla="*/ 43 h 108"/>
                <a:gd name="T10" fmla="*/ 89 w 94"/>
                <a:gd name="T11" fmla="*/ 39 h 108"/>
                <a:gd name="T12" fmla="*/ 87 w 94"/>
                <a:gd name="T13" fmla="*/ 32 h 108"/>
                <a:gd name="T14" fmla="*/ 84 w 94"/>
                <a:gd name="T15" fmla="*/ 25 h 108"/>
                <a:gd name="T16" fmla="*/ 84 w 94"/>
                <a:gd name="T17" fmla="*/ 19 h 108"/>
                <a:gd name="T18" fmla="*/ 80 w 94"/>
                <a:gd name="T19" fmla="*/ 14 h 108"/>
                <a:gd name="T20" fmla="*/ 76 w 94"/>
                <a:gd name="T21" fmla="*/ 10 h 108"/>
                <a:gd name="T22" fmla="*/ 75 w 94"/>
                <a:gd name="T23" fmla="*/ 7 h 108"/>
                <a:gd name="T24" fmla="*/ 70 w 94"/>
                <a:gd name="T25" fmla="*/ 4 h 108"/>
                <a:gd name="T26" fmla="*/ 65 w 94"/>
                <a:gd name="T27" fmla="*/ 2 h 108"/>
                <a:gd name="T28" fmla="*/ 58 w 94"/>
                <a:gd name="T29" fmla="*/ 1 h 108"/>
                <a:gd name="T30" fmla="*/ 51 w 94"/>
                <a:gd name="T31" fmla="*/ 0 h 108"/>
                <a:gd name="T32" fmla="*/ 45 w 94"/>
                <a:gd name="T33" fmla="*/ 0 h 108"/>
                <a:gd name="T34" fmla="*/ 38 w 94"/>
                <a:gd name="T35" fmla="*/ 1 h 108"/>
                <a:gd name="T36" fmla="*/ 31 w 94"/>
                <a:gd name="T37" fmla="*/ 2 h 108"/>
                <a:gd name="T38" fmla="*/ 24 w 94"/>
                <a:gd name="T39" fmla="*/ 4 h 108"/>
                <a:gd name="T40" fmla="*/ 18 w 94"/>
                <a:gd name="T41" fmla="*/ 8 h 108"/>
                <a:gd name="T42" fmla="*/ 13 w 94"/>
                <a:gd name="T43" fmla="*/ 12 h 108"/>
                <a:gd name="T44" fmla="*/ 8 w 94"/>
                <a:gd name="T45" fmla="*/ 17 h 108"/>
                <a:gd name="T46" fmla="*/ 5 w 94"/>
                <a:gd name="T47" fmla="*/ 22 h 108"/>
                <a:gd name="T48" fmla="*/ 2 w 94"/>
                <a:gd name="T49" fmla="*/ 28 h 108"/>
                <a:gd name="T50" fmla="*/ 0 w 94"/>
                <a:gd name="T51" fmla="*/ 36 h 108"/>
                <a:gd name="T52" fmla="*/ 1 w 94"/>
                <a:gd name="T53" fmla="*/ 49 h 108"/>
                <a:gd name="T54" fmla="*/ 24 w 94"/>
                <a:gd name="T55" fmla="*/ 97 h 108"/>
                <a:gd name="T56" fmla="*/ 71 w 94"/>
                <a:gd name="T57" fmla="*/ 107 h 108"/>
                <a:gd name="T58" fmla="*/ 72 w 94"/>
                <a:gd name="T59" fmla="*/ 93 h 108"/>
                <a:gd name="T60" fmla="*/ 73 w 94"/>
                <a:gd name="T61" fmla="*/ 90 h 108"/>
                <a:gd name="T62" fmla="*/ 76 w 94"/>
                <a:gd name="T63" fmla="*/ 89 h 108"/>
                <a:gd name="T64" fmla="*/ 79 w 94"/>
                <a:gd name="T65" fmla="*/ 89 h 108"/>
                <a:gd name="T66" fmla="*/ 82 w 94"/>
                <a:gd name="T67" fmla="*/ 90 h 108"/>
                <a:gd name="T68" fmla="*/ 83 w 94"/>
                <a:gd name="T69" fmla="*/ 90 h 108"/>
                <a:gd name="T70" fmla="*/ 86 w 94"/>
                <a:gd name="T71" fmla="*/ 90 h 108"/>
                <a:gd name="T72" fmla="*/ 89 w 94"/>
                <a:gd name="T73" fmla="*/ 88 h 108"/>
                <a:gd name="T74" fmla="*/ 89 w 94"/>
                <a:gd name="T75" fmla="*/ 84 h 108"/>
                <a:gd name="T76" fmla="*/ 90 w 94"/>
                <a:gd name="T77" fmla="*/ 81 h 108"/>
                <a:gd name="T78" fmla="*/ 91 w 94"/>
                <a:gd name="T79" fmla="*/ 79 h 108"/>
                <a:gd name="T80" fmla="*/ 90 w 94"/>
                <a:gd name="T81" fmla="*/ 77 h 108"/>
                <a:gd name="T82" fmla="*/ 89 w 94"/>
                <a:gd name="T83" fmla="*/ 75 h 108"/>
                <a:gd name="T84" fmla="*/ 90 w 94"/>
                <a:gd name="T85" fmla="*/ 73 h 108"/>
                <a:gd name="T86" fmla="*/ 91 w 94"/>
                <a:gd name="T87" fmla="*/ 71 h 108"/>
                <a:gd name="T88" fmla="*/ 90 w 94"/>
                <a:gd name="T89" fmla="*/ 66 h 108"/>
                <a:gd name="T90" fmla="*/ 92 w 94"/>
                <a:gd name="T91" fmla="*/ 63 h 108"/>
                <a:gd name="T92" fmla="*/ 94 w 94"/>
                <a:gd name="T93" fmla="*/ 61 h 108"/>
                <a:gd name="T94" fmla="*/ 28 w 94"/>
                <a:gd name="T95" fmla="*/ 46 h 108"/>
                <a:gd name="T96" fmla="*/ 22 w 94"/>
                <a:gd name="T97" fmla="*/ 47 h 108"/>
                <a:gd name="T98" fmla="*/ 18 w 94"/>
                <a:gd name="T99" fmla="*/ 44 h 108"/>
                <a:gd name="T100" fmla="*/ 17 w 94"/>
                <a:gd name="T101" fmla="*/ 38 h 108"/>
                <a:gd name="T102" fmla="*/ 20 w 94"/>
                <a:gd name="T103" fmla="*/ 33 h 108"/>
                <a:gd name="T104" fmla="*/ 26 w 94"/>
                <a:gd name="T105" fmla="*/ 33 h 108"/>
                <a:gd name="T106" fmla="*/ 30 w 94"/>
                <a:gd name="T107" fmla="*/ 36 h 108"/>
                <a:gd name="T108" fmla="*/ 31 w 94"/>
                <a:gd name="T109" fmla="*/ 42 h 108"/>
                <a:gd name="T110" fmla="*/ 67 w 94"/>
                <a:gd name="T111" fmla="*/ 35 h 108"/>
                <a:gd name="T112" fmla="*/ 59 w 94"/>
                <a:gd name="T113" fmla="*/ 44 h 108"/>
                <a:gd name="T114" fmla="*/ 47 w 94"/>
                <a:gd name="T115" fmla="*/ 45 h 108"/>
                <a:gd name="T116" fmla="*/ 38 w 94"/>
                <a:gd name="T117" fmla="*/ 37 h 108"/>
                <a:gd name="T118" fmla="*/ 37 w 94"/>
                <a:gd name="T119" fmla="*/ 25 h 108"/>
                <a:gd name="T120" fmla="*/ 45 w 94"/>
                <a:gd name="T121" fmla="*/ 16 h 108"/>
                <a:gd name="T122" fmla="*/ 57 w 94"/>
                <a:gd name="T123" fmla="*/ 15 h 108"/>
                <a:gd name="T124" fmla="*/ 66 w 94"/>
                <a:gd name="T125"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08">
                  <a:moveTo>
                    <a:pt x="25" y="43"/>
                  </a:moveTo>
                  <a:cubicBezTo>
                    <a:pt x="23" y="43"/>
                    <a:pt x="22" y="42"/>
                    <a:pt x="21" y="41"/>
                  </a:cubicBezTo>
                  <a:cubicBezTo>
                    <a:pt x="21" y="39"/>
                    <a:pt x="22" y="37"/>
                    <a:pt x="23" y="37"/>
                  </a:cubicBezTo>
                  <a:cubicBezTo>
                    <a:pt x="25" y="36"/>
                    <a:pt x="27" y="37"/>
                    <a:pt x="27" y="39"/>
                  </a:cubicBezTo>
                  <a:cubicBezTo>
                    <a:pt x="28" y="41"/>
                    <a:pt x="27" y="43"/>
                    <a:pt x="25" y="43"/>
                  </a:cubicBezTo>
                  <a:close/>
                  <a:moveTo>
                    <a:pt x="52" y="24"/>
                  </a:moveTo>
                  <a:cubicBezTo>
                    <a:pt x="48" y="24"/>
                    <a:pt x="45" y="26"/>
                    <a:pt x="45" y="30"/>
                  </a:cubicBezTo>
                  <a:cubicBezTo>
                    <a:pt x="45" y="34"/>
                    <a:pt x="48" y="37"/>
                    <a:pt x="52" y="37"/>
                  </a:cubicBezTo>
                  <a:cubicBezTo>
                    <a:pt x="56" y="37"/>
                    <a:pt x="59" y="34"/>
                    <a:pt x="59" y="30"/>
                  </a:cubicBezTo>
                  <a:cubicBezTo>
                    <a:pt x="59" y="26"/>
                    <a:pt x="56" y="24"/>
                    <a:pt x="52" y="24"/>
                  </a:cubicBezTo>
                  <a:close/>
                  <a:moveTo>
                    <a:pt x="94" y="61"/>
                  </a:moveTo>
                  <a:cubicBezTo>
                    <a:pt x="93" y="58"/>
                    <a:pt x="93" y="58"/>
                    <a:pt x="93" y="58"/>
                  </a:cubicBezTo>
                  <a:cubicBezTo>
                    <a:pt x="92" y="56"/>
                    <a:pt x="92" y="56"/>
                    <a:pt x="92" y="56"/>
                  </a:cubicBezTo>
                  <a:cubicBezTo>
                    <a:pt x="92" y="54"/>
                    <a:pt x="92" y="54"/>
                    <a:pt x="92" y="54"/>
                  </a:cubicBezTo>
                  <a:cubicBezTo>
                    <a:pt x="91" y="52"/>
                    <a:pt x="91" y="52"/>
                    <a:pt x="91" y="52"/>
                  </a:cubicBezTo>
                  <a:cubicBezTo>
                    <a:pt x="90" y="50"/>
                    <a:pt x="90" y="50"/>
                    <a:pt x="90" y="50"/>
                  </a:cubicBezTo>
                  <a:cubicBezTo>
                    <a:pt x="89" y="48"/>
                    <a:pt x="89" y="48"/>
                    <a:pt x="89" y="48"/>
                  </a:cubicBezTo>
                  <a:cubicBezTo>
                    <a:pt x="89" y="46"/>
                    <a:pt x="89" y="46"/>
                    <a:pt x="89" y="46"/>
                  </a:cubicBezTo>
                  <a:cubicBezTo>
                    <a:pt x="88" y="44"/>
                    <a:pt x="88" y="44"/>
                    <a:pt x="88" y="44"/>
                  </a:cubicBezTo>
                  <a:cubicBezTo>
                    <a:pt x="88" y="43"/>
                    <a:pt x="88" y="43"/>
                    <a:pt x="88" y="43"/>
                  </a:cubicBezTo>
                  <a:cubicBezTo>
                    <a:pt x="89" y="43"/>
                    <a:pt x="89" y="43"/>
                    <a:pt x="89" y="43"/>
                  </a:cubicBezTo>
                  <a:cubicBezTo>
                    <a:pt x="89" y="42"/>
                    <a:pt x="89" y="42"/>
                    <a:pt x="89" y="42"/>
                  </a:cubicBezTo>
                  <a:cubicBezTo>
                    <a:pt x="89" y="41"/>
                    <a:pt x="89" y="41"/>
                    <a:pt x="89" y="41"/>
                  </a:cubicBezTo>
                  <a:cubicBezTo>
                    <a:pt x="89" y="39"/>
                    <a:pt x="89" y="39"/>
                    <a:pt x="89" y="39"/>
                  </a:cubicBezTo>
                  <a:cubicBezTo>
                    <a:pt x="89" y="37"/>
                    <a:pt x="89" y="37"/>
                    <a:pt x="89" y="37"/>
                  </a:cubicBezTo>
                  <a:cubicBezTo>
                    <a:pt x="88" y="36"/>
                    <a:pt x="88" y="36"/>
                    <a:pt x="88" y="36"/>
                  </a:cubicBezTo>
                  <a:cubicBezTo>
                    <a:pt x="87" y="34"/>
                    <a:pt x="87" y="34"/>
                    <a:pt x="87" y="34"/>
                  </a:cubicBezTo>
                  <a:cubicBezTo>
                    <a:pt x="87" y="32"/>
                    <a:pt x="87" y="32"/>
                    <a:pt x="87" y="32"/>
                  </a:cubicBezTo>
                  <a:cubicBezTo>
                    <a:pt x="86" y="30"/>
                    <a:pt x="86" y="30"/>
                    <a:pt x="86" y="30"/>
                  </a:cubicBezTo>
                  <a:cubicBezTo>
                    <a:pt x="86" y="29"/>
                    <a:pt x="86" y="29"/>
                    <a:pt x="86" y="29"/>
                  </a:cubicBezTo>
                  <a:cubicBezTo>
                    <a:pt x="85" y="27"/>
                    <a:pt x="85" y="27"/>
                    <a:pt x="85" y="27"/>
                  </a:cubicBezTo>
                  <a:cubicBezTo>
                    <a:pt x="84" y="25"/>
                    <a:pt x="84" y="25"/>
                    <a:pt x="84" y="25"/>
                  </a:cubicBezTo>
                  <a:cubicBezTo>
                    <a:pt x="83" y="24"/>
                    <a:pt x="83" y="24"/>
                    <a:pt x="83" y="24"/>
                  </a:cubicBezTo>
                  <a:cubicBezTo>
                    <a:pt x="83" y="22"/>
                    <a:pt x="83" y="22"/>
                    <a:pt x="83" y="22"/>
                  </a:cubicBezTo>
                  <a:cubicBezTo>
                    <a:pt x="85" y="21"/>
                    <a:pt x="85" y="21"/>
                    <a:pt x="85" y="21"/>
                  </a:cubicBezTo>
                  <a:cubicBezTo>
                    <a:pt x="84" y="19"/>
                    <a:pt x="84" y="19"/>
                    <a:pt x="84" y="19"/>
                  </a:cubicBezTo>
                  <a:cubicBezTo>
                    <a:pt x="83" y="18"/>
                    <a:pt x="83" y="18"/>
                    <a:pt x="83" y="18"/>
                  </a:cubicBezTo>
                  <a:cubicBezTo>
                    <a:pt x="82" y="16"/>
                    <a:pt x="82" y="16"/>
                    <a:pt x="82" y="16"/>
                  </a:cubicBezTo>
                  <a:cubicBezTo>
                    <a:pt x="81" y="15"/>
                    <a:pt x="81" y="15"/>
                    <a:pt x="81" y="15"/>
                  </a:cubicBezTo>
                  <a:cubicBezTo>
                    <a:pt x="80" y="14"/>
                    <a:pt x="80" y="14"/>
                    <a:pt x="80" y="14"/>
                  </a:cubicBezTo>
                  <a:cubicBezTo>
                    <a:pt x="79" y="13"/>
                    <a:pt x="79" y="13"/>
                    <a:pt x="79" y="13"/>
                  </a:cubicBezTo>
                  <a:cubicBezTo>
                    <a:pt x="78" y="12"/>
                    <a:pt x="78" y="12"/>
                    <a:pt x="78" y="12"/>
                  </a:cubicBezTo>
                  <a:cubicBezTo>
                    <a:pt x="77" y="11"/>
                    <a:pt x="77" y="11"/>
                    <a:pt x="77" y="11"/>
                  </a:cubicBezTo>
                  <a:cubicBezTo>
                    <a:pt x="76" y="10"/>
                    <a:pt x="76" y="10"/>
                    <a:pt x="76" y="10"/>
                  </a:cubicBezTo>
                  <a:cubicBezTo>
                    <a:pt x="79" y="9"/>
                    <a:pt x="79" y="9"/>
                    <a:pt x="79" y="9"/>
                  </a:cubicBezTo>
                  <a:cubicBezTo>
                    <a:pt x="78" y="8"/>
                    <a:pt x="78" y="8"/>
                    <a:pt x="78" y="8"/>
                  </a:cubicBezTo>
                  <a:cubicBezTo>
                    <a:pt x="76" y="7"/>
                    <a:pt x="76" y="7"/>
                    <a:pt x="76" y="7"/>
                  </a:cubicBezTo>
                  <a:cubicBezTo>
                    <a:pt x="75" y="7"/>
                    <a:pt x="75" y="7"/>
                    <a:pt x="75" y="7"/>
                  </a:cubicBezTo>
                  <a:cubicBezTo>
                    <a:pt x="74" y="6"/>
                    <a:pt x="74" y="6"/>
                    <a:pt x="74" y="6"/>
                  </a:cubicBezTo>
                  <a:cubicBezTo>
                    <a:pt x="73" y="5"/>
                    <a:pt x="73" y="5"/>
                    <a:pt x="73" y="5"/>
                  </a:cubicBezTo>
                  <a:cubicBezTo>
                    <a:pt x="72" y="5"/>
                    <a:pt x="72" y="5"/>
                    <a:pt x="72" y="5"/>
                  </a:cubicBezTo>
                  <a:cubicBezTo>
                    <a:pt x="70" y="4"/>
                    <a:pt x="70" y="4"/>
                    <a:pt x="70" y="4"/>
                  </a:cubicBezTo>
                  <a:cubicBezTo>
                    <a:pt x="69" y="4"/>
                    <a:pt x="69" y="4"/>
                    <a:pt x="69" y="4"/>
                  </a:cubicBezTo>
                  <a:cubicBezTo>
                    <a:pt x="68" y="3"/>
                    <a:pt x="68" y="3"/>
                    <a:pt x="68" y="3"/>
                  </a:cubicBezTo>
                  <a:cubicBezTo>
                    <a:pt x="66" y="3"/>
                    <a:pt x="66" y="3"/>
                    <a:pt x="66" y="3"/>
                  </a:cubicBezTo>
                  <a:cubicBezTo>
                    <a:pt x="65" y="2"/>
                    <a:pt x="65" y="2"/>
                    <a:pt x="65" y="2"/>
                  </a:cubicBezTo>
                  <a:cubicBezTo>
                    <a:pt x="63" y="2"/>
                    <a:pt x="63" y="2"/>
                    <a:pt x="63" y="2"/>
                  </a:cubicBezTo>
                  <a:cubicBezTo>
                    <a:pt x="61" y="1"/>
                    <a:pt x="61" y="1"/>
                    <a:pt x="61" y="1"/>
                  </a:cubicBezTo>
                  <a:cubicBezTo>
                    <a:pt x="60" y="1"/>
                    <a:pt x="60" y="1"/>
                    <a:pt x="60" y="1"/>
                  </a:cubicBezTo>
                  <a:cubicBezTo>
                    <a:pt x="58" y="1"/>
                    <a:pt x="58" y="1"/>
                    <a:pt x="58" y="1"/>
                  </a:cubicBezTo>
                  <a:cubicBezTo>
                    <a:pt x="56" y="0"/>
                    <a:pt x="56" y="0"/>
                    <a:pt x="56" y="0"/>
                  </a:cubicBezTo>
                  <a:cubicBezTo>
                    <a:pt x="55" y="0"/>
                    <a:pt x="55" y="0"/>
                    <a:pt x="55" y="0"/>
                  </a:cubicBezTo>
                  <a:cubicBezTo>
                    <a:pt x="53" y="0"/>
                    <a:pt x="53" y="0"/>
                    <a:pt x="53" y="0"/>
                  </a:cubicBezTo>
                  <a:cubicBezTo>
                    <a:pt x="51" y="0"/>
                    <a:pt x="51" y="0"/>
                    <a:pt x="51" y="0"/>
                  </a:cubicBezTo>
                  <a:cubicBezTo>
                    <a:pt x="50" y="0"/>
                    <a:pt x="50" y="0"/>
                    <a:pt x="50" y="0"/>
                  </a:cubicBezTo>
                  <a:cubicBezTo>
                    <a:pt x="48" y="0"/>
                    <a:pt x="48" y="0"/>
                    <a:pt x="48" y="0"/>
                  </a:cubicBezTo>
                  <a:cubicBezTo>
                    <a:pt x="46" y="0"/>
                    <a:pt x="46" y="0"/>
                    <a:pt x="46" y="0"/>
                  </a:cubicBezTo>
                  <a:cubicBezTo>
                    <a:pt x="45" y="0"/>
                    <a:pt x="45" y="0"/>
                    <a:pt x="45" y="0"/>
                  </a:cubicBezTo>
                  <a:cubicBezTo>
                    <a:pt x="43" y="0"/>
                    <a:pt x="43" y="0"/>
                    <a:pt x="43" y="0"/>
                  </a:cubicBezTo>
                  <a:cubicBezTo>
                    <a:pt x="41" y="0"/>
                    <a:pt x="41" y="0"/>
                    <a:pt x="41" y="0"/>
                  </a:cubicBezTo>
                  <a:cubicBezTo>
                    <a:pt x="40" y="0"/>
                    <a:pt x="40" y="0"/>
                    <a:pt x="40" y="0"/>
                  </a:cubicBezTo>
                  <a:cubicBezTo>
                    <a:pt x="38" y="1"/>
                    <a:pt x="38" y="1"/>
                    <a:pt x="38" y="1"/>
                  </a:cubicBezTo>
                  <a:cubicBezTo>
                    <a:pt x="36" y="1"/>
                    <a:pt x="36" y="1"/>
                    <a:pt x="36" y="1"/>
                  </a:cubicBezTo>
                  <a:cubicBezTo>
                    <a:pt x="35" y="1"/>
                    <a:pt x="35" y="1"/>
                    <a:pt x="35" y="1"/>
                  </a:cubicBezTo>
                  <a:cubicBezTo>
                    <a:pt x="33" y="2"/>
                    <a:pt x="33" y="2"/>
                    <a:pt x="33" y="2"/>
                  </a:cubicBezTo>
                  <a:cubicBezTo>
                    <a:pt x="31" y="2"/>
                    <a:pt x="31" y="2"/>
                    <a:pt x="31" y="2"/>
                  </a:cubicBezTo>
                  <a:cubicBezTo>
                    <a:pt x="29" y="3"/>
                    <a:pt x="29" y="3"/>
                    <a:pt x="29" y="3"/>
                  </a:cubicBezTo>
                  <a:cubicBezTo>
                    <a:pt x="28" y="3"/>
                    <a:pt x="28" y="3"/>
                    <a:pt x="28" y="3"/>
                  </a:cubicBezTo>
                  <a:cubicBezTo>
                    <a:pt x="26" y="4"/>
                    <a:pt x="26" y="4"/>
                    <a:pt x="26" y="4"/>
                  </a:cubicBezTo>
                  <a:cubicBezTo>
                    <a:pt x="24" y="4"/>
                    <a:pt x="24" y="4"/>
                    <a:pt x="24" y="4"/>
                  </a:cubicBezTo>
                  <a:cubicBezTo>
                    <a:pt x="23" y="5"/>
                    <a:pt x="23" y="5"/>
                    <a:pt x="23" y="5"/>
                  </a:cubicBezTo>
                  <a:cubicBezTo>
                    <a:pt x="21" y="6"/>
                    <a:pt x="21" y="6"/>
                    <a:pt x="21" y="6"/>
                  </a:cubicBezTo>
                  <a:cubicBezTo>
                    <a:pt x="20" y="7"/>
                    <a:pt x="20" y="7"/>
                    <a:pt x="20" y="7"/>
                  </a:cubicBezTo>
                  <a:cubicBezTo>
                    <a:pt x="18" y="8"/>
                    <a:pt x="18" y="8"/>
                    <a:pt x="18" y="8"/>
                  </a:cubicBezTo>
                  <a:cubicBezTo>
                    <a:pt x="17" y="9"/>
                    <a:pt x="17" y="9"/>
                    <a:pt x="17" y="9"/>
                  </a:cubicBezTo>
                  <a:cubicBezTo>
                    <a:pt x="15" y="10"/>
                    <a:pt x="15" y="10"/>
                    <a:pt x="15" y="10"/>
                  </a:cubicBezTo>
                  <a:cubicBezTo>
                    <a:pt x="14" y="11"/>
                    <a:pt x="14" y="11"/>
                    <a:pt x="14" y="11"/>
                  </a:cubicBezTo>
                  <a:cubicBezTo>
                    <a:pt x="13" y="12"/>
                    <a:pt x="13" y="12"/>
                    <a:pt x="13" y="12"/>
                  </a:cubicBezTo>
                  <a:cubicBezTo>
                    <a:pt x="12" y="13"/>
                    <a:pt x="12" y="13"/>
                    <a:pt x="12" y="13"/>
                  </a:cubicBezTo>
                  <a:cubicBezTo>
                    <a:pt x="10" y="14"/>
                    <a:pt x="10" y="14"/>
                    <a:pt x="10" y="14"/>
                  </a:cubicBezTo>
                  <a:cubicBezTo>
                    <a:pt x="9" y="15"/>
                    <a:pt x="9" y="15"/>
                    <a:pt x="9" y="15"/>
                  </a:cubicBezTo>
                  <a:cubicBezTo>
                    <a:pt x="8" y="17"/>
                    <a:pt x="8" y="17"/>
                    <a:pt x="8" y="17"/>
                  </a:cubicBezTo>
                  <a:cubicBezTo>
                    <a:pt x="7" y="18"/>
                    <a:pt x="7" y="18"/>
                    <a:pt x="7" y="18"/>
                  </a:cubicBezTo>
                  <a:cubicBezTo>
                    <a:pt x="6" y="19"/>
                    <a:pt x="6" y="19"/>
                    <a:pt x="6" y="19"/>
                  </a:cubicBezTo>
                  <a:cubicBezTo>
                    <a:pt x="5" y="21"/>
                    <a:pt x="5" y="21"/>
                    <a:pt x="5" y="21"/>
                  </a:cubicBezTo>
                  <a:cubicBezTo>
                    <a:pt x="5" y="22"/>
                    <a:pt x="5" y="22"/>
                    <a:pt x="5" y="22"/>
                  </a:cubicBezTo>
                  <a:cubicBezTo>
                    <a:pt x="4" y="24"/>
                    <a:pt x="4" y="24"/>
                    <a:pt x="4" y="24"/>
                  </a:cubicBezTo>
                  <a:cubicBezTo>
                    <a:pt x="3" y="25"/>
                    <a:pt x="3" y="25"/>
                    <a:pt x="3" y="25"/>
                  </a:cubicBezTo>
                  <a:cubicBezTo>
                    <a:pt x="3" y="27"/>
                    <a:pt x="3" y="27"/>
                    <a:pt x="3" y="27"/>
                  </a:cubicBezTo>
                  <a:cubicBezTo>
                    <a:pt x="2" y="28"/>
                    <a:pt x="2" y="28"/>
                    <a:pt x="2" y="28"/>
                  </a:cubicBezTo>
                  <a:cubicBezTo>
                    <a:pt x="2" y="30"/>
                    <a:pt x="2" y="30"/>
                    <a:pt x="2" y="30"/>
                  </a:cubicBezTo>
                  <a:cubicBezTo>
                    <a:pt x="1" y="31"/>
                    <a:pt x="1" y="31"/>
                    <a:pt x="1" y="31"/>
                  </a:cubicBezTo>
                  <a:cubicBezTo>
                    <a:pt x="1" y="33"/>
                    <a:pt x="1" y="33"/>
                    <a:pt x="1" y="33"/>
                  </a:cubicBezTo>
                  <a:cubicBezTo>
                    <a:pt x="0" y="36"/>
                    <a:pt x="0" y="36"/>
                    <a:pt x="0" y="36"/>
                  </a:cubicBezTo>
                  <a:cubicBezTo>
                    <a:pt x="0" y="40"/>
                    <a:pt x="0" y="40"/>
                    <a:pt x="0" y="40"/>
                  </a:cubicBezTo>
                  <a:cubicBezTo>
                    <a:pt x="0" y="43"/>
                    <a:pt x="0" y="43"/>
                    <a:pt x="0" y="43"/>
                  </a:cubicBezTo>
                  <a:cubicBezTo>
                    <a:pt x="1" y="46"/>
                    <a:pt x="1" y="46"/>
                    <a:pt x="1" y="46"/>
                  </a:cubicBezTo>
                  <a:cubicBezTo>
                    <a:pt x="1" y="49"/>
                    <a:pt x="1" y="49"/>
                    <a:pt x="1" y="49"/>
                  </a:cubicBezTo>
                  <a:cubicBezTo>
                    <a:pt x="2" y="52"/>
                    <a:pt x="2" y="52"/>
                    <a:pt x="2" y="52"/>
                  </a:cubicBezTo>
                  <a:cubicBezTo>
                    <a:pt x="3" y="56"/>
                    <a:pt x="3" y="56"/>
                    <a:pt x="3" y="56"/>
                  </a:cubicBezTo>
                  <a:cubicBezTo>
                    <a:pt x="11" y="69"/>
                    <a:pt x="11" y="69"/>
                    <a:pt x="11" y="69"/>
                  </a:cubicBezTo>
                  <a:cubicBezTo>
                    <a:pt x="25" y="83"/>
                    <a:pt x="24" y="97"/>
                    <a:pt x="24" y="97"/>
                  </a:cubicBezTo>
                  <a:cubicBezTo>
                    <a:pt x="24" y="100"/>
                    <a:pt x="24" y="100"/>
                    <a:pt x="24" y="100"/>
                  </a:cubicBezTo>
                  <a:cubicBezTo>
                    <a:pt x="24" y="108"/>
                    <a:pt x="24" y="108"/>
                    <a:pt x="24" y="108"/>
                  </a:cubicBezTo>
                  <a:cubicBezTo>
                    <a:pt x="71" y="108"/>
                    <a:pt x="71" y="108"/>
                    <a:pt x="71" y="108"/>
                  </a:cubicBezTo>
                  <a:cubicBezTo>
                    <a:pt x="71" y="107"/>
                    <a:pt x="71" y="107"/>
                    <a:pt x="71" y="107"/>
                  </a:cubicBezTo>
                  <a:cubicBezTo>
                    <a:pt x="71" y="105"/>
                    <a:pt x="71" y="105"/>
                    <a:pt x="71" y="105"/>
                  </a:cubicBezTo>
                  <a:cubicBezTo>
                    <a:pt x="71" y="102"/>
                    <a:pt x="71" y="102"/>
                    <a:pt x="71" y="102"/>
                  </a:cubicBezTo>
                  <a:cubicBezTo>
                    <a:pt x="72" y="96"/>
                    <a:pt x="72" y="96"/>
                    <a:pt x="72" y="96"/>
                  </a:cubicBezTo>
                  <a:cubicBezTo>
                    <a:pt x="72" y="93"/>
                    <a:pt x="72" y="93"/>
                    <a:pt x="72" y="93"/>
                  </a:cubicBezTo>
                  <a:cubicBezTo>
                    <a:pt x="72" y="92"/>
                    <a:pt x="72" y="92"/>
                    <a:pt x="72" y="92"/>
                  </a:cubicBezTo>
                  <a:cubicBezTo>
                    <a:pt x="72" y="91"/>
                    <a:pt x="72" y="91"/>
                    <a:pt x="72" y="91"/>
                  </a:cubicBezTo>
                  <a:cubicBezTo>
                    <a:pt x="73" y="91"/>
                    <a:pt x="73" y="91"/>
                    <a:pt x="73" y="91"/>
                  </a:cubicBezTo>
                  <a:cubicBezTo>
                    <a:pt x="73" y="90"/>
                    <a:pt x="73" y="90"/>
                    <a:pt x="73" y="90"/>
                  </a:cubicBezTo>
                  <a:cubicBezTo>
                    <a:pt x="74" y="90"/>
                    <a:pt x="74" y="90"/>
                    <a:pt x="74" y="90"/>
                  </a:cubicBezTo>
                  <a:cubicBezTo>
                    <a:pt x="74" y="90"/>
                    <a:pt x="74" y="90"/>
                    <a:pt x="74" y="90"/>
                  </a:cubicBezTo>
                  <a:cubicBezTo>
                    <a:pt x="75" y="90"/>
                    <a:pt x="75" y="90"/>
                    <a:pt x="75" y="90"/>
                  </a:cubicBezTo>
                  <a:cubicBezTo>
                    <a:pt x="76" y="89"/>
                    <a:pt x="76" y="89"/>
                    <a:pt x="76" y="89"/>
                  </a:cubicBezTo>
                  <a:cubicBezTo>
                    <a:pt x="77" y="89"/>
                    <a:pt x="77" y="89"/>
                    <a:pt x="77" y="89"/>
                  </a:cubicBezTo>
                  <a:cubicBezTo>
                    <a:pt x="78" y="89"/>
                    <a:pt x="78" y="89"/>
                    <a:pt x="78" y="89"/>
                  </a:cubicBezTo>
                  <a:cubicBezTo>
                    <a:pt x="78" y="89"/>
                    <a:pt x="78" y="89"/>
                    <a:pt x="78" y="89"/>
                  </a:cubicBezTo>
                  <a:cubicBezTo>
                    <a:pt x="79" y="89"/>
                    <a:pt x="79" y="89"/>
                    <a:pt x="79" y="89"/>
                  </a:cubicBezTo>
                  <a:cubicBezTo>
                    <a:pt x="80" y="89"/>
                    <a:pt x="80" y="89"/>
                    <a:pt x="80" y="89"/>
                  </a:cubicBezTo>
                  <a:cubicBezTo>
                    <a:pt x="81" y="90"/>
                    <a:pt x="81" y="90"/>
                    <a:pt x="81" y="90"/>
                  </a:cubicBezTo>
                  <a:cubicBezTo>
                    <a:pt x="81" y="90"/>
                    <a:pt x="81" y="90"/>
                    <a:pt x="81" y="90"/>
                  </a:cubicBezTo>
                  <a:cubicBezTo>
                    <a:pt x="82" y="90"/>
                    <a:pt x="82" y="90"/>
                    <a:pt x="82" y="90"/>
                  </a:cubicBezTo>
                  <a:cubicBezTo>
                    <a:pt x="83" y="90"/>
                    <a:pt x="83" y="90"/>
                    <a:pt x="83" y="90"/>
                  </a:cubicBezTo>
                  <a:cubicBezTo>
                    <a:pt x="81" y="90"/>
                    <a:pt x="81" y="90"/>
                    <a:pt x="81" y="90"/>
                  </a:cubicBezTo>
                  <a:cubicBezTo>
                    <a:pt x="82" y="90"/>
                    <a:pt x="82" y="90"/>
                    <a:pt x="82" y="90"/>
                  </a:cubicBezTo>
                  <a:cubicBezTo>
                    <a:pt x="83" y="90"/>
                    <a:pt x="83" y="90"/>
                    <a:pt x="83" y="90"/>
                  </a:cubicBezTo>
                  <a:cubicBezTo>
                    <a:pt x="84" y="90"/>
                    <a:pt x="84" y="90"/>
                    <a:pt x="84" y="90"/>
                  </a:cubicBezTo>
                  <a:cubicBezTo>
                    <a:pt x="85" y="90"/>
                    <a:pt x="85" y="90"/>
                    <a:pt x="85" y="90"/>
                  </a:cubicBezTo>
                  <a:cubicBezTo>
                    <a:pt x="86" y="90"/>
                    <a:pt x="86" y="90"/>
                    <a:pt x="86" y="90"/>
                  </a:cubicBezTo>
                  <a:cubicBezTo>
                    <a:pt x="86" y="90"/>
                    <a:pt x="86" y="90"/>
                    <a:pt x="86" y="90"/>
                  </a:cubicBezTo>
                  <a:cubicBezTo>
                    <a:pt x="87" y="89"/>
                    <a:pt x="87" y="89"/>
                    <a:pt x="87" y="89"/>
                  </a:cubicBezTo>
                  <a:cubicBezTo>
                    <a:pt x="88" y="89"/>
                    <a:pt x="88" y="89"/>
                    <a:pt x="88" y="89"/>
                  </a:cubicBezTo>
                  <a:cubicBezTo>
                    <a:pt x="88" y="88"/>
                    <a:pt x="88" y="88"/>
                    <a:pt x="88" y="88"/>
                  </a:cubicBezTo>
                  <a:cubicBezTo>
                    <a:pt x="89" y="88"/>
                    <a:pt x="89" y="88"/>
                    <a:pt x="89" y="88"/>
                  </a:cubicBezTo>
                  <a:cubicBezTo>
                    <a:pt x="89" y="87"/>
                    <a:pt x="89" y="87"/>
                    <a:pt x="89" y="87"/>
                  </a:cubicBezTo>
                  <a:cubicBezTo>
                    <a:pt x="89" y="86"/>
                    <a:pt x="89" y="86"/>
                    <a:pt x="89" y="86"/>
                  </a:cubicBezTo>
                  <a:cubicBezTo>
                    <a:pt x="89" y="85"/>
                    <a:pt x="89" y="85"/>
                    <a:pt x="89" y="85"/>
                  </a:cubicBezTo>
                  <a:cubicBezTo>
                    <a:pt x="89" y="84"/>
                    <a:pt x="89" y="84"/>
                    <a:pt x="89" y="84"/>
                  </a:cubicBezTo>
                  <a:cubicBezTo>
                    <a:pt x="89" y="82"/>
                    <a:pt x="89" y="82"/>
                    <a:pt x="89" y="82"/>
                  </a:cubicBezTo>
                  <a:cubicBezTo>
                    <a:pt x="89" y="82"/>
                    <a:pt x="89" y="82"/>
                    <a:pt x="89" y="82"/>
                  </a:cubicBezTo>
                  <a:cubicBezTo>
                    <a:pt x="89" y="81"/>
                    <a:pt x="89" y="81"/>
                    <a:pt x="89" y="81"/>
                  </a:cubicBezTo>
                  <a:cubicBezTo>
                    <a:pt x="90" y="81"/>
                    <a:pt x="90" y="81"/>
                    <a:pt x="90" y="81"/>
                  </a:cubicBezTo>
                  <a:cubicBezTo>
                    <a:pt x="90" y="80"/>
                    <a:pt x="90" y="80"/>
                    <a:pt x="90" y="80"/>
                  </a:cubicBezTo>
                  <a:cubicBezTo>
                    <a:pt x="90" y="80"/>
                    <a:pt x="90" y="80"/>
                    <a:pt x="90" y="80"/>
                  </a:cubicBezTo>
                  <a:cubicBezTo>
                    <a:pt x="90" y="79"/>
                    <a:pt x="90" y="79"/>
                    <a:pt x="90" y="79"/>
                  </a:cubicBezTo>
                  <a:cubicBezTo>
                    <a:pt x="91" y="79"/>
                    <a:pt x="91" y="79"/>
                    <a:pt x="91" y="79"/>
                  </a:cubicBezTo>
                  <a:cubicBezTo>
                    <a:pt x="91" y="78"/>
                    <a:pt x="91" y="78"/>
                    <a:pt x="91" y="78"/>
                  </a:cubicBezTo>
                  <a:cubicBezTo>
                    <a:pt x="91" y="78"/>
                    <a:pt x="91" y="78"/>
                    <a:pt x="91" y="78"/>
                  </a:cubicBezTo>
                  <a:cubicBezTo>
                    <a:pt x="91" y="77"/>
                    <a:pt x="91" y="77"/>
                    <a:pt x="91" y="77"/>
                  </a:cubicBezTo>
                  <a:cubicBezTo>
                    <a:pt x="90" y="77"/>
                    <a:pt x="90" y="77"/>
                    <a:pt x="90" y="77"/>
                  </a:cubicBezTo>
                  <a:cubicBezTo>
                    <a:pt x="90" y="76"/>
                    <a:pt x="90" y="76"/>
                    <a:pt x="90" y="76"/>
                  </a:cubicBezTo>
                  <a:cubicBezTo>
                    <a:pt x="90" y="76"/>
                    <a:pt x="90" y="76"/>
                    <a:pt x="90" y="76"/>
                  </a:cubicBezTo>
                  <a:cubicBezTo>
                    <a:pt x="89" y="75"/>
                    <a:pt x="89" y="75"/>
                    <a:pt x="89" y="75"/>
                  </a:cubicBezTo>
                  <a:cubicBezTo>
                    <a:pt x="89" y="75"/>
                    <a:pt x="89" y="75"/>
                    <a:pt x="89" y="75"/>
                  </a:cubicBezTo>
                  <a:cubicBezTo>
                    <a:pt x="88" y="75"/>
                    <a:pt x="88" y="75"/>
                    <a:pt x="88" y="75"/>
                  </a:cubicBezTo>
                  <a:cubicBezTo>
                    <a:pt x="89" y="74"/>
                    <a:pt x="89" y="74"/>
                    <a:pt x="89" y="74"/>
                  </a:cubicBezTo>
                  <a:cubicBezTo>
                    <a:pt x="89" y="74"/>
                    <a:pt x="89" y="74"/>
                    <a:pt x="89" y="74"/>
                  </a:cubicBezTo>
                  <a:cubicBezTo>
                    <a:pt x="90" y="73"/>
                    <a:pt x="90" y="73"/>
                    <a:pt x="90" y="73"/>
                  </a:cubicBezTo>
                  <a:cubicBezTo>
                    <a:pt x="90" y="73"/>
                    <a:pt x="90" y="73"/>
                    <a:pt x="90" y="73"/>
                  </a:cubicBezTo>
                  <a:cubicBezTo>
                    <a:pt x="91" y="72"/>
                    <a:pt x="91" y="72"/>
                    <a:pt x="91" y="72"/>
                  </a:cubicBezTo>
                  <a:cubicBezTo>
                    <a:pt x="91" y="72"/>
                    <a:pt x="91" y="72"/>
                    <a:pt x="91" y="72"/>
                  </a:cubicBezTo>
                  <a:cubicBezTo>
                    <a:pt x="91" y="71"/>
                    <a:pt x="91" y="71"/>
                    <a:pt x="91" y="71"/>
                  </a:cubicBezTo>
                  <a:cubicBezTo>
                    <a:pt x="91" y="71"/>
                    <a:pt x="91" y="71"/>
                    <a:pt x="91" y="71"/>
                  </a:cubicBezTo>
                  <a:cubicBezTo>
                    <a:pt x="90" y="69"/>
                    <a:pt x="90" y="69"/>
                    <a:pt x="90" y="69"/>
                  </a:cubicBezTo>
                  <a:cubicBezTo>
                    <a:pt x="90" y="67"/>
                    <a:pt x="90" y="67"/>
                    <a:pt x="90" y="67"/>
                  </a:cubicBezTo>
                  <a:cubicBezTo>
                    <a:pt x="90" y="66"/>
                    <a:pt x="90" y="66"/>
                    <a:pt x="90" y="66"/>
                  </a:cubicBezTo>
                  <a:cubicBezTo>
                    <a:pt x="90" y="64"/>
                    <a:pt x="90" y="64"/>
                    <a:pt x="90" y="64"/>
                  </a:cubicBezTo>
                  <a:cubicBezTo>
                    <a:pt x="91" y="64"/>
                    <a:pt x="91" y="64"/>
                    <a:pt x="91" y="64"/>
                  </a:cubicBezTo>
                  <a:cubicBezTo>
                    <a:pt x="92" y="63"/>
                    <a:pt x="92" y="63"/>
                    <a:pt x="92" y="63"/>
                  </a:cubicBezTo>
                  <a:cubicBezTo>
                    <a:pt x="92" y="63"/>
                    <a:pt x="92" y="63"/>
                    <a:pt x="92" y="63"/>
                  </a:cubicBezTo>
                  <a:cubicBezTo>
                    <a:pt x="93" y="63"/>
                    <a:pt x="93" y="63"/>
                    <a:pt x="93" y="63"/>
                  </a:cubicBezTo>
                  <a:cubicBezTo>
                    <a:pt x="93" y="62"/>
                    <a:pt x="93" y="62"/>
                    <a:pt x="93" y="62"/>
                  </a:cubicBezTo>
                  <a:cubicBezTo>
                    <a:pt x="94" y="62"/>
                    <a:pt x="94" y="62"/>
                    <a:pt x="94" y="62"/>
                  </a:cubicBezTo>
                  <a:cubicBezTo>
                    <a:pt x="94" y="61"/>
                    <a:pt x="94" y="61"/>
                    <a:pt x="94" y="61"/>
                  </a:cubicBezTo>
                  <a:close/>
                  <a:moveTo>
                    <a:pt x="33" y="44"/>
                  </a:moveTo>
                  <a:cubicBezTo>
                    <a:pt x="32" y="46"/>
                    <a:pt x="32" y="46"/>
                    <a:pt x="32" y="46"/>
                  </a:cubicBezTo>
                  <a:cubicBezTo>
                    <a:pt x="32" y="46"/>
                    <a:pt x="29" y="46"/>
                    <a:pt x="29" y="46"/>
                  </a:cubicBezTo>
                  <a:cubicBezTo>
                    <a:pt x="28" y="46"/>
                    <a:pt x="28" y="46"/>
                    <a:pt x="28" y="46"/>
                  </a:cubicBezTo>
                  <a:cubicBezTo>
                    <a:pt x="28" y="46"/>
                    <a:pt x="28" y="49"/>
                    <a:pt x="28" y="49"/>
                  </a:cubicBezTo>
                  <a:cubicBezTo>
                    <a:pt x="25" y="50"/>
                    <a:pt x="25" y="50"/>
                    <a:pt x="25" y="50"/>
                  </a:cubicBezTo>
                  <a:cubicBezTo>
                    <a:pt x="25" y="50"/>
                    <a:pt x="24" y="47"/>
                    <a:pt x="24" y="47"/>
                  </a:cubicBezTo>
                  <a:cubicBezTo>
                    <a:pt x="22" y="47"/>
                    <a:pt x="22" y="47"/>
                    <a:pt x="22" y="47"/>
                  </a:cubicBezTo>
                  <a:cubicBezTo>
                    <a:pt x="22" y="47"/>
                    <a:pt x="20" y="49"/>
                    <a:pt x="20" y="49"/>
                  </a:cubicBezTo>
                  <a:cubicBezTo>
                    <a:pt x="18" y="48"/>
                    <a:pt x="18" y="48"/>
                    <a:pt x="18" y="48"/>
                  </a:cubicBezTo>
                  <a:cubicBezTo>
                    <a:pt x="18" y="48"/>
                    <a:pt x="19" y="45"/>
                    <a:pt x="19" y="45"/>
                  </a:cubicBezTo>
                  <a:cubicBezTo>
                    <a:pt x="18" y="44"/>
                    <a:pt x="18" y="44"/>
                    <a:pt x="18" y="44"/>
                  </a:cubicBezTo>
                  <a:cubicBezTo>
                    <a:pt x="18" y="44"/>
                    <a:pt x="15" y="43"/>
                    <a:pt x="15" y="43"/>
                  </a:cubicBezTo>
                  <a:cubicBezTo>
                    <a:pt x="14" y="41"/>
                    <a:pt x="14" y="41"/>
                    <a:pt x="14" y="41"/>
                  </a:cubicBezTo>
                  <a:cubicBezTo>
                    <a:pt x="14" y="41"/>
                    <a:pt x="17" y="39"/>
                    <a:pt x="17" y="39"/>
                  </a:cubicBezTo>
                  <a:cubicBezTo>
                    <a:pt x="17" y="38"/>
                    <a:pt x="17" y="38"/>
                    <a:pt x="17" y="38"/>
                  </a:cubicBezTo>
                  <a:cubicBezTo>
                    <a:pt x="17" y="38"/>
                    <a:pt x="15" y="36"/>
                    <a:pt x="15" y="36"/>
                  </a:cubicBezTo>
                  <a:cubicBezTo>
                    <a:pt x="16" y="34"/>
                    <a:pt x="16" y="34"/>
                    <a:pt x="16" y="34"/>
                  </a:cubicBezTo>
                  <a:cubicBezTo>
                    <a:pt x="16" y="34"/>
                    <a:pt x="19" y="34"/>
                    <a:pt x="19" y="34"/>
                  </a:cubicBezTo>
                  <a:cubicBezTo>
                    <a:pt x="20" y="33"/>
                    <a:pt x="20" y="33"/>
                    <a:pt x="20" y="33"/>
                  </a:cubicBezTo>
                  <a:cubicBezTo>
                    <a:pt x="20" y="33"/>
                    <a:pt x="21" y="31"/>
                    <a:pt x="21" y="31"/>
                  </a:cubicBezTo>
                  <a:cubicBezTo>
                    <a:pt x="23" y="30"/>
                    <a:pt x="23" y="30"/>
                    <a:pt x="23" y="30"/>
                  </a:cubicBezTo>
                  <a:cubicBezTo>
                    <a:pt x="23" y="30"/>
                    <a:pt x="25" y="32"/>
                    <a:pt x="25" y="32"/>
                  </a:cubicBezTo>
                  <a:cubicBezTo>
                    <a:pt x="26" y="33"/>
                    <a:pt x="26" y="33"/>
                    <a:pt x="26" y="33"/>
                  </a:cubicBezTo>
                  <a:cubicBezTo>
                    <a:pt x="26" y="33"/>
                    <a:pt x="28" y="31"/>
                    <a:pt x="28" y="31"/>
                  </a:cubicBezTo>
                  <a:cubicBezTo>
                    <a:pt x="30" y="32"/>
                    <a:pt x="30" y="32"/>
                    <a:pt x="30" y="32"/>
                  </a:cubicBezTo>
                  <a:cubicBezTo>
                    <a:pt x="30" y="32"/>
                    <a:pt x="30" y="35"/>
                    <a:pt x="30" y="35"/>
                  </a:cubicBezTo>
                  <a:cubicBezTo>
                    <a:pt x="30" y="36"/>
                    <a:pt x="30" y="36"/>
                    <a:pt x="30" y="36"/>
                  </a:cubicBezTo>
                  <a:cubicBezTo>
                    <a:pt x="30" y="36"/>
                    <a:pt x="33" y="36"/>
                    <a:pt x="33" y="37"/>
                  </a:cubicBezTo>
                  <a:cubicBezTo>
                    <a:pt x="34" y="39"/>
                    <a:pt x="34" y="39"/>
                    <a:pt x="34" y="39"/>
                  </a:cubicBezTo>
                  <a:cubicBezTo>
                    <a:pt x="34" y="39"/>
                    <a:pt x="32" y="40"/>
                    <a:pt x="32" y="40"/>
                  </a:cubicBezTo>
                  <a:cubicBezTo>
                    <a:pt x="31" y="42"/>
                    <a:pt x="31" y="42"/>
                    <a:pt x="31" y="42"/>
                  </a:cubicBezTo>
                  <a:cubicBezTo>
                    <a:pt x="31" y="42"/>
                    <a:pt x="33" y="44"/>
                    <a:pt x="33" y="44"/>
                  </a:cubicBezTo>
                  <a:close/>
                  <a:moveTo>
                    <a:pt x="73" y="32"/>
                  </a:moveTo>
                  <a:cubicBezTo>
                    <a:pt x="73" y="32"/>
                    <a:pt x="73" y="32"/>
                    <a:pt x="73" y="32"/>
                  </a:cubicBezTo>
                  <a:cubicBezTo>
                    <a:pt x="73" y="33"/>
                    <a:pt x="67" y="35"/>
                    <a:pt x="67" y="35"/>
                  </a:cubicBezTo>
                  <a:cubicBezTo>
                    <a:pt x="66" y="37"/>
                    <a:pt x="66" y="37"/>
                    <a:pt x="66" y="37"/>
                  </a:cubicBezTo>
                  <a:cubicBezTo>
                    <a:pt x="66" y="37"/>
                    <a:pt x="69" y="43"/>
                    <a:pt x="68" y="43"/>
                  </a:cubicBezTo>
                  <a:cubicBezTo>
                    <a:pt x="65" y="46"/>
                    <a:pt x="65" y="46"/>
                    <a:pt x="65" y="46"/>
                  </a:cubicBezTo>
                  <a:cubicBezTo>
                    <a:pt x="65" y="46"/>
                    <a:pt x="59" y="44"/>
                    <a:pt x="59" y="44"/>
                  </a:cubicBezTo>
                  <a:cubicBezTo>
                    <a:pt x="57" y="45"/>
                    <a:pt x="57" y="45"/>
                    <a:pt x="57" y="45"/>
                  </a:cubicBezTo>
                  <a:cubicBezTo>
                    <a:pt x="57" y="45"/>
                    <a:pt x="55" y="50"/>
                    <a:pt x="54" y="50"/>
                  </a:cubicBezTo>
                  <a:cubicBezTo>
                    <a:pt x="50" y="50"/>
                    <a:pt x="50" y="50"/>
                    <a:pt x="50" y="50"/>
                  </a:cubicBezTo>
                  <a:cubicBezTo>
                    <a:pt x="49" y="50"/>
                    <a:pt x="47" y="45"/>
                    <a:pt x="47" y="45"/>
                  </a:cubicBezTo>
                  <a:cubicBezTo>
                    <a:pt x="45" y="44"/>
                    <a:pt x="45" y="44"/>
                    <a:pt x="45" y="44"/>
                  </a:cubicBezTo>
                  <a:cubicBezTo>
                    <a:pt x="45" y="44"/>
                    <a:pt x="39" y="46"/>
                    <a:pt x="39" y="46"/>
                  </a:cubicBezTo>
                  <a:cubicBezTo>
                    <a:pt x="36" y="43"/>
                    <a:pt x="36" y="43"/>
                    <a:pt x="36" y="43"/>
                  </a:cubicBezTo>
                  <a:cubicBezTo>
                    <a:pt x="36" y="43"/>
                    <a:pt x="38" y="37"/>
                    <a:pt x="38" y="37"/>
                  </a:cubicBezTo>
                  <a:cubicBezTo>
                    <a:pt x="37" y="35"/>
                    <a:pt x="37" y="35"/>
                    <a:pt x="37" y="35"/>
                  </a:cubicBezTo>
                  <a:cubicBezTo>
                    <a:pt x="37" y="35"/>
                    <a:pt x="31" y="32"/>
                    <a:pt x="31" y="32"/>
                  </a:cubicBezTo>
                  <a:cubicBezTo>
                    <a:pt x="31" y="28"/>
                    <a:pt x="31" y="28"/>
                    <a:pt x="31" y="28"/>
                  </a:cubicBezTo>
                  <a:cubicBezTo>
                    <a:pt x="31" y="27"/>
                    <a:pt x="37" y="25"/>
                    <a:pt x="37" y="25"/>
                  </a:cubicBezTo>
                  <a:cubicBezTo>
                    <a:pt x="38" y="23"/>
                    <a:pt x="38" y="23"/>
                    <a:pt x="38" y="23"/>
                  </a:cubicBezTo>
                  <a:cubicBezTo>
                    <a:pt x="38" y="23"/>
                    <a:pt x="36" y="17"/>
                    <a:pt x="36" y="17"/>
                  </a:cubicBezTo>
                  <a:cubicBezTo>
                    <a:pt x="39" y="14"/>
                    <a:pt x="39" y="14"/>
                    <a:pt x="39" y="14"/>
                  </a:cubicBezTo>
                  <a:cubicBezTo>
                    <a:pt x="39" y="14"/>
                    <a:pt x="45" y="16"/>
                    <a:pt x="45" y="16"/>
                  </a:cubicBezTo>
                  <a:cubicBezTo>
                    <a:pt x="47" y="15"/>
                    <a:pt x="47" y="15"/>
                    <a:pt x="47" y="15"/>
                  </a:cubicBezTo>
                  <a:cubicBezTo>
                    <a:pt x="47" y="15"/>
                    <a:pt x="50" y="10"/>
                    <a:pt x="50" y="10"/>
                  </a:cubicBezTo>
                  <a:cubicBezTo>
                    <a:pt x="55" y="10"/>
                    <a:pt x="55" y="10"/>
                    <a:pt x="55" y="10"/>
                  </a:cubicBezTo>
                  <a:cubicBezTo>
                    <a:pt x="55" y="10"/>
                    <a:pt x="57" y="15"/>
                    <a:pt x="57" y="15"/>
                  </a:cubicBezTo>
                  <a:cubicBezTo>
                    <a:pt x="59" y="16"/>
                    <a:pt x="59" y="16"/>
                    <a:pt x="59" y="16"/>
                  </a:cubicBezTo>
                  <a:cubicBezTo>
                    <a:pt x="59" y="16"/>
                    <a:pt x="65" y="14"/>
                    <a:pt x="65" y="14"/>
                  </a:cubicBezTo>
                  <a:cubicBezTo>
                    <a:pt x="69" y="17"/>
                    <a:pt x="69" y="17"/>
                    <a:pt x="69" y="17"/>
                  </a:cubicBezTo>
                  <a:cubicBezTo>
                    <a:pt x="69" y="18"/>
                    <a:pt x="66" y="23"/>
                    <a:pt x="66" y="23"/>
                  </a:cubicBezTo>
                  <a:cubicBezTo>
                    <a:pt x="67" y="25"/>
                    <a:pt x="67" y="25"/>
                    <a:pt x="67" y="25"/>
                  </a:cubicBezTo>
                  <a:cubicBezTo>
                    <a:pt x="67" y="25"/>
                    <a:pt x="73" y="28"/>
                    <a:pt x="73" y="28"/>
                  </a:cubicBezTo>
                  <a:cubicBezTo>
                    <a:pt x="73" y="32"/>
                    <a:pt x="73" y="32"/>
                    <a:pt x="73" y="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 name="组合 42"/>
          <p:cNvGrpSpPr/>
          <p:nvPr/>
        </p:nvGrpSpPr>
        <p:grpSpPr>
          <a:xfrm>
            <a:off x="-22666" y="115749"/>
            <a:ext cx="4224864" cy="521970"/>
            <a:chOff x="-252536" y="123369"/>
            <a:chExt cx="4224864" cy="521970"/>
          </a:xfrm>
        </p:grpSpPr>
        <p:sp>
          <p:nvSpPr>
            <p:cNvPr id="46" name="五边形 45"/>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173544" y="123369"/>
              <a:ext cx="3798784" cy="521970"/>
            </a:xfrm>
            <a:prstGeom prst="rect">
              <a:avLst/>
            </a:prstGeom>
            <a:noFill/>
          </p:spPr>
          <p:txBody>
            <a:bodyPr wrap="square" rtlCol="0">
              <a:spAutoFit/>
            </a:bodyPr>
            <a:lstStyle/>
            <a:p>
              <a:r>
                <a:rPr lang="zh-CN" altLang="en-US" sz="28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结论</a:t>
              </a:r>
            </a:p>
          </p:txBody>
        </p:sp>
      </p:grpSp>
      <p:sp>
        <p:nvSpPr>
          <p:cNvPr id="31" name="文本框 30"/>
          <p:cNvSpPr txBox="1"/>
          <p:nvPr/>
        </p:nvSpPr>
        <p:spPr>
          <a:xfrm>
            <a:off x="3006090" y="1136015"/>
            <a:ext cx="5917565" cy="2031325"/>
          </a:xfrm>
          <a:prstGeom prst="rect">
            <a:avLst/>
          </a:prstGeom>
          <a:noFill/>
        </p:spPr>
        <p:txBody>
          <a:bodyPr wrap="square" rtlCol="0">
            <a:spAutoFit/>
          </a:bodyPr>
          <a:lstStyle/>
          <a:p>
            <a:r>
              <a:rPr lang="zh-CN" altLang="en-US" b="1" dirty="0" smtClean="0"/>
              <a:t>该</a:t>
            </a:r>
            <a:r>
              <a:rPr lang="zh-CN" altLang="zh-CN" b="1" dirty="0" smtClean="0"/>
              <a:t>设计</a:t>
            </a:r>
            <a:r>
              <a:rPr lang="zh-CN" altLang="zh-CN" b="1" dirty="0" smtClean="0"/>
              <a:t>满足了基本温度测量的要求，扩大了功能。能够实现数字温度计的设计和相对准确的温度测量。由蜂鸣器警报电路控制的警报功能也被清除并执行，温度值被正确显示在</a:t>
            </a:r>
            <a:r>
              <a:rPr lang="en-US" altLang="zh-CN" b="1" dirty="0" smtClean="0"/>
              <a:t>LED</a:t>
            </a:r>
            <a:r>
              <a:rPr lang="zh-CN" altLang="zh-CN" b="1" dirty="0" smtClean="0"/>
              <a:t>上，传递恩度以及控制温度成功。温度测量的精确度可以达到</a:t>
            </a:r>
            <a:r>
              <a:rPr lang="en-US" altLang="zh-CN" b="1" dirty="0" smtClean="0"/>
              <a:t>+/ 0.5</a:t>
            </a:r>
            <a:r>
              <a:rPr lang="zh-CN" altLang="zh-CN" b="1" dirty="0" smtClean="0"/>
              <a:t>°</a:t>
            </a:r>
            <a:r>
              <a:rPr lang="en-US" altLang="zh-CN" b="1" dirty="0" smtClean="0"/>
              <a:t>C</a:t>
            </a:r>
            <a:r>
              <a:rPr lang="zh-CN" altLang="zh-CN" b="1" dirty="0" smtClean="0"/>
              <a:t>，设计特征显著，在</a:t>
            </a:r>
            <a:r>
              <a:rPr lang="en-US" altLang="zh-CN" b="1" dirty="0" smtClean="0"/>
              <a:t>55</a:t>
            </a:r>
            <a:r>
              <a:rPr lang="zh-CN" altLang="zh-CN" b="1" dirty="0" smtClean="0"/>
              <a:t>°</a:t>
            </a:r>
            <a:r>
              <a:rPr lang="en-US" altLang="zh-CN" b="1" dirty="0" smtClean="0"/>
              <a:t>C ~ + 125</a:t>
            </a:r>
            <a:r>
              <a:rPr lang="zh-CN" altLang="zh-CN" b="1" dirty="0" smtClean="0"/>
              <a:t>°</a:t>
            </a:r>
            <a:r>
              <a:rPr lang="en-US" altLang="zh-CN" b="1" dirty="0" smtClean="0"/>
              <a:t>C</a:t>
            </a:r>
            <a:r>
              <a:rPr lang="zh-CN" altLang="zh-CN" b="1" dirty="0" smtClean="0"/>
              <a:t>的范围内，测量出的温度满足规定的工作温度范围。</a:t>
            </a:r>
            <a:endParaRPr lang="zh-CN" altLang="zh-CN" b="1" dirty="0"/>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矩形 23"/>
          <p:cNvSpPr/>
          <p:nvPr/>
        </p:nvSpPr>
        <p:spPr>
          <a:xfrm>
            <a:off x="2915816" y="555526"/>
            <a:ext cx="3552056" cy="1410579"/>
          </a:xfrm>
          <a:prstGeom prst="rect">
            <a:avLst/>
          </a:prstGeom>
        </p:spPr>
        <p:txBody>
          <a:bodyPr wrap="square">
            <a:spAutoFit/>
          </a:bodyPr>
          <a:lstStyle/>
          <a:p>
            <a:pPr>
              <a:lnSpc>
                <a:spcPct val="150000"/>
              </a:lnSpc>
            </a:pPr>
            <a:r>
              <a:rPr lang="en-US" altLang="zh-CN" sz="6600" dirty="0" smtClean="0">
                <a:solidFill>
                  <a:srgbClr val="568D11"/>
                </a:solidFill>
                <a:latin typeface="Impact" panose="020B0806030902050204" pitchFamily="34" charset="0"/>
                <a:ea typeface="微软雅黑" panose="020B0503020204020204" pitchFamily="34" charset="-122"/>
              </a:rPr>
              <a:t>THANKS!</a:t>
            </a:r>
            <a:endParaRPr lang="zh-CN" altLang="en-US" sz="6600" b="0" dirty="0" smtClean="0">
              <a:solidFill>
                <a:srgbClr val="568D11"/>
              </a:solidFill>
              <a:latin typeface="Impact" panose="020B0806030902050204" pitchFamily="34" charset="0"/>
              <a:ea typeface="微软雅黑" panose="020B0503020204020204" pitchFamily="34" charset="-122"/>
            </a:endParaRPr>
          </a:p>
        </p:txBody>
      </p:sp>
      <p:sp>
        <p:nvSpPr>
          <p:cNvPr id="25" name="矩形 24"/>
          <p:cNvSpPr/>
          <p:nvPr/>
        </p:nvSpPr>
        <p:spPr>
          <a:xfrm>
            <a:off x="1331640" y="1995686"/>
            <a:ext cx="6436704" cy="2030095"/>
          </a:xfrm>
          <a:prstGeom prst="rect">
            <a:avLst/>
          </a:prstGeom>
        </p:spPr>
        <p:txBody>
          <a:bodyPr wrap="square">
            <a:spAutoFit/>
          </a:bodyPr>
          <a:lstStyle/>
          <a:p>
            <a:pPr>
              <a:lnSpc>
                <a:spcPct val="150000"/>
              </a:lnSpc>
              <a:defRPr/>
            </a:pPr>
            <a:r>
              <a:rPr lang="zh-CN" altLang="en-US" sz="1400" kern="0" dirty="0" smtClean="0">
                <a:solidFill>
                  <a:srgbClr val="414455"/>
                </a:solidFill>
                <a:latin typeface="微软雅黑" panose="020B0503020204020204" pitchFamily="34" charset="-122"/>
                <a:ea typeface="微软雅黑" panose="020B0503020204020204" pitchFamily="34" charset="-122"/>
              </a:rPr>
              <a:t>         大学生活即将结束，在此，我要感谢所有教导我的老师和陪伴我一齐成长的同学，他们在我的大学生涯给予了很大的帮助。本论文能够顺利完成，要特别感谢我的</a:t>
            </a:r>
            <a:r>
              <a:rPr lang="zh-CN" altLang="en-US" sz="1400" kern="0" dirty="0" smtClean="0">
                <a:solidFill>
                  <a:srgbClr val="414455"/>
                </a:solidFill>
                <a:latin typeface="微软雅黑" panose="020B0503020204020204" pitchFamily="34" charset="-122"/>
                <a:ea typeface="微软雅黑" panose="020B0503020204020204" pitchFamily="34" charset="-122"/>
              </a:rPr>
              <a:t>导师周鑫老师，</a:t>
            </a:r>
            <a:r>
              <a:rPr lang="zh-CN" altLang="en-US" sz="1400" kern="0" dirty="0" smtClean="0">
                <a:solidFill>
                  <a:srgbClr val="414455"/>
                </a:solidFill>
                <a:latin typeface="微软雅黑" panose="020B0503020204020204" pitchFamily="34" charset="-122"/>
                <a:ea typeface="微软雅黑" panose="020B0503020204020204" pitchFamily="34" charset="-122"/>
              </a:rPr>
              <a:t>周</a:t>
            </a:r>
            <a:r>
              <a:rPr lang="zh-CN" altLang="en-US" sz="1400" kern="0" dirty="0" smtClean="0">
                <a:solidFill>
                  <a:srgbClr val="414455"/>
                </a:solidFill>
                <a:latin typeface="微软雅黑" panose="020B0503020204020204" pitchFamily="34" charset="-122"/>
                <a:ea typeface="微软雅黑" panose="020B0503020204020204" pitchFamily="34" charset="-122"/>
              </a:rPr>
              <a:t>老师</a:t>
            </a:r>
            <a:r>
              <a:rPr lang="zh-CN" altLang="en-US" sz="1400" dirty="0">
                <a:solidFill>
                  <a:srgbClr val="414455"/>
                </a:solidFill>
                <a:latin typeface="微软雅黑" panose="020B0503020204020204" pitchFamily="34" charset="-122"/>
                <a:ea typeface="微软雅黑" panose="020B0503020204020204" pitchFamily="34" charset="-122"/>
              </a:rPr>
              <a:t>对该论文从选题，构思到最后定稿的各个环节给予细心指引与教导</a:t>
            </a:r>
            <a:r>
              <a:rPr lang="en-US" altLang="zh-CN" sz="1400" dirty="0">
                <a:solidFill>
                  <a:srgbClr val="414455"/>
                </a:solidFill>
                <a:latin typeface="微软雅黑" panose="020B0503020204020204" pitchFamily="34" charset="-122"/>
                <a:ea typeface="微软雅黑" panose="020B0503020204020204" pitchFamily="34" charset="-122"/>
              </a:rPr>
              <a:t>,</a:t>
            </a:r>
            <a:r>
              <a:rPr lang="zh-CN" altLang="en-US" sz="1400" dirty="0">
                <a:solidFill>
                  <a:srgbClr val="414455"/>
                </a:solidFill>
                <a:latin typeface="微软雅黑" panose="020B0503020204020204" pitchFamily="34" charset="-122"/>
                <a:ea typeface="微软雅黑" panose="020B0503020204020204" pitchFamily="34" charset="-122"/>
              </a:rPr>
              <a:t>使我得以最终完成毕业论文</a:t>
            </a:r>
            <a:r>
              <a:rPr lang="zh-CN" altLang="en-US" sz="1400" dirty="0" smtClean="0">
                <a:solidFill>
                  <a:srgbClr val="414455"/>
                </a:solidFill>
                <a:latin typeface="微软雅黑" panose="020B0503020204020204" pitchFamily="34" charset="-122"/>
                <a:ea typeface="微软雅黑" panose="020B0503020204020204" pitchFamily="34" charset="-122"/>
              </a:rPr>
              <a:t>设计！</a:t>
            </a:r>
            <a:endParaRPr lang="en-US" altLang="zh-CN" sz="1400" dirty="0" smtClean="0">
              <a:solidFill>
                <a:srgbClr val="414455"/>
              </a:solidFill>
              <a:latin typeface="微软雅黑" panose="020B0503020204020204" pitchFamily="34" charset="-122"/>
              <a:ea typeface="微软雅黑" panose="020B0503020204020204" pitchFamily="34" charset="-122"/>
            </a:endParaRPr>
          </a:p>
          <a:p>
            <a:pPr>
              <a:lnSpc>
                <a:spcPct val="150000"/>
              </a:lnSpc>
              <a:defRPr/>
            </a:pPr>
            <a:r>
              <a:rPr lang="en-US" altLang="zh-CN" sz="1400" dirty="0">
                <a:solidFill>
                  <a:srgbClr val="414455"/>
                </a:solidFill>
                <a:latin typeface="微软雅黑" panose="020B0503020204020204" pitchFamily="34" charset="-122"/>
                <a:ea typeface="微软雅黑" panose="020B0503020204020204" pitchFamily="34" charset="-122"/>
              </a:rPr>
              <a:t> </a:t>
            </a:r>
            <a:r>
              <a:rPr lang="en-US" altLang="zh-CN" sz="1400" dirty="0" smtClean="0">
                <a:solidFill>
                  <a:srgbClr val="414455"/>
                </a:solidFill>
                <a:latin typeface="微软雅黑" panose="020B0503020204020204" pitchFamily="34" charset="-122"/>
                <a:ea typeface="微软雅黑" panose="020B0503020204020204" pitchFamily="34" charset="-122"/>
              </a:rPr>
              <a:t>       </a:t>
            </a:r>
            <a:r>
              <a:rPr lang="zh-CN" altLang="en-US" sz="1400" dirty="0" smtClean="0">
                <a:solidFill>
                  <a:srgbClr val="414455"/>
                </a:solidFill>
                <a:latin typeface="微软雅黑" panose="020B0503020204020204" pitchFamily="34" charset="-122"/>
                <a:ea typeface="微软雅黑" panose="020B0503020204020204" pitchFamily="34" charset="-122"/>
              </a:rPr>
              <a:t>最后</a:t>
            </a:r>
            <a:r>
              <a:rPr lang="zh-CN" altLang="en-US" sz="1400" dirty="0">
                <a:solidFill>
                  <a:srgbClr val="414455"/>
                </a:solidFill>
                <a:latin typeface="微软雅黑" panose="020B0503020204020204" pitchFamily="34" charset="-122"/>
                <a:ea typeface="微软雅黑" panose="020B0503020204020204" pitchFamily="34" charset="-122"/>
              </a:rPr>
              <a:t>，我要向百忙之中抽时间对本文进行审阅，评议和参与本人论文答辩的各位老师表示</a:t>
            </a:r>
            <a:r>
              <a:rPr lang="zh-CN" altLang="en-US" sz="1400" dirty="0" smtClean="0">
                <a:solidFill>
                  <a:srgbClr val="414455"/>
                </a:solidFill>
                <a:latin typeface="微软雅黑" panose="020B0503020204020204" pitchFamily="34" charset="-122"/>
                <a:ea typeface="微软雅黑" panose="020B0503020204020204" pitchFamily="34" charset="-122"/>
              </a:rPr>
              <a:t>感谢</a:t>
            </a:r>
            <a:r>
              <a:rPr lang="zh-CN" altLang="en-US" sz="1400" dirty="0">
                <a:solidFill>
                  <a:srgbClr val="414455"/>
                </a:solidFill>
                <a:latin typeface="微软雅黑" panose="020B0503020204020204" pitchFamily="34" charset="-122"/>
                <a:ea typeface="微软雅黑" panose="020B0503020204020204" pitchFamily="34" charset="-122"/>
              </a:rPr>
              <a:t>！</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2" name="圆角矩形 1"/>
          <p:cNvSpPr/>
          <p:nvPr/>
        </p:nvSpPr>
        <p:spPr>
          <a:xfrm>
            <a:off x="0" y="-236562"/>
            <a:ext cx="9144000" cy="792088"/>
          </a:xfrm>
          <a:prstGeom prst="roundRect">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p:tgtEl>
                                          <p:spTgt spid="2"/>
                                        </p:tgtEl>
                                      </p:cBhvr>
                                    </p:animEffect>
                                    <p:anim calcmode="lin" valueType="num">
                                      <p:cBhvr>
                                        <p:cTn id="8" dur="800" fill="hold"/>
                                        <p:tgtEl>
                                          <p:spTgt spid="2"/>
                                        </p:tgtEl>
                                        <p:attrNameLst>
                                          <p:attrName>ppt_x</p:attrName>
                                        </p:attrNameLst>
                                      </p:cBhvr>
                                      <p:tavLst>
                                        <p:tav tm="0">
                                          <p:val>
                                            <p:strVal val="#ppt_x"/>
                                          </p:val>
                                        </p:tav>
                                        <p:tav tm="100000">
                                          <p:val>
                                            <p:strVal val="#ppt_x"/>
                                          </p:val>
                                        </p:tav>
                                      </p:tavLst>
                                    </p:anim>
                                    <p:anim calcmode="lin" valueType="num">
                                      <p:cBhvr>
                                        <p:cTn id="9" dur="8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24"/>
                                        </p:tgtEl>
                                        <p:attrNameLst>
                                          <p:attrName>style.visibility</p:attrName>
                                        </p:attrNameLst>
                                      </p:cBhvr>
                                      <p:to>
                                        <p:strVal val="visible"/>
                                      </p:to>
                                    </p:set>
                                    <p:anim calcmode="lin" valueType="num">
                                      <p:cBhvr>
                                        <p:cTn id="13" dur="250" fill="hold"/>
                                        <p:tgtEl>
                                          <p:spTgt spid="24"/>
                                        </p:tgtEl>
                                        <p:attrNameLst>
                                          <p:attrName>ppt_x</p:attrName>
                                        </p:attrNameLst>
                                      </p:cBhvr>
                                      <p:tavLst>
                                        <p:tav tm="0">
                                          <p:val>
                                            <p:strVal val="#ppt_x"/>
                                          </p:val>
                                        </p:tav>
                                        <p:tav tm="100000">
                                          <p:val>
                                            <p:strVal val="#ppt_x"/>
                                          </p:val>
                                        </p:tav>
                                      </p:tavLst>
                                    </p:anim>
                                    <p:anim calcmode="lin" valueType="num">
                                      <p:cBhvr>
                                        <p:cTn id="14" dur="250" fill="hold"/>
                                        <p:tgtEl>
                                          <p:spTgt spid="24"/>
                                        </p:tgtEl>
                                        <p:attrNameLst>
                                          <p:attrName>ppt_y</p:attrName>
                                        </p:attrNameLst>
                                      </p:cBhvr>
                                      <p:tavLst>
                                        <p:tav tm="0">
                                          <p:val>
                                            <p:strVal val="#ppt_y-#ppt_h/2"/>
                                          </p:val>
                                        </p:tav>
                                        <p:tav tm="100000">
                                          <p:val>
                                            <p:strVal val="#ppt_y"/>
                                          </p:val>
                                        </p:tav>
                                      </p:tavLst>
                                    </p:anim>
                                    <p:anim calcmode="lin" valueType="num">
                                      <p:cBhvr>
                                        <p:cTn id="15" dur="250" fill="hold"/>
                                        <p:tgtEl>
                                          <p:spTgt spid="24"/>
                                        </p:tgtEl>
                                        <p:attrNameLst>
                                          <p:attrName>ppt_w</p:attrName>
                                        </p:attrNameLst>
                                      </p:cBhvr>
                                      <p:tavLst>
                                        <p:tav tm="0">
                                          <p:val>
                                            <p:strVal val="#ppt_w"/>
                                          </p:val>
                                        </p:tav>
                                        <p:tav tm="100000">
                                          <p:val>
                                            <p:strVal val="#ppt_w"/>
                                          </p:val>
                                        </p:tav>
                                      </p:tavLst>
                                    </p:anim>
                                    <p:anim calcmode="lin" valueType="num">
                                      <p:cBhvr>
                                        <p:cTn id="16" dur="250" fill="hold"/>
                                        <p:tgtEl>
                                          <p:spTgt spid="24"/>
                                        </p:tgtEl>
                                        <p:attrNameLst>
                                          <p:attrName>ppt_h</p:attrName>
                                        </p:attrNameLst>
                                      </p:cBhvr>
                                      <p:tavLst>
                                        <p:tav tm="0">
                                          <p:val>
                                            <p:fltVal val="0"/>
                                          </p:val>
                                        </p:tav>
                                        <p:tav tm="100000">
                                          <p:val>
                                            <p:strVal val="#ppt_h"/>
                                          </p:val>
                                        </p:tav>
                                      </p:tavLst>
                                    </p:anim>
                                  </p:childTnLst>
                                </p:cTn>
                              </p:par>
                            </p:childTnLst>
                          </p:cTn>
                        </p:par>
                        <p:par>
                          <p:cTn id="17" fill="hold">
                            <p:stCondLst>
                              <p:cond delay="185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25"/>
                                        </p:tgtEl>
                                        <p:attrNameLst>
                                          <p:attrName>style.visibility</p:attrName>
                                        </p:attrNameLst>
                                      </p:cBhvr>
                                      <p:to>
                                        <p:strVal val="visible"/>
                                      </p:to>
                                    </p:set>
                                    <p:animEffect transition="in" filter="wipe(left)">
                                      <p:cBhvr>
                                        <p:cTn id="20" dur="300"/>
                                        <p:tgtEl>
                                          <p:spTgt spid="25"/>
                                        </p:tgtEl>
                                      </p:cBhvr>
                                    </p:animEffect>
                                  </p:childTnLst>
                                </p:cTn>
                              </p:par>
                              <p:par>
                                <p:cTn id="21" presetID="36" presetClass="emph" presetSubtype="0" fill="hold" grpId="1" nodeType="withEffect">
                                  <p:stCondLst>
                                    <p:cond delay="0"/>
                                  </p:stCondLst>
                                  <p:iterate type="lt">
                                    <p:tmPct val="30000"/>
                                  </p:iterate>
                                  <p:childTnLst>
                                    <p:animScale>
                                      <p:cBhvr>
                                        <p:cTn id="22" dur="150" autoRev="1" fill="hold">
                                          <p:stCondLst>
                                            <p:cond delay="0"/>
                                          </p:stCondLst>
                                        </p:cTn>
                                        <p:tgtEl>
                                          <p:spTgt spid="25"/>
                                        </p:tgtEl>
                                      </p:cBhvr>
                                      <p:to x="80000" y="100000"/>
                                    </p:animScale>
                                    <p:anim by="(#ppt_w*0.10)" calcmode="lin" valueType="num">
                                      <p:cBhvr>
                                        <p:cTn id="23" dur="150" autoRev="1" fill="hold">
                                          <p:stCondLst>
                                            <p:cond delay="0"/>
                                          </p:stCondLst>
                                        </p:cTn>
                                        <p:tgtEl>
                                          <p:spTgt spid="25"/>
                                        </p:tgtEl>
                                        <p:attrNameLst>
                                          <p:attrName>ppt_x</p:attrName>
                                        </p:attrNameLst>
                                      </p:cBhvr>
                                    </p:anim>
                                    <p:anim by="(-#ppt_w*0.10)" calcmode="lin" valueType="num">
                                      <p:cBhvr>
                                        <p:cTn id="24" dur="150" autoRev="1" fill="hold">
                                          <p:stCondLst>
                                            <p:cond delay="0"/>
                                          </p:stCondLst>
                                        </p:cTn>
                                        <p:tgtEl>
                                          <p:spTgt spid="25"/>
                                        </p:tgtEl>
                                        <p:attrNameLst>
                                          <p:attrName>ppt_y</p:attrName>
                                        </p:attrNameLst>
                                      </p:cBhvr>
                                    </p:anim>
                                    <p:animRot by="-480000">
                                      <p:cBhvr>
                                        <p:cTn id="25" dur="150" autoRev="1"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945343" y="3379954"/>
            <a:ext cx="3663012" cy="1811171"/>
            <a:chOff x="4956670" y="4443106"/>
            <a:chExt cx="4884016" cy="2414894"/>
          </a:xfrm>
        </p:grpSpPr>
        <p:sp>
          <p:nvSpPr>
            <p:cNvPr id="5" name="等腰三角形 4"/>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832571" y="4105275"/>
            <a:ext cx="2196083" cy="1085850"/>
            <a:chOff x="4956670" y="4443106"/>
            <a:chExt cx="4884016" cy="2414894"/>
          </a:xfrm>
        </p:grpSpPr>
        <p:sp>
          <p:nvSpPr>
            <p:cNvPr id="16" name="等腰三角形 15"/>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791286" y="3786187"/>
            <a:ext cx="2745104" cy="1357313"/>
            <a:chOff x="4956670" y="4443106"/>
            <a:chExt cx="4884016" cy="2414894"/>
          </a:xfrm>
        </p:grpSpPr>
        <p:sp>
          <p:nvSpPr>
            <p:cNvPr id="19" name="等腰三角形 18"/>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51395" y="4757221"/>
            <a:ext cx="781232" cy="386279"/>
            <a:chOff x="4956670" y="4443106"/>
            <a:chExt cx="4884016" cy="2414894"/>
          </a:xfrm>
        </p:grpSpPr>
        <p:sp>
          <p:nvSpPr>
            <p:cNvPr id="22" name="等腰三角形 21"/>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362768" y="4757221"/>
            <a:ext cx="781232" cy="386279"/>
            <a:chOff x="4956670" y="4443106"/>
            <a:chExt cx="4884016" cy="2414894"/>
          </a:xfrm>
        </p:grpSpPr>
        <p:sp>
          <p:nvSpPr>
            <p:cNvPr id="25" name="等腰三角形 24"/>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1840776" y="1346035"/>
            <a:ext cx="5322346" cy="883832"/>
          </a:xfrm>
          <a:prstGeom prst="rect">
            <a:avLst/>
          </a:prstGeom>
          <a:noFill/>
        </p:spPr>
        <p:txBody>
          <a:bodyPr wrap="square" lIns="68580" tIns="34290" rIns="68580" bIns="34290" rtlCol="0">
            <a:spAutoFit/>
          </a:bodyPr>
          <a:lstStyle/>
          <a:p>
            <a:pPr>
              <a:lnSpc>
                <a:spcPct val="150000"/>
              </a:lnSpc>
            </a:pPr>
            <a:r>
              <a:rPr lang="zh-CN" altLang="en-US" sz="4000" b="1" dirty="0">
                <a:solidFill>
                  <a:srgbClr val="568D11"/>
                </a:solidFill>
                <a:latin typeface="微软雅黑" panose="020B0503020204020204" pitchFamily="34" charset="-122"/>
                <a:ea typeface="微软雅黑" panose="020B0503020204020204" pitchFamily="34" charset="-122"/>
              </a:rPr>
              <a:t>恳请各位老师批评指正！</a:t>
            </a:r>
          </a:p>
        </p:txBody>
      </p:sp>
      <p:sp>
        <p:nvSpPr>
          <p:cNvPr id="31" name="等腰三角形 26"/>
          <p:cNvSpPr/>
          <p:nvPr/>
        </p:nvSpPr>
        <p:spPr>
          <a:xfrm>
            <a:off x="1034647" y="3006547"/>
            <a:ext cx="851351" cy="506643"/>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Lst>
            <a:ahLst/>
            <a:cxnLst>
              <a:cxn ang="0">
                <a:pos x="connsiteX0-1" y="connsiteY0-2"/>
              </a:cxn>
              <a:cxn ang="0">
                <a:pos x="connsiteX1-3" y="connsiteY1-4"/>
              </a:cxn>
              <a:cxn ang="0">
                <a:pos x="connsiteX2-5" y="connsiteY2-6"/>
              </a:cxn>
              <a:cxn ang="0">
                <a:pos x="connsiteX3-7" y="connsiteY3-8"/>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5" name="等腰三角形 26"/>
          <p:cNvSpPr/>
          <p:nvPr/>
        </p:nvSpPr>
        <p:spPr>
          <a:xfrm rot="5400000">
            <a:off x="265949" y="3103290"/>
            <a:ext cx="531270" cy="601918"/>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6" name="等腰三角形 26"/>
          <p:cNvSpPr/>
          <p:nvPr/>
        </p:nvSpPr>
        <p:spPr>
          <a:xfrm rot="8958318">
            <a:off x="1313552" y="3687514"/>
            <a:ext cx="207867" cy="123703"/>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Lst>
            <a:ahLst/>
            <a:cxnLst>
              <a:cxn ang="0">
                <a:pos x="connsiteX0-1" y="connsiteY0-2"/>
              </a:cxn>
              <a:cxn ang="0">
                <a:pos x="connsiteX1-3" y="connsiteY1-4"/>
              </a:cxn>
              <a:cxn ang="0">
                <a:pos x="connsiteX2-5" y="connsiteY2-6"/>
              </a:cxn>
              <a:cxn ang="0">
                <a:pos x="connsiteX3-7" y="connsiteY3-8"/>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TextBox 25"/>
          <p:cNvSpPr>
            <a:spLocks noChangeArrowheads="1"/>
          </p:cNvSpPr>
          <p:nvPr/>
        </p:nvSpPr>
        <p:spPr bwMode="auto">
          <a:xfrm>
            <a:off x="5357495" y="2641600"/>
            <a:ext cx="3345180" cy="7385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595959"/>
                </a:solidFill>
                <a:latin typeface="微软雅黑" panose="020B0503020204020204" pitchFamily="34" charset="-122"/>
                <a:ea typeface="微软雅黑" panose="020B0503020204020204" pitchFamily="34" charset="-122"/>
              </a:rPr>
              <a:t>答辩人</a:t>
            </a:r>
            <a:r>
              <a:rPr lang="zh-CN" altLang="en-US" sz="2400" b="1" dirty="0" smtClean="0">
                <a:solidFill>
                  <a:srgbClr val="595959"/>
                </a:solidFill>
                <a:latin typeface="微软雅黑" panose="020B0503020204020204" pitchFamily="34" charset="-122"/>
                <a:ea typeface="微软雅黑" panose="020B0503020204020204" pitchFamily="34" charset="-122"/>
              </a:rPr>
              <a:t>：</a:t>
            </a:r>
            <a:r>
              <a:rPr lang="zh-CN" altLang="zh-CN" sz="2400" dirty="0" smtClean="0">
                <a:solidFill>
                  <a:srgbClr val="595959"/>
                </a:solidFill>
                <a:latin typeface="微软雅黑" panose="020B0503020204020204" pitchFamily="34" charset="-122"/>
                <a:ea typeface="微软雅黑" panose="020B0503020204020204" pitchFamily="34" charset="-122"/>
              </a:rPr>
              <a:t>张</a:t>
            </a:r>
            <a:r>
              <a:rPr lang="en-US" altLang="zh-CN" sz="2400" dirty="0" smtClean="0">
                <a:solidFill>
                  <a:srgbClr val="595959"/>
                </a:solidFill>
                <a:latin typeface="微软雅黑" panose="020B0503020204020204" pitchFamily="34" charset="-122"/>
                <a:ea typeface="微软雅黑" panose="020B0503020204020204" pitchFamily="34" charset="-122"/>
              </a:rPr>
              <a:t>      </a:t>
            </a:r>
            <a:r>
              <a:rPr lang="zh-CN" altLang="zh-CN" sz="2400" dirty="0" smtClean="0">
                <a:solidFill>
                  <a:srgbClr val="595959"/>
                </a:solidFill>
                <a:latin typeface="微软雅黑" panose="020B0503020204020204" pitchFamily="34" charset="-122"/>
                <a:ea typeface="微软雅黑" panose="020B0503020204020204" pitchFamily="34" charset="-122"/>
              </a:rPr>
              <a:t>琳</a:t>
            </a:r>
            <a:endParaRPr lang="zh-CN" altLang="en-US" sz="2400" dirty="0" smtClean="0">
              <a:solidFill>
                <a:srgbClr val="595959"/>
              </a:solidFill>
              <a:latin typeface="微软雅黑" panose="020B0503020204020204" pitchFamily="34" charset="-122"/>
              <a:ea typeface="微软雅黑" panose="020B0503020204020204" pitchFamily="34" charset="-122"/>
            </a:endParaRPr>
          </a:p>
          <a:p>
            <a:r>
              <a:rPr lang="zh-CN" altLang="en-US" sz="2400" b="1" dirty="0" smtClean="0">
                <a:solidFill>
                  <a:srgbClr val="595959"/>
                </a:solidFill>
                <a:latin typeface="微软雅黑" panose="020B0503020204020204" pitchFamily="34" charset="-122"/>
                <a:ea typeface="微软雅黑" panose="020B0503020204020204" pitchFamily="34" charset="-122"/>
              </a:rPr>
              <a:t>导   师</a:t>
            </a:r>
            <a:r>
              <a:rPr lang="zh-CN" altLang="en-US" sz="2400" b="1" dirty="0" smtClean="0">
                <a:solidFill>
                  <a:srgbClr val="595959"/>
                </a:solidFill>
                <a:latin typeface="微软雅黑" panose="020B0503020204020204" pitchFamily="34" charset="-122"/>
                <a:ea typeface="微软雅黑" panose="020B0503020204020204" pitchFamily="34" charset="-122"/>
              </a:rPr>
              <a:t>：</a:t>
            </a:r>
            <a:r>
              <a:rPr lang="zh-CN" altLang="en-US" sz="2400" dirty="0" smtClean="0">
                <a:solidFill>
                  <a:srgbClr val="595959"/>
                </a:solidFill>
                <a:latin typeface="微软雅黑" panose="020B0503020204020204" pitchFamily="34" charset="-122"/>
                <a:ea typeface="微软雅黑" panose="020B0503020204020204" pitchFamily="34" charset="-122"/>
              </a:rPr>
              <a:t>周      鑫</a:t>
            </a:r>
            <a:endParaRPr lang="zh-CN" altLang="en-US" sz="2400" dirty="0"/>
          </a:p>
        </p:txBody>
      </p:sp>
      <p:grpSp>
        <p:nvGrpSpPr>
          <p:cNvPr id="41" name="组合 40"/>
          <p:cNvGrpSpPr/>
          <p:nvPr/>
        </p:nvGrpSpPr>
        <p:grpSpPr>
          <a:xfrm>
            <a:off x="206320" y="463839"/>
            <a:ext cx="2664222" cy="398780"/>
            <a:chOff x="107628" y="304800"/>
            <a:chExt cx="2664222" cy="398780"/>
          </a:xfrm>
        </p:grpSpPr>
        <p:sp>
          <p:nvSpPr>
            <p:cNvPr id="43" name="TextBox 42"/>
            <p:cNvSpPr txBox="1"/>
            <p:nvPr/>
          </p:nvSpPr>
          <p:spPr>
            <a:xfrm>
              <a:off x="107628" y="304800"/>
              <a:ext cx="864072" cy="369332"/>
            </a:xfrm>
            <a:prstGeom prst="rect">
              <a:avLst/>
            </a:prstGeom>
            <a:noFill/>
          </p:spPr>
          <p:txBody>
            <a:bodyPr wrap="square" rtlCol="0">
              <a:spAutoFit/>
            </a:bodyPr>
            <a:lstStyle/>
            <a:p>
              <a:pPr algn="ctr"/>
              <a:r>
                <a:rPr lang="en-US" altLang="zh-CN" sz="1800" b="1" dirty="0" smtClean="0">
                  <a:solidFill>
                    <a:schemeClr val="bg1"/>
                  </a:solidFill>
                </a:rPr>
                <a:t>LOGO</a:t>
              </a:r>
              <a:endParaRPr lang="zh-CN" altLang="en-US" sz="1800" b="1" dirty="0">
                <a:solidFill>
                  <a:schemeClr val="bg1"/>
                </a:solidFill>
              </a:endParaRPr>
            </a:p>
          </p:txBody>
        </p:sp>
        <p:sp>
          <p:nvSpPr>
            <p:cNvPr id="44" name="TextBox 43"/>
            <p:cNvSpPr txBox="1"/>
            <p:nvPr/>
          </p:nvSpPr>
          <p:spPr>
            <a:xfrm>
              <a:off x="982899" y="304800"/>
              <a:ext cx="1788951" cy="398780"/>
            </a:xfrm>
            <a:prstGeom prst="rect">
              <a:avLst/>
            </a:prstGeom>
            <a:noFill/>
          </p:spPr>
          <p:txBody>
            <a:bodyPr wrap="square" rtlCol="0">
              <a:spAutoFit/>
            </a:bodyPr>
            <a:lstStyle/>
            <a:p>
              <a:r>
                <a:rPr lang="zh-CN" altLang="en-US" sz="2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渤海大学</a:t>
              </a:r>
            </a:p>
          </p:txBody>
        </p:sp>
      </p:grpSp>
      <p:pic>
        <p:nvPicPr>
          <p:cNvPr id="2" name="图片 1" descr="图片1"/>
          <p:cNvPicPr>
            <a:picLocks noChangeAspect="1"/>
          </p:cNvPicPr>
          <p:nvPr/>
        </p:nvPicPr>
        <p:blipFill>
          <a:blip r:embed="rId3" cstate="print"/>
          <a:stretch>
            <a:fillRect/>
          </a:stretch>
        </p:blipFill>
        <p:spPr>
          <a:xfrm>
            <a:off x="51435" y="124460"/>
            <a:ext cx="1078865" cy="107886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9"/>
                                        </p:tgtEl>
                                        <p:attrNameLst>
                                          <p:attrName>ppt_y</p:attrName>
                                        </p:attrNameLst>
                                      </p:cBhvr>
                                      <p:tavLst>
                                        <p:tav tm="0">
                                          <p:val>
                                            <p:strVal val="#ppt_y"/>
                                          </p:val>
                                        </p:tav>
                                        <p:tav tm="100000">
                                          <p:val>
                                            <p:strVal val="#ppt_y"/>
                                          </p:val>
                                        </p:tav>
                                      </p:tavLst>
                                    </p:anim>
                                    <p:anim calcmode="lin" valueType="num">
                                      <p:cBhvr>
                                        <p:cTn id="15"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9"/>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p:cBhvr>
                                        <p:cTn id="23" dur="500"/>
                                        <p:tgtEl>
                                          <p:spTgt spid="39"/>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2" presetClass="entr" presetSubtype="4"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 presetClass="entr" presetSubtype="4"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 presetClass="entr" presetSubtype="4"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9"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文本框 38"/>
          <p:cNvSpPr txBox="1"/>
          <p:nvPr/>
        </p:nvSpPr>
        <p:spPr>
          <a:xfrm>
            <a:off x="163773" y="2347015"/>
            <a:ext cx="3123394" cy="584775"/>
          </a:xfrm>
          <a:prstGeom prst="rect">
            <a:avLst/>
          </a:prstGeom>
          <a:noFill/>
        </p:spPr>
        <p:txBody>
          <a:bodyPr wrap="square" rtlCol="0">
            <a:spAutoFit/>
          </a:bodyPr>
          <a:lstStyle/>
          <a:p>
            <a:r>
              <a:rPr lang="en-US" altLang="zh-CN" sz="3200" b="1" dirty="0" smtClean="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sz="3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1"/>
          <p:cNvSpPr txBox="1"/>
          <p:nvPr/>
        </p:nvSpPr>
        <p:spPr>
          <a:xfrm>
            <a:off x="1979712" y="1976522"/>
            <a:ext cx="902811" cy="523220"/>
          </a:xfrm>
          <a:prstGeom prst="rect">
            <a:avLst/>
          </a:prstGeom>
          <a:noFill/>
        </p:spPr>
        <p:txBody>
          <a:bodyPr wrap="none" rtlCol="0">
            <a:spAutoFit/>
          </a:bodyPr>
          <a:lstStyle/>
          <a:p>
            <a:r>
              <a:rPr lang="zh-CN" altLang="en-US" sz="2800" b="1" dirty="0">
                <a:solidFill>
                  <a:srgbClr val="568D11"/>
                </a:solidFill>
                <a:latin typeface="微软雅黑" panose="020B0503020204020204" pitchFamily="34" charset="-122"/>
                <a:ea typeface="微软雅黑" panose="020B0503020204020204" pitchFamily="34" charset="-122"/>
              </a:rPr>
              <a:t>目录</a:t>
            </a:r>
          </a:p>
        </p:txBody>
      </p:sp>
      <p:sp>
        <p:nvSpPr>
          <p:cNvPr id="17" name="文本框 18"/>
          <p:cNvSpPr txBox="1"/>
          <p:nvPr/>
        </p:nvSpPr>
        <p:spPr>
          <a:xfrm>
            <a:off x="3995936" y="1776344"/>
            <a:ext cx="1107996" cy="369332"/>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研究背景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3542301" y="1709618"/>
            <a:ext cx="452678" cy="523220"/>
            <a:chOff x="3530409" y="2047768"/>
            <a:chExt cx="452678" cy="523220"/>
          </a:xfrm>
        </p:grpSpPr>
        <p:sp>
          <p:nvSpPr>
            <p:cNvPr id="16" name="文本框 16"/>
            <p:cNvSpPr txBox="1"/>
            <p:nvPr/>
          </p:nvSpPr>
          <p:spPr>
            <a:xfrm>
              <a:off x="3530409" y="2047768"/>
              <a:ext cx="367408" cy="523220"/>
            </a:xfrm>
            <a:prstGeom prst="rect">
              <a:avLst/>
            </a:prstGeom>
            <a:noFill/>
          </p:spPr>
          <p:txBody>
            <a:bodyPr wrap="none" rtlCol="0">
              <a:spAutoFit/>
            </a:bodyPr>
            <a:lstStyle/>
            <a:p>
              <a:pPr algn="ctr"/>
              <a:r>
                <a:rPr lang="en-US" altLang="zh-CN" sz="2800" dirty="0">
                  <a:solidFill>
                    <a:srgbClr val="414455"/>
                  </a:solidFill>
                  <a:ea typeface="微软雅黑" panose="020B0503020204020204" pitchFamily="34" charset="-122"/>
                </a:rPr>
                <a:t>1</a:t>
              </a:r>
              <a:endParaRPr lang="zh-CN" altLang="en-US" sz="2800" dirty="0">
                <a:solidFill>
                  <a:srgbClr val="414455"/>
                </a:solidFill>
                <a:ea typeface="微软雅黑" panose="020B0503020204020204" pitchFamily="34" charset="-122"/>
              </a:endParaRPr>
            </a:p>
          </p:txBody>
        </p:sp>
        <p:cxnSp>
          <p:nvCxnSpPr>
            <p:cNvPr id="18" name="直接连接符 17"/>
            <p:cNvCxnSpPr/>
            <p:nvPr/>
          </p:nvCxnSpPr>
          <p:spPr>
            <a:xfrm flipH="1">
              <a:off x="3736631" y="222740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24"/>
          <p:cNvSpPr txBox="1"/>
          <p:nvPr/>
        </p:nvSpPr>
        <p:spPr>
          <a:xfrm>
            <a:off x="3995936" y="2355726"/>
            <a:ext cx="2723823" cy="369332"/>
          </a:xfrm>
          <a:prstGeom prst="rect">
            <a:avLst/>
          </a:prstGeom>
          <a:noFill/>
        </p:spPr>
        <p:txBody>
          <a:bodyPr wrap="none" rtlCol="0">
            <a:spAutoFit/>
          </a:bodyPr>
          <a:lstStyle/>
          <a:p>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系统</a:t>
            </a:r>
            <a:r>
              <a:rPr lang="x-none" altLang="zh-CN" dirty="0" smtClean="0">
                <a:solidFill>
                  <a:schemeClr val="tx1">
                    <a:lumMod val="75000"/>
                    <a:lumOff val="25000"/>
                  </a:schemeClr>
                </a:solidFill>
                <a:latin typeface="微软雅黑" panose="020B0503020204020204" pitchFamily="34" charset="-122"/>
                <a:ea typeface="微软雅黑" panose="020B0503020204020204" pitchFamily="34" charset="-122"/>
              </a:rPr>
              <a:t>设计思路和解决方案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542301" y="2289000"/>
            <a:ext cx="452678" cy="523220"/>
            <a:chOff x="3530409" y="2627150"/>
            <a:chExt cx="452678" cy="523220"/>
          </a:xfrm>
        </p:grpSpPr>
        <p:sp>
          <p:nvSpPr>
            <p:cNvPr id="22" name="文本框 23"/>
            <p:cNvSpPr txBox="1"/>
            <p:nvPr/>
          </p:nvSpPr>
          <p:spPr>
            <a:xfrm>
              <a:off x="3530409" y="2627150"/>
              <a:ext cx="367408" cy="523220"/>
            </a:xfrm>
            <a:prstGeom prst="rect">
              <a:avLst/>
            </a:prstGeom>
            <a:noFill/>
          </p:spPr>
          <p:txBody>
            <a:bodyPr wrap="none" rtlCol="0">
              <a:spAutoFit/>
            </a:bodyPr>
            <a:lstStyle/>
            <a:p>
              <a:pPr algn="ctr"/>
              <a:r>
                <a:rPr lang="en-US" altLang="zh-CN" sz="2800" dirty="0">
                  <a:solidFill>
                    <a:srgbClr val="414455"/>
                  </a:solidFill>
                  <a:ea typeface="微软雅黑" panose="020B0503020204020204" pitchFamily="34" charset="-122"/>
                </a:rPr>
                <a:t>2</a:t>
              </a:r>
              <a:endParaRPr lang="zh-CN" altLang="en-US" sz="2800" dirty="0">
                <a:solidFill>
                  <a:srgbClr val="414455"/>
                </a:solidFill>
                <a:ea typeface="微软雅黑" panose="020B0503020204020204" pitchFamily="34" charset="-122"/>
              </a:endParaRPr>
            </a:p>
          </p:txBody>
        </p:sp>
        <p:cxnSp>
          <p:nvCxnSpPr>
            <p:cNvPr id="24" name="直接连接符 23"/>
            <p:cNvCxnSpPr/>
            <p:nvPr/>
          </p:nvCxnSpPr>
          <p:spPr>
            <a:xfrm flipH="1">
              <a:off x="3736631" y="280678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9" name="文本框 30"/>
          <p:cNvSpPr txBox="1"/>
          <p:nvPr/>
        </p:nvSpPr>
        <p:spPr>
          <a:xfrm>
            <a:off x="3995936" y="2929469"/>
            <a:ext cx="2262158" cy="369332"/>
          </a:xfrm>
          <a:prstGeom prst="rect">
            <a:avLst/>
          </a:prstGeom>
          <a:noFill/>
        </p:spPr>
        <p:txBody>
          <a:bodyPr wrap="none" rtlCol="0">
            <a:spAutoFit/>
          </a:bodyPr>
          <a:lstStyle/>
          <a:p>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系统硬件设计与实现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3542301" y="2862743"/>
            <a:ext cx="452678" cy="523220"/>
            <a:chOff x="3530409" y="3200893"/>
            <a:chExt cx="452678" cy="523220"/>
          </a:xfrm>
        </p:grpSpPr>
        <p:sp>
          <p:nvSpPr>
            <p:cNvPr id="28" name="文本框 29"/>
            <p:cNvSpPr txBox="1"/>
            <p:nvPr/>
          </p:nvSpPr>
          <p:spPr>
            <a:xfrm>
              <a:off x="3530409" y="3200893"/>
              <a:ext cx="367408" cy="523220"/>
            </a:xfrm>
            <a:prstGeom prst="rect">
              <a:avLst/>
            </a:prstGeom>
            <a:noFill/>
          </p:spPr>
          <p:txBody>
            <a:bodyPr wrap="none" rtlCol="0">
              <a:spAutoFit/>
            </a:bodyPr>
            <a:lstStyle/>
            <a:p>
              <a:pPr algn="ctr"/>
              <a:r>
                <a:rPr lang="en-US" altLang="zh-CN" sz="2800" dirty="0">
                  <a:solidFill>
                    <a:srgbClr val="414455"/>
                  </a:solidFill>
                  <a:ea typeface="微软雅黑" panose="020B0503020204020204" pitchFamily="34" charset="-122"/>
                </a:rPr>
                <a:t>3</a:t>
              </a:r>
              <a:endParaRPr lang="zh-CN" altLang="en-US" sz="2800" dirty="0">
                <a:solidFill>
                  <a:srgbClr val="414455"/>
                </a:solidFill>
                <a:ea typeface="微软雅黑" panose="020B0503020204020204" pitchFamily="34" charset="-122"/>
              </a:endParaRPr>
            </a:p>
          </p:txBody>
        </p:sp>
        <p:cxnSp>
          <p:nvCxnSpPr>
            <p:cNvPr id="30" name="直接连接符 29"/>
            <p:cNvCxnSpPr/>
            <p:nvPr/>
          </p:nvCxnSpPr>
          <p:spPr>
            <a:xfrm flipH="1">
              <a:off x="3736631" y="338052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flipH="1">
            <a:off x="3275856" y="1801165"/>
            <a:ext cx="14541" cy="257078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1"/>
          <p:cNvSpPr txBox="1"/>
          <p:nvPr/>
        </p:nvSpPr>
        <p:spPr>
          <a:xfrm>
            <a:off x="3995936" y="3507854"/>
            <a:ext cx="2262158" cy="369332"/>
          </a:xfrm>
          <a:prstGeom prst="rect">
            <a:avLst/>
          </a:prstGeom>
          <a:noFill/>
        </p:spPr>
        <p:txBody>
          <a:bodyPr wrap="none" rtlCol="0">
            <a:spAutoFit/>
          </a:bodyPr>
          <a:lstStyle/>
          <a:p>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系统调试与</a:t>
            </a:r>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运行</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结论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3512557" y="3430379"/>
            <a:ext cx="484013" cy="523220"/>
            <a:chOff x="6086713" y="2057986"/>
            <a:chExt cx="484013" cy="523220"/>
          </a:xfrm>
        </p:grpSpPr>
        <p:sp>
          <p:nvSpPr>
            <p:cNvPr id="27" name="文本框 20"/>
            <p:cNvSpPr txBox="1"/>
            <p:nvPr/>
          </p:nvSpPr>
          <p:spPr>
            <a:xfrm>
              <a:off x="6086713" y="2057986"/>
              <a:ext cx="367408" cy="523220"/>
            </a:xfrm>
            <a:prstGeom prst="rect">
              <a:avLst/>
            </a:prstGeom>
            <a:noFill/>
          </p:spPr>
          <p:txBody>
            <a:bodyPr wrap="none" rtlCol="0">
              <a:spAutoFit/>
            </a:bodyPr>
            <a:lstStyle/>
            <a:p>
              <a:pPr algn="ctr"/>
              <a:r>
                <a:rPr lang="en-US" altLang="zh-CN" sz="2800" dirty="0" smtClean="0">
                  <a:solidFill>
                    <a:srgbClr val="414455"/>
                  </a:solidFill>
                  <a:ea typeface="微软雅黑" panose="020B0503020204020204" pitchFamily="34" charset="-122"/>
                </a:rPr>
                <a:t>4</a:t>
              </a:r>
              <a:endParaRPr lang="zh-CN" altLang="en-US" sz="2800" dirty="0">
                <a:solidFill>
                  <a:srgbClr val="414455"/>
                </a:solidFill>
                <a:ea typeface="微软雅黑" panose="020B0503020204020204" pitchFamily="34" charset="-122"/>
              </a:endParaRPr>
            </a:p>
          </p:txBody>
        </p:sp>
        <p:cxnSp>
          <p:nvCxnSpPr>
            <p:cNvPr id="31" name="直接连接符 30"/>
            <p:cNvCxnSpPr/>
            <p:nvPr/>
          </p:nvCxnSpPr>
          <p:spPr>
            <a:xfrm flipH="1">
              <a:off x="6324270" y="222740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75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750"/>
                                        <p:tgtEl>
                                          <p:spTgt spid="14"/>
                                        </p:tgtEl>
                                      </p:cBhvr>
                                    </p:animEffect>
                                  </p:childTnLst>
                                </p:cTn>
                              </p:par>
                            </p:childTnLst>
                          </p:cTn>
                        </p:par>
                        <p:par>
                          <p:cTn id="11" fill="hold">
                            <p:stCondLst>
                              <p:cond delay="1000"/>
                            </p:stCondLst>
                            <p:childTnLst>
                              <p:par>
                                <p:cTn id="12" presetID="2" presetClass="entr" presetSubtype="1"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fill="hold"/>
                                        <p:tgtEl>
                                          <p:spTgt spid="34"/>
                                        </p:tgtEl>
                                        <p:attrNameLst>
                                          <p:attrName>ppt_x</p:attrName>
                                        </p:attrNameLst>
                                      </p:cBhvr>
                                      <p:tavLst>
                                        <p:tav tm="0">
                                          <p:val>
                                            <p:strVal val="#ppt_x"/>
                                          </p:val>
                                        </p:tav>
                                        <p:tav tm="100000">
                                          <p:val>
                                            <p:strVal val="#ppt_x"/>
                                          </p:val>
                                        </p:tav>
                                      </p:tavLst>
                                    </p:anim>
                                    <p:anim calcmode="lin" valueType="num">
                                      <p:cBhvr additive="base">
                                        <p:cTn id="15" dur="500" fill="hold"/>
                                        <p:tgtEl>
                                          <p:spTgt spid="34"/>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childTnLst>
                                </p:cTn>
                              </p:par>
                              <p:par>
                                <p:cTn id="20" presetID="56" presetClass="path" presetSubtype="0" accel="50000" decel="50000" fill="hold" nodeType="withEffect">
                                  <p:stCondLst>
                                    <p:cond delay="0"/>
                                  </p:stCondLst>
                                  <p:childTnLst>
                                    <p:animMotion origin="layout" path="M -0.03737 0.04121 L -6.25E-7 -3.33333E-6 " pathEditMode="relative" rAng="0" ptsTypes="AA">
                                      <p:cBhvr>
                                        <p:cTn id="21" dur="700" fill="hold"/>
                                        <p:tgtEl>
                                          <p:spTgt spid="35"/>
                                        </p:tgtEl>
                                        <p:attrNameLst>
                                          <p:attrName>ppt_x</p:attrName>
                                          <p:attrName>ppt_y</p:attrName>
                                        </p:attrNameLst>
                                      </p:cBhvr>
                                      <p:rCtr x="1862" y="-2060"/>
                                    </p:animMotion>
                                  </p:childTnLst>
                                </p:cTn>
                              </p:par>
                              <p:par>
                                <p:cTn id="22" presetID="22" presetClass="entr" presetSubtype="8" fill="hold" grpId="0" nodeType="withEffect">
                                  <p:stCondLst>
                                    <p:cond delay="25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10" presetClass="entr" presetSubtype="0" fill="hold" nodeType="withEffect">
                                  <p:stCondLst>
                                    <p:cond delay="25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childTnLst>
                                </p:cTn>
                              </p:par>
                              <p:par>
                                <p:cTn id="28" presetID="56" presetClass="path" presetSubtype="0" accel="50000" decel="50000" fill="hold" nodeType="withEffect">
                                  <p:stCondLst>
                                    <p:cond delay="250"/>
                                  </p:stCondLst>
                                  <p:childTnLst>
                                    <p:animMotion origin="layout" path="M -0.03737 0.0412 L -6.25E-7 2.96296E-6 " pathEditMode="relative" rAng="0" ptsTypes="AA">
                                      <p:cBhvr>
                                        <p:cTn id="29" dur="700" fill="hold"/>
                                        <p:tgtEl>
                                          <p:spTgt spid="37"/>
                                        </p:tgtEl>
                                        <p:attrNameLst>
                                          <p:attrName>ppt_x</p:attrName>
                                          <p:attrName>ppt_y</p:attrName>
                                        </p:attrNameLst>
                                      </p:cBhvr>
                                      <p:rCtr x="1862" y="-2060"/>
                                    </p:animMotion>
                                  </p:childTnLst>
                                </p:cTn>
                              </p:par>
                              <p:par>
                                <p:cTn id="30" presetID="22" presetClass="entr" presetSubtype="8"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10" presetClass="entr" presetSubtype="0" fill="hold" nodeType="withEffect">
                                  <p:stCondLst>
                                    <p:cond delay="50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nodeType="withEffect">
                                  <p:stCondLst>
                                    <p:cond delay="500"/>
                                  </p:stCondLst>
                                  <p:childTnLst>
                                    <p:animMotion origin="layout" path="M -0.03737 0.0412 L -6.25E-7 -7.40741E-7 " pathEditMode="relative" rAng="0" ptsTypes="AA">
                                      <p:cBhvr>
                                        <p:cTn id="37" dur="700" fill="hold"/>
                                        <p:tgtEl>
                                          <p:spTgt spid="39"/>
                                        </p:tgtEl>
                                        <p:attrNameLst>
                                          <p:attrName>ppt_x</p:attrName>
                                          <p:attrName>ppt_y</p:attrName>
                                        </p:attrNameLst>
                                      </p:cBhvr>
                                      <p:rCtr x="1862" y="-2060"/>
                                    </p:animMotion>
                                  </p:childTnLst>
                                </p:cTn>
                              </p:par>
                              <p:par>
                                <p:cTn id="38" presetID="22" presetClass="entr" presetSubtype="8" fill="hold" grpId="0" nodeType="withEffect">
                                  <p:stCondLst>
                                    <p:cond delay="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10" presetClass="entr" presetSubtype="0" fill="hold"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childTnLst>
                                </p:cTn>
                              </p:par>
                              <p:par>
                                <p:cTn id="44" presetID="56" presetClass="path" presetSubtype="0" accel="50000" decel="50000" fill="hold" nodeType="withEffect">
                                  <p:stCondLst>
                                    <p:cond delay="1000"/>
                                  </p:stCondLst>
                                  <p:childTnLst>
                                    <p:animMotion origin="layout" path="M -0.03737 0.04121 L -6.25E-7 -3.33333E-6 " pathEditMode="relative" rAng="0" ptsTypes="AA">
                                      <p:cBhvr>
                                        <p:cTn id="45" dur="700" fill="hold"/>
                                        <p:tgtEl>
                                          <p:spTgt spid="26"/>
                                        </p:tgtEl>
                                        <p:attrNameLst>
                                          <p:attrName>ppt_x</p:attrName>
                                          <p:attrName>ppt_y</p:attrName>
                                        </p:attrNameLst>
                                      </p:cBhvr>
                                      <p:rCtr x="1862" y="-2060"/>
                                    </p:animMotion>
                                  </p:childTnLst>
                                </p:cTn>
                              </p:par>
                              <p:par>
                                <p:cTn id="46" presetID="22" presetClass="entr" presetSubtype="8" fill="hold" grpId="0" nodeType="withEffect">
                                  <p:stCondLst>
                                    <p:cond delay="125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3" grpId="0"/>
      <p:bldP spid="29"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87881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826282" y="2206550"/>
            <a:ext cx="1677383"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第一部分</a:t>
            </a:r>
          </a:p>
        </p:txBody>
      </p:sp>
      <p:grpSp>
        <p:nvGrpSpPr>
          <p:cNvPr id="12" name="组合 11"/>
          <p:cNvGrpSpPr/>
          <p:nvPr/>
        </p:nvGrpSpPr>
        <p:grpSpPr>
          <a:xfrm>
            <a:off x="3597900" y="1822269"/>
            <a:ext cx="5624830" cy="1183194"/>
            <a:chOff x="3652510" y="133169"/>
            <a:chExt cx="5624830" cy="1183194"/>
          </a:xfrm>
        </p:grpSpPr>
        <p:sp>
          <p:nvSpPr>
            <p:cNvPr id="4" name="TextBox 4"/>
            <p:cNvSpPr txBox="1"/>
            <p:nvPr/>
          </p:nvSpPr>
          <p:spPr>
            <a:xfrm>
              <a:off x="3652510" y="817253"/>
              <a:ext cx="5624830" cy="499110"/>
            </a:xfrm>
            <a:prstGeom prst="rect">
              <a:avLst/>
            </a:prstGeom>
            <a:noFill/>
          </p:spPr>
          <p:txBody>
            <a:bodyPr wrap="none" lIns="68580" tIns="34290" rIns="68580" bIns="34290" rtlCol="0">
              <a:spAutoFit/>
            </a:bodyPr>
            <a:lstStyle/>
            <a:p>
              <a:r>
                <a:rPr lang="en-US" altLang="zh-CN" sz="2800" b="1" dirty="0">
                  <a:solidFill>
                    <a:srgbClr val="568D11"/>
                  </a:solidFill>
                  <a:latin typeface="Times New Roman" panose="02020603050405020304" charset="0"/>
                  <a:cs typeface="Times New Roman" panose="02020603050405020304" charset="0"/>
                </a:rPr>
                <a:t>Research backgroud and innovation</a:t>
              </a:r>
              <a:endParaRPr lang="en-US" altLang="zh-CN" sz="2800" b="1" dirty="0">
                <a:solidFill>
                  <a:srgbClr val="568D11"/>
                </a:solidFill>
                <a:latin typeface="Times New Roman" panose="02020603050405020304" charset="0"/>
                <a:ea typeface="微软雅黑" panose="020B0503020204020204" pitchFamily="34" charset="-122"/>
                <a:cs typeface="Times New Roman" panose="02020603050405020304" charset="0"/>
              </a:endParaRPr>
            </a:p>
          </p:txBody>
        </p:sp>
        <p:sp>
          <p:nvSpPr>
            <p:cNvPr id="9" name="文本框 8"/>
            <p:cNvSpPr txBox="1"/>
            <p:nvPr/>
          </p:nvSpPr>
          <p:spPr>
            <a:xfrm>
              <a:off x="4697903" y="133169"/>
              <a:ext cx="2190343" cy="684803"/>
            </a:xfrm>
            <a:prstGeom prst="rect">
              <a:avLst/>
            </a:prstGeom>
            <a:noFill/>
          </p:spPr>
          <p:txBody>
            <a:bodyPr wrap="none" lIns="68580" tIns="34290" rIns="68580" bIns="34290" rtlCol="0">
              <a:spAutoFit/>
            </a:bodyPr>
            <a:lstStyle/>
            <a:p>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研究背景</a:t>
              </a: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291597" y="1878183"/>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animBg="1"/>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网线"/>
          <p:cNvGrpSpPr/>
          <p:nvPr/>
        </p:nvGrpSpPr>
        <p:grpSpPr bwMode="auto">
          <a:xfrm>
            <a:off x="593472" y="1131590"/>
            <a:ext cx="3163922" cy="3329037"/>
            <a:chOff x="1937437" y="1332541"/>
            <a:chExt cx="3986578" cy="4192919"/>
          </a:xfrm>
        </p:grpSpPr>
        <p:sp>
          <p:nvSpPr>
            <p:cNvPr id="3" name="Line 16"/>
            <p:cNvSpPr>
              <a:spLocks noChangeShapeType="1"/>
            </p:cNvSpPr>
            <p:nvPr/>
          </p:nvSpPr>
          <p:spPr bwMode="gray">
            <a:xfrm>
              <a:off x="1937437" y="3430588"/>
              <a:ext cx="3986578" cy="0"/>
            </a:xfrm>
            <a:prstGeom prst="line">
              <a:avLst/>
            </a:prstGeom>
            <a:noFill/>
            <a:ln w="28575">
              <a:solidFill>
                <a:srgbClr val="808080">
                  <a:alpha val="50000"/>
                </a:srgbClr>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4" name="Line 17"/>
            <p:cNvSpPr>
              <a:spLocks noChangeShapeType="1"/>
            </p:cNvSpPr>
            <p:nvPr/>
          </p:nvSpPr>
          <p:spPr bwMode="gray">
            <a:xfrm>
              <a:off x="3931520" y="1332541"/>
              <a:ext cx="0" cy="4192919"/>
            </a:xfrm>
            <a:prstGeom prst="line">
              <a:avLst/>
            </a:prstGeom>
            <a:noFill/>
            <a:ln w="28575">
              <a:solidFill>
                <a:srgbClr val="808080">
                  <a:alpha val="50000"/>
                </a:srgbClr>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5" name="Oval 10"/>
            <p:cNvSpPr>
              <a:spLocks noChangeArrowheads="1"/>
            </p:cNvSpPr>
            <p:nvPr/>
          </p:nvSpPr>
          <p:spPr bwMode="gray">
            <a:xfrm>
              <a:off x="2332760" y="1808648"/>
              <a:ext cx="3192756" cy="3216899"/>
            </a:xfrm>
            <a:prstGeom prst="ellipse">
              <a:avLst/>
            </a:prstGeom>
            <a:noFill/>
            <a:ln w="9525">
              <a:solidFill>
                <a:srgbClr val="B2B2B2">
                  <a:alpha val="50000"/>
                </a:srgbClr>
              </a:solidFill>
              <a:round/>
            </a:ln>
            <a:effectLst/>
            <a:extLst>
              <a:ext uri="{909E8E84-426E-40DD-AFC4-6F175D3DCCD1}">
                <a14:hiddenFill xmlns="" xmlns:a14="http://schemas.microsoft.com/office/drawing/2010/main">
                  <a:solidFill>
                    <a:schemeClr val="accent1">
                      <a:alpha val="64999"/>
                    </a:scheme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6" name="Oval 15"/>
            <p:cNvSpPr>
              <a:spLocks noChangeArrowheads="1"/>
            </p:cNvSpPr>
            <p:nvPr/>
          </p:nvSpPr>
          <p:spPr bwMode="auto">
            <a:xfrm>
              <a:off x="2135892" y="1600749"/>
              <a:ext cx="3608719" cy="3643808"/>
            </a:xfrm>
            <a:prstGeom prst="ellipse">
              <a:avLst/>
            </a:prstGeom>
            <a:noFill/>
            <a:ln w="19050">
              <a:solidFill>
                <a:srgbClr val="B2B2B2">
                  <a:alpha val="50000"/>
                </a:srgbClr>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7" name="标题"/>
          <p:cNvGrpSpPr/>
          <p:nvPr/>
        </p:nvGrpSpPr>
        <p:grpSpPr bwMode="auto">
          <a:xfrm>
            <a:off x="1109523" y="1731464"/>
            <a:ext cx="2117958" cy="2160256"/>
            <a:chOff x="579" y="1589"/>
            <a:chExt cx="1358" cy="1358"/>
          </a:xfrm>
          <a:solidFill>
            <a:srgbClr val="568D11"/>
          </a:solidFill>
        </p:grpSpPr>
        <p:sp>
          <p:nvSpPr>
            <p:cNvPr id="8" name="Oval 12"/>
            <p:cNvSpPr>
              <a:spLocks noChangeArrowheads="1"/>
            </p:cNvSpPr>
            <p:nvPr/>
          </p:nvSpPr>
          <p:spPr bwMode="gray">
            <a:xfrm>
              <a:off x="579" y="1589"/>
              <a:ext cx="1358" cy="1358"/>
            </a:xfrm>
            <a:prstGeom prst="ellipse">
              <a:avLst/>
            </a:prstGeom>
            <a:grpFill/>
            <a:ln w="38100">
              <a:solidFill>
                <a:srgbClr val="F8F8F8"/>
              </a:solidFill>
              <a:round/>
            </a:ln>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9" name="Oval 13"/>
            <p:cNvSpPr>
              <a:spLocks noChangeArrowheads="1"/>
            </p:cNvSpPr>
            <p:nvPr/>
          </p:nvSpPr>
          <p:spPr bwMode="gray">
            <a:xfrm>
              <a:off x="635" y="1642"/>
              <a:ext cx="1245" cy="1246"/>
            </a:xfrm>
            <a:prstGeom prst="ellipse">
              <a:avLst/>
            </a:prstGeom>
            <a:grpFill/>
            <a:ln>
              <a:noFill/>
            </a:ln>
            <a:effectLst>
              <a:outerShdw algn="ctr" rotWithShape="0">
                <a:srgbClr val="000000">
                  <a:alpha val="50000"/>
                </a:srgbClr>
              </a:outerShdw>
            </a:effectLst>
            <a:extLst>
              <a:ext uri="{91240B29-F687-4F45-9708-019B960494DF}">
                <a14:hiddenLine xmlns="" xmlns:a14="http://schemas.microsoft.com/office/drawing/2010/main" w="9525">
                  <a:solidFill>
                    <a:srgbClr val="DDDDDD"/>
                  </a:solidFill>
                  <a:round/>
                </a14:hiddenLine>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10" name="Oval 14"/>
            <p:cNvSpPr>
              <a:spLocks noChangeArrowheads="1"/>
            </p:cNvSpPr>
            <p:nvPr/>
          </p:nvSpPr>
          <p:spPr bwMode="gray">
            <a:xfrm>
              <a:off x="865" y="1836"/>
              <a:ext cx="797" cy="798"/>
            </a:xfrm>
            <a:prstGeom prst="ellipse">
              <a:avLst/>
            </a:prstGeom>
            <a:grpFill/>
            <a:ln>
              <a:noFill/>
            </a:ln>
            <a:effectLst/>
            <a:extLst>
              <a:ext uri="{91240B29-F687-4F45-9708-019B960494DF}">
                <a14:hiddenLine xmlns="" xmlns:a14="http://schemas.microsoft.com/office/drawing/2010/main" w="9525">
                  <a:solidFill>
                    <a:srgbClr val="B2B2B2"/>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fontAlgn="auto" hangingPunct="1">
                <a:spcBef>
                  <a:spcPts val="0"/>
                </a:spcBef>
                <a:spcAft>
                  <a:spcPts val="0"/>
                </a:spcAft>
                <a:defRPr/>
              </a:pPr>
              <a:r>
                <a:rPr lang="zh-CN" altLang="en-US" sz="2400" b="1" kern="0" dirty="0" smtClean="0">
                  <a:solidFill>
                    <a:schemeClr val="bg1"/>
                  </a:solidFill>
                  <a:latin typeface="Arial" panose="020B0604020202020204" pitchFamily="34" charset="0"/>
                  <a:ea typeface="微软雅黑" panose="020B0503020204020204" pitchFamily="34" charset="-122"/>
                </a:rPr>
                <a:t>背景</a:t>
              </a:r>
              <a:endParaRPr lang="zh-CN" altLang="en-US" sz="2400" b="1" kern="0" dirty="0" smtClean="0">
                <a:solidFill>
                  <a:schemeClr val="bg1"/>
                </a:solidFill>
                <a:latin typeface="Arial" panose="020B0604020202020204" pitchFamily="34" charset="0"/>
                <a:ea typeface="微软雅黑" panose="020B0503020204020204" pitchFamily="34" charset="-122"/>
              </a:endParaRPr>
            </a:p>
          </p:txBody>
        </p:sp>
      </p:grpSp>
      <p:grpSp>
        <p:nvGrpSpPr>
          <p:cNvPr id="16" name="圆圈1"/>
          <p:cNvGrpSpPr/>
          <p:nvPr/>
        </p:nvGrpSpPr>
        <p:grpSpPr bwMode="auto">
          <a:xfrm>
            <a:off x="2747281" y="1355350"/>
            <a:ext cx="302565" cy="302549"/>
            <a:chOff x="2928" y="2208"/>
            <a:chExt cx="262" cy="262"/>
          </a:xfrm>
          <a:solidFill>
            <a:srgbClr val="568D11"/>
          </a:solidFill>
        </p:grpSpPr>
        <p:sp>
          <p:nvSpPr>
            <p:cNvPr id="17" name="Oval 19"/>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18" name="Oval 20"/>
            <p:cNvSpPr>
              <a:spLocks noChangeArrowheads="1"/>
            </p:cNvSpPr>
            <p:nvPr/>
          </p:nvSpPr>
          <p:spPr bwMode="gray">
            <a:xfrm>
              <a:off x="2953" y="2230"/>
              <a:ext cx="218" cy="218"/>
            </a:xfrm>
            <a:prstGeom prst="ellipse">
              <a:avLst/>
            </a:prstGeom>
            <a:grp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19" name="圆圈2"/>
          <p:cNvGrpSpPr/>
          <p:nvPr/>
        </p:nvGrpSpPr>
        <p:grpSpPr bwMode="auto">
          <a:xfrm>
            <a:off x="3316555" y="1957669"/>
            <a:ext cx="302565" cy="302549"/>
            <a:chOff x="2928" y="2208"/>
            <a:chExt cx="262" cy="262"/>
          </a:xfrm>
          <a:solidFill>
            <a:schemeClr val="tx1">
              <a:lumMod val="85000"/>
              <a:lumOff val="15000"/>
            </a:schemeClr>
          </a:solidFill>
        </p:grpSpPr>
        <p:sp>
          <p:nvSpPr>
            <p:cNvPr id="20" name="Oval 28"/>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21" name="Oval 29"/>
            <p:cNvSpPr>
              <a:spLocks noChangeArrowheads="1"/>
            </p:cNvSpPr>
            <p:nvPr/>
          </p:nvSpPr>
          <p:spPr bwMode="gray">
            <a:xfrm>
              <a:off x="2950" y="2230"/>
              <a:ext cx="218" cy="218"/>
            </a:xfrm>
            <a:prstGeom prst="ellipse">
              <a:avLst/>
            </a:prstGeom>
            <a:grp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22" name="圆圈3"/>
          <p:cNvGrpSpPr/>
          <p:nvPr/>
        </p:nvGrpSpPr>
        <p:grpSpPr bwMode="auto">
          <a:xfrm>
            <a:off x="3522977" y="2641937"/>
            <a:ext cx="302565" cy="302549"/>
            <a:chOff x="2928" y="2208"/>
            <a:chExt cx="262" cy="262"/>
          </a:xfrm>
          <a:solidFill>
            <a:srgbClr val="568D11"/>
          </a:solidFill>
        </p:grpSpPr>
        <p:sp>
          <p:nvSpPr>
            <p:cNvPr id="23" name="Oval 31"/>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24" name="Oval 32"/>
            <p:cNvSpPr>
              <a:spLocks noChangeArrowheads="1"/>
            </p:cNvSpPr>
            <p:nvPr/>
          </p:nvSpPr>
          <p:spPr bwMode="gray">
            <a:xfrm>
              <a:off x="2950" y="2230"/>
              <a:ext cx="218" cy="218"/>
            </a:xfrm>
            <a:prstGeom prst="ellipse">
              <a:avLst/>
            </a:prstGeom>
            <a:grp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25" name="圆圈4"/>
          <p:cNvGrpSpPr/>
          <p:nvPr/>
        </p:nvGrpSpPr>
        <p:grpSpPr bwMode="auto">
          <a:xfrm>
            <a:off x="3315692" y="3368622"/>
            <a:ext cx="302565" cy="302549"/>
            <a:chOff x="2928" y="2208"/>
            <a:chExt cx="262" cy="262"/>
          </a:xfrm>
          <a:solidFill>
            <a:srgbClr val="0070C0"/>
          </a:solidFill>
        </p:grpSpPr>
        <p:sp>
          <p:nvSpPr>
            <p:cNvPr id="26" name="Oval 34"/>
            <p:cNvSpPr>
              <a:spLocks noChangeArrowheads="1"/>
            </p:cNvSpPr>
            <p:nvPr/>
          </p:nvSpPr>
          <p:spPr bwMode="gray">
            <a:xfrm>
              <a:off x="2928" y="2208"/>
              <a:ext cx="262" cy="262"/>
            </a:xfrm>
            <a:prstGeom prst="ellipse">
              <a:avLst/>
            </a:prstGeom>
            <a:solidFill>
              <a:schemeClr val="tx1">
                <a:lumMod val="85000"/>
                <a:lumOff val="15000"/>
              </a:schemeClr>
            </a:solid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27" name="Oval 35"/>
            <p:cNvSpPr>
              <a:spLocks noChangeArrowheads="1"/>
            </p:cNvSpPr>
            <p:nvPr/>
          </p:nvSpPr>
          <p:spPr bwMode="gray">
            <a:xfrm>
              <a:off x="2951" y="2230"/>
              <a:ext cx="218" cy="218"/>
            </a:xfrm>
            <a:prstGeom prst="ellipse">
              <a:avLst/>
            </a:prstGeom>
            <a:solidFill>
              <a:schemeClr val="tx1">
                <a:lumMod val="85000"/>
                <a:lumOff val="15000"/>
              </a:schemeClr>
            </a:solid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28" name="圆圈5"/>
          <p:cNvGrpSpPr/>
          <p:nvPr/>
        </p:nvGrpSpPr>
        <p:grpSpPr bwMode="auto">
          <a:xfrm>
            <a:off x="2751011" y="3922824"/>
            <a:ext cx="302565" cy="302549"/>
            <a:chOff x="2928" y="2208"/>
            <a:chExt cx="262" cy="262"/>
          </a:xfrm>
          <a:solidFill>
            <a:srgbClr val="568D11"/>
          </a:solidFill>
        </p:grpSpPr>
        <p:sp>
          <p:nvSpPr>
            <p:cNvPr id="29" name="Oval 37"/>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30" name="Oval 38"/>
            <p:cNvSpPr>
              <a:spLocks noChangeArrowheads="1"/>
            </p:cNvSpPr>
            <p:nvPr/>
          </p:nvSpPr>
          <p:spPr bwMode="gray">
            <a:xfrm>
              <a:off x="2949" y="2230"/>
              <a:ext cx="218" cy="218"/>
            </a:xfrm>
            <a:prstGeom prst="ellipse">
              <a:avLst/>
            </a:prstGeom>
            <a:grp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sp>
        <p:nvSpPr>
          <p:cNvPr id="32" name="文本框 75"/>
          <p:cNvSpPr txBox="1">
            <a:spLocks noChangeArrowheads="1"/>
          </p:cNvSpPr>
          <p:nvPr/>
        </p:nvSpPr>
        <p:spPr bwMode="auto">
          <a:xfrm>
            <a:off x="3923928" y="627534"/>
            <a:ext cx="4535805" cy="4234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72576" tIns="36288" rIns="72576" bIns="36288">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sz="1700">
                <a:solidFill>
                  <a:schemeClr val="tx1"/>
                </a:solidFill>
                <a:latin typeface="Calibri" panose="020F0502020204030204" pitchFamily="34" charset="0"/>
                <a:ea typeface="宋体" panose="02010600030101010101" pitchFamily="2" charset="-122"/>
              </a:defRPr>
            </a:lvl4pPr>
            <a:lvl5pPr marL="2057400" indent="-228600">
              <a:defRPr sz="17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ts val="475"/>
              </a:spcBef>
              <a:spcAft>
                <a:spcPct val="0"/>
              </a:spcAft>
              <a:buFont typeface="Arial" panose="020B0604020202020204" pitchFamily="34" charset="0"/>
              <a:defRPr sz="17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400" b="1" dirty="0" smtClean="0"/>
              <a:t>        </a:t>
            </a:r>
            <a:r>
              <a:rPr lang="zh-CN" altLang="zh-CN" sz="1400" b="1" dirty="0" smtClean="0"/>
              <a:t>温度</a:t>
            </a:r>
            <a:r>
              <a:rPr lang="zh-CN" altLang="zh-CN" sz="1400" b="1" dirty="0" smtClean="0"/>
              <a:t>是生活以及工业生产中非常重要的物理量，而获取准确的温度更加是保证生产生活顺利进行不可获取的要素</a:t>
            </a:r>
            <a:r>
              <a:rPr lang="zh-CN" altLang="zh-CN" sz="1400" b="1" dirty="0" smtClean="0"/>
              <a:t>。</a:t>
            </a:r>
            <a:endParaRPr lang="en-US" altLang="zh-CN" sz="1400" b="1" dirty="0" smtClean="0"/>
          </a:p>
          <a:p>
            <a:pPr>
              <a:lnSpc>
                <a:spcPct val="150000"/>
              </a:lnSpc>
            </a:pPr>
            <a:r>
              <a:rPr lang="en-US" altLang="zh-CN" sz="1400" b="1" dirty="0" smtClean="0"/>
              <a:t>        </a:t>
            </a:r>
            <a:r>
              <a:rPr lang="zh-CN" altLang="zh-CN" sz="1400" b="1" dirty="0" smtClean="0"/>
              <a:t>传统</a:t>
            </a:r>
            <a:r>
              <a:rPr lang="zh-CN" altLang="zh-CN" sz="1400" b="1" dirty="0" smtClean="0"/>
              <a:t>的温度测量系统体系中，使用到很多的模拟技术，将这些模拟技术用到设计过程中，这样的方式防止了出现的很多种类的误差，例如传递导致的传导误差，信号的变化调整导致的电路误差，多处测量温度而必须开关闭合导致的开关误差。如果不对这些误差进行处理，那么得到的最终温度结果会非常的不准确，从而导致整个系统出现更多的误差。现在科技发展越来越迅速，科技的发展带来了诸多的好处，尤其是跟随者大规模集成电路科技的发展越发迅猛。将一些系统感应器比如温度传感器小型化、数字化以及</a:t>
            </a:r>
            <a:r>
              <a:rPr lang="zh-CN" altLang="zh-CN" sz="1400" b="1" dirty="0" smtClean="0"/>
              <a:t>集成化</a:t>
            </a:r>
            <a:r>
              <a:rPr lang="zh-CN" altLang="en-US" sz="1400" b="1" dirty="0" smtClean="0"/>
              <a:t>。</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1" name="组合 40"/>
          <p:cNvGrpSpPr/>
          <p:nvPr/>
        </p:nvGrpSpPr>
        <p:grpSpPr>
          <a:xfrm>
            <a:off x="-5521" y="139244"/>
            <a:ext cx="4150569" cy="521970"/>
            <a:chOff x="-252536" y="123369"/>
            <a:chExt cx="4150569" cy="521970"/>
          </a:xfrm>
        </p:grpSpPr>
        <p:sp>
          <p:nvSpPr>
            <p:cNvPr id="42" name="五边形 41"/>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99249" y="123369"/>
              <a:ext cx="3798784" cy="52197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项目背景</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4" name="圆圈2"/>
          <p:cNvGrpSpPr/>
          <p:nvPr/>
        </p:nvGrpSpPr>
        <p:grpSpPr bwMode="auto">
          <a:xfrm>
            <a:off x="2016710" y="1163919"/>
            <a:ext cx="302565" cy="302549"/>
            <a:chOff x="2928" y="2208"/>
            <a:chExt cx="262" cy="262"/>
          </a:xfrm>
          <a:solidFill>
            <a:schemeClr val="tx1">
              <a:lumMod val="85000"/>
              <a:lumOff val="15000"/>
            </a:schemeClr>
          </a:solidFill>
        </p:grpSpPr>
        <p:sp>
          <p:nvSpPr>
            <p:cNvPr id="35" name="Oval 28"/>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36" name="Oval 29"/>
            <p:cNvSpPr>
              <a:spLocks noChangeArrowheads="1"/>
            </p:cNvSpPr>
            <p:nvPr/>
          </p:nvSpPr>
          <p:spPr bwMode="gray">
            <a:xfrm>
              <a:off x="2950" y="2230"/>
              <a:ext cx="218" cy="218"/>
            </a:xfrm>
            <a:prstGeom prst="ellipse">
              <a:avLst/>
            </a:prstGeom>
            <a:grp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37" name="圆圈4"/>
          <p:cNvGrpSpPr/>
          <p:nvPr/>
        </p:nvGrpSpPr>
        <p:grpSpPr bwMode="auto">
          <a:xfrm>
            <a:off x="2031087" y="4097602"/>
            <a:ext cx="302565" cy="302549"/>
            <a:chOff x="2928" y="2208"/>
            <a:chExt cx="262" cy="262"/>
          </a:xfrm>
          <a:solidFill>
            <a:srgbClr val="0070C0"/>
          </a:solidFill>
        </p:grpSpPr>
        <p:sp>
          <p:nvSpPr>
            <p:cNvPr id="38" name="Oval 34"/>
            <p:cNvSpPr>
              <a:spLocks noChangeArrowheads="1"/>
            </p:cNvSpPr>
            <p:nvPr/>
          </p:nvSpPr>
          <p:spPr bwMode="gray">
            <a:xfrm>
              <a:off x="2928" y="2208"/>
              <a:ext cx="262" cy="262"/>
            </a:xfrm>
            <a:prstGeom prst="ellipse">
              <a:avLst/>
            </a:prstGeom>
            <a:solidFill>
              <a:schemeClr val="tx1">
                <a:lumMod val="85000"/>
                <a:lumOff val="15000"/>
              </a:schemeClr>
            </a:solid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39" name="Oval 35"/>
            <p:cNvSpPr>
              <a:spLocks noChangeArrowheads="1"/>
            </p:cNvSpPr>
            <p:nvPr/>
          </p:nvSpPr>
          <p:spPr bwMode="gray">
            <a:xfrm>
              <a:off x="2951" y="2230"/>
              <a:ext cx="218" cy="218"/>
            </a:xfrm>
            <a:prstGeom prst="ellipse">
              <a:avLst/>
            </a:prstGeom>
            <a:solidFill>
              <a:schemeClr val="tx1">
                <a:lumMod val="85000"/>
                <a:lumOff val="15000"/>
              </a:schemeClr>
            </a:solid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40" name="圆圈1"/>
          <p:cNvGrpSpPr/>
          <p:nvPr/>
        </p:nvGrpSpPr>
        <p:grpSpPr bwMode="auto">
          <a:xfrm>
            <a:off x="1275351" y="1355350"/>
            <a:ext cx="302565" cy="302549"/>
            <a:chOff x="2928" y="2208"/>
            <a:chExt cx="262" cy="262"/>
          </a:xfrm>
          <a:solidFill>
            <a:srgbClr val="568D11"/>
          </a:solidFill>
        </p:grpSpPr>
        <p:sp>
          <p:nvSpPr>
            <p:cNvPr id="44" name="Oval 19"/>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45" name="Oval 20"/>
            <p:cNvSpPr>
              <a:spLocks noChangeArrowheads="1"/>
            </p:cNvSpPr>
            <p:nvPr/>
          </p:nvSpPr>
          <p:spPr bwMode="gray">
            <a:xfrm>
              <a:off x="2953" y="2230"/>
              <a:ext cx="218" cy="218"/>
            </a:xfrm>
            <a:prstGeom prst="ellipse">
              <a:avLst/>
            </a:prstGeom>
            <a:grp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46" name="圆圈2"/>
          <p:cNvGrpSpPr/>
          <p:nvPr/>
        </p:nvGrpSpPr>
        <p:grpSpPr bwMode="auto">
          <a:xfrm>
            <a:off x="725755" y="1917664"/>
            <a:ext cx="302565" cy="302549"/>
            <a:chOff x="2928" y="2208"/>
            <a:chExt cx="262" cy="262"/>
          </a:xfrm>
          <a:solidFill>
            <a:schemeClr val="tx1">
              <a:lumMod val="85000"/>
              <a:lumOff val="15000"/>
            </a:schemeClr>
          </a:solidFill>
        </p:grpSpPr>
        <p:sp>
          <p:nvSpPr>
            <p:cNvPr id="47" name="Oval 28"/>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48" name="Oval 29"/>
            <p:cNvSpPr>
              <a:spLocks noChangeArrowheads="1"/>
            </p:cNvSpPr>
            <p:nvPr/>
          </p:nvSpPr>
          <p:spPr bwMode="gray">
            <a:xfrm>
              <a:off x="2950" y="2230"/>
              <a:ext cx="218" cy="218"/>
            </a:xfrm>
            <a:prstGeom prst="ellipse">
              <a:avLst/>
            </a:prstGeom>
            <a:grp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49" name="圆圈2"/>
          <p:cNvGrpSpPr/>
          <p:nvPr/>
        </p:nvGrpSpPr>
        <p:grpSpPr bwMode="auto">
          <a:xfrm>
            <a:off x="751155" y="3343239"/>
            <a:ext cx="302565" cy="302549"/>
            <a:chOff x="2928" y="2208"/>
            <a:chExt cx="262" cy="262"/>
          </a:xfrm>
          <a:solidFill>
            <a:schemeClr val="tx1">
              <a:lumMod val="85000"/>
              <a:lumOff val="15000"/>
            </a:schemeClr>
          </a:solidFill>
        </p:grpSpPr>
        <p:sp>
          <p:nvSpPr>
            <p:cNvPr id="50" name="Oval 28"/>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51" name="Oval 29"/>
            <p:cNvSpPr>
              <a:spLocks noChangeArrowheads="1"/>
            </p:cNvSpPr>
            <p:nvPr/>
          </p:nvSpPr>
          <p:spPr bwMode="gray">
            <a:xfrm>
              <a:off x="2950" y="2230"/>
              <a:ext cx="218" cy="218"/>
            </a:xfrm>
            <a:prstGeom prst="ellipse">
              <a:avLst/>
            </a:prstGeom>
            <a:grp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52" name="圆圈3"/>
          <p:cNvGrpSpPr/>
          <p:nvPr/>
        </p:nvGrpSpPr>
        <p:grpSpPr bwMode="auto">
          <a:xfrm>
            <a:off x="568322" y="2645747"/>
            <a:ext cx="302565" cy="302549"/>
            <a:chOff x="2928" y="2208"/>
            <a:chExt cx="262" cy="262"/>
          </a:xfrm>
          <a:solidFill>
            <a:srgbClr val="568D11"/>
          </a:solidFill>
        </p:grpSpPr>
        <p:sp>
          <p:nvSpPr>
            <p:cNvPr id="53" name="Oval 31"/>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54" name="Oval 32"/>
            <p:cNvSpPr>
              <a:spLocks noChangeArrowheads="1"/>
            </p:cNvSpPr>
            <p:nvPr/>
          </p:nvSpPr>
          <p:spPr bwMode="gray">
            <a:xfrm>
              <a:off x="2950" y="2230"/>
              <a:ext cx="218" cy="218"/>
            </a:xfrm>
            <a:prstGeom prst="ellipse">
              <a:avLst/>
            </a:prstGeom>
            <a:grp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grpSp>
        <p:nvGrpSpPr>
          <p:cNvPr id="55" name="圆圈5"/>
          <p:cNvGrpSpPr/>
          <p:nvPr/>
        </p:nvGrpSpPr>
        <p:grpSpPr bwMode="auto">
          <a:xfrm>
            <a:off x="1173036" y="3897424"/>
            <a:ext cx="302565" cy="302549"/>
            <a:chOff x="2928" y="2208"/>
            <a:chExt cx="262" cy="262"/>
          </a:xfrm>
          <a:solidFill>
            <a:srgbClr val="568D11"/>
          </a:solidFill>
        </p:grpSpPr>
        <p:sp>
          <p:nvSpPr>
            <p:cNvPr id="56" name="Oval 37"/>
            <p:cNvSpPr>
              <a:spLocks noChangeArrowheads="1"/>
            </p:cNvSpPr>
            <p:nvPr/>
          </p:nvSpPr>
          <p:spPr bwMode="gray">
            <a:xfrm>
              <a:off x="2928" y="2208"/>
              <a:ext cx="262" cy="262"/>
            </a:xfrm>
            <a:prstGeom prst="ellipse">
              <a:avLst/>
            </a:prstGeom>
            <a:grpFill/>
            <a:ln w="12700">
              <a:solidFill>
                <a:srgbClr val="F8F8F8"/>
              </a:solidFill>
              <a:rou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sp>
          <p:nvSpPr>
            <p:cNvPr id="57" name="Oval 38"/>
            <p:cNvSpPr>
              <a:spLocks noChangeArrowheads="1"/>
            </p:cNvSpPr>
            <p:nvPr/>
          </p:nvSpPr>
          <p:spPr bwMode="gray">
            <a:xfrm>
              <a:off x="2949" y="2230"/>
              <a:ext cx="218" cy="218"/>
            </a:xfrm>
            <a:prstGeom prst="ellipse">
              <a:avLst/>
            </a:prstGeom>
            <a:grpFill/>
            <a:ln>
              <a:noFill/>
            </a:ln>
            <a:effectLst/>
            <a:extLst>
              <a:ext uri="{91240B29-F687-4F45-9708-019B960494DF}">
                <a14:hiddenLine xmlns="" xmlns:a14="http://schemas.microsoft.com/office/drawing/2010/main" w="12700">
                  <a:solidFill>
                    <a:srgbClr val="DDDDDD"/>
                  </a:solidFill>
                  <a:round/>
                </a14:hiddenLine>
              </a:ext>
              <a:ext uri="{AF507438-7753-43E0-B8FC-AC1667EBCBE1}">
                <a14:hiddenEffects xmln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anose="020B0503020204020204" pitchFamily="34" charset="-122"/>
              </a:endParaRPr>
            </a:p>
          </p:txBody>
        </p:sp>
      </p:gr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500"/>
                            </p:stCondLst>
                            <p:childTnLst>
                              <p:par>
                                <p:cTn id="17" presetID="31"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90"/>
                                          </p:val>
                                        </p:tav>
                                        <p:tav tm="100000">
                                          <p:val>
                                            <p:fltVal val="0"/>
                                          </p:val>
                                        </p:tav>
                                      </p:tavLst>
                                    </p:anim>
                                    <p:animEffect transition="in" filter="fade">
                                      <p:cBhvr>
                                        <p:cTn id="22" dur="500"/>
                                        <p:tgtEl>
                                          <p:spTgt spid="7"/>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750"/>
                                        <p:tgtEl>
                                          <p:spTgt spid="32"/>
                                        </p:tgtEl>
                                      </p:cBhvr>
                                    </p:animEffect>
                                    <p:anim calcmode="lin" valueType="num">
                                      <p:cBhvr>
                                        <p:cTn id="26" dur="750" fill="hold"/>
                                        <p:tgtEl>
                                          <p:spTgt spid="32"/>
                                        </p:tgtEl>
                                        <p:attrNameLst>
                                          <p:attrName>ppt_x</p:attrName>
                                        </p:attrNameLst>
                                      </p:cBhvr>
                                      <p:tavLst>
                                        <p:tav tm="0">
                                          <p:val>
                                            <p:strVal val="#ppt_x"/>
                                          </p:val>
                                        </p:tav>
                                        <p:tav tm="100000">
                                          <p:val>
                                            <p:strVal val="#ppt_x"/>
                                          </p:val>
                                        </p:tav>
                                      </p:tavLst>
                                    </p:anim>
                                    <p:anim calcmode="lin" valueType="num">
                                      <p:cBhvr>
                                        <p:cTn id="27" dur="75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par>
                                <p:cTn id="54" presetID="10" presetClass="entr" presetSubtype="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文本框 31"/>
          <p:cNvSpPr txBox="1"/>
          <p:nvPr/>
        </p:nvSpPr>
        <p:spPr>
          <a:xfrm>
            <a:off x="395536" y="843558"/>
            <a:ext cx="7776863" cy="3046988"/>
          </a:xfrm>
          <a:prstGeom prst="rect">
            <a:avLst/>
          </a:prstGeom>
          <a:noFill/>
        </p:spPr>
        <p:txBody>
          <a:bodyPr wrap="square" rtlCol="0">
            <a:spAutoFit/>
          </a:bodyPr>
          <a:lstStyle/>
          <a:p>
            <a:endParaRPr lang="en-US" altLang="zh-CN" sz="2400" b="1" dirty="0" smtClean="0"/>
          </a:p>
          <a:p>
            <a:endParaRPr lang="en-US" altLang="zh-CN" sz="2400" b="1" dirty="0" smtClean="0"/>
          </a:p>
          <a:p>
            <a:r>
              <a:rPr lang="en-US" altLang="zh-CN" sz="2400" b="1" dirty="0" smtClean="0"/>
              <a:t>         </a:t>
            </a:r>
            <a:r>
              <a:rPr lang="zh-CN" altLang="zh-CN" sz="2400" b="1" dirty="0" smtClean="0"/>
              <a:t>该</a:t>
            </a:r>
            <a:r>
              <a:rPr lang="zh-CN" altLang="zh-CN" sz="2400" b="1" dirty="0" smtClean="0"/>
              <a:t>温度传感系统采用</a:t>
            </a:r>
            <a:r>
              <a:rPr lang="en-US" altLang="zh-CN" sz="2400" b="1" dirty="0" smtClean="0"/>
              <a:t>DS18B20</a:t>
            </a:r>
            <a:r>
              <a:rPr lang="zh-CN" altLang="zh-CN" sz="2400" b="1" dirty="0" smtClean="0"/>
              <a:t>数字温度传感器</a:t>
            </a:r>
            <a:r>
              <a:rPr lang="zh-CN" altLang="zh-CN" sz="2400" b="1" dirty="0" smtClean="0"/>
              <a:t>，</a:t>
            </a:r>
            <a:r>
              <a:rPr lang="zh-CN" altLang="en-US" sz="2400" b="1" dirty="0" smtClean="0"/>
              <a:t>结合</a:t>
            </a:r>
            <a:r>
              <a:rPr lang="zh-CN" altLang="zh-CN" sz="2400" b="1" dirty="0" smtClean="0"/>
              <a:t>单片机</a:t>
            </a:r>
            <a:r>
              <a:rPr lang="zh-CN" altLang="zh-CN" sz="2400" b="1" dirty="0" smtClean="0"/>
              <a:t>的数字测温</a:t>
            </a:r>
            <a:r>
              <a:rPr lang="zh-CN" altLang="zh-CN" sz="2400" b="1" dirty="0" smtClean="0"/>
              <a:t>器</a:t>
            </a:r>
            <a:r>
              <a:rPr lang="zh-CN" altLang="en-US" sz="2400" b="1" dirty="0" smtClean="0"/>
              <a:t>为总体框架</a:t>
            </a:r>
            <a:r>
              <a:rPr lang="zh-CN" altLang="zh-CN" sz="2400" b="1" dirty="0" smtClean="0"/>
              <a:t>。</a:t>
            </a:r>
            <a:r>
              <a:rPr lang="zh-CN" altLang="zh-CN" sz="2400" b="1" dirty="0" smtClean="0"/>
              <a:t>这款温度计不同以往，因为它属于多功能的一款温度计，不仅包含有设置上下的报警温度功能，而且当你所设定的温度不在指定范围内，就会出现报警提示。实现温度显示在</a:t>
            </a:r>
            <a:r>
              <a:rPr lang="en-US" altLang="zh-CN" sz="2400" b="1" dirty="0" smtClean="0"/>
              <a:t>LED</a:t>
            </a:r>
            <a:r>
              <a:rPr lang="zh-CN" altLang="zh-CN" sz="2400" b="1" dirty="0" smtClean="0"/>
              <a:t>显示屏上，温度传感器选择的是</a:t>
            </a:r>
            <a:r>
              <a:rPr lang="en-US" altLang="zh-CN" sz="2400" b="1" dirty="0" smtClean="0"/>
              <a:t>DS18B20</a:t>
            </a:r>
            <a:r>
              <a:rPr lang="zh-CN" altLang="zh-CN" sz="2400" b="1" dirty="0" smtClean="0"/>
              <a:t>，单片机选择的是</a:t>
            </a:r>
            <a:r>
              <a:rPr lang="en-US" altLang="zh-CN" sz="2400" b="1" dirty="0" smtClean="0"/>
              <a:t>STC89C52</a:t>
            </a:r>
            <a:r>
              <a:rPr lang="zh-CN" altLang="en-US" sz="2400" b="1" dirty="0" smtClean="0"/>
              <a:t>。</a:t>
            </a:r>
            <a:endParaRPr lang="zh-CN" altLang="zh-CN" sz="2400" b="1" dirty="0"/>
          </a:p>
        </p:txBody>
      </p:sp>
      <p:grpSp>
        <p:nvGrpSpPr>
          <p:cNvPr id="37" name="组合 36"/>
          <p:cNvGrpSpPr/>
          <p:nvPr/>
        </p:nvGrpSpPr>
        <p:grpSpPr>
          <a:xfrm>
            <a:off x="-22031" y="101144"/>
            <a:ext cx="4228674" cy="521970"/>
            <a:chOff x="-252536" y="123369"/>
            <a:chExt cx="4228674" cy="521970"/>
          </a:xfrm>
        </p:grpSpPr>
        <p:sp>
          <p:nvSpPr>
            <p:cNvPr id="38" name="五边形 37"/>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77354" y="123369"/>
              <a:ext cx="3798784" cy="521970"/>
            </a:xfrm>
            <a:prstGeom prst="rect">
              <a:avLst/>
            </a:prstGeom>
            <a:noFill/>
          </p:spPr>
          <p:txBody>
            <a:bodyPr wrap="squar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项目简介</a:t>
              </a:r>
              <a:endParaRPr lang="zh-CN" altLang="en-US" sz="2800" b="1" dirty="0" smtClean="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clickPar">
                                  <p:stCondLst>
                                    <p:cond delay="0"/>
                                  </p:stCondLst>
                                  <p:childTnLst>
                                    <p:set>
                                      <p:cBhvr>
                                        <p:cTn id="6" dur="500"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7881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826282" y="2206550"/>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第二部分</a:t>
            </a:r>
          </a:p>
        </p:txBody>
      </p:sp>
      <p:grpSp>
        <p:nvGrpSpPr>
          <p:cNvPr id="12" name="组合 11"/>
          <p:cNvGrpSpPr/>
          <p:nvPr/>
        </p:nvGrpSpPr>
        <p:grpSpPr>
          <a:xfrm>
            <a:off x="3707904" y="1878785"/>
            <a:ext cx="6699949" cy="1121094"/>
            <a:chOff x="3762514" y="189685"/>
            <a:chExt cx="6699949" cy="1121094"/>
          </a:xfrm>
        </p:grpSpPr>
        <p:sp>
          <p:nvSpPr>
            <p:cNvPr id="4" name="TextBox 4"/>
            <p:cNvSpPr txBox="1"/>
            <p:nvPr/>
          </p:nvSpPr>
          <p:spPr>
            <a:xfrm>
              <a:off x="3762514" y="810642"/>
              <a:ext cx="5288948" cy="500137"/>
            </a:xfrm>
            <a:prstGeom prst="rect">
              <a:avLst/>
            </a:prstGeom>
            <a:noFill/>
          </p:spPr>
          <p:txBody>
            <a:bodyPr wrap="none" lIns="68580" tIns="34290" rIns="68580" bIns="34290" rtlCol="0">
              <a:spAutoFit/>
            </a:bodyPr>
            <a:lstStyle/>
            <a:p>
              <a:r>
                <a:rPr lang="en-US" altLang="zh-CN" sz="2800" b="1" dirty="0" smtClean="0">
                  <a:solidFill>
                    <a:srgbClr val="568D11"/>
                  </a:solidFill>
                  <a:latin typeface="Times New Roman" panose="02020603050405020304" charset="0"/>
                  <a:ea typeface="微软雅黑" panose="020B0503020204020204" pitchFamily="34" charset="-122"/>
                  <a:cs typeface="Times New Roman" panose="02020603050405020304" charset="0"/>
                </a:rPr>
                <a:t>System </a:t>
              </a:r>
              <a:r>
                <a:rPr lang="en-US" altLang="zh-CN" sz="2800" b="1" dirty="0" smtClean="0">
                  <a:solidFill>
                    <a:srgbClr val="568D11"/>
                  </a:solidFill>
                  <a:latin typeface="Times New Roman" panose="02020603050405020304" charset="0"/>
                  <a:ea typeface="微软雅黑" panose="020B0503020204020204" pitchFamily="34" charset="-122"/>
                  <a:cs typeface="Times New Roman" panose="02020603050405020304" charset="0"/>
                </a:rPr>
                <a:t>design ideas and solutions</a:t>
              </a:r>
              <a:endParaRPr lang="en-US" altLang="zh-CN" sz="2800" b="1" dirty="0">
                <a:solidFill>
                  <a:srgbClr val="568D11"/>
                </a:solidFill>
                <a:latin typeface="Times New Roman" panose="02020603050405020304" charset="0"/>
                <a:ea typeface="微软雅黑" panose="020B0503020204020204" pitchFamily="34" charset="-122"/>
                <a:cs typeface="Times New Roman" panose="02020603050405020304" charset="0"/>
              </a:endParaRPr>
            </a:p>
          </p:txBody>
        </p:sp>
        <p:sp>
          <p:nvSpPr>
            <p:cNvPr id="9" name="文本框 8"/>
            <p:cNvSpPr txBox="1"/>
            <p:nvPr/>
          </p:nvSpPr>
          <p:spPr>
            <a:xfrm>
              <a:off x="4050547" y="189685"/>
              <a:ext cx="6411916" cy="623248"/>
            </a:xfrm>
            <a:prstGeom prst="rect">
              <a:avLst/>
            </a:prstGeom>
            <a:noFill/>
          </p:spPr>
          <p:txBody>
            <a:bodyPr wrap="square" lIns="68580" tIns="34290" rIns="68580" bIns="34290" rtlCol="0">
              <a:spAutoFit/>
            </a:bodyPr>
            <a:lstStyle/>
            <a:p>
              <a:r>
                <a:rPr lang="zh-CN" altLang="zh-CN" sz="3600" dirty="0" smtClean="0">
                  <a:solidFill>
                    <a:schemeClr val="tx1">
                      <a:lumMod val="75000"/>
                      <a:lumOff val="25000"/>
                    </a:schemeClr>
                  </a:solidFill>
                  <a:latin typeface="微软雅黑" panose="020B0503020204020204" pitchFamily="34" charset="-122"/>
                  <a:ea typeface="微软雅黑" panose="020B0503020204020204" pitchFamily="34" charset="-122"/>
                </a:rPr>
                <a:t>系统</a:t>
              </a:r>
              <a:r>
                <a:rPr lang="x-none" altLang="zh-CN" sz="3600" dirty="0" smtClean="0">
                  <a:solidFill>
                    <a:schemeClr val="tx1">
                      <a:lumMod val="75000"/>
                      <a:lumOff val="25000"/>
                    </a:schemeClr>
                  </a:solidFill>
                  <a:latin typeface="微软雅黑" panose="020B0503020204020204" pitchFamily="34" charset="-122"/>
                  <a:ea typeface="微软雅黑" panose="020B0503020204020204" pitchFamily="34" charset="-122"/>
                </a:rPr>
                <a:t>设计思路和解决方案</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291597" y="1878183"/>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椭圆 1"/>
          <p:cNvSpPr/>
          <p:nvPr/>
        </p:nvSpPr>
        <p:spPr>
          <a:xfrm>
            <a:off x="304444" y="1390057"/>
            <a:ext cx="2363189" cy="2363189"/>
          </a:xfrm>
          <a:prstGeom prst="ellipse">
            <a:avLst/>
          </a:prstGeom>
          <a:solidFill>
            <a:srgbClr val="568D11"/>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189892" y="1275508"/>
            <a:ext cx="2592288" cy="2592288"/>
          </a:xfrm>
          <a:prstGeom prst="ellipse">
            <a:avLst/>
          </a:prstGeom>
          <a:noFill/>
          <a:ln cmpd="sng">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28437" y="1928660"/>
            <a:ext cx="914667" cy="1286251"/>
          </a:xfrm>
          <a:prstGeom prst="rect">
            <a:avLst/>
          </a:prstGeom>
        </p:spPr>
      </p:pic>
      <p:cxnSp>
        <p:nvCxnSpPr>
          <p:cNvPr id="5" name="直接连接符 4"/>
          <p:cNvCxnSpPr>
            <a:stCxn id="3" idx="0"/>
            <a:endCxn id="9" idx="2"/>
          </p:cNvCxnSpPr>
          <p:nvPr/>
        </p:nvCxnSpPr>
        <p:spPr>
          <a:xfrm>
            <a:off x="1486036" y="1275508"/>
            <a:ext cx="2654300" cy="14605"/>
          </a:xfrm>
          <a:prstGeom prst="line">
            <a:avLst/>
          </a:prstGeom>
          <a:ln>
            <a:solidFill>
              <a:srgbClr val="568D1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475656" y="3867894"/>
            <a:ext cx="2664296" cy="4446"/>
          </a:xfrm>
          <a:prstGeom prst="line">
            <a:avLst/>
          </a:prstGeom>
          <a:ln>
            <a:solidFill>
              <a:srgbClr val="568D1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140383" y="930072"/>
            <a:ext cx="720080" cy="720081"/>
            <a:chOff x="3995936" y="1495373"/>
            <a:chExt cx="720080" cy="720080"/>
          </a:xfrm>
        </p:grpSpPr>
        <p:sp>
          <p:nvSpPr>
            <p:cNvPr id="9" name="椭圆 8"/>
            <p:cNvSpPr/>
            <p:nvPr/>
          </p:nvSpPr>
          <p:spPr>
            <a:xfrm>
              <a:off x="3995936" y="1495373"/>
              <a:ext cx="720080" cy="720080"/>
            </a:xfrm>
            <a:prstGeom prst="ellipse">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0" name="TextBox 9"/>
            <p:cNvSpPr txBox="1"/>
            <p:nvPr/>
          </p:nvSpPr>
          <p:spPr>
            <a:xfrm>
              <a:off x="4061545" y="1624511"/>
              <a:ext cx="604653" cy="523219"/>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033958" y="3667022"/>
            <a:ext cx="720080" cy="720080"/>
            <a:chOff x="3995936" y="2786571"/>
            <a:chExt cx="720080" cy="720080"/>
          </a:xfrm>
        </p:grpSpPr>
        <p:sp>
          <p:nvSpPr>
            <p:cNvPr id="12" name="椭圆 11"/>
            <p:cNvSpPr/>
            <p:nvPr/>
          </p:nvSpPr>
          <p:spPr>
            <a:xfrm>
              <a:off x="3995936" y="2786571"/>
              <a:ext cx="720080" cy="720080"/>
            </a:xfrm>
            <a:prstGeom prst="ellipse">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TextBox 12"/>
            <p:cNvSpPr txBox="1"/>
            <p:nvPr/>
          </p:nvSpPr>
          <p:spPr>
            <a:xfrm>
              <a:off x="4061543" y="2920654"/>
              <a:ext cx="604653" cy="523220"/>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7" name="TextBox 16"/>
          <p:cNvSpPr txBox="1"/>
          <p:nvPr/>
        </p:nvSpPr>
        <p:spPr bwMode="auto">
          <a:xfrm>
            <a:off x="4783455" y="1059180"/>
            <a:ext cx="4291965" cy="1815882"/>
          </a:xfrm>
          <a:prstGeom prst="rect">
            <a:avLst/>
          </a:prstGeom>
          <a:noFill/>
        </p:spPr>
        <p:txBody>
          <a:bodyPr wrap="square">
            <a:spAutoFit/>
          </a:bodyPr>
          <a:lstStyle/>
          <a:p>
            <a:r>
              <a:rPr lang="zh-CN" altLang="zh-CN" sz="1400" b="1" dirty="0" smtClean="0"/>
              <a:t>在测量显示电路中，</a:t>
            </a:r>
            <a:r>
              <a:rPr lang="zh-CN" altLang="en-US" sz="1400" b="1" dirty="0" smtClean="0"/>
              <a:t>可以</a:t>
            </a:r>
            <a:r>
              <a:rPr lang="zh-CN" altLang="zh-CN" sz="1400" b="1" dirty="0" smtClean="0"/>
              <a:t>使用</a:t>
            </a:r>
            <a:r>
              <a:rPr lang="zh-CN" altLang="zh-CN" sz="1400" b="1" dirty="0" smtClean="0"/>
              <a:t>热敏电阻等相关器件来达到温度传感的</a:t>
            </a:r>
            <a:r>
              <a:rPr lang="zh-CN" altLang="zh-CN" sz="1400" b="1" dirty="0" smtClean="0"/>
              <a:t>目标</a:t>
            </a:r>
            <a:r>
              <a:rPr lang="zh-CN" altLang="en-US" sz="1400" b="1" dirty="0" smtClean="0"/>
              <a:t>，</a:t>
            </a:r>
            <a:r>
              <a:rPr lang="zh-CN" altLang="zh-CN" sz="1400" b="1" dirty="0" smtClean="0"/>
              <a:t>我们可以</a:t>
            </a:r>
            <a:r>
              <a:rPr lang="zh-CN" altLang="zh-CN" sz="1400" b="1" dirty="0" smtClean="0"/>
              <a:t>显示出被测温度的大小</a:t>
            </a:r>
            <a:r>
              <a:rPr lang="zh-CN" altLang="zh-CN" sz="1400" b="1" dirty="0" smtClean="0"/>
              <a:t>。</a:t>
            </a:r>
            <a:r>
              <a:rPr lang="zh-CN" altLang="en-US" sz="1400" b="1" dirty="0" smtClean="0"/>
              <a:t>但是</a:t>
            </a:r>
            <a:r>
              <a:rPr lang="zh-CN" altLang="zh-CN" sz="1400" b="1" dirty="0" smtClean="0"/>
              <a:t>热敏电阻</a:t>
            </a:r>
            <a:r>
              <a:rPr lang="zh-CN" altLang="zh-CN" sz="1400" b="1" dirty="0" smtClean="0"/>
              <a:t>组在采集到随着温度变化而导致电压或者电流时候，会将其转换为</a:t>
            </a:r>
            <a:r>
              <a:rPr lang="en-US" altLang="zh-CN" sz="1400" b="1" dirty="0" smtClean="0"/>
              <a:t>A/D</a:t>
            </a:r>
            <a:r>
              <a:rPr lang="zh-CN" altLang="zh-CN" sz="1400" b="1" dirty="0" smtClean="0"/>
              <a:t>，由于</a:t>
            </a:r>
            <a:r>
              <a:rPr lang="zh-CN" altLang="zh-CN" sz="1400" b="1" dirty="0" smtClean="0"/>
              <a:t>此方案需要使用电阻来计算温度</a:t>
            </a:r>
            <a:r>
              <a:rPr lang="zh-CN" altLang="zh-CN" sz="1400" b="1" dirty="0" smtClean="0"/>
              <a:t>，转换</a:t>
            </a:r>
            <a:r>
              <a:rPr lang="zh-CN" altLang="zh-CN" sz="1400" b="1" dirty="0" smtClean="0"/>
              <a:t>电压</a:t>
            </a:r>
            <a:r>
              <a:rPr lang="zh-CN" altLang="zh-CN" sz="1400" b="1" dirty="0" smtClean="0"/>
              <a:t>电流</a:t>
            </a:r>
            <a:r>
              <a:rPr lang="zh-CN" altLang="en-US" sz="1400" b="1" dirty="0" smtClean="0"/>
              <a:t>的</a:t>
            </a:r>
            <a:r>
              <a:rPr lang="zh-CN" altLang="zh-CN" sz="1400" b="1" dirty="0" smtClean="0"/>
              <a:t>过程中会</a:t>
            </a:r>
            <a:r>
              <a:rPr lang="zh-CN" altLang="zh-CN" sz="1400" b="1" dirty="0" smtClean="0"/>
              <a:t>受到很多因素的影响。而使用电阻的变化来计算出温度的大小是很困难的，另外，在采集放大信号的时候，组件也很容易收到温度的影响而带来很大的</a:t>
            </a:r>
            <a:r>
              <a:rPr lang="zh-CN" altLang="zh-CN" sz="1400" b="1" dirty="0" smtClean="0"/>
              <a:t>误差</a:t>
            </a:r>
            <a:r>
              <a:rPr lang="zh-CN" altLang="en-US" sz="1400" b="1" dirty="0" smtClean="0"/>
              <a:t>。</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bwMode="auto">
          <a:xfrm>
            <a:off x="4644008" y="3112175"/>
            <a:ext cx="4347210" cy="1600438"/>
          </a:xfrm>
          <a:prstGeom prst="rect">
            <a:avLst/>
          </a:prstGeom>
          <a:noFill/>
        </p:spPr>
        <p:txBody>
          <a:bodyPr wrap="square">
            <a:spAutoFit/>
          </a:bodyPr>
          <a:lstStyle/>
          <a:p>
            <a:endParaRPr lang="en-US" altLang="zh-CN" sz="1400" b="1" dirty="0" smtClean="0"/>
          </a:p>
          <a:p>
            <a:r>
              <a:rPr lang="zh-CN" altLang="zh-CN" sz="1400" b="1" dirty="0" smtClean="0"/>
              <a:t>选择</a:t>
            </a:r>
            <a:r>
              <a:rPr lang="en-US" altLang="zh-CN" sz="1400" b="1" dirty="0" smtClean="0"/>
              <a:t>DS18B20</a:t>
            </a:r>
            <a:r>
              <a:rPr lang="zh-CN" altLang="zh-CN" sz="1400" b="1" dirty="0" smtClean="0"/>
              <a:t>温度传感器</a:t>
            </a:r>
            <a:r>
              <a:rPr lang="zh-CN" altLang="en-US" sz="1400" b="1" dirty="0" smtClean="0"/>
              <a:t>，</a:t>
            </a:r>
            <a:r>
              <a:rPr lang="zh-CN" altLang="zh-CN" sz="1400" b="1" dirty="0" smtClean="0"/>
              <a:t>对</a:t>
            </a:r>
            <a:r>
              <a:rPr lang="zh-CN" altLang="zh-CN" sz="1400" b="1" dirty="0" smtClean="0"/>
              <a:t>传感器传递的测量温度的值进行读取操作，使得操作更加的方便，直观。而且电路的实现非常简单，最重要的是精度很高。软件结合硬件一起实现这款温度传感器，并且使用单片机作为程序的接口，当功能发生变化时候，也具有更好的可</a:t>
            </a:r>
            <a:r>
              <a:rPr lang="zh-CN" altLang="zh-CN" sz="1400" b="1" dirty="0" smtClean="0"/>
              <a:t>扩展性</a:t>
            </a:r>
            <a:r>
              <a:rPr lang="zh-CN" altLang="en-US" sz="1400" b="1" dirty="0" smtClean="0"/>
              <a:t>。</a:t>
            </a:r>
            <a:endParaRPr lang="zh-CN" altLang="en-US" sz="1400" b="1" dirty="0"/>
          </a:p>
        </p:txBody>
      </p:sp>
      <p:sp>
        <p:nvSpPr>
          <p:cNvPr id="20" name="矩形 19"/>
          <p:cNvSpPr/>
          <p:nvPr/>
        </p:nvSpPr>
        <p:spPr bwMode="auto">
          <a:xfrm>
            <a:off x="4644008" y="2859782"/>
            <a:ext cx="2020887" cy="460375"/>
          </a:xfrm>
          <a:prstGeom prst="rect">
            <a:avLst/>
          </a:prstGeom>
        </p:spPr>
        <p:txBody>
          <a:bodyPr>
            <a:spAutoFit/>
          </a:bodyPr>
          <a:lstStyle/>
          <a:p>
            <a:pPr>
              <a:defRPr/>
            </a:pPr>
            <a:r>
              <a:rPr lang="zh-CN" altLang="en-US" sz="24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方案二</a:t>
            </a:r>
            <a:endParaRPr lang="zh-CN" altLang="en-US" sz="24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7" name="矩形 36"/>
          <p:cNvSpPr/>
          <p:nvPr/>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成果形式</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 name="矩形 38"/>
          <p:cNvSpPr/>
          <p:nvPr/>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0" name="矩形 39"/>
          <p:cNvSpPr/>
          <p:nvPr/>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1" name="矩形 40"/>
          <p:cNvSpPr/>
          <p:nvPr/>
        </p:nvSpPr>
        <p:spPr>
          <a:xfrm>
            <a:off x="7861977"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2" name="矩形 41"/>
          <p:cNvSpPr/>
          <p:nvPr/>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3" name="矩形 42"/>
          <p:cNvSpPr/>
          <p:nvPr/>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6952" y="78284"/>
            <a:ext cx="4660959" cy="523220"/>
            <a:chOff x="-252536" y="123369"/>
            <a:chExt cx="4157554" cy="523220"/>
          </a:xfrm>
        </p:grpSpPr>
        <p:sp>
          <p:nvSpPr>
            <p:cNvPr id="31" name="五边形 30"/>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106234" y="123369"/>
              <a:ext cx="3798784" cy="523220"/>
            </a:xfrm>
            <a:prstGeom prst="rect">
              <a:avLst/>
            </a:prstGeom>
            <a:noFill/>
          </p:spPr>
          <p:txBody>
            <a:bodyPr wrap="square" rtlCol="0">
              <a:spAutoFit/>
            </a:bodyPr>
            <a:lstStyle/>
            <a:p>
              <a:r>
                <a:rPr lang="x-none" altLang="zh-CN" sz="2800" b="1" dirty="0" smtClean="0">
                  <a:latin typeface="微软雅黑" panose="020B0503020204020204" pitchFamily="34" charset="-122"/>
                  <a:ea typeface="微软雅黑" panose="020B0503020204020204" pitchFamily="34" charset="-122"/>
                </a:rPr>
                <a:t>设计思路和解决方案</a:t>
              </a:r>
              <a:endParaRPr lang="zh-CN" altLang="en-US" sz="2800" b="1" dirty="0" smtClean="0">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4783455" y="695325"/>
            <a:ext cx="2932430" cy="460375"/>
          </a:xfrm>
          <a:prstGeom prst="rect">
            <a:avLst/>
          </a:prstGeom>
          <a:noFill/>
        </p:spPr>
        <p:txBody>
          <a:bodyPr wrap="square" rtlCol="0">
            <a:spAutoFit/>
          </a:bodyPr>
          <a:lstStyle/>
          <a:p>
            <a:r>
              <a:rPr lang="zh-CN" altLang="en-US" sz="24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方案一</a:t>
            </a:r>
            <a:endPar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 calcmode="lin" valueType="num">
                                      <p:cBhvr additive="base">
                                        <p:cTn id="29"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4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p:cNvSpPr txBox="1"/>
          <p:nvPr/>
        </p:nvSpPr>
        <p:spPr>
          <a:xfrm>
            <a:off x="2927831" y="3553179"/>
            <a:ext cx="1056700"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对比一：</a:t>
            </a:r>
            <a:r>
              <a:rPr lang="en-US" altLang="zh-CN" sz="1100" dirty="0" smtClean="0">
                <a:solidFill>
                  <a:schemeClr val="bg1"/>
                </a:solidFill>
                <a:latin typeface="微软雅黑" panose="020B0503020204020204" pitchFamily="34" charset="-122"/>
                <a:ea typeface="微软雅黑" panose="020B0503020204020204" pitchFamily="34" charset="-122"/>
              </a:rPr>
              <a:t>56</a:t>
            </a:r>
            <a:r>
              <a:rPr lang="zh-CN" altLang="en-US" sz="1100" dirty="0" smtClean="0">
                <a:solidFill>
                  <a:schemeClr val="bg1"/>
                </a:solidFill>
                <a:latin typeface="微软雅黑" panose="020B0503020204020204" pitchFamily="34" charset="-122"/>
                <a:ea typeface="微软雅黑" panose="020B0503020204020204" pitchFamily="34" charset="-122"/>
              </a:rPr>
              <a:t>％</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2769716" y="4044029"/>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对比二：</a:t>
            </a:r>
            <a:r>
              <a:rPr lang="en-US" altLang="zh-CN" sz="1100" dirty="0" smtClean="0">
                <a:solidFill>
                  <a:schemeClr val="bg1"/>
                </a:solidFill>
                <a:latin typeface="微软雅黑" panose="020B0503020204020204" pitchFamily="34" charset="-122"/>
                <a:ea typeface="微软雅黑" panose="020B0503020204020204" pitchFamily="34" charset="-122"/>
              </a:rPr>
              <a:t>820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769716" y="4470380"/>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对比三：</a:t>
            </a:r>
            <a:r>
              <a:rPr lang="en-US" altLang="zh-CN" sz="1100" dirty="0" smtClean="0">
                <a:solidFill>
                  <a:schemeClr val="bg1"/>
                </a:solidFill>
                <a:latin typeface="微软雅黑" panose="020B0503020204020204" pitchFamily="34" charset="-122"/>
                <a:ea typeface="微软雅黑" panose="020B0503020204020204" pitchFamily="34" charset="-122"/>
              </a:rPr>
              <a:t>640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4745477" y="2988020"/>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对比二：</a:t>
            </a:r>
            <a:r>
              <a:rPr lang="en-US" altLang="zh-CN" sz="1100" dirty="0" smtClean="0">
                <a:solidFill>
                  <a:schemeClr val="bg1"/>
                </a:solidFill>
                <a:latin typeface="微软雅黑" panose="020B0503020204020204" pitchFamily="34" charset="-122"/>
                <a:ea typeface="微软雅黑" panose="020B0503020204020204" pitchFamily="34" charset="-122"/>
              </a:rPr>
              <a:t>820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4757550" y="3414371"/>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对比三：</a:t>
            </a:r>
            <a:r>
              <a:rPr lang="en-US" altLang="zh-CN" sz="1100" dirty="0" smtClean="0">
                <a:solidFill>
                  <a:schemeClr val="bg1"/>
                </a:solidFill>
                <a:latin typeface="微软雅黑" panose="020B0503020204020204" pitchFamily="34" charset="-122"/>
                <a:ea typeface="微软雅黑" panose="020B0503020204020204" pitchFamily="34" charset="-122"/>
              </a:rPr>
              <a:t>640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8221" y="90458"/>
            <a:ext cx="4158824" cy="504056"/>
            <a:chOff x="-252536" y="123478"/>
            <a:chExt cx="4158824" cy="504056"/>
          </a:xfrm>
        </p:grpSpPr>
        <p:sp>
          <p:nvSpPr>
            <p:cNvPr id="24" name="五边形 23"/>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7504" y="151944"/>
              <a:ext cx="3798784" cy="460375"/>
            </a:xfrm>
            <a:prstGeom prst="rect">
              <a:avLst/>
            </a:prstGeom>
            <a:noFill/>
          </p:spPr>
          <p:txBody>
            <a:bodyPr wrap="square" rtlCol="0">
              <a:spAutoFit/>
            </a:bodyPr>
            <a:lstStyle/>
            <a:p>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196215" y="118745"/>
            <a:ext cx="2972435" cy="52197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选择方案原因</a:t>
            </a:r>
            <a:endParaRPr lang="zh-CN" altLang="en-US" sz="2800" b="1" dirty="0">
              <a:latin typeface="微软雅黑" panose="020B0503020204020204" pitchFamily="34" charset="-122"/>
              <a:ea typeface="微软雅黑" panose="020B0503020204020204" pitchFamily="34" charset="-122"/>
            </a:endParaRPr>
          </a:p>
        </p:txBody>
      </p:sp>
      <p:sp>
        <p:nvSpPr>
          <p:cNvPr id="21" name="椭圆 20"/>
          <p:cNvSpPr/>
          <p:nvPr/>
        </p:nvSpPr>
        <p:spPr>
          <a:xfrm>
            <a:off x="189892" y="1275508"/>
            <a:ext cx="2592288" cy="2592288"/>
          </a:xfrm>
          <a:prstGeom prst="ellipse">
            <a:avLst/>
          </a:prstGeom>
          <a:noFill/>
          <a:ln cmpd="sng">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椭圆 21"/>
          <p:cNvSpPr/>
          <p:nvPr/>
        </p:nvSpPr>
        <p:spPr>
          <a:xfrm>
            <a:off x="304444" y="1390057"/>
            <a:ext cx="2363189" cy="2363189"/>
          </a:xfrm>
          <a:prstGeom prst="ellipse">
            <a:avLst/>
          </a:prstGeom>
          <a:solidFill>
            <a:srgbClr val="568D11"/>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28437" y="1928660"/>
            <a:ext cx="914667" cy="1286251"/>
          </a:xfrm>
          <a:prstGeom prst="rect">
            <a:avLst/>
          </a:prstGeom>
        </p:spPr>
      </p:pic>
      <p:grpSp>
        <p:nvGrpSpPr>
          <p:cNvPr id="35" name="组合 34"/>
          <p:cNvGrpSpPr/>
          <p:nvPr/>
        </p:nvGrpSpPr>
        <p:grpSpPr>
          <a:xfrm>
            <a:off x="3707904" y="2183154"/>
            <a:ext cx="1509354" cy="892651"/>
            <a:chOff x="3995936" y="4087662"/>
            <a:chExt cx="1053380" cy="720080"/>
          </a:xfrm>
        </p:grpSpPr>
        <p:sp>
          <p:nvSpPr>
            <p:cNvPr id="36" name="椭圆 35"/>
            <p:cNvSpPr/>
            <p:nvPr/>
          </p:nvSpPr>
          <p:spPr>
            <a:xfrm>
              <a:off x="3995936" y="4087662"/>
              <a:ext cx="720080" cy="720080"/>
            </a:xfrm>
            <a:prstGeom prst="ellipse">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7" name="TextBox 15"/>
            <p:cNvSpPr txBox="1"/>
            <p:nvPr/>
          </p:nvSpPr>
          <p:spPr>
            <a:xfrm>
              <a:off x="4061545" y="4216800"/>
              <a:ext cx="987771" cy="523220"/>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Final</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cxnSp>
        <p:nvCxnSpPr>
          <p:cNvPr id="38" name="直接连接符 37"/>
          <p:cNvCxnSpPr/>
          <p:nvPr/>
        </p:nvCxnSpPr>
        <p:spPr>
          <a:xfrm>
            <a:off x="2555776" y="2571750"/>
            <a:ext cx="1910715" cy="1905"/>
          </a:xfrm>
          <a:prstGeom prst="line">
            <a:avLst/>
          </a:prstGeom>
          <a:ln>
            <a:solidFill>
              <a:srgbClr val="568D1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860032" y="1491630"/>
            <a:ext cx="3905885" cy="460375"/>
          </a:xfrm>
          <a:prstGeom prst="rect">
            <a:avLst/>
          </a:prstGeom>
          <a:noFill/>
        </p:spPr>
        <p:txBody>
          <a:bodyPr wrap="square" rtlCol="0">
            <a:spAutoFit/>
          </a:bodyPr>
          <a:lstStyle/>
          <a:p>
            <a:r>
              <a:rPr lang="zh-CN" altLang="en-US" sz="2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选择</a:t>
            </a:r>
            <a:r>
              <a:rPr lang="zh-CN" altLang="en-US" sz="24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方案二</a:t>
            </a:r>
            <a:endPar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2" name="文本框 41"/>
          <p:cNvSpPr txBox="1"/>
          <p:nvPr/>
        </p:nvSpPr>
        <p:spPr>
          <a:xfrm>
            <a:off x="4779645" y="1995686"/>
            <a:ext cx="4364355" cy="2554545"/>
          </a:xfrm>
          <a:prstGeom prst="rect">
            <a:avLst/>
          </a:prstGeom>
          <a:noFill/>
        </p:spPr>
        <p:txBody>
          <a:bodyPr wrap="square" rtlCol="0">
            <a:spAutoFit/>
          </a:bodyPr>
          <a:lstStyle/>
          <a:p>
            <a:r>
              <a:rPr lang="zh-CN" altLang="zh-CN" sz="2000" b="1" dirty="0" smtClean="0"/>
              <a:t>这个系统在电路的设计中十分的简单，占用的体积也是十分的轻快的特点以外，还具有温度控制总线可以连接多个其他设备，这样就可以有低电压功耗的效果</a:t>
            </a:r>
            <a:r>
              <a:rPr lang="en-US" altLang="zh-CN" sz="2000" b="1" baseline="30000" dirty="0" smtClean="0"/>
              <a:t>[4]</a:t>
            </a:r>
            <a:r>
              <a:rPr lang="zh-CN" altLang="zh-CN" sz="2000" b="1" dirty="0" smtClean="0"/>
              <a:t>。使用非常的方便快捷，适用于各种各样的恶劣环境中，而且对于现场检测温温度有很好的可扩展性。</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750"/>
                                        <p:tgtEl>
                                          <p:spTgt spid="26"/>
                                        </p:tgtEl>
                                      </p:cBhvr>
                                    </p:animEffect>
                                    <p:anim calcmode="lin" valueType="num">
                                      <p:cBhvr>
                                        <p:cTn id="24" dur="750" fill="hold"/>
                                        <p:tgtEl>
                                          <p:spTgt spid="26"/>
                                        </p:tgtEl>
                                        <p:attrNameLst>
                                          <p:attrName>ppt_x</p:attrName>
                                        </p:attrNameLst>
                                      </p:cBhvr>
                                      <p:tavLst>
                                        <p:tav tm="0">
                                          <p:val>
                                            <p:strVal val="#ppt_x"/>
                                          </p:val>
                                        </p:tav>
                                        <p:tav tm="100000">
                                          <p:val>
                                            <p:strVal val="#ppt_x"/>
                                          </p:val>
                                        </p:tav>
                                      </p:tavLst>
                                    </p:anim>
                                    <p:anim calcmode="lin" valueType="num">
                                      <p:cBhvr>
                                        <p:cTn id="25" dur="7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4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1">
                                            <p:txEl>
                                              <p:pRg st="0" end="0"/>
                                            </p:txEl>
                                          </p:spTgt>
                                        </p:tgtEl>
                                        <p:attrNameLst>
                                          <p:attrName>style.visibility</p:attrName>
                                        </p:attrNameLst>
                                      </p:cBhvr>
                                      <p:to>
                                        <p:strVal val="visible"/>
                                      </p:to>
                                    </p:set>
                                    <p:anim calcmode="lin" valueType="num">
                                      <p:cBhvr additive="base">
                                        <p:cTn id="39"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2">
                                            <p:txEl>
                                              <p:pRg st="0" end="0"/>
                                            </p:txEl>
                                          </p:spTgt>
                                        </p:tgtEl>
                                        <p:attrNameLst>
                                          <p:attrName>style.visibility</p:attrName>
                                        </p:attrNameLst>
                                      </p:cBhvr>
                                      <p:to>
                                        <p:strVal val="visible"/>
                                      </p:to>
                                    </p:set>
                                    <p:animEffect transition="in" filter="wipe(down)">
                                      <p:cBhvr>
                                        <p:cTn id="45" dur="500"/>
                                        <p:tgtEl>
                                          <p:spTgt spid="42">
                                            <p:txEl>
                                              <p:pRg st="0" end="0"/>
                                            </p:txEl>
                                          </p:spTgt>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right)">
                                      <p:cBhvr>
                                        <p:cTn id="48" dur="500"/>
                                        <p:tgtEl>
                                          <p:spTgt spid="11"/>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right)">
                                      <p:cBhvr>
                                        <p:cTn id="51" dur="500"/>
                                        <p:tgtEl>
                                          <p:spTgt spid="12"/>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right)">
                                      <p:cBhvr>
                                        <p:cTn id="54" dur="500"/>
                                        <p:tgtEl>
                                          <p:spTgt spid="1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8" grpId="0"/>
      <p:bldP spid="19" grpId="0"/>
      <p:bldP spid="21" grpId="0" bldLvl="0" animBg="1"/>
      <p:bldP spid="2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7881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826282" y="2206550"/>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第三部分</a:t>
            </a:r>
          </a:p>
        </p:txBody>
      </p:sp>
      <p:grpSp>
        <p:nvGrpSpPr>
          <p:cNvPr id="12" name="组合 11"/>
          <p:cNvGrpSpPr/>
          <p:nvPr/>
        </p:nvGrpSpPr>
        <p:grpSpPr>
          <a:xfrm>
            <a:off x="4139952" y="1923678"/>
            <a:ext cx="4755148" cy="928924"/>
            <a:chOff x="4194562" y="234578"/>
            <a:chExt cx="4755148" cy="928924"/>
          </a:xfrm>
        </p:grpSpPr>
        <p:sp>
          <p:nvSpPr>
            <p:cNvPr id="4" name="TextBox 4"/>
            <p:cNvSpPr txBox="1"/>
            <p:nvPr/>
          </p:nvSpPr>
          <p:spPr>
            <a:xfrm>
              <a:off x="4206230" y="817253"/>
              <a:ext cx="4584268" cy="346249"/>
            </a:xfrm>
            <a:prstGeom prst="rect">
              <a:avLst/>
            </a:prstGeom>
            <a:noFill/>
          </p:spPr>
          <p:txBody>
            <a:bodyPr wrap="none" lIns="68580" tIns="34290" rIns="68580" bIns="34290" rtlCol="0">
              <a:spAutoFit/>
            </a:bodyPr>
            <a:lstStyle/>
            <a:p>
              <a:r>
                <a:rPr lang="en-US" altLang="zh-CN" b="1" dirty="0" smtClean="0">
                  <a:solidFill>
                    <a:srgbClr val="568D11"/>
                  </a:solidFill>
                  <a:latin typeface="Times New Roman" panose="02020603050405020304" charset="0"/>
                  <a:ea typeface="微软雅黑" panose="020B0503020204020204" pitchFamily="34" charset="-122"/>
                  <a:cs typeface="Times New Roman" panose="02020603050405020304" charset="0"/>
                </a:rPr>
                <a:t>System hardware </a:t>
              </a:r>
              <a:r>
                <a:rPr lang="en-US" altLang="zh-CN" b="1" dirty="0" smtClean="0">
                  <a:solidFill>
                    <a:srgbClr val="568D11"/>
                  </a:solidFill>
                  <a:latin typeface="Times New Roman" panose="02020603050405020304" charset="0"/>
                  <a:ea typeface="微软雅黑" panose="020B0503020204020204" pitchFamily="34" charset="-122"/>
                  <a:cs typeface="Times New Roman" panose="02020603050405020304" charset="0"/>
                </a:rPr>
                <a:t>design and implementation</a:t>
              </a:r>
              <a:endParaRPr lang="en-US" altLang="zh-CN" b="1" dirty="0">
                <a:solidFill>
                  <a:srgbClr val="568D11"/>
                </a:solidFill>
                <a:latin typeface="Times New Roman" panose="02020603050405020304" charset="0"/>
                <a:ea typeface="微软雅黑" panose="020B0503020204020204" pitchFamily="34" charset="-122"/>
                <a:cs typeface="Times New Roman" panose="02020603050405020304" charset="0"/>
              </a:endParaRPr>
            </a:p>
          </p:txBody>
        </p:sp>
        <p:sp>
          <p:nvSpPr>
            <p:cNvPr id="9" name="文本框 8"/>
            <p:cNvSpPr txBox="1"/>
            <p:nvPr/>
          </p:nvSpPr>
          <p:spPr>
            <a:xfrm>
              <a:off x="4194562" y="234578"/>
              <a:ext cx="4755148" cy="684803"/>
            </a:xfrm>
            <a:prstGeom prst="rect">
              <a:avLst/>
            </a:prstGeom>
            <a:noFill/>
          </p:spPr>
          <p:txBody>
            <a:bodyPr wrap="none" lIns="68580" tIns="34290" rIns="68580" bIns="34290" rtlCol="0">
              <a:spAutoFit/>
            </a:bodyPr>
            <a:lstStyle/>
            <a:p>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系统硬件设计与实现</a:t>
              </a:r>
              <a:endPar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291597" y="1878183"/>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1"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绿色清新毕业论文"/>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1134</Words>
  <Application>Microsoft Office PowerPoint</Application>
  <PresentationFormat>全屏显示(16:9)</PresentationFormat>
  <Paragraphs>93</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微软用户</cp:lastModifiedBy>
  <cp:revision>89</cp:revision>
  <dcterms:created xsi:type="dcterms:W3CDTF">2019-05-23T14:28:00Z</dcterms:created>
  <dcterms:modified xsi:type="dcterms:W3CDTF">2019-05-28T01:27:25Z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