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74" r:id="rId6"/>
    <p:sldId id="263" r:id="rId7"/>
    <p:sldId id="265" r:id="rId8"/>
    <p:sldId id="259" r:id="rId9"/>
    <p:sldId id="262" r:id="rId10"/>
    <p:sldId id="260" r:id="rId11"/>
    <p:sldId id="261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3" autoAdjust="0"/>
    <p:restoredTop sz="94424" autoAdjust="0"/>
  </p:normalViewPr>
  <p:slideViewPr>
    <p:cSldViewPr snapToGrid="0" showGuides="1">
      <p:cViewPr varScale="1">
        <p:scale>
          <a:sx n="66" d="100"/>
          <a:sy n="66" d="100"/>
        </p:scale>
        <p:origin x="840" y="102"/>
      </p:cViewPr>
      <p:guideLst>
        <p:guide orient="horz" pos="213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018BF-255B-43DA-8C9D-00FE9D8F8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89C2F-8803-49C0-9F83-0D8ED2656C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89C2F-8803-49C0-9F83-0D8ED2656C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89C2F-8803-49C0-9F83-0D8ED2656C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89C2F-8803-49C0-9F83-0D8ED2656C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89C2F-8803-49C0-9F83-0D8ED2656C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89C2F-8803-49C0-9F83-0D8ED2656C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89C2F-8803-49C0-9F83-0D8ED2656C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89C2F-8803-49C0-9F83-0D8ED2656C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89C2F-8803-49C0-9F83-0D8ED2656C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89C2F-8803-49C0-9F83-0D8ED2656C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89C2F-8803-49C0-9F83-0D8ED2656C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://api.openweathermap.org/data/2.5/forecast?q=zhengzhou,cn&amp;mode=json&amp;lang=zh_cn&amp;&amp;APPID=6a67ed641c0fda8b69715c43518b6996&amp;units=metric" TargetMode="Externa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3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slide" Target="slide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slide" Target="slide5.xml"/><Relationship Id="rId2" Type="http://schemas.openxmlformats.org/officeDocument/2006/relationships/image" Target="../media/image8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hyperlink" Target="dist/quanqiutianqi.exe" TargetMode="Externa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58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98443" y="1885949"/>
            <a:ext cx="9944100" cy="30861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1469918" y="2328861"/>
            <a:ext cx="9201150" cy="2200275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" name="文本占位符 6"/>
          <p:cNvSpPr txBox="1"/>
          <p:nvPr/>
        </p:nvSpPr>
        <p:spPr>
          <a:xfrm>
            <a:off x="1470025" y="2686685"/>
            <a:ext cx="9201150" cy="166179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ym typeface="+mn-ea"/>
              </a:rPr>
              <a:t>天气查询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                             </a:t>
            </a:r>
            <a:r>
              <a:rPr lang="en-US" altLang="zh-CN" sz="2000" dirty="0" smtClean="0">
                <a:sym typeface="+mn-ea"/>
              </a:rPr>
              <a:t>-------</a:t>
            </a:r>
            <a:r>
              <a:rPr lang="zh-CN" altLang="en-US" sz="2000" dirty="0" smtClean="0">
                <a:sym typeface="+mn-ea"/>
              </a:rPr>
              <a:t>六组肖艳</a:t>
            </a:r>
            <a:endParaRPr lang="zh-CN" altLang="en-US" sz="2000" dirty="0" smtClean="0"/>
          </a:p>
        </p:txBody>
      </p:sp>
      <p:pic>
        <p:nvPicPr>
          <p:cNvPr id="6" name="纯音乐 - 西海岸 - 纯音乐版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266" y="145143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58"/>
          <a:stretch>
            <a:fillRect/>
          </a:stretch>
        </p:blipFill>
        <p:spPr>
          <a:xfrm>
            <a:off x="0" y="-149291"/>
            <a:ext cx="12192000" cy="6858001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1585278" y="-149290"/>
            <a:ext cx="14163674" cy="6858001"/>
          </a:xfrm>
          <a:custGeom>
            <a:avLst/>
            <a:gdLst>
              <a:gd name="connsiteX0" fmla="*/ 8067674 w 14163674"/>
              <a:gd name="connsiteY0" fmla="*/ 2239475 h 6858001"/>
              <a:gd name="connsiteX1" fmla="*/ 9257200 w 14163674"/>
              <a:gd name="connsiteY1" fmla="*/ 3429001 h 6858001"/>
              <a:gd name="connsiteX2" fmla="*/ 8067674 w 14163674"/>
              <a:gd name="connsiteY2" fmla="*/ 4618527 h 6858001"/>
              <a:gd name="connsiteX3" fmla="*/ 6878148 w 14163674"/>
              <a:gd name="connsiteY3" fmla="*/ 3429001 h 6858001"/>
              <a:gd name="connsiteX4" fmla="*/ 8067674 w 14163674"/>
              <a:gd name="connsiteY4" fmla="*/ 2239475 h 6858001"/>
              <a:gd name="connsiteX5" fmla="*/ 8067674 w 14163674"/>
              <a:gd name="connsiteY5" fmla="*/ 278607 h 6858001"/>
              <a:gd name="connsiteX6" fmla="*/ 4917280 w 14163674"/>
              <a:gd name="connsiteY6" fmla="*/ 3429001 h 6858001"/>
              <a:gd name="connsiteX7" fmla="*/ 8067674 w 14163674"/>
              <a:gd name="connsiteY7" fmla="*/ 6579395 h 6858001"/>
              <a:gd name="connsiteX8" fmla="*/ 11218068 w 14163674"/>
              <a:gd name="connsiteY8" fmla="*/ 3429001 h 6858001"/>
              <a:gd name="connsiteX9" fmla="*/ 8067674 w 14163674"/>
              <a:gd name="connsiteY9" fmla="*/ 278607 h 6858001"/>
              <a:gd name="connsiteX10" fmla="*/ 0 w 14163674"/>
              <a:gd name="connsiteY10" fmla="*/ 0 h 6858001"/>
              <a:gd name="connsiteX11" fmla="*/ 1971674 w 14163674"/>
              <a:gd name="connsiteY11" fmla="*/ 0 h 6858001"/>
              <a:gd name="connsiteX12" fmla="*/ 2143125 w 14163674"/>
              <a:gd name="connsiteY12" fmla="*/ 0 h 6858001"/>
              <a:gd name="connsiteX13" fmla="*/ 14163674 w 14163674"/>
              <a:gd name="connsiteY13" fmla="*/ 0 h 6858001"/>
              <a:gd name="connsiteX14" fmla="*/ 14163674 w 14163674"/>
              <a:gd name="connsiteY14" fmla="*/ 6858001 h 6858001"/>
              <a:gd name="connsiteX15" fmla="*/ 1971674 w 14163674"/>
              <a:gd name="connsiteY15" fmla="*/ 6858001 h 6858001"/>
              <a:gd name="connsiteX16" fmla="*/ 1971674 w 14163674"/>
              <a:gd name="connsiteY16" fmla="*/ 6858000 h 6858001"/>
              <a:gd name="connsiteX17" fmla="*/ 0 w 14163674"/>
              <a:gd name="connsiteY17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63674" h="6858001">
                <a:moveTo>
                  <a:pt x="8067674" y="2239475"/>
                </a:moveTo>
                <a:cubicBezTo>
                  <a:pt x="8724631" y="2239475"/>
                  <a:pt x="9257200" y="2772044"/>
                  <a:pt x="9257200" y="3429001"/>
                </a:cubicBezTo>
                <a:cubicBezTo>
                  <a:pt x="9257200" y="4085958"/>
                  <a:pt x="8724631" y="4618527"/>
                  <a:pt x="8067674" y="4618527"/>
                </a:cubicBezTo>
                <a:cubicBezTo>
                  <a:pt x="7410717" y="4618527"/>
                  <a:pt x="6878148" y="4085958"/>
                  <a:pt x="6878148" y="3429001"/>
                </a:cubicBezTo>
                <a:cubicBezTo>
                  <a:pt x="6878148" y="2772044"/>
                  <a:pt x="7410717" y="2239475"/>
                  <a:pt x="8067674" y="2239475"/>
                </a:cubicBezTo>
                <a:close/>
                <a:moveTo>
                  <a:pt x="8067674" y="278607"/>
                </a:moveTo>
                <a:cubicBezTo>
                  <a:pt x="6327759" y="278607"/>
                  <a:pt x="4917280" y="1689086"/>
                  <a:pt x="4917280" y="3429001"/>
                </a:cubicBezTo>
                <a:cubicBezTo>
                  <a:pt x="4917280" y="5168916"/>
                  <a:pt x="6327759" y="6579395"/>
                  <a:pt x="8067674" y="6579395"/>
                </a:cubicBezTo>
                <a:cubicBezTo>
                  <a:pt x="9807589" y="6579395"/>
                  <a:pt x="11218068" y="5168916"/>
                  <a:pt x="11218068" y="3429001"/>
                </a:cubicBezTo>
                <a:cubicBezTo>
                  <a:pt x="11218068" y="1689086"/>
                  <a:pt x="9807589" y="278607"/>
                  <a:pt x="8067674" y="278607"/>
                </a:cubicBezTo>
                <a:close/>
                <a:moveTo>
                  <a:pt x="0" y="0"/>
                </a:moveTo>
                <a:lnTo>
                  <a:pt x="1971674" y="0"/>
                </a:lnTo>
                <a:lnTo>
                  <a:pt x="2143125" y="0"/>
                </a:lnTo>
                <a:lnTo>
                  <a:pt x="14163674" y="0"/>
                </a:lnTo>
                <a:lnTo>
                  <a:pt x="14163674" y="6858001"/>
                </a:lnTo>
                <a:lnTo>
                  <a:pt x="1971674" y="6858001"/>
                </a:lnTo>
                <a:lnTo>
                  <a:pt x="197167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ym typeface="+mn-ea"/>
              </a:rPr>
              <a:t>                      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       </a:t>
            </a:r>
            <a:endParaRPr lang="en-US" altLang="zh-CN" b="1" dirty="0" smtClean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                                </a:t>
            </a:r>
            <a:endParaRPr lang="en-US" altLang="zh-CN" b="1" dirty="0" smtClean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                                </a:t>
            </a:r>
            <a:r>
              <a:rPr lang="en-US" altLang="zh-CN" sz="3600" b="1" dirty="0" smtClean="0">
                <a:solidFill>
                  <a:schemeClr val="tx1"/>
                </a:solidFill>
                <a:sym typeface="+mn-ea"/>
              </a:rPr>
              <a:t>The End</a:t>
            </a:r>
            <a:br>
              <a:rPr lang="en-US" altLang="zh-CN" sz="3600" b="1" dirty="0" smtClean="0">
                <a:solidFill>
                  <a:schemeClr val="tx1"/>
                </a:solidFill>
                <a:sym typeface="+mn-ea"/>
              </a:rPr>
            </a:br>
            <a:endParaRPr lang="en-US" altLang="zh-CN" sz="3600" b="1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0" y="1350893"/>
            <a:ext cx="6015038" cy="151448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5912" y="1600302"/>
            <a:ext cx="4171951" cy="1015663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</a:rPr>
              <a:t>THANKS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6" name="文本占位符 8"/>
          <p:cNvSpPr txBox="1"/>
          <p:nvPr/>
        </p:nvSpPr>
        <p:spPr>
          <a:xfrm>
            <a:off x="2050115" y="3417895"/>
            <a:ext cx="3707748" cy="52999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/>
          </a:p>
        </p:txBody>
      </p:sp>
      <p:sp>
        <p:nvSpPr>
          <p:cNvPr id="7" name="文本占位符 8"/>
          <p:cNvSpPr txBox="1"/>
          <p:nvPr/>
        </p:nvSpPr>
        <p:spPr>
          <a:xfrm>
            <a:off x="2050115" y="5406214"/>
            <a:ext cx="4931256" cy="105250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 sz="1400" dirty="0" smtClean="0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" t="-14" r="18199" b="30609"/>
          <a:stretch>
            <a:fillRect/>
          </a:stretch>
        </p:blipFill>
        <p:spPr>
          <a:xfrm flipH="1"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25213" y="735155"/>
            <a:ext cx="8707922" cy="53876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2861681" y="1195505"/>
            <a:ext cx="8097264" cy="872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" name="文本占位符 6"/>
          <p:cNvSpPr txBox="1"/>
          <p:nvPr/>
        </p:nvSpPr>
        <p:spPr>
          <a:xfrm>
            <a:off x="3317529" y="1291910"/>
            <a:ext cx="7475884" cy="6524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ym typeface="+mn-ea"/>
              </a:rPr>
              <a:t>设计此项目的原因</a:t>
            </a:r>
            <a:endParaRPr lang="zh-CN" altLang="en-US" dirty="0"/>
          </a:p>
        </p:txBody>
      </p:sp>
      <p:sp>
        <p:nvSpPr>
          <p:cNvPr id="6" name="文本占位符 8"/>
          <p:cNvSpPr txBox="1"/>
          <p:nvPr/>
        </p:nvSpPr>
        <p:spPr>
          <a:xfrm>
            <a:off x="3572596" y="2502083"/>
            <a:ext cx="6188420" cy="25983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dirty="0">
                <a:sym typeface="+mn-ea"/>
              </a:rPr>
              <a:t>全球天气变化无常，人们对当今天气的研究可谓是下了很大功夫，因为着实是不能精确的</a:t>
            </a:r>
            <a:r>
              <a:rPr lang="zh-CN" altLang="zh-CN" b="1" dirty="0" smtClean="0">
                <a:sym typeface="+mn-ea"/>
              </a:rPr>
              <a:t>预测</a:t>
            </a:r>
            <a:r>
              <a:rPr lang="zh-CN" altLang="en-US" b="1" dirty="0" smtClean="0">
                <a:sym typeface="+mn-ea"/>
              </a:rPr>
              <a:t>到</a:t>
            </a:r>
            <a:r>
              <a:rPr lang="zh-CN" altLang="zh-CN" b="1" dirty="0" smtClean="0">
                <a:sym typeface="+mn-ea"/>
              </a:rPr>
              <a:t>天气</a:t>
            </a:r>
            <a:r>
              <a:rPr lang="zh-CN" altLang="zh-CN" b="1" dirty="0">
                <a:sym typeface="+mn-ea"/>
              </a:rPr>
              <a:t>，所以人们一直很关注</a:t>
            </a:r>
            <a:r>
              <a:rPr lang="zh-CN" altLang="zh-CN" b="1" dirty="0" smtClean="0">
                <a:sym typeface="+mn-ea"/>
              </a:rPr>
              <a:t>天气</a:t>
            </a:r>
            <a:r>
              <a:rPr lang="zh-CN" altLang="en-US" b="1" dirty="0" smtClean="0">
                <a:sym typeface="+mn-ea"/>
              </a:rPr>
              <a:t>研究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3247447" y="2284816"/>
            <a:ext cx="6896682" cy="29643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20" y="3766976"/>
            <a:ext cx="2376650" cy="1983898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" t="-14" r="18199" b="30609"/>
          <a:stretch>
            <a:fillRect/>
          </a:stretch>
        </p:blipFill>
        <p:spPr>
          <a:xfrm flipH="1"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25213" y="735155"/>
            <a:ext cx="8707922" cy="53876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2861681" y="1195505"/>
            <a:ext cx="8097264" cy="872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" name="文本占位符 6"/>
          <p:cNvSpPr txBox="1"/>
          <p:nvPr/>
        </p:nvSpPr>
        <p:spPr>
          <a:xfrm>
            <a:off x="3317529" y="1291910"/>
            <a:ext cx="7475884" cy="6524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ym typeface="+mn-ea"/>
              </a:rPr>
              <a:t>项目概述</a:t>
            </a:r>
            <a:endParaRPr lang="zh-CN" altLang="en-US" dirty="0"/>
          </a:p>
        </p:txBody>
      </p:sp>
      <p:sp>
        <p:nvSpPr>
          <p:cNvPr id="6" name="文本占位符 8"/>
          <p:cNvSpPr txBox="1"/>
          <p:nvPr/>
        </p:nvSpPr>
        <p:spPr>
          <a:xfrm>
            <a:off x="3572596" y="2502083"/>
            <a:ext cx="6188420" cy="25983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dirty="0">
                <a:sym typeface="+mn-ea"/>
              </a:rPr>
              <a:t>本项目是查询某个城市未来五天的天气情况，其中包括当天时间，天气气温，最高温度，当天气压</a:t>
            </a:r>
            <a:r>
              <a:rPr lang="zh-CN" altLang="zh-CN" b="1" dirty="0" smtClean="0">
                <a:sym typeface="+mn-ea"/>
              </a:rPr>
              <a:t>以及天气</a:t>
            </a:r>
            <a:r>
              <a:rPr lang="zh-CN" altLang="zh-CN" b="1" dirty="0">
                <a:sym typeface="+mn-ea"/>
              </a:rPr>
              <a:t>情况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3247447" y="2284816"/>
            <a:ext cx="6896682" cy="29643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20" y="3766976"/>
            <a:ext cx="2376650" cy="1983898"/>
          </a:xfrm>
          <a:prstGeom prst="rect">
            <a:avLst/>
          </a:prstGeo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t="211" r="4115" b="34173"/>
          <a:stretch>
            <a:fillRect/>
          </a:stretch>
        </p:blipFill>
        <p:spPr>
          <a:xfrm>
            <a:off x="0" y="-1"/>
            <a:ext cx="12196482" cy="6858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2164747"/>
            <a:ext cx="12196481" cy="409256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文本占位符 8"/>
          <p:cNvSpPr txBox="1"/>
          <p:nvPr/>
        </p:nvSpPr>
        <p:spPr>
          <a:xfrm>
            <a:off x="5808965" y="2907505"/>
            <a:ext cx="5510417" cy="26865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>
                <a:sym typeface="+mn-ea"/>
                <a:hlinkClick r:id="rId2"/>
              </a:rPr>
              <a:t>http://api.openweathermap.org/data/2.5/forecast?q={},cn&amp;mode=json&amp;lang=zh_cn&amp;&amp;APPID=6a67ed641c0fda8b69715c43518b6996&amp;units=metric</a:t>
            </a:r>
            <a:endParaRPr lang="zh-CN" altLang="zh-CN" dirty="0"/>
          </a:p>
          <a:p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869977" y="0"/>
            <a:ext cx="35877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文本占位符 6"/>
          <p:cNvSpPr txBox="1"/>
          <p:nvPr/>
        </p:nvSpPr>
        <p:spPr>
          <a:xfrm>
            <a:off x="1071485" y="370198"/>
            <a:ext cx="3159435" cy="14446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ym typeface="+mn-ea"/>
              </a:rPr>
              <a:t>天气数据来源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27677" y="2629952"/>
            <a:ext cx="6316636" cy="318128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文本占位符 8"/>
          <p:cNvSpPr txBox="1"/>
          <p:nvPr/>
        </p:nvSpPr>
        <p:spPr>
          <a:xfrm>
            <a:off x="1691640" y="3693160"/>
            <a:ext cx="1918335" cy="7531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ym typeface="+mn-ea"/>
              </a:rPr>
              <a:t>右方是网址哟</a:t>
            </a:r>
            <a:endParaRPr lang="zh-CN" altLang="en-US" b="1" dirty="0" smtClean="0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38087" y="2629952"/>
            <a:ext cx="2880000" cy="28800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58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剪去对角的矩形 1"/>
          <p:cNvSpPr/>
          <p:nvPr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ym typeface="+mn-ea"/>
              </a:rPr>
              <a:t>项目展示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68850" y="1196937"/>
            <a:ext cx="5473779" cy="1062033"/>
            <a:chOff x="1768850" y="1196937"/>
            <a:chExt cx="5473779" cy="106203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850" y="1196937"/>
              <a:ext cx="1051448" cy="106203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982637" y="1435566"/>
              <a:ext cx="6751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3200" b="1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813798" y="1401722"/>
              <a:ext cx="4428831" cy="726622"/>
              <a:chOff x="2813798" y="1401722"/>
              <a:chExt cx="4428831" cy="726622"/>
            </a:xfrm>
          </p:grpSpPr>
          <p:sp>
            <p:nvSpPr>
              <p:cNvPr id="7" name="文本占位符 6"/>
              <p:cNvSpPr txBox="1"/>
              <p:nvPr/>
            </p:nvSpPr>
            <p:spPr>
              <a:xfrm>
                <a:off x="2813798" y="1401722"/>
                <a:ext cx="4428831" cy="652463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 smtClean="0">
                    <a:sym typeface="+mn-ea"/>
                    <a:hlinkClick r:id="rId3" action="ppaction://hlinksldjump"/>
                  </a:rPr>
                  <a:t>部分代码展示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2869925" y="2128344"/>
                <a:ext cx="437270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组合 8"/>
          <p:cNvGrpSpPr/>
          <p:nvPr/>
        </p:nvGrpSpPr>
        <p:grpSpPr>
          <a:xfrm>
            <a:off x="3420462" y="2774120"/>
            <a:ext cx="5473779" cy="1062033"/>
            <a:chOff x="1768850" y="1196937"/>
            <a:chExt cx="5473779" cy="106203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850" y="1196937"/>
              <a:ext cx="1051448" cy="1062033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982637" y="1435566"/>
              <a:ext cx="6751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3200" b="1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13798" y="1401722"/>
              <a:ext cx="4428831" cy="726622"/>
              <a:chOff x="2813798" y="1401722"/>
              <a:chExt cx="4428831" cy="726622"/>
            </a:xfrm>
          </p:grpSpPr>
          <p:sp>
            <p:nvSpPr>
              <p:cNvPr id="13" name="文本占位符 6"/>
              <p:cNvSpPr txBox="1"/>
              <p:nvPr/>
            </p:nvSpPr>
            <p:spPr>
              <a:xfrm>
                <a:off x="2813798" y="1401722"/>
                <a:ext cx="4428831" cy="652463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 smtClean="0">
                    <a:sym typeface="+mn-ea"/>
                    <a:hlinkClick r:id="rId4" action="ppaction://hlinksldjump"/>
                  </a:rPr>
                  <a:t>结果图片展示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2869925" y="2128344"/>
                <a:ext cx="437270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组合 14"/>
          <p:cNvGrpSpPr/>
          <p:nvPr/>
        </p:nvGrpSpPr>
        <p:grpSpPr>
          <a:xfrm>
            <a:off x="5056277" y="4334897"/>
            <a:ext cx="5473779" cy="1062033"/>
            <a:chOff x="1768850" y="1196937"/>
            <a:chExt cx="5473779" cy="106203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850" y="1196937"/>
              <a:ext cx="1051448" cy="1062033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982637" y="1435566"/>
              <a:ext cx="6751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3200" b="1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813798" y="1401722"/>
              <a:ext cx="4428831" cy="726622"/>
              <a:chOff x="2813798" y="1401722"/>
              <a:chExt cx="4428831" cy="726622"/>
            </a:xfrm>
          </p:grpSpPr>
          <p:sp>
            <p:nvSpPr>
              <p:cNvPr id="19" name="文本占位符 6"/>
              <p:cNvSpPr txBox="1"/>
              <p:nvPr/>
            </p:nvSpPr>
            <p:spPr>
              <a:xfrm>
                <a:off x="2813798" y="1401722"/>
                <a:ext cx="4428831" cy="652463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 smtClean="0">
                    <a:sym typeface="+mn-ea"/>
                    <a:hlinkClick r:id="rId5" action="ppaction://hlinksldjump"/>
                  </a:rPr>
                  <a:t>生成</a:t>
                </a:r>
                <a:r>
                  <a:rPr lang="en-US" altLang="zh-CN" b="1" dirty="0" smtClean="0">
                    <a:sym typeface="+mn-ea"/>
                    <a:hlinkClick r:id="rId5" action="ppaction://hlinksldjump"/>
                  </a:rPr>
                  <a:t>exe</a:t>
                </a:r>
                <a:r>
                  <a:rPr lang="zh-CN" altLang="en-US" b="1" dirty="0" smtClean="0">
                    <a:sym typeface="+mn-ea"/>
                    <a:hlinkClick r:id="rId5" action="ppaction://hlinksldjump"/>
                  </a:rPr>
                  <a:t>文件展示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2869925" y="2128344"/>
                <a:ext cx="437270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t="211" r="4115" b="34173"/>
          <a:stretch>
            <a:fillRect/>
          </a:stretch>
        </p:blipFill>
        <p:spPr>
          <a:xfrm>
            <a:off x="0" y="-1"/>
            <a:ext cx="12196482" cy="68580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9977" y="378064"/>
            <a:ext cx="10450687" cy="13700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1375704" y="614286"/>
            <a:ext cx="9520008" cy="872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文本占位符 6"/>
          <p:cNvSpPr txBox="1"/>
          <p:nvPr/>
        </p:nvSpPr>
        <p:spPr>
          <a:xfrm>
            <a:off x="1492624" y="710691"/>
            <a:ext cx="9252280" cy="6524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ym typeface="+mn-ea"/>
              </a:rPr>
              <a:t>部分代码展示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69977" y="2164747"/>
            <a:ext cx="4895103" cy="4092565"/>
            <a:chOff x="869977" y="2164747"/>
            <a:chExt cx="4895103" cy="4092565"/>
          </a:xfrm>
        </p:grpSpPr>
        <p:sp>
          <p:nvSpPr>
            <p:cNvPr id="3" name="矩形 2"/>
            <p:cNvSpPr/>
            <p:nvPr/>
          </p:nvSpPr>
          <p:spPr>
            <a:xfrm>
              <a:off x="869977" y="2164747"/>
              <a:ext cx="4895103" cy="409256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5" name="文本占位符 8"/>
            <p:cNvSpPr txBox="1"/>
            <p:nvPr/>
          </p:nvSpPr>
          <p:spPr>
            <a:xfrm>
              <a:off x="1389150" y="2733535"/>
              <a:ext cx="3856755" cy="2895745"/>
            </a:xfrm>
            <a:prstGeom prst="rect">
              <a:avLst/>
            </a:prstGeom>
          </p:spPr>
          <p:txBody>
            <a:bodyPr/>
            <a:lstStyle>
              <a:lvl1pPr marL="0" marR="0" indent="0" algn="l" defTabSz="914400" rtl="0" eaLnBrk="1" fontAlgn="auto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 smtClean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128713" y="2457452"/>
              <a:ext cx="4421030" cy="3429001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25561" y="2135538"/>
            <a:ext cx="4895103" cy="4092565"/>
            <a:chOff x="6425561" y="2164748"/>
            <a:chExt cx="4895103" cy="4092565"/>
          </a:xfrm>
        </p:grpSpPr>
        <p:sp>
          <p:nvSpPr>
            <p:cNvPr id="4" name="矩形 3"/>
            <p:cNvSpPr/>
            <p:nvPr/>
          </p:nvSpPr>
          <p:spPr>
            <a:xfrm>
              <a:off x="6425561" y="2164748"/>
              <a:ext cx="4895103" cy="409256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0" name="文本占位符 8"/>
            <p:cNvSpPr txBox="1"/>
            <p:nvPr/>
          </p:nvSpPr>
          <p:spPr>
            <a:xfrm>
              <a:off x="6924070" y="2733535"/>
              <a:ext cx="3856755" cy="2895745"/>
            </a:xfrm>
            <a:prstGeom prst="rect">
              <a:avLst/>
            </a:prstGeom>
          </p:spPr>
          <p:txBody>
            <a:bodyPr/>
            <a:lstStyle>
              <a:lvl1pPr marL="0" marR="0" indent="0" algn="l" defTabSz="914400" rtl="0" eaLnBrk="1" fontAlgn="auto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 smtClean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663633" y="2457452"/>
              <a:ext cx="4421030" cy="3429001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2448560"/>
            <a:ext cx="4420235" cy="340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30" y="2479040"/>
            <a:ext cx="4403725" cy="340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左箭头 13">
            <a:hlinkClick r:id="rId4" action="ppaction://hlinksldjump"/>
          </p:cNvPr>
          <p:cNvSpPr/>
          <p:nvPr/>
        </p:nvSpPr>
        <p:spPr>
          <a:xfrm>
            <a:off x="10284471" y="1055330"/>
            <a:ext cx="460831" cy="43204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1587" r="27945" b="32797"/>
          <a:stretch>
            <a:fillRect/>
          </a:stretch>
        </p:blipFill>
        <p:spPr>
          <a:xfrm>
            <a:off x="-14288" y="0"/>
            <a:ext cx="8658226" cy="6858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5275" y="-59826"/>
            <a:ext cx="5514975" cy="69178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8"/>
          <p:cNvSpPr txBox="1"/>
          <p:nvPr/>
        </p:nvSpPr>
        <p:spPr>
          <a:xfrm>
            <a:off x="1422137" y="842963"/>
            <a:ext cx="3261250" cy="503299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1195383" y="540247"/>
            <a:ext cx="3690942" cy="571767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8643938" y="0"/>
            <a:ext cx="35480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" name="文本占位符 6"/>
          <p:cNvSpPr txBox="1"/>
          <p:nvPr/>
        </p:nvSpPr>
        <p:spPr>
          <a:xfrm>
            <a:off x="9121775" y="758825"/>
            <a:ext cx="2665730" cy="471995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ym typeface="+mn-ea"/>
              </a:rPr>
              <a:t>结果图</a:t>
            </a:r>
            <a:r>
              <a:rPr lang="zh-CN" altLang="en-US" b="1" dirty="0">
                <a:sym typeface="+mn-ea"/>
              </a:rPr>
              <a:t>片</a:t>
            </a:r>
            <a:r>
              <a:rPr lang="zh-CN" altLang="en-US" b="1" dirty="0" smtClean="0">
                <a:sym typeface="+mn-ea"/>
              </a:rPr>
              <a:t>展示</a:t>
            </a:r>
            <a:endParaRPr lang="zh-CN" altLang="en-US" dirty="0"/>
          </a:p>
        </p:txBody>
      </p:sp>
      <p:pic>
        <p:nvPicPr>
          <p:cNvPr id="8" name="内容占位符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70" y="590550"/>
            <a:ext cx="3691255" cy="5717540"/>
          </a:xfrm>
          <a:prstGeom prst="rect">
            <a:avLst/>
          </a:prstGeom>
        </p:spPr>
      </p:pic>
      <p:sp>
        <p:nvSpPr>
          <p:cNvPr id="9" name="左箭头 8">
            <a:hlinkClick r:id="rId3" action="ppaction://hlinksldjump"/>
          </p:cNvPr>
          <p:cNvSpPr/>
          <p:nvPr/>
        </p:nvSpPr>
        <p:spPr>
          <a:xfrm>
            <a:off x="8983991" y="5876250"/>
            <a:ext cx="460831" cy="43204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" t="5116" r="21672" b="29268"/>
          <a:stretch>
            <a:fillRect/>
          </a:stretch>
        </p:blipFill>
        <p:spPr>
          <a:xfrm flipH="1">
            <a:off x="0" y="-1"/>
            <a:ext cx="12196482" cy="68580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378064"/>
            <a:ext cx="12191998" cy="13700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1" y="614286"/>
            <a:ext cx="12191998" cy="872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284794" y="2358410"/>
            <a:ext cx="3600000" cy="3600000"/>
            <a:chOff x="4284794" y="2126183"/>
            <a:chExt cx="3600000" cy="3600000"/>
          </a:xfrm>
        </p:grpSpPr>
        <p:sp>
          <p:nvSpPr>
            <p:cNvPr id="8" name="椭圆 7"/>
            <p:cNvSpPr/>
            <p:nvPr/>
          </p:nvSpPr>
          <p:spPr>
            <a:xfrm>
              <a:off x="4284794" y="2126183"/>
              <a:ext cx="3600000" cy="360000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1" name="文本占位符 8"/>
            <p:cNvSpPr txBox="1"/>
            <p:nvPr/>
          </p:nvSpPr>
          <p:spPr>
            <a:xfrm>
              <a:off x="4949639" y="3576523"/>
              <a:ext cx="2270760" cy="657225"/>
            </a:xfrm>
            <a:prstGeom prst="rect">
              <a:avLst/>
            </a:prstGeom>
          </p:spPr>
          <p:txBody>
            <a:bodyPr/>
            <a:lstStyle>
              <a:lvl1pPr marL="0" marR="0" indent="0" algn="l" defTabSz="914400" rtl="0" eaLnBrk="1" fontAlgn="auto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ym typeface="+mn-ea"/>
                  <a:hlinkClick r:id="rId2" action="ppaction://hlinkfile"/>
                </a:rPr>
                <a:t>e</a:t>
              </a:r>
              <a:r>
                <a:rPr lang="en-US" altLang="zh-CN" b="1" dirty="0" smtClean="0">
                  <a:sym typeface="+mn-ea"/>
                  <a:hlinkClick r:id="rId2" action="ppaction://hlinkfile"/>
                </a:rPr>
                <a:t>xe</a:t>
              </a:r>
              <a:r>
                <a:rPr lang="zh-CN" altLang="en-US" b="1" dirty="0" smtClean="0">
                  <a:sym typeface="+mn-ea"/>
                  <a:hlinkClick r:id="rId2" action="ppaction://hlinkfile"/>
                </a:rPr>
                <a:t>文件展示</a:t>
              </a:r>
              <a:endParaRPr lang="zh-CN" altLang="en-US" b="1" dirty="0"/>
            </a:p>
            <a:p>
              <a:pPr algn="ctr"/>
              <a:endParaRPr lang="zh-CN" altLang="en-US" dirty="0" smtClean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553864" y="2395253"/>
              <a:ext cx="3061858" cy="306186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58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368425" y="802640"/>
            <a:ext cx="4684395" cy="2587625"/>
            <a:chOff x="683551" y="827857"/>
            <a:chExt cx="3600000" cy="2601142"/>
          </a:xfrm>
        </p:grpSpPr>
        <p:sp>
          <p:nvSpPr>
            <p:cNvPr id="4" name="剪去对角的矩形 3"/>
            <p:cNvSpPr/>
            <p:nvPr/>
          </p:nvSpPr>
          <p:spPr>
            <a:xfrm>
              <a:off x="683551" y="827857"/>
              <a:ext cx="3600000" cy="2601142"/>
            </a:xfrm>
            <a:prstGeom prst="snip2Diag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5" name="文本占位符 8"/>
            <p:cNvSpPr txBox="1"/>
            <p:nvPr/>
          </p:nvSpPr>
          <p:spPr>
            <a:xfrm>
              <a:off x="1096743" y="1180767"/>
              <a:ext cx="2773616" cy="1895322"/>
            </a:xfrm>
            <a:prstGeom prst="rect">
              <a:avLst/>
            </a:prstGeom>
          </p:spPr>
          <p:txBody>
            <a:bodyPr/>
            <a:lstStyle>
              <a:lvl1pPr marL="0" marR="0" indent="0" algn="l" defTabSz="914400" rtl="0" eaLnBrk="1" fontAlgn="auto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sym typeface="+mn-ea"/>
                </a:rPr>
                <a:t>此项目还存在一些不足之处，最明显的就是输入城市名称拼音，没有将其转换成汉字输出，拼音没有汉字那么直观</a:t>
              </a:r>
              <a:endParaRPr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096744" y="1126404"/>
              <a:ext cx="2773616" cy="2004049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sp>
        <p:nvSpPr>
          <p:cNvPr id="12" name="矩形 11"/>
          <p:cNvSpPr/>
          <p:nvPr/>
        </p:nvSpPr>
        <p:spPr>
          <a:xfrm>
            <a:off x="1303925" y="4139949"/>
            <a:ext cx="2251216" cy="1626594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grpSp>
        <p:nvGrpSpPr>
          <p:cNvPr id="23" name="组合 22"/>
          <p:cNvGrpSpPr/>
          <p:nvPr/>
        </p:nvGrpSpPr>
        <p:grpSpPr>
          <a:xfrm>
            <a:off x="2840990" y="3512820"/>
            <a:ext cx="4512310" cy="2609215"/>
            <a:chOff x="4250174" y="3419642"/>
            <a:chExt cx="3600000" cy="2601142"/>
          </a:xfrm>
        </p:grpSpPr>
        <p:sp>
          <p:nvSpPr>
            <p:cNvPr id="13" name="剪去对角的矩形 12"/>
            <p:cNvSpPr/>
            <p:nvPr/>
          </p:nvSpPr>
          <p:spPr>
            <a:xfrm>
              <a:off x="4250174" y="3419642"/>
              <a:ext cx="3600000" cy="2601142"/>
            </a:xfrm>
            <a:prstGeom prst="snip2Diag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4" name="文本占位符 8"/>
            <p:cNvSpPr txBox="1"/>
            <p:nvPr/>
          </p:nvSpPr>
          <p:spPr>
            <a:xfrm>
              <a:off x="4663366" y="3772552"/>
              <a:ext cx="2773616" cy="1895322"/>
            </a:xfrm>
            <a:prstGeom prst="rect">
              <a:avLst/>
            </a:prstGeom>
          </p:spPr>
          <p:txBody>
            <a:bodyPr/>
            <a:lstStyle>
              <a:lvl1pPr marL="0" marR="0" indent="0" algn="l" defTabSz="914400" rtl="0" eaLnBrk="1" fontAlgn="auto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 smtClean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663367" y="3718189"/>
              <a:ext cx="2773616" cy="2004049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155196" y="4015102"/>
            <a:ext cx="3600000" cy="110699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" name="矩形 17"/>
          <p:cNvSpPr/>
          <p:nvPr/>
        </p:nvSpPr>
        <p:spPr>
          <a:xfrm>
            <a:off x="9216075" y="2283613"/>
            <a:ext cx="2280908" cy="2290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9" name="文本占位符 6"/>
          <p:cNvSpPr txBox="1"/>
          <p:nvPr/>
        </p:nvSpPr>
        <p:spPr>
          <a:xfrm>
            <a:off x="9325428" y="2431256"/>
            <a:ext cx="2061580" cy="191818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ym typeface="+mn-ea"/>
              </a:rPr>
              <a:t>不足之处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15" y="3811905"/>
            <a:ext cx="3476625" cy="201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WPS 演示</Application>
  <PresentationFormat>宽屏</PresentationFormat>
  <Paragraphs>49</Paragraphs>
  <Slides>10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carrie H</dc:creator>
  <cp:lastModifiedBy>lenovo</cp:lastModifiedBy>
  <cp:revision>61</cp:revision>
  <dcterms:created xsi:type="dcterms:W3CDTF">2017-06-20T04:27:00Z</dcterms:created>
  <dcterms:modified xsi:type="dcterms:W3CDTF">2018-06-04T10:04:36Z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