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9" r:id="rId3"/>
    <p:sldId id="265" r:id="rId4"/>
    <p:sldId id="266" r:id="rId5"/>
    <p:sldId id="273" r:id="rId6"/>
    <p:sldId id="323" r:id="rId7"/>
    <p:sldId id="324" r:id="rId8"/>
    <p:sldId id="325" r:id="rId9"/>
    <p:sldId id="326" r:id="rId10"/>
    <p:sldId id="327" r:id="rId11"/>
    <p:sldId id="328" r:id="rId12"/>
    <p:sldId id="330" r:id="rId13"/>
    <p:sldId id="267" r:id="rId14"/>
    <p:sldId id="276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72"/>
      </p:cViewPr>
      <p:guideLst>
        <p:guide pos="3840"/>
        <p:guide orient="horz" pos="2212"/>
        <p:guide orient="horz" pos="231"/>
        <p:guide orient="horz" pos="4088"/>
        <p:guide pos="5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7050-0D17-44C6-B7BE-937AB5BEE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3F30-095E-4382-BB74-F5208CAAD2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009" y="2360410"/>
            <a:ext cx="691197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Java</a:t>
            </a:r>
            <a:r>
              <a:rPr lang="zh-CN" altLang="en-US" sz="4800" b="1" dirty="0"/>
              <a:t>字节码相关技术分享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57080" y="1295638"/>
            <a:ext cx="8061831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dirty="0"/>
              <a:t>2. Java Decompiler</a:t>
            </a:r>
            <a:endParaRPr dirty="0"/>
          </a:p>
          <a:p>
            <a:endParaRPr dirty="0"/>
          </a:p>
          <a:p>
            <a:r>
              <a:rPr dirty="0"/>
              <a:t>    Java Decompiler是一个开源的java反编译工具，一般比较少直接使用jd-core这个库用代码进行反编译，而是使用jd-gui去反编译</a:t>
            </a:r>
            <a:endParaRPr dirty="0"/>
          </a:p>
          <a:p>
            <a:endParaRPr dirty="0"/>
          </a:p>
          <a:p>
            <a:r>
              <a:rPr dirty="0"/>
              <a:t>    1. github地址: &lt;https://github.com/java-decompiler&gt;</a:t>
            </a:r>
            <a:endParaRPr dirty="0"/>
          </a:p>
          <a:p>
            <a:r>
              <a:rPr dirty="0"/>
              <a:t>    2. jd-gui地址&lt;https://github.com/java-decompiler/jd-gui&gt;</a:t>
            </a:r>
            <a:endParaRPr dirty="0"/>
          </a:p>
          <a:p>
            <a:endParaRPr dirty="0"/>
          </a:p>
          <a:p>
            <a:r>
              <a:rPr dirty="0"/>
              <a:t>3. bytecode-viewer</a:t>
            </a:r>
            <a:endParaRPr dirty="0"/>
          </a:p>
          <a:p>
            <a:endParaRPr dirty="0"/>
          </a:p>
          <a:p>
            <a:r>
              <a:rPr dirty="0"/>
              <a:t>3. idea 插件  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8491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文件</a:t>
            </a:r>
            <a:r>
              <a:rPr lang="zh-CN" altLang="en-US" dirty="0"/>
              <a:t>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通过一个最简单的java程序看下他的字节码，其源代码如下</a:t>
            </a:r>
            <a:endParaRPr lang="en-US" altLang="zh-CN" sz="2000" dirty="0"/>
          </a:p>
          <a:p>
            <a:endParaRPr dirty="0"/>
          </a:p>
          <a:p>
            <a:r>
              <a:rPr dirty="0"/>
              <a:t>package bytecode;</a:t>
            </a:r>
            <a:endParaRPr dirty="0"/>
          </a:p>
          <a:p>
            <a:endParaRPr dirty="0"/>
          </a:p>
          <a:p>
            <a:r>
              <a:rPr dirty="0"/>
              <a:t>public class bytecodeTest {</a:t>
            </a:r>
            <a:endParaRPr dirty="0"/>
          </a:p>
          <a:p>
            <a:endParaRPr dirty="0"/>
          </a:p>
          <a:p>
            <a:r>
              <a:rPr dirty="0"/>
              <a:t>    public static void main(String[] args) {</a:t>
            </a:r>
            <a:endParaRPr dirty="0"/>
          </a:p>
          <a:p>
            <a:r>
              <a:rPr dirty="0"/>
              <a:t>        System.out.println("Hello world");</a:t>
            </a:r>
            <a:endParaRPr dirty="0"/>
          </a:p>
          <a:p>
            <a:r>
              <a:rPr dirty="0"/>
              <a:t>    }</a:t>
            </a:r>
            <a:endParaRPr dirty="0"/>
          </a:p>
          <a:p>
            <a:endParaRPr dirty="0"/>
          </a:p>
          <a:p>
            <a:r>
              <a:rPr dirty="0"/>
              <a:t>}</a:t>
            </a:r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可行性分析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54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可行性分析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06770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80040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513080" y="380746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1579880" y="380746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2646680" y="380746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3713480" y="380746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4780280" y="380746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0027" y="791434"/>
            <a:ext cx="4980129" cy="2566085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64202" y="91388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技术可行性</a:t>
            </a:r>
            <a:endParaRPr lang="zh-CN" altLang="en-US" sz="1400" b="1" dirty="0"/>
          </a:p>
        </p:txBody>
      </p:sp>
      <p:sp>
        <p:nvSpPr>
          <p:cNvPr id="99" name="矩形 98"/>
          <p:cNvSpPr/>
          <p:nvPr/>
        </p:nvSpPr>
        <p:spPr>
          <a:xfrm>
            <a:off x="316529" y="1251306"/>
            <a:ext cx="4748775" cy="176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前端采用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html(5)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vue.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后端采用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作为数据库。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使用爬虫获取数据。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Flask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作为服务器。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Ajax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前后端分离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956624" y="720169"/>
            <a:ext cx="4980129" cy="2649523"/>
            <a:chOff x="1356175" y="1093399"/>
            <a:chExt cx="2300757" cy="1589432"/>
          </a:xfrm>
        </p:grpSpPr>
        <p:sp>
          <p:nvSpPr>
            <p:cNvPr id="115" name="矩形 114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/>
          <p:cNvSpPr/>
          <p:nvPr/>
        </p:nvSpPr>
        <p:spPr>
          <a:xfrm>
            <a:off x="7048951" y="1244154"/>
            <a:ext cx="474877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开发设备费用，操作系统费用，开发工具费用，服务器费用，以及使用的各类框架等费用。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成本总计不超过四千元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48951" y="91388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经济可行性</a:t>
            </a:r>
            <a:endParaRPr lang="zh-CN" altLang="en-US" sz="1400" b="1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281504" y="3990084"/>
            <a:ext cx="4980129" cy="2566085"/>
            <a:chOff x="1356175" y="1093399"/>
            <a:chExt cx="2300757" cy="1589432"/>
          </a:xfrm>
        </p:grpSpPr>
        <p:sp>
          <p:nvSpPr>
            <p:cNvPr id="131" name="矩形 13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矩形 135"/>
          <p:cNvSpPr/>
          <p:nvPr/>
        </p:nvSpPr>
        <p:spPr>
          <a:xfrm>
            <a:off x="373831" y="4152099"/>
            <a:ext cx="1071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法律</a:t>
            </a:r>
            <a:r>
              <a:rPr lang="zh-CN" altLang="en-US" sz="1400" b="1" dirty="0"/>
              <a:t>可行性</a:t>
            </a:r>
            <a:endParaRPr lang="zh-CN" altLang="en-US" sz="1400" b="1" dirty="0"/>
          </a:p>
        </p:txBody>
      </p:sp>
      <p:sp>
        <p:nvSpPr>
          <p:cNvPr id="137" name="矩形 136"/>
          <p:cNvSpPr/>
          <p:nvPr/>
        </p:nvSpPr>
        <p:spPr>
          <a:xfrm>
            <a:off x="387438" y="4486313"/>
            <a:ext cx="474877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本项目完全自主开发，使用到技术手段均是开源免费的产品，因此不存在任何版权问题，同时在开发的过程严格遵守各项法律法规，严格遵各项规章制度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361" y="2360410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谢谢观看</a:t>
            </a:r>
            <a:endParaRPr lang="en-US" altLang="zh-CN" sz="48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47574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92976" y="2721117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16841" y="26568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56765" y="2256155"/>
            <a:ext cx="214376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字节码基础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2076" y="2157400"/>
            <a:ext cx="20020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字节码修改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9362" y="319640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253958" y="31321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字节码基础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92894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字节码介绍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0" y="1865868"/>
            <a:ext cx="8061831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  </a:t>
            </a:r>
            <a:r>
              <a:rPr sz="2000" dirty="0"/>
              <a:t>字节码（Byte-code）是一种包含执行程序、由一序列 op 代码/数据对组成的二进制文件。字节码是一种中间码，它比机器码更抽象。它经常被看作是包含一个执行程序的二进制文件，更像一个对象模型。字节码被这样叫是因为通常每个 opcode 是一字节长，但是指令码的长度是变化的。每个指令有从 0 到 255（或十六进制的： 00 到FF)的一字节操作码，被参数例如寄存器或内存地址跟随。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dirty="0"/>
              <a:t>用 javac 可以将 .java 文件编译成 .class 文件，.class 文件中存放的就是该 .java 文件对应的字节码内容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59620" y="1865868"/>
            <a:ext cx="806183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</a:t>
            </a:r>
            <a:endParaRPr dirty="0"/>
          </a:p>
        </p:txBody>
      </p:sp>
      <p:pic>
        <p:nvPicPr>
          <p:cNvPr id="4" name="图片 3" descr="字节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225" y="443865"/>
            <a:ext cx="6976110" cy="554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8491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文件</a:t>
            </a:r>
            <a:r>
              <a:rPr lang="zh-CN" altLang="en-US" dirty="0"/>
              <a:t>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510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ClassFile {</a:t>
            </a:r>
            <a:endParaRPr lang="en-US" altLang="zh-CN" sz="2000" dirty="0"/>
          </a:p>
          <a:p>
            <a:r>
              <a:rPr dirty="0"/>
              <a:t>        u4 magic;   // 魔数</a:t>
            </a:r>
            <a:endParaRPr dirty="0"/>
          </a:p>
          <a:p>
            <a:r>
              <a:rPr dirty="0"/>
              <a:t>        u2 minor_version;  // 次版本号</a:t>
            </a:r>
            <a:endParaRPr dirty="0"/>
          </a:p>
          <a:p>
            <a:r>
              <a:rPr dirty="0"/>
              <a:t>        u2 major_version;  // 主版本号</a:t>
            </a:r>
            <a:endParaRPr dirty="0"/>
          </a:p>
          <a:p>
            <a:r>
              <a:rPr dirty="0"/>
              <a:t>        u2 constant_pool_count; // 常量池数量</a:t>
            </a:r>
            <a:endParaRPr dirty="0"/>
          </a:p>
          <a:p>
            <a:r>
              <a:rPr dirty="0"/>
              <a:t>        cp_info constant_pool[constant_pool_count-1]; // 具体常量池信息</a:t>
            </a:r>
            <a:endParaRPr dirty="0"/>
          </a:p>
          <a:p>
            <a:r>
              <a:rPr dirty="0"/>
              <a:t>        u2 access_flags; // 访问标志</a:t>
            </a:r>
            <a:endParaRPr dirty="0"/>
          </a:p>
          <a:p>
            <a:r>
              <a:rPr dirty="0"/>
              <a:t>        u2 this_class;  // 类索引</a:t>
            </a:r>
            <a:endParaRPr dirty="0"/>
          </a:p>
          <a:p>
            <a:r>
              <a:rPr dirty="0"/>
              <a:t>        u2 super_class;  // 当前类索引</a:t>
            </a:r>
            <a:endParaRPr dirty="0"/>
          </a:p>
          <a:p>
            <a:r>
              <a:rPr dirty="0"/>
              <a:t>        u2 interfaces_count; //接口数量</a:t>
            </a:r>
            <a:endParaRPr dirty="0"/>
          </a:p>
          <a:p>
            <a:r>
              <a:rPr dirty="0"/>
              <a:t>        u2 interfaces[interfaces_count]; //接口索引</a:t>
            </a:r>
            <a:endParaRPr dirty="0"/>
          </a:p>
          <a:p>
            <a:r>
              <a:rPr dirty="0"/>
              <a:t>        u2 fields_count; // 字段数量</a:t>
            </a:r>
            <a:endParaRPr dirty="0"/>
          </a:p>
          <a:p>
            <a:r>
              <a:rPr dirty="0"/>
              <a:t>        field_info fields[fields_count]; // 字段表</a:t>
            </a:r>
            <a:endParaRPr dirty="0"/>
          </a:p>
          <a:p>
            <a:r>
              <a:rPr dirty="0"/>
              <a:t>        u2 methods_count; // 方法数量</a:t>
            </a:r>
            <a:endParaRPr dirty="0"/>
          </a:p>
          <a:p>
            <a:r>
              <a:rPr dirty="0"/>
              <a:t>        method_info methods[methods_count]; // 方法表</a:t>
            </a:r>
            <a:endParaRPr dirty="0"/>
          </a:p>
          <a:p>
            <a:r>
              <a:rPr dirty="0"/>
              <a:t>        u2 attributes_count; // 属性数量</a:t>
            </a:r>
            <a:endParaRPr dirty="0"/>
          </a:p>
          <a:p>
            <a:r>
              <a:rPr dirty="0"/>
              <a:t>        attribute_info attributes[attributes_count]; // 属性表</a:t>
            </a:r>
            <a:endParaRPr dirty="0"/>
          </a:p>
          <a:p>
            <a:r>
              <a:rPr dirty="0"/>
              <a:t>    }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虚拟机</a:t>
            </a:r>
            <a:r>
              <a:rPr lang="zh-CN" altLang="en-US" dirty="0"/>
              <a:t>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虚拟机常见的实现方式有两种：Stack based 的和 Register based。比如基于 Stack 的虚拟机有Hotspot JVM、.net CLR，这种基于 Stack 实现虚拟机是一种广泛的实现方法。而基于 Register 的虚拟机有 Lua 语言虚拟机 LuaVM 和 Google 开发的安卓虚拟机 DalvikVM。</a:t>
            </a:r>
            <a:endParaRPr lang="en-US" altLang="zh-CN" sz="2000" dirty="0"/>
          </a:p>
          <a:p>
            <a:endParaRPr dirty="0"/>
          </a:p>
          <a:p>
            <a:r>
              <a:rPr dirty="0"/>
              <a:t>    * 基于栈</a:t>
            </a:r>
            <a:endParaRPr dirty="0"/>
          </a:p>
          <a:p>
            <a:r>
              <a:rPr dirty="0"/>
              <a:t>        一个基于栈的虚拟机会通过IP来获取操作数，其操作数都是保存在栈数据结构中，从栈</a:t>
            </a:r>
            <a:endParaRPr dirty="0"/>
          </a:p>
          <a:p>
            <a:r>
              <a:rPr dirty="0"/>
              <a:t>        中取出数据、计算然后再将结果存入栈中（LIFO，Last in first out）</a:t>
            </a:r>
            <a:endParaRPr dirty="0"/>
          </a:p>
          <a:p>
            <a:endParaRPr dirty="0"/>
          </a:p>
          <a:p>
            <a:r>
              <a:rPr dirty="0"/>
              <a:t>    * 基于寄存器</a:t>
            </a:r>
            <a:endParaRPr dirty="0"/>
          </a:p>
          <a:p>
            <a:r>
              <a:rPr dirty="0"/>
              <a:t>        基于寄存器的虚拟机，它们的操作数是存放在CPU的寄存器的。没有入栈和出栈的操作和概念。但是执行的指令就需要包含操作数的地址了，也就是说，指令必须明确的包含操作数的地址，这不像栈可以用栈指针去操作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字节码指令：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372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将字节码指令按照功能分类，指令主要可以分为如下几类：</a:t>
            </a:r>
            <a:endParaRPr lang="en-US" altLang="zh-CN" sz="2000" dirty="0"/>
          </a:p>
          <a:p>
            <a:r>
              <a:rPr dirty="0"/>
              <a:t>      1. 存储和加载类指令：主要包括load系列指令、store系列指令和ldc、push系列指令，主要用于在局部变量表、操作数栈和常量池三者之间进行数据调度；</a:t>
            </a:r>
            <a:endParaRPr dirty="0"/>
          </a:p>
          <a:p>
            <a:r>
              <a:rPr dirty="0"/>
              <a:t>      2. 对象操作指令（创建与读写访问）：比如putfield和getfield就属于读写访问的指令，此外还有putstatic/getstatic，还有new系列指令，以及instanceof等指令。</a:t>
            </a:r>
            <a:endParaRPr dirty="0"/>
          </a:p>
          <a:p>
            <a:r>
              <a:rPr dirty="0"/>
              <a:t>      3. 操作数栈管理指令：如pop和dup，他们只对操作数栈进行操作。</a:t>
            </a:r>
            <a:endParaRPr dirty="0"/>
          </a:p>
          <a:p>
            <a:r>
              <a:rPr dirty="0"/>
              <a:t>      4. 类型转换指令和运算指令：如add/div/l2i等系列指令，实际上这类指令一般也只对操作数栈进行操作。</a:t>
            </a:r>
            <a:endParaRPr dirty="0"/>
          </a:p>
          <a:p>
            <a:r>
              <a:rPr dirty="0"/>
              <a:t>      5. 控制跳转指令：这类里包含常用的if系列指令以及goto类指令。</a:t>
            </a:r>
            <a:endParaRPr dirty="0"/>
          </a:p>
          <a:p>
            <a:r>
              <a:rPr dirty="0"/>
              <a:t>      6. 方法调用和返回指令：主要包括invoke系列指令和return系列指令。这类指令也意味这一个方法空间的开辟和结束，即invoke会唤醒一个新的java方法空间（新的栈和局部变量表），而return则意味着这个空间的结束回收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590" y="664845"/>
            <a:ext cx="2729865" cy="509905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740162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查看字节码指令</a:t>
            </a:r>
            <a:r>
              <a:rPr lang="zh-CN" altLang="en-US" dirty="0"/>
              <a:t>的方式：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7080" y="1295638"/>
            <a:ext cx="806183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1. javap</a:t>
            </a:r>
            <a:endParaRPr dirty="0"/>
          </a:p>
          <a:p>
            <a:r>
              <a:rPr dirty="0"/>
              <a:t>    查看字节码可以用jdk自带的工具 javap，他自带的使用说明如下</a:t>
            </a:r>
            <a:endParaRPr dirty="0"/>
          </a:p>
          <a:p>
            <a:r>
              <a:rPr dirty="0"/>
              <a:t>    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2258695"/>
            <a:ext cx="6219825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2748</Words>
  <Application>WPS 演示</Application>
  <PresentationFormat>宽屏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Segoe UI Light</vt:lpstr>
      <vt:lpstr>Segoe UI Light</vt:lpstr>
      <vt:lpstr>微软雅黑</vt:lpstr>
      <vt:lpstr>Segoe UI</vt:lpstr>
      <vt:lpstr>Arial Unicode MS</vt:lpstr>
      <vt:lpstr>等线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xiaofan</cp:lastModifiedBy>
  <cp:revision>95</cp:revision>
  <dcterms:created xsi:type="dcterms:W3CDTF">2015-08-18T02:51:00Z</dcterms:created>
  <dcterms:modified xsi:type="dcterms:W3CDTF">2019-08-19T17:48:58Z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