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7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614" r:id="rId2"/>
    <p:sldId id="934" r:id="rId3"/>
    <p:sldId id="890" r:id="rId4"/>
    <p:sldId id="893" r:id="rId5"/>
    <p:sldId id="783" r:id="rId6"/>
    <p:sldId id="898" r:id="rId7"/>
    <p:sldId id="899" r:id="rId8"/>
    <p:sldId id="896" r:id="rId9"/>
    <p:sldId id="894" r:id="rId10"/>
    <p:sldId id="897" r:id="rId11"/>
    <p:sldId id="900" r:id="rId12"/>
    <p:sldId id="901" r:id="rId13"/>
    <p:sldId id="902" r:id="rId14"/>
    <p:sldId id="919" r:id="rId15"/>
    <p:sldId id="920" r:id="rId16"/>
    <p:sldId id="892" r:id="rId17"/>
    <p:sldId id="917" r:id="rId18"/>
    <p:sldId id="921" r:id="rId19"/>
    <p:sldId id="908" r:id="rId20"/>
    <p:sldId id="909" r:id="rId21"/>
    <p:sldId id="923" r:id="rId22"/>
    <p:sldId id="922" r:id="rId23"/>
    <p:sldId id="926" r:id="rId24"/>
    <p:sldId id="910" r:id="rId25"/>
    <p:sldId id="925" r:id="rId26"/>
    <p:sldId id="924" r:id="rId27"/>
    <p:sldId id="928" r:id="rId28"/>
    <p:sldId id="935" r:id="rId29"/>
    <p:sldId id="834" r:id="rId30"/>
    <p:sldId id="785" r:id="rId31"/>
    <p:sldId id="931" r:id="rId32"/>
    <p:sldId id="930" r:id="rId33"/>
    <p:sldId id="932" r:id="rId34"/>
    <p:sldId id="933" r:id="rId35"/>
    <p:sldId id="936" r:id="rId36"/>
    <p:sldId id="832" r:id="rId37"/>
    <p:sldId id="833" r:id="rId38"/>
    <p:sldId id="763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7D56FD-1C6C-4AFE-979E-F0FA5E4CA21F}">
          <p14:sldIdLst>
            <p14:sldId id="614"/>
            <p14:sldId id="934"/>
            <p14:sldId id="890"/>
            <p14:sldId id="893"/>
            <p14:sldId id="783"/>
            <p14:sldId id="898"/>
            <p14:sldId id="899"/>
            <p14:sldId id="896"/>
            <p14:sldId id="894"/>
            <p14:sldId id="897"/>
            <p14:sldId id="900"/>
            <p14:sldId id="901"/>
            <p14:sldId id="902"/>
            <p14:sldId id="919"/>
            <p14:sldId id="920"/>
            <p14:sldId id="892"/>
          </p14:sldIdLst>
        </p14:section>
        <p14:section name="无标题节" id="{4841D093-9EF5-4B6E-BA80-890E30580773}">
          <p14:sldIdLst>
            <p14:sldId id="917"/>
            <p14:sldId id="921"/>
            <p14:sldId id="908"/>
            <p14:sldId id="909"/>
            <p14:sldId id="923"/>
            <p14:sldId id="922"/>
            <p14:sldId id="926"/>
            <p14:sldId id="910"/>
            <p14:sldId id="925"/>
            <p14:sldId id="924"/>
            <p14:sldId id="928"/>
            <p14:sldId id="935"/>
            <p14:sldId id="834"/>
            <p14:sldId id="785"/>
            <p14:sldId id="931"/>
            <p14:sldId id="930"/>
            <p14:sldId id="932"/>
            <p14:sldId id="933"/>
            <p14:sldId id="936"/>
            <p14:sldId id="832"/>
            <p14:sldId id="833"/>
            <p14:sldId id="7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9D7"/>
    <a:srgbClr val="C6DCD0"/>
    <a:srgbClr val="EFB3DE"/>
    <a:srgbClr val="FFCCCC"/>
    <a:srgbClr val="B6ECCE"/>
    <a:srgbClr val="4F81BD"/>
    <a:srgbClr val="4F8196"/>
    <a:srgbClr val="9D7017"/>
    <a:srgbClr val="72A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9534" autoAdjust="0"/>
  </p:normalViewPr>
  <p:slideViewPr>
    <p:cSldViewPr>
      <p:cViewPr varScale="1">
        <p:scale>
          <a:sx n="86" d="100"/>
          <a:sy n="86" d="100"/>
        </p:scale>
        <p:origin x="146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aof\Downloads\pif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6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Administrator\Desktop\&#26085;&#25253;\&#26085;&#25253;&#27169;&#26495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Microsoft%20PowerPoint%20&#20013;&#30340;&#22270;&#34920;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aof\Downloads\pif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4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年度销售概况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7685.8202755106122</c:v>
                </c:pt>
                <c:pt idx="1">
                  <c:v>7448.8597857161094</c:v>
                </c:pt>
                <c:pt idx="2">
                  <c:v>7609.8713745983769</c:v>
                </c:pt>
                <c:pt idx="3">
                  <c:v>9497.9266944812898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D-42A9-BB2C-B0B4A810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255256"/>
        <c:axId val="3082556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0.15058427395831031</c:v>
                </c:pt>
                <c:pt idx="1">
                  <c:v>0.21731521670637188</c:v>
                </c:pt>
                <c:pt idx="2">
                  <c:v>0.23041103469769997</c:v>
                </c:pt>
                <c:pt idx="3">
                  <c:v>0.13604803432968127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9D-42A9-BB2C-B0B4A810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741176"/>
        <c:axId val="308256024"/>
      </c:lineChart>
      <c:catAx>
        <c:axId val="30825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255640"/>
        <c:crosses val="autoZero"/>
        <c:auto val="1"/>
        <c:lblAlgn val="ctr"/>
        <c:lblOffset val="100"/>
        <c:noMultiLvlLbl val="0"/>
      </c:catAx>
      <c:valAx>
        <c:axId val="30825564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255256"/>
        <c:crosses val="autoZero"/>
        <c:crossBetween val="between"/>
      </c:valAx>
      <c:valAx>
        <c:axId val="308256024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741176"/>
        <c:crosses val="max"/>
        <c:crossBetween val="between"/>
      </c:valAx>
      <c:catAx>
        <c:axId val="373741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82560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Sheet4!$B$6:$B$18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Sheet4!$D$6:$D$18</c:f>
              <c:numCache>
                <c:formatCode>0</c:formatCode>
                <c:ptCount val="4"/>
                <c:pt idx="0">
                  <c:v>869.66254450372162</c:v>
                </c:pt>
                <c:pt idx="1">
                  <c:v>935.94831950412527</c:v>
                </c:pt>
                <c:pt idx="2">
                  <c:v>969.98822455235381</c:v>
                </c:pt>
                <c:pt idx="3">
                  <c:v>1107.6878409459976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D-43D3-9D6F-42D93D228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900376"/>
        <c:axId val="37390076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Sheet4!$B$6:$B$18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Sheet4!$G$6:$G$18</c:f>
              <c:numCache>
                <c:formatCode>0.0%</c:formatCode>
                <c:ptCount val="4"/>
                <c:pt idx="0">
                  <c:v>0.18852195842809261</c:v>
                </c:pt>
                <c:pt idx="1">
                  <c:v>0.28060231352259479</c:v>
                </c:pt>
                <c:pt idx="2">
                  <c:v>0.34317679736090301</c:v>
                </c:pt>
                <c:pt idx="3">
                  <c:v>0.15484223494740346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5D-43D3-9D6F-42D93D228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232344"/>
        <c:axId val="373901160"/>
      </c:lineChart>
      <c:catAx>
        <c:axId val="37390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373900768"/>
        <c:crosses val="autoZero"/>
        <c:auto val="1"/>
        <c:lblAlgn val="ctr"/>
        <c:lblOffset val="100"/>
        <c:noMultiLvlLbl val="0"/>
      </c:catAx>
      <c:valAx>
        <c:axId val="37390076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373900376"/>
        <c:crosses val="autoZero"/>
        <c:crossBetween val="between"/>
      </c:valAx>
      <c:valAx>
        <c:axId val="37390116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374232344"/>
        <c:crosses val="max"/>
        <c:crossBetween val="between"/>
      </c:valAx>
      <c:catAx>
        <c:axId val="374232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901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j-ea"/>
          <a:ea typeface="+mj-ea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Sheet4!$B$6:$B$18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Sheet4!$D$6:$D$18</c:f>
              <c:numCache>
                <c:formatCode>0</c:formatCode>
                <c:ptCount val="4"/>
                <c:pt idx="0">
                  <c:v>869.66254450372162</c:v>
                </c:pt>
                <c:pt idx="1">
                  <c:v>935.94831950412527</c:v>
                </c:pt>
                <c:pt idx="2">
                  <c:v>969.98822455235381</c:v>
                </c:pt>
                <c:pt idx="3">
                  <c:v>1107.6878409459976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14-4FB3-A764-EA8538540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233128"/>
        <c:axId val="374233520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Sheet4!$B$6:$B$18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Sheet4!$G$6:$G$18</c:f>
              <c:numCache>
                <c:formatCode>0.0%</c:formatCode>
                <c:ptCount val="4"/>
                <c:pt idx="0">
                  <c:v>0.18852195842809261</c:v>
                </c:pt>
                <c:pt idx="1">
                  <c:v>0.28060231352259479</c:v>
                </c:pt>
                <c:pt idx="2">
                  <c:v>0.34317679736090301</c:v>
                </c:pt>
                <c:pt idx="3">
                  <c:v>0.15484223494740346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4-4FB3-A764-EA8538540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234304"/>
        <c:axId val="374233912"/>
      </c:lineChart>
      <c:catAx>
        <c:axId val="37423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233520"/>
        <c:crosses val="autoZero"/>
        <c:auto val="1"/>
        <c:lblAlgn val="ctr"/>
        <c:lblOffset val="100"/>
        <c:noMultiLvlLbl val="0"/>
      </c:catAx>
      <c:valAx>
        <c:axId val="374233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233128"/>
        <c:crosses val="autoZero"/>
        <c:crossBetween val="between"/>
      </c:valAx>
      <c:valAx>
        <c:axId val="374233912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234304"/>
        <c:crosses val="max"/>
        <c:crossBetween val="between"/>
      </c:valAx>
      <c:catAx>
        <c:axId val="37423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4233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[pifa.xlsx]Sheet9!$C$38</c:f>
              <c:strCache>
                <c:ptCount val="1"/>
                <c:pt idx="0">
                  <c:v>第一季度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[pifa.xlsx]Sheet9!$B$39:$B$44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[pifa.xlsx]Sheet9!$C$39:$C$44</c:f>
              <c:numCache>
                <c:formatCode>0.0</c:formatCode>
                <c:ptCount val="6"/>
                <c:pt idx="0">
                  <c:v>112.03879600000002</c:v>
                </c:pt>
                <c:pt idx="1">
                  <c:v>40.940959999999954</c:v>
                </c:pt>
                <c:pt idx="2">
                  <c:v>490.0480790000002</c:v>
                </c:pt>
                <c:pt idx="3">
                  <c:v>151.64718099999999</c:v>
                </c:pt>
                <c:pt idx="4">
                  <c:v>29.056089</c:v>
                </c:pt>
                <c:pt idx="5">
                  <c:v>85.037455999999949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6-41FD-8387-4E9F087B650C}"/>
            </c:ext>
          </c:extLst>
        </c:ser>
        <c:ser>
          <c:idx val="1"/>
          <c:order val="1"/>
          <c:tx>
            <c:strRef>
              <c:f>[pifa.xlsx]Sheet9!$D$38</c:f>
              <c:strCache>
                <c:ptCount val="1"/>
                <c:pt idx="0">
                  <c:v>第二季度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[pifa.xlsx]Sheet9!$B$39:$B$44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[pifa.xlsx]Sheet9!$D$39:$D$44</c:f>
              <c:numCache>
                <c:formatCode>0.0</c:formatCode>
                <c:ptCount val="6"/>
                <c:pt idx="0">
                  <c:v>111.10760700000007</c:v>
                </c:pt>
                <c:pt idx="1">
                  <c:v>41.270892000000011</c:v>
                </c:pt>
                <c:pt idx="2">
                  <c:v>507.58998600000001</c:v>
                </c:pt>
                <c:pt idx="3">
                  <c:v>160.64677999999992</c:v>
                </c:pt>
                <c:pt idx="4">
                  <c:v>30.379072999999998</c:v>
                </c:pt>
                <c:pt idx="5">
                  <c:v>69.198757000000001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6-41FD-8387-4E9F087B650C}"/>
            </c:ext>
          </c:extLst>
        </c:ser>
        <c:ser>
          <c:idx val="2"/>
          <c:order val="2"/>
          <c:tx>
            <c:strRef>
              <c:f>[pifa.xlsx]Sheet9!$E$38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[pifa.xlsx]Sheet9!$B$39:$B$44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[pifa.xlsx]Sheet9!$E$39:$E$44</c:f>
              <c:numCache>
                <c:formatCode>0.0</c:formatCode>
                <c:ptCount val="6"/>
                <c:pt idx="0">
                  <c:v>112.65739100000002</c:v>
                </c:pt>
                <c:pt idx="1">
                  <c:v>43.403214999999982</c:v>
                </c:pt>
                <c:pt idx="2">
                  <c:v>496.8031839999997</c:v>
                </c:pt>
                <c:pt idx="3">
                  <c:v>165.41409799999994</c:v>
                </c:pt>
                <c:pt idx="4">
                  <c:v>-24.614437999999982</c:v>
                </c:pt>
                <c:pt idx="5">
                  <c:v>74.027363999999992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B6-41FD-8387-4E9F087B650C}"/>
            </c:ext>
          </c:extLst>
        </c:ser>
        <c:ser>
          <c:idx val="3"/>
          <c:order val="3"/>
          <c:tx>
            <c:strRef>
              <c:f>[pifa.xlsx]Sheet9!$F$38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[pifa.xlsx]Sheet9!$B$39:$B$44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[pifa.xlsx]Sheet9!$F$39:$F$44</c:f>
              <c:numCache>
                <c:formatCode>0.0</c:formatCode>
                <c:ptCount val="6"/>
                <c:pt idx="0">
                  <c:v>105.80644500000002</c:v>
                </c:pt>
                <c:pt idx="1">
                  <c:v>45.877774000000024</c:v>
                </c:pt>
                <c:pt idx="2">
                  <c:v>731.95420800000045</c:v>
                </c:pt>
                <c:pt idx="3">
                  <c:v>158.53865600000006</c:v>
                </c:pt>
                <c:pt idx="4">
                  <c:v>5.725056999999973</c:v>
                </c:pt>
                <c:pt idx="5">
                  <c:v>69.505092000000033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B6-41FD-8387-4E9F087B6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116248"/>
        <c:axId val="345115920"/>
      </c:barChart>
      <c:catAx>
        <c:axId val="34511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115920"/>
        <c:crosses val="autoZero"/>
        <c:auto val="1"/>
        <c:lblAlgn val="ctr"/>
        <c:lblOffset val="100"/>
        <c:noMultiLvlLbl val="0"/>
      </c:catAx>
      <c:valAx>
        <c:axId val="34511592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116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Sheet2!$I$2:$I$6</c:f>
              <c:strCache>
                <c:ptCount val="5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  <c:pt idx="4">
                  <c:v>第五周</c:v>
                </c:pt>
              </c:strCache>
            </c:strRef>
          </c:cat>
          <c:val>
            <c:numRef>
              <c:f>Sheet2!$J$2:$J$6</c:f>
              <c:numCache>
                <c:formatCode>0</c:formatCode>
                <c:ptCount val="5"/>
                <c:pt idx="0">
                  <c:v>476.38</c:v>
                </c:pt>
                <c:pt idx="1">
                  <c:v>825.11739999999998</c:v>
                </c:pt>
                <c:pt idx="2">
                  <c:v>762.13879999999995</c:v>
                </c:pt>
                <c:pt idx="3">
                  <c:v>699.35640000000001</c:v>
                </c:pt>
                <c:pt idx="4">
                  <c:v>691.28869999999995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0-4525-9F64-CA255C92E0EF}"/>
            </c:ext>
          </c:extLst>
        </c:ser>
        <c:ser>
          <c:idx val="2"/>
          <c:order val="1"/>
          <c:tx>
            <c:strRef>
              <c:f>Sheet2!$L$1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Sheet2!$I$2:$I$6</c:f>
              <c:strCache>
                <c:ptCount val="5"/>
                <c:pt idx="0">
                  <c:v>第一周</c:v>
                </c:pt>
                <c:pt idx="1">
                  <c:v>第二周</c:v>
                </c:pt>
                <c:pt idx="2">
                  <c:v>第三周</c:v>
                </c:pt>
                <c:pt idx="3">
                  <c:v>第四周</c:v>
                </c:pt>
                <c:pt idx="4">
                  <c:v>第五周</c:v>
                </c:pt>
              </c:strCache>
            </c:strRef>
          </c:cat>
          <c:val>
            <c:numRef>
              <c:f>Sheet2!$L$2:$L$6</c:f>
              <c:numCache>
                <c:formatCode>0</c:formatCode>
                <c:ptCount val="5"/>
                <c:pt idx="0">
                  <c:v>455.6977</c:v>
                </c:pt>
                <c:pt idx="1">
                  <c:v>904.05939999999998</c:v>
                </c:pt>
                <c:pt idx="2">
                  <c:v>795.85080000000005</c:v>
                </c:pt>
                <c:pt idx="3">
                  <c:v>824.78470000000004</c:v>
                </c:pt>
                <c:pt idx="4">
                  <c:v>766.13210000000004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0-4525-9F64-CA255C92E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6"/>
        <c:axId val="427578216"/>
        <c:axId val="427578608"/>
      </c:barChart>
      <c:catAx>
        <c:axId val="427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578608"/>
        <c:crosses val="autoZero"/>
        <c:auto val="1"/>
        <c:lblAlgn val="ctr"/>
        <c:lblOffset val="100"/>
        <c:noMultiLvlLbl val="0"/>
      </c:catAx>
      <c:valAx>
        <c:axId val="42757860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7578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184635995604859"/>
          <c:y val="0.88423449190208703"/>
          <c:w val="0.12518056939683653"/>
          <c:h val="7.8534566693771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非医保销售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'111数据表'!$A$3:$A$11</c:f>
              <c:strCache>
                <c:ptCount val="9"/>
                <c:pt idx="0">
                  <c:v>中药饮片</c:v>
                </c:pt>
                <c:pt idx="1">
                  <c:v>非处方药</c:v>
                </c:pt>
                <c:pt idx="2">
                  <c:v>家庭健康用品</c:v>
                </c:pt>
                <c:pt idx="3">
                  <c:v>处方药</c:v>
                </c:pt>
                <c:pt idx="4">
                  <c:v>保健食品</c:v>
                </c:pt>
                <c:pt idx="5">
                  <c:v>个人护理品</c:v>
                </c:pt>
                <c:pt idx="6">
                  <c:v>家居便利品</c:v>
                </c:pt>
                <c:pt idx="7">
                  <c:v>其他</c:v>
                </c:pt>
                <c:pt idx="8">
                  <c:v>便利食品</c:v>
                </c:pt>
              </c:strCache>
            </c:strRef>
          </c:cat>
          <c:val>
            <c:numRef>
              <c:f>'111数据表'!$I$3:$I$11</c:f>
              <c:numCache>
                <c:formatCode>0</c:formatCode>
                <c:ptCount val="9"/>
                <c:pt idx="0">
                  <c:v>943.76607967199084</c:v>
                </c:pt>
                <c:pt idx="1">
                  <c:v>855.83891809143779</c:v>
                </c:pt>
                <c:pt idx="2">
                  <c:v>204.50405041983709</c:v>
                </c:pt>
                <c:pt idx="3">
                  <c:v>394.9322135258455</c:v>
                </c:pt>
                <c:pt idx="4">
                  <c:v>156.60559066759137</c:v>
                </c:pt>
                <c:pt idx="5">
                  <c:v>39.629905982906031</c:v>
                </c:pt>
                <c:pt idx="6">
                  <c:v>10.650290598290603</c:v>
                </c:pt>
                <c:pt idx="7">
                  <c:v>34.786766227766286</c:v>
                </c:pt>
                <c:pt idx="8">
                  <c:v>16.723690090090138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0-4721-B303-E407CDB16227}"/>
            </c:ext>
          </c:extLst>
        </c:ser>
        <c:ser>
          <c:idx val="2"/>
          <c:order val="2"/>
          <c:tx>
            <c:v>医保销售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'111数据表'!$A$3:$A$11</c:f>
              <c:strCache>
                <c:ptCount val="9"/>
                <c:pt idx="0">
                  <c:v>中药饮片</c:v>
                </c:pt>
                <c:pt idx="1">
                  <c:v>非处方药</c:v>
                </c:pt>
                <c:pt idx="2">
                  <c:v>家庭健康用品</c:v>
                </c:pt>
                <c:pt idx="3">
                  <c:v>处方药</c:v>
                </c:pt>
                <c:pt idx="4">
                  <c:v>保健食品</c:v>
                </c:pt>
                <c:pt idx="5">
                  <c:v>个人护理品</c:v>
                </c:pt>
                <c:pt idx="6">
                  <c:v>家居便利品</c:v>
                </c:pt>
                <c:pt idx="7">
                  <c:v>其他</c:v>
                </c:pt>
                <c:pt idx="8">
                  <c:v>便利食品</c:v>
                </c:pt>
              </c:strCache>
            </c:strRef>
          </c:cat>
          <c:val>
            <c:numRef>
              <c:f>'111数据表'!$N$3:$N$11</c:f>
              <c:numCache>
                <c:formatCode>0</c:formatCode>
                <c:ptCount val="9"/>
                <c:pt idx="0">
                  <c:v>4.8542774774774733</c:v>
                </c:pt>
                <c:pt idx="1">
                  <c:v>858.76432218073012</c:v>
                </c:pt>
                <c:pt idx="3">
                  <c:v>206.95651622271981</c:v>
                </c:pt>
                <c:pt idx="7">
                  <c:v>18.511962393162399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60-4721-B303-E407CDB16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4235088"/>
        <c:axId val="374235480"/>
      </c:barChart>
      <c:lineChart>
        <c:grouping val="standard"/>
        <c:varyColors val="0"/>
        <c:ser>
          <c:idx val="1"/>
          <c:order val="1"/>
          <c:tx>
            <c:v>非医保毛利率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'111数据表'!$A$3:$A$11</c:f>
              <c:strCache>
                <c:ptCount val="9"/>
                <c:pt idx="0">
                  <c:v>中药饮片</c:v>
                </c:pt>
                <c:pt idx="1">
                  <c:v>非处方药</c:v>
                </c:pt>
                <c:pt idx="2">
                  <c:v>家庭健康用品</c:v>
                </c:pt>
                <c:pt idx="3">
                  <c:v>处方药</c:v>
                </c:pt>
                <c:pt idx="4">
                  <c:v>保健食品</c:v>
                </c:pt>
                <c:pt idx="5">
                  <c:v>个人护理品</c:v>
                </c:pt>
                <c:pt idx="6">
                  <c:v>家居便利品</c:v>
                </c:pt>
                <c:pt idx="7">
                  <c:v>其他</c:v>
                </c:pt>
                <c:pt idx="8">
                  <c:v>便利食品</c:v>
                </c:pt>
              </c:strCache>
            </c:strRef>
          </c:cat>
          <c:val>
            <c:numRef>
              <c:f>'111数据表'!$L$3:$L$11</c:f>
              <c:numCache>
                <c:formatCode>0%</c:formatCode>
                <c:ptCount val="9"/>
                <c:pt idx="0">
                  <c:v>0.20426909254778716</c:v>
                </c:pt>
                <c:pt idx="1">
                  <c:v>0.25699405278499532</c:v>
                </c:pt>
                <c:pt idx="2">
                  <c:v>0.26311126996933987</c:v>
                </c:pt>
                <c:pt idx="3">
                  <c:v>0.1399729007475122</c:v>
                </c:pt>
                <c:pt idx="4">
                  <c:v>0.24937210415740718</c:v>
                </c:pt>
                <c:pt idx="5">
                  <c:v>0.26846901901546749</c:v>
                </c:pt>
                <c:pt idx="6">
                  <c:v>0.33828528574317651</c:v>
                </c:pt>
                <c:pt idx="7">
                  <c:v>0.15718561455136837</c:v>
                </c:pt>
                <c:pt idx="8">
                  <c:v>0.23536648125419052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A60-4721-B303-E407CDB16227}"/>
            </c:ext>
          </c:extLst>
        </c:ser>
        <c:ser>
          <c:idx val="3"/>
          <c:order val="3"/>
          <c:tx>
            <c:v>医保毛利率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'111数据表'!$A$3:$A$11</c:f>
              <c:strCache>
                <c:ptCount val="9"/>
                <c:pt idx="0">
                  <c:v>中药饮片</c:v>
                </c:pt>
                <c:pt idx="1">
                  <c:v>非处方药</c:v>
                </c:pt>
                <c:pt idx="2">
                  <c:v>家庭健康用品</c:v>
                </c:pt>
                <c:pt idx="3">
                  <c:v>处方药</c:v>
                </c:pt>
                <c:pt idx="4">
                  <c:v>保健食品</c:v>
                </c:pt>
                <c:pt idx="5">
                  <c:v>个人护理品</c:v>
                </c:pt>
                <c:pt idx="6">
                  <c:v>家居便利品</c:v>
                </c:pt>
                <c:pt idx="7">
                  <c:v>其他</c:v>
                </c:pt>
                <c:pt idx="8">
                  <c:v>便利食品</c:v>
                </c:pt>
              </c:strCache>
            </c:strRef>
          </c:cat>
          <c:val>
            <c:numRef>
              <c:f>'111数据表'!$Q$3:$Q$11</c:f>
              <c:numCache>
                <c:formatCode>0%</c:formatCode>
                <c:ptCount val="9"/>
                <c:pt idx="0">
                  <c:v>0.32832043179898185</c:v>
                </c:pt>
                <c:pt idx="1">
                  <c:v>0.34212513677169254</c:v>
                </c:pt>
                <c:pt idx="3">
                  <c:v>0.19865822044701867</c:v>
                </c:pt>
                <c:pt idx="7">
                  <c:v>0.33292404458636954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A60-4721-B303-E407CDB16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236264"/>
        <c:axId val="374235872"/>
      </c:lineChart>
      <c:catAx>
        <c:axId val="37423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235480"/>
        <c:crosses val="autoZero"/>
        <c:auto val="1"/>
        <c:lblAlgn val="ctr"/>
        <c:lblOffset val="100"/>
        <c:noMultiLvlLbl val="0"/>
      </c:catAx>
      <c:valAx>
        <c:axId val="37423548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235088"/>
        <c:crosses val="autoZero"/>
        <c:crossBetween val="between"/>
      </c:valAx>
      <c:valAx>
        <c:axId val="374235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236264"/>
        <c:crosses val="max"/>
        <c:crossBetween val="between"/>
      </c:valAx>
      <c:catAx>
        <c:axId val="374236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235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'[Microsoft PowerPoint 中的图表]Sheet3'!$K$5</c:f>
              <c:strCache>
                <c:ptCount val="1"/>
                <c:pt idx="0">
                  <c:v>同期金额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'[Microsoft PowerPoint 中的图表]Sheet3'!$L$4:$AE$4</c:f>
              <c:strCache>
                <c:ptCount val="20"/>
                <c:pt idx="0">
                  <c:v>药联</c:v>
                </c:pt>
                <c:pt idx="1">
                  <c:v>掌药</c:v>
                </c:pt>
                <c:pt idx="2">
                  <c:v>健医</c:v>
                </c:pt>
                <c:pt idx="3">
                  <c:v>仁和国康</c:v>
                </c:pt>
                <c:pt idx="4">
                  <c:v>万通卡</c:v>
                </c:pt>
                <c:pt idx="5">
                  <c:v>商银通</c:v>
                </c:pt>
                <c:pt idx="6">
                  <c:v>便利通</c:v>
                </c:pt>
                <c:pt idx="7">
                  <c:v>斯玛特</c:v>
                </c:pt>
                <c:pt idx="8">
                  <c:v>支票</c:v>
                </c:pt>
                <c:pt idx="9">
                  <c:v>益企保</c:v>
                </c:pt>
                <c:pt idx="10">
                  <c:v>代金券</c:v>
                </c:pt>
                <c:pt idx="11">
                  <c:v>OK卡</c:v>
                </c:pt>
                <c:pt idx="12">
                  <c:v>积分抵扣</c:v>
                </c:pt>
                <c:pt idx="13">
                  <c:v>医卡通</c:v>
                </c:pt>
                <c:pt idx="14">
                  <c:v>其他</c:v>
                </c:pt>
                <c:pt idx="15">
                  <c:v>微信</c:v>
                </c:pt>
                <c:pt idx="16">
                  <c:v>支付宝</c:v>
                </c:pt>
                <c:pt idx="17">
                  <c:v>磁卡</c:v>
                </c:pt>
                <c:pt idx="18">
                  <c:v>医保</c:v>
                </c:pt>
                <c:pt idx="19">
                  <c:v>现金</c:v>
                </c:pt>
              </c:strCache>
            </c:strRef>
          </c:cat>
          <c:val>
            <c:numRef>
              <c:f>'[Microsoft PowerPoint 中的图表]Sheet3'!$L$5:$AE$5</c:f>
              <c:numCache>
                <c:formatCode>0.0</c:formatCode>
                <c:ptCount val="20"/>
                <c:pt idx="0">
                  <c:v>0</c:v>
                </c:pt>
                <c:pt idx="1">
                  <c:v>3.2919999999999998E-2</c:v>
                </c:pt>
                <c:pt idx="2">
                  <c:v>0</c:v>
                </c:pt>
                <c:pt idx="3">
                  <c:v>0.10747999999999999</c:v>
                </c:pt>
                <c:pt idx="4">
                  <c:v>0.25177000000000005</c:v>
                </c:pt>
                <c:pt idx="5">
                  <c:v>0.49380099999999993</c:v>
                </c:pt>
                <c:pt idx="6">
                  <c:v>0.909524</c:v>
                </c:pt>
                <c:pt idx="7">
                  <c:v>1.2760329999999998</c:v>
                </c:pt>
                <c:pt idx="8">
                  <c:v>11.167530000000001</c:v>
                </c:pt>
                <c:pt idx="9">
                  <c:v>0</c:v>
                </c:pt>
                <c:pt idx="10">
                  <c:v>10.532779999999995</c:v>
                </c:pt>
                <c:pt idx="11">
                  <c:v>36.213067999999964</c:v>
                </c:pt>
                <c:pt idx="12">
                  <c:v>0.90066000000000057</c:v>
                </c:pt>
                <c:pt idx="13">
                  <c:v>31.776841000000005</c:v>
                </c:pt>
                <c:pt idx="14">
                  <c:v>98.500880000000009</c:v>
                </c:pt>
                <c:pt idx="15">
                  <c:v>67.961200999999861</c:v>
                </c:pt>
                <c:pt idx="16">
                  <c:v>130.24464600000013</c:v>
                </c:pt>
                <c:pt idx="17">
                  <c:v>832.03012499999875</c:v>
                </c:pt>
                <c:pt idx="18">
                  <c:v>1021.7027239999991</c:v>
                </c:pt>
                <c:pt idx="19">
                  <c:v>1734.6530559999992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4-4C62-9731-A9BB65EF6DAB}"/>
            </c:ext>
          </c:extLst>
        </c:ser>
        <c:ser>
          <c:idx val="1"/>
          <c:order val="1"/>
          <c:tx>
            <c:strRef>
              <c:f>'[Microsoft PowerPoint 中的图表]Sheet3'!$K$6</c:f>
              <c:strCache>
                <c:ptCount val="1"/>
                <c:pt idx="0">
                  <c:v>本期金额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'[Microsoft PowerPoint 中的图表]Sheet3'!$L$4:$AE$4</c:f>
              <c:strCache>
                <c:ptCount val="20"/>
                <c:pt idx="0">
                  <c:v>药联</c:v>
                </c:pt>
                <c:pt idx="1">
                  <c:v>掌药</c:v>
                </c:pt>
                <c:pt idx="2">
                  <c:v>健医</c:v>
                </c:pt>
                <c:pt idx="3">
                  <c:v>仁和国康</c:v>
                </c:pt>
                <c:pt idx="4">
                  <c:v>万通卡</c:v>
                </c:pt>
                <c:pt idx="5">
                  <c:v>商银通</c:v>
                </c:pt>
                <c:pt idx="6">
                  <c:v>便利通</c:v>
                </c:pt>
                <c:pt idx="7">
                  <c:v>斯玛特</c:v>
                </c:pt>
                <c:pt idx="8">
                  <c:v>支票</c:v>
                </c:pt>
                <c:pt idx="9">
                  <c:v>益企保</c:v>
                </c:pt>
                <c:pt idx="10">
                  <c:v>代金券</c:v>
                </c:pt>
                <c:pt idx="11">
                  <c:v>OK卡</c:v>
                </c:pt>
                <c:pt idx="12">
                  <c:v>积分抵扣</c:v>
                </c:pt>
                <c:pt idx="13">
                  <c:v>医卡通</c:v>
                </c:pt>
                <c:pt idx="14">
                  <c:v>其他</c:v>
                </c:pt>
                <c:pt idx="15">
                  <c:v>微信</c:v>
                </c:pt>
                <c:pt idx="16">
                  <c:v>支付宝</c:v>
                </c:pt>
                <c:pt idx="17">
                  <c:v>磁卡</c:v>
                </c:pt>
                <c:pt idx="18">
                  <c:v>医保</c:v>
                </c:pt>
                <c:pt idx="19">
                  <c:v>现金</c:v>
                </c:pt>
              </c:strCache>
            </c:strRef>
          </c:cat>
          <c:val>
            <c:numRef>
              <c:f>'[Microsoft PowerPoint 中的图表]Sheet3'!$L$6:$AE$6</c:f>
              <c:numCache>
                <c:formatCode>0.0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3.141E-2</c:v>
                </c:pt>
                <c:pt idx="3">
                  <c:v>8.0780000000000005E-2</c:v>
                </c:pt>
                <c:pt idx="4">
                  <c:v>8.2040000000000002E-2</c:v>
                </c:pt>
                <c:pt idx="5">
                  <c:v>0.70251000000000008</c:v>
                </c:pt>
                <c:pt idx="6">
                  <c:v>2.0655699999999997</c:v>
                </c:pt>
                <c:pt idx="7">
                  <c:v>5.8331810000000024</c:v>
                </c:pt>
                <c:pt idx="8">
                  <c:v>11.373909999999999</c:v>
                </c:pt>
                <c:pt idx="9">
                  <c:v>12.791582000000004</c:v>
                </c:pt>
                <c:pt idx="10">
                  <c:v>13.601620000000004</c:v>
                </c:pt>
                <c:pt idx="11">
                  <c:v>31.478360999999975</c:v>
                </c:pt>
                <c:pt idx="12">
                  <c:v>33.02723000000001</c:v>
                </c:pt>
                <c:pt idx="13">
                  <c:v>53.116217999999996</c:v>
                </c:pt>
                <c:pt idx="14">
                  <c:v>69.04346000000001</c:v>
                </c:pt>
                <c:pt idx="15">
                  <c:v>210.41490500000006</c:v>
                </c:pt>
                <c:pt idx="16">
                  <c:v>416.05390599999964</c:v>
                </c:pt>
                <c:pt idx="17">
                  <c:v>721.62447300000099</c:v>
                </c:pt>
                <c:pt idx="18">
                  <c:v>1197.0249159999994</c:v>
                </c:pt>
                <c:pt idx="19">
                  <c:v>1544.944373999997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A4-4C62-9731-A9BB65EF6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7005048"/>
        <c:axId val="478030624"/>
      </c:barChart>
      <c:catAx>
        <c:axId val="62700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030624"/>
        <c:crosses val="autoZero"/>
        <c:auto val="1"/>
        <c:lblAlgn val="ctr"/>
        <c:lblOffset val="100"/>
        <c:noMultiLvlLbl val="0"/>
      </c:catAx>
      <c:valAx>
        <c:axId val="478030624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005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Sheet2!$M$24</c:f>
              <c:strCache>
                <c:ptCount val="1"/>
                <c:pt idx="0">
                  <c:v>会员销售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Sheet2!$N$23:$Y$23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Sheet2!$N$24:$Y$24</c:f>
              <c:numCache>
                <c:formatCode>General</c:formatCode>
                <c:ptCount val="12"/>
                <c:pt idx="0">
                  <c:v>1168</c:v>
                </c:pt>
                <c:pt idx="1">
                  <c:v>503</c:v>
                </c:pt>
                <c:pt idx="2">
                  <c:v>583</c:v>
                </c:pt>
                <c:pt idx="3">
                  <c:v>637</c:v>
                </c:pt>
                <c:pt idx="4">
                  <c:v>701</c:v>
                </c:pt>
                <c:pt idx="5">
                  <c:v>827</c:v>
                </c:pt>
                <c:pt idx="6">
                  <c:v>921</c:v>
                </c:pt>
                <c:pt idx="7">
                  <c:v>909</c:v>
                </c:pt>
                <c:pt idx="8">
                  <c:v>1127</c:v>
                </c:pt>
                <c:pt idx="9">
                  <c:v>1187</c:v>
                </c:pt>
                <c:pt idx="10">
                  <c:v>1692</c:v>
                </c:pt>
                <c:pt idx="11">
                  <c:v>2026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5-4A9F-AE60-B20EFC488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6101640"/>
        <c:axId val="526102032"/>
      </c:barChart>
      <c:lineChart>
        <c:grouping val="standard"/>
        <c:varyColors val="0"/>
        <c:ser>
          <c:idx val="1"/>
          <c:order val="1"/>
          <c:tx>
            <c:strRef>
              <c:f>Sheet2!$M$25</c:f>
              <c:strCache>
                <c:ptCount val="1"/>
                <c:pt idx="0">
                  <c:v>会员销售占比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3.409959653685158E-2"/>
                  <c:y val="-8.49087065369952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5-4A9F-AE60-B20EFC488090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Sheet2!$N$23:$Y$23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Sheet2!$N$25:$Y$25</c:f>
              <c:numCache>
                <c:formatCode>0.0%</c:formatCode>
                <c:ptCount val="12"/>
                <c:pt idx="0">
                  <c:v>0.29783232518561686</c:v>
                </c:pt>
                <c:pt idx="1">
                  <c:v>0.21014988358461015</c:v>
                </c:pt>
                <c:pt idx="2">
                  <c:v>0.20839226409497144</c:v>
                </c:pt>
                <c:pt idx="3">
                  <c:v>0.20794624027809591</c:v>
                </c:pt>
                <c:pt idx="4">
                  <c:v>0.23157081440112684</c:v>
                </c:pt>
                <c:pt idx="5">
                  <c:v>0.3028413915223726</c:v>
                </c:pt>
                <c:pt idx="6">
                  <c:v>0.31551888905559355</c:v>
                </c:pt>
                <c:pt idx="7">
                  <c:v>0.31435287340823209</c:v>
                </c:pt>
                <c:pt idx="8">
                  <c:v>0.3504360653355626</c:v>
                </c:pt>
                <c:pt idx="9">
                  <c:v>0.37224382339226403</c:v>
                </c:pt>
                <c:pt idx="10">
                  <c:v>0.4556792946575749</c:v>
                </c:pt>
                <c:pt idx="11" formatCode="0.00%">
                  <c:v>0.55600000000000005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C5-4A9F-AE60-B20EFC488090}"/>
            </c:ext>
          </c:extLst>
        </c:ser>
        <c:ser>
          <c:idx val="2"/>
          <c:order val="2"/>
          <c:tx>
            <c:strRef>
              <c:f>Sheet2!$M$26</c:f>
              <c:strCache>
                <c:ptCount val="1"/>
                <c:pt idx="0">
                  <c:v>有效会员占比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4099596536851545E-2"/>
                  <c:y val="-8.49087065369951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5-4A9F-AE60-B20EFC488090}"/>
                </c:ext>
              </c:extLst>
            </c:dLbl>
            <c:dLbl>
              <c:idx val="4"/>
              <c:layout>
                <c:manualLayout>
                  <c:x val="-3.0636393545844014E-2"/>
                  <c:y val="-0.120464256562378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C5-4A9F-AE60-B20EFC488090}"/>
                </c:ext>
              </c:extLst>
            </c:dLbl>
            <c:dLbl>
              <c:idx val="6"/>
              <c:layout>
                <c:manualLayout>
                  <c:x val="-2.890479205034031E-2"/>
                  <c:y val="-8.09580898675081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C5-4A9F-AE60-B20EFC488090}"/>
                </c:ext>
              </c:extLst>
            </c:dLbl>
            <c:dLbl>
              <c:idx val="7"/>
              <c:layout>
                <c:manualLayout>
                  <c:x val="-2.5441589059332713E-2"/>
                  <c:y val="-7.3056856528534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C5-4A9F-AE60-B20EFC488090}"/>
                </c:ext>
              </c:extLst>
            </c:dLbl>
            <c:dLbl>
              <c:idx val="8"/>
              <c:layout>
                <c:manualLayout>
                  <c:x val="5.3243337322366911E-4"/>
                  <c:y val="4.54616435560775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C5-4A9F-AE60-B20EFC488090}"/>
                </c:ext>
              </c:extLst>
            </c:dLbl>
            <c:dLbl>
              <c:idx val="9"/>
              <c:layout>
                <c:manualLayout>
                  <c:x val="-2.9307696177837384E-3"/>
                  <c:y val="6.12641102340258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8C5-4A9F-AE60-B20EFC488090}"/>
                </c:ext>
              </c:extLst>
            </c:dLbl>
            <c:dLbl>
              <c:idx val="10"/>
              <c:layout>
                <c:manualLayout>
                  <c:x val="-6.393972608791273E-3"/>
                  <c:y val="4.5461643556077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8C5-4A9F-AE60-B20EFC488090}"/>
                </c:ext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Sheet2!$N$23:$Y$23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Sheet2!$N$26:$Y$26</c:f>
              <c:numCache>
                <c:formatCode>0.0%</c:formatCode>
                <c:ptCount val="12"/>
                <c:pt idx="0">
                  <c:v>0.290949344883071</c:v>
                </c:pt>
                <c:pt idx="1">
                  <c:v>0.20372689023496102</c:v>
                </c:pt>
                <c:pt idx="2">
                  <c:v>0.22518046311052781</c:v>
                </c:pt>
                <c:pt idx="3">
                  <c:v>0.26462682555326583</c:v>
                </c:pt>
                <c:pt idx="4">
                  <c:v>0.27027738424259318</c:v>
                </c:pt>
                <c:pt idx="5">
                  <c:v>0.27063004974598498</c:v>
                </c:pt>
                <c:pt idx="6">
                  <c:v>0.26302964279571128</c:v>
                </c:pt>
                <c:pt idx="7">
                  <c:v>0.25804350331460985</c:v>
                </c:pt>
                <c:pt idx="8">
                  <c:v>0.24667576700158883</c:v>
                </c:pt>
                <c:pt idx="9">
                  <c:v>0.23486963307402073</c:v>
                </c:pt>
                <c:pt idx="10">
                  <c:v>0.24285239183375709</c:v>
                </c:pt>
                <c:pt idx="11" formatCode="0.00%">
                  <c:v>0.22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8C5-4A9F-AE60-B20EFC488090}"/>
            </c:ext>
          </c:extLst>
        </c:ser>
        <c:ser>
          <c:idx val="3"/>
          <c:order val="3"/>
          <c:tx>
            <c:strRef>
              <c:f>Sheet2!$M$27</c:f>
              <c:strCache>
                <c:ptCount val="1"/>
                <c:pt idx="0">
                  <c:v>交易笔次占比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Sheet2!$N$23:$Y$23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Sheet2!$N$27:$Y$27</c:f>
              <c:numCache>
                <c:formatCode>0.0%</c:formatCode>
                <c:ptCount val="12"/>
                <c:pt idx="0">
                  <c:v>0.115</c:v>
                </c:pt>
                <c:pt idx="1">
                  <c:v>9.8000000000000004E-2</c:v>
                </c:pt>
                <c:pt idx="2">
                  <c:v>0.10100000000000001</c:v>
                </c:pt>
                <c:pt idx="3">
                  <c:v>0.129</c:v>
                </c:pt>
                <c:pt idx="4">
                  <c:v>0.153</c:v>
                </c:pt>
                <c:pt idx="5">
                  <c:v>0.221</c:v>
                </c:pt>
                <c:pt idx="6">
                  <c:v>0.22700000000000001</c:v>
                </c:pt>
                <c:pt idx="7">
                  <c:v>0.23200000000000001</c:v>
                </c:pt>
                <c:pt idx="8">
                  <c:v>0.25600000000000001</c:v>
                </c:pt>
                <c:pt idx="9">
                  <c:v>0.26400000000000001</c:v>
                </c:pt>
                <c:pt idx="10">
                  <c:v>0.307</c:v>
                </c:pt>
                <c:pt idx="11" formatCode="0.00%">
                  <c:v>0.30099999999999999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8C5-4A9F-AE60-B20EFC488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104776"/>
        <c:axId val="526104384"/>
      </c:lineChart>
      <c:catAx>
        <c:axId val="526101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02032"/>
        <c:crosses val="autoZero"/>
        <c:auto val="1"/>
        <c:lblAlgn val="ctr"/>
        <c:lblOffset val="100"/>
        <c:noMultiLvlLbl val="0"/>
      </c:catAx>
      <c:valAx>
        <c:axId val="52610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01640"/>
        <c:crosses val="autoZero"/>
        <c:crossBetween val="between"/>
      </c:valAx>
      <c:valAx>
        <c:axId val="526104384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104776"/>
        <c:crosses val="max"/>
        <c:crossBetween val="between"/>
      </c:valAx>
      <c:catAx>
        <c:axId val="526104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61043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63082330509966"/>
          <c:y val="2.2779473778275845E-2"/>
          <c:w val="0.53633343620742047"/>
          <c:h val="6.4701144317298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dirty="0"/>
              <a:t>年度</a:t>
            </a:r>
            <a:r>
              <a:rPr lang="zh-CN" altLang="en-US" dirty="0"/>
              <a:t>批发</a:t>
            </a:r>
            <a:r>
              <a:rPr lang="zh-CN" dirty="0"/>
              <a:t>概况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批发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Sheet1!$O$2:$O$5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Sheet1!$P$2:$P$5</c:f>
              <c:numCache>
                <c:formatCode>0</c:formatCode>
                <c:ptCount val="4"/>
                <c:pt idx="0">
                  <c:v>14991.181689999996</c:v>
                </c:pt>
                <c:pt idx="1">
                  <c:v>14301.805318999992</c:v>
                </c:pt>
                <c:pt idx="2">
                  <c:v>14469.365694999997</c:v>
                </c:pt>
                <c:pt idx="3">
                  <c:v>17157.536431000011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A-4F2A-ABAD-2B7DBAB47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757016"/>
        <c:axId val="373839864"/>
      </c:barChart>
      <c:lineChart>
        <c:grouping val="standard"/>
        <c:varyColors val="0"/>
        <c:ser>
          <c:idx val="1"/>
          <c:order val="1"/>
          <c:tx>
            <c:strRef>
              <c:f>Sheet1!$Q$1</c:f>
              <c:strCache>
                <c:ptCount val="1"/>
                <c:pt idx="0">
                  <c:v>同比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Sheet1!$O$2:$O$5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Sheet1!$Q$2:$Q$5</c:f>
              <c:numCache>
                <c:formatCode>0.0%</c:formatCode>
                <c:ptCount val="4"/>
                <c:pt idx="0">
                  <c:v>0.22793722332538247</c:v>
                </c:pt>
                <c:pt idx="1">
                  <c:v>0.1708517453835432</c:v>
                </c:pt>
                <c:pt idx="2">
                  <c:v>9.7952997223560434E-2</c:v>
                </c:pt>
                <c:pt idx="3">
                  <c:v>7.7762417144755069E-2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A-4F2A-ABAD-2B7DBAB470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857016"/>
        <c:axId val="373856632"/>
      </c:lineChart>
      <c:catAx>
        <c:axId val="37375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839864"/>
        <c:crosses val="autoZero"/>
        <c:auto val="1"/>
        <c:lblAlgn val="ctr"/>
        <c:lblOffset val="100"/>
        <c:noMultiLvlLbl val="0"/>
      </c:catAx>
      <c:valAx>
        <c:axId val="373839864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757016"/>
        <c:crosses val="autoZero"/>
        <c:crossBetween val="between"/>
      </c:valAx>
      <c:valAx>
        <c:axId val="373856632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857016"/>
        <c:crosses val="max"/>
        <c:crossBetween val="between"/>
      </c:valAx>
      <c:catAx>
        <c:axId val="373857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5663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张伏龙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Sheet2!$C$4</c:f>
              <c:numCache>
                <c:formatCode>0</c:formatCode>
                <c:ptCount val="1"/>
                <c:pt idx="0">
                  <c:v>14998.5878795062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E-4F74-84BB-4E6F81C8D64B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潘皓岚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Sheet2!$C$5</c:f>
              <c:numCache>
                <c:formatCode>0</c:formatCode>
                <c:ptCount val="1"/>
                <c:pt idx="0">
                  <c:v>16965.525819681279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E-4F74-84BB-4E6F81C8D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8326784"/>
        <c:axId val="428327176"/>
      </c:barChart>
      <c:catAx>
        <c:axId val="428326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8327176"/>
        <c:crosses val="autoZero"/>
        <c:auto val="1"/>
        <c:lblAlgn val="ctr"/>
        <c:lblOffset val="100"/>
        <c:noMultiLvlLbl val="0"/>
      </c:catAx>
      <c:valAx>
        <c:axId val="42832717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2832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销售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Sheet3!$B$7:$B$19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Sheet3!$D$7:$D$19</c:f>
              <c:numCache>
                <c:formatCode>0</c:formatCode>
                <c:ptCount val="4"/>
                <c:pt idx="0">
                  <c:v>3432.7136715037223</c:v>
                </c:pt>
                <c:pt idx="1">
                  <c:v>3545.8609415041255</c:v>
                </c:pt>
                <c:pt idx="2">
                  <c:v>3691.9060495523545</c:v>
                </c:pt>
                <c:pt idx="3">
                  <c:v>4328.1072169459976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3-4198-B55A-CA25BA104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327960"/>
        <c:axId val="428328352"/>
      </c:barChart>
      <c:lineChart>
        <c:grouping val="standard"/>
        <c:varyColors val="0"/>
        <c:ser>
          <c:idx val="1"/>
          <c:order val="1"/>
          <c:tx>
            <c:v>同比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Sheet3!$B$7:$B$19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Sheet3!$G$7:$G$19</c:f>
              <c:numCache>
                <c:formatCode>0.0%</c:formatCode>
                <c:ptCount val="4"/>
                <c:pt idx="0">
                  <c:v>-2.9065150508995274E-2</c:v>
                </c:pt>
                <c:pt idx="1">
                  <c:v>0.26086416130421863</c:v>
                </c:pt>
                <c:pt idx="2">
                  <c:v>0.26718530768713444</c:v>
                </c:pt>
                <c:pt idx="3">
                  <c:v>2.9443926505403173E-2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E3-4198-B55A-CA25BA104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329136"/>
        <c:axId val="428328744"/>
      </c:lineChart>
      <c:catAx>
        <c:axId val="42832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328352"/>
        <c:crosses val="autoZero"/>
        <c:auto val="1"/>
        <c:lblAlgn val="ctr"/>
        <c:lblOffset val="100"/>
        <c:noMultiLvlLbl val="0"/>
      </c:catAx>
      <c:valAx>
        <c:axId val="42832835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327960"/>
        <c:crosses val="autoZero"/>
        <c:crossBetween val="between"/>
      </c:valAx>
      <c:valAx>
        <c:axId val="428328744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329136"/>
        <c:crosses val="max"/>
        <c:crossBetween val="between"/>
      </c:valAx>
      <c:catAx>
        <c:axId val="428329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8328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Sheet3!$B$30:$B$42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Sheet3!$D$30:$D$42</c:f>
              <c:numCache>
                <c:formatCode>0</c:formatCode>
                <c:ptCount val="4"/>
                <c:pt idx="0">
                  <c:v>4142.8937519821375</c:v>
                </c:pt>
                <c:pt idx="1">
                  <c:v>3842.5511276018592</c:v>
                </c:pt>
                <c:pt idx="2">
                  <c:v>3866.3281583346898</c:v>
                </c:pt>
                <c:pt idx="3">
                  <c:v>5113.7527817626005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C-4A4E-B4C5-56C2F7775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329920"/>
        <c:axId val="428330312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Sheet3!$B$30:$B$42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Sheet3!$G$30:$G$42</c:f>
              <c:numCache>
                <c:formatCode>0.0%</c:formatCode>
                <c:ptCount val="4"/>
                <c:pt idx="0">
                  <c:v>0.49247021654872247</c:v>
                </c:pt>
                <c:pt idx="1">
                  <c:v>0.19874391411484882</c:v>
                </c:pt>
                <c:pt idx="2">
                  <c:v>0.21036639322523176</c:v>
                </c:pt>
                <c:pt idx="3">
                  <c:v>0.31292848884724256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6C-4A4E-B4C5-56C2F7775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576648"/>
        <c:axId val="427576256"/>
      </c:lineChart>
      <c:catAx>
        <c:axId val="42832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428330312"/>
        <c:crosses val="autoZero"/>
        <c:auto val="1"/>
        <c:lblAlgn val="ctr"/>
        <c:lblOffset val="100"/>
        <c:noMultiLvlLbl val="0"/>
      </c:catAx>
      <c:valAx>
        <c:axId val="42833031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428329920"/>
        <c:crosses val="autoZero"/>
        <c:crossBetween val="between"/>
      </c:valAx>
      <c:valAx>
        <c:axId val="427576256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427576648"/>
        <c:crosses val="max"/>
        <c:crossBetween val="between"/>
      </c:valAx>
      <c:catAx>
        <c:axId val="427576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757625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latin typeface="+mn-ea"/>
          <a:ea typeface="+mn-ea"/>
        </a:defRPr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[pifa.xlsx]Sheet9!$C$23</c:f>
              <c:strCache>
                <c:ptCount val="1"/>
                <c:pt idx="0">
                  <c:v>第一季度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[pifa.xlsx]Sheet9!$B$24:$B$29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[pifa.xlsx]Sheet9!$C$24:$C$29</c:f>
              <c:numCache>
                <c:formatCode>0.00</c:formatCode>
                <c:ptCount val="6"/>
                <c:pt idx="0">
                  <c:v>2588.7632529999996</c:v>
                </c:pt>
                <c:pt idx="1">
                  <c:v>361.65666900000002</c:v>
                </c:pt>
                <c:pt idx="2">
                  <c:v>5498.3670800000009</c:v>
                </c:pt>
                <c:pt idx="3">
                  <c:v>3343.4046790000002</c:v>
                </c:pt>
                <c:pt idx="4">
                  <c:v>1314.7237070000012</c:v>
                </c:pt>
                <c:pt idx="5">
                  <c:v>1884.2663019999995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7-463C-B30E-DB6FE6761DE7}"/>
            </c:ext>
          </c:extLst>
        </c:ser>
        <c:ser>
          <c:idx val="1"/>
          <c:order val="1"/>
          <c:tx>
            <c:strRef>
              <c:f>[pifa.xlsx]Sheet9!$D$23</c:f>
              <c:strCache>
                <c:ptCount val="1"/>
                <c:pt idx="0">
                  <c:v>第二季度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[pifa.xlsx]Sheet9!$B$24:$B$29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[pifa.xlsx]Sheet9!$D$24:$D$29</c:f>
              <c:numCache>
                <c:formatCode>0.00</c:formatCode>
                <c:ptCount val="6"/>
                <c:pt idx="0">
                  <c:v>2230.9579010000011</c:v>
                </c:pt>
                <c:pt idx="1">
                  <c:v>355.20742599999983</c:v>
                </c:pt>
                <c:pt idx="2">
                  <c:v>5580.2533149999963</c:v>
                </c:pt>
                <c:pt idx="3">
                  <c:v>3393.6245449999988</c:v>
                </c:pt>
                <c:pt idx="4">
                  <c:v>1208.1326009999998</c:v>
                </c:pt>
                <c:pt idx="5">
                  <c:v>1533.6295309999996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7-463C-B30E-DB6FE6761DE7}"/>
            </c:ext>
          </c:extLst>
        </c:ser>
        <c:ser>
          <c:idx val="2"/>
          <c:order val="2"/>
          <c:tx>
            <c:strRef>
              <c:f>[pifa.xlsx]Sheet9!$E$23</c:f>
              <c:strCache>
                <c:ptCount val="1"/>
                <c:pt idx="0">
                  <c:v>第三季度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[pifa.xlsx]Sheet9!$B$24:$B$29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[pifa.xlsx]Sheet9!$E$24:$E$29</c:f>
              <c:numCache>
                <c:formatCode>0.00</c:formatCode>
                <c:ptCount val="6"/>
                <c:pt idx="0">
                  <c:v>2268.7489760000008</c:v>
                </c:pt>
                <c:pt idx="1">
                  <c:v>357.03453599999983</c:v>
                </c:pt>
                <c:pt idx="2">
                  <c:v>5540.4431860000041</c:v>
                </c:pt>
                <c:pt idx="3">
                  <c:v>3412.4065140000025</c:v>
                </c:pt>
                <c:pt idx="4">
                  <c:v>1377.6092100000001</c:v>
                </c:pt>
                <c:pt idx="5">
                  <c:v>1513.1232730000002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27-463C-B30E-DB6FE6761DE7}"/>
            </c:ext>
          </c:extLst>
        </c:ser>
        <c:ser>
          <c:idx val="3"/>
          <c:order val="3"/>
          <c:tx>
            <c:strRef>
              <c:f>[pifa.xlsx]Sheet9!$F$23</c:f>
              <c:strCache>
                <c:ptCount val="1"/>
                <c:pt idx="0">
                  <c:v>第四季度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[pifa.xlsx]Sheet9!$B$24:$B$29</c:f>
              <c:strCache>
                <c:ptCount val="6"/>
                <c:pt idx="0">
                  <c:v>川沙区域</c:v>
                </c:pt>
                <c:pt idx="1">
                  <c:v>工厂医务室</c:v>
                </c:pt>
                <c:pt idx="2">
                  <c:v>门店</c:v>
                </c:pt>
                <c:pt idx="3">
                  <c:v>南汇地区</c:v>
                </c:pt>
                <c:pt idx="4">
                  <c:v>其他</c:v>
                </c:pt>
                <c:pt idx="5">
                  <c:v>沿江地区</c:v>
                </c:pt>
              </c:strCache>
            </c:strRef>
          </c:cat>
          <c:val>
            <c:numRef>
              <c:f>[pifa.xlsx]Sheet9!$F$24:$F$29</c:f>
              <c:numCache>
                <c:formatCode>0.00</c:formatCode>
                <c:ptCount val="6"/>
                <c:pt idx="0">
                  <c:v>2316.1826780000033</c:v>
                </c:pt>
                <c:pt idx="1">
                  <c:v>387.53539099999989</c:v>
                </c:pt>
                <c:pt idx="2">
                  <c:v>7880.3561880000007</c:v>
                </c:pt>
                <c:pt idx="3">
                  <c:v>3234.7813359999986</c:v>
                </c:pt>
                <c:pt idx="4">
                  <c:v>1685.0110940000002</c:v>
                </c:pt>
                <c:pt idx="5">
                  <c:v>1653.6697439999998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27-463C-B30E-DB6FE6761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116248"/>
        <c:axId val="345115920"/>
      </c:barChart>
      <c:catAx>
        <c:axId val="34511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115920"/>
        <c:crosses val="autoZero"/>
        <c:auto val="1"/>
        <c:lblAlgn val="ctr"/>
        <c:lblOffset val="100"/>
        <c:noMultiLvlLbl val="0"/>
      </c:catAx>
      <c:valAx>
        <c:axId val="345115920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51162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年度销售概况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7685.8202755106122</c:v>
                </c:pt>
                <c:pt idx="1">
                  <c:v>7448.8597857161094</c:v>
                </c:pt>
                <c:pt idx="2">
                  <c:v>7609.8713745983769</c:v>
                </c:pt>
                <c:pt idx="3">
                  <c:v>9497.9266944812898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D-4967-ACB3-0E0FC6560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894496"/>
        <c:axId val="37389488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0.15058427395831031</c:v>
                </c:pt>
                <c:pt idx="1">
                  <c:v>0.21731521670637188</c:v>
                </c:pt>
                <c:pt idx="2">
                  <c:v>0.23041103469769997</c:v>
                </c:pt>
                <c:pt idx="3">
                  <c:v>0.13604803432968127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4D-4967-ACB3-0E0FC6560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895672"/>
        <c:axId val="373895280"/>
      </c:lineChart>
      <c:catAx>
        <c:axId val="37389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894888"/>
        <c:crosses val="autoZero"/>
        <c:auto val="1"/>
        <c:lblAlgn val="ctr"/>
        <c:lblOffset val="100"/>
        <c:noMultiLvlLbl val="0"/>
      </c:catAx>
      <c:valAx>
        <c:axId val="37389488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894496"/>
        <c:crosses val="autoZero"/>
        <c:crossBetween val="between"/>
      </c:valAx>
      <c:valAx>
        <c:axId val="37389528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895672"/>
        <c:crosses val="max"/>
        <c:crossBetween val="between"/>
      </c:valAx>
      <c:catAx>
        <c:axId val="373895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952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dirty="0"/>
              <a:t>年度</a:t>
            </a:r>
            <a:r>
              <a:rPr lang="zh-CN" altLang="en-US" dirty="0"/>
              <a:t>批发</a:t>
            </a:r>
            <a:r>
              <a:rPr lang="zh-CN" dirty="0"/>
              <a:t>概况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批发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Sheet1!$O$2:$O$5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Sheet1!$P$2:$P$5</c:f>
              <c:numCache>
                <c:formatCode>0</c:formatCode>
                <c:ptCount val="4"/>
                <c:pt idx="0">
                  <c:v>14991.181689999996</c:v>
                </c:pt>
                <c:pt idx="1">
                  <c:v>14301.805318999992</c:v>
                </c:pt>
                <c:pt idx="2">
                  <c:v>14469.365694999997</c:v>
                </c:pt>
                <c:pt idx="3">
                  <c:v>17157.536431000011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A-46FC-A902-E4E836F54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896848"/>
        <c:axId val="373897240"/>
      </c:barChart>
      <c:lineChart>
        <c:grouping val="standard"/>
        <c:varyColors val="0"/>
        <c:ser>
          <c:idx val="1"/>
          <c:order val="1"/>
          <c:tx>
            <c:strRef>
              <c:f>Sheet1!$Q$1</c:f>
              <c:strCache>
                <c:ptCount val="1"/>
                <c:pt idx="0">
                  <c:v>同比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Sheet1!$O$2:$O$5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Sheet1!$Q$2:$Q$5</c:f>
              <c:numCache>
                <c:formatCode>0.0%</c:formatCode>
                <c:ptCount val="4"/>
                <c:pt idx="0">
                  <c:v>0.22793722332538247</c:v>
                </c:pt>
                <c:pt idx="1">
                  <c:v>0.1708517453835432</c:v>
                </c:pt>
                <c:pt idx="2">
                  <c:v>9.7952997223560434E-2</c:v>
                </c:pt>
                <c:pt idx="3">
                  <c:v>7.7762417144755069E-2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4A-46FC-A902-E4E836F54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898024"/>
        <c:axId val="373897632"/>
      </c:lineChart>
      <c:catAx>
        <c:axId val="3738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897240"/>
        <c:crosses val="autoZero"/>
        <c:auto val="1"/>
        <c:lblAlgn val="ctr"/>
        <c:lblOffset val="100"/>
        <c:noMultiLvlLbl val="0"/>
      </c:catAx>
      <c:valAx>
        <c:axId val="37389724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896848"/>
        <c:crosses val="autoZero"/>
        <c:crossBetween val="between"/>
      </c:valAx>
      <c:valAx>
        <c:axId val="373897632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3898024"/>
        <c:crosses val="max"/>
        <c:crossBetween val="between"/>
      </c:valAx>
      <c:catAx>
        <c:axId val="373898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9763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823705920581099E-3"/>
          <c:y val="0.17636929230085546"/>
          <c:w val="0.96566261565824052"/>
          <c:h val="0.8152321699705323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Sheet4!$D$19</c:f>
              <c:numCache>
                <c:formatCode>0</c:formatCode>
                <c:ptCount val="1"/>
                <c:pt idx="0">
                  <c:v>3883.2869295061982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4-4EAA-80CE-AD7BB66F0D4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Sheet4!$D$40</c:f>
              <c:numCache>
                <c:formatCode>0</c:formatCode>
                <c:ptCount val="1"/>
                <c:pt idx="0">
                  <c:v>4356.9122926812861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4-4EAA-80CE-AD7BB66F0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3899200"/>
        <c:axId val="373899592"/>
      </c:barChart>
      <c:catAx>
        <c:axId val="373899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73899592"/>
        <c:crosses val="autoZero"/>
        <c:auto val="1"/>
        <c:lblAlgn val="ctr"/>
        <c:lblOffset val="100"/>
        <c:noMultiLvlLbl val="0"/>
      </c:catAx>
      <c:valAx>
        <c:axId val="373899592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37389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5CD67-9239-4603-8673-83E56F34B91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5E396745-4117-41CE-9A92-F9D7C5517364}">
      <dgm:prSet phldrT="[文本]"/>
      <dgm:spPr/>
      <dgm:t>
        <a:bodyPr/>
        <a:lstStyle/>
        <a:p>
          <a:r>
            <a:rPr lang="zh-CN" altLang="en-US" dirty="0"/>
            <a:t>整体销售</a:t>
          </a:r>
          <a:r>
            <a:rPr lang="en-US" altLang="zh-CN" dirty="0"/>
            <a:t>9.31</a:t>
          </a:r>
          <a:r>
            <a:rPr lang="zh-CN" altLang="en-US" dirty="0"/>
            <a:t>亿</a:t>
          </a:r>
          <a:endParaRPr lang="en-US" altLang="zh-CN" dirty="0"/>
        </a:p>
        <a:p>
          <a:r>
            <a:rPr lang="zh-CN" altLang="en-US" dirty="0"/>
            <a:t>同比</a:t>
          </a:r>
          <a:r>
            <a:rPr lang="en-US" altLang="zh-CN" dirty="0"/>
            <a:t>15.2%</a:t>
          </a:r>
          <a:r>
            <a:rPr lang="zh-CN" altLang="en-US" dirty="0"/>
            <a:t>，</a:t>
          </a:r>
        </a:p>
      </dgm:t>
    </dgm:pt>
    <dgm:pt modelId="{77549376-26A9-4BFC-BB00-B1FC46FA8857}" type="parTrans" cxnId="{D658C5BC-0B66-4D86-B740-C6EBAB547CEB}">
      <dgm:prSet/>
      <dgm:spPr/>
      <dgm:t>
        <a:bodyPr/>
        <a:lstStyle/>
        <a:p>
          <a:endParaRPr lang="zh-CN" altLang="en-US"/>
        </a:p>
      </dgm:t>
    </dgm:pt>
    <dgm:pt modelId="{A8FB3E46-543C-48B6-B4FF-D1604ADB9FD8}" type="sibTrans" cxnId="{D658C5BC-0B66-4D86-B740-C6EBAB547CEB}">
      <dgm:prSet/>
      <dgm:spPr/>
      <dgm:t>
        <a:bodyPr/>
        <a:lstStyle/>
        <a:p>
          <a:endParaRPr lang="zh-CN" altLang="en-US"/>
        </a:p>
      </dgm:t>
    </dgm:pt>
    <dgm:pt modelId="{0392B0FD-730F-4DD0-953E-59DE48F7FC8D}">
      <dgm:prSet phldrT="[文本]"/>
      <dgm:spPr/>
      <dgm:t>
        <a:bodyPr/>
        <a:lstStyle/>
        <a:p>
          <a:r>
            <a:rPr lang="zh-CN" altLang="en-US" dirty="0"/>
            <a:t>零售销售</a:t>
          </a:r>
          <a:r>
            <a:rPr lang="en-US" altLang="zh-CN" dirty="0"/>
            <a:t>3.2</a:t>
          </a:r>
          <a:r>
            <a:rPr lang="zh-CN" altLang="en-US" dirty="0"/>
            <a:t>亿，占比</a:t>
          </a:r>
          <a:r>
            <a:rPr lang="en-US" altLang="zh-CN" dirty="0"/>
            <a:t>34.6%</a:t>
          </a:r>
          <a:r>
            <a:rPr lang="zh-CN" altLang="en-US" dirty="0"/>
            <a:t>，同比</a:t>
          </a:r>
          <a:r>
            <a:rPr lang="en-US" altLang="zh-CN" dirty="0"/>
            <a:t>17.9%</a:t>
          </a:r>
          <a:endParaRPr lang="zh-CN" altLang="en-US" dirty="0"/>
        </a:p>
      </dgm:t>
    </dgm:pt>
    <dgm:pt modelId="{0536FE5F-C7B8-43CB-9180-D8677DED6067}" type="parTrans" cxnId="{2BEB2D37-2D95-4CC2-A60E-A75F4D0D1A93}">
      <dgm:prSet/>
      <dgm:spPr/>
      <dgm:t>
        <a:bodyPr/>
        <a:lstStyle/>
        <a:p>
          <a:endParaRPr lang="zh-CN" altLang="en-US"/>
        </a:p>
      </dgm:t>
    </dgm:pt>
    <dgm:pt modelId="{5B657159-2397-4892-8F19-FFE4F66DD745}" type="sibTrans" cxnId="{2BEB2D37-2D95-4CC2-A60E-A75F4D0D1A93}">
      <dgm:prSet/>
      <dgm:spPr/>
      <dgm:t>
        <a:bodyPr/>
        <a:lstStyle/>
        <a:p>
          <a:endParaRPr lang="zh-CN" altLang="en-US"/>
        </a:p>
      </dgm:t>
    </dgm:pt>
    <dgm:pt modelId="{164438C2-94C0-4287-A210-06EBC1D08DCB}">
      <dgm:prSet phldrT="[文本]"/>
      <dgm:spPr/>
      <dgm:t>
        <a:bodyPr/>
        <a:lstStyle/>
        <a:p>
          <a:r>
            <a:rPr lang="zh-CN" altLang="en-US" dirty="0"/>
            <a:t>张伏龙销售</a:t>
          </a:r>
          <a:r>
            <a:rPr lang="en-US" altLang="zh-CN" dirty="0"/>
            <a:t>1.5</a:t>
          </a:r>
          <a:r>
            <a:rPr lang="zh-CN" altLang="en-US" dirty="0"/>
            <a:t>亿</a:t>
          </a:r>
          <a:r>
            <a:rPr lang="en-US" altLang="zh-CN" dirty="0"/>
            <a:t>,</a:t>
          </a:r>
          <a:r>
            <a:rPr lang="zh-CN" altLang="en-US" dirty="0"/>
            <a:t>占比</a:t>
          </a:r>
          <a:r>
            <a:rPr lang="en-US" altLang="zh-CN" dirty="0"/>
            <a:t>46.9%,</a:t>
          </a:r>
          <a:r>
            <a:rPr lang="zh-CN" altLang="en-US" dirty="0"/>
            <a:t>同比</a:t>
          </a:r>
          <a:r>
            <a:rPr lang="en-US" altLang="zh-CN" dirty="0"/>
            <a:t>28.6%</a:t>
          </a:r>
          <a:endParaRPr lang="zh-CN" altLang="en-US" dirty="0"/>
        </a:p>
      </dgm:t>
    </dgm:pt>
    <dgm:pt modelId="{A1795411-C0FE-4656-A5E9-BBA1E9B4BAA3}" type="parTrans" cxnId="{DA01FF98-A20C-4E64-8F11-9625CA99C67B}">
      <dgm:prSet/>
      <dgm:spPr/>
      <dgm:t>
        <a:bodyPr/>
        <a:lstStyle/>
        <a:p>
          <a:endParaRPr lang="zh-CN" altLang="en-US"/>
        </a:p>
      </dgm:t>
    </dgm:pt>
    <dgm:pt modelId="{F8A30662-385B-455E-84E2-3B99C9F0A583}" type="sibTrans" cxnId="{DA01FF98-A20C-4E64-8F11-9625CA99C67B}">
      <dgm:prSet/>
      <dgm:spPr/>
      <dgm:t>
        <a:bodyPr/>
        <a:lstStyle/>
        <a:p>
          <a:endParaRPr lang="zh-CN" altLang="en-US"/>
        </a:p>
      </dgm:t>
    </dgm:pt>
    <dgm:pt modelId="{6E56B2E3-F94C-449F-94BB-6A9E84887FAD}">
      <dgm:prSet phldrT="[文本]"/>
      <dgm:spPr/>
      <dgm:t>
        <a:bodyPr/>
        <a:lstStyle/>
        <a:p>
          <a:r>
            <a:rPr lang="zh-CN" altLang="en-US" dirty="0"/>
            <a:t>潘皓岚销售</a:t>
          </a:r>
          <a:r>
            <a:rPr lang="en-US" altLang="zh-CN" dirty="0"/>
            <a:t>1.64</a:t>
          </a:r>
          <a:r>
            <a:rPr lang="zh-CN" altLang="en-US" dirty="0"/>
            <a:t>亿</a:t>
          </a:r>
          <a:r>
            <a:rPr lang="en-US" altLang="zh-CN" dirty="0"/>
            <a:t>,</a:t>
          </a:r>
          <a:r>
            <a:rPr lang="zh-CN" altLang="en-US" dirty="0"/>
            <a:t>占比</a:t>
          </a:r>
          <a:r>
            <a:rPr lang="en-US" altLang="zh-CN" dirty="0"/>
            <a:t>53.1%</a:t>
          </a:r>
          <a:r>
            <a:rPr lang="zh-CN" altLang="en-US" dirty="0"/>
            <a:t>，同比</a:t>
          </a:r>
          <a:r>
            <a:rPr lang="en-US" altLang="zh-CN" dirty="0"/>
            <a:t>12%</a:t>
          </a:r>
          <a:endParaRPr lang="zh-CN" altLang="en-US" dirty="0"/>
        </a:p>
      </dgm:t>
    </dgm:pt>
    <dgm:pt modelId="{A2909AEC-5210-4834-9D5A-329A02C14CF9}" type="parTrans" cxnId="{F727B700-16B2-436A-B553-CC05A6D658FA}">
      <dgm:prSet/>
      <dgm:spPr/>
      <dgm:t>
        <a:bodyPr/>
        <a:lstStyle/>
        <a:p>
          <a:endParaRPr lang="zh-CN" altLang="en-US"/>
        </a:p>
      </dgm:t>
    </dgm:pt>
    <dgm:pt modelId="{49E9CBD8-35EC-4AC9-AAE9-0DF12A7DEAEE}" type="sibTrans" cxnId="{F727B700-16B2-436A-B553-CC05A6D658FA}">
      <dgm:prSet/>
      <dgm:spPr/>
      <dgm:t>
        <a:bodyPr/>
        <a:lstStyle/>
        <a:p>
          <a:endParaRPr lang="zh-CN" altLang="en-US"/>
        </a:p>
      </dgm:t>
    </dgm:pt>
    <dgm:pt modelId="{2A16BEB6-6BEC-4159-9F0B-E18F255DA72A}">
      <dgm:prSet phldrT="[文本]"/>
      <dgm:spPr/>
      <dgm:t>
        <a:bodyPr/>
        <a:lstStyle/>
        <a:p>
          <a:r>
            <a:rPr lang="zh-CN" altLang="en-US" dirty="0"/>
            <a:t>批发销售</a:t>
          </a:r>
          <a:r>
            <a:rPr lang="en-US" altLang="zh-CN" dirty="0"/>
            <a:t>6.09</a:t>
          </a:r>
          <a:r>
            <a:rPr lang="zh-CN" altLang="en-US" dirty="0"/>
            <a:t>亿</a:t>
          </a:r>
          <a:r>
            <a:rPr lang="en-US" altLang="zh-CN" dirty="0"/>
            <a:t>,</a:t>
          </a:r>
          <a:r>
            <a:rPr lang="zh-CN" altLang="en-US" dirty="0"/>
            <a:t>占比</a:t>
          </a:r>
          <a:r>
            <a:rPr lang="en-US" altLang="zh-CN" dirty="0"/>
            <a:t>65.4%,</a:t>
          </a:r>
          <a:r>
            <a:rPr lang="zh-CN" altLang="en-US" dirty="0"/>
            <a:t>同比</a:t>
          </a:r>
          <a:r>
            <a:rPr lang="en-US" altLang="zh-CN" dirty="0"/>
            <a:t>13.8%</a:t>
          </a:r>
          <a:endParaRPr lang="zh-CN" altLang="en-US" dirty="0"/>
        </a:p>
      </dgm:t>
    </dgm:pt>
    <dgm:pt modelId="{8CED287C-E094-4BDD-8E59-CC6D477D6B48}" type="parTrans" cxnId="{CE947225-F96C-4B63-8E23-64AAC18F8825}">
      <dgm:prSet/>
      <dgm:spPr/>
      <dgm:t>
        <a:bodyPr/>
        <a:lstStyle/>
        <a:p>
          <a:endParaRPr lang="zh-CN" altLang="en-US"/>
        </a:p>
      </dgm:t>
    </dgm:pt>
    <dgm:pt modelId="{75A1455B-BC2C-4448-A7C1-BD5E7EE2DCB6}" type="sibTrans" cxnId="{CE947225-F96C-4B63-8E23-64AAC18F8825}">
      <dgm:prSet/>
      <dgm:spPr/>
      <dgm:t>
        <a:bodyPr/>
        <a:lstStyle/>
        <a:p>
          <a:endParaRPr lang="zh-CN" altLang="en-US"/>
        </a:p>
      </dgm:t>
    </dgm:pt>
    <dgm:pt modelId="{C347864F-165E-490D-944D-0E976471FD4C}" type="pres">
      <dgm:prSet presAssocID="{EDC5CD67-9239-4603-8673-83E56F34B9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8F96D6-2AF6-455B-9DAB-F4274B4B3777}" type="pres">
      <dgm:prSet presAssocID="{5E396745-4117-41CE-9A92-F9D7C5517364}" presName="hierRoot1" presStyleCnt="0"/>
      <dgm:spPr/>
    </dgm:pt>
    <dgm:pt modelId="{93A7C902-A1C6-408E-B749-2060ABA72980}" type="pres">
      <dgm:prSet presAssocID="{5E396745-4117-41CE-9A92-F9D7C5517364}" presName="composite" presStyleCnt="0"/>
      <dgm:spPr/>
    </dgm:pt>
    <dgm:pt modelId="{078F7FBD-8DA0-4CFD-9841-2045AF73A222}" type="pres">
      <dgm:prSet presAssocID="{5E396745-4117-41CE-9A92-F9D7C5517364}" presName="background" presStyleLbl="node0" presStyleIdx="0" presStyleCnt="1"/>
      <dgm:spPr/>
    </dgm:pt>
    <dgm:pt modelId="{88BCDC68-C997-43A9-BB85-199708817839}" type="pres">
      <dgm:prSet presAssocID="{5E396745-4117-41CE-9A92-F9D7C5517364}" presName="text" presStyleLbl="fgAcc0" presStyleIdx="0" presStyleCnt="1">
        <dgm:presLayoutVars>
          <dgm:chPref val="3"/>
        </dgm:presLayoutVars>
      </dgm:prSet>
      <dgm:spPr/>
    </dgm:pt>
    <dgm:pt modelId="{1D6AAF7F-9DCC-4F45-9AB2-1B395840D340}" type="pres">
      <dgm:prSet presAssocID="{5E396745-4117-41CE-9A92-F9D7C5517364}" presName="hierChild2" presStyleCnt="0"/>
      <dgm:spPr/>
    </dgm:pt>
    <dgm:pt modelId="{39AE8698-C6A7-446B-9E82-B17886E5566A}" type="pres">
      <dgm:prSet presAssocID="{0536FE5F-C7B8-43CB-9180-D8677DED6067}" presName="Name10" presStyleLbl="parChTrans1D2" presStyleIdx="0" presStyleCnt="2"/>
      <dgm:spPr/>
    </dgm:pt>
    <dgm:pt modelId="{598A2F63-9DDA-4C30-A92C-6B1AEDA3BEA3}" type="pres">
      <dgm:prSet presAssocID="{0392B0FD-730F-4DD0-953E-59DE48F7FC8D}" presName="hierRoot2" presStyleCnt="0"/>
      <dgm:spPr/>
    </dgm:pt>
    <dgm:pt modelId="{171A0275-F10B-41B2-92E7-B4E8D21B0E33}" type="pres">
      <dgm:prSet presAssocID="{0392B0FD-730F-4DD0-953E-59DE48F7FC8D}" presName="composite2" presStyleCnt="0"/>
      <dgm:spPr/>
    </dgm:pt>
    <dgm:pt modelId="{557FB7D5-4DF1-4171-AAF4-23B7C6E31875}" type="pres">
      <dgm:prSet presAssocID="{0392B0FD-730F-4DD0-953E-59DE48F7FC8D}" presName="background2" presStyleLbl="node2" presStyleIdx="0" presStyleCnt="2"/>
      <dgm:spPr/>
    </dgm:pt>
    <dgm:pt modelId="{8DFD200E-C2BD-4435-AEFB-B58EBD1A36C9}" type="pres">
      <dgm:prSet presAssocID="{0392B0FD-730F-4DD0-953E-59DE48F7FC8D}" presName="text2" presStyleLbl="fgAcc2" presStyleIdx="0" presStyleCnt="2">
        <dgm:presLayoutVars>
          <dgm:chPref val="3"/>
        </dgm:presLayoutVars>
      </dgm:prSet>
      <dgm:spPr/>
    </dgm:pt>
    <dgm:pt modelId="{AB435546-8C1A-4256-980C-BF6CD961A931}" type="pres">
      <dgm:prSet presAssocID="{0392B0FD-730F-4DD0-953E-59DE48F7FC8D}" presName="hierChild3" presStyleCnt="0"/>
      <dgm:spPr/>
    </dgm:pt>
    <dgm:pt modelId="{7147A222-233B-4780-A275-158A6D2EAA47}" type="pres">
      <dgm:prSet presAssocID="{A1795411-C0FE-4656-A5E9-BBA1E9B4BAA3}" presName="Name17" presStyleLbl="parChTrans1D3" presStyleIdx="0" presStyleCnt="2"/>
      <dgm:spPr/>
    </dgm:pt>
    <dgm:pt modelId="{50DD8E20-C138-4122-B8D5-43EAD313CC94}" type="pres">
      <dgm:prSet presAssocID="{164438C2-94C0-4287-A210-06EBC1D08DCB}" presName="hierRoot3" presStyleCnt="0"/>
      <dgm:spPr/>
    </dgm:pt>
    <dgm:pt modelId="{1EDD16E8-E612-4E6D-A67A-6B62DBB352E4}" type="pres">
      <dgm:prSet presAssocID="{164438C2-94C0-4287-A210-06EBC1D08DCB}" presName="composite3" presStyleCnt="0"/>
      <dgm:spPr/>
    </dgm:pt>
    <dgm:pt modelId="{871B0D60-CB4E-4572-A2E6-52ACDF4E306D}" type="pres">
      <dgm:prSet presAssocID="{164438C2-94C0-4287-A210-06EBC1D08DCB}" presName="background3" presStyleLbl="node3" presStyleIdx="0" presStyleCnt="2"/>
      <dgm:spPr/>
    </dgm:pt>
    <dgm:pt modelId="{FE75627C-9BDB-4BCC-AA52-5E3E2B627E01}" type="pres">
      <dgm:prSet presAssocID="{164438C2-94C0-4287-A210-06EBC1D08DCB}" presName="text3" presStyleLbl="fgAcc3" presStyleIdx="0" presStyleCnt="2">
        <dgm:presLayoutVars>
          <dgm:chPref val="3"/>
        </dgm:presLayoutVars>
      </dgm:prSet>
      <dgm:spPr/>
    </dgm:pt>
    <dgm:pt modelId="{EAFF3030-D9F1-46BE-8AED-6D313BA83490}" type="pres">
      <dgm:prSet presAssocID="{164438C2-94C0-4287-A210-06EBC1D08DCB}" presName="hierChild4" presStyleCnt="0"/>
      <dgm:spPr/>
    </dgm:pt>
    <dgm:pt modelId="{0BC997B0-D752-4B93-A823-DFD34B11AFCA}" type="pres">
      <dgm:prSet presAssocID="{A2909AEC-5210-4834-9D5A-329A02C14CF9}" presName="Name17" presStyleLbl="parChTrans1D3" presStyleIdx="1" presStyleCnt="2"/>
      <dgm:spPr/>
    </dgm:pt>
    <dgm:pt modelId="{630BF912-A29F-454E-9E30-FF0581E5E316}" type="pres">
      <dgm:prSet presAssocID="{6E56B2E3-F94C-449F-94BB-6A9E84887FAD}" presName="hierRoot3" presStyleCnt="0"/>
      <dgm:spPr/>
    </dgm:pt>
    <dgm:pt modelId="{BA2D1A6E-92DF-474A-9E27-BEBE00FBE3A2}" type="pres">
      <dgm:prSet presAssocID="{6E56B2E3-F94C-449F-94BB-6A9E84887FAD}" presName="composite3" presStyleCnt="0"/>
      <dgm:spPr/>
    </dgm:pt>
    <dgm:pt modelId="{1BA793EA-9CB5-436D-8D70-6A28713E3ABD}" type="pres">
      <dgm:prSet presAssocID="{6E56B2E3-F94C-449F-94BB-6A9E84887FAD}" presName="background3" presStyleLbl="node3" presStyleIdx="1" presStyleCnt="2"/>
      <dgm:spPr/>
    </dgm:pt>
    <dgm:pt modelId="{0AB1EA29-3127-4A09-8ACA-5386A15DFCC1}" type="pres">
      <dgm:prSet presAssocID="{6E56B2E3-F94C-449F-94BB-6A9E84887FAD}" presName="text3" presStyleLbl="fgAcc3" presStyleIdx="1" presStyleCnt="2" custLinFactNeighborX="81798" custLinFactNeighborY="-420">
        <dgm:presLayoutVars>
          <dgm:chPref val="3"/>
        </dgm:presLayoutVars>
      </dgm:prSet>
      <dgm:spPr/>
    </dgm:pt>
    <dgm:pt modelId="{FC81FC60-331D-4F81-8B13-BC9C40433F8D}" type="pres">
      <dgm:prSet presAssocID="{6E56B2E3-F94C-449F-94BB-6A9E84887FAD}" presName="hierChild4" presStyleCnt="0"/>
      <dgm:spPr/>
    </dgm:pt>
    <dgm:pt modelId="{6CEF168E-4368-4B93-AD52-A56493460592}" type="pres">
      <dgm:prSet presAssocID="{8CED287C-E094-4BDD-8E59-CC6D477D6B48}" presName="Name10" presStyleLbl="parChTrans1D2" presStyleIdx="1" presStyleCnt="2"/>
      <dgm:spPr/>
    </dgm:pt>
    <dgm:pt modelId="{4887D1E5-FF41-49BA-8E14-360450D62EF5}" type="pres">
      <dgm:prSet presAssocID="{2A16BEB6-6BEC-4159-9F0B-E18F255DA72A}" presName="hierRoot2" presStyleCnt="0"/>
      <dgm:spPr/>
    </dgm:pt>
    <dgm:pt modelId="{023FECC6-620D-4455-9255-CD3E4F9188EE}" type="pres">
      <dgm:prSet presAssocID="{2A16BEB6-6BEC-4159-9F0B-E18F255DA72A}" presName="composite2" presStyleCnt="0"/>
      <dgm:spPr/>
    </dgm:pt>
    <dgm:pt modelId="{D5025058-04DD-4D8F-97B1-C9FB5C8CF0E3}" type="pres">
      <dgm:prSet presAssocID="{2A16BEB6-6BEC-4159-9F0B-E18F255DA72A}" presName="background2" presStyleLbl="node2" presStyleIdx="1" presStyleCnt="2"/>
      <dgm:spPr/>
    </dgm:pt>
    <dgm:pt modelId="{E44011A6-41E5-4998-B396-56164DFE04CC}" type="pres">
      <dgm:prSet presAssocID="{2A16BEB6-6BEC-4159-9F0B-E18F255DA72A}" presName="text2" presStyleLbl="fgAcc2" presStyleIdx="1" presStyleCnt="2">
        <dgm:presLayoutVars>
          <dgm:chPref val="3"/>
        </dgm:presLayoutVars>
      </dgm:prSet>
      <dgm:spPr/>
    </dgm:pt>
    <dgm:pt modelId="{983B98C4-DBDC-4664-9198-406E4A85C007}" type="pres">
      <dgm:prSet presAssocID="{2A16BEB6-6BEC-4159-9F0B-E18F255DA72A}" presName="hierChild3" presStyleCnt="0"/>
      <dgm:spPr/>
    </dgm:pt>
  </dgm:ptLst>
  <dgm:cxnLst>
    <dgm:cxn modelId="{F727B700-16B2-436A-B553-CC05A6D658FA}" srcId="{0392B0FD-730F-4DD0-953E-59DE48F7FC8D}" destId="{6E56B2E3-F94C-449F-94BB-6A9E84887FAD}" srcOrd="1" destOrd="0" parTransId="{A2909AEC-5210-4834-9D5A-329A02C14CF9}" sibTransId="{49E9CBD8-35EC-4AC9-AAE9-0DF12A7DEAEE}"/>
    <dgm:cxn modelId="{CE947225-F96C-4B63-8E23-64AAC18F8825}" srcId="{5E396745-4117-41CE-9A92-F9D7C5517364}" destId="{2A16BEB6-6BEC-4159-9F0B-E18F255DA72A}" srcOrd="1" destOrd="0" parTransId="{8CED287C-E094-4BDD-8E59-CC6D477D6B48}" sibTransId="{75A1455B-BC2C-4448-A7C1-BD5E7EE2DCB6}"/>
    <dgm:cxn modelId="{2BEB2D37-2D95-4CC2-A60E-A75F4D0D1A93}" srcId="{5E396745-4117-41CE-9A92-F9D7C5517364}" destId="{0392B0FD-730F-4DD0-953E-59DE48F7FC8D}" srcOrd="0" destOrd="0" parTransId="{0536FE5F-C7B8-43CB-9180-D8677DED6067}" sibTransId="{5B657159-2397-4892-8F19-FFE4F66DD745}"/>
    <dgm:cxn modelId="{691EC443-031D-4516-ADDE-55CF815EA091}" type="presOf" srcId="{0536FE5F-C7B8-43CB-9180-D8677DED6067}" destId="{39AE8698-C6A7-446B-9E82-B17886E5566A}" srcOrd="0" destOrd="0" presId="urn:microsoft.com/office/officeart/2005/8/layout/hierarchy1"/>
    <dgm:cxn modelId="{5067386D-998C-4C3C-8A49-194AB272B73A}" type="presOf" srcId="{0392B0FD-730F-4DD0-953E-59DE48F7FC8D}" destId="{8DFD200E-C2BD-4435-AEFB-B58EBD1A36C9}" srcOrd="0" destOrd="0" presId="urn:microsoft.com/office/officeart/2005/8/layout/hierarchy1"/>
    <dgm:cxn modelId="{A189B076-C7B9-43A6-B8C1-AFBCBC077163}" type="presOf" srcId="{5E396745-4117-41CE-9A92-F9D7C5517364}" destId="{88BCDC68-C997-43A9-BB85-199708817839}" srcOrd="0" destOrd="0" presId="urn:microsoft.com/office/officeart/2005/8/layout/hierarchy1"/>
    <dgm:cxn modelId="{A71FB395-EC43-4BB6-BEC6-AAED87CAB9C6}" type="presOf" srcId="{6E56B2E3-F94C-449F-94BB-6A9E84887FAD}" destId="{0AB1EA29-3127-4A09-8ACA-5386A15DFCC1}" srcOrd="0" destOrd="0" presId="urn:microsoft.com/office/officeart/2005/8/layout/hierarchy1"/>
    <dgm:cxn modelId="{DA01FF98-A20C-4E64-8F11-9625CA99C67B}" srcId="{0392B0FD-730F-4DD0-953E-59DE48F7FC8D}" destId="{164438C2-94C0-4287-A210-06EBC1D08DCB}" srcOrd="0" destOrd="0" parTransId="{A1795411-C0FE-4656-A5E9-BBA1E9B4BAA3}" sibTransId="{F8A30662-385B-455E-84E2-3B99C9F0A583}"/>
    <dgm:cxn modelId="{8D0941AC-B1E4-4E9C-A4EA-0D63DA5D8BE0}" type="presOf" srcId="{EDC5CD67-9239-4603-8673-83E56F34B91E}" destId="{C347864F-165E-490D-944D-0E976471FD4C}" srcOrd="0" destOrd="0" presId="urn:microsoft.com/office/officeart/2005/8/layout/hierarchy1"/>
    <dgm:cxn modelId="{1C1914B0-DCDA-460E-8D7C-930C597A8CA2}" type="presOf" srcId="{8CED287C-E094-4BDD-8E59-CC6D477D6B48}" destId="{6CEF168E-4368-4B93-AD52-A56493460592}" srcOrd="0" destOrd="0" presId="urn:microsoft.com/office/officeart/2005/8/layout/hierarchy1"/>
    <dgm:cxn modelId="{B74323BB-7035-4712-8FA2-0CF73E5AA8CA}" type="presOf" srcId="{164438C2-94C0-4287-A210-06EBC1D08DCB}" destId="{FE75627C-9BDB-4BCC-AA52-5E3E2B627E01}" srcOrd="0" destOrd="0" presId="urn:microsoft.com/office/officeart/2005/8/layout/hierarchy1"/>
    <dgm:cxn modelId="{D658C5BC-0B66-4D86-B740-C6EBAB547CEB}" srcId="{EDC5CD67-9239-4603-8673-83E56F34B91E}" destId="{5E396745-4117-41CE-9A92-F9D7C5517364}" srcOrd="0" destOrd="0" parTransId="{77549376-26A9-4BFC-BB00-B1FC46FA8857}" sibTransId="{A8FB3E46-543C-48B6-B4FF-D1604ADB9FD8}"/>
    <dgm:cxn modelId="{FEFFB3C0-7C48-4446-B6BD-6754BB6B32FF}" type="presOf" srcId="{A2909AEC-5210-4834-9D5A-329A02C14CF9}" destId="{0BC997B0-D752-4B93-A823-DFD34B11AFCA}" srcOrd="0" destOrd="0" presId="urn:microsoft.com/office/officeart/2005/8/layout/hierarchy1"/>
    <dgm:cxn modelId="{6D46A2D9-0E92-4F5D-B80C-DBC6850AA2BC}" type="presOf" srcId="{A1795411-C0FE-4656-A5E9-BBA1E9B4BAA3}" destId="{7147A222-233B-4780-A275-158A6D2EAA47}" srcOrd="0" destOrd="0" presId="urn:microsoft.com/office/officeart/2005/8/layout/hierarchy1"/>
    <dgm:cxn modelId="{D611C9F2-DE28-409D-8C9A-24B6D6F65CAB}" type="presOf" srcId="{2A16BEB6-6BEC-4159-9F0B-E18F255DA72A}" destId="{E44011A6-41E5-4998-B396-56164DFE04CC}" srcOrd="0" destOrd="0" presId="urn:microsoft.com/office/officeart/2005/8/layout/hierarchy1"/>
    <dgm:cxn modelId="{BC3F2F49-6185-4FBF-9221-C4E16F7A20FF}" type="presParOf" srcId="{C347864F-165E-490D-944D-0E976471FD4C}" destId="{2A8F96D6-2AF6-455B-9DAB-F4274B4B3777}" srcOrd="0" destOrd="0" presId="urn:microsoft.com/office/officeart/2005/8/layout/hierarchy1"/>
    <dgm:cxn modelId="{2AFD407B-DC8A-4B52-BB92-0AB7491D9CB4}" type="presParOf" srcId="{2A8F96D6-2AF6-455B-9DAB-F4274B4B3777}" destId="{93A7C902-A1C6-408E-B749-2060ABA72980}" srcOrd="0" destOrd="0" presId="urn:microsoft.com/office/officeart/2005/8/layout/hierarchy1"/>
    <dgm:cxn modelId="{6B4E7664-9AA1-43D3-A9E0-52D69A8D2DB7}" type="presParOf" srcId="{93A7C902-A1C6-408E-B749-2060ABA72980}" destId="{078F7FBD-8DA0-4CFD-9841-2045AF73A222}" srcOrd="0" destOrd="0" presId="urn:microsoft.com/office/officeart/2005/8/layout/hierarchy1"/>
    <dgm:cxn modelId="{A877BE21-E750-4869-ACAA-055F435E8669}" type="presParOf" srcId="{93A7C902-A1C6-408E-B749-2060ABA72980}" destId="{88BCDC68-C997-43A9-BB85-199708817839}" srcOrd="1" destOrd="0" presId="urn:microsoft.com/office/officeart/2005/8/layout/hierarchy1"/>
    <dgm:cxn modelId="{E8A5209F-3DFF-4077-A7FE-43E8DB4C79B0}" type="presParOf" srcId="{2A8F96D6-2AF6-455B-9DAB-F4274B4B3777}" destId="{1D6AAF7F-9DCC-4F45-9AB2-1B395840D340}" srcOrd="1" destOrd="0" presId="urn:microsoft.com/office/officeart/2005/8/layout/hierarchy1"/>
    <dgm:cxn modelId="{01ACC3D1-40B4-4398-BA8D-060ED282F6FB}" type="presParOf" srcId="{1D6AAF7F-9DCC-4F45-9AB2-1B395840D340}" destId="{39AE8698-C6A7-446B-9E82-B17886E5566A}" srcOrd="0" destOrd="0" presId="urn:microsoft.com/office/officeart/2005/8/layout/hierarchy1"/>
    <dgm:cxn modelId="{7F5A45DB-29FF-43EF-B279-604D089CA24D}" type="presParOf" srcId="{1D6AAF7F-9DCC-4F45-9AB2-1B395840D340}" destId="{598A2F63-9DDA-4C30-A92C-6B1AEDA3BEA3}" srcOrd="1" destOrd="0" presId="urn:microsoft.com/office/officeart/2005/8/layout/hierarchy1"/>
    <dgm:cxn modelId="{5FD82CEA-EC21-40B2-816D-601B2FD14513}" type="presParOf" srcId="{598A2F63-9DDA-4C30-A92C-6B1AEDA3BEA3}" destId="{171A0275-F10B-41B2-92E7-B4E8D21B0E33}" srcOrd="0" destOrd="0" presId="urn:microsoft.com/office/officeart/2005/8/layout/hierarchy1"/>
    <dgm:cxn modelId="{6A42209D-1689-489B-A0ED-2EA0AA549BC5}" type="presParOf" srcId="{171A0275-F10B-41B2-92E7-B4E8D21B0E33}" destId="{557FB7D5-4DF1-4171-AAF4-23B7C6E31875}" srcOrd="0" destOrd="0" presId="urn:microsoft.com/office/officeart/2005/8/layout/hierarchy1"/>
    <dgm:cxn modelId="{6A95AAEE-44B2-4C71-8577-CE9CB3F001F9}" type="presParOf" srcId="{171A0275-F10B-41B2-92E7-B4E8D21B0E33}" destId="{8DFD200E-C2BD-4435-AEFB-B58EBD1A36C9}" srcOrd="1" destOrd="0" presId="urn:microsoft.com/office/officeart/2005/8/layout/hierarchy1"/>
    <dgm:cxn modelId="{FD11E1E4-1402-4FF6-A35E-3BF477DD70C7}" type="presParOf" srcId="{598A2F63-9DDA-4C30-A92C-6B1AEDA3BEA3}" destId="{AB435546-8C1A-4256-980C-BF6CD961A931}" srcOrd="1" destOrd="0" presId="urn:microsoft.com/office/officeart/2005/8/layout/hierarchy1"/>
    <dgm:cxn modelId="{457CFE7C-F5CC-43E1-B68C-8ED4A8481689}" type="presParOf" srcId="{AB435546-8C1A-4256-980C-BF6CD961A931}" destId="{7147A222-233B-4780-A275-158A6D2EAA47}" srcOrd="0" destOrd="0" presId="urn:microsoft.com/office/officeart/2005/8/layout/hierarchy1"/>
    <dgm:cxn modelId="{2AE2E29B-E616-4E4A-9F44-84355A81D7B0}" type="presParOf" srcId="{AB435546-8C1A-4256-980C-BF6CD961A931}" destId="{50DD8E20-C138-4122-B8D5-43EAD313CC94}" srcOrd="1" destOrd="0" presId="urn:microsoft.com/office/officeart/2005/8/layout/hierarchy1"/>
    <dgm:cxn modelId="{33AE839A-6EA2-490F-92A0-A56CA9383003}" type="presParOf" srcId="{50DD8E20-C138-4122-B8D5-43EAD313CC94}" destId="{1EDD16E8-E612-4E6D-A67A-6B62DBB352E4}" srcOrd="0" destOrd="0" presId="urn:microsoft.com/office/officeart/2005/8/layout/hierarchy1"/>
    <dgm:cxn modelId="{480AEB42-0661-464C-B0C4-6E592D07164A}" type="presParOf" srcId="{1EDD16E8-E612-4E6D-A67A-6B62DBB352E4}" destId="{871B0D60-CB4E-4572-A2E6-52ACDF4E306D}" srcOrd="0" destOrd="0" presId="urn:microsoft.com/office/officeart/2005/8/layout/hierarchy1"/>
    <dgm:cxn modelId="{36BF1B99-B5FD-4CE1-ABD8-B75783A4EF0E}" type="presParOf" srcId="{1EDD16E8-E612-4E6D-A67A-6B62DBB352E4}" destId="{FE75627C-9BDB-4BCC-AA52-5E3E2B627E01}" srcOrd="1" destOrd="0" presId="urn:microsoft.com/office/officeart/2005/8/layout/hierarchy1"/>
    <dgm:cxn modelId="{178CD068-B6F0-48A6-97A1-757E073542E2}" type="presParOf" srcId="{50DD8E20-C138-4122-B8D5-43EAD313CC94}" destId="{EAFF3030-D9F1-46BE-8AED-6D313BA83490}" srcOrd="1" destOrd="0" presId="urn:microsoft.com/office/officeart/2005/8/layout/hierarchy1"/>
    <dgm:cxn modelId="{A2632C1D-19E2-4698-B419-AC87A3C20D4F}" type="presParOf" srcId="{AB435546-8C1A-4256-980C-BF6CD961A931}" destId="{0BC997B0-D752-4B93-A823-DFD34B11AFCA}" srcOrd="2" destOrd="0" presId="urn:microsoft.com/office/officeart/2005/8/layout/hierarchy1"/>
    <dgm:cxn modelId="{03616088-2C9A-44DD-BBFA-A6159A9A0828}" type="presParOf" srcId="{AB435546-8C1A-4256-980C-BF6CD961A931}" destId="{630BF912-A29F-454E-9E30-FF0581E5E316}" srcOrd="3" destOrd="0" presId="urn:microsoft.com/office/officeart/2005/8/layout/hierarchy1"/>
    <dgm:cxn modelId="{5639F745-F16C-4E91-9035-3B155B4546C4}" type="presParOf" srcId="{630BF912-A29F-454E-9E30-FF0581E5E316}" destId="{BA2D1A6E-92DF-474A-9E27-BEBE00FBE3A2}" srcOrd="0" destOrd="0" presId="urn:microsoft.com/office/officeart/2005/8/layout/hierarchy1"/>
    <dgm:cxn modelId="{E796BE8A-2EBA-4C01-8735-28A9C8360779}" type="presParOf" srcId="{BA2D1A6E-92DF-474A-9E27-BEBE00FBE3A2}" destId="{1BA793EA-9CB5-436D-8D70-6A28713E3ABD}" srcOrd="0" destOrd="0" presId="urn:microsoft.com/office/officeart/2005/8/layout/hierarchy1"/>
    <dgm:cxn modelId="{EF06F393-394D-4501-8448-325D57F2F365}" type="presParOf" srcId="{BA2D1A6E-92DF-474A-9E27-BEBE00FBE3A2}" destId="{0AB1EA29-3127-4A09-8ACA-5386A15DFCC1}" srcOrd="1" destOrd="0" presId="urn:microsoft.com/office/officeart/2005/8/layout/hierarchy1"/>
    <dgm:cxn modelId="{36027A7E-1338-478B-B281-C2BFA45763B7}" type="presParOf" srcId="{630BF912-A29F-454E-9E30-FF0581E5E316}" destId="{FC81FC60-331D-4F81-8B13-BC9C40433F8D}" srcOrd="1" destOrd="0" presId="urn:microsoft.com/office/officeart/2005/8/layout/hierarchy1"/>
    <dgm:cxn modelId="{B3A0E897-DC92-47EE-9EC4-B1580B085710}" type="presParOf" srcId="{1D6AAF7F-9DCC-4F45-9AB2-1B395840D340}" destId="{6CEF168E-4368-4B93-AD52-A56493460592}" srcOrd="2" destOrd="0" presId="urn:microsoft.com/office/officeart/2005/8/layout/hierarchy1"/>
    <dgm:cxn modelId="{C33A55C1-01AA-44B0-B0E0-AC82F8C9E713}" type="presParOf" srcId="{1D6AAF7F-9DCC-4F45-9AB2-1B395840D340}" destId="{4887D1E5-FF41-49BA-8E14-360450D62EF5}" srcOrd="3" destOrd="0" presId="urn:microsoft.com/office/officeart/2005/8/layout/hierarchy1"/>
    <dgm:cxn modelId="{170FD03A-B551-4DD5-85B6-3AEF76480E34}" type="presParOf" srcId="{4887D1E5-FF41-49BA-8E14-360450D62EF5}" destId="{023FECC6-620D-4455-9255-CD3E4F9188EE}" srcOrd="0" destOrd="0" presId="urn:microsoft.com/office/officeart/2005/8/layout/hierarchy1"/>
    <dgm:cxn modelId="{FF2F8AD0-E8AC-4E29-9CFB-D4937F4F1FA7}" type="presParOf" srcId="{023FECC6-620D-4455-9255-CD3E4F9188EE}" destId="{D5025058-04DD-4D8F-97B1-C9FB5C8CF0E3}" srcOrd="0" destOrd="0" presId="urn:microsoft.com/office/officeart/2005/8/layout/hierarchy1"/>
    <dgm:cxn modelId="{1985CD56-A72A-4CA4-95F7-1E6DFBAF58E8}" type="presParOf" srcId="{023FECC6-620D-4455-9255-CD3E4F9188EE}" destId="{E44011A6-41E5-4998-B396-56164DFE04CC}" srcOrd="1" destOrd="0" presId="urn:microsoft.com/office/officeart/2005/8/layout/hierarchy1"/>
    <dgm:cxn modelId="{6003BEDF-9B68-4E29-A2C7-982CC0DCFCC1}" type="presParOf" srcId="{4887D1E5-FF41-49BA-8E14-360450D62EF5}" destId="{983B98C4-DBDC-4664-9198-406E4A85C0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F168E-4368-4B93-AD52-A56493460592}">
      <dsp:nvSpPr>
        <dsp:cNvPr id="0" name=""/>
        <dsp:cNvSpPr/>
      </dsp:nvSpPr>
      <dsp:spPr>
        <a:xfrm>
          <a:off x="3929789" y="1111569"/>
          <a:ext cx="1069202" cy="50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761"/>
              </a:lnTo>
              <a:lnTo>
                <a:pt x="1069202" y="346761"/>
              </a:lnTo>
              <a:lnTo>
                <a:pt x="1069202" y="5088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997B0-D752-4B93-A823-DFD34B11AFCA}">
      <dsp:nvSpPr>
        <dsp:cNvPr id="0" name=""/>
        <dsp:cNvSpPr/>
      </dsp:nvSpPr>
      <dsp:spPr>
        <a:xfrm>
          <a:off x="2860586" y="2731411"/>
          <a:ext cx="2500344" cy="504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095"/>
              </a:lnTo>
              <a:lnTo>
                <a:pt x="2500344" y="342095"/>
              </a:lnTo>
              <a:lnTo>
                <a:pt x="2500344" y="50417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7A222-233B-4780-A275-158A6D2EAA47}">
      <dsp:nvSpPr>
        <dsp:cNvPr id="0" name=""/>
        <dsp:cNvSpPr/>
      </dsp:nvSpPr>
      <dsp:spPr>
        <a:xfrm>
          <a:off x="1791383" y="2731411"/>
          <a:ext cx="1069202" cy="508843"/>
        </a:xfrm>
        <a:custGeom>
          <a:avLst/>
          <a:gdLst/>
          <a:ahLst/>
          <a:cxnLst/>
          <a:rect l="0" t="0" r="0" b="0"/>
          <a:pathLst>
            <a:path>
              <a:moveTo>
                <a:pt x="1069202" y="0"/>
              </a:moveTo>
              <a:lnTo>
                <a:pt x="1069202" y="346761"/>
              </a:lnTo>
              <a:lnTo>
                <a:pt x="0" y="346761"/>
              </a:lnTo>
              <a:lnTo>
                <a:pt x="0" y="5088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E8698-C6A7-446B-9E82-B17886E5566A}">
      <dsp:nvSpPr>
        <dsp:cNvPr id="0" name=""/>
        <dsp:cNvSpPr/>
      </dsp:nvSpPr>
      <dsp:spPr>
        <a:xfrm>
          <a:off x="2860586" y="1111569"/>
          <a:ext cx="1069202" cy="508843"/>
        </a:xfrm>
        <a:custGeom>
          <a:avLst/>
          <a:gdLst/>
          <a:ahLst/>
          <a:cxnLst/>
          <a:rect l="0" t="0" r="0" b="0"/>
          <a:pathLst>
            <a:path>
              <a:moveTo>
                <a:pt x="1069202" y="0"/>
              </a:moveTo>
              <a:lnTo>
                <a:pt x="1069202" y="346761"/>
              </a:lnTo>
              <a:lnTo>
                <a:pt x="0" y="346761"/>
              </a:lnTo>
              <a:lnTo>
                <a:pt x="0" y="50884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F7FBD-8DA0-4CFD-9841-2045AF73A222}">
      <dsp:nvSpPr>
        <dsp:cNvPr id="0" name=""/>
        <dsp:cNvSpPr/>
      </dsp:nvSpPr>
      <dsp:spPr>
        <a:xfrm>
          <a:off x="3054986" y="570"/>
          <a:ext cx="1749604" cy="11109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CDC68-C997-43A9-BB85-199708817839}">
      <dsp:nvSpPr>
        <dsp:cNvPr id="0" name=""/>
        <dsp:cNvSpPr/>
      </dsp:nvSpPr>
      <dsp:spPr>
        <a:xfrm>
          <a:off x="3249387" y="185250"/>
          <a:ext cx="1749604" cy="1110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整体销售</a:t>
          </a:r>
          <a:r>
            <a:rPr lang="en-US" altLang="zh-CN" sz="1500" kern="1200" dirty="0"/>
            <a:t>9.31</a:t>
          </a:r>
          <a:r>
            <a:rPr lang="zh-CN" altLang="en-US" sz="1500" kern="1200" dirty="0"/>
            <a:t>亿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同比</a:t>
          </a:r>
          <a:r>
            <a:rPr lang="en-US" altLang="zh-CN" sz="1500" kern="1200" dirty="0"/>
            <a:t>15.2%</a:t>
          </a:r>
          <a:r>
            <a:rPr lang="zh-CN" altLang="en-US" sz="1500" kern="1200" dirty="0"/>
            <a:t>，</a:t>
          </a:r>
        </a:p>
      </dsp:txBody>
      <dsp:txXfrm>
        <a:off x="3281927" y="217790"/>
        <a:ext cx="1684524" cy="1045918"/>
      </dsp:txXfrm>
    </dsp:sp>
    <dsp:sp modelId="{557FB7D5-4DF1-4171-AAF4-23B7C6E31875}">
      <dsp:nvSpPr>
        <dsp:cNvPr id="0" name=""/>
        <dsp:cNvSpPr/>
      </dsp:nvSpPr>
      <dsp:spPr>
        <a:xfrm>
          <a:off x="1985784" y="1620412"/>
          <a:ext cx="1749604" cy="1110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D200E-C2BD-4435-AEFB-B58EBD1A36C9}">
      <dsp:nvSpPr>
        <dsp:cNvPr id="0" name=""/>
        <dsp:cNvSpPr/>
      </dsp:nvSpPr>
      <dsp:spPr>
        <a:xfrm>
          <a:off x="2180184" y="1805092"/>
          <a:ext cx="1749604" cy="1110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零售销售</a:t>
          </a:r>
          <a:r>
            <a:rPr lang="en-US" altLang="zh-CN" sz="1500" kern="1200" dirty="0"/>
            <a:t>3.2</a:t>
          </a:r>
          <a:r>
            <a:rPr lang="zh-CN" altLang="en-US" sz="1500" kern="1200" dirty="0"/>
            <a:t>亿，占比</a:t>
          </a:r>
          <a:r>
            <a:rPr lang="en-US" altLang="zh-CN" sz="1500" kern="1200" dirty="0"/>
            <a:t>34.6%</a:t>
          </a:r>
          <a:r>
            <a:rPr lang="zh-CN" altLang="en-US" sz="1500" kern="1200" dirty="0"/>
            <a:t>，同比</a:t>
          </a:r>
          <a:r>
            <a:rPr lang="en-US" altLang="zh-CN" sz="1500" kern="1200" dirty="0"/>
            <a:t>17.9%</a:t>
          </a:r>
          <a:endParaRPr lang="zh-CN" altLang="en-US" sz="1500" kern="1200" dirty="0"/>
        </a:p>
      </dsp:txBody>
      <dsp:txXfrm>
        <a:off x="2212724" y="1837632"/>
        <a:ext cx="1684524" cy="1045918"/>
      </dsp:txXfrm>
    </dsp:sp>
    <dsp:sp modelId="{871B0D60-CB4E-4572-A2E6-52ACDF4E306D}">
      <dsp:nvSpPr>
        <dsp:cNvPr id="0" name=""/>
        <dsp:cNvSpPr/>
      </dsp:nvSpPr>
      <dsp:spPr>
        <a:xfrm>
          <a:off x="916581" y="3240254"/>
          <a:ext cx="1749604" cy="1110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5627C-9BDB-4BCC-AA52-5E3E2B627E01}">
      <dsp:nvSpPr>
        <dsp:cNvPr id="0" name=""/>
        <dsp:cNvSpPr/>
      </dsp:nvSpPr>
      <dsp:spPr>
        <a:xfrm>
          <a:off x="1110981" y="3424934"/>
          <a:ext cx="1749604" cy="1110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张伏龙销售</a:t>
          </a:r>
          <a:r>
            <a:rPr lang="en-US" altLang="zh-CN" sz="1500" kern="1200" dirty="0"/>
            <a:t>1.5</a:t>
          </a:r>
          <a:r>
            <a:rPr lang="zh-CN" altLang="en-US" sz="1500" kern="1200" dirty="0"/>
            <a:t>亿</a:t>
          </a:r>
          <a:r>
            <a:rPr lang="en-US" altLang="zh-CN" sz="1500" kern="1200" dirty="0"/>
            <a:t>,</a:t>
          </a:r>
          <a:r>
            <a:rPr lang="zh-CN" altLang="en-US" sz="1500" kern="1200" dirty="0"/>
            <a:t>占比</a:t>
          </a:r>
          <a:r>
            <a:rPr lang="en-US" altLang="zh-CN" sz="1500" kern="1200" dirty="0"/>
            <a:t>46.9%,</a:t>
          </a:r>
          <a:r>
            <a:rPr lang="zh-CN" altLang="en-US" sz="1500" kern="1200" dirty="0"/>
            <a:t>同比</a:t>
          </a:r>
          <a:r>
            <a:rPr lang="en-US" altLang="zh-CN" sz="1500" kern="1200" dirty="0"/>
            <a:t>28.6%</a:t>
          </a:r>
          <a:endParaRPr lang="zh-CN" altLang="en-US" sz="1500" kern="1200" dirty="0"/>
        </a:p>
      </dsp:txBody>
      <dsp:txXfrm>
        <a:off x="1143521" y="3457474"/>
        <a:ext cx="1684524" cy="1045918"/>
      </dsp:txXfrm>
    </dsp:sp>
    <dsp:sp modelId="{1BA793EA-9CB5-436D-8D70-6A28713E3ABD}">
      <dsp:nvSpPr>
        <dsp:cNvPr id="0" name=""/>
        <dsp:cNvSpPr/>
      </dsp:nvSpPr>
      <dsp:spPr>
        <a:xfrm>
          <a:off x="4486128" y="3235588"/>
          <a:ext cx="1749604" cy="1110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EA29-3127-4A09-8ACA-5386A15DFCC1}">
      <dsp:nvSpPr>
        <dsp:cNvPr id="0" name=""/>
        <dsp:cNvSpPr/>
      </dsp:nvSpPr>
      <dsp:spPr>
        <a:xfrm>
          <a:off x="4680528" y="3420268"/>
          <a:ext cx="1749604" cy="1110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潘皓岚销售</a:t>
          </a:r>
          <a:r>
            <a:rPr lang="en-US" altLang="zh-CN" sz="1500" kern="1200" dirty="0"/>
            <a:t>1.64</a:t>
          </a:r>
          <a:r>
            <a:rPr lang="zh-CN" altLang="en-US" sz="1500" kern="1200" dirty="0"/>
            <a:t>亿</a:t>
          </a:r>
          <a:r>
            <a:rPr lang="en-US" altLang="zh-CN" sz="1500" kern="1200" dirty="0"/>
            <a:t>,</a:t>
          </a:r>
          <a:r>
            <a:rPr lang="zh-CN" altLang="en-US" sz="1500" kern="1200" dirty="0"/>
            <a:t>占比</a:t>
          </a:r>
          <a:r>
            <a:rPr lang="en-US" altLang="zh-CN" sz="1500" kern="1200" dirty="0"/>
            <a:t>53.1%</a:t>
          </a:r>
          <a:r>
            <a:rPr lang="zh-CN" altLang="en-US" sz="1500" kern="1200" dirty="0"/>
            <a:t>，同比</a:t>
          </a:r>
          <a:r>
            <a:rPr lang="en-US" altLang="zh-CN" sz="1500" kern="1200" dirty="0"/>
            <a:t>12%</a:t>
          </a:r>
          <a:endParaRPr lang="zh-CN" altLang="en-US" sz="1500" kern="1200" dirty="0"/>
        </a:p>
      </dsp:txBody>
      <dsp:txXfrm>
        <a:off x="4713068" y="3452808"/>
        <a:ext cx="1684524" cy="1045918"/>
      </dsp:txXfrm>
    </dsp:sp>
    <dsp:sp modelId="{D5025058-04DD-4D8F-97B1-C9FB5C8CF0E3}">
      <dsp:nvSpPr>
        <dsp:cNvPr id="0" name=""/>
        <dsp:cNvSpPr/>
      </dsp:nvSpPr>
      <dsp:spPr>
        <a:xfrm>
          <a:off x="4124189" y="1620412"/>
          <a:ext cx="1749604" cy="1110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011A6-41E5-4998-B396-56164DFE04CC}">
      <dsp:nvSpPr>
        <dsp:cNvPr id="0" name=""/>
        <dsp:cNvSpPr/>
      </dsp:nvSpPr>
      <dsp:spPr>
        <a:xfrm>
          <a:off x="4318590" y="1805092"/>
          <a:ext cx="1749604" cy="1110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批发销售</a:t>
          </a:r>
          <a:r>
            <a:rPr lang="en-US" altLang="zh-CN" sz="1500" kern="1200" dirty="0"/>
            <a:t>6.09</a:t>
          </a:r>
          <a:r>
            <a:rPr lang="zh-CN" altLang="en-US" sz="1500" kern="1200" dirty="0"/>
            <a:t>亿</a:t>
          </a:r>
          <a:r>
            <a:rPr lang="en-US" altLang="zh-CN" sz="1500" kern="1200" dirty="0"/>
            <a:t>,</a:t>
          </a:r>
          <a:r>
            <a:rPr lang="zh-CN" altLang="en-US" sz="1500" kern="1200" dirty="0"/>
            <a:t>占比</a:t>
          </a:r>
          <a:r>
            <a:rPr lang="en-US" altLang="zh-CN" sz="1500" kern="1200" dirty="0"/>
            <a:t>65.4%,</a:t>
          </a:r>
          <a:r>
            <a:rPr lang="zh-CN" altLang="en-US" sz="1500" kern="1200" dirty="0"/>
            <a:t>同比</a:t>
          </a:r>
          <a:r>
            <a:rPr lang="en-US" altLang="zh-CN" sz="1500" kern="1200" dirty="0"/>
            <a:t>13.8%</a:t>
          </a:r>
          <a:endParaRPr lang="zh-CN" altLang="en-US" sz="1500" kern="1200" dirty="0"/>
        </a:p>
      </dsp:txBody>
      <dsp:txXfrm>
        <a:off x="4351130" y="1837632"/>
        <a:ext cx="1684524" cy="1045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BA55C-FEA8-4BF2-A1E0-5940F6AA42DA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A7C2-5FD3-4980-9FCE-68A0A9D56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8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5EEB587-71F4-4ABB-8870-B3586FC6AF06}" type="datetimeFigureOut">
              <a:rPr lang="en-US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E0E44F2-E433-4171-BD24-C6E15BC6A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1495425"/>
            <a:ext cx="4514851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2130425"/>
            <a:ext cx="8858312" cy="2012955"/>
          </a:xfrm>
        </p:spPr>
        <p:txBody>
          <a:bodyPr>
            <a:normAutofit/>
          </a:bodyPr>
          <a:lstStyle>
            <a:lvl1pPr>
              <a:defRPr sz="4800"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44" y="4214818"/>
            <a:ext cx="8858312" cy="14239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9F4A5-65F6-4EFE-9386-9F6E3FE39C62}" type="datetimeFigureOut">
              <a:rPr lang="zh-CN" altLang="en-US"/>
              <a:pPr>
                <a:defRPr/>
              </a:pPr>
              <a:t>2018/1/16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05525" y="6429375"/>
            <a:ext cx="2895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中国药品零售第一品牌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50453-43D7-43DB-B54E-3BA2BB8D72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B30B0-2C07-48EE-B6B7-3853A7154B5F}" type="datetimeFigureOut">
              <a:rPr lang="zh-CN" altLang="en-US"/>
              <a:pPr>
                <a:defRPr/>
              </a:pPr>
              <a:t>2018/1/16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05525" y="6429375"/>
            <a:ext cx="2895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53C09-996A-4E80-A227-180E7882637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1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1495425"/>
            <a:ext cx="4514851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857496"/>
            <a:ext cx="8858311" cy="1362075"/>
          </a:xfrm>
        </p:spPr>
        <p:txBody>
          <a:bodyPr anchor="b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844" y="4286267"/>
            <a:ext cx="8858312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A769-C25D-446E-9D9D-7B7A537F1699}" type="datetimeFigureOut">
              <a:rPr lang="zh-CN" altLang="en-US"/>
              <a:pPr>
                <a:defRPr/>
              </a:pPr>
              <a:t>2018/1/16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05525" y="6429375"/>
            <a:ext cx="2895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中国药品零售第一品牌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337E6-045B-404B-BE36-982D8F4229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4780" y="121643"/>
            <a:ext cx="8075612" cy="42703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表格占位符 2"/>
          <p:cNvSpPr>
            <a:spLocks noGrp="1"/>
          </p:cNvSpPr>
          <p:nvPr>
            <p:ph type="tbl" idx="1"/>
          </p:nvPr>
        </p:nvSpPr>
        <p:spPr>
          <a:xfrm>
            <a:off x="467544" y="1196752"/>
            <a:ext cx="8136706" cy="489607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1"/>
          <p:cNvSpPr>
            <a:spLocks noGrp="1"/>
          </p:cNvSpPr>
          <p:nvPr>
            <p:ph type="title"/>
          </p:nvPr>
        </p:nvSpPr>
        <p:spPr bwMode="auto">
          <a:xfrm>
            <a:off x="1285875" y="142875"/>
            <a:ext cx="7715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2875" y="1600200"/>
            <a:ext cx="8858250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875" y="6429375"/>
            <a:ext cx="244792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941E97-C291-4446-BFA1-2902AB0D9DEF}" type="datetimeFigureOut">
              <a:rPr lang="zh-CN" altLang="en-US"/>
              <a:pPr>
                <a:defRPr/>
              </a:pPr>
              <a:t>2018/1/16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124200" y="6429375"/>
            <a:ext cx="244792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95C7F-F9A4-4D99-BB18-1063DC119B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2525" y="1260475"/>
            <a:ext cx="7991475" cy="179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260475"/>
            <a:ext cx="1079500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6429375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养天地之正气 和日月之精华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1621730" cy="810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仿宋" pitchFamily="2" charset="-122"/>
          <a:ea typeface="华文仿宋" pitchFamily="2" charset="-122"/>
          <a:cs typeface="华文仿宋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仿宋" pitchFamily="2" charset="-122"/>
          <a:ea typeface="华文仿宋" pitchFamily="2" charset="-122"/>
          <a:cs typeface="华文仿宋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仿宋" pitchFamily="2" charset="-122"/>
          <a:ea typeface="华文仿宋" pitchFamily="2" charset="-122"/>
          <a:cs typeface="华文仿宋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仿宋" pitchFamily="2" charset="-122"/>
          <a:ea typeface="华文仿宋" pitchFamily="2" charset="-122"/>
          <a:cs typeface="华文仿宋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仿宋" pitchFamily="2" charset="-122"/>
          <a:ea typeface="华文仿宋" pitchFamily="2" charset="-122"/>
          <a:cs typeface="华文仿宋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华文仿宋" pitchFamily="2" charset="-122"/>
          <a:ea typeface="华文仿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华文仿宋" pitchFamily="2" charset="-122"/>
          <a:ea typeface="华文仿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华文仿宋" pitchFamily="2" charset="-122"/>
          <a:ea typeface="华文仿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华文仿宋" pitchFamily="2" charset="-122"/>
          <a:ea typeface="华文仿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宋体" pitchFamily="2" charset="-122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2483768" y="4869160"/>
            <a:ext cx="39290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风险运营部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Verdana" pitchFamily="34" charset="0"/>
              <a:ea typeface="微软雅黑" pitchFamily="34" charset="-122"/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周其琛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                 </a:t>
            </a:r>
          </a:p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2017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微软雅黑" pitchFamily="34" charset="-122"/>
              </a:rPr>
              <a:t>月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35496" y="1428736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br>
              <a:rPr lang="en-US" altLang="zh-CN" sz="66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zh-CN" altLang="en-US" sz="66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月度运营分析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年度区域毛利概况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003919"/>
              </p:ext>
            </p:extLst>
          </p:nvPr>
        </p:nvGraphicFramePr>
        <p:xfrm>
          <a:off x="986131" y="1498340"/>
          <a:ext cx="8136904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39752" y="21688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47.1%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4208" y="21688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52.9%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0701" y="1664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张伏龙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44208" y="1664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潘皓岚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3528" y="21688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占比</a:t>
            </a:r>
            <a:r>
              <a:rPr lang="en-US" altLang="zh-CN" dirty="0">
                <a:latin typeface="+mn-ea"/>
                <a:ea typeface="+mn-ea"/>
              </a:rPr>
              <a:t>: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29047"/>
              </p:ext>
            </p:extLst>
          </p:nvPr>
        </p:nvGraphicFramePr>
        <p:xfrm>
          <a:off x="1187624" y="2816932"/>
          <a:ext cx="3168352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9355"/>
              </p:ext>
            </p:extLst>
          </p:nvPr>
        </p:nvGraphicFramePr>
        <p:xfrm>
          <a:off x="1158244" y="4689140"/>
          <a:ext cx="3125724" cy="900100"/>
        </p:xfrm>
        <a:graphic>
          <a:graphicData uri="http://schemas.openxmlformats.org/drawingml/2006/table">
            <a:tbl>
              <a:tblPr/>
              <a:tblGrid>
                <a:gridCol w="53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毛利率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42949"/>
              </p:ext>
            </p:extLst>
          </p:nvPr>
        </p:nvGraphicFramePr>
        <p:xfrm>
          <a:off x="5004048" y="4689139"/>
          <a:ext cx="3168352" cy="864096"/>
        </p:xfrm>
        <a:graphic>
          <a:graphicData uri="http://schemas.openxmlformats.org/drawingml/2006/table">
            <a:tbl>
              <a:tblPr/>
              <a:tblGrid>
                <a:gridCol w="48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36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2F2F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8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毛利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8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达成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8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毛利率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8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541550"/>
              </p:ext>
            </p:extLst>
          </p:nvPr>
        </p:nvGraphicFramePr>
        <p:xfrm>
          <a:off x="5076056" y="2816932"/>
          <a:ext cx="3006080" cy="187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83568" y="575909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毛利同比情况和销售同比相反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张伏龙区域的毛利同比相较销售销售同比较高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而潘浩岚区域的毛利同比相较销售同比较低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5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年度批发毛利概况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C984564-0AA2-45A8-9550-308B450EA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368590"/>
              </p:ext>
            </p:extLst>
          </p:nvPr>
        </p:nvGraphicFramePr>
        <p:xfrm>
          <a:off x="539552" y="1988840"/>
          <a:ext cx="7632848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7DF3BB-EBDF-48F2-909D-0A75E2A5D7EF}"/>
              </a:ext>
            </a:extLst>
          </p:cNvPr>
          <p:cNvSpPr txBox="1"/>
          <p:nvPr/>
        </p:nvSpPr>
        <p:spPr>
          <a:xfrm>
            <a:off x="683568" y="5733256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和销售占比相同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门店批发毛利占比较大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且门店第四季度环比增额较大</a:t>
            </a:r>
          </a:p>
        </p:txBody>
      </p:sp>
    </p:spTree>
    <p:extLst>
      <p:ext uri="{BB962C8B-B14F-4D97-AF65-F5344CB8AC3E}">
        <p14:creationId xmlns:p14="http://schemas.microsoft.com/office/powerpoint/2010/main" val="42460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" y="1624161"/>
            <a:ext cx="2371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963119" y="3356992"/>
            <a:ext cx="4392488" cy="5040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3167438" y="2647918"/>
            <a:ext cx="512859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一、年度运营指标概况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运营结构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二、月度业务分析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三、重点业务分析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四、运营效率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运营风险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447800" y="20983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9504" y="21198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489085" y="21396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489321" y="21398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09564" y="2159448"/>
            <a:ext cx="258561" cy="259033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981200" y="28857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002904" y="29072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022485" y="29270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022721" y="29272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48BE6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051720" y="2946848"/>
            <a:ext cx="258561" cy="259033"/>
          </a:xfrm>
          <a:prstGeom prst="ellipse">
            <a:avLst/>
          </a:prstGeom>
          <a:gradFill rotWithShape="1">
            <a:gsLst>
              <a:gs pos="0">
                <a:srgbClr val="48BE67"/>
              </a:gs>
              <a:gs pos="100000">
                <a:srgbClr val="235C3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133600" y="37239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155304" y="37454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174885" y="37652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175121" y="3765467"/>
            <a:ext cx="297723" cy="298194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0F536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2195736" y="3785048"/>
            <a:ext cx="258561" cy="259033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1057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2024232" y="4572904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2045936" y="4594372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2065517" y="4614189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2065753" y="4614425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072928" y="4634006"/>
            <a:ext cx="258561" cy="259033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1666875" y="5355276"/>
            <a:ext cx="338426" cy="3383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1674432" y="5358314"/>
            <a:ext cx="31486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692267" y="5378131"/>
            <a:ext cx="277875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1692928" y="5378367"/>
            <a:ext cx="277875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E35E2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1704380" y="5397948"/>
            <a:ext cx="259159" cy="259033"/>
          </a:xfrm>
          <a:prstGeom prst="ellipse">
            <a:avLst/>
          </a:prstGeom>
          <a:gradFill rotWithShape="1">
            <a:gsLst>
              <a:gs pos="0">
                <a:srgbClr val="E35E23"/>
              </a:gs>
              <a:gs pos="100000">
                <a:srgbClr val="6E2E1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510516" y="3019041"/>
            <a:ext cx="67710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      录</a:t>
            </a:r>
          </a:p>
        </p:txBody>
      </p:sp>
    </p:spTree>
    <p:extLst>
      <p:ext uri="{BB962C8B-B14F-4D97-AF65-F5344CB8AC3E}">
        <p14:creationId xmlns:p14="http://schemas.microsoft.com/office/powerpoint/2010/main" val="49584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600200"/>
            <a:ext cx="8317557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周时间序列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月度概况</a:t>
            </a:r>
            <a:r>
              <a:rPr lang="en-US" altLang="zh-CN" sz="2500" b="1" dirty="0">
                <a:latin typeface="+mj-ea"/>
                <a:ea typeface="+mj-ea"/>
              </a:rPr>
              <a:t>—</a:t>
            </a:r>
            <a:r>
              <a:rPr lang="zh-CN" altLang="en-US" sz="2500" b="1" dirty="0">
                <a:latin typeface="+mj-ea"/>
                <a:ea typeface="+mj-ea"/>
              </a:rPr>
              <a:t>周销售情况</a:t>
            </a: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785384"/>
              </p:ext>
            </p:extLst>
          </p:nvPr>
        </p:nvGraphicFramePr>
        <p:xfrm>
          <a:off x="395536" y="2276872"/>
          <a:ext cx="806489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7651" y="5733255"/>
            <a:ext cx="77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第一周为三日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其余周均为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天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除第一周销售额略微同比下降外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其他周均有显著提升</a:t>
            </a:r>
          </a:p>
        </p:txBody>
      </p:sp>
    </p:spTree>
    <p:extLst>
      <p:ext uri="{BB962C8B-B14F-4D97-AF65-F5344CB8AC3E}">
        <p14:creationId xmlns:p14="http://schemas.microsoft.com/office/powerpoint/2010/main" val="310178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品类销售毛利同比概况</a:t>
            </a:r>
            <a:r>
              <a:rPr lang="en-US" altLang="zh-CN" sz="2500" b="1" dirty="0">
                <a:latin typeface="+mj-ea"/>
                <a:ea typeface="+mj-ea"/>
              </a:rPr>
              <a:t>-1</a:t>
            </a:r>
            <a:endParaRPr lang="zh-CN" altLang="en-US" sz="2500" b="1" dirty="0">
              <a:latin typeface="+mj-ea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02282"/>
              </p:ext>
            </p:extLst>
          </p:nvPr>
        </p:nvGraphicFramePr>
        <p:xfrm>
          <a:off x="467544" y="2996952"/>
          <a:ext cx="7920879" cy="3168348"/>
        </p:xfrm>
        <a:graphic>
          <a:graphicData uri="http://schemas.openxmlformats.org/drawingml/2006/table">
            <a:tbl>
              <a:tblPr/>
              <a:tblGrid>
                <a:gridCol w="111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94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40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产出占比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销售占比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1284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1347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-63</a:t>
                      </a:r>
                      <a:endParaRPr lang="en-US" altLang="zh-CN" sz="1200" b="0" i="0" u="none" strike="noStrike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72%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28.3%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-3%</a:t>
                      </a:r>
                      <a:endParaRPr lang="en-US" altLang="zh-CN" sz="1200" b="0" i="0" u="none" strike="noStrike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1147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149%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145%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45.8%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47.3%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-2%</a:t>
                      </a:r>
                      <a:endParaRPr lang="en-US" altLang="zh-CN" sz="1200" b="0" i="0" u="none" strike="noStrike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670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86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3.7%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处方药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554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16.1%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15.5%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478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-57</a:t>
                      </a:r>
                      <a:endParaRPr lang="en-US" altLang="zh-CN" sz="1200" b="0" i="0" u="none" strike="noStrike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3.7%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-25</a:t>
                      </a:r>
                      <a:endParaRPr lang="en-US" altLang="zh-CN" sz="1200" b="0" i="0" u="none" strike="noStrike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其他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101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-20</a:t>
                      </a:r>
                      <a:endParaRPr lang="en-US" altLang="zh-CN" sz="1200" b="0" i="0" u="none" strike="noStrike">
                        <a:solidFill>
                          <a:srgbClr val="9C000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200" b="0" i="0" u="none" strike="noStrike">
                        <a:solidFill>
                          <a:srgbClr val="0061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4566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4510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82%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76%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6%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100.0%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100.0%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422B705-E11B-4956-955A-F3957F6E1AE5}"/>
              </a:ext>
            </a:extLst>
          </p:cNvPr>
          <p:cNvSpPr txBox="1"/>
          <p:nvPr/>
        </p:nvSpPr>
        <p:spPr>
          <a:xfrm>
            <a:off x="539552" y="1863605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Sku</a:t>
            </a:r>
            <a:r>
              <a:rPr lang="zh-CN" altLang="en-US" dirty="0">
                <a:latin typeface="+mn-ea"/>
                <a:ea typeface="+mn-ea"/>
              </a:rPr>
              <a:t>数量整体增加</a:t>
            </a:r>
            <a:r>
              <a:rPr lang="en-US" altLang="zh-CN" dirty="0">
                <a:latin typeface="+mn-ea"/>
                <a:ea typeface="+mn-ea"/>
              </a:rPr>
              <a:t>56</a:t>
            </a:r>
            <a:r>
              <a:rPr lang="zh-CN" altLang="en-US" dirty="0">
                <a:latin typeface="+mn-ea"/>
                <a:ea typeface="+mn-ea"/>
              </a:rPr>
              <a:t>个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平均</a:t>
            </a:r>
            <a:r>
              <a:rPr lang="en-US" altLang="zh-CN" dirty="0">
                <a:latin typeface="+mn-ea"/>
                <a:ea typeface="+mn-ea"/>
              </a:rPr>
              <a:t>SKU</a:t>
            </a:r>
            <a:r>
              <a:rPr lang="zh-CN" altLang="en-US" dirty="0">
                <a:latin typeface="+mn-ea"/>
                <a:ea typeface="+mn-ea"/>
              </a:rPr>
              <a:t>产出占比</a:t>
            </a:r>
            <a:r>
              <a:rPr lang="en-US" altLang="zh-CN" dirty="0">
                <a:latin typeface="+mn-ea"/>
                <a:ea typeface="+mn-ea"/>
              </a:rPr>
              <a:t>6%</a:t>
            </a:r>
          </a:p>
          <a:p>
            <a:r>
              <a:rPr lang="zh-CN" altLang="en-US" dirty="0">
                <a:latin typeface="+mn-ea"/>
                <a:ea typeface="+mn-ea"/>
              </a:rPr>
              <a:t>中药饮片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保健食品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个人护理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便利商品的</a:t>
            </a:r>
            <a:r>
              <a:rPr lang="en-US" altLang="zh-CN" dirty="0">
                <a:latin typeface="+mn-ea"/>
                <a:ea typeface="+mn-ea"/>
              </a:rPr>
              <a:t>SKU</a:t>
            </a:r>
            <a:r>
              <a:rPr lang="zh-CN" altLang="en-US" dirty="0">
                <a:latin typeface="+mn-ea"/>
                <a:ea typeface="+mn-ea"/>
              </a:rPr>
              <a:t>在减少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中药饮片和非处方药销售占比比去年减少</a:t>
            </a:r>
            <a:r>
              <a:rPr lang="en-US" altLang="zh-CN" dirty="0">
                <a:latin typeface="+mn-ea"/>
                <a:ea typeface="+mn-ea"/>
              </a:rPr>
              <a:t>,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770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品类销售毛利同比概况</a:t>
            </a:r>
            <a:r>
              <a:rPr lang="en-US" altLang="zh-CN" sz="2500" b="1" dirty="0">
                <a:latin typeface="+mj-ea"/>
                <a:ea typeface="+mj-ea"/>
              </a:rPr>
              <a:t>-2</a:t>
            </a:r>
            <a:endParaRPr lang="zh-CN" altLang="en-US" sz="2500" b="1" dirty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28888"/>
              </p:ext>
            </p:extLst>
          </p:nvPr>
        </p:nvGraphicFramePr>
        <p:xfrm>
          <a:off x="732612" y="3140968"/>
          <a:ext cx="7655811" cy="2736300"/>
        </p:xfrm>
        <a:graphic>
          <a:graphicData uri="http://schemas.openxmlformats.org/drawingml/2006/table">
            <a:tbl>
              <a:tblPr/>
              <a:tblGrid>
                <a:gridCol w="111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7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7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7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销售总额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毛利总额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949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975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-26.3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-33.3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-2.9%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1715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1629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85.6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36.1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0.6%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205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76.2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9.6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-8.2%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69.1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-2.0%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28.6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-3.0%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1.8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-5.0%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3.9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0.4%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53.3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11.6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8.9%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0.8%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3747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3442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304.7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927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896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31.4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26%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-1.3%</a:t>
                      </a:r>
                    </a:p>
                  </a:txBody>
                  <a:tcPr marL="6552" marR="6552" marT="65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3C3752-0260-4BBB-91CF-C076A18C9810}"/>
              </a:ext>
            </a:extLst>
          </p:cNvPr>
          <p:cNvSpPr txBox="1"/>
          <p:nvPr/>
        </p:nvSpPr>
        <p:spPr>
          <a:xfrm>
            <a:off x="765529" y="1973451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中药饮片的销售额相较去年减少</a:t>
            </a:r>
            <a:r>
              <a:rPr lang="en-US" altLang="zh-CN" dirty="0">
                <a:latin typeface="+mn-ea"/>
                <a:ea typeface="+mn-ea"/>
              </a:rPr>
              <a:t>26.3</a:t>
            </a:r>
          </a:p>
          <a:p>
            <a:r>
              <a:rPr lang="zh-CN" altLang="en-US" dirty="0">
                <a:latin typeface="+mn-ea"/>
                <a:ea typeface="+mn-ea"/>
              </a:rPr>
              <a:t>毛利率整体下降</a:t>
            </a:r>
            <a:r>
              <a:rPr lang="en-US" altLang="zh-CN" dirty="0">
                <a:latin typeface="+mn-ea"/>
                <a:ea typeface="+mn-ea"/>
              </a:rPr>
              <a:t>1.3%,</a:t>
            </a:r>
            <a:r>
              <a:rPr lang="zh-CN" altLang="en-US" dirty="0">
                <a:latin typeface="+mn-ea"/>
                <a:ea typeface="+mn-ea"/>
              </a:rPr>
              <a:t>主要体现在中药饮片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家庭健康用品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处方药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保健  以及个人护理</a:t>
            </a:r>
          </a:p>
        </p:txBody>
      </p:sp>
    </p:spTree>
    <p:extLst>
      <p:ext uri="{BB962C8B-B14F-4D97-AF65-F5344CB8AC3E}">
        <p14:creationId xmlns:p14="http://schemas.microsoft.com/office/powerpoint/2010/main" val="350118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品类销售毛利概况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医保</a:t>
            </a:r>
          </a:p>
        </p:txBody>
      </p:sp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02342"/>
              </p:ext>
            </p:extLst>
          </p:nvPr>
        </p:nvGraphicFramePr>
        <p:xfrm>
          <a:off x="251521" y="1844824"/>
          <a:ext cx="8424935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右箭头 26"/>
          <p:cNvSpPr/>
          <p:nvPr/>
        </p:nvSpPr>
        <p:spPr>
          <a:xfrm rot="7030815">
            <a:off x="7726178" y="2187874"/>
            <a:ext cx="288032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241400" y="1700808"/>
            <a:ext cx="12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+mn-ea"/>
                <a:ea typeface="+mn-ea"/>
              </a:rPr>
              <a:t>医保的毛利率明显高于非医保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4556"/>
              </p:ext>
            </p:extLst>
          </p:nvPr>
        </p:nvGraphicFramePr>
        <p:xfrm>
          <a:off x="3707904" y="4293096"/>
          <a:ext cx="4981920" cy="2247755"/>
        </p:xfrm>
        <a:graphic>
          <a:graphicData uri="http://schemas.openxmlformats.org/drawingml/2006/table">
            <a:tbl>
              <a:tblPr/>
              <a:tblGrid>
                <a:gridCol w="78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6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7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2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非医保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医保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产出占比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毛利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产出占比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毛利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1284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944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313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1133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856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630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859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136%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294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670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539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320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207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421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157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123%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4529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2657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585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1278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1089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343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31%</a:t>
                      </a:r>
                    </a:p>
                  </a:txBody>
                  <a:tcPr marL="8357" marR="8357" marT="83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242627" y="4509777"/>
            <a:ext cx="3177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医保的毛利率明显高于非一包的毛利率</a:t>
            </a:r>
            <a:endParaRPr lang="en-US" altLang="zh-CN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医保中非处方药的</a:t>
            </a:r>
            <a:r>
              <a:rPr lang="en-US" altLang="zh-CN" dirty="0">
                <a:latin typeface="+mn-ea"/>
                <a:ea typeface="+mn-ea"/>
              </a:rPr>
              <a:t>SKU</a:t>
            </a:r>
            <a:r>
              <a:rPr lang="zh-CN" altLang="en-US" dirty="0">
                <a:latin typeface="+mn-ea"/>
                <a:ea typeface="+mn-ea"/>
              </a:rPr>
              <a:t>产出占比值很高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可增加医保非处方药的</a:t>
            </a:r>
            <a:r>
              <a:rPr lang="en-US" altLang="zh-CN" dirty="0">
                <a:latin typeface="+mn-ea"/>
                <a:ea typeface="+mn-ea"/>
              </a:rPr>
              <a:t>SKU</a:t>
            </a:r>
            <a:r>
              <a:rPr lang="zh-CN" altLang="en-US" dirty="0">
                <a:latin typeface="+mn-ea"/>
                <a:ea typeface="+mn-ea"/>
              </a:rPr>
              <a:t>多样性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增加</a:t>
            </a:r>
            <a:r>
              <a:rPr lang="en-US" altLang="zh-CN" dirty="0">
                <a:latin typeface="+mn-ea"/>
                <a:ea typeface="+mn-ea"/>
              </a:rPr>
              <a:t>SKU</a:t>
            </a:r>
            <a:r>
              <a:rPr lang="zh-CN" altLang="en-US" dirty="0">
                <a:latin typeface="+mn-ea"/>
                <a:ea typeface="+mn-ea"/>
              </a:rPr>
              <a:t>数量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82FAF22-9D50-47B2-AD2A-46CBC037BF02}"/>
              </a:ext>
            </a:extLst>
          </p:cNvPr>
          <p:cNvSpPr/>
          <p:nvPr/>
        </p:nvSpPr>
        <p:spPr>
          <a:xfrm>
            <a:off x="7452320" y="5085184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3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品类销售毛利概况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医保同比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16014"/>
              </p:ext>
            </p:extLst>
          </p:nvPr>
        </p:nvGraphicFramePr>
        <p:xfrm>
          <a:off x="611561" y="2924944"/>
          <a:ext cx="7848875" cy="3024336"/>
        </p:xfrm>
        <a:graphic>
          <a:graphicData uri="http://schemas.openxmlformats.org/drawingml/2006/table">
            <a:tbl>
              <a:tblPr/>
              <a:tblGrid>
                <a:gridCol w="67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8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2.9%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53.8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2.2%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158.5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D5977-6A6E-45B2-83D6-A0DB1A05524F}"/>
              </a:ext>
            </a:extLst>
          </p:cNvPr>
          <p:cNvSpPr txBox="1"/>
          <p:nvPr/>
        </p:nvSpPr>
        <p:spPr>
          <a:xfrm>
            <a:off x="611560" y="1901663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医保主要分类在中药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非处方药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处方药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其中处方药的毛利率下降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中药饮片的销售下降</a:t>
            </a:r>
          </a:p>
        </p:txBody>
      </p:sp>
    </p:spTree>
    <p:extLst>
      <p:ext uri="{BB962C8B-B14F-4D97-AF65-F5344CB8AC3E}">
        <p14:creationId xmlns:p14="http://schemas.microsoft.com/office/powerpoint/2010/main" val="21085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品类销售毛利概况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非医保同比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58706"/>
              </p:ext>
            </p:extLst>
          </p:nvPr>
        </p:nvGraphicFramePr>
        <p:xfrm>
          <a:off x="611560" y="2420888"/>
          <a:ext cx="8136901" cy="3534776"/>
        </p:xfrm>
        <a:graphic>
          <a:graphicData uri="http://schemas.openxmlformats.org/drawingml/2006/table">
            <a:tbl>
              <a:tblPr/>
              <a:tblGrid>
                <a:gridCol w="98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8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2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65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比例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毛利率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销售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差异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-33.4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-17.7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-1.3%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76.2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-8.2%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28.6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-3.0%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-5.0%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-93.5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2.8%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9C0006"/>
                          </a:solidFill>
                          <a:effectLst/>
                          <a:latin typeface="+mn-ea"/>
                          <a:ea typeface="+mn-ea"/>
                        </a:rPr>
                        <a:t>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6100"/>
                          </a:solidFill>
                          <a:effectLst/>
                          <a:latin typeface="+mn-ea"/>
                          <a:ea typeface="+mn-ea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4529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146.2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-32.9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-2.6%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84272A5C-F251-483D-A67E-771D524D0EC3}"/>
              </a:ext>
            </a:extLst>
          </p:cNvPr>
          <p:cNvSpPr/>
          <p:nvPr/>
        </p:nvSpPr>
        <p:spPr>
          <a:xfrm>
            <a:off x="8028384" y="2924944"/>
            <a:ext cx="798982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8E0F16-A1F7-49E2-9AB1-9F6D9A86708A}"/>
              </a:ext>
            </a:extLst>
          </p:cNvPr>
          <p:cNvSpPr txBox="1"/>
          <p:nvPr/>
        </p:nvSpPr>
        <p:spPr>
          <a:xfrm>
            <a:off x="640160" y="1844877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非医保毛利下降较为明显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整体下降</a:t>
            </a:r>
            <a:r>
              <a:rPr lang="en-US" altLang="zh-CN" dirty="0">
                <a:latin typeface="+mn-ea"/>
                <a:ea typeface="+mn-ea"/>
              </a:rPr>
              <a:t>2.6%</a:t>
            </a:r>
          </a:p>
        </p:txBody>
      </p:sp>
    </p:spTree>
    <p:extLst>
      <p:ext uri="{BB962C8B-B14F-4D97-AF65-F5344CB8AC3E}">
        <p14:creationId xmlns:p14="http://schemas.microsoft.com/office/powerpoint/2010/main" val="295597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品类销售毛利同比概况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9119A2-433F-4AA4-A022-C22229DA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48" y="2132856"/>
            <a:ext cx="6444756" cy="36847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977426-E822-4593-A4FF-E77665E9DEA8}"/>
              </a:ext>
            </a:extLst>
          </p:cNvPr>
          <p:cNvSpPr txBox="1"/>
          <p:nvPr/>
        </p:nvSpPr>
        <p:spPr>
          <a:xfrm>
            <a:off x="3941449" y="1835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医保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264949-359F-4D04-8873-B7988B4DDFF8}"/>
              </a:ext>
            </a:extLst>
          </p:cNvPr>
          <p:cNvSpPr txBox="1"/>
          <p:nvPr/>
        </p:nvSpPr>
        <p:spPr>
          <a:xfrm>
            <a:off x="7308304" y="181189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非医保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435DF18-8BEA-424D-9B07-7B5B1DFC10BE}"/>
              </a:ext>
            </a:extLst>
          </p:cNvPr>
          <p:cNvSpPr/>
          <p:nvPr/>
        </p:nvSpPr>
        <p:spPr>
          <a:xfrm>
            <a:off x="3347864" y="1811893"/>
            <a:ext cx="504056" cy="413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880AE7-3667-42C9-B1F4-62D789071201}"/>
              </a:ext>
            </a:extLst>
          </p:cNvPr>
          <p:cNvSpPr/>
          <p:nvPr/>
        </p:nvSpPr>
        <p:spPr>
          <a:xfrm>
            <a:off x="6572444" y="1810209"/>
            <a:ext cx="375820" cy="41373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CA89CB-FD59-4468-8A22-2085DD05FEE8}"/>
              </a:ext>
            </a:extLst>
          </p:cNvPr>
          <p:cNvSpPr txBox="1"/>
          <p:nvPr/>
        </p:nvSpPr>
        <p:spPr>
          <a:xfrm>
            <a:off x="467544" y="2132856"/>
            <a:ext cx="2124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20%-30%</a:t>
            </a:r>
            <a:r>
              <a:rPr lang="zh-CN" altLang="en-US" dirty="0"/>
              <a:t>毛利率区间的商品代码数量最多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从销售维度来看医保主要集中在</a:t>
            </a:r>
            <a:r>
              <a:rPr lang="en-US" altLang="zh-CN" dirty="0"/>
              <a:t>20%-30%</a:t>
            </a:r>
            <a:r>
              <a:rPr lang="zh-CN" altLang="en-US" dirty="0"/>
              <a:t>以及</a:t>
            </a:r>
            <a:r>
              <a:rPr lang="en-US" altLang="zh-CN" dirty="0"/>
              <a:t>40%-50%,</a:t>
            </a:r>
            <a:r>
              <a:rPr lang="zh-CN" altLang="en-US" dirty="0"/>
              <a:t>而非医保相对较低主要集中在</a:t>
            </a:r>
            <a:r>
              <a:rPr lang="en-US" altLang="zh-CN" dirty="0"/>
              <a:t>10%</a:t>
            </a:r>
            <a:r>
              <a:rPr lang="zh-CN" altLang="en-US" dirty="0"/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161695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" y="1624161"/>
            <a:ext cx="2371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963119" y="2780928"/>
            <a:ext cx="4392488" cy="5040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3167438" y="2647918"/>
            <a:ext cx="512859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一、年度运营指标概况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运营结构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二、月度业务分析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三、重点业务分析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四、运营效率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运营风险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447800" y="20983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9504" y="21198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489085" y="21396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489321" y="21398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09564" y="2159448"/>
            <a:ext cx="258561" cy="259033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981200" y="28857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002904" y="29072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022485" y="29270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022721" y="29272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48BE6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051720" y="2946848"/>
            <a:ext cx="258561" cy="259033"/>
          </a:xfrm>
          <a:prstGeom prst="ellipse">
            <a:avLst/>
          </a:prstGeom>
          <a:gradFill rotWithShape="1">
            <a:gsLst>
              <a:gs pos="0">
                <a:srgbClr val="48BE67"/>
              </a:gs>
              <a:gs pos="100000">
                <a:srgbClr val="235C3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133600" y="37239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155304" y="37454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174885" y="37652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175121" y="3765467"/>
            <a:ext cx="297723" cy="298194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0F536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2195736" y="3785048"/>
            <a:ext cx="258561" cy="259033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1057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2024232" y="4572904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2045936" y="4594372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2065517" y="4614189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2065753" y="4614425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072928" y="4634006"/>
            <a:ext cx="258561" cy="259033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1666875" y="5355276"/>
            <a:ext cx="338426" cy="3383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1674432" y="5358314"/>
            <a:ext cx="31486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692267" y="5378131"/>
            <a:ext cx="277875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1692928" y="5378367"/>
            <a:ext cx="277875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E35E2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1704380" y="5397948"/>
            <a:ext cx="259159" cy="259033"/>
          </a:xfrm>
          <a:prstGeom prst="ellipse">
            <a:avLst/>
          </a:prstGeom>
          <a:gradFill rotWithShape="1">
            <a:gsLst>
              <a:gs pos="0">
                <a:srgbClr val="E35E23"/>
              </a:gs>
              <a:gs pos="100000">
                <a:srgbClr val="6E2E1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510516" y="3019041"/>
            <a:ext cx="67710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      录</a:t>
            </a:r>
          </a:p>
        </p:txBody>
      </p:sp>
    </p:spTree>
    <p:extLst>
      <p:ext uri="{BB962C8B-B14F-4D97-AF65-F5344CB8AC3E}">
        <p14:creationId xmlns:p14="http://schemas.microsoft.com/office/powerpoint/2010/main" val="94014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类型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19" y="1556792"/>
            <a:ext cx="6240693" cy="46805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5F3ED1-8F4A-48E3-81BE-C572FC94E19E}"/>
              </a:ext>
            </a:extLst>
          </p:cNvPr>
          <p:cNvSpPr txBox="1"/>
          <p:nvPr/>
        </p:nvSpPr>
        <p:spPr>
          <a:xfrm>
            <a:off x="443860" y="2204864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中心店旗舰店销售以及毛利主要集中在非处方药</a:t>
            </a:r>
            <a:r>
              <a:rPr lang="en-US" altLang="zh-CN" dirty="0">
                <a:latin typeface="+mn-ea"/>
                <a:ea typeface="+mn-ea"/>
              </a:rPr>
              <a:t>,</a:t>
            </a:r>
          </a:p>
          <a:p>
            <a:r>
              <a:rPr lang="zh-CN" altLang="en-US" dirty="0">
                <a:latin typeface="+mn-ea"/>
                <a:ea typeface="+mn-ea"/>
              </a:rPr>
              <a:t>其次川沙店中药饮片的占比非常高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C5CC44E-8FC6-40B7-9D35-0FD4DB79E97B}"/>
              </a:ext>
            </a:extLst>
          </p:cNvPr>
          <p:cNvSpPr/>
          <p:nvPr/>
        </p:nvSpPr>
        <p:spPr>
          <a:xfrm>
            <a:off x="5220072" y="1844824"/>
            <a:ext cx="432048" cy="4680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51A386-6E2B-4F97-8FFC-9134DE724D14}"/>
              </a:ext>
            </a:extLst>
          </p:cNvPr>
          <p:cNvSpPr/>
          <p:nvPr/>
        </p:nvSpPr>
        <p:spPr>
          <a:xfrm>
            <a:off x="7812360" y="1844824"/>
            <a:ext cx="432048" cy="4680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C098D0-CD8B-4916-BA03-5BAA3E297F9A}"/>
              </a:ext>
            </a:extLst>
          </p:cNvPr>
          <p:cNvSpPr txBox="1"/>
          <p:nvPr/>
        </p:nvSpPr>
        <p:spPr>
          <a:xfrm>
            <a:off x="4291859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销售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EC7D6B-9DA7-46EF-9BEF-30F66232B496}"/>
              </a:ext>
            </a:extLst>
          </p:cNvPr>
          <p:cNvSpPr txBox="1"/>
          <p:nvPr/>
        </p:nvSpPr>
        <p:spPr>
          <a:xfrm>
            <a:off x="6948264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毛利</a:t>
            </a:r>
          </a:p>
        </p:txBody>
      </p:sp>
    </p:spTree>
    <p:extLst>
      <p:ext uri="{BB962C8B-B14F-4D97-AF65-F5344CB8AC3E}">
        <p14:creationId xmlns:p14="http://schemas.microsoft.com/office/powerpoint/2010/main" val="49761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0"/>
            <a:ext cx="6336704" cy="47525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6D39ED-5883-402B-AB00-02AA398CE451}"/>
              </a:ext>
            </a:extLst>
          </p:cNvPr>
          <p:cNvSpPr txBox="1"/>
          <p:nvPr/>
        </p:nvSpPr>
        <p:spPr>
          <a:xfrm>
            <a:off x="4291859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销售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9AF2A-6FEB-40BA-9D06-D7EA808297E6}"/>
              </a:ext>
            </a:extLst>
          </p:cNvPr>
          <p:cNvSpPr txBox="1"/>
          <p:nvPr/>
        </p:nvSpPr>
        <p:spPr>
          <a:xfrm>
            <a:off x="6948264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毛利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AA7617-D6F0-4D04-A92F-3164B35639F9}"/>
              </a:ext>
            </a:extLst>
          </p:cNvPr>
          <p:cNvSpPr txBox="1"/>
          <p:nvPr/>
        </p:nvSpPr>
        <p:spPr>
          <a:xfrm>
            <a:off x="323528" y="231171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标准店销售毛利也是集中在非处方药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其中新园店销售较高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主要体现在处方药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家庭健康用品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B65F2EB-8685-4DAA-B88C-9C5C3219FA16}"/>
              </a:ext>
            </a:extLst>
          </p:cNvPr>
          <p:cNvSpPr/>
          <p:nvPr/>
        </p:nvSpPr>
        <p:spPr>
          <a:xfrm>
            <a:off x="4291859" y="3573016"/>
            <a:ext cx="1000221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43902-9B47-46A4-81FF-F11B524EEF49}"/>
              </a:ext>
            </a:extLst>
          </p:cNvPr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00272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29" y="1628800"/>
            <a:ext cx="6901671" cy="46931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DFFBEA-AD98-4A7E-8211-547B89F4F89B}"/>
              </a:ext>
            </a:extLst>
          </p:cNvPr>
          <p:cNvSpPr txBox="1"/>
          <p:nvPr/>
        </p:nvSpPr>
        <p:spPr>
          <a:xfrm>
            <a:off x="392392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销售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520C3F-4B92-42F9-A65B-585C51F22204}"/>
              </a:ext>
            </a:extLst>
          </p:cNvPr>
          <p:cNvSpPr txBox="1"/>
          <p:nvPr/>
        </p:nvSpPr>
        <p:spPr>
          <a:xfrm>
            <a:off x="6948264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毛利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3848847-70C6-4F49-9476-83797E7538E8}"/>
              </a:ext>
            </a:extLst>
          </p:cNvPr>
          <p:cNvSpPr/>
          <p:nvPr/>
        </p:nvSpPr>
        <p:spPr>
          <a:xfrm>
            <a:off x="3995936" y="4509120"/>
            <a:ext cx="43204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C3CACDA-3FA2-4371-89F2-3D776D9C4D96}"/>
              </a:ext>
            </a:extLst>
          </p:cNvPr>
          <p:cNvSpPr/>
          <p:nvPr/>
        </p:nvSpPr>
        <p:spPr>
          <a:xfrm>
            <a:off x="4702438" y="5442723"/>
            <a:ext cx="43204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D93BEC-4B59-475C-BE0B-4B8D64168794}"/>
              </a:ext>
            </a:extLst>
          </p:cNvPr>
          <p:cNvSpPr/>
          <p:nvPr/>
        </p:nvSpPr>
        <p:spPr>
          <a:xfrm>
            <a:off x="7594595" y="5445224"/>
            <a:ext cx="432048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F24C6-659B-48CD-ABC3-2F4E34A7ADC4}"/>
              </a:ext>
            </a:extLst>
          </p:cNvPr>
          <p:cNvSpPr txBox="1"/>
          <p:nvPr/>
        </p:nvSpPr>
        <p:spPr>
          <a:xfrm>
            <a:off x="179512" y="2420888"/>
            <a:ext cx="224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小型店中浦爱药房的处方药销售较高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顾路店非处方药销售较高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0759FCA-4FDB-4686-991D-2DA5FD9B3B5C}"/>
              </a:ext>
            </a:extLst>
          </p:cNvPr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42529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07478"/>
              </p:ext>
            </p:extLst>
          </p:nvPr>
        </p:nvGraphicFramePr>
        <p:xfrm>
          <a:off x="5706441" y="5100187"/>
          <a:ext cx="2843685" cy="864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同比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+mn-ea"/>
                          <a:ea typeface="+mn-ea"/>
                        </a:rPr>
                        <a:t>count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+mn-ea"/>
                          <a:ea typeface="+mn-ea"/>
                        </a:rPr>
                        <a:t>mean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+mn-ea"/>
                          <a:ea typeface="+mn-ea"/>
                        </a:rPr>
                        <a:t>75%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销售同比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26.6%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-8.1%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4.3%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17.5%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毛利同比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68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34.1%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-6.6%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4.1%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16.6%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交易笔次同比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6.5%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-7.2%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1.7%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9.8%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客单价同比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67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10.4%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-8.4%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4.3%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14.2%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84784"/>
            <a:ext cx="2520280" cy="36154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675070" cy="302433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9552" y="5044534"/>
            <a:ext cx="453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上图关系矩阵中可以看出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客单价和销售关系性较低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而客品数的关系性和销售密切相关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希望门店可以提升客品数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对商品进行搭售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B7D49E1-2257-4B7B-9635-4FDA575BAD3A}"/>
              </a:ext>
            </a:extLst>
          </p:cNvPr>
          <p:cNvSpPr/>
          <p:nvPr/>
        </p:nvSpPr>
        <p:spPr>
          <a:xfrm>
            <a:off x="6876256" y="5044534"/>
            <a:ext cx="504056" cy="9931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200442-3A5B-4826-89B9-976F60986C0C}"/>
              </a:ext>
            </a:extLst>
          </p:cNvPr>
          <p:cNvSpPr txBox="1"/>
          <p:nvPr/>
        </p:nvSpPr>
        <p:spPr>
          <a:xfrm>
            <a:off x="6213083" y="60932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各同比均呈现增长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0604392-B867-4A4B-8097-E9677E8F3E5E}"/>
              </a:ext>
            </a:extLst>
          </p:cNvPr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门店销售关系性分析</a:t>
            </a:r>
          </a:p>
        </p:txBody>
      </p:sp>
    </p:spTree>
    <p:extLst>
      <p:ext uri="{BB962C8B-B14F-4D97-AF65-F5344CB8AC3E}">
        <p14:creationId xmlns:p14="http://schemas.microsoft.com/office/powerpoint/2010/main" val="303315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明细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30758"/>
              </p:ext>
            </p:extLst>
          </p:nvPr>
        </p:nvGraphicFramePr>
        <p:xfrm>
          <a:off x="142874" y="2636913"/>
          <a:ext cx="8893620" cy="3528394"/>
        </p:xfrm>
        <a:graphic>
          <a:graphicData uri="http://schemas.openxmlformats.org/drawingml/2006/table">
            <a:tbl>
              <a:tblPr/>
              <a:tblGrid>
                <a:gridCol w="86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4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04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447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BusinessType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 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交易笔次同比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交易笔次同比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客单价同比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客品数差异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销售达成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销售同比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毛利达成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毛利同比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1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潘皓岚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旗舰店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川沙店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中医馆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20662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孙桥店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现代药店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11418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北蔡店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2375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714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潘皓岚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张江店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5781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陆家嘴店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4223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三林店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王大吉店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乳山店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9356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福山店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崂山店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3784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锦安店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3361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民生路店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齐恒路店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唐镇店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3799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妙境店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川沙大药房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6367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齐爱路店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229%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265%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129.7%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495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小计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86145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6.0%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61.7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4838780-DD59-44DF-AFF0-75BFD4B2D8E7}"/>
              </a:ext>
            </a:extLst>
          </p:cNvPr>
          <p:cNvSpPr/>
          <p:nvPr/>
        </p:nvSpPr>
        <p:spPr>
          <a:xfrm>
            <a:off x="323528" y="1772816"/>
            <a:ext cx="4570482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潘皓岚区域各门店概况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标红的店均在毛利或者销售维度上有待提升</a:t>
            </a:r>
          </a:p>
        </p:txBody>
      </p:sp>
    </p:spTree>
    <p:extLst>
      <p:ext uri="{BB962C8B-B14F-4D97-AF65-F5344CB8AC3E}">
        <p14:creationId xmlns:p14="http://schemas.microsoft.com/office/powerpoint/2010/main" val="216392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19164"/>
              </p:ext>
            </p:extLst>
          </p:nvPr>
        </p:nvGraphicFramePr>
        <p:xfrm>
          <a:off x="142875" y="2762776"/>
          <a:ext cx="8858249" cy="3402528"/>
        </p:xfrm>
        <a:graphic>
          <a:graphicData uri="http://schemas.openxmlformats.org/drawingml/2006/table">
            <a:tbl>
              <a:tblPr/>
              <a:tblGrid>
                <a:gridCol w="50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42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7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7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7538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 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客品数差异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销售达成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毛利达成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57">
                <a:tc rowSpan="1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潘皓岚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小型店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六里店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北蔡参店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中西店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向前店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潍坊店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3280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南泉店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兰泉店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3696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八佰伴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171.5%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黄楼店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4019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六团店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2471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新川店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东康店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川环南路店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祖冲之路店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浦爱药房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医院合作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5377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小计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32058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82A362C-55EA-424E-A452-905E8771C7E5}"/>
              </a:ext>
            </a:extLst>
          </p:cNvPr>
          <p:cNvSpPr/>
          <p:nvPr/>
        </p:nvSpPr>
        <p:spPr>
          <a:xfrm>
            <a:off x="323528" y="1772816"/>
            <a:ext cx="4570482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潘皓岚区域各门店概况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标红的店均在毛利或者销售维度上有待提升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5C7771A-94A6-4601-9892-AAB628DD4EF7}"/>
              </a:ext>
            </a:extLst>
          </p:cNvPr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30951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16591"/>
              </p:ext>
            </p:extLst>
          </p:nvPr>
        </p:nvGraphicFramePr>
        <p:xfrm>
          <a:off x="142875" y="2673427"/>
          <a:ext cx="8858249" cy="3563885"/>
        </p:xfrm>
        <a:graphic>
          <a:graphicData uri="http://schemas.openxmlformats.org/drawingml/2006/table">
            <a:tbl>
              <a:tblPr/>
              <a:tblGrid>
                <a:gridCol w="50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42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7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5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7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7538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 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客品数差异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销售达成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毛利达成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5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张伏龙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金杨店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4698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7321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中医馆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11552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57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张伏龙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机场店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5167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江镇店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3677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龚路店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塘东店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4148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东亭店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金钻路店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3726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高东店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5525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凌桥店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杨园店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4478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东沟店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长岛店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4520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五莲店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3229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银山店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通园路店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3638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3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新园店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医院合作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5409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-51.1%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7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小计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65247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3E930F0-9088-4EBC-8254-6ED6544E501B}"/>
              </a:ext>
            </a:extLst>
          </p:cNvPr>
          <p:cNvSpPr/>
          <p:nvPr/>
        </p:nvSpPr>
        <p:spPr>
          <a:xfrm>
            <a:off x="323528" y="1772816"/>
            <a:ext cx="4570482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张伏龙区域各门店概况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标红的店均在毛利或者销售维度上有待提升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A9682EB-BF08-45D0-B362-C644990D3880}"/>
              </a:ext>
            </a:extLst>
          </p:cNvPr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124301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73045"/>
              </p:ext>
            </p:extLst>
          </p:nvPr>
        </p:nvGraphicFramePr>
        <p:xfrm>
          <a:off x="142875" y="2780929"/>
          <a:ext cx="8893622" cy="3240367"/>
        </p:xfrm>
        <a:graphic>
          <a:graphicData uri="http://schemas.openxmlformats.org/drawingml/2006/table">
            <a:tbl>
              <a:tblPr/>
              <a:tblGrid>
                <a:gridCol w="50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5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74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2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84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65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84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473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BusinessType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销售 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交易笔次同比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客单价同比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客品数差异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销售达成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毛利达成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毛利同比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55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张伏龙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小型店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栖山店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施湾店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2596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4156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合庆店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3262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东川店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潼港店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葆春店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2699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金珠店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工农店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光明路店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东靖路店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9C000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829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学前街店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68.3%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奚阳路店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医院合作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213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57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小计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92617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-11.6%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71.8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</a:t>
                      </a:r>
                    </a:p>
                  </a:txBody>
                  <a:tcPr marL="7016" marR="7016" marT="701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453E47D-B2FB-4354-A9BA-D9904B2A4778}"/>
              </a:ext>
            </a:extLst>
          </p:cNvPr>
          <p:cNvSpPr/>
          <p:nvPr/>
        </p:nvSpPr>
        <p:spPr>
          <a:xfrm>
            <a:off x="323528" y="1772816"/>
            <a:ext cx="4570482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张伏龙区域各门店概况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标红的店均在毛利或者销售维度上有待提升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CA02BC1-5BB1-404A-B9B0-DD0D25DE2CAD}"/>
              </a:ext>
            </a:extLst>
          </p:cNvPr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门店销售分析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2118984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" y="1624161"/>
            <a:ext cx="2371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018302" y="4019458"/>
            <a:ext cx="4392488" cy="5040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3167438" y="2647918"/>
            <a:ext cx="512859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一、年度运营指标概况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运营结构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二、月度业务分析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三、重点业务分析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四、运营效率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运营风险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447800" y="20983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9504" y="21198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489085" y="21396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489321" y="21398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09564" y="2159448"/>
            <a:ext cx="258561" cy="259033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981200" y="28857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002904" y="29072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022485" y="29270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022721" y="29272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48BE6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051720" y="2946848"/>
            <a:ext cx="258561" cy="259033"/>
          </a:xfrm>
          <a:prstGeom prst="ellipse">
            <a:avLst/>
          </a:prstGeom>
          <a:gradFill rotWithShape="1">
            <a:gsLst>
              <a:gs pos="0">
                <a:srgbClr val="48BE67"/>
              </a:gs>
              <a:gs pos="100000">
                <a:srgbClr val="235C3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133600" y="37239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155304" y="37454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174885" y="37652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175121" y="3765467"/>
            <a:ext cx="297723" cy="298194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0F536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2195736" y="3785048"/>
            <a:ext cx="258561" cy="259033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1057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2024232" y="4572904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2045936" y="4594372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2065517" y="4614189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2065753" y="4614425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072928" y="4634006"/>
            <a:ext cx="258561" cy="259033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1666875" y="5355276"/>
            <a:ext cx="338426" cy="3383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1674432" y="5358314"/>
            <a:ext cx="31486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692267" y="5378131"/>
            <a:ext cx="277875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1692928" y="5378367"/>
            <a:ext cx="277875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E35E2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1704380" y="5397948"/>
            <a:ext cx="259159" cy="259033"/>
          </a:xfrm>
          <a:prstGeom prst="ellipse">
            <a:avLst/>
          </a:prstGeom>
          <a:gradFill rotWithShape="1">
            <a:gsLst>
              <a:gs pos="0">
                <a:srgbClr val="E35E23"/>
              </a:gs>
              <a:gs pos="100000">
                <a:srgbClr val="6E2E1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510516" y="3019041"/>
            <a:ext cx="67710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      录</a:t>
            </a:r>
          </a:p>
        </p:txBody>
      </p:sp>
    </p:spTree>
    <p:extLst>
      <p:ext uri="{BB962C8B-B14F-4D97-AF65-F5344CB8AC3E}">
        <p14:creationId xmlns:p14="http://schemas.microsoft.com/office/powerpoint/2010/main" val="157898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本月运营结构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支付方式维度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251520" y="1479091"/>
            <a:ext cx="8535987" cy="68326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itchFamily="2" charset="2"/>
              <a:buChar char="Ø"/>
              <a:defRPr sz="1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从支付方式维度来看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微信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支付宝</a:t>
            </a:r>
            <a:r>
              <a:rPr lang="zh-CN" altLang="en-US" dirty="0"/>
              <a:t>支付的占比大幅上升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医保</a:t>
            </a:r>
            <a:r>
              <a:rPr lang="zh-CN" altLang="en-US" dirty="0"/>
              <a:t>也有所上升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现金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磁卡</a:t>
            </a:r>
            <a:r>
              <a:rPr lang="zh-CN" altLang="en-US" dirty="0"/>
              <a:t>的支付占比相对减少。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548691" y="196230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+mj-ea"/>
                <a:ea typeface="+mj-ea"/>
              </a:rPr>
              <a:t>金额单位</a:t>
            </a:r>
            <a:r>
              <a:rPr lang="en-US" altLang="zh-CN" sz="1000" dirty="0">
                <a:latin typeface="+mj-ea"/>
                <a:ea typeface="+mj-ea"/>
              </a:rPr>
              <a:t>:</a:t>
            </a:r>
            <a:r>
              <a:rPr lang="zh-CN" altLang="en-US" sz="1000" dirty="0">
                <a:latin typeface="+mj-ea"/>
                <a:ea typeface="+mj-ea"/>
              </a:rPr>
              <a:t>万元</a:t>
            </a:r>
            <a:endParaRPr lang="en-US" altLang="zh-CN" sz="1000" dirty="0">
              <a:latin typeface="+mj-ea"/>
              <a:ea typeface="+mj-ea"/>
            </a:endParaRPr>
          </a:p>
          <a:p>
            <a:r>
              <a:rPr lang="zh-CN" altLang="en-US" sz="1000" dirty="0">
                <a:latin typeface="+mj-ea"/>
                <a:ea typeface="+mj-ea"/>
              </a:rPr>
              <a:t>收款金额为实际收款金额</a:t>
            </a:r>
            <a:endParaRPr lang="en-US" altLang="zh-CN" sz="1000" dirty="0"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67646" y="2996952"/>
            <a:ext cx="144065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32448"/>
              </p:ext>
            </p:extLst>
          </p:nvPr>
        </p:nvGraphicFramePr>
        <p:xfrm>
          <a:off x="264814" y="2155506"/>
          <a:ext cx="5184576" cy="4208216"/>
        </p:xfrm>
        <a:graphic>
          <a:graphicData uri="http://schemas.openxmlformats.org/drawingml/2006/table">
            <a:tbl>
              <a:tblPr/>
              <a:tblGrid>
                <a:gridCol w="96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1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收款方式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本月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同期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收款金额同比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收款金额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支付方式占总销售比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收款金额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支付方式占总销售比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卡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便利通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127%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磁卡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721.6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832.0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代金券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1" i="0" u="none" strike="noStrike" kern="120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积分抵扣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健医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仁和国康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商银通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斯玛特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万通卡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微信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现金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1544.9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药联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医保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1197.0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1021.7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医卡通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益企保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掌药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5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支付宝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587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支票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4323.3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3978.8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281845"/>
              </p:ext>
            </p:extLst>
          </p:nvPr>
        </p:nvGraphicFramePr>
        <p:xfrm>
          <a:off x="5796136" y="2330847"/>
          <a:ext cx="3168352" cy="4378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1680" y="2996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TextBox 3"/>
          <p:cNvSpPr txBox="1"/>
          <p:nvPr/>
        </p:nvSpPr>
        <p:spPr>
          <a:xfrm>
            <a:off x="3000364" y="549275"/>
            <a:ext cx="58928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年度运营结构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2620203639"/>
              </p:ext>
            </p:extLst>
          </p:nvPr>
        </p:nvGraphicFramePr>
        <p:xfrm>
          <a:off x="179512" y="1700808"/>
          <a:ext cx="698477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80"/>
          <p:cNvGrpSpPr/>
          <p:nvPr/>
        </p:nvGrpSpPr>
        <p:grpSpPr>
          <a:xfrm>
            <a:off x="7308304" y="2087068"/>
            <a:ext cx="1440160" cy="4006228"/>
            <a:chOff x="7820387" y="2156634"/>
            <a:chExt cx="1171575" cy="2743198"/>
          </a:xfrm>
          <a:solidFill>
            <a:schemeClr val="accent3">
              <a:lumMod val="50000"/>
            </a:schemeClr>
          </a:solidFill>
        </p:grpSpPr>
        <p:grpSp>
          <p:nvGrpSpPr>
            <p:cNvPr id="27" name="组合 7"/>
            <p:cNvGrpSpPr/>
            <p:nvPr/>
          </p:nvGrpSpPr>
          <p:grpSpPr>
            <a:xfrm>
              <a:off x="7820387" y="2156634"/>
              <a:ext cx="1171575" cy="685799"/>
              <a:chOff x="6724650" y="371475"/>
              <a:chExt cx="1171575" cy="685799"/>
            </a:xfrm>
            <a:grpFill/>
          </p:grpSpPr>
          <p:sp>
            <p:nvSpPr>
              <p:cNvPr id="40" name="圆角矩形 39"/>
              <p:cNvSpPr/>
              <p:nvPr/>
            </p:nvSpPr>
            <p:spPr>
              <a:xfrm>
                <a:off x="6724650" y="371475"/>
                <a:ext cx="1171575" cy="685799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圆角矩形 4"/>
              <p:cNvSpPr/>
              <p:nvPr/>
            </p:nvSpPr>
            <p:spPr>
              <a:xfrm>
                <a:off x="6744736" y="391561"/>
                <a:ext cx="1131403" cy="6456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>
                    <a:latin typeface="+mn-ea"/>
                  </a:rPr>
                  <a:t>15.2%</a:t>
                </a:r>
                <a:endParaRPr lang="zh-CN" altLang="en-US" sz="2400" b="1" kern="1200" dirty="0">
                  <a:latin typeface="+mn-ea"/>
                </a:endParaRPr>
              </a:p>
            </p:txBody>
          </p:sp>
        </p:grpSp>
        <p:grpSp>
          <p:nvGrpSpPr>
            <p:cNvPr id="28" name="组合 8"/>
            <p:cNvGrpSpPr/>
            <p:nvPr/>
          </p:nvGrpSpPr>
          <p:grpSpPr>
            <a:xfrm>
              <a:off x="8251869" y="2885296"/>
              <a:ext cx="308609" cy="257175"/>
              <a:chOff x="7156132" y="1100137"/>
              <a:chExt cx="308609" cy="257175"/>
            </a:xfrm>
            <a:grpFill/>
          </p:grpSpPr>
          <p:sp>
            <p:nvSpPr>
              <p:cNvPr id="38" name="右箭头 37"/>
              <p:cNvSpPr/>
              <p:nvPr/>
            </p:nvSpPr>
            <p:spPr>
              <a:xfrm rot="5400000">
                <a:off x="7181850" y="1074420"/>
                <a:ext cx="257174" cy="308609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右箭头 6"/>
              <p:cNvSpPr/>
              <p:nvPr/>
            </p:nvSpPr>
            <p:spPr>
              <a:xfrm>
                <a:off x="7217855" y="1100137"/>
                <a:ext cx="185165" cy="18002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/>
              </a:p>
            </p:txBody>
          </p:sp>
        </p:grpSp>
        <p:grpSp>
          <p:nvGrpSpPr>
            <p:cNvPr id="29" name="组合 9"/>
            <p:cNvGrpSpPr/>
            <p:nvPr/>
          </p:nvGrpSpPr>
          <p:grpSpPr>
            <a:xfrm>
              <a:off x="7820387" y="3185334"/>
              <a:ext cx="1171575" cy="685799"/>
              <a:chOff x="6724650" y="1400175"/>
              <a:chExt cx="1171575" cy="685799"/>
            </a:xfrm>
            <a:grpFill/>
          </p:grpSpPr>
          <p:sp>
            <p:nvSpPr>
              <p:cNvPr id="36" name="圆角矩形 35"/>
              <p:cNvSpPr/>
              <p:nvPr/>
            </p:nvSpPr>
            <p:spPr>
              <a:xfrm>
                <a:off x="6724650" y="1400175"/>
                <a:ext cx="1171575" cy="685799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圆角矩形 8"/>
              <p:cNvSpPr/>
              <p:nvPr/>
            </p:nvSpPr>
            <p:spPr>
              <a:xfrm>
                <a:off x="6744736" y="1420261"/>
                <a:ext cx="1131403" cy="6456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>
                    <a:latin typeface="+mn-ea"/>
                  </a:rPr>
                  <a:t>17.9%</a:t>
                </a:r>
                <a:endParaRPr lang="zh-CN" altLang="en-US" sz="2400" b="1" kern="1200" dirty="0">
                  <a:latin typeface="+mn-ea"/>
                </a:endParaRPr>
              </a:p>
            </p:txBody>
          </p:sp>
        </p:grpSp>
        <p:grpSp>
          <p:nvGrpSpPr>
            <p:cNvPr id="30" name="组合 10"/>
            <p:cNvGrpSpPr/>
            <p:nvPr/>
          </p:nvGrpSpPr>
          <p:grpSpPr>
            <a:xfrm>
              <a:off x="8251869" y="3913996"/>
              <a:ext cx="308609" cy="257175"/>
              <a:chOff x="7156132" y="2128837"/>
              <a:chExt cx="308609" cy="257175"/>
            </a:xfrm>
            <a:grpFill/>
          </p:grpSpPr>
          <p:sp>
            <p:nvSpPr>
              <p:cNvPr id="34" name="右箭头 33"/>
              <p:cNvSpPr/>
              <p:nvPr/>
            </p:nvSpPr>
            <p:spPr>
              <a:xfrm rot="5400000">
                <a:off x="7181850" y="2103120"/>
                <a:ext cx="257174" cy="308609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右箭头 10"/>
              <p:cNvSpPr/>
              <p:nvPr/>
            </p:nvSpPr>
            <p:spPr>
              <a:xfrm>
                <a:off x="7217855" y="2128837"/>
                <a:ext cx="185165" cy="180022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/>
              </a:p>
            </p:txBody>
          </p:sp>
        </p:grpSp>
        <p:grpSp>
          <p:nvGrpSpPr>
            <p:cNvPr id="31" name="组合 14"/>
            <p:cNvGrpSpPr/>
            <p:nvPr/>
          </p:nvGrpSpPr>
          <p:grpSpPr>
            <a:xfrm>
              <a:off x="7820387" y="4214033"/>
              <a:ext cx="1171575" cy="685799"/>
              <a:chOff x="6724650" y="2428874"/>
              <a:chExt cx="1171575" cy="685799"/>
            </a:xfrm>
            <a:grpFill/>
          </p:grpSpPr>
          <p:sp>
            <p:nvSpPr>
              <p:cNvPr id="32" name="圆角矩形 31"/>
              <p:cNvSpPr/>
              <p:nvPr/>
            </p:nvSpPr>
            <p:spPr>
              <a:xfrm>
                <a:off x="6724650" y="2428874"/>
                <a:ext cx="1171575" cy="685799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圆角矩形 12"/>
              <p:cNvSpPr/>
              <p:nvPr/>
            </p:nvSpPr>
            <p:spPr>
              <a:xfrm>
                <a:off x="6744736" y="2448960"/>
                <a:ext cx="1131403" cy="64562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>
                    <a:latin typeface="+mn-ea"/>
                  </a:rPr>
                  <a:t>28.6%</a:t>
                </a:r>
                <a:endParaRPr lang="zh-CN" altLang="en-US" sz="2400" b="1" kern="1200" dirty="0">
                  <a:latin typeface="+mn-ea"/>
                </a:endParaRPr>
              </a:p>
            </p:txBody>
          </p:sp>
        </p:grpSp>
      </p:grp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6192017" y="1556792"/>
            <a:ext cx="26826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latin typeface="Verdana" pitchFamily="34" charset="0"/>
                <a:ea typeface="微软雅黑" charset="-122"/>
              </a:rPr>
              <a:t>       单位：万元（无税）</a:t>
            </a:r>
            <a:endParaRPr lang="en-US" altLang="zh-CN" sz="1000" dirty="0">
              <a:latin typeface="Verdana" pitchFamily="34" charset="0"/>
              <a:ea typeface="微软雅黑" charset="-122"/>
            </a:endParaRPr>
          </a:p>
          <a:p>
            <a:pPr algn="r"/>
            <a:r>
              <a:rPr lang="zh-CN" altLang="en-US" sz="1000" dirty="0">
                <a:latin typeface="Verdana" pitchFamily="34" charset="0"/>
                <a:ea typeface="微软雅黑" charset="-122"/>
              </a:rPr>
              <a:t>取数口径</a:t>
            </a:r>
            <a:r>
              <a:rPr lang="en-US" altLang="zh-CN" sz="1000" dirty="0">
                <a:latin typeface="Verdana" pitchFamily="34" charset="0"/>
                <a:ea typeface="微软雅黑" charset="-122"/>
              </a:rPr>
              <a:t>:</a:t>
            </a:r>
            <a:r>
              <a:rPr lang="zh-CN" altLang="en-US" sz="1000" dirty="0">
                <a:latin typeface="Verdana" pitchFamily="34" charset="0"/>
                <a:ea typeface="微软雅黑" charset="-122"/>
              </a:rPr>
              <a:t>直营</a:t>
            </a:r>
            <a:endParaRPr lang="en-US" altLang="zh-CN" sz="1000" dirty="0">
              <a:latin typeface="Verdana" pitchFamily="34" charset="0"/>
              <a:ea typeface="微软雅黑" charset="-122"/>
            </a:endParaRPr>
          </a:p>
          <a:p>
            <a:pPr algn="r"/>
            <a:r>
              <a:rPr lang="zh-CN" altLang="en-US" sz="1000" dirty="0">
                <a:latin typeface="Verdana" pitchFamily="34" charset="0"/>
                <a:ea typeface="微软雅黑" charset="-122"/>
              </a:rPr>
              <a:t>注</a:t>
            </a:r>
            <a:r>
              <a:rPr lang="en-US" altLang="zh-CN" sz="1000" dirty="0">
                <a:latin typeface="Verdana" pitchFamily="34" charset="0"/>
                <a:ea typeface="微软雅黑" charset="-122"/>
              </a:rPr>
              <a:t>:</a:t>
            </a:r>
            <a:r>
              <a:rPr lang="zh-CN" altLang="en-US" sz="1000" dirty="0">
                <a:latin typeface="Verdana" pitchFamily="34" charset="0"/>
                <a:ea typeface="微软雅黑" charset="-122"/>
              </a:rPr>
              <a:t>此报告金额单位均未万元</a:t>
            </a:r>
            <a:r>
              <a:rPr lang="en-US" altLang="zh-CN" sz="1000" dirty="0">
                <a:latin typeface="Verdana" pitchFamily="34" charset="0"/>
                <a:ea typeface="微软雅黑" charset="-122"/>
              </a:rPr>
              <a:t>(</a:t>
            </a:r>
            <a:r>
              <a:rPr lang="zh-CN" altLang="en-US" sz="1000" dirty="0">
                <a:latin typeface="Verdana" pitchFamily="34" charset="0"/>
                <a:ea typeface="微软雅黑" charset="-122"/>
              </a:rPr>
              <a:t>无税</a:t>
            </a:r>
            <a:r>
              <a:rPr lang="en-US" altLang="zh-CN" sz="1000" dirty="0">
                <a:latin typeface="Verdana" pitchFamily="34" charset="0"/>
                <a:ea typeface="微软雅黑" charset="-122"/>
              </a:rPr>
              <a:t>)</a:t>
            </a:r>
            <a:endParaRPr lang="zh-CN" altLang="en-US" sz="1000" dirty="0">
              <a:latin typeface="Verdana" pitchFamily="34" charset="0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4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4427538" y="549275"/>
            <a:ext cx="4465637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会员情况分析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504" y="1529034"/>
            <a:ext cx="8535987" cy="68326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itchFamily="2" charset="2"/>
              <a:buChar char="Ø"/>
              <a:defRPr sz="1600" b="1">
                <a:latin typeface="+mn-ea"/>
                <a:ea typeface="+mn-ea"/>
              </a:defRPr>
            </a:lvl1pPr>
          </a:lstStyle>
          <a:p>
            <a:r>
              <a:rPr lang="zh-CN" altLang="en-US" dirty="0">
                <a:latin typeface="+mj-ea"/>
              </a:rPr>
              <a:t>截止</a:t>
            </a:r>
            <a:r>
              <a:rPr lang="en-US" altLang="zh-CN" dirty="0">
                <a:latin typeface="+mj-ea"/>
              </a:rPr>
              <a:t>12</a:t>
            </a:r>
            <a:r>
              <a:rPr lang="zh-CN" altLang="en-US" dirty="0">
                <a:latin typeface="+mj-ea"/>
              </a:rPr>
              <a:t>月底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会员总人数为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308331</a:t>
            </a:r>
            <a:r>
              <a:rPr lang="zh-CN" altLang="en-US" dirty="0">
                <a:latin typeface="+mj-ea"/>
              </a:rPr>
              <a:t>人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销售占比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56.6%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本年度会员销售占比以及交易笔数占比稳步上升。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85951"/>
              </p:ext>
            </p:extLst>
          </p:nvPr>
        </p:nvGraphicFramePr>
        <p:xfrm>
          <a:off x="239570" y="2212298"/>
          <a:ext cx="8403921" cy="344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61346"/>
              </p:ext>
            </p:extLst>
          </p:nvPr>
        </p:nvGraphicFramePr>
        <p:xfrm>
          <a:off x="232149" y="5614280"/>
          <a:ext cx="8588324" cy="767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77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516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月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0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>
                          <a:effectLst/>
                          <a:latin typeface="+mn-ea"/>
                          <a:ea typeface="+mn-ea"/>
                        </a:rPr>
                        <a:t>会员销售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1168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583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637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909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1187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1692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2026</a:t>
                      </a:r>
                    </a:p>
                  </a:txBody>
                  <a:tcPr marL="8882" marR="8882" marT="888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>
                          <a:effectLst/>
                          <a:latin typeface="+mn-ea"/>
                          <a:ea typeface="+mn-ea"/>
                        </a:rPr>
                        <a:t>本月办卡数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10370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5996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7350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15607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17561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22198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23041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25161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23864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25171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31033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28692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会员总人数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82657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88653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96003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111610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129171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151369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174410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199571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223435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248606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+mn-ea"/>
                          <a:ea typeface="+mn-ea"/>
                        </a:rPr>
                        <a:t>279639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82" marR="8882" marT="888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308331</a:t>
                      </a:r>
                    </a:p>
                  </a:txBody>
                  <a:tcPr marL="8882" marR="8882" marT="888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05781" y="1966077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+mn-ea"/>
                <a:ea typeface="+mn-ea"/>
              </a:rPr>
              <a:t>注</a:t>
            </a:r>
            <a:r>
              <a:rPr lang="en-US" altLang="zh-CN" sz="1000" dirty="0">
                <a:latin typeface="+mn-ea"/>
                <a:ea typeface="+mn-ea"/>
              </a:rPr>
              <a:t>:</a:t>
            </a:r>
            <a:r>
              <a:rPr lang="zh-CN" altLang="en-US" sz="1000" dirty="0">
                <a:latin typeface="+mn-ea"/>
                <a:ea typeface="+mn-ea"/>
              </a:rPr>
              <a:t>会员销售金额含税</a:t>
            </a:r>
          </a:p>
        </p:txBody>
      </p:sp>
    </p:spTree>
    <p:extLst>
      <p:ext uri="{BB962C8B-B14F-4D97-AF65-F5344CB8AC3E}">
        <p14:creationId xmlns:p14="http://schemas.microsoft.com/office/powerpoint/2010/main" val="4076937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83442"/>
              </p:ext>
            </p:extLst>
          </p:nvPr>
        </p:nvGraphicFramePr>
        <p:xfrm>
          <a:off x="467544" y="2348880"/>
          <a:ext cx="7776866" cy="3888437"/>
        </p:xfrm>
        <a:graphic>
          <a:graphicData uri="http://schemas.openxmlformats.org/drawingml/2006/table">
            <a:tbl>
              <a:tblPr/>
              <a:tblGrid>
                <a:gridCol w="103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9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坪效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守备率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6">
                <a:tc rowSpan="1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潘皓岚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旗舰店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川沙店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孙桥店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北蔡店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唐镇店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川沙大药房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三林店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张江店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乳山店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崂山店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锦安店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陆家嘴店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齐爱路店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妙境店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王大吉店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福山店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齐恒路店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89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6156176" y="1532692"/>
            <a:ext cx="2907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+mn-ea"/>
                <a:ea typeface="+mn-ea"/>
              </a:rPr>
              <a:t>注：人效（万元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月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人）</a:t>
            </a:r>
            <a:r>
              <a:rPr lang="en-US" altLang="zh-CN" sz="1000" dirty="0">
                <a:latin typeface="+mn-ea"/>
                <a:ea typeface="+mn-ea"/>
              </a:rPr>
              <a:t>=</a:t>
            </a:r>
            <a:r>
              <a:rPr lang="zh-CN" altLang="en-US" sz="1000" dirty="0">
                <a:latin typeface="+mn-ea"/>
                <a:ea typeface="+mn-ea"/>
              </a:rPr>
              <a:t>当月销售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总人数；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zh-CN" altLang="en-US" sz="1000" dirty="0">
                <a:latin typeface="+mn-ea"/>
                <a:ea typeface="+mn-ea"/>
              </a:rPr>
              <a:t>坪效（万元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平方米）</a:t>
            </a:r>
            <a:r>
              <a:rPr lang="en-US" altLang="zh-CN" sz="1000" dirty="0">
                <a:latin typeface="+mn-ea"/>
                <a:ea typeface="+mn-ea"/>
              </a:rPr>
              <a:t>=</a:t>
            </a:r>
            <a:r>
              <a:rPr lang="zh-CN" altLang="en-US" sz="1000" dirty="0">
                <a:latin typeface="+mn-ea"/>
                <a:ea typeface="+mn-ea"/>
              </a:rPr>
              <a:t>当月销售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建筑面积；</a:t>
            </a:r>
            <a:endParaRPr lang="en-US" altLang="zh-CN" sz="1000" dirty="0">
              <a:latin typeface="+mn-ea"/>
              <a:ea typeface="+mn-ea"/>
            </a:endParaRPr>
          </a:p>
          <a:p>
            <a:r>
              <a:rPr lang="zh-CN" altLang="en-US" sz="1000" dirty="0">
                <a:latin typeface="+mn-ea"/>
                <a:ea typeface="+mn-ea"/>
              </a:rPr>
              <a:t>守备率（平方米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人）</a:t>
            </a:r>
            <a:r>
              <a:rPr lang="en-US" altLang="zh-CN" sz="1000" dirty="0">
                <a:latin typeface="+mn-ea"/>
                <a:ea typeface="+mn-ea"/>
              </a:rPr>
              <a:t>=</a:t>
            </a:r>
            <a:r>
              <a:rPr lang="zh-CN" altLang="en-US" sz="1000" dirty="0">
                <a:latin typeface="+mn-ea"/>
                <a:ea typeface="+mn-ea"/>
              </a:rPr>
              <a:t>建筑面积</a:t>
            </a:r>
            <a:r>
              <a:rPr lang="en-US" altLang="zh-CN" sz="1000" dirty="0">
                <a:latin typeface="+mn-ea"/>
                <a:ea typeface="+mn-ea"/>
              </a:rPr>
              <a:t>/</a:t>
            </a:r>
            <a:r>
              <a:rPr lang="zh-CN" altLang="en-US" sz="1000" dirty="0">
                <a:latin typeface="+mn-ea"/>
                <a:ea typeface="+mn-ea"/>
              </a:rPr>
              <a:t>当班人数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47864" y="549275"/>
            <a:ext cx="55453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运营效率</a:t>
            </a:r>
            <a:r>
              <a:rPr lang="en-US" altLang="zh-CN" sz="2500" b="1" dirty="0">
                <a:latin typeface="+mj-ea"/>
                <a:ea typeface="+mj-ea"/>
              </a:rPr>
              <a:t>——</a:t>
            </a:r>
            <a:r>
              <a:rPr lang="zh-CN" altLang="en-US" sz="2500" b="1" dirty="0">
                <a:latin typeface="+mj-ea"/>
                <a:ea typeface="+mj-ea"/>
              </a:rPr>
              <a:t>人效、坪效、守备率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36F6BAC-DED6-4BFB-AA91-7797DB01F25B}"/>
              </a:ext>
            </a:extLst>
          </p:cNvPr>
          <p:cNvCxnSpPr/>
          <p:nvPr/>
        </p:nvCxnSpPr>
        <p:spPr>
          <a:xfrm>
            <a:off x="2267744" y="4077072"/>
            <a:ext cx="67957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03BFF64-95C7-41BF-8E97-DAFB21711528}"/>
              </a:ext>
            </a:extLst>
          </p:cNvPr>
          <p:cNvSpPr txBox="1"/>
          <p:nvPr/>
        </p:nvSpPr>
        <p:spPr>
          <a:xfrm>
            <a:off x="8172400" y="3800073"/>
            <a:ext cx="133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人效平均线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E78F90-F1B7-4A73-8ED3-CE33E1816FF6}"/>
              </a:ext>
            </a:extLst>
          </p:cNvPr>
          <p:cNvSpPr/>
          <p:nvPr/>
        </p:nvSpPr>
        <p:spPr>
          <a:xfrm>
            <a:off x="323528" y="1700808"/>
            <a:ext cx="3472425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潘浩岚区域各门店运营效率概况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低于平均水平的仍需改善</a:t>
            </a:r>
          </a:p>
        </p:txBody>
      </p:sp>
    </p:spTree>
    <p:extLst>
      <p:ext uri="{BB962C8B-B14F-4D97-AF65-F5344CB8AC3E}">
        <p14:creationId xmlns:p14="http://schemas.microsoft.com/office/powerpoint/2010/main" val="396337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25465"/>
              </p:ext>
            </p:extLst>
          </p:nvPr>
        </p:nvGraphicFramePr>
        <p:xfrm>
          <a:off x="611560" y="2348880"/>
          <a:ext cx="7632848" cy="3871426"/>
        </p:xfrm>
        <a:graphic>
          <a:graphicData uri="http://schemas.openxmlformats.org/drawingml/2006/table">
            <a:tbl>
              <a:tblPr/>
              <a:tblGrid>
                <a:gridCol w="84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59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+mn-ea"/>
                        </a:rPr>
                        <a:t>AreaType</a:t>
                      </a:r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+mn-ea"/>
                      </a:endParaRPr>
                    </a:p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坪效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守备率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49">
                <a:tc rowSpan="17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+mn-ea"/>
                        </a:rPr>
                        <a:t>潘皓岚</a:t>
                      </a:r>
                    </a:p>
                    <a:p>
                      <a:pPr algn="ctr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rowSpan="17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小型店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浦爱药房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八佰伴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黄楼店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兰泉店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六团店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潍坊店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向前店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祖冲之路店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六里店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东康店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北蔡参店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川环南路店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南泉店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新川店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中西店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7F5A199-D752-40F1-9F11-5E0023ED2EFE}"/>
              </a:ext>
            </a:extLst>
          </p:cNvPr>
          <p:cNvCxnSpPr/>
          <p:nvPr/>
        </p:nvCxnSpPr>
        <p:spPr>
          <a:xfrm>
            <a:off x="2267744" y="4077072"/>
            <a:ext cx="67957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21EB6FD-509C-44D9-B34C-9A1C1342BE93}"/>
              </a:ext>
            </a:extLst>
          </p:cNvPr>
          <p:cNvSpPr txBox="1"/>
          <p:nvPr/>
        </p:nvSpPr>
        <p:spPr>
          <a:xfrm>
            <a:off x="8172400" y="3800073"/>
            <a:ext cx="133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人效平均线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691623-2B66-4D49-91FD-6251E49D236F}"/>
              </a:ext>
            </a:extLst>
          </p:cNvPr>
          <p:cNvSpPr/>
          <p:nvPr/>
        </p:nvSpPr>
        <p:spPr>
          <a:xfrm>
            <a:off x="323528" y="1700808"/>
            <a:ext cx="3472425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潘浩岚区域各门店运营效率概况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低于平均水平的仍需改善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847408A-79B3-4DF8-87D6-2819AA155604}"/>
              </a:ext>
            </a:extLst>
          </p:cNvPr>
          <p:cNvSpPr txBox="1"/>
          <p:nvPr/>
        </p:nvSpPr>
        <p:spPr>
          <a:xfrm>
            <a:off x="3347864" y="549275"/>
            <a:ext cx="55453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运营效率</a:t>
            </a:r>
            <a:r>
              <a:rPr lang="en-US" altLang="zh-CN" sz="2500" b="1" dirty="0">
                <a:latin typeface="+mj-ea"/>
                <a:ea typeface="+mj-ea"/>
              </a:rPr>
              <a:t>——</a:t>
            </a:r>
            <a:r>
              <a:rPr lang="zh-CN" altLang="en-US" sz="2500" b="1" dirty="0">
                <a:latin typeface="+mj-ea"/>
                <a:ea typeface="+mj-ea"/>
              </a:rPr>
              <a:t>人效、坪效、守备率</a:t>
            </a:r>
          </a:p>
        </p:txBody>
      </p:sp>
    </p:spTree>
    <p:extLst>
      <p:ext uri="{BB962C8B-B14F-4D97-AF65-F5344CB8AC3E}">
        <p14:creationId xmlns:p14="http://schemas.microsoft.com/office/powerpoint/2010/main" val="314286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83033"/>
              </p:ext>
            </p:extLst>
          </p:nvPr>
        </p:nvGraphicFramePr>
        <p:xfrm>
          <a:off x="539552" y="2420889"/>
          <a:ext cx="7848869" cy="3915697"/>
        </p:xfrm>
        <a:graphic>
          <a:graphicData uri="http://schemas.openxmlformats.org/drawingml/2006/table">
            <a:tbl>
              <a:tblPr/>
              <a:tblGrid>
                <a:gridCol w="860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8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8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23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坪效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守备率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80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张伏龙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金杨店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802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张伏龙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新园店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机场店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高东店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杨园店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五莲店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江镇店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塘东店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通园路店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长岛店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金钻路店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龚路店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东沟店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凌桥店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东亭店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5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银山店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5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563985F-7C8E-44FD-9598-72D0A5FF5382}"/>
              </a:ext>
            </a:extLst>
          </p:cNvPr>
          <p:cNvCxnSpPr/>
          <p:nvPr/>
        </p:nvCxnSpPr>
        <p:spPr>
          <a:xfrm>
            <a:off x="2267744" y="4066039"/>
            <a:ext cx="67957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C7105EC-73BC-4236-A6C3-5092C6F52DEA}"/>
              </a:ext>
            </a:extLst>
          </p:cNvPr>
          <p:cNvSpPr txBox="1"/>
          <p:nvPr/>
        </p:nvSpPr>
        <p:spPr>
          <a:xfrm>
            <a:off x="8172400" y="3789040"/>
            <a:ext cx="133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人效平均线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8833E0-4F3C-4A22-94D6-D61F2D3C055F}"/>
              </a:ext>
            </a:extLst>
          </p:cNvPr>
          <p:cNvSpPr/>
          <p:nvPr/>
        </p:nvSpPr>
        <p:spPr>
          <a:xfrm>
            <a:off x="323528" y="1700808"/>
            <a:ext cx="3472425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张伏龙区域各门店运营效率概况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低于平均水平的仍需改善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33C1EAAE-3C94-419A-A274-430B51F5134A}"/>
              </a:ext>
            </a:extLst>
          </p:cNvPr>
          <p:cNvSpPr txBox="1"/>
          <p:nvPr/>
        </p:nvSpPr>
        <p:spPr>
          <a:xfrm>
            <a:off x="3347864" y="549275"/>
            <a:ext cx="55453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运营效率</a:t>
            </a:r>
            <a:r>
              <a:rPr lang="en-US" altLang="zh-CN" sz="2500" b="1" dirty="0">
                <a:latin typeface="+mj-ea"/>
                <a:ea typeface="+mj-ea"/>
              </a:rPr>
              <a:t>——</a:t>
            </a:r>
            <a:r>
              <a:rPr lang="zh-CN" altLang="en-US" sz="2500" b="1" dirty="0">
                <a:latin typeface="+mj-ea"/>
                <a:ea typeface="+mj-ea"/>
              </a:rPr>
              <a:t>人效、坪效、守备率</a:t>
            </a:r>
          </a:p>
        </p:txBody>
      </p:sp>
    </p:spTree>
    <p:extLst>
      <p:ext uri="{BB962C8B-B14F-4D97-AF65-F5344CB8AC3E}">
        <p14:creationId xmlns:p14="http://schemas.microsoft.com/office/powerpoint/2010/main" val="999173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74599"/>
              </p:ext>
            </p:extLst>
          </p:nvPr>
        </p:nvGraphicFramePr>
        <p:xfrm>
          <a:off x="611560" y="2564905"/>
          <a:ext cx="7632847" cy="3673717"/>
        </p:xfrm>
        <a:graphic>
          <a:graphicData uri="http://schemas.openxmlformats.org/drawingml/2006/table">
            <a:tbl>
              <a:tblPr/>
              <a:tblGrid>
                <a:gridCol w="830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10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营业面积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坪效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守备率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82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张伏龙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小型店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顾路店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合庆店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葆春店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施湾店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潼港店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蔡路店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工农店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三桥店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学前街店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东靖路店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金珠店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光明路店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东川店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栖山店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奚阳路店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DD075B2-4377-4855-8EA8-AFFCB187E4E7}"/>
              </a:ext>
            </a:extLst>
          </p:cNvPr>
          <p:cNvCxnSpPr/>
          <p:nvPr/>
        </p:nvCxnSpPr>
        <p:spPr>
          <a:xfrm>
            <a:off x="2267744" y="3633991"/>
            <a:ext cx="67957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90A029A-DA85-417C-9C20-A5DC0B1C656F}"/>
              </a:ext>
            </a:extLst>
          </p:cNvPr>
          <p:cNvSpPr txBox="1"/>
          <p:nvPr/>
        </p:nvSpPr>
        <p:spPr>
          <a:xfrm>
            <a:off x="8172400" y="3356992"/>
            <a:ext cx="1338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  <a:ea typeface="+mn-ea"/>
              </a:rPr>
              <a:t>人效平均线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B6033-4C68-4F80-9543-88343CB04B48}"/>
              </a:ext>
            </a:extLst>
          </p:cNvPr>
          <p:cNvSpPr/>
          <p:nvPr/>
        </p:nvSpPr>
        <p:spPr>
          <a:xfrm>
            <a:off x="323528" y="1700808"/>
            <a:ext cx="3472425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张伏龙区域各门店运营效率概况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ctr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低于平均水平的仍需改善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6B4B53D-24E0-42A6-B9EF-2FCF5C217CE1}"/>
              </a:ext>
            </a:extLst>
          </p:cNvPr>
          <p:cNvSpPr txBox="1"/>
          <p:nvPr/>
        </p:nvSpPr>
        <p:spPr>
          <a:xfrm>
            <a:off x="3347864" y="549275"/>
            <a:ext cx="55453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运营效率</a:t>
            </a:r>
            <a:r>
              <a:rPr lang="en-US" altLang="zh-CN" sz="2500" b="1" dirty="0">
                <a:latin typeface="+mj-ea"/>
                <a:ea typeface="+mj-ea"/>
              </a:rPr>
              <a:t>——</a:t>
            </a:r>
            <a:r>
              <a:rPr lang="zh-CN" altLang="en-US" sz="2500" b="1" dirty="0">
                <a:latin typeface="+mj-ea"/>
                <a:ea typeface="+mj-ea"/>
              </a:rPr>
              <a:t>人效、坪效、守备率</a:t>
            </a:r>
          </a:p>
        </p:txBody>
      </p:sp>
    </p:spTree>
    <p:extLst>
      <p:ext uri="{BB962C8B-B14F-4D97-AF65-F5344CB8AC3E}">
        <p14:creationId xmlns:p14="http://schemas.microsoft.com/office/powerpoint/2010/main" val="618087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" y="1624161"/>
            <a:ext cx="2371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963119" y="4581128"/>
            <a:ext cx="4392488" cy="5040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3167438" y="2647918"/>
            <a:ext cx="512859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spAutoFit/>
          </a:bodyPr>
          <a:lstStyle/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一、年度运营指标概况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运营结构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二、月度业务分析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三、重点业务分析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514350" lvl="1" indent="-514350" algn="just">
              <a:lnSpc>
                <a:spcPct val="18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四、运营效率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运营风险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447800" y="20983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9504" y="21198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489085" y="21396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489321" y="21398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09564" y="2159448"/>
            <a:ext cx="258561" cy="259033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7C630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981200" y="28857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002904" y="29072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022485" y="29270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022721" y="2927267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48BE6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2051720" y="2946848"/>
            <a:ext cx="258561" cy="259033"/>
          </a:xfrm>
          <a:prstGeom prst="ellipse">
            <a:avLst/>
          </a:prstGeom>
          <a:gradFill rotWithShape="1">
            <a:gsLst>
              <a:gs pos="0">
                <a:srgbClr val="48BE67"/>
              </a:gs>
              <a:gs pos="100000">
                <a:srgbClr val="235C3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133600" y="3723946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155304" y="3745414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174885" y="3765231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2175121" y="3765467"/>
            <a:ext cx="297723" cy="298194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0F536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2195736" y="3785048"/>
            <a:ext cx="258561" cy="259033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1057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2024232" y="4572904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2045936" y="4594372"/>
            <a:ext cx="33735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2065517" y="4614189"/>
            <a:ext cx="298430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2065753" y="4614425"/>
            <a:ext cx="297723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072928" y="4634006"/>
            <a:ext cx="258561" cy="259033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Oval 35"/>
          <p:cNvSpPr>
            <a:spLocks noChangeArrowheads="1"/>
          </p:cNvSpPr>
          <p:nvPr/>
        </p:nvSpPr>
        <p:spPr bwMode="auto">
          <a:xfrm>
            <a:off x="1666875" y="5355276"/>
            <a:ext cx="338426" cy="3383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1674432" y="5358314"/>
            <a:ext cx="314866" cy="337356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1692267" y="5378131"/>
            <a:ext cx="277875" cy="29843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CC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1692928" y="5378367"/>
            <a:ext cx="277875" cy="298194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E35E2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auto">
          <a:xfrm>
            <a:off x="1704380" y="5397948"/>
            <a:ext cx="259159" cy="259033"/>
          </a:xfrm>
          <a:prstGeom prst="ellipse">
            <a:avLst/>
          </a:prstGeom>
          <a:gradFill rotWithShape="1">
            <a:gsLst>
              <a:gs pos="0">
                <a:srgbClr val="E35E23"/>
              </a:gs>
              <a:gs pos="100000">
                <a:srgbClr val="6E2E11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510516" y="3019041"/>
            <a:ext cx="67710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      录</a:t>
            </a:r>
          </a:p>
        </p:txBody>
      </p:sp>
    </p:spTree>
    <p:extLst>
      <p:ext uri="{BB962C8B-B14F-4D97-AF65-F5344CB8AC3E}">
        <p14:creationId xmlns:p14="http://schemas.microsoft.com/office/powerpoint/2010/main" val="650138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28992" y="500042"/>
            <a:ext cx="5508625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运营风险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问题库存（</a:t>
            </a:r>
            <a:r>
              <a:rPr lang="en-US" altLang="zh-CN" sz="2500" b="1" dirty="0">
                <a:latin typeface="+mj-ea"/>
                <a:ea typeface="+mj-ea"/>
              </a:rPr>
              <a:t>1</a:t>
            </a:r>
            <a:r>
              <a:rPr lang="zh-CN" altLang="en-US" sz="2500" b="1" dirty="0">
                <a:latin typeface="+mj-ea"/>
                <a:ea typeface="+mj-ea"/>
              </a:rPr>
              <a:t>）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140469" y="1673050"/>
            <a:ext cx="8535987" cy="68326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Wingdings" pitchFamily="2" charset="2"/>
              <a:buChar char="Ø"/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j-ea"/>
              </a:rPr>
              <a:t>1-9</a:t>
            </a:r>
            <a:r>
              <a:rPr lang="zh-CN" altLang="en-US" dirty="0">
                <a:latin typeface="+mj-ea"/>
              </a:rPr>
              <a:t>月临期商品的金额为</a:t>
            </a:r>
            <a:r>
              <a:rPr lang="en-US" altLang="zh-CN" dirty="0">
                <a:latin typeface="+mj-ea"/>
              </a:rPr>
              <a:t>409</a:t>
            </a:r>
            <a:r>
              <a:rPr lang="zh-CN" altLang="en-US" dirty="0">
                <a:latin typeface="+mj-ea"/>
              </a:rPr>
              <a:t>万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其中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个月</a:t>
            </a:r>
            <a:r>
              <a:rPr lang="en-US" altLang="zh-CN" dirty="0">
                <a:latin typeface="+mj-ea"/>
              </a:rPr>
              <a:t>6.24</a:t>
            </a:r>
            <a:r>
              <a:rPr lang="zh-CN" altLang="en-US" dirty="0">
                <a:latin typeface="+mj-ea"/>
              </a:rPr>
              <a:t>万元</a:t>
            </a:r>
            <a:r>
              <a:rPr lang="en-US" altLang="zh-CN" dirty="0">
                <a:latin typeface="+mj-ea"/>
              </a:rPr>
              <a:t>,4-6</a:t>
            </a:r>
            <a:r>
              <a:rPr lang="zh-CN" altLang="en-US" dirty="0">
                <a:latin typeface="+mj-ea"/>
              </a:rPr>
              <a:t>个月</a:t>
            </a:r>
            <a:r>
              <a:rPr lang="en-US" altLang="zh-CN" dirty="0">
                <a:latin typeface="+mj-ea"/>
              </a:rPr>
              <a:t>87.06</a:t>
            </a:r>
            <a:r>
              <a:rPr lang="zh-CN" altLang="en-US" dirty="0">
                <a:latin typeface="+mj-ea"/>
              </a:rPr>
              <a:t>万元</a:t>
            </a:r>
            <a:r>
              <a:rPr lang="en-US" altLang="zh-CN" dirty="0">
                <a:latin typeface="+mj-ea"/>
              </a:rPr>
              <a:t>,7-9</a:t>
            </a:r>
            <a:r>
              <a:rPr lang="zh-CN" altLang="en-US" dirty="0">
                <a:latin typeface="+mj-ea"/>
              </a:rPr>
              <a:t>个月</a:t>
            </a:r>
            <a:r>
              <a:rPr lang="en-US" altLang="zh-CN" dirty="0">
                <a:latin typeface="+mj-ea"/>
              </a:rPr>
              <a:t>315.84</a:t>
            </a:r>
            <a:r>
              <a:rPr lang="zh-CN" altLang="en-US" dirty="0">
                <a:latin typeface="+mj-ea"/>
              </a:rPr>
              <a:t>万元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需要对临期商品进行清理</a:t>
            </a:r>
            <a:r>
              <a:rPr lang="en-US" altLang="zh-CN" dirty="0">
                <a:latin typeface="+mj-ea"/>
              </a:rPr>
              <a:t>.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686FBB-E3A4-48F6-9A25-F4D5F1526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22889"/>
              </p:ext>
            </p:extLst>
          </p:nvPr>
        </p:nvGraphicFramePr>
        <p:xfrm>
          <a:off x="323528" y="2395014"/>
          <a:ext cx="8352931" cy="3986314"/>
        </p:xfrm>
        <a:graphic>
          <a:graphicData uri="http://schemas.openxmlformats.org/drawingml/2006/table">
            <a:tbl>
              <a:tblPr/>
              <a:tblGrid>
                <a:gridCol w="213687">
                  <a:extLst>
                    <a:ext uri="{9D8B030D-6E8A-4147-A177-3AD203B41FA5}">
                      <a16:colId xmlns:a16="http://schemas.microsoft.com/office/drawing/2014/main" val="206697795"/>
                    </a:ext>
                  </a:extLst>
                </a:gridCol>
                <a:gridCol w="1105843">
                  <a:extLst>
                    <a:ext uri="{9D8B030D-6E8A-4147-A177-3AD203B41FA5}">
                      <a16:colId xmlns:a16="http://schemas.microsoft.com/office/drawing/2014/main" val="3329619875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1856252321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3533441117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3193339849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2031909180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4219796699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106922870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343501770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1706810961"/>
                    </a:ext>
                  </a:extLst>
                </a:gridCol>
                <a:gridCol w="781489">
                  <a:extLst>
                    <a:ext uri="{9D8B030D-6E8A-4147-A177-3AD203B41FA5}">
                      <a16:colId xmlns:a16="http://schemas.microsoft.com/office/drawing/2014/main" val="1486772441"/>
                    </a:ext>
                  </a:extLst>
                </a:gridCol>
              </a:tblGrid>
              <a:tr h="1723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品类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个月内效期商品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4-6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个月内效期商品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7-9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个月内效期商品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1-9</a:t>
                      </a:r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个月内效期汇总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库存总额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01704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金额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金额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金额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金额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75178"/>
                  </a:ext>
                </a:extLst>
              </a:tr>
              <a:tr h="172302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门店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7.50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9.12%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26.91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12.94%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207.9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95211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8.10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157.18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9.65%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165.31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10.15%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1629.5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6541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5.54%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93565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12.77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2.56%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13.15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2.64%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26.21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5.26%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498.6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92597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8.96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10.48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213.0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77160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3.19%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4.74%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70315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-0.12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-0.15%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2.09%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84.9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27405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1.78%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3.60%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50.4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85243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30.62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1.60%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38.73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1911.7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32237"/>
                  </a:ext>
                </a:extLst>
              </a:tr>
              <a:tr h="1723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门店 汇总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40.18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232.85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5.03%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274.74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5.93%</a:t>
                      </a:r>
                    </a:p>
                  </a:txBody>
                  <a:tcPr marL="5678" marR="5678" marT="56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4630.0</a:t>
                      </a:r>
                    </a:p>
                  </a:txBody>
                  <a:tcPr marL="5678" marR="5678" marT="56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57062"/>
                  </a:ext>
                </a:extLst>
              </a:tr>
              <a:tr h="172302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大库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2.44%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1.55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8.77%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04839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20.20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40.88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62.33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6.95%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896.9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5149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1.89%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6.02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5.36%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112.2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79560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3.94%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4.28%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15.6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10927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1.38%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0.82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2.02%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40.6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35132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11.86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28.85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41.61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1.40%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2968.2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38574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0.95%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109.6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03613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其他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0.08%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5.11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5.74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785.9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78036"/>
                  </a:ext>
                </a:extLst>
              </a:tr>
              <a:tr h="17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处方药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9.12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3.55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14.03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0.53%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2656.2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64340"/>
                  </a:ext>
                </a:extLst>
              </a:tr>
              <a:tr h="1723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大库 汇总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4.52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0.06%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46.88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0.62%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82.99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1.09%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134.39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1.77%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7602.7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73948"/>
                  </a:ext>
                </a:extLst>
              </a:tr>
              <a:tr h="1723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6.24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0.05%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87.06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0.71%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315.84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2.58%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409.14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3.34%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12232.7</a:t>
                      </a:r>
                    </a:p>
                  </a:txBody>
                  <a:tcPr marL="5678" marR="5678" marT="567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5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5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28992" y="500042"/>
            <a:ext cx="5508625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运营风险</a:t>
            </a:r>
            <a:r>
              <a:rPr lang="en-US" altLang="zh-CN" sz="2500" b="1" dirty="0">
                <a:latin typeface="+mj-ea"/>
                <a:ea typeface="+mj-ea"/>
              </a:rPr>
              <a:t>---</a:t>
            </a:r>
            <a:r>
              <a:rPr lang="zh-CN" altLang="en-US" sz="2500" b="1" dirty="0">
                <a:latin typeface="+mj-ea"/>
                <a:ea typeface="+mj-ea"/>
              </a:rPr>
              <a:t>问题库存（</a:t>
            </a:r>
            <a:r>
              <a:rPr lang="en-US" altLang="zh-CN" sz="2500" b="1" dirty="0">
                <a:latin typeface="+mj-ea"/>
                <a:ea typeface="+mj-ea"/>
              </a:rPr>
              <a:t>2</a:t>
            </a:r>
            <a:r>
              <a:rPr lang="zh-CN" altLang="en-US" sz="2500" b="1" dirty="0">
                <a:latin typeface="+mj-ea"/>
                <a:ea typeface="+mj-ea"/>
              </a:rPr>
              <a:t>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A98E17-253B-49DC-9A5B-EBD8581E8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7394"/>
              </p:ext>
            </p:extLst>
          </p:nvPr>
        </p:nvGraphicFramePr>
        <p:xfrm>
          <a:off x="233201" y="2636912"/>
          <a:ext cx="8704414" cy="3604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089">
                  <a:extLst>
                    <a:ext uri="{9D8B030D-6E8A-4147-A177-3AD203B41FA5}">
                      <a16:colId xmlns:a16="http://schemas.microsoft.com/office/drawing/2014/main" val="1147854569"/>
                    </a:ext>
                  </a:extLst>
                </a:gridCol>
                <a:gridCol w="853121">
                  <a:extLst>
                    <a:ext uri="{9D8B030D-6E8A-4147-A177-3AD203B41FA5}">
                      <a16:colId xmlns:a16="http://schemas.microsoft.com/office/drawing/2014/main" val="1156846830"/>
                    </a:ext>
                  </a:extLst>
                </a:gridCol>
                <a:gridCol w="783319">
                  <a:extLst>
                    <a:ext uri="{9D8B030D-6E8A-4147-A177-3AD203B41FA5}">
                      <a16:colId xmlns:a16="http://schemas.microsoft.com/office/drawing/2014/main" val="219785697"/>
                    </a:ext>
                  </a:extLst>
                </a:gridCol>
                <a:gridCol w="783319">
                  <a:extLst>
                    <a:ext uri="{9D8B030D-6E8A-4147-A177-3AD203B41FA5}">
                      <a16:colId xmlns:a16="http://schemas.microsoft.com/office/drawing/2014/main" val="2632631235"/>
                    </a:ext>
                  </a:extLst>
                </a:gridCol>
                <a:gridCol w="915167">
                  <a:extLst>
                    <a:ext uri="{9D8B030D-6E8A-4147-A177-3AD203B41FA5}">
                      <a16:colId xmlns:a16="http://schemas.microsoft.com/office/drawing/2014/main" val="4146130395"/>
                    </a:ext>
                  </a:extLst>
                </a:gridCol>
                <a:gridCol w="713519">
                  <a:extLst>
                    <a:ext uri="{9D8B030D-6E8A-4147-A177-3AD203B41FA5}">
                      <a16:colId xmlns:a16="http://schemas.microsoft.com/office/drawing/2014/main" val="2445367997"/>
                    </a:ext>
                  </a:extLst>
                </a:gridCol>
                <a:gridCol w="853121">
                  <a:extLst>
                    <a:ext uri="{9D8B030D-6E8A-4147-A177-3AD203B41FA5}">
                      <a16:colId xmlns:a16="http://schemas.microsoft.com/office/drawing/2014/main" val="703678797"/>
                    </a:ext>
                  </a:extLst>
                </a:gridCol>
                <a:gridCol w="853121">
                  <a:extLst>
                    <a:ext uri="{9D8B030D-6E8A-4147-A177-3AD203B41FA5}">
                      <a16:colId xmlns:a16="http://schemas.microsoft.com/office/drawing/2014/main" val="2791372556"/>
                    </a:ext>
                  </a:extLst>
                </a:gridCol>
                <a:gridCol w="783319">
                  <a:extLst>
                    <a:ext uri="{9D8B030D-6E8A-4147-A177-3AD203B41FA5}">
                      <a16:colId xmlns:a16="http://schemas.microsoft.com/office/drawing/2014/main" val="2153998991"/>
                    </a:ext>
                  </a:extLst>
                </a:gridCol>
                <a:gridCol w="783319">
                  <a:extLst>
                    <a:ext uri="{9D8B030D-6E8A-4147-A177-3AD203B41FA5}">
                      <a16:colId xmlns:a16="http://schemas.microsoft.com/office/drawing/2014/main" val="3272598385"/>
                    </a:ext>
                  </a:extLst>
                </a:gridCol>
              </a:tblGrid>
              <a:tr h="2911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分类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正常周转库存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高周转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低周转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71023"/>
                  </a:ext>
                </a:extLst>
              </a:tr>
              <a:tr h="400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30-90</a:t>
                      </a:r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90-180</a:t>
                      </a:r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天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库存占比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180</a:t>
                      </a:r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天以上金额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库存占比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天以内</a:t>
                      </a:r>
                      <a:endParaRPr lang="zh-CN" altLang="en-US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库存占比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不动销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库存占比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57843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其他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16.1%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18.2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20.4%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46.8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52.5%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3305637724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保健食品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82.6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24.7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51.6%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35.9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17.3%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53.1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25.5%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5.7%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1774829643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便利食品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45.6%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7.0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43.5%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1.0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2698493211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处方药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201.1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27.9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45.9%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249.5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50.0%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2616274903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非处方药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891.9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385.7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66.8%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117.3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512.3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26.8%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2340201413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个人护理品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15.9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40.9%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9.6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19.0%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17.3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34.2%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3.0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1270295272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家居便利品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19.1%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10.0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52.1%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24.0%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145572568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家庭健康用品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104.6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34.7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49.6%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22.2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7.9%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64.5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23.0%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54.8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19.5%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1110077916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  <a:latin typeface="+mn-ea"/>
                          <a:ea typeface="+mn-ea"/>
                        </a:rPr>
                        <a:t>中药饮片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377.1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244.6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35.7%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385.4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22.2%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349.1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20.1%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383.6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+mn-ea"/>
                          <a:ea typeface="+mn-ea"/>
                        </a:rPr>
                        <a:t>22.0%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/>
                </a:tc>
                <a:extLst>
                  <a:ext uri="{0D108BD9-81ED-4DB2-BD59-A6C34878D82A}">
                    <a16:rowId xmlns:a16="http://schemas.microsoft.com/office/drawing/2014/main" val="643661318"/>
                  </a:ext>
                </a:extLst>
              </a:tr>
              <a:tr h="2911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总计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1687.8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732.8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50.3%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599.9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12.5%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1275.5</a:t>
                      </a:r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26.5%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517.8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10.8%</a:t>
                      </a:r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97" marR="6497" marT="649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7463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D5CD5A-D540-4C84-8662-B3E9E1DAD87C}"/>
              </a:ext>
            </a:extLst>
          </p:cNvPr>
          <p:cNvSpPr txBox="1"/>
          <p:nvPr/>
        </p:nvSpPr>
        <p:spPr>
          <a:xfrm>
            <a:off x="611560" y="1628800"/>
            <a:ext cx="7271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高周转</a:t>
            </a:r>
            <a:r>
              <a:rPr lang="en-US" altLang="zh-CN" dirty="0">
                <a:latin typeface="+mn-ea"/>
                <a:ea typeface="+mn-ea"/>
              </a:rPr>
              <a:t>:180</a:t>
            </a:r>
            <a:r>
              <a:rPr lang="zh-CN" altLang="en-US" dirty="0">
                <a:latin typeface="+mn-ea"/>
                <a:ea typeface="+mn-ea"/>
              </a:rPr>
              <a:t>天以上库存金额</a:t>
            </a:r>
            <a:r>
              <a:rPr lang="en-US" altLang="zh-CN" dirty="0">
                <a:latin typeface="+mn-ea"/>
                <a:ea typeface="+mn-ea"/>
              </a:rPr>
              <a:t>599</a:t>
            </a:r>
            <a:r>
              <a:rPr lang="zh-CN" altLang="en-US" dirty="0">
                <a:latin typeface="+mn-ea"/>
                <a:ea typeface="+mn-ea"/>
              </a:rPr>
              <a:t>万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需清理库存减少库龄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节约仓储成本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低周转</a:t>
            </a:r>
            <a:r>
              <a:rPr lang="en-US" altLang="zh-CN" dirty="0">
                <a:latin typeface="+mn-ea"/>
                <a:ea typeface="+mn-ea"/>
              </a:rPr>
              <a:t>:30</a:t>
            </a:r>
            <a:r>
              <a:rPr lang="zh-CN" altLang="en-US" dirty="0">
                <a:latin typeface="+mn-ea"/>
                <a:ea typeface="+mn-ea"/>
              </a:rPr>
              <a:t>天以内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库存</a:t>
            </a:r>
            <a:r>
              <a:rPr lang="en-US" altLang="zh-CN" dirty="0">
                <a:latin typeface="+mn-ea"/>
                <a:ea typeface="+mn-ea"/>
              </a:rPr>
              <a:t>1275</a:t>
            </a:r>
            <a:r>
              <a:rPr lang="zh-CN" altLang="en-US" dirty="0">
                <a:latin typeface="+mn-ea"/>
                <a:ea typeface="+mn-ea"/>
              </a:rPr>
              <a:t>万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需进行备货以免造成缺断货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             不动效的金额为</a:t>
            </a:r>
            <a:r>
              <a:rPr lang="en-US" altLang="zh-CN" dirty="0">
                <a:latin typeface="+mn-ea"/>
                <a:ea typeface="+mn-ea"/>
              </a:rPr>
              <a:t>517.8</a:t>
            </a:r>
            <a:r>
              <a:rPr lang="zh-CN" altLang="en-US" dirty="0">
                <a:latin typeface="+mn-ea"/>
                <a:ea typeface="+mn-ea"/>
              </a:rPr>
              <a:t>万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需要配合营销进行清理活动增加销量</a:t>
            </a:r>
          </a:p>
        </p:txBody>
      </p:sp>
    </p:spTree>
    <p:extLst>
      <p:ext uri="{BB962C8B-B14F-4D97-AF65-F5344CB8AC3E}">
        <p14:creationId xmlns:p14="http://schemas.microsoft.com/office/powerpoint/2010/main" val="1683303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71556" y="1500174"/>
            <a:ext cx="8229600" cy="35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80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  <a:ea typeface="+mn-ea"/>
              </a:rPr>
              <a:t>Thank  you</a:t>
            </a:r>
            <a:r>
              <a:rPr lang="zh-CN" altLang="en-US" sz="80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  <a:ea typeface="+mn-ea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549275"/>
            <a:ext cx="57499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年度销售概况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零售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0072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批发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140" y="5363924"/>
            <a:ext cx="446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同比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zh-CN" altLang="en-US" dirty="0">
                <a:latin typeface="+mn-ea"/>
                <a:ea typeface="+mn-ea"/>
              </a:rPr>
              <a:t>从同比维度上来讲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同比均提升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  <a:ea typeface="+mn-ea"/>
              </a:rPr>
              <a:t>零售</a:t>
            </a:r>
            <a:r>
              <a:rPr lang="en-US" altLang="zh-CN" b="1" dirty="0">
                <a:latin typeface="+mn-ea"/>
                <a:ea typeface="+mn-ea"/>
              </a:rPr>
              <a:t>:</a:t>
            </a:r>
            <a:r>
              <a:rPr lang="zh-CN" altLang="en-US" dirty="0">
                <a:latin typeface="+mn-ea"/>
                <a:ea typeface="+mn-ea"/>
              </a:rPr>
              <a:t>二三季度的同比增长幅度较大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  <a:ea typeface="+mn-ea"/>
              </a:rPr>
              <a:t>批发</a:t>
            </a:r>
            <a:r>
              <a:rPr lang="en-US" altLang="zh-CN" b="1" dirty="0">
                <a:latin typeface="+mn-ea"/>
                <a:ea typeface="+mn-ea"/>
              </a:rPr>
              <a:t>:</a:t>
            </a:r>
            <a:r>
              <a:rPr lang="zh-CN" altLang="en-US" dirty="0">
                <a:latin typeface="+mn-ea"/>
                <a:ea typeface="+mn-ea"/>
              </a:rPr>
              <a:t>除第一季度外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批发同比呈现下降趋势</a:t>
            </a: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231058"/>
              </p:ext>
            </p:extLst>
          </p:nvPr>
        </p:nvGraphicFramePr>
        <p:xfrm>
          <a:off x="251520" y="2420888"/>
          <a:ext cx="396044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878757"/>
              </p:ext>
            </p:extLst>
          </p:nvPr>
        </p:nvGraphicFramePr>
        <p:xfrm>
          <a:off x="4644008" y="2492896"/>
          <a:ext cx="410445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808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549275"/>
            <a:ext cx="57499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年度销售达成概况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990" y="1628800"/>
            <a:ext cx="8535987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1600" b="1" dirty="0">
                <a:latin typeface="+mn-ea"/>
                <a:ea typeface="+mn-ea"/>
              </a:rPr>
              <a:t>12</a:t>
            </a:r>
            <a:r>
              <a:rPr lang="zh-CN" altLang="en-US" sz="1600" b="1" dirty="0">
                <a:latin typeface="+mn-ea"/>
                <a:ea typeface="+mn-ea"/>
              </a:rPr>
              <a:t>年度达成率除去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月均完成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1600" b="1" dirty="0">
                <a:latin typeface="+mn-ea"/>
                <a:ea typeface="+mn-ea"/>
              </a:rPr>
              <a:t>零售和批发第四季度中</a:t>
            </a:r>
            <a:r>
              <a:rPr lang="en-US" altLang="zh-CN" sz="1600" b="1" dirty="0">
                <a:latin typeface="+mn-ea"/>
                <a:ea typeface="+mn-ea"/>
              </a:rPr>
              <a:t>11</a:t>
            </a:r>
            <a:r>
              <a:rPr lang="zh-CN" altLang="en-US" sz="1600" b="1" dirty="0">
                <a:latin typeface="+mn-ea"/>
                <a:ea typeface="+mn-ea"/>
              </a:rPr>
              <a:t>月</a:t>
            </a:r>
            <a:r>
              <a:rPr lang="en-US" altLang="zh-CN" sz="1600" b="1" dirty="0">
                <a:latin typeface="+mn-ea"/>
                <a:ea typeface="+mn-ea"/>
              </a:rPr>
              <a:t>,12</a:t>
            </a:r>
            <a:r>
              <a:rPr lang="zh-CN" altLang="en-US" sz="1600" b="1" dirty="0">
                <a:latin typeface="+mn-ea"/>
                <a:ea typeface="+mn-ea"/>
              </a:rPr>
              <a:t>月的同比趋势呈现下降趋势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1600" b="1" dirty="0">
                <a:latin typeface="+mn-ea"/>
                <a:ea typeface="+mn-ea"/>
              </a:rPr>
              <a:t>批发</a:t>
            </a:r>
            <a:r>
              <a:rPr lang="en-US" altLang="zh-CN" sz="1600" b="1" dirty="0">
                <a:latin typeface="+mn-ea"/>
                <a:ea typeface="+mn-ea"/>
              </a:rPr>
              <a:t>8</a:t>
            </a:r>
            <a:r>
              <a:rPr lang="zh-CN" altLang="en-US" sz="1600" b="1" dirty="0">
                <a:latin typeface="+mn-ea"/>
                <a:ea typeface="+mn-ea"/>
              </a:rPr>
              <a:t>月同比负增长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0454"/>
              </p:ext>
            </p:extLst>
          </p:nvPr>
        </p:nvGraphicFramePr>
        <p:xfrm>
          <a:off x="251520" y="2564904"/>
          <a:ext cx="8352929" cy="3726180"/>
        </p:xfrm>
        <a:graphic>
          <a:graphicData uri="http://schemas.openxmlformats.org/drawingml/2006/table">
            <a:tbl>
              <a:tblPr/>
              <a:tblGrid>
                <a:gridCol w="1102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6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57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206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销售金额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全年进度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1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0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38AC95F1-6A8E-49E6-84D3-C6474A3CB22C}"/>
              </a:ext>
            </a:extLst>
          </p:cNvPr>
          <p:cNvSpPr/>
          <p:nvPr/>
        </p:nvSpPr>
        <p:spPr>
          <a:xfrm>
            <a:off x="7668344" y="4797152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40DDF9-3A0C-461B-A86A-9E9C4BBEFB6B}"/>
              </a:ext>
            </a:extLst>
          </p:cNvPr>
          <p:cNvSpPr/>
          <p:nvPr/>
        </p:nvSpPr>
        <p:spPr>
          <a:xfrm>
            <a:off x="4932040" y="5517232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0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549275"/>
            <a:ext cx="57499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年度零售区域概况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496" y="1772816"/>
            <a:ext cx="8424936" cy="1512168"/>
            <a:chOff x="35496" y="1772816"/>
            <a:chExt cx="8424936" cy="1512168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6716481"/>
                </p:ext>
              </p:extLst>
            </p:nvPr>
          </p:nvGraphicFramePr>
          <p:xfrm>
            <a:off x="683568" y="1772816"/>
            <a:ext cx="7776864" cy="1512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2051720" y="234888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</a:rPr>
                <a:t>46.9%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56176" y="234888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</a:rPr>
                <a:t>53.1%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82669" y="18448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+mn-ea"/>
                  <a:ea typeface="+mn-ea"/>
                </a:rPr>
                <a:t>张伏龙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56176" y="18448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+mn-ea"/>
                  <a:ea typeface="+mn-ea"/>
                </a:rPr>
                <a:t>潘皓岚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496" y="234888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+mn-ea"/>
                  <a:ea typeface="+mn-ea"/>
                </a:rPr>
                <a:t>占比</a:t>
              </a:r>
              <a:r>
                <a:rPr lang="en-US" altLang="zh-CN" dirty="0">
                  <a:latin typeface="+mn-ea"/>
                  <a:ea typeface="+mn-ea"/>
                </a:rPr>
                <a:t>: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0740" y="566239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潘浩岚区域同比提升明显</a:t>
            </a:r>
            <a:r>
              <a:rPr lang="en-US" altLang="zh-CN" dirty="0">
                <a:latin typeface="+mn-ea"/>
                <a:ea typeface="+mn-ea"/>
              </a:rPr>
              <a:t>,</a:t>
            </a:r>
          </a:p>
          <a:p>
            <a:r>
              <a:rPr lang="zh-CN" altLang="en-US" dirty="0">
                <a:latin typeface="+mn-ea"/>
                <a:ea typeface="+mn-ea"/>
              </a:rPr>
              <a:t>张伏龙区域第一季度同比负增长</a:t>
            </a:r>
          </a:p>
        </p:txBody>
      </p:sp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406782"/>
              </p:ext>
            </p:extLst>
          </p:nvPr>
        </p:nvGraphicFramePr>
        <p:xfrm>
          <a:off x="611561" y="2996953"/>
          <a:ext cx="3888431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45664"/>
              </p:ext>
            </p:extLst>
          </p:nvPr>
        </p:nvGraphicFramePr>
        <p:xfrm>
          <a:off x="611561" y="4844469"/>
          <a:ext cx="3816426" cy="67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9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第一季度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第二季度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第三季度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第四季度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合计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  <a:latin typeface="+mn-ea"/>
                          <a:ea typeface="+mn-ea"/>
                        </a:rPr>
                        <a:t>销售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3433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3546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3692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4328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达成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106%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123%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120%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114%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0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+mn-ea"/>
                          <a:ea typeface="+mn-ea"/>
                        </a:rPr>
                        <a:t>同比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-2.9%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  <a:latin typeface="+mn-ea"/>
                          <a:ea typeface="+mn-ea"/>
                        </a:rPr>
                        <a:t>26.1%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26.7%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  <a:latin typeface="+mn-ea"/>
                          <a:ea typeface="+mn-ea"/>
                        </a:rPr>
                        <a:t>2.9%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856609"/>
              </p:ext>
            </p:extLst>
          </p:nvPr>
        </p:nvGraphicFramePr>
        <p:xfrm>
          <a:off x="4606532" y="3052018"/>
          <a:ext cx="3853900" cy="174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86655"/>
              </p:ext>
            </p:extLst>
          </p:nvPr>
        </p:nvGraphicFramePr>
        <p:xfrm>
          <a:off x="4863362" y="4869160"/>
          <a:ext cx="3309037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属性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第一季度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第二季度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第三季度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第四季度</a:t>
                      </a:r>
                      <a:endParaRPr lang="zh-CN" altLang="en-US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销售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4143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3843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3866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5114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达成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98%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>
                          <a:effectLst/>
                        </a:rPr>
                        <a:t>108%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105%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同比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49.25%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19.87%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21.04%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900" u="none" strike="noStrike" dirty="0">
                          <a:effectLst/>
                        </a:rPr>
                        <a:t>31.29%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CCE59ED3-C4DA-48BD-B158-ED367673E74E}"/>
              </a:ext>
            </a:extLst>
          </p:cNvPr>
          <p:cNvSpPr/>
          <p:nvPr/>
        </p:nvSpPr>
        <p:spPr>
          <a:xfrm>
            <a:off x="4863362" y="5301208"/>
            <a:ext cx="345305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5369A2-B08C-4B4B-B5EB-4FAAF2198032}"/>
              </a:ext>
            </a:extLst>
          </p:cNvPr>
          <p:cNvSpPr/>
          <p:nvPr/>
        </p:nvSpPr>
        <p:spPr>
          <a:xfrm>
            <a:off x="1259632" y="5301208"/>
            <a:ext cx="576064" cy="263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549275"/>
            <a:ext cx="57499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年度批发区域概况</a:t>
            </a: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9D3F9F31-095C-462D-BB73-23AA32FC2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66271"/>
              </p:ext>
            </p:extLst>
          </p:nvPr>
        </p:nvGraphicFramePr>
        <p:xfrm>
          <a:off x="323528" y="1916832"/>
          <a:ext cx="8136904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A122B63-6341-4319-B677-FEE63F74FE5C}"/>
              </a:ext>
            </a:extLst>
          </p:cNvPr>
          <p:cNvSpPr txBox="1"/>
          <p:nvPr/>
        </p:nvSpPr>
        <p:spPr>
          <a:xfrm>
            <a:off x="683568" y="5949280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门店批发销售占比较大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且门店第四季度环比增额较大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80DE7C7-1E32-427A-BC30-8762885AB5C6}"/>
              </a:ext>
            </a:extLst>
          </p:cNvPr>
          <p:cNvSpPr/>
          <p:nvPr/>
        </p:nvSpPr>
        <p:spPr>
          <a:xfrm>
            <a:off x="3491880" y="1916832"/>
            <a:ext cx="1224136" cy="2664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2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3240" y="549275"/>
            <a:ext cx="57499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年度毛利概况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零售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20072" y="1916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批发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5435932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整体的毛利增额有所上升</a:t>
            </a:r>
            <a:r>
              <a:rPr lang="en-US" altLang="zh-CN" dirty="0">
                <a:latin typeface="+mn-ea"/>
                <a:ea typeface="+mn-ea"/>
              </a:rPr>
              <a:t>,</a:t>
            </a:r>
          </a:p>
          <a:p>
            <a:r>
              <a:rPr lang="zh-CN" altLang="en-US" dirty="0">
                <a:latin typeface="+mn-ea"/>
                <a:ea typeface="+mn-ea"/>
              </a:rPr>
              <a:t>但批发的毛利同比呈现下降趋势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需要警惕。</a:t>
            </a: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551682"/>
              </p:ext>
            </p:extLst>
          </p:nvPr>
        </p:nvGraphicFramePr>
        <p:xfrm>
          <a:off x="251520" y="2420888"/>
          <a:ext cx="3960440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45514"/>
              </p:ext>
            </p:extLst>
          </p:nvPr>
        </p:nvGraphicFramePr>
        <p:xfrm>
          <a:off x="4644008" y="2492896"/>
          <a:ext cx="410445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14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000232" y="549275"/>
            <a:ext cx="68929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latin typeface="+mj-ea"/>
                <a:ea typeface="+mj-ea"/>
              </a:rPr>
              <a:t>年度毛利概况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28159"/>
              </p:ext>
            </p:extLst>
          </p:nvPr>
        </p:nvGraphicFramePr>
        <p:xfrm>
          <a:off x="503549" y="2708920"/>
          <a:ext cx="8136902" cy="3726180"/>
        </p:xfrm>
        <a:graphic>
          <a:graphicData uri="http://schemas.openxmlformats.org/drawingml/2006/table">
            <a:tbl>
              <a:tblPr/>
              <a:tblGrid>
                <a:gridCol w="10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6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毛利额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全年进度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113.94%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第四季度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6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12">
            <a:extLst>
              <a:ext uri="{FF2B5EF4-FFF2-40B4-BE49-F238E27FC236}">
                <a16:creationId xmlns:a16="http://schemas.microsoft.com/office/drawing/2014/main" id="{083CA916-4C83-4DCB-824A-2CF14D3821A8}"/>
              </a:ext>
            </a:extLst>
          </p:cNvPr>
          <p:cNvSpPr txBox="1"/>
          <p:nvPr/>
        </p:nvSpPr>
        <p:spPr>
          <a:xfrm>
            <a:off x="159990" y="1628800"/>
            <a:ext cx="8535987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1600" b="1" dirty="0">
                <a:latin typeface="+mn-ea"/>
                <a:ea typeface="+mn-ea"/>
              </a:rPr>
              <a:t>12</a:t>
            </a:r>
            <a:r>
              <a:rPr lang="zh-CN" altLang="en-US" sz="1600" b="1" dirty="0">
                <a:latin typeface="+mn-ea"/>
                <a:ea typeface="+mn-ea"/>
              </a:rPr>
              <a:t>年度毛利达成率除去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月均完成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1600" b="1" dirty="0">
                <a:latin typeface="+mn-ea"/>
                <a:ea typeface="+mn-ea"/>
              </a:rPr>
              <a:t>批发的同比整体虽然上升</a:t>
            </a:r>
            <a:r>
              <a:rPr lang="en-US" altLang="zh-CN" sz="1600" b="1" dirty="0">
                <a:latin typeface="+mn-ea"/>
                <a:ea typeface="+mn-ea"/>
              </a:rPr>
              <a:t>2.5%</a:t>
            </a:r>
            <a:r>
              <a:rPr lang="zh-CN" altLang="en-US" sz="1600" b="1" dirty="0">
                <a:latin typeface="+mn-ea"/>
                <a:ea typeface="+mn-ea"/>
              </a:rPr>
              <a:t>，但是较多月份</a:t>
            </a:r>
            <a:r>
              <a:rPr lang="en-US" altLang="zh-CN" sz="1600" b="1" dirty="0">
                <a:latin typeface="+mn-ea"/>
                <a:ea typeface="+mn-ea"/>
              </a:rPr>
              <a:t>(2,8,11,12</a:t>
            </a:r>
            <a:r>
              <a:rPr lang="zh-CN" altLang="en-US" sz="1600" b="1" dirty="0">
                <a:latin typeface="+mn-ea"/>
                <a:ea typeface="+mn-ea"/>
              </a:rPr>
              <a:t>月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</a:rPr>
              <a:t>的同比为负增长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1600" b="1" dirty="0">
                <a:latin typeface="+mn-ea"/>
                <a:ea typeface="+mn-ea"/>
              </a:rPr>
              <a:t>11,12</a:t>
            </a:r>
            <a:r>
              <a:rPr lang="zh-CN" altLang="en-US" sz="1600" b="1" dirty="0">
                <a:latin typeface="+mn-ea"/>
                <a:ea typeface="+mn-ea"/>
              </a:rPr>
              <a:t>月零售同比相较其他整体</a:t>
            </a:r>
            <a:r>
              <a:rPr lang="en-US" altLang="zh-CN" sz="1600" b="1" dirty="0">
                <a:latin typeface="+mn-ea"/>
                <a:ea typeface="+mn-ea"/>
              </a:rPr>
              <a:t>15.7%</a:t>
            </a:r>
            <a:r>
              <a:rPr lang="zh-CN" altLang="en-US" sz="1600" b="1" dirty="0">
                <a:latin typeface="+mn-ea"/>
                <a:ea typeface="+mn-ea"/>
              </a:rPr>
              <a:t>月份增长过少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6964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66794</TotalTime>
  <Words>6092</Words>
  <Application>Microsoft Office PowerPoint</Application>
  <PresentationFormat>全屏显示(4:3)</PresentationFormat>
  <Paragraphs>3144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华文仿宋</vt:lpstr>
      <vt:lpstr>宋体</vt:lpstr>
      <vt:lpstr>微软雅黑</vt:lpstr>
      <vt:lpstr>Arial</vt:lpstr>
      <vt:lpstr>Calibri</vt:lpstr>
      <vt:lpstr>Cooper Black</vt:lpstr>
      <vt:lpstr>Verdana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xiaofan5d@outlook.com</cp:lastModifiedBy>
  <cp:revision>6970</cp:revision>
  <dcterms:modified xsi:type="dcterms:W3CDTF">2018-01-16T18:07:54Z</dcterms:modified>
</cp:coreProperties>
</file>