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0.xml" ContentType="application/vnd.openxmlformats-officedocument.presentationml.tags+xml"/>
  <Override PartName="/ppt/notesSlides/notesSlide24.xml" ContentType="application/vnd.openxmlformats-officedocument.presentationml.notesSlide+xml"/>
  <Override PartName="/ppt/tags/tag21.xml" ContentType="application/vnd.openxmlformats-officedocument.presentationml.tags+xml"/>
  <Override PartName="/ppt/notesSlides/notesSlide25.xml" ContentType="application/vnd.openxmlformats-officedocument.presentationml.notesSlide+xml"/>
  <Override PartName="/ppt/tags/tag22.xml" ContentType="application/vnd.openxmlformats-officedocument.presentationml.tags+xml"/>
  <Override PartName="/ppt/notesSlides/notesSlide26.xml" ContentType="application/vnd.openxmlformats-officedocument.presentationml.notesSlide+xml"/>
  <Override PartName="/ppt/tags/tag23.xml" ContentType="application/vnd.openxmlformats-officedocument.presentationml.tags+xml"/>
  <Override PartName="/ppt/notesSlides/notesSlide27.xml" ContentType="application/vnd.openxmlformats-officedocument.presentationml.notesSlide+xml"/>
  <Override PartName="/ppt/tags/tag24.xml" ContentType="application/vnd.openxmlformats-officedocument.presentationml.tags+xml"/>
  <Override PartName="/ppt/notesSlides/notesSlide28.xml" ContentType="application/vnd.openxmlformats-officedocument.presentationml.notesSlide+xml"/>
  <Override PartName="/ppt/tags/tag25.xml" ContentType="application/vnd.openxmlformats-officedocument.presentationml.tags+xml"/>
  <Override PartName="/ppt/notesSlides/notesSlide29.xml" ContentType="application/vnd.openxmlformats-officedocument.presentationml.notesSlide+xml"/>
  <Override PartName="/ppt/tags/tag26.xml" ContentType="application/vnd.openxmlformats-officedocument.presentationml.tags+xml"/>
  <Override PartName="/ppt/notesSlides/notesSlide30.xml" ContentType="application/vnd.openxmlformats-officedocument.presentationml.notesSlide+xml"/>
  <Override PartName="/ppt/tags/tag27.xml" ContentType="application/vnd.openxmlformats-officedocument.presentationml.tags+xml"/>
  <Override PartName="/ppt/notesSlides/notesSlide31.xml" ContentType="application/vnd.openxmlformats-officedocument.presentationml.notesSlide+xml"/>
  <Override PartName="/ppt/tags/tag28.xml" ContentType="application/vnd.openxmlformats-officedocument.presentationml.tags+xml"/>
  <Override PartName="/ppt/notesSlides/notesSlide32.xml" ContentType="application/vnd.openxmlformats-officedocument.presentationml.notesSlide+xml"/>
  <Override PartName="/ppt/tags/tag29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47"/>
  </p:notesMasterIdLst>
  <p:sldIdLst>
    <p:sldId id="256" r:id="rId2"/>
    <p:sldId id="691" r:id="rId3"/>
    <p:sldId id="318" r:id="rId4"/>
    <p:sldId id="676" r:id="rId5"/>
    <p:sldId id="319" r:id="rId6"/>
    <p:sldId id="320" r:id="rId7"/>
    <p:sldId id="357" r:id="rId8"/>
    <p:sldId id="624" r:id="rId9"/>
    <p:sldId id="625" r:id="rId10"/>
    <p:sldId id="626" r:id="rId11"/>
    <p:sldId id="674" r:id="rId12"/>
    <p:sldId id="321" r:id="rId13"/>
    <p:sldId id="322" r:id="rId14"/>
    <p:sldId id="340" r:id="rId15"/>
    <p:sldId id="677" r:id="rId16"/>
    <p:sldId id="358" r:id="rId17"/>
    <p:sldId id="346" r:id="rId18"/>
    <p:sldId id="323" r:id="rId19"/>
    <p:sldId id="326" r:id="rId20"/>
    <p:sldId id="369" r:id="rId21"/>
    <p:sldId id="370" r:id="rId22"/>
    <p:sldId id="341" r:id="rId23"/>
    <p:sldId id="371" r:id="rId24"/>
    <p:sldId id="348" r:id="rId25"/>
    <p:sldId id="350" r:id="rId26"/>
    <p:sldId id="351" r:id="rId27"/>
    <p:sldId id="352" r:id="rId28"/>
    <p:sldId id="353" r:id="rId29"/>
    <p:sldId id="679" r:id="rId30"/>
    <p:sldId id="686" r:id="rId31"/>
    <p:sldId id="680" r:id="rId32"/>
    <p:sldId id="681" r:id="rId33"/>
    <p:sldId id="682" r:id="rId34"/>
    <p:sldId id="683" r:id="rId35"/>
    <p:sldId id="684" r:id="rId36"/>
    <p:sldId id="685" r:id="rId37"/>
    <p:sldId id="349" r:id="rId38"/>
    <p:sldId id="687" r:id="rId39"/>
    <p:sldId id="688" r:id="rId40"/>
    <p:sldId id="689" r:id="rId41"/>
    <p:sldId id="678" r:id="rId42"/>
    <p:sldId id="383" r:id="rId43"/>
    <p:sldId id="384" r:id="rId44"/>
    <p:sldId id="385" r:id="rId45"/>
    <p:sldId id="386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29698D"/>
    <a:srgbClr val="C0C0C0"/>
    <a:srgbClr val="33CCCC"/>
    <a:srgbClr val="CCCC00"/>
    <a:srgbClr val="FF9999"/>
    <a:srgbClr val="1D528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87265" autoAdjust="0"/>
  </p:normalViewPr>
  <p:slideViewPr>
    <p:cSldViewPr>
      <p:cViewPr varScale="1">
        <p:scale>
          <a:sx n="58" d="100"/>
          <a:sy n="58" d="100"/>
        </p:scale>
        <p:origin x="15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08D4A66-92A4-4C42-BD55-46455CB2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FBE7A-F694-40B1-92D0-FB19027DCCD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15C8EC9-06B5-457C-9BC7-3075CA6ACA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0D744B5A-E292-4B46-B88F-6968C40AB58B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EF6B83-5C41-4140-B37D-E9D2A2FDF4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5D9426-0B6C-4DF8-8426-8F9E36C41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3505416C-0448-40D0-A1A2-70F389E0CD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so.com/doc/2087940-2208803.html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so.com/doc/2864149-3022502.html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so.com/doc/1940441-2052977.html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so.com/doc/5580835-5793713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05416C-0448-40D0-A1A2-70F389E0CDB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727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C6A6DE19-A8C6-4172-AE96-0A2F8CF7E9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64C477-78C0-4311-B048-7DF652D85C3A}" type="datetime2">
              <a:rPr lang="zh-CN" altLang="en-US" smtClean="0"/>
              <a:pPr/>
              <a:t>2021年3月2日</a:t>
            </a:fld>
            <a:endParaRPr lang="en-US" altLang="zh-CN"/>
          </a:p>
        </p:txBody>
      </p:sp>
      <p:sp>
        <p:nvSpPr>
          <p:cNvPr id="44035" name="Rectangle 7">
            <a:extLst>
              <a:ext uri="{FF2B5EF4-FFF2-40B4-BE49-F238E27FC236}">
                <a16:creationId xmlns:a16="http://schemas.microsoft.com/office/drawing/2014/main" id="{AED85F53-17E1-4FF8-B949-E37347E64E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B42082-8DCA-4485-AC11-5F0B6A875E7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1F6120E0-10FE-47D9-B55D-79712EE777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F3E2585F-6EF5-467C-8154-7997B1A99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Linux</a:t>
            </a:r>
            <a:r>
              <a:rPr lang="zh-CN" altLang="en-US">
                <a:latin typeface="Arial" panose="020B0604020202020204" pitchFamily="34" charset="0"/>
              </a:rPr>
              <a:t>的第一个版本诞生于</a:t>
            </a:r>
            <a:r>
              <a:rPr lang="en-US" altLang="zh-CN">
                <a:latin typeface="Arial" panose="020B0604020202020204" pitchFamily="34" charset="0"/>
              </a:rPr>
              <a:t>1991</a:t>
            </a:r>
            <a:r>
              <a:rPr lang="zh-CN" altLang="en-US">
                <a:latin typeface="Arial" panose="020B0604020202020204" pitchFamily="34" charset="0"/>
              </a:rPr>
              <a:t>年，它的作者就是现在大名鼎鼎</a:t>
            </a:r>
            <a:r>
              <a:rPr lang="en-US" altLang="zh-CN">
                <a:latin typeface="Arial" panose="020B0604020202020204" pitchFamily="34" charset="0"/>
              </a:rPr>
              <a:t>Linus Torvalds</a:t>
            </a:r>
            <a:r>
              <a:rPr lang="zh-CN" altLang="en-US">
                <a:latin typeface="Arial" panose="020B0604020202020204" pitchFamily="34" charset="0"/>
              </a:rPr>
              <a:t>，这个芬兰小伙子据说最初是在做家庭作业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>
                <a:latin typeface="Arial" panose="020B0604020202020204" pitchFamily="34" charset="0"/>
              </a:rPr>
              <a:t>一个作业调度系统的时候，福至心灵（今天千千万万与</a:t>
            </a:r>
            <a:r>
              <a:rPr lang="en-US" altLang="zh-CN">
                <a:latin typeface="Arial" panose="020B0604020202020204" pitchFamily="34" charset="0"/>
              </a:rPr>
              <a:t>Linux</a:t>
            </a:r>
            <a:r>
              <a:rPr lang="zh-CN" altLang="en-US">
                <a:latin typeface="Arial" panose="020B0604020202020204" pitchFamily="34" charset="0"/>
              </a:rPr>
              <a:t>有各种联系的人的福啊），他突发灵感开始着手将其改造为一个实用的操作系统。在开发初期，他借助了最负盛名的教育类操作系统</a:t>
            </a:r>
            <a:r>
              <a:rPr lang="en-US" altLang="zh-CN">
                <a:latin typeface="Arial" panose="020B0604020202020204" pitchFamily="34" charset="0"/>
              </a:rPr>
              <a:t>Minix</a:t>
            </a:r>
            <a:r>
              <a:rPr lang="zh-CN" altLang="en-US">
                <a:latin typeface="Arial" panose="020B0604020202020204" pitchFamily="34" charset="0"/>
              </a:rPr>
              <a:t>的一些思想和成果，但他有自己的雄心，要把自己这个系统变的比</a:t>
            </a:r>
            <a:r>
              <a:rPr lang="en-US" altLang="zh-CN">
                <a:latin typeface="Arial" panose="020B0604020202020204" pitchFamily="34" charset="0"/>
              </a:rPr>
              <a:t>Minix</a:t>
            </a:r>
            <a:r>
              <a:rPr lang="zh-CN" altLang="en-US">
                <a:latin typeface="Arial" panose="020B0604020202020204" pitchFamily="34" charset="0"/>
              </a:rPr>
              <a:t>更实用、更强健。他决定把自己的系统代码公布于众，并且欢迎任何人来帮助修改和扩充</a:t>
            </a:r>
            <a:r>
              <a:rPr lang="en-US" altLang="zh-CN">
                <a:latin typeface="Arial" panose="020B0604020202020204" pitchFamily="34" charset="0"/>
              </a:rPr>
              <a:t>Linux</a:t>
            </a:r>
            <a:r>
              <a:rPr lang="zh-CN" altLang="en-US">
                <a:latin typeface="Arial" panose="020B0604020202020204" pitchFamily="34" charset="0"/>
              </a:rPr>
              <a:t>系统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>
                <a:latin typeface="Arial" panose="020B0604020202020204" pitchFamily="34" charset="0"/>
              </a:rPr>
              <a:t>这正是我们现在耳熟能详的</a:t>
            </a:r>
            <a:r>
              <a:rPr lang="en-US" altLang="zh-CN">
                <a:latin typeface="Arial" panose="020B0604020202020204" pitchFamily="34" charset="0"/>
              </a:rPr>
              <a:t>GNU</a:t>
            </a:r>
            <a:r>
              <a:rPr lang="zh-CN" altLang="en-US">
                <a:latin typeface="Arial" panose="020B0604020202020204" pitchFamily="34" charset="0"/>
              </a:rPr>
              <a:t>协议的权益</a:t>
            </a:r>
            <a:r>
              <a:rPr lang="en-US" altLang="zh-CN">
                <a:latin typeface="Arial" panose="020B0604020202020204" pitchFamily="34" charset="0"/>
              </a:rPr>
              <a:t>——Linux</a:t>
            </a:r>
            <a:r>
              <a:rPr lang="zh-CN" altLang="en-US">
                <a:latin typeface="Arial" panose="020B0604020202020204" pitchFamily="34" charset="0"/>
              </a:rPr>
              <a:t>选择了当时在世界上最受推崇的</a:t>
            </a:r>
            <a:r>
              <a:rPr lang="en-US" altLang="zh-CN">
                <a:latin typeface="Arial" panose="020B0604020202020204" pitchFamily="34" charset="0"/>
              </a:rPr>
              <a:t>Unix</a:t>
            </a:r>
            <a:r>
              <a:rPr lang="zh-CN" altLang="en-US">
                <a:latin typeface="Arial" panose="020B0604020202020204" pitchFamily="34" charset="0"/>
              </a:rPr>
              <a:t>系统接口标准：</a:t>
            </a:r>
            <a:r>
              <a:rPr lang="en-US" altLang="zh-CN">
                <a:latin typeface="Arial" panose="020B0604020202020204" pitchFamily="34" charset="0"/>
              </a:rPr>
              <a:t>POSIX.1</a:t>
            </a:r>
            <a:r>
              <a:rPr lang="zh-CN" altLang="en-US">
                <a:latin typeface="Arial" panose="020B0604020202020204" pitchFamily="34" charset="0"/>
              </a:rPr>
              <a:t>来作为自己的内核系统调用接口，由此</a:t>
            </a:r>
            <a:r>
              <a:rPr lang="en-US" altLang="zh-CN">
                <a:latin typeface="Arial" panose="020B0604020202020204" pitchFamily="34" charset="0"/>
              </a:rPr>
              <a:t>Linux</a:t>
            </a:r>
            <a:r>
              <a:rPr lang="zh-CN" altLang="en-US">
                <a:latin typeface="Arial" panose="020B0604020202020204" pitchFamily="34" charset="0"/>
              </a:rPr>
              <a:t>成为了</a:t>
            </a:r>
            <a:r>
              <a:rPr lang="en-US" altLang="zh-CN">
                <a:latin typeface="Arial" panose="020B0604020202020204" pitchFamily="34" charset="0"/>
              </a:rPr>
              <a:t>Unix</a:t>
            </a:r>
            <a:r>
              <a:rPr lang="zh-CN" altLang="en-US">
                <a:latin typeface="Arial" panose="020B0604020202020204" pitchFamily="34" charset="0"/>
              </a:rPr>
              <a:t>风格操作系统家族中的新贵，而且是一个代码完全公开的操作系统。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Linux</a:t>
            </a:r>
            <a:r>
              <a:rPr lang="zh-CN" altLang="en-US">
                <a:latin typeface="Arial" panose="020B0604020202020204" pitchFamily="34" charset="0"/>
              </a:rPr>
              <a:t>的生命力来自于它的开源思想，自</a:t>
            </a:r>
            <a:r>
              <a:rPr lang="en-US" altLang="zh-CN">
                <a:latin typeface="Arial" panose="020B0604020202020204" pitchFamily="34" charset="0"/>
              </a:rPr>
              <a:t>Linus</a:t>
            </a:r>
            <a:r>
              <a:rPr lang="zh-CN" altLang="en-US">
                <a:latin typeface="Arial" panose="020B0604020202020204" pitchFamily="34" charset="0"/>
              </a:rPr>
              <a:t>公开</a:t>
            </a:r>
            <a:r>
              <a:rPr lang="en-US" altLang="zh-CN">
                <a:latin typeface="Arial" panose="020B0604020202020204" pitchFamily="34" charset="0"/>
              </a:rPr>
              <a:t>Linux</a:t>
            </a:r>
            <a:r>
              <a:rPr lang="zh-CN" altLang="en-US">
                <a:latin typeface="Arial" panose="020B0604020202020204" pitchFamily="34" charset="0"/>
              </a:rPr>
              <a:t>代码以来，世界各地的软件工程师和爱好者不断积极地对</a:t>
            </a:r>
            <a:r>
              <a:rPr lang="en-US" altLang="zh-CN">
                <a:latin typeface="Arial" panose="020B0604020202020204" pitchFamily="34" charset="0"/>
              </a:rPr>
              <a:t>Linux</a:t>
            </a:r>
            <a:r>
              <a:rPr lang="zh-CN" altLang="en-US">
                <a:latin typeface="Arial" panose="020B0604020202020204" pitchFamily="34" charset="0"/>
              </a:rPr>
              <a:t>系统进行修改和加强，将其版本从</a:t>
            </a:r>
            <a:r>
              <a:rPr lang="en-US" altLang="zh-CN">
                <a:latin typeface="Arial" panose="020B0604020202020204" pitchFamily="34" charset="0"/>
              </a:rPr>
              <a:t>0.1 </a:t>
            </a:r>
            <a:r>
              <a:rPr lang="zh-CN" altLang="en-US">
                <a:latin typeface="Arial" panose="020B0604020202020204" pitchFamily="34" charset="0"/>
              </a:rPr>
              <a:t>提高到</a:t>
            </a:r>
            <a:r>
              <a:rPr lang="en-US" altLang="zh-CN">
                <a:latin typeface="Arial" panose="020B0604020202020204" pitchFamily="34" charset="0"/>
              </a:rPr>
              <a:t>2.0 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2.2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2.4</a:t>
            </a:r>
            <a:r>
              <a:rPr lang="zh-CN" altLang="en-US">
                <a:latin typeface="Arial" panose="020B0604020202020204" pitchFamily="34" charset="0"/>
              </a:rPr>
              <a:t>，一直到如今的</a:t>
            </a:r>
            <a:r>
              <a:rPr lang="en-US" altLang="zh-CN">
                <a:latin typeface="Arial" panose="020B0604020202020204" pitchFamily="34" charset="0"/>
              </a:rPr>
              <a:t>3.6</a:t>
            </a:r>
            <a:r>
              <a:rPr lang="zh-CN" altLang="en-US">
                <a:latin typeface="Arial" panose="020B0604020202020204" pitchFamily="34" charset="0"/>
              </a:rPr>
              <a:t>，同时</a:t>
            </a:r>
            <a:r>
              <a:rPr lang="en-US" altLang="zh-CN">
                <a:latin typeface="Arial" panose="020B0604020202020204" pitchFamily="34" charset="0"/>
              </a:rPr>
              <a:t>Linux</a:t>
            </a:r>
            <a:r>
              <a:rPr lang="zh-CN" altLang="en-US">
                <a:latin typeface="Arial" panose="020B0604020202020204" pitchFamily="34" charset="0"/>
              </a:rPr>
              <a:t>也被从初期的</a:t>
            </a:r>
            <a:r>
              <a:rPr lang="en-US" altLang="zh-CN">
                <a:latin typeface="Arial" panose="020B0604020202020204" pitchFamily="34" charset="0"/>
              </a:rPr>
              <a:t>x86</a:t>
            </a:r>
            <a:r>
              <a:rPr lang="zh-CN" altLang="en-US">
                <a:latin typeface="Arial" panose="020B0604020202020204" pitchFamily="34" charset="0"/>
              </a:rPr>
              <a:t>平台移植到了</a:t>
            </a:r>
            <a:r>
              <a:rPr lang="en-US" altLang="zh-CN">
                <a:latin typeface="Arial" panose="020B0604020202020204" pitchFamily="34" charset="0"/>
              </a:rPr>
              <a:t>PowerPC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Sparc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MIPS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68K</a:t>
            </a:r>
            <a:r>
              <a:rPr lang="zh-CN" altLang="en-US">
                <a:latin typeface="Arial" panose="020B0604020202020204" pitchFamily="34" charset="0"/>
              </a:rPr>
              <a:t>等几乎市面上能找到的所有体系结构上。更令人激动的是，拜开源运动之新风所赐，数不胜数的应用软件出现在</a:t>
            </a:r>
            <a:r>
              <a:rPr lang="en-US" altLang="zh-CN">
                <a:latin typeface="Arial" panose="020B0604020202020204" pitchFamily="34" charset="0"/>
              </a:rPr>
              <a:t>Linux</a:t>
            </a:r>
            <a:r>
              <a:rPr lang="zh-CN" altLang="en-US">
                <a:latin typeface="Arial" panose="020B0604020202020204" pitchFamily="34" charset="0"/>
              </a:rPr>
              <a:t>系统之上，大大加强了</a:t>
            </a:r>
            <a:r>
              <a:rPr lang="en-US" altLang="zh-CN">
                <a:latin typeface="Arial" panose="020B0604020202020204" pitchFamily="34" charset="0"/>
              </a:rPr>
              <a:t>Linux</a:t>
            </a:r>
            <a:r>
              <a:rPr lang="zh-CN" altLang="en-US">
                <a:latin typeface="Arial" panose="020B0604020202020204" pitchFamily="34" charset="0"/>
              </a:rPr>
              <a:t>系统的实用性。</a:t>
            </a:r>
          </a:p>
          <a:p>
            <a:pPr algn="just"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0DF36E77-3148-4A31-9F4F-06F76EB663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C17D54-294B-4AC1-989F-E3039A220B3D}" type="datetime2">
              <a:rPr lang="zh-CN" altLang="en-US" smtClean="0"/>
              <a:pPr/>
              <a:t>2021年3月2日</a:t>
            </a:fld>
            <a:endParaRPr lang="en-US" altLang="zh-CN"/>
          </a:p>
        </p:txBody>
      </p:sp>
      <p:sp>
        <p:nvSpPr>
          <p:cNvPr id="45059" name="Rectangle 7">
            <a:extLst>
              <a:ext uri="{FF2B5EF4-FFF2-40B4-BE49-F238E27FC236}">
                <a16:creationId xmlns:a16="http://schemas.microsoft.com/office/drawing/2014/main" id="{A54059BF-A27D-469D-81D0-5E8701A18A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8C7D9E-C4C5-46E2-968E-38C0E468842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FF780293-F889-4663-A4AF-2DAE6AE5D1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F4E45C73-C27D-4732-AD76-E57C0FCF1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0D2BFEC0-BC66-4A69-92F1-92DE479BAB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8DCCE9-C3B8-4420-BA10-E434082FEF16}" type="datetime2">
              <a:rPr lang="zh-CN" altLang="en-US" smtClean="0"/>
              <a:pPr/>
              <a:t>2021年3月2日</a:t>
            </a:fld>
            <a:endParaRPr lang="en-US" altLang="zh-CN"/>
          </a:p>
        </p:txBody>
      </p:sp>
      <p:sp>
        <p:nvSpPr>
          <p:cNvPr id="46083" name="Rectangle 7">
            <a:extLst>
              <a:ext uri="{FF2B5EF4-FFF2-40B4-BE49-F238E27FC236}">
                <a16:creationId xmlns:a16="http://schemas.microsoft.com/office/drawing/2014/main" id="{445E17CA-786B-4D28-BEF3-677106FE3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BF1E83-561C-4894-BB27-A868BD61D31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579AAA47-7F3E-4100-BA71-73108A8F9B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E7CFEABD-4828-4686-9E00-47033F102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261A4EE7-EAFC-47A7-B0AD-C7E130EADBE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93301C-4973-48DF-BD82-390C9220080D}" type="datetime2">
              <a:rPr lang="zh-CN" altLang="en-US" smtClean="0"/>
              <a:pPr/>
              <a:t>2021年3月2日</a:t>
            </a:fld>
            <a:endParaRPr lang="en-US" altLang="zh-CN"/>
          </a:p>
        </p:txBody>
      </p:sp>
      <p:sp>
        <p:nvSpPr>
          <p:cNvPr id="47107" name="Rectangle 7">
            <a:extLst>
              <a:ext uri="{FF2B5EF4-FFF2-40B4-BE49-F238E27FC236}">
                <a16:creationId xmlns:a16="http://schemas.microsoft.com/office/drawing/2014/main" id="{F05D8443-84B2-4C8F-86F0-762BAC9C93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1719A7-E202-4511-98C3-560B018B3B9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6A436755-54F1-412A-A25B-E12A1602FE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7AD32538-2B3E-4251-8A97-683FF8BA1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>
            <a:extLst>
              <a:ext uri="{FF2B5EF4-FFF2-40B4-BE49-F238E27FC236}">
                <a16:creationId xmlns:a16="http://schemas.microsoft.com/office/drawing/2014/main" id="{8A0E3AB1-B8AA-4649-AB86-823E0C1D0E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7057B2-7207-4522-BD6D-77D961C4E6A4}" type="datetime2">
              <a:rPr lang="zh-CN" altLang="en-US" smtClean="0"/>
              <a:pPr/>
              <a:t>2021年3月2日</a:t>
            </a:fld>
            <a:endParaRPr lang="en-US" altLang="zh-CN"/>
          </a:p>
        </p:txBody>
      </p:sp>
      <p:sp>
        <p:nvSpPr>
          <p:cNvPr id="48131" name="Rectangle 7">
            <a:extLst>
              <a:ext uri="{FF2B5EF4-FFF2-40B4-BE49-F238E27FC236}">
                <a16:creationId xmlns:a16="http://schemas.microsoft.com/office/drawing/2014/main" id="{FFF9038F-F0D4-470B-8C82-5D1858988E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69391E-E4AB-4802-8CB0-DE7F6178424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5E556A46-66F8-4DDD-8D7C-857039A18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B9048131-0F0B-4A46-996C-FFC7683CC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E3D074B6-0216-448A-99B8-410F7450DDD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2F3C0E-C6AE-49E4-B1DC-69573B4ED3E7}" type="datetime2">
              <a:rPr lang="zh-CN" altLang="en-US" smtClean="0"/>
              <a:pPr/>
              <a:t>2021年3月2日</a:t>
            </a:fld>
            <a:endParaRPr lang="en-US" altLang="zh-CN"/>
          </a:p>
        </p:txBody>
      </p:sp>
      <p:sp>
        <p:nvSpPr>
          <p:cNvPr id="49155" name="Rectangle 7">
            <a:extLst>
              <a:ext uri="{FF2B5EF4-FFF2-40B4-BE49-F238E27FC236}">
                <a16:creationId xmlns:a16="http://schemas.microsoft.com/office/drawing/2014/main" id="{28CCA02A-1EDB-40EA-A618-AFB7AE94A3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EE08994-8FA9-4289-8534-1E9EB12406AF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ECDAC4D0-BA41-4E74-9E7C-D494AF3B61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F4C0BC17-3041-4339-8CF1-6DA7DFD88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73D17C1A-32D9-4FCC-99FB-5F0B03C1561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72E703E4-72C0-4DF2-A0A5-52BC6C2F23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POSIX </a:t>
            </a:r>
            <a:r>
              <a:rPr lang="zh-CN" altLang="en-US"/>
              <a:t>表示可移植操作系统接口</a:t>
            </a:r>
            <a:r>
              <a:rPr lang="en-US" altLang="zh-CN"/>
              <a:t>(Portable Operating System Interface </a:t>
            </a:r>
            <a:r>
              <a:rPr lang="zh-CN" altLang="en-US"/>
              <a:t>，缩写为 </a:t>
            </a:r>
            <a:r>
              <a:rPr lang="en-US" altLang="zh-CN"/>
              <a:t>POSIX )</a:t>
            </a:r>
            <a:r>
              <a:rPr lang="zh-CN" altLang="en-US"/>
              <a:t>，</a:t>
            </a:r>
            <a:r>
              <a:rPr lang="en-US" altLang="zh-CN"/>
              <a:t>POSIX</a:t>
            </a:r>
            <a:r>
              <a:rPr lang="zh-CN" altLang="en-US"/>
              <a:t>标准定义了操作系统应该为应用程序提供的接口标准，是</a:t>
            </a:r>
            <a:r>
              <a:rPr lang="en-US" altLang="zh-CN"/>
              <a:t>IEEE</a:t>
            </a:r>
            <a:r>
              <a:rPr lang="zh-CN" altLang="en-US"/>
              <a:t>为要在各种</a:t>
            </a:r>
            <a:r>
              <a:rPr lang="en-US" altLang="zh-CN"/>
              <a:t>UNIX</a:t>
            </a:r>
            <a:r>
              <a:rPr lang="zh-CN" altLang="en-US"/>
              <a:t>操作系统上运行的软件而定义的一系列</a:t>
            </a:r>
            <a:r>
              <a:rPr lang="en-US" altLang="zh-CN"/>
              <a:t>API</a:t>
            </a:r>
            <a:r>
              <a:rPr lang="zh-CN" altLang="en-US"/>
              <a:t>标准的总称，其正式称呼为</a:t>
            </a:r>
            <a:r>
              <a:rPr lang="en-US" altLang="zh-CN"/>
              <a:t>IEEE 1003</a:t>
            </a:r>
            <a:r>
              <a:rPr lang="zh-CN" altLang="en-US"/>
              <a:t>，而国际标准名称为</a:t>
            </a:r>
            <a:r>
              <a:rPr lang="en-US" altLang="zh-CN"/>
              <a:t>ISO/IEC 9945</a:t>
            </a:r>
            <a:r>
              <a:rPr lang="zh-CN" altLang="en-US"/>
              <a:t>。</a:t>
            </a: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EEB5F161-C961-4DEB-B7E8-CDC28FCC93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3B2B72-1F6B-454E-9F4E-E5FB56B745BD}" type="slidenum">
              <a:rPr altLang="en-US" smtClean="0">
                <a:ea typeface="宋体" panose="02010600030101010101" pitchFamily="2" charset="-122"/>
              </a:rPr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57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>
            <a:extLst>
              <a:ext uri="{FF2B5EF4-FFF2-40B4-BE49-F238E27FC236}">
                <a16:creationId xmlns:a16="http://schemas.microsoft.com/office/drawing/2014/main" id="{03A2D528-8290-4E99-BC90-A54023B3B5F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0A3CF4-6285-4465-9B22-59EEDB90C83A}" type="datetime2">
              <a:rPr lang="zh-CN" altLang="en-US" smtClean="0"/>
              <a:pPr/>
              <a:t>2021年3月2日</a:t>
            </a:fld>
            <a:endParaRPr lang="en-US" altLang="zh-CN"/>
          </a:p>
        </p:txBody>
      </p:sp>
      <p:sp>
        <p:nvSpPr>
          <p:cNvPr id="53251" name="Rectangle 7">
            <a:extLst>
              <a:ext uri="{FF2B5EF4-FFF2-40B4-BE49-F238E27FC236}">
                <a16:creationId xmlns:a16="http://schemas.microsoft.com/office/drawing/2014/main" id="{A08F0B2D-42FC-4E97-B1F5-BC6740802C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313670-A244-4D04-9BFD-B4F85FB5F6B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89BFB341-496E-415C-B405-CDBA0A259D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352C7CBF-EBDC-4977-AC0A-8867385E6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>
            <a:extLst>
              <a:ext uri="{FF2B5EF4-FFF2-40B4-BE49-F238E27FC236}">
                <a16:creationId xmlns:a16="http://schemas.microsoft.com/office/drawing/2014/main" id="{9D1D75B3-00F5-41F3-94CE-D5191E120B5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5E3AF6-DEC7-426E-B7C5-C94F472F39C1}" type="datetime2">
              <a:rPr lang="zh-CN" altLang="en-US" smtClean="0"/>
              <a:pPr/>
              <a:t>2021年3月2日</a:t>
            </a:fld>
            <a:endParaRPr lang="en-US" altLang="zh-CN"/>
          </a:p>
        </p:txBody>
      </p:sp>
      <p:sp>
        <p:nvSpPr>
          <p:cNvPr id="61443" name="Rectangle 7">
            <a:extLst>
              <a:ext uri="{FF2B5EF4-FFF2-40B4-BE49-F238E27FC236}">
                <a16:creationId xmlns:a16="http://schemas.microsoft.com/office/drawing/2014/main" id="{6B8F148D-9DE5-4A8E-A131-DE7AEFA8B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4AD274-932B-43C4-9909-567411CA04E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EFD6EEB8-99EB-4AA8-9632-AC09C5A5F0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6866C091-8416-4F60-BAA5-03768A0B4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id="{284F79E8-F218-47DC-84AE-6AB8CE1722E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450AD8-9268-4AF2-81E2-35B824D540AD}" type="datetime2">
              <a:rPr lang="zh-CN" altLang="en-US" smtClean="0"/>
              <a:pPr/>
              <a:t>2021年3月2日</a:t>
            </a:fld>
            <a:endParaRPr lang="en-US" altLang="zh-CN"/>
          </a:p>
        </p:txBody>
      </p:sp>
      <p:sp>
        <p:nvSpPr>
          <p:cNvPr id="62467" name="Rectangle 7">
            <a:extLst>
              <a:ext uri="{FF2B5EF4-FFF2-40B4-BE49-F238E27FC236}">
                <a16:creationId xmlns:a16="http://schemas.microsoft.com/office/drawing/2014/main" id="{2543E115-67F3-4EE2-8F6B-4EF129D16C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A47FD2-F377-40A4-AE93-B55D8C91175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FB80ED70-41DB-4A6F-B25F-F613479DB6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CD8019A8-1EED-42C0-AAA5-DA105E449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A081FF5D-3EBB-4FB0-9C63-483E606D74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FCE7DC-6AD4-4FD3-9111-3F6EC6335BA7}" type="datetime2">
              <a:rPr lang="zh-CN" altLang="en-US" smtClean="0"/>
              <a:pPr/>
              <a:t>2021年3月2日</a:t>
            </a:fld>
            <a:endParaRPr lang="en-US" altLang="zh-CN"/>
          </a:p>
        </p:txBody>
      </p:sp>
      <p:sp>
        <p:nvSpPr>
          <p:cNvPr id="36867" name="Rectangle 7">
            <a:extLst>
              <a:ext uri="{FF2B5EF4-FFF2-40B4-BE49-F238E27FC236}">
                <a16:creationId xmlns:a16="http://schemas.microsoft.com/office/drawing/2014/main" id="{F5C42F71-C799-4260-8A32-51DB6BABF0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914A08-DE3B-4036-8D5B-6ADD177ED00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26E00683-D5C7-4C98-B4D2-6039F4BED5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ECA381C2-3DAB-4CAC-B8B2-D149E0EF2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309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>
            <a:extLst>
              <a:ext uri="{FF2B5EF4-FFF2-40B4-BE49-F238E27FC236}">
                <a16:creationId xmlns:a16="http://schemas.microsoft.com/office/drawing/2014/main" id="{D6FF78D8-E9F3-4BDF-BD3F-B3AA19456FC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2A8AA6-50B6-4902-A905-DABA21BF0DC2}" type="datetime2">
              <a:rPr lang="zh-CN" altLang="en-US" smtClean="0"/>
              <a:pPr/>
              <a:t>2021年3月2日</a:t>
            </a:fld>
            <a:endParaRPr lang="en-US" altLang="zh-CN"/>
          </a:p>
        </p:txBody>
      </p:sp>
      <p:sp>
        <p:nvSpPr>
          <p:cNvPr id="63491" name="Rectangle 7">
            <a:extLst>
              <a:ext uri="{FF2B5EF4-FFF2-40B4-BE49-F238E27FC236}">
                <a16:creationId xmlns:a16="http://schemas.microsoft.com/office/drawing/2014/main" id="{18267B81-4D79-406C-BF2B-D69C369EFD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BC27CD-8A35-488E-954D-0A583B961D2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1A389791-33A0-4BA9-9BAA-ADEBFFDF34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ED3969D5-A6AF-41AC-AA52-F50FE6D0F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>
            <a:extLst>
              <a:ext uri="{FF2B5EF4-FFF2-40B4-BE49-F238E27FC236}">
                <a16:creationId xmlns:a16="http://schemas.microsoft.com/office/drawing/2014/main" id="{36F4747F-51A1-4730-B7B0-DC6799F4FA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216D55-9497-4D84-8180-15B18E1FFEBB}" type="datetime2">
              <a:rPr lang="zh-CN" altLang="en-US" smtClean="0"/>
              <a:pPr/>
              <a:t>2021年3月2日</a:t>
            </a:fld>
            <a:endParaRPr lang="en-US" altLang="zh-CN"/>
          </a:p>
        </p:txBody>
      </p:sp>
      <p:sp>
        <p:nvSpPr>
          <p:cNvPr id="64515" name="Rectangle 7">
            <a:extLst>
              <a:ext uri="{FF2B5EF4-FFF2-40B4-BE49-F238E27FC236}">
                <a16:creationId xmlns:a16="http://schemas.microsoft.com/office/drawing/2014/main" id="{E00EBE79-EB00-43E2-A5B1-422AECC286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B80C72-A78F-4536-AAD7-467E9D4ACE77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D3EA5111-E2A0-4DA8-91DE-3670ED0D34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BBC25F79-48A2-4492-8459-056B7B46A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>
            <a:extLst>
              <a:ext uri="{FF2B5EF4-FFF2-40B4-BE49-F238E27FC236}">
                <a16:creationId xmlns:a16="http://schemas.microsoft.com/office/drawing/2014/main" id="{EB405B4A-CF88-4EAF-B7BA-6CFAA17FA4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2144C8-0186-4B99-8883-2FD111E8C4B0}" type="datetime2">
              <a:rPr lang="zh-CN" altLang="en-US" smtClean="0"/>
              <a:pPr/>
              <a:t>2021年3月2日</a:t>
            </a:fld>
            <a:endParaRPr lang="en-US" altLang="zh-CN"/>
          </a:p>
        </p:txBody>
      </p:sp>
      <p:sp>
        <p:nvSpPr>
          <p:cNvPr id="65539" name="Rectangle 7">
            <a:extLst>
              <a:ext uri="{FF2B5EF4-FFF2-40B4-BE49-F238E27FC236}">
                <a16:creationId xmlns:a16="http://schemas.microsoft.com/office/drawing/2014/main" id="{AC34A502-E4EE-484B-AD8E-76E6672F03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198D7C-BED5-4086-9065-49E96D558C21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62F73E16-1C2A-4D02-87F7-285FD86AA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EA397445-40FB-4729-BBC2-22B71E214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306DD25-DD7E-40FB-B15E-1B191B34391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7D568B78-EFAB-4FEC-9261-DDB87B3E32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GNOME</a:t>
            </a:r>
            <a:r>
              <a:rPr lang="zh-CN" altLang="en-US"/>
              <a:t>是一套纯粹自由的计算机软件，运行在操作系统上，提供图形</a:t>
            </a:r>
            <a:r>
              <a:rPr lang="zh-CN" altLang="en-US">
                <a:hlinkClick r:id="rId3"/>
              </a:rPr>
              <a:t>桌面环境</a:t>
            </a:r>
            <a:r>
              <a:rPr lang="zh-CN" altLang="en-US"/>
              <a:t>。</a:t>
            </a:r>
          </a:p>
          <a:p>
            <a:r>
              <a:rPr lang="en-US" altLang="zh-CN"/>
              <a:t>GNOME </a:t>
            </a:r>
            <a:r>
              <a:rPr lang="zh-CN" altLang="en-US"/>
              <a:t>包含了 </a:t>
            </a:r>
            <a:r>
              <a:rPr lang="en-US" altLang="zh-CN"/>
              <a:t>Panel (</a:t>
            </a:r>
            <a:r>
              <a:rPr lang="zh-CN" altLang="en-US"/>
              <a:t>用来启动此程式和显示目前的状态</a:t>
            </a:r>
            <a:r>
              <a:rPr lang="en-US" altLang="zh-CN"/>
              <a:t>)</a:t>
            </a:r>
            <a:r>
              <a:rPr lang="zh-CN" altLang="en-US"/>
              <a:t>、桌面 </a:t>
            </a:r>
            <a:r>
              <a:rPr lang="en-US" altLang="zh-CN"/>
              <a:t>(</a:t>
            </a:r>
            <a:r>
              <a:rPr lang="zh-CN" altLang="en-US"/>
              <a:t>应用程式和资料放置的地方</a:t>
            </a:r>
            <a:r>
              <a:rPr lang="en-US" altLang="zh-CN"/>
              <a:t>)</a:t>
            </a:r>
            <a:r>
              <a:rPr lang="zh-CN" altLang="en-US"/>
              <a:t>及一系列的标准桌面工具和应用程式，并且能让各个应用程式都能正常地运作。</a:t>
            </a:r>
          </a:p>
          <a:p>
            <a:r>
              <a:rPr lang="en-US" altLang="zh-CN"/>
              <a:t>GNOME</a:t>
            </a:r>
            <a:r>
              <a:rPr lang="zh-CN" altLang="en-US"/>
              <a:t>是类</a:t>
            </a:r>
            <a:r>
              <a:rPr lang="en-US" altLang="zh-CN"/>
              <a:t>Unix</a:t>
            </a:r>
            <a:r>
              <a:rPr lang="zh-CN" altLang="en-US"/>
              <a:t>操作系统上最常用的图形桌面环境。</a:t>
            </a:r>
          </a:p>
          <a:p>
            <a:endParaRPr lang="en-US" altLang="zh-CN"/>
          </a:p>
          <a:p>
            <a:r>
              <a:rPr lang="en-US" altLang="zh-CN"/>
              <a:t>Compiz Fusion</a:t>
            </a:r>
            <a:r>
              <a:rPr lang="zh-CN" altLang="en-US"/>
              <a:t>是两个著名的复合窗口</a:t>
            </a:r>
            <a:r>
              <a:rPr lang="en-US" altLang="zh-CN"/>
              <a:t>Beryl</a:t>
            </a:r>
            <a:r>
              <a:rPr lang="zh-CN" altLang="en-US"/>
              <a:t>和</a:t>
            </a:r>
            <a:r>
              <a:rPr lang="en-US" altLang="zh-CN"/>
              <a:t>Compiz Extras</a:t>
            </a:r>
            <a:r>
              <a:rPr lang="zh-CN" altLang="en-US"/>
              <a:t>管理器合并而成的。</a:t>
            </a:r>
            <a:r>
              <a:rPr lang="en-US" altLang="zh-CN"/>
              <a:t>Compiz Fusion</a:t>
            </a:r>
            <a:r>
              <a:rPr lang="zh-CN" altLang="en-US"/>
              <a:t>旨在提供一个易用的，而且充满使用的窗口环境，它使用</a:t>
            </a:r>
            <a:r>
              <a:rPr lang="zh-CN" altLang="en-US">
                <a:hlinkClick r:id="rId4"/>
              </a:rPr>
              <a:t>显卡</a:t>
            </a:r>
            <a:r>
              <a:rPr lang="zh-CN" altLang="en-US"/>
              <a:t>渲染每个窗口以及整个屏幕，以提供一些炫目的特效，速度以及可用性。</a:t>
            </a:r>
            <a:r>
              <a:rPr lang="en-US" altLang="zh-CN"/>
              <a:t>Compiz Fusion</a:t>
            </a:r>
            <a:r>
              <a:rPr lang="zh-CN" altLang="en-US"/>
              <a:t>的第一个开发人员发行片是</a:t>
            </a:r>
            <a:r>
              <a:rPr lang="en-US" altLang="zh-CN"/>
              <a:t>Compiz Fusion 0.5.2, </a:t>
            </a:r>
            <a:r>
              <a:rPr lang="zh-CN" altLang="en-US"/>
              <a:t>在</a:t>
            </a:r>
            <a:r>
              <a:rPr lang="en-US" altLang="zh-CN"/>
              <a:t>2007</a:t>
            </a:r>
            <a:r>
              <a:rPr lang="zh-CN" altLang="en-US"/>
              <a:t>年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13</a:t>
            </a:r>
            <a:r>
              <a:rPr lang="zh-CN" altLang="en-US"/>
              <a:t>日发行的，就在</a:t>
            </a:r>
            <a:r>
              <a:rPr lang="en-US" altLang="zh-CN"/>
              <a:t>Compiz 0.5.2</a:t>
            </a:r>
            <a:r>
              <a:rPr lang="zh-CN" altLang="en-US"/>
              <a:t>发行之后。</a:t>
            </a:r>
          </a:p>
          <a:p>
            <a:r>
              <a:rPr lang="en-US" altLang="zh-CN"/>
              <a:t>Compiz Fusion</a:t>
            </a:r>
            <a:r>
              <a:rPr lang="zh-CN" altLang="en-US"/>
              <a:t>是一个开源的软件工程，这意味着任何人都可以自由地使用，做出个人自己的贡献。</a:t>
            </a:r>
          </a:p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76896525-91AB-4AFE-B690-6A28697260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3E7023-A7D2-453B-B604-22ECBCC0F014}" type="slidenum">
              <a:rPr altLang="en-US" smtClean="0">
                <a:ea typeface="宋体" panose="02010600030101010101" pitchFamily="2" charset="-122"/>
              </a:rPr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00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>
            <a:extLst>
              <a:ext uri="{FF2B5EF4-FFF2-40B4-BE49-F238E27FC236}">
                <a16:creationId xmlns:a16="http://schemas.microsoft.com/office/drawing/2014/main" id="{FE027E3A-E384-4292-BFEA-558B4FBF6F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471088-5379-44E4-A535-8A003AEDF3E4}" type="datetime2">
              <a:rPr lang="zh-CN" altLang="en-US"/>
              <a:pPr/>
              <a:t>2021年3月2日</a:t>
            </a:fld>
            <a:endParaRPr lang="en-US" altLang="zh-CN"/>
          </a:p>
        </p:txBody>
      </p:sp>
      <p:sp>
        <p:nvSpPr>
          <p:cNvPr id="53251" name="Rectangle 7">
            <a:extLst>
              <a:ext uri="{FF2B5EF4-FFF2-40B4-BE49-F238E27FC236}">
                <a16:creationId xmlns:a16="http://schemas.microsoft.com/office/drawing/2014/main" id="{C6BEF4A6-1EFE-4DA3-8DA3-17F2741B14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03CBF7-C565-429D-91D4-86BF9ED19F22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4EA47993-DB12-482E-974C-574934D404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4181E3FA-0D42-4059-92F0-B72CFFDFD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>
            <a:extLst>
              <a:ext uri="{FF2B5EF4-FFF2-40B4-BE49-F238E27FC236}">
                <a16:creationId xmlns:a16="http://schemas.microsoft.com/office/drawing/2014/main" id="{9029B559-596D-4BEF-B8F8-9ED18596968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D7B22A-187F-4E77-8024-F651F9DE1CE5}" type="datetime2">
              <a:rPr lang="zh-CN" altLang="en-US"/>
              <a:pPr/>
              <a:t>2021年3月2日</a:t>
            </a:fld>
            <a:endParaRPr lang="en-US" altLang="zh-CN"/>
          </a:p>
        </p:txBody>
      </p:sp>
      <p:sp>
        <p:nvSpPr>
          <p:cNvPr id="54275" name="Rectangle 7">
            <a:extLst>
              <a:ext uri="{FF2B5EF4-FFF2-40B4-BE49-F238E27FC236}">
                <a16:creationId xmlns:a16="http://schemas.microsoft.com/office/drawing/2014/main" id="{8A45F490-49D0-4EF6-87D8-F3E62477E2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1E9F48-C8A9-4DA0-932E-8F354E5547F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A6679C3E-5554-4EF1-AE50-9321852461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76D9F291-2554-4D54-8BE3-8AED2CD2B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>
            <a:extLst>
              <a:ext uri="{FF2B5EF4-FFF2-40B4-BE49-F238E27FC236}">
                <a16:creationId xmlns:a16="http://schemas.microsoft.com/office/drawing/2014/main" id="{C88BFBB4-E5FC-4A25-8821-2CD30B6EAC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B6B4B7-4891-4755-B026-FF57BB45CCC3}" type="datetime2">
              <a:rPr lang="zh-CN" altLang="en-US"/>
              <a:pPr/>
              <a:t>2021年3月2日</a:t>
            </a:fld>
            <a:endParaRPr lang="en-US" altLang="zh-CN"/>
          </a:p>
        </p:txBody>
      </p:sp>
      <p:sp>
        <p:nvSpPr>
          <p:cNvPr id="55299" name="Rectangle 7">
            <a:extLst>
              <a:ext uri="{FF2B5EF4-FFF2-40B4-BE49-F238E27FC236}">
                <a16:creationId xmlns:a16="http://schemas.microsoft.com/office/drawing/2014/main" id="{DE696042-CA22-4854-AC5F-AD106A7B4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BD9A6D-B47D-4F76-8E21-38D696A58D0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E93F31CD-D0A8-4B01-9D74-F52474EA96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3EB106E9-511D-4D86-B790-59386A883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>
            <a:extLst>
              <a:ext uri="{FF2B5EF4-FFF2-40B4-BE49-F238E27FC236}">
                <a16:creationId xmlns:a16="http://schemas.microsoft.com/office/drawing/2014/main" id="{887A5B2D-127B-4762-A565-8B618BDDA1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A54BB2-FB0D-4225-AC39-038187848DF7}" type="datetime2">
              <a:rPr lang="zh-CN" altLang="en-US"/>
              <a:pPr/>
              <a:t>2021年3月2日</a:t>
            </a:fld>
            <a:endParaRPr lang="en-US" altLang="zh-CN"/>
          </a:p>
        </p:txBody>
      </p:sp>
      <p:sp>
        <p:nvSpPr>
          <p:cNvPr id="56323" name="Rectangle 7">
            <a:extLst>
              <a:ext uri="{FF2B5EF4-FFF2-40B4-BE49-F238E27FC236}">
                <a16:creationId xmlns:a16="http://schemas.microsoft.com/office/drawing/2014/main" id="{C563DF3C-7BBF-489A-BD44-1B3EF5BC7D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B32F5D-07D8-43D4-9367-BAC8DF4BCB2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6D0A7F69-FC9A-45C8-AA74-D04CBF7BC6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28893FDE-36EB-4A49-9CA1-09672A272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>
            <a:extLst>
              <a:ext uri="{FF2B5EF4-FFF2-40B4-BE49-F238E27FC236}">
                <a16:creationId xmlns:a16="http://schemas.microsoft.com/office/drawing/2014/main" id="{E8CB83F7-D120-4A8F-BEDF-7404B4B3D7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AF5757-321E-421F-AE3B-ADCE4FCE8F0E}" type="datetime2">
              <a:rPr lang="zh-CN" altLang="en-US"/>
              <a:pPr/>
              <a:t>2021年3月2日</a:t>
            </a:fld>
            <a:endParaRPr lang="en-US" altLang="zh-CN"/>
          </a:p>
        </p:txBody>
      </p:sp>
      <p:sp>
        <p:nvSpPr>
          <p:cNvPr id="57347" name="Rectangle 7">
            <a:extLst>
              <a:ext uri="{FF2B5EF4-FFF2-40B4-BE49-F238E27FC236}">
                <a16:creationId xmlns:a16="http://schemas.microsoft.com/office/drawing/2014/main" id="{1DAE97EC-6AD3-42F9-9C9E-E9E4213E0F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526F4F-7101-4087-A635-87838C7F89C8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DFC20E9A-B69F-4CD0-8C2D-8B77CB1F7E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43A2F1DF-525F-49F4-84C1-77DCED1D9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>
            <a:extLst>
              <a:ext uri="{FF2B5EF4-FFF2-40B4-BE49-F238E27FC236}">
                <a16:creationId xmlns:a16="http://schemas.microsoft.com/office/drawing/2014/main" id="{AC788C55-EA67-4E30-BB73-744A67CD90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08868E-9855-4D58-A512-1B609249D93C}" type="datetime2">
              <a:rPr lang="zh-CN" altLang="en-US"/>
              <a:pPr/>
              <a:t>2021年3月2日</a:t>
            </a:fld>
            <a:endParaRPr lang="en-US" altLang="zh-CN"/>
          </a:p>
        </p:txBody>
      </p:sp>
      <p:sp>
        <p:nvSpPr>
          <p:cNvPr id="58371" name="Rectangle 7">
            <a:extLst>
              <a:ext uri="{FF2B5EF4-FFF2-40B4-BE49-F238E27FC236}">
                <a16:creationId xmlns:a16="http://schemas.microsoft.com/office/drawing/2014/main" id="{7F2B9ADC-512F-4D45-B282-C6CBE5CFE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CC07E6-FF29-4018-8716-B532A6FB6E63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B13FB9FB-7BDE-41F5-8FB7-8235D94C2A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BF9135D5-21DA-49D5-9130-B746A2C39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D707D81D-FA3F-4063-87DC-DD7C5C8912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11CD3F-C7EA-475A-B296-923EDAE8478E}" type="datetime2">
              <a:rPr lang="zh-CN" altLang="en-US" smtClean="0"/>
              <a:pPr/>
              <a:t>2021年3月2日</a:t>
            </a:fld>
            <a:endParaRPr lang="en-US" altLang="zh-CN"/>
          </a:p>
        </p:txBody>
      </p:sp>
      <p:sp>
        <p:nvSpPr>
          <p:cNvPr id="37891" name="Rectangle 7">
            <a:extLst>
              <a:ext uri="{FF2B5EF4-FFF2-40B4-BE49-F238E27FC236}">
                <a16:creationId xmlns:a16="http://schemas.microsoft.com/office/drawing/2014/main" id="{45CD68B9-5FD2-41CB-BA08-179DC543A2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F1CBC22-4420-4F7D-9E66-D9CE811B27E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1DB705A9-4097-45C0-B823-B45B0534F1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2559ADCA-203F-47F4-A602-AD20A1224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95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>
            <a:extLst>
              <a:ext uri="{FF2B5EF4-FFF2-40B4-BE49-F238E27FC236}">
                <a16:creationId xmlns:a16="http://schemas.microsoft.com/office/drawing/2014/main" id="{D8283E5A-3DD7-46CF-8ACA-228724C8FF6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B333FF-AA0F-4625-B2ED-1234EB419B46}" type="datetime2">
              <a:rPr lang="zh-CN" altLang="en-US"/>
              <a:pPr/>
              <a:t>2021年3月2日</a:t>
            </a:fld>
            <a:endParaRPr lang="en-US" altLang="zh-CN"/>
          </a:p>
        </p:txBody>
      </p:sp>
      <p:sp>
        <p:nvSpPr>
          <p:cNvPr id="60419" name="Rectangle 7">
            <a:extLst>
              <a:ext uri="{FF2B5EF4-FFF2-40B4-BE49-F238E27FC236}">
                <a16:creationId xmlns:a16="http://schemas.microsoft.com/office/drawing/2014/main" id="{86B5F120-C11A-4E36-A636-C784C92BDD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F33E72-1112-490D-9EC4-CECBBA277F12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602BCCEC-920C-426E-9198-F13190A9BF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F5310AA4-8789-47C0-A396-6F40FA5C1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>
            <a:extLst>
              <a:ext uri="{FF2B5EF4-FFF2-40B4-BE49-F238E27FC236}">
                <a16:creationId xmlns:a16="http://schemas.microsoft.com/office/drawing/2014/main" id="{C12D6464-B2D1-4068-8643-2D214AAC2C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5A91E0-487A-4DAF-B8A3-04B209EF648B}" type="datetime2">
              <a:rPr lang="zh-CN" altLang="en-US"/>
              <a:pPr/>
              <a:t>2021年3月2日</a:t>
            </a:fld>
            <a:endParaRPr lang="en-US" altLang="zh-CN"/>
          </a:p>
        </p:txBody>
      </p:sp>
      <p:sp>
        <p:nvSpPr>
          <p:cNvPr id="61443" name="Rectangle 7">
            <a:extLst>
              <a:ext uri="{FF2B5EF4-FFF2-40B4-BE49-F238E27FC236}">
                <a16:creationId xmlns:a16="http://schemas.microsoft.com/office/drawing/2014/main" id="{CA46DCF9-857E-408E-B2C3-41F366C89E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5F11F2-A942-422D-ADA9-286A4F83701A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B40D4BC8-08A9-45DD-9573-79F01AAF5F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5C95A907-14F0-4A3A-9263-CC9EB6EAF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id="{3AB11D73-FB94-443E-B02A-0FF61C17725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EE11DD-AA93-4296-8ECF-6736F0A75667}" type="datetime2">
              <a:rPr lang="zh-CN" altLang="en-US"/>
              <a:pPr/>
              <a:t>2021年3月2日</a:t>
            </a:fld>
            <a:endParaRPr lang="en-US" altLang="zh-CN"/>
          </a:p>
        </p:txBody>
      </p:sp>
      <p:sp>
        <p:nvSpPr>
          <p:cNvPr id="62467" name="Rectangle 7">
            <a:extLst>
              <a:ext uri="{FF2B5EF4-FFF2-40B4-BE49-F238E27FC236}">
                <a16:creationId xmlns:a16="http://schemas.microsoft.com/office/drawing/2014/main" id="{3E9F2478-C4A8-49B7-8B55-534020D956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97ACFB-7445-4677-8B7B-7CAB73CE61E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B0158805-9914-4418-A244-C6ECBCF4B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863922EA-D133-4183-9327-3C69F0C6B3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>
            <a:extLst>
              <a:ext uri="{FF2B5EF4-FFF2-40B4-BE49-F238E27FC236}">
                <a16:creationId xmlns:a16="http://schemas.microsoft.com/office/drawing/2014/main" id="{9C1930DB-2CD4-44F9-82D3-9F0805F3BD1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C51A74-FE10-4715-BAA8-985EABBB6E3D}" type="datetime2">
              <a:rPr lang="zh-CN" altLang="en-US"/>
              <a:pPr/>
              <a:t>2021年3月2日</a:t>
            </a:fld>
            <a:endParaRPr lang="en-US" altLang="zh-CN"/>
          </a:p>
        </p:txBody>
      </p:sp>
      <p:sp>
        <p:nvSpPr>
          <p:cNvPr id="63491" name="Rectangle 7">
            <a:extLst>
              <a:ext uri="{FF2B5EF4-FFF2-40B4-BE49-F238E27FC236}">
                <a16:creationId xmlns:a16="http://schemas.microsoft.com/office/drawing/2014/main" id="{D59398AF-E266-4A7A-933D-016E727AA0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30F95E-70AD-4D6F-981F-B316836D69CA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26F83835-CE80-4253-8D64-557CDEB604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6ED1DF7A-AE84-4F4D-A42D-FBD1BD126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>
                <a:latin typeface="Arial" panose="020B0604020202020204" pitchFamily="34" charset="0"/>
              </a:rPr>
              <a:t>热迁移（</a:t>
            </a:r>
            <a:r>
              <a:rPr lang="en-US" altLang="zh-CN">
                <a:latin typeface="Arial" panose="020B0604020202020204" pitchFamily="34" charset="0"/>
              </a:rPr>
              <a:t>Live Migration</a:t>
            </a:r>
            <a:r>
              <a:rPr lang="zh-CN" altLang="en-US">
                <a:latin typeface="Arial" panose="020B0604020202020204" pitchFamily="34" charset="0"/>
              </a:rPr>
              <a:t>，又叫动态迁移、实时迁移），即虚拟机保存</a:t>
            </a:r>
            <a:r>
              <a:rPr lang="en-US" altLang="zh-CN">
                <a:latin typeface="Arial" panose="020B0604020202020204" pitchFamily="34" charset="0"/>
              </a:rPr>
              <a:t>/</a:t>
            </a:r>
            <a:r>
              <a:rPr lang="zh-CN" altLang="en-US">
                <a:latin typeface="Arial" panose="020B0604020202020204" pitchFamily="34" charset="0"/>
              </a:rPr>
              <a:t>恢复</a:t>
            </a:r>
            <a:r>
              <a:rPr lang="en-US" altLang="zh-CN">
                <a:latin typeface="Arial" panose="020B0604020202020204" pitchFamily="34" charset="0"/>
              </a:rPr>
              <a:t>(Save/Restore)</a:t>
            </a:r>
            <a:r>
              <a:rPr lang="zh-CN" altLang="en-US">
                <a:latin typeface="Arial" panose="020B0604020202020204" pitchFamily="34" charset="0"/>
              </a:rPr>
              <a:t>：将整个虚拟机的运行状态完整保存下来，同时可以快速的恢复到原有硬件平台甚至是不同硬件平台上。恢复以后，虚拟机仍旧平滑运行，用户不会察觉到任何差异。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9DC8F335-CE23-41EC-99E3-2A5F12B210C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0F27FCC3-BC2A-45C3-A647-A968C7AFA5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挂载点实际上就是</a:t>
            </a:r>
            <a:r>
              <a:rPr lang="en-US" altLang="zh-CN"/>
              <a:t>linux</a:t>
            </a:r>
            <a:r>
              <a:rPr lang="zh-CN" altLang="en-US"/>
              <a:t>中的</a:t>
            </a:r>
            <a:r>
              <a:rPr lang="zh-CN" altLang="en-US">
                <a:hlinkClick r:id="rId3"/>
              </a:rPr>
              <a:t>磁盘文件系统</a:t>
            </a:r>
            <a:r>
              <a:rPr lang="zh-CN" altLang="en-US"/>
              <a:t>的入口目录，类似于</a:t>
            </a:r>
            <a:r>
              <a:rPr lang="en-US" altLang="zh-CN"/>
              <a:t>windows</a:t>
            </a:r>
            <a:r>
              <a:rPr lang="zh-CN" altLang="en-US"/>
              <a:t>中的用来访问不同分区的</a:t>
            </a:r>
            <a:r>
              <a:rPr lang="en-US" altLang="zh-CN"/>
              <a:t>C:</a:t>
            </a:r>
            <a:r>
              <a:rPr lang="zh-CN" altLang="en-US"/>
              <a:t>、</a:t>
            </a:r>
            <a:r>
              <a:rPr lang="en-US" altLang="zh-CN"/>
              <a:t>D:</a:t>
            </a:r>
            <a:r>
              <a:rPr lang="zh-CN" altLang="en-US"/>
              <a:t>、</a:t>
            </a:r>
            <a:r>
              <a:rPr lang="en-US" altLang="zh-CN"/>
              <a:t>E:</a:t>
            </a:r>
            <a:r>
              <a:rPr lang="zh-CN" altLang="en-US"/>
              <a:t>等</a:t>
            </a:r>
            <a:r>
              <a:rPr lang="zh-CN" altLang="en-US">
                <a:hlinkClick r:id="rId4"/>
              </a:rPr>
              <a:t>盘符</a:t>
            </a:r>
            <a:r>
              <a:rPr lang="zh-CN" altLang="en-US"/>
              <a:t>。其实</a:t>
            </a:r>
            <a:r>
              <a:rPr lang="en-US" altLang="zh-CN"/>
              <a:t>winxp</a:t>
            </a:r>
            <a:r>
              <a:rPr lang="zh-CN" altLang="en-US"/>
              <a:t>也支持将一个磁盘分区挂在一个文件夹下面，只是我们</a:t>
            </a:r>
            <a:r>
              <a:rPr lang="en-US" altLang="zh-CN"/>
              <a:t>C:</a:t>
            </a:r>
            <a:r>
              <a:rPr lang="zh-CN" altLang="en-US"/>
              <a:t>、</a:t>
            </a:r>
            <a:r>
              <a:rPr lang="en-US" altLang="zh-CN"/>
              <a:t>D:</a:t>
            </a:r>
            <a:r>
              <a:rPr lang="zh-CN" altLang="en-US"/>
              <a:t>这样的盘符操作用惯了，一般没有将分区挂到文件夹。</a:t>
            </a: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C0FBBE95-E0B9-45D3-9D99-56ED1076C8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83EC19-B394-4E9E-9B7B-0250F420AF63}" type="slidenum">
              <a:rPr altLang="en-US" smtClean="0">
                <a:ea typeface="宋体" panose="02010600030101010101" pitchFamily="2" charset="-122"/>
              </a:rPr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D7337A2F-87BC-4E94-A18F-54288E07F4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5C0EFA-FC0F-433E-A260-0ABE3F701931}" type="datetime2">
              <a:rPr lang="zh-CN" altLang="en-US" smtClean="0"/>
              <a:pPr/>
              <a:t>2021年3月2日</a:t>
            </a:fld>
            <a:endParaRPr lang="en-US" altLang="zh-CN"/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5CDEBE90-FC50-4564-AC66-6365A03672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99FDCB-6B28-48C6-BBDF-B1031B5B89F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863A3EBF-C132-4C13-ADB8-7FEF09529F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5F9A5A36-E66D-42D1-A493-B6F61D142F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60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6C663F23-7BCE-4088-BB4C-D95DED0517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8CB057-0E3E-487B-9682-2B20410495AB}" type="datetime2">
              <a:rPr lang="zh-CN" altLang="en-US" smtClean="0"/>
              <a:pPr/>
              <a:t>2021年3月2日</a:t>
            </a:fld>
            <a:endParaRPr lang="en-US" altLang="zh-CN"/>
          </a:p>
        </p:txBody>
      </p:sp>
      <p:sp>
        <p:nvSpPr>
          <p:cNvPr id="39939" name="Rectangle 7">
            <a:extLst>
              <a:ext uri="{FF2B5EF4-FFF2-40B4-BE49-F238E27FC236}">
                <a16:creationId xmlns:a16="http://schemas.microsoft.com/office/drawing/2014/main" id="{2964EC65-6A48-462A-A78D-3A08E5EC92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E8569C-30C0-4BFA-B39D-F6342D613D4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26230E3F-E8E8-486B-9D1F-6EF38FCF7E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844D610C-B99F-412E-8C0B-31EB0861F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48294775-066F-40A8-84E8-3EB1FD1A491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E904A41-5B4A-4EA7-9A79-AD8BF4F9B5FE}" type="datetime2">
              <a:rPr lang="zh-CN" altLang="en-US" smtClean="0"/>
              <a:pPr/>
              <a:t>2021年3月2日</a:t>
            </a:fld>
            <a:endParaRPr lang="en-US" altLang="zh-CN"/>
          </a:p>
        </p:txBody>
      </p:sp>
      <p:sp>
        <p:nvSpPr>
          <p:cNvPr id="40963" name="Rectangle 7">
            <a:extLst>
              <a:ext uri="{FF2B5EF4-FFF2-40B4-BE49-F238E27FC236}">
                <a16:creationId xmlns:a16="http://schemas.microsoft.com/office/drawing/2014/main" id="{A40628E8-3047-4FA6-84E7-FF47D216FB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FFBCAA-831F-4607-BF82-B34035E5A08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DCBF9C4F-A29C-4182-8B43-1DBF217900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1D3549BF-0335-4AE0-A784-BBE492EEA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05416C-0448-40D0-A1A2-70F389E0CDB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35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D1A75E66-5A54-404E-98DD-DB272980ADB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5861BF-E2FE-4995-ADD6-5FD500D41900}" type="datetime2">
              <a:rPr lang="zh-CN" altLang="en-US" smtClean="0"/>
              <a:pPr/>
              <a:t>2021年3月2日</a:t>
            </a:fld>
            <a:endParaRPr lang="en-US" altLang="zh-CN"/>
          </a:p>
        </p:txBody>
      </p:sp>
      <p:sp>
        <p:nvSpPr>
          <p:cNvPr id="41987" name="Rectangle 7">
            <a:extLst>
              <a:ext uri="{FF2B5EF4-FFF2-40B4-BE49-F238E27FC236}">
                <a16:creationId xmlns:a16="http://schemas.microsoft.com/office/drawing/2014/main" id="{1A3DDD70-4BF0-46DA-B42A-78CF16FAA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467456-70EC-4F81-9651-0236A257BFB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286E728E-1E77-4510-BA5B-DA2F08E36F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DC636C21-3AE0-4EA8-9E34-61B4460DD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AFD92A5F-F05A-46A3-9694-CDBF8BFAA0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9B81E8-78D0-4B2A-8FEB-B8CE4F3D0819}" type="datetime2">
              <a:rPr lang="zh-CN" altLang="en-US" smtClean="0"/>
              <a:pPr/>
              <a:t>2021年3月2日</a:t>
            </a:fld>
            <a:endParaRPr lang="en-US" altLang="zh-CN"/>
          </a:p>
        </p:txBody>
      </p:sp>
      <p:sp>
        <p:nvSpPr>
          <p:cNvPr id="43011" name="Rectangle 7">
            <a:extLst>
              <a:ext uri="{FF2B5EF4-FFF2-40B4-BE49-F238E27FC236}">
                <a16:creationId xmlns:a16="http://schemas.microsoft.com/office/drawing/2014/main" id="{94FC6A3A-3A30-4FF3-A804-26DA05E65B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4BBD3B-836C-4A15-96B6-AEA47856F17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40A21871-0B94-4017-8FA1-E84EA9BC2D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70DE62C2-1729-4A47-AC3D-CE9EBDEC2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>
            <a:extLst>
              <a:ext uri="{FF2B5EF4-FFF2-40B4-BE49-F238E27FC236}">
                <a16:creationId xmlns:a16="http://schemas.microsoft.com/office/drawing/2014/main" id="{02154208-E97A-4708-8232-501DF2783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04800"/>
            <a:ext cx="3427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i="1">
                <a:solidFill>
                  <a:schemeClr val="accent2"/>
                </a:solidFill>
                <a:ea typeface="宋体" panose="02010600030101010101" pitchFamily="2" charset="-122"/>
              </a:rPr>
              <a:t>Ubuntu Linux</a:t>
            </a:r>
            <a:r>
              <a:rPr lang="zh-CN" altLang="zh-CN" sz="1600" i="1">
                <a:solidFill>
                  <a:schemeClr val="accent2"/>
                </a:solidFill>
                <a:ea typeface="宋体" panose="02010600030101010101" pitchFamily="2" charset="-122"/>
              </a:rPr>
              <a:t>操作系统实用教程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477838" y="2481263"/>
            <a:ext cx="46482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8153400" cy="762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2448BA-316E-4E76-A39A-E13A46DF54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A35B77-46F4-4C45-AF4E-A8F4892489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867400" y="6477000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F4D2FD-BD49-4E52-9F0F-48B2FD66E6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290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29820DC-95F4-4315-A085-998442EF75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03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97D146-5A9D-45EE-8FF9-D9FECC315C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779B7A-1AAE-41FC-9751-F828E7B2F6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LOGO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A33F8C-487E-43CC-8A26-8C9257FC8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E9F0-6E11-4B3F-8023-4D218CE6D3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42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533400"/>
            <a:ext cx="1981200" cy="5791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33400"/>
            <a:ext cx="5791200" cy="5791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81A1E9-13B2-4A4C-995A-1A1C323A75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29D311-A4BB-43C8-9188-0E2D8DE3EB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LOGO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B1499D-DE58-4C7E-AEB7-AE131FFC1D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681B4-9CE7-4C0F-A074-0C0BBC421A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316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924800" cy="563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48600" cy="46482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D500BA-5FFC-48E9-958A-CEDAF34274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1D8B8B-30F5-42DC-90F3-FDF2A06739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LOGO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C66BC8-FBF9-4836-B48E-B28E7E22DF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70563-64A6-4400-8BB5-D580CD389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60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BFA3C5-7CB2-4E57-9A78-F68684CA53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186632-0606-4DD2-A214-F9584A8E81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LOGO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959719-6ED4-43BC-8741-C372156D17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8C793-0492-4FDA-AFAC-D2A57A42E1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9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02BD92-0656-4B5C-9FC0-0DDF76E9BA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23E101-4FD0-4608-8E46-54B4E321BA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LOGO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E3AA05-E666-49C3-BE10-6A2A9F6FFE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5033E-5592-4470-8F01-74F9F46AC0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22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481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8481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B2597-0188-4F58-933E-ECDF7A172C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D3A80B-29C9-4353-9CD2-6E4996C438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28C265-96F4-4C74-BE8F-A5CD4B6DCD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EE0ED-330D-4910-A8AB-B40C6B2199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35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B6081B7-6EB8-47DB-99C2-B9836EEBA0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2CBFCB6-7A53-4CFA-8269-A444B41E14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LOGO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E0C4041-5E5D-4D81-82E6-363628B9EF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AE525-D39C-4E92-83B6-2E6245B96E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6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322F44C-21C4-4773-82D6-7280B4726C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5D8EB7-A2AA-4901-BD8F-76D2E43564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LOGO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1F4C866-A5B1-486E-8F4A-866B9C4E37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2660E-015A-4DF6-B120-98930EF597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38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83376BE-6EEF-47DD-AF09-F3E9BE844D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C94A9C-DBB4-4B58-BBFC-004B50109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LOGO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89DD7F3-75B2-4C60-8749-4B6779F12A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49667-D775-4BF1-8B9C-08F6740769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29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C267E0-3921-41DD-9F0E-D3B33A972C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BE9ACD-5C15-4896-8C93-1F5DA241A7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0BBF75-B9CE-45B9-A333-BCF9D3E7CD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9C596-98C1-44D8-B9A0-F588B1A89B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19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C5E65-0F63-486A-BC5C-7686522E79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7BA-500A-49E2-9E18-241F67885A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ED042-E71F-43FF-8091-EF5A5AEB72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EA867-2856-4FC9-A1C6-ED71C7EF44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67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29F00FAA-E5AC-4928-8DED-830D0D6082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676400"/>
            <a:ext cx="7848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D7C895C-4732-4E0D-966B-42A881283BC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85800" y="6486525"/>
            <a:ext cx="1828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71B9220-2367-483E-9F3D-BAC2867DB9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 b="1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ko-KR"/>
              <a:t>LOGO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ED47FFC-A01C-4EA6-A728-044079E7D5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756025" y="6475413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 noProof="1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C12818-0B94-4CC9-AE67-B092D9108B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0CE2DA9-CB74-4E09-B348-DED9F640BC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533400"/>
            <a:ext cx="79248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1" name="Text Box 14">
            <a:extLst>
              <a:ext uri="{FF2B5EF4-FFF2-40B4-BE49-F238E27FC236}">
                <a16:creationId xmlns:a16="http://schemas.microsoft.com/office/drawing/2014/main" id="{E4946457-B980-4CC3-82F6-9D8A401D0C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8613" y="87313"/>
            <a:ext cx="34274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i="1">
                <a:solidFill>
                  <a:schemeClr val="accent2"/>
                </a:solidFill>
                <a:ea typeface="宋体" panose="02010600030101010101" pitchFamily="2" charset="-122"/>
              </a:rPr>
              <a:t>Ubuntu Linux</a:t>
            </a:r>
            <a:r>
              <a:rPr lang="zh-CN" altLang="zh-CN" sz="1600" i="1">
                <a:solidFill>
                  <a:schemeClr val="accent2"/>
                </a:solidFill>
                <a:ea typeface="宋体" panose="02010600030101010101" pitchFamily="2" charset="-122"/>
              </a:rPr>
              <a:t>操作系统实用教程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3D150F9-A821-44F4-B582-404786AB61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42156" y="2495550"/>
            <a:ext cx="8174038" cy="18669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sz="4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8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sz="4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系统与应用</a:t>
            </a:r>
            <a:br>
              <a:rPr lang="zh-CN" altLang="en-US" sz="4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endParaRPr lang="zh-CN" altLang="en-US" sz="4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A03A11B2-99B1-43DB-A4A3-EAB20D75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5229200"/>
            <a:ext cx="3559175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郭中华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147750927@qq.com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84EE160-16FD-43A5-93A3-B0742E9BEBB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67544" y="476672"/>
            <a:ext cx="8540750" cy="706437"/>
          </a:xfrm>
        </p:spPr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作业要求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B39A0D9-8B30-4DFF-8BF3-E3F3FBB38F5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181100" y="2060848"/>
            <a:ext cx="6781800" cy="2192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作业一律要求用</a:t>
            </a:r>
            <a:r>
              <a:rPr lang="en-US" altLang="zh-CN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A4</a:t>
            </a:r>
            <a:r>
              <a:rPr lang="zh-CN" altLang="en-US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大小的纸来做练习</a:t>
            </a:r>
          </a:p>
          <a:p>
            <a:pPr>
              <a:lnSpc>
                <a:spcPct val="150000"/>
              </a:lnSpc>
            </a:pPr>
            <a:r>
              <a:rPr lang="zh-CN" altLang="en-US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每次练习，题头要有：学号</a:t>
            </a:r>
            <a:r>
              <a:rPr lang="en-US" altLang="zh-CN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94C63298-4482-4ECA-ACB2-8237F6EC9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课程大纲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3037D433-5DDC-4114-8CB8-A201E49BBF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2492896"/>
            <a:ext cx="7848600" cy="3240360"/>
          </a:xfrm>
        </p:spPr>
        <p:txBody>
          <a:bodyPr/>
          <a:lstStyle/>
          <a:p>
            <a:r>
              <a:rPr lang="zh-CN" altLang="en-US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见教学大纲</a:t>
            </a: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02149732-3D5A-4B0D-9F8D-B6175ADA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" y="6486525"/>
            <a:ext cx="1828800" cy="228600"/>
          </a:xfrm>
          <a:noFill/>
        </p:spPr>
        <p:txBody>
          <a:bodyPr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FontTx/>
              <a:buNone/>
            </a:pPr>
            <a:fld id="{A5C56D1E-07C4-4024-8117-43B5CD69738C}" type="slidenum">
              <a:rPr lang="zh-TW" altLang="en-US" smtClean="0">
                <a:solidFill>
                  <a:schemeClr val="tx2"/>
                </a:solidFill>
              </a:rPr>
              <a:pPr algn="l">
                <a:buFontTx/>
                <a:buNone/>
              </a:pPr>
              <a:t>11</a:t>
            </a:fld>
            <a:endParaRPr lang="en-US" altLang="zh-TW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>
            <a:extLst>
              <a:ext uri="{FF2B5EF4-FFF2-40B4-BE49-F238E27FC236}">
                <a16:creationId xmlns:a16="http://schemas.microsoft.com/office/drawing/2014/main" id="{CC0F1825-BA7F-4886-B0AC-39AE551B19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CD2D70-4726-4B50-9CD8-614A6FF0033A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9219" name="灯片编号占位符 5">
            <a:extLst>
              <a:ext uri="{FF2B5EF4-FFF2-40B4-BE49-F238E27FC236}">
                <a16:creationId xmlns:a16="http://schemas.microsoft.com/office/drawing/2014/main" id="{0E4C9DBF-A86D-4897-B681-8F6C838A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3D020D-6479-4496-93CC-F18B1E91968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08F2C8AE-8246-4BC6-A5D9-6C1A43037F1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微软雅黑" panose="020B0503020204020204" pitchFamily="34" charset="-122"/>
              </a:rPr>
              <a:t>什么是</a:t>
            </a:r>
            <a:r>
              <a:rPr lang="en-US" altLang="zh-CN" b="1" dirty="0">
                <a:ea typeface="微软雅黑" panose="020B0503020204020204" pitchFamily="34" charset="-122"/>
              </a:rPr>
              <a:t>Linux</a:t>
            </a:r>
            <a:r>
              <a:rPr lang="zh-CN" altLang="en-US" b="1" dirty="0">
                <a:ea typeface="微软雅黑" panose="020B0503020204020204" pitchFamily="34" charset="-122"/>
              </a:rPr>
              <a:t>操作系统？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343ED039-58A2-4E7E-92B3-875320E567F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752600"/>
            <a:ext cx="8540750" cy="2540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</a:t>
            </a:r>
            <a:endParaRPr lang="en-US" altLang="zh-CN"/>
          </a:p>
        </p:txBody>
      </p:sp>
      <p:sp>
        <p:nvSpPr>
          <p:cNvPr id="320516" name="Rectangle 4">
            <a:extLst>
              <a:ext uri="{FF2B5EF4-FFF2-40B4-BE49-F238E27FC236}">
                <a16:creationId xmlns:a16="http://schemas.microsoft.com/office/drawing/2014/main" id="{E2E6CB32-8A0F-458A-820A-BAC092AB1192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03250" y="1412875"/>
            <a:ext cx="8540750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操作系统是计算机系统中的一个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系统软件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程序模块的集合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它们能以尽量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有效、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的方式组织和管理计算机的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软硬件资源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合理的组织计算机的工作流程，控制程序的执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行并向用户提供各种服务功能，使得用户能够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灵活、方便、有效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的使用计算机，使整个计算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机系统能高效、顺畅地运行。</a:t>
            </a:r>
          </a:p>
        </p:txBody>
      </p:sp>
      <p:sp>
        <p:nvSpPr>
          <p:cNvPr id="320518" name="Rectangle 6">
            <a:extLst>
              <a:ext uri="{FF2B5EF4-FFF2-40B4-BE49-F238E27FC236}">
                <a16:creationId xmlns:a16="http://schemas.microsoft.com/office/drawing/2014/main" id="{558C274D-44A6-45AF-8496-401C5E8D9EF1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03250" y="4914900"/>
            <a:ext cx="8540750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是一种操作系统，可以安装在包括服务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器、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、手机、打印机等各类设备中。</a:t>
            </a:r>
          </a:p>
        </p:txBody>
      </p:sp>
    </p:spTree>
    <p:custDataLst>
      <p:tags r:id="rId1"/>
    </p:custDataLst>
  </p:cSld>
  <p:clrMapOvr>
    <a:masterClrMapping/>
  </p:clrMapOvr>
  <p:transition spd="slow" advTm="37843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0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0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0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0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0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0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0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0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0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0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0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0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0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0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0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0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>
            <a:extLst>
              <a:ext uri="{FF2B5EF4-FFF2-40B4-BE49-F238E27FC236}">
                <a16:creationId xmlns:a16="http://schemas.microsoft.com/office/drawing/2014/main" id="{6306BC2E-9233-456F-BCA0-F3B2403AF8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2FB294-5E60-44B0-84F2-DB4AFE079921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10243" name="灯片编号占位符 5">
            <a:extLst>
              <a:ext uri="{FF2B5EF4-FFF2-40B4-BE49-F238E27FC236}">
                <a16:creationId xmlns:a16="http://schemas.microsoft.com/office/drawing/2014/main" id="{0C0F2665-DAB9-4EA7-B6A9-F727D41F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4F48FC-1524-4F10-B89A-213D5A040E0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31C996DC-CC6C-4AAC-A09B-C439B0F6589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ea typeface="微软雅黑" panose="020B0503020204020204" pitchFamily="34" charset="-122"/>
              </a:rPr>
              <a:t>Linux</a:t>
            </a:r>
            <a:r>
              <a:rPr lang="zh-CN" altLang="en-US" b="1" dirty="0">
                <a:ea typeface="微软雅黑" panose="020B0503020204020204" pitchFamily="34" charset="-122"/>
              </a:rPr>
              <a:t>的起源和发展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417F7DFA-2C66-436D-8404-082F2B0E179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752600"/>
            <a:ext cx="8540750" cy="2540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</a:t>
            </a:r>
            <a:endParaRPr lang="en-US" altLang="zh-CN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09CF1AFF-11FA-451C-8104-91AF675DD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1772093"/>
            <a:ext cx="507208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ctr" anchorCtr="1"/>
          <a:lstStyle>
            <a:lvl1pPr marL="288925" indent="-288925" defTabSz="814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14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14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14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14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5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诞生于学生之手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成长于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壮大于自由而开放的文化</a:t>
            </a:r>
          </a:p>
        </p:txBody>
      </p:sp>
    </p:spTree>
    <p:custDataLst>
      <p:tags r:id="rId1"/>
    </p:custDataLst>
  </p:cSld>
  <p:clrMapOvr>
    <a:masterClrMapping/>
  </p:clrMapOvr>
  <p:transition spd="slow" advTm="37843"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>
            <a:extLst>
              <a:ext uri="{FF2B5EF4-FFF2-40B4-BE49-F238E27FC236}">
                <a16:creationId xmlns:a16="http://schemas.microsoft.com/office/drawing/2014/main" id="{BE0F0713-C348-4EB5-A77A-3FEBA3E20C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B966CB-A9C1-442F-A164-0E1AC6F931FA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11267" name="灯片编号占位符 5">
            <a:extLst>
              <a:ext uri="{FF2B5EF4-FFF2-40B4-BE49-F238E27FC236}">
                <a16:creationId xmlns:a16="http://schemas.microsoft.com/office/drawing/2014/main" id="{3B56B6B1-16B2-4D7B-9ABF-6DD7F63B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AF5B26-0784-4139-B713-915B717588D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62498" name="Rectangle 2">
            <a:extLst>
              <a:ext uri="{FF2B5EF4-FFF2-40B4-BE49-F238E27FC236}">
                <a16:creationId xmlns:a16="http://schemas.microsoft.com/office/drawing/2014/main" id="{A4EE2752-4931-47D8-A4EB-E54EB885D35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之父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-Linus Torvalds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BD5FFE6F-9C63-4197-8E7D-14B0E925EBF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752600"/>
            <a:ext cx="8540750" cy="2540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</a:t>
            </a:r>
            <a:endParaRPr lang="en-US" altLang="zh-CN"/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0330EF83-DB6E-4637-8EDE-925E1175C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938" y="1813012"/>
            <a:ext cx="5594437" cy="3848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ctr" anchorCtr="1"/>
          <a:lstStyle>
            <a:lvl1pPr marL="288925" indent="-288925" defTabSz="814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14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14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14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14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芬兰、赫尔辛基大学、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</a:p>
          <a:p>
            <a:pPr>
              <a:lnSpc>
                <a:spcPct val="85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起始于写两个进程 </a:t>
            </a:r>
          </a:p>
          <a:p>
            <a:pPr>
              <a:lnSpc>
                <a:spcPct val="85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然后写驱动程序、文件系统、任务切换程序，从而形成一个操作系统邹形</a:t>
            </a:r>
          </a:p>
        </p:txBody>
      </p:sp>
      <p:pic>
        <p:nvPicPr>
          <p:cNvPr id="11271" name="Picture 7" descr="linus">
            <a:extLst>
              <a:ext uri="{FF2B5EF4-FFF2-40B4-BE49-F238E27FC236}">
                <a16:creationId xmlns:a16="http://schemas.microsoft.com/office/drawing/2014/main" id="{4CED5746-00B3-4331-88DC-8E453969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54" y="1813012"/>
            <a:ext cx="263229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37843"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>
            <a:extLst>
              <a:ext uri="{FF2B5EF4-FFF2-40B4-BE49-F238E27FC236}">
                <a16:creationId xmlns:a16="http://schemas.microsoft.com/office/drawing/2014/main" id="{E5B0CECC-A445-4331-8922-0022C43EC1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8B4DF3-F45C-4CC2-8F17-CE0FAC0BC7B8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12291" name="灯片编号占位符 5">
            <a:extLst>
              <a:ext uri="{FF2B5EF4-FFF2-40B4-BE49-F238E27FC236}">
                <a16:creationId xmlns:a16="http://schemas.microsoft.com/office/drawing/2014/main" id="{F93B016B-7CDE-4F7D-93C8-FE9FBF7F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CA99BF-F272-4F71-B026-DEE4F4AEF76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27682" name="Rectangle 2">
            <a:extLst>
              <a:ext uri="{FF2B5EF4-FFF2-40B4-BE49-F238E27FC236}">
                <a16:creationId xmlns:a16="http://schemas.microsoft.com/office/drawing/2014/main" id="{310A071A-7FFC-452C-8BB7-5030EEBC89A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97018" y="861988"/>
            <a:ext cx="7924800" cy="563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/>
              <a:t>GNU</a:t>
            </a:r>
            <a:r>
              <a:rPr lang="zh-CN" altLang="en-US" sz="4000" dirty="0"/>
              <a:t>计划</a:t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327684" name="Rectangle 4">
            <a:extLst>
              <a:ext uri="{FF2B5EF4-FFF2-40B4-BE49-F238E27FC236}">
                <a16:creationId xmlns:a16="http://schemas.microsoft.com/office/drawing/2014/main" id="{F32DC9F3-B83B-4DE6-92C1-77B0162F413D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03250" y="1556792"/>
            <a:ext cx="8540750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计划，又称革奴计划，是由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Richard 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Stallman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1983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日公开发起的。它</a:t>
            </a:r>
          </a:p>
          <a:p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的目标是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创建一套完全自由的操作系统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Richard Stallman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最早是在</a:t>
            </a:r>
            <a:r>
              <a:rPr lang="en-US" altLang="zh-CN" sz="32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net.unix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  <a:p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wizards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新闻组上公布该消息，并附带一份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</a:p>
          <a:p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宣言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等解释为何发起该计划的文章，其</a:t>
            </a:r>
          </a:p>
          <a:p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中一个理由就是要“重现当年软件界合作互助</a:t>
            </a:r>
          </a:p>
          <a:p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的团结精神”。</a:t>
            </a:r>
          </a:p>
        </p:txBody>
      </p:sp>
    </p:spTree>
    <p:custDataLst>
      <p:tags r:id="rId1"/>
    </p:custDataLst>
  </p:cSld>
  <p:clrMapOvr>
    <a:masterClrMapping/>
  </p:clrMapOvr>
  <p:transition spd="slow" advTm="37843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>
            <a:extLst>
              <a:ext uri="{FF2B5EF4-FFF2-40B4-BE49-F238E27FC236}">
                <a16:creationId xmlns:a16="http://schemas.microsoft.com/office/drawing/2014/main" id="{B94873E3-D905-4803-88F7-E7FC9F6839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AC0D8B-E31A-42F1-AED8-B478D3396619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13315" name="灯片编号占位符 5">
            <a:extLst>
              <a:ext uri="{FF2B5EF4-FFF2-40B4-BE49-F238E27FC236}">
                <a16:creationId xmlns:a16="http://schemas.microsoft.com/office/drawing/2014/main" id="{A2D87EF7-06E5-4F14-AD2E-2B8F4514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A762E5-9D8F-4D8E-AF94-EF239ACCED6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03458" name="Rectangle 2">
            <a:extLst>
              <a:ext uri="{FF2B5EF4-FFF2-40B4-BE49-F238E27FC236}">
                <a16:creationId xmlns:a16="http://schemas.microsoft.com/office/drawing/2014/main" id="{BB34700D-5E10-44D3-B79C-602032AC779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47210" y="819889"/>
            <a:ext cx="7924800" cy="563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/>
              <a:t>Linux</a:t>
            </a:r>
            <a:r>
              <a:rPr lang="zh-CN" altLang="en-US" sz="4000" dirty="0"/>
              <a:t>的肥沃土壤－</a:t>
            </a:r>
            <a:r>
              <a:rPr lang="en-US" altLang="zh-CN" sz="4000" dirty="0"/>
              <a:t>GNU</a:t>
            </a:r>
            <a:br>
              <a:rPr lang="en-US" altLang="zh-CN" sz="4000" dirty="0"/>
            </a:br>
            <a:endParaRPr lang="en-US" altLang="zh-CN" sz="4000" dirty="0"/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D3EC1475-DEA0-4314-923F-D4ED8D3FCF4E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03250" y="1373003"/>
            <a:ext cx="85407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00CC"/>
                </a:solidFill>
              </a:rPr>
              <a:t>GNU </a:t>
            </a:r>
            <a:r>
              <a:rPr lang="zh-CN" altLang="en-US" sz="3200" b="1" dirty="0">
                <a:solidFill>
                  <a:srgbClr val="0000CC"/>
                </a:solidFill>
              </a:rPr>
              <a:t>是 </a:t>
            </a:r>
            <a:r>
              <a:rPr lang="en-US" altLang="zh-CN" sz="3200" b="1" dirty="0">
                <a:solidFill>
                  <a:srgbClr val="0000CC"/>
                </a:solidFill>
              </a:rPr>
              <a:t>GNU Is Not Unix </a:t>
            </a:r>
            <a:r>
              <a:rPr lang="zh-CN" altLang="en-US" sz="3200" b="1" dirty="0">
                <a:solidFill>
                  <a:srgbClr val="0000CC"/>
                </a:solidFill>
              </a:rPr>
              <a:t>的递归缩写，是自</a:t>
            </a:r>
          </a:p>
          <a:p>
            <a:r>
              <a:rPr lang="zh-CN" altLang="en-US" sz="3200" b="1" dirty="0">
                <a:solidFill>
                  <a:srgbClr val="0000CC"/>
                </a:solidFill>
              </a:rPr>
              <a:t>由软件基金会的一个项目 。</a:t>
            </a:r>
          </a:p>
        </p:txBody>
      </p:sp>
      <p:sp>
        <p:nvSpPr>
          <p:cNvPr id="403460" name="Rectangle 4">
            <a:extLst>
              <a:ext uri="{FF2B5EF4-FFF2-40B4-BE49-F238E27FC236}">
                <a16:creationId xmlns:a16="http://schemas.microsoft.com/office/drawing/2014/main" id="{F4527D6E-7635-451E-97D2-7E9E7DDE213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568325" y="2636838"/>
            <a:ext cx="854075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00CC"/>
                </a:solidFill>
              </a:rPr>
              <a:t>GNU </a:t>
            </a:r>
            <a:r>
              <a:rPr lang="zh-CN" altLang="en-US" sz="3200" b="1" dirty="0">
                <a:solidFill>
                  <a:srgbClr val="0000CC"/>
                </a:solidFill>
              </a:rPr>
              <a:t>项目产品包括 </a:t>
            </a:r>
            <a:r>
              <a:rPr lang="en-US" altLang="zh-CN" sz="3200" b="1" dirty="0">
                <a:solidFill>
                  <a:srgbClr val="0000CC"/>
                </a:solidFill>
              </a:rPr>
              <a:t>emacs </a:t>
            </a:r>
            <a:r>
              <a:rPr lang="zh-CN" altLang="en-US" sz="3200" b="1" dirty="0">
                <a:solidFill>
                  <a:srgbClr val="0000CC"/>
                </a:solidFill>
              </a:rPr>
              <a:t>编辑器、著名的</a:t>
            </a:r>
          </a:p>
          <a:p>
            <a:r>
              <a:rPr lang="en-US" altLang="zh-CN" sz="3200" b="1" dirty="0">
                <a:solidFill>
                  <a:srgbClr val="0000CC"/>
                </a:solidFill>
              </a:rPr>
              <a:t>GNU C </a:t>
            </a:r>
            <a:r>
              <a:rPr lang="zh-CN" altLang="en-US" sz="3200" b="1" dirty="0">
                <a:solidFill>
                  <a:srgbClr val="0000CC"/>
                </a:solidFill>
              </a:rPr>
              <a:t>和 </a:t>
            </a:r>
            <a:r>
              <a:rPr lang="en-US" altLang="zh-CN" sz="3200" b="1" dirty="0" err="1">
                <a:solidFill>
                  <a:srgbClr val="0000CC"/>
                </a:solidFill>
              </a:rPr>
              <a:t>Gcc</a:t>
            </a:r>
            <a:r>
              <a:rPr lang="zh-CN" altLang="en-US" sz="3200" b="1" dirty="0">
                <a:solidFill>
                  <a:srgbClr val="0000CC"/>
                </a:solidFill>
              </a:rPr>
              <a:t>编译器等，这些软件叫做</a:t>
            </a:r>
            <a:r>
              <a:rPr lang="en-US" altLang="zh-CN" sz="3200" b="1" dirty="0">
                <a:solidFill>
                  <a:srgbClr val="0000CC"/>
                </a:solidFill>
              </a:rPr>
              <a:t>GNU</a:t>
            </a:r>
          </a:p>
          <a:p>
            <a:r>
              <a:rPr lang="zh-CN" altLang="en-US" sz="3200" b="1" dirty="0">
                <a:solidFill>
                  <a:srgbClr val="0000CC"/>
                </a:solidFill>
              </a:rPr>
              <a:t>软件。</a:t>
            </a:r>
          </a:p>
        </p:txBody>
      </p:sp>
      <p:sp>
        <p:nvSpPr>
          <p:cNvPr id="403461" name="Rectangle 5">
            <a:extLst>
              <a:ext uri="{FF2B5EF4-FFF2-40B4-BE49-F238E27FC236}">
                <a16:creationId xmlns:a16="http://schemas.microsoft.com/office/drawing/2014/main" id="{DC224186-1EEF-4EC2-9C25-D80EE956C054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568325" y="4221163"/>
            <a:ext cx="85407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00CC"/>
                </a:solidFill>
              </a:rPr>
              <a:t>GNU </a:t>
            </a:r>
            <a:r>
              <a:rPr lang="zh-CN" altLang="en-US" sz="3200" b="1" dirty="0">
                <a:solidFill>
                  <a:srgbClr val="0000CC"/>
                </a:solidFill>
              </a:rPr>
              <a:t>软件和派生工具均适用 </a:t>
            </a:r>
            <a:r>
              <a:rPr lang="en-US" altLang="zh-CN" sz="3200" b="1" dirty="0">
                <a:solidFill>
                  <a:srgbClr val="0000CC"/>
                </a:solidFill>
              </a:rPr>
              <a:t>GNU </a:t>
            </a:r>
            <a:r>
              <a:rPr lang="zh-CN" altLang="en-US" sz="3200" b="1" dirty="0">
                <a:solidFill>
                  <a:srgbClr val="0000CC"/>
                </a:solidFill>
              </a:rPr>
              <a:t>通用公共许</a:t>
            </a:r>
          </a:p>
          <a:p>
            <a:r>
              <a:rPr lang="zh-CN" altLang="en-US" sz="3200" b="1" dirty="0">
                <a:solidFill>
                  <a:srgbClr val="0000CC"/>
                </a:solidFill>
              </a:rPr>
              <a:t>可证，即 </a:t>
            </a:r>
            <a:r>
              <a:rPr lang="en-US" altLang="zh-CN" sz="3200" b="1" dirty="0">
                <a:solidFill>
                  <a:srgbClr val="0000CC"/>
                </a:solidFill>
              </a:rPr>
              <a:t>GPL</a:t>
            </a:r>
            <a:r>
              <a:rPr lang="zh-CN" altLang="en-US" sz="3200" b="1" dirty="0">
                <a:solidFill>
                  <a:srgbClr val="0000CC"/>
                </a:solidFill>
              </a:rPr>
              <a:t>（</a:t>
            </a:r>
            <a:r>
              <a:rPr lang="en-US" altLang="zh-CN" sz="3200" b="1" dirty="0">
                <a:solidFill>
                  <a:srgbClr val="0000CC"/>
                </a:solidFill>
              </a:rPr>
              <a:t>General Public License </a:t>
            </a:r>
            <a:r>
              <a:rPr lang="zh-CN" altLang="en-US" sz="3200" b="1" dirty="0">
                <a:solidFill>
                  <a:srgbClr val="0000CC"/>
                </a:solidFill>
              </a:rPr>
              <a:t>）</a:t>
            </a:r>
          </a:p>
        </p:txBody>
      </p:sp>
      <p:sp>
        <p:nvSpPr>
          <p:cNvPr id="403462" name="Rectangle 6">
            <a:extLst>
              <a:ext uri="{FF2B5EF4-FFF2-40B4-BE49-F238E27FC236}">
                <a16:creationId xmlns:a16="http://schemas.microsoft.com/office/drawing/2014/main" id="{BA49299A-6A20-447A-9CA0-67A6E71CE154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568325" y="5302250"/>
            <a:ext cx="85407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00CC"/>
                </a:solidFill>
              </a:rPr>
              <a:t>Linux</a:t>
            </a:r>
            <a:r>
              <a:rPr lang="zh-CN" altLang="en-US" sz="3200" b="1">
                <a:solidFill>
                  <a:srgbClr val="0000CC"/>
                </a:solidFill>
              </a:rPr>
              <a:t>的开发使用了众多的</a:t>
            </a:r>
            <a:r>
              <a:rPr lang="en-US" altLang="zh-CN" sz="3200" b="1">
                <a:solidFill>
                  <a:srgbClr val="0000CC"/>
                </a:solidFill>
              </a:rPr>
              <a:t>GUN</a:t>
            </a:r>
            <a:r>
              <a:rPr lang="zh-CN" altLang="en-US" sz="3200" b="1">
                <a:solidFill>
                  <a:srgbClr val="0000CC"/>
                </a:solidFill>
              </a:rPr>
              <a:t>工具</a:t>
            </a:r>
          </a:p>
        </p:txBody>
      </p:sp>
    </p:spTree>
    <p:custDataLst>
      <p:tags r:id="rId1"/>
    </p:custDataLst>
  </p:cSld>
  <p:clrMapOvr>
    <a:masterClrMapping/>
  </p:clrMapOvr>
  <p:transition spd="slow" advTm="37843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3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3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3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3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3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3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3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3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>
            <a:extLst>
              <a:ext uri="{FF2B5EF4-FFF2-40B4-BE49-F238E27FC236}">
                <a16:creationId xmlns:a16="http://schemas.microsoft.com/office/drawing/2014/main" id="{F81E36EB-550B-4CD7-861B-4E8927636C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C81C2B-2517-46A4-9E93-E84F0BDED44E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14339" name="灯片编号占位符 5">
            <a:extLst>
              <a:ext uri="{FF2B5EF4-FFF2-40B4-BE49-F238E27FC236}">
                <a16:creationId xmlns:a16="http://schemas.microsoft.com/office/drawing/2014/main" id="{93F8D6CA-CE5A-4208-BB94-C539ECAA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1B1866-24B6-4369-83C6-6C245005A0B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74786" name="Rectangle 2">
            <a:extLst>
              <a:ext uri="{FF2B5EF4-FFF2-40B4-BE49-F238E27FC236}">
                <a16:creationId xmlns:a16="http://schemas.microsoft.com/office/drawing/2014/main" id="{F5922A0B-C6F3-4667-9005-0451CED21E0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3250" y="767556"/>
            <a:ext cx="7924800" cy="563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GNU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通用公共许可证：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GPL</a:t>
            </a:r>
            <a:br>
              <a:rPr lang="en-US" altLang="zh-CN" sz="3200" dirty="0">
                <a:latin typeface="微软雅黑" pitchFamily="34" charset="-122"/>
                <a:ea typeface="微软雅黑" pitchFamily="34" charset="-122"/>
              </a:rPr>
            </a:b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4788" name="Rectangle 4">
            <a:extLst>
              <a:ext uri="{FF2B5EF4-FFF2-40B4-BE49-F238E27FC236}">
                <a16:creationId xmlns:a16="http://schemas.microsoft.com/office/drawing/2014/main" id="{69FC64D5-5727-42B1-BD5E-7B0CE559AE4B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67544" y="1331119"/>
            <a:ext cx="85407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软件最初的作者保留版权。</a:t>
            </a:r>
          </a:p>
        </p:txBody>
      </p:sp>
      <p:sp>
        <p:nvSpPr>
          <p:cNvPr id="374789" name="Rectangle 5">
            <a:extLst>
              <a:ext uri="{FF2B5EF4-FFF2-40B4-BE49-F238E27FC236}">
                <a16:creationId xmlns:a16="http://schemas.microsoft.com/office/drawing/2014/main" id="{AD82CAA7-D324-44D7-86A1-D68B964492F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33133" y="1918494"/>
            <a:ext cx="854075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其他人可以修改、销售该软件，也可以在此基础上开发新的软件，但必须保证这份源代码向公众开放。</a:t>
            </a:r>
          </a:p>
        </p:txBody>
      </p:sp>
      <p:sp>
        <p:nvSpPr>
          <p:cNvPr id="374790" name="Rectangle 6">
            <a:extLst>
              <a:ext uri="{FF2B5EF4-FFF2-40B4-BE49-F238E27FC236}">
                <a16:creationId xmlns:a16="http://schemas.microsoft.com/office/drawing/2014/main" id="{555B7B9A-55F3-45C7-A6F4-705BED636156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67544" y="3370273"/>
            <a:ext cx="8540750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经过修改的软件仍要受到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GPL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的约束，除非能够确定经过修改的部分是独立于原来作品的。</a:t>
            </a:r>
          </a:p>
        </p:txBody>
      </p:sp>
      <p:sp>
        <p:nvSpPr>
          <p:cNvPr id="374791" name="Rectangle 7">
            <a:extLst>
              <a:ext uri="{FF2B5EF4-FFF2-40B4-BE49-F238E27FC236}">
                <a16:creationId xmlns:a16="http://schemas.microsoft.com/office/drawing/2014/main" id="{90575A5F-C74A-4997-9B43-7A8AA69E6588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33133" y="4880741"/>
            <a:ext cx="8540750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如果软件在使用中引起了损失，开发人员不承担相关责任。</a:t>
            </a:r>
          </a:p>
        </p:txBody>
      </p:sp>
    </p:spTree>
    <p:custDataLst>
      <p:tags r:id="rId1"/>
    </p:custDataLst>
  </p:cSld>
  <p:clrMapOvr>
    <a:masterClrMapping/>
  </p:clrMapOvr>
  <p:transition spd="slow" advTm="37843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4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4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>
            <a:extLst>
              <a:ext uri="{FF2B5EF4-FFF2-40B4-BE49-F238E27FC236}">
                <a16:creationId xmlns:a16="http://schemas.microsoft.com/office/drawing/2014/main" id="{921039C2-4BD2-463B-8843-08103B7E2D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B4F478-F769-4E34-9DAA-9CD3E1F363E1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15363" name="灯片编号占位符 5">
            <a:extLst>
              <a:ext uri="{FF2B5EF4-FFF2-40B4-BE49-F238E27FC236}">
                <a16:creationId xmlns:a16="http://schemas.microsoft.com/office/drawing/2014/main" id="{060A8335-8CB7-4243-9C44-3E86D37D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2058DE-1E5F-4B4B-90B5-8C3375C29F3F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25634" name="Rectangle 2">
            <a:extLst>
              <a:ext uri="{FF2B5EF4-FFF2-40B4-BE49-F238E27FC236}">
                <a16:creationId xmlns:a16="http://schemas.microsoft.com/office/drawing/2014/main" id="{C68ECE35-2257-4794-9269-D85D82C51EA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3250" y="722164"/>
            <a:ext cx="7924800" cy="563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得以流行的原因之一 </a:t>
            </a:r>
            <a:r>
              <a:rPr lang="zh-CN" altLang="en-US" dirty="0"/>
              <a:t>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POSIX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标准</a:t>
            </a:r>
            <a:br>
              <a:rPr lang="zh-CN" altLang="en-US" dirty="0"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C4C0972D-C6CE-444F-A6EE-4B39942C64A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752600"/>
            <a:ext cx="8540750" cy="2540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   </a:t>
            </a:r>
            <a:endParaRPr lang="en-US" altLang="zh-CN" dirty="0"/>
          </a:p>
        </p:txBody>
      </p:sp>
      <p:sp>
        <p:nvSpPr>
          <p:cNvPr id="325636" name="Rectangle 4">
            <a:extLst>
              <a:ext uri="{FF2B5EF4-FFF2-40B4-BE49-F238E27FC236}">
                <a16:creationId xmlns:a16="http://schemas.microsoft.com/office/drawing/2014/main" id="{2F718D38-4383-4350-A206-197DBE6757D1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95275" y="1260658"/>
            <a:ext cx="85407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00CC"/>
                </a:solidFill>
              </a:rPr>
              <a:t>POSIX </a:t>
            </a:r>
            <a:r>
              <a:rPr lang="zh-CN" altLang="en-US" sz="3200" b="1" dirty="0">
                <a:solidFill>
                  <a:srgbClr val="0000CC"/>
                </a:solidFill>
              </a:rPr>
              <a:t>表示可移植操作系统接口（</a:t>
            </a:r>
            <a:r>
              <a:rPr lang="en-US" altLang="zh-CN" sz="3200" b="1" dirty="0">
                <a:solidFill>
                  <a:srgbClr val="0000CC"/>
                </a:solidFill>
              </a:rPr>
              <a:t>Portable</a:t>
            </a:r>
          </a:p>
          <a:p>
            <a:r>
              <a:rPr lang="en-US" altLang="zh-CN" sz="3200" b="1" dirty="0">
                <a:solidFill>
                  <a:srgbClr val="0000CC"/>
                </a:solidFill>
              </a:rPr>
              <a:t> Operating System Interface</a:t>
            </a:r>
            <a:r>
              <a:rPr lang="zh-CN" altLang="en-US" sz="3200" b="1" dirty="0">
                <a:solidFill>
                  <a:srgbClr val="0000CC"/>
                </a:solidFill>
              </a:rPr>
              <a:t>）</a:t>
            </a:r>
          </a:p>
        </p:txBody>
      </p:sp>
      <p:sp>
        <p:nvSpPr>
          <p:cNvPr id="325637" name="Rectangle 5">
            <a:extLst>
              <a:ext uri="{FF2B5EF4-FFF2-40B4-BE49-F238E27FC236}">
                <a16:creationId xmlns:a16="http://schemas.microsoft.com/office/drawing/2014/main" id="{09846D38-5F62-4176-887B-4480276B2D02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51595" y="2466015"/>
            <a:ext cx="854075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POSIX</a:t>
            </a:r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是在</a:t>
            </a:r>
            <a:r>
              <a:rPr lang="en-US" altLang="zh-CN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标准化过程中出现的产物。电</a:t>
            </a:r>
          </a:p>
          <a:p>
            <a:pPr algn="ctr"/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气和电子工程师协会最初开发 </a:t>
            </a:r>
            <a:r>
              <a:rPr lang="en-US" altLang="zh-CN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POSIX </a:t>
            </a:r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标准，</a:t>
            </a:r>
          </a:p>
          <a:p>
            <a:pPr algn="ctr"/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是为了提高 </a:t>
            </a:r>
            <a:r>
              <a:rPr lang="en-US" altLang="zh-CN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 </a:t>
            </a:r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环境下应用程序的可移植性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638" name="Rectangle 6">
            <a:extLst>
              <a:ext uri="{FF2B5EF4-FFF2-40B4-BE49-F238E27FC236}">
                <a16:creationId xmlns:a16="http://schemas.microsoft.com/office/drawing/2014/main" id="{535EE287-37F1-418C-A9CC-40FC6160FB7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67544" y="4391985"/>
            <a:ext cx="8540750" cy="150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00CC"/>
                </a:solidFill>
              </a:rPr>
              <a:t>POSIX 1003.1</a:t>
            </a:r>
            <a:r>
              <a:rPr lang="zh-CN" altLang="en-US" sz="3200" b="1" dirty="0">
                <a:solidFill>
                  <a:srgbClr val="0000CC"/>
                </a:solidFill>
              </a:rPr>
              <a:t>标准定义了一个最小的</a:t>
            </a:r>
            <a:r>
              <a:rPr lang="en-US" altLang="zh-CN" sz="3200" b="1" dirty="0">
                <a:solidFill>
                  <a:srgbClr val="0000CC"/>
                </a:solidFill>
              </a:rPr>
              <a:t>Unix</a:t>
            </a:r>
            <a:r>
              <a:rPr lang="zh-CN" altLang="en-US" sz="3200" b="1" dirty="0">
                <a:solidFill>
                  <a:srgbClr val="0000CC"/>
                </a:solidFill>
              </a:rPr>
              <a:t>操</a:t>
            </a:r>
          </a:p>
          <a:p>
            <a:r>
              <a:rPr lang="zh-CN" altLang="en-US" sz="3200" b="1" dirty="0">
                <a:solidFill>
                  <a:srgbClr val="0000CC"/>
                </a:solidFill>
              </a:rPr>
              <a:t>作系统接口。任何操作系统只有符合这一标准</a:t>
            </a:r>
          </a:p>
          <a:p>
            <a:r>
              <a:rPr lang="zh-CN" altLang="en-US" sz="3200" b="1" dirty="0">
                <a:solidFill>
                  <a:srgbClr val="0000CC"/>
                </a:solidFill>
              </a:rPr>
              <a:t>，才有可能运行</a:t>
            </a:r>
            <a:r>
              <a:rPr lang="en-US" altLang="zh-CN" sz="3200" b="1" dirty="0">
                <a:solidFill>
                  <a:srgbClr val="0000CC"/>
                </a:solidFill>
              </a:rPr>
              <a:t>Unix</a:t>
            </a:r>
            <a:r>
              <a:rPr lang="zh-CN" altLang="en-US" sz="3200" b="1" dirty="0">
                <a:solidFill>
                  <a:srgbClr val="0000CC"/>
                </a:solidFill>
              </a:rPr>
              <a:t>程序。</a:t>
            </a:r>
          </a:p>
        </p:txBody>
      </p:sp>
    </p:spTree>
    <p:custDataLst>
      <p:tags r:id="rId1"/>
    </p:custDataLst>
  </p:cSld>
  <p:clrMapOvr>
    <a:masterClrMapping/>
  </p:clrMapOvr>
  <p:transition spd="slow" advTm="37843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5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5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5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5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5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5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5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5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5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5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5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5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>
            <a:extLst>
              <a:ext uri="{FF2B5EF4-FFF2-40B4-BE49-F238E27FC236}">
                <a16:creationId xmlns:a16="http://schemas.microsoft.com/office/drawing/2014/main" id="{45A6529E-A3E3-4A4D-8D3C-81DEA764B2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607311C-A609-439D-A2A2-12CCD39763D6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16387" name="灯片编号占位符 5">
            <a:extLst>
              <a:ext uri="{FF2B5EF4-FFF2-40B4-BE49-F238E27FC236}">
                <a16:creationId xmlns:a16="http://schemas.microsoft.com/office/drawing/2014/main" id="{E98E37B7-81A4-461A-8F30-38609658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BF1CBC-FC20-44EC-BDE6-A619FC15A7C0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31778" name="Rectangle 2">
            <a:extLst>
              <a:ext uri="{FF2B5EF4-FFF2-40B4-BE49-F238E27FC236}">
                <a16:creationId xmlns:a16="http://schemas.microsoft.com/office/drawing/2014/main" id="{892DEE6B-C9C1-4380-9016-5C2CD8E4435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系统组成</a:t>
            </a:r>
          </a:p>
        </p:txBody>
      </p:sp>
      <p:sp>
        <p:nvSpPr>
          <p:cNvPr id="331780" name="Rectangle 4">
            <a:extLst>
              <a:ext uri="{FF2B5EF4-FFF2-40B4-BE49-F238E27FC236}">
                <a16:creationId xmlns:a16="http://schemas.microsoft.com/office/drawing/2014/main" id="{5C53273B-6B11-4032-A8C1-783B5F431DDB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552450" y="1772816"/>
            <a:ext cx="85407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）符合 </a:t>
            </a:r>
            <a:r>
              <a:rPr lang="en-US" altLang="zh-CN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POSIX </a:t>
            </a:r>
            <a:r>
              <a:rPr lang="zh-CN" altLang="en-US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标准的操作系统内核、 </a:t>
            </a:r>
            <a:r>
              <a:rPr lang="en-US" altLang="zh-CN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</a:t>
            </a:r>
            <a:r>
              <a:rPr lang="zh-CN" altLang="en-US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和外围工具。</a:t>
            </a:r>
          </a:p>
        </p:txBody>
      </p:sp>
      <p:sp>
        <p:nvSpPr>
          <p:cNvPr id="331781" name="Rectangle 5">
            <a:extLst>
              <a:ext uri="{FF2B5EF4-FFF2-40B4-BE49-F238E27FC236}">
                <a16:creationId xmlns:a16="http://schemas.microsoft.com/office/drawing/2014/main" id="{D3954CC3-D839-4EB5-ACDD-5717469F053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517525" y="2996779"/>
            <a:ext cx="85407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语言编译器和其他开发工具及函数库</a:t>
            </a:r>
          </a:p>
        </p:txBody>
      </p:sp>
      <p:sp>
        <p:nvSpPr>
          <p:cNvPr id="331784" name="Rectangle 8">
            <a:extLst>
              <a:ext uri="{FF2B5EF4-FFF2-40B4-BE49-F238E27FC236}">
                <a16:creationId xmlns:a16="http://schemas.microsoft.com/office/drawing/2014/main" id="{6D3544C9-3CD0-40E9-98F3-6A8C8D41AF91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517525" y="3788941"/>
            <a:ext cx="85407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Window 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窗口系统</a:t>
            </a:r>
          </a:p>
        </p:txBody>
      </p:sp>
      <p:sp>
        <p:nvSpPr>
          <p:cNvPr id="331786" name="Rectangle 10">
            <a:extLst>
              <a:ext uri="{FF2B5EF4-FFF2-40B4-BE49-F238E27FC236}">
                <a16:creationId xmlns:a16="http://schemas.microsoft.com/office/drawing/2014/main" id="{751DE1D9-ADDF-4AE0-B794-8C0DF3ACD17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562130" y="4613275"/>
            <a:ext cx="85407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0000CC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0000CC"/>
                </a:solidFill>
                <a:ea typeface="微软雅黑" panose="020B0503020204020204" pitchFamily="34" charset="-122"/>
              </a:rPr>
              <a:t>4</a:t>
            </a:r>
            <a:r>
              <a:rPr lang="zh-CN" altLang="en-US" sz="3200" b="1" dirty="0">
                <a:solidFill>
                  <a:srgbClr val="0000CC"/>
                </a:solidFill>
                <a:ea typeface="微软雅黑" panose="020B0503020204020204" pitchFamily="34" charset="-122"/>
              </a:rPr>
              <a:t>）各种应用软件，包括字处理软件、图象处理软件等。</a:t>
            </a:r>
          </a:p>
        </p:txBody>
      </p:sp>
    </p:spTree>
    <p:custDataLst>
      <p:tags r:id="rId1"/>
    </p:custDataLst>
  </p:cSld>
  <p:clrMapOvr>
    <a:masterClrMapping/>
  </p:clrMapOvr>
  <p:transition spd="slow" advTm="37843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1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1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1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1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09368-132E-47E0-81B5-44883C3F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07" y="234497"/>
            <a:ext cx="78867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（自主学习周二班）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A2B6E-4B08-4F62-B0E2-ED673209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93" y="1560060"/>
            <a:ext cx="7784047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观看视频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1.3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学习通平台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互动，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作业答疑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（作业第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节课布置）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教学活动均在学习通班级群中进行</a:t>
            </a:r>
          </a:p>
        </p:txBody>
      </p:sp>
    </p:spTree>
    <p:extLst>
      <p:ext uri="{BB962C8B-B14F-4D97-AF65-F5344CB8AC3E}">
        <p14:creationId xmlns:p14="http://schemas.microsoft.com/office/powerpoint/2010/main" val="405514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6282EFB-D495-41BE-92D4-EF4A7F3B0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846" y="591398"/>
            <a:ext cx="7924800" cy="563563"/>
          </a:xfrm>
        </p:spPr>
        <p:txBody>
          <a:bodyPr/>
          <a:lstStyle/>
          <a:p>
            <a:pPr eaLnBrk="1" hangingPunct="1"/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的主要特点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14340" name="组合 43">
            <a:extLst>
              <a:ext uri="{FF2B5EF4-FFF2-40B4-BE49-F238E27FC236}">
                <a16:creationId xmlns:a16="http://schemas.microsoft.com/office/drawing/2014/main" id="{D9D22252-7A73-4591-8A9B-A19D107D5019}"/>
              </a:ext>
            </a:extLst>
          </p:cNvPr>
          <p:cNvGrpSpPr>
            <a:grpSpLocks/>
          </p:cNvGrpSpPr>
          <p:nvPr/>
        </p:nvGrpSpPr>
        <p:grpSpPr bwMode="auto">
          <a:xfrm>
            <a:off x="619919" y="1730375"/>
            <a:ext cx="7904162" cy="971550"/>
            <a:chOff x="754063" y="2327567"/>
            <a:chExt cx="7904145" cy="971258"/>
          </a:xfrm>
        </p:grpSpPr>
        <p:grpSp>
          <p:nvGrpSpPr>
            <p:cNvPr id="14355" name="Group 7">
              <a:extLst>
                <a:ext uri="{FF2B5EF4-FFF2-40B4-BE49-F238E27FC236}">
                  <a16:creationId xmlns:a16="http://schemas.microsoft.com/office/drawing/2014/main" id="{1E21783F-DC81-45D1-BF01-99E2E9CCB9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063" y="2362200"/>
              <a:ext cx="5895976" cy="936625"/>
              <a:chOff x="624" y="1152"/>
              <a:chExt cx="4080" cy="720"/>
            </a:xfrm>
          </p:grpSpPr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3D17B5B2-6448-45EB-AB24-E6631F7326C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3419336">
                <a:off x="624" y="1200"/>
                <a:ext cx="672" cy="672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miter lim="800000"/>
              </a:ln>
              <a:effectLst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grpSp>
            <p:nvGrpSpPr>
              <p:cNvPr id="14360" name="Group 9">
                <a:extLst>
                  <a:ext uri="{FF2B5EF4-FFF2-40B4-BE49-F238E27FC236}">
                    <a16:creationId xmlns:a16="http://schemas.microsoft.com/office/drawing/2014/main" id="{FDBF13C0-5903-429F-BC73-369CDB236D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1296"/>
                <a:ext cx="623" cy="96"/>
                <a:chOff x="2003" y="3439"/>
                <a:chExt cx="468" cy="244"/>
              </a:xfrm>
            </p:grpSpPr>
            <p:sp>
              <p:nvSpPr>
                <p:cNvPr id="14374" name="Oval 10">
                  <a:extLst>
                    <a:ext uri="{FF2B5EF4-FFF2-40B4-BE49-F238E27FC236}">
                      <a16:creationId xmlns:a16="http://schemas.microsoft.com/office/drawing/2014/main" id="{5BEF134C-9866-4163-897F-860F737569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3" y="3439"/>
                  <a:ext cx="79" cy="24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75" name="Rectangle 11">
                  <a:extLst>
                    <a:ext uri="{FF2B5EF4-FFF2-40B4-BE49-F238E27FC236}">
                      <a16:creationId xmlns:a16="http://schemas.microsoft.com/office/drawing/2014/main" id="{EEB4033C-0470-46FE-B4B2-741E6EB54C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8" y="3441"/>
                  <a:ext cx="388" cy="242"/>
                </a:xfrm>
                <a:prstGeom prst="rect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Oval 12">
                  <a:extLst>
                    <a:ext uri="{FF2B5EF4-FFF2-40B4-BE49-F238E27FC236}">
                      <a16:creationId xmlns:a16="http://schemas.microsoft.com/office/drawing/2014/main" id="{67C26C52-8C9D-460A-9E7B-B29066A50E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00" y="3443"/>
                  <a:ext cx="71" cy="2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Oval 13">
                  <a:extLst>
                    <a:ext uri="{FF2B5EF4-FFF2-40B4-BE49-F238E27FC236}">
                      <a16:creationId xmlns:a16="http://schemas.microsoft.com/office/drawing/2014/main" id="{2A94BBD4-DFE0-4B36-BFDC-E80C9C763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38" y="3520"/>
                  <a:ext cx="20" cy="6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361" name="Rectangle 14">
                <a:extLst>
                  <a:ext uri="{FF2B5EF4-FFF2-40B4-BE49-F238E27FC236}">
                    <a16:creationId xmlns:a16="http://schemas.microsoft.com/office/drawing/2014/main" id="{9901AD19-2E60-46DF-99E4-A7BCECC6B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419336">
                <a:off x="1776" y="1152"/>
                <a:ext cx="672" cy="672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grpSp>
            <p:nvGrpSpPr>
              <p:cNvPr id="14362" name="Group 15">
                <a:extLst>
                  <a:ext uri="{FF2B5EF4-FFF2-40B4-BE49-F238E27FC236}">
                    <a16:creationId xmlns:a16="http://schemas.microsoft.com/office/drawing/2014/main" id="{FB5BE98F-4A39-4673-A9FF-0C7F42A93F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4" y="1296"/>
                <a:ext cx="623" cy="96"/>
                <a:chOff x="2003" y="3439"/>
                <a:chExt cx="468" cy="244"/>
              </a:xfrm>
            </p:grpSpPr>
            <p:sp>
              <p:nvSpPr>
                <p:cNvPr id="14370" name="Oval 16">
                  <a:extLst>
                    <a:ext uri="{FF2B5EF4-FFF2-40B4-BE49-F238E27FC236}">
                      <a16:creationId xmlns:a16="http://schemas.microsoft.com/office/drawing/2014/main" id="{71DD74FB-E2E4-4FE5-A10C-BF5A683EFF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3" y="3439"/>
                  <a:ext cx="79" cy="24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71" name="Rectangle 17">
                  <a:extLst>
                    <a:ext uri="{FF2B5EF4-FFF2-40B4-BE49-F238E27FC236}">
                      <a16:creationId xmlns:a16="http://schemas.microsoft.com/office/drawing/2014/main" id="{8250787A-1DE3-4D35-B38F-86DD4C992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8" y="3441"/>
                  <a:ext cx="388" cy="242"/>
                </a:xfrm>
                <a:prstGeom prst="rect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Oval 18">
                  <a:extLst>
                    <a:ext uri="{FF2B5EF4-FFF2-40B4-BE49-F238E27FC236}">
                      <a16:creationId xmlns:a16="http://schemas.microsoft.com/office/drawing/2014/main" id="{72AA7FD4-72C6-416B-BB52-8C576AB153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00" y="3443"/>
                  <a:ext cx="71" cy="2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Oval 19">
                  <a:extLst>
                    <a:ext uri="{FF2B5EF4-FFF2-40B4-BE49-F238E27FC236}">
                      <a16:creationId xmlns:a16="http://schemas.microsoft.com/office/drawing/2014/main" id="{BA4CA16E-5D4D-4C11-BE50-A5A6F463A9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38" y="3520"/>
                  <a:ext cx="20" cy="6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0" name="Rectangle 20">
                <a:extLst>
                  <a:ext uri="{FF2B5EF4-FFF2-40B4-BE49-F238E27FC236}">
                    <a16:creationId xmlns:a16="http://schemas.microsoft.com/office/drawing/2014/main" id="{709C476B-A9D7-4039-935D-C78C4C25AB6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3419336">
                <a:off x="2877" y="1150"/>
                <a:ext cx="670" cy="669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miter lim="800000"/>
              </a:ln>
              <a:effectLst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grpSp>
            <p:nvGrpSpPr>
              <p:cNvPr id="14364" name="Group 21">
                <a:extLst>
                  <a:ext uri="{FF2B5EF4-FFF2-40B4-BE49-F238E27FC236}">
                    <a16:creationId xmlns:a16="http://schemas.microsoft.com/office/drawing/2014/main" id="{DAA0A4CA-934D-404E-A6A9-937366CC2A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5" y="1296"/>
                <a:ext cx="817" cy="96"/>
                <a:chOff x="2003" y="3439"/>
                <a:chExt cx="468" cy="244"/>
              </a:xfrm>
            </p:grpSpPr>
            <p:sp>
              <p:nvSpPr>
                <p:cNvPr id="14366" name="Oval 22">
                  <a:extLst>
                    <a:ext uri="{FF2B5EF4-FFF2-40B4-BE49-F238E27FC236}">
                      <a16:creationId xmlns:a16="http://schemas.microsoft.com/office/drawing/2014/main" id="{4990E966-187F-4733-A01B-BCEB4465E7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3" y="3439"/>
                  <a:ext cx="79" cy="24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67" name="Rectangle 23">
                  <a:extLst>
                    <a:ext uri="{FF2B5EF4-FFF2-40B4-BE49-F238E27FC236}">
                      <a16:creationId xmlns:a16="http://schemas.microsoft.com/office/drawing/2014/main" id="{A5989C5C-5F5B-4726-953A-EB0097F245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8" y="3441"/>
                  <a:ext cx="388" cy="242"/>
                </a:xfrm>
                <a:prstGeom prst="rect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Oval 24">
                  <a:extLst>
                    <a:ext uri="{FF2B5EF4-FFF2-40B4-BE49-F238E27FC236}">
                      <a16:creationId xmlns:a16="http://schemas.microsoft.com/office/drawing/2014/main" id="{228F8216-2B4F-4756-8344-6C4C1C2502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00" y="3443"/>
                  <a:ext cx="71" cy="2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Oval 25">
                  <a:extLst>
                    <a:ext uri="{FF2B5EF4-FFF2-40B4-BE49-F238E27FC236}">
                      <a16:creationId xmlns:a16="http://schemas.microsoft.com/office/drawing/2014/main" id="{7EDC6ADA-736C-4645-A636-6E001CF9BB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38" y="3520"/>
                  <a:ext cx="20" cy="6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365" name="Rectangle 26">
                <a:extLst>
                  <a:ext uri="{FF2B5EF4-FFF2-40B4-BE49-F238E27FC236}">
                    <a16:creationId xmlns:a16="http://schemas.microsoft.com/office/drawing/2014/main" id="{442877DB-D7AD-4AFB-BB56-5469D132F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419336">
                <a:off x="4032" y="1152"/>
                <a:ext cx="672" cy="672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356" name="Rectangle 17">
              <a:extLst>
                <a:ext uri="{FF2B5EF4-FFF2-40B4-BE49-F238E27FC236}">
                  <a16:creationId xmlns:a16="http://schemas.microsoft.com/office/drawing/2014/main" id="{C0D84121-7058-44BE-918F-48D8C02FF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590800"/>
              <a:ext cx="746396" cy="123859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1E6A80B8-77F0-4E5C-9096-69C779EA429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7523278" y="2279813"/>
              <a:ext cx="874450" cy="969960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358" name="Rectangle 29">
              <a:extLst>
                <a:ext uri="{FF2B5EF4-FFF2-40B4-BE49-F238E27FC236}">
                  <a16:creationId xmlns:a16="http://schemas.microsoft.com/office/drawing/2014/main" id="{C5C6C5DA-0519-4CB4-B47E-9080D746C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2362200"/>
              <a:ext cx="111440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chemeClr val="bg1"/>
                  </a:solidFill>
                  <a:ea typeface="宋体" panose="02010600030101010101" pitchFamily="2" charset="-122"/>
                </a:rPr>
                <a:t>良好的</a:t>
              </a:r>
              <a:endParaRPr lang="en-US" altLang="zh-CN" sz="1800">
                <a:solidFill>
                  <a:schemeClr val="bg1"/>
                </a:solidFill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chemeClr val="bg1"/>
                  </a:solidFill>
                  <a:ea typeface="宋体" panose="02010600030101010101" pitchFamily="2" charset="-122"/>
                </a:rPr>
                <a:t>用户界面</a:t>
              </a:r>
              <a:endParaRPr lang="en-US" altLang="zh-CN" sz="18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4341" name="AutoShape 3">
            <a:extLst>
              <a:ext uri="{FF2B5EF4-FFF2-40B4-BE49-F238E27FC236}">
                <a16:creationId xmlns:a16="http://schemas.microsoft.com/office/drawing/2014/main" id="{6452B9ED-D862-43A6-9DCA-BC3FF8DF3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994" y="3278756"/>
            <a:ext cx="162083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342" name="AutoShape 4">
            <a:extLst>
              <a:ext uri="{FF2B5EF4-FFF2-40B4-BE49-F238E27FC236}">
                <a16:creationId xmlns:a16="http://schemas.microsoft.com/office/drawing/2014/main" id="{43D0385E-25FC-40AF-94C3-5FB62929B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544" y="3278756"/>
            <a:ext cx="1611312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343" name="AutoShape 5">
            <a:extLst>
              <a:ext uri="{FF2B5EF4-FFF2-40B4-BE49-F238E27FC236}">
                <a16:creationId xmlns:a16="http://schemas.microsoft.com/office/drawing/2014/main" id="{FCDD2FDA-E133-4D59-85D3-923C880A2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794" y="3278756"/>
            <a:ext cx="156368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344" name="AutoShape 6">
            <a:extLst>
              <a:ext uri="{FF2B5EF4-FFF2-40B4-BE49-F238E27FC236}">
                <a16:creationId xmlns:a16="http://schemas.microsoft.com/office/drawing/2014/main" id="{6E3F6EC3-37DD-4FD3-9E82-8F6F78424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31" y="3278756"/>
            <a:ext cx="162083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345" name="Rectangle 27">
            <a:extLst>
              <a:ext uri="{FF2B5EF4-FFF2-40B4-BE49-F238E27FC236}">
                <a16:creationId xmlns:a16="http://schemas.microsoft.com/office/drawing/2014/main" id="{7ECAC505-926E-475D-B539-EECD92BD0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" y="2066925"/>
            <a:ext cx="882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开放性</a:t>
            </a:r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346" name="Rectangle 28">
            <a:extLst>
              <a:ext uri="{FF2B5EF4-FFF2-40B4-BE49-F238E27FC236}">
                <a16:creationId xmlns:a16="http://schemas.microsoft.com/office/drawing/2014/main" id="{28F431EF-BC8B-47A1-9EE7-507AE870F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456" y="1993900"/>
            <a:ext cx="882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ea typeface="宋体" panose="02010600030101010101" pitchFamily="2" charset="-122"/>
              </a:rPr>
              <a:t>多用户</a:t>
            </a:r>
            <a:endParaRPr lang="en-US" altLang="zh-CN" sz="1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347" name="Rectangle 29">
            <a:extLst>
              <a:ext uri="{FF2B5EF4-FFF2-40B4-BE49-F238E27FC236}">
                <a16:creationId xmlns:a16="http://schemas.microsoft.com/office/drawing/2014/main" id="{863E0099-BB8F-46A1-8E49-3487D07B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581" y="1993900"/>
            <a:ext cx="882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多任务</a:t>
            </a:r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348" name="Rectangle 30">
            <a:extLst>
              <a:ext uri="{FF2B5EF4-FFF2-40B4-BE49-F238E27FC236}">
                <a16:creationId xmlns:a16="http://schemas.microsoft.com/office/drawing/2014/main" id="{06927317-3A47-417C-9A56-356C49CE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856" y="1804988"/>
            <a:ext cx="1114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出色的</a:t>
            </a:r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速度性能</a:t>
            </a:r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349" name="Rectangle 31">
            <a:extLst>
              <a:ext uri="{FF2B5EF4-FFF2-40B4-BE49-F238E27FC236}">
                <a16:creationId xmlns:a16="http://schemas.microsoft.com/office/drawing/2014/main" id="{BDB33ECC-D8DE-40C7-80B5-4E8670E8C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31" y="3624831"/>
            <a:ext cx="1524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系统遵守世界标准规范，特别是遵循开放互连</a:t>
            </a:r>
            <a:r>
              <a:rPr lang="en-US" altLang="zh-CN" sz="1800">
                <a:ea typeface="宋体" panose="02010600030101010101" pitchFamily="2" charset="-122"/>
              </a:rPr>
              <a:t>OSI</a:t>
            </a:r>
            <a:r>
              <a:rPr lang="zh-CN" altLang="en-US" sz="1800">
                <a:ea typeface="宋体" panose="02010600030101010101" pitchFamily="2" charset="-122"/>
              </a:rPr>
              <a:t>国际标准。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4350" name="Rectangle 32">
            <a:extLst>
              <a:ext uri="{FF2B5EF4-FFF2-40B4-BE49-F238E27FC236}">
                <a16:creationId xmlns:a16="http://schemas.microsoft.com/office/drawing/2014/main" id="{0EA88116-4217-4F0B-8E73-D4FA7DA95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831" y="3556568"/>
            <a:ext cx="152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系统资源可以被不同用户各自拥有使用，即每个用户对自己的资源有特征的权限，互不影响。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4351" name="Rectangle 33">
            <a:extLst>
              <a:ext uri="{FF2B5EF4-FFF2-40B4-BE49-F238E27FC236}">
                <a16:creationId xmlns:a16="http://schemas.microsoft.com/office/drawing/2014/main" id="{6FA43CB5-791B-47D6-BD2F-8D75A9DFA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231" y="3431156"/>
            <a:ext cx="15240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同时执行多个程序，而且各个程序的运行互相独立。</a:t>
            </a:r>
            <a:r>
              <a:rPr lang="en-US" altLang="zh-CN" sz="1800">
                <a:ea typeface="宋体" panose="02010600030101010101" pitchFamily="2" charset="-122"/>
              </a:rPr>
              <a:t>Linux</a:t>
            </a:r>
            <a:r>
              <a:rPr lang="zh-CN" altLang="en-US" sz="1800">
                <a:ea typeface="宋体" panose="02010600030101010101" pitchFamily="2" charset="-122"/>
              </a:rPr>
              <a:t>系统调度每一个进程平等地访问微处理器。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4352" name="Rectangle 34">
            <a:extLst>
              <a:ext uri="{FF2B5EF4-FFF2-40B4-BE49-F238E27FC236}">
                <a16:creationId xmlns:a16="http://schemas.microsoft.com/office/drawing/2014/main" id="{AB8147E9-8046-444A-A6E1-D4898C677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631" y="3502593"/>
            <a:ext cx="15240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Linux</a:t>
            </a:r>
            <a:r>
              <a:rPr lang="zh-CN" altLang="en-US" sz="1800">
                <a:ea typeface="宋体" panose="02010600030101010101" pitchFamily="2" charset="-122"/>
              </a:rPr>
              <a:t>继承了</a:t>
            </a:r>
            <a:r>
              <a:rPr lang="en-US" altLang="zh-CN" sz="1800">
                <a:ea typeface="宋体" panose="02010600030101010101" pitchFamily="2" charset="-122"/>
              </a:rPr>
              <a:t>Unix</a:t>
            </a:r>
            <a:r>
              <a:rPr lang="zh-CN" altLang="en-US" sz="1800">
                <a:ea typeface="宋体" panose="02010600030101010101" pitchFamily="2" charset="-122"/>
              </a:rPr>
              <a:t>的核心设计思想，具有执行效率高、安全性高和稳定性好的特点。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4353" name="AutoShape 3">
            <a:extLst>
              <a:ext uri="{FF2B5EF4-FFF2-40B4-BE49-F238E27FC236}">
                <a16:creationId xmlns:a16="http://schemas.microsoft.com/office/drawing/2014/main" id="{D464BAFD-DE9B-4B89-9E90-5314F49C9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594" y="3273993"/>
            <a:ext cx="1620837" cy="2738438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354" name="Rectangle 34">
            <a:extLst>
              <a:ext uri="{FF2B5EF4-FFF2-40B4-BE49-F238E27FC236}">
                <a16:creationId xmlns:a16="http://schemas.microsoft.com/office/drawing/2014/main" id="{4832A610-0A96-4206-B313-403AEF422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231" y="3497831"/>
            <a:ext cx="152400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Linux</a:t>
            </a:r>
            <a:r>
              <a:rPr lang="zh-CN" altLang="en-US" sz="1800">
                <a:ea typeface="宋体" panose="02010600030101010101" pitchFamily="2" charset="-122"/>
              </a:rPr>
              <a:t>向用户提供了</a:t>
            </a:r>
            <a:r>
              <a:rPr lang="en-US" altLang="zh-CN" sz="1800">
                <a:ea typeface="宋体" panose="02010600030101010101" pitchFamily="2" charset="-122"/>
              </a:rPr>
              <a:t>3</a:t>
            </a:r>
            <a:r>
              <a:rPr lang="zh-CN" altLang="en-US" sz="1800">
                <a:ea typeface="宋体" panose="02010600030101010101" pitchFamily="2" charset="-122"/>
              </a:rPr>
              <a:t>种界面：用户命令界面、系统调用界面和图形用户界面。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134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4E4EE6A-8559-4DFB-852C-3775695E8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的主要特点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15364" name="组合 43">
            <a:extLst>
              <a:ext uri="{FF2B5EF4-FFF2-40B4-BE49-F238E27FC236}">
                <a16:creationId xmlns:a16="http://schemas.microsoft.com/office/drawing/2014/main" id="{C7F433AE-6629-4875-B240-5805AA69236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00808"/>
            <a:ext cx="7691437" cy="971550"/>
            <a:chOff x="754063" y="2327567"/>
            <a:chExt cx="7691983" cy="971258"/>
          </a:xfrm>
        </p:grpSpPr>
        <p:grpSp>
          <p:nvGrpSpPr>
            <p:cNvPr id="15379" name="Group 7">
              <a:extLst>
                <a:ext uri="{FF2B5EF4-FFF2-40B4-BE49-F238E27FC236}">
                  <a16:creationId xmlns:a16="http://schemas.microsoft.com/office/drawing/2014/main" id="{87181AF3-3E5A-44B7-A778-E7D325BBB5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063" y="2362200"/>
              <a:ext cx="5895976" cy="936625"/>
              <a:chOff x="624" y="1152"/>
              <a:chExt cx="4080" cy="720"/>
            </a:xfrm>
          </p:grpSpPr>
          <p:sp>
            <p:nvSpPr>
              <p:cNvPr id="64" name="Rectangle 8">
                <a:extLst>
                  <a:ext uri="{FF2B5EF4-FFF2-40B4-BE49-F238E27FC236}">
                    <a16:creationId xmlns:a16="http://schemas.microsoft.com/office/drawing/2014/main" id="{DB765FA6-EBF4-4866-8ED1-BBB47E68BE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3419336">
                <a:off x="624" y="1200"/>
                <a:ext cx="672" cy="672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miter lim="800000"/>
              </a:ln>
              <a:effectLst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grpSp>
            <p:nvGrpSpPr>
              <p:cNvPr id="15384" name="Group 9">
                <a:extLst>
                  <a:ext uri="{FF2B5EF4-FFF2-40B4-BE49-F238E27FC236}">
                    <a16:creationId xmlns:a16="http://schemas.microsoft.com/office/drawing/2014/main" id="{0AD947CF-D4C3-4937-93C0-02F464CB67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1296"/>
                <a:ext cx="623" cy="96"/>
                <a:chOff x="2003" y="3439"/>
                <a:chExt cx="468" cy="244"/>
              </a:xfrm>
            </p:grpSpPr>
            <p:sp>
              <p:nvSpPr>
                <p:cNvPr id="15398" name="Oval 10">
                  <a:extLst>
                    <a:ext uri="{FF2B5EF4-FFF2-40B4-BE49-F238E27FC236}">
                      <a16:creationId xmlns:a16="http://schemas.microsoft.com/office/drawing/2014/main" id="{A7B73643-7EFE-4F88-AC98-07BA31EB2A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3" y="3439"/>
                  <a:ext cx="79" cy="24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99" name="Rectangle 11">
                  <a:extLst>
                    <a:ext uri="{FF2B5EF4-FFF2-40B4-BE49-F238E27FC236}">
                      <a16:creationId xmlns:a16="http://schemas.microsoft.com/office/drawing/2014/main" id="{D72F1F01-30B6-439A-82D6-B0BE2208DA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8" y="3441"/>
                  <a:ext cx="388" cy="242"/>
                </a:xfrm>
                <a:prstGeom prst="rect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1" name="Oval 12">
                  <a:extLst>
                    <a:ext uri="{FF2B5EF4-FFF2-40B4-BE49-F238E27FC236}">
                      <a16:creationId xmlns:a16="http://schemas.microsoft.com/office/drawing/2014/main" id="{F55EE4A3-9D6A-4D58-AEE7-6A896740C5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00" y="3443"/>
                  <a:ext cx="71" cy="2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" name="Oval 13">
                  <a:extLst>
                    <a:ext uri="{FF2B5EF4-FFF2-40B4-BE49-F238E27FC236}">
                      <a16:creationId xmlns:a16="http://schemas.microsoft.com/office/drawing/2014/main" id="{0A769806-81B4-4BB5-8023-55D7D48AD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38" y="3520"/>
                  <a:ext cx="20" cy="6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385" name="Rectangle 14">
                <a:extLst>
                  <a:ext uri="{FF2B5EF4-FFF2-40B4-BE49-F238E27FC236}">
                    <a16:creationId xmlns:a16="http://schemas.microsoft.com/office/drawing/2014/main" id="{01D6589B-3F67-43B9-B3AB-8E95797BB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419336">
                <a:off x="1776" y="1152"/>
                <a:ext cx="672" cy="672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grpSp>
            <p:nvGrpSpPr>
              <p:cNvPr id="15386" name="Group 15">
                <a:extLst>
                  <a:ext uri="{FF2B5EF4-FFF2-40B4-BE49-F238E27FC236}">
                    <a16:creationId xmlns:a16="http://schemas.microsoft.com/office/drawing/2014/main" id="{E52E2C91-292F-4F3E-89D9-A321E979F0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4" y="1296"/>
                <a:ext cx="623" cy="96"/>
                <a:chOff x="2003" y="3439"/>
                <a:chExt cx="468" cy="244"/>
              </a:xfrm>
            </p:grpSpPr>
            <p:sp>
              <p:nvSpPr>
                <p:cNvPr id="15394" name="Oval 16">
                  <a:extLst>
                    <a:ext uri="{FF2B5EF4-FFF2-40B4-BE49-F238E27FC236}">
                      <a16:creationId xmlns:a16="http://schemas.microsoft.com/office/drawing/2014/main" id="{E43F6498-3C15-4F85-BB21-30CCCD1CD2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3" y="3439"/>
                  <a:ext cx="79" cy="24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95" name="Rectangle 17">
                  <a:extLst>
                    <a:ext uri="{FF2B5EF4-FFF2-40B4-BE49-F238E27FC236}">
                      <a16:creationId xmlns:a16="http://schemas.microsoft.com/office/drawing/2014/main" id="{1351F336-3DC4-4DE9-8991-3E7286F7D1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8" y="3441"/>
                  <a:ext cx="388" cy="242"/>
                </a:xfrm>
                <a:prstGeom prst="rect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7" name="Oval 18">
                  <a:extLst>
                    <a:ext uri="{FF2B5EF4-FFF2-40B4-BE49-F238E27FC236}">
                      <a16:creationId xmlns:a16="http://schemas.microsoft.com/office/drawing/2014/main" id="{4686B4A2-051A-40E8-9DC4-41EE717032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00" y="3443"/>
                  <a:ext cx="71" cy="2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Oval 19">
                  <a:extLst>
                    <a:ext uri="{FF2B5EF4-FFF2-40B4-BE49-F238E27FC236}">
                      <a16:creationId xmlns:a16="http://schemas.microsoft.com/office/drawing/2014/main" id="{9BFFD0C7-50A9-41AC-B9FB-D534DE9FF6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38" y="3520"/>
                  <a:ext cx="20" cy="6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8" name="Rectangle 20">
                <a:extLst>
                  <a:ext uri="{FF2B5EF4-FFF2-40B4-BE49-F238E27FC236}">
                    <a16:creationId xmlns:a16="http://schemas.microsoft.com/office/drawing/2014/main" id="{68B8C5EB-9AED-4CA2-AA39-3C0EC2B6969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3419336">
                <a:off x="2877" y="1150"/>
                <a:ext cx="670" cy="669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miter lim="800000"/>
              </a:ln>
              <a:effectLst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grpSp>
            <p:nvGrpSpPr>
              <p:cNvPr id="15388" name="Group 21">
                <a:extLst>
                  <a:ext uri="{FF2B5EF4-FFF2-40B4-BE49-F238E27FC236}">
                    <a16:creationId xmlns:a16="http://schemas.microsoft.com/office/drawing/2014/main" id="{A84C3AE1-1694-4B81-A497-817F75FA4E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5" y="1296"/>
                <a:ext cx="817" cy="96"/>
                <a:chOff x="2003" y="3439"/>
                <a:chExt cx="468" cy="244"/>
              </a:xfrm>
            </p:grpSpPr>
            <p:sp>
              <p:nvSpPr>
                <p:cNvPr id="15390" name="Oval 22">
                  <a:extLst>
                    <a:ext uri="{FF2B5EF4-FFF2-40B4-BE49-F238E27FC236}">
                      <a16:creationId xmlns:a16="http://schemas.microsoft.com/office/drawing/2014/main" id="{FA62D680-16C8-43D2-945F-DB924ACBAC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3" y="3439"/>
                  <a:ext cx="79" cy="24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91" name="Rectangle 23">
                  <a:extLst>
                    <a:ext uri="{FF2B5EF4-FFF2-40B4-BE49-F238E27FC236}">
                      <a16:creationId xmlns:a16="http://schemas.microsoft.com/office/drawing/2014/main" id="{981DE6FE-8974-47F7-B68F-010DCCD42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8" y="3441"/>
                  <a:ext cx="388" cy="242"/>
                </a:xfrm>
                <a:prstGeom prst="rect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3" name="Oval 24">
                  <a:extLst>
                    <a:ext uri="{FF2B5EF4-FFF2-40B4-BE49-F238E27FC236}">
                      <a16:creationId xmlns:a16="http://schemas.microsoft.com/office/drawing/2014/main" id="{F87DE331-077C-4F00-9CD0-1DA775A6E7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00" y="3443"/>
                  <a:ext cx="71" cy="2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4" name="Oval 25">
                  <a:extLst>
                    <a:ext uri="{FF2B5EF4-FFF2-40B4-BE49-F238E27FC236}">
                      <a16:creationId xmlns:a16="http://schemas.microsoft.com/office/drawing/2014/main" id="{744C735A-9648-4CAD-8FFD-635C228708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38" y="3520"/>
                  <a:ext cx="20" cy="6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389" name="Rectangle 26">
                <a:extLst>
                  <a:ext uri="{FF2B5EF4-FFF2-40B4-BE49-F238E27FC236}">
                    <a16:creationId xmlns:a16="http://schemas.microsoft.com/office/drawing/2014/main" id="{14600024-EF0A-461B-A3C9-A00630D47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419336">
                <a:off x="4032" y="1152"/>
                <a:ext cx="672" cy="672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380" name="Rectangle 17">
              <a:extLst>
                <a:ext uri="{FF2B5EF4-FFF2-40B4-BE49-F238E27FC236}">
                  <a16:creationId xmlns:a16="http://schemas.microsoft.com/office/drawing/2014/main" id="{2CF22ED6-576C-446E-8EB1-2F3F5696B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590800"/>
              <a:ext cx="746396" cy="123859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" name="Rectangle 20">
              <a:extLst>
                <a:ext uri="{FF2B5EF4-FFF2-40B4-BE49-F238E27FC236}">
                  <a16:creationId xmlns:a16="http://schemas.microsoft.com/office/drawing/2014/main" id="{7A41F0CD-B4BF-4FBB-BB17-968CB1EEC2A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7523011" y="2278983"/>
              <a:ext cx="874450" cy="971619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382" name="Rectangle 29">
              <a:extLst>
                <a:ext uri="{FF2B5EF4-FFF2-40B4-BE49-F238E27FC236}">
                  <a16:creationId xmlns:a16="http://schemas.microsoft.com/office/drawing/2014/main" id="{5A0031FB-A0F5-4045-B76B-3F4A9899E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2362200"/>
              <a:ext cx="8819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chemeClr val="bg1"/>
                  </a:solidFill>
                  <a:ea typeface="宋体" panose="02010600030101010101" pitchFamily="2" charset="-122"/>
                </a:rPr>
                <a:t>设备</a:t>
              </a:r>
              <a:endParaRPr lang="en-US" altLang="zh-CN" sz="1800">
                <a:solidFill>
                  <a:schemeClr val="bg1"/>
                </a:solidFill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chemeClr val="bg1"/>
                  </a:solidFill>
                  <a:ea typeface="宋体" panose="02010600030101010101" pitchFamily="2" charset="-122"/>
                </a:rPr>
                <a:t>独立性</a:t>
              </a:r>
              <a:endParaRPr lang="en-US" altLang="zh-CN" sz="18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5365" name="AutoShape 3">
            <a:extLst>
              <a:ext uri="{FF2B5EF4-FFF2-40B4-BE49-F238E27FC236}">
                <a16:creationId xmlns:a16="http://schemas.microsoft.com/office/drawing/2014/main" id="{8C6AE006-4810-4416-ADF5-4AE81E026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3112096"/>
            <a:ext cx="162083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5366" name="AutoShape 4">
            <a:extLst>
              <a:ext uri="{FF2B5EF4-FFF2-40B4-BE49-F238E27FC236}">
                <a16:creationId xmlns:a16="http://schemas.microsoft.com/office/drawing/2014/main" id="{C089076C-53A5-42D5-8CAD-8AD1A9527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3112096"/>
            <a:ext cx="1611312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5367" name="AutoShape 5">
            <a:extLst>
              <a:ext uri="{FF2B5EF4-FFF2-40B4-BE49-F238E27FC236}">
                <a16:creationId xmlns:a16="http://schemas.microsoft.com/office/drawing/2014/main" id="{093B1A64-2853-421F-9D03-99A494BE5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3112096"/>
            <a:ext cx="156368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5368" name="AutoShape 6">
            <a:extLst>
              <a:ext uri="{FF2B5EF4-FFF2-40B4-BE49-F238E27FC236}">
                <a16:creationId xmlns:a16="http://schemas.microsoft.com/office/drawing/2014/main" id="{9E9AAA42-6905-4742-A488-D284829A4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" y="3112096"/>
            <a:ext cx="162083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5369" name="Rectangle 27">
            <a:extLst>
              <a:ext uri="{FF2B5EF4-FFF2-40B4-BE49-F238E27FC236}">
                <a16:creationId xmlns:a16="http://schemas.microsoft.com/office/drawing/2014/main" id="{72A40613-1D69-4021-99A6-CF666CB79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" y="1853208"/>
            <a:ext cx="1114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丰富的</a:t>
            </a:r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网络功能</a:t>
            </a:r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370" name="Rectangle 28">
            <a:extLst>
              <a:ext uri="{FF2B5EF4-FFF2-40B4-BE49-F238E27FC236}">
                <a16:creationId xmlns:a16="http://schemas.microsoft.com/office/drawing/2014/main" id="{07D81418-B5A8-48BF-ADFE-8FE4F9B36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12" y="1816696"/>
            <a:ext cx="1114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可靠的安</a:t>
            </a:r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全性系统</a:t>
            </a:r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371" name="Rectangle 29">
            <a:extLst>
              <a:ext uri="{FF2B5EF4-FFF2-40B4-BE49-F238E27FC236}">
                <a16:creationId xmlns:a16="http://schemas.microsoft.com/office/drawing/2014/main" id="{2C57F7D0-1983-4999-8614-F68AA6E05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2" y="1777008"/>
            <a:ext cx="1114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良好的</a:t>
            </a:r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可移植性</a:t>
            </a:r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372" name="Rectangle 30">
            <a:extLst>
              <a:ext uri="{FF2B5EF4-FFF2-40B4-BE49-F238E27FC236}">
                <a16:creationId xmlns:a16="http://schemas.microsoft.com/office/drawing/2014/main" id="{1C13640F-D78F-43CD-BAF4-617B0D405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7" y="1775421"/>
            <a:ext cx="882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标准</a:t>
            </a:r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兼容性</a:t>
            </a:r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373" name="Rectangle 31">
            <a:extLst>
              <a:ext uri="{FF2B5EF4-FFF2-40B4-BE49-F238E27FC236}">
                <a16:creationId xmlns:a16="http://schemas.microsoft.com/office/drawing/2014/main" id="{F834101B-5992-40EE-B20F-56541B87D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" y="3354983"/>
            <a:ext cx="152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Linux</a:t>
            </a:r>
            <a:r>
              <a:rPr lang="zh-CN" altLang="en-US" sz="1800">
                <a:ea typeface="宋体" panose="02010600030101010101" pitchFamily="2" charset="-122"/>
              </a:rPr>
              <a:t>是在</a:t>
            </a:r>
            <a:r>
              <a:rPr lang="en-US" altLang="zh-CN" sz="1800">
                <a:ea typeface="宋体" panose="02010600030101010101" pitchFamily="2" charset="-122"/>
              </a:rPr>
              <a:t>Internet</a:t>
            </a:r>
            <a:r>
              <a:rPr lang="zh-CN" altLang="en-US" sz="1800">
                <a:ea typeface="宋体" panose="02010600030101010101" pitchFamily="2" charset="-122"/>
              </a:rPr>
              <a:t>基础上产生并发展起来的，因此，完善的内置网络是</a:t>
            </a:r>
            <a:r>
              <a:rPr lang="en-US" altLang="zh-CN" sz="1800">
                <a:ea typeface="宋体" panose="02010600030101010101" pitchFamily="2" charset="-122"/>
              </a:rPr>
              <a:t>Linux</a:t>
            </a:r>
            <a:r>
              <a:rPr lang="zh-CN" altLang="en-US" sz="1800">
                <a:ea typeface="宋体" panose="02010600030101010101" pitchFamily="2" charset="-122"/>
              </a:rPr>
              <a:t>的一大特点。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5374" name="Rectangle 32">
            <a:extLst>
              <a:ext uri="{FF2B5EF4-FFF2-40B4-BE49-F238E27FC236}">
                <a16:creationId xmlns:a16="http://schemas.microsoft.com/office/drawing/2014/main" id="{89200FA1-14FF-4DF1-A9E5-0A7A49737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7" y="3301008"/>
            <a:ext cx="1524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Linux</a:t>
            </a:r>
            <a:r>
              <a:rPr lang="zh-CN" altLang="en-US" sz="1800">
                <a:ea typeface="宋体" panose="02010600030101010101" pitchFamily="2" charset="-122"/>
              </a:rPr>
              <a:t>采取了许多安全技术措施，包括对读</a:t>
            </a:r>
            <a:r>
              <a:rPr lang="en-US" altLang="zh-CN" sz="1800">
                <a:ea typeface="宋体" panose="02010600030101010101" pitchFamily="2" charset="-122"/>
              </a:rPr>
              <a:t>/</a:t>
            </a:r>
            <a:r>
              <a:rPr lang="zh-CN" altLang="en-US" sz="1800">
                <a:ea typeface="宋体" panose="02010600030101010101" pitchFamily="2" charset="-122"/>
              </a:rPr>
              <a:t>写进行权限控制，带保护的子系统、审计跟踪、核心授权等。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5375" name="Rectangle 33">
            <a:extLst>
              <a:ext uri="{FF2B5EF4-FFF2-40B4-BE49-F238E27FC236}">
                <a16:creationId xmlns:a16="http://schemas.microsoft.com/office/drawing/2014/main" id="{82BA3FFF-AE20-4321-9B88-2E7DFA072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937" y="3264496"/>
            <a:ext cx="15240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Linux</a:t>
            </a:r>
            <a:r>
              <a:rPr lang="zh-CN" altLang="en-US" sz="1800">
                <a:ea typeface="宋体" panose="02010600030101010101" pitchFamily="2" charset="-122"/>
              </a:rPr>
              <a:t>是一种可移植的操作系统，能够在从微型计算机到大型计算机的任何环境中和任何平台上运行。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5376" name="Rectangle 34">
            <a:extLst>
              <a:ext uri="{FF2B5EF4-FFF2-40B4-BE49-F238E27FC236}">
                <a16:creationId xmlns:a16="http://schemas.microsoft.com/office/drawing/2014/main" id="{A44A91A8-3C96-445D-BEFF-7D18515F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337" y="3335933"/>
            <a:ext cx="152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Linux</a:t>
            </a:r>
            <a:r>
              <a:rPr lang="zh-CN" altLang="en-US" sz="1600">
                <a:ea typeface="宋体" panose="02010600030101010101" pitchFamily="2" charset="-122"/>
              </a:rPr>
              <a:t>是一个与</a:t>
            </a:r>
            <a:r>
              <a:rPr lang="en-US" altLang="zh-CN" sz="1600">
                <a:ea typeface="宋体" panose="02010600030101010101" pitchFamily="2" charset="-122"/>
              </a:rPr>
              <a:t>POSIX</a:t>
            </a:r>
            <a:r>
              <a:rPr lang="zh-CN" altLang="en-US" sz="1600">
                <a:ea typeface="宋体" panose="02010600030101010101" pitchFamily="2" charset="-122"/>
              </a:rPr>
              <a:t>相兼容的操作系统，它所构成的子系统支持所有相关的</a:t>
            </a:r>
            <a:r>
              <a:rPr lang="en-US" altLang="zh-CN" sz="1600">
                <a:ea typeface="宋体" panose="02010600030101010101" pitchFamily="2" charset="-122"/>
              </a:rPr>
              <a:t>ANSI</a:t>
            </a:r>
            <a:r>
              <a:rPr lang="zh-CN" altLang="en-US" sz="1600">
                <a:ea typeface="宋体" panose="02010600030101010101" pitchFamily="2" charset="-122"/>
              </a:rPr>
              <a:t>，</a:t>
            </a:r>
            <a:r>
              <a:rPr lang="en-US" altLang="zh-CN" sz="1600">
                <a:ea typeface="宋体" panose="02010600030101010101" pitchFamily="2" charset="-122"/>
              </a:rPr>
              <a:t>ISO</a:t>
            </a:r>
            <a:r>
              <a:rPr lang="zh-CN" altLang="en-US" sz="1600">
                <a:ea typeface="宋体" panose="02010600030101010101" pitchFamily="2" charset="-122"/>
              </a:rPr>
              <a:t>，</a:t>
            </a:r>
            <a:r>
              <a:rPr lang="en-US" altLang="zh-CN" sz="1600">
                <a:ea typeface="宋体" panose="02010600030101010101" pitchFamily="2" charset="-122"/>
              </a:rPr>
              <a:t>IETF</a:t>
            </a:r>
            <a:r>
              <a:rPr lang="zh-CN" altLang="en-US" sz="1600">
                <a:ea typeface="宋体" panose="02010600030101010101" pitchFamily="2" charset="-122"/>
              </a:rPr>
              <a:t>和</a:t>
            </a:r>
            <a:r>
              <a:rPr lang="en-US" altLang="zh-CN" sz="1600">
                <a:ea typeface="宋体" panose="02010600030101010101" pitchFamily="2" charset="-122"/>
              </a:rPr>
              <a:t>W3C</a:t>
            </a:r>
            <a:r>
              <a:rPr lang="zh-CN" altLang="en-US" sz="1600">
                <a:ea typeface="宋体" panose="02010600030101010101" pitchFamily="2" charset="-122"/>
              </a:rPr>
              <a:t>业界标准。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5377" name="AutoShape 3">
            <a:extLst>
              <a:ext uri="{FF2B5EF4-FFF2-40B4-BE49-F238E27FC236}">
                <a16:creationId xmlns:a16="http://schemas.microsoft.com/office/drawing/2014/main" id="{B12B564B-4E64-4481-9B1D-F8F603BFD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0" y="3107333"/>
            <a:ext cx="1620837" cy="2738438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5378" name="Rectangle 34">
            <a:extLst>
              <a:ext uri="{FF2B5EF4-FFF2-40B4-BE49-F238E27FC236}">
                <a16:creationId xmlns:a16="http://schemas.microsoft.com/office/drawing/2014/main" id="{CD601E6E-FC44-4BEA-BD2D-2EBBDA62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7" y="3331171"/>
            <a:ext cx="15240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Linux</a:t>
            </a:r>
            <a:r>
              <a:rPr lang="zh-CN" altLang="en-US" sz="1800">
                <a:ea typeface="宋体" panose="02010600030101010101" pitchFamily="2" charset="-122"/>
              </a:rPr>
              <a:t>是具有设备独立性的操作系统，它的内核具有高度适应能力。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15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>
            <a:extLst>
              <a:ext uri="{FF2B5EF4-FFF2-40B4-BE49-F238E27FC236}">
                <a16:creationId xmlns:a16="http://schemas.microsoft.com/office/drawing/2014/main" id="{37888378-E697-48C4-BC3F-FD98BBC2D8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62FB0E-5FD5-4A80-BF1B-7FF8A2B3B872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20483" name="灯片编号占位符 5">
            <a:extLst>
              <a:ext uri="{FF2B5EF4-FFF2-40B4-BE49-F238E27FC236}">
                <a16:creationId xmlns:a16="http://schemas.microsoft.com/office/drawing/2014/main" id="{35E486D2-DD74-4493-B533-6AD7BA6A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CCFB1A-4CA4-412F-B725-6BD3993E644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64546" name="Rectangle 2">
            <a:extLst>
              <a:ext uri="{FF2B5EF4-FFF2-40B4-BE49-F238E27FC236}">
                <a16:creationId xmlns:a16="http://schemas.microsoft.com/office/drawing/2014/main" id="{D8590AAD-4B68-4E9D-AF26-CC2313BF836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开放与协作的开发模式</a:t>
            </a:r>
          </a:p>
        </p:txBody>
      </p:sp>
      <p:sp>
        <p:nvSpPr>
          <p:cNvPr id="364547" name="Rectangle 3">
            <a:extLst>
              <a:ext uri="{FF2B5EF4-FFF2-40B4-BE49-F238E27FC236}">
                <a16:creationId xmlns:a16="http://schemas.microsoft.com/office/drawing/2014/main" id="{1AABBB34-5711-40CB-BC1D-22C06D71D456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29492" y="1772816"/>
            <a:ext cx="85407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世界各地软件爱好者集体智慧的结晶</a:t>
            </a:r>
          </a:p>
        </p:txBody>
      </p:sp>
      <p:sp>
        <p:nvSpPr>
          <p:cNvPr id="364548" name="Rectangle 4">
            <a:extLst>
              <a:ext uri="{FF2B5EF4-FFF2-40B4-BE49-F238E27FC236}">
                <a16:creationId xmlns:a16="http://schemas.microsoft.com/office/drawing/2014/main" id="{AD3D4DC0-36E2-4EDE-A4EE-45E242B250A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594567" y="2493541"/>
            <a:ext cx="85407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提供源代码，遵守</a:t>
            </a:r>
            <a:r>
              <a:rPr lang="en-US" altLang="zh-CN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GPL</a:t>
            </a:r>
          </a:p>
        </p:txBody>
      </p:sp>
      <p:sp>
        <p:nvSpPr>
          <p:cNvPr id="364549" name="Rectangle 5">
            <a:extLst>
              <a:ext uri="{FF2B5EF4-FFF2-40B4-BE49-F238E27FC236}">
                <a16:creationId xmlns:a16="http://schemas.microsoft.com/office/drawing/2014/main" id="{8D0017BE-4B78-4A68-8CF2-746C6087DA3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594567" y="3212679"/>
            <a:ext cx="854075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经历了各种各样的测试与考验，软件的稳定性</a:t>
            </a:r>
          </a:p>
          <a:p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好。</a:t>
            </a:r>
          </a:p>
        </p:txBody>
      </p:sp>
      <p:sp>
        <p:nvSpPr>
          <p:cNvPr id="364550" name="Rectangle 6">
            <a:extLst>
              <a:ext uri="{FF2B5EF4-FFF2-40B4-BE49-F238E27FC236}">
                <a16:creationId xmlns:a16="http://schemas.microsoft.com/office/drawing/2014/main" id="{48FAE951-F9EA-4ADE-A164-F4FEA6F4BDA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594567" y="4363616"/>
            <a:ext cx="85407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开发人员凭兴趣去开发，热情高，具有创造性</a:t>
            </a:r>
          </a:p>
        </p:txBody>
      </p:sp>
    </p:spTree>
    <p:custDataLst>
      <p:tags r:id="rId1"/>
    </p:custDataLst>
  </p:cSld>
  <p:clrMapOvr>
    <a:masterClrMapping/>
  </p:clrMapOvr>
  <p:transition spd="slow" advTm="37843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4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4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4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4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4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4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4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B645AC2-6E5D-4C9A-BBC1-9B308C1F8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rPr>
              <a:t>Linux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rPr>
              <a:t>的发行版本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rPr>
              <a:t>1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383C710-BB75-470D-84E6-228EE0FAC1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1496695"/>
            <a:ext cx="8229600" cy="5343525"/>
          </a:xfrm>
        </p:spPr>
        <p:txBody>
          <a:bodyPr/>
          <a:lstStyle/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Linux</a:t>
            </a:r>
            <a:r>
              <a:rPr lang="zh-CN" altLang="en-US" dirty="0">
                <a:ea typeface="宋体" panose="02010600030101010101" pitchFamily="2" charset="-122"/>
              </a:rPr>
              <a:t>操作系统内核</a:t>
            </a:r>
            <a:r>
              <a:rPr lang="en-US" altLang="zh-CN" dirty="0">
                <a:ea typeface="宋体" panose="02010600030101010101" pitchFamily="2" charset="-122"/>
              </a:rPr>
              <a:t>P5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Linux</a:t>
            </a:r>
            <a:r>
              <a:rPr lang="zh-CN" altLang="en-US" dirty="0">
                <a:ea typeface="宋体" panose="02010600030101010101" pitchFamily="2" charset="-122"/>
              </a:rPr>
              <a:t>中，它的核心部分被称为</a:t>
            </a:r>
            <a:r>
              <a:rPr lang="zh-CN" altLang="en-US" b="1" dirty="0">
                <a:ea typeface="宋体" panose="02010600030101010101" pitchFamily="2" charset="-122"/>
              </a:rPr>
              <a:t>“内核”，负责控制硬件设备、文件系统、进程调度及其他工作。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Linux</a:t>
            </a:r>
            <a:r>
              <a:rPr lang="zh-CN" altLang="en-US" dirty="0">
                <a:ea typeface="宋体" panose="02010600030101010101" pitchFamily="2" charset="-122"/>
              </a:rPr>
              <a:t>操作系统发行套件版本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由于</a:t>
            </a:r>
            <a:r>
              <a:rPr lang="en-US" altLang="zh-CN" dirty="0">
                <a:ea typeface="宋体" panose="02010600030101010101" pitchFamily="2" charset="-122"/>
              </a:rPr>
              <a:t>Linux</a:t>
            </a:r>
            <a:r>
              <a:rPr lang="zh-CN" altLang="en-US" dirty="0">
                <a:ea typeface="宋体" panose="02010600030101010101" pitchFamily="2" charset="-122"/>
              </a:rPr>
              <a:t>内核是完全开放源代码以及免费的，因此很多公司和组织将</a:t>
            </a:r>
            <a:r>
              <a:rPr lang="en-US" altLang="zh-CN" dirty="0">
                <a:ea typeface="宋体" panose="02010600030101010101" pitchFamily="2" charset="-122"/>
              </a:rPr>
              <a:t>Linux</a:t>
            </a:r>
            <a:r>
              <a:rPr lang="zh-CN" altLang="en-US" dirty="0">
                <a:ea typeface="宋体" panose="02010600030101010101" pitchFamily="2" charset="-122"/>
              </a:rPr>
              <a:t>内核与应用软件和文档包装起来，并提供了安装界面、系统设置以及管理工具等，这就构成了一个发行套件。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目前全世界有上百种</a:t>
            </a:r>
            <a:r>
              <a:rPr lang="en-US" altLang="zh-CN" dirty="0">
                <a:ea typeface="宋体" panose="02010600030101010101" pitchFamily="2" charset="-122"/>
              </a:rPr>
              <a:t>Linux</a:t>
            </a:r>
            <a:r>
              <a:rPr lang="zh-CN" altLang="en-US" dirty="0">
                <a:ea typeface="宋体" panose="02010600030101010101" pitchFamily="2" charset="-122"/>
              </a:rPr>
              <a:t>发行套件，其中比较知名的有</a:t>
            </a:r>
            <a:r>
              <a:rPr lang="en-US" altLang="zh-CN" dirty="0">
                <a:ea typeface="宋体" panose="02010600030101010101" pitchFamily="2" charset="-122"/>
              </a:rPr>
              <a:t>Red Hat/Fedora Core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Slackware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Debian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ea typeface="宋体" panose="02010600030101010101" pitchFamily="2" charset="-122"/>
              </a:rPr>
              <a:t>SuSE</a:t>
            </a:r>
            <a:r>
              <a:rPr lang="zh-CN" altLang="en-US" dirty="0">
                <a:ea typeface="宋体" panose="02010600030101010101" pitchFamily="2" charset="-122"/>
              </a:rPr>
              <a:t>、红旗、</a:t>
            </a:r>
            <a:r>
              <a:rPr lang="en-US" altLang="zh-CN" dirty="0" err="1">
                <a:ea typeface="宋体" panose="02010600030101010101" pitchFamily="2" charset="-122"/>
              </a:rPr>
              <a:t>Mandarke</a:t>
            </a:r>
            <a:r>
              <a:rPr lang="zh-CN" altLang="en-US" dirty="0">
                <a:ea typeface="宋体" panose="02010600030101010101" pitchFamily="2" charset="-122"/>
              </a:rPr>
              <a:t>等。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724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>
            <a:extLst>
              <a:ext uri="{FF2B5EF4-FFF2-40B4-BE49-F238E27FC236}">
                <a16:creationId xmlns:a16="http://schemas.microsoft.com/office/drawing/2014/main" id="{B8FB6349-FE82-4B98-AC60-C3C78333D8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5C5942-6F74-4FD3-BF3C-5F0C24D8174E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28675" name="灯片编号占位符 5">
            <a:extLst>
              <a:ext uri="{FF2B5EF4-FFF2-40B4-BE49-F238E27FC236}">
                <a16:creationId xmlns:a16="http://schemas.microsoft.com/office/drawing/2014/main" id="{D9C069F5-0BCA-4237-899C-32357B07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0304A4-9490-40B1-9055-7BCB722043F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78882" name="Rectangle 2">
            <a:extLst>
              <a:ext uri="{FF2B5EF4-FFF2-40B4-BE49-F238E27FC236}">
                <a16:creationId xmlns:a16="http://schemas.microsoft.com/office/drawing/2014/main" id="{AFE391C4-7B49-4AF6-B2CE-034A66D230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rPr>
              <a:t>Linux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rPr>
              <a:t>的发行版本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rPr>
              <a:t>2</a:t>
            </a:r>
            <a:endParaRPr lang="zh-CN" altLang="en-US" b="1" dirty="0"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graphicFrame>
        <p:nvGraphicFramePr>
          <p:cNvPr id="378992" name="Group 112">
            <a:extLst>
              <a:ext uri="{FF2B5EF4-FFF2-40B4-BE49-F238E27FC236}">
                <a16:creationId xmlns:a16="http://schemas.microsoft.com/office/drawing/2014/main" id="{CB5E2192-974D-45CE-A789-4373EDB158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1625" y="1773238"/>
          <a:ext cx="8540750" cy="3621086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4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发行版本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官方网站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CentOS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www.centos.org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模仿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Red Hat Enterprise Linux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非商业发行版本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Debian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www.debian.org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免费的非商业发行版本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Red Hat Engerprise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www.redhat.com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Red Hat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公司的企业级商业化发行版本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Fedora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fedoraproject.org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Red Hat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公司免费版本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Red Flag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www.redflag-linux.com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国内发展最好的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Linux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发行版本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Ubuntu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www.ubuntu.com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免费发行版本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37843">
    <p:pull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>
            <a:extLst>
              <a:ext uri="{FF2B5EF4-FFF2-40B4-BE49-F238E27FC236}">
                <a16:creationId xmlns:a16="http://schemas.microsoft.com/office/drawing/2014/main" id="{9AE51AA6-A5AD-431F-B980-795A9E9BF8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D79835-2FC5-4489-935C-4F19F57A29FF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29699" name="灯片编号占位符 5">
            <a:extLst>
              <a:ext uri="{FF2B5EF4-FFF2-40B4-BE49-F238E27FC236}">
                <a16:creationId xmlns:a16="http://schemas.microsoft.com/office/drawing/2014/main" id="{587C4A78-79A2-458C-9418-505E24D3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B91401-D3F3-4874-8A2A-63178374375F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85026" name="Rectangle 2">
            <a:extLst>
              <a:ext uri="{FF2B5EF4-FFF2-40B4-BE49-F238E27FC236}">
                <a16:creationId xmlns:a16="http://schemas.microsoft.com/office/drawing/2014/main" id="{1691B997-DCD1-40A2-923D-6153A305488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rPr>
              <a:t>Linux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rPr>
              <a:t>的发行版本简介一</a:t>
            </a:r>
          </a:p>
        </p:txBody>
      </p:sp>
      <p:graphicFrame>
        <p:nvGraphicFramePr>
          <p:cNvPr id="385183" name="Group 159">
            <a:extLst>
              <a:ext uri="{FF2B5EF4-FFF2-40B4-BE49-F238E27FC236}">
                <a16:creationId xmlns:a16="http://schemas.microsoft.com/office/drawing/2014/main" id="{EBFF7868-0123-4259-9F87-BCBC912654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1625" y="1752600"/>
          <a:ext cx="8540750" cy="4208463"/>
        </p:xfrm>
        <a:graphic>
          <a:graphicData uri="http://schemas.openxmlformats.org/drawingml/2006/table">
            <a:tbl>
              <a:tblPr/>
              <a:tblGrid>
                <a:gridCol w="254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9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发行版本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简介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CentOS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这个发行版本收集了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Red Hat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为了遵守各种开源许可协议而必须开发的源代码，并且打包整理成一个同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Red Hat Enterprise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非常相似的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Linux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发行版本。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CentOS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完全免费。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Debian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Ubuntu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这两个版本保持着原始的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Linux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精神，这两个发行版本由社区开发，并且完全向用户免费提供。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37843">
    <p:pull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>
            <a:extLst>
              <a:ext uri="{FF2B5EF4-FFF2-40B4-BE49-F238E27FC236}">
                <a16:creationId xmlns:a16="http://schemas.microsoft.com/office/drawing/2014/main" id="{EA90F32C-18B7-4988-86A6-27FA8C0917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7A4DFA-5DA0-4A2D-B554-9F807254AB78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30723" name="灯片编号占位符 5">
            <a:extLst>
              <a:ext uri="{FF2B5EF4-FFF2-40B4-BE49-F238E27FC236}">
                <a16:creationId xmlns:a16="http://schemas.microsoft.com/office/drawing/2014/main" id="{D9F067EE-7271-41BD-8B47-716C9423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C0E8E2-66DA-4D83-81FC-C872613A7FA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87074" name="Rectangle 2">
            <a:extLst>
              <a:ext uri="{FF2B5EF4-FFF2-40B4-BE49-F238E27FC236}">
                <a16:creationId xmlns:a16="http://schemas.microsoft.com/office/drawing/2014/main" id="{0C714AEB-B4C5-4DA2-8CD6-CD149467A15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rPr>
              <a:t>Linux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rPr>
              <a:t>的发行版本简介二</a:t>
            </a:r>
          </a:p>
        </p:txBody>
      </p:sp>
      <p:graphicFrame>
        <p:nvGraphicFramePr>
          <p:cNvPr id="387109" name="Group 37">
            <a:extLst>
              <a:ext uri="{FF2B5EF4-FFF2-40B4-BE49-F238E27FC236}">
                <a16:creationId xmlns:a16="http://schemas.microsoft.com/office/drawing/2014/main" id="{B1272A48-25AF-40E8-BBE5-BEF05ED002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1625" y="1752600"/>
          <a:ext cx="8540750" cy="4116388"/>
        </p:xfrm>
        <a:graphic>
          <a:graphicData uri="http://schemas.openxmlformats.org/drawingml/2006/table">
            <a:tbl>
              <a:tblPr/>
              <a:tblGrid>
                <a:gridCol w="254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9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发行版本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简介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Red Hat Engerprise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在过去的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多年中，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Red Hat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公司一直是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Linux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乃至开源世界的领导者。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2003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年，公司将产品分成两个不同的发行版本。商业版本成为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Red Hat Engerprise Linux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，这个版本专注于企业级应用，并向使用它的企业提供全套技术支持，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Red Hat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公司收取相关许可证费。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37843">
    <p:pull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>
            <a:extLst>
              <a:ext uri="{FF2B5EF4-FFF2-40B4-BE49-F238E27FC236}">
                <a16:creationId xmlns:a16="http://schemas.microsoft.com/office/drawing/2014/main" id="{F8696D9D-C76D-4EEB-BB53-052F18996C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E018E8-9F62-438E-AFA3-6CA01318F42F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31747" name="灯片编号占位符 5">
            <a:extLst>
              <a:ext uri="{FF2B5EF4-FFF2-40B4-BE49-F238E27FC236}">
                <a16:creationId xmlns:a16="http://schemas.microsoft.com/office/drawing/2014/main" id="{FB84EEE8-D96E-421D-A65F-7877DAF2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B72D8C-140F-4149-BFE0-C3C8858E44D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89122" name="Rectangle 2">
            <a:extLst>
              <a:ext uri="{FF2B5EF4-FFF2-40B4-BE49-F238E27FC236}">
                <a16:creationId xmlns:a16="http://schemas.microsoft.com/office/drawing/2014/main" id="{8AFD0A2E-87CD-45BB-9B0F-DE04ADBFCCC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rPr>
              <a:t>Linux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rPr>
              <a:t>的发行版本简介三</a:t>
            </a:r>
          </a:p>
        </p:txBody>
      </p:sp>
      <p:graphicFrame>
        <p:nvGraphicFramePr>
          <p:cNvPr id="389146" name="Group 26">
            <a:extLst>
              <a:ext uri="{FF2B5EF4-FFF2-40B4-BE49-F238E27FC236}">
                <a16:creationId xmlns:a16="http://schemas.microsoft.com/office/drawing/2014/main" id="{F6F88E04-2D86-4420-A813-545C91BA5E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1625" y="1752600"/>
          <a:ext cx="8540750" cy="3781425"/>
        </p:xfrm>
        <a:graphic>
          <a:graphicData uri="http://schemas.openxmlformats.org/drawingml/2006/table">
            <a:tbl>
              <a:tblPr/>
              <a:tblGrid>
                <a:gridCol w="254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9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2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发行版本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简介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Fedora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开发依托于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Linux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社区，尽管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Fedora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从名字上已经不再打着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Red Hat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的旗号，但是这两个发行版本依然保持着很大程度上的相似性。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Red Flag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红旗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Linux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是来自中科红旗软件技术有限公司的产品，在中文的支持上，红旗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Linux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比同行做得更好一些。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37843">
    <p:pull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>
            <a:extLst>
              <a:ext uri="{FF2B5EF4-FFF2-40B4-BE49-F238E27FC236}">
                <a16:creationId xmlns:a16="http://schemas.microsoft.com/office/drawing/2014/main" id="{DF4304A3-C10B-49F7-9611-DCC8017CAD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5CBF37-50A4-4DF4-B942-382E84BA278E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32771" name="灯片编号占位符 5">
            <a:extLst>
              <a:ext uri="{FF2B5EF4-FFF2-40B4-BE49-F238E27FC236}">
                <a16:creationId xmlns:a16="http://schemas.microsoft.com/office/drawing/2014/main" id="{B35ED237-74D2-4082-A814-1F0AD16F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529E75-64AD-42F7-8303-D7A819F27DA3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BBEE3E06-83F5-41B9-AC71-16EDF52D880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微软雅黑" panose="020B0503020204020204" pitchFamily="34" charset="-122"/>
              </a:rPr>
              <a:t>如何选择发行版本</a:t>
            </a:r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0FF63AB5-5DBA-4420-AF2E-C311FE6576C9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01625" y="1712665"/>
            <a:ext cx="85407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选择原理：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根据用户的具体需求进行进行判断</a:t>
            </a:r>
          </a:p>
        </p:txBody>
      </p:sp>
      <p:sp>
        <p:nvSpPr>
          <p:cNvPr id="393220" name="Rectangle 4">
            <a:extLst>
              <a:ext uri="{FF2B5EF4-FFF2-40B4-BE49-F238E27FC236}">
                <a16:creationId xmlns:a16="http://schemas.microsoft.com/office/drawing/2014/main" id="{3A6DAD75-A18B-4FF1-8841-1D4C86C4CA48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44488" y="2288928"/>
            <a:ext cx="85407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企业应用：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应侧重考虑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 Hat Enterprise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这样的发行版本，这些专为企业用户设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计的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可以更有效地应用在生产环境中，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并且在出现问题的时候能够找到一个为此负责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的人。</a:t>
            </a:r>
          </a:p>
        </p:txBody>
      </p:sp>
      <p:sp>
        <p:nvSpPr>
          <p:cNvPr id="393222" name="Rectangle 6">
            <a:extLst>
              <a:ext uri="{FF2B5EF4-FFF2-40B4-BE49-F238E27FC236}">
                <a16:creationId xmlns:a16="http://schemas.microsoft.com/office/drawing/2014/main" id="{0A4AB04C-7A14-44F1-86B2-17649496A95A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01625" y="5313115"/>
            <a:ext cx="85407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个人用户：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操作的简易性。</a:t>
            </a:r>
          </a:p>
        </p:txBody>
      </p:sp>
    </p:spTree>
    <p:custDataLst>
      <p:tags r:id="rId1"/>
    </p:custDataLst>
  </p:cSld>
  <p:clrMapOvr>
    <a:masterClrMapping/>
  </p:clrMapOvr>
  <p:transition spd="slow" advTm="37843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3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3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3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3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F84BDB7-0BDD-43EB-B2C3-504417111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本书选用发行版本</a:t>
            </a:r>
            <a:r>
              <a:rPr lang="en-US" altLang="zh-CN" dirty="0">
                <a:ea typeface="宋体" panose="02010600030101010101" pitchFamily="2" charset="-122"/>
              </a:rPr>
              <a:t>Ubuntu Linux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B0A35E9-52F9-4EA3-A3E4-D2F4039CE7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229600" cy="468052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zh-CN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Ubuntu</a:t>
            </a:r>
            <a:r>
              <a:rPr lang="zh-CN" altLang="en-US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</a:t>
            </a:r>
            <a:r>
              <a:rPr lang="en-US" altLang="zh-CN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Debian</a:t>
            </a:r>
            <a:r>
              <a:rPr lang="zh-CN" altLang="en-US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发行版和</a:t>
            </a:r>
            <a:r>
              <a:rPr lang="en-US" altLang="zh-CN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GNOME</a:t>
            </a:r>
            <a:r>
              <a:rPr lang="zh-CN" altLang="en-US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桌面环境，与</a:t>
            </a:r>
            <a:r>
              <a:rPr lang="en-US" altLang="zh-CN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Debian</a:t>
            </a:r>
            <a:r>
              <a:rPr lang="zh-CN" altLang="en-US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的不同在于它每</a:t>
            </a:r>
            <a:r>
              <a:rPr lang="en-US" altLang="zh-CN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lang="zh-CN" altLang="en-US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个月会发布一个新版本。</a:t>
            </a:r>
            <a:r>
              <a:rPr lang="en-US" altLang="zh-CN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Ubuntu</a:t>
            </a:r>
            <a:r>
              <a:rPr lang="zh-CN" altLang="en-US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的目标在于为一般用户提供一个最新的、同时又相当稳定的主要由自由软件构建而成的操作系统。</a:t>
            </a:r>
            <a:endParaRPr lang="en-US" altLang="zh-CN" sz="3200" b="1" kern="1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45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>
            <a:extLst>
              <a:ext uri="{FF2B5EF4-FFF2-40B4-BE49-F238E27FC236}">
                <a16:creationId xmlns:a16="http://schemas.microsoft.com/office/drawing/2014/main" id="{96183CCB-6DB3-4A53-8F6F-362D7DD6A1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1546A5-05AA-4CA7-AA94-445367E93F20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4099" name="灯片编号占位符 5">
            <a:extLst>
              <a:ext uri="{FF2B5EF4-FFF2-40B4-BE49-F238E27FC236}">
                <a16:creationId xmlns:a16="http://schemas.microsoft.com/office/drawing/2014/main" id="{3A8BA2DB-A0DB-4F01-BB8B-3E2364A7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11237B-E9B2-4AFB-BC83-CF6408573E7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A490569F-5588-4687-8258-A55E1C4B1B0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ea typeface="微软雅黑" panose="020B0503020204020204" pitchFamily="34" charset="-122"/>
              </a:rPr>
              <a:t>Linux</a:t>
            </a:r>
            <a:r>
              <a:rPr lang="zh-CN" altLang="en-US" b="1" dirty="0">
                <a:ea typeface="微软雅黑" panose="020B0503020204020204" pitchFamily="34" charset="-122"/>
              </a:rPr>
              <a:t>现状及发展趋势</a:t>
            </a:r>
          </a:p>
        </p:txBody>
      </p:sp>
      <p:sp>
        <p:nvSpPr>
          <p:cNvPr id="311300" name="Rectangle 4">
            <a:extLst>
              <a:ext uri="{FF2B5EF4-FFF2-40B4-BE49-F238E27FC236}">
                <a16:creationId xmlns:a16="http://schemas.microsoft.com/office/drawing/2014/main" id="{4CB9B339-E70C-4C38-9997-3C3B7ED41B49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52425" y="1412875"/>
            <a:ext cx="854075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市场份额一直在快速增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长。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非常稳定，特别适合大型企业生产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环境。</a:t>
            </a:r>
          </a:p>
        </p:txBody>
      </p:sp>
      <p:sp>
        <p:nvSpPr>
          <p:cNvPr id="311304" name="Rectangle 8">
            <a:extLst>
              <a:ext uri="{FF2B5EF4-FFF2-40B4-BE49-F238E27FC236}">
                <a16:creationId xmlns:a16="http://schemas.microsoft.com/office/drawing/2014/main" id="{E919F9EE-CC4A-4B21-80DF-47870FE7E8BA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95288" y="3213100"/>
            <a:ext cx="85407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，市场份额在缓步提升。随着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在桌面领域投入更多的精力，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的操作简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便、友好性会逐步改善，在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操作系统上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的应用软件也会丰富起来。预计在未来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作为桌面会逐步替代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893277"/>
      </p:ext>
    </p:extLst>
  </p:cSld>
  <p:clrMapOvr>
    <a:masterClrMapping/>
  </p:clrMapOvr>
  <p:transition spd="slow" advTm="37843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1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1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1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1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1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1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1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1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1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1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1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5A83C0B-CC49-4F12-BD5F-CF87A794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747962"/>
            <a:ext cx="7772400" cy="1362075"/>
          </a:xfrm>
        </p:spPr>
        <p:txBody>
          <a:bodyPr/>
          <a:lstStyle/>
          <a:p>
            <a:r>
              <a:rPr lang="en-US" altLang="zh-CN" sz="6000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Linux</a:t>
            </a:r>
            <a:r>
              <a:rPr lang="zh-CN" altLang="en-US" sz="6000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系统的安装</a:t>
            </a:r>
          </a:p>
        </p:txBody>
      </p:sp>
    </p:spTree>
    <p:extLst>
      <p:ext uri="{BB962C8B-B14F-4D97-AF65-F5344CB8AC3E}">
        <p14:creationId xmlns:p14="http://schemas.microsoft.com/office/powerpoint/2010/main" val="2539428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>
            <a:extLst>
              <a:ext uri="{FF2B5EF4-FFF2-40B4-BE49-F238E27FC236}">
                <a16:creationId xmlns:a16="http://schemas.microsoft.com/office/drawing/2014/main" id="{7F1CFBEC-DE93-4AD5-A9E1-1728881E9C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EA6B63-8ECD-4C98-85A2-0DB486EA901E}" type="datetime1">
              <a:rPr lang="zh-CN" altLang="en-US"/>
              <a:pPr/>
              <a:t>2021/3/2</a:t>
            </a:fld>
            <a:endParaRPr lang="en-US" altLang="zh-CN"/>
          </a:p>
        </p:txBody>
      </p:sp>
      <p:sp>
        <p:nvSpPr>
          <p:cNvPr id="4099" name="灯片编号占位符 5">
            <a:extLst>
              <a:ext uri="{FF2B5EF4-FFF2-40B4-BE49-F238E27FC236}">
                <a16:creationId xmlns:a16="http://schemas.microsoft.com/office/drawing/2014/main" id="{54F5AC08-7FE4-4D45-B626-5A2912E5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AD3C9B-C6BD-4A56-B310-B26DC7FCFB8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E25C3BA6-4C47-47E4-97EE-C6848AC6DDC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微软雅黑" panose="020B0503020204020204" pitchFamily="34" charset="-122"/>
              </a:rPr>
              <a:t>安装</a:t>
            </a:r>
            <a:r>
              <a:rPr lang="en-US" altLang="zh-CN" b="1" dirty="0">
                <a:ea typeface="微软雅黑" panose="020B0503020204020204" pitchFamily="34" charset="-122"/>
              </a:rPr>
              <a:t>Linux</a:t>
            </a:r>
            <a:r>
              <a:rPr lang="zh-CN" altLang="en-US" b="1" dirty="0">
                <a:ea typeface="微软雅黑" panose="020B0503020204020204" pitchFamily="34" charset="-122"/>
              </a:rPr>
              <a:t>前的准备工作</a:t>
            </a:r>
          </a:p>
        </p:txBody>
      </p:sp>
      <p:sp>
        <p:nvSpPr>
          <p:cNvPr id="311304" name="Rectangle 8">
            <a:extLst>
              <a:ext uri="{FF2B5EF4-FFF2-40B4-BE49-F238E27FC236}">
                <a16:creationId xmlns:a16="http://schemas.microsoft.com/office/drawing/2014/main" id="{1DD10669-262C-427F-8B7D-C6270D017332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85800" y="1952625"/>
            <a:ext cx="85407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安装哪个版本？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从哪里得到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对电脑配置有什么要求？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安装会删除机器上原有的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如何安装呢？</a:t>
            </a:r>
          </a:p>
        </p:txBody>
      </p:sp>
    </p:spTree>
    <p:custDataLst>
      <p:tags r:id="rId1"/>
    </p:custDataLst>
  </p:cSld>
  <p:clrMapOvr>
    <a:masterClrMapping/>
  </p:clrMapOvr>
  <p:transition spd="slow" advTm="37843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1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1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1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1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1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1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>
            <a:extLst>
              <a:ext uri="{FF2B5EF4-FFF2-40B4-BE49-F238E27FC236}">
                <a16:creationId xmlns:a16="http://schemas.microsoft.com/office/drawing/2014/main" id="{7F08AADB-9230-4DA7-9482-5A3D0BFCD2D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EE7262-CD58-4A31-9524-0137DBB6D2D7}" type="datetime1">
              <a:rPr lang="zh-CN" altLang="en-US"/>
              <a:pPr/>
              <a:t>2021/3/2</a:t>
            </a:fld>
            <a:endParaRPr lang="en-US" altLang="zh-CN"/>
          </a:p>
        </p:txBody>
      </p:sp>
      <p:sp>
        <p:nvSpPr>
          <p:cNvPr id="5123" name="灯片编号占位符 5">
            <a:extLst>
              <a:ext uri="{FF2B5EF4-FFF2-40B4-BE49-F238E27FC236}">
                <a16:creationId xmlns:a16="http://schemas.microsoft.com/office/drawing/2014/main" id="{1EE2B301-FA2E-420D-A592-080E49BA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41F80B-2155-42B8-A6B7-289EEC208969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62850" name="Rectangle 2">
            <a:extLst>
              <a:ext uri="{FF2B5EF4-FFF2-40B4-BE49-F238E27FC236}">
                <a16:creationId xmlns:a16="http://schemas.microsoft.com/office/drawing/2014/main" id="{5A6E082A-8F2A-4AF4-9DAE-62F5C17FB02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rPr>
              <a:t>安装哪个版本？</a:t>
            </a:r>
          </a:p>
        </p:txBody>
      </p:sp>
      <p:graphicFrame>
        <p:nvGraphicFramePr>
          <p:cNvPr id="462907" name="Group 59">
            <a:extLst>
              <a:ext uri="{FF2B5EF4-FFF2-40B4-BE49-F238E27FC236}">
                <a16:creationId xmlns:a16="http://schemas.microsoft.com/office/drawing/2014/main" id="{F307F1F2-EC4A-40C4-8F9A-51391C5F27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1625" y="1773238"/>
          <a:ext cx="8540750" cy="3640138"/>
        </p:xfrm>
        <a:graphic>
          <a:graphicData uri="http://schemas.openxmlformats.org/drawingml/2006/table">
            <a:tbl>
              <a:tblPr/>
              <a:tblGrid>
                <a:gridCol w="22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发行版本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最新版本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网址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CentOS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CentOS 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www.centos.org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Debian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Debian 6.0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www.debian.org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Red Hat Engerprise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RHEL 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www.redhat.com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Fedora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Fedora 18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fedoraproject.org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Red Flag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红旗桌面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www.redflag-linux.com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Ubuntu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Ubuntu 12.10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www.ubuntu.com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37843">
    <p:pull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3BABCDCC-B659-43EE-B62B-3D7AF052A8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5D6D82-E9BF-4B53-8035-47AE8178C5ED}" type="datetime1">
              <a:rPr lang="zh-CN" altLang="en-US"/>
              <a:pPr/>
              <a:t>2021/3/2</a:t>
            </a:fld>
            <a:endParaRPr lang="en-US" altLang="zh-CN"/>
          </a:p>
        </p:txBody>
      </p:sp>
      <p:sp>
        <p:nvSpPr>
          <p:cNvPr id="6147" name="灯片编号占位符 5">
            <a:extLst>
              <a:ext uri="{FF2B5EF4-FFF2-40B4-BE49-F238E27FC236}">
                <a16:creationId xmlns:a16="http://schemas.microsoft.com/office/drawing/2014/main" id="{235F3AE7-0EE0-4BDF-8455-5221A0BC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0DB194-0176-450C-A138-A54B4BF5425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94C56734-BD1B-4685-98D3-F271EC698B3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微软雅黑" panose="020B0503020204020204" pitchFamily="34" charset="-122"/>
              </a:rPr>
              <a:t>从哪里得到</a:t>
            </a:r>
            <a:r>
              <a:rPr lang="en-US" altLang="zh-CN" b="1" dirty="0">
                <a:ea typeface="微软雅黑" panose="020B0503020204020204" pitchFamily="34" charset="-122"/>
              </a:rPr>
              <a:t>Linux</a:t>
            </a:r>
            <a:r>
              <a:rPr lang="zh-CN" altLang="en-US" b="1" dirty="0"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405507" name="Rectangle 3">
            <a:extLst>
              <a:ext uri="{FF2B5EF4-FFF2-40B4-BE49-F238E27FC236}">
                <a16:creationId xmlns:a16="http://schemas.microsoft.com/office/drawing/2014/main" id="{C2A1F5E8-F158-430D-B15A-D559978EF43A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23850" y="1484313"/>
            <a:ext cx="8540750" cy="46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发行版的官方网站找到安装包，安装包分为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安装包、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DVD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安装包、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盘安装包和在线安装包。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在经销商处购买或者直接向开发商订购拥有支持的商业版本。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 Hat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SUSE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等发行版都发售企业版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套件，使用这些套件本身是免费的，商业公司只对其软件支持和服务收费。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在任何时候，用户都有权力免费复制和发放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，在拷贝复制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的时候不用考虑许可证问题。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37843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>
            <a:extLst>
              <a:ext uri="{FF2B5EF4-FFF2-40B4-BE49-F238E27FC236}">
                <a16:creationId xmlns:a16="http://schemas.microsoft.com/office/drawing/2014/main" id="{9B46380F-7DB7-475F-BCFA-EE86F47007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B71A8A-0FDF-4CDF-87F5-8B7A83E8BDFC}" type="datetime1">
              <a:rPr lang="zh-CN" altLang="en-US"/>
              <a:pPr/>
              <a:t>2021/3/2</a:t>
            </a:fld>
            <a:endParaRPr lang="en-US" altLang="zh-CN"/>
          </a:p>
        </p:txBody>
      </p:sp>
      <p:sp>
        <p:nvSpPr>
          <p:cNvPr id="7171" name="灯片编号占位符 5">
            <a:extLst>
              <a:ext uri="{FF2B5EF4-FFF2-40B4-BE49-F238E27FC236}">
                <a16:creationId xmlns:a16="http://schemas.microsoft.com/office/drawing/2014/main" id="{EEE635AE-0712-43DF-95ED-44A8CA8E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0368CB-4C24-447F-AB9C-AF95F56F0BC3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4F0DE6-F34E-427D-95AA-64B2710488D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微软雅黑" panose="020B0503020204020204" pitchFamily="34" charset="-122"/>
              </a:rPr>
              <a:t>硬件要求</a:t>
            </a:r>
          </a:p>
        </p:txBody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3F3D9828-6DBF-4E80-8567-EE5C0F524AFB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899592" y="1772816"/>
            <a:ext cx="7523611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取决于所使用的发行版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一般情况下，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40G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硬盘，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1G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内存就足够了</a:t>
            </a:r>
          </a:p>
        </p:txBody>
      </p:sp>
    </p:spTree>
    <p:custDataLst>
      <p:tags r:id="rId1"/>
    </p:custDataLst>
  </p:cSld>
  <p:clrMapOvr>
    <a:masterClrMapping/>
  </p:clrMapOvr>
  <p:transition spd="slow" advTm="37843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>
            <a:extLst>
              <a:ext uri="{FF2B5EF4-FFF2-40B4-BE49-F238E27FC236}">
                <a16:creationId xmlns:a16="http://schemas.microsoft.com/office/drawing/2014/main" id="{94C70357-D0B4-4F92-BD75-30C41E89AA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429A4D1-581D-4B43-A8E8-E517FEEC42D4}" type="datetime1">
              <a:rPr lang="zh-CN" altLang="en-US"/>
              <a:pPr/>
              <a:t>2021/3/2</a:t>
            </a:fld>
            <a:endParaRPr lang="en-US" altLang="zh-CN"/>
          </a:p>
        </p:txBody>
      </p:sp>
      <p:sp>
        <p:nvSpPr>
          <p:cNvPr id="8195" name="灯片编号占位符 5">
            <a:extLst>
              <a:ext uri="{FF2B5EF4-FFF2-40B4-BE49-F238E27FC236}">
                <a16:creationId xmlns:a16="http://schemas.microsoft.com/office/drawing/2014/main" id="{AF13EF46-F192-4288-8DE2-66A0E35F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296DF4-0C34-43CD-88AE-5EF90030EB7E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51485CA3-A8EF-4DD2-B896-DA55AFE8C00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ea typeface="微软雅黑" panose="020B0503020204020204" pitchFamily="34" charset="-122"/>
              </a:rPr>
              <a:t>Windows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b="1" dirty="0">
                <a:ea typeface="微软雅黑" panose="020B0503020204020204" pitchFamily="34" charset="-122"/>
              </a:rPr>
              <a:t>同处一室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b="1" dirty="0">
              <a:ea typeface="微软雅黑" panose="020B0503020204020204" pitchFamily="34" charset="-122"/>
            </a:endParaRPr>
          </a:p>
        </p:txBody>
      </p:sp>
      <p:sp>
        <p:nvSpPr>
          <p:cNvPr id="409603" name="Rectangle 3">
            <a:extLst>
              <a:ext uri="{FF2B5EF4-FFF2-40B4-BE49-F238E27FC236}">
                <a16:creationId xmlns:a16="http://schemas.microsoft.com/office/drawing/2014/main" id="{2E4A5900-22D0-4451-88A0-318E14194D04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23850" y="1484313"/>
            <a:ext cx="8540750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会不会覆盖用户机器上原有的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？不会，可以将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安装在不同的分区。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安装程序会安装系统引导加载程序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Grub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，加入对硬盘中原有操作系统的支持。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安装顺序：先安装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，再安装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。如果先安装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，再安装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，会把引导加载程序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Grub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覆盖，从而导致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无法启动。</a:t>
            </a:r>
          </a:p>
        </p:txBody>
      </p:sp>
    </p:spTree>
    <p:custDataLst>
      <p:tags r:id="rId1"/>
    </p:custDataLst>
  </p:cSld>
  <p:clrMapOvr>
    <a:masterClrMapping/>
  </p:clrMapOvr>
  <p:transition spd="slow" advTm="37843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>
            <a:extLst>
              <a:ext uri="{FF2B5EF4-FFF2-40B4-BE49-F238E27FC236}">
                <a16:creationId xmlns:a16="http://schemas.microsoft.com/office/drawing/2014/main" id="{639FA4A6-F0BA-4420-9735-9282EDADD1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9C13FD-46AA-40D2-9353-321F338D4AD9}" type="datetime1">
              <a:rPr lang="zh-CN" altLang="en-US"/>
              <a:pPr/>
              <a:t>2021/3/2</a:t>
            </a:fld>
            <a:endParaRPr lang="en-US" altLang="zh-CN"/>
          </a:p>
        </p:txBody>
      </p:sp>
      <p:sp>
        <p:nvSpPr>
          <p:cNvPr id="9219" name="灯片编号占位符 5">
            <a:extLst>
              <a:ext uri="{FF2B5EF4-FFF2-40B4-BE49-F238E27FC236}">
                <a16:creationId xmlns:a16="http://schemas.microsoft.com/office/drawing/2014/main" id="{21E4B905-A8C7-429F-AF59-6E8F179F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C7BAC57-22E9-4B67-9688-74DB188A5FE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562B90E-5FD5-43D0-B397-1DF3682AD75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微软雅黑" panose="020B0503020204020204" pitchFamily="34" charset="-122"/>
              </a:rPr>
              <a:t>虚拟机的使用</a:t>
            </a:r>
          </a:p>
        </p:txBody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C5084D50-2F22-4B9C-A3BA-5F7A1269423B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23850" y="1484313"/>
            <a:ext cx="854075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虚拟机定义：虚拟机本身安装在一个操作系统中，它可以虚拟出整个硬件环境。在这个虚拟出来的硬件环境中，可以安装另一个操作系统。对于这两个操作系统，前者被称为宿主操作系统（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OS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），后者被称为客户操作系统。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优点：对客户操作系统的任何操作都不会对实际的硬件系统产生不良影响，因为其所依赖的硬件环境都是“虚拟”出来的。</a:t>
            </a:r>
          </a:p>
        </p:txBody>
      </p:sp>
    </p:spTree>
    <p:custDataLst>
      <p:tags r:id="rId1"/>
    </p:custDataLst>
  </p:cSld>
  <p:clrMapOvr>
    <a:masterClrMapping/>
  </p:clrMapOvr>
  <p:transition spd="slow" advTm="37843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>
            <a:extLst>
              <a:ext uri="{FF2B5EF4-FFF2-40B4-BE49-F238E27FC236}">
                <a16:creationId xmlns:a16="http://schemas.microsoft.com/office/drawing/2014/main" id="{DD77C804-0465-4D86-87E2-9350678C68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09A9BC-6BC4-41C0-8D46-24A70529CB67}" type="datetime1">
              <a:rPr lang="zh-CN" altLang="en-US"/>
              <a:pPr/>
              <a:t>2021/3/2</a:t>
            </a:fld>
            <a:endParaRPr lang="en-US" altLang="zh-CN"/>
          </a:p>
        </p:txBody>
      </p:sp>
      <p:sp>
        <p:nvSpPr>
          <p:cNvPr id="11267" name="灯片编号占位符 5">
            <a:extLst>
              <a:ext uri="{FF2B5EF4-FFF2-40B4-BE49-F238E27FC236}">
                <a16:creationId xmlns:a16="http://schemas.microsoft.com/office/drawing/2014/main" id="{AA0A10BB-414B-4896-8002-A5D68C82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47159C-B654-4C3A-9F14-1AE547B3360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2BD413B5-EAA7-4CE4-8D2B-DE5CC89529D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微软雅黑" panose="020B0503020204020204" pitchFamily="34" charset="-122"/>
              </a:rPr>
              <a:t>虚拟机软件</a:t>
            </a:r>
            <a:r>
              <a:rPr lang="en-US" altLang="zh-CN" b="1" dirty="0">
                <a:ea typeface="微软雅黑" panose="020B0503020204020204" pitchFamily="34" charset="-122"/>
              </a:rPr>
              <a:t>VMware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9FC37053-E955-4FA8-ACAC-F1D2A015E93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23850" y="1484313"/>
            <a:ext cx="854075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最常用的虚拟机软件，可以在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在内的多个平台上运行。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面向企业和个人开发了多个版本，其中一些需要用户购买许可证，如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Workstation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等；另外一些，例如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Server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，则可以免费使用。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Server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可以从</a:t>
            </a:r>
            <a:r>
              <a:rPr lang="en-US" altLang="zh-CN" sz="2000" b="1" dirty="0">
                <a:solidFill>
                  <a:srgbClr val="0000CC"/>
                </a:solidFill>
                <a:ea typeface="微软雅黑" panose="020B0503020204020204" pitchFamily="34" charset="-122"/>
              </a:rPr>
              <a:t>www. vmware.com/download</a:t>
            </a:r>
            <a:r>
              <a:rPr lang="zh-CN" altLang="en-US" sz="2800" b="1" dirty="0">
                <a:solidFill>
                  <a:srgbClr val="0000CC"/>
                </a:solidFill>
                <a:ea typeface="微软雅黑" panose="020B0503020204020204" pitchFamily="34" charset="-122"/>
              </a:rPr>
              <a:t>下载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，安装完成之后，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将作为一个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服务器运行，用户通过浏览器访问这个服务器并对其进行管理。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37843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>
            <a:extLst>
              <a:ext uri="{FF2B5EF4-FFF2-40B4-BE49-F238E27FC236}">
                <a16:creationId xmlns:a16="http://schemas.microsoft.com/office/drawing/2014/main" id="{B6544D0B-9228-49BB-A243-F6FCC3C6DB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806DEA-01E8-4967-A01F-BE770EF7781B}" type="datetime1">
              <a:rPr lang="zh-CN" altLang="en-US"/>
              <a:pPr/>
              <a:t>2021/3/2</a:t>
            </a:fld>
            <a:endParaRPr lang="en-US" altLang="zh-CN"/>
          </a:p>
        </p:txBody>
      </p:sp>
      <p:sp>
        <p:nvSpPr>
          <p:cNvPr id="12291" name="灯片编号占位符 5">
            <a:extLst>
              <a:ext uri="{FF2B5EF4-FFF2-40B4-BE49-F238E27FC236}">
                <a16:creationId xmlns:a16="http://schemas.microsoft.com/office/drawing/2014/main" id="{07CA1695-B4EA-4558-A198-CF2E0A51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0E2237-59DA-4919-BDF9-8F29CBEC3BD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71251EE9-D1AE-4CFE-A646-3CB2C9EE860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548680"/>
            <a:ext cx="8540750" cy="638175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ea typeface="微软雅黑" panose="020B0503020204020204" pitchFamily="34" charset="-122"/>
              </a:rPr>
              <a:t>VMware Workstation</a:t>
            </a:r>
            <a:r>
              <a:rPr lang="zh-CN" altLang="en-US" sz="4000" b="1" dirty="0">
                <a:ea typeface="微软雅黑" panose="020B0503020204020204" pitchFamily="34" charset="-122"/>
              </a:rPr>
              <a:t>启动界面</a:t>
            </a:r>
          </a:p>
        </p:txBody>
      </p:sp>
      <p:pic>
        <p:nvPicPr>
          <p:cNvPr id="12293" name="Picture 3">
            <a:extLst>
              <a:ext uri="{FF2B5EF4-FFF2-40B4-BE49-F238E27FC236}">
                <a16:creationId xmlns:a16="http://schemas.microsoft.com/office/drawing/2014/main" id="{C7B42EE2-7873-4094-AFB4-AA121E8F8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89039"/>
            <a:ext cx="5544616" cy="4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 spd="slow" advTm="37843">
    <p:pull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>
            <a:extLst>
              <a:ext uri="{FF2B5EF4-FFF2-40B4-BE49-F238E27FC236}">
                <a16:creationId xmlns:a16="http://schemas.microsoft.com/office/drawing/2014/main" id="{306EB5C4-78FA-4D42-B591-8F67A26FC6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95F0F9-83E8-4DC7-B2F4-C416B5958C90}" type="datetime1">
              <a:rPr lang="zh-CN" altLang="en-US"/>
              <a:pPr/>
              <a:t>2021/3/2</a:t>
            </a:fld>
            <a:endParaRPr lang="en-US" altLang="zh-CN"/>
          </a:p>
        </p:txBody>
      </p:sp>
      <p:sp>
        <p:nvSpPr>
          <p:cNvPr id="13315" name="灯片编号占位符 5">
            <a:extLst>
              <a:ext uri="{FF2B5EF4-FFF2-40B4-BE49-F238E27FC236}">
                <a16:creationId xmlns:a16="http://schemas.microsoft.com/office/drawing/2014/main" id="{933C46F0-8C64-43F8-A0B9-5E19E412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913374-B7A7-4B39-B85F-A7F49C5E3745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CE293F5D-D35B-49E9-81BC-7695A553B06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476672"/>
            <a:ext cx="8540750" cy="638175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ea typeface="微软雅黑" panose="020B0503020204020204" pitchFamily="34" charset="-122"/>
              </a:rPr>
              <a:t>VMware</a:t>
            </a:r>
            <a:r>
              <a:rPr lang="zh-CN" altLang="en-US" sz="4000" b="1" dirty="0">
                <a:ea typeface="微软雅黑" panose="020B0503020204020204" pitchFamily="34" charset="-122"/>
              </a:rPr>
              <a:t>运行</a:t>
            </a:r>
            <a:r>
              <a:rPr lang="en-US" altLang="zh-CN" sz="4000" b="1" dirty="0">
                <a:ea typeface="微软雅黑" panose="020B0503020204020204" pitchFamily="34" charset="-122"/>
              </a:rPr>
              <a:t>Windows Server 2003</a:t>
            </a:r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BC8B5617-1AC8-4367-A628-F0ADBB43C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45013"/>
            <a:ext cx="6915150" cy="527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 spd="slow" advTm="37843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>
            <a:extLst>
              <a:ext uri="{FF2B5EF4-FFF2-40B4-BE49-F238E27FC236}">
                <a16:creationId xmlns:a16="http://schemas.microsoft.com/office/drawing/2014/main" id="{41D0D273-EBA5-476C-B5FD-30DF1DDF99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48FB120-B74C-4159-ADE3-CB68F58FDC15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5123" name="灯片编号占位符 5">
            <a:extLst>
              <a:ext uri="{FF2B5EF4-FFF2-40B4-BE49-F238E27FC236}">
                <a16:creationId xmlns:a16="http://schemas.microsoft.com/office/drawing/2014/main" id="{90CF8FC9-E73D-4E69-97E6-76BA05E4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857552-6552-4F20-8485-AFBDC9BF177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6AD46BBB-D534-4257-BC1E-544292D7DFB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在企业领域被广泛使用</a:t>
            </a:r>
          </a:p>
        </p:txBody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9D0B0A4D-EE79-4B40-AF63-724EA7CD0492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52425" y="1412875"/>
            <a:ext cx="8540750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eaLnBrk="1" hangingPunct="1">
              <a:spcBef>
                <a:spcPct val="20000"/>
              </a:spcBef>
              <a:buClr>
                <a:schemeClr val="folHlink"/>
              </a:buClr>
              <a:buFont typeface="+mj-ea"/>
              <a:buAutoNum type="circleNumDbPlain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作为应用服务器、数据库服务器被使用：解决海量数据、高并发的问题；</a:t>
            </a:r>
          </a:p>
          <a:p>
            <a:pPr marL="514350" indent="-514350" eaLnBrk="1" hangingPunct="1">
              <a:spcBef>
                <a:spcPct val="20000"/>
              </a:spcBef>
              <a:buClr>
                <a:schemeClr val="folHlink"/>
              </a:buClr>
              <a:buFont typeface="+mj-ea"/>
              <a:buAutoNum type="circleNumDbPlain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作为网络平台的后台服务器被使用：门户网站（搜狐、新浪、网易等）、电商平台（淘宝、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商城等）大部分使用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操作系统；</a:t>
            </a:r>
          </a:p>
          <a:p>
            <a:pPr marL="514350" indent="-514350" eaLnBrk="1" hangingPunct="1">
              <a:spcBef>
                <a:spcPct val="20000"/>
              </a:spcBef>
              <a:buClr>
                <a:schemeClr val="folHlink"/>
              </a:buClr>
              <a:buFont typeface="+mj-ea"/>
              <a:buAutoNum type="circleNumDbPlain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作为嵌入式操作系统被使用：智能控制、自动化、物联网等领域。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8387333"/>
      </p:ext>
    </p:extLst>
  </p:cSld>
  <p:clrMapOvr>
    <a:masterClrMapping/>
  </p:clrMapOvr>
  <p:transition spd="slow" advTm="37843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>
            <a:extLst>
              <a:ext uri="{FF2B5EF4-FFF2-40B4-BE49-F238E27FC236}">
                <a16:creationId xmlns:a16="http://schemas.microsoft.com/office/drawing/2014/main" id="{CA54121A-2D22-4A87-9DB7-331572C8A0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2CEDFB-8852-45DF-A606-F6FFFE08D892}" type="datetime1">
              <a:rPr lang="zh-CN" altLang="en-US"/>
              <a:pPr/>
              <a:t>2021/3/2</a:t>
            </a:fld>
            <a:endParaRPr lang="en-US" altLang="zh-CN"/>
          </a:p>
        </p:txBody>
      </p:sp>
      <p:sp>
        <p:nvSpPr>
          <p:cNvPr id="14339" name="灯片编号占位符 5">
            <a:extLst>
              <a:ext uri="{FF2B5EF4-FFF2-40B4-BE49-F238E27FC236}">
                <a16:creationId xmlns:a16="http://schemas.microsoft.com/office/drawing/2014/main" id="{7F9A6EAB-7918-40DE-869B-8C7EF0F4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BA3F6C-1E50-4A6F-9FEF-1E2C20CE90E6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A43CFC17-C42E-4B98-B349-92DDE318236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ea typeface="微软雅黑" panose="020B0503020204020204" pitchFamily="34" charset="-122"/>
              </a:rPr>
              <a:t>VMware</a:t>
            </a:r>
            <a:r>
              <a:rPr lang="zh-CN" altLang="en-US" b="1" dirty="0">
                <a:ea typeface="微软雅黑" panose="020B0503020204020204" pitchFamily="34" charset="-122"/>
              </a:rPr>
              <a:t>产品主要功能</a:t>
            </a:r>
          </a:p>
        </p:txBody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EA4881A4-B325-4AAD-894E-B0A5B3D066E8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67544" y="1368426"/>
            <a:ext cx="8540750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不需要分区或重开机就能在同一台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上使用两种以上的操作系统。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完全隔离并且保护不同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的操作环境以及所有安装在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上面的应用软件和资料。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之间还能互动操作，包括网络、周边、文件分享以及复制粘贴功能。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能够设定并且随时修改操作系统的操作环境，如：内存、磁盘空间等。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热迁移，高可用性。</a:t>
            </a:r>
          </a:p>
        </p:txBody>
      </p:sp>
    </p:spTree>
    <p:custDataLst>
      <p:tags r:id="rId1"/>
    </p:custDataLst>
  </p:cSld>
  <p:clrMapOvr>
    <a:masterClrMapping/>
  </p:clrMapOvr>
  <p:transition spd="slow" advTm="37843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8D7E0-C58C-4B05-B856-ED2BDA5C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4B490-5F2D-4259-92BD-4011292C6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848600" cy="2616696"/>
          </a:xfrm>
        </p:spPr>
        <p:txBody>
          <a:bodyPr/>
          <a:lstStyle/>
          <a:p>
            <a:r>
              <a:rPr lang="zh-CN" altLang="en-US" dirty="0"/>
              <a:t>安装虚拟机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 err="1"/>
              <a:t>linux</a:t>
            </a:r>
            <a:r>
              <a:rPr lang="zh-CN" altLang="en-US" dirty="0"/>
              <a:t>操作系统（</a:t>
            </a:r>
            <a:r>
              <a:rPr lang="en-US" altLang="zh-CN" dirty="0"/>
              <a:t> ubuntu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在学习通中完成课堂作业（第</a:t>
            </a:r>
            <a:r>
              <a:rPr lang="en-US" altLang="zh-CN" dirty="0"/>
              <a:t>2</a:t>
            </a:r>
            <a:r>
              <a:rPr lang="zh-CN" altLang="en-US" dirty="0"/>
              <a:t>节课后半段时间发送）</a:t>
            </a:r>
          </a:p>
        </p:txBody>
      </p:sp>
    </p:spTree>
    <p:extLst>
      <p:ext uri="{BB962C8B-B14F-4D97-AF65-F5344CB8AC3E}">
        <p14:creationId xmlns:p14="http://schemas.microsoft.com/office/powerpoint/2010/main" val="777121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CD992D7-3B4E-4252-A2D4-EA792B937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手动硬盘分区解析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B2285D5-8E34-458D-910A-A0F2057A9B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28725"/>
            <a:ext cx="8229600" cy="628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Linux</a:t>
            </a:r>
            <a:r>
              <a:rPr lang="zh-CN" altLang="zh-CN" b="1" dirty="0">
                <a:ea typeface="宋体" panose="02010600030101010101" pitchFamily="2" charset="-122"/>
              </a:rPr>
              <a:t>系统的硬盘分区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1748" name="Rectangle 1">
            <a:extLst>
              <a:ext uri="{FF2B5EF4-FFF2-40B4-BE49-F238E27FC236}">
                <a16:creationId xmlns:a16="http://schemas.microsoft.com/office/drawing/2014/main" id="{A6E22F35-3262-4309-B98D-46DBF5CEF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679311"/>
            <a:ext cx="7962900" cy="4524315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01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Linux</a:t>
            </a:r>
            <a:r>
              <a:rPr lang="zh-CN" altLang="en-US" dirty="0">
                <a:ea typeface="宋体" panose="02010600030101010101" pitchFamily="2" charset="-122"/>
              </a:rPr>
              <a:t>安装至少要两个分区：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ea typeface="宋体" panose="02010600030101010101" pitchFamily="2" charset="-122"/>
              </a:rPr>
              <a:t>Linux native(</a:t>
            </a:r>
            <a:r>
              <a:rPr lang="zh-CN" altLang="en-US" sz="2400" dirty="0">
                <a:ea typeface="宋体" panose="02010600030101010101" pitchFamily="2" charset="-122"/>
              </a:rPr>
              <a:t>根文件</a:t>
            </a:r>
            <a:r>
              <a:rPr lang="en-US" altLang="zh-CN" sz="2400" dirty="0">
                <a:ea typeface="宋体" panose="02010600030101010101" pitchFamily="2" charset="-122"/>
              </a:rPr>
              <a:t>root)</a:t>
            </a:r>
            <a:r>
              <a:rPr lang="zh-CN" altLang="en-US" sz="2400" dirty="0">
                <a:ea typeface="宋体" panose="02010600030101010101" pitchFamily="2" charset="-122"/>
              </a:rPr>
              <a:t>分区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ea typeface="宋体" panose="02010600030101010101" pitchFamily="2" charset="-122"/>
              </a:rPr>
              <a:t>Linux Swap(</a:t>
            </a:r>
            <a:r>
              <a:rPr lang="zh-CN" altLang="en-US" sz="2400" dirty="0">
                <a:ea typeface="宋体" panose="02010600030101010101" pitchFamily="2" charset="-122"/>
              </a:rPr>
              <a:t>交换</a:t>
            </a:r>
            <a:r>
              <a:rPr lang="en-US" altLang="zh-CN" sz="2400" dirty="0">
                <a:ea typeface="宋体" panose="02010600030101010101" pitchFamily="2" charset="-122"/>
              </a:rPr>
              <a:t>swap)</a:t>
            </a:r>
            <a:r>
              <a:rPr lang="zh-CN" altLang="en-US" sz="2400" dirty="0">
                <a:ea typeface="宋体" panose="02010600030101010101" pitchFamily="2" charset="-122"/>
              </a:rPr>
              <a:t>分区。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根分区用作存放</a:t>
            </a:r>
            <a:r>
              <a:rPr lang="en-US" altLang="zh-CN" dirty="0">
                <a:ea typeface="宋体" panose="02010600030101010101" pitchFamily="2" charset="-122"/>
              </a:rPr>
              <a:t>LINUX</a:t>
            </a:r>
            <a:r>
              <a:rPr lang="zh-CN" altLang="en-US" dirty="0">
                <a:ea typeface="宋体" panose="02010600030101010101" pitchFamily="2" charset="-122"/>
              </a:rPr>
              <a:t>的文件，存放系统所必须的文件，被挂载到根目录（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）下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通常根分区采用的文件系统是</a:t>
            </a:r>
            <a:r>
              <a:rPr lang="en-US" altLang="zh-CN" dirty="0">
                <a:ea typeface="宋体" panose="02010600030101010101" pitchFamily="2" charset="-122"/>
              </a:rPr>
              <a:t>ext3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交换分区为运行</a:t>
            </a:r>
            <a:r>
              <a:rPr lang="en-US" altLang="zh-CN" dirty="0">
                <a:ea typeface="宋体" panose="02010600030101010101" pitchFamily="2" charset="-122"/>
              </a:rPr>
              <a:t>LINUX</a:t>
            </a:r>
            <a:r>
              <a:rPr lang="zh-CN" altLang="en-US" dirty="0">
                <a:ea typeface="宋体" panose="02010600030101010101" pitchFamily="2" charset="-122"/>
              </a:rPr>
              <a:t>时提供虚拟内存。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Linux Ubuntu</a:t>
            </a:r>
            <a:r>
              <a:rPr lang="zh-CN" altLang="en-US" dirty="0">
                <a:ea typeface="宋体" panose="02010600030101010101" pitchFamily="2" charset="-122"/>
              </a:rPr>
              <a:t>支持很多种不同类型的文件系统，除了</a:t>
            </a:r>
            <a:r>
              <a:rPr lang="en-US" altLang="zh-CN" dirty="0">
                <a:ea typeface="宋体" panose="02010600030101010101" pitchFamily="2" charset="-122"/>
              </a:rPr>
              <a:t>ext3</a:t>
            </a:r>
            <a:r>
              <a:rPr lang="zh-CN" altLang="en-US" dirty="0">
                <a:ea typeface="宋体" panose="02010600030101010101" pitchFamily="2" charset="-122"/>
              </a:rPr>
              <a:t>外，还有</a:t>
            </a:r>
            <a:r>
              <a:rPr lang="en-US" altLang="zh-CN" dirty="0">
                <a:ea typeface="宋体" panose="02010600030101010101" pitchFamily="2" charset="-122"/>
              </a:rPr>
              <a:t>ext2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ea typeface="宋体" panose="02010600030101010101" pitchFamily="2" charset="-122"/>
              </a:rPr>
              <a:t>ReiserFS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XFS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JFS</a:t>
            </a:r>
            <a:r>
              <a:rPr lang="zh-CN" altLang="en-US" dirty="0">
                <a:ea typeface="宋体" panose="02010600030101010101" pitchFamily="2" charset="-122"/>
              </a:rPr>
              <a:t>等，另外</a:t>
            </a:r>
            <a:r>
              <a:rPr lang="en-US" altLang="zh-CN" dirty="0">
                <a:ea typeface="宋体" panose="02010600030101010101" pitchFamily="2" charset="-122"/>
              </a:rPr>
              <a:t>Ubuntu</a:t>
            </a:r>
            <a:r>
              <a:rPr lang="zh-CN" altLang="en-US" dirty="0">
                <a:ea typeface="宋体" panose="02010600030101010101" pitchFamily="2" charset="-122"/>
              </a:rPr>
              <a:t>还能够对</a:t>
            </a:r>
            <a:r>
              <a:rPr lang="en-US" altLang="zh-CN" dirty="0">
                <a:ea typeface="宋体" panose="02010600030101010101" pitchFamily="2" charset="-122"/>
              </a:rPr>
              <a:t>FAT16/32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NTFS</a:t>
            </a:r>
            <a:r>
              <a:rPr lang="zh-CN" altLang="en-US" dirty="0">
                <a:ea typeface="宋体" panose="02010600030101010101" pitchFamily="2" charset="-122"/>
              </a:rPr>
              <a:t>分区进行读写。</a:t>
            </a:r>
            <a:r>
              <a:rPr lang="en-US" altLang="zh-CN" dirty="0">
                <a:ea typeface="宋体" panose="02010600030101010101" pitchFamily="2" charset="-122"/>
              </a:rPr>
              <a:t>Ubuntu</a:t>
            </a:r>
            <a:r>
              <a:rPr lang="zh-CN" altLang="en-US" dirty="0">
                <a:ea typeface="宋体" panose="02010600030101010101" pitchFamily="2" charset="-122"/>
              </a:rPr>
              <a:t>默认采用的是</a:t>
            </a:r>
            <a:r>
              <a:rPr lang="en-US" altLang="zh-CN" dirty="0">
                <a:ea typeface="宋体" panose="02010600030101010101" pitchFamily="2" charset="-122"/>
              </a:rPr>
              <a:t>ext3</a:t>
            </a:r>
            <a:r>
              <a:rPr lang="zh-CN" altLang="en-US" dirty="0">
                <a:ea typeface="宋体" panose="02010600030101010101" pitchFamily="2" charset="-122"/>
              </a:rPr>
              <a:t>文件系统。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BFA9126-3ADD-4929-ABBD-A705F3333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手动硬盘分区解析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B7BC75A-9A69-482C-AEB9-1D2BAF4B1C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28725"/>
            <a:ext cx="8229600" cy="628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Linux</a:t>
            </a:r>
            <a:r>
              <a:rPr lang="zh-CN" altLang="zh-CN" b="1" dirty="0">
                <a:ea typeface="宋体" panose="02010600030101010101" pitchFamily="2" charset="-122"/>
              </a:rPr>
              <a:t>系统的硬盘分区的表示方法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2772" name="Rectangle 1">
            <a:extLst>
              <a:ext uri="{FF2B5EF4-FFF2-40B4-BE49-F238E27FC236}">
                <a16:creationId xmlns:a16="http://schemas.microsoft.com/office/drawing/2014/main" id="{3024479E-AE5E-4999-93BE-B0B256C27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744663"/>
            <a:ext cx="7358063" cy="3859212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Linux</a:t>
            </a:r>
            <a:r>
              <a:rPr lang="zh-CN" altLang="en-US" dirty="0">
                <a:ea typeface="宋体" panose="02010600030101010101" pitchFamily="2" charset="-122"/>
              </a:rPr>
              <a:t>通过字母和数字的组合来标识硬盘分区，如“</a:t>
            </a:r>
            <a:r>
              <a:rPr lang="en-US" altLang="zh-CN" dirty="0">
                <a:ea typeface="宋体" panose="02010600030101010101" pitchFamily="2" charset="-122"/>
              </a:rPr>
              <a:t>hda1</a:t>
            </a:r>
            <a:r>
              <a:rPr lang="zh-CN" altLang="en-US" dirty="0">
                <a:ea typeface="宋体" panose="02010600030101010101" pitchFamily="2" charset="-122"/>
              </a:rPr>
              <a:t>”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其具体含义是：分区名的前头两个字母表明分区所在设备的类型，例如：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hd</a:t>
            </a:r>
            <a:r>
              <a:rPr lang="zh-CN" altLang="en-US" dirty="0">
                <a:ea typeface="宋体" panose="02010600030101010101" pitchFamily="2" charset="-122"/>
              </a:rPr>
              <a:t>指</a:t>
            </a:r>
            <a:r>
              <a:rPr lang="en-US" altLang="zh-CN" dirty="0">
                <a:ea typeface="宋体" panose="02010600030101010101" pitchFamily="2" charset="-122"/>
              </a:rPr>
              <a:t>IDE</a:t>
            </a:r>
            <a:r>
              <a:rPr lang="zh-CN" altLang="en-US" dirty="0">
                <a:ea typeface="宋体" panose="02010600030101010101" pitchFamily="2" charset="-122"/>
              </a:rPr>
              <a:t>硬盘，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sd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指</a:t>
            </a:r>
            <a:r>
              <a:rPr lang="en-US" altLang="zh-CN" dirty="0">
                <a:ea typeface="宋体" panose="02010600030101010101" pitchFamily="2" charset="-122"/>
              </a:rPr>
              <a:t>SCSI</a:t>
            </a:r>
            <a:r>
              <a:rPr lang="zh-CN" altLang="en-US" dirty="0">
                <a:ea typeface="宋体" panose="02010600030101010101" pitchFamily="2" charset="-122"/>
              </a:rPr>
              <a:t>硬盘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；第三个字母分区在哪个设备，按</a:t>
            </a:r>
            <a:r>
              <a:rPr lang="en-US" altLang="zh-CN" dirty="0" err="1">
                <a:ea typeface="宋体" panose="02010600030101010101" pitchFamily="2" charset="-122"/>
              </a:rPr>
              <a:t>a,b,c,d</a:t>
            </a:r>
            <a:r>
              <a:rPr lang="zh-CN" altLang="en-US" dirty="0">
                <a:ea typeface="宋体" panose="02010600030101010101" pitchFamily="2" charset="-122"/>
              </a:rPr>
              <a:t>的顺序排列，如</a:t>
            </a:r>
            <a:r>
              <a:rPr lang="en-US" altLang="zh-CN" dirty="0" err="1">
                <a:ea typeface="宋体" panose="02010600030101010101" pitchFamily="2" charset="-122"/>
              </a:rPr>
              <a:t>hda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en-US" altLang="zh-CN" dirty="0">
                <a:ea typeface="宋体" panose="02010600030101010101" pitchFamily="2" charset="-122"/>
              </a:rPr>
              <a:t>IDE1</a:t>
            </a:r>
            <a:r>
              <a:rPr lang="zh-CN" altLang="en-US" dirty="0">
                <a:ea typeface="宋体" panose="02010600030101010101" pitchFamily="2" charset="-122"/>
              </a:rPr>
              <a:t>口的主硬盘，则</a:t>
            </a:r>
            <a:r>
              <a:rPr lang="en-US" altLang="zh-CN" dirty="0">
                <a:ea typeface="宋体" panose="02010600030101010101" pitchFamily="2" charset="-122"/>
              </a:rPr>
              <a:t>IDE2</a:t>
            </a:r>
            <a:r>
              <a:rPr lang="zh-CN" altLang="en-US" dirty="0">
                <a:ea typeface="宋体" panose="02010600030101010101" pitchFamily="2" charset="-122"/>
              </a:rPr>
              <a:t>口的主硬盘就应该是</a:t>
            </a:r>
            <a:r>
              <a:rPr lang="en-US" altLang="zh-CN" dirty="0" err="1">
                <a:ea typeface="宋体" panose="02010600030101010101" pitchFamily="2" charset="-122"/>
              </a:rPr>
              <a:t>hdc</a:t>
            </a:r>
            <a:r>
              <a:rPr lang="zh-CN" altLang="en-US" dirty="0">
                <a:ea typeface="宋体" panose="02010600030101010101" pitchFamily="2" charset="-122"/>
              </a:rPr>
              <a:t>了；最后的数字在该设备上的分区顺序，前四个分区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主分区或扩展分区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用数字</a:t>
            </a:r>
            <a:r>
              <a:rPr lang="en-US" altLang="zh-CN" dirty="0">
                <a:ea typeface="宋体" panose="02010600030101010101" pitchFamily="2" charset="-122"/>
              </a:rPr>
              <a:t>1 </a:t>
            </a:r>
            <a:r>
              <a:rPr lang="zh-CN" altLang="en-US" dirty="0">
                <a:ea typeface="宋体" panose="02010600030101010101" pitchFamily="2" charset="-122"/>
              </a:rPr>
              <a:t>到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表示， 逻辑分区从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开始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FB965A1-9EAE-44F7-95D6-21658F250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手动硬盘分区解析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77E60BD-47A5-4218-9D05-2FD2346729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28725"/>
            <a:ext cx="8229600" cy="628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Linux</a:t>
            </a:r>
            <a:r>
              <a:rPr lang="zh-CN" altLang="zh-CN" b="1" dirty="0">
                <a:ea typeface="宋体" panose="02010600030101010101" pitchFamily="2" charset="-122"/>
              </a:rPr>
              <a:t>系统的硬盘分区的表示方法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91E74A40-AF9C-46CF-9228-70E9A4815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928813"/>
            <a:ext cx="7358063" cy="461962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400" dirty="0">
                <a:latin typeface="+mn-lt"/>
                <a:ea typeface="宋体" panose="02010600030101010101" pitchFamily="2" charset="-122"/>
              </a:rPr>
              <a:t>例：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B10B65-1862-4FA0-BC0C-060FC15B6967}"/>
              </a:ext>
            </a:extLst>
          </p:cNvPr>
          <p:cNvGraphicFramePr>
            <a:graphicFrameLocks noGrp="1"/>
          </p:cNvGraphicFramePr>
          <p:nvPr/>
        </p:nvGraphicFramePr>
        <p:xfrm>
          <a:off x="642938" y="3071813"/>
          <a:ext cx="7786687" cy="1785938"/>
        </p:xfrm>
        <a:graphic>
          <a:graphicData uri="http://schemas.openxmlformats.org/drawingml/2006/table">
            <a:tbl>
              <a:tblPr/>
              <a:tblGrid>
                <a:gridCol w="2595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5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9698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IDE</a:t>
                      </a: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9698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号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29698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9698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主盘（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9698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Master</a:t>
                      </a: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9698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）对应的名称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29698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9698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从盘（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9698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Slave</a:t>
                      </a: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9698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）对应的名称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29698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698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IDE1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698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（主，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698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Primary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698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29698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698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/dev/hda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29698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698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/dev/hdb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29698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6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698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IDE2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698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（从，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698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Secondary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698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29698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698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/dev/hdc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29698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698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/dev/hdd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29698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813" name="矩形 5">
            <a:extLst>
              <a:ext uri="{FF2B5EF4-FFF2-40B4-BE49-F238E27FC236}">
                <a16:creationId xmlns:a16="http://schemas.microsoft.com/office/drawing/2014/main" id="{83E3F12E-0169-4386-91D2-5EC1CCB6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2559050"/>
            <a:ext cx="3906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表</a:t>
            </a:r>
            <a:r>
              <a:rPr lang="en-US" altLang="zh-CN" sz="1800">
                <a:ea typeface="宋体" panose="02010600030101010101" pitchFamily="2" charset="-122"/>
              </a:rPr>
              <a:t>1-2 IDE</a:t>
            </a:r>
            <a:r>
              <a:rPr lang="zh-CN" altLang="en-US" sz="1800">
                <a:ea typeface="宋体" panose="02010600030101010101" pitchFamily="2" charset="-122"/>
              </a:rPr>
              <a:t>硬盘在</a:t>
            </a:r>
            <a:r>
              <a:rPr lang="en-US" altLang="zh-CN" sz="1800">
                <a:ea typeface="宋体" panose="02010600030101010101" pitchFamily="2" charset="-122"/>
              </a:rPr>
              <a:t>Linux</a:t>
            </a:r>
            <a:r>
              <a:rPr lang="zh-CN" altLang="en-US" sz="1800">
                <a:ea typeface="宋体" panose="02010600030101010101" pitchFamily="2" charset="-122"/>
              </a:rPr>
              <a:t>中对应的名称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06451C8-547F-4E02-A3BA-376F1FAF5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手动硬盘分区解析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96C0215-2AC0-4465-BAC3-59FDE7A482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28725"/>
            <a:ext cx="8229600" cy="628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　</a:t>
            </a:r>
            <a:r>
              <a:rPr lang="zh-CN" altLang="zh-CN" b="1" dirty="0">
                <a:ea typeface="宋体" panose="02010600030101010101" pitchFamily="2" charset="-122"/>
              </a:rPr>
              <a:t>创建分区时的主要参数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grpSp>
        <p:nvGrpSpPr>
          <p:cNvPr id="34820" name="组合 43">
            <a:extLst>
              <a:ext uri="{FF2B5EF4-FFF2-40B4-BE49-F238E27FC236}">
                <a16:creationId xmlns:a16="http://schemas.microsoft.com/office/drawing/2014/main" id="{25178E69-6CBB-4CB0-8C0C-9624E3217BB3}"/>
              </a:ext>
            </a:extLst>
          </p:cNvPr>
          <p:cNvGrpSpPr>
            <a:grpSpLocks/>
          </p:cNvGrpSpPr>
          <p:nvPr/>
        </p:nvGrpSpPr>
        <p:grpSpPr bwMode="auto">
          <a:xfrm>
            <a:off x="592931" y="2197205"/>
            <a:ext cx="7691437" cy="971550"/>
            <a:chOff x="754063" y="2327568"/>
            <a:chExt cx="7691420" cy="971257"/>
          </a:xfrm>
        </p:grpSpPr>
        <p:grpSp>
          <p:nvGrpSpPr>
            <p:cNvPr id="34835" name="Group 7">
              <a:extLst>
                <a:ext uri="{FF2B5EF4-FFF2-40B4-BE49-F238E27FC236}">
                  <a16:creationId xmlns:a16="http://schemas.microsoft.com/office/drawing/2014/main" id="{9C9B2016-ABAB-470D-9050-BCC2AF0652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063" y="2362200"/>
              <a:ext cx="5895976" cy="936625"/>
              <a:chOff x="624" y="1152"/>
              <a:chExt cx="4080" cy="720"/>
            </a:xfrm>
          </p:grpSpPr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B4BADB7A-BE6E-481C-9DA6-EFF7DC03641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3419336">
                <a:off x="624" y="1200"/>
                <a:ext cx="672" cy="672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miter lim="800000"/>
              </a:ln>
              <a:effectLst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grpSp>
            <p:nvGrpSpPr>
              <p:cNvPr id="34840" name="Group 9">
                <a:extLst>
                  <a:ext uri="{FF2B5EF4-FFF2-40B4-BE49-F238E27FC236}">
                    <a16:creationId xmlns:a16="http://schemas.microsoft.com/office/drawing/2014/main" id="{2278F255-7E5D-4D25-BB12-44F71B2F17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1296"/>
                <a:ext cx="623" cy="96"/>
                <a:chOff x="2003" y="3439"/>
                <a:chExt cx="468" cy="244"/>
              </a:xfrm>
            </p:grpSpPr>
            <p:sp>
              <p:nvSpPr>
                <p:cNvPr id="34854" name="Oval 10">
                  <a:extLst>
                    <a:ext uri="{FF2B5EF4-FFF2-40B4-BE49-F238E27FC236}">
                      <a16:creationId xmlns:a16="http://schemas.microsoft.com/office/drawing/2014/main" id="{855EA12F-8EC1-4574-8B61-473B2685AC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3" y="3439"/>
                  <a:ext cx="79" cy="24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55" name="Rectangle 11">
                  <a:extLst>
                    <a:ext uri="{FF2B5EF4-FFF2-40B4-BE49-F238E27FC236}">
                      <a16:creationId xmlns:a16="http://schemas.microsoft.com/office/drawing/2014/main" id="{A1C6E670-FBAF-4B91-850F-C11625A43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8" y="3441"/>
                  <a:ext cx="388" cy="242"/>
                </a:xfrm>
                <a:prstGeom prst="rect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Oval 12">
                  <a:extLst>
                    <a:ext uri="{FF2B5EF4-FFF2-40B4-BE49-F238E27FC236}">
                      <a16:creationId xmlns:a16="http://schemas.microsoft.com/office/drawing/2014/main" id="{FB48D6D6-0FB2-42C0-B148-A2F158127C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00" y="3443"/>
                  <a:ext cx="71" cy="2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Oval 13">
                  <a:extLst>
                    <a:ext uri="{FF2B5EF4-FFF2-40B4-BE49-F238E27FC236}">
                      <a16:creationId xmlns:a16="http://schemas.microsoft.com/office/drawing/2014/main" id="{A7F49BFF-602D-4793-95BD-55AEDFB778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38" y="3520"/>
                  <a:ext cx="20" cy="6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4841" name="Rectangle 14">
                <a:extLst>
                  <a:ext uri="{FF2B5EF4-FFF2-40B4-BE49-F238E27FC236}">
                    <a16:creationId xmlns:a16="http://schemas.microsoft.com/office/drawing/2014/main" id="{508DEF1F-2372-4B76-9CE2-3890F59B3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419336">
                <a:off x="1776" y="1152"/>
                <a:ext cx="672" cy="672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grpSp>
            <p:nvGrpSpPr>
              <p:cNvPr id="34842" name="Group 15">
                <a:extLst>
                  <a:ext uri="{FF2B5EF4-FFF2-40B4-BE49-F238E27FC236}">
                    <a16:creationId xmlns:a16="http://schemas.microsoft.com/office/drawing/2014/main" id="{A7B72DC9-ED71-4199-B9EA-2E9AEA8C16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4" y="1296"/>
                <a:ext cx="623" cy="96"/>
                <a:chOff x="2003" y="3439"/>
                <a:chExt cx="468" cy="244"/>
              </a:xfrm>
            </p:grpSpPr>
            <p:sp>
              <p:nvSpPr>
                <p:cNvPr id="34850" name="Oval 16">
                  <a:extLst>
                    <a:ext uri="{FF2B5EF4-FFF2-40B4-BE49-F238E27FC236}">
                      <a16:creationId xmlns:a16="http://schemas.microsoft.com/office/drawing/2014/main" id="{EC0E10F7-9ABD-4CEE-9384-CD64365634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3" y="3439"/>
                  <a:ext cx="79" cy="24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51" name="Rectangle 17">
                  <a:extLst>
                    <a:ext uri="{FF2B5EF4-FFF2-40B4-BE49-F238E27FC236}">
                      <a16:creationId xmlns:a16="http://schemas.microsoft.com/office/drawing/2014/main" id="{CF6CBA87-0149-4294-9510-8EAA070FCF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8" y="3441"/>
                  <a:ext cx="388" cy="242"/>
                </a:xfrm>
                <a:prstGeom prst="rect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Oval 18">
                  <a:extLst>
                    <a:ext uri="{FF2B5EF4-FFF2-40B4-BE49-F238E27FC236}">
                      <a16:creationId xmlns:a16="http://schemas.microsoft.com/office/drawing/2014/main" id="{B2860521-A934-4A1C-AAAD-1893741D8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00" y="3443"/>
                  <a:ext cx="71" cy="2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Oval 19">
                  <a:extLst>
                    <a:ext uri="{FF2B5EF4-FFF2-40B4-BE49-F238E27FC236}">
                      <a16:creationId xmlns:a16="http://schemas.microsoft.com/office/drawing/2014/main" id="{E1E7E672-5DF6-49D5-919C-BAFDE29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38" y="3520"/>
                  <a:ext cx="20" cy="6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" name="Rectangle 20">
                <a:extLst>
                  <a:ext uri="{FF2B5EF4-FFF2-40B4-BE49-F238E27FC236}">
                    <a16:creationId xmlns:a16="http://schemas.microsoft.com/office/drawing/2014/main" id="{18E8D629-6332-4E20-ACF3-7EEAB5C2A57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3419336">
                <a:off x="2877" y="1150"/>
                <a:ext cx="670" cy="669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miter lim="800000"/>
              </a:ln>
              <a:effectLst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grpSp>
            <p:nvGrpSpPr>
              <p:cNvPr id="34844" name="Group 21">
                <a:extLst>
                  <a:ext uri="{FF2B5EF4-FFF2-40B4-BE49-F238E27FC236}">
                    <a16:creationId xmlns:a16="http://schemas.microsoft.com/office/drawing/2014/main" id="{5631DAF1-C01F-4F79-B300-173DA25948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5" y="1296"/>
                <a:ext cx="817" cy="96"/>
                <a:chOff x="2003" y="3439"/>
                <a:chExt cx="468" cy="244"/>
              </a:xfrm>
            </p:grpSpPr>
            <p:sp>
              <p:nvSpPr>
                <p:cNvPr id="34846" name="Oval 22">
                  <a:extLst>
                    <a:ext uri="{FF2B5EF4-FFF2-40B4-BE49-F238E27FC236}">
                      <a16:creationId xmlns:a16="http://schemas.microsoft.com/office/drawing/2014/main" id="{2023C971-5C0F-4F0F-807A-20FAD0B051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3" y="3439"/>
                  <a:ext cx="79" cy="24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47" name="Rectangle 23">
                  <a:extLst>
                    <a:ext uri="{FF2B5EF4-FFF2-40B4-BE49-F238E27FC236}">
                      <a16:creationId xmlns:a16="http://schemas.microsoft.com/office/drawing/2014/main" id="{0BE061F8-0C97-463E-8338-A9722ACF97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8" y="3441"/>
                  <a:ext cx="388" cy="242"/>
                </a:xfrm>
                <a:prstGeom prst="rect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Oval 24">
                  <a:extLst>
                    <a:ext uri="{FF2B5EF4-FFF2-40B4-BE49-F238E27FC236}">
                      <a16:creationId xmlns:a16="http://schemas.microsoft.com/office/drawing/2014/main" id="{5BA35CD4-9B9E-495F-9DD8-42DC6B0DC4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00" y="3443"/>
                  <a:ext cx="71" cy="2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Oval 25">
                  <a:extLst>
                    <a:ext uri="{FF2B5EF4-FFF2-40B4-BE49-F238E27FC236}">
                      <a16:creationId xmlns:a16="http://schemas.microsoft.com/office/drawing/2014/main" id="{3658BE95-E263-47D4-A1DD-DEC159249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38" y="3520"/>
                  <a:ext cx="20" cy="6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4845" name="Rectangle 26">
                <a:extLst>
                  <a:ext uri="{FF2B5EF4-FFF2-40B4-BE49-F238E27FC236}">
                    <a16:creationId xmlns:a16="http://schemas.microsoft.com/office/drawing/2014/main" id="{9949E9B9-5197-44E9-A35C-BC4CD5297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419336">
                <a:off x="4032" y="1152"/>
                <a:ext cx="672" cy="672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836" name="Rectangle 17">
              <a:extLst>
                <a:ext uri="{FF2B5EF4-FFF2-40B4-BE49-F238E27FC236}">
                  <a16:creationId xmlns:a16="http://schemas.microsoft.com/office/drawing/2014/main" id="{50862B28-2B2D-4F69-B633-6B190AA5A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590800"/>
              <a:ext cx="746396" cy="123859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" name="Rectangle 20">
              <a:extLst>
                <a:ext uri="{FF2B5EF4-FFF2-40B4-BE49-F238E27FC236}">
                  <a16:creationId xmlns:a16="http://schemas.microsoft.com/office/drawing/2014/main" id="{C7AE31A1-5B61-422F-B4B8-CB89A4AA8A0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7523278" y="2279813"/>
              <a:ext cx="874449" cy="969960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4838" name="Rectangle 29">
              <a:extLst>
                <a:ext uri="{FF2B5EF4-FFF2-40B4-BE49-F238E27FC236}">
                  <a16:creationId xmlns:a16="http://schemas.microsoft.com/office/drawing/2014/main" id="{0288CC79-CCE7-493E-AAA2-C8213001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748" y="2534431"/>
              <a:ext cx="649536" cy="369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chemeClr val="bg1"/>
                  </a:solidFill>
                  <a:ea typeface="宋体" panose="02010600030101010101" pitchFamily="2" charset="-122"/>
                </a:rPr>
                <a:t>位置</a:t>
              </a:r>
              <a:endParaRPr lang="en-US" altLang="zh-CN" sz="18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4821" name="AutoShape 3">
            <a:extLst>
              <a:ext uri="{FF2B5EF4-FFF2-40B4-BE49-F238E27FC236}">
                <a16:creationId xmlns:a16="http://schemas.microsoft.com/office/drawing/2014/main" id="{2AE47F1C-62F6-42F3-BEB4-CD49687D2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63" y="3621088"/>
            <a:ext cx="162083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4822" name="AutoShape 4">
            <a:extLst>
              <a:ext uri="{FF2B5EF4-FFF2-40B4-BE49-F238E27FC236}">
                <a16:creationId xmlns:a16="http://schemas.microsoft.com/office/drawing/2014/main" id="{DEC78008-03DC-4FF2-B3A0-03EAE015F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13" y="3621088"/>
            <a:ext cx="1611312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4823" name="AutoShape 5">
            <a:extLst>
              <a:ext uri="{FF2B5EF4-FFF2-40B4-BE49-F238E27FC236}">
                <a16:creationId xmlns:a16="http://schemas.microsoft.com/office/drawing/2014/main" id="{AFA8821E-FF08-4516-9E7D-FE18F8E2A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3621088"/>
            <a:ext cx="156368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4824" name="AutoShape 6">
            <a:extLst>
              <a:ext uri="{FF2B5EF4-FFF2-40B4-BE49-F238E27FC236}">
                <a16:creationId xmlns:a16="http://schemas.microsoft.com/office/drawing/2014/main" id="{8202F431-1E97-4A31-8DC7-DBA70988C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21088"/>
            <a:ext cx="162083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4825" name="Rectangle 27">
            <a:extLst>
              <a:ext uri="{FF2B5EF4-FFF2-40B4-BE49-F238E27FC236}">
                <a16:creationId xmlns:a16="http://schemas.microsoft.com/office/drawing/2014/main" id="{86BF23AC-78B5-4AC6-9290-D9FBC4DAC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46350"/>
            <a:ext cx="649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容量</a:t>
            </a:r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4826" name="Rectangle 28">
            <a:extLst>
              <a:ext uri="{FF2B5EF4-FFF2-40B4-BE49-F238E27FC236}">
                <a16:creationId xmlns:a16="http://schemas.microsoft.com/office/drawing/2014/main" id="{434ED036-E9F3-4384-8490-3CDA42CEF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2428875"/>
            <a:ext cx="111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分区类型</a:t>
            </a:r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4827" name="Rectangle 29">
            <a:extLst>
              <a:ext uri="{FF2B5EF4-FFF2-40B4-BE49-F238E27FC236}">
                <a16:creationId xmlns:a16="http://schemas.microsoft.com/office/drawing/2014/main" id="{0019E804-03AA-4AC0-803B-FAE1C7580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2354263"/>
            <a:ext cx="882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文件系</a:t>
            </a:r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统类型</a:t>
            </a:r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4828" name="Rectangle 30">
            <a:extLst>
              <a:ext uri="{FF2B5EF4-FFF2-40B4-BE49-F238E27FC236}">
                <a16:creationId xmlns:a16="http://schemas.microsoft.com/office/drawing/2014/main" id="{EE3AF160-5A75-4A4D-82AC-647B5511E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2416175"/>
            <a:ext cx="882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挂载点</a:t>
            </a:r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4829" name="Rectangle 31">
            <a:extLst>
              <a:ext uri="{FF2B5EF4-FFF2-40B4-BE49-F238E27FC236}">
                <a16:creationId xmlns:a16="http://schemas.microsoft.com/office/drawing/2014/main" id="{DB4404C3-6DFB-476F-8EDA-4B6F1350C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67163"/>
            <a:ext cx="152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新分区的容量：指分区的大小，以</a:t>
            </a:r>
            <a:r>
              <a:rPr lang="en-US" altLang="zh-CN" sz="1800">
                <a:ea typeface="宋体" panose="02010600030101010101" pitchFamily="2" charset="-122"/>
              </a:rPr>
              <a:t>MB</a:t>
            </a:r>
            <a:r>
              <a:rPr lang="zh-CN" altLang="en-US" sz="1800">
                <a:ea typeface="宋体" panose="02010600030101010101" pitchFamily="2" charset="-122"/>
              </a:rPr>
              <a:t>为单位。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34830" name="Rectangle 32">
            <a:extLst>
              <a:ext uri="{FF2B5EF4-FFF2-40B4-BE49-F238E27FC236}">
                <a16:creationId xmlns:a16="http://schemas.microsoft.com/office/drawing/2014/main" id="{83DB1C88-3477-4AA8-A4B5-F32FF7485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898900"/>
            <a:ext cx="1524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新分区类型：可以选择把这个分区定为“主分区“或”逻辑分区“。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34831" name="Rectangle 33">
            <a:extLst>
              <a:ext uri="{FF2B5EF4-FFF2-40B4-BE49-F238E27FC236}">
                <a16:creationId xmlns:a16="http://schemas.microsoft.com/office/drawing/2014/main" id="{30A59650-EBA1-48B0-92DA-897468865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73488"/>
            <a:ext cx="15240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文件系统类型</a:t>
            </a:r>
            <a:r>
              <a:rPr lang="en-US" altLang="zh-CN" sz="1800">
                <a:ea typeface="宋体" panose="02010600030101010101" pitchFamily="2" charset="-122"/>
              </a:rPr>
              <a:t>(use as):</a:t>
            </a:r>
            <a:r>
              <a:rPr lang="zh-CN" altLang="en-US" sz="1800">
                <a:ea typeface="宋体" panose="02010600030101010101" pitchFamily="2" charset="-122"/>
              </a:rPr>
              <a:t>指定了该分区的文件系统类型，可以选择</a:t>
            </a:r>
            <a:r>
              <a:rPr lang="en-US" altLang="zh-CN" sz="1800">
                <a:ea typeface="宋体" panose="02010600030101010101" pitchFamily="2" charset="-122"/>
              </a:rPr>
              <a:t>ext2, ReiserFS, XFS, JFS</a:t>
            </a:r>
            <a:r>
              <a:rPr lang="zh-CN" altLang="en-US" sz="1800">
                <a:ea typeface="宋体" panose="02010600030101010101" pitchFamily="2" charset="-122"/>
              </a:rPr>
              <a:t>、</a:t>
            </a:r>
            <a:r>
              <a:rPr lang="en-US" altLang="zh-CN" sz="1800">
                <a:ea typeface="宋体" panose="02010600030101010101" pitchFamily="2" charset="-122"/>
              </a:rPr>
              <a:t>Swap</a:t>
            </a:r>
            <a:r>
              <a:rPr lang="zh-CN" altLang="en-US" sz="1800">
                <a:ea typeface="宋体" panose="02010600030101010101" pitchFamily="2" charset="-122"/>
              </a:rPr>
              <a:t>等。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34832" name="Rectangle 34">
            <a:extLst>
              <a:ext uri="{FF2B5EF4-FFF2-40B4-BE49-F238E27FC236}">
                <a16:creationId xmlns:a16="http://schemas.microsoft.com/office/drawing/2014/main" id="{81F52EA9-0765-4046-9997-EFE07BB5B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44925"/>
            <a:ext cx="1524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挂载点（</a:t>
            </a:r>
            <a:r>
              <a:rPr lang="en-US" altLang="zh-CN" sz="1800">
                <a:ea typeface="宋体" panose="02010600030101010101" pitchFamily="2" charset="-122"/>
              </a:rPr>
              <a:t>Mount point</a:t>
            </a:r>
            <a:r>
              <a:rPr lang="zh-CN" altLang="en-US" sz="1800">
                <a:ea typeface="宋体" panose="02010600030101010101" pitchFamily="2" charset="-122"/>
              </a:rPr>
              <a:t>）：在</a:t>
            </a:r>
            <a:r>
              <a:rPr lang="en-US" altLang="zh-CN" sz="1800">
                <a:ea typeface="宋体" panose="02010600030101010101" pitchFamily="2" charset="-122"/>
              </a:rPr>
              <a:t>Ubuntu/Linux </a:t>
            </a:r>
            <a:r>
              <a:rPr lang="zh-CN" altLang="en-US" sz="1800">
                <a:ea typeface="宋体" panose="02010600030101010101" pitchFamily="2" charset="-122"/>
              </a:rPr>
              <a:t>中我们要把分区挂载到系统中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34833" name="AutoShape 3">
            <a:extLst>
              <a:ext uri="{FF2B5EF4-FFF2-40B4-BE49-F238E27FC236}">
                <a16:creationId xmlns:a16="http://schemas.microsoft.com/office/drawing/2014/main" id="{8D1C71BB-40D4-47CA-9D82-60FACD2A6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3616325"/>
            <a:ext cx="1620837" cy="2738438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4834" name="Rectangle 34">
            <a:extLst>
              <a:ext uri="{FF2B5EF4-FFF2-40B4-BE49-F238E27FC236}">
                <a16:creationId xmlns:a16="http://schemas.microsoft.com/office/drawing/2014/main" id="{7EE9B4C9-80BD-47CF-B580-7A8C99C52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86188"/>
            <a:ext cx="15240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磁盘</a:t>
            </a:r>
            <a:r>
              <a:rPr lang="en-US" altLang="zh-CN" sz="1800">
                <a:ea typeface="宋体" panose="02010600030101010101" pitchFamily="2" charset="-122"/>
              </a:rPr>
              <a:t>Linux</a:t>
            </a:r>
            <a:r>
              <a:rPr lang="zh-CN" altLang="en-US" sz="1800">
                <a:ea typeface="宋体" panose="02010600030101010101" pitchFamily="2" charset="-122"/>
              </a:rPr>
              <a:t>分区都必须挂载到目录树中的某个具体的目录上才能进行读写操作，该目录即为挂载点。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21D4BE1C-4436-45FD-A1FF-C608E1B744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11CC2A-CABC-4ECA-B7FC-77852BC29B93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6147" name="灯片编号占位符 5">
            <a:extLst>
              <a:ext uri="{FF2B5EF4-FFF2-40B4-BE49-F238E27FC236}">
                <a16:creationId xmlns:a16="http://schemas.microsoft.com/office/drawing/2014/main" id="{B69096A7-51EC-4998-92D8-9B3AD26F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2A1B8A-8B04-42DD-A2C2-7B20BCE513B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5D67208C-1821-4FB1-9CC3-451C9E465E8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ea typeface="微软雅黑" panose="020B0503020204020204" pitchFamily="34" charset="-122"/>
              </a:rPr>
              <a:t>Linux</a:t>
            </a:r>
            <a:r>
              <a:rPr lang="zh-CN" altLang="en-US" b="1" dirty="0">
                <a:ea typeface="微软雅黑" panose="020B0503020204020204" pitchFamily="34" charset="-122"/>
              </a:rPr>
              <a:t>相关的主要工作岗位</a:t>
            </a:r>
          </a:p>
        </p:txBody>
      </p:sp>
      <p:graphicFrame>
        <p:nvGraphicFramePr>
          <p:cNvPr id="313411" name="Group 67">
            <a:extLst>
              <a:ext uri="{FF2B5EF4-FFF2-40B4-BE49-F238E27FC236}">
                <a16:creationId xmlns:a16="http://schemas.microsoft.com/office/drawing/2014/main" id="{E0CC92BC-4A55-466C-9CDB-C8E9A585F4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1625" y="1752600"/>
          <a:ext cx="8540750" cy="4360876"/>
        </p:xfrm>
        <a:graphic>
          <a:graphicData uri="http://schemas.openxmlformats.org/drawingml/2006/table">
            <a:tbl>
              <a:tblPr/>
              <a:tblGrid>
                <a:gridCol w="110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2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编号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职位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工资待遇（单位：元）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0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Linux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系统工程师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5,000~10,000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0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Linux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软件开发工程师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5,000~12,000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40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Linux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嵌入式软件开发工程师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5,000~12,000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0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Linux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测试工程师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4,000~8,000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30024001"/>
      </p:ext>
    </p:extLst>
  </p:cSld>
  <p:clrMapOvr>
    <a:masterClrMapping/>
  </p:clrMapOvr>
  <p:transition spd="slow" advTm="37843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>
            <a:extLst>
              <a:ext uri="{FF2B5EF4-FFF2-40B4-BE49-F238E27FC236}">
                <a16:creationId xmlns:a16="http://schemas.microsoft.com/office/drawing/2014/main" id="{BDBE743E-6E56-4DE2-A9D3-9C31ABF8E1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73E1D2-9BEE-4C6F-BE39-3561958AE125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7171" name="灯片编号占位符 5">
            <a:extLst>
              <a:ext uri="{FF2B5EF4-FFF2-40B4-BE49-F238E27FC236}">
                <a16:creationId xmlns:a16="http://schemas.microsoft.com/office/drawing/2014/main" id="{0C240999-90F9-439C-BAF8-6A254B3C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60BA75-5B31-4FE7-A61E-B5903F826BB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9B5DCEBB-304C-41D1-97F9-470553886CA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微软雅黑" panose="020B0503020204020204" pitchFamily="34" charset="-122"/>
              </a:rPr>
              <a:t>学习目标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665EC3F7-B30D-498C-AF50-EAC0BA56CC1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752600"/>
            <a:ext cx="8540750" cy="2540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</a:t>
            </a:r>
            <a:endParaRPr lang="en-US" altLang="zh-CN"/>
          </a:p>
        </p:txBody>
      </p:sp>
      <p:sp>
        <p:nvSpPr>
          <p:cNvPr id="317444" name="Rectangle 4">
            <a:extLst>
              <a:ext uri="{FF2B5EF4-FFF2-40B4-BE49-F238E27FC236}">
                <a16:creationId xmlns:a16="http://schemas.microsoft.com/office/drawing/2014/main" id="{81BF00BC-964E-4CDF-8C4C-B46C18C7025A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78101" y="1628800"/>
            <a:ext cx="854075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操作系统的基本原理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操作系统的基本应用。</a:t>
            </a:r>
          </a:p>
        </p:txBody>
      </p:sp>
    </p:spTree>
    <p:custDataLst>
      <p:tags r:id="rId1"/>
    </p:custDataLst>
  </p:cSld>
  <p:clrMapOvr>
    <a:masterClrMapping/>
  </p:clrMapOvr>
  <p:transition spd="slow" advTm="37843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>
            <a:extLst>
              <a:ext uri="{FF2B5EF4-FFF2-40B4-BE49-F238E27FC236}">
                <a16:creationId xmlns:a16="http://schemas.microsoft.com/office/drawing/2014/main" id="{3B9BBAD2-7835-4E73-B17D-906C79C3AE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470749-0688-4DE5-A2F3-95E3C354CD76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8195" name="灯片编号占位符 5">
            <a:extLst>
              <a:ext uri="{FF2B5EF4-FFF2-40B4-BE49-F238E27FC236}">
                <a16:creationId xmlns:a16="http://schemas.microsoft.com/office/drawing/2014/main" id="{D9E562C6-1327-4E58-9D9D-7157CBAF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9DA887-9315-4489-A797-FF558BAD982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61767192-C2A6-4B56-8367-1DABEB1BF09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微软雅黑" panose="020B0503020204020204" pitchFamily="34" charset="-122"/>
              </a:rPr>
              <a:t>学习方法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F3C82ACD-EBD7-4AF6-8A67-2C1CF22E0DF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752600"/>
            <a:ext cx="8540750" cy="2540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</a:t>
            </a:r>
            <a:endParaRPr lang="en-US" altLang="zh-CN"/>
          </a:p>
        </p:txBody>
      </p:sp>
      <p:sp>
        <p:nvSpPr>
          <p:cNvPr id="401413" name="Rectangle 5">
            <a:extLst>
              <a:ext uri="{FF2B5EF4-FFF2-40B4-BE49-F238E27FC236}">
                <a16:creationId xmlns:a16="http://schemas.microsoft.com/office/drawing/2014/main" id="{BA8E8261-28C3-4BAD-9A1C-0A0E9A369866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115616" y="1752600"/>
            <a:ext cx="7119739" cy="4148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学习方法：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理论与实践并重；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多实践、多总结；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多与高手交流。</a:t>
            </a:r>
          </a:p>
        </p:txBody>
      </p:sp>
    </p:spTree>
    <p:custDataLst>
      <p:tags r:id="rId1"/>
    </p:custDataLst>
  </p:cSld>
  <p:clrMapOvr>
    <a:masterClrMapping/>
  </p:clrMapOvr>
  <p:transition spd="slow" advTm="37843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1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1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1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1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58B55D3-9011-4C22-B072-8FEF0651A2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76672"/>
            <a:ext cx="7924800" cy="563562"/>
          </a:xfrm>
        </p:spPr>
        <p:txBody>
          <a:bodyPr lIns="76200" tIns="38100" rIns="76200" bIns="38100" anchor="t"/>
          <a:lstStyle/>
          <a:p>
            <a:pPr marL="234467" indent="-234467" defTabSz="625735">
              <a:spcBef>
                <a:spcPct val="50000"/>
              </a:spcBef>
              <a:buSzPct val="75000"/>
              <a:defRPr/>
            </a:pPr>
            <a:r>
              <a:rPr lang="zh-CN" altLang="en-GB" sz="4431" dirty="0">
                <a:latin typeface="楷体_GB2312" pitchFamily="49" charset="-122"/>
                <a:ea typeface="黑体" pitchFamily="2" charset="-122"/>
              </a:rPr>
              <a:t>学时分配</a:t>
            </a:r>
            <a:endParaRPr lang="zh-CN" altLang="en-US" sz="4431" dirty="0">
              <a:latin typeface="楷体_GB2312" pitchFamily="49" charset="-122"/>
              <a:ea typeface="黑体" pitchFamily="2" charset="-122"/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F09059FA-A12F-4909-9435-38398855F6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12963" y="2565400"/>
            <a:ext cx="5127625" cy="1262063"/>
          </a:xfrm>
        </p:spPr>
        <p:txBody>
          <a:bodyPr lIns="76200" tIns="38100" rIns="76200" bIns="38100"/>
          <a:lstStyle/>
          <a:p>
            <a:pPr marL="234467" indent="-234467" defTabSz="625735">
              <a:defRPr/>
            </a:pPr>
            <a:r>
              <a:rPr lang="zh-CN" altLang="en-GB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总学时数：</a:t>
            </a:r>
            <a:r>
              <a:rPr lang="en-US" altLang="zh-CN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                  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48B5E89-32D7-4D17-9756-BB603DB9117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黑体" panose="02010609060101010101" pitchFamily="49" charset="-122"/>
              </a:rPr>
              <a:t>成绩计算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16DD4C2-1C1C-4E1C-8F4F-0E2188D717C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2060848"/>
            <a:ext cx="7848600" cy="2736304"/>
          </a:xfrm>
        </p:spPr>
        <p:txBody>
          <a:bodyPr/>
          <a:lstStyle/>
          <a:p>
            <a:pPr>
              <a:defRPr/>
            </a:pPr>
            <a:r>
              <a:rPr lang="zh-CN" altLang="en-US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总评成绩：平时成绩（</a:t>
            </a:r>
            <a:r>
              <a:rPr lang="en-US" altLang="zh-CN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期末成绩（</a:t>
            </a:r>
            <a:r>
              <a:rPr lang="en-US" altLang="zh-CN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defRPr/>
            </a:pPr>
            <a:r>
              <a:rPr lang="zh-CN" altLang="en-US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平时成绩：考勤</a:t>
            </a:r>
            <a:r>
              <a:rPr lang="en-US" altLang="zh-CN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1.7"/>
</p:tagLst>
</file>

<file path=ppt/theme/theme1.xml><?xml version="1.0" encoding="utf-8"?>
<a:theme xmlns:a="http://schemas.openxmlformats.org/drawingml/2006/main" name="221TGp_sky_light">
  <a:themeElements>
    <a:clrScheme name="221TGp_sky_light 2">
      <a:dk1>
        <a:srgbClr val="000000"/>
      </a:dk1>
      <a:lt1>
        <a:srgbClr val="FFFFFF"/>
      </a:lt1>
      <a:dk2>
        <a:srgbClr val="364EB6"/>
      </a:dk2>
      <a:lt2>
        <a:srgbClr val="C0C0C0"/>
      </a:lt2>
      <a:accent1>
        <a:srgbClr val="4987E3"/>
      </a:accent1>
      <a:accent2>
        <a:srgbClr val="D9520F"/>
      </a:accent2>
      <a:accent3>
        <a:srgbClr val="FFFFFF"/>
      </a:accent3>
      <a:accent4>
        <a:srgbClr val="000000"/>
      </a:accent4>
      <a:accent5>
        <a:srgbClr val="B1C3EF"/>
      </a:accent5>
      <a:accent6>
        <a:srgbClr val="C4490C"/>
      </a:accent6>
      <a:hlink>
        <a:srgbClr val="36A1B6"/>
      </a:hlink>
      <a:folHlink>
        <a:srgbClr val="9CC769"/>
      </a:folHlink>
    </a:clrScheme>
    <a:fontScheme name="221TGp_sky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21TGp_sky_light 1">
        <a:dk1>
          <a:srgbClr val="000000"/>
        </a:dk1>
        <a:lt1>
          <a:srgbClr val="FFFFFF"/>
        </a:lt1>
        <a:dk2>
          <a:srgbClr val="501A82"/>
        </a:dk2>
        <a:lt2>
          <a:srgbClr val="969696"/>
        </a:lt2>
        <a:accent1>
          <a:srgbClr val="117AC1"/>
        </a:accent1>
        <a:accent2>
          <a:srgbClr val="38B890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2A682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TGp_sky_light 2">
        <a:dk1>
          <a:srgbClr val="000000"/>
        </a:dk1>
        <a:lt1>
          <a:srgbClr val="FFFFFF"/>
        </a:lt1>
        <a:dk2>
          <a:srgbClr val="364EB6"/>
        </a:dk2>
        <a:lt2>
          <a:srgbClr val="C0C0C0"/>
        </a:lt2>
        <a:accent1>
          <a:srgbClr val="4987E3"/>
        </a:accent1>
        <a:accent2>
          <a:srgbClr val="D9520F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C4490C"/>
        </a:accent6>
        <a:hlink>
          <a:srgbClr val="36A1B6"/>
        </a:hlink>
        <a:folHlink>
          <a:srgbClr val="9CC7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TGp_sky_light 3">
        <a:dk1>
          <a:srgbClr val="000000"/>
        </a:dk1>
        <a:lt1>
          <a:srgbClr val="FFFFFF"/>
        </a:lt1>
        <a:dk2>
          <a:srgbClr val="186894"/>
        </a:dk2>
        <a:lt2>
          <a:srgbClr val="969696"/>
        </a:lt2>
        <a:accent1>
          <a:srgbClr val="2AA08A"/>
        </a:accent1>
        <a:accent2>
          <a:srgbClr val="9C88E6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8D7BD0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推荐五：蓝色的天空</Template>
  <TotalTime>150</TotalTime>
  <Words>3691</Words>
  <Application>Microsoft Office PowerPoint</Application>
  <PresentationFormat>全屏显示(4:3)</PresentationFormat>
  <Paragraphs>438</Paragraphs>
  <Slides>45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221TGp_sky_light</vt:lpstr>
      <vt:lpstr>  linux系统与应用             </vt:lpstr>
      <vt:lpstr>教学安排W1（自主学习周二班）</vt:lpstr>
      <vt:lpstr>Linux现状及发展趋势</vt:lpstr>
      <vt:lpstr>Linux在企业领域被广泛使用</vt:lpstr>
      <vt:lpstr>与Linux相关的主要工作岗位</vt:lpstr>
      <vt:lpstr>学习目标</vt:lpstr>
      <vt:lpstr>学习方法</vt:lpstr>
      <vt:lpstr>学时分配</vt:lpstr>
      <vt:lpstr>成绩计算</vt:lpstr>
      <vt:lpstr>作业要求</vt:lpstr>
      <vt:lpstr>课程大纲</vt:lpstr>
      <vt:lpstr>什么是Linux操作系统？</vt:lpstr>
      <vt:lpstr>Linux的起源和发展</vt:lpstr>
      <vt:lpstr>Linux之父-Linus Torvalds</vt:lpstr>
      <vt:lpstr>GNU计划 </vt:lpstr>
      <vt:lpstr>Linux的肥沃土壤－GNU </vt:lpstr>
      <vt:lpstr>GNU通用公共许可证：GPL </vt:lpstr>
      <vt:lpstr>Linux得以流行的原因之一 －遵循POSIX标准 </vt:lpstr>
      <vt:lpstr>Linux系统组成</vt:lpstr>
      <vt:lpstr>Linux的主要特点1</vt:lpstr>
      <vt:lpstr>Linux的主要特点2</vt:lpstr>
      <vt:lpstr>开放与协作的开发模式</vt:lpstr>
      <vt:lpstr>Linux的发行版本1</vt:lpstr>
      <vt:lpstr>Linux的发行版本2</vt:lpstr>
      <vt:lpstr>Linux的发行版本简介一</vt:lpstr>
      <vt:lpstr>Linux的发行版本简介二</vt:lpstr>
      <vt:lpstr>Linux的发行版本简介三</vt:lpstr>
      <vt:lpstr>如何选择发行版本</vt:lpstr>
      <vt:lpstr>本书选用发行版本Ubuntu Linux</vt:lpstr>
      <vt:lpstr>Linux系统的安装</vt:lpstr>
      <vt:lpstr>安装Linux前的准备工作</vt:lpstr>
      <vt:lpstr>安装哪个版本？</vt:lpstr>
      <vt:lpstr>从哪里得到Linux？</vt:lpstr>
      <vt:lpstr>硬件要求</vt:lpstr>
      <vt:lpstr>与Windows“同处一室”</vt:lpstr>
      <vt:lpstr>虚拟机的使用</vt:lpstr>
      <vt:lpstr>虚拟机软件VMware</vt:lpstr>
      <vt:lpstr>VMware Workstation启动界面</vt:lpstr>
      <vt:lpstr>VMware运行Windows Server 2003</vt:lpstr>
      <vt:lpstr>VMware产品主要功能</vt:lpstr>
      <vt:lpstr>作业</vt:lpstr>
      <vt:lpstr>手动硬盘分区解析1</vt:lpstr>
      <vt:lpstr>手动硬盘分区解析2</vt:lpstr>
      <vt:lpstr>手动硬盘分区解析3</vt:lpstr>
      <vt:lpstr>手动硬盘分区解析4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User</dc:creator>
  <cp:lastModifiedBy>guo guo</cp:lastModifiedBy>
  <cp:revision>656</cp:revision>
  <dcterms:created xsi:type="dcterms:W3CDTF">2008-02-16T05:32:06Z</dcterms:created>
  <dcterms:modified xsi:type="dcterms:W3CDTF">2021-03-01T23:55:42Z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