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83" r:id="rId3"/>
    <p:sldId id="285" r:id="rId4"/>
    <p:sldId id="286" r:id="rId5"/>
    <p:sldId id="287" r:id="rId6"/>
    <p:sldId id="288" r:id="rId7"/>
    <p:sldId id="289" r:id="rId8"/>
    <p:sldId id="290" r:id="rId9"/>
    <p:sldId id="291" r:id="rId10"/>
    <p:sldId id="292" r:id="rId11"/>
    <p:sldId id="293" r:id="rId12"/>
    <p:sldId id="294" r:id="rId13"/>
    <p:sldId id="295" r:id="rId14"/>
    <p:sldId id="296" r:id="rId15"/>
    <p:sldId id="298" r:id="rId16"/>
    <p:sldId id="299"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3" d="100"/>
          <a:sy n="73" d="100"/>
        </p:scale>
        <p:origin x="181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44E87-5169-4984-BFE5-ED724F4069D3}" type="datetimeFigureOut">
              <a:rPr lang="en-US" smtClean="0"/>
              <a:pPr/>
              <a:t>7/11/2018</a:t>
            </a:fld>
            <a:endParaRPr lang="en-US"/>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D8042-FE31-4A42-B29A-DB1DB84021E7}" type="slidenum">
              <a:rPr lang="en-US" smtClean="0"/>
              <a:pPr/>
              <a:t>‹#›</a:t>
            </a:fld>
            <a:endParaRPr lang="en-US"/>
          </a:p>
        </p:txBody>
      </p:sp>
    </p:spTree>
    <p:extLst>
      <p:ext uri="{BB962C8B-B14F-4D97-AF65-F5344CB8AC3E}">
        <p14:creationId xmlns:p14="http://schemas.microsoft.com/office/powerpoint/2010/main" val="390699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defRPr/>
            </a:pPr>
            <a:fld id="{9D85B4DD-AF7E-4069-963C-9EE79FB0F5F3}" type="slidenum">
              <a:rPr lang="en-US" sz="1200" smtClean="0">
                <a:latin typeface="Times New Roman" pitchFamily="18" charset="0"/>
              </a:rPr>
              <a:pPr>
                <a:defRPr/>
              </a:pPr>
              <a:t>1</a:t>
            </a:fld>
            <a:endParaRPr lang="en-US" sz="1200" smtClean="0">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cs typeface="Arial" pitchFamily="34" charset="0"/>
              </a:rPr>
              <a:t>Introductie docent en student (achtergrond, waar vandaan etc)</a:t>
            </a:r>
          </a:p>
          <a:p>
            <a:pPr eaLnBrk="1" hangingPunct="1"/>
            <a:endParaRPr lang="en-US" smtClean="0">
              <a:cs typeface="Arial" pitchFamily="34" charset="0"/>
            </a:endParaRPr>
          </a:p>
          <a:p>
            <a:pPr eaLnBrk="1" hangingPunct="1"/>
            <a:endParaRPr lang="en-US" smtClean="0">
              <a:cs typeface="Arial" pitchFamily="34" charset="0"/>
            </a:endParaRPr>
          </a:p>
          <a:p>
            <a:pPr eaLnBrk="1" hangingPunct="1"/>
            <a:endParaRPr lang="en-US" smtClean="0">
              <a:cs typeface="Arial" pitchFamily="34" charset="0"/>
            </a:endParaRPr>
          </a:p>
        </p:txBody>
      </p:sp>
    </p:spTree>
    <p:extLst>
      <p:ext uri="{BB962C8B-B14F-4D97-AF65-F5344CB8AC3E}">
        <p14:creationId xmlns:p14="http://schemas.microsoft.com/office/powerpoint/2010/main" val="195826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defRPr/>
            </a:pPr>
            <a:fld id="{0E9650A9-78A2-44A6-8139-1AC7DBCFD653}" type="slidenum">
              <a:rPr lang="en-US" sz="1200" smtClean="0">
                <a:latin typeface="Times New Roman" pitchFamily="18" charset="0"/>
              </a:rPr>
              <a:pPr>
                <a:defRPr/>
              </a:pPr>
              <a:t>3</a:t>
            </a:fld>
            <a:endParaRPr lang="en-US" sz="1200"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smtClean="0">
                <a:cs typeface="Arial" pitchFamily="34" charset="0"/>
              </a:rPr>
              <a:t>Vertel over Nederland als distributieland</a:t>
            </a:r>
          </a:p>
          <a:p>
            <a:pPr eaLnBrk="1" hangingPunct="1"/>
            <a:r>
              <a:rPr lang="en-US" smtClean="0">
                <a:cs typeface="Arial" pitchFamily="34" charset="0"/>
              </a:rPr>
              <a:t>NL wil zich profileren…onderzoek, kennis nodig mbt transport </a:t>
            </a:r>
          </a:p>
        </p:txBody>
      </p:sp>
    </p:spTree>
    <p:extLst>
      <p:ext uri="{BB962C8B-B14F-4D97-AF65-F5344CB8AC3E}">
        <p14:creationId xmlns:p14="http://schemas.microsoft.com/office/powerpoint/2010/main" val="314165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r>
              <a:rPr lang="en-US" smtClean="0">
                <a:cs typeface="Arial" pitchFamily="34" charset="0"/>
              </a:rPr>
              <a:t>Costs per ton – km for a means of transport</a:t>
            </a:r>
          </a:p>
          <a:p>
            <a:pPr eaLnBrk="1" hangingPunct="1"/>
            <a:r>
              <a:rPr lang="en-US" smtClean="0">
                <a:cs typeface="Arial" pitchFamily="34" charset="0"/>
              </a:rPr>
              <a:t>Plane: 334 euro per km</a:t>
            </a:r>
          </a:p>
          <a:p>
            <a:pPr eaLnBrk="1" hangingPunct="1"/>
            <a:r>
              <a:rPr lang="en-US" smtClean="0">
                <a:cs typeface="Arial" pitchFamily="34" charset="0"/>
              </a:rPr>
              <a:t>Truck: 100 euro per km</a:t>
            </a:r>
          </a:p>
          <a:p>
            <a:pPr eaLnBrk="1" hangingPunct="1"/>
            <a:r>
              <a:rPr lang="en-US" smtClean="0">
                <a:cs typeface="Arial" pitchFamily="34" charset="0"/>
              </a:rPr>
              <a:t>Train: 23 euro per km</a:t>
            </a:r>
          </a:p>
          <a:p>
            <a:pPr eaLnBrk="1" hangingPunct="1"/>
            <a:r>
              <a:rPr lang="en-US" smtClean="0">
                <a:cs typeface="Arial" pitchFamily="34" charset="0"/>
              </a:rPr>
              <a:t>Pipeline: 9 euro per km</a:t>
            </a:r>
          </a:p>
          <a:p>
            <a:pPr eaLnBrk="1" hangingPunct="1"/>
            <a:r>
              <a:rPr lang="en-US" smtClean="0">
                <a:cs typeface="Arial" pitchFamily="34" charset="0"/>
              </a:rPr>
              <a:t>Ship : 7 euro per km</a:t>
            </a:r>
          </a:p>
          <a:p>
            <a:endParaRPr lang="nl-NL" smtClean="0">
              <a:cs typeface="Arial" pitchFamily="34" charset="0"/>
            </a:endParaRPr>
          </a:p>
        </p:txBody>
      </p:sp>
    </p:spTree>
    <p:extLst>
      <p:ext uri="{BB962C8B-B14F-4D97-AF65-F5344CB8AC3E}">
        <p14:creationId xmlns:p14="http://schemas.microsoft.com/office/powerpoint/2010/main" val="302159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US" smtClean="0">
                <a:cs typeface="Arial" pitchFamily="34" charset="0"/>
              </a:rPr>
              <a:t>In 2007 +1 % rentabiliteitstijding</a:t>
            </a:r>
          </a:p>
          <a:p>
            <a:r>
              <a:rPr lang="en-US" smtClean="0">
                <a:cs typeface="Arial" pitchFamily="34" charset="0"/>
              </a:rPr>
              <a:t>Internationaal georienteerde bedrijven in 2007 -1,2%</a:t>
            </a:r>
          </a:p>
          <a:p>
            <a:endParaRPr lang="en-US" smtClean="0">
              <a:cs typeface="Arial" pitchFamily="34" charset="0"/>
            </a:endParaRPr>
          </a:p>
          <a:p>
            <a:r>
              <a:rPr lang="en-US" smtClean="0">
                <a:cs typeface="Arial" pitchFamily="34" charset="0"/>
              </a:rPr>
              <a:t>Mede door fors gestegen brandstofkosten</a:t>
            </a:r>
          </a:p>
          <a:p>
            <a:endParaRPr lang="en-US" smtClean="0">
              <a:cs typeface="Arial" pitchFamily="34" charset="0"/>
            </a:endParaRPr>
          </a:p>
          <a:p>
            <a:r>
              <a:rPr lang="en-US" smtClean="0">
                <a:cs typeface="Arial" pitchFamily="34" charset="0"/>
              </a:rPr>
              <a:t>Vb 50% minder containers momenteel uit China. Inventeringen nemen af.</a:t>
            </a:r>
            <a:endParaRPr lang="nl-NL" smtClean="0">
              <a:cs typeface="Arial" pitchFamily="34" charset="0"/>
            </a:endParaRPr>
          </a:p>
        </p:txBody>
      </p:sp>
    </p:spTree>
    <p:extLst>
      <p:ext uri="{BB962C8B-B14F-4D97-AF65-F5344CB8AC3E}">
        <p14:creationId xmlns:p14="http://schemas.microsoft.com/office/powerpoint/2010/main" val="773734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defRPr/>
            </a:pPr>
            <a:fld id="{71F3B7DD-012A-4892-9636-346EA4536941}" type="slidenum">
              <a:rPr lang="en-US" sz="1200" smtClean="0">
                <a:latin typeface="Times New Roman" pitchFamily="18" charset="0"/>
              </a:rPr>
              <a:pPr>
                <a:defRPr/>
              </a:pPr>
              <a:t>9</a:t>
            </a:fld>
            <a:endParaRPr lang="en-US" sz="120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cs typeface="Arial" pitchFamily="34" charset="0"/>
            </a:endParaRPr>
          </a:p>
          <a:p>
            <a:pPr eaLnBrk="1" hangingPunct="1"/>
            <a:endParaRPr lang="en-US" smtClean="0">
              <a:cs typeface="Arial" pitchFamily="34" charset="0"/>
            </a:endParaRPr>
          </a:p>
          <a:p>
            <a:pPr eaLnBrk="1" hangingPunct="1"/>
            <a:r>
              <a:rPr lang="en-US" smtClean="0">
                <a:cs typeface="Arial" pitchFamily="34" charset="0"/>
              </a:rPr>
              <a:t>What choice depends on:</a:t>
            </a:r>
          </a:p>
          <a:p>
            <a:pPr eaLnBrk="1" hangingPunct="1"/>
            <a:r>
              <a:rPr lang="en-US" smtClean="0">
                <a:cs typeface="Arial" pitchFamily="34" charset="0"/>
              </a:rPr>
              <a:t>Speed</a:t>
            </a:r>
          </a:p>
          <a:p>
            <a:pPr eaLnBrk="1" hangingPunct="1"/>
            <a:r>
              <a:rPr lang="en-US" smtClean="0">
                <a:cs typeface="Arial" pitchFamily="34" charset="0"/>
              </a:rPr>
              <a:t>Accessiblity</a:t>
            </a:r>
          </a:p>
          <a:p>
            <a:pPr eaLnBrk="1" hangingPunct="1"/>
            <a:r>
              <a:rPr lang="en-US" smtClean="0">
                <a:cs typeface="Arial" pitchFamily="34" charset="0"/>
              </a:rPr>
              <a:t>Variability</a:t>
            </a:r>
          </a:p>
          <a:p>
            <a:pPr eaLnBrk="1" hangingPunct="1"/>
            <a:r>
              <a:rPr lang="en-US" smtClean="0">
                <a:cs typeface="Arial" pitchFamily="34" charset="0"/>
              </a:rPr>
              <a:t>Practibilityfrequency</a:t>
            </a:r>
          </a:p>
          <a:p>
            <a:pPr eaLnBrk="1" hangingPunct="1"/>
            <a:r>
              <a:rPr lang="en-US" smtClean="0">
                <a:cs typeface="Arial" pitchFamily="34" charset="0"/>
              </a:rPr>
              <a:t>Risk</a:t>
            </a:r>
          </a:p>
          <a:p>
            <a:pPr eaLnBrk="1" hangingPunct="1"/>
            <a:r>
              <a:rPr lang="en-US" smtClean="0">
                <a:cs typeface="Arial" pitchFamily="34" charset="0"/>
              </a:rPr>
              <a:t>Costs</a:t>
            </a:r>
          </a:p>
          <a:p>
            <a:pPr eaLnBrk="1" hangingPunct="1"/>
            <a:r>
              <a:rPr lang="en-US" smtClean="0">
                <a:cs typeface="Arial" pitchFamily="34" charset="0"/>
              </a:rPr>
              <a:t>(see study book pag 321)</a:t>
            </a:r>
          </a:p>
        </p:txBody>
      </p:sp>
    </p:spTree>
    <p:extLst>
      <p:ext uri="{BB962C8B-B14F-4D97-AF65-F5344CB8AC3E}">
        <p14:creationId xmlns:p14="http://schemas.microsoft.com/office/powerpoint/2010/main" val="1334577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jdelijke aanduiding voor dia-afbeelding 1"/>
          <p:cNvSpPr>
            <a:spLocks noGrp="1" noRot="1" noChangeAspect="1" noTextEdit="1"/>
          </p:cNvSpPr>
          <p:nvPr>
            <p:ph type="sldImg"/>
          </p:nvPr>
        </p:nvSpPr>
        <p:spPr>
          <a:ln/>
        </p:spPr>
      </p:sp>
      <p:sp>
        <p:nvSpPr>
          <p:cNvPr id="49155" name="Tijdelijke aanduiding voor notities 2"/>
          <p:cNvSpPr>
            <a:spLocks noGrp="1"/>
          </p:cNvSpPr>
          <p:nvPr>
            <p:ph type="body" idx="1"/>
          </p:nvPr>
        </p:nvSpPr>
        <p:spPr>
          <a:noFill/>
          <a:ln/>
        </p:spPr>
        <p:txBody>
          <a:bodyPr/>
          <a:lstStyle/>
          <a:p>
            <a:endParaRPr lang="nl-NL" smtClean="0">
              <a:cs typeface="Arial" pitchFamily="34" charset="0"/>
            </a:endParaRPr>
          </a:p>
        </p:txBody>
      </p:sp>
      <p:sp>
        <p:nvSpPr>
          <p:cNvPr id="32772" name="Tijdelijke aanduiding voor dianumm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defRPr/>
            </a:pPr>
            <a:fld id="{2F18E1CE-28D9-4323-80A3-650D81BDC582}" type="slidenum">
              <a:rPr lang="en-US" sz="1200" smtClean="0">
                <a:latin typeface="Times New Roman" pitchFamily="18" charset="0"/>
              </a:rPr>
              <a:pPr>
                <a:defRPr/>
              </a:pPr>
              <a:t>11</a:t>
            </a:fld>
            <a:endParaRPr lang="en-US" sz="1200" smtClean="0">
              <a:latin typeface="Times New Roman" pitchFamily="18" charset="0"/>
            </a:endParaRPr>
          </a:p>
        </p:txBody>
      </p:sp>
    </p:spTree>
    <p:extLst>
      <p:ext uri="{BB962C8B-B14F-4D97-AF65-F5344CB8AC3E}">
        <p14:creationId xmlns:p14="http://schemas.microsoft.com/office/powerpoint/2010/main" val="177655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defRPr/>
            </a:pPr>
            <a:fld id="{B5F8F160-5CE6-45E3-BC33-0A70BE9D3350}" type="slidenum">
              <a:rPr lang="en-US" sz="1200" smtClean="0">
                <a:latin typeface="Times New Roman" pitchFamily="18" charset="0"/>
              </a:rPr>
              <a:pPr>
                <a:defRPr/>
              </a:pPr>
              <a:t>16</a:t>
            </a:fld>
            <a:endParaRPr lang="en-US"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mtClean="0">
                <a:cs typeface="Arial" pitchFamily="34" charset="0"/>
              </a:rPr>
              <a:t>Primair transport: van fabrikant naar het distributiecentrum</a:t>
            </a:r>
          </a:p>
          <a:p>
            <a:pPr eaLnBrk="1" hangingPunct="1"/>
            <a:r>
              <a:rPr lang="en-US" smtClean="0">
                <a:cs typeface="Arial" pitchFamily="34" charset="0"/>
              </a:rPr>
              <a:t>Secundair transport: van het distributiecentrum naar groothandel en importeur</a:t>
            </a:r>
          </a:p>
          <a:p>
            <a:pPr eaLnBrk="1" hangingPunct="1"/>
            <a:r>
              <a:rPr lang="en-US" smtClean="0">
                <a:cs typeface="Arial" pitchFamily="34" charset="0"/>
              </a:rPr>
              <a:t>Tertiair transport: van groothandel en importeur naar de detailhandel/ dealer/ wederverkoper</a:t>
            </a:r>
          </a:p>
        </p:txBody>
      </p:sp>
    </p:spTree>
    <p:extLst>
      <p:ext uri="{BB962C8B-B14F-4D97-AF65-F5344CB8AC3E}">
        <p14:creationId xmlns:p14="http://schemas.microsoft.com/office/powerpoint/2010/main" val="4021565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jpeg"/><Relationship Id="rId3" Type="http://schemas.openxmlformats.org/officeDocument/2006/relationships/oleObject" Target="../embeddings/oleObject1.bin"/><Relationship Id="rId7" Type="http://schemas.openxmlformats.org/officeDocument/2006/relationships/image" Target="../media/image2.png"/><Relationship Id="rId12"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jpeg"/><Relationship Id="rId5" Type="http://schemas.openxmlformats.org/officeDocument/2006/relationships/image" Target="../media/image4.jpeg"/><Relationship Id="rId15" Type="http://schemas.openxmlformats.org/officeDocument/2006/relationships/image" Target="../media/image10.jpeg"/><Relationship Id="rId10" Type="http://schemas.openxmlformats.org/officeDocument/2006/relationships/image" Target="../media/image5.jpeg"/><Relationship Id="rId4" Type="http://schemas.openxmlformats.org/officeDocument/2006/relationships/image" Target="../media/image1.png"/><Relationship Id="rId9" Type="http://schemas.openxmlformats.org/officeDocument/2006/relationships/image" Target="../media/image3.png"/><Relationship Id="rId14"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nl-NL" smtClean="0"/>
              <a:t>Klik om het opmaakprofiel van de modelondertitel te bewerken</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466A42-95EC-4BA9-A37F-09168ECE6DA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7A4131-CA92-476A-B9B8-60DBAEB49A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8A02BE1-4817-42C0-A449-20C31F51D20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nl-NL" smtClean="0"/>
              <a:t>Klik om de stijl te bewerken</a:t>
            </a:r>
            <a:endParaRPr lang="nl-NL"/>
          </a:p>
        </p:txBody>
      </p:sp>
      <p:sp>
        <p:nvSpPr>
          <p:cNvPr id="3" name="Table Placeholder 2"/>
          <p:cNvSpPr>
            <a:spLocks noGrp="1"/>
          </p:cNvSpPr>
          <p:nvPr>
            <p:ph type="tbl" idx="1"/>
          </p:nvPr>
        </p:nvSpPr>
        <p:spPr>
          <a:xfrm>
            <a:off x="457200" y="1600200"/>
            <a:ext cx="8229600" cy="4525963"/>
          </a:xfrm>
        </p:spPr>
        <p:txBody>
          <a:bodyPr/>
          <a:lstStyle/>
          <a:p>
            <a:pPr lvl="0"/>
            <a:r>
              <a:rPr lang="nl-NL" noProof="0" smtClean="0"/>
              <a:t>Klik op het pictogram als u een tabel wilt toevoegen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C1DDA8-8E6F-4C00-9CAB-6A1287B49D39}"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1619250" y="3557588"/>
          <a:ext cx="5076825" cy="3040062"/>
        </p:xfrm>
        <a:graphic>
          <a:graphicData uri="http://schemas.openxmlformats.org/presentationml/2006/ole">
            <mc:AlternateContent xmlns:mc="http://schemas.openxmlformats.org/markup-compatibility/2006">
              <mc:Choice xmlns:v="urn:schemas-microsoft-com:vml" Requires="v">
                <p:oleObj spid="_x0000_s1044" name="Photo Editor Photo" r:id="rId3" imgW="4657143" imgH="2790476" progId="">
                  <p:embed/>
                </p:oleObj>
              </mc:Choice>
              <mc:Fallback>
                <p:oleObj name="Photo Editor Photo" r:id="rId3" imgW="4657143" imgH="2790476"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557588"/>
                        <a:ext cx="5076825" cy="304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 name="Picture 44" descr="Plaatje truck3"/>
          <p:cNvPicPr>
            <a:picLocks noChangeAspect="1" noChangeArrowheads="1"/>
          </p:cNvPicPr>
          <p:nvPr userDrawn="1"/>
        </p:nvPicPr>
        <p:blipFill>
          <a:blip r:embed="rId5" cstate="print"/>
          <a:srcRect/>
          <a:stretch>
            <a:fillRect/>
          </a:stretch>
        </p:blipFill>
        <p:spPr bwMode="auto">
          <a:xfrm>
            <a:off x="5795963" y="4664075"/>
            <a:ext cx="3348037" cy="2220913"/>
          </a:xfrm>
          <a:prstGeom prst="rect">
            <a:avLst/>
          </a:prstGeom>
          <a:noFill/>
          <a:ln w="9525">
            <a:noFill/>
            <a:miter lim="800000"/>
            <a:headEnd/>
            <a:tailEnd/>
          </a:ln>
        </p:spPr>
      </p:pic>
      <p:graphicFrame>
        <p:nvGraphicFramePr>
          <p:cNvPr id="4" name="Object 2"/>
          <p:cNvGraphicFramePr>
            <a:graphicFrameLocks noChangeAspect="1"/>
          </p:cNvGraphicFramePr>
          <p:nvPr/>
        </p:nvGraphicFramePr>
        <p:xfrm>
          <a:off x="0" y="4424363"/>
          <a:ext cx="3168650" cy="2433637"/>
        </p:xfrm>
        <a:graphic>
          <a:graphicData uri="http://schemas.openxmlformats.org/presentationml/2006/ole">
            <mc:AlternateContent xmlns:mc="http://schemas.openxmlformats.org/markup-compatibility/2006">
              <mc:Choice xmlns:v="urn:schemas-microsoft-com:vml" Requires="v">
                <p:oleObj spid="_x0000_s1045" name="Photo Editor Photo" r:id="rId6" imgW="2142857" imgH="1114581" progId="">
                  <p:embed/>
                </p:oleObj>
              </mc:Choice>
              <mc:Fallback>
                <p:oleObj name="Photo Editor Photo" r:id="rId6" imgW="2142857" imgH="1114581" progId="">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424363"/>
                        <a:ext cx="3168650" cy="24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0" y="-225425"/>
          <a:ext cx="5580063" cy="4184650"/>
        </p:xfrm>
        <a:graphic>
          <a:graphicData uri="http://schemas.openxmlformats.org/presentationml/2006/ole">
            <mc:AlternateContent xmlns:mc="http://schemas.openxmlformats.org/markup-compatibility/2006">
              <mc:Choice xmlns:v="urn:schemas-microsoft-com:vml" Requires="v">
                <p:oleObj spid="_x0000_s1046" name="Photo Editor Photo" r:id="rId8" imgW="3238952" imgH="2429214" progId="">
                  <p:embed/>
                </p:oleObj>
              </mc:Choice>
              <mc:Fallback>
                <p:oleObj name="Photo Editor Photo" r:id="rId8" imgW="3238952" imgH="2429214" progId="">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25425"/>
                        <a:ext cx="5580063"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38" descr="Plaatje schepen"/>
          <p:cNvPicPr>
            <a:picLocks noChangeAspect="1" noChangeArrowheads="1"/>
          </p:cNvPicPr>
          <p:nvPr userDrawn="1"/>
        </p:nvPicPr>
        <p:blipFill>
          <a:blip r:embed="rId10" cstate="print"/>
          <a:srcRect/>
          <a:stretch>
            <a:fillRect/>
          </a:stretch>
        </p:blipFill>
        <p:spPr bwMode="auto">
          <a:xfrm>
            <a:off x="5400675" y="0"/>
            <a:ext cx="3779838" cy="2528888"/>
          </a:xfrm>
          <a:prstGeom prst="rect">
            <a:avLst/>
          </a:prstGeom>
          <a:noFill/>
          <a:ln w="9525">
            <a:noFill/>
            <a:miter lim="800000"/>
            <a:headEnd/>
            <a:tailEnd/>
          </a:ln>
        </p:spPr>
      </p:pic>
      <p:pic>
        <p:nvPicPr>
          <p:cNvPr id="7" name="Picture 39" descr="Plaatje materieellading 2"/>
          <p:cNvPicPr>
            <a:picLocks noChangeAspect="1" noChangeArrowheads="1"/>
          </p:cNvPicPr>
          <p:nvPr userDrawn="1"/>
        </p:nvPicPr>
        <p:blipFill>
          <a:blip r:embed="rId11" cstate="print"/>
          <a:srcRect/>
          <a:stretch>
            <a:fillRect/>
          </a:stretch>
        </p:blipFill>
        <p:spPr bwMode="auto">
          <a:xfrm>
            <a:off x="6011863" y="2205038"/>
            <a:ext cx="3168650" cy="2449512"/>
          </a:xfrm>
          <a:prstGeom prst="rect">
            <a:avLst/>
          </a:prstGeom>
          <a:noFill/>
          <a:ln w="9525">
            <a:noFill/>
            <a:miter lim="800000"/>
            <a:headEnd/>
            <a:tailEnd/>
          </a:ln>
        </p:spPr>
      </p:pic>
      <p:pic>
        <p:nvPicPr>
          <p:cNvPr id="8" name="Picture 40" descr="Plaatje opslag"/>
          <p:cNvPicPr>
            <a:picLocks noChangeAspect="1" noChangeArrowheads="1"/>
          </p:cNvPicPr>
          <p:nvPr userDrawn="1"/>
        </p:nvPicPr>
        <p:blipFill>
          <a:blip r:embed="rId12" cstate="print"/>
          <a:srcRect/>
          <a:stretch>
            <a:fillRect/>
          </a:stretch>
        </p:blipFill>
        <p:spPr bwMode="auto">
          <a:xfrm>
            <a:off x="4859338" y="2060575"/>
            <a:ext cx="1582737" cy="1582738"/>
          </a:xfrm>
          <a:prstGeom prst="rect">
            <a:avLst/>
          </a:prstGeom>
          <a:noFill/>
          <a:ln w="9525">
            <a:noFill/>
            <a:miter lim="800000"/>
            <a:headEnd/>
            <a:tailEnd/>
          </a:ln>
        </p:spPr>
      </p:pic>
      <p:pic>
        <p:nvPicPr>
          <p:cNvPr id="9" name="Picture 41" descr="Plaatje truck4"/>
          <p:cNvPicPr>
            <a:picLocks noChangeAspect="1" noChangeArrowheads="1"/>
          </p:cNvPicPr>
          <p:nvPr userDrawn="1"/>
        </p:nvPicPr>
        <p:blipFill>
          <a:blip r:embed="rId13" cstate="print"/>
          <a:srcRect/>
          <a:stretch>
            <a:fillRect/>
          </a:stretch>
        </p:blipFill>
        <p:spPr bwMode="auto">
          <a:xfrm>
            <a:off x="5724525" y="3573463"/>
            <a:ext cx="2322513" cy="1535112"/>
          </a:xfrm>
          <a:prstGeom prst="rect">
            <a:avLst/>
          </a:prstGeom>
          <a:noFill/>
          <a:ln w="9525">
            <a:noFill/>
            <a:miter lim="800000"/>
            <a:headEnd/>
            <a:tailEnd/>
          </a:ln>
        </p:spPr>
      </p:pic>
      <p:pic>
        <p:nvPicPr>
          <p:cNvPr id="10" name="Picture 42" descr="Plaatje materieellading"/>
          <p:cNvPicPr>
            <a:picLocks noChangeAspect="1" noChangeArrowheads="1"/>
          </p:cNvPicPr>
          <p:nvPr userDrawn="1"/>
        </p:nvPicPr>
        <p:blipFill>
          <a:blip r:embed="rId14" cstate="print"/>
          <a:srcRect/>
          <a:stretch>
            <a:fillRect/>
          </a:stretch>
        </p:blipFill>
        <p:spPr bwMode="auto">
          <a:xfrm>
            <a:off x="0" y="3071813"/>
            <a:ext cx="2124075" cy="1597025"/>
          </a:xfrm>
          <a:prstGeom prst="rect">
            <a:avLst/>
          </a:prstGeom>
          <a:noFill/>
          <a:ln w="9525">
            <a:noFill/>
            <a:miter lim="800000"/>
            <a:headEnd/>
            <a:tailEnd/>
          </a:ln>
        </p:spPr>
      </p:pic>
      <p:pic>
        <p:nvPicPr>
          <p:cNvPr id="11" name="Picture 43" descr="Plaatje stackers"/>
          <p:cNvPicPr>
            <a:picLocks noChangeAspect="1" noChangeArrowheads="1"/>
          </p:cNvPicPr>
          <p:nvPr userDrawn="1"/>
        </p:nvPicPr>
        <p:blipFill>
          <a:blip r:embed="rId15" cstate="print"/>
          <a:srcRect/>
          <a:stretch>
            <a:fillRect/>
          </a:stretch>
        </p:blipFill>
        <p:spPr bwMode="auto">
          <a:xfrm>
            <a:off x="3132138" y="5100638"/>
            <a:ext cx="2663825" cy="1757362"/>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nl-NL"/>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3" name="Rectangle 16"/>
          <p:cNvSpPr>
            <a:spLocks noGrp="1" noChangeArrowheads="1"/>
          </p:cNvSpPr>
          <p:nvPr>
            <p:ph type="sldNum" sz="quarter" idx="10"/>
          </p:nvPr>
        </p:nvSpPr>
        <p:spPr>
          <a:xfrm>
            <a:off x="0" y="6400800"/>
            <a:ext cx="381000" cy="457200"/>
          </a:xfrm>
          <a:prstGeom prst="rect">
            <a:avLst/>
          </a:prstGeom>
        </p:spPr>
        <p:txBody>
          <a:bodyPr/>
          <a:lstStyle>
            <a:lvl1pPr>
              <a:defRPr>
                <a:latin typeface="Arial" pitchFamily="34" charset="0"/>
                <a:cs typeface="+mn-cs"/>
              </a:defRPr>
            </a:lvl1pPr>
          </a:lstStyle>
          <a:p>
            <a:pPr>
              <a:defRPr/>
            </a:pPr>
            <a:r>
              <a:rPr lang="en-US"/>
              <a:t>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Content Placeholder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CC7F37-BDB4-4E0E-8AFF-D59173438A1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9D760D2-4E90-461B-A4AE-182518C45C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C3EF1F-FD28-47D6-B951-2B3E44FC7C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DE7830-498E-430D-9D9C-2937967592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nl-NL"/>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329421-55F3-4E07-AAFC-F48B862D875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A16AA5B-7A5B-48EC-B0FD-87831645567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8155D6-1B7D-43EB-8525-1989335DAEA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smtClean="0"/>
              <a:t>Klik op het pictogram als u een afbeelding wilt toevoegen</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82AD5A9-6632-4BE2-A497-5CEA257000C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nl-NL" smtClean="0"/>
              <a:t>Klik om de stijl te bewerken</a:t>
            </a:r>
            <a:endParaRPr 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lvl1pPr>
          </a:lstStyle>
          <a:p>
            <a:pPr>
              <a:defRPr/>
            </a:pPr>
            <a:fld id="{B14D4B32-5260-40D9-BE2D-668A189B1E1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8"/>
          <p:cNvSpPr txBox="1">
            <a:spLocks noChangeArrowheads="1"/>
          </p:cNvSpPr>
          <p:nvPr/>
        </p:nvSpPr>
        <p:spPr bwMode="auto">
          <a:xfrm>
            <a:off x="3051175" y="3213100"/>
            <a:ext cx="4032250" cy="1079399"/>
          </a:xfrm>
          <a:prstGeom prst="rect">
            <a:avLst/>
          </a:prstGeom>
          <a:noFill/>
          <a:ln w="9525">
            <a:noFill/>
            <a:miter lim="800000"/>
            <a:headEnd/>
            <a:tailEnd/>
          </a:ln>
        </p:spPr>
        <p:txBody>
          <a:bodyPr lIns="90000" tIns="46800" rIns="90000" bIns="46800">
            <a:spAutoFit/>
          </a:bodyPr>
          <a:lstStyle/>
          <a:p>
            <a:pPr eaLnBrk="0" hangingPunct="0">
              <a:spcBef>
                <a:spcPct val="50000"/>
              </a:spcBef>
            </a:pPr>
            <a:r>
              <a:rPr lang="en-US" sz="3200" b="1" dirty="0">
                <a:solidFill>
                  <a:srgbClr val="FF0000"/>
                </a:solidFill>
              </a:rPr>
              <a:t>TRANSPORT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35496" y="476672"/>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200" dirty="0" smtClean="0">
                <a:latin typeface="+mn-lt"/>
              </a:rPr>
              <a:t>What is Logistics?</a:t>
            </a:r>
            <a:endParaRPr lang="nl-NL" sz="3200" dirty="0" smtClean="0">
              <a:latin typeface="+mn-lt"/>
            </a:endParaRPr>
          </a:p>
        </p:txBody>
      </p:sp>
      <p:sp>
        <p:nvSpPr>
          <p:cNvPr id="25603" name="Rectangle 3"/>
          <p:cNvSpPr>
            <a:spLocks noGrp="1" noChangeArrowheads="1"/>
          </p:cNvSpPr>
          <p:nvPr>
            <p:ph type="body" idx="1"/>
          </p:nvPr>
        </p:nvSpPr>
        <p:spPr bwMode="auto">
          <a:xfrm>
            <a:off x="-57200" y="1772816"/>
            <a:ext cx="8229600" cy="4525963"/>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buFontTx/>
              <a:buNone/>
            </a:pPr>
            <a:r>
              <a:rPr lang="en-US" sz="2400" dirty="0" smtClean="0"/>
              <a:t>	</a:t>
            </a:r>
            <a:r>
              <a:rPr lang="en-US" sz="2000" u="sng" dirty="0" smtClean="0">
                <a:latin typeface="Arial" pitchFamily="34" charset="0"/>
              </a:rPr>
              <a:t>Definition of logistics : </a:t>
            </a:r>
          </a:p>
          <a:p>
            <a:pPr>
              <a:lnSpc>
                <a:spcPct val="90000"/>
              </a:lnSpc>
              <a:buFontTx/>
              <a:buNone/>
            </a:pPr>
            <a:r>
              <a:rPr lang="en-US" sz="2000" dirty="0" smtClean="0"/>
              <a:t>	</a:t>
            </a:r>
          </a:p>
          <a:p>
            <a:pPr>
              <a:lnSpc>
                <a:spcPct val="90000"/>
              </a:lnSpc>
              <a:buFontTx/>
              <a:buNone/>
            </a:pPr>
            <a:r>
              <a:rPr lang="en-US" sz="2000" dirty="0" smtClean="0"/>
              <a:t>	</a:t>
            </a:r>
            <a:r>
              <a:rPr lang="en-US" sz="2000" dirty="0" smtClean="0">
                <a:latin typeface="Arial" pitchFamily="34" charset="0"/>
              </a:rPr>
              <a:t>Logistics is the </a:t>
            </a:r>
            <a:r>
              <a:rPr lang="en-US" sz="2000" dirty="0" smtClean="0">
                <a:latin typeface="Arial" pitchFamily="34" charset="0"/>
              </a:rPr>
              <a:t>organization</a:t>
            </a:r>
            <a:r>
              <a:rPr lang="en-US" sz="2000" dirty="0" smtClean="0">
                <a:latin typeface="Arial" pitchFamily="34" charset="0"/>
              </a:rPr>
              <a:t>, planning, steering and execution of </a:t>
            </a:r>
          </a:p>
          <a:p>
            <a:pPr>
              <a:lnSpc>
                <a:spcPct val="90000"/>
              </a:lnSpc>
              <a:buFontTx/>
              <a:buNone/>
            </a:pPr>
            <a:r>
              <a:rPr lang="en-US" sz="2000" dirty="0" smtClean="0">
                <a:latin typeface="Arial" pitchFamily="34" charset="0"/>
              </a:rPr>
              <a:t>	the </a:t>
            </a:r>
            <a:r>
              <a:rPr lang="en-US" sz="2000" dirty="0" smtClean="0">
                <a:latin typeface="Arial" pitchFamily="34" charset="0"/>
              </a:rPr>
              <a:t>freight flow </a:t>
            </a:r>
            <a:r>
              <a:rPr lang="en-US" sz="2000" dirty="0" smtClean="0">
                <a:latin typeface="Arial" pitchFamily="34" charset="0"/>
              </a:rPr>
              <a:t>from development and purchase via production </a:t>
            </a:r>
          </a:p>
          <a:p>
            <a:pPr>
              <a:lnSpc>
                <a:spcPct val="90000"/>
              </a:lnSpc>
              <a:buFontTx/>
              <a:buNone/>
            </a:pPr>
            <a:r>
              <a:rPr lang="en-US" sz="2000" dirty="0" smtClean="0">
                <a:latin typeface="Arial" pitchFamily="34" charset="0"/>
              </a:rPr>
              <a:t>	and distribution to the consumer, including reverse logistics. </a:t>
            </a:r>
          </a:p>
          <a:p>
            <a:pPr>
              <a:lnSpc>
                <a:spcPct val="90000"/>
              </a:lnSpc>
              <a:buFontTx/>
              <a:buNone/>
            </a:pPr>
            <a:r>
              <a:rPr lang="en-US" sz="2000" dirty="0" smtClean="0">
                <a:latin typeface="Arial" pitchFamily="34" charset="0"/>
              </a:rPr>
              <a:t>	</a:t>
            </a:r>
          </a:p>
          <a:p>
            <a:pPr>
              <a:lnSpc>
                <a:spcPct val="90000"/>
              </a:lnSpc>
              <a:buFontTx/>
              <a:buNone/>
            </a:pPr>
            <a:r>
              <a:rPr lang="en-US" sz="2000" dirty="0" smtClean="0">
                <a:latin typeface="Arial" pitchFamily="34" charset="0"/>
              </a:rPr>
              <a:t>	The goal is to fulfill the needs of the customer against low costs </a:t>
            </a:r>
          </a:p>
          <a:p>
            <a:pPr>
              <a:lnSpc>
                <a:spcPct val="90000"/>
              </a:lnSpc>
              <a:buFontTx/>
              <a:buNone/>
            </a:pPr>
            <a:r>
              <a:rPr lang="en-US" sz="2000" dirty="0" smtClean="0">
                <a:latin typeface="Arial" pitchFamily="34" charset="0"/>
              </a:rPr>
              <a:t>	and to create a long life relationship with the customer.</a:t>
            </a:r>
          </a:p>
          <a:p>
            <a:pPr>
              <a:lnSpc>
                <a:spcPct val="90000"/>
              </a:lnSpc>
              <a:buFontTx/>
              <a:buNone/>
            </a:pPr>
            <a:r>
              <a:rPr lang="en-US" sz="2000" dirty="0" smtClean="0">
                <a:latin typeface="Arial" pitchFamily="34" charset="0"/>
              </a:rPr>
              <a:t>	(</a:t>
            </a:r>
            <a:r>
              <a:rPr lang="en-US" sz="2000" dirty="0" err="1" smtClean="0">
                <a:latin typeface="Arial" pitchFamily="34" charset="0"/>
              </a:rPr>
              <a:t>Visser</a:t>
            </a:r>
            <a:r>
              <a:rPr lang="en-US" sz="2000" dirty="0" smtClean="0">
                <a:latin typeface="Arial" pitchFamily="34" charset="0"/>
              </a:rPr>
              <a:t>, Van </a:t>
            </a:r>
            <a:r>
              <a:rPr lang="en-US" sz="2000" dirty="0" err="1" smtClean="0">
                <a:latin typeface="Arial" pitchFamily="34" charset="0"/>
              </a:rPr>
              <a:t>Goor</a:t>
            </a:r>
            <a:r>
              <a:rPr lang="en-US" sz="2000" dirty="0" smtClean="0">
                <a:latin typeface="Arial" pitchFamily="34" charset="0"/>
              </a:rPr>
              <a:t>, p.21)</a:t>
            </a:r>
            <a:endParaRPr lang="nl-NL" sz="2000" dirty="0" smtClean="0">
              <a:latin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hthoek 3"/>
          <p:cNvSpPr/>
          <p:nvPr/>
        </p:nvSpPr>
        <p:spPr>
          <a:xfrm>
            <a:off x="-180528" y="6165304"/>
            <a:ext cx="932452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jdelijke aanduiding voor inhoud 1"/>
          <p:cNvSpPr>
            <a:spLocks noGrp="1"/>
          </p:cNvSpPr>
          <p:nvPr>
            <p:ph/>
          </p:nvPr>
        </p:nvSpPr>
        <p:spPr bwMode="auto">
          <a:xfrm>
            <a:off x="92521" y="44624"/>
            <a:ext cx="8943975" cy="6357938"/>
          </a:xfrm>
          <a:noFill/>
          <a:ln>
            <a:noFill/>
            <a:miter lim="800000"/>
            <a:headEnd/>
            <a:tailEnd/>
          </a:ln>
        </p:spPr>
        <p:txBody>
          <a:bodyPr vert="horz" wrap="square" lIns="91440" tIns="45720" rIns="91440" bIns="45720" numCol="1" anchor="t" anchorCtr="0" compatLnSpc="1">
            <a:prstTxWarp prst="textNoShape">
              <a:avLst/>
            </a:prstTxWarp>
          </a:bodyPr>
          <a:lstStyle/>
          <a:p>
            <a:pPr>
              <a:buFontTx/>
              <a:buNone/>
            </a:pPr>
            <a:endParaRPr lang="en-US" sz="2400" dirty="0" smtClean="0">
              <a:solidFill>
                <a:schemeClr val="bg1"/>
              </a:solidFill>
              <a:latin typeface="Arial" pitchFamily="34" charset="0"/>
              <a:cs typeface="Arial" pitchFamily="34" charset="0"/>
            </a:endParaRPr>
          </a:p>
          <a:p>
            <a:pPr>
              <a:buFontTx/>
              <a:buNone/>
            </a:pPr>
            <a:r>
              <a:rPr lang="en-US" sz="2400" dirty="0" smtClean="0">
                <a:solidFill>
                  <a:schemeClr val="bg1"/>
                </a:solidFill>
                <a:latin typeface="Arial" pitchFamily="34" charset="0"/>
                <a:cs typeface="Arial" pitchFamily="34" charset="0"/>
              </a:rPr>
              <a:t>			       </a:t>
            </a:r>
            <a:r>
              <a:rPr lang="en-US" dirty="0" smtClean="0">
                <a:latin typeface="Arial" pitchFamily="34" charset="0"/>
                <a:cs typeface="Arial" pitchFamily="34" charset="0"/>
              </a:rPr>
              <a:t>What is logistics?</a:t>
            </a:r>
          </a:p>
          <a:p>
            <a:endParaRPr lang="en-US" sz="2000" dirty="0" smtClean="0">
              <a:latin typeface="Arial" pitchFamily="34" charset="0"/>
              <a:cs typeface="Arial" pitchFamily="34" charset="0"/>
            </a:endParaRPr>
          </a:p>
          <a:p>
            <a:pPr>
              <a:buFont typeface="+mj-lt"/>
              <a:buAutoNum type="arabicPeriod"/>
            </a:pPr>
            <a:r>
              <a:rPr lang="en-US" sz="1800" dirty="0" smtClean="0">
                <a:latin typeface="Arial" pitchFamily="34" charset="0"/>
                <a:cs typeface="Arial" pitchFamily="34" charset="0"/>
              </a:rPr>
              <a:t>Bringing the right goods… </a:t>
            </a:r>
          </a:p>
          <a:p>
            <a:pPr>
              <a:buNone/>
            </a:pPr>
            <a:r>
              <a:rPr lang="en-US" sz="1800" dirty="0" smtClean="0">
                <a:latin typeface="Arial" pitchFamily="34" charset="0"/>
                <a:cs typeface="Arial" pitchFamily="34" charset="0"/>
              </a:rPr>
              <a:t>	on the right time…</a:t>
            </a:r>
          </a:p>
          <a:p>
            <a:pPr>
              <a:buNone/>
            </a:pPr>
            <a:r>
              <a:rPr lang="en-US" sz="1800" dirty="0" smtClean="0">
                <a:latin typeface="Arial" pitchFamily="34" charset="0"/>
                <a:cs typeface="Arial" pitchFamily="34" charset="0"/>
              </a:rPr>
              <a:t>	on the right spot… </a:t>
            </a:r>
          </a:p>
          <a:p>
            <a:pPr>
              <a:buNone/>
            </a:pPr>
            <a:r>
              <a:rPr lang="en-US" sz="1800" dirty="0" smtClean="0">
                <a:latin typeface="Arial" pitchFamily="34" charset="0"/>
                <a:cs typeface="Arial" pitchFamily="34" charset="0"/>
              </a:rPr>
              <a:t>	with the right quantity… </a:t>
            </a:r>
          </a:p>
          <a:p>
            <a:pPr>
              <a:buNone/>
            </a:pPr>
            <a:r>
              <a:rPr lang="en-US" sz="1800" dirty="0" smtClean="0">
                <a:latin typeface="Arial" pitchFamily="34" charset="0"/>
                <a:cs typeface="Arial" pitchFamily="34" charset="0"/>
              </a:rPr>
              <a:t>	against optimal costs. </a:t>
            </a:r>
          </a:p>
          <a:p>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2.	The study of efficient and effective planning of the whole supply. </a:t>
            </a:r>
          </a:p>
          <a:p>
            <a:endParaRPr lang="en-US" sz="1800" dirty="0" smtClean="0">
              <a:latin typeface="Arial" pitchFamily="34" charset="0"/>
              <a:cs typeface="Arial" pitchFamily="34" charset="0"/>
            </a:endParaRPr>
          </a:p>
          <a:p>
            <a:pPr>
              <a:buNone/>
            </a:pPr>
            <a:r>
              <a:rPr lang="en-US" sz="1800" dirty="0" smtClean="0">
                <a:latin typeface="Arial" pitchFamily="34" charset="0"/>
                <a:cs typeface="Arial" pitchFamily="34" charset="0"/>
              </a:rPr>
              <a:t>3.	It is a combination of organization – planning – steering and </a:t>
            </a:r>
          </a:p>
          <a:p>
            <a:pPr>
              <a:buNone/>
            </a:pPr>
            <a:r>
              <a:rPr lang="en-US" sz="1800" dirty="0" smtClean="0">
                <a:latin typeface="Arial" pitchFamily="34" charset="0"/>
                <a:cs typeface="Arial" pitchFamily="34" charset="0"/>
              </a:rPr>
              <a:t>     execution of  flows of  money / goods / people / information/ energy…</a:t>
            </a:r>
          </a:p>
          <a:p>
            <a:pPr>
              <a:buFontTx/>
              <a:buNone/>
            </a:pPr>
            <a:r>
              <a:rPr lang="en-US" sz="1800" dirty="0" smtClean="0">
                <a:latin typeface="Arial" pitchFamily="34" charset="0"/>
                <a:cs typeface="Arial" pitchFamily="34" charset="0"/>
              </a:rPr>
              <a:t>     </a:t>
            </a:r>
            <a:r>
              <a:rPr lang="en-US" sz="1800" dirty="0" smtClean="0">
                <a:solidFill>
                  <a:schemeClr val="bg1">
                    <a:lumMod val="50000"/>
                  </a:schemeClr>
                </a:solidFill>
                <a:latin typeface="Arial" pitchFamily="34" charset="0"/>
                <a:cs typeface="Arial" pitchFamily="34" charset="0"/>
              </a:rPr>
              <a:t>……..</a:t>
            </a:r>
            <a:r>
              <a:rPr lang="en-US" sz="1800" i="1" dirty="0" smtClean="0">
                <a:solidFill>
                  <a:schemeClr val="bg1">
                    <a:lumMod val="50000"/>
                  </a:schemeClr>
                </a:solidFill>
                <a:latin typeface="Arial" pitchFamily="34" charset="0"/>
                <a:cs typeface="Arial" pitchFamily="34" charset="0"/>
              </a:rPr>
              <a:t>from the development  and purchasing, through manufacturing  </a:t>
            </a:r>
          </a:p>
          <a:p>
            <a:pPr>
              <a:buFontTx/>
              <a:buNone/>
            </a:pPr>
            <a:r>
              <a:rPr lang="en-US" sz="1800" i="1" dirty="0" smtClean="0">
                <a:solidFill>
                  <a:schemeClr val="bg1">
                    <a:lumMod val="50000"/>
                  </a:schemeClr>
                </a:solidFill>
                <a:latin typeface="Arial" pitchFamily="34" charset="0"/>
                <a:cs typeface="Arial" pitchFamily="34" charset="0"/>
              </a:rPr>
              <a:t>     and distribution to the customer (end user), up to and including the </a:t>
            </a:r>
          </a:p>
          <a:p>
            <a:pPr>
              <a:buFontTx/>
              <a:buNone/>
            </a:pPr>
            <a:r>
              <a:rPr lang="en-US" sz="1800" i="1" dirty="0" smtClean="0">
                <a:solidFill>
                  <a:schemeClr val="bg1">
                    <a:lumMod val="50000"/>
                  </a:schemeClr>
                </a:solidFill>
                <a:latin typeface="Arial" pitchFamily="34" charset="0"/>
                <a:cs typeface="Arial" pitchFamily="34" charset="0"/>
              </a:rPr>
              <a:t>     reverse logistics flow. The aim is to meet market demand at lowest </a:t>
            </a:r>
          </a:p>
          <a:p>
            <a:pPr>
              <a:buFontTx/>
              <a:buNone/>
            </a:pPr>
            <a:r>
              <a:rPr lang="en-US" sz="1800" i="1" dirty="0" smtClean="0">
                <a:solidFill>
                  <a:schemeClr val="bg1">
                    <a:lumMod val="50000"/>
                  </a:schemeClr>
                </a:solidFill>
                <a:latin typeface="Arial" pitchFamily="34" charset="0"/>
                <a:cs typeface="Arial" pitchFamily="34" charset="0"/>
              </a:rPr>
              <a:t>     costs and best use of capital, and building long-term relationships </a:t>
            </a:r>
          </a:p>
          <a:p>
            <a:pPr>
              <a:buFontTx/>
              <a:buNone/>
            </a:pPr>
            <a:r>
              <a:rPr lang="en-US" sz="1800" i="1" dirty="0" smtClean="0">
                <a:solidFill>
                  <a:schemeClr val="bg1">
                    <a:lumMod val="50000"/>
                  </a:schemeClr>
                </a:solidFill>
                <a:latin typeface="Arial" pitchFamily="34" charset="0"/>
                <a:cs typeface="Arial" pitchFamily="34" charset="0"/>
              </a:rPr>
              <a:t>     with customers</a:t>
            </a:r>
            <a:r>
              <a:rPr lang="en-US" sz="1800" dirty="0" smtClean="0">
                <a:solidFill>
                  <a:schemeClr val="bg1">
                    <a:lumMod val="50000"/>
                  </a:schemeClr>
                </a:solidFill>
                <a:latin typeface="Arial" pitchFamily="34" charset="0"/>
                <a:cs typeface="Arial" pitchFamily="34" charset="0"/>
              </a:rPr>
              <a:t>. </a:t>
            </a:r>
          </a:p>
          <a:p>
            <a:endParaRPr lang="en-US" dirty="0" smtClean="0"/>
          </a:p>
          <a:p>
            <a:endParaRPr lang="en-US" dirty="0" smtClean="0"/>
          </a:p>
        </p:txBody>
      </p:sp>
      <p:pic>
        <p:nvPicPr>
          <p:cNvPr id="26627" name="Picture 4" descr="http://www.waltherploosvanamstel.nl/wp-content/themes/wp-andreas01/img/front.jpg"/>
          <p:cNvPicPr>
            <a:picLocks noChangeAspect="1" noChangeArrowheads="1"/>
          </p:cNvPicPr>
          <p:nvPr/>
        </p:nvPicPr>
        <p:blipFill>
          <a:blip r:embed="rId3" cstate="print"/>
          <a:srcRect/>
          <a:stretch>
            <a:fillRect/>
          </a:stretch>
        </p:blipFill>
        <p:spPr bwMode="auto">
          <a:xfrm>
            <a:off x="3378971" y="1626518"/>
            <a:ext cx="4073349" cy="1514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anim calcmode="lin" valueType="num">
                                      <p:cBhvr additive="base">
                                        <p:cTn id="23"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 calcmode="lin" valueType="num">
                                      <p:cBhvr additive="base">
                                        <p:cTn id="2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 calcmode="lin" valueType="num">
                                      <p:cBhvr additive="base">
                                        <p:cTn id="35"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anim calcmode="lin" valueType="num">
                                      <p:cBhvr additive="base">
                                        <p:cTn id="3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anim calcmode="lin" valueType="num">
                                      <p:cBhvr additive="base">
                                        <p:cTn id="45"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 calcmode="lin" valueType="num">
                                      <p:cBhvr additive="base">
                                        <p:cTn id="49"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4" end="1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
                                            <p:txEl>
                                              <p:pRg st="15" end="15"/>
                                            </p:txEl>
                                          </p:spTgt>
                                        </p:tgtEl>
                                        <p:attrNameLst>
                                          <p:attrName>style.visibility</p:attrName>
                                        </p:attrNameLst>
                                      </p:cBhvr>
                                      <p:to>
                                        <p:strVal val="visible"/>
                                      </p:to>
                                    </p:set>
                                    <p:anim calcmode="lin" valueType="num">
                                      <p:cBhvr additive="base">
                                        <p:cTn id="53" dur="500" fill="hold"/>
                                        <p:tgtEl>
                                          <p:spTgt spid="2">
                                            <p:txEl>
                                              <p:pRg st="15" end="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15" end="1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
                                            <p:txEl>
                                              <p:pRg st="16" end="16"/>
                                            </p:txEl>
                                          </p:spTgt>
                                        </p:tgtEl>
                                        <p:attrNameLst>
                                          <p:attrName>style.visibility</p:attrName>
                                        </p:attrNameLst>
                                      </p:cBhvr>
                                      <p:to>
                                        <p:strVal val="visible"/>
                                      </p:to>
                                    </p:set>
                                    <p:anim calcmode="lin" valueType="num">
                                      <p:cBhvr additive="base">
                                        <p:cTn id="57" dur="500" fill="hold"/>
                                        <p:tgtEl>
                                          <p:spTgt spid="2">
                                            <p:txEl>
                                              <p:pRg st="16" end="1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
                                            <p:txEl>
                                              <p:pRg st="16" end="16"/>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
                                            <p:txEl>
                                              <p:pRg st="17" end="17"/>
                                            </p:txEl>
                                          </p:spTgt>
                                        </p:tgtEl>
                                        <p:attrNameLst>
                                          <p:attrName>style.visibility</p:attrName>
                                        </p:attrNameLst>
                                      </p:cBhvr>
                                      <p:to>
                                        <p:strVal val="visible"/>
                                      </p:to>
                                    </p:set>
                                    <p:anim calcmode="lin" valueType="num">
                                      <p:cBhvr additive="base">
                                        <p:cTn id="61" dur="500" fill="hold"/>
                                        <p:tgtEl>
                                          <p:spTgt spid="2">
                                            <p:txEl>
                                              <p:pRg st="17" end="1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hoek 6"/>
          <p:cNvSpPr/>
          <p:nvPr/>
        </p:nvSpPr>
        <p:spPr>
          <a:xfrm>
            <a:off x="-180528" y="6165304"/>
            <a:ext cx="932452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50" name="Rectangle 2"/>
          <p:cNvSpPr>
            <a:spLocks noChangeArrowheads="1"/>
          </p:cNvSpPr>
          <p:nvPr/>
        </p:nvSpPr>
        <p:spPr bwMode="auto">
          <a:xfrm>
            <a:off x="-36513" y="333375"/>
            <a:ext cx="8229601" cy="1143000"/>
          </a:xfrm>
          <a:prstGeom prst="rect">
            <a:avLst/>
          </a:prstGeom>
          <a:noFill/>
          <a:ln w="9525">
            <a:noFill/>
            <a:miter lim="800000"/>
            <a:headEnd/>
            <a:tailEnd/>
          </a:ln>
        </p:spPr>
        <p:txBody>
          <a:bodyPr/>
          <a:lstStyle/>
          <a:p>
            <a:pPr algn="ctr"/>
            <a:r>
              <a:rPr lang="en-US" sz="3200" dirty="0">
                <a:latin typeface="+mn-lt"/>
              </a:rPr>
              <a:t>Logistic Framework</a:t>
            </a:r>
            <a:endParaRPr lang="nl-NL" sz="3200" dirty="0">
              <a:latin typeface="+mn-lt"/>
            </a:endParaRPr>
          </a:p>
        </p:txBody>
      </p:sp>
      <p:grpSp>
        <p:nvGrpSpPr>
          <p:cNvPr id="2" name="Group 99"/>
          <p:cNvGrpSpPr>
            <a:grpSpLocks/>
          </p:cNvGrpSpPr>
          <p:nvPr/>
        </p:nvGrpSpPr>
        <p:grpSpPr bwMode="auto">
          <a:xfrm>
            <a:off x="1331641" y="1484313"/>
            <a:ext cx="5832648" cy="5373687"/>
            <a:chOff x="1446" y="5280"/>
            <a:chExt cx="6474" cy="4422"/>
          </a:xfrm>
        </p:grpSpPr>
        <p:pic>
          <p:nvPicPr>
            <p:cNvPr id="27653" name="Picture 100"/>
            <p:cNvPicPr>
              <a:picLocks noChangeAspect="1" noChangeArrowheads="1"/>
            </p:cNvPicPr>
            <p:nvPr/>
          </p:nvPicPr>
          <p:blipFill>
            <a:blip r:embed="rId2" cstate="print"/>
            <a:srcRect/>
            <a:stretch>
              <a:fillRect/>
            </a:stretch>
          </p:blipFill>
          <p:spPr bwMode="auto">
            <a:xfrm>
              <a:off x="1800" y="5280"/>
              <a:ext cx="6120" cy="4422"/>
            </a:xfrm>
            <a:prstGeom prst="rect">
              <a:avLst/>
            </a:prstGeom>
            <a:noFill/>
            <a:ln w="9525">
              <a:noFill/>
              <a:miter lim="800000"/>
              <a:headEnd/>
              <a:tailEnd/>
            </a:ln>
          </p:spPr>
        </p:pic>
        <p:sp>
          <p:nvSpPr>
            <p:cNvPr id="27654" name="AutoShape 101"/>
            <p:cNvSpPr>
              <a:spLocks noChangeArrowheads="1"/>
            </p:cNvSpPr>
            <p:nvPr/>
          </p:nvSpPr>
          <p:spPr bwMode="auto">
            <a:xfrm rot="267435">
              <a:off x="1446" y="6946"/>
              <a:ext cx="3240" cy="720"/>
            </a:xfrm>
            <a:prstGeom prst="irregularSeal2">
              <a:avLst/>
            </a:prstGeom>
            <a:solidFill>
              <a:srgbClr val="DDDDDD">
                <a:alpha val="18823"/>
              </a:srgbClr>
            </a:solidFill>
            <a:ln w="22225">
              <a:solidFill>
                <a:srgbClr val="000000"/>
              </a:solidFill>
              <a:miter lim="800000"/>
              <a:headEnd/>
              <a:tailEnd/>
            </a:ln>
          </p:spPr>
          <p:txBody>
            <a:bodyPr/>
            <a:lstStyle/>
            <a:p>
              <a:endParaRPr lang="nl-NL"/>
            </a:p>
          </p:txBody>
        </p:sp>
      </p:grpSp>
      <p:sp>
        <p:nvSpPr>
          <p:cNvPr id="27652" name="Text Box 102"/>
          <p:cNvSpPr txBox="1">
            <a:spLocks noChangeArrowheads="1"/>
          </p:cNvSpPr>
          <p:nvPr/>
        </p:nvSpPr>
        <p:spPr bwMode="auto">
          <a:xfrm>
            <a:off x="1763688" y="1196752"/>
            <a:ext cx="4679950" cy="244475"/>
          </a:xfrm>
          <a:prstGeom prst="rect">
            <a:avLst/>
          </a:prstGeom>
          <a:noFill/>
          <a:ln w="9525">
            <a:noFill/>
            <a:miter lim="800000"/>
            <a:headEnd/>
            <a:tailEnd/>
          </a:ln>
        </p:spPr>
        <p:txBody>
          <a:bodyPr>
            <a:spAutoFit/>
          </a:bodyPr>
          <a:lstStyle/>
          <a:p>
            <a:pPr>
              <a:spcBef>
                <a:spcPct val="50000"/>
              </a:spcBef>
            </a:pPr>
            <a:r>
              <a:rPr lang="en-US" sz="1000" b="1" i="1" dirty="0"/>
              <a:t>Logistic framework (</a:t>
            </a:r>
            <a:r>
              <a:rPr lang="en-US" sz="1000" b="1" i="1" dirty="0" smtClean="0"/>
              <a:t>Pag.51 </a:t>
            </a:r>
            <a:r>
              <a:rPr lang="en-US" sz="1000" b="1" i="1" dirty="0"/>
              <a:t>study book Logistics: Principles and Practice</a:t>
            </a:r>
            <a:endParaRPr lang="nl-NL" sz="1000" b="1"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201217" y="476672"/>
            <a:ext cx="8229601" cy="1143000"/>
          </a:xfrm>
          <a:noFill/>
          <a:ln>
            <a:miter lim="800000"/>
            <a:headEnd/>
            <a:tailEnd/>
          </a:ln>
        </p:spPr>
        <p:txBody>
          <a:bodyPr vert="horz" wrap="square" lIns="91440" tIns="45720" rIns="91440" bIns="45720" numCol="1" anchor="t" anchorCtr="0" compatLnSpc="1">
            <a:prstTxWarp prst="textNoShape">
              <a:avLst/>
            </a:prstTxWarp>
          </a:bodyPr>
          <a:lstStyle/>
          <a:p>
            <a:r>
              <a:rPr lang="en-US" sz="3200" dirty="0" smtClean="0">
                <a:latin typeface="+mn-lt"/>
              </a:rPr>
              <a:t>Logistic structure</a:t>
            </a:r>
            <a:endParaRPr lang="nl-NL" sz="3200" dirty="0" smtClean="0">
              <a:latin typeface="+mn-lt"/>
            </a:endParaRPr>
          </a:p>
        </p:txBody>
      </p:sp>
      <p:sp>
        <p:nvSpPr>
          <p:cNvPr id="389124" name="Rectangle 4"/>
          <p:cNvSpPr>
            <a:spLocks noChangeArrowheads="1"/>
          </p:cNvSpPr>
          <p:nvPr/>
        </p:nvSpPr>
        <p:spPr bwMode="auto">
          <a:xfrm>
            <a:off x="-201216" y="2031926"/>
            <a:ext cx="8229600" cy="4565426"/>
          </a:xfrm>
          <a:prstGeom prst="rect">
            <a:avLst/>
          </a:prstGeom>
          <a:noFill/>
          <a:ln w="9525">
            <a:noFill/>
            <a:miter lim="800000"/>
            <a:headEnd/>
            <a:tailEnd/>
          </a:ln>
        </p:spPr>
        <p:txBody>
          <a:bodyPr/>
          <a:lstStyle/>
          <a:p>
            <a:pPr marL="342900" indent="-342900" eaLnBrk="0" hangingPunct="0">
              <a:spcBef>
                <a:spcPct val="20000"/>
              </a:spcBef>
            </a:pPr>
            <a:r>
              <a:rPr lang="nl-NL" sz="2400" dirty="0">
                <a:latin typeface="Comic Sans MS" pitchFamily="66" charset="0"/>
              </a:rPr>
              <a:t>	</a:t>
            </a:r>
            <a:r>
              <a:rPr lang="nl-NL" sz="2400" dirty="0">
                <a:latin typeface="+mn-lt"/>
              </a:rPr>
              <a:t>Construction </a:t>
            </a:r>
            <a:r>
              <a:rPr lang="nl-NL" sz="2400" dirty="0" err="1">
                <a:latin typeface="+mn-lt"/>
              </a:rPr>
              <a:t>logistic</a:t>
            </a:r>
            <a:r>
              <a:rPr lang="nl-NL" sz="2400" dirty="0">
                <a:latin typeface="+mn-lt"/>
              </a:rPr>
              <a:t> </a:t>
            </a:r>
            <a:r>
              <a:rPr lang="nl-NL" sz="2400" dirty="0" err="1">
                <a:latin typeface="+mn-lt"/>
              </a:rPr>
              <a:t>framework</a:t>
            </a:r>
            <a:r>
              <a:rPr lang="nl-NL" sz="2400" dirty="0">
                <a:latin typeface="+mn-lt"/>
              </a:rPr>
              <a:t> :</a:t>
            </a:r>
            <a:endParaRPr lang="nl-NL" sz="2400" i="1" dirty="0">
              <a:latin typeface="+mn-lt"/>
            </a:endParaRPr>
          </a:p>
          <a:p>
            <a:pPr marL="342900" indent="-342900" eaLnBrk="0" hangingPunct="0">
              <a:spcBef>
                <a:spcPct val="20000"/>
              </a:spcBef>
            </a:pPr>
            <a:r>
              <a:rPr lang="nl-NL" sz="2400" dirty="0">
                <a:latin typeface="+mn-lt"/>
              </a:rPr>
              <a:t>	</a:t>
            </a:r>
            <a:r>
              <a:rPr lang="nl-NL" sz="2400" dirty="0" err="1">
                <a:latin typeface="+mn-lt"/>
              </a:rPr>
              <a:t>Three</a:t>
            </a:r>
            <a:r>
              <a:rPr lang="nl-NL" sz="2400" dirty="0">
                <a:latin typeface="+mn-lt"/>
              </a:rPr>
              <a:t> </a:t>
            </a:r>
            <a:r>
              <a:rPr lang="nl-NL" sz="2400" dirty="0" err="1">
                <a:latin typeface="+mn-lt"/>
              </a:rPr>
              <a:t>primairy</a:t>
            </a:r>
            <a:r>
              <a:rPr lang="nl-NL" sz="2400" dirty="0">
                <a:latin typeface="+mn-lt"/>
              </a:rPr>
              <a:t> </a:t>
            </a:r>
            <a:r>
              <a:rPr lang="nl-NL" sz="2400" dirty="0" err="1">
                <a:latin typeface="+mn-lt"/>
              </a:rPr>
              <a:t>changing</a:t>
            </a:r>
            <a:r>
              <a:rPr lang="nl-NL" sz="2400" dirty="0">
                <a:latin typeface="+mn-lt"/>
              </a:rPr>
              <a:t> </a:t>
            </a:r>
            <a:r>
              <a:rPr lang="nl-NL" sz="2400" dirty="0" err="1">
                <a:latin typeface="+mn-lt"/>
              </a:rPr>
              <a:t>elements</a:t>
            </a:r>
            <a:r>
              <a:rPr lang="nl-NL" sz="2400" dirty="0">
                <a:latin typeface="+mn-lt"/>
              </a:rPr>
              <a:t>: </a:t>
            </a:r>
          </a:p>
          <a:p>
            <a:pPr marL="342900" indent="-342900" eaLnBrk="0" hangingPunct="0">
              <a:spcBef>
                <a:spcPct val="20000"/>
              </a:spcBef>
            </a:pPr>
            <a:r>
              <a:rPr lang="nl-NL" sz="2400" i="1" dirty="0">
                <a:latin typeface="+mn-lt"/>
              </a:rPr>
              <a:t>	</a:t>
            </a:r>
          </a:p>
          <a:p>
            <a:pPr marL="342900" indent="-342900" eaLnBrk="0" hangingPunct="0">
              <a:spcBef>
                <a:spcPct val="20000"/>
              </a:spcBef>
            </a:pPr>
            <a:r>
              <a:rPr lang="nl-NL" sz="2400" i="1" dirty="0">
                <a:latin typeface="+mn-lt"/>
              </a:rPr>
              <a:t>			</a:t>
            </a:r>
            <a:r>
              <a:rPr lang="nl-NL" sz="2400" i="1" dirty="0" err="1">
                <a:latin typeface="+mn-lt"/>
              </a:rPr>
              <a:t>Stabilisation</a:t>
            </a:r>
            <a:r>
              <a:rPr lang="nl-NL" sz="2400" i="1" dirty="0">
                <a:latin typeface="+mn-lt"/>
              </a:rPr>
              <a:t>, </a:t>
            </a:r>
            <a:r>
              <a:rPr lang="nl-NL" sz="2400" i="1" dirty="0" err="1">
                <a:latin typeface="+mn-lt"/>
              </a:rPr>
              <a:t>Translation</a:t>
            </a:r>
            <a:r>
              <a:rPr lang="nl-NL" sz="2400" i="1" dirty="0">
                <a:latin typeface="+mn-lt"/>
              </a:rPr>
              <a:t> &amp; </a:t>
            </a:r>
            <a:r>
              <a:rPr lang="nl-NL" sz="2400" i="1" dirty="0" err="1">
                <a:latin typeface="+mn-lt"/>
              </a:rPr>
              <a:t>Transformation</a:t>
            </a:r>
            <a:endParaRPr lang="nl-NL" sz="2400" i="1" dirty="0">
              <a:latin typeface="+mn-lt"/>
            </a:endParaRPr>
          </a:p>
          <a:p>
            <a:pPr marL="342900" indent="-342900" eaLnBrk="0" hangingPunct="0">
              <a:spcBef>
                <a:spcPct val="20000"/>
              </a:spcBef>
            </a:pPr>
            <a:endParaRPr lang="nl-NL" sz="2400" i="1" dirty="0">
              <a:latin typeface="Comic Sans MS" pitchFamily="66" charset="0"/>
            </a:endParaRPr>
          </a:p>
          <a:p>
            <a:pPr marL="342900" indent="-342900" eaLnBrk="0" hangingPunct="0">
              <a:spcBef>
                <a:spcPct val="20000"/>
              </a:spcBef>
            </a:pPr>
            <a:endParaRPr lang="nl-NL" sz="2400" i="1" dirty="0">
              <a:latin typeface="Comic Sans MS" pitchFamily="66" charset="0"/>
            </a:endParaRPr>
          </a:p>
          <a:p>
            <a:pPr marL="342900" indent="-342900" eaLnBrk="0" hangingPunct="0">
              <a:spcBef>
                <a:spcPct val="20000"/>
              </a:spcBef>
            </a:pPr>
            <a:r>
              <a:rPr lang="nl-NL" sz="2400" i="1" dirty="0" smtClean="0">
                <a:latin typeface="+mn-lt"/>
              </a:rPr>
              <a:t>     </a:t>
            </a:r>
            <a:r>
              <a:rPr lang="nl-NL" sz="2400" i="1" dirty="0" err="1" smtClean="0">
                <a:latin typeface="+mn-lt"/>
              </a:rPr>
              <a:t>Stabilisation</a:t>
            </a:r>
            <a:r>
              <a:rPr lang="nl-NL" sz="2400" i="1" dirty="0">
                <a:latin typeface="+mn-lt"/>
              </a:rPr>
              <a:t>:	</a:t>
            </a:r>
            <a:r>
              <a:rPr lang="nl-NL" sz="2400" i="1" dirty="0" err="1">
                <a:latin typeface="+mn-lt"/>
              </a:rPr>
              <a:t>Changing</a:t>
            </a:r>
            <a:r>
              <a:rPr lang="nl-NL" sz="2400" i="1" dirty="0">
                <a:latin typeface="+mn-lt"/>
              </a:rPr>
              <a:t> </a:t>
            </a:r>
            <a:r>
              <a:rPr lang="nl-NL" sz="2400" i="1" dirty="0" err="1">
                <a:latin typeface="+mn-lt"/>
              </a:rPr>
              <a:t>process</a:t>
            </a:r>
            <a:r>
              <a:rPr lang="nl-NL" sz="2400" i="1" dirty="0">
                <a:latin typeface="+mn-lt"/>
              </a:rPr>
              <a:t> in time </a:t>
            </a:r>
          </a:p>
          <a:p>
            <a:pPr marL="342900" indent="-342900" eaLnBrk="0" hangingPunct="0">
              <a:spcBef>
                <a:spcPct val="20000"/>
              </a:spcBef>
            </a:pPr>
            <a:r>
              <a:rPr lang="nl-NL" sz="2400" i="1" dirty="0" smtClean="0">
                <a:latin typeface="+mn-lt"/>
              </a:rPr>
              <a:t>     </a:t>
            </a:r>
            <a:r>
              <a:rPr lang="nl-NL" sz="2400" i="1" dirty="0" err="1" smtClean="0">
                <a:latin typeface="+mn-lt"/>
              </a:rPr>
              <a:t>Translation</a:t>
            </a:r>
            <a:r>
              <a:rPr lang="nl-NL" sz="2400" i="1" dirty="0">
                <a:latin typeface="+mn-lt"/>
              </a:rPr>
              <a:t>:	</a:t>
            </a:r>
            <a:r>
              <a:rPr lang="nl-NL" sz="2400" i="1" dirty="0" err="1" smtClean="0">
                <a:latin typeface="+mn-lt"/>
              </a:rPr>
              <a:t>Changing</a:t>
            </a:r>
            <a:r>
              <a:rPr lang="nl-NL" sz="2400" i="1" dirty="0" smtClean="0">
                <a:latin typeface="+mn-lt"/>
              </a:rPr>
              <a:t> </a:t>
            </a:r>
            <a:r>
              <a:rPr lang="nl-NL" sz="2400" i="1" dirty="0" err="1">
                <a:latin typeface="+mn-lt"/>
              </a:rPr>
              <a:t>process</a:t>
            </a:r>
            <a:r>
              <a:rPr lang="nl-NL" sz="2400" i="1" dirty="0">
                <a:latin typeface="+mn-lt"/>
              </a:rPr>
              <a:t> in place </a:t>
            </a:r>
          </a:p>
          <a:p>
            <a:pPr marL="342900" indent="-342900" eaLnBrk="0" hangingPunct="0">
              <a:spcBef>
                <a:spcPct val="20000"/>
              </a:spcBef>
            </a:pPr>
            <a:r>
              <a:rPr lang="nl-NL" sz="2400" i="1" dirty="0" smtClean="0">
                <a:latin typeface="+mn-lt"/>
              </a:rPr>
              <a:t>     </a:t>
            </a:r>
            <a:r>
              <a:rPr lang="nl-NL" sz="2400" i="1" dirty="0" err="1" smtClean="0">
                <a:latin typeface="+mn-lt"/>
              </a:rPr>
              <a:t>Transformation</a:t>
            </a:r>
            <a:r>
              <a:rPr lang="nl-NL" sz="2400" i="1" dirty="0">
                <a:latin typeface="+mn-lt"/>
              </a:rPr>
              <a:t>:	</a:t>
            </a:r>
            <a:r>
              <a:rPr lang="nl-NL" sz="2400" i="1" dirty="0" err="1">
                <a:latin typeface="+mn-lt"/>
              </a:rPr>
              <a:t>Changing</a:t>
            </a:r>
            <a:r>
              <a:rPr lang="nl-NL" sz="2400" i="1" dirty="0">
                <a:latin typeface="+mn-lt"/>
              </a:rPr>
              <a:t> </a:t>
            </a:r>
            <a:r>
              <a:rPr lang="nl-NL" sz="2400" i="1" dirty="0" err="1">
                <a:latin typeface="+mn-lt"/>
              </a:rPr>
              <a:t>process</a:t>
            </a:r>
            <a:r>
              <a:rPr lang="nl-NL" sz="2400" i="1" dirty="0">
                <a:latin typeface="+mn-lt"/>
              </a:rPr>
              <a:t> in </a:t>
            </a:r>
            <a:r>
              <a:rPr lang="nl-NL" sz="2400" i="1" dirty="0" err="1">
                <a:latin typeface="+mn-lt"/>
              </a:rPr>
              <a:t>characteristics</a:t>
            </a:r>
            <a:r>
              <a:rPr lang="nl-NL" sz="2400" i="1" dirty="0">
                <a:latin typeface="+mn-lt"/>
              </a:rPr>
              <a:t>  </a:t>
            </a:r>
          </a:p>
          <a:p>
            <a:pPr marL="342900" indent="-342900" eaLnBrk="0" hangingPunct="0">
              <a:spcBef>
                <a:spcPct val="20000"/>
              </a:spcBef>
              <a:buFontTx/>
              <a:buChar char="•"/>
            </a:pPr>
            <a:endParaRPr lang="en-US" sz="2400" dirty="0">
              <a:latin typeface="+mn-lt"/>
            </a:endParaRPr>
          </a:p>
        </p:txBody>
      </p:sp>
      <p:sp>
        <p:nvSpPr>
          <p:cNvPr id="28676" name="Rectangle 5"/>
          <p:cNvSpPr>
            <a:spLocks noChangeArrowheads="1"/>
          </p:cNvSpPr>
          <p:nvPr/>
        </p:nvSpPr>
        <p:spPr bwMode="auto">
          <a:xfrm>
            <a:off x="5581302" y="3860849"/>
            <a:ext cx="1150938" cy="576263"/>
          </a:xfrm>
          <a:prstGeom prst="rect">
            <a:avLst/>
          </a:prstGeom>
          <a:solidFill>
            <a:srgbClr val="339966"/>
          </a:solidFill>
          <a:ln w="9525">
            <a:solidFill>
              <a:schemeClr val="tx1"/>
            </a:solidFill>
            <a:miter lim="800000"/>
            <a:headEnd/>
            <a:tailEnd/>
          </a:ln>
        </p:spPr>
        <p:txBody>
          <a:bodyPr wrap="none" anchor="ctr"/>
          <a:lstStyle/>
          <a:p>
            <a:endParaRPr lang="nl-NL"/>
          </a:p>
        </p:txBody>
      </p:sp>
      <p:sp>
        <p:nvSpPr>
          <p:cNvPr id="28677" name="Line 6"/>
          <p:cNvSpPr>
            <a:spLocks noChangeShapeType="1"/>
          </p:cNvSpPr>
          <p:nvPr/>
        </p:nvSpPr>
        <p:spPr bwMode="auto">
          <a:xfrm>
            <a:off x="3492152" y="4076749"/>
            <a:ext cx="1368425" cy="0"/>
          </a:xfrm>
          <a:prstGeom prst="line">
            <a:avLst/>
          </a:prstGeom>
          <a:noFill/>
          <a:ln w="9525">
            <a:solidFill>
              <a:schemeClr val="tx1"/>
            </a:solidFill>
            <a:round/>
            <a:headEnd/>
            <a:tailEnd type="triangle" w="med" len="med"/>
          </a:ln>
        </p:spPr>
        <p:txBody>
          <a:bodyPr/>
          <a:lstStyle/>
          <a:p>
            <a:endParaRPr lang="en-US"/>
          </a:p>
        </p:txBody>
      </p:sp>
      <p:sp>
        <p:nvSpPr>
          <p:cNvPr id="28678" name="AutoShape 7"/>
          <p:cNvSpPr>
            <a:spLocks noChangeArrowheads="1"/>
          </p:cNvSpPr>
          <p:nvPr/>
        </p:nvSpPr>
        <p:spPr bwMode="auto">
          <a:xfrm rot="10800000">
            <a:off x="2195165" y="3933874"/>
            <a:ext cx="649287" cy="503238"/>
          </a:xfrm>
          <a:prstGeom prst="triangle">
            <a:avLst>
              <a:gd name="adj" fmla="val 50000"/>
            </a:avLst>
          </a:prstGeom>
          <a:solidFill>
            <a:srgbClr val="339966"/>
          </a:solidFill>
          <a:ln w="9525">
            <a:solidFill>
              <a:schemeClr val="tx1"/>
            </a:solidFill>
            <a:miter lim="800000"/>
            <a:headEnd/>
            <a:tailEnd/>
          </a:ln>
        </p:spPr>
        <p:txBody>
          <a:bodyPr wrap="none" anchor="ctr"/>
          <a:lstStyle/>
          <a:p>
            <a:endParaRPr lang="nl-NL"/>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24">
                                            <p:txEl>
                                              <p:pRg st="6" end="6"/>
                                            </p:txEl>
                                          </p:spTgt>
                                        </p:tgtEl>
                                        <p:attrNameLst>
                                          <p:attrName>style.visibility</p:attrName>
                                        </p:attrNameLst>
                                      </p:cBhvr>
                                      <p:to>
                                        <p:strVal val="visible"/>
                                      </p:to>
                                    </p:set>
                                    <p:anim calcmode="lin" valueType="num">
                                      <p:cBhvr additive="base">
                                        <p:cTn id="7" dur="500" fill="hold"/>
                                        <p:tgtEl>
                                          <p:spTgt spid="38912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2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24">
                                            <p:txEl>
                                              <p:pRg st="7" end="7"/>
                                            </p:txEl>
                                          </p:spTgt>
                                        </p:tgtEl>
                                        <p:attrNameLst>
                                          <p:attrName>style.visibility</p:attrName>
                                        </p:attrNameLst>
                                      </p:cBhvr>
                                      <p:to>
                                        <p:strVal val="visible"/>
                                      </p:to>
                                    </p:set>
                                    <p:anim calcmode="lin" valueType="num">
                                      <p:cBhvr additive="base">
                                        <p:cTn id="11" dur="500" fill="hold"/>
                                        <p:tgtEl>
                                          <p:spTgt spid="389124">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24">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24">
                                            <p:txEl>
                                              <p:pRg st="8" end="8"/>
                                            </p:txEl>
                                          </p:spTgt>
                                        </p:tgtEl>
                                        <p:attrNameLst>
                                          <p:attrName>style.visibility</p:attrName>
                                        </p:attrNameLst>
                                      </p:cBhvr>
                                      <p:to>
                                        <p:strVal val="visible"/>
                                      </p:to>
                                    </p:set>
                                    <p:anim calcmode="lin" valueType="num">
                                      <p:cBhvr additive="base">
                                        <p:cTn id="15" dur="500" fill="hold"/>
                                        <p:tgtEl>
                                          <p:spTgt spid="389124">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2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hthoek 3"/>
          <p:cNvSpPr>
            <a:spLocks noChangeArrowheads="1"/>
          </p:cNvSpPr>
          <p:nvPr/>
        </p:nvSpPr>
        <p:spPr bwMode="auto">
          <a:xfrm>
            <a:off x="35496" y="1260043"/>
            <a:ext cx="9144000" cy="4401205"/>
          </a:xfrm>
          <a:prstGeom prst="rect">
            <a:avLst/>
          </a:prstGeom>
          <a:noFill/>
          <a:ln w="9525">
            <a:noFill/>
            <a:miter lim="800000"/>
            <a:headEnd/>
            <a:tailEnd/>
          </a:ln>
        </p:spPr>
        <p:txBody>
          <a:bodyPr>
            <a:spAutoFit/>
          </a:bodyPr>
          <a:lstStyle/>
          <a:p>
            <a:endParaRPr lang="nl-NL" sz="2400" dirty="0"/>
          </a:p>
          <a:p>
            <a:endParaRPr lang="nl-NL" sz="2400" dirty="0"/>
          </a:p>
          <a:p>
            <a:r>
              <a:rPr lang="nl-NL" sz="2000" dirty="0" err="1"/>
              <a:t>Supply</a:t>
            </a:r>
            <a:r>
              <a:rPr lang="nl-NL" sz="2000" dirty="0"/>
              <a:t> </a:t>
            </a:r>
            <a:r>
              <a:rPr lang="nl-NL" sz="2000" dirty="0" err="1"/>
              <a:t>chain</a:t>
            </a:r>
            <a:r>
              <a:rPr lang="nl-NL" sz="2000" dirty="0"/>
              <a:t> management </a:t>
            </a:r>
            <a:r>
              <a:rPr lang="nl-NL" sz="2000" dirty="0" err="1"/>
              <a:t>means</a:t>
            </a:r>
            <a:r>
              <a:rPr lang="nl-NL" sz="2000" dirty="0"/>
              <a:t> </a:t>
            </a:r>
            <a:r>
              <a:rPr lang="nl-NL" sz="2000" dirty="0" err="1"/>
              <a:t>literally</a:t>
            </a:r>
            <a:r>
              <a:rPr lang="nl-NL" sz="2000" dirty="0"/>
              <a:t>: : </a:t>
            </a:r>
          </a:p>
          <a:p>
            <a:r>
              <a:rPr lang="nl-NL" sz="2000" i="1" dirty="0" err="1"/>
              <a:t>Control</a:t>
            </a:r>
            <a:r>
              <a:rPr lang="nl-NL" sz="2000" i="1" dirty="0"/>
              <a:t> of the </a:t>
            </a:r>
            <a:r>
              <a:rPr lang="nl-NL" sz="2000" i="1" dirty="0" err="1"/>
              <a:t>supply</a:t>
            </a:r>
            <a:r>
              <a:rPr lang="nl-NL" sz="2000" i="1" dirty="0"/>
              <a:t> </a:t>
            </a:r>
            <a:r>
              <a:rPr lang="nl-NL" sz="2000" i="1" dirty="0" err="1"/>
              <a:t>chain</a:t>
            </a:r>
            <a:r>
              <a:rPr lang="nl-NL" sz="2000" i="1" dirty="0"/>
              <a:t> .</a:t>
            </a:r>
            <a:r>
              <a:rPr lang="nl-NL" sz="2000" dirty="0"/>
              <a:t/>
            </a:r>
            <a:br>
              <a:rPr lang="nl-NL" sz="2000" dirty="0"/>
            </a:br>
            <a:r>
              <a:rPr lang="nl-NL" sz="2000" dirty="0"/>
              <a:t/>
            </a:r>
            <a:br>
              <a:rPr lang="nl-NL" sz="2000" dirty="0"/>
            </a:br>
            <a:r>
              <a:rPr lang="nl-NL" sz="2000" dirty="0" err="1"/>
              <a:t>Supply</a:t>
            </a:r>
            <a:r>
              <a:rPr lang="nl-NL" sz="2000" dirty="0"/>
              <a:t> </a:t>
            </a:r>
            <a:r>
              <a:rPr lang="nl-NL" sz="2000" dirty="0" err="1"/>
              <a:t>chain</a:t>
            </a:r>
            <a:r>
              <a:rPr lang="nl-NL" sz="2000" dirty="0"/>
              <a:t> management </a:t>
            </a:r>
            <a:r>
              <a:rPr lang="nl-NL" sz="2000" dirty="0" err="1"/>
              <a:t>arranges</a:t>
            </a:r>
            <a:r>
              <a:rPr lang="nl-NL" sz="2000" dirty="0"/>
              <a:t> the </a:t>
            </a:r>
            <a:r>
              <a:rPr lang="nl-NL" sz="2000" dirty="0" err="1"/>
              <a:t>supply</a:t>
            </a:r>
            <a:r>
              <a:rPr lang="nl-NL" sz="2000" dirty="0"/>
              <a:t> of the </a:t>
            </a:r>
            <a:r>
              <a:rPr lang="nl-NL" sz="2000" dirty="0" err="1" smtClean="0"/>
              <a:t>merchandise</a:t>
            </a:r>
            <a:endParaRPr lang="nl-NL" sz="2000" dirty="0" smtClean="0"/>
          </a:p>
          <a:p>
            <a:r>
              <a:rPr lang="nl-NL" sz="2000" dirty="0" smtClean="0"/>
              <a:t>to </a:t>
            </a:r>
            <a:r>
              <a:rPr lang="nl-NL" sz="2000" dirty="0"/>
              <a:t>a </a:t>
            </a:r>
            <a:r>
              <a:rPr lang="nl-NL" sz="2000" dirty="0" err="1"/>
              <a:t>certain</a:t>
            </a:r>
            <a:r>
              <a:rPr lang="nl-NL" sz="2000" dirty="0"/>
              <a:t> point, </a:t>
            </a:r>
            <a:r>
              <a:rPr lang="nl-NL" sz="2000" dirty="0" err="1"/>
              <a:t>for</a:t>
            </a:r>
            <a:r>
              <a:rPr lang="nl-NL" sz="2000" dirty="0"/>
              <a:t> </a:t>
            </a:r>
            <a:r>
              <a:rPr lang="nl-NL" sz="2000" dirty="0" err="1"/>
              <a:t>example</a:t>
            </a:r>
            <a:r>
              <a:rPr lang="nl-NL" sz="2000" dirty="0"/>
              <a:t> in a </a:t>
            </a:r>
            <a:r>
              <a:rPr lang="nl-NL" sz="2000" dirty="0" err="1"/>
              <a:t>factory</a:t>
            </a:r>
            <a:r>
              <a:rPr lang="nl-NL" sz="2000" dirty="0"/>
              <a:t>. </a:t>
            </a:r>
            <a:r>
              <a:rPr lang="nl-NL" sz="2000" dirty="0" err="1"/>
              <a:t>With</a:t>
            </a:r>
            <a:r>
              <a:rPr lang="nl-NL" sz="2000" dirty="0"/>
              <a:t> </a:t>
            </a:r>
            <a:r>
              <a:rPr lang="nl-NL" sz="2000" dirty="0" err="1"/>
              <a:t>everything</a:t>
            </a:r>
            <a:r>
              <a:rPr lang="nl-NL" sz="2000" dirty="0"/>
              <a:t> </a:t>
            </a:r>
            <a:r>
              <a:rPr lang="nl-NL" sz="2000" dirty="0" err="1" smtClean="0"/>
              <a:t>around</a:t>
            </a:r>
            <a:endParaRPr lang="nl-NL" sz="2000" dirty="0" smtClean="0"/>
          </a:p>
          <a:p>
            <a:r>
              <a:rPr lang="nl-NL" sz="2000" dirty="0" err="1" smtClean="0"/>
              <a:t>it</a:t>
            </a:r>
            <a:r>
              <a:rPr lang="nl-NL" sz="2000" dirty="0" smtClean="0"/>
              <a:t> </a:t>
            </a:r>
            <a:r>
              <a:rPr lang="nl-NL" sz="2000" dirty="0" err="1"/>
              <a:t>like</a:t>
            </a:r>
            <a:r>
              <a:rPr lang="nl-NL" sz="2000" dirty="0"/>
              <a:t> </a:t>
            </a:r>
            <a:r>
              <a:rPr lang="nl-NL" sz="2000" dirty="0" err="1"/>
              <a:t>operational</a:t>
            </a:r>
            <a:r>
              <a:rPr lang="nl-NL" sz="2000" dirty="0"/>
              <a:t> management, order </a:t>
            </a:r>
            <a:r>
              <a:rPr lang="nl-NL" sz="2000" dirty="0" err="1"/>
              <a:t>processes</a:t>
            </a:r>
            <a:r>
              <a:rPr lang="nl-NL" sz="2000" dirty="0"/>
              <a:t>, keep up the </a:t>
            </a:r>
            <a:r>
              <a:rPr lang="nl-NL" sz="2000" dirty="0" smtClean="0"/>
              <a:t>stock</a:t>
            </a:r>
          </a:p>
          <a:p>
            <a:r>
              <a:rPr lang="nl-NL" sz="2000" dirty="0" smtClean="0"/>
              <a:t>at </a:t>
            </a:r>
            <a:r>
              <a:rPr lang="nl-NL" sz="2000" dirty="0"/>
              <a:t>the </a:t>
            </a:r>
            <a:r>
              <a:rPr lang="nl-NL" sz="2000" dirty="0" err="1"/>
              <a:t>suppliers</a:t>
            </a:r>
            <a:r>
              <a:rPr lang="nl-NL" sz="2000" dirty="0"/>
              <a:t> and the </a:t>
            </a:r>
            <a:r>
              <a:rPr lang="nl-NL" sz="2000" dirty="0" err="1"/>
              <a:t>consumers</a:t>
            </a:r>
            <a:r>
              <a:rPr lang="nl-NL" sz="2000" dirty="0"/>
              <a:t>, IT, </a:t>
            </a:r>
            <a:r>
              <a:rPr lang="nl-NL" sz="2000" dirty="0" err="1"/>
              <a:t>licences</a:t>
            </a:r>
            <a:r>
              <a:rPr lang="nl-NL" sz="2000" dirty="0"/>
              <a:t>, </a:t>
            </a:r>
            <a:r>
              <a:rPr lang="nl-NL" sz="2000" dirty="0" err="1"/>
              <a:t>human</a:t>
            </a:r>
            <a:r>
              <a:rPr lang="nl-NL" sz="2000" dirty="0"/>
              <a:t> resource </a:t>
            </a:r>
            <a:endParaRPr lang="nl-NL" sz="2000" dirty="0" smtClean="0"/>
          </a:p>
          <a:p>
            <a:r>
              <a:rPr lang="nl-NL" sz="2000" dirty="0" err="1" smtClean="0"/>
              <a:t>needs</a:t>
            </a:r>
            <a:r>
              <a:rPr lang="nl-NL" sz="2000" dirty="0"/>
              <a:t>, </a:t>
            </a:r>
            <a:r>
              <a:rPr lang="nl-NL" sz="2000" dirty="0" err="1"/>
              <a:t>finance</a:t>
            </a:r>
            <a:r>
              <a:rPr lang="nl-NL" sz="2000" dirty="0"/>
              <a:t>, planning, </a:t>
            </a:r>
            <a:r>
              <a:rPr lang="nl-NL" sz="2000" dirty="0" err="1"/>
              <a:t>etcetera</a:t>
            </a:r>
            <a:r>
              <a:rPr lang="nl-NL" sz="2000" dirty="0"/>
              <a:t>.</a:t>
            </a:r>
            <a:br>
              <a:rPr lang="nl-NL" sz="2000" dirty="0"/>
            </a:br>
            <a:r>
              <a:rPr lang="nl-NL" sz="1800" dirty="0"/>
              <a:t/>
            </a:r>
            <a:br>
              <a:rPr lang="nl-NL" sz="1800" dirty="0"/>
            </a:br>
            <a:r>
              <a:rPr lang="nl-NL" sz="1800" dirty="0"/>
              <a:t/>
            </a:r>
            <a:br>
              <a:rPr lang="nl-NL" sz="1800" dirty="0"/>
            </a:br>
            <a:r>
              <a:rPr lang="nl-NL" dirty="0"/>
              <a:t/>
            </a:r>
            <a:br>
              <a:rPr lang="nl-NL" dirty="0"/>
            </a:br>
            <a:endParaRPr lang="en-US" dirty="0"/>
          </a:p>
        </p:txBody>
      </p:sp>
      <p:sp>
        <p:nvSpPr>
          <p:cNvPr id="29699" name="Rechthoek 4"/>
          <p:cNvSpPr>
            <a:spLocks noChangeArrowheads="1"/>
          </p:cNvSpPr>
          <p:nvPr/>
        </p:nvSpPr>
        <p:spPr bwMode="auto">
          <a:xfrm>
            <a:off x="1584895" y="476672"/>
            <a:ext cx="7667625" cy="584775"/>
          </a:xfrm>
          <a:prstGeom prst="rect">
            <a:avLst/>
          </a:prstGeom>
          <a:noFill/>
          <a:ln w="9525">
            <a:noFill/>
            <a:miter lim="800000"/>
            <a:headEnd/>
            <a:tailEnd/>
          </a:ln>
        </p:spPr>
        <p:txBody>
          <a:bodyPr>
            <a:spAutoFit/>
          </a:bodyPr>
          <a:lstStyle/>
          <a:p>
            <a:r>
              <a:rPr lang="en-US" sz="3200" dirty="0">
                <a:latin typeface="+mn-lt"/>
              </a:rPr>
              <a:t>Supply chain definition 1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Rechthoek 112"/>
          <p:cNvSpPr/>
          <p:nvPr/>
        </p:nvSpPr>
        <p:spPr>
          <a:xfrm>
            <a:off x="7487816" y="4392488"/>
            <a:ext cx="1656184"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hthoek 111"/>
          <p:cNvSpPr/>
          <p:nvPr/>
        </p:nvSpPr>
        <p:spPr>
          <a:xfrm>
            <a:off x="-180528" y="6165304"/>
            <a:ext cx="932452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6" name="Rectangle 106"/>
          <p:cNvSpPr>
            <a:spLocks noChangeArrowheads="1"/>
          </p:cNvSpPr>
          <p:nvPr/>
        </p:nvSpPr>
        <p:spPr bwMode="auto">
          <a:xfrm>
            <a:off x="6227514" y="4894088"/>
            <a:ext cx="2376488" cy="1243013"/>
          </a:xfrm>
          <a:prstGeom prst="rect">
            <a:avLst/>
          </a:prstGeom>
          <a:noFill/>
          <a:ln w="9525">
            <a:solidFill>
              <a:schemeClr val="tx1"/>
            </a:solidFill>
            <a:prstDash val="dash"/>
            <a:miter lim="800000"/>
            <a:headEnd/>
            <a:tailEnd/>
          </a:ln>
        </p:spPr>
        <p:txBody>
          <a:bodyPr wrap="none" anchor="ctr"/>
          <a:lstStyle/>
          <a:p>
            <a:endParaRPr lang="nl-NL"/>
          </a:p>
        </p:txBody>
      </p:sp>
      <p:sp>
        <p:nvSpPr>
          <p:cNvPr id="31747" name="Rectangle 103"/>
          <p:cNvSpPr>
            <a:spLocks noChangeArrowheads="1"/>
          </p:cNvSpPr>
          <p:nvPr/>
        </p:nvSpPr>
        <p:spPr bwMode="auto">
          <a:xfrm>
            <a:off x="2698502" y="4913138"/>
            <a:ext cx="3384550" cy="1223963"/>
          </a:xfrm>
          <a:prstGeom prst="rect">
            <a:avLst/>
          </a:prstGeom>
          <a:noFill/>
          <a:ln w="9525">
            <a:solidFill>
              <a:schemeClr val="tx1"/>
            </a:solidFill>
            <a:prstDash val="dash"/>
            <a:miter lim="800000"/>
            <a:headEnd/>
            <a:tailEnd/>
          </a:ln>
        </p:spPr>
        <p:txBody>
          <a:bodyPr wrap="none" anchor="ctr"/>
          <a:lstStyle/>
          <a:p>
            <a:endParaRPr lang="nl-NL"/>
          </a:p>
        </p:txBody>
      </p:sp>
      <p:sp>
        <p:nvSpPr>
          <p:cNvPr id="31748" name="Rectangle 2"/>
          <p:cNvSpPr>
            <a:spLocks noGrp="1" noChangeArrowheads="1"/>
          </p:cNvSpPr>
          <p:nvPr>
            <p:ph type="title"/>
          </p:nvPr>
        </p:nvSpPr>
        <p:spPr bwMode="auto">
          <a:xfrm>
            <a:off x="-129209" y="485800"/>
            <a:ext cx="8229601"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200" dirty="0" smtClean="0">
                <a:latin typeface="+mn-lt"/>
              </a:rPr>
              <a:t>What is a Supply Chain?</a:t>
            </a:r>
            <a:endParaRPr lang="nl-NL" sz="3200" dirty="0" smtClean="0">
              <a:latin typeface="+mn-lt"/>
            </a:endParaRPr>
          </a:p>
        </p:txBody>
      </p:sp>
      <p:grpSp>
        <p:nvGrpSpPr>
          <p:cNvPr id="2" name="Group 97"/>
          <p:cNvGrpSpPr>
            <a:grpSpLocks/>
          </p:cNvGrpSpPr>
          <p:nvPr/>
        </p:nvGrpSpPr>
        <p:grpSpPr bwMode="auto">
          <a:xfrm>
            <a:off x="251420" y="1628502"/>
            <a:ext cx="2592388" cy="3168650"/>
            <a:chOff x="528" y="1248"/>
            <a:chExt cx="1680" cy="2208"/>
          </a:xfrm>
        </p:grpSpPr>
        <p:sp>
          <p:nvSpPr>
            <p:cNvPr id="31768" name="Rectangle 98"/>
            <p:cNvSpPr>
              <a:spLocks noChangeArrowheads="1"/>
            </p:cNvSpPr>
            <p:nvPr/>
          </p:nvSpPr>
          <p:spPr bwMode="auto">
            <a:xfrm>
              <a:off x="528" y="1248"/>
              <a:ext cx="1680" cy="2208"/>
            </a:xfrm>
            <a:prstGeom prst="rect">
              <a:avLst/>
            </a:prstGeom>
            <a:solidFill>
              <a:srgbClr val="C0C0C0">
                <a:alpha val="70195"/>
              </a:srgbClr>
            </a:solidFill>
            <a:ln w="9525">
              <a:noFill/>
              <a:miter lim="800000"/>
              <a:headEnd/>
              <a:tailEnd/>
            </a:ln>
          </p:spPr>
          <p:txBody>
            <a:bodyPr anchor="ctr"/>
            <a:lstStyle/>
            <a:p>
              <a:endParaRPr lang="nl-NL"/>
            </a:p>
          </p:txBody>
        </p:sp>
        <p:grpSp>
          <p:nvGrpSpPr>
            <p:cNvPr id="3" name="Group 99"/>
            <p:cNvGrpSpPr>
              <a:grpSpLocks/>
            </p:cNvGrpSpPr>
            <p:nvPr/>
          </p:nvGrpSpPr>
          <p:grpSpPr bwMode="auto">
            <a:xfrm>
              <a:off x="664" y="2925"/>
              <a:ext cx="148" cy="289"/>
              <a:chOff x="1544" y="2740"/>
              <a:chExt cx="88" cy="172"/>
            </a:xfrm>
          </p:grpSpPr>
          <p:sp>
            <p:nvSpPr>
              <p:cNvPr id="31854" name="Line 100"/>
              <p:cNvSpPr>
                <a:spLocks noChangeShapeType="1"/>
              </p:cNvSpPr>
              <p:nvPr/>
            </p:nvSpPr>
            <p:spPr bwMode="auto">
              <a:xfrm flipH="1">
                <a:off x="1562" y="2740"/>
                <a:ext cx="70" cy="136"/>
              </a:xfrm>
              <a:prstGeom prst="line">
                <a:avLst/>
              </a:prstGeom>
              <a:noFill/>
              <a:ln w="7938">
                <a:solidFill>
                  <a:srgbClr val="000000"/>
                </a:solidFill>
                <a:round/>
                <a:headEnd/>
                <a:tailEnd/>
              </a:ln>
            </p:spPr>
            <p:txBody>
              <a:bodyPr/>
              <a:lstStyle/>
              <a:p>
                <a:endParaRPr lang="en-US"/>
              </a:p>
            </p:txBody>
          </p:sp>
          <p:sp>
            <p:nvSpPr>
              <p:cNvPr id="31855" name="Freeform 101"/>
              <p:cNvSpPr>
                <a:spLocks/>
              </p:cNvSpPr>
              <p:nvPr/>
            </p:nvSpPr>
            <p:spPr bwMode="auto">
              <a:xfrm>
                <a:off x="1544" y="2848"/>
                <a:ext cx="45" cy="64"/>
              </a:xfrm>
              <a:custGeom>
                <a:avLst/>
                <a:gdLst>
                  <a:gd name="T0" fmla="*/ 1 w 91"/>
                  <a:gd name="T1" fmla="*/ 0 h 128"/>
                  <a:gd name="T2" fmla="*/ 0 w 91"/>
                  <a:gd name="T3" fmla="*/ 8 h 128"/>
                  <a:gd name="T4" fmla="*/ 5 w 91"/>
                  <a:gd name="T5" fmla="*/ 3 h 128"/>
                  <a:gd name="T6" fmla="*/ 2 w 91"/>
                  <a:gd name="T7" fmla="*/ 4 h 128"/>
                  <a:gd name="T8" fmla="*/ 1 w 91"/>
                  <a:gd name="T9" fmla="*/ 0 h 128"/>
                  <a:gd name="T10" fmla="*/ 0 60000 65536"/>
                  <a:gd name="T11" fmla="*/ 0 60000 65536"/>
                  <a:gd name="T12" fmla="*/ 0 60000 65536"/>
                  <a:gd name="T13" fmla="*/ 0 60000 65536"/>
                  <a:gd name="T14" fmla="*/ 0 60000 65536"/>
                  <a:gd name="T15" fmla="*/ 0 w 91"/>
                  <a:gd name="T16" fmla="*/ 0 h 128"/>
                  <a:gd name="T17" fmla="*/ 91 w 91"/>
                  <a:gd name="T18" fmla="*/ 128 h 128"/>
                </a:gdLst>
                <a:ahLst/>
                <a:cxnLst>
                  <a:cxn ang="T10">
                    <a:pos x="T0" y="T1"/>
                  </a:cxn>
                  <a:cxn ang="T11">
                    <a:pos x="T2" y="T3"/>
                  </a:cxn>
                  <a:cxn ang="T12">
                    <a:pos x="T4" y="T5"/>
                  </a:cxn>
                  <a:cxn ang="T13">
                    <a:pos x="T6" y="T7"/>
                  </a:cxn>
                  <a:cxn ang="T14">
                    <a:pos x="T8" y="T9"/>
                  </a:cxn>
                </a:cxnLst>
                <a:rect l="T15" t="T16" r="T17" b="T18"/>
                <a:pathLst>
                  <a:path w="91" h="128">
                    <a:moveTo>
                      <a:pt x="18" y="0"/>
                    </a:moveTo>
                    <a:lnTo>
                      <a:pt x="0" y="128"/>
                    </a:lnTo>
                    <a:lnTo>
                      <a:pt x="91" y="38"/>
                    </a:lnTo>
                    <a:lnTo>
                      <a:pt x="38" y="53"/>
                    </a:lnTo>
                    <a:lnTo>
                      <a:pt x="18" y="0"/>
                    </a:lnTo>
                    <a:close/>
                  </a:path>
                </a:pathLst>
              </a:custGeom>
              <a:noFill/>
              <a:ln w="9525">
                <a:solidFill>
                  <a:srgbClr val="000000"/>
                </a:solidFill>
                <a:round/>
                <a:headEnd/>
                <a:tailEnd/>
              </a:ln>
            </p:spPr>
            <p:txBody>
              <a:bodyPr/>
              <a:lstStyle/>
              <a:p>
                <a:endParaRPr lang="en-US"/>
              </a:p>
            </p:txBody>
          </p:sp>
        </p:grpSp>
        <p:grpSp>
          <p:nvGrpSpPr>
            <p:cNvPr id="4" name="Group 102"/>
            <p:cNvGrpSpPr>
              <a:grpSpLocks/>
            </p:cNvGrpSpPr>
            <p:nvPr/>
          </p:nvGrpSpPr>
          <p:grpSpPr bwMode="auto">
            <a:xfrm>
              <a:off x="855" y="2530"/>
              <a:ext cx="150" cy="290"/>
              <a:chOff x="1657" y="2506"/>
              <a:chExt cx="89" cy="172"/>
            </a:xfrm>
          </p:grpSpPr>
          <p:sp>
            <p:nvSpPr>
              <p:cNvPr id="31852" name="Line 103"/>
              <p:cNvSpPr>
                <a:spLocks noChangeShapeType="1"/>
              </p:cNvSpPr>
              <p:nvPr/>
            </p:nvSpPr>
            <p:spPr bwMode="auto">
              <a:xfrm flipH="1">
                <a:off x="1675" y="2506"/>
                <a:ext cx="71" cy="136"/>
              </a:xfrm>
              <a:prstGeom prst="line">
                <a:avLst/>
              </a:prstGeom>
              <a:noFill/>
              <a:ln w="7938">
                <a:solidFill>
                  <a:srgbClr val="000000"/>
                </a:solidFill>
                <a:round/>
                <a:headEnd/>
                <a:tailEnd/>
              </a:ln>
            </p:spPr>
            <p:txBody>
              <a:bodyPr/>
              <a:lstStyle/>
              <a:p>
                <a:endParaRPr lang="en-US"/>
              </a:p>
            </p:txBody>
          </p:sp>
          <p:sp>
            <p:nvSpPr>
              <p:cNvPr id="31853" name="Freeform 104"/>
              <p:cNvSpPr>
                <a:spLocks/>
              </p:cNvSpPr>
              <p:nvPr/>
            </p:nvSpPr>
            <p:spPr bwMode="auto">
              <a:xfrm>
                <a:off x="1657" y="2614"/>
                <a:ext cx="46" cy="64"/>
              </a:xfrm>
              <a:custGeom>
                <a:avLst/>
                <a:gdLst>
                  <a:gd name="T0" fmla="*/ 1 w 93"/>
                  <a:gd name="T1" fmla="*/ 0 h 128"/>
                  <a:gd name="T2" fmla="*/ 0 w 93"/>
                  <a:gd name="T3" fmla="*/ 8 h 128"/>
                  <a:gd name="T4" fmla="*/ 5 w 93"/>
                  <a:gd name="T5" fmla="*/ 3 h 128"/>
                  <a:gd name="T6" fmla="*/ 2 w 93"/>
                  <a:gd name="T7" fmla="*/ 4 h 128"/>
                  <a:gd name="T8" fmla="*/ 1 w 93"/>
                  <a:gd name="T9" fmla="*/ 0 h 128"/>
                  <a:gd name="T10" fmla="*/ 0 60000 65536"/>
                  <a:gd name="T11" fmla="*/ 0 60000 65536"/>
                  <a:gd name="T12" fmla="*/ 0 60000 65536"/>
                  <a:gd name="T13" fmla="*/ 0 60000 65536"/>
                  <a:gd name="T14" fmla="*/ 0 60000 65536"/>
                  <a:gd name="T15" fmla="*/ 0 w 93"/>
                  <a:gd name="T16" fmla="*/ 0 h 128"/>
                  <a:gd name="T17" fmla="*/ 93 w 93"/>
                  <a:gd name="T18" fmla="*/ 128 h 128"/>
                </a:gdLst>
                <a:ahLst/>
                <a:cxnLst>
                  <a:cxn ang="T10">
                    <a:pos x="T0" y="T1"/>
                  </a:cxn>
                  <a:cxn ang="T11">
                    <a:pos x="T2" y="T3"/>
                  </a:cxn>
                  <a:cxn ang="T12">
                    <a:pos x="T4" y="T5"/>
                  </a:cxn>
                  <a:cxn ang="T13">
                    <a:pos x="T6" y="T7"/>
                  </a:cxn>
                  <a:cxn ang="T14">
                    <a:pos x="T8" y="T9"/>
                  </a:cxn>
                </a:cxnLst>
                <a:rect l="T15" t="T16" r="T17" b="T18"/>
                <a:pathLst>
                  <a:path w="93" h="128">
                    <a:moveTo>
                      <a:pt x="19" y="0"/>
                    </a:moveTo>
                    <a:lnTo>
                      <a:pt x="0" y="128"/>
                    </a:lnTo>
                    <a:lnTo>
                      <a:pt x="93" y="38"/>
                    </a:lnTo>
                    <a:lnTo>
                      <a:pt x="38" y="54"/>
                    </a:lnTo>
                    <a:lnTo>
                      <a:pt x="19" y="0"/>
                    </a:lnTo>
                    <a:close/>
                  </a:path>
                </a:pathLst>
              </a:custGeom>
              <a:noFill/>
              <a:ln w="9525">
                <a:solidFill>
                  <a:srgbClr val="000000"/>
                </a:solidFill>
                <a:round/>
                <a:headEnd/>
                <a:tailEnd/>
              </a:ln>
            </p:spPr>
            <p:txBody>
              <a:bodyPr/>
              <a:lstStyle/>
              <a:p>
                <a:endParaRPr lang="en-US"/>
              </a:p>
            </p:txBody>
          </p:sp>
        </p:grpSp>
        <p:grpSp>
          <p:nvGrpSpPr>
            <p:cNvPr id="5" name="Group 105"/>
            <p:cNvGrpSpPr>
              <a:grpSpLocks/>
            </p:cNvGrpSpPr>
            <p:nvPr/>
          </p:nvGrpSpPr>
          <p:grpSpPr bwMode="auto">
            <a:xfrm>
              <a:off x="1880" y="2925"/>
              <a:ext cx="100" cy="294"/>
              <a:chOff x="2266" y="2740"/>
              <a:chExt cx="59" cy="175"/>
            </a:xfrm>
          </p:grpSpPr>
          <p:sp>
            <p:nvSpPr>
              <p:cNvPr id="31850" name="Line 106"/>
              <p:cNvSpPr>
                <a:spLocks noChangeShapeType="1"/>
              </p:cNvSpPr>
              <p:nvPr/>
            </p:nvSpPr>
            <p:spPr bwMode="auto">
              <a:xfrm>
                <a:off x="2266" y="2740"/>
                <a:ext cx="45" cy="136"/>
              </a:xfrm>
              <a:prstGeom prst="line">
                <a:avLst/>
              </a:prstGeom>
              <a:noFill/>
              <a:ln w="7938">
                <a:solidFill>
                  <a:srgbClr val="000000"/>
                </a:solidFill>
                <a:round/>
                <a:headEnd/>
                <a:tailEnd/>
              </a:ln>
            </p:spPr>
            <p:txBody>
              <a:bodyPr/>
              <a:lstStyle/>
              <a:p>
                <a:endParaRPr lang="en-US"/>
              </a:p>
            </p:txBody>
          </p:sp>
          <p:sp>
            <p:nvSpPr>
              <p:cNvPr id="31851" name="Freeform 107"/>
              <p:cNvSpPr>
                <a:spLocks/>
              </p:cNvSpPr>
              <p:nvPr/>
            </p:nvSpPr>
            <p:spPr bwMode="auto">
              <a:xfrm>
                <a:off x="2285" y="2851"/>
                <a:ext cx="40" cy="64"/>
              </a:xfrm>
              <a:custGeom>
                <a:avLst/>
                <a:gdLst>
                  <a:gd name="T0" fmla="*/ 0 w 79"/>
                  <a:gd name="T1" fmla="*/ 2 h 128"/>
                  <a:gd name="T2" fmla="*/ 5 w 79"/>
                  <a:gd name="T3" fmla="*/ 8 h 128"/>
                  <a:gd name="T4" fmla="*/ 5 w 79"/>
                  <a:gd name="T5" fmla="*/ 0 h 128"/>
                  <a:gd name="T6" fmla="*/ 4 w 79"/>
                  <a:gd name="T7" fmla="*/ 3 h 128"/>
                  <a:gd name="T8" fmla="*/ 0 w 79"/>
                  <a:gd name="T9" fmla="*/ 2 h 128"/>
                  <a:gd name="T10" fmla="*/ 0 60000 65536"/>
                  <a:gd name="T11" fmla="*/ 0 60000 65536"/>
                  <a:gd name="T12" fmla="*/ 0 60000 65536"/>
                  <a:gd name="T13" fmla="*/ 0 60000 65536"/>
                  <a:gd name="T14" fmla="*/ 0 60000 65536"/>
                  <a:gd name="T15" fmla="*/ 0 w 79"/>
                  <a:gd name="T16" fmla="*/ 0 h 128"/>
                  <a:gd name="T17" fmla="*/ 79 w 79"/>
                  <a:gd name="T18" fmla="*/ 128 h 128"/>
                </a:gdLst>
                <a:ahLst/>
                <a:cxnLst>
                  <a:cxn ang="T10">
                    <a:pos x="T0" y="T1"/>
                  </a:cxn>
                  <a:cxn ang="T11">
                    <a:pos x="T2" y="T3"/>
                  </a:cxn>
                  <a:cxn ang="T12">
                    <a:pos x="T4" y="T5"/>
                  </a:cxn>
                  <a:cxn ang="T13">
                    <a:pos x="T6" y="T7"/>
                  </a:cxn>
                  <a:cxn ang="T14">
                    <a:pos x="T8" y="T9"/>
                  </a:cxn>
                </a:cxnLst>
                <a:rect l="T15" t="T16" r="T17" b="T18"/>
                <a:pathLst>
                  <a:path w="79" h="128">
                    <a:moveTo>
                      <a:pt x="0" y="26"/>
                    </a:moveTo>
                    <a:lnTo>
                      <a:pt x="79" y="128"/>
                    </a:lnTo>
                    <a:lnTo>
                      <a:pt x="78" y="0"/>
                    </a:lnTo>
                    <a:lnTo>
                      <a:pt x="52" y="49"/>
                    </a:lnTo>
                    <a:lnTo>
                      <a:pt x="0" y="26"/>
                    </a:lnTo>
                    <a:close/>
                  </a:path>
                </a:pathLst>
              </a:custGeom>
              <a:noFill/>
              <a:ln w="9525">
                <a:solidFill>
                  <a:srgbClr val="000000"/>
                </a:solidFill>
                <a:round/>
                <a:headEnd/>
                <a:tailEnd/>
              </a:ln>
            </p:spPr>
            <p:txBody>
              <a:bodyPr/>
              <a:lstStyle/>
              <a:p>
                <a:endParaRPr lang="en-US"/>
              </a:p>
            </p:txBody>
          </p:sp>
        </p:grpSp>
        <p:grpSp>
          <p:nvGrpSpPr>
            <p:cNvPr id="6" name="Group 108"/>
            <p:cNvGrpSpPr>
              <a:grpSpLocks/>
            </p:cNvGrpSpPr>
            <p:nvPr/>
          </p:nvGrpSpPr>
          <p:grpSpPr bwMode="auto">
            <a:xfrm>
              <a:off x="1717" y="2925"/>
              <a:ext cx="84" cy="294"/>
              <a:chOff x="2169" y="2740"/>
              <a:chExt cx="50" cy="175"/>
            </a:xfrm>
          </p:grpSpPr>
          <p:sp>
            <p:nvSpPr>
              <p:cNvPr id="31848" name="Line 109"/>
              <p:cNvSpPr>
                <a:spLocks noChangeShapeType="1"/>
              </p:cNvSpPr>
              <p:nvPr/>
            </p:nvSpPr>
            <p:spPr bwMode="auto">
              <a:xfrm>
                <a:off x="2169" y="2740"/>
                <a:ext cx="36" cy="135"/>
              </a:xfrm>
              <a:prstGeom prst="line">
                <a:avLst/>
              </a:prstGeom>
              <a:noFill/>
              <a:ln w="7938">
                <a:solidFill>
                  <a:srgbClr val="000000"/>
                </a:solidFill>
                <a:round/>
                <a:headEnd/>
                <a:tailEnd/>
              </a:ln>
            </p:spPr>
            <p:txBody>
              <a:bodyPr/>
              <a:lstStyle/>
              <a:p>
                <a:endParaRPr lang="en-US"/>
              </a:p>
            </p:txBody>
          </p:sp>
          <p:sp>
            <p:nvSpPr>
              <p:cNvPr id="31849" name="Freeform 110"/>
              <p:cNvSpPr>
                <a:spLocks/>
              </p:cNvSpPr>
              <p:nvPr/>
            </p:nvSpPr>
            <p:spPr bwMode="auto">
              <a:xfrm>
                <a:off x="2179" y="2851"/>
                <a:ext cx="40" cy="64"/>
              </a:xfrm>
              <a:custGeom>
                <a:avLst/>
                <a:gdLst>
                  <a:gd name="T0" fmla="*/ 0 w 80"/>
                  <a:gd name="T1" fmla="*/ 2 h 128"/>
                  <a:gd name="T2" fmla="*/ 5 w 80"/>
                  <a:gd name="T3" fmla="*/ 8 h 128"/>
                  <a:gd name="T4" fmla="*/ 5 w 80"/>
                  <a:gd name="T5" fmla="*/ 0 h 128"/>
                  <a:gd name="T6" fmla="*/ 4 w 80"/>
                  <a:gd name="T7" fmla="*/ 3 h 128"/>
                  <a:gd name="T8" fmla="*/ 0 w 80"/>
                  <a:gd name="T9" fmla="*/ 2 h 128"/>
                  <a:gd name="T10" fmla="*/ 0 60000 65536"/>
                  <a:gd name="T11" fmla="*/ 0 60000 65536"/>
                  <a:gd name="T12" fmla="*/ 0 60000 65536"/>
                  <a:gd name="T13" fmla="*/ 0 60000 65536"/>
                  <a:gd name="T14" fmla="*/ 0 60000 65536"/>
                  <a:gd name="T15" fmla="*/ 0 w 80"/>
                  <a:gd name="T16" fmla="*/ 0 h 128"/>
                  <a:gd name="T17" fmla="*/ 80 w 80"/>
                  <a:gd name="T18" fmla="*/ 128 h 128"/>
                </a:gdLst>
                <a:ahLst/>
                <a:cxnLst>
                  <a:cxn ang="T10">
                    <a:pos x="T0" y="T1"/>
                  </a:cxn>
                  <a:cxn ang="T11">
                    <a:pos x="T2" y="T3"/>
                  </a:cxn>
                  <a:cxn ang="T12">
                    <a:pos x="T4" y="T5"/>
                  </a:cxn>
                  <a:cxn ang="T13">
                    <a:pos x="T6" y="T7"/>
                  </a:cxn>
                  <a:cxn ang="T14">
                    <a:pos x="T8" y="T9"/>
                  </a:cxn>
                </a:cxnLst>
                <a:rect l="T15" t="T16" r="T17" b="T18"/>
                <a:pathLst>
                  <a:path w="80" h="128">
                    <a:moveTo>
                      <a:pt x="0" y="21"/>
                    </a:moveTo>
                    <a:lnTo>
                      <a:pt x="72" y="128"/>
                    </a:lnTo>
                    <a:lnTo>
                      <a:pt x="80" y="0"/>
                    </a:lnTo>
                    <a:lnTo>
                      <a:pt x="50" y="47"/>
                    </a:lnTo>
                    <a:lnTo>
                      <a:pt x="0" y="21"/>
                    </a:lnTo>
                    <a:close/>
                  </a:path>
                </a:pathLst>
              </a:custGeom>
              <a:noFill/>
              <a:ln w="9525">
                <a:solidFill>
                  <a:srgbClr val="000000"/>
                </a:solidFill>
                <a:round/>
                <a:headEnd/>
                <a:tailEnd/>
              </a:ln>
            </p:spPr>
            <p:txBody>
              <a:bodyPr/>
              <a:lstStyle/>
              <a:p>
                <a:endParaRPr lang="en-US"/>
              </a:p>
            </p:txBody>
          </p:sp>
        </p:grpSp>
        <p:grpSp>
          <p:nvGrpSpPr>
            <p:cNvPr id="7" name="Group 111"/>
            <p:cNvGrpSpPr>
              <a:grpSpLocks/>
            </p:cNvGrpSpPr>
            <p:nvPr/>
          </p:nvGrpSpPr>
          <p:grpSpPr bwMode="auto">
            <a:xfrm>
              <a:off x="1586" y="2920"/>
              <a:ext cx="89" cy="299"/>
              <a:chOff x="2091" y="2737"/>
              <a:chExt cx="53" cy="178"/>
            </a:xfrm>
          </p:grpSpPr>
          <p:sp>
            <p:nvSpPr>
              <p:cNvPr id="31846" name="Line 112"/>
              <p:cNvSpPr>
                <a:spLocks noChangeShapeType="1"/>
              </p:cNvSpPr>
              <p:nvPr/>
            </p:nvSpPr>
            <p:spPr bwMode="auto">
              <a:xfrm flipH="1">
                <a:off x="2107" y="2737"/>
                <a:ext cx="37" cy="138"/>
              </a:xfrm>
              <a:prstGeom prst="line">
                <a:avLst/>
              </a:prstGeom>
              <a:noFill/>
              <a:ln w="7938">
                <a:solidFill>
                  <a:srgbClr val="000000"/>
                </a:solidFill>
                <a:round/>
                <a:headEnd/>
                <a:tailEnd/>
              </a:ln>
            </p:spPr>
            <p:txBody>
              <a:bodyPr/>
              <a:lstStyle/>
              <a:p>
                <a:endParaRPr lang="en-US"/>
              </a:p>
            </p:txBody>
          </p:sp>
          <p:sp>
            <p:nvSpPr>
              <p:cNvPr id="31847" name="Freeform 113"/>
              <p:cNvSpPr>
                <a:spLocks/>
              </p:cNvSpPr>
              <p:nvPr/>
            </p:nvSpPr>
            <p:spPr bwMode="auto">
              <a:xfrm>
                <a:off x="2091" y="2851"/>
                <a:ext cx="40" cy="64"/>
              </a:xfrm>
              <a:custGeom>
                <a:avLst/>
                <a:gdLst>
                  <a:gd name="T0" fmla="*/ 0 w 81"/>
                  <a:gd name="T1" fmla="*/ 0 h 128"/>
                  <a:gd name="T2" fmla="*/ 0 w 81"/>
                  <a:gd name="T3" fmla="*/ 8 h 128"/>
                  <a:gd name="T4" fmla="*/ 5 w 81"/>
                  <a:gd name="T5" fmla="*/ 2 h 128"/>
                  <a:gd name="T6" fmla="*/ 1 w 81"/>
                  <a:gd name="T7" fmla="*/ 3 h 128"/>
                  <a:gd name="T8" fmla="*/ 0 w 81"/>
                  <a:gd name="T9" fmla="*/ 0 h 128"/>
                  <a:gd name="T10" fmla="*/ 0 60000 65536"/>
                  <a:gd name="T11" fmla="*/ 0 60000 65536"/>
                  <a:gd name="T12" fmla="*/ 0 60000 65536"/>
                  <a:gd name="T13" fmla="*/ 0 60000 65536"/>
                  <a:gd name="T14" fmla="*/ 0 60000 65536"/>
                  <a:gd name="T15" fmla="*/ 0 w 81"/>
                  <a:gd name="T16" fmla="*/ 0 h 128"/>
                  <a:gd name="T17" fmla="*/ 81 w 81"/>
                  <a:gd name="T18" fmla="*/ 128 h 128"/>
                </a:gdLst>
                <a:ahLst/>
                <a:cxnLst>
                  <a:cxn ang="T10">
                    <a:pos x="T0" y="T1"/>
                  </a:cxn>
                  <a:cxn ang="T11">
                    <a:pos x="T2" y="T3"/>
                  </a:cxn>
                  <a:cxn ang="T12">
                    <a:pos x="T4" y="T5"/>
                  </a:cxn>
                  <a:cxn ang="T13">
                    <a:pos x="T6" y="T7"/>
                  </a:cxn>
                  <a:cxn ang="T14">
                    <a:pos x="T8" y="T9"/>
                  </a:cxn>
                </a:cxnLst>
                <a:rect l="T15" t="T16" r="T17" b="T18"/>
                <a:pathLst>
                  <a:path w="81" h="128">
                    <a:moveTo>
                      <a:pt x="0" y="0"/>
                    </a:moveTo>
                    <a:lnTo>
                      <a:pt x="9" y="128"/>
                    </a:lnTo>
                    <a:lnTo>
                      <a:pt x="81" y="21"/>
                    </a:lnTo>
                    <a:lnTo>
                      <a:pt x="31" y="47"/>
                    </a:lnTo>
                    <a:lnTo>
                      <a:pt x="0" y="0"/>
                    </a:lnTo>
                    <a:close/>
                  </a:path>
                </a:pathLst>
              </a:custGeom>
              <a:noFill/>
              <a:ln w="9525">
                <a:solidFill>
                  <a:srgbClr val="000000"/>
                </a:solidFill>
                <a:round/>
                <a:headEnd/>
                <a:tailEnd/>
              </a:ln>
            </p:spPr>
            <p:txBody>
              <a:bodyPr/>
              <a:lstStyle/>
              <a:p>
                <a:endParaRPr lang="en-US"/>
              </a:p>
            </p:txBody>
          </p:sp>
        </p:grpSp>
        <p:grpSp>
          <p:nvGrpSpPr>
            <p:cNvPr id="8" name="Group 114"/>
            <p:cNvGrpSpPr>
              <a:grpSpLocks/>
            </p:cNvGrpSpPr>
            <p:nvPr/>
          </p:nvGrpSpPr>
          <p:grpSpPr bwMode="auto">
            <a:xfrm>
              <a:off x="1810" y="2542"/>
              <a:ext cx="84" cy="283"/>
              <a:chOff x="2224" y="2513"/>
              <a:chExt cx="50" cy="168"/>
            </a:xfrm>
          </p:grpSpPr>
          <p:sp>
            <p:nvSpPr>
              <p:cNvPr id="31844" name="Line 115"/>
              <p:cNvSpPr>
                <a:spLocks noChangeShapeType="1"/>
              </p:cNvSpPr>
              <p:nvPr/>
            </p:nvSpPr>
            <p:spPr bwMode="auto">
              <a:xfrm>
                <a:off x="2224" y="2513"/>
                <a:ext cx="36" cy="129"/>
              </a:xfrm>
              <a:prstGeom prst="line">
                <a:avLst/>
              </a:prstGeom>
              <a:noFill/>
              <a:ln w="7938">
                <a:solidFill>
                  <a:srgbClr val="000000"/>
                </a:solidFill>
                <a:round/>
                <a:headEnd/>
                <a:tailEnd/>
              </a:ln>
            </p:spPr>
            <p:txBody>
              <a:bodyPr/>
              <a:lstStyle/>
              <a:p>
                <a:endParaRPr lang="en-US"/>
              </a:p>
            </p:txBody>
          </p:sp>
          <p:sp>
            <p:nvSpPr>
              <p:cNvPr id="31845" name="Freeform 116"/>
              <p:cNvSpPr>
                <a:spLocks/>
              </p:cNvSpPr>
              <p:nvPr/>
            </p:nvSpPr>
            <p:spPr bwMode="auto">
              <a:xfrm>
                <a:off x="2235" y="2617"/>
                <a:ext cx="39" cy="64"/>
              </a:xfrm>
              <a:custGeom>
                <a:avLst/>
                <a:gdLst>
                  <a:gd name="T0" fmla="*/ 0 w 79"/>
                  <a:gd name="T1" fmla="*/ 2 h 128"/>
                  <a:gd name="T2" fmla="*/ 4 w 79"/>
                  <a:gd name="T3" fmla="*/ 8 h 128"/>
                  <a:gd name="T4" fmla="*/ 4 w 79"/>
                  <a:gd name="T5" fmla="*/ 0 h 128"/>
                  <a:gd name="T6" fmla="*/ 3 w 79"/>
                  <a:gd name="T7" fmla="*/ 3 h 128"/>
                  <a:gd name="T8" fmla="*/ 0 w 79"/>
                  <a:gd name="T9" fmla="*/ 2 h 128"/>
                  <a:gd name="T10" fmla="*/ 0 60000 65536"/>
                  <a:gd name="T11" fmla="*/ 0 60000 65536"/>
                  <a:gd name="T12" fmla="*/ 0 60000 65536"/>
                  <a:gd name="T13" fmla="*/ 0 60000 65536"/>
                  <a:gd name="T14" fmla="*/ 0 60000 65536"/>
                  <a:gd name="T15" fmla="*/ 0 w 79"/>
                  <a:gd name="T16" fmla="*/ 0 h 128"/>
                  <a:gd name="T17" fmla="*/ 79 w 79"/>
                  <a:gd name="T18" fmla="*/ 128 h 128"/>
                </a:gdLst>
                <a:ahLst/>
                <a:cxnLst>
                  <a:cxn ang="T10">
                    <a:pos x="T0" y="T1"/>
                  </a:cxn>
                  <a:cxn ang="T11">
                    <a:pos x="T2" y="T3"/>
                  </a:cxn>
                  <a:cxn ang="T12">
                    <a:pos x="T4" y="T5"/>
                  </a:cxn>
                  <a:cxn ang="T13">
                    <a:pos x="T6" y="T7"/>
                  </a:cxn>
                  <a:cxn ang="T14">
                    <a:pos x="T8" y="T9"/>
                  </a:cxn>
                </a:cxnLst>
                <a:rect l="T15" t="T16" r="T17" b="T18"/>
                <a:pathLst>
                  <a:path w="79" h="128">
                    <a:moveTo>
                      <a:pt x="0" y="24"/>
                    </a:moveTo>
                    <a:lnTo>
                      <a:pt x="74" y="128"/>
                    </a:lnTo>
                    <a:lnTo>
                      <a:pt x="79" y="0"/>
                    </a:lnTo>
                    <a:lnTo>
                      <a:pt x="51" y="48"/>
                    </a:lnTo>
                    <a:lnTo>
                      <a:pt x="0" y="24"/>
                    </a:lnTo>
                    <a:close/>
                  </a:path>
                </a:pathLst>
              </a:custGeom>
              <a:noFill/>
              <a:ln w="9525">
                <a:solidFill>
                  <a:srgbClr val="000000"/>
                </a:solidFill>
                <a:round/>
                <a:headEnd/>
                <a:tailEnd/>
              </a:ln>
            </p:spPr>
            <p:txBody>
              <a:bodyPr/>
              <a:lstStyle/>
              <a:p>
                <a:endParaRPr lang="en-US"/>
              </a:p>
            </p:txBody>
          </p:sp>
        </p:grpSp>
        <p:grpSp>
          <p:nvGrpSpPr>
            <p:cNvPr id="9" name="Group 117"/>
            <p:cNvGrpSpPr>
              <a:grpSpLocks/>
            </p:cNvGrpSpPr>
            <p:nvPr/>
          </p:nvGrpSpPr>
          <p:grpSpPr bwMode="auto">
            <a:xfrm>
              <a:off x="1682" y="2542"/>
              <a:ext cx="84" cy="283"/>
              <a:chOff x="2148" y="2513"/>
              <a:chExt cx="50" cy="168"/>
            </a:xfrm>
          </p:grpSpPr>
          <p:sp>
            <p:nvSpPr>
              <p:cNvPr id="31842" name="Line 118"/>
              <p:cNvSpPr>
                <a:spLocks noChangeShapeType="1"/>
              </p:cNvSpPr>
              <p:nvPr/>
            </p:nvSpPr>
            <p:spPr bwMode="auto">
              <a:xfrm flipH="1">
                <a:off x="2163" y="2513"/>
                <a:ext cx="35" cy="128"/>
              </a:xfrm>
              <a:prstGeom prst="line">
                <a:avLst/>
              </a:prstGeom>
              <a:noFill/>
              <a:ln w="7938">
                <a:solidFill>
                  <a:srgbClr val="000000"/>
                </a:solidFill>
                <a:round/>
                <a:headEnd/>
                <a:tailEnd/>
              </a:ln>
            </p:spPr>
            <p:txBody>
              <a:bodyPr/>
              <a:lstStyle/>
              <a:p>
                <a:endParaRPr lang="en-US"/>
              </a:p>
            </p:txBody>
          </p:sp>
          <p:sp>
            <p:nvSpPr>
              <p:cNvPr id="31843" name="Freeform 119"/>
              <p:cNvSpPr>
                <a:spLocks/>
              </p:cNvSpPr>
              <p:nvPr/>
            </p:nvSpPr>
            <p:spPr bwMode="auto">
              <a:xfrm>
                <a:off x="2148" y="2617"/>
                <a:ext cx="40" cy="64"/>
              </a:xfrm>
              <a:custGeom>
                <a:avLst/>
                <a:gdLst>
                  <a:gd name="T0" fmla="*/ 0 w 80"/>
                  <a:gd name="T1" fmla="*/ 0 h 128"/>
                  <a:gd name="T2" fmla="*/ 1 w 80"/>
                  <a:gd name="T3" fmla="*/ 8 h 128"/>
                  <a:gd name="T4" fmla="*/ 5 w 80"/>
                  <a:gd name="T5" fmla="*/ 2 h 128"/>
                  <a:gd name="T6" fmla="*/ 2 w 80"/>
                  <a:gd name="T7" fmla="*/ 3 h 128"/>
                  <a:gd name="T8" fmla="*/ 0 w 80"/>
                  <a:gd name="T9" fmla="*/ 0 h 128"/>
                  <a:gd name="T10" fmla="*/ 0 60000 65536"/>
                  <a:gd name="T11" fmla="*/ 0 60000 65536"/>
                  <a:gd name="T12" fmla="*/ 0 60000 65536"/>
                  <a:gd name="T13" fmla="*/ 0 60000 65536"/>
                  <a:gd name="T14" fmla="*/ 0 60000 65536"/>
                  <a:gd name="T15" fmla="*/ 0 w 80"/>
                  <a:gd name="T16" fmla="*/ 0 h 128"/>
                  <a:gd name="T17" fmla="*/ 80 w 80"/>
                  <a:gd name="T18" fmla="*/ 128 h 128"/>
                </a:gdLst>
                <a:ahLst/>
                <a:cxnLst>
                  <a:cxn ang="T10">
                    <a:pos x="T0" y="T1"/>
                  </a:cxn>
                  <a:cxn ang="T11">
                    <a:pos x="T2" y="T3"/>
                  </a:cxn>
                  <a:cxn ang="T12">
                    <a:pos x="T4" y="T5"/>
                  </a:cxn>
                  <a:cxn ang="T13">
                    <a:pos x="T6" y="T7"/>
                  </a:cxn>
                  <a:cxn ang="T14">
                    <a:pos x="T8" y="T9"/>
                  </a:cxn>
                </a:cxnLst>
                <a:rect l="T15" t="T16" r="T17" b="T18"/>
                <a:pathLst>
                  <a:path w="80" h="128">
                    <a:moveTo>
                      <a:pt x="0" y="0"/>
                    </a:moveTo>
                    <a:lnTo>
                      <a:pt x="8" y="128"/>
                    </a:lnTo>
                    <a:lnTo>
                      <a:pt x="80" y="21"/>
                    </a:lnTo>
                    <a:lnTo>
                      <a:pt x="31" y="47"/>
                    </a:lnTo>
                    <a:lnTo>
                      <a:pt x="0" y="0"/>
                    </a:lnTo>
                    <a:close/>
                  </a:path>
                </a:pathLst>
              </a:custGeom>
              <a:noFill/>
              <a:ln w="9525">
                <a:solidFill>
                  <a:srgbClr val="000000"/>
                </a:solidFill>
                <a:round/>
                <a:headEnd/>
                <a:tailEnd/>
              </a:ln>
            </p:spPr>
            <p:txBody>
              <a:bodyPr/>
              <a:lstStyle/>
              <a:p>
                <a:endParaRPr lang="en-US"/>
              </a:p>
            </p:txBody>
          </p:sp>
        </p:grpSp>
        <p:grpSp>
          <p:nvGrpSpPr>
            <p:cNvPr id="10" name="Group 120"/>
            <p:cNvGrpSpPr>
              <a:grpSpLocks/>
            </p:cNvGrpSpPr>
            <p:nvPr/>
          </p:nvGrpSpPr>
          <p:grpSpPr bwMode="auto">
            <a:xfrm>
              <a:off x="1281" y="1762"/>
              <a:ext cx="69" cy="627"/>
              <a:chOff x="1910" y="2050"/>
              <a:chExt cx="41" cy="372"/>
            </a:xfrm>
          </p:grpSpPr>
          <p:sp>
            <p:nvSpPr>
              <p:cNvPr id="31840" name="Line 121"/>
              <p:cNvSpPr>
                <a:spLocks noChangeShapeType="1"/>
              </p:cNvSpPr>
              <p:nvPr/>
            </p:nvSpPr>
            <p:spPr bwMode="auto">
              <a:xfrm>
                <a:off x="1930" y="2050"/>
                <a:ext cx="1" cy="331"/>
              </a:xfrm>
              <a:prstGeom prst="line">
                <a:avLst/>
              </a:prstGeom>
              <a:noFill/>
              <a:ln w="7938">
                <a:solidFill>
                  <a:srgbClr val="000000"/>
                </a:solidFill>
                <a:round/>
                <a:headEnd/>
                <a:tailEnd/>
              </a:ln>
            </p:spPr>
            <p:txBody>
              <a:bodyPr/>
              <a:lstStyle/>
              <a:p>
                <a:endParaRPr lang="en-US"/>
              </a:p>
            </p:txBody>
          </p:sp>
          <p:sp>
            <p:nvSpPr>
              <p:cNvPr id="31841" name="Freeform 122"/>
              <p:cNvSpPr>
                <a:spLocks/>
              </p:cNvSpPr>
              <p:nvPr/>
            </p:nvSpPr>
            <p:spPr bwMode="auto">
              <a:xfrm>
                <a:off x="1910" y="2361"/>
                <a:ext cx="41" cy="61"/>
              </a:xfrm>
              <a:custGeom>
                <a:avLst/>
                <a:gdLst>
                  <a:gd name="T0" fmla="*/ 0 w 83"/>
                  <a:gd name="T1" fmla="*/ 0 h 122"/>
                  <a:gd name="T2" fmla="*/ 2 w 83"/>
                  <a:gd name="T3" fmla="*/ 8 h 122"/>
                  <a:gd name="T4" fmla="*/ 5 w 83"/>
                  <a:gd name="T5" fmla="*/ 0 h 122"/>
                  <a:gd name="T6" fmla="*/ 2 w 83"/>
                  <a:gd name="T7" fmla="*/ 3 h 122"/>
                  <a:gd name="T8" fmla="*/ 0 w 83"/>
                  <a:gd name="T9" fmla="*/ 0 h 122"/>
                  <a:gd name="T10" fmla="*/ 0 60000 65536"/>
                  <a:gd name="T11" fmla="*/ 0 60000 65536"/>
                  <a:gd name="T12" fmla="*/ 0 60000 65536"/>
                  <a:gd name="T13" fmla="*/ 0 60000 65536"/>
                  <a:gd name="T14" fmla="*/ 0 60000 65536"/>
                  <a:gd name="T15" fmla="*/ 0 w 83"/>
                  <a:gd name="T16" fmla="*/ 0 h 122"/>
                  <a:gd name="T17" fmla="*/ 83 w 83"/>
                  <a:gd name="T18" fmla="*/ 122 h 122"/>
                </a:gdLst>
                <a:ahLst/>
                <a:cxnLst>
                  <a:cxn ang="T10">
                    <a:pos x="T0" y="T1"/>
                  </a:cxn>
                  <a:cxn ang="T11">
                    <a:pos x="T2" y="T3"/>
                  </a:cxn>
                  <a:cxn ang="T12">
                    <a:pos x="T4" y="T5"/>
                  </a:cxn>
                  <a:cxn ang="T13">
                    <a:pos x="T6" y="T7"/>
                  </a:cxn>
                  <a:cxn ang="T14">
                    <a:pos x="T8" y="T9"/>
                  </a:cxn>
                </a:cxnLst>
                <a:rect l="T15" t="T16" r="T17" b="T18"/>
                <a:pathLst>
                  <a:path w="83" h="122">
                    <a:moveTo>
                      <a:pt x="0" y="0"/>
                    </a:moveTo>
                    <a:lnTo>
                      <a:pt x="42" y="122"/>
                    </a:lnTo>
                    <a:lnTo>
                      <a:pt x="83" y="0"/>
                    </a:lnTo>
                    <a:lnTo>
                      <a:pt x="42" y="38"/>
                    </a:lnTo>
                    <a:lnTo>
                      <a:pt x="0" y="0"/>
                    </a:lnTo>
                    <a:close/>
                  </a:path>
                </a:pathLst>
              </a:custGeom>
              <a:noFill/>
              <a:ln w="9525">
                <a:solidFill>
                  <a:srgbClr val="000000"/>
                </a:solidFill>
                <a:round/>
                <a:headEnd/>
                <a:tailEnd/>
              </a:ln>
            </p:spPr>
            <p:txBody>
              <a:bodyPr/>
              <a:lstStyle/>
              <a:p>
                <a:endParaRPr lang="en-US"/>
              </a:p>
            </p:txBody>
          </p:sp>
        </p:grpSp>
        <p:grpSp>
          <p:nvGrpSpPr>
            <p:cNvPr id="11" name="Group 123"/>
            <p:cNvGrpSpPr>
              <a:grpSpLocks/>
            </p:cNvGrpSpPr>
            <p:nvPr/>
          </p:nvGrpSpPr>
          <p:grpSpPr bwMode="auto">
            <a:xfrm>
              <a:off x="1010" y="2542"/>
              <a:ext cx="70" cy="672"/>
              <a:chOff x="1749" y="2513"/>
              <a:chExt cx="42" cy="399"/>
            </a:xfrm>
          </p:grpSpPr>
          <p:sp>
            <p:nvSpPr>
              <p:cNvPr id="31838" name="Line 124"/>
              <p:cNvSpPr>
                <a:spLocks noChangeShapeType="1"/>
              </p:cNvSpPr>
              <p:nvPr/>
            </p:nvSpPr>
            <p:spPr bwMode="auto">
              <a:xfrm>
                <a:off x="1770" y="2513"/>
                <a:ext cx="1" cy="359"/>
              </a:xfrm>
              <a:prstGeom prst="line">
                <a:avLst/>
              </a:prstGeom>
              <a:noFill/>
              <a:ln w="7938">
                <a:solidFill>
                  <a:srgbClr val="000000"/>
                </a:solidFill>
                <a:round/>
                <a:headEnd/>
                <a:tailEnd/>
              </a:ln>
            </p:spPr>
            <p:txBody>
              <a:bodyPr/>
              <a:lstStyle/>
              <a:p>
                <a:endParaRPr lang="en-US"/>
              </a:p>
            </p:txBody>
          </p:sp>
          <p:sp>
            <p:nvSpPr>
              <p:cNvPr id="31839" name="Freeform 125"/>
              <p:cNvSpPr>
                <a:spLocks/>
              </p:cNvSpPr>
              <p:nvPr/>
            </p:nvSpPr>
            <p:spPr bwMode="auto">
              <a:xfrm>
                <a:off x="1749" y="2851"/>
                <a:ext cx="42" cy="61"/>
              </a:xfrm>
              <a:custGeom>
                <a:avLst/>
                <a:gdLst>
                  <a:gd name="T0" fmla="*/ 0 w 82"/>
                  <a:gd name="T1" fmla="*/ 0 h 122"/>
                  <a:gd name="T2" fmla="*/ 3 w 82"/>
                  <a:gd name="T3" fmla="*/ 8 h 122"/>
                  <a:gd name="T4" fmla="*/ 6 w 82"/>
                  <a:gd name="T5" fmla="*/ 0 h 122"/>
                  <a:gd name="T6" fmla="*/ 3 w 82"/>
                  <a:gd name="T7" fmla="*/ 3 h 122"/>
                  <a:gd name="T8" fmla="*/ 0 w 82"/>
                  <a:gd name="T9" fmla="*/ 0 h 122"/>
                  <a:gd name="T10" fmla="*/ 0 60000 65536"/>
                  <a:gd name="T11" fmla="*/ 0 60000 65536"/>
                  <a:gd name="T12" fmla="*/ 0 60000 65536"/>
                  <a:gd name="T13" fmla="*/ 0 60000 65536"/>
                  <a:gd name="T14" fmla="*/ 0 60000 65536"/>
                  <a:gd name="T15" fmla="*/ 0 w 82"/>
                  <a:gd name="T16" fmla="*/ 0 h 122"/>
                  <a:gd name="T17" fmla="*/ 82 w 82"/>
                  <a:gd name="T18" fmla="*/ 122 h 122"/>
                </a:gdLst>
                <a:ahLst/>
                <a:cxnLst>
                  <a:cxn ang="T10">
                    <a:pos x="T0" y="T1"/>
                  </a:cxn>
                  <a:cxn ang="T11">
                    <a:pos x="T2" y="T3"/>
                  </a:cxn>
                  <a:cxn ang="T12">
                    <a:pos x="T4" y="T5"/>
                  </a:cxn>
                  <a:cxn ang="T13">
                    <a:pos x="T6" y="T7"/>
                  </a:cxn>
                  <a:cxn ang="T14">
                    <a:pos x="T8" y="T9"/>
                  </a:cxn>
                </a:cxnLst>
                <a:rect l="T15" t="T16" r="T17" b="T18"/>
                <a:pathLst>
                  <a:path w="82" h="122">
                    <a:moveTo>
                      <a:pt x="0" y="0"/>
                    </a:moveTo>
                    <a:lnTo>
                      <a:pt x="42" y="122"/>
                    </a:lnTo>
                    <a:lnTo>
                      <a:pt x="82" y="0"/>
                    </a:lnTo>
                    <a:lnTo>
                      <a:pt x="42" y="39"/>
                    </a:lnTo>
                    <a:lnTo>
                      <a:pt x="0" y="0"/>
                    </a:lnTo>
                    <a:close/>
                  </a:path>
                </a:pathLst>
              </a:custGeom>
              <a:noFill/>
              <a:ln w="9525">
                <a:solidFill>
                  <a:srgbClr val="000000"/>
                </a:solidFill>
                <a:round/>
                <a:headEnd/>
                <a:tailEnd/>
              </a:ln>
            </p:spPr>
            <p:txBody>
              <a:bodyPr/>
              <a:lstStyle/>
              <a:p>
                <a:endParaRPr lang="en-US"/>
              </a:p>
            </p:txBody>
          </p:sp>
        </p:grpSp>
        <p:grpSp>
          <p:nvGrpSpPr>
            <p:cNvPr id="12" name="Group 126"/>
            <p:cNvGrpSpPr>
              <a:grpSpLocks/>
            </p:cNvGrpSpPr>
            <p:nvPr/>
          </p:nvGrpSpPr>
          <p:grpSpPr bwMode="auto">
            <a:xfrm>
              <a:off x="1203" y="2542"/>
              <a:ext cx="105" cy="672"/>
              <a:chOff x="1864" y="2513"/>
              <a:chExt cx="62" cy="399"/>
            </a:xfrm>
          </p:grpSpPr>
          <p:sp>
            <p:nvSpPr>
              <p:cNvPr id="31836" name="Line 127"/>
              <p:cNvSpPr>
                <a:spLocks noChangeShapeType="1"/>
              </p:cNvSpPr>
              <p:nvPr/>
            </p:nvSpPr>
            <p:spPr bwMode="auto">
              <a:xfrm flipH="1">
                <a:off x="1882" y="2513"/>
                <a:ext cx="44" cy="359"/>
              </a:xfrm>
              <a:prstGeom prst="line">
                <a:avLst/>
              </a:prstGeom>
              <a:noFill/>
              <a:ln w="7938">
                <a:solidFill>
                  <a:srgbClr val="000000"/>
                </a:solidFill>
                <a:round/>
                <a:headEnd/>
                <a:tailEnd/>
              </a:ln>
            </p:spPr>
            <p:txBody>
              <a:bodyPr/>
              <a:lstStyle/>
              <a:p>
                <a:endParaRPr lang="en-US"/>
              </a:p>
            </p:txBody>
          </p:sp>
          <p:sp>
            <p:nvSpPr>
              <p:cNvPr id="31837" name="Freeform 128"/>
              <p:cNvSpPr>
                <a:spLocks/>
              </p:cNvSpPr>
              <p:nvPr/>
            </p:nvSpPr>
            <p:spPr bwMode="auto">
              <a:xfrm>
                <a:off x="1864" y="2849"/>
                <a:ext cx="41" cy="63"/>
              </a:xfrm>
              <a:custGeom>
                <a:avLst/>
                <a:gdLst>
                  <a:gd name="T0" fmla="*/ 0 w 81"/>
                  <a:gd name="T1" fmla="*/ 0 h 125"/>
                  <a:gd name="T2" fmla="*/ 2 w 81"/>
                  <a:gd name="T3" fmla="*/ 8 h 125"/>
                  <a:gd name="T4" fmla="*/ 6 w 81"/>
                  <a:gd name="T5" fmla="*/ 1 h 125"/>
                  <a:gd name="T6" fmla="*/ 3 w 81"/>
                  <a:gd name="T7" fmla="*/ 3 h 125"/>
                  <a:gd name="T8" fmla="*/ 0 w 81"/>
                  <a:gd name="T9" fmla="*/ 0 h 125"/>
                  <a:gd name="T10" fmla="*/ 0 60000 65536"/>
                  <a:gd name="T11" fmla="*/ 0 60000 65536"/>
                  <a:gd name="T12" fmla="*/ 0 60000 65536"/>
                  <a:gd name="T13" fmla="*/ 0 60000 65536"/>
                  <a:gd name="T14" fmla="*/ 0 60000 65536"/>
                  <a:gd name="T15" fmla="*/ 0 w 81"/>
                  <a:gd name="T16" fmla="*/ 0 h 125"/>
                  <a:gd name="T17" fmla="*/ 81 w 81"/>
                  <a:gd name="T18" fmla="*/ 125 h 125"/>
                </a:gdLst>
                <a:ahLst/>
                <a:cxnLst>
                  <a:cxn ang="T10">
                    <a:pos x="T0" y="T1"/>
                  </a:cxn>
                  <a:cxn ang="T11">
                    <a:pos x="T2" y="T3"/>
                  </a:cxn>
                  <a:cxn ang="T12">
                    <a:pos x="T4" y="T5"/>
                  </a:cxn>
                  <a:cxn ang="T13">
                    <a:pos x="T6" y="T7"/>
                  </a:cxn>
                  <a:cxn ang="T14">
                    <a:pos x="T8" y="T9"/>
                  </a:cxn>
                </a:cxnLst>
                <a:rect l="T15" t="T16" r="T17" b="T18"/>
                <a:pathLst>
                  <a:path w="81" h="125">
                    <a:moveTo>
                      <a:pt x="0" y="0"/>
                    </a:moveTo>
                    <a:lnTo>
                      <a:pt x="27" y="125"/>
                    </a:lnTo>
                    <a:lnTo>
                      <a:pt x="81" y="10"/>
                    </a:lnTo>
                    <a:lnTo>
                      <a:pt x="37" y="42"/>
                    </a:lnTo>
                    <a:lnTo>
                      <a:pt x="0" y="0"/>
                    </a:lnTo>
                    <a:close/>
                  </a:path>
                </a:pathLst>
              </a:custGeom>
              <a:noFill/>
              <a:ln w="9525">
                <a:solidFill>
                  <a:srgbClr val="000000"/>
                </a:solidFill>
                <a:round/>
                <a:headEnd/>
                <a:tailEnd/>
              </a:ln>
            </p:spPr>
            <p:txBody>
              <a:bodyPr/>
              <a:lstStyle/>
              <a:p>
                <a:endParaRPr lang="en-US"/>
              </a:p>
            </p:txBody>
          </p:sp>
        </p:grpSp>
        <p:grpSp>
          <p:nvGrpSpPr>
            <p:cNvPr id="13" name="Group 129"/>
            <p:cNvGrpSpPr>
              <a:grpSpLocks/>
            </p:cNvGrpSpPr>
            <p:nvPr/>
          </p:nvGrpSpPr>
          <p:grpSpPr bwMode="auto">
            <a:xfrm>
              <a:off x="1331" y="2542"/>
              <a:ext cx="105" cy="672"/>
              <a:chOff x="1940" y="2513"/>
              <a:chExt cx="62" cy="399"/>
            </a:xfrm>
          </p:grpSpPr>
          <p:sp>
            <p:nvSpPr>
              <p:cNvPr id="31834" name="Line 130"/>
              <p:cNvSpPr>
                <a:spLocks noChangeShapeType="1"/>
              </p:cNvSpPr>
              <p:nvPr/>
            </p:nvSpPr>
            <p:spPr bwMode="auto">
              <a:xfrm>
                <a:off x="1940" y="2513"/>
                <a:ext cx="44" cy="359"/>
              </a:xfrm>
              <a:prstGeom prst="line">
                <a:avLst/>
              </a:prstGeom>
              <a:noFill/>
              <a:ln w="7938">
                <a:solidFill>
                  <a:srgbClr val="000000"/>
                </a:solidFill>
                <a:round/>
                <a:headEnd/>
                <a:tailEnd/>
              </a:ln>
            </p:spPr>
            <p:txBody>
              <a:bodyPr/>
              <a:lstStyle/>
              <a:p>
                <a:endParaRPr lang="en-US"/>
              </a:p>
            </p:txBody>
          </p:sp>
          <p:sp>
            <p:nvSpPr>
              <p:cNvPr id="31835" name="Freeform 131"/>
              <p:cNvSpPr>
                <a:spLocks/>
              </p:cNvSpPr>
              <p:nvPr/>
            </p:nvSpPr>
            <p:spPr bwMode="auto">
              <a:xfrm>
                <a:off x="1961" y="2849"/>
                <a:ext cx="41" cy="63"/>
              </a:xfrm>
              <a:custGeom>
                <a:avLst/>
                <a:gdLst>
                  <a:gd name="T0" fmla="*/ 0 w 81"/>
                  <a:gd name="T1" fmla="*/ 1 h 125"/>
                  <a:gd name="T2" fmla="*/ 4 w 81"/>
                  <a:gd name="T3" fmla="*/ 8 h 125"/>
                  <a:gd name="T4" fmla="*/ 6 w 81"/>
                  <a:gd name="T5" fmla="*/ 0 h 125"/>
                  <a:gd name="T6" fmla="*/ 3 w 81"/>
                  <a:gd name="T7" fmla="*/ 3 h 125"/>
                  <a:gd name="T8" fmla="*/ 0 w 81"/>
                  <a:gd name="T9" fmla="*/ 1 h 125"/>
                  <a:gd name="T10" fmla="*/ 0 60000 65536"/>
                  <a:gd name="T11" fmla="*/ 0 60000 65536"/>
                  <a:gd name="T12" fmla="*/ 0 60000 65536"/>
                  <a:gd name="T13" fmla="*/ 0 60000 65536"/>
                  <a:gd name="T14" fmla="*/ 0 60000 65536"/>
                  <a:gd name="T15" fmla="*/ 0 w 81"/>
                  <a:gd name="T16" fmla="*/ 0 h 125"/>
                  <a:gd name="T17" fmla="*/ 81 w 81"/>
                  <a:gd name="T18" fmla="*/ 125 h 125"/>
                </a:gdLst>
                <a:ahLst/>
                <a:cxnLst>
                  <a:cxn ang="T10">
                    <a:pos x="T0" y="T1"/>
                  </a:cxn>
                  <a:cxn ang="T11">
                    <a:pos x="T2" y="T3"/>
                  </a:cxn>
                  <a:cxn ang="T12">
                    <a:pos x="T4" y="T5"/>
                  </a:cxn>
                  <a:cxn ang="T13">
                    <a:pos x="T6" y="T7"/>
                  </a:cxn>
                  <a:cxn ang="T14">
                    <a:pos x="T8" y="T9"/>
                  </a:cxn>
                </a:cxnLst>
                <a:rect l="T15" t="T16" r="T17" b="T18"/>
                <a:pathLst>
                  <a:path w="81" h="125">
                    <a:moveTo>
                      <a:pt x="0" y="10"/>
                    </a:moveTo>
                    <a:lnTo>
                      <a:pt x="55" y="125"/>
                    </a:lnTo>
                    <a:lnTo>
                      <a:pt x="81" y="0"/>
                    </a:lnTo>
                    <a:lnTo>
                      <a:pt x="45" y="42"/>
                    </a:lnTo>
                    <a:lnTo>
                      <a:pt x="0" y="10"/>
                    </a:lnTo>
                    <a:close/>
                  </a:path>
                </a:pathLst>
              </a:custGeom>
              <a:noFill/>
              <a:ln w="9525">
                <a:solidFill>
                  <a:srgbClr val="000000"/>
                </a:solidFill>
                <a:round/>
                <a:headEnd/>
                <a:tailEnd/>
              </a:ln>
            </p:spPr>
            <p:txBody>
              <a:bodyPr/>
              <a:lstStyle/>
              <a:p>
                <a:endParaRPr lang="en-US"/>
              </a:p>
            </p:txBody>
          </p:sp>
        </p:grpSp>
        <p:grpSp>
          <p:nvGrpSpPr>
            <p:cNvPr id="14" name="Group 132"/>
            <p:cNvGrpSpPr>
              <a:grpSpLocks/>
            </p:cNvGrpSpPr>
            <p:nvPr/>
          </p:nvGrpSpPr>
          <p:grpSpPr bwMode="auto">
            <a:xfrm>
              <a:off x="1594" y="1754"/>
              <a:ext cx="185" cy="643"/>
              <a:chOff x="2096" y="2045"/>
              <a:chExt cx="110" cy="382"/>
            </a:xfrm>
          </p:grpSpPr>
          <p:sp>
            <p:nvSpPr>
              <p:cNvPr id="31832" name="Line 133"/>
              <p:cNvSpPr>
                <a:spLocks noChangeShapeType="1"/>
              </p:cNvSpPr>
              <p:nvPr/>
            </p:nvSpPr>
            <p:spPr bwMode="auto">
              <a:xfrm>
                <a:off x="2096" y="2045"/>
                <a:ext cx="96" cy="343"/>
              </a:xfrm>
              <a:prstGeom prst="line">
                <a:avLst/>
              </a:prstGeom>
              <a:noFill/>
              <a:ln w="7938">
                <a:solidFill>
                  <a:srgbClr val="000000"/>
                </a:solidFill>
                <a:round/>
                <a:headEnd/>
                <a:tailEnd/>
              </a:ln>
            </p:spPr>
            <p:txBody>
              <a:bodyPr/>
              <a:lstStyle/>
              <a:p>
                <a:endParaRPr lang="en-US"/>
              </a:p>
            </p:txBody>
          </p:sp>
          <p:sp>
            <p:nvSpPr>
              <p:cNvPr id="31833" name="Freeform 134"/>
              <p:cNvSpPr>
                <a:spLocks/>
              </p:cNvSpPr>
              <p:nvPr/>
            </p:nvSpPr>
            <p:spPr bwMode="auto">
              <a:xfrm>
                <a:off x="2166" y="2363"/>
                <a:ext cx="40" cy="64"/>
              </a:xfrm>
              <a:custGeom>
                <a:avLst/>
                <a:gdLst>
                  <a:gd name="T0" fmla="*/ 0 w 79"/>
                  <a:gd name="T1" fmla="*/ 2 h 128"/>
                  <a:gd name="T2" fmla="*/ 5 w 79"/>
                  <a:gd name="T3" fmla="*/ 8 h 128"/>
                  <a:gd name="T4" fmla="*/ 5 w 79"/>
                  <a:gd name="T5" fmla="*/ 0 h 128"/>
                  <a:gd name="T6" fmla="*/ 4 w 79"/>
                  <a:gd name="T7" fmla="*/ 3 h 128"/>
                  <a:gd name="T8" fmla="*/ 0 w 79"/>
                  <a:gd name="T9" fmla="*/ 2 h 128"/>
                  <a:gd name="T10" fmla="*/ 0 60000 65536"/>
                  <a:gd name="T11" fmla="*/ 0 60000 65536"/>
                  <a:gd name="T12" fmla="*/ 0 60000 65536"/>
                  <a:gd name="T13" fmla="*/ 0 60000 65536"/>
                  <a:gd name="T14" fmla="*/ 0 60000 65536"/>
                  <a:gd name="T15" fmla="*/ 0 w 79"/>
                  <a:gd name="T16" fmla="*/ 0 h 128"/>
                  <a:gd name="T17" fmla="*/ 79 w 79"/>
                  <a:gd name="T18" fmla="*/ 128 h 128"/>
                </a:gdLst>
                <a:ahLst/>
                <a:cxnLst>
                  <a:cxn ang="T10">
                    <a:pos x="T0" y="T1"/>
                  </a:cxn>
                  <a:cxn ang="T11">
                    <a:pos x="T2" y="T3"/>
                  </a:cxn>
                  <a:cxn ang="T12">
                    <a:pos x="T4" y="T5"/>
                  </a:cxn>
                  <a:cxn ang="T13">
                    <a:pos x="T6" y="T7"/>
                  </a:cxn>
                  <a:cxn ang="T14">
                    <a:pos x="T8" y="T9"/>
                  </a:cxn>
                </a:cxnLst>
                <a:rect l="T15" t="T16" r="T17" b="T18"/>
                <a:pathLst>
                  <a:path w="79" h="128">
                    <a:moveTo>
                      <a:pt x="0" y="22"/>
                    </a:moveTo>
                    <a:lnTo>
                      <a:pt x="72" y="128"/>
                    </a:lnTo>
                    <a:lnTo>
                      <a:pt x="79" y="0"/>
                    </a:lnTo>
                    <a:lnTo>
                      <a:pt x="50" y="46"/>
                    </a:lnTo>
                    <a:lnTo>
                      <a:pt x="0" y="22"/>
                    </a:lnTo>
                    <a:close/>
                  </a:path>
                </a:pathLst>
              </a:custGeom>
              <a:noFill/>
              <a:ln w="9525">
                <a:solidFill>
                  <a:srgbClr val="000000"/>
                </a:solidFill>
                <a:round/>
                <a:headEnd/>
                <a:tailEnd/>
              </a:ln>
            </p:spPr>
            <p:txBody>
              <a:bodyPr/>
              <a:lstStyle/>
              <a:p>
                <a:endParaRPr lang="en-US"/>
              </a:p>
            </p:txBody>
          </p:sp>
        </p:grpSp>
        <p:grpSp>
          <p:nvGrpSpPr>
            <p:cNvPr id="15" name="Group 135"/>
            <p:cNvGrpSpPr>
              <a:grpSpLocks/>
            </p:cNvGrpSpPr>
            <p:nvPr/>
          </p:nvGrpSpPr>
          <p:grpSpPr bwMode="auto">
            <a:xfrm>
              <a:off x="1021" y="1779"/>
              <a:ext cx="69" cy="637"/>
              <a:chOff x="1756" y="2060"/>
              <a:chExt cx="41" cy="378"/>
            </a:xfrm>
          </p:grpSpPr>
          <p:sp>
            <p:nvSpPr>
              <p:cNvPr id="31830" name="Line 136"/>
              <p:cNvSpPr>
                <a:spLocks noChangeShapeType="1"/>
              </p:cNvSpPr>
              <p:nvPr/>
            </p:nvSpPr>
            <p:spPr bwMode="auto">
              <a:xfrm flipH="1">
                <a:off x="1777" y="2060"/>
                <a:ext cx="2" cy="337"/>
              </a:xfrm>
              <a:prstGeom prst="line">
                <a:avLst/>
              </a:prstGeom>
              <a:noFill/>
              <a:ln w="7938">
                <a:solidFill>
                  <a:srgbClr val="000000"/>
                </a:solidFill>
                <a:round/>
                <a:headEnd/>
                <a:tailEnd/>
              </a:ln>
            </p:spPr>
            <p:txBody>
              <a:bodyPr/>
              <a:lstStyle/>
              <a:p>
                <a:endParaRPr lang="en-US"/>
              </a:p>
            </p:txBody>
          </p:sp>
          <p:sp>
            <p:nvSpPr>
              <p:cNvPr id="31831" name="Freeform 137"/>
              <p:cNvSpPr>
                <a:spLocks/>
              </p:cNvSpPr>
              <p:nvPr/>
            </p:nvSpPr>
            <p:spPr bwMode="auto">
              <a:xfrm>
                <a:off x="1756" y="2377"/>
                <a:ext cx="41" cy="61"/>
              </a:xfrm>
              <a:custGeom>
                <a:avLst/>
                <a:gdLst>
                  <a:gd name="T0" fmla="*/ 0 w 83"/>
                  <a:gd name="T1" fmla="*/ 0 h 122"/>
                  <a:gd name="T2" fmla="*/ 2 w 83"/>
                  <a:gd name="T3" fmla="*/ 8 h 122"/>
                  <a:gd name="T4" fmla="*/ 5 w 83"/>
                  <a:gd name="T5" fmla="*/ 0 h 122"/>
                  <a:gd name="T6" fmla="*/ 2 w 83"/>
                  <a:gd name="T7" fmla="*/ 3 h 122"/>
                  <a:gd name="T8" fmla="*/ 0 w 83"/>
                  <a:gd name="T9" fmla="*/ 0 h 122"/>
                  <a:gd name="T10" fmla="*/ 0 60000 65536"/>
                  <a:gd name="T11" fmla="*/ 0 60000 65536"/>
                  <a:gd name="T12" fmla="*/ 0 60000 65536"/>
                  <a:gd name="T13" fmla="*/ 0 60000 65536"/>
                  <a:gd name="T14" fmla="*/ 0 60000 65536"/>
                  <a:gd name="T15" fmla="*/ 0 w 83"/>
                  <a:gd name="T16" fmla="*/ 0 h 122"/>
                  <a:gd name="T17" fmla="*/ 83 w 83"/>
                  <a:gd name="T18" fmla="*/ 122 h 122"/>
                </a:gdLst>
                <a:ahLst/>
                <a:cxnLst>
                  <a:cxn ang="T10">
                    <a:pos x="T0" y="T1"/>
                  </a:cxn>
                  <a:cxn ang="T11">
                    <a:pos x="T2" y="T3"/>
                  </a:cxn>
                  <a:cxn ang="T12">
                    <a:pos x="T4" y="T5"/>
                  </a:cxn>
                  <a:cxn ang="T13">
                    <a:pos x="T6" y="T7"/>
                  </a:cxn>
                  <a:cxn ang="T14">
                    <a:pos x="T8" y="T9"/>
                  </a:cxn>
                </a:cxnLst>
                <a:rect l="T15" t="T16" r="T17" b="T18"/>
                <a:pathLst>
                  <a:path w="83" h="122">
                    <a:moveTo>
                      <a:pt x="0" y="0"/>
                    </a:moveTo>
                    <a:lnTo>
                      <a:pt x="42" y="122"/>
                    </a:lnTo>
                    <a:lnTo>
                      <a:pt x="83" y="0"/>
                    </a:lnTo>
                    <a:lnTo>
                      <a:pt x="42" y="38"/>
                    </a:lnTo>
                    <a:lnTo>
                      <a:pt x="0" y="0"/>
                    </a:lnTo>
                    <a:close/>
                  </a:path>
                </a:pathLst>
              </a:custGeom>
              <a:noFill/>
              <a:ln w="9525">
                <a:solidFill>
                  <a:srgbClr val="000000"/>
                </a:solidFill>
                <a:round/>
                <a:headEnd/>
                <a:tailEnd/>
              </a:ln>
            </p:spPr>
            <p:txBody>
              <a:bodyPr/>
              <a:lstStyle/>
              <a:p>
                <a:endParaRPr lang="en-US"/>
              </a:p>
            </p:txBody>
          </p:sp>
        </p:grpSp>
        <p:grpSp>
          <p:nvGrpSpPr>
            <p:cNvPr id="16" name="Group 138"/>
            <p:cNvGrpSpPr>
              <a:grpSpLocks/>
            </p:cNvGrpSpPr>
            <p:nvPr/>
          </p:nvGrpSpPr>
          <p:grpSpPr bwMode="auto">
            <a:xfrm>
              <a:off x="673" y="1476"/>
              <a:ext cx="70" cy="141"/>
              <a:chOff x="1549" y="1880"/>
              <a:chExt cx="42" cy="84"/>
            </a:xfrm>
          </p:grpSpPr>
          <p:sp>
            <p:nvSpPr>
              <p:cNvPr id="31828" name="Line 139"/>
              <p:cNvSpPr>
                <a:spLocks noChangeShapeType="1"/>
              </p:cNvSpPr>
              <p:nvPr/>
            </p:nvSpPr>
            <p:spPr bwMode="auto">
              <a:xfrm>
                <a:off x="1570" y="1880"/>
                <a:ext cx="1" cy="43"/>
              </a:xfrm>
              <a:prstGeom prst="line">
                <a:avLst/>
              </a:prstGeom>
              <a:noFill/>
              <a:ln w="7938">
                <a:solidFill>
                  <a:srgbClr val="000000"/>
                </a:solidFill>
                <a:round/>
                <a:headEnd/>
                <a:tailEnd/>
              </a:ln>
            </p:spPr>
            <p:txBody>
              <a:bodyPr/>
              <a:lstStyle/>
              <a:p>
                <a:endParaRPr lang="en-US"/>
              </a:p>
            </p:txBody>
          </p:sp>
          <p:sp>
            <p:nvSpPr>
              <p:cNvPr id="31829" name="Freeform 140"/>
              <p:cNvSpPr>
                <a:spLocks/>
              </p:cNvSpPr>
              <p:nvPr/>
            </p:nvSpPr>
            <p:spPr bwMode="auto">
              <a:xfrm>
                <a:off x="1549" y="1902"/>
                <a:ext cx="42" cy="62"/>
              </a:xfrm>
              <a:custGeom>
                <a:avLst/>
                <a:gdLst>
                  <a:gd name="T0" fmla="*/ 0 w 82"/>
                  <a:gd name="T1" fmla="*/ 1 h 124"/>
                  <a:gd name="T2" fmla="*/ 3 w 82"/>
                  <a:gd name="T3" fmla="*/ 8 h 124"/>
                  <a:gd name="T4" fmla="*/ 6 w 82"/>
                  <a:gd name="T5" fmla="*/ 0 h 124"/>
                  <a:gd name="T6" fmla="*/ 3 w 82"/>
                  <a:gd name="T7" fmla="*/ 3 h 124"/>
                  <a:gd name="T8" fmla="*/ 0 w 82"/>
                  <a:gd name="T9" fmla="*/ 1 h 124"/>
                  <a:gd name="T10" fmla="*/ 0 60000 65536"/>
                  <a:gd name="T11" fmla="*/ 0 60000 65536"/>
                  <a:gd name="T12" fmla="*/ 0 60000 65536"/>
                  <a:gd name="T13" fmla="*/ 0 60000 65536"/>
                  <a:gd name="T14" fmla="*/ 0 60000 65536"/>
                  <a:gd name="T15" fmla="*/ 0 w 82"/>
                  <a:gd name="T16" fmla="*/ 0 h 124"/>
                  <a:gd name="T17" fmla="*/ 82 w 82"/>
                  <a:gd name="T18" fmla="*/ 124 h 124"/>
                </a:gdLst>
                <a:ahLst/>
                <a:cxnLst>
                  <a:cxn ang="T10">
                    <a:pos x="T0" y="T1"/>
                  </a:cxn>
                  <a:cxn ang="T11">
                    <a:pos x="T2" y="T3"/>
                  </a:cxn>
                  <a:cxn ang="T12">
                    <a:pos x="T4" y="T5"/>
                  </a:cxn>
                  <a:cxn ang="T13">
                    <a:pos x="T6" y="T7"/>
                  </a:cxn>
                  <a:cxn ang="T14">
                    <a:pos x="T8" y="T9"/>
                  </a:cxn>
                </a:cxnLst>
                <a:rect l="T15" t="T16" r="T17" b="T18"/>
                <a:pathLst>
                  <a:path w="82" h="124">
                    <a:moveTo>
                      <a:pt x="0" y="3"/>
                    </a:moveTo>
                    <a:lnTo>
                      <a:pt x="45" y="124"/>
                    </a:lnTo>
                    <a:lnTo>
                      <a:pt x="82" y="0"/>
                    </a:lnTo>
                    <a:lnTo>
                      <a:pt x="43" y="40"/>
                    </a:lnTo>
                    <a:lnTo>
                      <a:pt x="0" y="3"/>
                    </a:lnTo>
                    <a:close/>
                  </a:path>
                </a:pathLst>
              </a:custGeom>
              <a:noFill/>
              <a:ln w="9525">
                <a:solidFill>
                  <a:srgbClr val="000000"/>
                </a:solidFill>
                <a:round/>
                <a:headEnd/>
                <a:tailEnd/>
              </a:ln>
            </p:spPr>
            <p:txBody>
              <a:bodyPr/>
              <a:lstStyle/>
              <a:p>
                <a:endParaRPr lang="en-US"/>
              </a:p>
            </p:txBody>
          </p:sp>
        </p:grpSp>
        <p:sp>
          <p:nvSpPr>
            <p:cNvPr id="31783" name="Rectangle 141"/>
            <p:cNvSpPr>
              <a:spLocks noChangeArrowheads="1"/>
            </p:cNvSpPr>
            <p:nvPr/>
          </p:nvSpPr>
          <p:spPr bwMode="auto">
            <a:xfrm>
              <a:off x="624" y="3218"/>
              <a:ext cx="87" cy="103"/>
            </a:xfrm>
            <a:prstGeom prst="rect">
              <a:avLst/>
            </a:prstGeom>
            <a:noFill/>
            <a:ln w="7938">
              <a:solidFill>
                <a:srgbClr val="000000"/>
              </a:solidFill>
              <a:miter lim="800000"/>
              <a:headEnd/>
              <a:tailEnd/>
            </a:ln>
          </p:spPr>
          <p:txBody>
            <a:bodyPr/>
            <a:lstStyle/>
            <a:p>
              <a:endParaRPr lang="nl-NL"/>
            </a:p>
          </p:txBody>
        </p:sp>
        <p:sp>
          <p:nvSpPr>
            <p:cNvPr id="31784" name="Rectangle 142"/>
            <p:cNvSpPr>
              <a:spLocks noChangeArrowheads="1"/>
            </p:cNvSpPr>
            <p:nvPr/>
          </p:nvSpPr>
          <p:spPr bwMode="auto">
            <a:xfrm>
              <a:off x="812" y="3218"/>
              <a:ext cx="88" cy="103"/>
            </a:xfrm>
            <a:prstGeom prst="rect">
              <a:avLst/>
            </a:prstGeom>
            <a:noFill/>
            <a:ln w="7938">
              <a:solidFill>
                <a:srgbClr val="000000"/>
              </a:solidFill>
              <a:miter lim="800000"/>
              <a:headEnd/>
              <a:tailEnd/>
            </a:ln>
          </p:spPr>
          <p:txBody>
            <a:bodyPr/>
            <a:lstStyle/>
            <a:p>
              <a:endParaRPr lang="nl-NL"/>
            </a:p>
          </p:txBody>
        </p:sp>
        <p:sp>
          <p:nvSpPr>
            <p:cNvPr id="31785" name="Rectangle 143"/>
            <p:cNvSpPr>
              <a:spLocks noChangeArrowheads="1"/>
            </p:cNvSpPr>
            <p:nvPr/>
          </p:nvSpPr>
          <p:spPr bwMode="auto">
            <a:xfrm>
              <a:off x="1001" y="3218"/>
              <a:ext cx="88" cy="103"/>
            </a:xfrm>
            <a:prstGeom prst="rect">
              <a:avLst/>
            </a:prstGeom>
            <a:noFill/>
            <a:ln w="7938">
              <a:solidFill>
                <a:srgbClr val="000000"/>
              </a:solidFill>
              <a:miter lim="800000"/>
              <a:headEnd/>
              <a:tailEnd/>
            </a:ln>
          </p:spPr>
          <p:txBody>
            <a:bodyPr/>
            <a:lstStyle/>
            <a:p>
              <a:endParaRPr lang="nl-NL"/>
            </a:p>
          </p:txBody>
        </p:sp>
        <p:sp>
          <p:nvSpPr>
            <p:cNvPr id="31786" name="Rectangle 144"/>
            <p:cNvSpPr>
              <a:spLocks noChangeArrowheads="1"/>
            </p:cNvSpPr>
            <p:nvPr/>
          </p:nvSpPr>
          <p:spPr bwMode="auto">
            <a:xfrm>
              <a:off x="1183" y="3218"/>
              <a:ext cx="88" cy="103"/>
            </a:xfrm>
            <a:prstGeom prst="rect">
              <a:avLst/>
            </a:prstGeom>
            <a:noFill/>
            <a:ln w="7938">
              <a:solidFill>
                <a:srgbClr val="000000"/>
              </a:solidFill>
              <a:miter lim="800000"/>
              <a:headEnd/>
              <a:tailEnd/>
            </a:ln>
          </p:spPr>
          <p:txBody>
            <a:bodyPr/>
            <a:lstStyle/>
            <a:p>
              <a:endParaRPr lang="nl-NL"/>
            </a:p>
          </p:txBody>
        </p:sp>
        <p:sp>
          <p:nvSpPr>
            <p:cNvPr id="31787" name="Rectangle 145"/>
            <p:cNvSpPr>
              <a:spLocks noChangeArrowheads="1"/>
            </p:cNvSpPr>
            <p:nvPr/>
          </p:nvSpPr>
          <p:spPr bwMode="auto">
            <a:xfrm>
              <a:off x="1372" y="3218"/>
              <a:ext cx="87" cy="103"/>
            </a:xfrm>
            <a:prstGeom prst="rect">
              <a:avLst/>
            </a:prstGeom>
            <a:noFill/>
            <a:ln w="7938">
              <a:solidFill>
                <a:srgbClr val="000000"/>
              </a:solidFill>
              <a:miter lim="800000"/>
              <a:headEnd/>
              <a:tailEnd/>
            </a:ln>
          </p:spPr>
          <p:txBody>
            <a:bodyPr/>
            <a:lstStyle/>
            <a:p>
              <a:endParaRPr lang="nl-NL"/>
            </a:p>
          </p:txBody>
        </p:sp>
        <p:sp>
          <p:nvSpPr>
            <p:cNvPr id="31788" name="Rectangle 146"/>
            <p:cNvSpPr>
              <a:spLocks noChangeArrowheads="1"/>
            </p:cNvSpPr>
            <p:nvPr/>
          </p:nvSpPr>
          <p:spPr bwMode="auto">
            <a:xfrm>
              <a:off x="1555" y="3218"/>
              <a:ext cx="88" cy="103"/>
            </a:xfrm>
            <a:prstGeom prst="rect">
              <a:avLst/>
            </a:prstGeom>
            <a:noFill/>
            <a:ln w="7938">
              <a:solidFill>
                <a:srgbClr val="000000"/>
              </a:solidFill>
              <a:miter lim="800000"/>
              <a:headEnd/>
              <a:tailEnd/>
            </a:ln>
          </p:spPr>
          <p:txBody>
            <a:bodyPr/>
            <a:lstStyle/>
            <a:p>
              <a:endParaRPr lang="nl-NL"/>
            </a:p>
          </p:txBody>
        </p:sp>
        <p:sp>
          <p:nvSpPr>
            <p:cNvPr id="31789" name="Rectangle 147"/>
            <p:cNvSpPr>
              <a:spLocks noChangeArrowheads="1"/>
            </p:cNvSpPr>
            <p:nvPr/>
          </p:nvSpPr>
          <p:spPr bwMode="auto">
            <a:xfrm>
              <a:off x="1744" y="3218"/>
              <a:ext cx="88" cy="103"/>
            </a:xfrm>
            <a:prstGeom prst="rect">
              <a:avLst/>
            </a:prstGeom>
            <a:noFill/>
            <a:ln w="7938">
              <a:solidFill>
                <a:srgbClr val="000000"/>
              </a:solidFill>
              <a:miter lim="800000"/>
              <a:headEnd/>
              <a:tailEnd/>
            </a:ln>
          </p:spPr>
          <p:txBody>
            <a:bodyPr/>
            <a:lstStyle/>
            <a:p>
              <a:endParaRPr lang="nl-NL"/>
            </a:p>
          </p:txBody>
        </p:sp>
        <p:sp>
          <p:nvSpPr>
            <p:cNvPr id="31790" name="Rectangle 148"/>
            <p:cNvSpPr>
              <a:spLocks noChangeArrowheads="1"/>
            </p:cNvSpPr>
            <p:nvPr/>
          </p:nvSpPr>
          <p:spPr bwMode="auto">
            <a:xfrm>
              <a:off x="1934" y="3218"/>
              <a:ext cx="86" cy="103"/>
            </a:xfrm>
            <a:prstGeom prst="rect">
              <a:avLst/>
            </a:prstGeom>
            <a:noFill/>
            <a:ln w="7938">
              <a:solidFill>
                <a:srgbClr val="000000"/>
              </a:solidFill>
              <a:miter lim="800000"/>
              <a:headEnd/>
              <a:tailEnd/>
            </a:ln>
          </p:spPr>
          <p:txBody>
            <a:bodyPr/>
            <a:lstStyle/>
            <a:p>
              <a:endParaRPr lang="nl-NL"/>
            </a:p>
          </p:txBody>
        </p:sp>
        <p:sp>
          <p:nvSpPr>
            <p:cNvPr id="31791" name="Rectangle 149"/>
            <p:cNvSpPr>
              <a:spLocks noChangeArrowheads="1"/>
            </p:cNvSpPr>
            <p:nvPr/>
          </p:nvSpPr>
          <p:spPr bwMode="auto">
            <a:xfrm>
              <a:off x="812" y="2818"/>
              <a:ext cx="88" cy="103"/>
            </a:xfrm>
            <a:prstGeom prst="rect">
              <a:avLst/>
            </a:prstGeom>
            <a:noFill/>
            <a:ln w="7938">
              <a:solidFill>
                <a:srgbClr val="000000"/>
              </a:solidFill>
              <a:miter lim="800000"/>
              <a:headEnd/>
              <a:tailEnd/>
            </a:ln>
          </p:spPr>
          <p:txBody>
            <a:bodyPr/>
            <a:lstStyle/>
            <a:p>
              <a:endParaRPr lang="nl-NL"/>
            </a:p>
          </p:txBody>
        </p:sp>
        <p:sp>
          <p:nvSpPr>
            <p:cNvPr id="31792" name="Rectangle 150"/>
            <p:cNvSpPr>
              <a:spLocks noChangeArrowheads="1"/>
            </p:cNvSpPr>
            <p:nvPr/>
          </p:nvSpPr>
          <p:spPr bwMode="auto">
            <a:xfrm>
              <a:off x="1001" y="2436"/>
              <a:ext cx="88" cy="103"/>
            </a:xfrm>
            <a:prstGeom prst="rect">
              <a:avLst/>
            </a:prstGeom>
            <a:noFill/>
            <a:ln w="7938">
              <a:solidFill>
                <a:srgbClr val="000000"/>
              </a:solidFill>
              <a:miter lim="800000"/>
              <a:headEnd/>
              <a:tailEnd/>
            </a:ln>
          </p:spPr>
          <p:txBody>
            <a:bodyPr/>
            <a:lstStyle/>
            <a:p>
              <a:endParaRPr lang="nl-NL"/>
            </a:p>
          </p:txBody>
        </p:sp>
        <p:sp>
          <p:nvSpPr>
            <p:cNvPr id="31793" name="Rectangle 151"/>
            <p:cNvSpPr>
              <a:spLocks noChangeArrowheads="1"/>
            </p:cNvSpPr>
            <p:nvPr/>
          </p:nvSpPr>
          <p:spPr bwMode="auto">
            <a:xfrm>
              <a:off x="1744" y="2436"/>
              <a:ext cx="88" cy="103"/>
            </a:xfrm>
            <a:prstGeom prst="rect">
              <a:avLst/>
            </a:prstGeom>
            <a:noFill/>
            <a:ln w="7938">
              <a:solidFill>
                <a:srgbClr val="000000"/>
              </a:solidFill>
              <a:miter lim="800000"/>
              <a:headEnd/>
              <a:tailEnd/>
            </a:ln>
          </p:spPr>
          <p:txBody>
            <a:bodyPr/>
            <a:lstStyle/>
            <a:p>
              <a:endParaRPr lang="nl-NL"/>
            </a:p>
          </p:txBody>
        </p:sp>
        <p:sp>
          <p:nvSpPr>
            <p:cNvPr id="31794" name="Rectangle 152"/>
            <p:cNvSpPr>
              <a:spLocks noChangeArrowheads="1"/>
            </p:cNvSpPr>
            <p:nvPr/>
          </p:nvSpPr>
          <p:spPr bwMode="auto">
            <a:xfrm>
              <a:off x="1840" y="2818"/>
              <a:ext cx="86" cy="103"/>
            </a:xfrm>
            <a:prstGeom prst="rect">
              <a:avLst/>
            </a:prstGeom>
            <a:noFill/>
            <a:ln w="7938">
              <a:solidFill>
                <a:srgbClr val="000000"/>
              </a:solidFill>
              <a:miter lim="800000"/>
              <a:headEnd/>
              <a:tailEnd/>
            </a:ln>
          </p:spPr>
          <p:txBody>
            <a:bodyPr/>
            <a:lstStyle/>
            <a:p>
              <a:endParaRPr lang="nl-NL"/>
            </a:p>
          </p:txBody>
        </p:sp>
        <p:sp>
          <p:nvSpPr>
            <p:cNvPr id="31795" name="Rectangle 153"/>
            <p:cNvSpPr>
              <a:spLocks noChangeArrowheads="1"/>
            </p:cNvSpPr>
            <p:nvPr/>
          </p:nvSpPr>
          <p:spPr bwMode="auto">
            <a:xfrm>
              <a:off x="1650" y="2818"/>
              <a:ext cx="87" cy="103"/>
            </a:xfrm>
            <a:prstGeom prst="rect">
              <a:avLst/>
            </a:prstGeom>
            <a:noFill/>
            <a:ln w="7938">
              <a:solidFill>
                <a:srgbClr val="000000"/>
              </a:solidFill>
              <a:miter lim="800000"/>
              <a:headEnd/>
              <a:tailEnd/>
            </a:ln>
          </p:spPr>
          <p:txBody>
            <a:bodyPr/>
            <a:lstStyle/>
            <a:p>
              <a:endParaRPr lang="nl-NL"/>
            </a:p>
          </p:txBody>
        </p:sp>
        <p:sp>
          <p:nvSpPr>
            <p:cNvPr id="31796" name="Rectangle 154"/>
            <p:cNvSpPr>
              <a:spLocks noChangeArrowheads="1"/>
            </p:cNvSpPr>
            <p:nvPr/>
          </p:nvSpPr>
          <p:spPr bwMode="auto">
            <a:xfrm>
              <a:off x="1277" y="2436"/>
              <a:ext cx="88" cy="103"/>
            </a:xfrm>
            <a:prstGeom prst="rect">
              <a:avLst/>
            </a:prstGeom>
            <a:noFill/>
            <a:ln w="7938">
              <a:solidFill>
                <a:srgbClr val="000000"/>
              </a:solidFill>
              <a:miter lim="800000"/>
              <a:headEnd/>
              <a:tailEnd/>
            </a:ln>
          </p:spPr>
          <p:txBody>
            <a:bodyPr/>
            <a:lstStyle/>
            <a:p>
              <a:endParaRPr lang="nl-NL"/>
            </a:p>
          </p:txBody>
        </p:sp>
        <p:sp>
          <p:nvSpPr>
            <p:cNvPr id="31797" name="Rectangle 155"/>
            <p:cNvSpPr>
              <a:spLocks noChangeArrowheads="1"/>
            </p:cNvSpPr>
            <p:nvPr/>
          </p:nvSpPr>
          <p:spPr bwMode="auto">
            <a:xfrm>
              <a:off x="1006" y="1649"/>
              <a:ext cx="88" cy="103"/>
            </a:xfrm>
            <a:prstGeom prst="rect">
              <a:avLst/>
            </a:prstGeom>
            <a:noFill/>
            <a:ln w="7938">
              <a:solidFill>
                <a:srgbClr val="000000"/>
              </a:solidFill>
              <a:miter lim="800000"/>
              <a:headEnd/>
              <a:tailEnd/>
            </a:ln>
          </p:spPr>
          <p:txBody>
            <a:bodyPr/>
            <a:lstStyle/>
            <a:p>
              <a:endParaRPr lang="nl-NL"/>
            </a:p>
          </p:txBody>
        </p:sp>
        <p:sp>
          <p:nvSpPr>
            <p:cNvPr id="31798" name="Rectangle 156"/>
            <p:cNvSpPr>
              <a:spLocks noChangeArrowheads="1"/>
            </p:cNvSpPr>
            <p:nvPr/>
          </p:nvSpPr>
          <p:spPr bwMode="auto">
            <a:xfrm>
              <a:off x="1555" y="1649"/>
              <a:ext cx="90" cy="103"/>
            </a:xfrm>
            <a:prstGeom prst="rect">
              <a:avLst/>
            </a:prstGeom>
            <a:noFill/>
            <a:ln w="7938">
              <a:solidFill>
                <a:srgbClr val="000000"/>
              </a:solidFill>
              <a:miter lim="800000"/>
              <a:headEnd/>
              <a:tailEnd/>
            </a:ln>
          </p:spPr>
          <p:txBody>
            <a:bodyPr/>
            <a:lstStyle/>
            <a:p>
              <a:endParaRPr lang="nl-NL"/>
            </a:p>
          </p:txBody>
        </p:sp>
        <p:grpSp>
          <p:nvGrpSpPr>
            <p:cNvPr id="17" name="Group 157"/>
            <p:cNvGrpSpPr>
              <a:grpSpLocks/>
            </p:cNvGrpSpPr>
            <p:nvPr/>
          </p:nvGrpSpPr>
          <p:grpSpPr bwMode="auto">
            <a:xfrm>
              <a:off x="821" y="2941"/>
              <a:ext cx="71" cy="253"/>
              <a:chOff x="1637" y="2750"/>
              <a:chExt cx="42" cy="150"/>
            </a:xfrm>
          </p:grpSpPr>
          <p:sp>
            <p:nvSpPr>
              <p:cNvPr id="31826" name="Line 158"/>
              <p:cNvSpPr>
                <a:spLocks noChangeShapeType="1"/>
              </p:cNvSpPr>
              <p:nvPr/>
            </p:nvSpPr>
            <p:spPr bwMode="auto">
              <a:xfrm flipH="1">
                <a:off x="1657" y="2750"/>
                <a:ext cx="8" cy="109"/>
              </a:xfrm>
              <a:prstGeom prst="line">
                <a:avLst/>
              </a:prstGeom>
              <a:noFill/>
              <a:ln w="7938">
                <a:solidFill>
                  <a:srgbClr val="000000"/>
                </a:solidFill>
                <a:round/>
                <a:headEnd/>
                <a:tailEnd/>
              </a:ln>
            </p:spPr>
            <p:txBody>
              <a:bodyPr/>
              <a:lstStyle/>
              <a:p>
                <a:endParaRPr lang="en-US"/>
              </a:p>
            </p:txBody>
          </p:sp>
          <p:sp>
            <p:nvSpPr>
              <p:cNvPr id="31827" name="Freeform 159"/>
              <p:cNvSpPr>
                <a:spLocks/>
              </p:cNvSpPr>
              <p:nvPr/>
            </p:nvSpPr>
            <p:spPr bwMode="auto">
              <a:xfrm>
                <a:off x="1637" y="2838"/>
                <a:ext cx="42" cy="62"/>
              </a:xfrm>
              <a:custGeom>
                <a:avLst/>
                <a:gdLst>
                  <a:gd name="T0" fmla="*/ 0 w 82"/>
                  <a:gd name="T1" fmla="*/ 0 h 125"/>
                  <a:gd name="T2" fmla="*/ 3 w 82"/>
                  <a:gd name="T3" fmla="*/ 7 h 125"/>
                  <a:gd name="T4" fmla="*/ 6 w 82"/>
                  <a:gd name="T5" fmla="*/ 0 h 125"/>
                  <a:gd name="T6" fmla="*/ 3 w 82"/>
                  <a:gd name="T7" fmla="*/ 2 h 125"/>
                  <a:gd name="T8" fmla="*/ 0 w 82"/>
                  <a:gd name="T9" fmla="*/ 0 h 125"/>
                  <a:gd name="T10" fmla="*/ 0 60000 65536"/>
                  <a:gd name="T11" fmla="*/ 0 60000 65536"/>
                  <a:gd name="T12" fmla="*/ 0 60000 65536"/>
                  <a:gd name="T13" fmla="*/ 0 60000 65536"/>
                  <a:gd name="T14" fmla="*/ 0 60000 65536"/>
                  <a:gd name="T15" fmla="*/ 0 w 82"/>
                  <a:gd name="T16" fmla="*/ 0 h 125"/>
                  <a:gd name="T17" fmla="*/ 82 w 82"/>
                  <a:gd name="T18" fmla="*/ 125 h 125"/>
                </a:gdLst>
                <a:ahLst/>
                <a:cxnLst>
                  <a:cxn ang="T10">
                    <a:pos x="T0" y="T1"/>
                  </a:cxn>
                  <a:cxn ang="T11">
                    <a:pos x="T2" y="T3"/>
                  </a:cxn>
                  <a:cxn ang="T12">
                    <a:pos x="T4" y="T5"/>
                  </a:cxn>
                  <a:cxn ang="T13">
                    <a:pos x="T6" y="T7"/>
                  </a:cxn>
                  <a:cxn ang="T14">
                    <a:pos x="T8" y="T9"/>
                  </a:cxn>
                </a:cxnLst>
                <a:rect l="T15" t="T16" r="T17" b="T18"/>
                <a:pathLst>
                  <a:path w="82" h="125">
                    <a:moveTo>
                      <a:pt x="0" y="0"/>
                    </a:moveTo>
                    <a:lnTo>
                      <a:pt x="33" y="125"/>
                    </a:lnTo>
                    <a:lnTo>
                      <a:pt x="82" y="6"/>
                    </a:lnTo>
                    <a:lnTo>
                      <a:pt x="39" y="41"/>
                    </a:lnTo>
                    <a:lnTo>
                      <a:pt x="0" y="0"/>
                    </a:lnTo>
                    <a:close/>
                  </a:path>
                </a:pathLst>
              </a:custGeom>
              <a:noFill/>
              <a:ln w="9525">
                <a:solidFill>
                  <a:srgbClr val="000000"/>
                </a:solidFill>
                <a:round/>
                <a:headEnd/>
                <a:tailEnd/>
              </a:ln>
            </p:spPr>
            <p:txBody>
              <a:bodyPr/>
              <a:lstStyle/>
              <a:p>
                <a:endParaRPr lang="en-US"/>
              </a:p>
            </p:txBody>
          </p:sp>
        </p:grpSp>
        <p:sp>
          <p:nvSpPr>
            <p:cNvPr id="31800" name="Rectangle 160"/>
            <p:cNvSpPr>
              <a:spLocks noChangeArrowheads="1"/>
            </p:cNvSpPr>
            <p:nvPr/>
          </p:nvSpPr>
          <p:spPr bwMode="auto">
            <a:xfrm>
              <a:off x="669" y="1649"/>
              <a:ext cx="88" cy="103"/>
            </a:xfrm>
            <a:prstGeom prst="rect">
              <a:avLst/>
            </a:prstGeom>
            <a:noFill/>
            <a:ln w="7938">
              <a:solidFill>
                <a:srgbClr val="000000"/>
              </a:solidFill>
              <a:miter lim="800000"/>
              <a:headEnd/>
              <a:tailEnd/>
            </a:ln>
          </p:spPr>
          <p:txBody>
            <a:bodyPr/>
            <a:lstStyle/>
            <a:p>
              <a:endParaRPr lang="nl-NL"/>
            </a:p>
          </p:txBody>
        </p:sp>
        <p:sp>
          <p:nvSpPr>
            <p:cNvPr id="31801" name="Rectangle 161"/>
            <p:cNvSpPr>
              <a:spLocks noChangeArrowheads="1"/>
            </p:cNvSpPr>
            <p:nvPr/>
          </p:nvSpPr>
          <p:spPr bwMode="auto">
            <a:xfrm>
              <a:off x="1880" y="1649"/>
              <a:ext cx="88" cy="103"/>
            </a:xfrm>
            <a:prstGeom prst="rect">
              <a:avLst/>
            </a:prstGeom>
            <a:noFill/>
            <a:ln w="7938">
              <a:solidFill>
                <a:srgbClr val="000000"/>
              </a:solidFill>
              <a:miter lim="800000"/>
              <a:headEnd/>
              <a:tailEnd/>
            </a:ln>
          </p:spPr>
          <p:txBody>
            <a:bodyPr/>
            <a:lstStyle/>
            <a:p>
              <a:endParaRPr lang="nl-NL"/>
            </a:p>
          </p:txBody>
        </p:sp>
        <p:sp>
          <p:nvSpPr>
            <p:cNvPr id="31802" name="Rectangle 162"/>
            <p:cNvSpPr>
              <a:spLocks noChangeArrowheads="1"/>
            </p:cNvSpPr>
            <p:nvPr/>
          </p:nvSpPr>
          <p:spPr bwMode="auto">
            <a:xfrm>
              <a:off x="1267" y="1649"/>
              <a:ext cx="90" cy="103"/>
            </a:xfrm>
            <a:prstGeom prst="rect">
              <a:avLst/>
            </a:prstGeom>
            <a:noFill/>
            <a:ln w="7938">
              <a:solidFill>
                <a:srgbClr val="000000"/>
              </a:solidFill>
              <a:miter lim="800000"/>
              <a:headEnd/>
              <a:tailEnd/>
            </a:ln>
          </p:spPr>
          <p:txBody>
            <a:bodyPr/>
            <a:lstStyle/>
            <a:p>
              <a:endParaRPr lang="nl-NL"/>
            </a:p>
          </p:txBody>
        </p:sp>
        <p:sp>
          <p:nvSpPr>
            <p:cNvPr id="31803" name="Rectangle 163"/>
            <p:cNvSpPr>
              <a:spLocks noChangeArrowheads="1"/>
            </p:cNvSpPr>
            <p:nvPr/>
          </p:nvSpPr>
          <p:spPr bwMode="auto">
            <a:xfrm>
              <a:off x="998" y="1353"/>
              <a:ext cx="87" cy="103"/>
            </a:xfrm>
            <a:prstGeom prst="rect">
              <a:avLst/>
            </a:prstGeom>
            <a:noFill/>
            <a:ln w="7938">
              <a:solidFill>
                <a:srgbClr val="000000"/>
              </a:solidFill>
              <a:miter lim="800000"/>
              <a:headEnd/>
              <a:tailEnd/>
            </a:ln>
          </p:spPr>
          <p:txBody>
            <a:bodyPr/>
            <a:lstStyle/>
            <a:p>
              <a:endParaRPr lang="nl-NL"/>
            </a:p>
          </p:txBody>
        </p:sp>
        <p:sp>
          <p:nvSpPr>
            <p:cNvPr id="31804" name="Rectangle 164"/>
            <p:cNvSpPr>
              <a:spLocks noChangeArrowheads="1"/>
            </p:cNvSpPr>
            <p:nvPr/>
          </p:nvSpPr>
          <p:spPr bwMode="auto">
            <a:xfrm>
              <a:off x="1547" y="1353"/>
              <a:ext cx="89" cy="103"/>
            </a:xfrm>
            <a:prstGeom prst="rect">
              <a:avLst/>
            </a:prstGeom>
            <a:noFill/>
            <a:ln w="7938">
              <a:solidFill>
                <a:srgbClr val="000000"/>
              </a:solidFill>
              <a:miter lim="800000"/>
              <a:headEnd/>
              <a:tailEnd/>
            </a:ln>
          </p:spPr>
          <p:txBody>
            <a:bodyPr/>
            <a:lstStyle/>
            <a:p>
              <a:endParaRPr lang="nl-NL"/>
            </a:p>
          </p:txBody>
        </p:sp>
        <p:sp>
          <p:nvSpPr>
            <p:cNvPr id="31805" name="Rectangle 165"/>
            <p:cNvSpPr>
              <a:spLocks noChangeArrowheads="1"/>
            </p:cNvSpPr>
            <p:nvPr/>
          </p:nvSpPr>
          <p:spPr bwMode="auto">
            <a:xfrm>
              <a:off x="661" y="1353"/>
              <a:ext cx="87" cy="103"/>
            </a:xfrm>
            <a:prstGeom prst="rect">
              <a:avLst/>
            </a:prstGeom>
            <a:noFill/>
            <a:ln w="7938">
              <a:solidFill>
                <a:srgbClr val="000000"/>
              </a:solidFill>
              <a:miter lim="800000"/>
              <a:headEnd/>
              <a:tailEnd/>
            </a:ln>
          </p:spPr>
          <p:txBody>
            <a:bodyPr/>
            <a:lstStyle/>
            <a:p>
              <a:endParaRPr lang="nl-NL"/>
            </a:p>
          </p:txBody>
        </p:sp>
        <p:sp>
          <p:nvSpPr>
            <p:cNvPr id="31806" name="Rectangle 166"/>
            <p:cNvSpPr>
              <a:spLocks noChangeArrowheads="1"/>
            </p:cNvSpPr>
            <p:nvPr/>
          </p:nvSpPr>
          <p:spPr bwMode="auto">
            <a:xfrm>
              <a:off x="1872" y="1353"/>
              <a:ext cx="88" cy="103"/>
            </a:xfrm>
            <a:prstGeom prst="rect">
              <a:avLst/>
            </a:prstGeom>
            <a:noFill/>
            <a:ln w="7938">
              <a:solidFill>
                <a:srgbClr val="000000"/>
              </a:solidFill>
              <a:miter lim="800000"/>
              <a:headEnd/>
              <a:tailEnd/>
            </a:ln>
          </p:spPr>
          <p:txBody>
            <a:bodyPr/>
            <a:lstStyle/>
            <a:p>
              <a:endParaRPr lang="nl-NL"/>
            </a:p>
          </p:txBody>
        </p:sp>
        <p:sp>
          <p:nvSpPr>
            <p:cNvPr id="31807" name="Rectangle 167"/>
            <p:cNvSpPr>
              <a:spLocks noChangeArrowheads="1"/>
            </p:cNvSpPr>
            <p:nvPr/>
          </p:nvSpPr>
          <p:spPr bwMode="auto">
            <a:xfrm>
              <a:off x="1259" y="1353"/>
              <a:ext cx="89" cy="103"/>
            </a:xfrm>
            <a:prstGeom prst="rect">
              <a:avLst/>
            </a:prstGeom>
            <a:noFill/>
            <a:ln w="7938">
              <a:solidFill>
                <a:srgbClr val="000000"/>
              </a:solidFill>
              <a:miter lim="800000"/>
              <a:headEnd/>
              <a:tailEnd/>
            </a:ln>
          </p:spPr>
          <p:txBody>
            <a:bodyPr/>
            <a:lstStyle/>
            <a:p>
              <a:endParaRPr lang="nl-NL"/>
            </a:p>
          </p:txBody>
        </p:sp>
        <p:grpSp>
          <p:nvGrpSpPr>
            <p:cNvPr id="18" name="Group 168"/>
            <p:cNvGrpSpPr>
              <a:grpSpLocks/>
            </p:cNvGrpSpPr>
            <p:nvPr/>
          </p:nvGrpSpPr>
          <p:grpSpPr bwMode="auto">
            <a:xfrm>
              <a:off x="1880" y="1476"/>
              <a:ext cx="70" cy="141"/>
              <a:chOff x="2266" y="1880"/>
              <a:chExt cx="41" cy="84"/>
            </a:xfrm>
          </p:grpSpPr>
          <p:sp>
            <p:nvSpPr>
              <p:cNvPr id="31824" name="Line 169"/>
              <p:cNvSpPr>
                <a:spLocks noChangeShapeType="1"/>
              </p:cNvSpPr>
              <p:nvPr/>
            </p:nvSpPr>
            <p:spPr bwMode="auto">
              <a:xfrm>
                <a:off x="2286" y="1880"/>
                <a:ext cx="1" cy="43"/>
              </a:xfrm>
              <a:prstGeom prst="line">
                <a:avLst/>
              </a:prstGeom>
              <a:noFill/>
              <a:ln w="7938">
                <a:solidFill>
                  <a:srgbClr val="000000"/>
                </a:solidFill>
                <a:round/>
                <a:headEnd/>
                <a:tailEnd/>
              </a:ln>
            </p:spPr>
            <p:txBody>
              <a:bodyPr/>
              <a:lstStyle/>
              <a:p>
                <a:endParaRPr lang="en-US"/>
              </a:p>
            </p:txBody>
          </p:sp>
          <p:sp>
            <p:nvSpPr>
              <p:cNvPr id="31825" name="Freeform 170"/>
              <p:cNvSpPr>
                <a:spLocks/>
              </p:cNvSpPr>
              <p:nvPr/>
            </p:nvSpPr>
            <p:spPr bwMode="auto">
              <a:xfrm>
                <a:off x="2266" y="1902"/>
                <a:ext cx="41" cy="62"/>
              </a:xfrm>
              <a:custGeom>
                <a:avLst/>
                <a:gdLst>
                  <a:gd name="T0" fmla="*/ 0 w 83"/>
                  <a:gd name="T1" fmla="*/ 1 h 124"/>
                  <a:gd name="T2" fmla="*/ 2 w 83"/>
                  <a:gd name="T3" fmla="*/ 8 h 124"/>
                  <a:gd name="T4" fmla="*/ 5 w 83"/>
                  <a:gd name="T5" fmla="*/ 0 h 124"/>
                  <a:gd name="T6" fmla="*/ 2 w 83"/>
                  <a:gd name="T7" fmla="*/ 3 h 124"/>
                  <a:gd name="T8" fmla="*/ 0 w 83"/>
                  <a:gd name="T9" fmla="*/ 1 h 124"/>
                  <a:gd name="T10" fmla="*/ 0 60000 65536"/>
                  <a:gd name="T11" fmla="*/ 0 60000 65536"/>
                  <a:gd name="T12" fmla="*/ 0 60000 65536"/>
                  <a:gd name="T13" fmla="*/ 0 60000 65536"/>
                  <a:gd name="T14" fmla="*/ 0 60000 65536"/>
                  <a:gd name="T15" fmla="*/ 0 w 83"/>
                  <a:gd name="T16" fmla="*/ 0 h 124"/>
                  <a:gd name="T17" fmla="*/ 83 w 83"/>
                  <a:gd name="T18" fmla="*/ 124 h 124"/>
                </a:gdLst>
                <a:ahLst/>
                <a:cxnLst>
                  <a:cxn ang="T10">
                    <a:pos x="T0" y="T1"/>
                  </a:cxn>
                  <a:cxn ang="T11">
                    <a:pos x="T2" y="T3"/>
                  </a:cxn>
                  <a:cxn ang="T12">
                    <a:pos x="T4" y="T5"/>
                  </a:cxn>
                  <a:cxn ang="T13">
                    <a:pos x="T6" y="T7"/>
                  </a:cxn>
                  <a:cxn ang="T14">
                    <a:pos x="T8" y="T9"/>
                  </a:cxn>
                </a:cxnLst>
                <a:rect l="T15" t="T16" r="T17" b="T18"/>
                <a:pathLst>
                  <a:path w="83" h="124">
                    <a:moveTo>
                      <a:pt x="0" y="3"/>
                    </a:moveTo>
                    <a:lnTo>
                      <a:pt x="46" y="124"/>
                    </a:lnTo>
                    <a:lnTo>
                      <a:pt x="83" y="0"/>
                    </a:lnTo>
                    <a:lnTo>
                      <a:pt x="43" y="40"/>
                    </a:lnTo>
                    <a:lnTo>
                      <a:pt x="0" y="3"/>
                    </a:lnTo>
                    <a:close/>
                  </a:path>
                </a:pathLst>
              </a:custGeom>
              <a:noFill/>
              <a:ln w="9525">
                <a:solidFill>
                  <a:srgbClr val="000000"/>
                </a:solidFill>
                <a:round/>
                <a:headEnd/>
                <a:tailEnd/>
              </a:ln>
            </p:spPr>
            <p:txBody>
              <a:bodyPr/>
              <a:lstStyle/>
              <a:p>
                <a:endParaRPr lang="en-US"/>
              </a:p>
            </p:txBody>
          </p:sp>
        </p:grpSp>
        <p:grpSp>
          <p:nvGrpSpPr>
            <p:cNvPr id="19" name="Group 171"/>
            <p:cNvGrpSpPr>
              <a:grpSpLocks/>
            </p:cNvGrpSpPr>
            <p:nvPr/>
          </p:nvGrpSpPr>
          <p:grpSpPr bwMode="auto">
            <a:xfrm>
              <a:off x="1562" y="1476"/>
              <a:ext cx="69" cy="141"/>
              <a:chOff x="2077" y="1880"/>
              <a:chExt cx="41" cy="84"/>
            </a:xfrm>
          </p:grpSpPr>
          <p:sp>
            <p:nvSpPr>
              <p:cNvPr id="31822" name="Line 172"/>
              <p:cNvSpPr>
                <a:spLocks noChangeShapeType="1"/>
              </p:cNvSpPr>
              <p:nvPr/>
            </p:nvSpPr>
            <p:spPr bwMode="auto">
              <a:xfrm>
                <a:off x="2097" y="1880"/>
                <a:ext cx="2" cy="43"/>
              </a:xfrm>
              <a:prstGeom prst="line">
                <a:avLst/>
              </a:prstGeom>
              <a:noFill/>
              <a:ln w="7938">
                <a:solidFill>
                  <a:srgbClr val="000000"/>
                </a:solidFill>
                <a:round/>
                <a:headEnd/>
                <a:tailEnd/>
              </a:ln>
            </p:spPr>
            <p:txBody>
              <a:bodyPr/>
              <a:lstStyle/>
              <a:p>
                <a:endParaRPr lang="en-US"/>
              </a:p>
            </p:txBody>
          </p:sp>
          <p:sp>
            <p:nvSpPr>
              <p:cNvPr id="31823" name="Freeform 173"/>
              <p:cNvSpPr>
                <a:spLocks/>
              </p:cNvSpPr>
              <p:nvPr/>
            </p:nvSpPr>
            <p:spPr bwMode="auto">
              <a:xfrm>
                <a:off x="2077" y="1902"/>
                <a:ext cx="41" cy="62"/>
              </a:xfrm>
              <a:custGeom>
                <a:avLst/>
                <a:gdLst>
                  <a:gd name="T0" fmla="*/ 0 w 83"/>
                  <a:gd name="T1" fmla="*/ 1 h 124"/>
                  <a:gd name="T2" fmla="*/ 2 w 83"/>
                  <a:gd name="T3" fmla="*/ 8 h 124"/>
                  <a:gd name="T4" fmla="*/ 5 w 83"/>
                  <a:gd name="T5" fmla="*/ 0 h 124"/>
                  <a:gd name="T6" fmla="*/ 2 w 83"/>
                  <a:gd name="T7" fmla="*/ 3 h 124"/>
                  <a:gd name="T8" fmla="*/ 0 w 83"/>
                  <a:gd name="T9" fmla="*/ 1 h 124"/>
                  <a:gd name="T10" fmla="*/ 0 60000 65536"/>
                  <a:gd name="T11" fmla="*/ 0 60000 65536"/>
                  <a:gd name="T12" fmla="*/ 0 60000 65536"/>
                  <a:gd name="T13" fmla="*/ 0 60000 65536"/>
                  <a:gd name="T14" fmla="*/ 0 60000 65536"/>
                  <a:gd name="T15" fmla="*/ 0 w 83"/>
                  <a:gd name="T16" fmla="*/ 0 h 124"/>
                  <a:gd name="T17" fmla="*/ 83 w 83"/>
                  <a:gd name="T18" fmla="*/ 124 h 124"/>
                </a:gdLst>
                <a:ahLst/>
                <a:cxnLst>
                  <a:cxn ang="T10">
                    <a:pos x="T0" y="T1"/>
                  </a:cxn>
                  <a:cxn ang="T11">
                    <a:pos x="T2" y="T3"/>
                  </a:cxn>
                  <a:cxn ang="T12">
                    <a:pos x="T4" y="T5"/>
                  </a:cxn>
                  <a:cxn ang="T13">
                    <a:pos x="T6" y="T7"/>
                  </a:cxn>
                  <a:cxn ang="T14">
                    <a:pos x="T8" y="T9"/>
                  </a:cxn>
                </a:cxnLst>
                <a:rect l="T15" t="T16" r="T17" b="T18"/>
                <a:pathLst>
                  <a:path w="83" h="124">
                    <a:moveTo>
                      <a:pt x="0" y="3"/>
                    </a:moveTo>
                    <a:lnTo>
                      <a:pt x="46" y="124"/>
                    </a:lnTo>
                    <a:lnTo>
                      <a:pt x="83" y="0"/>
                    </a:lnTo>
                    <a:lnTo>
                      <a:pt x="43" y="40"/>
                    </a:lnTo>
                    <a:lnTo>
                      <a:pt x="0" y="3"/>
                    </a:lnTo>
                    <a:close/>
                  </a:path>
                </a:pathLst>
              </a:custGeom>
              <a:noFill/>
              <a:ln w="9525">
                <a:solidFill>
                  <a:srgbClr val="000000"/>
                </a:solidFill>
                <a:round/>
                <a:headEnd/>
                <a:tailEnd/>
              </a:ln>
            </p:spPr>
            <p:txBody>
              <a:bodyPr/>
              <a:lstStyle/>
              <a:p>
                <a:endParaRPr lang="en-US"/>
              </a:p>
            </p:txBody>
          </p:sp>
        </p:grpSp>
        <p:grpSp>
          <p:nvGrpSpPr>
            <p:cNvPr id="20" name="Group 174"/>
            <p:cNvGrpSpPr>
              <a:grpSpLocks/>
            </p:cNvGrpSpPr>
            <p:nvPr/>
          </p:nvGrpSpPr>
          <p:grpSpPr bwMode="auto">
            <a:xfrm>
              <a:off x="1271" y="1476"/>
              <a:ext cx="69" cy="141"/>
              <a:chOff x="1904" y="1880"/>
              <a:chExt cx="41" cy="84"/>
            </a:xfrm>
          </p:grpSpPr>
          <p:sp>
            <p:nvSpPr>
              <p:cNvPr id="31820" name="Line 175"/>
              <p:cNvSpPr>
                <a:spLocks noChangeShapeType="1"/>
              </p:cNvSpPr>
              <p:nvPr/>
            </p:nvSpPr>
            <p:spPr bwMode="auto">
              <a:xfrm>
                <a:off x="1924" y="1880"/>
                <a:ext cx="2" cy="43"/>
              </a:xfrm>
              <a:prstGeom prst="line">
                <a:avLst/>
              </a:prstGeom>
              <a:noFill/>
              <a:ln w="7938">
                <a:solidFill>
                  <a:srgbClr val="000000"/>
                </a:solidFill>
                <a:round/>
                <a:headEnd/>
                <a:tailEnd/>
              </a:ln>
            </p:spPr>
            <p:txBody>
              <a:bodyPr/>
              <a:lstStyle/>
              <a:p>
                <a:endParaRPr lang="en-US"/>
              </a:p>
            </p:txBody>
          </p:sp>
          <p:sp>
            <p:nvSpPr>
              <p:cNvPr id="31821" name="Freeform 176"/>
              <p:cNvSpPr>
                <a:spLocks/>
              </p:cNvSpPr>
              <p:nvPr/>
            </p:nvSpPr>
            <p:spPr bwMode="auto">
              <a:xfrm>
                <a:off x="1904" y="1902"/>
                <a:ext cx="41" cy="62"/>
              </a:xfrm>
              <a:custGeom>
                <a:avLst/>
                <a:gdLst>
                  <a:gd name="T0" fmla="*/ 0 w 83"/>
                  <a:gd name="T1" fmla="*/ 1 h 124"/>
                  <a:gd name="T2" fmla="*/ 2 w 83"/>
                  <a:gd name="T3" fmla="*/ 8 h 124"/>
                  <a:gd name="T4" fmla="*/ 5 w 83"/>
                  <a:gd name="T5" fmla="*/ 0 h 124"/>
                  <a:gd name="T6" fmla="*/ 2 w 83"/>
                  <a:gd name="T7" fmla="*/ 3 h 124"/>
                  <a:gd name="T8" fmla="*/ 0 w 83"/>
                  <a:gd name="T9" fmla="*/ 1 h 124"/>
                  <a:gd name="T10" fmla="*/ 0 60000 65536"/>
                  <a:gd name="T11" fmla="*/ 0 60000 65536"/>
                  <a:gd name="T12" fmla="*/ 0 60000 65536"/>
                  <a:gd name="T13" fmla="*/ 0 60000 65536"/>
                  <a:gd name="T14" fmla="*/ 0 60000 65536"/>
                  <a:gd name="T15" fmla="*/ 0 w 83"/>
                  <a:gd name="T16" fmla="*/ 0 h 124"/>
                  <a:gd name="T17" fmla="*/ 83 w 83"/>
                  <a:gd name="T18" fmla="*/ 124 h 124"/>
                </a:gdLst>
                <a:ahLst/>
                <a:cxnLst>
                  <a:cxn ang="T10">
                    <a:pos x="T0" y="T1"/>
                  </a:cxn>
                  <a:cxn ang="T11">
                    <a:pos x="T2" y="T3"/>
                  </a:cxn>
                  <a:cxn ang="T12">
                    <a:pos x="T4" y="T5"/>
                  </a:cxn>
                  <a:cxn ang="T13">
                    <a:pos x="T6" y="T7"/>
                  </a:cxn>
                  <a:cxn ang="T14">
                    <a:pos x="T8" y="T9"/>
                  </a:cxn>
                </a:cxnLst>
                <a:rect l="T15" t="T16" r="T17" b="T18"/>
                <a:pathLst>
                  <a:path w="83" h="124">
                    <a:moveTo>
                      <a:pt x="0" y="3"/>
                    </a:moveTo>
                    <a:lnTo>
                      <a:pt x="46" y="124"/>
                    </a:lnTo>
                    <a:lnTo>
                      <a:pt x="83" y="0"/>
                    </a:lnTo>
                    <a:lnTo>
                      <a:pt x="43" y="40"/>
                    </a:lnTo>
                    <a:lnTo>
                      <a:pt x="0" y="3"/>
                    </a:lnTo>
                    <a:close/>
                  </a:path>
                </a:pathLst>
              </a:custGeom>
              <a:noFill/>
              <a:ln w="9525">
                <a:solidFill>
                  <a:srgbClr val="000000"/>
                </a:solidFill>
                <a:round/>
                <a:headEnd/>
                <a:tailEnd/>
              </a:ln>
            </p:spPr>
            <p:txBody>
              <a:bodyPr/>
              <a:lstStyle/>
              <a:p>
                <a:endParaRPr lang="en-US"/>
              </a:p>
            </p:txBody>
          </p:sp>
        </p:grpSp>
        <p:grpSp>
          <p:nvGrpSpPr>
            <p:cNvPr id="21" name="Group 177"/>
            <p:cNvGrpSpPr>
              <a:grpSpLocks/>
            </p:cNvGrpSpPr>
            <p:nvPr/>
          </p:nvGrpSpPr>
          <p:grpSpPr bwMode="auto">
            <a:xfrm>
              <a:off x="1008" y="1476"/>
              <a:ext cx="69" cy="141"/>
              <a:chOff x="1748" y="1880"/>
              <a:chExt cx="41" cy="84"/>
            </a:xfrm>
          </p:grpSpPr>
          <p:sp>
            <p:nvSpPr>
              <p:cNvPr id="31818" name="Line 178"/>
              <p:cNvSpPr>
                <a:spLocks noChangeShapeType="1"/>
              </p:cNvSpPr>
              <p:nvPr/>
            </p:nvSpPr>
            <p:spPr bwMode="auto">
              <a:xfrm>
                <a:off x="1768" y="1880"/>
                <a:ext cx="1" cy="43"/>
              </a:xfrm>
              <a:prstGeom prst="line">
                <a:avLst/>
              </a:prstGeom>
              <a:noFill/>
              <a:ln w="7938">
                <a:solidFill>
                  <a:srgbClr val="000000"/>
                </a:solidFill>
                <a:round/>
                <a:headEnd/>
                <a:tailEnd/>
              </a:ln>
            </p:spPr>
            <p:txBody>
              <a:bodyPr/>
              <a:lstStyle/>
              <a:p>
                <a:endParaRPr lang="en-US"/>
              </a:p>
            </p:txBody>
          </p:sp>
          <p:sp>
            <p:nvSpPr>
              <p:cNvPr id="31819" name="Freeform 179"/>
              <p:cNvSpPr>
                <a:spLocks/>
              </p:cNvSpPr>
              <p:nvPr/>
            </p:nvSpPr>
            <p:spPr bwMode="auto">
              <a:xfrm>
                <a:off x="1748" y="1903"/>
                <a:ext cx="41" cy="61"/>
              </a:xfrm>
              <a:custGeom>
                <a:avLst/>
                <a:gdLst>
                  <a:gd name="T0" fmla="*/ 0 w 83"/>
                  <a:gd name="T1" fmla="*/ 1 h 122"/>
                  <a:gd name="T2" fmla="*/ 2 w 83"/>
                  <a:gd name="T3" fmla="*/ 8 h 122"/>
                  <a:gd name="T4" fmla="*/ 5 w 83"/>
                  <a:gd name="T5" fmla="*/ 0 h 122"/>
                  <a:gd name="T6" fmla="*/ 2 w 83"/>
                  <a:gd name="T7" fmla="*/ 3 h 122"/>
                  <a:gd name="T8" fmla="*/ 0 w 83"/>
                  <a:gd name="T9" fmla="*/ 1 h 122"/>
                  <a:gd name="T10" fmla="*/ 0 60000 65536"/>
                  <a:gd name="T11" fmla="*/ 0 60000 65536"/>
                  <a:gd name="T12" fmla="*/ 0 60000 65536"/>
                  <a:gd name="T13" fmla="*/ 0 60000 65536"/>
                  <a:gd name="T14" fmla="*/ 0 60000 65536"/>
                  <a:gd name="T15" fmla="*/ 0 w 83"/>
                  <a:gd name="T16" fmla="*/ 0 h 122"/>
                  <a:gd name="T17" fmla="*/ 83 w 83"/>
                  <a:gd name="T18" fmla="*/ 122 h 122"/>
                </a:gdLst>
                <a:ahLst/>
                <a:cxnLst>
                  <a:cxn ang="T10">
                    <a:pos x="T0" y="T1"/>
                  </a:cxn>
                  <a:cxn ang="T11">
                    <a:pos x="T2" y="T3"/>
                  </a:cxn>
                  <a:cxn ang="T12">
                    <a:pos x="T4" y="T5"/>
                  </a:cxn>
                  <a:cxn ang="T13">
                    <a:pos x="T6" y="T7"/>
                  </a:cxn>
                  <a:cxn ang="T14">
                    <a:pos x="T8" y="T9"/>
                  </a:cxn>
                </a:cxnLst>
                <a:rect l="T15" t="T16" r="T17" b="T18"/>
                <a:pathLst>
                  <a:path w="83" h="122">
                    <a:moveTo>
                      <a:pt x="0" y="1"/>
                    </a:moveTo>
                    <a:lnTo>
                      <a:pt x="44" y="122"/>
                    </a:lnTo>
                    <a:lnTo>
                      <a:pt x="83" y="0"/>
                    </a:lnTo>
                    <a:lnTo>
                      <a:pt x="42" y="38"/>
                    </a:lnTo>
                    <a:lnTo>
                      <a:pt x="0" y="1"/>
                    </a:lnTo>
                    <a:close/>
                  </a:path>
                </a:pathLst>
              </a:custGeom>
              <a:noFill/>
              <a:ln w="9525">
                <a:solidFill>
                  <a:srgbClr val="000000"/>
                </a:solidFill>
                <a:round/>
                <a:headEnd/>
                <a:tailEnd/>
              </a:ln>
            </p:spPr>
            <p:txBody>
              <a:bodyPr/>
              <a:lstStyle/>
              <a:p>
                <a:endParaRPr lang="en-US"/>
              </a:p>
            </p:txBody>
          </p:sp>
        </p:grpSp>
        <p:grpSp>
          <p:nvGrpSpPr>
            <p:cNvPr id="22" name="Group 180"/>
            <p:cNvGrpSpPr>
              <a:grpSpLocks/>
            </p:cNvGrpSpPr>
            <p:nvPr/>
          </p:nvGrpSpPr>
          <p:grpSpPr bwMode="auto">
            <a:xfrm>
              <a:off x="727" y="1779"/>
              <a:ext cx="281" cy="603"/>
              <a:chOff x="1581" y="2060"/>
              <a:chExt cx="167" cy="358"/>
            </a:xfrm>
          </p:grpSpPr>
          <p:sp>
            <p:nvSpPr>
              <p:cNvPr id="31816" name="Line 181"/>
              <p:cNvSpPr>
                <a:spLocks noChangeShapeType="1"/>
              </p:cNvSpPr>
              <p:nvPr/>
            </p:nvSpPr>
            <p:spPr bwMode="auto">
              <a:xfrm>
                <a:off x="1581" y="2060"/>
                <a:ext cx="149" cy="321"/>
              </a:xfrm>
              <a:prstGeom prst="line">
                <a:avLst/>
              </a:prstGeom>
              <a:noFill/>
              <a:ln w="7938">
                <a:solidFill>
                  <a:srgbClr val="000000"/>
                </a:solidFill>
                <a:round/>
                <a:headEnd/>
                <a:tailEnd/>
              </a:ln>
            </p:spPr>
            <p:txBody>
              <a:bodyPr/>
              <a:lstStyle/>
              <a:p>
                <a:endParaRPr lang="en-US"/>
              </a:p>
            </p:txBody>
          </p:sp>
          <p:sp>
            <p:nvSpPr>
              <p:cNvPr id="31817" name="Freeform 182"/>
              <p:cNvSpPr>
                <a:spLocks/>
              </p:cNvSpPr>
              <p:nvPr/>
            </p:nvSpPr>
            <p:spPr bwMode="auto">
              <a:xfrm>
                <a:off x="1703" y="2354"/>
                <a:ext cx="45" cy="64"/>
              </a:xfrm>
              <a:custGeom>
                <a:avLst/>
                <a:gdLst>
                  <a:gd name="T0" fmla="*/ 0 w 90"/>
                  <a:gd name="T1" fmla="*/ 2 h 129"/>
                  <a:gd name="T2" fmla="*/ 6 w 90"/>
                  <a:gd name="T3" fmla="*/ 8 h 129"/>
                  <a:gd name="T4" fmla="*/ 5 w 90"/>
                  <a:gd name="T5" fmla="*/ 0 h 129"/>
                  <a:gd name="T6" fmla="*/ 4 w 90"/>
                  <a:gd name="T7" fmla="*/ 3 h 129"/>
                  <a:gd name="T8" fmla="*/ 0 w 90"/>
                  <a:gd name="T9" fmla="*/ 2 h 129"/>
                  <a:gd name="T10" fmla="*/ 0 60000 65536"/>
                  <a:gd name="T11" fmla="*/ 0 60000 65536"/>
                  <a:gd name="T12" fmla="*/ 0 60000 65536"/>
                  <a:gd name="T13" fmla="*/ 0 60000 65536"/>
                  <a:gd name="T14" fmla="*/ 0 60000 65536"/>
                  <a:gd name="T15" fmla="*/ 0 w 90"/>
                  <a:gd name="T16" fmla="*/ 0 h 129"/>
                  <a:gd name="T17" fmla="*/ 90 w 90"/>
                  <a:gd name="T18" fmla="*/ 129 h 129"/>
                </a:gdLst>
                <a:ahLst/>
                <a:cxnLst>
                  <a:cxn ang="T10">
                    <a:pos x="T0" y="T1"/>
                  </a:cxn>
                  <a:cxn ang="T11">
                    <a:pos x="T2" y="T3"/>
                  </a:cxn>
                  <a:cxn ang="T12">
                    <a:pos x="T4" y="T5"/>
                  </a:cxn>
                  <a:cxn ang="T13">
                    <a:pos x="T6" y="T7"/>
                  </a:cxn>
                  <a:cxn ang="T14">
                    <a:pos x="T8" y="T9"/>
                  </a:cxn>
                </a:cxnLst>
                <a:rect l="T15" t="T16" r="T17" b="T18"/>
                <a:pathLst>
                  <a:path w="90" h="129">
                    <a:moveTo>
                      <a:pt x="0" y="36"/>
                    </a:moveTo>
                    <a:lnTo>
                      <a:pt x="90" y="129"/>
                    </a:lnTo>
                    <a:lnTo>
                      <a:pt x="75" y="0"/>
                    </a:lnTo>
                    <a:lnTo>
                      <a:pt x="55" y="52"/>
                    </a:lnTo>
                    <a:lnTo>
                      <a:pt x="0" y="36"/>
                    </a:lnTo>
                    <a:close/>
                  </a:path>
                </a:pathLst>
              </a:custGeom>
              <a:noFill/>
              <a:ln w="9525">
                <a:solidFill>
                  <a:srgbClr val="000000"/>
                </a:solidFill>
                <a:round/>
                <a:headEnd/>
                <a:tailEnd/>
              </a:ln>
            </p:spPr>
            <p:txBody>
              <a:bodyPr/>
              <a:lstStyle/>
              <a:p>
                <a:endParaRPr lang="en-US"/>
              </a:p>
            </p:txBody>
          </p:sp>
        </p:grpSp>
        <p:grpSp>
          <p:nvGrpSpPr>
            <p:cNvPr id="23" name="Group 183"/>
            <p:cNvGrpSpPr>
              <a:grpSpLocks/>
            </p:cNvGrpSpPr>
            <p:nvPr/>
          </p:nvGrpSpPr>
          <p:grpSpPr bwMode="auto">
            <a:xfrm>
              <a:off x="1801" y="1766"/>
              <a:ext cx="123" cy="614"/>
              <a:chOff x="2219" y="2052"/>
              <a:chExt cx="73" cy="365"/>
            </a:xfrm>
          </p:grpSpPr>
          <p:sp>
            <p:nvSpPr>
              <p:cNvPr id="31814" name="Line 184"/>
              <p:cNvSpPr>
                <a:spLocks noChangeShapeType="1"/>
              </p:cNvSpPr>
              <p:nvPr/>
            </p:nvSpPr>
            <p:spPr bwMode="auto">
              <a:xfrm flipH="1">
                <a:off x="2237" y="2052"/>
                <a:ext cx="55" cy="325"/>
              </a:xfrm>
              <a:prstGeom prst="line">
                <a:avLst/>
              </a:prstGeom>
              <a:noFill/>
              <a:ln w="7938">
                <a:solidFill>
                  <a:srgbClr val="000000"/>
                </a:solidFill>
                <a:round/>
                <a:headEnd/>
                <a:tailEnd/>
              </a:ln>
            </p:spPr>
            <p:txBody>
              <a:bodyPr/>
              <a:lstStyle/>
              <a:p>
                <a:endParaRPr lang="en-US"/>
              </a:p>
            </p:txBody>
          </p:sp>
          <p:sp>
            <p:nvSpPr>
              <p:cNvPr id="31815" name="Freeform 185"/>
              <p:cNvSpPr>
                <a:spLocks/>
              </p:cNvSpPr>
              <p:nvPr/>
            </p:nvSpPr>
            <p:spPr bwMode="auto">
              <a:xfrm>
                <a:off x="2219" y="2354"/>
                <a:ext cx="41" cy="63"/>
              </a:xfrm>
              <a:custGeom>
                <a:avLst/>
                <a:gdLst>
                  <a:gd name="T0" fmla="*/ 0 w 83"/>
                  <a:gd name="T1" fmla="*/ 0 h 127"/>
                  <a:gd name="T2" fmla="*/ 1 w 83"/>
                  <a:gd name="T3" fmla="*/ 7 h 127"/>
                  <a:gd name="T4" fmla="*/ 5 w 83"/>
                  <a:gd name="T5" fmla="*/ 0 h 127"/>
                  <a:gd name="T6" fmla="*/ 2 w 83"/>
                  <a:gd name="T7" fmla="*/ 2 h 127"/>
                  <a:gd name="T8" fmla="*/ 0 w 83"/>
                  <a:gd name="T9" fmla="*/ 0 h 127"/>
                  <a:gd name="T10" fmla="*/ 0 60000 65536"/>
                  <a:gd name="T11" fmla="*/ 0 60000 65536"/>
                  <a:gd name="T12" fmla="*/ 0 60000 65536"/>
                  <a:gd name="T13" fmla="*/ 0 60000 65536"/>
                  <a:gd name="T14" fmla="*/ 0 60000 65536"/>
                  <a:gd name="T15" fmla="*/ 0 w 83"/>
                  <a:gd name="T16" fmla="*/ 0 h 127"/>
                  <a:gd name="T17" fmla="*/ 83 w 83"/>
                  <a:gd name="T18" fmla="*/ 127 h 127"/>
                </a:gdLst>
                <a:ahLst/>
                <a:cxnLst>
                  <a:cxn ang="T10">
                    <a:pos x="T0" y="T1"/>
                  </a:cxn>
                  <a:cxn ang="T11">
                    <a:pos x="T2" y="T3"/>
                  </a:cxn>
                  <a:cxn ang="T12">
                    <a:pos x="T4" y="T5"/>
                  </a:cxn>
                  <a:cxn ang="T13">
                    <a:pos x="T6" y="T7"/>
                  </a:cxn>
                  <a:cxn ang="T14">
                    <a:pos x="T8" y="T9"/>
                  </a:cxn>
                </a:cxnLst>
                <a:rect l="T15" t="T16" r="T17" b="T18"/>
                <a:pathLst>
                  <a:path w="83" h="127">
                    <a:moveTo>
                      <a:pt x="0" y="0"/>
                    </a:moveTo>
                    <a:lnTo>
                      <a:pt x="23" y="127"/>
                    </a:lnTo>
                    <a:lnTo>
                      <a:pt x="83" y="14"/>
                    </a:lnTo>
                    <a:lnTo>
                      <a:pt x="36" y="45"/>
                    </a:lnTo>
                    <a:lnTo>
                      <a:pt x="0" y="0"/>
                    </a:lnTo>
                    <a:close/>
                  </a:path>
                </a:pathLst>
              </a:custGeom>
              <a:noFill/>
              <a:ln w="9525">
                <a:solidFill>
                  <a:srgbClr val="000000"/>
                </a:solidFill>
                <a:round/>
                <a:headEnd/>
                <a:tailEnd/>
              </a:ln>
            </p:spPr>
            <p:txBody>
              <a:bodyPr/>
              <a:lstStyle/>
              <a:p>
                <a:endParaRPr lang="en-US"/>
              </a:p>
            </p:txBody>
          </p:sp>
        </p:grpSp>
      </p:grpSp>
      <p:sp>
        <p:nvSpPr>
          <p:cNvPr id="31750" name="Text Box 186"/>
          <p:cNvSpPr txBox="1">
            <a:spLocks noChangeArrowheads="1"/>
          </p:cNvSpPr>
          <p:nvPr/>
        </p:nvSpPr>
        <p:spPr bwMode="auto">
          <a:xfrm>
            <a:off x="395040" y="6568901"/>
            <a:ext cx="1871663" cy="244475"/>
          </a:xfrm>
          <a:prstGeom prst="rect">
            <a:avLst/>
          </a:prstGeom>
          <a:noFill/>
          <a:ln w="9525">
            <a:noFill/>
            <a:miter lim="800000"/>
            <a:headEnd/>
            <a:tailEnd/>
          </a:ln>
        </p:spPr>
        <p:txBody>
          <a:bodyPr>
            <a:spAutoFit/>
          </a:bodyPr>
          <a:lstStyle/>
          <a:p>
            <a:pPr>
              <a:spcBef>
                <a:spcPct val="50000"/>
              </a:spcBef>
            </a:pPr>
            <a:r>
              <a:rPr lang="en-US" sz="1000" b="1" i="1" dirty="0"/>
              <a:t>Examples of Supply Chains</a:t>
            </a:r>
            <a:endParaRPr lang="nl-NL" sz="1000" b="1" i="1" dirty="0"/>
          </a:p>
        </p:txBody>
      </p:sp>
      <p:sp>
        <p:nvSpPr>
          <p:cNvPr id="31751" name="Rectangle 93"/>
          <p:cNvSpPr>
            <a:spLocks noChangeArrowheads="1"/>
          </p:cNvSpPr>
          <p:nvPr/>
        </p:nvSpPr>
        <p:spPr bwMode="auto">
          <a:xfrm>
            <a:off x="3131889" y="5200476"/>
            <a:ext cx="1150938" cy="576262"/>
          </a:xfrm>
          <a:prstGeom prst="rect">
            <a:avLst/>
          </a:prstGeom>
          <a:solidFill>
            <a:srgbClr val="339966"/>
          </a:solidFill>
          <a:ln w="9525">
            <a:solidFill>
              <a:schemeClr val="tx1"/>
            </a:solidFill>
            <a:miter lim="800000"/>
            <a:headEnd/>
            <a:tailEnd/>
          </a:ln>
        </p:spPr>
        <p:txBody>
          <a:bodyPr wrap="none" anchor="ctr"/>
          <a:lstStyle/>
          <a:p>
            <a:endParaRPr lang="nl-NL"/>
          </a:p>
        </p:txBody>
      </p:sp>
      <p:sp>
        <p:nvSpPr>
          <p:cNvPr id="31752" name="AutoShape 95"/>
          <p:cNvSpPr>
            <a:spLocks noChangeArrowheads="1"/>
          </p:cNvSpPr>
          <p:nvPr/>
        </p:nvSpPr>
        <p:spPr bwMode="auto">
          <a:xfrm rot="10800000">
            <a:off x="1547564" y="5200476"/>
            <a:ext cx="649288" cy="503237"/>
          </a:xfrm>
          <a:prstGeom prst="triangle">
            <a:avLst>
              <a:gd name="adj" fmla="val 50000"/>
            </a:avLst>
          </a:prstGeom>
          <a:solidFill>
            <a:srgbClr val="339966"/>
          </a:solidFill>
          <a:ln w="9525">
            <a:solidFill>
              <a:schemeClr val="tx1"/>
            </a:solidFill>
            <a:miter lim="800000"/>
            <a:headEnd/>
            <a:tailEnd/>
          </a:ln>
        </p:spPr>
        <p:txBody>
          <a:bodyPr wrap="none" anchor="ctr"/>
          <a:lstStyle/>
          <a:p>
            <a:endParaRPr lang="nl-NL"/>
          </a:p>
        </p:txBody>
      </p:sp>
      <p:sp>
        <p:nvSpPr>
          <p:cNvPr id="31753" name="Line 96"/>
          <p:cNvSpPr>
            <a:spLocks noChangeShapeType="1"/>
          </p:cNvSpPr>
          <p:nvPr/>
        </p:nvSpPr>
        <p:spPr bwMode="auto">
          <a:xfrm>
            <a:off x="755402" y="5487813"/>
            <a:ext cx="576262" cy="0"/>
          </a:xfrm>
          <a:prstGeom prst="line">
            <a:avLst/>
          </a:prstGeom>
          <a:noFill/>
          <a:ln w="9525">
            <a:solidFill>
              <a:schemeClr val="tx1"/>
            </a:solidFill>
            <a:round/>
            <a:headEnd/>
            <a:tailEnd type="triangle" w="med" len="med"/>
          </a:ln>
        </p:spPr>
        <p:txBody>
          <a:bodyPr/>
          <a:lstStyle/>
          <a:p>
            <a:endParaRPr lang="en-US"/>
          </a:p>
        </p:txBody>
      </p:sp>
      <p:sp>
        <p:nvSpPr>
          <p:cNvPr id="31754" name="Line 97"/>
          <p:cNvSpPr>
            <a:spLocks noChangeShapeType="1"/>
          </p:cNvSpPr>
          <p:nvPr/>
        </p:nvSpPr>
        <p:spPr bwMode="auto">
          <a:xfrm>
            <a:off x="2412752" y="5487813"/>
            <a:ext cx="576262" cy="0"/>
          </a:xfrm>
          <a:prstGeom prst="line">
            <a:avLst/>
          </a:prstGeom>
          <a:noFill/>
          <a:ln w="9525">
            <a:solidFill>
              <a:schemeClr val="tx1"/>
            </a:solidFill>
            <a:round/>
            <a:headEnd/>
            <a:tailEnd type="triangle" w="med" len="med"/>
          </a:ln>
        </p:spPr>
        <p:txBody>
          <a:bodyPr/>
          <a:lstStyle/>
          <a:p>
            <a:endParaRPr lang="en-US"/>
          </a:p>
        </p:txBody>
      </p:sp>
      <p:sp>
        <p:nvSpPr>
          <p:cNvPr id="31755" name="Line 98"/>
          <p:cNvSpPr>
            <a:spLocks noChangeShapeType="1"/>
          </p:cNvSpPr>
          <p:nvPr/>
        </p:nvSpPr>
        <p:spPr bwMode="auto">
          <a:xfrm>
            <a:off x="4500314" y="5487813"/>
            <a:ext cx="576263" cy="0"/>
          </a:xfrm>
          <a:prstGeom prst="line">
            <a:avLst/>
          </a:prstGeom>
          <a:noFill/>
          <a:ln w="9525">
            <a:solidFill>
              <a:schemeClr val="tx1"/>
            </a:solidFill>
            <a:round/>
            <a:headEnd/>
            <a:tailEnd type="triangle" w="med" len="med"/>
          </a:ln>
        </p:spPr>
        <p:txBody>
          <a:bodyPr/>
          <a:lstStyle/>
          <a:p>
            <a:endParaRPr lang="en-US"/>
          </a:p>
        </p:txBody>
      </p:sp>
      <p:sp>
        <p:nvSpPr>
          <p:cNvPr id="31756" name="AutoShape 99"/>
          <p:cNvSpPr>
            <a:spLocks noChangeArrowheads="1"/>
          </p:cNvSpPr>
          <p:nvPr/>
        </p:nvSpPr>
        <p:spPr bwMode="auto">
          <a:xfrm rot="10800000">
            <a:off x="5221039" y="5271913"/>
            <a:ext cx="649288" cy="503238"/>
          </a:xfrm>
          <a:prstGeom prst="triangle">
            <a:avLst>
              <a:gd name="adj" fmla="val 50000"/>
            </a:avLst>
          </a:prstGeom>
          <a:solidFill>
            <a:srgbClr val="339966"/>
          </a:solidFill>
          <a:ln w="9525">
            <a:solidFill>
              <a:schemeClr val="tx1"/>
            </a:solidFill>
            <a:miter lim="800000"/>
            <a:headEnd/>
            <a:tailEnd/>
          </a:ln>
        </p:spPr>
        <p:txBody>
          <a:bodyPr wrap="none" anchor="ctr"/>
          <a:lstStyle/>
          <a:p>
            <a:endParaRPr lang="nl-NL"/>
          </a:p>
        </p:txBody>
      </p:sp>
      <p:sp>
        <p:nvSpPr>
          <p:cNvPr id="31757" name="Rectangle 100"/>
          <p:cNvSpPr>
            <a:spLocks noChangeArrowheads="1"/>
          </p:cNvSpPr>
          <p:nvPr/>
        </p:nvSpPr>
        <p:spPr bwMode="auto">
          <a:xfrm>
            <a:off x="6802189" y="5200476"/>
            <a:ext cx="1150938" cy="576262"/>
          </a:xfrm>
          <a:prstGeom prst="rect">
            <a:avLst/>
          </a:prstGeom>
          <a:solidFill>
            <a:srgbClr val="339966"/>
          </a:solidFill>
          <a:ln w="9525">
            <a:solidFill>
              <a:schemeClr val="tx1"/>
            </a:solidFill>
            <a:miter lim="800000"/>
            <a:headEnd/>
            <a:tailEnd/>
          </a:ln>
        </p:spPr>
        <p:txBody>
          <a:bodyPr wrap="none" anchor="ctr"/>
          <a:lstStyle/>
          <a:p>
            <a:endParaRPr lang="nl-NL"/>
          </a:p>
        </p:txBody>
      </p:sp>
      <p:sp>
        <p:nvSpPr>
          <p:cNvPr id="31758" name="Line 101"/>
          <p:cNvSpPr>
            <a:spLocks noChangeShapeType="1"/>
          </p:cNvSpPr>
          <p:nvPr/>
        </p:nvSpPr>
        <p:spPr bwMode="auto">
          <a:xfrm>
            <a:off x="8170614" y="5559251"/>
            <a:ext cx="576263" cy="0"/>
          </a:xfrm>
          <a:prstGeom prst="line">
            <a:avLst/>
          </a:prstGeom>
          <a:noFill/>
          <a:ln w="9525">
            <a:solidFill>
              <a:schemeClr val="tx1"/>
            </a:solidFill>
            <a:round/>
            <a:headEnd/>
            <a:tailEnd type="triangle" w="med" len="med"/>
          </a:ln>
        </p:spPr>
        <p:txBody>
          <a:bodyPr/>
          <a:lstStyle/>
          <a:p>
            <a:endParaRPr lang="en-US"/>
          </a:p>
        </p:txBody>
      </p:sp>
      <p:sp>
        <p:nvSpPr>
          <p:cNvPr id="31759" name="Line 102"/>
          <p:cNvSpPr>
            <a:spLocks noChangeShapeType="1"/>
          </p:cNvSpPr>
          <p:nvPr/>
        </p:nvSpPr>
        <p:spPr bwMode="auto">
          <a:xfrm>
            <a:off x="5867152" y="5489401"/>
            <a:ext cx="576262" cy="0"/>
          </a:xfrm>
          <a:prstGeom prst="line">
            <a:avLst/>
          </a:prstGeom>
          <a:noFill/>
          <a:ln w="9525">
            <a:solidFill>
              <a:schemeClr val="tx1"/>
            </a:solidFill>
            <a:round/>
            <a:headEnd/>
            <a:tailEnd type="triangle" w="med" len="med"/>
          </a:ln>
        </p:spPr>
        <p:txBody>
          <a:bodyPr/>
          <a:lstStyle/>
          <a:p>
            <a:endParaRPr lang="en-US"/>
          </a:p>
        </p:txBody>
      </p:sp>
      <p:sp>
        <p:nvSpPr>
          <p:cNvPr id="31760" name="Text Box 104"/>
          <p:cNvSpPr txBox="1">
            <a:spLocks noChangeArrowheads="1"/>
          </p:cNvSpPr>
          <p:nvPr/>
        </p:nvSpPr>
        <p:spPr bwMode="auto">
          <a:xfrm>
            <a:off x="5435352" y="6138688"/>
            <a:ext cx="792162" cy="214313"/>
          </a:xfrm>
          <a:prstGeom prst="rect">
            <a:avLst/>
          </a:prstGeom>
          <a:noFill/>
          <a:ln w="9525">
            <a:noFill/>
            <a:miter lim="800000"/>
            <a:headEnd/>
            <a:tailEnd/>
          </a:ln>
        </p:spPr>
        <p:txBody>
          <a:bodyPr>
            <a:spAutoFit/>
          </a:bodyPr>
          <a:lstStyle/>
          <a:p>
            <a:pPr>
              <a:spcBef>
                <a:spcPct val="50000"/>
              </a:spcBef>
            </a:pPr>
            <a:r>
              <a:rPr lang="en-US" sz="800"/>
              <a:t>Company B</a:t>
            </a:r>
            <a:endParaRPr lang="nl-NL" sz="800"/>
          </a:p>
        </p:txBody>
      </p:sp>
      <p:sp>
        <p:nvSpPr>
          <p:cNvPr id="31761" name="Text Box 105"/>
          <p:cNvSpPr txBox="1">
            <a:spLocks noChangeArrowheads="1"/>
          </p:cNvSpPr>
          <p:nvPr/>
        </p:nvSpPr>
        <p:spPr bwMode="auto">
          <a:xfrm>
            <a:off x="7956302" y="6138688"/>
            <a:ext cx="792162" cy="214313"/>
          </a:xfrm>
          <a:prstGeom prst="rect">
            <a:avLst/>
          </a:prstGeom>
          <a:noFill/>
          <a:ln w="9525">
            <a:noFill/>
            <a:miter lim="800000"/>
            <a:headEnd/>
            <a:tailEnd/>
          </a:ln>
        </p:spPr>
        <p:txBody>
          <a:bodyPr>
            <a:spAutoFit/>
          </a:bodyPr>
          <a:lstStyle/>
          <a:p>
            <a:pPr>
              <a:spcBef>
                <a:spcPct val="50000"/>
              </a:spcBef>
            </a:pPr>
            <a:r>
              <a:rPr lang="en-US" sz="800"/>
              <a:t>Company C</a:t>
            </a:r>
            <a:endParaRPr lang="nl-NL" sz="800"/>
          </a:p>
        </p:txBody>
      </p:sp>
      <p:sp>
        <p:nvSpPr>
          <p:cNvPr id="31762" name="Text Box 107"/>
          <p:cNvSpPr txBox="1">
            <a:spLocks noChangeArrowheads="1"/>
          </p:cNvSpPr>
          <p:nvPr/>
        </p:nvSpPr>
        <p:spPr bwMode="auto">
          <a:xfrm>
            <a:off x="1474539" y="6138688"/>
            <a:ext cx="792163" cy="214313"/>
          </a:xfrm>
          <a:prstGeom prst="rect">
            <a:avLst/>
          </a:prstGeom>
          <a:noFill/>
          <a:ln w="9525">
            <a:noFill/>
            <a:miter lim="800000"/>
            <a:headEnd/>
            <a:tailEnd/>
          </a:ln>
        </p:spPr>
        <p:txBody>
          <a:bodyPr>
            <a:spAutoFit/>
          </a:bodyPr>
          <a:lstStyle/>
          <a:p>
            <a:pPr>
              <a:spcBef>
                <a:spcPct val="50000"/>
              </a:spcBef>
            </a:pPr>
            <a:r>
              <a:rPr lang="en-US" sz="800"/>
              <a:t>Company A</a:t>
            </a:r>
            <a:endParaRPr lang="nl-NL" sz="800"/>
          </a:p>
        </p:txBody>
      </p:sp>
      <p:sp>
        <p:nvSpPr>
          <p:cNvPr id="31763" name="Rectangle 108"/>
          <p:cNvSpPr>
            <a:spLocks noChangeArrowheads="1"/>
          </p:cNvSpPr>
          <p:nvPr/>
        </p:nvSpPr>
        <p:spPr bwMode="auto">
          <a:xfrm>
            <a:off x="179139" y="4913138"/>
            <a:ext cx="2160588" cy="1223963"/>
          </a:xfrm>
          <a:prstGeom prst="rect">
            <a:avLst/>
          </a:prstGeom>
          <a:noFill/>
          <a:ln w="9525">
            <a:solidFill>
              <a:schemeClr val="tx1"/>
            </a:solidFill>
            <a:prstDash val="dash"/>
            <a:miter lim="800000"/>
            <a:headEnd/>
            <a:tailEnd/>
          </a:ln>
        </p:spPr>
        <p:txBody>
          <a:bodyPr wrap="none" anchor="ctr"/>
          <a:lstStyle/>
          <a:p>
            <a:endParaRPr lang="nl-NL"/>
          </a:p>
        </p:txBody>
      </p:sp>
      <p:cxnSp>
        <p:nvCxnSpPr>
          <p:cNvPr id="31764" name="AutoShape 109"/>
          <p:cNvCxnSpPr>
            <a:cxnSpLocks noChangeShapeType="1"/>
            <a:stCxn id="31757" idx="0"/>
            <a:endCxn id="31751" idx="0"/>
          </p:cNvCxnSpPr>
          <p:nvPr/>
        </p:nvCxnSpPr>
        <p:spPr bwMode="auto">
          <a:xfrm rot="-5400000" flipH="1" flipV="1">
            <a:off x="5542508" y="3366120"/>
            <a:ext cx="1587" cy="3670300"/>
          </a:xfrm>
          <a:prstGeom prst="bentConnector3">
            <a:avLst>
              <a:gd name="adj1" fmla="val -14400000"/>
            </a:avLst>
          </a:prstGeom>
          <a:noFill/>
          <a:ln w="9525">
            <a:solidFill>
              <a:schemeClr val="tx1"/>
            </a:solidFill>
            <a:miter lim="800000"/>
            <a:headEnd type="triangle" w="med" len="med"/>
            <a:tailEnd type="triangle" w="med" len="med"/>
          </a:ln>
        </p:spPr>
      </p:cxnSp>
      <p:sp>
        <p:nvSpPr>
          <p:cNvPr id="31765" name="Line 110"/>
          <p:cNvSpPr>
            <a:spLocks noChangeShapeType="1"/>
          </p:cNvSpPr>
          <p:nvPr/>
        </p:nvSpPr>
        <p:spPr bwMode="auto">
          <a:xfrm>
            <a:off x="5579814" y="4984576"/>
            <a:ext cx="0" cy="215900"/>
          </a:xfrm>
          <a:prstGeom prst="line">
            <a:avLst/>
          </a:prstGeom>
          <a:noFill/>
          <a:ln w="9525">
            <a:solidFill>
              <a:schemeClr val="tx1"/>
            </a:solidFill>
            <a:round/>
            <a:headEnd/>
            <a:tailEnd type="triangle" w="med" len="med"/>
          </a:ln>
        </p:spPr>
        <p:txBody>
          <a:bodyPr/>
          <a:lstStyle/>
          <a:p>
            <a:endParaRPr lang="en-US"/>
          </a:p>
        </p:txBody>
      </p:sp>
      <p:sp>
        <p:nvSpPr>
          <p:cNvPr id="31766" name="Line 111"/>
          <p:cNvSpPr>
            <a:spLocks noChangeShapeType="1"/>
          </p:cNvSpPr>
          <p:nvPr/>
        </p:nvSpPr>
        <p:spPr bwMode="auto">
          <a:xfrm flipH="1">
            <a:off x="1834902" y="4973463"/>
            <a:ext cx="1871662" cy="0"/>
          </a:xfrm>
          <a:prstGeom prst="line">
            <a:avLst/>
          </a:prstGeom>
          <a:noFill/>
          <a:ln w="9525">
            <a:solidFill>
              <a:schemeClr val="tx1"/>
            </a:solidFill>
            <a:round/>
            <a:headEnd/>
            <a:tailEnd/>
          </a:ln>
        </p:spPr>
        <p:txBody>
          <a:bodyPr/>
          <a:lstStyle/>
          <a:p>
            <a:endParaRPr lang="en-US"/>
          </a:p>
        </p:txBody>
      </p:sp>
      <p:sp>
        <p:nvSpPr>
          <p:cNvPr id="31767" name="Line 112"/>
          <p:cNvSpPr>
            <a:spLocks noChangeShapeType="1"/>
          </p:cNvSpPr>
          <p:nvPr/>
        </p:nvSpPr>
        <p:spPr bwMode="auto">
          <a:xfrm>
            <a:off x="1834902" y="4984576"/>
            <a:ext cx="0" cy="144462"/>
          </a:xfrm>
          <a:prstGeom prst="line">
            <a:avLst/>
          </a:prstGeom>
          <a:noFill/>
          <a:ln w="9525">
            <a:solidFill>
              <a:schemeClr val="tx1"/>
            </a:solidFill>
            <a:round/>
            <a:headEnd/>
            <a:tailEnd type="triangle" w="med" len="med"/>
          </a:ln>
        </p:spPr>
        <p:txBody>
          <a:bodyPr/>
          <a:lstStyle/>
          <a:p>
            <a:endParaRPr lang="en-US"/>
          </a:p>
        </p:txBody>
      </p:sp>
      <p:pic>
        <p:nvPicPr>
          <p:cNvPr id="29698" name="Picture 2" descr="http://www.jgbos.com/upload/40-supply-chain_111173654_std.jpg"/>
          <p:cNvPicPr>
            <a:picLocks noChangeAspect="1" noChangeArrowheads="1"/>
          </p:cNvPicPr>
          <p:nvPr/>
        </p:nvPicPr>
        <p:blipFill>
          <a:blip r:embed="rId2" cstate="print"/>
          <a:srcRect/>
          <a:stretch>
            <a:fillRect/>
          </a:stretch>
        </p:blipFill>
        <p:spPr bwMode="auto">
          <a:xfrm>
            <a:off x="3771478" y="1535410"/>
            <a:ext cx="3752850" cy="333375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hthoek 30"/>
          <p:cNvSpPr/>
          <p:nvPr/>
        </p:nvSpPr>
        <p:spPr>
          <a:xfrm>
            <a:off x="-180528" y="6165304"/>
            <a:ext cx="932452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p:cNvSpPr>
            <a:spLocks noGrp="1" noChangeArrowheads="1"/>
          </p:cNvSpPr>
          <p:nvPr>
            <p:ph type="title"/>
          </p:nvPr>
        </p:nvSpPr>
        <p:spPr bwMode="auto">
          <a:xfrm>
            <a:off x="935781" y="485800"/>
            <a:ext cx="9540875" cy="1143000"/>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sz="3200" dirty="0" smtClean="0">
                <a:latin typeface="+mn-lt"/>
              </a:rPr>
              <a:t>Transport within Supply Chains</a:t>
            </a:r>
            <a:endParaRPr lang="nl-NL" sz="3200" dirty="0" smtClean="0">
              <a:latin typeface="+mn-lt"/>
            </a:endParaRPr>
          </a:p>
        </p:txBody>
      </p:sp>
      <p:sp>
        <p:nvSpPr>
          <p:cNvPr id="32771" name="Rectangle 3"/>
          <p:cNvSpPr>
            <a:spLocks noGrp="1" noChangeArrowheads="1"/>
          </p:cNvSpPr>
          <p:nvPr>
            <p:ph type="body" idx="1"/>
          </p:nvPr>
        </p:nvSpPr>
        <p:spPr bwMode="auto">
          <a:xfrm>
            <a:off x="2483768" y="1196752"/>
            <a:ext cx="2952328" cy="260647"/>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nl-NL" sz="1000" b="1" i="1" dirty="0" smtClean="0">
                <a:latin typeface="Arial" pitchFamily="34" charset="0"/>
              </a:rPr>
              <a:t>Transport </a:t>
            </a:r>
            <a:r>
              <a:rPr lang="nl-NL" sz="1000" b="1" i="1" dirty="0" err="1" smtClean="0">
                <a:latin typeface="Arial" pitchFamily="34" charset="0"/>
              </a:rPr>
              <a:t>within</a:t>
            </a:r>
            <a:r>
              <a:rPr lang="nl-NL" sz="1000" b="1" i="1" dirty="0" smtClean="0">
                <a:latin typeface="Arial" pitchFamily="34" charset="0"/>
              </a:rPr>
              <a:t> </a:t>
            </a:r>
            <a:r>
              <a:rPr lang="nl-NL" sz="1000" b="1" i="1" dirty="0" err="1" smtClean="0">
                <a:latin typeface="Arial" pitchFamily="34" charset="0"/>
              </a:rPr>
              <a:t>supply</a:t>
            </a:r>
            <a:r>
              <a:rPr lang="nl-NL" sz="1000" b="1" i="1" dirty="0" smtClean="0">
                <a:latin typeface="Arial" pitchFamily="34" charset="0"/>
              </a:rPr>
              <a:t> </a:t>
            </a:r>
            <a:r>
              <a:rPr lang="nl-NL" sz="1000" b="1" i="1" dirty="0" err="1" smtClean="0">
                <a:latin typeface="Arial" pitchFamily="34" charset="0"/>
              </a:rPr>
              <a:t>chains</a:t>
            </a:r>
            <a:r>
              <a:rPr lang="nl-NL" sz="1000" b="1" i="1" dirty="0" smtClean="0">
                <a:latin typeface="Arial" pitchFamily="34" charset="0"/>
              </a:rPr>
              <a:t> </a:t>
            </a:r>
          </a:p>
        </p:txBody>
      </p:sp>
      <p:grpSp>
        <p:nvGrpSpPr>
          <p:cNvPr id="2" name="Group 4"/>
          <p:cNvGrpSpPr>
            <a:grpSpLocks/>
          </p:cNvGrpSpPr>
          <p:nvPr/>
        </p:nvGrpSpPr>
        <p:grpSpPr bwMode="auto">
          <a:xfrm>
            <a:off x="1763688" y="1556792"/>
            <a:ext cx="4968552" cy="5184775"/>
            <a:chOff x="2835" y="255"/>
            <a:chExt cx="2925" cy="3583"/>
          </a:xfrm>
        </p:grpSpPr>
        <p:sp>
          <p:nvSpPr>
            <p:cNvPr id="32773" name="Text Box 5"/>
            <p:cNvSpPr txBox="1">
              <a:spLocks noChangeArrowheads="1"/>
            </p:cNvSpPr>
            <p:nvPr/>
          </p:nvSpPr>
          <p:spPr bwMode="auto">
            <a:xfrm>
              <a:off x="3016" y="482"/>
              <a:ext cx="1134" cy="144"/>
            </a:xfrm>
            <a:prstGeom prst="rect">
              <a:avLst/>
            </a:prstGeom>
            <a:noFill/>
            <a:ln w="9525">
              <a:solidFill>
                <a:schemeClr val="tx1"/>
              </a:solidFill>
              <a:miter lim="800000"/>
              <a:headEnd/>
              <a:tailEnd/>
            </a:ln>
          </p:spPr>
          <p:txBody>
            <a:bodyPr>
              <a:spAutoFit/>
            </a:bodyPr>
            <a:lstStyle/>
            <a:p>
              <a:pPr>
                <a:spcBef>
                  <a:spcPct val="50000"/>
                </a:spcBef>
              </a:pPr>
              <a:r>
                <a:rPr lang="en-US" sz="700"/>
                <a:t>SUPPLIERS</a:t>
              </a:r>
            </a:p>
          </p:txBody>
        </p:sp>
        <p:sp>
          <p:nvSpPr>
            <p:cNvPr id="32774" name="Text Box 6"/>
            <p:cNvSpPr txBox="1">
              <a:spLocks noChangeArrowheads="1"/>
            </p:cNvSpPr>
            <p:nvPr/>
          </p:nvSpPr>
          <p:spPr bwMode="auto">
            <a:xfrm>
              <a:off x="3243" y="754"/>
              <a:ext cx="771" cy="137"/>
            </a:xfrm>
            <a:prstGeom prst="rect">
              <a:avLst/>
            </a:prstGeom>
            <a:noFill/>
            <a:ln w="9525">
              <a:noFill/>
              <a:miter lim="800000"/>
              <a:headEnd/>
              <a:tailEnd/>
            </a:ln>
          </p:spPr>
          <p:txBody>
            <a:bodyPr>
              <a:spAutoFit/>
            </a:bodyPr>
            <a:lstStyle/>
            <a:p>
              <a:pPr>
                <a:spcBef>
                  <a:spcPct val="50000"/>
                </a:spcBef>
              </a:pPr>
              <a:r>
                <a:rPr lang="en-US" sz="700"/>
                <a:t>Transport</a:t>
              </a:r>
            </a:p>
          </p:txBody>
        </p:sp>
        <p:sp>
          <p:nvSpPr>
            <p:cNvPr id="32775" name="Text Box 7"/>
            <p:cNvSpPr txBox="1">
              <a:spLocks noChangeArrowheads="1"/>
            </p:cNvSpPr>
            <p:nvPr/>
          </p:nvSpPr>
          <p:spPr bwMode="auto">
            <a:xfrm>
              <a:off x="3016" y="890"/>
              <a:ext cx="1134" cy="144"/>
            </a:xfrm>
            <a:prstGeom prst="rect">
              <a:avLst/>
            </a:prstGeom>
            <a:noFill/>
            <a:ln w="9525">
              <a:solidFill>
                <a:schemeClr val="tx1"/>
              </a:solidFill>
              <a:miter lim="800000"/>
              <a:headEnd/>
              <a:tailEnd/>
            </a:ln>
          </p:spPr>
          <p:txBody>
            <a:bodyPr>
              <a:spAutoFit/>
            </a:bodyPr>
            <a:lstStyle/>
            <a:p>
              <a:pPr>
                <a:spcBef>
                  <a:spcPct val="50000"/>
                </a:spcBef>
              </a:pPr>
              <a:r>
                <a:rPr lang="en-US" sz="700"/>
                <a:t>FACTORY/ PRODUCTION</a:t>
              </a:r>
            </a:p>
          </p:txBody>
        </p:sp>
        <p:sp>
          <p:nvSpPr>
            <p:cNvPr id="32776" name="Text Box 8"/>
            <p:cNvSpPr txBox="1">
              <a:spLocks noChangeArrowheads="1"/>
            </p:cNvSpPr>
            <p:nvPr/>
          </p:nvSpPr>
          <p:spPr bwMode="auto">
            <a:xfrm>
              <a:off x="4218" y="890"/>
              <a:ext cx="771" cy="137"/>
            </a:xfrm>
            <a:prstGeom prst="rect">
              <a:avLst/>
            </a:prstGeom>
            <a:noFill/>
            <a:ln w="9525">
              <a:noFill/>
              <a:miter lim="800000"/>
              <a:headEnd/>
              <a:tailEnd/>
            </a:ln>
          </p:spPr>
          <p:txBody>
            <a:bodyPr>
              <a:spAutoFit/>
            </a:bodyPr>
            <a:lstStyle/>
            <a:p>
              <a:pPr>
                <a:spcBef>
                  <a:spcPct val="50000"/>
                </a:spcBef>
              </a:pPr>
              <a:r>
                <a:rPr lang="en-US" sz="700"/>
                <a:t>(Final products)</a:t>
              </a:r>
            </a:p>
          </p:txBody>
        </p:sp>
        <p:sp>
          <p:nvSpPr>
            <p:cNvPr id="32777" name="Text Box 9"/>
            <p:cNvSpPr txBox="1">
              <a:spLocks noChangeArrowheads="1"/>
            </p:cNvSpPr>
            <p:nvPr/>
          </p:nvSpPr>
          <p:spPr bwMode="auto">
            <a:xfrm>
              <a:off x="4218" y="485"/>
              <a:ext cx="1542" cy="211"/>
            </a:xfrm>
            <a:prstGeom prst="rect">
              <a:avLst/>
            </a:prstGeom>
            <a:noFill/>
            <a:ln w="9525">
              <a:noFill/>
              <a:miter lim="800000"/>
              <a:headEnd/>
              <a:tailEnd/>
            </a:ln>
          </p:spPr>
          <p:txBody>
            <a:bodyPr>
              <a:spAutoFit/>
            </a:bodyPr>
            <a:lstStyle/>
            <a:p>
              <a:pPr>
                <a:spcBef>
                  <a:spcPct val="50000"/>
                </a:spcBef>
              </a:pPr>
              <a:r>
                <a:rPr lang="en-US" sz="700"/>
                <a:t>(e.g. raw materials, materials, packaging, services)</a:t>
              </a:r>
            </a:p>
          </p:txBody>
        </p:sp>
        <p:sp>
          <p:nvSpPr>
            <p:cNvPr id="32778" name="Text Box 10"/>
            <p:cNvSpPr txBox="1">
              <a:spLocks noChangeArrowheads="1"/>
            </p:cNvSpPr>
            <p:nvPr/>
          </p:nvSpPr>
          <p:spPr bwMode="auto">
            <a:xfrm>
              <a:off x="3016" y="1344"/>
              <a:ext cx="1134" cy="218"/>
            </a:xfrm>
            <a:prstGeom prst="rect">
              <a:avLst/>
            </a:prstGeom>
            <a:noFill/>
            <a:ln w="9525">
              <a:solidFill>
                <a:schemeClr val="tx1"/>
              </a:solidFill>
              <a:miter lim="800000"/>
              <a:headEnd/>
              <a:tailEnd/>
            </a:ln>
          </p:spPr>
          <p:txBody>
            <a:bodyPr>
              <a:spAutoFit/>
            </a:bodyPr>
            <a:lstStyle/>
            <a:p>
              <a:pPr>
                <a:spcBef>
                  <a:spcPct val="50000"/>
                </a:spcBef>
              </a:pPr>
              <a:r>
                <a:rPr lang="en-US" sz="700"/>
                <a:t>DISTRIBUTION CENTRE PRODUCER</a:t>
              </a:r>
            </a:p>
          </p:txBody>
        </p:sp>
        <p:sp>
          <p:nvSpPr>
            <p:cNvPr id="32779" name="Text Box 11"/>
            <p:cNvSpPr txBox="1">
              <a:spLocks noChangeArrowheads="1"/>
            </p:cNvSpPr>
            <p:nvPr/>
          </p:nvSpPr>
          <p:spPr bwMode="auto">
            <a:xfrm>
              <a:off x="3243" y="1207"/>
              <a:ext cx="771" cy="137"/>
            </a:xfrm>
            <a:prstGeom prst="rect">
              <a:avLst/>
            </a:prstGeom>
            <a:noFill/>
            <a:ln w="9525">
              <a:noFill/>
              <a:miter lim="800000"/>
              <a:headEnd/>
              <a:tailEnd/>
            </a:ln>
          </p:spPr>
          <p:txBody>
            <a:bodyPr>
              <a:spAutoFit/>
            </a:bodyPr>
            <a:lstStyle/>
            <a:p>
              <a:pPr>
                <a:spcBef>
                  <a:spcPct val="50000"/>
                </a:spcBef>
              </a:pPr>
              <a:r>
                <a:rPr lang="en-US" sz="700"/>
                <a:t>Transport</a:t>
              </a:r>
            </a:p>
          </p:txBody>
        </p:sp>
        <p:sp>
          <p:nvSpPr>
            <p:cNvPr id="32780" name="Text Box 12"/>
            <p:cNvSpPr txBox="1">
              <a:spLocks noChangeArrowheads="1"/>
            </p:cNvSpPr>
            <p:nvPr/>
          </p:nvSpPr>
          <p:spPr bwMode="auto">
            <a:xfrm>
              <a:off x="3243" y="1810"/>
              <a:ext cx="771" cy="137"/>
            </a:xfrm>
            <a:prstGeom prst="rect">
              <a:avLst/>
            </a:prstGeom>
            <a:noFill/>
            <a:ln w="9525">
              <a:noFill/>
              <a:miter lim="800000"/>
              <a:headEnd/>
              <a:tailEnd/>
            </a:ln>
          </p:spPr>
          <p:txBody>
            <a:bodyPr>
              <a:spAutoFit/>
            </a:bodyPr>
            <a:lstStyle/>
            <a:p>
              <a:pPr>
                <a:spcBef>
                  <a:spcPct val="50000"/>
                </a:spcBef>
              </a:pPr>
              <a:r>
                <a:rPr lang="en-US" sz="700"/>
                <a:t>Transport</a:t>
              </a:r>
            </a:p>
          </p:txBody>
        </p:sp>
        <p:sp>
          <p:nvSpPr>
            <p:cNvPr id="32781" name="Text Box 13"/>
            <p:cNvSpPr txBox="1">
              <a:spLocks noChangeArrowheads="1"/>
            </p:cNvSpPr>
            <p:nvPr/>
          </p:nvSpPr>
          <p:spPr bwMode="auto">
            <a:xfrm>
              <a:off x="3016" y="1944"/>
              <a:ext cx="1134" cy="144"/>
            </a:xfrm>
            <a:prstGeom prst="rect">
              <a:avLst/>
            </a:prstGeom>
            <a:noFill/>
            <a:ln w="9525">
              <a:solidFill>
                <a:schemeClr val="tx1"/>
              </a:solidFill>
              <a:miter lim="800000"/>
              <a:headEnd/>
              <a:tailEnd/>
            </a:ln>
          </p:spPr>
          <p:txBody>
            <a:bodyPr>
              <a:spAutoFit/>
            </a:bodyPr>
            <a:lstStyle/>
            <a:p>
              <a:pPr>
                <a:spcBef>
                  <a:spcPct val="50000"/>
                </a:spcBef>
              </a:pPr>
              <a:r>
                <a:rPr lang="en-US" sz="700"/>
                <a:t>IMPORTER</a:t>
              </a:r>
            </a:p>
          </p:txBody>
        </p:sp>
        <p:sp>
          <p:nvSpPr>
            <p:cNvPr id="32782" name="Line 14"/>
            <p:cNvSpPr>
              <a:spLocks noChangeShapeType="1"/>
            </p:cNvSpPr>
            <p:nvPr/>
          </p:nvSpPr>
          <p:spPr bwMode="auto">
            <a:xfrm>
              <a:off x="3243" y="646"/>
              <a:ext cx="0" cy="181"/>
            </a:xfrm>
            <a:prstGeom prst="line">
              <a:avLst/>
            </a:prstGeom>
            <a:noFill/>
            <a:ln w="9525">
              <a:solidFill>
                <a:schemeClr val="tx1"/>
              </a:solidFill>
              <a:round/>
              <a:headEnd/>
              <a:tailEnd type="triangle" w="med" len="med"/>
            </a:ln>
          </p:spPr>
          <p:txBody>
            <a:bodyPr/>
            <a:lstStyle/>
            <a:p>
              <a:endParaRPr lang="en-US"/>
            </a:p>
          </p:txBody>
        </p:sp>
        <p:sp>
          <p:nvSpPr>
            <p:cNvPr id="32783" name="Line 15"/>
            <p:cNvSpPr>
              <a:spLocks noChangeShapeType="1"/>
            </p:cNvSpPr>
            <p:nvPr/>
          </p:nvSpPr>
          <p:spPr bwMode="auto">
            <a:xfrm>
              <a:off x="3243" y="1068"/>
              <a:ext cx="0" cy="181"/>
            </a:xfrm>
            <a:prstGeom prst="line">
              <a:avLst/>
            </a:prstGeom>
            <a:noFill/>
            <a:ln w="9525">
              <a:solidFill>
                <a:schemeClr val="tx1"/>
              </a:solidFill>
              <a:round/>
              <a:headEnd/>
              <a:tailEnd type="triangle" w="med" len="med"/>
            </a:ln>
          </p:spPr>
          <p:txBody>
            <a:bodyPr/>
            <a:lstStyle/>
            <a:p>
              <a:endParaRPr lang="en-US"/>
            </a:p>
          </p:txBody>
        </p:sp>
        <p:sp>
          <p:nvSpPr>
            <p:cNvPr id="32784" name="Line 16"/>
            <p:cNvSpPr>
              <a:spLocks noChangeShapeType="1"/>
            </p:cNvSpPr>
            <p:nvPr/>
          </p:nvSpPr>
          <p:spPr bwMode="auto">
            <a:xfrm>
              <a:off x="3243" y="1661"/>
              <a:ext cx="0" cy="181"/>
            </a:xfrm>
            <a:prstGeom prst="line">
              <a:avLst/>
            </a:prstGeom>
            <a:noFill/>
            <a:ln w="9525">
              <a:solidFill>
                <a:schemeClr val="tx1"/>
              </a:solidFill>
              <a:round/>
              <a:headEnd/>
              <a:tailEnd type="triangle" w="med" len="med"/>
            </a:ln>
          </p:spPr>
          <p:txBody>
            <a:bodyPr/>
            <a:lstStyle/>
            <a:p>
              <a:endParaRPr lang="en-US"/>
            </a:p>
          </p:txBody>
        </p:sp>
        <p:sp>
          <p:nvSpPr>
            <p:cNvPr id="32785" name="Line 17"/>
            <p:cNvSpPr>
              <a:spLocks noChangeShapeType="1"/>
            </p:cNvSpPr>
            <p:nvPr/>
          </p:nvSpPr>
          <p:spPr bwMode="auto">
            <a:xfrm>
              <a:off x="3243" y="2127"/>
              <a:ext cx="0" cy="181"/>
            </a:xfrm>
            <a:prstGeom prst="line">
              <a:avLst/>
            </a:prstGeom>
            <a:noFill/>
            <a:ln w="9525">
              <a:solidFill>
                <a:schemeClr val="tx1"/>
              </a:solidFill>
              <a:round/>
              <a:headEnd/>
              <a:tailEnd type="triangle" w="med" len="med"/>
            </a:ln>
          </p:spPr>
          <p:txBody>
            <a:bodyPr/>
            <a:lstStyle/>
            <a:p>
              <a:endParaRPr lang="en-US"/>
            </a:p>
          </p:txBody>
        </p:sp>
        <p:sp>
          <p:nvSpPr>
            <p:cNvPr id="32786" name="Text Box 18"/>
            <p:cNvSpPr txBox="1">
              <a:spLocks noChangeArrowheads="1"/>
            </p:cNvSpPr>
            <p:nvPr/>
          </p:nvSpPr>
          <p:spPr bwMode="auto">
            <a:xfrm>
              <a:off x="3243" y="2217"/>
              <a:ext cx="771" cy="137"/>
            </a:xfrm>
            <a:prstGeom prst="rect">
              <a:avLst/>
            </a:prstGeom>
            <a:noFill/>
            <a:ln w="9525">
              <a:noFill/>
              <a:miter lim="800000"/>
              <a:headEnd/>
              <a:tailEnd/>
            </a:ln>
          </p:spPr>
          <p:txBody>
            <a:bodyPr>
              <a:spAutoFit/>
            </a:bodyPr>
            <a:lstStyle/>
            <a:p>
              <a:pPr>
                <a:spcBef>
                  <a:spcPct val="50000"/>
                </a:spcBef>
              </a:pPr>
              <a:r>
                <a:rPr lang="en-US" sz="700"/>
                <a:t>Transport</a:t>
              </a:r>
            </a:p>
          </p:txBody>
        </p:sp>
        <p:sp>
          <p:nvSpPr>
            <p:cNvPr id="32787" name="Text Box 19"/>
            <p:cNvSpPr txBox="1">
              <a:spLocks noChangeArrowheads="1"/>
            </p:cNvSpPr>
            <p:nvPr/>
          </p:nvSpPr>
          <p:spPr bwMode="auto">
            <a:xfrm>
              <a:off x="3016" y="2478"/>
              <a:ext cx="1134" cy="143"/>
            </a:xfrm>
            <a:prstGeom prst="rect">
              <a:avLst/>
            </a:prstGeom>
            <a:noFill/>
            <a:ln w="9525">
              <a:solidFill>
                <a:schemeClr val="tx1"/>
              </a:solidFill>
              <a:miter lim="800000"/>
              <a:headEnd/>
              <a:tailEnd/>
            </a:ln>
          </p:spPr>
          <p:txBody>
            <a:bodyPr>
              <a:spAutoFit/>
            </a:bodyPr>
            <a:lstStyle/>
            <a:p>
              <a:pPr>
                <a:spcBef>
                  <a:spcPct val="50000"/>
                </a:spcBef>
              </a:pPr>
              <a:r>
                <a:rPr lang="en-US" sz="700"/>
                <a:t>WHOLESALER</a:t>
              </a:r>
            </a:p>
          </p:txBody>
        </p:sp>
        <p:sp>
          <p:nvSpPr>
            <p:cNvPr id="32788" name="Text Box 20"/>
            <p:cNvSpPr txBox="1">
              <a:spLocks noChangeArrowheads="1"/>
            </p:cNvSpPr>
            <p:nvPr/>
          </p:nvSpPr>
          <p:spPr bwMode="auto">
            <a:xfrm>
              <a:off x="3243" y="2705"/>
              <a:ext cx="771" cy="137"/>
            </a:xfrm>
            <a:prstGeom prst="rect">
              <a:avLst/>
            </a:prstGeom>
            <a:noFill/>
            <a:ln w="9525">
              <a:noFill/>
              <a:miter lim="800000"/>
              <a:headEnd/>
              <a:tailEnd/>
            </a:ln>
          </p:spPr>
          <p:txBody>
            <a:bodyPr>
              <a:spAutoFit/>
            </a:bodyPr>
            <a:lstStyle/>
            <a:p>
              <a:pPr>
                <a:spcBef>
                  <a:spcPct val="50000"/>
                </a:spcBef>
              </a:pPr>
              <a:r>
                <a:rPr lang="en-US" sz="700"/>
                <a:t>Transport</a:t>
              </a:r>
            </a:p>
          </p:txBody>
        </p:sp>
        <p:sp>
          <p:nvSpPr>
            <p:cNvPr id="32789" name="Line 21"/>
            <p:cNvSpPr>
              <a:spLocks noChangeShapeType="1"/>
            </p:cNvSpPr>
            <p:nvPr/>
          </p:nvSpPr>
          <p:spPr bwMode="auto">
            <a:xfrm>
              <a:off x="3243" y="2614"/>
              <a:ext cx="0" cy="181"/>
            </a:xfrm>
            <a:prstGeom prst="line">
              <a:avLst/>
            </a:prstGeom>
            <a:noFill/>
            <a:ln w="9525">
              <a:solidFill>
                <a:schemeClr val="tx1"/>
              </a:solidFill>
              <a:round/>
              <a:headEnd/>
              <a:tailEnd type="triangle" w="med" len="med"/>
            </a:ln>
          </p:spPr>
          <p:txBody>
            <a:bodyPr/>
            <a:lstStyle/>
            <a:p>
              <a:endParaRPr lang="en-US"/>
            </a:p>
          </p:txBody>
        </p:sp>
        <p:sp>
          <p:nvSpPr>
            <p:cNvPr id="32790" name="Line 22"/>
            <p:cNvSpPr>
              <a:spLocks noChangeShapeType="1"/>
            </p:cNvSpPr>
            <p:nvPr/>
          </p:nvSpPr>
          <p:spPr bwMode="auto">
            <a:xfrm>
              <a:off x="3243" y="3203"/>
              <a:ext cx="0" cy="181"/>
            </a:xfrm>
            <a:prstGeom prst="line">
              <a:avLst/>
            </a:prstGeom>
            <a:noFill/>
            <a:ln w="9525">
              <a:solidFill>
                <a:schemeClr val="tx1"/>
              </a:solidFill>
              <a:round/>
              <a:headEnd/>
              <a:tailEnd type="triangle" w="med" len="med"/>
            </a:ln>
          </p:spPr>
          <p:txBody>
            <a:bodyPr/>
            <a:lstStyle/>
            <a:p>
              <a:endParaRPr lang="en-US"/>
            </a:p>
          </p:txBody>
        </p:sp>
        <p:sp>
          <p:nvSpPr>
            <p:cNvPr id="32791" name="Text Box 23"/>
            <p:cNvSpPr txBox="1">
              <a:spLocks noChangeArrowheads="1"/>
            </p:cNvSpPr>
            <p:nvPr/>
          </p:nvSpPr>
          <p:spPr bwMode="auto">
            <a:xfrm>
              <a:off x="3243" y="3339"/>
              <a:ext cx="771" cy="137"/>
            </a:xfrm>
            <a:prstGeom prst="rect">
              <a:avLst/>
            </a:prstGeom>
            <a:noFill/>
            <a:ln w="9525">
              <a:noFill/>
              <a:miter lim="800000"/>
              <a:headEnd/>
              <a:tailEnd/>
            </a:ln>
          </p:spPr>
          <p:txBody>
            <a:bodyPr>
              <a:spAutoFit/>
            </a:bodyPr>
            <a:lstStyle/>
            <a:p>
              <a:pPr>
                <a:spcBef>
                  <a:spcPct val="50000"/>
                </a:spcBef>
              </a:pPr>
              <a:r>
                <a:rPr lang="en-US" sz="700"/>
                <a:t>Transport</a:t>
              </a:r>
            </a:p>
          </p:txBody>
        </p:sp>
        <p:sp>
          <p:nvSpPr>
            <p:cNvPr id="32792" name="Text Box 24"/>
            <p:cNvSpPr txBox="1">
              <a:spLocks noChangeArrowheads="1"/>
            </p:cNvSpPr>
            <p:nvPr/>
          </p:nvSpPr>
          <p:spPr bwMode="auto">
            <a:xfrm>
              <a:off x="3016" y="2886"/>
              <a:ext cx="1134" cy="217"/>
            </a:xfrm>
            <a:prstGeom prst="rect">
              <a:avLst/>
            </a:prstGeom>
            <a:noFill/>
            <a:ln w="9525">
              <a:solidFill>
                <a:schemeClr val="tx1"/>
              </a:solidFill>
              <a:miter lim="800000"/>
              <a:headEnd/>
              <a:tailEnd/>
            </a:ln>
          </p:spPr>
          <p:txBody>
            <a:bodyPr>
              <a:spAutoFit/>
            </a:bodyPr>
            <a:lstStyle/>
            <a:p>
              <a:pPr>
                <a:spcBef>
                  <a:spcPct val="50000"/>
                </a:spcBef>
              </a:pPr>
              <a:r>
                <a:rPr lang="en-US" sz="700"/>
                <a:t>RETAIL TRADE/ RETAILER/ DEALER</a:t>
              </a:r>
            </a:p>
          </p:txBody>
        </p:sp>
        <p:sp>
          <p:nvSpPr>
            <p:cNvPr id="32793" name="Text Box 25"/>
            <p:cNvSpPr txBox="1">
              <a:spLocks noChangeArrowheads="1"/>
            </p:cNvSpPr>
            <p:nvPr/>
          </p:nvSpPr>
          <p:spPr bwMode="auto">
            <a:xfrm>
              <a:off x="3588" y="2586"/>
              <a:ext cx="771" cy="137"/>
            </a:xfrm>
            <a:prstGeom prst="rect">
              <a:avLst/>
            </a:prstGeom>
            <a:noFill/>
            <a:ln w="9525">
              <a:noFill/>
              <a:miter lim="800000"/>
              <a:headEnd/>
              <a:tailEnd/>
            </a:ln>
          </p:spPr>
          <p:txBody>
            <a:bodyPr>
              <a:spAutoFit/>
            </a:bodyPr>
            <a:lstStyle/>
            <a:p>
              <a:pPr>
                <a:spcBef>
                  <a:spcPct val="50000"/>
                </a:spcBef>
              </a:pPr>
              <a:r>
                <a:rPr lang="en-US" sz="700"/>
                <a:t>Distribution centre</a:t>
              </a:r>
            </a:p>
          </p:txBody>
        </p:sp>
        <p:sp>
          <p:nvSpPr>
            <p:cNvPr id="32794" name="Text Box 26"/>
            <p:cNvSpPr txBox="1">
              <a:spLocks noChangeArrowheads="1"/>
            </p:cNvSpPr>
            <p:nvPr/>
          </p:nvSpPr>
          <p:spPr bwMode="auto">
            <a:xfrm>
              <a:off x="3016" y="3475"/>
              <a:ext cx="1134" cy="217"/>
            </a:xfrm>
            <a:prstGeom prst="rect">
              <a:avLst/>
            </a:prstGeom>
            <a:noFill/>
            <a:ln w="9525">
              <a:solidFill>
                <a:schemeClr val="tx1"/>
              </a:solidFill>
              <a:miter lim="800000"/>
              <a:headEnd/>
              <a:tailEnd/>
            </a:ln>
          </p:spPr>
          <p:txBody>
            <a:bodyPr>
              <a:spAutoFit/>
            </a:bodyPr>
            <a:lstStyle/>
            <a:p>
              <a:pPr>
                <a:spcBef>
                  <a:spcPct val="50000"/>
                </a:spcBef>
              </a:pPr>
              <a:r>
                <a:rPr lang="en-US" sz="700"/>
                <a:t>END-USER/ CUSTOMER/ CONSUMER</a:t>
              </a:r>
            </a:p>
          </p:txBody>
        </p:sp>
        <p:sp>
          <p:nvSpPr>
            <p:cNvPr id="32795" name="Text Box 27"/>
            <p:cNvSpPr txBox="1">
              <a:spLocks noChangeArrowheads="1"/>
            </p:cNvSpPr>
            <p:nvPr/>
          </p:nvSpPr>
          <p:spPr bwMode="auto">
            <a:xfrm>
              <a:off x="4218" y="1944"/>
              <a:ext cx="997" cy="211"/>
            </a:xfrm>
            <a:prstGeom prst="rect">
              <a:avLst/>
            </a:prstGeom>
            <a:noFill/>
            <a:ln w="9525">
              <a:noFill/>
              <a:miter lim="800000"/>
              <a:headEnd/>
              <a:tailEnd/>
            </a:ln>
          </p:spPr>
          <p:txBody>
            <a:bodyPr>
              <a:spAutoFit/>
            </a:bodyPr>
            <a:lstStyle/>
            <a:p>
              <a:pPr>
                <a:spcBef>
                  <a:spcPct val="50000"/>
                </a:spcBef>
              </a:pPr>
              <a:r>
                <a:rPr lang="en-US" sz="700"/>
                <a:t>(In case of foreign manufacturer)</a:t>
              </a:r>
            </a:p>
          </p:txBody>
        </p:sp>
        <p:sp>
          <p:nvSpPr>
            <p:cNvPr id="32796" name="Text Box 28"/>
            <p:cNvSpPr txBox="1">
              <a:spLocks noChangeArrowheads="1"/>
            </p:cNvSpPr>
            <p:nvPr/>
          </p:nvSpPr>
          <p:spPr bwMode="auto">
            <a:xfrm>
              <a:off x="3588" y="1455"/>
              <a:ext cx="771" cy="414"/>
            </a:xfrm>
            <a:prstGeom prst="rect">
              <a:avLst/>
            </a:prstGeom>
            <a:noFill/>
            <a:ln w="9525">
              <a:noFill/>
              <a:miter lim="800000"/>
              <a:headEnd/>
              <a:tailEnd/>
            </a:ln>
          </p:spPr>
          <p:txBody>
            <a:bodyPr>
              <a:spAutoFit/>
            </a:bodyPr>
            <a:lstStyle/>
            <a:p>
              <a:pPr>
                <a:spcBef>
                  <a:spcPct val="50000"/>
                </a:spcBef>
                <a:buFontTx/>
                <a:buChar char="•"/>
              </a:pPr>
              <a:r>
                <a:rPr lang="en-US" sz="600"/>
                <a:t>World/ international</a:t>
              </a:r>
            </a:p>
            <a:p>
              <a:pPr>
                <a:spcBef>
                  <a:spcPct val="50000"/>
                </a:spcBef>
                <a:buFontTx/>
                <a:buChar char="•"/>
              </a:pPr>
              <a:r>
                <a:rPr lang="en-US" sz="600"/>
                <a:t>European</a:t>
              </a:r>
            </a:p>
            <a:p>
              <a:pPr>
                <a:spcBef>
                  <a:spcPct val="50000"/>
                </a:spcBef>
                <a:buFontTx/>
                <a:buChar char="•"/>
              </a:pPr>
              <a:r>
                <a:rPr lang="en-US" sz="600"/>
                <a:t>Per country</a:t>
              </a:r>
            </a:p>
            <a:p>
              <a:pPr>
                <a:spcBef>
                  <a:spcPct val="50000"/>
                </a:spcBef>
                <a:buFontTx/>
                <a:buChar char="•"/>
              </a:pPr>
              <a:r>
                <a:rPr lang="en-US" sz="600"/>
                <a:t>Regional</a:t>
              </a:r>
            </a:p>
          </p:txBody>
        </p:sp>
        <p:sp>
          <p:nvSpPr>
            <p:cNvPr id="32797" name="Text Box 29"/>
            <p:cNvSpPr txBox="1">
              <a:spLocks noChangeArrowheads="1"/>
            </p:cNvSpPr>
            <p:nvPr/>
          </p:nvSpPr>
          <p:spPr bwMode="auto">
            <a:xfrm>
              <a:off x="3588" y="3067"/>
              <a:ext cx="771" cy="222"/>
            </a:xfrm>
            <a:prstGeom prst="rect">
              <a:avLst/>
            </a:prstGeom>
            <a:noFill/>
            <a:ln w="9525">
              <a:noFill/>
              <a:miter lim="800000"/>
              <a:headEnd/>
              <a:tailEnd/>
            </a:ln>
          </p:spPr>
          <p:txBody>
            <a:bodyPr>
              <a:spAutoFit/>
            </a:bodyPr>
            <a:lstStyle/>
            <a:p>
              <a:pPr>
                <a:spcBef>
                  <a:spcPct val="50000"/>
                </a:spcBef>
                <a:buFontTx/>
                <a:buChar char="•"/>
              </a:pPr>
              <a:r>
                <a:rPr lang="en-US" sz="600"/>
                <a:t>Distribution centre</a:t>
              </a:r>
            </a:p>
            <a:p>
              <a:pPr>
                <a:spcBef>
                  <a:spcPct val="50000"/>
                </a:spcBef>
                <a:buFontTx/>
                <a:buChar char="•"/>
              </a:pPr>
              <a:r>
                <a:rPr lang="en-US" sz="600"/>
                <a:t>Sales branches</a:t>
              </a:r>
            </a:p>
          </p:txBody>
        </p:sp>
        <p:sp>
          <p:nvSpPr>
            <p:cNvPr id="32798" name="Rectangle 30"/>
            <p:cNvSpPr>
              <a:spLocks noChangeArrowheads="1"/>
            </p:cNvSpPr>
            <p:nvPr/>
          </p:nvSpPr>
          <p:spPr bwMode="auto">
            <a:xfrm>
              <a:off x="2835" y="255"/>
              <a:ext cx="2812" cy="3583"/>
            </a:xfrm>
            <a:prstGeom prst="rect">
              <a:avLst/>
            </a:prstGeom>
            <a:noFill/>
            <a:ln w="9525">
              <a:solidFill>
                <a:schemeClr val="tx1"/>
              </a:solidFill>
              <a:miter lim="800000"/>
              <a:headEnd/>
              <a:tailEnd/>
            </a:ln>
          </p:spPr>
          <p:txBody>
            <a:bodyPr wrap="none" anchor="ctr"/>
            <a:lstStyle/>
            <a:p>
              <a:endParaRPr lang="nl-NL"/>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0" y="332656"/>
            <a:ext cx="7981950" cy="838200"/>
          </a:xfrm>
          <a:noFill/>
          <a:ln>
            <a:miter lim="800000"/>
            <a:headEnd/>
            <a:tailEnd/>
          </a:ln>
        </p:spPr>
        <p:txBody>
          <a:bodyPr vert="horz" wrap="square" lIns="90000" tIns="46800" rIns="90000" bIns="46800" numCol="1" anchor="t" anchorCtr="0" compatLnSpc="1">
            <a:prstTxWarp prst="textNoShape">
              <a:avLst/>
            </a:prstTxWarp>
          </a:bodyPr>
          <a:lstStyle/>
          <a:p>
            <a:pPr eaLnBrk="1" hangingPunct="1"/>
            <a:r>
              <a:rPr lang="en-US" sz="3200" dirty="0" smtClean="0">
                <a:latin typeface="+mn-lt"/>
              </a:rPr>
              <a:t>Course goals</a:t>
            </a:r>
            <a:br>
              <a:rPr lang="en-US" sz="3200" dirty="0" smtClean="0">
                <a:latin typeface="+mn-lt"/>
              </a:rPr>
            </a:br>
            <a:r>
              <a:rPr lang="en-US" sz="3200" dirty="0" smtClean="0">
                <a:latin typeface="+mn-lt"/>
              </a:rPr>
              <a:t>Transport Management</a:t>
            </a:r>
          </a:p>
        </p:txBody>
      </p:sp>
      <p:sp>
        <p:nvSpPr>
          <p:cNvPr id="16387" name="Rectangle 3"/>
          <p:cNvSpPr>
            <a:spLocks noGrp="1" noChangeArrowheads="1"/>
          </p:cNvSpPr>
          <p:nvPr>
            <p:ph type="body" idx="1"/>
          </p:nvPr>
        </p:nvSpPr>
        <p:spPr bwMode="auto">
          <a:xfrm>
            <a:off x="179512" y="2051621"/>
            <a:ext cx="7273925" cy="3816350"/>
          </a:xfrm>
          <a:noFill/>
          <a:ln>
            <a:miter lim="800000"/>
            <a:headEnd/>
            <a:tailEnd/>
          </a:ln>
        </p:spPr>
        <p:txBody>
          <a:bodyPr vert="horz" wrap="square" lIns="91440" tIns="45720" rIns="91440" bIns="45720" numCol="1" anchor="t" anchorCtr="0" compatLnSpc="1">
            <a:prstTxWarp prst="textNoShape">
              <a:avLst/>
            </a:prstTxWarp>
          </a:bodyPr>
          <a:lstStyle/>
          <a:p>
            <a:pPr lvl="3" eaLnBrk="1" hangingPunct="1">
              <a:buFontTx/>
              <a:buNone/>
            </a:pPr>
            <a:r>
              <a:rPr lang="en-GB" sz="1600" dirty="0" smtClean="0">
                <a:latin typeface="Arial" pitchFamily="34" charset="0"/>
              </a:rPr>
              <a:t>	The main goal of this course is being able to apply and interpret the concept of transportation within supply chains. Secondly, the goal is to gain more insight in transport cost organizations, utilization and its business positioning.</a:t>
            </a:r>
          </a:p>
          <a:p>
            <a:pPr lvl="3" eaLnBrk="1" hangingPunct="1">
              <a:buFontTx/>
              <a:buNone/>
            </a:pPr>
            <a:endParaRPr lang="en-GB" sz="1600" dirty="0" smtClean="0">
              <a:latin typeface="Arial" pitchFamily="34" charset="0"/>
            </a:endParaRPr>
          </a:p>
          <a:p>
            <a:pPr lvl="3" eaLnBrk="1" hangingPunct="1">
              <a:buFontTx/>
              <a:buNone/>
            </a:pPr>
            <a:endParaRPr lang="en-GB" sz="1600" dirty="0" smtClean="0">
              <a:latin typeface="Arial" pitchFamily="34" charset="0"/>
            </a:endParaRPr>
          </a:p>
          <a:p>
            <a:pPr lvl="4" eaLnBrk="1" hangingPunct="1">
              <a:buFontTx/>
              <a:buNone/>
            </a:pPr>
            <a:r>
              <a:rPr lang="en-GB" sz="1600" dirty="0" smtClean="0">
                <a:latin typeface="Arial" pitchFamily="34" charset="0"/>
              </a:rPr>
              <a:t>This course contains the following aspects:</a:t>
            </a:r>
          </a:p>
          <a:p>
            <a:pPr lvl="4" eaLnBrk="1" hangingPunct="1"/>
            <a:r>
              <a:rPr lang="en-GB" sz="1600" dirty="0" smtClean="0">
                <a:latin typeface="Arial" pitchFamily="34" charset="0"/>
              </a:rPr>
              <a:t>demand of transport;</a:t>
            </a:r>
          </a:p>
          <a:p>
            <a:pPr lvl="4" eaLnBrk="1" hangingPunct="1"/>
            <a:r>
              <a:rPr lang="en-GB" sz="1600" dirty="0" smtClean="0">
                <a:latin typeface="Arial" pitchFamily="34" charset="0"/>
              </a:rPr>
              <a:t>Specification of goods;</a:t>
            </a:r>
          </a:p>
          <a:p>
            <a:pPr lvl="4" eaLnBrk="1" hangingPunct="1"/>
            <a:r>
              <a:rPr lang="en-GB" sz="1600" dirty="0" smtClean="0">
                <a:latin typeface="Arial" pitchFamily="34" charset="0"/>
              </a:rPr>
              <a:t>basic knowledge of transport modes;</a:t>
            </a:r>
          </a:p>
          <a:p>
            <a:pPr lvl="4" eaLnBrk="1" hangingPunct="1"/>
            <a:r>
              <a:rPr lang="en-GB" sz="1600" dirty="0" smtClean="0">
                <a:latin typeface="Arial" pitchFamily="34" charset="0"/>
              </a:rPr>
              <a:t>choice of transport modes;</a:t>
            </a:r>
          </a:p>
          <a:p>
            <a:pPr lvl="4" eaLnBrk="1" hangingPunct="1"/>
            <a:r>
              <a:rPr lang="en-GB" sz="1600" dirty="0" smtClean="0">
                <a:latin typeface="Arial" pitchFamily="34" charset="0"/>
              </a:rPr>
              <a:t>relationship between transport and supply chains;</a:t>
            </a:r>
          </a:p>
          <a:p>
            <a:pPr lvl="4" eaLnBrk="1" hangingPunct="1"/>
            <a:r>
              <a:rPr lang="en-GB" sz="1600" dirty="0" smtClean="0">
                <a:latin typeface="Arial" pitchFamily="34" charset="0"/>
              </a:rPr>
              <a:t>basic knowledge of transport organizations and its business positioning.</a:t>
            </a:r>
          </a:p>
          <a:p>
            <a:pPr lvl="4" eaLnBrk="1" hangingPunct="1">
              <a:buFontTx/>
              <a:buNone/>
            </a:pPr>
            <a:endParaRPr lang="en-GB" sz="1600" dirty="0" smtClean="0">
              <a:latin typeface="Arial" pitchFamily="34" charset="0"/>
            </a:endParaRPr>
          </a:p>
          <a:p>
            <a:pPr lvl="3" eaLnBrk="1" hangingPunct="1">
              <a:buFontTx/>
              <a:buNone/>
            </a:pPr>
            <a:endParaRPr lang="en-GB" sz="1600" dirty="0" smtClean="0">
              <a:latin typeface="Arial" pitchFamily="34" charset="0"/>
            </a:endParaRPr>
          </a:p>
          <a:p>
            <a:pPr lvl="3" eaLnBrk="1" hangingPunct="1">
              <a:buFontTx/>
              <a:buNone/>
            </a:pPr>
            <a:endParaRPr lang="en-GB" sz="1600" dirty="0" smtClean="0">
              <a:latin typeface="Arial" pitchFamily="34" charset="0"/>
            </a:endParaRPr>
          </a:p>
          <a:p>
            <a:pPr eaLnBrk="1" hangingPunct="1">
              <a:buFontTx/>
              <a:buNone/>
            </a:pPr>
            <a:endParaRPr lang="en-GB" sz="1600" dirty="0" smtClean="0">
              <a:latin typeface="Arial" pitchFamily="34" charset="0"/>
            </a:endParaRPr>
          </a:p>
        </p:txBody>
      </p:sp>
      <p:sp>
        <p:nvSpPr>
          <p:cNvPr id="16388" name="Rectangle 4"/>
          <p:cNvSpPr>
            <a:spLocks noChangeArrowheads="1"/>
          </p:cNvSpPr>
          <p:nvPr/>
        </p:nvSpPr>
        <p:spPr bwMode="auto">
          <a:xfrm>
            <a:off x="1763688" y="1916832"/>
            <a:ext cx="5472113" cy="1296988"/>
          </a:xfrm>
          <a:prstGeom prst="rect">
            <a:avLst/>
          </a:prstGeom>
          <a:noFill/>
          <a:ln w="9525">
            <a:solidFill>
              <a:schemeClr val="tx1"/>
            </a:solidFill>
            <a:miter lim="800000"/>
            <a:headEnd/>
            <a:tailEnd/>
          </a:ln>
        </p:spPr>
        <p:txBody>
          <a:bodyPr wrap="none" anchor="ctr"/>
          <a:lstStyle/>
          <a:p>
            <a:endParaRPr lang="nl-NL"/>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ChangeArrowheads="1"/>
          </p:cNvSpPr>
          <p:nvPr/>
        </p:nvSpPr>
        <p:spPr bwMode="auto">
          <a:xfrm>
            <a:off x="179512" y="476672"/>
            <a:ext cx="8229600" cy="638845"/>
          </a:xfrm>
          <a:prstGeom prst="rect">
            <a:avLst/>
          </a:prstGeom>
          <a:noFill/>
          <a:ln w="9525">
            <a:noFill/>
            <a:miter lim="800000"/>
            <a:headEnd/>
            <a:tailEnd/>
          </a:ln>
        </p:spPr>
        <p:txBody>
          <a:bodyPr/>
          <a:lstStyle/>
          <a:p>
            <a:pPr algn="ctr"/>
            <a:r>
              <a:rPr lang="en-US" sz="3200" dirty="0">
                <a:latin typeface="+mn-lt"/>
              </a:rPr>
              <a:t>Why Transport?</a:t>
            </a:r>
            <a:endParaRPr lang="nl-NL" sz="3200" dirty="0">
              <a:latin typeface="+mn-lt"/>
            </a:endParaRPr>
          </a:p>
        </p:txBody>
      </p:sp>
      <p:sp>
        <p:nvSpPr>
          <p:cNvPr id="94212" name="Rectangle 4"/>
          <p:cNvSpPr>
            <a:spLocks noChangeArrowheads="1"/>
          </p:cNvSpPr>
          <p:nvPr/>
        </p:nvSpPr>
        <p:spPr bwMode="auto">
          <a:xfrm>
            <a:off x="137616" y="1484486"/>
            <a:ext cx="8178800" cy="3168650"/>
          </a:xfrm>
          <a:prstGeom prst="rect">
            <a:avLst/>
          </a:prstGeom>
          <a:noFill/>
          <a:ln w="12700">
            <a:noFill/>
            <a:miter lim="800000"/>
            <a:headEnd/>
            <a:tailEnd/>
          </a:ln>
        </p:spPr>
        <p:txBody>
          <a:bodyPr lIns="90488" tIns="44450" rIns="90488" bIns="44450"/>
          <a:lstStyle/>
          <a:p>
            <a:pPr marL="609600" indent="-609600">
              <a:lnSpc>
                <a:spcPct val="80000"/>
              </a:lnSpc>
              <a:spcBef>
                <a:spcPct val="20000"/>
              </a:spcBef>
            </a:pPr>
            <a:endParaRPr lang="en-US" sz="2400" i="1" dirty="0"/>
          </a:p>
          <a:p>
            <a:pPr marL="609600" indent="-609600">
              <a:lnSpc>
                <a:spcPct val="80000"/>
              </a:lnSpc>
              <a:spcBef>
                <a:spcPct val="20000"/>
              </a:spcBef>
            </a:pPr>
            <a:endParaRPr lang="en-US" sz="2400" i="1" dirty="0"/>
          </a:p>
          <a:p>
            <a:pPr marL="609600" indent="-609600">
              <a:spcBef>
                <a:spcPct val="20000"/>
              </a:spcBef>
              <a:buFontTx/>
              <a:buAutoNum type="arabicPeriod"/>
            </a:pPr>
            <a:r>
              <a:rPr lang="en-US" sz="2000" dirty="0"/>
              <a:t>Transport activities because of economic activities</a:t>
            </a:r>
          </a:p>
          <a:p>
            <a:pPr marL="609600" indent="-609600">
              <a:spcBef>
                <a:spcPct val="20000"/>
              </a:spcBef>
              <a:buFontTx/>
              <a:buAutoNum type="arabicPeriod"/>
            </a:pPr>
            <a:endParaRPr lang="en-US" sz="2000" dirty="0"/>
          </a:p>
          <a:p>
            <a:pPr marL="609600" indent="-609600">
              <a:spcBef>
                <a:spcPct val="20000"/>
              </a:spcBef>
              <a:buFontTx/>
              <a:buAutoNum type="arabicPeriod"/>
            </a:pPr>
            <a:r>
              <a:rPr lang="en-US" sz="2000" dirty="0"/>
              <a:t>Transport is caused by a division (in space and time) of the </a:t>
            </a:r>
            <a:endParaRPr lang="en-US" sz="2000" dirty="0" smtClean="0"/>
          </a:p>
          <a:p>
            <a:pPr marL="609600" indent="-609600">
              <a:spcBef>
                <a:spcPct val="20000"/>
              </a:spcBef>
            </a:pPr>
            <a:r>
              <a:rPr lang="en-US" sz="2000" dirty="0" smtClean="0"/>
              <a:t>         points </a:t>
            </a:r>
            <a:r>
              <a:rPr lang="en-US" sz="2000" dirty="0"/>
              <a:t>of production and consumption</a:t>
            </a:r>
            <a:endParaRPr lang="en-US" sz="2000" i="1" dirty="0"/>
          </a:p>
          <a:p>
            <a:pPr marL="609600" indent="-609600">
              <a:lnSpc>
                <a:spcPct val="80000"/>
              </a:lnSpc>
              <a:spcBef>
                <a:spcPct val="20000"/>
              </a:spcBef>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2">
                                            <p:txEl>
                                              <p:pRg st="2" end="2"/>
                                            </p:txEl>
                                          </p:spTgt>
                                        </p:tgtEl>
                                        <p:attrNameLst>
                                          <p:attrName>style.visibility</p:attrName>
                                        </p:attrNameLst>
                                      </p:cBhvr>
                                      <p:to>
                                        <p:strVal val="visible"/>
                                      </p:to>
                                    </p:set>
                                    <p:anim calcmode="lin" valueType="num">
                                      <p:cBhvr additive="base">
                                        <p:cTn id="7" dur="500" fill="hold"/>
                                        <p:tgtEl>
                                          <p:spTgt spid="9421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12">
                                            <p:txEl>
                                              <p:pRg st="4" end="4"/>
                                            </p:txEl>
                                          </p:spTgt>
                                        </p:tgtEl>
                                        <p:attrNameLst>
                                          <p:attrName>style.visibility</p:attrName>
                                        </p:attrNameLst>
                                      </p:cBhvr>
                                      <p:to>
                                        <p:strVal val="visible"/>
                                      </p:to>
                                    </p:set>
                                    <p:anim calcmode="lin" valueType="num">
                                      <p:cBhvr additive="base">
                                        <p:cTn id="13" dur="500" fill="hold"/>
                                        <p:tgtEl>
                                          <p:spTgt spid="94212">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2">
                                            <p:txEl>
                                              <p:pRg st="5" end="5"/>
                                            </p:txEl>
                                          </p:spTgt>
                                        </p:tgtEl>
                                        <p:attrNameLst>
                                          <p:attrName>style.visibility</p:attrName>
                                        </p:attrNameLst>
                                      </p:cBhvr>
                                      <p:to>
                                        <p:strVal val="visible"/>
                                      </p:to>
                                    </p:set>
                                    <p:anim calcmode="lin" valueType="num">
                                      <p:cBhvr additive="base">
                                        <p:cTn id="19" dur="500" fill="hold"/>
                                        <p:tgtEl>
                                          <p:spTgt spid="94212">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251520" y="413792"/>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200" dirty="0" smtClean="0">
                <a:latin typeface="+mn-lt"/>
              </a:rPr>
              <a:t>Parties in Transport</a:t>
            </a:r>
          </a:p>
        </p:txBody>
      </p:sp>
      <p:sp>
        <p:nvSpPr>
          <p:cNvPr id="24" name="Rechthoek 23"/>
          <p:cNvSpPr/>
          <p:nvPr/>
        </p:nvSpPr>
        <p:spPr>
          <a:xfrm>
            <a:off x="-180528" y="6165304"/>
            <a:ext cx="932452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
          <p:cNvGrpSpPr>
            <a:grpSpLocks/>
          </p:cNvGrpSpPr>
          <p:nvPr/>
        </p:nvGrpSpPr>
        <p:grpSpPr bwMode="auto">
          <a:xfrm>
            <a:off x="381000" y="908720"/>
            <a:ext cx="6351240" cy="5904656"/>
            <a:chOff x="2925" y="663"/>
            <a:chExt cx="2640" cy="3447"/>
          </a:xfrm>
        </p:grpSpPr>
        <p:sp>
          <p:nvSpPr>
            <p:cNvPr id="19461" name="Text Box 5"/>
            <p:cNvSpPr txBox="1">
              <a:spLocks noChangeArrowheads="1"/>
            </p:cNvSpPr>
            <p:nvPr/>
          </p:nvSpPr>
          <p:spPr bwMode="auto">
            <a:xfrm>
              <a:off x="3777" y="1138"/>
              <a:ext cx="1452" cy="1135"/>
            </a:xfrm>
            <a:prstGeom prst="rect">
              <a:avLst/>
            </a:prstGeom>
            <a:noFill/>
            <a:ln w="9525">
              <a:noFill/>
              <a:miter lim="800000"/>
              <a:headEnd/>
              <a:tailEnd/>
            </a:ln>
          </p:spPr>
          <p:txBody>
            <a:bodyPr>
              <a:spAutoFit/>
            </a:bodyPr>
            <a:lstStyle/>
            <a:p>
              <a:pPr>
                <a:spcBef>
                  <a:spcPct val="50000"/>
                </a:spcBef>
                <a:buFontTx/>
                <a:buChar char="•"/>
              </a:pPr>
              <a:r>
                <a:rPr lang="en-US" sz="700" dirty="0"/>
                <a:t>Delivery conditions</a:t>
              </a:r>
            </a:p>
            <a:p>
              <a:pPr>
                <a:spcBef>
                  <a:spcPct val="50000"/>
                </a:spcBef>
                <a:buFontTx/>
                <a:buChar char="•"/>
              </a:pPr>
              <a:r>
                <a:rPr lang="en-US" sz="700" dirty="0"/>
                <a:t>Transport modalities</a:t>
              </a:r>
            </a:p>
            <a:p>
              <a:pPr>
                <a:spcBef>
                  <a:spcPct val="50000"/>
                </a:spcBef>
                <a:buFontTx/>
                <a:buChar char="•"/>
              </a:pPr>
              <a:r>
                <a:rPr lang="en-US" sz="700" dirty="0"/>
                <a:t>Means of transport</a:t>
              </a:r>
            </a:p>
            <a:p>
              <a:pPr>
                <a:spcBef>
                  <a:spcPct val="50000"/>
                </a:spcBef>
                <a:buFontTx/>
                <a:buChar char="•"/>
              </a:pPr>
              <a:r>
                <a:rPr lang="en-US" sz="700" dirty="0"/>
                <a:t>Own and professional transport</a:t>
              </a:r>
            </a:p>
            <a:p>
              <a:pPr>
                <a:spcBef>
                  <a:spcPct val="50000"/>
                </a:spcBef>
                <a:buFontTx/>
                <a:buChar char="•"/>
              </a:pPr>
              <a:r>
                <a:rPr lang="en-US" sz="700" dirty="0"/>
                <a:t>Routing</a:t>
              </a:r>
            </a:p>
            <a:p>
              <a:pPr>
                <a:spcBef>
                  <a:spcPct val="50000"/>
                </a:spcBef>
                <a:buFontTx/>
                <a:buChar char="•"/>
              </a:pPr>
              <a:r>
                <a:rPr lang="en-US" sz="700" dirty="0"/>
                <a:t>Insurance risks</a:t>
              </a:r>
            </a:p>
            <a:p>
              <a:pPr>
                <a:spcBef>
                  <a:spcPct val="50000"/>
                </a:spcBef>
                <a:buFontTx/>
                <a:buChar char="•"/>
              </a:pPr>
              <a:r>
                <a:rPr lang="en-US" sz="700" dirty="0" err="1"/>
                <a:t>Groupage</a:t>
              </a:r>
              <a:r>
                <a:rPr lang="en-US" sz="700" dirty="0"/>
                <a:t> and consolidation</a:t>
              </a:r>
            </a:p>
            <a:p>
              <a:pPr>
                <a:spcBef>
                  <a:spcPct val="50000"/>
                </a:spcBef>
                <a:buFontTx/>
                <a:buChar char="•"/>
              </a:pPr>
              <a:r>
                <a:rPr lang="en-US" sz="700" dirty="0"/>
                <a:t>Scheduled and irregular transport</a:t>
              </a:r>
            </a:p>
            <a:p>
              <a:pPr>
                <a:spcBef>
                  <a:spcPct val="50000"/>
                </a:spcBef>
                <a:buFontTx/>
                <a:buChar char="•"/>
              </a:pPr>
              <a:r>
                <a:rPr lang="en-US" sz="700" dirty="0"/>
                <a:t>Documents and waybills</a:t>
              </a:r>
            </a:p>
            <a:p>
              <a:pPr>
                <a:spcBef>
                  <a:spcPct val="50000"/>
                </a:spcBef>
                <a:buFontTx/>
                <a:buChar char="•"/>
              </a:pPr>
              <a:r>
                <a:rPr lang="en-US" sz="700" dirty="0"/>
                <a:t>Transport costs/ rates</a:t>
              </a:r>
            </a:p>
            <a:p>
              <a:pPr>
                <a:spcBef>
                  <a:spcPct val="50000"/>
                </a:spcBef>
                <a:buFontTx/>
                <a:buChar char="•"/>
              </a:pPr>
              <a:endParaRPr lang="nl-NL" sz="700" dirty="0"/>
            </a:p>
          </p:txBody>
        </p:sp>
        <p:sp>
          <p:nvSpPr>
            <p:cNvPr id="19462" name="Rectangle 6"/>
            <p:cNvSpPr>
              <a:spLocks noChangeArrowheads="1"/>
            </p:cNvSpPr>
            <p:nvPr/>
          </p:nvSpPr>
          <p:spPr bwMode="auto">
            <a:xfrm>
              <a:off x="2925" y="663"/>
              <a:ext cx="2495" cy="3447"/>
            </a:xfrm>
            <a:prstGeom prst="rect">
              <a:avLst/>
            </a:prstGeom>
            <a:noFill/>
            <a:ln w="9525">
              <a:solidFill>
                <a:schemeClr val="tx1"/>
              </a:solidFill>
              <a:miter lim="800000"/>
              <a:headEnd/>
              <a:tailEnd/>
            </a:ln>
          </p:spPr>
          <p:txBody>
            <a:bodyPr wrap="none" anchor="ctr"/>
            <a:lstStyle/>
            <a:p>
              <a:endParaRPr lang="nl-NL"/>
            </a:p>
          </p:txBody>
        </p:sp>
        <p:sp>
          <p:nvSpPr>
            <p:cNvPr id="19463" name="Text Box 7"/>
            <p:cNvSpPr txBox="1">
              <a:spLocks noChangeArrowheads="1"/>
            </p:cNvSpPr>
            <p:nvPr/>
          </p:nvSpPr>
          <p:spPr bwMode="auto">
            <a:xfrm>
              <a:off x="3016" y="845"/>
              <a:ext cx="907" cy="135"/>
            </a:xfrm>
            <a:prstGeom prst="rect">
              <a:avLst/>
            </a:prstGeom>
            <a:noFill/>
            <a:ln w="9525">
              <a:noFill/>
              <a:miter lim="800000"/>
              <a:headEnd/>
              <a:tailEnd/>
            </a:ln>
          </p:spPr>
          <p:txBody>
            <a:bodyPr>
              <a:spAutoFit/>
            </a:bodyPr>
            <a:lstStyle/>
            <a:p>
              <a:pPr>
                <a:spcBef>
                  <a:spcPct val="50000"/>
                </a:spcBef>
              </a:pPr>
              <a:r>
                <a:rPr lang="en-US" sz="800"/>
                <a:t>Demand side</a:t>
              </a:r>
              <a:endParaRPr lang="nl-NL" sz="800"/>
            </a:p>
          </p:txBody>
        </p:sp>
        <p:sp>
          <p:nvSpPr>
            <p:cNvPr id="19464" name="Rectangle 8"/>
            <p:cNvSpPr>
              <a:spLocks noChangeArrowheads="1"/>
            </p:cNvSpPr>
            <p:nvPr/>
          </p:nvSpPr>
          <p:spPr bwMode="auto">
            <a:xfrm>
              <a:off x="3515" y="799"/>
              <a:ext cx="545" cy="274"/>
            </a:xfrm>
            <a:prstGeom prst="rect">
              <a:avLst/>
            </a:prstGeom>
            <a:noFill/>
            <a:ln w="9525">
              <a:solidFill>
                <a:schemeClr val="tx1"/>
              </a:solidFill>
              <a:miter lim="800000"/>
              <a:headEnd/>
              <a:tailEnd/>
            </a:ln>
          </p:spPr>
          <p:txBody>
            <a:bodyPr wrap="none" anchor="ctr"/>
            <a:lstStyle/>
            <a:p>
              <a:pPr algn="ctr"/>
              <a:r>
                <a:rPr lang="en-US" sz="800"/>
                <a:t>Sender</a:t>
              </a:r>
              <a:endParaRPr lang="nl-NL" sz="800"/>
            </a:p>
          </p:txBody>
        </p:sp>
        <p:sp>
          <p:nvSpPr>
            <p:cNvPr id="19465" name="Rectangle 9"/>
            <p:cNvSpPr>
              <a:spLocks noChangeArrowheads="1"/>
            </p:cNvSpPr>
            <p:nvPr/>
          </p:nvSpPr>
          <p:spPr bwMode="auto">
            <a:xfrm>
              <a:off x="4694" y="799"/>
              <a:ext cx="545" cy="274"/>
            </a:xfrm>
            <a:prstGeom prst="rect">
              <a:avLst/>
            </a:prstGeom>
            <a:noFill/>
            <a:ln w="9525">
              <a:solidFill>
                <a:schemeClr val="tx1"/>
              </a:solidFill>
              <a:miter lim="800000"/>
              <a:headEnd/>
              <a:tailEnd/>
            </a:ln>
          </p:spPr>
          <p:txBody>
            <a:bodyPr wrap="none" anchor="ctr"/>
            <a:lstStyle/>
            <a:p>
              <a:pPr algn="ctr"/>
              <a:r>
                <a:rPr lang="en-US" sz="800"/>
                <a:t>Receiver</a:t>
              </a:r>
              <a:endParaRPr lang="nl-NL" sz="800"/>
            </a:p>
          </p:txBody>
        </p:sp>
        <p:sp>
          <p:nvSpPr>
            <p:cNvPr id="19466" name="Line 10"/>
            <p:cNvSpPr>
              <a:spLocks noChangeShapeType="1"/>
            </p:cNvSpPr>
            <p:nvPr/>
          </p:nvSpPr>
          <p:spPr bwMode="auto">
            <a:xfrm>
              <a:off x="4195" y="935"/>
              <a:ext cx="408" cy="0"/>
            </a:xfrm>
            <a:prstGeom prst="line">
              <a:avLst/>
            </a:prstGeom>
            <a:noFill/>
            <a:ln w="9525">
              <a:solidFill>
                <a:schemeClr val="tx1"/>
              </a:solidFill>
              <a:round/>
              <a:headEnd/>
              <a:tailEnd type="triangle" w="med" len="med"/>
            </a:ln>
          </p:spPr>
          <p:txBody>
            <a:bodyPr/>
            <a:lstStyle/>
            <a:p>
              <a:endParaRPr lang="en-US"/>
            </a:p>
          </p:txBody>
        </p:sp>
        <p:sp>
          <p:nvSpPr>
            <p:cNvPr id="19467" name="Text Box 11"/>
            <p:cNvSpPr txBox="1">
              <a:spLocks noChangeArrowheads="1"/>
            </p:cNvSpPr>
            <p:nvPr/>
          </p:nvSpPr>
          <p:spPr bwMode="auto">
            <a:xfrm>
              <a:off x="4129" y="806"/>
              <a:ext cx="681" cy="135"/>
            </a:xfrm>
            <a:prstGeom prst="rect">
              <a:avLst/>
            </a:prstGeom>
            <a:noFill/>
            <a:ln w="9525">
              <a:noFill/>
              <a:miter lim="800000"/>
              <a:headEnd/>
              <a:tailEnd/>
            </a:ln>
          </p:spPr>
          <p:txBody>
            <a:bodyPr>
              <a:spAutoFit/>
            </a:bodyPr>
            <a:lstStyle/>
            <a:p>
              <a:pPr>
                <a:spcBef>
                  <a:spcPct val="50000"/>
                </a:spcBef>
              </a:pPr>
              <a:r>
                <a:rPr lang="en-US" sz="800" dirty="0"/>
                <a:t>Flow of goods</a:t>
              </a:r>
              <a:endParaRPr lang="nl-NL" sz="800" dirty="0"/>
            </a:p>
          </p:txBody>
        </p:sp>
        <p:sp>
          <p:nvSpPr>
            <p:cNvPr id="19468" name="Line 12"/>
            <p:cNvSpPr>
              <a:spLocks noChangeShapeType="1"/>
            </p:cNvSpPr>
            <p:nvPr/>
          </p:nvSpPr>
          <p:spPr bwMode="auto">
            <a:xfrm>
              <a:off x="3787" y="1162"/>
              <a:ext cx="0" cy="1044"/>
            </a:xfrm>
            <a:prstGeom prst="line">
              <a:avLst/>
            </a:prstGeom>
            <a:noFill/>
            <a:ln w="9525">
              <a:solidFill>
                <a:schemeClr val="tx1"/>
              </a:solidFill>
              <a:round/>
              <a:headEnd/>
              <a:tailEnd type="triangle" w="med" len="med"/>
            </a:ln>
          </p:spPr>
          <p:txBody>
            <a:bodyPr/>
            <a:lstStyle/>
            <a:p>
              <a:endParaRPr lang="en-US"/>
            </a:p>
          </p:txBody>
        </p:sp>
        <p:sp>
          <p:nvSpPr>
            <p:cNvPr id="19469" name="Line 13"/>
            <p:cNvSpPr>
              <a:spLocks noChangeShapeType="1"/>
            </p:cNvSpPr>
            <p:nvPr/>
          </p:nvSpPr>
          <p:spPr bwMode="auto">
            <a:xfrm>
              <a:off x="5012" y="1162"/>
              <a:ext cx="0" cy="953"/>
            </a:xfrm>
            <a:prstGeom prst="line">
              <a:avLst/>
            </a:prstGeom>
            <a:noFill/>
            <a:ln w="9525">
              <a:solidFill>
                <a:schemeClr val="tx1"/>
              </a:solidFill>
              <a:round/>
              <a:headEnd type="triangle" w="med" len="med"/>
              <a:tailEnd/>
            </a:ln>
          </p:spPr>
          <p:txBody>
            <a:bodyPr/>
            <a:lstStyle/>
            <a:p>
              <a:endParaRPr lang="en-US"/>
            </a:p>
          </p:txBody>
        </p:sp>
        <p:sp>
          <p:nvSpPr>
            <p:cNvPr id="19470" name="Rectangle 14"/>
            <p:cNvSpPr>
              <a:spLocks noChangeArrowheads="1"/>
            </p:cNvSpPr>
            <p:nvPr/>
          </p:nvSpPr>
          <p:spPr bwMode="auto">
            <a:xfrm>
              <a:off x="3515" y="2296"/>
              <a:ext cx="1134" cy="318"/>
            </a:xfrm>
            <a:prstGeom prst="rect">
              <a:avLst/>
            </a:prstGeom>
            <a:noFill/>
            <a:ln w="9525">
              <a:solidFill>
                <a:schemeClr val="tx1"/>
              </a:solidFill>
              <a:miter lim="800000"/>
              <a:headEnd/>
              <a:tailEnd/>
            </a:ln>
          </p:spPr>
          <p:txBody>
            <a:bodyPr wrap="none" anchor="ctr"/>
            <a:lstStyle/>
            <a:p>
              <a:pPr>
                <a:buFontTx/>
                <a:buChar char="•"/>
              </a:pPr>
              <a:r>
                <a:rPr lang="en-US" sz="800"/>
                <a:t>Carrier</a:t>
              </a:r>
            </a:p>
            <a:p>
              <a:pPr>
                <a:buFontTx/>
                <a:buChar char="•"/>
              </a:pPr>
              <a:r>
                <a:rPr lang="en-US" sz="800"/>
                <a:t>Means of transport</a:t>
              </a:r>
            </a:p>
            <a:p>
              <a:pPr>
                <a:buFontTx/>
                <a:buChar char="•"/>
              </a:pPr>
              <a:r>
                <a:rPr lang="en-US" sz="800"/>
                <a:t>Logistic services provider</a:t>
              </a:r>
            </a:p>
            <a:p>
              <a:pPr>
                <a:buFontTx/>
                <a:buChar char="•"/>
              </a:pPr>
              <a:endParaRPr lang="nl-NL" sz="800"/>
            </a:p>
          </p:txBody>
        </p:sp>
        <p:sp>
          <p:nvSpPr>
            <p:cNvPr id="19471" name="Text Box 15"/>
            <p:cNvSpPr txBox="1">
              <a:spLocks noChangeArrowheads="1"/>
            </p:cNvSpPr>
            <p:nvPr/>
          </p:nvSpPr>
          <p:spPr bwMode="auto">
            <a:xfrm>
              <a:off x="3243" y="1933"/>
              <a:ext cx="907" cy="135"/>
            </a:xfrm>
            <a:prstGeom prst="rect">
              <a:avLst/>
            </a:prstGeom>
            <a:noFill/>
            <a:ln w="9525">
              <a:noFill/>
              <a:miter lim="800000"/>
              <a:headEnd/>
              <a:tailEnd/>
            </a:ln>
          </p:spPr>
          <p:txBody>
            <a:bodyPr>
              <a:spAutoFit/>
            </a:bodyPr>
            <a:lstStyle/>
            <a:p>
              <a:pPr>
                <a:spcBef>
                  <a:spcPct val="50000"/>
                </a:spcBef>
              </a:pPr>
              <a:r>
                <a:rPr lang="en-US" sz="800"/>
                <a:t>BUYING</a:t>
              </a:r>
              <a:endParaRPr lang="nl-NL" sz="800"/>
            </a:p>
          </p:txBody>
        </p:sp>
        <p:sp>
          <p:nvSpPr>
            <p:cNvPr id="19472" name="Text Box 16"/>
            <p:cNvSpPr txBox="1">
              <a:spLocks noChangeArrowheads="1"/>
            </p:cNvSpPr>
            <p:nvPr/>
          </p:nvSpPr>
          <p:spPr bwMode="auto">
            <a:xfrm>
              <a:off x="2971" y="2387"/>
              <a:ext cx="907" cy="135"/>
            </a:xfrm>
            <a:prstGeom prst="rect">
              <a:avLst/>
            </a:prstGeom>
            <a:noFill/>
            <a:ln w="9525">
              <a:noFill/>
              <a:miter lim="800000"/>
              <a:headEnd/>
              <a:tailEnd/>
            </a:ln>
          </p:spPr>
          <p:txBody>
            <a:bodyPr>
              <a:spAutoFit/>
            </a:bodyPr>
            <a:lstStyle/>
            <a:p>
              <a:pPr>
                <a:spcBef>
                  <a:spcPct val="50000"/>
                </a:spcBef>
              </a:pPr>
              <a:r>
                <a:rPr lang="en-US" sz="800"/>
                <a:t>Supply side</a:t>
              </a:r>
              <a:endParaRPr lang="nl-NL" sz="800"/>
            </a:p>
          </p:txBody>
        </p:sp>
        <p:sp>
          <p:nvSpPr>
            <p:cNvPr id="19473" name="Line 17"/>
            <p:cNvSpPr>
              <a:spLocks noChangeShapeType="1"/>
            </p:cNvSpPr>
            <p:nvPr/>
          </p:nvSpPr>
          <p:spPr bwMode="auto">
            <a:xfrm flipV="1">
              <a:off x="4694" y="2296"/>
              <a:ext cx="91" cy="91"/>
            </a:xfrm>
            <a:prstGeom prst="line">
              <a:avLst/>
            </a:prstGeom>
            <a:noFill/>
            <a:ln w="9525">
              <a:solidFill>
                <a:schemeClr val="tx1"/>
              </a:solidFill>
              <a:round/>
              <a:headEnd/>
              <a:tailEnd type="triangle" w="med" len="med"/>
            </a:ln>
          </p:spPr>
          <p:txBody>
            <a:bodyPr/>
            <a:lstStyle/>
            <a:p>
              <a:endParaRPr lang="en-US"/>
            </a:p>
          </p:txBody>
        </p:sp>
        <p:sp>
          <p:nvSpPr>
            <p:cNvPr id="19474" name="Rectangle 18"/>
            <p:cNvSpPr>
              <a:spLocks noChangeArrowheads="1"/>
            </p:cNvSpPr>
            <p:nvPr/>
          </p:nvSpPr>
          <p:spPr bwMode="auto">
            <a:xfrm>
              <a:off x="4830" y="2160"/>
              <a:ext cx="499" cy="363"/>
            </a:xfrm>
            <a:prstGeom prst="rect">
              <a:avLst/>
            </a:prstGeom>
            <a:noFill/>
            <a:ln w="9525">
              <a:solidFill>
                <a:schemeClr val="tx1"/>
              </a:solidFill>
              <a:miter lim="800000"/>
              <a:headEnd/>
              <a:tailEnd/>
            </a:ln>
          </p:spPr>
          <p:txBody>
            <a:bodyPr wrap="none" anchor="ctr"/>
            <a:lstStyle/>
            <a:p>
              <a:pPr algn="ctr"/>
              <a:r>
                <a:rPr lang="en-US" sz="800"/>
                <a:t>Agent</a:t>
              </a:r>
              <a:endParaRPr lang="nl-NL" sz="800"/>
            </a:p>
          </p:txBody>
        </p:sp>
        <p:sp>
          <p:nvSpPr>
            <p:cNvPr id="19475" name="Rectangle 19"/>
            <p:cNvSpPr>
              <a:spLocks noChangeArrowheads="1"/>
            </p:cNvSpPr>
            <p:nvPr/>
          </p:nvSpPr>
          <p:spPr bwMode="auto">
            <a:xfrm>
              <a:off x="3515" y="3248"/>
              <a:ext cx="1134" cy="318"/>
            </a:xfrm>
            <a:prstGeom prst="rect">
              <a:avLst/>
            </a:prstGeom>
            <a:noFill/>
            <a:ln w="9525">
              <a:solidFill>
                <a:schemeClr val="tx1"/>
              </a:solidFill>
              <a:miter lim="800000"/>
              <a:headEnd/>
              <a:tailEnd/>
            </a:ln>
          </p:spPr>
          <p:txBody>
            <a:bodyPr wrap="none" anchor="ctr"/>
            <a:lstStyle/>
            <a:p>
              <a:pPr algn="ctr"/>
              <a:r>
                <a:rPr lang="en-US" sz="800"/>
                <a:t>Government</a:t>
              </a:r>
            </a:p>
            <a:p>
              <a:pPr algn="ctr">
                <a:buFontTx/>
                <a:buChar char="•"/>
              </a:pPr>
              <a:endParaRPr lang="nl-NL" sz="800"/>
            </a:p>
          </p:txBody>
        </p:sp>
        <p:sp>
          <p:nvSpPr>
            <p:cNvPr id="19476" name="Text Box 20"/>
            <p:cNvSpPr txBox="1">
              <a:spLocks noChangeArrowheads="1"/>
            </p:cNvSpPr>
            <p:nvPr/>
          </p:nvSpPr>
          <p:spPr bwMode="auto">
            <a:xfrm>
              <a:off x="3016" y="3294"/>
              <a:ext cx="544" cy="251"/>
            </a:xfrm>
            <a:prstGeom prst="rect">
              <a:avLst/>
            </a:prstGeom>
            <a:noFill/>
            <a:ln w="9525">
              <a:noFill/>
              <a:miter lim="800000"/>
              <a:headEnd/>
              <a:tailEnd/>
            </a:ln>
          </p:spPr>
          <p:txBody>
            <a:bodyPr>
              <a:spAutoFit/>
            </a:bodyPr>
            <a:lstStyle/>
            <a:p>
              <a:pPr>
                <a:spcBef>
                  <a:spcPct val="50000"/>
                </a:spcBef>
              </a:pPr>
              <a:r>
                <a:rPr lang="en-US" sz="800"/>
                <a:t>Infrastructure/</a:t>
              </a:r>
            </a:p>
            <a:p>
              <a:pPr>
                <a:spcBef>
                  <a:spcPct val="50000"/>
                </a:spcBef>
              </a:pPr>
              <a:r>
                <a:rPr lang="en-US" sz="800"/>
                <a:t>‘roads’</a:t>
              </a:r>
              <a:endParaRPr lang="nl-NL" sz="800"/>
            </a:p>
          </p:txBody>
        </p:sp>
        <p:sp>
          <p:nvSpPr>
            <p:cNvPr id="19477" name="Text Box 21"/>
            <p:cNvSpPr txBox="1">
              <a:spLocks noChangeArrowheads="1"/>
            </p:cNvSpPr>
            <p:nvPr/>
          </p:nvSpPr>
          <p:spPr bwMode="auto">
            <a:xfrm>
              <a:off x="3787" y="2658"/>
              <a:ext cx="1452" cy="529"/>
            </a:xfrm>
            <a:prstGeom prst="rect">
              <a:avLst/>
            </a:prstGeom>
            <a:noFill/>
            <a:ln w="9525">
              <a:noFill/>
              <a:miter lim="800000"/>
              <a:headEnd/>
              <a:tailEnd/>
            </a:ln>
          </p:spPr>
          <p:txBody>
            <a:bodyPr>
              <a:spAutoFit/>
            </a:bodyPr>
            <a:lstStyle/>
            <a:p>
              <a:pPr>
                <a:spcBef>
                  <a:spcPct val="50000"/>
                </a:spcBef>
                <a:buFontTx/>
                <a:buChar char="•"/>
              </a:pPr>
              <a:r>
                <a:rPr lang="en-US" sz="700"/>
                <a:t>Transport modes</a:t>
              </a:r>
            </a:p>
            <a:p>
              <a:pPr>
                <a:spcBef>
                  <a:spcPct val="50000"/>
                </a:spcBef>
                <a:buFontTx/>
                <a:buChar char="•"/>
              </a:pPr>
              <a:r>
                <a:rPr lang="en-US" sz="700"/>
                <a:t>Means of transport</a:t>
              </a:r>
            </a:p>
            <a:p>
              <a:pPr>
                <a:spcBef>
                  <a:spcPct val="50000"/>
                </a:spcBef>
                <a:buFontTx/>
                <a:buChar char="•"/>
              </a:pPr>
              <a:r>
                <a:rPr lang="en-US" sz="700"/>
                <a:t>Transport networks</a:t>
              </a:r>
            </a:p>
            <a:p>
              <a:pPr>
                <a:spcBef>
                  <a:spcPct val="50000"/>
                </a:spcBef>
                <a:buFontTx/>
                <a:buChar char="•"/>
              </a:pPr>
              <a:r>
                <a:rPr lang="en-US" sz="700"/>
                <a:t>Personnel]</a:t>
              </a:r>
            </a:p>
            <a:p>
              <a:pPr>
                <a:spcBef>
                  <a:spcPct val="50000"/>
                </a:spcBef>
                <a:buFontTx/>
                <a:buChar char="•"/>
              </a:pPr>
              <a:r>
                <a:rPr lang="en-US" sz="700"/>
                <a:t>Cost price margin</a:t>
              </a:r>
              <a:endParaRPr lang="nl-NL" sz="700"/>
            </a:p>
          </p:txBody>
        </p:sp>
        <p:sp>
          <p:nvSpPr>
            <p:cNvPr id="19478" name="Text Box 22"/>
            <p:cNvSpPr txBox="1">
              <a:spLocks noChangeArrowheads="1"/>
            </p:cNvSpPr>
            <p:nvPr/>
          </p:nvSpPr>
          <p:spPr bwMode="auto">
            <a:xfrm>
              <a:off x="4794" y="2538"/>
              <a:ext cx="771" cy="731"/>
            </a:xfrm>
            <a:prstGeom prst="rect">
              <a:avLst/>
            </a:prstGeom>
            <a:noFill/>
            <a:ln w="9525">
              <a:noFill/>
              <a:miter lim="800000"/>
              <a:headEnd/>
              <a:tailEnd/>
            </a:ln>
          </p:spPr>
          <p:txBody>
            <a:bodyPr>
              <a:spAutoFit/>
            </a:bodyPr>
            <a:lstStyle/>
            <a:p>
              <a:pPr>
                <a:spcBef>
                  <a:spcPct val="50000"/>
                </a:spcBef>
                <a:buFontTx/>
                <a:buChar char="•"/>
              </a:pPr>
              <a:r>
                <a:rPr lang="en-US" sz="700"/>
                <a:t>Shipping agent</a:t>
              </a:r>
            </a:p>
            <a:p>
              <a:pPr>
                <a:spcBef>
                  <a:spcPct val="50000"/>
                </a:spcBef>
                <a:buFontTx/>
                <a:buChar char="•"/>
              </a:pPr>
              <a:r>
                <a:rPr lang="en-US" sz="700"/>
                <a:t>Groupage agent</a:t>
              </a:r>
            </a:p>
            <a:p>
              <a:pPr>
                <a:spcBef>
                  <a:spcPct val="50000"/>
                </a:spcBef>
                <a:buFontTx/>
                <a:buChar char="•"/>
              </a:pPr>
              <a:r>
                <a:rPr lang="en-US" sz="700"/>
                <a:t>Consolidator</a:t>
              </a:r>
            </a:p>
            <a:p>
              <a:pPr>
                <a:spcBef>
                  <a:spcPct val="50000"/>
                </a:spcBef>
                <a:buFontTx/>
                <a:buChar char="•"/>
              </a:pPr>
              <a:r>
                <a:rPr lang="en-US" sz="700"/>
                <a:t>Stevedore</a:t>
              </a:r>
            </a:p>
            <a:p>
              <a:pPr>
                <a:spcBef>
                  <a:spcPct val="50000"/>
                </a:spcBef>
                <a:buFontTx/>
                <a:buChar char="•"/>
              </a:pPr>
              <a:r>
                <a:rPr lang="en-US" sz="700"/>
                <a:t>Container terminal</a:t>
              </a:r>
            </a:p>
            <a:p>
              <a:pPr>
                <a:spcBef>
                  <a:spcPct val="50000"/>
                </a:spcBef>
                <a:buFontTx/>
                <a:buChar char="•"/>
              </a:pPr>
              <a:r>
                <a:rPr lang="en-US" sz="700"/>
                <a:t>Ground handling</a:t>
              </a:r>
            </a:p>
            <a:p>
              <a:pPr>
                <a:spcBef>
                  <a:spcPct val="50000"/>
                </a:spcBef>
                <a:buFontTx/>
                <a:buChar char="•"/>
              </a:pPr>
              <a:r>
                <a:rPr lang="en-US" sz="700"/>
                <a:t>Ship broker terminals</a:t>
              </a:r>
            </a:p>
          </p:txBody>
        </p:sp>
        <p:sp>
          <p:nvSpPr>
            <p:cNvPr id="19479" name="Text Box 23"/>
            <p:cNvSpPr txBox="1">
              <a:spLocks noChangeArrowheads="1"/>
            </p:cNvSpPr>
            <p:nvPr/>
          </p:nvSpPr>
          <p:spPr bwMode="auto">
            <a:xfrm>
              <a:off x="3819" y="3551"/>
              <a:ext cx="1452" cy="529"/>
            </a:xfrm>
            <a:prstGeom prst="rect">
              <a:avLst/>
            </a:prstGeom>
            <a:noFill/>
            <a:ln w="9525">
              <a:noFill/>
              <a:miter lim="800000"/>
              <a:headEnd/>
              <a:tailEnd/>
            </a:ln>
          </p:spPr>
          <p:txBody>
            <a:bodyPr>
              <a:spAutoFit/>
            </a:bodyPr>
            <a:lstStyle/>
            <a:p>
              <a:pPr>
                <a:spcBef>
                  <a:spcPct val="50000"/>
                </a:spcBef>
                <a:buFontTx/>
                <a:buChar char="•"/>
              </a:pPr>
              <a:r>
                <a:rPr lang="en-US" sz="700"/>
                <a:t>Roads</a:t>
              </a:r>
            </a:p>
            <a:p>
              <a:pPr>
                <a:spcBef>
                  <a:spcPct val="50000"/>
                </a:spcBef>
                <a:buFontTx/>
                <a:buChar char="•"/>
              </a:pPr>
              <a:r>
                <a:rPr lang="en-US" sz="700"/>
                <a:t>Railway</a:t>
              </a:r>
            </a:p>
            <a:p>
              <a:pPr>
                <a:spcBef>
                  <a:spcPct val="50000"/>
                </a:spcBef>
                <a:buFontTx/>
                <a:buChar char="•"/>
              </a:pPr>
              <a:r>
                <a:rPr lang="en-US" sz="700"/>
                <a:t>Harbour, inland port</a:t>
              </a:r>
            </a:p>
            <a:p>
              <a:pPr>
                <a:spcBef>
                  <a:spcPct val="50000"/>
                </a:spcBef>
                <a:buFontTx/>
                <a:buChar char="•"/>
              </a:pPr>
              <a:r>
                <a:rPr lang="en-US" sz="700"/>
                <a:t>Pipelines</a:t>
              </a:r>
            </a:p>
            <a:p>
              <a:pPr>
                <a:spcBef>
                  <a:spcPct val="50000"/>
                </a:spcBef>
                <a:buFontTx/>
                <a:buChar char="•"/>
              </a:pPr>
              <a:r>
                <a:rPr lang="en-US" sz="700"/>
                <a:t>Intermodal terminals</a:t>
              </a:r>
              <a:endParaRPr lang="nl-NL" sz="700"/>
            </a:p>
          </p:txBody>
        </p:sp>
      </p:grpSp>
      <p:sp>
        <p:nvSpPr>
          <p:cNvPr id="19459" name="Rectangle 3"/>
          <p:cNvSpPr>
            <a:spLocks noGrp="1" noChangeArrowheads="1"/>
          </p:cNvSpPr>
          <p:nvPr>
            <p:ph type="body" idx="1"/>
          </p:nvPr>
        </p:nvSpPr>
        <p:spPr bwMode="auto">
          <a:xfrm>
            <a:off x="4427984" y="6165304"/>
            <a:ext cx="3744416" cy="36004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000" b="1" i="1" dirty="0" smtClean="0">
                <a:latin typeface="Arial" pitchFamily="34" charset="0"/>
              </a:rPr>
              <a:t>Important parties in transport of goods </a:t>
            </a:r>
          </a:p>
        </p:txBody>
      </p:sp>
      <p:pic>
        <p:nvPicPr>
          <p:cNvPr id="15362" name="Picture 2" descr="http://2.bp.blogspot.com/-xaXhkB32HUU/TzCPBkVhLaI/AAAAAAAAFvg/Hc0s6Yu8GFI/s1600/Important.jpg"/>
          <p:cNvPicPr>
            <a:picLocks noChangeAspect="1" noChangeArrowheads="1"/>
          </p:cNvPicPr>
          <p:nvPr/>
        </p:nvPicPr>
        <p:blipFill>
          <a:blip r:embed="rId2" cstate="print"/>
          <a:srcRect/>
          <a:stretch>
            <a:fillRect/>
          </a:stretch>
        </p:blipFill>
        <p:spPr bwMode="auto">
          <a:xfrm>
            <a:off x="6607280" y="1876556"/>
            <a:ext cx="2272865" cy="226750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685800" y="440432"/>
            <a:ext cx="6870700" cy="684312"/>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200" dirty="0" smtClean="0">
                <a:latin typeface="+mn-lt"/>
              </a:rPr>
              <a:t>Modes of Transport</a:t>
            </a:r>
          </a:p>
        </p:txBody>
      </p:sp>
      <p:sp>
        <p:nvSpPr>
          <p:cNvPr id="20483" name="Rectangle 3"/>
          <p:cNvSpPr>
            <a:spLocks noGrp="1" noChangeArrowheads="1"/>
          </p:cNvSpPr>
          <p:nvPr>
            <p:ph type="body" idx="1"/>
          </p:nvPr>
        </p:nvSpPr>
        <p:spPr bwMode="auto">
          <a:xfrm>
            <a:off x="713680" y="2060277"/>
            <a:ext cx="8178800" cy="4537075"/>
          </a:xfrm>
          <a:noFill/>
          <a:ln>
            <a:noFill/>
            <a:miter lim="800000"/>
            <a:headEnd/>
            <a:tailEnd/>
          </a:ln>
        </p:spPr>
        <p:txBody>
          <a:bodyPr vert="horz" wrap="square" lIns="91440" tIns="45720" rIns="91440" bIns="45720" numCol="1" anchor="t" anchorCtr="0" compatLnSpc="1">
            <a:prstTxWarp prst="textNoShape">
              <a:avLst/>
            </a:prstTxWarp>
          </a:bodyPr>
          <a:lstStyle/>
          <a:p>
            <a:pPr eaLnBrk="1" hangingPunct="1"/>
            <a:r>
              <a:rPr lang="en-US" sz="2000" dirty="0" smtClean="0">
                <a:latin typeface="Arial" pitchFamily="34" charset="0"/>
              </a:rPr>
              <a:t>Road transport</a:t>
            </a:r>
          </a:p>
          <a:p>
            <a:pPr eaLnBrk="1" hangingPunct="1"/>
            <a:r>
              <a:rPr lang="en-US" sz="2000" dirty="0" smtClean="0">
                <a:latin typeface="Arial" pitchFamily="34" charset="0"/>
              </a:rPr>
              <a:t>Inland waterways</a:t>
            </a:r>
          </a:p>
          <a:p>
            <a:pPr eaLnBrk="1" hangingPunct="1"/>
            <a:r>
              <a:rPr lang="en-US" sz="2000" dirty="0" smtClean="0">
                <a:latin typeface="Arial" pitchFamily="34" charset="0"/>
              </a:rPr>
              <a:t>Railway transport</a:t>
            </a:r>
          </a:p>
          <a:p>
            <a:pPr eaLnBrk="1" hangingPunct="1"/>
            <a:r>
              <a:rPr lang="en-US" sz="2000" dirty="0" smtClean="0">
                <a:latin typeface="Arial" pitchFamily="34" charset="0"/>
              </a:rPr>
              <a:t>Pipeline transport</a:t>
            </a:r>
          </a:p>
          <a:p>
            <a:pPr eaLnBrk="1" hangingPunct="1"/>
            <a:r>
              <a:rPr lang="en-US" sz="2000" dirty="0" smtClean="0">
                <a:latin typeface="Arial" pitchFamily="34" charset="0"/>
              </a:rPr>
              <a:t>Sea transport </a:t>
            </a:r>
          </a:p>
          <a:p>
            <a:pPr lvl="1" eaLnBrk="1" hangingPunct="1"/>
            <a:r>
              <a:rPr lang="en-US" sz="2000" dirty="0" smtClean="0">
                <a:latin typeface="Arial" pitchFamily="34" charset="0"/>
              </a:rPr>
              <a:t>Shortsea</a:t>
            </a:r>
          </a:p>
          <a:p>
            <a:pPr lvl="1" eaLnBrk="1" hangingPunct="1"/>
            <a:r>
              <a:rPr lang="en-US" sz="2000" dirty="0" err="1" smtClean="0">
                <a:latin typeface="Arial" pitchFamily="34" charset="0"/>
              </a:rPr>
              <a:t>Deepsea</a:t>
            </a:r>
            <a:endParaRPr lang="en-US" sz="2000" dirty="0" smtClean="0">
              <a:latin typeface="Arial" pitchFamily="34" charset="0"/>
            </a:endParaRPr>
          </a:p>
          <a:p>
            <a:pPr eaLnBrk="1" hangingPunct="1"/>
            <a:r>
              <a:rPr lang="en-US" sz="2000" dirty="0" smtClean="0">
                <a:latin typeface="Arial" pitchFamily="34" charset="0"/>
              </a:rPr>
              <a:t>Air transport</a:t>
            </a:r>
          </a:p>
        </p:txBody>
      </p:sp>
      <p:pic>
        <p:nvPicPr>
          <p:cNvPr id="3077" name="Picture 5" descr="http://www.passportchop.com/wp-content/uploads/2009/10/Modes-of-Transport2.jpg"/>
          <p:cNvPicPr>
            <a:picLocks noChangeAspect="1" noChangeArrowheads="1"/>
          </p:cNvPicPr>
          <p:nvPr/>
        </p:nvPicPr>
        <p:blipFill>
          <a:blip r:embed="rId3" cstate="print"/>
          <a:srcRect/>
          <a:stretch>
            <a:fillRect/>
          </a:stretch>
        </p:blipFill>
        <p:spPr bwMode="auto">
          <a:xfrm>
            <a:off x="4215751" y="1628800"/>
            <a:ext cx="3236569" cy="460851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6513" y="333375"/>
            <a:ext cx="8229601" cy="1143000"/>
          </a:xfrm>
          <a:prstGeom prst="rect">
            <a:avLst/>
          </a:prstGeom>
          <a:noFill/>
          <a:ln w="9525">
            <a:noFill/>
            <a:miter lim="800000"/>
            <a:headEnd/>
            <a:tailEnd/>
          </a:ln>
        </p:spPr>
        <p:txBody>
          <a:bodyPr/>
          <a:lstStyle/>
          <a:p>
            <a:pPr algn="ctr"/>
            <a:r>
              <a:rPr lang="en-US" sz="3200" dirty="0">
                <a:latin typeface="+mn-lt"/>
              </a:rPr>
              <a:t>Logistic Framework</a:t>
            </a:r>
            <a:endParaRPr lang="nl-NL" sz="3200" dirty="0">
              <a:latin typeface="+mn-lt"/>
            </a:endParaRPr>
          </a:p>
        </p:txBody>
      </p:sp>
      <p:sp>
        <p:nvSpPr>
          <p:cNvPr id="21508" name="Text Box 102"/>
          <p:cNvSpPr txBox="1">
            <a:spLocks noChangeArrowheads="1"/>
          </p:cNvSpPr>
          <p:nvPr/>
        </p:nvSpPr>
        <p:spPr bwMode="auto">
          <a:xfrm>
            <a:off x="1835696" y="1268760"/>
            <a:ext cx="4679950" cy="244475"/>
          </a:xfrm>
          <a:prstGeom prst="rect">
            <a:avLst/>
          </a:prstGeom>
          <a:noFill/>
          <a:ln w="9525">
            <a:noFill/>
            <a:miter lim="800000"/>
            <a:headEnd/>
            <a:tailEnd/>
          </a:ln>
        </p:spPr>
        <p:txBody>
          <a:bodyPr>
            <a:spAutoFit/>
          </a:bodyPr>
          <a:lstStyle/>
          <a:p>
            <a:pPr>
              <a:spcBef>
                <a:spcPct val="50000"/>
              </a:spcBef>
            </a:pPr>
            <a:r>
              <a:rPr lang="en-US" sz="1000" b="1" i="1" dirty="0"/>
              <a:t>Logistic framework (</a:t>
            </a:r>
            <a:r>
              <a:rPr lang="en-US" sz="1000" b="1" i="1" dirty="0" smtClean="0"/>
              <a:t>Pag.51 </a:t>
            </a:r>
            <a:r>
              <a:rPr lang="en-US" sz="1000" b="1" i="1" dirty="0"/>
              <a:t>study book Logistics: Principles and Practice</a:t>
            </a:r>
            <a:endParaRPr lang="nl-NL" sz="1000" b="1" i="1" dirty="0"/>
          </a:p>
        </p:txBody>
      </p:sp>
      <p:sp>
        <p:nvSpPr>
          <p:cNvPr id="7" name="Rechthoek 6"/>
          <p:cNvSpPr/>
          <p:nvPr/>
        </p:nvSpPr>
        <p:spPr>
          <a:xfrm>
            <a:off x="-180528" y="6165304"/>
            <a:ext cx="9324528" cy="6926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99"/>
          <p:cNvGrpSpPr>
            <a:grpSpLocks/>
          </p:cNvGrpSpPr>
          <p:nvPr/>
        </p:nvGrpSpPr>
        <p:grpSpPr bwMode="auto">
          <a:xfrm>
            <a:off x="1043608" y="1556792"/>
            <a:ext cx="6336704" cy="5301208"/>
            <a:chOff x="1446" y="5280"/>
            <a:chExt cx="6474" cy="4422"/>
          </a:xfrm>
        </p:grpSpPr>
        <p:pic>
          <p:nvPicPr>
            <p:cNvPr id="21509" name="Picture 100"/>
            <p:cNvPicPr>
              <a:picLocks noChangeAspect="1" noChangeArrowheads="1"/>
            </p:cNvPicPr>
            <p:nvPr/>
          </p:nvPicPr>
          <p:blipFill>
            <a:blip r:embed="rId2" cstate="print"/>
            <a:srcRect/>
            <a:stretch>
              <a:fillRect/>
            </a:stretch>
          </p:blipFill>
          <p:spPr bwMode="auto">
            <a:xfrm>
              <a:off x="1800" y="5280"/>
              <a:ext cx="6120" cy="4422"/>
            </a:xfrm>
            <a:prstGeom prst="rect">
              <a:avLst/>
            </a:prstGeom>
            <a:noFill/>
            <a:ln w="9525">
              <a:noFill/>
              <a:miter lim="800000"/>
              <a:headEnd/>
              <a:tailEnd/>
            </a:ln>
          </p:spPr>
        </p:pic>
        <p:sp>
          <p:nvSpPr>
            <p:cNvPr id="21510" name="AutoShape 101"/>
            <p:cNvSpPr>
              <a:spLocks noChangeArrowheads="1"/>
            </p:cNvSpPr>
            <p:nvPr/>
          </p:nvSpPr>
          <p:spPr bwMode="auto">
            <a:xfrm rot="267435">
              <a:off x="1446" y="6946"/>
              <a:ext cx="3240" cy="720"/>
            </a:xfrm>
            <a:prstGeom prst="irregularSeal2">
              <a:avLst/>
            </a:prstGeom>
            <a:solidFill>
              <a:srgbClr val="DDDDDD">
                <a:alpha val="18823"/>
              </a:srgbClr>
            </a:solidFill>
            <a:ln w="22225">
              <a:solidFill>
                <a:srgbClr val="000000"/>
              </a:solidFill>
              <a:miter lim="800000"/>
              <a:headEnd/>
              <a:tailEnd/>
            </a:ln>
          </p:spPr>
          <p:txBody>
            <a:bodyPr/>
            <a:lstStyle/>
            <a:p>
              <a:endParaRPr lang="nl-NL"/>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xfrm>
            <a:off x="0" y="48580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n-US" sz="3200" dirty="0" smtClean="0">
                <a:latin typeface="+mn-lt"/>
              </a:rPr>
              <a:t>Trends in Transport</a:t>
            </a:r>
            <a:endParaRPr lang="nl-NL" sz="3200" dirty="0" smtClean="0">
              <a:latin typeface="+mn-lt"/>
            </a:endParaRPr>
          </a:p>
        </p:txBody>
      </p:sp>
      <p:sp>
        <p:nvSpPr>
          <p:cNvPr id="22531" name="Rectangle 3"/>
          <p:cNvSpPr>
            <a:spLocks noGrp="1" noChangeArrowheads="1"/>
          </p:cNvSpPr>
          <p:nvPr>
            <p:ph type="body" sz="half" idx="1"/>
          </p:nvPr>
        </p:nvSpPr>
        <p:spPr bwMode="auto">
          <a:xfrm>
            <a:off x="251520" y="1783357"/>
            <a:ext cx="8147050" cy="4525963"/>
          </a:xfrm>
          <a:noFill/>
          <a:ln>
            <a:miter lim="800000"/>
            <a:headEnd/>
            <a:tailEnd/>
          </a:ln>
        </p:spPr>
        <p:txBody>
          <a:bodyPr vert="horz" wrap="square" lIns="91440" tIns="45720" rIns="91440" bIns="45720" numCol="1" anchor="t" anchorCtr="0" compatLnSpc="1">
            <a:prstTxWarp prst="textNoShape">
              <a:avLst/>
            </a:prstTxWarp>
          </a:bodyPr>
          <a:lstStyle/>
          <a:p>
            <a:r>
              <a:rPr lang="en-US" sz="2000" dirty="0" smtClean="0">
                <a:latin typeface="Arial" pitchFamily="34" charset="0"/>
              </a:rPr>
              <a:t>Efficiency of road transport  tumbles down….;</a:t>
            </a:r>
          </a:p>
          <a:p>
            <a:r>
              <a:rPr lang="en-US" sz="2000" dirty="0" smtClean="0">
                <a:latin typeface="Arial" pitchFamily="34" charset="0"/>
              </a:rPr>
              <a:t>Crisis has consequences for occupation degrees; </a:t>
            </a:r>
          </a:p>
          <a:p>
            <a:r>
              <a:rPr lang="en-US" sz="2000" dirty="0" smtClean="0">
                <a:latin typeface="Arial" pitchFamily="34" charset="0"/>
              </a:rPr>
              <a:t>Transit time decreases…… </a:t>
            </a:r>
          </a:p>
          <a:p>
            <a:r>
              <a:rPr lang="en-US" sz="2000" dirty="0" smtClean="0">
                <a:latin typeface="Arial" pitchFamily="34" charset="0"/>
              </a:rPr>
              <a:t>Price of transport increases or decreases?  </a:t>
            </a:r>
          </a:p>
          <a:p>
            <a:r>
              <a:rPr lang="en-US" sz="2000" dirty="0" smtClean="0">
                <a:latin typeface="Arial" pitchFamily="34" charset="0"/>
              </a:rPr>
              <a:t>Sustainability will become a part of an offer; </a:t>
            </a:r>
            <a:r>
              <a:rPr lang="en-US" sz="2000" dirty="0" smtClean="0">
                <a:latin typeface="Arial" pitchFamily="34" charset="0"/>
                <a:sym typeface="Wingdings" pitchFamily="2" charset="2"/>
              </a:rPr>
              <a:t> </a:t>
            </a:r>
          </a:p>
          <a:p>
            <a:r>
              <a:rPr lang="en-US" sz="2000" dirty="0" smtClean="0">
                <a:latin typeface="Arial" pitchFamily="34" charset="0"/>
                <a:sym typeface="Wingdings" pitchFamily="2" charset="2"/>
              </a:rPr>
              <a:t>Reduction of emissions : </a:t>
            </a:r>
          </a:p>
          <a:p>
            <a:pPr lvl="1"/>
            <a:r>
              <a:rPr lang="en-US" sz="2000" dirty="0" smtClean="0">
                <a:latin typeface="Arial" pitchFamily="34" charset="0"/>
                <a:sym typeface="Wingdings" pitchFamily="2" charset="2"/>
              </a:rPr>
              <a:t>SO2	Sulphur dioxide 		Dutch: </a:t>
            </a:r>
            <a:r>
              <a:rPr lang="en-US" sz="2000" dirty="0" err="1" smtClean="0">
                <a:latin typeface="Arial" pitchFamily="34" charset="0"/>
                <a:sym typeface="Wingdings" pitchFamily="2" charset="2"/>
              </a:rPr>
              <a:t>Zwaveldioxide</a:t>
            </a:r>
            <a:r>
              <a:rPr lang="en-US" sz="2000" dirty="0" smtClean="0">
                <a:latin typeface="Arial" pitchFamily="34" charset="0"/>
                <a:sym typeface="Wingdings" pitchFamily="2" charset="2"/>
              </a:rPr>
              <a:t>  </a:t>
            </a:r>
          </a:p>
          <a:p>
            <a:pPr lvl="1"/>
            <a:r>
              <a:rPr lang="en-US" sz="2000" dirty="0" smtClean="0">
                <a:latin typeface="Arial" pitchFamily="34" charset="0"/>
                <a:sym typeface="Wingdings" pitchFamily="2" charset="2"/>
              </a:rPr>
              <a:t>CO2	Carbon 			Dutch: </a:t>
            </a:r>
            <a:r>
              <a:rPr lang="en-US" sz="2000" dirty="0" err="1" smtClean="0">
                <a:latin typeface="Arial" pitchFamily="34" charset="0"/>
                <a:sym typeface="Wingdings" pitchFamily="2" charset="2"/>
              </a:rPr>
              <a:t>Koolstof</a:t>
            </a:r>
            <a:r>
              <a:rPr lang="en-US" sz="2000" dirty="0" smtClean="0">
                <a:latin typeface="Arial" pitchFamily="34" charset="0"/>
                <a:sym typeface="Wingdings" pitchFamily="2" charset="2"/>
              </a:rPr>
              <a:t> dioxide</a:t>
            </a:r>
          </a:p>
          <a:p>
            <a:pPr lvl="1"/>
            <a:r>
              <a:rPr lang="en-US" sz="2000" dirty="0" err="1" smtClean="0">
                <a:latin typeface="Arial" pitchFamily="34" charset="0"/>
                <a:sym typeface="Wingdings" pitchFamily="2" charset="2"/>
              </a:rPr>
              <a:t>Nox</a:t>
            </a:r>
            <a:r>
              <a:rPr lang="en-US" sz="2000" dirty="0" smtClean="0">
                <a:latin typeface="Arial" pitchFamily="34" charset="0"/>
                <a:sym typeface="Wingdings" pitchFamily="2" charset="2"/>
              </a:rPr>
              <a:t>	Nitrogen oxygen 	Dutch: </a:t>
            </a:r>
            <a:r>
              <a:rPr lang="en-US" sz="2000" dirty="0" err="1" smtClean="0">
                <a:latin typeface="Arial" pitchFamily="34" charset="0"/>
                <a:sym typeface="Wingdings" pitchFamily="2" charset="2"/>
              </a:rPr>
              <a:t>Stikstofoxide</a:t>
            </a:r>
            <a:r>
              <a:rPr lang="en-US" sz="2000" dirty="0" smtClean="0">
                <a:latin typeface="Arial" pitchFamily="34" charset="0"/>
                <a:sym typeface="Wingdings" pitchFamily="2" charset="2"/>
              </a:rPr>
              <a:t> </a:t>
            </a:r>
          </a:p>
          <a:p>
            <a:pPr lvl="1"/>
            <a:r>
              <a:rPr lang="en-US" sz="2000" dirty="0" smtClean="0">
                <a:latin typeface="Arial" pitchFamily="34" charset="0"/>
                <a:sym typeface="Wingdings" pitchFamily="2" charset="2"/>
              </a:rPr>
              <a:t>PM10	Fine dust		Dutch: </a:t>
            </a:r>
            <a:r>
              <a:rPr lang="en-US" sz="2000" dirty="0" err="1" smtClean="0">
                <a:latin typeface="Arial" pitchFamily="34" charset="0"/>
                <a:sym typeface="Wingdings" pitchFamily="2" charset="2"/>
              </a:rPr>
              <a:t>Fijnstof</a:t>
            </a:r>
            <a:r>
              <a:rPr lang="en-US" sz="2000" dirty="0" smtClean="0">
                <a:latin typeface="Arial" pitchFamily="34" charset="0"/>
                <a:sym typeface="Wingdings" pitchFamily="2" charset="2"/>
              </a:rPr>
              <a:t>  </a:t>
            </a:r>
          </a:p>
          <a:p>
            <a:pPr lvl="1"/>
            <a:endParaRPr lang="en-US" sz="2400" dirty="0" smtClean="0">
              <a:latin typeface="Arial" pitchFamily="34" charset="0"/>
            </a:endParaRPr>
          </a:p>
          <a:p>
            <a:endParaRPr lang="en-US" sz="2800" dirty="0" smtClean="0">
              <a:latin typeface="Arial" pitchFamily="34" charset="0"/>
            </a:endParaRPr>
          </a:p>
          <a:p>
            <a:endParaRPr lang="en-US" sz="2800" dirty="0" smtClean="0">
              <a:latin typeface="Arial" pitchFamily="34" charset="0"/>
            </a:endParaRPr>
          </a:p>
          <a:p>
            <a:endParaRPr lang="nl-NL" sz="2800" dirty="0" smtClean="0">
              <a:latin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1" descr="Ontwikkeling goederenvervoer Nederland 2005-2015"/>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555" name="Rechthoek 2"/>
          <p:cNvSpPr>
            <a:spLocks noChangeArrowheads="1"/>
          </p:cNvSpPr>
          <p:nvPr/>
        </p:nvSpPr>
        <p:spPr bwMode="auto">
          <a:xfrm>
            <a:off x="1908175" y="44450"/>
            <a:ext cx="5543550" cy="836613"/>
          </a:xfrm>
          <a:prstGeom prst="rect">
            <a:avLst/>
          </a:prstGeom>
          <a:solidFill>
            <a:srgbClr val="FFFFFF"/>
          </a:solidFill>
          <a:ln w="9525" algn="ctr">
            <a:noFill/>
            <a:round/>
            <a:headEnd/>
            <a:tailEnd/>
          </a:ln>
        </p:spPr>
        <p:txBody>
          <a:bodyPr lIns="90000" tIns="46800" rIns="90000" bIns="46800"/>
          <a:lstStyle/>
          <a:p>
            <a:pPr algn="ctr" eaLnBrk="0" hangingPunct="0"/>
            <a:r>
              <a:rPr lang="en-US" sz="1800"/>
              <a:t>Development  freighttransport Holland 2005 – 2015 </a:t>
            </a:r>
          </a:p>
          <a:p>
            <a:pPr algn="ctr" eaLnBrk="0" hangingPunct="0"/>
            <a:r>
              <a:rPr lang="en-US" sz="1800"/>
              <a:t>(in billion tonkms on NL surface (KIM 2010) </a:t>
            </a:r>
          </a:p>
        </p:txBody>
      </p:sp>
      <p:sp>
        <p:nvSpPr>
          <p:cNvPr id="23556" name="Rechthoek 3"/>
          <p:cNvSpPr>
            <a:spLocks noChangeArrowheads="1"/>
          </p:cNvSpPr>
          <p:nvPr/>
        </p:nvSpPr>
        <p:spPr bwMode="auto">
          <a:xfrm>
            <a:off x="3563938" y="6597650"/>
            <a:ext cx="287337" cy="46038"/>
          </a:xfrm>
          <a:prstGeom prst="rect">
            <a:avLst/>
          </a:prstGeom>
          <a:solidFill>
            <a:srgbClr val="FFFFFF"/>
          </a:solidFill>
          <a:ln w="9525" algn="ctr">
            <a:noFill/>
            <a:round/>
            <a:headEnd/>
            <a:tailEnd/>
          </a:ln>
        </p:spPr>
        <p:txBody>
          <a:bodyPr lIns="90000" tIns="46800" rIns="90000" bIns="46800"/>
          <a:lstStyle/>
          <a:p>
            <a:pPr eaLnBrk="0" hangingPunct="0"/>
            <a:endParaRPr lang="nl-NL"/>
          </a:p>
        </p:txBody>
      </p:sp>
      <p:sp>
        <p:nvSpPr>
          <p:cNvPr id="23557" name="Rechthoek 4"/>
          <p:cNvSpPr>
            <a:spLocks noChangeArrowheads="1"/>
          </p:cNvSpPr>
          <p:nvPr/>
        </p:nvSpPr>
        <p:spPr bwMode="auto">
          <a:xfrm>
            <a:off x="3492500" y="6409134"/>
            <a:ext cx="1223963" cy="476250"/>
          </a:xfrm>
          <a:prstGeom prst="rect">
            <a:avLst/>
          </a:prstGeom>
          <a:solidFill>
            <a:srgbClr val="FFFFFF"/>
          </a:solidFill>
          <a:ln w="9525" algn="ctr">
            <a:noFill/>
            <a:round/>
            <a:headEnd/>
            <a:tailEnd/>
          </a:ln>
        </p:spPr>
        <p:txBody>
          <a:bodyPr lIns="90000" tIns="46800" rIns="90000" bIns="46800"/>
          <a:lstStyle/>
          <a:p>
            <a:pPr eaLnBrk="0" hangingPunct="0"/>
            <a:r>
              <a:rPr lang="en-US" sz="1200" dirty="0" smtClean="0"/>
              <a:t>Road transport</a:t>
            </a:r>
            <a:endParaRPr lang="en-US" sz="1200" dirty="0"/>
          </a:p>
        </p:txBody>
      </p:sp>
      <p:sp>
        <p:nvSpPr>
          <p:cNvPr id="23558" name="Rechthoek 5"/>
          <p:cNvSpPr>
            <a:spLocks noChangeArrowheads="1"/>
          </p:cNvSpPr>
          <p:nvPr/>
        </p:nvSpPr>
        <p:spPr bwMode="auto">
          <a:xfrm>
            <a:off x="4932362" y="6408738"/>
            <a:ext cx="1151805" cy="476250"/>
          </a:xfrm>
          <a:prstGeom prst="rect">
            <a:avLst/>
          </a:prstGeom>
          <a:solidFill>
            <a:srgbClr val="FFFFFF"/>
          </a:solidFill>
          <a:ln w="9525" algn="ctr">
            <a:noFill/>
            <a:round/>
            <a:headEnd/>
            <a:tailEnd/>
          </a:ln>
        </p:spPr>
        <p:txBody>
          <a:bodyPr lIns="90000" tIns="46800" rIns="90000" bIns="46800"/>
          <a:lstStyle/>
          <a:p>
            <a:pPr eaLnBrk="0" hangingPunct="0"/>
            <a:r>
              <a:rPr lang="en-US" sz="1200"/>
              <a:t>Barge </a:t>
            </a:r>
          </a:p>
        </p:txBody>
      </p:sp>
      <p:sp>
        <p:nvSpPr>
          <p:cNvPr id="23559" name="Rechthoek 6"/>
          <p:cNvSpPr>
            <a:spLocks noChangeArrowheads="1"/>
          </p:cNvSpPr>
          <p:nvPr/>
        </p:nvSpPr>
        <p:spPr bwMode="auto">
          <a:xfrm>
            <a:off x="6300788" y="6409134"/>
            <a:ext cx="1295400" cy="476250"/>
          </a:xfrm>
          <a:prstGeom prst="rect">
            <a:avLst/>
          </a:prstGeom>
          <a:solidFill>
            <a:srgbClr val="FFFFFF"/>
          </a:solidFill>
          <a:ln w="9525" algn="ctr">
            <a:noFill/>
            <a:round/>
            <a:headEnd/>
            <a:tailEnd/>
          </a:ln>
        </p:spPr>
        <p:txBody>
          <a:bodyPr lIns="90000" tIns="46800" rIns="90000" bIns="46800"/>
          <a:lstStyle/>
          <a:p>
            <a:pPr eaLnBrk="0" hangingPunct="0"/>
            <a:r>
              <a:rPr lang="en-US" sz="1200" dirty="0" err="1"/>
              <a:t>Railtransport</a:t>
            </a:r>
            <a:endParaRPr lang="en-US" sz="1200" dirty="0"/>
          </a:p>
        </p:txBody>
      </p:sp>
      <p:sp>
        <p:nvSpPr>
          <p:cNvPr id="23560" name="Rechthoek 7"/>
          <p:cNvSpPr>
            <a:spLocks noChangeArrowheads="1"/>
          </p:cNvSpPr>
          <p:nvPr/>
        </p:nvSpPr>
        <p:spPr bwMode="auto">
          <a:xfrm>
            <a:off x="7885113" y="6237312"/>
            <a:ext cx="1223962" cy="620713"/>
          </a:xfrm>
          <a:prstGeom prst="rect">
            <a:avLst/>
          </a:prstGeom>
          <a:solidFill>
            <a:srgbClr val="FFFFFF"/>
          </a:solidFill>
          <a:ln w="9525" algn="ctr">
            <a:noFill/>
            <a:round/>
            <a:headEnd/>
            <a:tailEnd/>
          </a:ln>
        </p:spPr>
        <p:txBody>
          <a:bodyPr lIns="90000" tIns="46800" rIns="90000" bIns="46800"/>
          <a:lstStyle/>
          <a:p>
            <a:pPr eaLnBrk="0" hangingPunct="0"/>
            <a:endParaRPr lang="en-US" sz="1200" dirty="0"/>
          </a:p>
          <a:p>
            <a:pPr eaLnBrk="0" hangingPunct="0"/>
            <a:r>
              <a:rPr lang="en-US" sz="1200" dirty="0"/>
              <a:t>Pipeline</a:t>
            </a:r>
          </a:p>
        </p:txBody>
      </p:sp>
      <p:sp>
        <p:nvSpPr>
          <p:cNvPr id="23561" name="Rechthoek 8"/>
          <p:cNvSpPr>
            <a:spLocks noChangeArrowheads="1"/>
          </p:cNvSpPr>
          <p:nvPr/>
        </p:nvSpPr>
        <p:spPr bwMode="auto">
          <a:xfrm>
            <a:off x="2987675" y="6237288"/>
            <a:ext cx="6156325" cy="144462"/>
          </a:xfrm>
          <a:prstGeom prst="rect">
            <a:avLst/>
          </a:prstGeom>
          <a:solidFill>
            <a:srgbClr val="FFFFFF"/>
          </a:solidFill>
          <a:ln w="9525" algn="ctr">
            <a:noFill/>
            <a:round/>
            <a:headEnd/>
            <a:tailEnd/>
          </a:ln>
        </p:spPr>
        <p:txBody>
          <a:bodyPr lIns="90000" tIns="46800" rIns="90000" bIns="46800"/>
          <a:lstStyle/>
          <a:p>
            <a:pPr eaLnBrk="0" hangingPunct="0"/>
            <a:endParaRPr lang="nl-NL"/>
          </a:p>
        </p:txBody>
      </p:sp>
      <p:sp>
        <p:nvSpPr>
          <p:cNvPr id="23562" name="Rechthoek 9"/>
          <p:cNvSpPr>
            <a:spLocks noChangeArrowheads="1"/>
          </p:cNvSpPr>
          <p:nvPr/>
        </p:nvSpPr>
        <p:spPr bwMode="auto">
          <a:xfrm>
            <a:off x="2987675" y="6742113"/>
            <a:ext cx="6156325" cy="603250"/>
          </a:xfrm>
          <a:prstGeom prst="rect">
            <a:avLst/>
          </a:prstGeom>
          <a:solidFill>
            <a:srgbClr val="FFFFFF"/>
          </a:solidFill>
          <a:ln w="9525" algn="ctr">
            <a:noFill/>
            <a:round/>
            <a:headEnd/>
            <a:tailEnd/>
          </a:ln>
        </p:spPr>
        <p:txBody>
          <a:bodyPr lIns="90000" tIns="46800" rIns="90000" bIns="46800"/>
          <a:lstStyle/>
          <a:p>
            <a:pPr eaLnBrk="0" hangingPunct="0"/>
            <a:endParaRPr lang="nl-NL"/>
          </a:p>
        </p:txBody>
      </p:sp>
      <p:sp>
        <p:nvSpPr>
          <p:cNvPr id="23563" name="Rechthoek 10"/>
          <p:cNvSpPr>
            <a:spLocks noChangeArrowheads="1"/>
          </p:cNvSpPr>
          <p:nvPr/>
        </p:nvSpPr>
        <p:spPr bwMode="auto">
          <a:xfrm>
            <a:off x="2987675" y="6237288"/>
            <a:ext cx="288925" cy="620712"/>
          </a:xfrm>
          <a:prstGeom prst="rect">
            <a:avLst/>
          </a:prstGeom>
          <a:solidFill>
            <a:srgbClr val="FFFFFF"/>
          </a:solidFill>
          <a:ln w="9525" algn="ctr">
            <a:noFill/>
            <a:round/>
            <a:headEnd/>
            <a:tailEnd/>
          </a:ln>
        </p:spPr>
        <p:txBody>
          <a:bodyPr lIns="90000" tIns="46800" rIns="90000" bIns="46800"/>
          <a:lstStyle/>
          <a:p>
            <a:pPr eaLnBrk="0" hangingPunct="0"/>
            <a:endParaRPr lang="nl-NL"/>
          </a:p>
        </p:txBody>
      </p:sp>
      <p:sp>
        <p:nvSpPr>
          <p:cNvPr id="23564" name="Rechthoek 11"/>
          <p:cNvSpPr>
            <a:spLocks noChangeArrowheads="1"/>
          </p:cNvSpPr>
          <p:nvPr/>
        </p:nvSpPr>
        <p:spPr bwMode="auto">
          <a:xfrm rot="-5400000">
            <a:off x="-2520926" y="2960810"/>
            <a:ext cx="5545138" cy="431801"/>
          </a:xfrm>
          <a:prstGeom prst="rect">
            <a:avLst/>
          </a:prstGeom>
          <a:solidFill>
            <a:srgbClr val="FFFFFF"/>
          </a:solidFill>
          <a:ln w="9525" algn="ctr">
            <a:noFill/>
            <a:round/>
            <a:headEnd/>
            <a:tailEnd/>
          </a:ln>
        </p:spPr>
        <p:txBody>
          <a:bodyPr lIns="90000" tIns="46800" rIns="90000" bIns="46800"/>
          <a:lstStyle/>
          <a:p>
            <a:pPr algn="ctr" eaLnBrk="0" hangingPunct="0"/>
            <a:r>
              <a:rPr lang="en-US" sz="1800"/>
              <a:t>Billions ton/kms on NL surface </a:t>
            </a:r>
          </a:p>
        </p:txBody>
      </p:sp>
      <p:sp>
        <p:nvSpPr>
          <p:cNvPr id="17" name="Rechthoek 16"/>
          <p:cNvSpPr/>
          <p:nvPr/>
        </p:nvSpPr>
        <p:spPr>
          <a:xfrm>
            <a:off x="2627784" y="764704"/>
            <a:ext cx="648072" cy="792088"/>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+1,6%</a:t>
            </a:r>
          </a:p>
          <a:p>
            <a:pPr algn="ctr"/>
            <a:r>
              <a:rPr lang="en-US" sz="1200" dirty="0" smtClean="0">
                <a:solidFill>
                  <a:srgbClr val="FF0000"/>
                </a:solidFill>
              </a:rPr>
              <a:t>/year</a:t>
            </a:r>
          </a:p>
        </p:txBody>
      </p:sp>
      <p:sp>
        <p:nvSpPr>
          <p:cNvPr id="18" name="Rechthoek 17"/>
          <p:cNvSpPr/>
          <p:nvPr/>
        </p:nvSpPr>
        <p:spPr>
          <a:xfrm>
            <a:off x="3995936" y="1340768"/>
            <a:ext cx="648072" cy="792088"/>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-/-13,7%</a:t>
            </a:r>
          </a:p>
          <a:p>
            <a:pPr algn="ctr"/>
            <a:r>
              <a:rPr lang="en-US" sz="1200" dirty="0" smtClean="0">
                <a:solidFill>
                  <a:srgbClr val="FF0000"/>
                </a:solidFill>
              </a:rPr>
              <a:t>/year</a:t>
            </a:r>
          </a:p>
        </p:txBody>
      </p:sp>
      <p:sp>
        <p:nvSpPr>
          <p:cNvPr id="19" name="Rechthoek 18"/>
          <p:cNvSpPr/>
          <p:nvPr/>
        </p:nvSpPr>
        <p:spPr>
          <a:xfrm>
            <a:off x="5364088" y="1268760"/>
            <a:ext cx="648072" cy="792088"/>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+2,5%</a:t>
            </a:r>
          </a:p>
          <a:p>
            <a:pPr algn="ctr"/>
            <a:r>
              <a:rPr lang="en-US" sz="1200" dirty="0" smtClean="0">
                <a:solidFill>
                  <a:srgbClr val="FF0000"/>
                </a:solidFill>
              </a:rPr>
              <a:t>/year</a:t>
            </a:r>
          </a:p>
        </p:txBody>
      </p:sp>
      <p:sp>
        <p:nvSpPr>
          <p:cNvPr id="20" name="Rechthoek 19"/>
          <p:cNvSpPr/>
          <p:nvPr/>
        </p:nvSpPr>
        <p:spPr>
          <a:xfrm>
            <a:off x="6660232" y="1052736"/>
            <a:ext cx="648072" cy="792088"/>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+2,6%</a:t>
            </a:r>
          </a:p>
          <a:p>
            <a:pPr algn="ctr"/>
            <a:r>
              <a:rPr lang="en-US" sz="1200" dirty="0" smtClean="0">
                <a:solidFill>
                  <a:srgbClr val="FF0000"/>
                </a:solidFill>
              </a:rPr>
              <a:t>/year</a:t>
            </a:r>
          </a:p>
        </p:txBody>
      </p:sp>
      <p:sp>
        <p:nvSpPr>
          <p:cNvPr id="21" name="Rechthoek 20"/>
          <p:cNvSpPr/>
          <p:nvPr/>
        </p:nvSpPr>
        <p:spPr>
          <a:xfrm>
            <a:off x="8028384" y="836712"/>
            <a:ext cx="648072" cy="792088"/>
          </a:xfrm>
          <a:prstGeom prst="rect">
            <a:avLst/>
          </a:prstGeom>
          <a:solidFill>
            <a:schemeClr val="bg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+2,0%</a:t>
            </a:r>
          </a:p>
          <a:p>
            <a:pPr algn="ctr"/>
            <a:r>
              <a:rPr lang="en-US" sz="1200" dirty="0" smtClean="0">
                <a:solidFill>
                  <a:srgbClr val="FF0000"/>
                </a:solidFill>
              </a:rPr>
              <a:t>/year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36512" y="341784"/>
            <a:ext cx="8229600" cy="1143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3200" dirty="0" smtClean="0">
                <a:latin typeface="+mn-lt"/>
              </a:rPr>
              <a:t>Reasons and Methods for </a:t>
            </a:r>
            <a:br>
              <a:rPr lang="en-US" sz="3200" dirty="0" smtClean="0">
                <a:latin typeface="+mn-lt"/>
              </a:rPr>
            </a:br>
            <a:r>
              <a:rPr lang="en-US" sz="3200" dirty="0" smtClean="0">
                <a:latin typeface="+mn-lt"/>
              </a:rPr>
              <a:t>Transport</a:t>
            </a:r>
          </a:p>
        </p:txBody>
      </p:sp>
      <p:sp>
        <p:nvSpPr>
          <p:cNvPr id="24579" name="Rectangle 3"/>
          <p:cNvSpPr>
            <a:spLocks noGrp="1" noChangeArrowheads="1"/>
          </p:cNvSpPr>
          <p:nvPr>
            <p:ph type="body" idx="1"/>
          </p:nvPr>
        </p:nvSpPr>
        <p:spPr bwMode="auto">
          <a:xfrm>
            <a:off x="1979712" y="6093296"/>
            <a:ext cx="8229600" cy="4525962"/>
          </a:xfrm>
          <a:noFill/>
          <a:ln>
            <a:miter lim="800000"/>
            <a:headEnd/>
            <a:tailEnd/>
          </a:ln>
        </p:spPr>
        <p:txBody>
          <a:bodyPr vert="horz" wrap="square" lIns="91440" tIns="45720" rIns="91440" bIns="45720" numCol="1" anchor="t" anchorCtr="0" compatLnSpc="1">
            <a:prstTxWarp prst="textNoShape">
              <a:avLst/>
            </a:prstTxWarp>
          </a:bodyPr>
          <a:lstStyle/>
          <a:p>
            <a:pPr eaLnBrk="1" hangingPunct="1">
              <a:buFontTx/>
              <a:buNone/>
            </a:pPr>
            <a:r>
              <a:rPr lang="en-US" sz="1000" b="1" i="1" dirty="0" smtClean="0">
                <a:latin typeface="Arial" pitchFamily="34" charset="0"/>
              </a:rPr>
              <a:t>Reasons and methods for transport </a:t>
            </a:r>
          </a:p>
        </p:txBody>
      </p:sp>
      <p:grpSp>
        <p:nvGrpSpPr>
          <p:cNvPr id="2" name="Group 4"/>
          <p:cNvGrpSpPr>
            <a:grpSpLocks/>
          </p:cNvGrpSpPr>
          <p:nvPr/>
        </p:nvGrpSpPr>
        <p:grpSpPr bwMode="auto">
          <a:xfrm>
            <a:off x="1907704" y="1556321"/>
            <a:ext cx="5184576" cy="4825007"/>
            <a:chOff x="2880" y="754"/>
            <a:chExt cx="2313" cy="2268"/>
          </a:xfrm>
        </p:grpSpPr>
        <p:sp>
          <p:nvSpPr>
            <p:cNvPr id="24581" name="Rectangle 5"/>
            <p:cNvSpPr>
              <a:spLocks noChangeArrowheads="1"/>
            </p:cNvSpPr>
            <p:nvPr/>
          </p:nvSpPr>
          <p:spPr bwMode="auto">
            <a:xfrm>
              <a:off x="2880" y="754"/>
              <a:ext cx="2313" cy="2268"/>
            </a:xfrm>
            <a:prstGeom prst="rect">
              <a:avLst/>
            </a:prstGeom>
            <a:noFill/>
            <a:ln w="9525">
              <a:solidFill>
                <a:schemeClr val="tx1"/>
              </a:solidFill>
              <a:miter lim="800000"/>
              <a:headEnd/>
              <a:tailEnd/>
            </a:ln>
          </p:spPr>
          <p:txBody>
            <a:bodyPr wrap="none" anchor="ctr"/>
            <a:lstStyle/>
            <a:p>
              <a:endParaRPr lang="nl-NL"/>
            </a:p>
          </p:txBody>
        </p:sp>
        <p:sp>
          <p:nvSpPr>
            <p:cNvPr id="24582" name="Oval 6"/>
            <p:cNvSpPr>
              <a:spLocks noChangeArrowheads="1"/>
            </p:cNvSpPr>
            <p:nvPr/>
          </p:nvSpPr>
          <p:spPr bwMode="auto">
            <a:xfrm>
              <a:off x="4195" y="845"/>
              <a:ext cx="726" cy="317"/>
            </a:xfrm>
            <a:prstGeom prst="ellipse">
              <a:avLst/>
            </a:prstGeom>
            <a:noFill/>
            <a:ln w="9525">
              <a:solidFill>
                <a:schemeClr val="tx1"/>
              </a:solidFill>
              <a:round/>
              <a:headEnd/>
              <a:tailEnd/>
            </a:ln>
          </p:spPr>
          <p:txBody>
            <a:bodyPr wrap="none" anchor="ctr"/>
            <a:lstStyle/>
            <a:p>
              <a:pPr algn="ctr"/>
              <a:r>
                <a:rPr lang="en-US" sz="1200" dirty="0"/>
                <a:t>Methods/ </a:t>
              </a:r>
            </a:p>
            <a:p>
              <a:pPr algn="ctr"/>
              <a:r>
                <a:rPr lang="en-US" sz="1200" dirty="0" smtClean="0"/>
                <a:t>Modes of transport </a:t>
              </a:r>
              <a:endParaRPr lang="nl-NL" sz="1200" dirty="0"/>
            </a:p>
          </p:txBody>
        </p:sp>
        <p:sp>
          <p:nvSpPr>
            <p:cNvPr id="24583" name="Oval 7"/>
            <p:cNvSpPr>
              <a:spLocks noChangeArrowheads="1"/>
            </p:cNvSpPr>
            <p:nvPr/>
          </p:nvSpPr>
          <p:spPr bwMode="auto">
            <a:xfrm>
              <a:off x="3152" y="845"/>
              <a:ext cx="726" cy="317"/>
            </a:xfrm>
            <a:prstGeom prst="ellipse">
              <a:avLst/>
            </a:prstGeom>
            <a:noFill/>
            <a:ln w="9525">
              <a:solidFill>
                <a:schemeClr val="tx1"/>
              </a:solidFill>
              <a:round/>
              <a:headEnd/>
              <a:tailEnd/>
            </a:ln>
          </p:spPr>
          <p:txBody>
            <a:bodyPr wrap="none" anchor="ctr"/>
            <a:lstStyle/>
            <a:p>
              <a:pPr algn="ctr"/>
              <a:r>
                <a:rPr lang="en-US" sz="1400" dirty="0"/>
                <a:t>Causes</a:t>
              </a:r>
              <a:endParaRPr lang="nl-NL" sz="1400" dirty="0"/>
            </a:p>
          </p:txBody>
        </p:sp>
        <p:sp>
          <p:nvSpPr>
            <p:cNvPr id="24584" name="Text Box 8"/>
            <p:cNvSpPr txBox="1">
              <a:spLocks noChangeArrowheads="1"/>
            </p:cNvSpPr>
            <p:nvPr/>
          </p:nvSpPr>
          <p:spPr bwMode="auto">
            <a:xfrm>
              <a:off x="3107" y="1344"/>
              <a:ext cx="861" cy="130"/>
            </a:xfrm>
            <a:prstGeom prst="rect">
              <a:avLst/>
            </a:prstGeom>
            <a:noFill/>
            <a:ln w="9525">
              <a:noFill/>
              <a:miter lim="800000"/>
              <a:headEnd/>
              <a:tailEnd/>
            </a:ln>
          </p:spPr>
          <p:txBody>
            <a:bodyPr>
              <a:spAutoFit/>
            </a:bodyPr>
            <a:lstStyle/>
            <a:p>
              <a:pPr>
                <a:spcBef>
                  <a:spcPct val="50000"/>
                </a:spcBef>
              </a:pPr>
              <a:r>
                <a:rPr lang="en-US" sz="1200" dirty="0"/>
                <a:t>Demand side: shippers</a:t>
              </a:r>
              <a:endParaRPr lang="nl-NL" sz="1200" dirty="0"/>
            </a:p>
          </p:txBody>
        </p:sp>
        <p:sp>
          <p:nvSpPr>
            <p:cNvPr id="24585" name="Text Box 9"/>
            <p:cNvSpPr txBox="1">
              <a:spLocks noChangeArrowheads="1"/>
            </p:cNvSpPr>
            <p:nvPr/>
          </p:nvSpPr>
          <p:spPr bwMode="auto">
            <a:xfrm>
              <a:off x="4150" y="1344"/>
              <a:ext cx="861" cy="135"/>
            </a:xfrm>
            <a:prstGeom prst="rect">
              <a:avLst/>
            </a:prstGeom>
            <a:noFill/>
            <a:ln w="9525">
              <a:noFill/>
              <a:miter lim="800000"/>
              <a:headEnd/>
              <a:tailEnd/>
            </a:ln>
          </p:spPr>
          <p:txBody>
            <a:bodyPr>
              <a:spAutoFit/>
            </a:bodyPr>
            <a:lstStyle/>
            <a:p>
              <a:pPr>
                <a:spcBef>
                  <a:spcPct val="50000"/>
                </a:spcBef>
              </a:pPr>
              <a:r>
                <a:rPr lang="en-US" sz="1200" dirty="0"/>
                <a:t>Supply side: carriers</a:t>
              </a:r>
              <a:endParaRPr lang="nl-NL" sz="1200" dirty="0"/>
            </a:p>
          </p:txBody>
        </p:sp>
        <p:sp>
          <p:nvSpPr>
            <p:cNvPr id="24586" name="Text Box 10"/>
            <p:cNvSpPr txBox="1">
              <a:spLocks noChangeArrowheads="1"/>
            </p:cNvSpPr>
            <p:nvPr/>
          </p:nvSpPr>
          <p:spPr bwMode="auto">
            <a:xfrm>
              <a:off x="3198" y="1525"/>
              <a:ext cx="861" cy="260"/>
            </a:xfrm>
            <a:prstGeom prst="rect">
              <a:avLst/>
            </a:prstGeom>
            <a:noFill/>
            <a:ln w="9525">
              <a:noFill/>
              <a:miter lim="800000"/>
              <a:headEnd/>
              <a:tailEnd/>
            </a:ln>
          </p:spPr>
          <p:txBody>
            <a:bodyPr>
              <a:spAutoFit/>
            </a:bodyPr>
            <a:lstStyle/>
            <a:p>
              <a:pPr>
                <a:spcBef>
                  <a:spcPct val="50000"/>
                </a:spcBef>
                <a:buFontTx/>
                <a:buChar char="•"/>
              </a:pPr>
              <a:r>
                <a:rPr lang="en-US" sz="1200" dirty="0"/>
                <a:t>Trade</a:t>
              </a:r>
            </a:p>
            <a:p>
              <a:pPr>
                <a:spcBef>
                  <a:spcPct val="50000"/>
                </a:spcBef>
                <a:buFontTx/>
                <a:buChar char="•"/>
              </a:pPr>
              <a:r>
                <a:rPr lang="en-US" sz="1200" dirty="0"/>
                <a:t>Industry</a:t>
              </a:r>
              <a:endParaRPr lang="nl-NL" sz="1200" dirty="0"/>
            </a:p>
          </p:txBody>
        </p:sp>
        <p:sp>
          <p:nvSpPr>
            <p:cNvPr id="24587" name="Rectangle 11"/>
            <p:cNvSpPr>
              <a:spLocks noChangeArrowheads="1"/>
            </p:cNvSpPr>
            <p:nvPr/>
          </p:nvSpPr>
          <p:spPr bwMode="auto">
            <a:xfrm>
              <a:off x="2971" y="1888"/>
              <a:ext cx="817" cy="635"/>
            </a:xfrm>
            <a:prstGeom prst="rect">
              <a:avLst/>
            </a:prstGeom>
            <a:noFill/>
            <a:ln w="9525">
              <a:solidFill>
                <a:schemeClr val="tx1"/>
              </a:solidFill>
              <a:miter lim="800000"/>
              <a:headEnd/>
              <a:tailEnd/>
            </a:ln>
          </p:spPr>
          <p:txBody>
            <a:bodyPr wrap="none" anchor="ctr"/>
            <a:lstStyle/>
            <a:p>
              <a:pPr>
                <a:buFontTx/>
                <a:buChar char="•"/>
              </a:pPr>
              <a:r>
                <a:rPr lang="en-US" sz="1200" dirty="0"/>
                <a:t>Buying</a:t>
              </a:r>
            </a:p>
            <a:p>
              <a:pPr>
                <a:buFontTx/>
                <a:buChar char="•"/>
              </a:pPr>
              <a:r>
                <a:rPr lang="en-US" sz="1200" dirty="0"/>
                <a:t>Production</a:t>
              </a:r>
            </a:p>
            <a:p>
              <a:pPr>
                <a:buFontTx/>
                <a:buChar char="•"/>
              </a:pPr>
              <a:r>
                <a:rPr lang="en-US" sz="1200" dirty="0"/>
                <a:t>Selling</a:t>
              </a:r>
            </a:p>
            <a:p>
              <a:pPr>
                <a:buFontTx/>
                <a:buChar char="•"/>
              </a:pPr>
              <a:r>
                <a:rPr lang="en-US" sz="1200" dirty="0"/>
                <a:t>Distribution</a:t>
              </a:r>
            </a:p>
            <a:p>
              <a:pPr>
                <a:buFontTx/>
                <a:buChar char="•"/>
              </a:pPr>
              <a:r>
                <a:rPr lang="en-US" sz="1200" dirty="0"/>
                <a:t>Consumption</a:t>
              </a:r>
            </a:p>
            <a:p>
              <a:pPr>
                <a:buFontTx/>
                <a:buChar char="•"/>
              </a:pPr>
              <a:r>
                <a:rPr lang="en-US" sz="1200" dirty="0"/>
                <a:t>(domestic/ import/ </a:t>
              </a:r>
            </a:p>
            <a:p>
              <a:r>
                <a:rPr lang="en-US" sz="1200" dirty="0"/>
                <a:t>  export/ transit)</a:t>
              </a:r>
              <a:endParaRPr lang="nl-NL" sz="1200" dirty="0"/>
            </a:p>
          </p:txBody>
        </p:sp>
        <p:sp>
          <p:nvSpPr>
            <p:cNvPr id="24588" name="Oval 12"/>
            <p:cNvSpPr>
              <a:spLocks noChangeArrowheads="1"/>
            </p:cNvSpPr>
            <p:nvPr/>
          </p:nvSpPr>
          <p:spPr bwMode="auto">
            <a:xfrm>
              <a:off x="3833" y="2069"/>
              <a:ext cx="408" cy="227"/>
            </a:xfrm>
            <a:prstGeom prst="ellipse">
              <a:avLst/>
            </a:prstGeom>
            <a:noFill/>
            <a:ln w="9525">
              <a:solidFill>
                <a:schemeClr val="tx1"/>
              </a:solidFill>
              <a:round/>
              <a:headEnd/>
              <a:tailEnd/>
            </a:ln>
          </p:spPr>
          <p:txBody>
            <a:bodyPr wrap="none" anchor="ctr"/>
            <a:lstStyle/>
            <a:p>
              <a:pPr algn="ctr"/>
              <a:r>
                <a:rPr lang="en-US" sz="1200" dirty="0"/>
                <a:t>Transport</a:t>
              </a:r>
              <a:endParaRPr lang="nl-NL" sz="1200" dirty="0"/>
            </a:p>
          </p:txBody>
        </p:sp>
        <p:sp>
          <p:nvSpPr>
            <p:cNvPr id="24589" name="Rectangle 13"/>
            <p:cNvSpPr>
              <a:spLocks noChangeArrowheads="1"/>
            </p:cNvSpPr>
            <p:nvPr/>
          </p:nvSpPr>
          <p:spPr bwMode="auto">
            <a:xfrm>
              <a:off x="4300" y="1881"/>
              <a:ext cx="817" cy="635"/>
            </a:xfrm>
            <a:prstGeom prst="rect">
              <a:avLst/>
            </a:prstGeom>
            <a:noFill/>
            <a:ln w="9525">
              <a:solidFill>
                <a:schemeClr val="tx1"/>
              </a:solidFill>
              <a:miter lim="800000"/>
              <a:headEnd/>
              <a:tailEnd/>
            </a:ln>
          </p:spPr>
          <p:txBody>
            <a:bodyPr wrap="none" anchor="ctr"/>
            <a:lstStyle/>
            <a:p>
              <a:pPr>
                <a:buFontTx/>
                <a:buChar char="•"/>
              </a:pPr>
              <a:r>
                <a:rPr lang="en-US" sz="1200" dirty="0"/>
                <a:t>Road transport</a:t>
              </a:r>
            </a:p>
            <a:p>
              <a:pPr>
                <a:buFontTx/>
                <a:buChar char="•"/>
              </a:pPr>
              <a:r>
                <a:rPr lang="en-US" sz="1200" dirty="0"/>
                <a:t>Inland shipping</a:t>
              </a:r>
            </a:p>
            <a:p>
              <a:pPr>
                <a:buFontTx/>
                <a:buChar char="•"/>
              </a:pPr>
              <a:r>
                <a:rPr lang="en-US" sz="1200" dirty="0"/>
                <a:t>Rail</a:t>
              </a:r>
            </a:p>
            <a:p>
              <a:pPr>
                <a:buFontTx/>
                <a:buChar char="•"/>
              </a:pPr>
              <a:r>
                <a:rPr lang="en-US" sz="1200" dirty="0"/>
                <a:t>Sea</a:t>
              </a:r>
            </a:p>
            <a:p>
              <a:pPr>
                <a:buFontTx/>
                <a:buChar char="•"/>
              </a:pPr>
              <a:r>
                <a:rPr lang="en-US" sz="1200" dirty="0"/>
                <a:t>Air</a:t>
              </a:r>
            </a:p>
            <a:p>
              <a:pPr>
                <a:buFontTx/>
                <a:buChar char="•"/>
              </a:pPr>
              <a:r>
                <a:rPr lang="en-US" sz="1200" dirty="0"/>
                <a:t>Pipeline</a:t>
              </a:r>
            </a:p>
            <a:p>
              <a:pPr>
                <a:buFontTx/>
                <a:buChar char="•"/>
              </a:pPr>
              <a:r>
                <a:rPr lang="en-US" sz="1200" dirty="0" smtClean="0"/>
                <a:t>(Intermodal)</a:t>
              </a:r>
              <a:endParaRPr lang="nl-NL" sz="1200" dirty="0"/>
            </a:p>
          </p:txBody>
        </p:sp>
        <p:sp>
          <p:nvSpPr>
            <p:cNvPr id="24590" name="Text Box 14"/>
            <p:cNvSpPr txBox="1">
              <a:spLocks noChangeArrowheads="1"/>
            </p:cNvSpPr>
            <p:nvPr/>
          </p:nvSpPr>
          <p:spPr bwMode="auto">
            <a:xfrm>
              <a:off x="3016" y="2704"/>
              <a:ext cx="861" cy="135"/>
            </a:xfrm>
            <a:prstGeom prst="rect">
              <a:avLst/>
            </a:prstGeom>
            <a:noFill/>
            <a:ln w="9525">
              <a:noFill/>
              <a:miter lim="800000"/>
              <a:headEnd/>
              <a:tailEnd/>
            </a:ln>
          </p:spPr>
          <p:txBody>
            <a:bodyPr>
              <a:spAutoFit/>
            </a:bodyPr>
            <a:lstStyle/>
            <a:p>
              <a:pPr>
                <a:spcBef>
                  <a:spcPct val="50000"/>
                </a:spcBef>
              </a:pPr>
              <a:r>
                <a:rPr lang="en-US" sz="1200" dirty="0"/>
                <a:t>Goods</a:t>
              </a:r>
              <a:endParaRPr lang="nl-NL" sz="1200" dirty="0"/>
            </a:p>
          </p:txBody>
        </p:sp>
        <p:sp>
          <p:nvSpPr>
            <p:cNvPr id="24591" name="Text Box 15"/>
            <p:cNvSpPr txBox="1">
              <a:spLocks noChangeArrowheads="1"/>
            </p:cNvSpPr>
            <p:nvPr/>
          </p:nvSpPr>
          <p:spPr bwMode="auto">
            <a:xfrm>
              <a:off x="4286" y="2704"/>
              <a:ext cx="861" cy="135"/>
            </a:xfrm>
            <a:prstGeom prst="rect">
              <a:avLst/>
            </a:prstGeom>
            <a:noFill/>
            <a:ln w="9525">
              <a:noFill/>
              <a:miter lim="800000"/>
              <a:headEnd/>
              <a:tailEnd/>
            </a:ln>
          </p:spPr>
          <p:txBody>
            <a:bodyPr>
              <a:spAutoFit/>
            </a:bodyPr>
            <a:lstStyle/>
            <a:p>
              <a:pPr>
                <a:spcBef>
                  <a:spcPct val="50000"/>
                </a:spcBef>
              </a:pPr>
              <a:r>
                <a:rPr lang="en-US" sz="1200" dirty="0"/>
                <a:t>Means of transport</a:t>
              </a:r>
              <a:endParaRPr lang="nl-NL" sz="1200" dirty="0"/>
            </a:p>
          </p:txBody>
        </p:sp>
        <p:sp>
          <p:nvSpPr>
            <p:cNvPr id="24592" name="Line 16"/>
            <p:cNvSpPr>
              <a:spLocks noChangeShapeType="1"/>
            </p:cNvSpPr>
            <p:nvPr/>
          </p:nvSpPr>
          <p:spPr bwMode="auto">
            <a:xfrm flipH="1" flipV="1">
              <a:off x="3787" y="2024"/>
              <a:ext cx="96" cy="56"/>
            </a:xfrm>
            <a:prstGeom prst="line">
              <a:avLst/>
            </a:prstGeom>
            <a:noFill/>
            <a:ln w="9525">
              <a:solidFill>
                <a:schemeClr val="tx1"/>
              </a:solidFill>
              <a:round/>
              <a:headEnd/>
              <a:tailEnd/>
            </a:ln>
          </p:spPr>
          <p:txBody>
            <a:bodyPr/>
            <a:lstStyle/>
            <a:p>
              <a:endParaRPr lang="en-US"/>
            </a:p>
          </p:txBody>
        </p:sp>
        <p:sp>
          <p:nvSpPr>
            <p:cNvPr id="24593" name="Line 17"/>
            <p:cNvSpPr>
              <a:spLocks noChangeShapeType="1"/>
            </p:cNvSpPr>
            <p:nvPr/>
          </p:nvSpPr>
          <p:spPr bwMode="auto">
            <a:xfrm flipV="1">
              <a:off x="4150" y="1979"/>
              <a:ext cx="136" cy="90"/>
            </a:xfrm>
            <a:prstGeom prst="line">
              <a:avLst/>
            </a:prstGeom>
            <a:noFill/>
            <a:ln w="9525">
              <a:solidFill>
                <a:schemeClr val="tx1"/>
              </a:solidFill>
              <a:round/>
              <a:headEnd/>
              <a:tailEnd/>
            </a:ln>
          </p:spPr>
          <p:txBody>
            <a:bodyPr/>
            <a:lstStyle/>
            <a:p>
              <a:endParaRPr lang="en-US"/>
            </a:p>
          </p:txBody>
        </p:sp>
        <p:sp>
          <p:nvSpPr>
            <p:cNvPr id="24594" name="Line 18"/>
            <p:cNvSpPr>
              <a:spLocks noChangeShapeType="1"/>
            </p:cNvSpPr>
            <p:nvPr/>
          </p:nvSpPr>
          <p:spPr bwMode="auto">
            <a:xfrm>
              <a:off x="4181" y="2296"/>
              <a:ext cx="91" cy="45"/>
            </a:xfrm>
            <a:prstGeom prst="line">
              <a:avLst/>
            </a:prstGeom>
            <a:noFill/>
            <a:ln w="9525">
              <a:solidFill>
                <a:schemeClr val="tx1"/>
              </a:solidFill>
              <a:round/>
              <a:headEnd/>
              <a:tailEnd/>
            </a:ln>
          </p:spPr>
          <p:txBody>
            <a:bodyPr/>
            <a:lstStyle/>
            <a:p>
              <a:endParaRPr lang="en-US"/>
            </a:p>
          </p:txBody>
        </p:sp>
        <p:sp>
          <p:nvSpPr>
            <p:cNvPr id="24595" name="Line 19"/>
            <p:cNvSpPr>
              <a:spLocks noChangeShapeType="1"/>
            </p:cNvSpPr>
            <p:nvPr/>
          </p:nvSpPr>
          <p:spPr bwMode="auto">
            <a:xfrm flipH="1">
              <a:off x="3787" y="2296"/>
              <a:ext cx="91" cy="45"/>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nieuw sjabloon NHTV">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nieuw sjabloon NHTV</Template>
  <TotalTime>2508</TotalTime>
  <Words>582</Words>
  <Application>Microsoft Office PowerPoint</Application>
  <PresentationFormat>On-screen Show (4:3)</PresentationFormat>
  <Paragraphs>244</Paragraphs>
  <Slides>16</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Calibri</vt:lpstr>
      <vt:lpstr>Comic Sans MS</vt:lpstr>
      <vt:lpstr>Times New Roman</vt:lpstr>
      <vt:lpstr>Wingdings</vt:lpstr>
      <vt:lpstr>nieuw sjabloon NHTV</vt:lpstr>
      <vt:lpstr>Photo Editor Photo</vt:lpstr>
      <vt:lpstr>PowerPoint Presentation</vt:lpstr>
      <vt:lpstr>Course goals Transport Management</vt:lpstr>
      <vt:lpstr>PowerPoint Presentation</vt:lpstr>
      <vt:lpstr>Parties in Transport</vt:lpstr>
      <vt:lpstr>Modes of Transport</vt:lpstr>
      <vt:lpstr>PowerPoint Presentation</vt:lpstr>
      <vt:lpstr>Trends in Transport</vt:lpstr>
      <vt:lpstr>PowerPoint Presentation</vt:lpstr>
      <vt:lpstr>Reasons and Methods for  Transport</vt:lpstr>
      <vt:lpstr>What is Logistics?</vt:lpstr>
      <vt:lpstr>PowerPoint Presentation</vt:lpstr>
      <vt:lpstr>PowerPoint Presentation</vt:lpstr>
      <vt:lpstr>Logistic structure</vt:lpstr>
      <vt:lpstr>PowerPoint Presentation</vt:lpstr>
      <vt:lpstr>What is a Supply Chain?</vt:lpstr>
      <vt:lpstr>Transport within Supply Chains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Trucks</dc:title>
  <dc:creator>Windows-gebruiker</dc:creator>
  <cp:lastModifiedBy>R. Boot</cp:lastModifiedBy>
  <cp:revision>21</cp:revision>
  <cp:lastPrinted>2011-12-20T10:07:37Z</cp:lastPrinted>
  <dcterms:created xsi:type="dcterms:W3CDTF">2012-05-10T11:25:45Z</dcterms:created>
  <dcterms:modified xsi:type="dcterms:W3CDTF">2018-07-11T13:53:18Z</dcterms:modified>
</cp:coreProperties>
</file>