
<file path=[Content_Types].xml><?xml version="1.0" encoding="utf-8"?>
<Types xmlns="http://schemas.openxmlformats.org/package/2006/content-types">
  <Default Extension="bin" ContentType="application/vnd.ms-office.activeX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activeX/activeX1.xml" ContentType="application/vnd.ms-office.activeX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2" r:id="rId2"/>
    <p:sldId id="271" r:id="rId3"/>
    <p:sldId id="273" r:id="rId4"/>
    <p:sldId id="274" r:id="rId5"/>
    <p:sldId id="279" r:id="rId6"/>
    <p:sldId id="280" r:id="rId7"/>
    <p:sldId id="281" r:id="rId8"/>
    <p:sldId id="282" r:id="rId9"/>
    <p:sldId id="276" r:id="rId10"/>
    <p:sldId id="284" r:id="rId11"/>
    <p:sldId id="277" r:id="rId12"/>
    <p:sldId id="286" r:id="rId13"/>
    <p:sldId id="285" r:id="rId14"/>
    <p:sldId id="287" r:id="rId15"/>
    <p:sldId id="288" r:id="rId16"/>
    <p:sldId id="289" r:id="rId17"/>
    <p:sldId id="290" r:id="rId18"/>
    <p:sldId id="292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FF99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57" autoAdjust="0"/>
  </p:normalViewPr>
  <p:slideViewPr>
    <p:cSldViewPr>
      <p:cViewPr>
        <p:scale>
          <a:sx n="94" d="100"/>
          <a:sy n="94" d="100"/>
        </p:scale>
        <p:origin x="-61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8BD21D50-EC42-11CE-9E0D-00AA006002F3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F19D4-629A-46AE-962A-5700D667B9D6}" type="datetimeFigureOut">
              <a:rPr lang="en-US" smtClean="0"/>
              <a:pPr/>
              <a:t>12/18/2013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657DE-013C-4597-9C95-3EDC69EA5B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861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Je gebruikt</a:t>
            </a:r>
            <a:r>
              <a:rPr lang="nl-NL" baseline="0" dirty="0" smtClean="0"/>
              <a:t> laad eenheden omdat je zo producten makkelijker kan laden en vervoeren.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657DE-013C-4597-9C95-3EDC69EA5BA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46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Euro</a:t>
            </a:r>
            <a:r>
              <a:rPr lang="nl-NL" baseline="0" dirty="0" smtClean="0"/>
              <a:t> pallet 120 bij 80 				</a:t>
            </a:r>
            <a:r>
              <a:rPr lang="nl-NL" baseline="0" dirty="0" err="1" smtClean="0"/>
              <a:t>iso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nen</a:t>
            </a:r>
            <a:r>
              <a:rPr lang="nl-NL" baseline="0" dirty="0" smtClean="0"/>
              <a:t> pallet 120 bij 100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657DE-013C-4597-9C95-3EDC69EA5BA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31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Slip</a:t>
            </a:r>
            <a:r>
              <a:rPr lang="nl-NL" baseline="0" dirty="0" smtClean="0"/>
              <a:t> sheet houdt het glijden van een pallet tegen je heb 2 verschillende soorten slip sheets de single lip en de </a:t>
            </a:r>
            <a:r>
              <a:rPr lang="nl-NL" baseline="0" dirty="0" err="1" smtClean="0"/>
              <a:t>multi</a:t>
            </a:r>
            <a:r>
              <a:rPr lang="nl-NL" baseline="0" dirty="0" smtClean="0"/>
              <a:t> lip.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657DE-013C-4597-9C95-3EDC69EA5BA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368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657DE-013C-4597-9C95-3EDC69EA5BA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116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Slipsheet</a:t>
            </a:r>
            <a:r>
              <a:rPr lang="nl-NL" baseline="0" dirty="0" smtClean="0"/>
              <a:t> voordelen: je kan meer producten laden.</a:t>
            </a:r>
            <a:br>
              <a:rPr lang="nl-NL" baseline="0" dirty="0" smtClean="0"/>
            </a:br>
            <a:r>
              <a:rPr lang="nl-NL" baseline="0" dirty="0" smtClean="0"/>
              <a:t>Kan makkelijker vervangen worden.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657DE-013C-4597-9C95-3EDC69EA5BA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13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Bigbag</a:t>
            </a:r>
            <a:r>
              <a:rPr lang="nl-NL" dirty="0" smtClean="0"/>
              <a:t> wordt</a:t>
            </a:r>
            <a:r>
              <a:rPr lang="nl-NL" baseline="0" dirty="0" smtClean="0"/>
              <a:t> voor grote goederen gebruikt zoals bulk </a:t>
            </a:r>
            <a:r>
              <a:rPr lang="nl-NL" baseline="0" smtClean="0"/>
              <a:t>max load 1500 kilo.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657DE-013C-4597-9C95-3EDC69EA5BA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03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466A42-95EC-4BA9-A37F-09168ECE6D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A4131-CA92-476A-B9B8-60DBAEB49A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A02BE1-4817-42C0-A449-20C31F51D2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Titel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nl-NL" noProof="0" smtClean="0"/>
              <a:t>Klik op het pictogram als u een tabel wilt toevoegen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C1DDA8-8E6F-4C00-9CAB-6A1287B49D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CC7F37-BDB4-4E0E-8AFF-D59173438A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D760D2-4E90-461B-A4AE-182518C45C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C3EF1F-FD28-47D6-B951-2B3E44FC7C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DE7830-498E-430D-9D9C-2937967592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329421-55F3-4E07-AAFC-F48B862D87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16AA5B-7A5B-48EC-B0FD-8783164556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8155D6-1B7D-43EB-8525-1989335DAE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nl-NL" noProof="0" smtClean="0"/>
              <a:t>Klik op het pictogram als u een afbeelding wilt toevoegen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2AD5A9-6632-4BE2-A497-5CEA257000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de stijl te bewerken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14D4B32-5260-40D9-BE2D-668A189B1E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gif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BDAAkGBwgHBgkIBwgKCgkLDRYPDQwMDRsUFRAWIB0iIiAdHx8kKDQsJCYxJx8fLT0tMTU3Ojo6Iys/RD84QzQ5Ojf/2wBDAQoKCg0MDRoPDxo3JR8lNzc3Nzc3Nzc3Nzc3Nzc3Nzc3Nzc3Nzc3Nzc3Nzc3Nzc3Nzc3Nzc3Nzc3Nzc3Nzc3Nzf/wAARCACLALoDASIAAhEBAxEB/8QAGwAAAwEBAQEBAAAAAAAAAAAABAUGAwcCAAH/xABDEAACAQMCAwUFBQUFBwUAAAABAgMEBREAIQYSMRMiQVFhFHGBkaEjMrHB0QcVQlLhJDNTYvAWJTRygsLSQ1RjovH/xAAYAQADAQEAAAAAAAAAAAAAAAABAgMABP/EACIRAAIDAAMAAgMBAQAAAAAAAAABAhEhEjFBAyIyUWETQv/aAAwDAQACEQMRAD8A5nJcW5DFSjs0P3mx3m/poVN25U7xJwB5nWopWlbbCrn7znA/rpzQ22Kk5amqmFKo3Esg+0b/AJE8Ped/TXLaSw6aHE0/s8UUEZLy8ihYUTLk4A+Xv1rcoLpM8NXT00a8seGRZeYjfxyBv8dEUklst1Ck0Cu5nQOAAS5yOrn/AFjTakujdgEMEZQ52Ph8dS5JFKZE3d5xShpopUfxUg4+flpRHUx58vTXUHqaHsiahXgBG7bED/Xu0qr+Faa9zRS0VdTiJSecRgc7eQ9OmnjJNCSTJCnruxkDRSPG48UODq04UuFdc5mSpVHpwvemZcPnwAI/PSqXgpaeYmJ5Yx0AmXKn46Y0U7Wuohp2TCqeY8rbH1z4+7Wcl4BIopbdFLUuKZl7b+Ig8rN+R+WpjjC1XSoq6NaKEOqo4eRu6F3GOY5Pr006hqxM/bQluZG68pGPTSriu8VFFPSyUk5haQOWAIIPTw6ayZtI24091twAqqOWNfCRe8h+I/PTbhNrjDMapJ5IywwqBiAdj1HQ6Y03FcE8D09zpeaGRSjmnblyD/lzj5Y0yp0tVdgWeeDnCgrDzcsi/wDSevz0JN+IdV6xtRXVKrmS4UqOyhcMiAN47/8A5pXf+GpJSamyvJUSyOOeB2HdznfJwR8da22kr17d2ppDJHgEAZwN/jpPerp7NeueKZopRGp7rYI69flpU96DQTw3QXGkq2lrnkgC93s1Ozep8xp7dpqe5ULQ3QtEscihahV3B9/hnp46TUPFCV80NJXQNWZccrRjlKnzOMDT6+W56i1Sw0WHcYZEBHf36b+mihWJrfwxNRVi1kNQaxMZjlXwHj02zo6ik7KWobYvzkOP5ttT1tkv9uuaxCNqWMkFm+8jjyHhn66ppa5ZGM1XTKTgRMUyCxPQ/TSJaO26EliitbVBq6BGWR2JaH+KPJ6AeQ8Mf00Req62rXw09wjUq0SlKlfvRkE7eo9NCWq0UMNY1ZS1T1ECseyxuyk+DY8euvd5e1NceS5QHtezBSo6FcE4BHlo5YH0M7hSxxWyqZ3aVBBzsYmILJg5xv4jQcBtqcOzhYVmpdnAY7kjGcnz0ZPFTw8PTe2SirzkK6NhnjbA2+GdCTNSUlleS3Kr0sYBUEAhmyDg+ufP00ywXs1lk57RJJRQtIzxqY8LtsdhjX0Yr2RSVZSQDjlG2tJBUVFkeakUwl1VlDbcpzt6/wCvXQBySTLztIfvEcwyfHx01gZBrV9mcwnmk/xH8PcOg0PLI8r88rl3OxLHOv1IqmpkKU9O0uP5dhp5Q8NiUx+2TEcx2ijbdvTP6aIBpBTF0p+dWA7OPfG2Ov46ZwzmHuBGK9dbrTwwtF2riNEx3erYHhjy1pMtprhzRzJDN0PNlCfwzqP+ZVToWXqri/dczA8pCjKnqd9TNPcIlYFX5W8G6Y+OrGu4dkqqVo0lkaNhjusr49dxqPk4QuprJ44ovsU+7NMCgYY8Bv7tP8cUlQs5Ox5R8U1tKMCr7SMfwy4YfPr9dOrLxHSXKuSD93hJ2BHbwgEAeufD4nUInDV3il+1pHMf86EMp+Rz9NWHD1LT22NnkmRZSAN9yD7tF0ngFpTtDTdoRE8fa+YzGSfwbUhxnw9ca+ooxSR5UBueRxyhckeWx/pqnnyVjVXVi7d4j49PjpDfblU2maHsKkxcxIK7crehB2OinQKI2r4bvlLvJTmSEDIlhPOP1Hy0xslLHRoZGcF2XxOnkXFoZQKymp5V6ExtyEj6g6PS7cPXyEUT8sRAxgxleT3OvTSybkPH6+GFkr6yITEsZERRgMSfroq8SWa6SxwXiHlcBZEmC7kH+HnG49Rom0cP09NJMaO4drHKBhQwkA9M6ScW2u80talRT06zUfZqhljbdWyf4eviOmht0jZVjSlstFRD2m0iWbLd2IMGGD5P029dMau4x/uWtFSGinSFmHNlSGHj5j36Q8IUFa9ek1VJJFGu5jUFOb3/ANdV/EDW4W+r7WNXiVDzw4+8PHGemmSEb2iIt/GfKVhqoxXBjyjbvj44wfj89P3jp5IhJQ87CQBmhkb7h8PTx0poLXw9UTrJQslHJ/h56+nKfH3HThFNASKlQUYYRkOdvd4Hp10j7HrCLtNqvFNdeaeSSljDZLoPvjOcb/nqg4ipLc1RSzXFk7RiyxytsrYxs3z2PTUvYrldf3nLSRO0lOJmzHUbqoyeniPnp5xRakr4qaB640xRmMKsMhjgbZ207W0xRjWwLDbqmRxHJSGPLR4yCMDofDGvMdfDHYpJLVGXhiT7MIvMQ3XBUaXxMlqtQo6qPtocFJo+Y9CDv9NFUVWhtU5s78zRj7IL94EeBHgfnrV+jdhdNVvcbFOGxTh4yG5jsnr/AK6a/EoYwijMr4H3uTPN69NeZstY5pq3khkkR+37Lx88fDroeFaLsY+SoTl5Rj7Q9Me/TCkL++ZY1K0yqi42J3/pr1aauWW9wStJIDzkjvEldjsNLloqmY/2eJ5TnGFGw956DTmx22emrBJMY0kCn7NTzvv5gdNCTXHBoqnTHqO7Va80hyc7Bjjrj8NeS+CnPjlI3PhommtNQ7BooCO9sZXxt44G+lr2a5RyFEqIm5TjDsQD9NQqyydeGV1rJaL2U088sJJfBicpnGOuOvXW1JxhcUHK9Uk48pUDH59dL7rZ71UohEXa9nkYRxtnGp96SsWokpzSztNH99EjLFffjOr/ABxyrIze3R0ODjOnIAqqNU/zQvj6f10wtVRY7wssFJEyyYLs5iOQD/m88nz1zG3QNUVHYlSH6chGCPhrqXCtJBbqcqcKxGTzHroPGZdGxtV3oVUWusimjG6w1Az79zv9dTPElnv17niilt8dOIgW7Yv3TkbjbJG+rsSpI/dPqeU6kOM+IKqz3eCKlqpI1anDFSAQTzN4fDTRb8FZKz8KXqiJaqpcwj/1Y5Ayfr9NP7ZRQ0dKFYqJDgnWcH7Q6hW/tUNLOvohVvmDj6aeWi92u/8AaiWiqYhsWYspUn0GknGT0pBpG3DPZPWS55M74LHx/XWl74gqbVcEhaaMo0IfklGcHmYdevhr1QWuzLVTszZBAKMwOYzvk5I2zj6aBu/AC3OpNTSXWdpiRkVDCSNF3OFxgjrsOnXQjH+gkwun4ttdy5KSpiYOzDHY94Z+WRprd7Waq21NPRSKJpYmVWPhkfh00jtXCE1nftJys2+zxb4+B3GnzVtHPbp1D4YU7ZRjhxt5ddFXYHRz6Xgy8Us6mrkWohB3MEp3967H8dU0FQ4hiiErL2IxyknA8N9S9n4rvErJFScrqQABUHnUfn9dV9fLGYFmkp07XCiYxd0PnxHXp8dZt2Mibo+JaapZ6WelVZpDyiemjwynOMn+h014mtM92gokoplRlYtJlsZ2/HOsLdJYUmcR4pqkMRiTZc+Wen4a9cU0lyqKWkFtUmRZeYvEccq4O+h6A3pI4KOztFMj1MKrytFNkk+ZBPx1jQtQzW9zZGcGNCOz6MGxtv8Anoq3dpHZi10MlUwYq5kGGxjz1jahRTUUsVncMqqSF6OCRtn9frorAPTGjqJamzTNfozGacEty90lcb5HQjW0ddQFFMc9NyYHLmJxt4eGvEEtTT2h1uWKl0jLMpG+B1Ax19++vcdxpzGpFuqsEDwX/wAtbkbiSQutNEMFJqgj+YhV+X9NE2y/1E1wp4Y4ooYSxykSDJ2PiTj8NTVZmnj5sAoD5aO4VkNReKcinYKoY9oVOBsdMo3Gw8qdMt0uBmqORRyupOGY82cfLWsNyqHcJJBFICfFSNLaeVKJmM6SDcgmONnB32xjrrWO40xVRzFW3JLZB+I1JuSWDUm9DbhcqWjjikqKP+9yB2TgEY9+PPXmiu9p7VexlqqZ2PRxlc+u51J8aVsE8NDHFMGdWfI8thqZ7V0x2c3yY6r8cZONsnJpOjs1Nc6CXANXSTMTk9rt+OhkszkFqSubdubEKoR+GuYW4TVWFaRjk4666Tw1bltdI8sHKs8oAdsb41mtoy6sNkt9WoUCVHHjzw4b5qR+GpHiDhusuVzVpKmNFjhx2sgYg7k48NdGttW8sQaYAgbbjrqR434mq7LxCYKaUdlJCkgQIhC58MYz4efnoxTXQG0+yWXhCvpmDytTzQ56xMST8CPz0+UR2ekQyxSLHnBAAB0LD+0Blbmkt0Mreapyn8Tp7Z79De5WE1raLK83MZcg/DST5NopFJI+oZIa6lnkicKMqATsT1OPrqd4hu8tLfOxiUGRYUPNzYOrmkNEizpBRFjzDn5uUDp4aAuDcNTVXY3OlMcsRB6cp6fzLvj00qq3Znfgv4cu99qpU7WoQ038QdeckeWTquuE9vltVTLV06vHEhZ1PQ46+7SdFsDRKlvuSQyMQApnB+AB3J0XWWyWqs9TRCWJ2qImRgGK9R1Ox0V3or6FNPfOD3deZRRvnHMEHX3rn8NNXio5AjxViTQuM8pIBHiDvqQg/Z/caGQPM9NKVGcxyfXBA07oVmiYQvG6SwqOXtF7rb4P01nVjeANHw1T01fLUyFKlS7OuNic7nIzjbR3GFVXUtJSTW8FHeUAkeXKevgfDU9bbXcf3xI1RUS0cZmbp3OYZ238sapuLqtbTZ4KqjC1AMio0RfIOQcnPXOilfQHSMqOpkqLeTczFP3T2hiUqVGvywS2/wBneK1yI0QjIK47wJ2GRrO218dRZnrqiiFNGxMbop33G56a+4T9hpe1WhqIZ4OQqyeO/Qny1kjNn5bjX0NtK1E3tU6qcLKA3h0z1xohJ6plDG004JGcdt/TQNgo7tS26dKiSWaYRgRO2HAI6+uNNke8ci5qaPON/sf661GsjIqigjc89VTAjwVBn4ddOLTXW+sqewiZ5WC8x5iQMAjP4655VyPShSVVgxwNN+D615rnIgjVSKdiMeO4/XT19eSF/wCqbOlRRU4dU9nXcE82/hrCPh6gdV7ROaRmOSpIH4jS20zTPO6yNzKFwcgdcdRr2k6CRFRc+fprnl81FY/FfoVV8F2isVe1p5GK55SsrD3+OlEf7MqHklaWetQ57iIVwBn3Z2Gk/F11raG6xpTVEkamIHCnxzpSOMLsn93WTqPHL66fj5ONohPinpa03BNPbxmkrKsgdeeMH8ho2Sirqel3mz3gFBbGPpqJo+LeIJ15UuD43/hU/iNW3C9ZdKjMlzq+2Rk7iFFBB+A0krT0dagunqquBYx2cp5RuAyNn4akuLLXdb/evaaClJCQIkpkKr3gT5emNdSijkkjBx4A5xqJ4y4tm4evHsHsUMoMCyEscEkkj8tGKadoEpJqiSouEruki+1UhU5/hIb8NVEEMtrVRJRyspyCVXppfB+0CWRR/uqFt/8AEI/LVPw/epa+KSWotyQpjICzlub/AOo1OSfK2VT+lIzt9XLUiX2anclWUkMMY28+mpPiO1XGq4jkqZLfUrTsi5k7JmXOMYyBroMNb2ktQqxogwu33gevj8NIr1xhNZ7ylvSijlLQiQNzsvUsOnw1l+TaQsrUUgPh2jtlEe3q5+zkX+aJgV+mn91qALFcJaapjDLTv2bLuebHhrC0Xprk/KbVGve5WJmJ2OTncemmVz/d1JTzmShjMcKlmwAcjGSMY1lmge4c+sdVf6qWPN2qI4c7nKnP01U11TUimkFPO3bIFEbY5iD46Do+IuHamVFjs0rNnugU6d3y6EacmKkmZnoYjFOF5iJAcAfM6Cbu2O+qokrZd75c6tafs6c8rnMrRnPlnbHlp5xgP3fboZqwrVRmUBVaMAq3KTnbw6/PSg19vjuUtNFbylQJCr9kCvM2dzjOPPTa94jtkf72p5YKZXHI7SqwzvjbG22nX7om/wBWCUjR1NBJLLG8VGw6dCD06b+ejbMLb7O8FDNCVCkc0feY58xnQ9NJTS23kgq1ED7czjHL9Bou0R0lPTCGgqKaXAy3ZsMjHngnQXQX2B2egqqC2SwxVEkspTAcS83KceG+2t0huIRc1k+cf4SfprOhtvY0T00ACu6sDKXyc4239+hlsN4AA/eU/T/3DayMJ6vhulrUjV1qlCnOQyDRFp4WjttS0tLHUyFk5PtnQjB67DB1Ey3Svhx2dVOM/wDyt+uqjgO+1MlfUivkkqEWEFQ8hIXvbncnTuMlDvBeScv6U9ut1TBVHMLBezIBwDv5baXRUV4JVxSFXJ7w5lwPdvqopL1SyTECB1wucZ14hc+0liJGiOdiwzvqNRbK3JETfeHb5XVKyR26WUBAvMHjHj6tpGvBV9lJKWycgEg/aRf+Wr66cY01kq2p62jnnYqHXsnGAvgDkjfQQ/afbEUiO01Q9OZP110Q5JfVEJ03onsXCd0pctUUEuM/xOpP0J1aUVHXwxhoKQhvAOjEZ940up/2h0c6/Z2mccw8ZF31T2S8y10Lu1GYIgO7mTJJ+Wkl+VsfVHDa33C5LTJ7XRCN8Y5ORj9RnXOuP7ReOIOJ2qaa3ysq06J3SB0LfzEHx10yW4IAzPG4HTIYnUNfv2gLbLzUUlPaY6lIggEzVBQuCgbpyn+bTxcvCbS9ENq4Uu0AHtFvkQA57zL+R1WUlJd6SIKtteRcYKhx+ulUH7RZ6gApZKZRnoalj/26dW/iu4VCF5qKkgUnwZmP5ajKP2tl03xxYHW2CrMcss9K0EmVXkO+wyc/XSm8cJT3W7pc4po1dIliETg77n09dNIquSRpu+3KOUgRkgZOdRPFV0vFPxIaemuNZFF2atyLOwXJz6+mtHZNIEurLS2W2vpspHHTpjfLKQDre5W+srqaZZIxzyoVJV+6MjG3pqasFNdamVWqrpVFFOeVqtsH376qbjMyUdSTNmZIXKlX6HlPTWWgYmtPCNRbmBVomYYJIVj+WmK0VfRTvIXiBlUhWCMce/OoCzUtdVFGqLhWSJgZVqpzn66rqCZUMkLM3dTAOdjuPnpKim6HfKlZjHZGpbnLVhqeZncyEkdG6+e2m9/DXG2QUsqRMQ6sQcDoPfqENimmvdVUPSu0TTuyE45SCdtUfEVoluFqo4OwBYOMqWC7cp8Tp+XgOPobNbBPQdis0EbZGAAcL7/XSqy8PQW9WEdSrswwSm526aOtlD7JS9i1I8RUnBV1I6bnY6+sUMNniTsIVKnZt8A/IaydAas+tdFSUtFUR07RMJge0YN0B8T89eEoLbyjvR9P5x+us7RQUluikSKWEo477ZHdHXJxo5JLYEUCaHAG2x/TR0Ug5+FlrgnZ1UYK/wAvjo6w8NzWh6t5ZFlMsPKnKMY9++kg4nqaVlWelp5gRnbKH89VnCl2gvrzRQ081O8KhmJfIOc9Plpmp8a8BcVK/Q60U/NLM8wXBUnHTR9vaNYwWPe8j5a0pbc0dUzCV2D/AHs74GhGpIzJgNJyhtz0zqPGy3OiL43QyXslELL2SgYPv1NPSMfuwS48whOuxR2y2SnmkpI535RiRm3x8xraGkSijI56ZVJ7vO3LyjOwJwdWU3FURcVJnL7E0FPIntEEwC+S/rro9kvdC8EgXtVAIG6jP46Ma6W6BwZ6+3geI7ZTr63w2+tcvRTJP2f3nVdvnrXbsNUqNuYuFIUjIBy22PnqC4j4WrrhxHVy0wilEvI2Q+MdwDH010mOhhMjL3AdicIBqQ4ov1sst6EVVa55alUDrKjBe7k4Gc+mjFy8A6Ynt/B9zpgO1hhYf8+f00+ltNyjpOVaZMDGORxt786Bi47Wb/hbTgn/ABJify0zp79cJacs8MEQbZQFJx8TqT/LSqvjhvZaOpDVIrB2ZjCkqpBJ8t848dbV1vsvbe017U/tBUBDNOE2+GsbTLIZqqWUhjyoMnGdTvFlPJcblSPGrSdmrL3B03zoxdsWSZSmazxRMlLV06yHoYXL4+G+mEXs4pneV2kCksNiBsPkdTFopJqZO7AQ3TLKd/jjVApBgVWGHK4ON9z6ayA3Qmh40o5wForVOc9Cyxrv8zptC6VSK80AjOCzBcZJ9TjfQ9s4OjpYlPtJAA/lz4a1loVtsz1U1b2kZXBTYcvTHTPlpabf8GbVE8txrpbrU00dTTQ08UzooEY5sA4Gck76dXZJWs6ewVTLVPIp5kwSV/i2A15pLraqxpIae3LPI/d7QxAYPieY4/DX5fZqm029JaCFZ5u0CogBxgg5O3XT8b6F5fs+paKp9njjbt535uZuZjvtv+WseGLJJa6qVqmMBmXleUyc7E7ee+vdgrK+WOR7yeSUtlUSMr1Hlkk63stPVxf8RI5cbs0rc/w9NZZgGC0dvpaKCcJPBy7lwhyRnPhoYV9DgcsqY8PsH/TXu0UdJQrPTxymZQuZeRDgdTufPXsJbsDFFNjw/s6/roZYUQVbYJ5WDElSBgDl20x4etk9vWpkDFWKrg742zreg4kp4mWOaUxZHSXcH/q8Pjp8zrWUzGBYyrjdkOQfXI00nLjXgElysJt9ZWB5CZpCEQ8pwD4eugJpJBKeeSTc5+8c6MoecLIuMYjYgjodKKitM0oVIWkdRjCAnHy1GpPosnFdiLiWomjrwkM88admuySkDr5an5cSvzSgs3nJvq6fh6uucwqmiSJQApWTbP56bUHCtvkiK1EYLKdwyhgNdEZcUrISVtkBaY4T3XZUAG+2urcOPDSUOO0RUz15hgbaFHCFmxkwlfVGP4aApuFwlUsVYkctECSAkhVh1xn1+Ohjdh2qK6iqoTVGUyp2ePvA5GR1xqQ40sk9+4leejVpYxEiZGR4eRGNVdJSqFWKkpXKL4li310juvFVBY7jU08wlNZHgOkadMgEDfboR46ZN+C0hZQ8G1NIvaM4Qf51xj5HTaezVyxIFlpeQblmJ2+GlR43esYeyW9gPOeT/tG310WldWSwmafs48kYEaYx8dQlSlfpVOVDi10dPDSyCrqEklcjLju7eA1lW3SxW5zTsCJRhj2aMW+Z0HT1YiEpeRuUEYDHx31hUWk3WqNby4iwqgsNsgeenSFbGUHEaVTLHT29iucc8zgY+Wfx0znqJRQ1DQosbrGxQqu4IBxpZSWwRjETqHx1A6abPBTxwSPU1BGAWIxgAY31kZkRSxXeuKtX1VTL5qzEA/AYGnEiiqgemCOg5AuSuxI2x+Ot/wDaS3q/Z0StUn+EInIo28zry9xnqfsuSOEBc4Db5950if2GazQWlssFCoaSV4t8kiXlA+ei62sp6OOORlqals4Udc+7OB56W0VpqnqZKiRUl75ILsQcemmlVDTxxRtcZIhGuO4N8Hw3/posFHiorqv92manVads4A2LeHmMa/bSaiFHeuE8rupBeVhj1GBsPlr2tfTJD/ZaforMjOMbKM+OvVkqpTI0lfFKQwPKeUcujEWQFRxQUNKUEoJ5N40XB9x31sKpsbQzgeG4/TWcEFLFLOQcszM3IMZOTnfy18JmIBFMmPVxrVZjmFRbJJipUgEDx1ScDGG01VQtUhIlQAHwXB6j5/TREkaezo/KOY4yRrKTuxkrsdHm6o3FN2W9CtvrWDwtEcgkjGPTcaS110emqpYoxGYxJhSFxgdNK+HXZqmoBY4xoOZmNZJkk7nRg+xnEYT3+noJy1bDJUlwGjRGxtvnOTpbP+0CqiYpRW+KBD93tZC/02GhOIUVZ4AFGDECfmdKFRQVGBgncaoqa0k86KKj4hvd3AVq4RZ6rCqr9ev11XcPWyVGZ53mllYffkcsfmTrn6QRLTqyoA3ONxtqosdzropmhjqXEfaIuOu2kpN2NbSo6XCEp6cAnoOp21y7iayTXXieuqYMMjlOXC7YCKOvvB1WV6ieBO2y+GB7xzr9o1CVsoXIHZ+encswVR0kaXhmspU53jIA8VbOmqU7gCJp+ZQRzALuPj01QKzM5yTtpJUTym4tHzdwDYADy1Bu2WXQxtPskHar2CPIWBUyLzHGCNtYXniCWlqFpIqdZMrzZc7DJPgPdoV3ZZUIODgb/E6/ZUWWpDSKGPINyNMnojNaOqnqgGep5QD/AHcXdGj4pQYp45tjIHQbeh18KSBKXnSMKw8QSNFRIgiY8ozgnfWujdiak4dWnjEnbIcDIGME6+pqWOKtaYzK/lHzA49SPhpTV11VPcnhkncxD+EHAPvx117piRWsBsOTGPgdInch94jFK+rqK6RZMxwI5AMSnLAeZ/TR9fQJNHzFm5CwIJ6gawtrFIFC7BoVJ9+geKWY2xxzNjtEXqememj+wBsfsk8hCOsiorIx8Bkb5+GvqOVKhpEki5NiqLybHHTfSq2/Z2yXk7u/h7tO3JV0jGycx2+GjHECXYpo1hglmh3WUk93bJ36+g1920h3GMe86VUqLHdZCgwW5i2/XfTzlA2xrWgH/9k="/>
          <p:cNvSpPr>
            <a:spLocks noChangeAspect="1" noChangeArrowheads="1"/>
          </p:cNvSpPr>
          <p:nvPr/>
        </p:nvSpPr>
        <p:spPr bwMode="auto">
          <a:xfrm>
            <a:off x="63500" y="-606425"/>
            <a:ext cx="1666875" cy="12477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BDAAkGBwgHBgkIBwgKCgkLDRYPDQwMDRsUFRAWIB0iIiAdHx8kKDQsJCYxJx8fLT0tMTU3Ojo6Iys/RD84QzQ5Ojf/2wBDAQoKCg0MDRoPDxo3JR8lNzc3Nzc3Nzc3Nzc3Nzc3Nzc3Nzc3Nzc3Nzc3Nzc3Nzc3Nzc3Nzc3Nzc3Nzc3Nzc3Nzf/wAARCACLALoDASIAAhEBAxEB/8QAGwAAAwEBAQEBAAAAAAAAAAAABAUGAwcCAAH/xABDEAACAQMCAwUFBQUFBwUAAAABAgMEBREAIQYSMRMiQVFhFHGBkaEjMrHB0QcVQlLhJDNTYvAWJTRygsLSQ1RjovH/xAAYAQADAQEAAAAAAAAAAAAAAAABAgMABP/EACIRAAIDAAMAAgMBAQAAAAAAAAABAhEhEjFBAyIyUWETQv/aAAwDAQACEQMRAD8A5nJcW5DFSjs0P3mx3m/poVN25U7xJwB5nWopWlbbCrn7znA/rpzQ22Kk5amqmFKo3Esg+0b/AJE8Ped/TXLaSw6aHE0/s8UUEZLy8ihYUTLk4A+Xv1rcoLpM8NXT00a8seGRZeYjfxyBv8dEUklst1Ck0Cu5nQOAAS5yOrn/AFjTakujdgEMEZQ52Ph8dS5JFKZE3d5xShpopUfxUg4+flpRHUx58vTXUHqaHsiahXgBG7bED/Xu0qr+Faa9zRS0VdTiJSecRgc7eQ9OmnjJNCSTJCnruxkDRSPG48UODq04UuFdc5mSpVHpwvemZcPnwAI/PSqXgpaeYmJ5Yx0AmXKn46Y0U7Wuohp2TCqeY8rbH1z4+7Wcl4BIopbdFLUuKZl7b+Ig8rN+R+WpjjC1XSoq6NaKEOqo4eRu6F3GOY5Pr006hqxM/bQluZG68pGPTSriu8VFFPSyUk5haQOWAIIPTw6ayZtI24091twAqqOWNfCRe8h+I/PTbhNrjDMapJ5IywwqBiAdj1HQ6Y03FcE8D09zpeaGRSjmnblyD/lzj5Y0yp0tVdgWeeDnCgrDzcsi/wDSevz0JN+IdV6xtRXVKrmS4UqOyhcMiAN47/8A5pXf+GpJSamyvJUSyOOeB2HdznfJwR8da22kr17d2ppDJHgEAZwN/jpPerp7NeueKZopRGp7rYI69flpU96DQTw3QXGkq2lrnkgC93s1Ozep8xp7dpqe5ULQ3QtEscihahV3B9/hnp46TUPFCV80NJXQNWZccrRjlKnzOMDT6+W56i1Sw0WHcYZEBHf36b+mihWJrfwxNRVi1kNQaxMZjlXwHj02zo6ik7KWobYvzkOP5ttT1tkv9uuaxCNqWMkFm+8jjyHhn66ppa5ZGM1XTKTgRMUyCxPQ/TSJaO26EliitbVBq6BGWR2JaH+KPJ6AeQ8Mf00Req62rXw09wjUq0SlKlfvRkE7eo9NCWq0UMNY1ZS1T1ECseyxuyk+DY8euvd5e1NceS5QHtezBSo6FcE4BHlo5YH0M7hSxxWyqZ3aVBBzsYmILJg5xv4jQcBtqcOzhYVmpdnAY7kjGcnz0ZPFTw8PTe2SirzkK6NhnjbA2+GdCTNSUlleS3Kr0sYBUEAhmyDg+ufP00ywXs1lk57RJJRQtIzxqY8LtsdhjX0Yr2RSVZSQDjlG2tJBUVFkeakUwl1VlDbcpzt6/wCvXQBySTLztIfvEcwyfHx01gZBrV9mcwnmk/xH8PcOg0PLI8r88rl3OxLHOv1IqmpkKU9O0uP5dhp5Q8NiUx+2TEcx2ijbdvTP6aIBpBTF0p+dWA7OPfG2Ov46ZwzmHuBGK9dbrTwwtF2riNEx3erYHhjy1pMtprhzRzJDN0PNlCfwzqP+ZVToWXqri/dczA8pCjKnqd9TNPcIlYFX5W8G6Y+OrGu4dkqqVo0lkaNhjusr49dxqPk4QuprJ44ovsU+7NMCgYY8Bv7tP8cUlQs5Ox5R8U1tKMCr7SMfwy4YfPr9dOrLxHSXKuSD93hJ2BHbwgEAeufD4nUInDV3il+1pHMf86EMp+Rz9NWHD1LT22NnkmRZSAN9yD7tF0ngFpTtDTdoRE8fa+YzGSfwbUhxnw9ca+ooxSR5UBueRxyhckeWx/pqnnyVjVXVi7d4j49PjpDfblU2maHsKkxcxIK7crehB2OinQKI2r4bvlLvJTmSEDIlhPOP1Hy0xslLHRoZGcF2XxOnkXFoZQKymp5V6ExtyEj6g6PS7cPXyEUT8sRAxgxleT3OvTSybkPH6+GFkr6yITEsZERRgMSfroq8SWa6SxwXiHlcBZEmC7kH+HnG49Rom0cP09NJMaO4drHKBhQwkA9M6ScW2u80talRT06zUfZqhljbdWyf4eviOmht0jZVjSlstFRD2m0iWbLd2IMGGD5P029dMau4x/uWtFSGinSFmHNlSGHj5j36Q8IUFa9ek1VJJFGu5jUFOb3/ANdV/EDW4W+r7WNXiVDzw4+8PHGemmSEb2iIt/GfKVhqoxXBjyjbvj44wfj89P3jp5IhJQ87CQBmhkb7h8PTx0poLXw9UTrJQslHJ/h56+nKfH3HThFNASKlQUYYRkOdvd4Hp10j7HrCLtNqvFNdeaeSSljDZLoPvjOcb/nqg4ipLc1RSzXFk7RiyxytsrYxs3z2PTUvYrldf3nLSRO0lOJmzHUbqoyeniPnp5xRakr4qaB640xRmMKsMhjgbZ207W0xRjWwLDbqmRxHJSGPLR4yCMDofDGvMdfDHYpJLVGXhiT7MIvMQ3XBUaXxMlqtQo6qPtocFJo+Y9CDv9NFUVWhtU5s78zRj7IL94EeBHgfnrV+jdhdNVvcbFOGxTh4yG5jsnr/AK6a/EoYwijMr4H3uTPN69NeZstY5pq3khkkR+37Lx88fDroeFaLsY+SoTl5Rj7Q9Me/TCkL++ZY1K0yqi42J3/pr1aauWW9wStJIDzkjvEldjsNLloqmY/2eJ5TnGFGw956DTmx22emrBJMY0kCn7NTzvv5gdNCTXHBoqnTHqO7Va80hyc7Bjjrj8NeS+CnPjlI3PhommtNQ7BooCO9sZXxt44G+lr2a5RyFEqIm5TjDsQD9NQqyydeGV1rJaL2U088sJJfBicpnGOuOvXW1JxhcUHK9Uk48pUDH59dL7rZ71UohEXa9nkYRxtnGp96SsWokpzSztNH99EjLFffjOr/ABxyrIze3R0ODjOnIAqqNU/zQvj6f10wtVRY7wssFJEyyYLs5iOQD/m88nz1zG3QNUVHYlSH6chGCPhrqXCtJBbqcqcKxGTzHroPGZdGxtV3oVUWusimjG6w1Az79zv9dTPElnv17niilt8dOIgW7Yv3TkbjbJG+rsSpI/dPqeU6kOM+IKqz3eCKlqpI1anDFSAQTzN4fDTRb8FZKz8KXqiJaqpcwj/1Y5Ayfr9NP7ZRQ0dKFYqJDgnWcH7Q6hW/tUNLOvohVvmDj6aeWi92u/8AaiWiqYhsWYspUn0GknGT0pBpG3DPZPWS55M74LHx/XWl74gqbVcEhaaMo0IfklGcHmYdevhr1QWuzLVTszZBAKMwOYzvk5I2zj6aBu/AC3OpNTSXWdpiRkVDCSNF3OFxgjrsOnXQjH+gkwun4ttdy5KSpiYOzDHY94Z+WRprd7Waq21NPRSKJpYmVWPhkfh00jtXCE1nftJys2+zxb4+B3GnzVtHPbp1D4YU7ZRjhxt5ddFXYHRz6Xgy8Us6mrkWohB3MEp3967H8dU0FQ4hiiErL2IxyknA8N9S9n4rvErJFScrqQABUHnUfn9dV9fLGYFmkp07XCiYxd0PnxHXp8dZt2Mibo+JaapZ6WelVZpDyiemjwynOMn+h014mtM92gokoplRlYtJlsZ2/HOsLdJYUmcR4pqkMRiTZc+Wen4a9cU0lyqKWkFtUmRZeYvEccq4O+h6A3pI4KOztFMj1MKrytFNkk+ZBPx1jQtQzW9zZGcGNCOz6MGxtv8Anoq3dpHZi10MlUwYq5kGGxjz1jahRTUUsVncMqqSF6OCRtn9frorAPTGjqJamzTNfozGacEty90lcb5HQjW0ddQFFMc9NyYHLmJxt4eGvEEtTT2h1uWKl0jLMpG+B1Ax19++vcdxpzGpFuqsEDwX/wAtbkbiSQutNEMFJqgj+YhV+X9NE2y/1E1wp4Y4ooYSxykSDJ2PiTj8NTVZmnj5sAoD5aO4VkNReKcinYKoY9oVOBsdMo3Gw8qdMt0uBmqORRyupOGY82cfLWsNyqHcJJBFICfFSNLaeVKJmM6SDcgmONnB32xjrrWO40xVRzFW3JLZB+I1JuSWDUm9DbhcqWjjikqKP+9yB2TgEY9+PPXmiu9p7VexlqqZ2PRxlc+u51J8aVsE8NDHFMGdWfI8thqZ7V0x2c3yY6r8cZONsnJpOjs1Nc6CXANXSTMTk9rt+OhkszkFqSubdubEKoR+GuYW4TVWFaRjk4666Tw1bltdI8sHKs8oAdsb41mtoy6sNkt9WoUCVHHjzw4b5qR+GpHiDhusuVzVpKmNFjhx2sgYg7k48NdGttW8sQaYAgbbjrqR434mq7LxCYKaUdlJCkgQIhC58MYz4efnoxTXQG0+yWXhCvpmDytTzQ56xMST8CPz0+UR2ekQyxSLHnBAAB0LD+0Blbmkt0Mreapyn8Tp7Z79De5WE1raLK83MZcg/DST5NopFJI+oZIa6lnkicKMqATsT1OPrqd4hu8tLfOxiUGRYUPNzYOrmkNEizpBRFjzDn5uUDp4aAuDcNTVXY3OlMcsRB6cp6fzLvj00qq3Znfgv4cu99qpU7WoQ038QdeckeWTquuE9vltVTLV06vHEhZ1PQ46+7SdFsDRKlvuSQyMQApnB+AB3J0XWWyWqs9TRCWJ2qImRgGK9R1Ox0V3or6FNPfOD3deZRRvnHMEHX3rn8NNXio5AjxViTQuM8pIBHiDvqQg/Z/caGQPM9NKVGcxyfXBA07oVmiYQvG6SwqOXtF7rb4P01nVjeANHw1T01fLUyFKlS7OuNic7nIzjbR3GFVXUtJSTW8FHeUAkeXKevgfDU9bbXcf3xI1RUS0cZmbp3OYZ238sapuLqtbTZ4KqjC1AMio0RfIOQcnPXOilfQHSMqOpkqLeTczFP3T2hiUqVGvywS2/wBneK1yI0QjIK47wJ2GRrO218dRZnrqiiFNGxMbop33G56a+4T9hpe1WhqIZ4OQqyeO/Qny1kjNn5bjX0NtK1E3tU6qcLKA3h0z1xohJ6plDG004JGcdt/TQNgo7tS26dKiSWaYRgRO2HAI6+uNNke8ci5qaPON/sf661GsjIqigjc89VTAjwVBn4ddOLTXW+sqewiZ5WC8x5iQMAjP4655VyPShSVVgxwNN+D615rnIgjVSKdiMeO4/XT19eSF/wCqbOlRRU4dU9nXcE82/hrCPh6gdV7ROaRmOSpIH4jS20zTPO6yNzKFwcgdcdRr2k6CRFRc+fprnl81FY/FfoVV8F2isVe1p5GK55SsrD3+OlEf7MqHklaWetQ57iIVwBn3Z2Gk/F11raG6xpTVEkamIHCnxzpSOMLsn93WTqPHL66fj5ONohPinpa03BNPbxmkrKsgdeeMH8ho2Sirqel3mz3gFBbGPpqJo+LeIJ15UuD43/hU/iNW3C9ZdKjMlzq+2Rk7iFFBB+A0krT0dagunqquBYx2cp5RuAyNn4akuLLXdb/evaaClJCQIkpkKr3gT5emNdSijkkjBx4A5xqJ4y4tm4evHsHsUMoMCyEscEkkj8tGKadoEpJqiSouEruki+1UhU5/hIb8NVEEMtrVRJRyspyCVXppfB+0CWRR/uqFt/8AEI/LVPw/epa+KSWotyQpjICzlub/AOo1OSfK2VT+lIzt9XLUiX2anclWUkMMY28+mpPiO1XGq4jkqZLfUrTsi5k7JmXOMYyBroMNb2ktQqxogwu33gevj8NIr1xhNZ7ylvSijlLQiQNzsvUsOnw1l+TaQsrUUgPh2jtlEe3q5+zkX+aJgV+mn91qALFcJaapjDLTv2bLuebHhrC0Xprk/KbVGve5WJmJ2OTncemmVz/d1JTzmShjMcKlmwAcjGSMY1lmge4c+sdVf6qWPN2qI4c7nKnP01U11TUimkFPO3bIFEbY5iD46Do+IuHamVFjs0rNnugU6d3y6EacmKkmZnoYjFOF5iJAcAfM6Cbu2O+qokrZd75c6tafs6c8rnMrRnPlnbHlp5xgP3fboZqwrVRmUBVaMAq3KTnbw6/PSg19vjuUtNFbylQJCr9kCvM2dzjOPPTa94jtkf72p5YKZXHI7SqwzvjbG22nX7om/wBWCUjR1NBJLLG8VGw6dCD06b+ejbMLb7O8FDNCVCkc0feY58xnQ9NJTS23kgq1ED7czjHL9Bou0R0lPTCGgqKaXAy3ZsMjHngnQXQX2B2egqqC2SwxVEkspTAcS83KceG+2t0huIRc1k+cf4SfprOhtvY0T00ACu6sDKXyc4239+hlsN4AA/eU/T/3DayMJ6vhulrUjV1qlCnOQyDRFp4WjttS0tLHUyFk5PtnQjB67DB1Ey3Svhx2dVOM/wDyt+uqjgO+1MlfUivkkqEWEFQ8hIXvbncnTuMlDvBeScv6U9ut1TBVHMLBezIBwDv5baXRUV4JVxSFXJ7w5lwPdvqopL1SyTECB1wucZ14hc+0liJGiOdiwzvqNRbK3JETfeHb5XVKyR26WUBAvMHjHj6tpGvBV9lJKWycgEg/aRf+Wr66cY01kq2p62jnnYqHXsnGAvgDkjfQQ/afbEUiO01Q9OZP110Q5JfVEJ03onsXCd0pctUUEuM/xOpP0J1aUVHXwxhoKQhvAOjEZ940up/2h0c6/Z2mccw8ZF31T2S8y10Lu1GYIgO7mTJJ+Wkl+VsfVHDa33C5LTJ7XRCN8Y5ORj9RnXOuP7ReOIOJ2qaa3ysq06J3SB0LfzEHx10yW4IAzPG4HTIYnUNfv2gLbLzUUlPaY6lIggEzVBQuCgbpyn+bTxcvCbS9ENq4Uu0AHtFvkQA57zL+R1WUlJd6SIKtteRcYKhx+ulUH7RZ6gApZKZRnoalj/26dW/iu4VCF5qKkgUnwZmP5ajKP2tl03xxYHW2CrMcss9K0EmVXkO+wyc/XSm8cJT3W7pc4po1dIliETg77n09dNIquSRpu+3KOUgRkgZOdRPFV0vFPxIaemuNZFF2atyLOwXJz6+mtHZNIEurLS2W2vpspHHTpjfLKQDre5W+srqaZZIxzyoVJV+6MjG3pqasFNdamVWqrpVFFOeVqtsH376qbjMyUdSTNmZIXKlX6HlPTWWgYmtPCNRbmBVomYYJIVj+WmK0VfRTvIXiBlUhWCMce/OoCzUtdVFGqLhWSJgZVqpzn66rqCZUMkLM3dTAOdjuPnpKim6HfKlZjHZGpbnLVhqeZncyEkdG6+e2m9/DXG2QUsqRMQ6sQcDoPfqENimmvdVUPSu0TTuyE45SCdtUfEVoluFqo4OwBYOMqWC7cp8Tp+XgOPobNbBPQdis0EbZGAAcL7/XSqy8PQW9WEdSrswwSm526aOtlD7JS9i1I8RUnBV1I6bnY6+sUMNniTsIVKnZt8A/IaydAas+tdFSUtFUR07RMJge0YN0B8T89eEoLbyjvR9P5x+us7RQUluikSKWEo477ZHdHXJxo5JLYEUCaHAG2x/TR0Ug5+FlrgnZ1UYK/wAvjo6w8NzWh6t5ZFlMsPKnKMY9++kg4nqaVlWelp5gRnbKH89VnCl2gvrzRQ081O8KhmJfIOc9Plpmp8a8BcVK/Q60U/NLM8wXBUnHTR9vaNYwWPe8j5a0pbc0dUzCV2D/AHs74GhGpIzJgNJyhtz0zqPGy3OiL43QyXslELL2SgYPv1NPSMfuwS48whOuxR2y2SnmkpI535RiRm3x8xraGkSijI56ZVJ7vO3LyjOwJwdWU3FURcVJnL7E0FPIntEEwC+S/rro9kvdC8EgXtVAIG6jP46Ma6W6BwZ6+3geI7ZTr63w2+tcvRTJP2f3nVdvnrXbsNUqNuYuFIUjIBy22PnqC4j4WrrhxHVy0wilEvI2Q+MdwDH010mOhhMjL3AdicIBqQ4ov1sst6EVVa55alUDrKjBe7k4Gc+mjFy8A6Ynt/B9zpgO1hhYf8+f00+ltNyjpOVaZMDGORxt786Bi47Wb/hbTgn/ABJify0zp79cJacs8MEQbZQFJx8TqT/LSqvjhvZaOpDVIrB2ZjCkqpBJ8t848dbV1vsvbe017U/tBUBDNOE2+GsbTLIZqqWUhjyoMnGdTvFlPJcblSPGrSdmrL3B03zoxdsWSZSmazxRMlLV06yHoYXL4+G+mEXs4pneV2kCksNiBsPkdTFopJqZO7AQ3TLKd/jjVApBgVWGHK4ON9z6ayA3Qmh40o5wForVOc9Cyxrv8zptC6VSK80AjOCzBcZJ9TjfQ9s4OjpYlPtJAA/lz4a1loVtsz1U1b2kZXBTYcvTHTPlpabf8GbVE8txrpbrU00dTTQ08UzooEY5sA4Gck76dXZJWs6ewVTLVPIp5kwSV/i2A15pLraqxpIae3LPI/d7QxAYPieY4/DX5fZqm029JaCFZ5u0CogBxgg5O3XT8b6F5fs+paKp9njjbt535uZuZjvtv+WseGLJJa6qVqmMBmXleUyc7E7ee+vdgrK+WOR7yeSUtlUSMr1Hlkk63stPVxf8RI5cbs0rc/w9NZZgGC0dvpaKCcJPBy7lwhyRnPhoYV9DgcsqY8PsH/TXu0UdJQrPTxymZQuZeRDgdTufPXsJbsDFFNjw/s6/roZYUQVbYJ5WDElSBgDl20x4etk9vWpkDFWKrg742zreg4kp4mWOaUxZHSXcH/q8Pjp8zrWUzGBYyrjdkOQfXI00nLjXgElysJt9ZWB5CZpCEQ8pwD4eugJpJBKeeSTc5+8c6MoecLIuMYjYgjodKKitM0oVIWkdRjCAnHy1GpPosnFdiLiWomjrwkM88admuySkDr5an5cSvzSgs3nJvq6fh6uucwqmiSJQApWTbP56bUHCtvkiK1EYLKdwyhgNdEZcUrISVtkBaY4T3XZUAG+2urcOPDSUOO0RUz15hgbaFHCFmxkwlfVGP4aApuFwlUsVYkctECSAkhVh1xn1+Ohjdh2qK6iqoTVGUyp2ePvA5GR1xqQ40sk9+4leejVpYxEiZGR4eRGNVdJSqFWKkpXKL4li310juvFVBY7jU08wlNZHgOkadMgEDfboR46ZN+C0hZQ8G1NIvaM4Qf51xj5HTaezVyxIFlpeQblmJ2+GlR43esYeyW9gPOeT/tG310WldWSwmafs48kYEaYx8dQlSlfpVOVDi10dPDSyCrqEklcjLju7eA1lW3SxW5zTsCJRhj2aMW+Z0HT1YiEpeRuUEYDHx31hUWk3WqNby4iwqgsNsgeenSFbGUHEaVTLHT29iucc8zgY+Wfx0znqJRQ1DQosbrGxQqu4IBxpZSWwRjETqHx1A6abPBTxwSPU1BGAWIxgAY31kZkRSxXeuKtX1VTL5qzEA/AYGnEiiqgemCOg5AuSuxI2x+Ot/wDaS3q/Z0StUn+EInIo28zry9xnqfsuSOEBc4Db5950if2GazQWlssFCoaSV4t8kiXlA+ei62sp6OOORlqals4Udc+7OB56W0VpqnqZKiRUl75ILsQcemmlVDTxxRtcZIhGuO4N8Hw3/posFHiorqv92manVads4A2LeHmMa/bSaiFHeuE8rupBeVhj1GBsPlr2tfTJD/ZaforMjOMbKM+OvVkqpTI0lfFKQwPKeUcujEWQFRxQUNKUEoJ5N40XB9x31sKpsbQzgeG4/TWcEFLFLOQcszM3IMZOTnfy18JmIBFMmPVxrVZjmFRbJJipUgEDx1ScDGG01VQtUhIlQAHwXB6j5/TREkaezo/KOY4yRrKTuxkrsdHm6o3FN2W9CtvrWDwtEcgkjGPTcaS110emqpYoxGYxJhSFxgdNK+HXZqmoBY4xoOZmNZJkk7nRg+xnEYT3+noJy1bDJUlwGjRGxtvnOTpbP+0CqiYpRW+KBD93tZC/02GhOIUVZ4AFGDECfmdKFRQVGBgncaoqa0k86KKj4hvd3AVq4RZ6rCqr9ev11XcPWyVGZ53mllYffkcsfmTrn6QRLTqyoA3ONxtqosdzropmhjqXEfaIuOu2kpN2NbSo6XCEp6cAnoOp21y7iayTXXieuqYMMjlOXC7YCKOvvB1WV6ieBO2y+GB7xzr9o1CVsoXIHZ+encswVR0kaXhmspU53jIA8VbOmqU7gCJp+ZQRzALuPj01QKzM5yTtpJUTym4tHzdwDYADy1Bu2WXQxtPskHar2CPIWBUyLzHGCNtYXniCWlqFpIqdZMrzZc7DJPgPdoV3ZZUIODgb/E6/ZUWWpDSKGPINyNMnojNaOqnqgGep5QD/AHcXdGj4pQYp45tjIHQbeh18KSBKXnSMKw8QSNFRIgiY8ozgnfWujdiak4dWnjEnbIcDIGME6+pqWOKtaYzK/lHzA49SPhpTV11VPcnhkncxD+EHAPvx117piRWsBsOTGPgdInch94jFK+rqK6RZMxwI5AMSnLAeZ/TR9fQJNHzFm5CwIJ6gawtrFIFC7BoVJ9+geKWY2xxzNjtEXqememj+wBsfsk8hCOsiorIx8Bkb5+GvqOVKhpEki5NiqLybHHTfSq2/Z2yXk7u/h7tO3JV0jGycx2+GjHECXYpo1hglmh3WUk93bJ36+g1920h3GMe86VUqLHdZCgwW5i2/XfTzlA2xrWgH/9k="/>
          <p:cNvSpPr>
            <a:spLocks noChangeAspect="1" noChangeArrowheads="1"/>
          </p:cNvSpPr>
          <p:nvPr/>
        </p:nvSpPr>
        <p:spPr bwMode="auto">
          <a:xfrm>
            <a:off x="63500" y="-606425"/>
            <a:ext cx="1666875" cy="12477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http://www.snoerentransport.nl/afbeeldingen/pallets%20%5BDesktop%20Resolutie%5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Rechthoek 4"/>
          <p:cNvSpPr/>
          <p:nvPr/>
        </p:nvSpPr>
        <p:spPr>
          <a:xfrm rot="747684">
            <a:off x="1883257" y="1922349"/>
            <a:ext cx="659667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nl-NL" sz="72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Loading</a:t>
            </a:r>
            <a:r>
              <a:rPr lang="nl-NL" sz="72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 Units </a:t>
            </a:r>
            <a:endParaRPr lang="nl-NL" sz="72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16AA5B-7A5B-48EC-B0FD-87831645567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30" name="OptionButton1" r:id="rId2" imgW="914400" imgH="914400"/>
        </mc:Choice>
        <mc:Fallback>
          <p:control name="OptionButton1" r:id="rId2" imgW="914400" imgH="914400">
            <p:pic>
              <p:nvPicPr>
                <p:cNvPr id="0" name="OptionButton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541338" y="2349500"/>
                  <a:ext cx="914401" cy="914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229600" cy="1143000"/>
          </a:xfrm>
        </p:spPr>
        <p:txBody>
          <a:bodyPr/>
          <a:lstStyle/>
          <a:p>
            <a:r>
              <a:rPr lang="en-US" sz="3200" dirty="0" smtClean="0"/>
              <a:t>An answer to ISPM 15: </a:t>
            </a:r>
            <a:br>
              <a:rPr lang="en-US" sz="3200" dirty="0" smtClean="0"/>
            </a:br>
            <a:r>
              <a:rPr lang="en-US" sz="3200" dirty="0" smtClean="0"/>
              <a:t>different kind of export pallets </a:t>
            </a:r>
            <a:endParaRPr lang="en-US" sz="3200" dirty="0"/>
          </a:p>
        </p:txBody>
      </p:sp>
      <p:pic>
        <p:nvPicPr>
          <p:cNvPr id="17410" name="Picture 2" descr="http://www.pallet.com/upload/ico/Nestable%20Europallet%20800x1200%2080x120%200812%2008.12%20europe%20plastic%20pallet%20pale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6" y="1991071"/>
            <a:ext cx="3707128" cy="2013993"/>
          </a:xfrm>
          <a:prstGeom prst="rect">
            <a:avLst/>
          </a:prstGeom>
          <a:noFill/>
        </p:spPr>
      </p:pic>
      <p:pic>
        <p:nvPicPr>
          <p:cNvPr id="17412" name="Picture 4" descr="http://www.palletsonly.com/files/Plastic%20pallet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912" y="1772816"/>
            <a:ext cx="3868606" cy="2050361"/>
          </a:xfrm>
          <a:prstGeom prst="rect">
            <a:avLst/>
          </a:prstGeom>
          <a:noFill/>
        </p:spPr>
      </p:pic>
      <p:pic>
        <p:nvPicPr>
          <p:cNvPr id="17416" name="Picture 8" descr="http://images.kruizinga.nl/products/large/foto-800/330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47864" y="4797152"/>
            <a:ext cx="4320480" cy="1951418"/>
          </a:xfrm>
          <a:prstGeom prst="rect">
            <a:avLst/>
          </a:prstGeom>
          <a:noFill/>
        </p:spPr>
      </p:pic>
      <p:pic>
        <p:nvPicPr>
          <p:cNvPr id="17414" name="Picture 6" descr="http://www.palletsonly.com/files/Alupallet%20contour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4437112"/>
            <a:ext cx="3667125" cy="1533526"/>
          </a:xfrm>
          <a:prstGeom prst="rect">
            <a:avLst/>
          </a:prstGeom>
          <a:noFill/>
        </p:spPr>
      </p:pic>
      <p:sp>
        <p:nvSpPr>
          <p:cNvPr id="7" name="Tekstvak 6"/>
          <p:cNvSpPr txBox="1"/>
          <p:nvPr/>
        </p:nvSpPr>
        <p:spPr>
          <a:xfrm>
            <a:off x="755576" y="4005064"/>
            <a:ext cx="6211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Plastic pallet      </a:t>
            </a:r>
            <a:r>
              <a:rPr lang="en-US" i="1" dirty="0" smtClean="0"/>
              <a:t>(HDPE or recycled PET)     </a:t>
            </a:r>
            <a:r>
              <a:rPr lang="en-US" dirty="0" smtClean="0"/>
              <a:t>plastic pallet </a:t>
            </a:r>
            <a:endParaRPr lang="en-US" dirty="0"/>
          </a:p>
        </p:txBody>
      </p:sp>
      <p:sp>
        <p:nvSpPr>
          <p:cNvPr id="8" name="Tekstvak 7"/>
          <p:cNvSpPr txBox="1"/>
          <p:nvPr/>
        </p:nvSpPr>
        <p:spPr>
          <a:xfrm>
            <a:off x="988819" y="5877272"/>
            <a:ext cx="639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Aluminum pallet                                                    steel  pallet </a:t>
            </a:r>
            <a:endParaRPr lang="en-US" dirty="0"/>
          </a:p>
        </p:txBody>
      </p:sp>
      <p:sp>
        <p:nvSpPr>
          <p:cNvPr id="9" name="Rechthoek 8"/>
          <p:cNvSpPr/>
          <p:nvPr/>
        </p:nvSpPr>
        <p:spPr>
          <a:xfrm>
            <a:off x="5508104" y="6237312"/>
            <a:ext cx="3635896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hoek 9"/>
          <p:cNvSpPr/>
          <p:nvPr/>
        </p:nvSpPr>
        <p:spPr>
          <a:xfrm>
            <a:off x="-180528" y="6237312"/>
            <a:ext cx="3635896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hoek 10"/>
          <p:cNvSpPr/>
          <p:nvPr/>
        </p:nvSpPr>
        <p:spPr>
          <a:xfrm>
            <a:off x="-324544" y="1556792"/>
            <a:ext cx="4248472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jdelijke aanduiding voor dianumm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329421-55F3-4E07-AAFC-F48B862D875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129208" y="341784"/>
            <a:ext cx="8229600" cy="1143000"/>
          </a:xfrm>
        </p:spPr>
        <p:txBody>
          <a:bodyPr/>
          <a:lstStyle/>
          <a:p>
            <a:r>
              <a:rPr lang="en-US" sz="3200" dirty="0" smtClean="0"/>
              <a:t>House made of pallets </a:t>
            </a:r>
            <a:endParaRPr lang="en-US" sz="3200" dirty="0"/>
          </a:p>
        </p:txBody>
      </p:sp>
      <p:pic>
        <p:nvPicPr>
          <p:cNvPr id="19458" name="Picture 2" descr="http://www.instablogsimages.com/images/2010/04/03/pallet-house_01_dIpp4_1762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737382"/>
            <a:ext cx="4896544" cy="3491818"/>
          </a:xfrm>
          <a:prstGeom prst="rect">
            <a:avLst/>
          </a:prstGeom>
          <a:noFill/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329421-55F3-4E07-AAFC-F48B862D875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/>
        </p:nvSpPr>
        <p:spPr>
          <a:xfrm>
            <a:off x="0" y="6237312"/>
            <a:ext cx="9144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57200" y="274638"/>
            <a:ext cx="8229600" cy="1143000"/>
          </a:xfrm>
        </p:spPr>
        <p:txBody>
          <a:bodyPr/>
          <a:lstStyle/>
          <a:p>
            <a:r>
              <a:rPr lang="en-US" sz="3200" dirty="0" smtClean="0"/>
              <a:t>The  Trolley – in general </a:t>
            </a:r>
            <a:endParaRPr lang="en-US" sz="3200" dirty="0"/>
          </a:p>
        </p:txBody>
      </p:sp>
      <p:pic>
        <p:nvPicPr>
          <p:cNvPr id="28674" name="Picture 2" descr="http://nieuwsbrief.mainenergie.nl/files/nlmainenergie/image/mailings/image/MSN-1300%20IJZER%20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56792"/>
            <a:ext cx="3275856" cy="3275857"/>
          </a:xfrm>
          <a:prstGeom prst="rect">
            <a:avLst/>
          </a:prstGeom>
          <a:noFill/>
        </p:spPr>
      </p:pic>
      <p:pic>
        <p:nvPicPr>
          <p:cNvPr id="28676" name="Picture 4" descr="http://www.heftruck.com/p-pallets/rolcontainer_bi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1556792"/>
            <a:ext cx="1845205" cy="2952328"/>
          </a:xfrm>
          <a:prstGeom prst="rect">
            <a:avLst/>
          </a:prstGeom>
          <a:noFill/>
        </p:spPr>
      </p:pic>
      <p:pic>
        <p:nvPicPr>
          <p:cNvPr id="28678" name="Picture 6" descr="http://www.akbbertmuller.nl/l/library/download/K5lKohPKFIMHUKg3NwEvM5nVKd2e1iJo/rolcontainer-24505.jpg?color=F2F2F3&amp;scaleType=2&amp;width=300&amp;height=300&amp;ext=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8064" y="1988840"/>
            <a:ext cx="2520280" cy="2425452"/>
          </a:xfrm>
          <a:prstGeom prst="rect">
            <a:avLst/>
          </a:prstGeom>
          <a:noFill/>
        </p:spPr>
      </p:pic>
      <p:pic>
        <p:nvPicPr>
          <p:cNvPr id="28680" name="Picture 8" descr="http://www.profishop.nl/media/resources/images/huge/Rolcontainer.-3-wanden-houten-bord.-Hoogte-1-30-1-85-m-capaciteit-600-kg_$_8b2920-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496" y="4149080"/>
            <a:ext cx="2708920" cy="2708920"/>
          </a:xfrm>
          <a:prstGeom prst="rect">
            <a:avLst/>
          </a:prstGeom>
          <a:noFill/>
        </p:spPr>
      </p:pic>
      <p:pic>
        <p:nvPicPr>
          <p:cNvPr id="28682" name="Picture 10" descr="http://www.recycling.nl/images/uploads/images/plastic-rolcontainer-750-full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71800" y="4581128"/>
            <a:ext cx="2174413" cy="2276872"/>
          </a:xfrm>
          <a:prstGeom prst="rect">
            <a:avLst/>
          </a:prstGeom>
          <a:noFill/>
        </p:spPr>
      </p:pic>
      <p:pic>
        <p:nvPicPr>
          <p:cNvPr id="28684" name="Picture 12" descr="http://www.peters-archiefvernietiging.nl/beeld/archiefvernietiging/rolcontainer_aluminium_240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148064" y="4653135"/>
            <a:ext cx="2304256" cy="2215631"/>
          </a:xfrm>
          <a:prstGeom prst="rect">
            <a:avLst/>
          </a:prstGeom>
          <a:noFill/>
        </p:spPr>
      </p:pic>
      <p:sp>
        <p:nvSpPr>
          <p:cNvPr id="11" name="Tekstvak 10"/>
          <p:cNvSpPr txBox="1"/>
          <p:nvPr/>
        </p:nvSpPr>
        <p:spPr>
          <a:xfrm>
            <a:off x="7092280" y="5877272"/>
            <a:ext cx="1928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Various sizes </a:t>
            </a:r>
          </a:p>
          <a:p>
            <a:pPr algn="ctr"/>
            <a:r>
              <a:rPr lang="en-US" dirty="0" smtClean="0"/>
              <a:t>Not standardized</a:t>
            </a:r>
            <a:endParaRPr lang="en-US" dirty="0"/>
          </a:p>
        </p:txBody>
      </p:sp>
      <p:sp>
        <p:nvSpPr>
          <p:cNvPr id="12" name="Tijdelijke aanduiding voor dianumm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329421-55F3-4E07-AAFC-F48B862D875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36512" y="274638"/>
            <a:ext cx="8229600" cy="1143000"/>
          </a:xfrm>
        </p:spPr>
        <p:txBody>
          <a:bodyPr/>
          <a:lstStyle/>
          <a:p>
            <a:r>
              <a:rPr lang="en-US" sz="3200" dirty="0" smtClean="0"/>
              <a:t>The Danish trolley </a:t>
            </a:r>
            <a:endParaRPr lang="en-US" sz="3200" dirty="0"/>
          </a:p>
        </p:txBody>
      </p:sp>
      <p:sp>
        <p:nvSpPr>
          <p:cNvPr id="3" name="Tekstvak 2"/>
          <p:cNvSpPr txBox="1"/>
          <p:nvPr/>
        </p:nvSpPr>
        <p:spPr>
          <a:xfrm>
            <a:off x="323528" y="1772816"/>
            <a:ext cx="73234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most famous is the Danish trolley. A type of wheeled </a:t>
            </a:r>
            <a:r>
              <a:rPr lang="en-US" dirty="0" err="1" smtClean="0"/>
              <a:t>shelfing</a:t>
            </a:r>
            <a:r>
              <a:rPr lang="en-US" dirty="0" smtClean="0"/>
              <a:t> unit </a:t>
            </a:r>
          </a:p>
          <a:p>
            <a:r>
              <a:rPr lang="en-US" dirty="0" smtClean="0"/>
              <a:t>to transport goods in horticulture.  </a:t>
            </a:r>
          </a:p>
          <a:p>
            <a:endParaRPr lang="en-US" dirty="0" smtClean="0"/>
          </a:p>
          <a:p>
            <a:r>
              <a:rPr lang="en-US" dirty="0" smtClean="0"/>
              <a:t>The size is </a:t>
            </a:r>
            <a:r>
              <a:rPr lang="en-US" i="1" dirty="0" smtClean="0"/>
              <a:t>135 x 56,5 x variable height </a:t>
            </a:r>
            <a:r>
              <a:rPr lang="en-US" dirty="0" smtClean="0"/>
              <a:t>cm.</a:t>
            </a:r>
          </a:p>
          <a:p>
            <a:endParaRPr lang="en-US" dirty="0"/>
          </a:p>
        </p:txBody>
      </p:sp>
      <p:pic>
        <p:nvPicPr>
          <p:cNvPr id="27650" name="Picture 2" descr="http://www.horti-innovations.nl/b_37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3938" y="3356992"/>
            <a:ext cx="3178061" cy="2424406"/>
          </a:xfrm>
          <a:prstGeom prst="rect">
            <a:avLst/>
          </a:prstGeom>
          <a:noFill/>
        </p:spPr>
      </p:pic>
      <p:sp>
        <p:nvSpPr>
          <p:cNvPr id="7" name="Rechthoek 6"/>
          <p:cNvSpPr/>
          <p:nvPr/>
        </p:nvSpPr>
        <p:spPr>
          <a:xfrm>
            <a:off x="2123728" y="5877272"/>
            <a:ext cx="6804248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hoek 5"/>
          <p:cNvSpPr/>
          <p:nvPr/>
        </p:nvSpPr>
        <p:spPr>
          <a:xfrm>
            <a:off x="0" y="6120680"/>
            <a:ext cx="9144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Sizes of the Danish trolleys are standardized, but not compatible with transport units !!!!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170" name="Picture 2" descr="http://www.pietsmits.nl/images/mix/mixkar_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2132857"/>
            <a:ext cx="2380527" cy="3600400"/>
          </a:xfrm>
          <a:prstGeom prst="rect">
            <a:avLst/>
          </a:prstGeom>
          <a:noFill/>
        </p:spPr>
      </p:pic>
      <p:sp>
        <p:nvSpPr>
          <p:cNvPr id="9" name="Rechthoek 8"/>
          <p:cNvSpPr/>
          <p:nvPr/>
        </p:nvSpPr>
        <p:spPr>
          <a:xfrm>
            <a:off x="3203848" y="5445224"/>
            <a:ext cx="18002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ijdelijke aanduiding voor dianumm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329421-55F3-4E07-AAFC-F48B862D875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The slip sheet </a:t>
            </a:r>
            <a:endParaRPr lang="en-US" sz="3200" dirty="0"/>
          </a:p>
        </p:txBody>
      </p:sp>
      <p:pic>
        <p:nvPicPr>
          <p:cNvPr id="6146" name="Picture 2" descr="http://www.free-logistics.com/images/rsgallery/original/Slip-sheet-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8104" y="2945531"/>
            <a:ext cx="3600400" cy="3887715"/>
          </a:xfrm>
          <a:prstGeom prst="rect">
            <a:avLst/>
          </a:prstGeom>
          <a:noFill/>
        </p:spPr>
      </p:pic>
      <p:sp>
        <p:nvSpPr>
          <p:cNvPr id="3" name="Tekstvak 2"/>
          <p:cNvSpPr txBox="1"/>
          <p:nvPr/>
        </p:nvSpPr>
        <p:spPr>
          <a:xfrm>
            <a:off x="-33775" y="1700808"/>
            <a:ext cx="705404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Slip sheets are thin pallet-sized sheets. </a:t>
            </a:r>
          </a:p>
          <a:p>
            <a:r>
              <a:rPr lang="en-US" dirty="0" smtClean="0"/>
              <a:t>It replaces often the use of pallets. </a:t>
            </a:r>
          </a:p>
          <a:p>
            <a:r>
              <a:rPr lang="en-US" dirty="0" smtClean="0"/>
              <a:t>The cargo is usually stretch wrapped or shrink wrapped for stability.</a:t>
            </a:r>
          </a:p>
          <a:p>
            <a:endParaRPr lang="en-US" dirty="0" smtClean="0"/>
          </a:p>
          <a:p>
            <a:r>
              <a:rPr lang="en-US" dirty="0" smtClean="0"/>
              <a:t>The thickness of the slip sheet is approx. 1 cm.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Slip sheets can be equipped with: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i="1" dirty="0" smtClean="0"/>
              <a:t>single lip </a:t>
            </a:r>
            <a:r>
              <a:rPr lang="en-US" dirty="0" smtClean="0"/>
              <a:t>- for loading and unloading from one side 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i="1" dirty="0" smtClean="0"/>
              <a:t>multi lip   </a:t>
            </a:r>
            <a:r>
              <a:rPr lang="en-US" dirty="0" smtClean="0"/>
              <a:t>- for loading and unloading from several sides.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329421-55F3-4E07-AAFC-F48B862D875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The slip sheet: material </a:t>
            </a:r>
            <a:endParaRPr lang="en-US" sz="3200" dirty="0"/>
          </a:p>
        </p:txBody>
      </p:sp>
      <p:sp>
        <p:nvSpPr>
          <p:cNvPr id="5" name="Tekstvak 4"/>
          <p:cNvSpPr txBox="1"/>
          <p:nvPr/>
        </p:nvSpPr>
        <p:spPr>
          <a:xfrm>
            <a:off x="35496" y="1700808"/>
            <a:ext cx="828092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		Advantage 		disadvantage</a:t>
            </a:r>
          </a:p>
          <a:p>
            <a:r>
              <a:rPr lang="en-US" sz="1600" dirty="0" smtClean="0"/>
              <a:t>Corrugated 	low cost 			not very durable</a:t>
            </a:r>
          </a:p>
          <a:p>
            <a:r>
              <a:rPr lang="en-US" sz="1600" dirty="0" smtClean="0"/>
              <a:t>		one-way use 		not moisture resistant</a:t>
            </a:r>
          </a:p>
          <a:p>
            <a:r>
              <a:rPr lang="en-US" sz="1600" dirty="0" smtClean="0"/>
              <a:t>					not resistant to high humidity</a:t>
            </a:r>
          </a:p>
          <a:p>
            <a:r>
              <a:rPr lang="en-US" sz="1600" dirty="0" smtClean="0"/>
              <a:t>					not usable in cold storage areas</a:t>
            </a:r>
          </a:p>
          <a:p>
            <a:endParaRPr lang="en-US" sz="1600" dirty="0" smtClean="0"/>
          </a:p>
          <a:p>
            <a:r>
              <a:rPr lang="en-US" sz="1600" dirty="0" smtClean="0"/>
              <a:t>Fiberboard or	multiple uses 		medium costs </a:t>
            </a:r>
          </a:p>
          <a:p>
            <a:r>
              <a:rPr lang="en-US" sz="1600" dirty="0" smtClean="0"/>
              <a:t>solid </a:t>
            </a:r>
            <a:r>
              <a:rPr lang="en-US" sz="1600" dirty="0" err="1" smtClean="0"/>
              <a:t>kraftboard</a:t>
            </a:r>
            <a:r>
              <a:rPr lang="en-US" sz="1600" dirty="0" smtClean="0"/>
              <a:t>	ability to withstand humid	not very durable </a:t>
            </a:r>
          </a:p>
          <a:p>
            <a:r>
              <a:rPr lang="en-US" sz="1600" dirty="0" smtClean="0"/>
              <a:t>		ability to withstand cold</a:t>
            </a:r>
          </a:p>
          <a:p>
            <a:endParaRPr lang="en-US" sz="1600" dirty="0" smtClean="0"/>
          </a:p>
          <a:p>
            <a:r>
              <a:rPr lang="en-US" sz="1600" dirty="0" smtClean="0"/>
              <a:t>Plastic		multiple uses /long life	high cost	</a:t>
            </a:r>
          </a:p>
          <a:p>
            <a:r>
              <a:rPr lang="en-US" sz="1600" dirty="0" smtClean="0"/>
              <a:t>		ability to withstand humid</a:t>
            </a:r>
          </a:p>
          <a:p>
            <a:r>
              <a:rPr lang="en-US" sz="1600" dirty="0" smtClean="0"/>
              <a:t>		ability to withstand cold		</a:t>
            </a:r>
            <a:endParaRPr lang="en-US" sz="1600" dirty="0"/>
          </a:p>
        </p:txBody>
      </p:sp>
      <p:sp>
        <p:nvSpPr>
          <p:cNvPr id="6" name="Rechthoek 5"/>
          <p:cNvSpPr/>
          <p:nvPr/>
        </p:nvSpPr>
        <p:spPr>
          <a:xfrm>
            <a:off x="72008" y="1700808"/>
            <a:ext cx="7596336" cy="32403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hoek 6"/>
          <p:cNvSpPr/>
          <p:nvPr/>
        </p:nvSpPr>
        <p:spPr>
          <a:xfrm>
            <a:off x="0" y="1700808"/>
            <a:ext cx="1835696" cy="324036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hoek 7"/>
          <p:cNvSpPr/>
          <p:nvPr/>
        </p:nvSpPr>
        <p:spPr>
          <a:xfrm>
            <a:off x="1835696" y="1700808"/>
            <a:ext cx="2664296" cy="324036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hoek 8"/>
          <p:cNvSpPr/>
          <p:nvPr/>
        </p:nvSpPr>
        <p:spPr>
          <a:xfrm>
            <a:off x="4499992" y="1700808"/>
            <a:ext cx="3168352" cy="324036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hoek 9"/>
          <p:cNvSpPr/>
          <p:nvPr/>
        </p:nvSpPr>
        <p:spPr>
          <a:xfrm>
            <a:off x="0" y="1700808"/>
            <a:ext cx="7668344" cy="288032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hoek 12"/>
          <p:cNvSpPr/>
          <p:nvPr/>
        </p:nvSpPr>
        <p:spPr>
          <a:xfrm>
            <a:off x="0" y="3068960"/>
            <a:ext cx="7668344" cy="63624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hoek 13"/>
          <p:cNvSpPr/>
          <p:nvPr/>
        </p:nvSpPr>
        <p:spPr>
          <a:xfrm>
            <a:off x="-36512" y="4013448"/>
            <a:ext cx="7668344" cy="63624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jdelijke aanduiding voor dianumm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329421-55F3-4E07-AAFC-F48B862D875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496" y="274638"/>
            <a:ext cx="8229600" cy="1143000"/>
          </a:xfrm>
        </p:spPr>
        <p:txBody>
          <a:bodyPr/>
          <a:lstStyle/>
          <a:p>
            <a:r>
              <a:rPr lang="en-US" sz="3200" dirty="0" smtClean="0"/>
              <a:t>Slip sheet versus pallet </a:t>
            </a:r>
            <a:endParaRPr lang="en-US" sz="3200" dirty="0"/>
          </a:p>
        </p:txBody>
      </p:sp>
      <p:sp>
        <p:nvSpPr>
          <p:cNvPr id="3" name="Tekstvak 2"/>
          <p:cNvSpPr txBox="1"/>
          <p:nvPr/>
        </p:nvSpPr>
        <p:spPr>
          <a:xfrm>
            <a:off x="323528" y="1196752"/>
            <a:ext cx="7258718" cy="5570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Slip sheet advantages: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sz="1600" dirty="0" smtClean="0"/>
              <a:t>you can load more product in a container; </a:t>
            </a:r>
          </a:p>
          <a:p>
            <a:endParaRPr lang="en-US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slip sheets do not require maintenance and can be replaced easily; </a:t>
            </a:r>
          </a:p>
          <a:p>
            <a:pPr>
              <a:buFont typeface="Arial" pitchFamily="34" charset="0"/>
              <a:buChar char="•"/>
            </a:pPr>
            <a:endParaRPr lang="en-US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significant reduction in material handling costs; </a:t>
            </a:r>
          </a:p>
          <a:p>
            <a:endParaRPr lang="en-US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decreases loading/unloading time by up to 60% (when using </a:t>
            </a:r>
            <a:r>
              <a:rPr lang="en-US" sz="1600" u="sng" dirty="0" err="1" smtClean="0">
                <a:solidFill>
                  <a:srgbClr val="FF0000"/>
                </a:solidFill>
              </a:rPr>
              <a:t>rollerforks</a:t>
            </a:r>
            <a:r>
              <a:rPr lang="en-US" sz="1600" dirty="0" smtClean="0"/>
              <a:t>) </a:t>
            </a:r>
          </a:p>
          <a:p>
            <a:endParaRPr lang="en-US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weight 1/20 of the weight of a wooden pallet;</a:t>
            </a:r>
          </a:p>
          <a:p>
            <a:pPr>
              <a:buFont typeface="Arial" pitchFamily="34" charset="0"/>
              <a:buChar char="•"/>
            </a:pPr>
            <a:endParaRPr lang="en-US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can be customized to fit any size load; </a:t>
            </a:r>
          </a:p>
          <a:p>
            <a:pPr>
              <a:buFont typeface="Arial" pitchFamily="34" charset="0"/>
              <a:buChar char="•"/>
            </a:pPr>
            <a:endParaRPr lang="en-US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eliminates the need for pallet exchange; </a:t>
            </a:r>
          </a:p>
          <a:p>
            <a:pPr>
              <a:buFont typeface="Arial" pitchFamily="34" charset="0"/>
              <a:buChar char="•"/>
            </a:pPr>
            <a:endParaRPr lang="en-US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reusable and reliable; </a:t>
            </a:r>
          </a:p>
          <a:p>
            <a:pPr>
              <a:buFont typeface="Arial" pitchFamily="34" charset="0"/>
              <a:buChar char="•"/>
            </a:pPr>
            <a:endParaRPr lang="en-US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most are recyclable ;</a:t>
            </a:r>
          </a:p>
          <a:p>
            <a:pPr>
              <a:buFont typeface="Arial" pitchFamily="34" charset="0"/>
              <a:buChar char="•"/>
            </a:pPr>
            <a:endParaRPr lang="en-US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is cost-effective; </a:t>
            </a:r>
          </a:p>
          <a:p>
            <a:pPr>
              <a:buFont typeface="Arial" pitchFamily="34" charset="0"/>
              <a:buChar char="•"/>
            </a:pPr>
            <a:endParaRPr lang="en-US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unlike wooden pallets slip sheets are not subject to </a:t>
            </a:r>
            <a:r>
              <a:rPr lang="en-US" sz="1600" dirty="0" err="1" smtClean="0"/>
              <a:t>phytosanitary</a:t>
            </a:r>
            <a:r>
              <a:rPr lang="en-US" sz="1600" dirty="0" smtClean="0"/>
              <a:t> restrictions.</a:t>
            </a:r>
            <a:endParaRPr lang="en-US" sz="1600" dirty="0"/>
          </a:p>
        </p:txBody>
      </p:sp>
      <p:pic>
        <p:nvPicPr>
          <p:cNvPr id="30722" name="Picture 2" descr="http://www.rollerforks.com/imgdb/Rollerforks-pallet-inverter.aspx?id=102&amp;field=imageData&amp;type=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3879050"/>
            <a:ext cx="2376264" cy="1782198"/>
          </a:xfrm>
          <a:prstGeom prst="rect">
            <a:avLst/>
          </a:prstGeom>
          <a:noFill/>
        </p:spPr>
      </p:pic>
      <p:cxnSp>
        <p:nvCxnSpPr>
          <p:cNvPr id="6" name="Rechte verbindingslijn met pijl 5"/>
          <p:cNvCxnSpPr/>
          <p:nvPr/>
        </p:nvCxnSpPr>
        <p:spPr>
          <a:xfrm>
            <a:off x="6300192" y="3284984"/>
            <a:ext cx="360040" cy="1656184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329421-55F3-4E07-AAFC-F48B862D875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496" y="274638"/>
            <a:ext cx="8229600" cy="1143000"/>
          </a:xfrm>
        </p:spPr>
        <p:txBody>
          <a:bodyPr/>
          <a:lstStyle/>
          <a:p>
            <a:r>
              <a:rPr lang="en-US" sz="3200" dirty="0" smtClean="0"/>
              <a:t>Slip sheet versus pallet </a:t>
            </a:r>
            <a:endParaRPr lang="en-US" sz="3200" dirty="0"/>
          </a:p>
        </p:txBody>
      </p:sp>
      <p:sp>
        <p:nvSpPr>
          <p:cNvPr id="3" name="Tekstvak 2"/>
          <p:cNvSpPr txBox="1"/>
          <p:nvPr/>
        </p:nvSpPr>
        <p:spPr>
          <a:xfrm>
            <a:off x="251520" y="1196752"/>
            <a:ext cx="753603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Slip sheet disadvantages: 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pallets provide a greater clearance between the floor and the unit load;</a:t>
            </a:r>
            <a:endParaRPr lang="en-US" sz="1600" dirty="0" smtClean="0"/>
          </a:p>
          <a:p>
            <a:pPr>
              <a:buFont typeface="Arial" pitchFamily="34" charset="0"/>
              <a:buChar char="•"/>
            </a:pPr>
            <a:endParaRPr lang="en-US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slip sheet usage requires special devices on a fork lifter;</a:t>
            </a:r>
          </a:p>
          <a:p>
            <a:pPr>
              <a:buFont typeface="Arial" pitchFamily="34" charset="0"/>
              <a:buChar char="•"/>
            </a:pPr>
            <a:endParaRPr lang="en-US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when used alone, pallets provide more structural support than slip sheets; </a:t>
            </a:r>
          </a:p>
          <a:p>
            <a:pPr>
              <a:buFont typeface="Arial" pitchFamily="34" charset="0"/>
              <a:buChar char="•"/>
            </a:pPr>
            <a:endParaRPr lang="en-US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pallets are easily compatible with cranes; </a:t>
            </a:r>
          </a:p>
          <a:p>
            <a:pPr>
              <a:buFont typeface="Arial" pitchFamily="34" charset="0"/>
              <a:buChar char="•"/>
            </a:pPr>
            <a:endParaRPr lang="en-US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fork lifters can handle less in case of using slip sheets;</a:t>
            </a:r>
          </a:p>
          <a:p>
            <a:pPr>
              <a:buFont typeface="Arial" pitchFamily="34" charset="0"/>
              <a:buChar char="•"/>
            </a:pPr>
            <a:endParaRPr lang="en-US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slower handling, except when you use roller forks. </a:t>
            </a:r>
            <a:r>
              <a:rPr lang="en-US" sz="1600" dirty="0" smtClean="0">
                <a:solidFill>
                  <a:srgbClr val="FF0000"/>
                </a:solidFill>
              </a:rPr>
              <a:t>(see below) </a:t>
            </a:r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29698" name="Picture 2" descr="http://bfpackaging.com/wp-content/uploads/2011/07/rolvork_01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00854" y="4784154"/>
            <a:ext cx="3037758" cy="2029222"/>
          </a:xfrm>
          <a:prstGeom prst="rect">
            <a:avLst/>
          </a:prstGeom>
          <a:noFill/>
        </p:spPr>
      </p:pic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329421-55F3-4E07-AAFC-F48B862D875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BigBag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kstvak 2"/>
          <p:cNvSpPr txBox="1"/>
          <p:nvPr/>
        </p:nvSpPr>
        <p:spPr>
          <a:xfrm>
            <a:off x="323528" y="1484784"/>
            <a:ext cx="748883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Is a standardized container in large dimensions for storing and transporting dry, flow able products, for example sand, fertilizers, granulates and plastics. </a:t>
            </a:r>
          </a:p>
          <a:p>
            <a:endParaRPr lang="en-US" sz="1600" dirty="0" smtClean="0"/>
          </a:p>
          <a:p>
            <a:endParaRPr lang="en-US" sz="1600" i="1" dirty="0" smtClean="0"/>
          </a:p>
          <a:p>
            <a:endParaRPr lang="en-US" sz="1600" i="1" dirty="0" smtClean="0"/>
          </a:p>
          <a:p>
            <a:endParaRPr lang="en-US" sz="1600" i="1" dirty="0" smtClean="0"/>
          </a:p>
          <a:p>
            <a:r>
              <a:rPr lang="en-US" sz="1600" i="1" dirty="0" smtClean="0"/>
              <a:t>Other names: 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Flexible Intermediate Bulk Container (FIBC) 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</a:t>
            </a:r>
            <a:r>
              <a:rPr lang="en-US" sz="1600" dirty="0" smtClean="0"/>
              <a:t>Big Bag</a:t>
            </a:r>
            <a:endParaRPr lang="en-US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</a:t>
            </a:r>
            <a:r>
              <a:rPr lang="en-US" sz="1600" dirty="0" smtClean="0"/>
              <a:t>Big Sack</a:t>
            </a:r>
            <a:endParaRPr lang="en-US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</a:t>
            </a:r>
            <a:r>
              <a:rPr lang="en-US" sz="1600" dirty="0" smtClean="0"/>
              <a:t>Super Sack </a:t>
            </a:r>
            <a:endParaRPr lang="en-US" sz="1600" dirty="0" smtClean="0"/>
          </a:p>
          <a:p>
            <a:pPr>
              <a:buFont typeface="Arial" pitchFamily="34" charset="0"/>
              <a:buChar char="•"/>
            </a:pPr>
            <a:endParaRPr lang="en-US" sz="1600" dirty="0" smtClean="0"/>
          </a:p>
          <a:p>
            <a:pPr>
              <a:buFont typeface="Arial" pitchFamily="34" charset="0"/>
              <a:buChar char="•"/>
            </a:pPr>
            <a:endParaRPr lang="en-US" sz="1600" dirty="0" smtClean="0"/>
          </a:p>
          <a:p>
            <a:pPr>
              <a:buFont typeface="Arial" pitchFamily="34" charset="0"/>
              <a:buChar char="•"/>
            </a:pPr>
            <a:endParaRPr lang="en-US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Made of woven polyethylene or polypropylene, coated or uncoated</a:t>
            </a:r>
          </a:p>
          <a:p>
            <a:pPr>
              <a:buFont typeface="Arial" pitchFamily="34" charset="0"/>
              <a:buChar char="•"/>
            </a:pPr>
            <a:endParaRPr lang="en-US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Transporting and loading is done on either pallets or by lifting it from the loops.</a:t>
            </a:r>
          </a:p>
          <a:p>
            <a:r>
              <a:rPr lang="en-US" sz="1600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 Max. load up to 1500 </a:t>
            </a:r>
            <a:r>
              <a:rPr lang="en-US" sz="1600" dirty="0" smtClean="0"/>
              <a:t>kg s</a:t>
            </a:r>
            <a:r>
              <a:rPr lang="en-US" sz="1600" dirty="0" smtClean="0"/>
              <a:t>.  </a:t>
            </a:r>
            <a:endParaRPr lang="en-US" sz="1600" dirty="0"/>
          </a:p>
        </p:txBody>
      </p:sp>
      <p:pic>
        <p:nvPicPr>
          <p:cNvPr id="1028" name="Picture 4" descr="http://www.best-b2b.com/userimg/808/822-1/big-bag-in-stock-54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68688" y="2420888"/>
            <a:ext cx="2927648" cy="2195736"/>
          </a:xfrm>
          <a:prstGeom prst="rect">
            <a:avLst/>
          </a:prstGeom>
          <a:noFill/>
        </p:spPr>
      </p:pic>
      <p:sp>
        <p:nvSpPr>
          <p:cNvPr id="7" name="Rechthoek 6"/>
          <p:cNvSpPr/>
          <p:nvPr/>
        </p:nvSpPr>
        <p:spPr>
          <a:xfrm>
            <a:off x="4499992" y="4365104"/>
            <a:ext cx="3168352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329421-55F3-4E07-AAFC-F48B862D875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jdelijke aanduiding voor dianumm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304934-83C9-4BAD-9782-84F9833F57C6}" type="slidenum">
              <a:rPr lang="nl-NL" smtClean="0"/>
              <a:pPr/>
              <a:t>2</a:t>
            </a:fld>
            <a:endParaRPr lang="nl-NL" smtClean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5496" y="274638"/>
            <a:ext cx="8229600" cy="1143000"/>
          </a:xfrm>
        </p:spPr>
        <p:txBody>
          <a:bodyPr/>
          <a:lstStyle/>
          <a:p>
            <a:r>
              <a:rPr lang="en-US" sz="3200" dirty="0" smtClean="0"/>
              <a:t>Loading units </a:t>
            </a:r>
            <a:endParaRPr lang="en-US" sz="3200" dirty="0"/>
          </a:p>
        </p:txBody>
      </p:sp>
      <p:sp>
        <p:nvSpPr>
          <p:cNvPr id="4" name="Tekstvak 3"/>
          <p:cNvSpPr txBox="1"/>
          <p:nvPr/>
        </p:nvSpPr>
        <p:spPr>
          <a:xfrm>
            <a:off x="611560" y="1844824"/>
            <a:ext cx="69127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Loading units are used to handle shipments (package units) on an easier and more simple way. </a:t>
            </a:r>
          </a:p>
          <a:p>
            <a:endParaRPr lang="en-US" dirty="0" smtClean="0"/>
          </a:p>
          <a:p>
            <a:r>
              <a:rPr lang="en-US" dirty="0" smtClean="0"/>
              <a:t>We will look at the following loading units: 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Pallet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Trolley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Slip sheet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Big Bag     /  IBC   Integrated Bulk Container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90" name="Picture 6" descr="http://www.bmtotaal.nl/bmtotaal_img/BOUWMATERIALEN/STENEN/Cellenbeton,_Gipsblokken_en_Isolatiestenen/euro_palle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744416"/>
            <a:ext cx="3995936" cy="2996952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Pallet </a:t>
            </a:r>
            <a:endParaRPr lang="en-US" sz="3200" dirty="0"/>
          </a:p>
        </p:txBody>
      </p:sp>
      <p:pic>
        <p:nvPicPr>
          <p:cNvPr id="16388" name="Picture 4" descr="http://eng.accon.se/var/accon/storage/images/produkter/lagervaror/traepallar/1200x1000-mm/10667-53-eng-GB/1200x1000-mm_larg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5936" y="4077072"/>
            <a:ext cx="3328800" cy="1878756"/>
          </a:xfrm>
          <a:prstGeom prst="rect">
            <a:avLst/>
          </a:prstGeom>
          <a:noFill/>
        </p:spPr>
      </p:pic>
      <p:sp>
        <p:nvSpPr>
          <p:cNvPr id="7" name="Tekstvak 6"/>
          <p:cNvSpPr txBox="1"/>
          <p:nvPr/>
        </p:nvSpPr>
        <p:spPr>
          <a:xfrm>
            <a:off x="147982" y="1569566"/>
            <a:ext cx="763542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Pallet is a flat transport structure that supports goods in a stable fashion </a:t>
            </a:r>
          </a:p>
          <a:p>
            <a:r>
              <a:rPr lang="en-US" dirty="0" smtClean="0"/>
              <a:t>while being lifted by a forklift or pallet jack, front loader or other jacking </a:t>
            </a:r>
          </a:p>
          <a:p>
            <a:r>
              <a:rPr lang="en-US" dirty="0" smtClean="0"/>
              <a:t>device. A pallet is the structural foundation which allows handling and </a:t>
            </a:r>
          </a:p>
          <a:p>
            <a:r>
              <a:rPr lang="en-US" dirty="0" smtClean="0"/>
              <a:t>storage efficiencies. Goods are often placed on a pallet secured with </a:t>
            </a:r>
          </a:p>
          <a:p>
            <a:r>
              <a:rPr lang="en-US" dirty="0" smtClean="0"/>
              <a:t>strapping, stretch wrap or shrink and shipped. While most pallets are </a:t>
            </a:r>
          </a:p>
          <a:p>
            <a:r>
              <a:rPr lang="en-US" dirty="0" smtClean="0"/>
              <a:t>wooden, pallets also are made of plastic, metal and paper. </a:t>
            </a:r>
          </a:p>
          <a:p>
            <a:r>
              <a:rPr lang="en-US" dirty="0" smtClean="0"/>
              <a:t>Each material has advantages and disadvantages relative to the others. </a:t>
            </a:r>
            <a:endParaRPr lang="en-US" dirty="0"/>
          </a:p>
        </p:txBody>
      </p:sp>
      <p:sp>
        <p:nvSpPr>
          <p:cNvPr id="8" name="Tekstvak 7"/>
          <p:cNvSpPr txBox="1"/>
          <p:nvPr/>
        </p:nvSpPr>
        <p:spPr>
          <a:xfrm>
            <a:off x="323528" y="6093296"/>
            <a:ext cx="837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EUR1 </a:t>
            </a:r>
            <a:r>
              <a:rPr lang="en-US" dirty="0" smtClean="0"/>
              <a:t>pallet 120x80x15                         ISO or NEN or EUR2 pallet 120x100x15</a:t>
            </a:r>
            <a:endParaRPr lang="en-US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329421-55F3-4E07-AAFC-F48B862D875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108520" y="274638"/>
            <a:ext cx="8229600" cy="1143000"/>
          </a:xfrm>
        </p:spPr>
        <p:txBody>
          <a:bodyPr/>
          <a:lstStyle/>
          <a:p>
            <a:r>
              <a:rPr lang="en-US" sz="3200" dirty="0" smtClean="0"/>
              <a:t>Conceptual point of view </a:t>
            </a:r>
            <a:endParaRPr lang="en-US" sz="3200" dirty="0"/>
          </a:p>
        </p:txBody>
      </p:sp>
      <p:sp>
        <p:nvSpPr>
          <p:cNvPr id="3" name="Tekstvak 2"/>
          <p:cNvSpPr txBox="1"/>
          <p:nvPr/>
        </p:nvSpPr>
        <p:spPr>
          <a:xfrm>
            <a:off x="539552" y="1988840"/>
            <a:ext cx="686181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a conceptual point of view we have different kind of pallets: 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EUR pallets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Pool pallets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Two-way and four-way pallets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One-way pallets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Export pallets 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329421-55F3-4E07-AAFC-F48B862D875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ttp://www.bmtotaal.nl/bmtotaal_img/BOUWMATERIALEN/STENEN/Cellenbeton,_Gipsblokken_en_Isolatiestenen/euro_palle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3888" y="3717032"/>
            <a:ext cx="3995936" cy="2996952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273224" y="274638"/>
            <a:ext cx="8229600" cy="1143000"/>
          </a:xfrm>
        </p:spPr>
        <p:txBody>
          <a:bodyPr/>
          <a:lstStyle/>
          <a:p>
            <a:r>
              <a:rPr lang="en-US" sz="3200" dirty="0" smtClean="0"/>
              <a:t>Conceptual point of view: EUR pallet </a:t>
            </a:r>
            <a:endParaRPr lang="en-US" sz="3200" dirty="0"/>
          </a:p>
        </p:txBody>
      </p:sp>
      <p:sp>
        <p:nvSpPr>
          <p:cNvPr id="3" name="Tekstvak 2"/>
          <p:cNvSpPr txBox="1"/>
          <p:nvPr/>
        </p:nvSpPr>
        <p:spPr>
          <a:xfrm>
            <a:off x="539552" y="1988840"/>
            <a:ext cx="506100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EUR pallets 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are exchangeable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have a deposit of approx. euro 10,-- per pallet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have a stamp with EUR or EPAL on it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Will lose their value in case they are broken.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5" name="Rechthoek 4"/>
          <p:cNvSpPr/>
          <p:nvPr/>
        </p:nvSpPr>
        <p:spPr>
          <a:xfrm>
            <a:off x="0" y="6237312"/>
            <a:ext cx="9144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329421-55F3-4E07-AAFC-F48B862D875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/>
          <p:cNvSpPr/>
          <p:nvPr/>
        </p:nvSpPr>
        <p:spPr>
          <a:xfrm>
            <a:off x="0" y="6237312"/>
            <a:ext cx="9144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www.wikitransportlogistiek.nl/wikitenl/images/5/56/B1210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4293096"/>
            <a:ext cx="3847356" cy="2564904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273224" y="274638"/>
            <a:ext cx="8229600" cy="1143000"/>
          </a:xfrm>
        </p:spPr>
        <p:txBody>
          <a:bodyPr/>
          <a:lstStyle/>
          <a:p>
            <a:r>
              <a:rPr lang="en-US" sz="3200" dirty="0" smtClean="0"/>
              <a:t>Conceptual point of view: POOL pallet </a:t>
            </a:r>
            <a:endParaRPr lang="en-US" sz="3200" dirty="0"/>
          </a:p>
        </p:txBody>
      </p:sp>
      <p:sp>
        <p:nvSpPr>
          <p:cNvPr id="3" name="Tekstvak 2"/>
          <p:cNvSpPr txBox="1"/>
          <p:nvPr/>
        </p:nvSpPr>
        <p:spPr>
          <a:xfrm>
            <a:off x="539552" y="1988840"/>
            <a:ext cx="658289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POOL pallets 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are officially not exchangeable, but it happens now and then; 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are rented, but the ownership belongs to the lessor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have a specific logo and color of the lessor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will not lose its value if broken. 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329421-55F3-4E07-AAFC-F48B862D875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/>
          <p:cNvSpPr/>
          <p:nvPr/>
        </p:nvSpPr>
        <p:spPr>
          <a:xfrm>
            <a:off x="0" y="6237312"/>
            <a:ext cx="9144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580" name="Picture 4" descr="http://www.easybizchina.com/picture/product/200907/26-6928b3bd-e77e-4d69-a14d-d756c2376e7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06518">
            <a:off x="160066" y="3928466"/>
            <a:ext cx="3960440" cy="2970330"/>
          </a:xfrm>
          <a:prstGeom prst="rect">
            <a:avLst/>
          </a:prstGeom>
          <a:noFill/>
        </p:spPr>
      </p:pic>
      <p:pic>
        <p:nvPicPr>
          <p:cNvPr id="24578" name="Picture 2" descr="http://2.imimg.com/data2/NG/AE/MY-1520988/two-way-pallets-250x25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5976" y="3717032"/>
            <a:ext cx="3240360" cy="324036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273224" y="274638"/>
            <a:ext cx="8229600" cy="1143000"/>
          </a:xfrm>
        </p:spPr>
        <p:txBody>
          <a:bodyPr/>
          <a:lstStyle/>
          <a:p>
            <a:r>
              <a:rPr lang="en-US" sz="2800" dirty="0" smtClean="0"/>
              <a:t>Conceptual point of view: 2- and 4-way pallet </a:t>
            </a:r>
            <a:endParaRPr lang="en-US" sz="2800" dirty="0"/>
          </a:p>
        </p:txBody>
      </p:sp>
      <p:sp>
        <p:nvSpPr>
          <p:cNvPr id="3" name="Tekstvak 2"/>
          <p:cNvSpPr txBox="1"/>
          <p:nvPr/>
        </p:nvSpPr>
        <p:spPr>
          <a:xfrm>
            <a:off x="539552" y="1988840"/>
            <a:ext cx="475322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2-way and 4-way pallets 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2-way pallets can be handled from 2 sides;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4-way pallets can be handles from 4 sides;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4- way pallets are often more expensive .</a:t>
            </a:r>
            <a:endParaRPr lang="en-US" dirty="0"/>
          </a:p>
        </p:txBody>
      </p:sp>
      <p:sp>
        <p:nvSpPr>
          <p:cNvPr id="8" name="Tekstvak 7"/>
          <p:cNvSpPr txBox="1"/>
          <p:nvPr/>
        </p:nvSpPr>
        <p:spPr>
          <a:xfrm>
            <a:off x="971600" y="6453336"/>
            <a:ext cx="6173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4-way pallet                                                    2-way pallet  </a:t>
            </a:r>
            <a:endParaRPr lang="en-US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329421-55F3-4E07-AAFC-F48B862D875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/>
          <p:cNvSpPr/>
          <p:nvPr/>
        </p:nvSpPr>
        <p:spPr>
          <a:xfrm>
            <a:off x="0" y="6237312"/>
            <a:ext cx="9144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602" name="Picture 2" descr="http://universodalogistica.files.wordpress.com/2011/02/onewa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93876" y="3917157"/>
            <a:ext cx="4402460" cy="2940843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273224" y="274638"/>
            <a:ext cx="8229600" cy="1143000"/>
          </a:xfrm>
        </p:spPr>
        <p:txBody>
          <a:bodyPr/>
          <a:lstStyle/>
          <a:p>
            <a:r>
              <a:rPr lang="en-US" sz="2800" dirty="0" smtClean="0"/>
              <a:t>Conceptual point of view: 1-way  </a:t>
            </a:r>
            <a:endParaRPr lang="en-US" sz="2800" dirty="0"/>
          </a:p>
        </p:txBody>
      </p:sp>
      <p:sp>
        <p:nvSpPr>
          <p:cNvPr id="3" name="Tekstvak 2"/>
          <p:cNvSpPr txBox="1"/>
          <p:nvPr/>
        </p:nvSpPr>
        <p:spPr>
          <a:xfrm>
            <a:off x="539552" y="1988840"/>
            <a:ext cx="607409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1-way pallet  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b="1" dirty="0" smtClean="0"/>
              <a:t>don’t confuse them with the 2- and 4-way pallets !!!! </a:t>
            </a:r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 </a:t>
            </a:r>
            <a:r>
              <a:rPr lang="en-US" dirty="0" smtClean="0"/>
              <a:t>One-way pallets are sold together with the cargo;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One-way pallets are often made of inferior materials;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There is no reverse-logistics.  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329421-55F3-4E07-AAFC-F48B862D875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229600" cy="1143000"/>
          </a:xfrm>
        </p:spPr>
        <p:txBody>
          <a:bodyPr/>
          <a:lstStyle/>
          <a:p>
            <a:r>
              <a:rPr lang="nl-NL" sz="3200" dirty="0" smtClean="0"/>
              <a:t>Export pallets: </a:t>
            </a:r>
            <a:br>
              <a:rPr lang="nl-NL" sz="3200" dirty="0" smtClean="0"/>
            </a:br>
            <a:r>
              <a:rPr lang="nl-NL" sz="2000" dirty="0" err="1" smtClean="0"/>
              <a:t>Phytosanitary</a:t>
            </a:r>
            <a:r>
              <a:rPr lang="nl-NL" sz="2000" dirty="0" smtClean="0"/>
              <a:t> </a:t>
            </a:r>
            <a:r>
              <a:rPr lang="nl-NL" sz="2000" dirty="0" err="1" smtClean="0"/>
              <a:t>Compliance</a:t>
            </a:r>
            <a:endParaRPr lang="en-US" sz="2000" dirty="0"/>
          </a:p>
        </p:txBody>
      </p:sp>
      <p:sp>
        <p:nvSpPr>
          <p:cNvPr id="3" name="Tekstvak 2"/>
          <p:cNvSpPr txBox="1"/>
          <p:nvPr/>
        </p:nvSpPr>
        <p:spPr>
          <a:xfrm>
            <a:off x="179512" y="1772816"/>
            <a:ext cx="72728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Due to the </a:t>
            </a:r>
            <a:r>
              <a:rPr lang="en-US" i="1" dirty="0" smtClean="0"/>
              <a:t>International Plant Protection Convention (IPPC) </a:t>
            </a:r>
            <a:r>
              <a:rPr lang="en-US" dirty="0" smtClean="0"/>
              <a:t>most </a:t>
            </a:r>
            <a:r>
              <a:rPr lang="en-US" b="1" dirty="0" smtClean="0"/>
              <a:t>export pallets </a:t>
            </a:r>
            <a:r>
              <a:rPr lang="en-US" dirty="0" smtClean="0"/>
              <a:t>must be made of materials that are incapable of being a carrier of invasive species of insects and plants diseases. </a:t>
            </a:r>
          </a:p>
          <a:p>
            <a:r>
              <a:rPr lang="en-US" dirty="0" smtClean="0"/>
              <a:t>The standard for these pallets are specified in ISPM 15. </a:t>
            </a:r>
          </a:p>
          <a:p>
            <a:endParaRPr lang="en-US" i="1" dirty="0" smtClean="0"/>
          </a:p>
          <a:p>
            <a:r>
              <a:rPr lang="en-US" dirty="0" smtClean="0"/>
              <a:t>Pallets made of raw, untreated wood are not compliant with ISPM 15 and must be treated by:</a:t>
            </a:r>
          </a:p>
          <a:p>
            <a:pPr>
              <a:buFont typeface="Arial" pitchFamily="34" charset="0"/>
              <a:buChar char="•"/>
            </a:pPr>
            <a:r>
              <a:rPr lang="en-US" i="1" dirty="0" smtClean="0"/>
              <a:t> heat treatment (56 ºC for &gt;30 minutes)		(stamp HT)</a:t>
            </a:r>
          </a:p>
          <a:p>
            <a:pPr>
              <a:buFont typeface="Arial" pitchFamily="34" charset="0"/>
              <a:buChar char="•"/>
            </a:pPr>
            <a:r>
              <a:rPr lang="en-US" i="1" dirty="0" smtClean="0"/>
              <a:t> Chemical fumigation with methyl bromide  		(stamp MB)</a:t>
            </a:r>
          </a:p>
          <a:p>
            <a:pPr>
              <a:buFont typeface="Arial" pitchFamily="34" charset="0"/>
              <a:buChar char="•"/>
            </a:pPr>
            <a:endParaRPr lang="en-US" i="1" dirty="0" smtClean="0"/>
          </a:p>
          <a:p>
            <a:r>
              <a:rPr lang="en-US" dirty="0" smtClean="0"/>
              <a:t>Pallets made of non-wood material such as steel, aluminum, plastic or engineered wood products, such as plywood, oriented strand board, or corrugated fiberboard do </a:t>
            </a:r>
            <a:r>
              <a:rPr lang="en-US" i="1" dirty="0" smtClean="0"/>
              <a:t>not</a:t>
            </a:r>
            <a:r>
              <a:rPr lang="en-US" dirty="0" smtClean="0"/>
              <a:t> need IPPC approval.</a:t>
            </a:r>
            <a:endParaRPr lang="en-US" dirty="0"/>
          </a:p>
        </p:txBody>
      </p:sp>
      <p:sp>
        <p:nvSpPr>
          <p:cNvPr id="7" name="Rechthoek 6"/>
          <p:cNvSpPr/>
          <p:nvPr/>
        </p:nvSpPr>
        <p:spPr>
          <a:xfrm>
            <a:off x="0" y="6237312"/>
            <a:ext cx="9144000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50" name="Picture 6" descr="http://www.sheatheinc.com/images/ISPM-15%20HT/ISPM-15_HT_Stamp_0_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5733256"/>
            <a:ext cx="3491880" cy="1052736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</p:pic>
      <p:pic>
        <p:nvPicPr>
          <p:cNvPr id="6148" name="Picture 4" descr="http://www.tpai.com/images/fumigationstam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62536" y="5661248"/>
            <a:ext cx="3733800" cy="1167384"/>
          </a:xfrm>
          <a:prstGeom prst="rect">
            <a:avLst/>
          </a:prstGeom>
          <a:noFill/>
        </p:spPr>
      </p:pic>
      <p:sp>
        <p:nvSpPr>
          <p:cNvPr id="8" name="Tijdelijke aanduiding voor dianumm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329421-55F3-4E07-AAFC-F48B862D875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ieuw sjabloon NHTV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nieuw sjabloon NHTV</Template>
  <TotalTime>2807</TotalTime>
  <Words>977</Words>
  <Application>Microsoft Office PowerPoint</Application>
  <PresentationFormat>On-screen Show (4:3)</PresentationFormat>
  <Paragraphs>210</Paragraphs>
  <Slides>18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nieuw sjabloon NHTV</vt:lpstr>
      <vt:lpstr>PowerPoint Presentation</vt:lpstr>
      <vt:lpstr>Loading units </vt:lpstr>
      <vt:lpstr>Pallet </vt:lpstr>
      <vt:lpstr>Conceptual point of view </vt:lpstr>
      <vt:lpstr>Conceptual point of view: EUR pallet </vt:lpstr>
      <vt:lpstr>Conceptual point of view: POOL pallet </vt:lpstr>
      <vt:lpstr>Conceptual point of view: 2- and 4-way pallet </vt:lpstr>
      <vt:lpstr>Conceptual point of view: 1-way  </vt:lpstr>
      <vt:lpstr>Export pallets:  Phytosanitary Compliance</vt:lpstr>
      <vt:lpstr>An answer to ISPM 15:  different kind of export pallets </vt:lpstr>
      <vt:lpstr>House made of pallets </vt:lpstr>
      <vt:lpstr>The  Trolley – in general </vt:lpstr>
      <vt:lpstr>The Danish trolley </vt:lpstr>
      <vt:lpstr>The slip sheet </vt:lpstr>
      <vt:lpstr>The slip sheet: material </vt:lpstr>
      <vt:lpstr>Slip sheet versus pallet </vt:lpstr>
      <vt:lpstr>Slip sheet versus pallet </vt:lpstr>
      <vt:lpstr>BigBag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Trucks</dc:title>
  <dc:creator>Windows-gebruiker</dc:creator>
  <cp:lastModifiedBy>boot0003</cp:lastModifiedBy>
  <cp:revision>24</cp:revision>
  <cp:lastPrinted>2011-12-20T10:07:37Z</cp:lastPrinted>
  <dcterms:created xsi:type="dcterms:W3CDTF">2012-05-10T11:25:45Z</dcterms:created>
  <dcterms:modified xsi:type="dcterms:W3CDTF">2013-12-18T08:20:34Z</dcterms:modified>
</cp:coreProperties>
</file>