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4" r:id="rId13"/>
    <p:sldId id="288" r:id="rId14"/>
    <p:sldId id="289" r:id="rId15"/>
    <p:sldId id="305" r:id="rId16"/>
    <p:sldId id="307" r:id="rId17"/>
    <p:sldId id="306" r:id="rId18"/>
    <p:sldId id="293" r:id="rId19"/>
    <p:sldId id="294" r:id="rId20"/>
    <p:sldId id="300" r:id="rId21"/>
    <p:sldId id="30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6A42-95EC-4BA9-A37F-09168ECE6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4131-CA92-476A-B9B8-60DBAEB49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2BE1-4817-42C0-A449-20C31F51D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nl-NL" noProof="0" smtClean="0"/>
              <a:t>Klik op het pictogram als u een tabel wilt toevoegen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DDA8-8E6F-4C00-9CAB-6A1287B4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C7F37-BDB4-4E0E-8AFF-D59173438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760D2-4E90-461B-A4AE-182518C45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EF1F-FD28-47D6-B951-2B3E44FC7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7830-498E-430D-9D9C-293796759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29421-55F3-4E07-AAFC-F48B862D8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6AA5B-7A5B-48EC-B0FD-878316455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155D6-1B7D-43EB-8525-1989335DA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D5A9-6632-4BE2-A497-5CEA25700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4D4B32-5260-40D9-BE2D-668A189B1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pp.eurostat.ec.europa.eu/statistics_explained/images/b/b3/Investment_in_transport_infrastructure_by_mode,_1992-2009.jpg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-396552" y="537787"/>
            <a:ext cx="914400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smtClean="0"/>
              <a:t>Intermodal Transport 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3816424" cy="375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4644008" y="472514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 BARGE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83768" y="4653136"/>
            <a:ext cx="3528392" cy="360040"/>
          </a:xfrm>
          <a:prstGeom prst="rect">
            <a:avLst/>
          </a:prstGeom>
          <a:solidFill>
            <a:schemeClr val="accent1">
              <a:lumMod val="90000"/>
              <a:alpha val="72000"/>
            </a:schemeClr>
          </a:solidFill>
          <a:ln>
            <a:noFill/>
          </a:ln>
          <a:effectLst>
            <a:outerShdw blurRad="381000" dist="127000" dir="4500000" sx="114000" sy="114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-243408"/>
            <a:ext cx="6870700" cy="1600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Social interest railway transport business (opportunities)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2816"/>
            <a:ext cx="7772400" cy="28956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congestion road traffic</a:t>
            </a:r>
          </a:p>
          <a:p>
            <a:r>
              <a:rPr lang="en-US" sz="2000" dirty="0" smtClean="0"/>
              <a:t>environmental issues</a:t>
            </a:r>
          </a:p>
          <a:p>
            <a:r>
              <a:rPr lang="en-US" sz="2000" dirty="0" smtClean="0"/>
              <a:t>interest of rail freight transport for (inter)continental trade</a:t>
            </a:r>
          </a:p>
          <a:p>
            <a:r>
              <a:rPr lang="en-US" sz="2000" dirty="0" smtClean="0"/>
              <a:t>restrictions on road transport (especially for transports via </a:t>
            </a:r>
          </a:p>
          <a:p>
            <a:pPr>
              <a:buNone/>
            </a:pPr>
            <a:r>
              <a:rPr lang="en-US" sz="2000" dirty="0" smtClean="0"/>
              <a:t>	the alps. 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01008"/>
            <a:ext cx="3954016" cy="262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6512" y="-27384"/>
            <a:ext cx="7772400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Measures/ developments rail transport 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976" y="1772816"/>
            <a:ext cx="741236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 smtClean="0"/>
              <a:t>liberalisation</a:t>
            </a:r>
            <a:r>
              <a:rPr lang="en-US" sz="1800" dirty="0" smtClean="0"/>
              <a:t> and </a:t>
            </a:r>
            <a:r>
              <a:rPr lang="en-US" sz="1800" dirty="0" err="1" smtClean="0"/>
              <a:t>commercialisation</a:t>
            </a:r>
            <a:r>
              <a:rPr lang="en-US" sz="1800" dirty="0" smtClean="0"/>
              <a:t> of rail transport </a:t>
            </a:r>
          </a:p>
          <a:p>
            <a:pPr>
              <a:buNone/>
            </a:pPr>
            <a:r>
              <a:rPr lang="en-US" sz="1800" dirty="0" smtClean="0"/>
              <a:t>	(new private players);</a:t>
            </a:r>
          </a:p>
          <a:p>
            <a:r>
              <a:rPr lang="en-US" sz="1800" dirty="0" smtClean="0"/>
              <a:t>development of an integrator role carried out by the railway companies;</a:t>
            </a:r>
          </a:p>
          <a:p>
            <a:r>
              <a:rPr lang="en-US" sz="1800" dirty="0" smtClean="0"/>
              <a:t>development of information technology for the railway sector; </a:t>
            </a:r>
          </a:p>
          <a:p>
            <a:r>
              <a:rPr lang="en-US" sz="1800" dirty="0" smtClean="0"/>
              <a:t>international operation and better cooperation between railway companies; </a:t>
            </a:r>
          </a:p>
          <a:p>
            <a:r>
              <a:rPr lang="en-US" sz="1800" dirty="0" err="1" smtClean="0"/>
              <a:t>reorganisation</a:t>
            </a:r>
            <a:r>
              <a:rPr lang="en-US" sz="1800" dirty="0" smtClean="0"/>
              <a:t> of single wagon traffic; </a:t>
            </a:r>
          </a:p>
          <a:p>
            <a:r>
              <a:rPr lang="en-US" sz="1800" dirty="0" smtClean="0"/>
              <a:t>development of intermodal rail shuttles; </a:t>
            </a:r>
          </a:p>
          <a:p>
            <a:r>
              <a:rPr lang="en-US" sz="1800" dirty="0" err="1" smtClean="0"/>
              <a:t>Railtax</a:t>
            </a:r>
            <a:r>
              <a:rPr lang="en-US" sz="1800" dirty="0" smtClean="0"/>
              <a:t> (infrastructure charges);</a:t>
            </a:r>
          </a:p>
          <a:p>
            <a:r>
              <a:rPr lang="en-US" sz="1800" dirty="0" smtClean="0"/>
              <a:t>chartering of logistical service providers.</a:t>
            </a:r>
          </a:p>
          <a:p>
            <a:endParaRPr lang="en-US" sz="1800" dirty="0" smtClean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7216" y="3789040"/>
            <a:ext cx="4147271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hoek 9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hoek 96"/>
          <p:cNvSpPr/>
          <p:nvPr/>
        </p:nvSpPr>
        <p:spPr>
          <a:xfrm>
            <a:off x="7460704" y="1781200"/>
            <a:ext cx="1835696" cy="52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hoek 94"/>
          <p:cNvSpPr/>
          <p:nvPr/>
        </p:nvSpPr>
        <p:spPr>
          <a:xfrm>
            <a:off x="7308304" y="1628800"/>
            <a:ext cx="1835696" cy="52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7" name="Line 95"/>
          <p:cNvSpPr>
            <a:spLocks noChangeShapeType="1"/>
          </p:cNvSpPr>
          <p:nvPr/>
        </p:nvSpPr>
        <p:spPr bwMode="auto">
          <a:xfrm>
            <a:off x="5222875" y="3250084"/>
            <a:ext cx="127000" cy="1143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9" name="Line 97"/>
          <p:cNvSpPr>
            <a:spLocks noChangeShapeType="1"/>
          </p:cNvSpPr>
          <p:nvPr/>
        </p:nvSpPr>
        <p:spPr bwMode="auto">
          <a:xfrm flipH="1">
            <a:off x="4162425" y="3272309"/>
            <a:ext cx="158750" cy="1492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8" name="Line 96"/>
          <p:cNvSpPr>
            <a:spLocks noChangeShapeType="1"/>
          </p:cNvSpPr>
          <p:nvPr/>
        </p:nvSpPr>
        <p:spPr bwMode="auto">
          <a:xfrm flipH="1" flipV="1">
            <a:off x="4165600" y="3097684"/>
            <a:ext cx="165100" cy="177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6550025" y="4918547"/>
            <a:ext cx="812800" cy="2260600"/>
          </a:xfrm>
          <a:custGeom>
            <a:avLst/>
            <a:gdLst>
              <a:gd name="T0" fmla="*/ 0 w 512"/>
              <a:gd name="T1" fmla="*/ 0 h 1424"/>
              <a:gd name="T2" fmla="*/ 2147483647 w 512"/>
              <a:gd name="T3" fmla="*/ 2147483647 h 1424"/>
              <a:gd name="T4" fmla="*/ 2147483647 w 512"/>
              <a:gd name="T5" fmla="*/ 2147483647 h 1424"/>
              <a:gd name="T6" fmla="*/ 0 60000 65536"/>
              <a:gd name="T7" fmla="*/ 0 60000 65536"/>
              <a:gd name="T8" fmla="*/ 0 60000 65536"/>
              <a:gd name="T9" fmla="*/ 0 w 512"/>
              <a:gd name="T10" fmla="*/ 0 h 1424"/>
              <a:gd name="T11" fmla="*/ 512 w 512"/>
              <a:gd name="T12" fmla="*/ 1424 h 1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" h="1424">
                <a:moveTo>
                  <a:pt x="0" y="0"/>
                </a:moveTo>
                <a:lnTo>
                  <a:pt x="512" y="520"/>
                </a:lnTo>
                <a:lnTo>
                  <a:pt x="512" y="14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235575" y="2886547"/>
            <a:ext cx="882650" cy="508000"/>
            <a:chOff x="3298" y="1659"/>
            <a:chExt cx="556" cy="320"/>
          </a:xfrm>
        </p:grpSpPr>
        <p:sp>
          <p:nvSpPr>
            <p:cNvPr id="13405" name="Line 94"/>
            <p:cNvSpPr>
              <a:spLocks noChangeShapeType="1"/>
            </p:cNvSpPr>
            <p:nvPr/>
          </p:nvSpPr>
          <p:spPr bwMode="auto">
            <a:xfrm flipV="1">
              <a:off x="3298" y="1784"/>
              <a:ext cx="76" cy="11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6" name="Freeform 25"/>
            <p:cNvSpPr>
              <a:spLocks/>
            </p:cNvSpPr>
            <p:nvPr/>
          </p:nvSpPr>
          <p:spPr bwMode="auto">
            <a:xfrm>
              <a:off x="3374" y="1659"/>
              <a:ext cx="480" cy="320"/>
            </a:xfrm>
            <a:custGeom>
              <a:avLst/>
              <a:gdLst>
                <a:gd name="T0" fmla="*/ 0 w 480"/>
                <a:gd name="T1" fmla="*/ 320 h 320"/>
                <a:gd name="T2" fmla="*/ 0 w 480"/>
                <a:gd name="T3" fmla="*/ 128 h 320"/>
                <a:gd name="T4" fmla="*/ 480 w 480"/>
                <a:gd name="T5" fmla="*/ 0 h 320"/>
                <a:gd name="T6" fmla="*/ 0 60000 65536"/>
                <a:gd name="T7" fmla="*/ 0 60000 65536"/>
                <a:gd name="T8" fmla="*/ 0 60000 65536"/>
                <a:gd name="T9" fmla="*/ 0 w 480"/>
                <a:gd name="T10" fmla="*/ 0 h 320"/>
                <a:gd name="T11" fmla="*/ 480 w 480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20">
                  <a:moveTo>
                    <a:pt x="0" y="320"/>
                  </a:moveTo>
                  <a:lnTo>
                    <a:pt x="0" y="128"/>
                  </a:lnTo>
                  <a:lnTo>
                    <a:pt x="48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3838" name="Freeform 46"/>
          <p:cNvSpPr>
            <a:spLocks/>
          </p:cNvSpPr>
          <p:nvPr/>
        </p:nvSpPr>
        <p:spPr bwMode="auto">
          <a:xfrm>
            <a:off x="3771900" y="1484784"/>
            <a:ext cx="406400" cy="3416300"/>
          </a:xfrm>
          <a:custGeom>
            <a:avLst/>
            <a:gdLst>
              <a:gd name="T0" fmla="*/ 0 w 256"/>
              <a:gd name="T1" fmla="*/ 2147483647 h 1936"/>
              <a:gd name="T2" fmla="*/ 2147483647 w 256"/>
              <a:gd name="T3" fmla="*/ 2147483647 h 1936"/>
              <a:gd name="T4" fmla="*/ 2147483647 w 256"/>
              <a:gd name="T5" fmla="*/ 2147483647 h 1936"/>
              <a:gd name="T6" fmla="*/ 2147483647 w 256"/>
              <a:gd name="T7" fmla="*/ 0 h 1936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1936"/>
              <a:gd name="T14" fmla="*/ 256 w 256"/>
              <a:gd name="T15" fmla="*/ 1936 h 19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1936">
                <a:moveTo>
                  <a:pt x="0" y="1936"/>
                </a:moveTo>
                <a:cubicBezTo>
                  <a:pt x="16" y="1936"/>
                  <a:pt x="32" y="1936"/>
                  <a:pt x="48" y="1936"/>
                </a:cubicBezTo>
                <a:lnTo>
                  <a:pt x="248" y="1800"/>
                </a:lnTo>
                <a:lnTo>
                  <a:pt x="25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>
            <a:off x="1625600" y="3783484"/>
            <a:ext cx="53975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139700" y="1514947"/>
            <a:ext cx="6869113" cy="4071937"/>
            <a:chOff x="88" y="795"/>
            <a:chExt cx="4327" cy="2565"/>
          </a:xfrm>
        </p:grpSpPr>
        <p:sp>
          <p:nvSpPr>
            <p:cNvPr id="13391" name="Line 52"/>
            <p:cNvSpPr>
              <a:spLocks noChangeShapeType="1"/>
            </p:cNvSpPr>
            <p:nvPr/>
          </p:nvSpPr>
          <p:spPr bwMode="auto">
            <a:xfrm>
              <a:off x="2595" y="1022"/>
              <a:ext cx="1269" cy="6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Line 9"/>
            <p:cNvSpPr>
              <a:spLocks noChangeShapeType="1"/>
            </p:cNvSpPr>
            <p:nvPr/>
          </p:nvSpPr>
          <p:spPr bwMode="auto">
            <a:xfrm>
              <a:off x="925" y="2483"/>
              <a:ext cx="240" cy="4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Line 14"/>
            <p:cNvSpPr>
              <a:spLocks noChangeShapeType="1"/>
            </p:cNvSpPr>
            <p:nvPr/>
          </p:nvSpPr>
          <p:spPr bwMode="auto">
            <a:xfrm>
              <a:off x="3853" y="1656"/>
              <a:ext cx="562" cy="2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4" name="Line 23"/>
            <p:cNvSpPr>
              <a:spLocks noChangeShapeType="1"/>
            </p:cNvSpPr>
            <p:nvPr/>
          </p:nvSpPr>
          <p:spPr bwMode="auto">
            <a:xfrm flipV="1">
              <a:off x="2630" y="1979"/>
              <a:ext cx="75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Freeform 27"/>
            <p:cNvSpPr>
              <a:spLocks/>
            </p:cNvSpPr>
            <p:nvPr/>
          </p:nvSpPr>
          <p:spPr bwMode="auto">
            <a:xfrm>
              <a:off x="88" y="2944"/>
              <a:ext cx="224" cy="416"/>
            </a:xfrm>
            <a:custGeom>
              <a:avLst/>
              <a:gdLst>
                <a:gd name="T0" fmla="*/ 224 w 224"/>
                <a:gd name="T1" fmla="*/ 0 h 416"/>
                <a:gd name="T2" fmla="*/ 0 w 224"/>
                <a:gd name="T3" fmla="*/ 120 h 416"/>
                <a:gd name="T4" fmla="*/ 0 w 224"/>
                <a:gd name="T5" fmla="*/ 416 h 416"/>
                <a:gd name="T6" fmla="*/ 0 60000 65536"/>
                <a:gd name="T7" fmla="*/ 0 60000 65536"/>
                <a:gd name="T8" fmla="*/ 0 60000 65536"/>
                <a:gd name="T9" fmla="*/ 0 w 224"/>
                <a:gd name="T10" fmla="*/ 0 h 416"/>
                <a:gd name="T11" fmla="*/ 224 w 224"/>
                <a:gd name="T12" fmla="*/ 416 h 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416">
                  <a:moveTo>
                    <a:pt x="224" y="0"/>
                  </a:moveTo>
                  <a:lnTo>
                    <a:pt x="0" y="120"/>
                  </a:lnTo>
                  <a:lnTo>
                    <a:pt x="0" y="41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396" name="Freeform 28"/>
            <p:cNvSpPr>
              <a:spLocks/>
            </p:cNvSpPr>
            <p:nvPr/>
          </p:nvSpPr>
          <p:spPr bwMode="auto">
            <a:xfrm>
              <a:off x="560" y="2224"/>
              <a:ext cx="504" cy="240"/>
            </a:xfrm>
            <a:custGeom>
              <a:avLst/>
              <a:gdLst>
                <a:gd name="T0" fmla="*/ 0 w 504"/>
                <a:gd name="T1" fmla="*/ 0 h 240"/>
                <a:gd name="T2" fmla="*/ 504 w 504"/>
                <a:gd name="T3" fmla="*/ 0 h 240"/>
                <a:gd name="T4" fmla="*/ 504 w 504"/>
                <a:gd name="T5" fmla="*/ 120 h 240"/>
                <a:gd name="T6" fmla="*/ 360 w 5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"/>
                <a:gd name="T13" fmla="*/ 0 h 240"/>
                <a:gd name="T14" fmla="*/ 504 w 50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" h="240">
                  <a:moveTo>
                    <a:pt x="0" y="0"/>
                  </a:moveTo>
                  <a:lnTo>
                    <a:pt x="504" y="0"/>
                  </a:lnTo>
                  <a:lnTo>
                    <a:pt x="504" y="120"/>
                  </a:lnTo>
                  <a:lnTo>
                    <a:pt x="360" y="2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397" name="Line 29"/>
            <p:cNvSpPr>
              <a:spLocks noChangeShapeType="1"/>
            </p:cNvSpPr>
            <p:nvPr/>
          </p:nvSpPr>
          <p:spPr bwMode="auto">
            <a:xfrm flipH="1" flipV="1">
              <a:off x="920" y="208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8" name="Line 47"/>
            <p:cNvSpPr>
              <a:spLocks noChangeShapeType="1"/>
            </p:cNvSpPr>
            <p:nvPr/>
          </p:nvSpPr>
          <p:spPr bwMode="auto">
            <a:xfrm>
              <a:off x="2616" y="2792"/>
              <a:ext cx="264" cy="1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1"/>
            <p:cNvGrpSpPr>
              <a:grpSpLocks/>
            </p:cNvGrpSpPr>
            <p:nvPr/>
          </p:nvGrpSpPr>
          <p:grpSpPr bwMode="auto">
            <a:xfrm>
              <a:off x="408" y="795"/>
              <a:ext cx="518" cy="2565"/>
              <a:chOff x="408" y="795"/>
              <a:chExt cx="518" cy="2565"/>
            </a:xfrm>
          </p:grpSpPr>
          <p:sp>
            <p:nvSpPr>
              <p:cNvPr id="13402" name="Line 6"/>
              <p:cNvSpPr>
                <a:spLocks noChangeShapeType="1"/>
              </p:cNvSpPr>
              <p:nvPr/>
            </p:nvSpPr>
            <p:spPr bwMode="auto">
              <a:xfrm>
                <a:off x="918" y="795"/>
                <a:ext cx="8" cy="1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Line 7"/>
              <p:cNvSpPr>
                <a:spLocks noChangeShapeType="1"/>
              </p:cNvSpPr>
              <p:nvPr/>
            </p:nvSpPr>
            <p:spPr bwMode="auto">
              <a:xfrm flipH="1">
                <a:off x="638" y="2491"/>
                <a:ext cx="288" cy="4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76"/>
              <p:cNvSpPr>
                <a:spLocks/>
              </p:cNvSpPr>
              <p:nvPr/>
            </p:nvSpPr>
            <p:spPr bwMode="auto">
              <a:xfrm>
                <a:off x="408" y="2936"/>
                <a:ext cx="240" cy="424"/>
              </a:xfrm>
              <a:custGeom>
                <a:avLst/>
                <a:gdLst>
                  <a:gd name="T0" fmla="*/ 240 w 240"/>
                  <a:gd name="T1" fmla="*/ 0 h 424"/>
                  <a:gd name="T2" fmla="*/ 0 w 240"/>
                  <a:gd name="T3" fmla="*/ 136 h 424"/>
                  <a:gd name="T4" fmla="*/ 0 w 240"/>
                  <a:gd name="T5" fmla="*/ 424 h 424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24"/>
                  <a:gd name="T11" fmla="*/ 240 w 240"/>
                  <a:gd name="T12" fmla="*/ 424 h 4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24">
                    <a:moveTo>
                      <a:pt x="240" y="0"/>
                    </a:moveTo>
                    <a:lnTo>
                      <a:pt x="0" y="136"/>
                    </a:lnTo>
                    <a:lnTo>
                      <a:pt x="0" y="42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13400" name="Line 81"/>
            <p:cNvSpPr>
              <a:spLocks noChangeShapeType="1"/>
            </p:cNvSpPr>
            <p:nvPr/>
          </p:nvSpPr>
          <p:spPr bwMode="auto">
            <a:xfrm>
              <a:off x="1044" y="2226"/>
              <a:ext cx="18" cy="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1" name="Line 82"/>
            <p:cNvSpPr>
              <a:spLocks noChangeShapeType="1"/>
            </p:cNvSpPr>
            <p:nvPr/>
          </p:nvSpPr>
          <p:spPr bwMode="auto">
            <a:xfrm>
              <a:off x="1036" y="2258"/>
              <a:ext cx="28" cy="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79" name="Freeform 87"/>
          <p:cNvSpPr>
            <a:spLocks/>
          </p:cNvSpPr>
          <p:nvPr/>
        </p:nvSpPr>
        <p:spPr bwMode="auto">
          <a:xfrm>
            <a:off x="5340350" y="3404072"/>
            <a:ext cx="2708275" cy="2327275"/>
          </a:xfrm>
          <a:custGeom>
            <a:avLst/>
            <a:gdLst>
              <a:gd name="T0" fmla="*/ 2147483647 w 1696"/>
              <a:gd name="T1" fmla="*/ 2147483647 h 1456"/>
              <a:gd name="T2" fmla="*/ 2147483647 w 1696"/>
              <a:gd name="T3" fmla="*/ 2147483647 h 1456"/>
              <a:gd name="T4" fmla="*/ 0 w 1696"/>
              <a:gd name="T5" fmla="*/ 0 h 1456"/>
              <a:gd name="T6" fmla="*/ 0 60000 65536"/>
              <a:gd name="T7" fmla="*/ 0 60000 65536"/>
              <a:gd name="T8" fmla="*/ 0 60000 65536"/>
              <a:gd name="T9" fmla="*/ 0 w 1696"/>
              <a:gd name="T10" fmla="*/ 0 h 1456"/>
              <a:gd name="T11" fmla="*/ 1696 w 1696"/>
              <a:gd name="T12" fmla="*/ 1456 h 1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6" h="1456">
                <a:moveTo>
                  <a:pt x="1264" y="1456"/>
                </a:moveTo>
                <a:lnTo>
                  <a:pt x="1696" y="102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68263" y="1841972"/>
            <a:ext cx="7734300" cy="4265612"/>
            <a:chOff x="43" y="1001"/>
            <a:chExt cx="4872" cy="2687"/>
          </a:xfrm>
        </p:grpSpPr>
        <p:sp>
          <p:nvSpPr>
            <p:cNvPr id="13371" name="Rectangle 39"/>
            <p:cNvSpPr>
              <a:spLocks noChangeArrowheads="1"/>
            </p:cNvSpPr>
            <p:nvPr/>
          </p:nvSpPr>
          <p:spPr bwMode="auto">
            <a:xfrm>
              <a:off x="928" y="1001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2" name="Rectangle 40"/>
            <p:cNvSpPr>
              <a:spLocks noChangeArrowheads="1"/>
            </p:cNvSpPr>
            <p:nvPr/>
          </p:nvSpPr>
          <p:spPr bwMode="auto">
            <a:xfrm>
              <a:off x="2632" y="236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3" name="Rectangle 42"/>
            <p:cNvSpPr>
              <a:spLocks noChangeArrowheads="1"/>
            </p:cNvSpPr>
            <p:nvPr/>
          </p:nvSpPr>
          <p:spPr bwMode="auto">
            <a:xfrm>
              <a:off x="1170" y="2831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4" name="Rectangle 43"/>
            <p:cNvSpPr>
              <a:spLocks noChangeArrowheads="1"/>
            </p:cNvSpPr>
            <p:nvPr/>
          </p:nvSpPr>
          <p:spPr bwMode="auto">
            <a:xfrm>
              <a:off x="4000" y="282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5" name="Rectangle 44"/>
            <p:cNvSpPr>
              <a:spLocks noChangeArrowheads="1"/>
            </p:cNvSpPr>
            <p:nvPr/>
          </p:nvSpPr>
          <p:spPr bwMode="auto">
            <a:xfrm>
              <a:off x="544" y="283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6" name="Rectangle 48"/>
            <p:cNvSpPr>
              <a:spLocks noChangeArrowheads="1"/>
            </p:cNvSpPr>
            <p:nvPr/>
          </p:nvSpPr>
          <p:spPr bwMode="auto">
            <a:xfrm>
              <a:off x="1072" y="222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7" name="Rectangle 49"/>
            <p:cNvSpPr>
              <a:spLocks noChangeArrowheads="1"/>
            </p:cNvSpPr>
            <p:nvPr/>
          </p:nvSpPr>
          <p:spPr bwMode="auto">
            <a:xfrm>
              <a:off x="2527" y="1001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8" name="Rectangle 50"/>
            <p:cNvSpPr>
              <a:spLocks noChangeArrowheads="1"/>
            </p:cNvSpPr>
            <p:nvPr/>
          </p:nvSpPr>
          <p:spPr bwMode="auto">
            <a:xfrm>
              <a:off x="3328" y="202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79" name="Rectangle 51"/>
            <p:cNvSpPr>
              <a:spLocks noChangeArrowheads="1"/>
            </p:cNvSpPr>
            <p:nvPr/>
          </p:nvSpPr>
          <p:spPr bwMode="auto">
            <a:xfrm>
              <a:off x="3864" y="1550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80" name="Rectangle 53"/>
            <p:cNvSpPr>
              <a:spLocks noChangeArrowheads="1"/>
            </p:cNvSpPr>
            <p:nvPr/>
          </p:nvSpPr>
          <p:spPr bwMode="auto">
            <a:xfrm>
              <a:off x="4530" y="3461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81" name="AutoShape 69"/>
            <p:cNvSpPr>
              <a:spLocks noChangeArrowheads="1"/>
            </p:cNvSpPr>
            <p:nvPr/>
          </p:nvSpPr>
          <p:spPr bwMode="auto">
            <a:xfrm rot="5400000">
              <a:off x="736" y="1560"/>
              <a:ext cx="152" cy="200"/>
            </a:xfrm>
            <a:prstGeom prst="flowChartCollate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82" name="Rectangle 41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83" name="Rectangle 84"/>
            <p:cNvSpPr>
              <a:spLocks noChangeArrowheads="1"/>
            </p:cNvSpPr>
            <p:nvPr/>
          </p:nvSpPr>
          <p:spPr bwMode="auto">
            <a:xfrm>
              <a:off x="4408" y="179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84" name="Rectangle 54"/>
            <p:cNvSpPr>
              <a:spLocks noChangeArrowheads="1"/>
            </p:cNvSpPr>
            <p:nvPr/>
          </p:nvSpPr>
          <p:spPr bwMode="auto">
            <a:xfrm>
              <a:off x="4819" y="2820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6" name="Group 90"/>
            <p:cNvGrpSpPr>
              <a:grpSpLocks/>
            </p:cNvGrpSpPr>
            <p:nvPr/>
          </p:nvGrpSpPr>
          <p:grpSpPr bwMode="auto">
            <a:xfrm rot="-5400000">
              <a:off x="-24" y="3527"/>
              <a:ext cx="228" cy="93"/>
              <a:chOff x="3210" y="3183"/>
              <a:chExt cx="228" cy="93"/>
            </a:xfrm>
          </p:grpSpPr>
          <p:sp>
            <p:nvSpPr>
              <p:cNvPr id="13389" name="Rectangle 88"/>
              <p:cNvSpPr>
                <a:spLocks noChangeArrowheads="1"/>
              </p:cNvSpPr>
              <p:nvPr/>
            </p:nvSpPr>
            <p:spPr bwMode="auto">
              <a:xfrm>
                <a:off x="3210" y="3183"/>
                <a:ext cx="168" cy="93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nl-NL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90" name="AutoShape 89"/>
              <p:cNvSpPr>
                <a:spLocks noChangeArrowheads="1"/>
              </p:cNvSpPr>
              <p:nvPr/>
            </p:nvSpPr>
            <p:spPr bwMode="auto">
              <a:xfrm>
                <a:off x="3318" y="3186"/>
                <a:ext cx="120" cy="90"/>
              </a:xfrm>
              <a:prstGeom prst="flowChartMerge">
                <a:avLst/>
              </a:prstGeom>
              <a:solidFill>
                <a:schemeClr val="folHlink"/>
              </a:solidFill>
              <a:ln w="3175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7" name="Group 91"/>
            <p:cNvGrpSpPr>
              <a:grpSpLocks/>
            </p:cNvGrpSpPr>
            <p:nvPr/>
          </p:nvGrpSpPr>
          <p:grpSpPr bwMode="auto">
            <a:xfrm>
              <a:off x="560" y="2239"/>
              <a:ext cx="228" cy="93"/>
              <a:chOff x="3210" y="3183"/>
              <a:chExt cx="228" cy="93"/>
            </a:xfrm>
          </p:grpSpPr>
          <p:sp>
            <p:nvSpPr>
              <p:cNvPr id="13387" name="Rectangle 92"/>
              <p:cNvSpPr>
                <a:spLocks noChangeArrowheads="1"/>
              </p:cNvSpPr>
              <p:nvPr/>
            </p:nvSpPr>
            <p:spPr bwMode="auto">
              <a:xfrm>
                <a:off x="3210" y="3183"/>
                <a:ext cx="168" cy="93"/>
              </a:xfrm>
              <a:prstGeom prst="rect">
                <a:avLst/>
              </a:prstGeom>
              <a:solidFill>
                <a:schemeClr val="folHlink"/>
              </a:solidFill>
              <a:ln w="3175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nl-NL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8" name="AutoShape 93"/>
              <p:cNvSpPr>
                <a:spLocks noChangeArrowheads="1"/>
              </p:cNvSpPr>
              <p:nvPr/>
            </p:nvSpPr>
            <p:spPr bwMode="auto">
              <a:xfrm>
                <a:off x="3318" y="3186"/>
                <a:ext cx="120" cy="90"/>
              </a:xfrm>
              <a:prstGeom prst="flowChartMerge">
                <a:avLst/>
              </a:prstGeom>
              <a:solidFill>
                <a:schemeClr val="folHlink"/>
              </a:solidFill>
              <a:ln w="3175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grpSp>
        <p:nvGrpSpPr>
          <p:cNvPr id="8" name="Group 108"/>
          <p:cNvGrpSpPr>
            <a:grpSpLocks/>
          </p:cNvGrpSpPr>
          <p:nvPr/>
        </p:nvGrpSpPr>
        <p:grpSpPr bwMode="auto">
          <a:xfrm>
            <a:off x="-63500" y="1787997"/>
            <a:ext cx="9277351" cy="4162425"/>
            <a:chOff x="-40" y="967"/>
            <a:chExt cx="5844" cy="2622"/>
          </a:xfrm>
        </p:grpSpPr>
        <p:sp>
          <p:nvSpPr>
            <p:cNvPr id="13352" name="Text Box 56"/>
            <p:cNvSpPr txBox="1">
              <a:spLocks noChangeArrowheads="1"/>
            </p:cNvSpPr>
            <p:nvPr/>
          </p:nvSpPr>
          <p:spPr bwMode="auto">
            <a:xfrm>
              <a:off x="974" y="973"/>
              <a:ext cx="5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Rotterdam</a:t>
              </a:r>
            </a:p>
          </p:txBody>
        </p:sp>
        <p:sp>
          <p:nvSpPr>
            <p:cNvPr id="13353" name="Text Box 57"/>
            <p:cNvSpPr txBox="1">
              <a:spLocks noChangeArrowheads="1"/>
            </p:cNvSpPr>
            <p:nvPr/>
          </p:nvSpPr>
          <p:spPr bwMode="auto">
            <a:xfrm>
              <a:off x="2173" y="967"/>
              <a:ext cx="3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Utrecht</a:t>
              </a:r>
            </a:p>
          </p:txBody>
        </p:sp>
        <p:sp>
          <p:nvSpPr>
            <p:cNvPr id="13354" name="Text Box 58"/>
            <p:cNvSpPr txBox="1">
              <a:spLocks noChangeArrowheads="1"/>
            </p:cNvSpPr>
            <p:nvPr/>
          </p:nvSpPr>
          <p:spPr bwMode="auto">
            <a:xfrm>
              <a:off x="3910" y="1517"/>
              <a:ext cx="4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Arnhem </a:t>
              </a:r>
            </a:p>
          </p:txBody>
        </p:sp>
        <p:sp>
          <p:nvSpPr>
            <p:cNvPr id="13355" name="Text Box 59"/>
            <p:cNvSpPr txBox="1">
              <a:spLocks noChangeArrowheads="1"/>
            </p:cNvSpPr>
            <p:nvPr/>
          </p:nvSpPr>
          <p:spPr bwMode="auto">
            <a:xfrm>
              <a:off x="1214" y="2802"/>
              <a:ext cx="3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Breda </a:t>
              </a:r>
            </a:p>
          </p:txBody>
        </p:sp>
        <p:sp>
          <p:nvSpPr>
            <p:cNvPr id="13356" name="Text Box 60"/>
            <p:cNvSpPr txBox="1">
              <a:spLocks noChangeArrowheads="1"/>
            </p:cNvSpPr>
            <p:nvPr/>
          </p:nvSpPr>
          <p:spPr bwMode="auto">
            <a:xfrm>
              <a:off x="1974" y="2794"/>
              <a:ext cx="4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Tilburg </a:t>
              </a:r>
            </a:p>
          </p:txBody>
        </p:sp>
        <p:sp>
          <p:nvSpPr>
            <p:cNvPr id="13357" name="Text Box 61"/>
            <p:cNvSpPr txBox="1">
              <a:spLocks noChangeArrowheads="1"/>
            </p:cNvSpPr>
            <p:nvPr/>
          </p:nvSpPr>
          <p:spPr bwMode="auto">
            <a:xfrm>
              <a:off x="2670" y="2333"/>
              <a:ext cx="7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‘s Hertogenbosch</a:t>
              </a:r>
            </a:p>
          </p:txBody>
        </p:sp>
        <p:sp>
          <p:nvSpPr>
            <p:cNvPr id="13358" name="Text Box 62"/>
            <p:cNvSpPr txBox="1">
              <a:spLocks noChangeArrowheads="1"/>
            </p:cNvSpPr>
            <p:nvPr/>
          </p:nvSpPr>
          <p:spPr bwMode="auto">
            <a:xfrm>
              <a:off x="3126" y="2069"/>
              <a:ext cx="4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Nijmegen </a:t>
              </a:r>
            </a:p>
          </p:txBody>
        </p:sp>
        <p:sp>
          <p:nvSpPr>
            <p:cNvPr id="13359" name="Text Box 63"/>
            <p:cNvSpPr txBox="1">
              <a:spLocks noChangeArrowheads="1"/>
            </p:cNvSpPr>
            <p:nvPr/>
          </p:nvSpPr>
          <p:spPr bwMode="auto">
            <a:xfrm>
              <a:off x="3518" y="2786"/>
              <a:ext cx="5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Eindhoven </a:t>
              </a:r>
            </a:p>
          </p:txBody>
        </p:sp>
        <p:sp>
          <p:nvSpPr>
            <p:cNvPr id="13360" name="Text Box 64"/>
            <p:cNvSpPr txBox="1">
              <a:spLocks noChangeArrowheads="1"/>
            </p:cNvSpPr>
            <p:nvPr/>
          </p:nvSpPr>
          <p:spPr bwMode="auto">
            <a:xfrm>
              <a:off x="4861" y="2725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Venlo</a:t>
              </a:r>
              <a:r>
                <a:rPr lang="nl-NL"/>
                <a:t> </a:t>
              </a:r>
            </a:p>
          </p:txBody>
        </p:sp>
        <p:sp>
          <p:nvSpPr>
            <p:cNvPr id="13361" name="Text Box 65"/>
            <p:cNvSpPr txBox="1">
              <a:spLocks noChangeArrowheads="1"/>
            </p:cNvSpPr>
            <p:nvPr/>
          </p:nvSpPr>
          <p:spPr bwMode="auto">
            <a:xfrm>
              <a:off x="4067" y="3435"/>
              <a:ext cx="5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Roermond </a:t>
              </a:r>
            </a:p>
          </p:txBody>
        </p:sp>
        <p:sp>
          <p:nvSpPr>
            <p:cNvPr id="13362" name="Text Box 66"/>
            <p:cNvSpPr txBox="1">
              <a:spLocks noChangeArrowheads="1"/>
            </p:cNvSpPr>
            <p:nvPr/>
          </p:nvSpPr>
          <p:spPr bwMode="auto">
            <a:xfrm>
              <a:off x="1110" y="2127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Lage Zwaluwe</a:t>
              </a:r>
              <a:r>
                <a:rPr lang="nl-NL"/>
                <a:t> </a:t>
              </a:r>
            </a:p>
          </p:txBody>
        </p:sp>
        <p:sp>
          <p:nvSpPr>
            <p:cNvPr id="13363" name="Text Box 67"/>
            <p:cNvSpPr txBox="1">
              <a:spLocks noChangeArrowheads="1"/>
            </p:cNvSpPr>
            <p:nvPr/>
          </p:nvSpPr>
          <p:spPr bwMode="auto">
            <a:xfrm>
              <a:off x="32" y="2802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Roosendaal </a:t>
              </a:r>
            </a:p>
          </p:txBody>
        </p:sp>
        <p:sp>
          <p:nvSpPr>
            <p:cNvPr id="13364" name="Text Box 71"/>
            <p:cNvSpPr txBox="1">
              <a:spLocks noChangeArrowheads="1"/>
            </p:cNvSpPr>
            <p:nvPr/>
          </p:nvSpPr>
          <p:spPr bwMode="auto">
            <a:xfrm>
              <a:off x="146" y="2197"/>
              <a:ext cx="4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Moerdijk</a:t>
              </a:r>
            </a:p>
          </p:txBody>
        </p:sp>
        <p:sp>
          <p:nvSpPr>
            <p:cNvPr id="13365" name="Text Box 72"/>
            <p:cNvSpPr txBox="1">
              <a:spLocks noChangeArrowheads="1"/>
            </p:cNvSpPr>
            <p:nvPr/>
          </p:nvSpPr>
          <p:spPr bwMode="auto">
            <a:xfrm>
              <a:off x="-40" y="3317"/>
              <a:ext cx="3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Sloe </a:t>
              </a:r>
            </a:p>
          </p:txBody>
        </p:sp>
        <p:sp>
          <p:nvSpPr>
            <p:cNvPr id="13366" name="Text Box 73"/>
            <p:cNvSpPr txBox="1">
              <a:spLocks noChangeArrowheads="1"/>
            </p:cNvSpPr>
            <p:nvPr/>
          </p:nvSpPr>
          <p:spPr bwMode="auto">
            <a:xfrm>
              <a:off x="886" y="1581"/>
              <a:ext cx="4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 i="1"/>
                <a:t>Kijfhoek </a:t>
              </a:r>
            </a:p>
          </p:txBody>
        </p:sp>
        <p:sp>
          <p:nvSpPr>
            <p:cNvPr id="13367" name="Text Box 77"/>
            <p:cNvSpPr txBox="1">
              <a:spLocks noChangeArrowheads="1"/>
            </p:cNvSpPr>
            <p:nvPr/>
          </p:nvSpPr>
          <p:spPr bwMode="auto">
            <a:xfrm>
              <a:off x="230" y="3325"/>
              <a:ext cx="45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 dirty="0" err="1" smtClean="0"/>
                <a:t>Belgium</a:t>
              </a:r>
              <a:r>
                <a:rPr lang="nl-NL" sz="1000" b="1" dirty="0" smtClean="0"/>
                <a:t> </a:t>
              </a:r>
              <a:endParaRPr lang="nl-NL" sz="1000" b="1" dirty="0"/>
            </a:p>
          </p:txBody>
        </p:sp>
        <p:sp>
          <p:nvSpPr>
            <p:cNvPr id="13368" name="Text Box 78"/>
            <p:cNvSpPr txBox="1">
              <a:spLocks noChangeArrowheads="1"/>
            </p:cNvSpPr>
            <p:nvPr/>
          </p:nvSpPr>
          <p:spPr bwMode="auto">
            <a:xfrm>
              <a:off x="5262" y="2805"/>
              <a:ext cx="5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 dirty="0" smtClean="0"/>
                <a:t>Western-</a:t>
              </a:r>
              <a:endParaRPr lang="nl-NL" sz="1000" b="1" dirty="0"/>
            </a:p>
            <a:p>
              <a:r>
                <a:rPr lang="nl-NL" sz="1000" b="1" dirty="0" err="1" smtClean="0"/>
                <a:t>Ruhrgebiet</a:t>
              </a:r>
              <a:endParaRPr lang="nl-NL" sz="1000" b="1" dirty="0"/>
            </a:p>
          </p:txBody>
        </p:sp>
        <p:sp>
          <p:nvSpPr>
            <p:cNvPr id="13369" name="Text Box 85"/>
            <p:cNvSpPr txBox="1">
              <a:spLocks noChangeArrowheads="1"/>
            </p:cNvSpPr>
            <p:nvPr/>
          </p:nvSpPr>
          <p:spPr bwMode="auto">
            <a:xfrm>
              <a:off x="4454" y="1765"/>
              <a:ext cx="5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/>
                <a:t>Emmerich </a:t>
              </a:r>
            </a:p>
          </p:txBody>
        </p:sp>
        <p:sp>
          <p:nvSpPr>
            <p:cNvPr id="13370" name="Text Box 98"/>
            <p:cNvSpPr txBox="1">
              <a:spLocks noChangeArrowheads="1"/>
            </p:cNvSpPr>
            <p:nvPr/>
          </p:nvSpPr>
          <p:spPr bwMode="auto">
            <a:xfrm>
              <a:off x="5257" y="1765"/>
              <a:ext cx="5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000" b="1" dirty="0" err="1" smtClean="0"/>
                <a:t>Northern</a:t>
              </a:r>
              <a:r>
                <a:rPr lang="nl-NL" sz="1000" b="1" dirty="0" smtClean="0"/>
                <a:t>-</a:t>
              </a:r>
              <a:endParaRPr lang="nl-NL" sz="1000" b="1" dirty="0"/>
            </a:p>
            <a:p>
              <a:r>
                <a:rPr lang="nl-NL" sz="1000" b="1" dirty="0" err="1" smtClean="0"/>
                <a:t>Ruhrgebiet</a:t>
              </a:r>
              <a:endParaRPr lang="nl-NL" sz="1000" b="1" dirty="0"/>
            </a:p>
          </p:txBody>
        </p:sp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88900" y="2564284"/>
            <a:ext cx="8442325" cy="763588"/>
            <a:chOff x="56" y="1456"/>
            <a:chExt cx="5318" cy="481"/>
          </a:xfrm>
        </p:grpSpPr>
        <p:sp>
          <p:nvSpPr>
            <p:cNvPr id="13345" name="Line 15"/>
            <p:cNvSpPr>
              <a:spLocks noChangeShapeType="1"/>
            </p:cNvSpPr>
            <p:nvPr/>
          </p:nvSpPr>
          <p:spPr bwMode="auto">
            <a:xfrm>
              <a:off x="926" y="1739"/>
              <a:ext cx="128" cy="15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56" y="1456"/>
              <a:ext cx="5318" cy="481"/>
              <a:chOff x="56" y="1456"/>
              <a:chExt cx="5318" cy="481"/>
            </a:xfrm>
          </p:grpSpPr>
          <p:sp>
            <p:nvSpPr>
              <p:cNvPr id="13347" name="Text Box 55"/>
              <p:cNvSpPr txBox="1">
                <a:spLocks noChangeArrowheads="1"/>
              </p:cNvSpPr>
              <p:nvPr/>
            </p:nvSpPr>
            <p:spPr bwMode="auto">
              <a:xfrm>
                <a:off x="1494" y="1743"/>
                <a:ext cx="71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nl-NL" sz="1400" b="1" dirty="0" err="1" smtClean="0"/>
                  <a:t>Betuweline</a:t>
                </a:r>
                <a:endParaRPr lang="nl-NL" sz="1400" b="1" dirty="0"/>
              </a:p>
            </p:txBody>
          </p:sp>
          <p:grpSp>
            <p:nvGrpSpPr>
              <p:cNvPr id="11" name="Group 100"/>
              <p:cNvGrpSpPr>
                <a:grpSpLocks/>
              </p:cNvGrpSpPr>
              <p:nvPr/>
            </p:nvGrpSpPr>
            <p:grpSpPr bwMode="auto">
              <a:xfrm>
                <a:off x="56" y="1456"/>
                <a:ext cx="5318" cy="443"/>
                <a:chOff x="56" y="1456"/>
                <a:chExt cx="5318" cy="443"/>
              </a:xfrm>
            </p:grpSpPr>
            <p:sp>
              <p:nvSpPr>
                <p:cNvPr id="13349" name="Line 5"/>
                <p:cNvSpPr>
                  <a:spLocks noChangeShapeType="1"/>
                </p:cNvSpPr>
                <p:nvPr/>
              </p:nvSpPr>
              <p:spPr bwMode="auto">
                <a:xfrm>
                  <a:off x="1046" y="1899"/>
                  <a:ext cx="432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0" name="Freeform 32"/>
                <p:cNvSpPr>
                  <a:spLocks/>
                </p:cNvSpPr>
                <p:nvPr/>
              </p:nvSpPr>
              <p:spPr bwMode="auto">
                <a:xfrm>
                  <a:off x="56" y="1456"/>
                  <a:ext cx="864" cy="128"/>
                </a:xfrm>
                <a:custGeom>
                  <a:avLst/>
                  <a:gdLst>
                    <a:gd name="T0" fmla="*/ 864 w 864"/>
                    <a:gd name="T1" fmla="*/ 128 h 128"/>
                    <a:gd name="T2" fmla="*/ 696 w 864"/>
                    <a:gd name="T3" fmla="*/ 0 h 128"/>
                    <a:gd name="T4" fmla="*/ 0 w 864"/>
                    <a:gd name="T5" fmla="*/ 0 h 128"/>
                    <a:gd name="T6" fmla="*/ 0 60000 65536"/>
                    <a:gd name="T7" fmla="*/ 0 60000 65536"/>
                    <a:gd name="T8" fmla="*/ 0 60000 65536"/>
                    <a:gd name="T9" fmla="*/ 0 w 864"/>
                    <a:gd name="T10" fmla="*/ 0 h 128"/>
                    <a:gd name="T11" fmla="*/ 864 w 864"/>
                    <a:gd name="T12" fmla="*/ 128 h 1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64" h="128">
                      <a:moveTo>
                        <a:pt x="864" y="128"/>
                      </a:moveTo>
                      <a:lnTo>
                        <a:pt x="6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3351" name="Line 99"/>
                <p:cNvSpPr>
                  <a:spLocks noChangeShapeType="1"/>
                </p:cNvSpPr>
                <p:nvPr/>
              </p:nvSpPr>
              <p:spPr bwMode="auto">
                <a:xfrm>
                  <a:off x="920" y="1576"/>
                  <a:ext cx="0" cy="168"/>
                </a:xfrm>
                <a:prstGeom prst="line">
                  <a:avLst/>
                </a:prstGeom>
                <a:noFill/>
                <a:ln w="38100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9525" y="4874097"/>
            <a:ext cx="8534400" cy="307975"/>
            <a:chOff x="6" y="2911"/>
            <a:chExt cx="5376" cy="194"/>
          </a:xfrm>
        </p:grpSpPr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 flipV="1">
              <a:off x="6" y="2927"/>
              <a:ext cx="5376" cy="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112"/>
            <p:cNvSpPr txBox="1">
              <a:spLocks noChangeArrowheads="1"/>
            </p:cNvSpPr>
            <p:nvPr/>
          </p:nvSpPr>
          <p:spPr bwMode="auto">
            <a:xfrm>
              <a:off x="1846" y="2911"/>
              <a:ext cx="7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400" b="1" dirty="0" err="1" smtClean="0"/>
                <a:t>Brabantlane</a:t>
              </a:r>
              <a:endParaRPr lang="nl-NL" sz="1400" b="1" dirty="0"/>
            </a:p>
          </p:txBody>
        </p:sp>
      </p:grpSp>
      <p:sp>
        <p:nvSpPr>
          <p:cNvPr id="13328" name="Text Box 114"/>
          <p:cNvSpPr txBox="1">
            <a:spLocks noChangeArrowheads="1"/>
          </p:cNvSpPr>
          <p:nvPr/>
        </p:nvSpPr>
        <p:spPr bwMode="auto">
          <a:xfrm>
            <a:off x="1685925" y="5572597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5432425" y="5305897"/>
            <a:ext cx="3101975" cy="674687"/>
            <a:chOff x="3422" y="3183"/>
            <a:chExt cx="1954" cy="425"/>
          </a:xfrm>
        </p:grpSpPr>
        <p:sp>
          <p:nvSpPr>
            <p:cNvPr id="13341" name="Freeform 116"/>
            <p:cNvSpPr>
              <a:spLocks/>
            </p:cNvSpPr>
            <p:nvPr/>
          </p:nvSpPr>
          <p:spPr bwMode="auto">
            <a:xfrm>
              <a:off x="3432" y="3216"/>
              <a:ext cx="1944" cy="392"/>
            </a:xfrm>
            <a:custGeom>
              <a:avLst/>
              <a:gdLst>
                <a:gd name="T0" fmla="*/ 0 w 1944"/>
                <a:gd name="T1" fmla="*/ 0 h 392"/>
                <a:gd name="T2" fmla="*/ 848 w 1944"/>
                <a:gd name="T3" fmla="*/ 0 h 392"/>
                <a:gd name="T4" fmla="*/ 1024 w 1944"/>
                <a:gd name="T5" fmla="*/ 56 h 392"/>
                <a:gd name="T6" fmla="*/ 1200 w 1944"/>
                <a:gd name="T7" fmla="*/ 240 h 392"/>
                <a:gd name="T8" fmla="*/ 1312 w 1944"/>
                <a:gd name="T9" fmla="*/ 392 h 392"/>
                <a:gd name="T10" fmla="*/ 1944 w 1944"/>
                <a:gd name="T11" fmla="*/ 392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4"/>
                <a:gd name="T19" fmla="*/ 0 h 392"/>
                <a:gd name="T20" fmla="*/ 1944 w 1944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4" h="392">
                  <a:moveTo>
                    <a:pt x="0" y="0"/>
                  </a:moveTo>
                  <a:lnTo>
                    <a:pt x="848" y="0"/>
                  </a:lnTo>
                  <a:lnTo>
                    <a:pt x="1024" y="56"/>
                  </a:lnTo>
                  <a:lnTo>
                    <a:pt x="1200" y="240"/>
                  </a:lnTo>
                  <a:lnTo>
                    <a:pt x="1312" y="392"/>
                  </a:lnTo>
                  <a:lnTo>
                    <a:pt x="1944" y="392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342" name="Text Box 117"/>
            <p:cNvSpPr txBox="1">
              <a:spLocks noChangeArrowheads="1"/>
            </p:cNvSpPr>
            <p:nvPr/>
          </p:nvSpPr>
          <p:spPr bwMode="auto">
            <a:xfrm>
              <a:off x="3422" y="3183"/>
              <a:ext cx="70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400" b="1" dirty="0" err="1" smtClean="0"/>
                <a:t>Iron</a:t>
              </a:r>
              <a:r>
                <a:rPr lang="nl-NL" sz="1400" b="1" dirty="0" smtClean="0"/>
                <a:t> </a:t>
              </a:r>
              <a:r>
                <a:rPr lang="nl-NL" sz="1400" b="1" dirty="0" err="1" smtClean="0"/>
                <a:t>Rhine</a:t>
              </a:r>
              <a:r>
                <a:rPr lang="nl-NL" sz="1400" dirty="0" smtClean="0"/>
                <a:t> </a:t>
              </a:r>
              <a:endParaRPr lang="nl-NL" sz="1400" dirty="0"/>
            </a:p>
          </p:txBody>
        </p:sp>
      </p:grpSp>
      <p:grpSp>
        <p:nvGrpSpPr>
          <p:cNvPr id="14" name="Group 129"/>
          <p:cNvGrpSpPr>
            <a:grpSpLocks/>
          </p:cNvGrpSpPr>
          <p:nvPr/>
        </p:nvGrpSpPr>
        <p:grpSpPr bwMode="auto">
          <a:xfrm>
            <a:off x="-692150" y="2583334"/>
            <a:ext cx="9290050" cy="3556000"/>
            <a:chOff x="-436" y="1468"/>
            <a:chExt cx="5852" cy="2240"/>
          </a:xfrm>
        </p:grpSpPr>
        <p:sp>
          <p:nvSpPr>
            <p:cNvPr id="13332" name="Oval 120"/>
            <p:cNvSpPr>
              <a:spLocks noChangeArrowheads="1"/>
            </p:cNvSpPr>
            <p:nvPr/>
          </p:nvSpPr>
          <p:spPr bwMode="auto">
            <a:xfrm>
              <a:off x="0" y="2004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3" name="Oval 121"/>
            <p:cNvSpPr>
              <a:spLocks noChangeArrowheads="1"/>
            </p:cNvSpPr>
            <p:nvPr/>
          </p:nvSpPr>
          <p:spPr bwMode="auto">
            <a:xfrm>
              <a:off x="3544" y="2612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4" name="Oval 122"/>
            <p:cNvSpPr>
              <a:spLocks noChangeArrowheads="1"/>
            </p:cNvSpPr>
            <p:nvPr/>
          </p:nvSpPr>
          <p:spPr bwMode="auto">
            <a:xfrm>
              <a:off x="2080" y="2476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5" name="Oval 123"/>
            <p:cNvSpPr>
              <a:spLocks noChangeArrowheads="1"/>
            </p:cNvSpPr>
            <p:nvPr/>
          </p:nvSpPr>
          <p:spPr bwMode="auto">
            <a:xfrm>
              <a:off x="-436" y="3172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6" name="Oval 124"/>
            <p:cNvSpPr>
              <a:spLocks noChangeArrowheads="1"/>
            </p:cNvSpPr>
            <p:nvPr/>
          </p:nvSpPr>
          <p:spPr bwMode="auto">
            <a:xfrm>
              <a:off x="536" y="1468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7" name="Oval 125"/>
            <p:cNvSpPr>
              <a:spLocks noChangeArrowheads="1"/>
            </p:cNvSpPr>
            <p:nvPr/>
          </p:nvSpPr>
          <p:spPr bwMode="auto">
            <a:xfrm>
              <a:off x="4032" y="3244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8" name="Oval 126"/>
            <p:cNvSpPr>
              <a:spLocks noChangeArrowheads="1"/>
            </p:cNvSpPr>
            <p:nvPr/>
          </p:nvSpPr>
          <p:spPr bwMode="auto">
            <a:xfrm>
              <a:off x="4544" y="2708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39" name="Oval 127"/>
            <p:cNvSpPr>
              <a:spLocks noChangeArrowheads="1"/>
            </p:cNvSpPr>
            <p:nvPr/>
          </p:nvSpPr>
          <p:spPr bwMode="auto">
            <a:xfrm>
              <a:off x="2144" y="2124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40" name="Oval 128"/>
            <p:cNvSpPr>
              <a:spLocks noChangeArrowheads="1"/>
            </p:cNvSpPr>
            <p:nvPr/>
          </p:nvSpPr>
          <p:spPr bwMode="auto">
            <a:xfrm>
              <a:off x="1096" y="2069"/>
              <a:ext cx="872" cy="464"/>
            </a:xfrm>
            <a:prstGeom prst="ellipse">
              <a:avLst/>
            </a:prstGeom>
            <a:gradFill rotWithShape="1">
              <a:gsLst>
                <a:gs pos="0">
                  <a:srgbClr val="CCFF33">
                    <a:alpha val="31000"/>
                  </a:srgbClr>
                </a:gs>
                <a:gs pos="100000">
                  <a:srgbClr val="A1C928">
                    <a:alpha val="53998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08520" y="360710"/>
            <a:ext cx="8382000" cy="908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Railway axis for freight transport </a:t>
            </a:r>
            <a:br>
              <a:rPr lang="en-US" sz="3200" dirty="0" smtClean="0"/>
            </a:br>
            <a:r>
              <a:rPr lang="en-US" sz="3200" dirty="0" smtClean="0"/>
              <a:t>between NL and 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7" grpId="0" animBg="1"/>
      <p:bldP spid="33889" grpId="0" animBg="1"/>
      <p:bldP spid="33888" grpId="0" animBg="1"/>
      <p:bldP spid="33809" grpId="0" animBg="1"/>
      <p:bldP spid="33838" grpId="0" animBg="1"/>
      <p:bldP spid="33872" grpId="0" animBg="1"/>
      <p:bldP spid="338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5780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Conclusions,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2061890"/>
            <a:ext cx="7200800" cy="2735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1800" i="1" dirty="0" smtClean="0"/>
              <a:t>Combined transport by rail and road is growing fast (containers); </a:t>
            </a:r>
          </a:p>
          <a:p>
            <a:pPr>
              <a:lnSpc>
                <a:spcPct val="80000"/>
              </a:lnSpc>
            </a:pPr>
            <a:endParaRPr lang="en-US" sz="1800" i="1" dirty="0" smtClean="0"/>
          </a:p>
          <a:p>
            <a:pPr>
              <a:lnSpc>
                <a:spcPct val="80000"/>
              </a:lnSpc>
            </a:pPr>
            <a:r>
              <a:rPr lang="en-US" sz="1800" i="1" dirty="0" smtClean="0"/>
              <a:t>Rail transport is an old fashion industry but due to the </a:t>
            </a:r>
            <a:r>
              <a:rPr lang="en-US" sz="1800" i="1" dirty="0" err="1" smtClean="0"/>
              <a:t>liberalisation</a:t>
            </a:r>
            <a:r>
              <a:rPr lang="en-US" sz="1800" i="1" dirty="0" smtClean="0"/>
              <a:t> (and so new private companies) developing fast. </a:t>
            </a:r>
          </a:p>
          <a:p>
            <a:pPr>
              <a:lnSpc>
                <a:spcPct val="80000"/>
              </a:lnSpc>
            </a:pPr>
            <a:endParaRPr lang="en-US" sz="1800" i="1" dirty="0" smtClean="0"/>
          </a:p>
          <a:p>
            <a:pPr>
              <a:lnSpc>
                <a:spcPct val="80000"/>
              </a:lnSpc>
            </a:pPr>
            <a:r>
              <a:rPr lang="en-US" sz="1800" i="1" dirty="0" smtClean="0"/>
              <a:t>Rail transport has its own market. Railway companies understand more and more that it is very difficult to compete with barge and road transport. </a:t>
            </a:r>
          </a:p>
          <a:p>
            <a:pPr>
              <a:lnSpc>
                <a:spcPct val="80000"/>
              </a:lnSpc>
            </a:pPr>
            <a:endParaRPr lang="en-US" sz="1800" i="1" dirty="0" smtClean="0"/>
          </a:p>
          <a:p>
            <a:pPr>
              <a:lnSpc>
                <a:spcPct val="80000"/>
              </a:lnSpc>
            </a:pPr>
            <a:endParaRPr lang="en-US" sz="1800" i="1" dirty="0" smtClean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34038"/>
            <a:ext cx="91440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48680"/>
            <a:ext cx="8229600" cy="704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Subject inland waterways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38400"/>
            <a:ext cx="7696200" cy="2590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figures inland waterways				</a:t>
            </a:r>
          </a:p>
          <a:p>
            <a:r>
              <a:rPr lang="en-US" sz="2400" dirty="0" smtClean="0"/>
              <a:t>characteristics 				</a:t>
            </a:r>
          </a:p>
          <a:p>
            <a:r>
              <a:rPr lang="en-US" sz="2400" dirty="0" smtClean="0"/>
              <a:t>market organization 		</a:t>
            </a:r>
          </a:p>
          <a:p>
            <a:r>
              <a:rPr lang="en-US" sz="2400" dirty="0" smtClean="0"/>
              <a:t>market structure: characteristics of the branch</a:t>
            </a:r>
          </a:p>
          <a:p>
            <a:r>
              <a:rPr lang="en-US" sz="2400" dirty="0" smtClean="0"/>
              <a:t>tendency towards overcapacity and low profit margins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-315416"/>
            <a:ext cx="10153128" cy="856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6876256" y="479715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Eurostat</a:t>
            </a:r>
            <a:r>
              <a:rPr lang="en-US" sz="1400" dirty="0" smtClean="0"/>
              <a:t> </a:t>
            </a:r>
            <a:r>
              <a:rPr lang="en-US" sz="1400" dirty="0" err="1" smtClean="0"/>
              <a:t>dec</a:t>
            </a:r>
            <a:r>
              <a:rPr lang="en-US" sz="1400" dirty="0" smtClean="0"/>
              <a:t> 2010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http://www.inlandnavigation.eu/uploads/Maps/map_waterways_euro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0"/>
            <a:ext cx="10153128" cy="7389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8540" y="1556792"/>
            <a:ext cx="479397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95536" y="260648"/>
            <a:ext cx="7106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Freight transport by inland waterways </a:t>
            </a:r>
          </a:p>
          <a:p>
            <a:pPr algn="ctr"/>
            <a:r>
              <a:rPr lang="en-US" sz="3200" dirty="0" smtClean="0"/>
              <a:t>in 2009 in </a:t>
            </a:r>
            <a:r>
              <a:rPr lang="en-US" sz="3200" dirty="0" err="1" smtClean="0"/>
              <a:t>mio</a:t>
            </a:r>
            <a:r>
              <a:rPr lang="en-US" sz="3200" dirty="0" smtClean="0"/>
              <a:t> tons </a:t>
            </a:r>
            <a:endParaRPr lang="en-US" sz="3200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33286" y="1628800"/>
          <a:ext cx="4466708" cy="4064004"/>
        </p:xfrm>
        <a:graphic>
          <a:graphicData uri="http://schemas.openxmlformats.org/drawingml/2006/table">
            <a:tbl>
              <a:tblPr/>
              <a:tblGrid>
                <a:gridCol w="1185044"/>
                <a:gridCol w="546944"/>
                <a:gridCol w="546944"/>
                <a:gridCol w="546944"/>
                <a:gridCol w="546944"/>
                <a:gridCol w="546944"/>
                <a:gridCol w="546944"/>
              </a:tblGrid>
              <a:tr h="277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EU-27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Austria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Belgium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Bulgaria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Croatia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Czech Rep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France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Germany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236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Hungary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Luxembourg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Netherlands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319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Poland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9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Romania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Slovakia 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84" marR="8684" marT="86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84" marR="8684" marT="86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-61000" y="5759678"/>
            <a:ext cx="4530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Eurostat</a:t>
            </a:r>
            <a:r>
              <a:rPr lang="en-US" sz="1100" i="1" dirty="0" smtClean="0"/>
              <a:t> 2012 – missing countries have no inland waterway transport </a:t>
            </a:r>
            <a:endParaRPr lang="en-US" sz="1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7772400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Characteristics inland waterway transportation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976" y="1772816"/>
            <a:ext cx="77724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Inland waterway transport; a mode of transport for the middle </a:t>
            </a:r>
          </a:p>
          <a:p>
            <a:pPr>
              <a:buNone/>
            </a:pPr>
            <a:r>
              <a:rPr lang="en-US" sz="2000" dirty="0" smtClean="0"/>
              <a:t>	to long distance and large parcels. </a:t>
            </a:r>
          </a:p>
          <a:p>
            <a:r>
              <a:rPr lang="en-US" sz="2000" dirty="0" smtClean="0"/>
              <a:t>Main products:</a:t>
            </a:r>
          </a:p>
          <a:p>
            <a:pPr lvl="1"/>
            <a:r>
              <a:rPr lang="en-US" sz="1600" dirty="0" smtClean="0"/>
              <a:t>bulk cargo: coals; ore; grain; sand; gravel; cattle-fodder; </a:t>
            </a:r>
          </a:p>
          <a:p>
            <a:pPr lvl="1"/>
            <a:r>
              <a:rPr lang="en-US" sz="1600" dirty="0" smtClean="0"/>
              <a:t>Containers </a:t>
            </a:r>
          </a:p>
          <a:p>
            <a:r>
              <a:rPr lang="en-US" sz="2000" dirty="0" smtClean="0"/>
              <a:t>long lifecycle of the vessels (technically); </a:t>
            </a:r>
          </a:p>
          <a:p>
            <a:r>
              <a:rPr lang="en-US" sz="2000" dirty="0" smtClean="0"/>
              <a:t>water conditions affect the capacity of the ships and influence the conduct of business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609" y="316632"/>
            <a:ext cx="8424863" cy="160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SWOT</a:t>
            </a:r>
            <a:br>
              <a:rPr lang="en-US" sz="3200" dirty="0" smtClean="0"/>
            </a:br>
            <a:r>
              <a:rPr lang="en-US" sz="3200" dirty="0" smtClean="0"/>
              <a:t>Inland waterways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728192"/>
            <a:ext cx="8424936" cy="53012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/>
              <a:t>Strengths:				Weakness: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High safety level 			- Accessibility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economies of scale 			- market range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Low price per ton 			- Slow (on the long distance)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Low variable costs 			- High handling costs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Low external costs 			- not many destinations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environmental friendly	</a:t>
            </a:r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b="1" dirty="0" smtClean="0"/>
              <a:t>Opportunities: 				Threats: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Higher accessibility of small waterways 	- competition with other modes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High quality of the chain management 	  of transport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New markets like: automotive, garbage      -Convention of Mannheim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/>
              <a:t> 	consuming goods. 			- higher frequency means 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Shunting in a port is easy		  smaller parcels. 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0" y="3789040"/>
            <a:ext cx="76683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4644008" y="1484784"/>
            <a:ext cx="0" cy="53732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80528" y="485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Topics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Rail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Inland navigation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</p:txBody>
      </p:sp>
      <p:pic>
        <p:nvPicPr>
          <p:cNvPr id="36866" name="Picture 2" descr="http://www.the-automover.com/auto-movers/uploaded_images/Deutsche-Bahn-Rail-Transport-7630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628800"/>
            <a:ext cx="3829050" cy="2686051"/>
          </a:xfrm>
          <a:prstGeom prst="rect">
            <a:avLst/>
          </a:prstGeom>
          <a:noFill/>
        </p:spPr>
      </p:pic>
      <p:pic>
        <p:nvPicPr>
          <p:cNvPr id="36868" name="Picture 4" descr="http://www.marinelog.com/IMAGESMMV/osp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65104"/>
            <a:ext cx="3816424" cy="249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752"/>
            <a:ext cx="7772400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Market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5496" y="1700808"/>
            <a:ext cx="4267200" cy="36576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 i="1" dirty="0" smtClean="0"/>
              <a:t>  Market 1: </a:t>
            </a:r>
            <a:r>
              <a:rPr lang="en-US" sz="2000" i="1" dirty="0" err="1" smtClean="0"/>
              <a:t>oligopsony</a:t>
            </a:r>
            <a:r>
              <a:rPr lang="en-US" sz="2000" i="1" dirty="0" smtClean="0"/>
              <a:t> </a:t>
            </a:r>
          </a:p>
          <a:p>
            <a:pPr algn="ctr">
              <a:buFontTx/>
              <a:buNone/>
            </a:pPr>
            <a:r>
              <a:rPr lang="en-US" sz="2000" i="1" dirty="0" smtClean="0"/>
              <a:t>(limit of consumers)</a:t>
            </a:r>
          </a:p>
          <a:p>
            <a:pPr>
              <a:buFontTx/>
              <a:buNone/>
            </a:pPr>
            <a:endParaRPr lang="en-US" sz="2000" i="1" dirty="0" smtClean="0"/>
          </a:p>
          <a:p>
            <a:r>
              <a:rPr lang="en-US" sz="2000" dirty="0" smtClean="0"/>
              <a:t>small shipping companies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(papa &amp; mama companies)</a:t>
            </a:r>
          </a:p>
          <a:p>
            <a:r>
              <a:rPr lang="en-US" sz="2000" dirty="0" smtClean="0"/>
              <a:t>small ships</a:t>
            </a:r>
          </a:p>
          <a:p>
            <a:r>
              <a:rPr lang="en-US" sz="2000" dirty="0" smtClean="0"/>
              <a:t>via freight brokers (forwarders) and larger  shipping companies</a:t>
            </a:r>
          </a:p>
          <a:p>
            <a:r>
              <a:rPr lang="en-US" sz="2000" dirty="0" smtClean="0"/>
              <a:t>Market: everything you can get! 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211960" y="1715616"/>
            <a:ext cx="3771900" cy="36576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 i="1" dirty="0" smtClean="0"/>
              <a:t>market 2: oligopoly</a:t>
            </a:r>
          </a:p>
          <a:p>
            <a:pPr algn="ctr">
              <a:buFontTx/>
              <a:buNone/>
            </a:pPr>
            <a:r>
              <a:rPr lang="en-US" sz="2000" i="1" dirty="0" smtClean="0"/>
              <a:t>(limit of suppliers)</a:t>
            </a:r>
          </a:p>
          <a:p>
            <a:pPr>
              <a:buFontTx/>
              <a:buNone/>
            </a:pPr>
            <a:endParaRPr lang="en-US" sz="2000" i="1" dirty="0" smtClean="0"/>
          </a:p>
          <a:p>
            <a:r>
              <a:rPr lang="en-US" sz="2000" dirty="0" smtClean="0"/>
              <a:t>Large shipping companies</a:t>
            </a:r>
          </a:p>
          <a:p>
            <a:r>
              <a:rPr lang="en-US" sz="2000" dirty="0" smtClean="0"/>
              <a:t>modern push barges &amp; container vessels</a:t>
            </a:r>
          </a:p>
          <a:p>
            <a:r>
              <a:rPr lang="en-US" sz="2000" dirty="0" smtClean="0"/>
              <a:t>own office; direct contact with shippers (on contract basis)</a:t>
            </a:r>
            <a:endParaRPr lang="en-US" sz="2400" dirty="0" smtClean="0"/>
          </a:p>
          <a:p>
            <a:r>
              <a:rPr lang="en-US" sz="2000" dirty="0" smtClean="0"/>
              <a:t>Market: ore, coal, steel, </a:t>
            </a:r>
          </a:p>
          <a:p>
            <a:pPr>
              <a:buNone/>
            </a:pPr>
            <a:r>
              <a:rPr lang="en-US" sz="2000" dirty="0" smtClean="0"/>
              <a:t>                  containers etc. 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72008" y="1628800"/>
            <a:ext cx="4067944" cy="4032448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geronde rechthoek 5"/>
          <p:cNvSpPr/>
          <p:nvPr/>
        </p:nvSpPr>
        <p:spPr>
          <a:xfrm>
            <a:off x="4211960" y="1628800"/>
            <a:ext cx="3384376" cy="4032448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hoek 37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24544" y="260648"/>
            <a:ext cx="8458200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Tendencies towards overcapacity &amp; </a:t>
            </a:r>
            <a:br>
              <a:rPr lang="en-US" sz="3200" dirty="0" smtClean="0"/>
            </a:br>
            <a:r>
              <a:rPr lang="en-US" sz="3200" dirty="0" smtClean="0"/>
              <a:t>low profit margins</a:t>
            </a:r>
          </a:p>
        </p:txBody>
      </p:sp>
      <p:grpSp>
        <p:nvGrpSpPr>
          <p:cNvPr id="37" name="Groep 36"/>
          <p:cNvGrpSpPr/>
          <p:nvPr/>
        </p:nvGrpSpPr>
        <p:grpSpPr>
          <a:xfrm>
            <a:off x="27923" y="1607294"/>
            <a:ext cx="7928453" cy="4774034"/>
            <a:chOff x="154901" y="1268413"/>
            <a:chExt cx="8525549" cy="5278437"/>
          </a:xfrm>
        </p:grpSpPr>
        <p:sp>
          <p:nvSpPr>
            <p:cNvPr id="743427" name="Oval 3"/>
            <p:cNvSpPr>
              <a:spLocks noChangeArrowheads="1"/>
            </p:cNvSpPr>
            <p:nvPr/>
          </p:nvSpPr>
          <p:spPr bwMode="auto">
            <a:xfrm>
              <a:off x="158750" y="1377950"/>
              <a:ext cx="1892300" cy="128270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28" name="Oval 4"/>
            <p:cNvSpPr>
              <a:spLocks noChangeArrowheads="1"/>
            </p:cNvSpPr>
            <p:nvPr/>
          </p:nvSpPr>
          <p:spPr bwMode="auto">
            <a:xfrm>
              <a:off x="2339975" y="1268413"/>
              <a:ext cx="3097213" cy="147478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29" name="Oval 5"/>
            <p:cNvSpPr>
              <a:spLocks noChangeArrowheads="1"/>
            </p:cNvSpPr>
            <p:nvPr/>
          </p:nvSpPr>
          <p:spPr bwMode="auto">
            <a:xfrm>
              <a:off x="5867400" y="1341438"/>
              <a:ext cx="1892300" cy="135890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154901" y="1676400"/>
              <a:ext cx="1865072" cy="7117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continuing </a:t>
              </a:r>
            </a:p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of the business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2819400" y="1371600"/>
              <a:ext cx="2022475" cy="1187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Arial" pitchFamily="34" charset="0"/>
                </a:rPr>
                <a:t>water conditions/</a:t>
              </a:r>
            </a:p>
            <a:p>
              <a:pPr eaLnBrk="0" hangingPunct="0"/>
              <a:r>
                <a:rPr lang="en-US" sz="1800">
                  <a:latin typeface="Arial" pitchFamily="34" charset="0"/>
                </a:rPr>
                <a:t>economic climate/</a:t>
              </a:r>
            </a:p>
            <a:p>
              <a:pPr eaLnBrk="0" hangingPunct="0"/>
              <a:r>
                <a:rPr lang="en-US" sz="1800">
                  <a:latin typeface="Arial" pitchFamily="34" charset="0"/>
                </a:rPr>
                <a:t>non-transparency </a:t>
              </a:r>
            </a:p>
            <a:p>
              <a:pPr eaLnBrk="0" hangingPunct="0"/>
              <a:r>
                <a:rPr lang="en-US" sz="1800">
                  <a:latin typeface="Arial" pitchFamily="34" charset="0"/>
                </a:rPr>
                <a:t>of the market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5841779" y="1524000"/>
              <a:ext cx="1934022" cy="10180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smtClean="0">
                  <a:latin typeface="Arial" pitchFamily="34" charset="0"/>
                </a:rPr>
                <a:t>Finance capital </a:t>
              </a:r>
              <a:endParaRPr lang="en-US" sz="1800" dirty="0">
                <a:latin typeface="Arial" pitchFamily="34" charset="0"/>
              </a:endParaRPr>
            </a:p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policy </a:t>
              </a:r>
            </a:p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of the banks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2825750" y="2978150"/>
              <a:ext cx="2425700" cy="8255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2819400" y="3048000"/>
              <a:ext cx="2265046" cy="7117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Arial" pitchFamily="34" charset="0"/>
                </a:rPr>
                <a:t>Tendency towards </a:t>
              </a:r>
            </a:p>
            <a:p>
              <a:pPr algn="ctr" eaLnBrk="0" hangingPunct="0"/>
              <a:r>
                <a:rPr lang="en-US" sz="1800" dirty="0" smtClean="0">
                  <a:latin typeface="Arial" pitchFamily="34" charset="0"/>
                </a:rPr>
                <a:t>overcapacity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6026150" y="5645150"/>
              <a:ext cx="2425700" cy="825500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6081713" y="5853113"/>
              <a:ext cx="1971675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Arial" pitchFamily="34" charset="0"/>
                </a:rPr>
                <a:t>low profit margins</a:t>
              </a:r>
            </a:p>
          </p:txBody>
        </p:sp>
        <p:sp>
          <p:nvSpPr>
            <p:cNvPr id="743437" name="AutoShape 13"/>
            <p:cNvSpPr>
              <a:spLocks noChangeArrowheads="1"/>
            </p:cNvSpPr>
            <p:nvPr/>
          </p:nvSpPr>
          <p:spPr bwMode="auto">
            <a:xfrm>
              <a:off x="3886200" y="4114800"/>
              <a:ext cx="1752600" cy="825500"/>
            </a:xfrm>
            <a:prstGeom prst="roundRect">
              <a:avLst>
                <a:gd name="adj" fmla="val 12495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38" name="AutoShape 14"/>
            <p:cNvSpPr>
              <a:spLocks noChangeArrowheads="1"/>
            </p:cNvSpPr>
            <p:nvPr/>
          </p:nvSpPr>
          <p:spPr bwMode="auto">
            <a:xfrm>
              <a:off x="311150" y="4121150"/>
              <a:ext cx="2578100" cy="1108075"/>
            </a:xfrm>
            <a:prstGeom prst="roundRect">
              <a:avLst>
                <a:gd name="adj" fmla="val 12495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1149350" y="5492750"/>
              <a:ext cx="1739900" cy="1054100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40" name="Rectangle 16"/>
            <p:cNvSpPr>
              <a:spLocks noChangeArrowheads="1"/>
            </p:cNvSpPr>
            <p:nvPr/>
          </p:nvSpPr>
          <p:spPr bwMode="auto">
            <a:xfrm>
              <a:off x="304800" y="4191000"/>
              <a:ext cx="2565400" cy="912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Arial" pitchFamily="34" charset="0"/>
                </a:rPr>
                <a:t>dominant position of shippers and freight brokers (forwarders)</a:t>
              </a:r>
            </a:p>
          </p:txBody>
        </p:sp>
        <p:sp>
          <p:nvSpPr>
            <p:cNvPr id="743441" name="Rectangle 17"/>
            <p:cNvSpPr>
              <a:spLocks noChangeArrowheads="1"/>
            </p:cNvSpPr>
            <p:nvPr/>
          </p:nvSpPr>
          <p:spPr bwMode="auto">
            <a:xfrm>
              <a:off x="1142112" y="5670549"/>
              <a:ext cx="1589277" cy="7117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negative</a:t>
              </a:r>
            </a:p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supply curve</a:t>
              </a:r>
            </a:p>
          </p:txBody>
        </p:sp>
        <p:sp>
          <p:nvSpPr>
            <p:cNvPr id="743442" name="Rectangle 18"/>
            <p:cNvSpPr>
              <a:spLocks noChangeArrowheads="1"/>
            </p:cNvSpPr>
            <p:nvPr/>
          </p:nvSpPr>
          <p:spPr bwMode="auto">
            <a:xfrm>
              <a:off x="4034593" y="4158369"/>
              <a:ext cx="1327270" cy="7117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high fixed </a:t>
              </a:r>
              <a:endParaRPr lang="en-US" sz="1800" dirty="0" smtClean="0">
                <a:latin typeface="Arial" pitchFamily="34" charset="0"/>
              </a:endParaRPr>
            </a:p>
            <a:p>
              <a:pPr algn="ctr" eaLnBrk="0" hangingPunct="0"/>
              <a:r>
                <a:rPr lang="en-US" sz="1800" dirty="0" smtClean="0">
                  <a:latin typeface="Arial" pitchFamily="34" charset="0"/>
                </a:rPr>
                <a:t>costs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43443" name="Oval 19"/>
            <p:cNvSpPr>
              <a:spLocks noChangeArrowheads="1"/>
            </p:cNvSpPr>
            <p:nvPr/>
          </p:nvSpPr>
          <p:spPr bwMode="auto">
            <a:xfrm>
              <a:off x="3663950" y="5187950"/>
              <a:ext cx="1816100" cy="1358900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4191000" y="5715000"/>
              <a:ext cx="7397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Arial" pitchFamily="34" charset="0"/>
                </a:rPr>
                <a:t>tariffs</a:t>
              </a:r>
            </a:p>
          </p:txBody>
        </p:sp>
        <p:sp>
          <p:nvSpPr>
            <p:cNvPr id="743445" name="AutoShape 21"/>
            <p:cNvSpPr>
              <a:spLocks noChangeArrowheads="1"/>
            </p:cNvSpPr>
            <p:nvPr/>
          </p:nvSpPr>
          <p:spPr bwMode="auto">
            <a:xfrm>
              <a:off x="6178550" y="3276600"/>
              <a:ext cx="2501900" cy="1365250"/>
            </a:xfrm>
            <a:prstGeom prst="homePlate">
              <a:avLst>
                <a:gd name="adj" fmla="val 6108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6248400" y="3352800"/>
              <a:ext cx="2044339" cy="132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dirty="0">
                  <a:latin typeface="Arial" pitchFamily="34" charset="0"/>
                </a:rPr>
                <a:t>European policy:</a:t>
              </a:r>
            </a:p>
            <a:p>
              <a:pPr eaLnBrk="0" hangingPunct="0"/>
              <a:r>
                <a:rPr lang="en-US" sz="1800" dirty="0">
                  <a:latin typeface="Arial" pitchFamily="34" charset="0"/>
                </a:rPr>
                <a:t>“old for new” </a:t>
              </a:r>
            </a:p>
            <a:p>
              <a:pPr eaLnBrk="0" hangingPunct="0"/>
              <a:r>
                <a:rPr lang="en-US" sz="1800" dirty="0" smtClean="0">
                  <a:latin typeface="Arial" pitchFamily="34" charset="0"/>
                </a:rPr>
                <a:t>(price policy)</a:t>
              </a:r>
              <a:endParaRPr lang="en-US" sz="1800" dirty="0">
                <a:latin typeface="Arial" pitchFamily="34" charset="0"/>
              </a:endParaRPr>
            </a:p>
            <a:p>
              <a:pPr eaLnBrk="0" hangingPunct="0"/>
              <a:r>
                <a:rPr lang="en-US" sz="1800" dirty="0">
                  <a:latin typeface="Arial" pitchFamily="34" charset="0"/>
                </a:rPr>
                <a:t>/ </a:t>
              </a:r>
              <a:r>
                <a:rPr lang="en-US" sz="1800" dirty="0" err="1">
                  <a:latin typeface="Arial" pitchFamily="34" charset="0"/>
                </a:rPr>
                <a:t>liberalisation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43447" name="Arc 23"/>
            <p:cNvSpPr>
              <a:spLocks/>
            </p:cNvSpPr>
            <p:nvPr/>
          </p:nvSpPr>
          <p:spPr bwMode="auto">
            <a:xfrm>
              <a:off x="1074738" y="2667000"/>
              <a:ext cx="1746250" cy="755650"/>
            </a:xfrm>
            <a:custGeom>
              <a:avLst/>
              <a:gdLst>
                <a:gd name="T0" fmla="*/ 1746250 w 21600"/>
                <a:gd name="T1" fmla="*/ 755650 h 21600"/>
                <a:gd name="T2" fmla="*/ 0 w 21600"/>
                <a:gd name="T3" fmla="*/ 0 h 21600"/>
                <a:gd name="T4" fmla="*/ 174625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8" name="Line 24"/>
            <p:cNvSpPr>
              <a:spLocks noChangeShapeType="1"/>
            </p:cNvSpPr>
            <p:nvPr/>
          </p:nvSpPr>
          <p:spPr bwMode="auto">
            <a:xfrm>
              <a:off x="3359150" y="2673350"/>
              <a:ext cx="2921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9" name="Line 25"/>
            <p:cNvSpPr>
              <a:spLocks noChangeShapeType="1"/>
            </p:cNvSpPr>
            <p:nvPr/>
          </p:nvSpPr>
          <p:spPr bwMode="auto">
            <a:xfrm flipH="1">
              <a:off x="4870450" y="2420938"/>
              <a:ext cx="1214438" cy="544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0" name="Arc 26"/>
            <p:cNvSpPr>
              <a:spLocks/>
            </p:cNvSpPr>
            <p:nvPr/>
          </p:nvSpPr>
          <p:spPr bwMode="auto">
            <a:xfrm>
              <a:off x="5257800" y="2667000"/>
              <a:ext cx="1974850" cy="679450"/>
            </a:xfrm>
            <a:custGeom>
              <a:avLst/>
              <a:gdLst>
                <a:gd name="T0" fmla="*/ 1974850 w 21600"/>
                <a:gd name="T1" fmla="*/ 0 h 21600"/>
                <a:gd name="T2" fmla="*/ 0 w 21600"/>
                <a:gd name="T3" fmla="*/ 67945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1" name="Line 27"/>
            <p:cNvSpPr>
              <a:spLocks noChangeShapeType="1"/>
            </p:cNvSpPr>
            <p:nvPr/>
          </p:nvSpPr>
          <p:spPr bwMode="auto">
            <a:xfrm>
              <a:off x="4273550" y="3816350"/>
              <a:ext cx="21590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2" name="Arc 28"/>
            <p:cNvSpPr>
              <a:spLocks/>
            </p:cNvSpPr>
            <p:nvPr/>
          </p:nvSpPr>
          <p:spPr bwMode="auto">
            <a:xfrm>
              <a:off x="1531938" y="3665538"/>
              <a:ext cx="1289050" cy="450850"/>
            </a:xfrm>
            <a:custGeom>
              <a:avLst/>
              <a:gdLst>
                <a:gd name="T0" fmla="*/ 0 w 21600"/>
                <a:gd name="T1" fmla="*/ 450850 h 21600"/>
                <a:gd name="T2" fmla="*/ 1287439 w 21600"/>
                <a:gd name="T3" fmla="*/ 0 h 21600"/>
                <a:gd name="T4" fmla="*/ 1289050 w 21600"/>
                <a:gd name="T5" fmla="*/ 4508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1"/>
                    <a:pt x="9654" y="14"/>
                    <a:pt x="2157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1"/>
                    <a:pt x="9654" y="14"/>
                    <a:pt x="21573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>
              <a:off x="1403350" y="5229225"/>
              <a:ext cx="3683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4" name="Line 30"/>
            <p:cNvSpPr>
              <a:spLocks noChangeShapeType="1"/>
            </p:cNvSpPr>
            <p:nvPr/>
          </p:nvSpPr>
          <p:spPr bwMode="auto">
            <a:xfrm>
              <a:off x="2901950" y="6019800"/>
              <a:ext cx="749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5" name="Line 31"/>
            <p:cNvSpPr>
              <a:spLocks noChangeShapeType="1"/>
            </p:cNvSpPr>
            <p:nvPr/>
          </p:nvSpPr>
          <p:spPr bwMode="auto">
            <a:xfrm>
              <a:off x="5416550" y="6096000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6" name="Arc 32"/>
            <p:cNvSpPr>
              <a:spLocks/>
            </p:cNvSpPr>
            <p:nvPr/>
          </p:nvSpPr>
          <p:spPr bwMode="auto">
            <a:xfrm>
              <a:off x="5638800" y="4648200"/>
              <a:ext cx="908050" cy="984250"/>
            </a:xfrm>
            <a:custGeom>
              <a:avLst/>
              <a:gdLst>
                <a:gd name="T0" fmla="*/ 0 w 21600"/>
                <a:gd name="T1" fmla="*/ 0 h 21600"/>
                <a:gd name="T2" fmla="*/ 908050 w 21600"/>
                <a:gd name="T3" fmla="*/ 984250 h 21600"/>
                <a:gd name="T4" fmla="*/ 0 w 21600"/>
                <a:gd name="T5" fmla="*/ 9842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7" name="Line 33"/>
            <p:cNvSpPr>
              <a:spLocks noChangeShapeType="1"/>
            </p:cNvSpPr>
            <p:nvPr/>
          </p:nvSpPr>
          <p:spPr bwMode="auto">
            <a:xfrm>
              <a:off x="7162800" y="4654550"/>
              <a:ext cx="0" cy="977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8" name="Line 34"/>
            <p:cNvSpPr>
              <a:spLocks noChangeShapeType="1"/>
            </p:cNvSpPr>
            <p:nvPr/>
          </p:nvSpPr>
          <p:spPr bwMode="auto">
            <a:xfrm flipH="1" flipV="1">
              <a:off x="5251450" y="3575050"/>
              <a:ext cx="92710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9" name="Rectangle 35"/>
            <p:cNvSpPr>
              <a:spLocks noChangeArrowheads="1"/>
            </p:cNvSpPr>
            <p:nvPr/>
          </p:nvSpPr>
          <p:spPr bwMode="auto">
            <a:xfrm>
              <a:off x="7148513" y="4908550"/>
              <a:ext cx="4683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Arial" pitchFamily="34" charset="0"/>
                </a:rPr>
                <a:t>[+]</a:t>
              </a:r>
            </a:p>
          </p:txBody>
        </p:sp>
        <p:sp>
          <p:nvSpPr>
            <p:cNvPr id="743460" name="Rectangle 36"/>
            <p:cNvSpPr>
              <a:spLocks noChangeArrowheads="1"/>
            </p:cNvSpPr>
            <p:nvPr/>
          </p:nvSpPr>
          <p:spPr bwMode="auto">
            <a:xfrm>
              <a:off x="5548313" y="3460750"/>
              <a:ext cx="4683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Arial" pitchFamily="34" charset="0"/>
                </a:rPr>
                <a:t>[+]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20824"/>
            <a:ext cx="6870700" cy="67592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Topics (rail freight transport)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438400"/>
            <a:ext cx="7696200" cy="2824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statistics (volumes, ton-kilometers, market segments)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railway services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market </a:t>
            </a:r>
            <a:r>
              <a:rPr lang="en-US" sz="2000" dirty="0" err="1" smtClean="0"/>
              <a:t>organisation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policy measures railway transport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international railway connections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7380312" y="6093296"/>
            <a:ext cx="1763688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08520" y="545232"/>
            <a:ext cx="8610600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200" dirty="0" smtClean="0"/>
              <a:t>Modal-split of the EU 27 (2009)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530828" y="5661248"/>
            <a:ext cx="15776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600" i="1" dirty="0" err="1"/>
              <a:t>Source</a:t>
            </a:r>
            <a:r>
              <a:rPr lang="nl-NL" sz="1600" i="1" dirty="0" smtClean="0"/>
              <a:t>:</a:t>
            </a:r>
          </a:p>
          <a:p>
            <a:pPr eaLnBrk="0" hangingPunct="0"/>
            <a:r>
              <a:rPr lang="nl-NL" sz="1600" i="1" dirty="0" smtClean="0"/>
              <a:t> </a:t>
            </a:r>
            <a:r>
              <a:rPr lang="nl-NL" sz="1600" i="1" dirty="0" err="1" smtClean="0"/>
              <a:t>Eurostat</a:t>
            </a:r>
            <a:r>
              <a:rPr lang="nl-NL" sz="1600" i="1" dirty="0" smtClean="0"/>
              <a:t> 2012</a:t>
            </a:r>
            <a:endParaRPr lang="nl-NL" sz="1600" i="1" dirty="0"/>
          </a:p>
        </p:txBody>
      </p:sp>
      <p:pic>
        <p:nvPicPr>
          <p:cNvPr id="22530" name="Picture 2" descr="http://epp.eurostat.ec.europa.eu/statistics_explained/images/0/0a/Modal_split_of_freight_transport_by_country%2C_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7596336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1216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Investment in transport infrastructure </a:t>
            </a:r>
            <a:br>
              <a:rPr lang="en-US" sz="3200" dirty="0" smtClean="0"/>
            </a:br>
            <a:r>
              <a:rPr lang="en-US" sz="3200" dirty="0" smtClean="0"/>
              <a:t>per mode of transport (1992-2009)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5589240"/>
            <a:ext cx="7380312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le:Investment in transport infrastructure by mode, 1992-200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7596336" cy="4536504"/>
          </a:xfrm>
          <a:prstGeom prst="rect">
            <a:avLst/>
          </a:prstGeom>
          <a:noFill/>
        </p:spPr>
      </p:pic>
      <p:sp>
        <p:nvSpPr>
          <p:cNvPr id="9" name="Rechthoek 8"/>
          <p:cNvSpPr/>
          <p:nvPr/>
        </p:nvSpPr>
        <p:spPr>
          <a:xfrm>
            <a:off x="1043608" y="5805264"/>
            <a:ext cx="792088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452320" y="6237312"/>
            <a:ext cx="169168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-243408"/>
            <a:ext cx="6870700" cy="1600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Business segments of </a:t>
            </a:r>
            <a:br>
              <a:rPr lang="en-US" sz="3200" dirty="0" smtClean="0"/>
            </a:br>
            <a:r>
              <a:rPr lang="en-US" sz="3200" dirty="0" smtClean="0"/>
              <a:t>Rail Freight Services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36571"/>
            <a:ext cx="7416824" cy="53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8229600" cy="86995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Market segments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77724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Forestry &amp; Agricultural goods </a:t>
            </a:r>
          </a:p>
          <a:p>
            <a:r>
              <a:rPr lang="en-US" sz="2000" dirty="0" smtClean="0"/>
              <a:t>Chemical &amp; mineral oil </a:t>
            </a:r>
          </a:p>
          <a:p>
            <a:r>
              <a:rPr lang="en-US" sz="2000" dirty="0" smtClean="0"/>
              <a:t>Building materials &amp; industrial goods </a:t>
            </a:r>
          </a:p>
          <a:p>
            <a:r>
              <a:rPr lang="en-US" sz="2000" dirty="0" smtClean="0"/>
              <a:t>Ore, coal &amp; steel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996952"/>
            <a:ext cx="413295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485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Market </a:t>
            </a:r>
            <a:r>
              <a:rPr lang="en-US" sz="3200" dirty="0" err="1" smtClean="0"/>
              <a:t>organisation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76962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principals: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shippers, sea carriers, forwarders, rail operators</a:t>
            </a:r>
          </a:p>
          <a:p>
            <a:r>
              <a:rPr lang="en-US" sz="2000" b="1" dirty="0" smtClean="0"/>
              <a:t>providers: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rail freight transport companies (DB </a:t>
            </a:r>
            <a:r>
              <a:rPr lang="en-US" sz="2000" dirty="0" err="1" smtClean="0"/>
              <a:t>Schenker</a:t>
            </a:r>
            <a:r>
              <a:rPr lang="en-US" sz="2000" dirty="0" smtClean="0"/>
              <a:t>, ERS, </a:t>
            </a:r>
            <a:r>
              <a:rPr lang="en-US" sz="2000" dirty="0" err="1" smtClean="0"/>
              <a:t>Captrain</a:t>
            </a:r>
            <a:r>
              <a:rPr lang="en-US" sz="2000" dirty="0" smtClean="0"/>
              <a:t>, </a:t>
            </a:r>
            <a:r>
              <a:rPr lang="en-US" sz="2000" dirty="0" err="1" smtClean="0"/>
              <a:t>Husa</a:t>
            </a:r>
            <a:r>
              <a:rPr lang="en-US" sz="2000" dirty="0" smtClean="0"/>
              <a:t> Transportation, SBB Cargo, HGK, </a:t>
            </a:r>
          </a:p>
          <a:p>
            <a:pPr lvl="1">
              <a:buNone/>
            </a:pPr>
            <a:r>
              <a:rPr lang="en-US" sz="2000" dirty="0" smtClean="0"/>
              <a:t>	B-Cargo, SNCF-Fret etc……..)</a:t>
            </a:r>
          </a:p>
          <a:p>
            <a:r>
              <a:rPr lang="en-US" sz="2000" b="1" dirty="0" smtClean="0"/>
              <a:t>slot allocation: </a:t>
            </a:r>
          </a:p>
          <a:p>
            <a:pPr lvl="1"/>
            <a:r>
              <a:rPr lang="en-US" sz="2000" dirty="0" err="1" smtClean="0"/>
              <a:t>Prorail</a:t>
            </a:r>
            <a:r>
              <a:rPr lang="en-US" sz="2000" dirty="0" smtClean="0"/>
              <a:t> / </a:t>
            </a:r>
            <a:r>
              <a:rPr lang="en-US" sz="2000" dirty="0" err="1" smtClean="0"/>
              <a:t>Keyrail</a:t>
            </a:r>
            <a:r>
              <a:rPr lang="en-US" sz="2000" dirty="0" smtClean="0"/>
              <a:t> (Netherlands) </a:t>
            </a:r>
          </a:p>
          <a:p>
            <a:pPr lvl="1"/>
            <a:r>
              <a:rPr lang="en-US" sz="2000" dirty="0" smtClean="0"/>
              <a:t>DB </a:t>
            </a:r>
            <a:r>
              <a:rPr lang="en-US" sz="2000" dirty="0" err="1" smtClean="0"/>
              <a:t>Netz</a:t>
            </a:r>
            <a:r>
              <a:rPr lang="en-US" sz="2000" dirty="0" smtClean="0"/>
              <a:t> (Germany) 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77072"/>
            <a:ext cx="2459360" cy="16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-243408"/>
            <a:ext cx="7924800" cy="16002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Market threats rail transport </a:t>
            </a:r>
            <a:br>
              <a:rPr lang="en-US" sz="3200" dirty="0" smtClean="0"/>
            </a:br>
            <a:r>
              <a:rPr lang="en-US" sz="3200" dirty="0" smtClean="0"/>
              <a:t>within Europe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86000"/>
            <a:ext cx="7267575" cy="3325813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international barriers at the borders </a:t>
            </a:r>
          </a:p>
          <a:p>
            <a:pPr>
              <a:buNone/>
            </a:pPr>
            <a:r>
              <a:rPr lang="en-US" sz="2000" dirty="0" smtClean="0"/>
              <a:t>	(technical and operational)</a:t>
            </a:r>
          </a:p>
          <a:p>
            <a:r>
              <a:rPr lang="en-US" sz="2000" dirty="0" smtClean="0"/>
              <a:t>priority to passenger traffic</a:t>
            </a:r>
          </a:p>
          <a:p>
            <a:r>
              <a:rPr lang="en-US" sz="2000" dirty="0" smtClean="0"/>
              <a:t>High investments, guided transport and strong competition in the road transport and inland navigation sector, put a pressure on the tariffs of railway transportation </a:t>
            </a:r>
          </a:p>
          <a:p>
            <a:r>
              <a:rPr lang="en-US" sz="2000" dirty="0" smtClean="0"/>
              <a:t>the single wagon concept copes with financial problems</a:t>
            </a:r>
          </a:p>
          <a:p>
            <a:r>
              <a:rPr lang="en-US" sz="2000" dirty="0" smtClean="0"/>
              <a:t>General technology but also information technology is lagging behind.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 autoUpdateAnimBg="0"/>
    </p:bldLst>
  </p:timing>
</p:sld>
</file>

<file path=ppt/theme/theme1.xml><?xml version="1.0" encoding="utf-8"?>
<a:theme xmlns:a="http://schemas.openxmlformats.org/drawingml/2006/main" name="nieuw sjabloon NHTV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nieuw sjabloon NHTV</Template>
  <TotalTime>2672</TotalTime>
  <Words>517</Words>
  <Application>Microsoft Office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nieuw sjabloon NHTV</vt:lpstr>
      <vt:lpstr>PowerPoint Presentation</vt:lpstr>
      <vt:lpstr>Topics </vt:lpstr>
      <vt:lpstr>Topics (rail freight transport)</vt:lpstr>
      <vt:lpstr>Modal-split of the EU 27 (2009)</vt:lpstr>
      <vt:lpstr>Investment in transport infrastructure  per mode of transport (1992-2009)</vt:lpstr>
      <vt:lpstr>Business segments of  Rail Freight Services </vt:lpstr>
      <vt:lpstr>Market segments</vt:lpstr>
      <vt:lpstr>Market organisation</vt:lpstr>
      <vt:lpstr>Market threats rail transport  within Europe</vt:lpstr>
      <vt:lpstr>Social interest railway transport business (opportunities)</vt:lpstr>
      <vt:lpstr>Measures/ developments rail transport </vt:lpstr>
      <vt:lpstr>Railway axis for freight transport  between NL and D </vt:lpstr>
      <vt:lpstr>Conclusions, summary</vt:lpstr>
      <vt:lpstr>Subject inland waterways </vt:lpstr>
      <vt:lpstr>PowerPoint Presentation</vt:lpstr>
      <vt:lpstr>PowerPoint Presentation</vt:lpstr>
      <vt:lpstr>PowerPoint Presentation</vt:lpstr>
      <vt:lpstr>Characteristics inland waterway transportation</vt:lpstr>
      <vt:lpstr>SWOT Inland waterways </vt:lpstr>
      <vt:lpstr>Market structure</vt:lpstr>
      <vt:lpstr>Tendencies towards overcapacity &amp;  low profit margins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Trucks</dc:title>
  <dc:creator>Windows-gebruiker</dc:creator>
  <cp:lastModifiedBy>boot0003</cp:lastModifiedBy>
  <cp:revision>22</cp:revision>
  <cp:lastPrinted>2011-12-20T10:07:37Z</cp:lastPrinted>
  <dcterms:created xsi:type="dcterms:W3CDTF">2012-05-10T11:25:45Z</dcterms:created>
  <dcterms:modified xsi:type="dcterms:W3CDTF">2013-11-19T08:00:42Z</dcterms:modified>
</cp:coreProperties>
</file>