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sldIdLst>
    <p:sldId id="262" r:id="rId2"/>
    <p:sldId id="293" r:id="rId3"/>
    <p:sldId id="294" r:id="rId4"/>
    <p:sldId id="257" r:id="rId5"/>
    <p:sldId id="285" r:id="rId6"/>
    <p:sldId id="259" r:id="rId7"/>
    <p:sldId id="264" r:id="rId8"/>
    <p:sldId id="311" r:id="rId9"/>
    <p:sldId id="302" r:id="rId10"/>
    <p:sldId id="303" r:id="rId11"/>
    <p:sldId id="304" r:id="rId12"/>
    <p:sldId id="305" r:id="rId13"/>
    <p:sldId id="306" r:id="rId14"/>
    <p:sldId id="307" r:id="rId15"/>
    <p:sldId id="308" r:id="rId16"/>
    <p:sldId id="309" r:id="rId17"/>
    <p:sldId id="310" r:id="rId18"/>
    <p:sldId id="312" r:id="rId19"/>
    <p:sldId id="258" r:id="rId20"/>
    <p:sldId id="278" r:id="rId21"/>
    <p:sldId id="279" r:id="rId22"/>
    <p:sldId id="292" r:id="rId23"/>
    <p:sldId id="280" r:id="rId24"/>
    <p:sldId id="260" r:id="rId25"/>
    <p:sldId id="261" r:id="rId26"/>
    <p:sldId id="277" r:id="rId27"/>
    <p:sldId id="295" r:id="rId28"/>
    <p:sldId id="281" r:id="rId29"/>
    <p:sldId id="263" r:id="rId30"/>
    <p:sldId id="321" r:id="rId31"/>
    <p:sldId id="317" r:id="rId32"/>
    <p:sldId id="287" r:id="rId33"/>
    <p:sldId id="291" r:id="rId34"/>
    <p:sldId id="314" r:id="rId35"/>
    <p:sldId id="315" r:id="rId36"/>
    <p:sldId id="316" r:id="rId37"/>
    <p:sldId id="297" r:id="rId38"/>
    <p:sldId id="300" r:id="rId39"/>
    <p:sldId id="299" r:id="rId40"/>
    <p:sldId id="301" r:id="rId41"/>
    <p:sldId id="318" r:id="rId42"/>
    <p:sldId id="296" r:id="rId43"/>
    <p:sldId id="319" r:id="rId44"/>
    <p:sldId id="313" r:id="rId45"/>
    <p:sldId id="320" r:id="rId46"/>
    <p:sldId id="267" r:id="rId47"/>
    <p:sldId id="270" r:id="rId48"/>
    <p:sldId id="268" r:id="rId49"/>
    <p:sldId id="269" r:id="rId50"/>
    <p:sldId id="275" r:id="rId51"/>
    <p:sldId id="289" r:id="rId52"/>
    <p:sldId id="276" r:id="rId53"/>
    <p:sldId id="283" r:id="rId54"/>
    <p:sldId id="286" r:id="rId55"/>
    <p:sldId id="284"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nwoo Koo" initials="BK" lastIdx="1" clrIdx="0">
    <p:extLst>
      <p:ext uri="{19B8F6BF-5375-455C-9EA6-DF929625EA0E}">
        <p15:presenceInfo xmlns:p15="http://schemas.microsoft.com/office/powerpoint/2012/main" userId="337c09ea7d94f1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D30"/>
    <a:srgbClr val="009193"/>
    <a:srgbClr val="9437FF"/>
    <a:srgbClr val="929000"/>
    <a:srgbClr val="FF2600"/>
    <a:srgbClr val="945200"/>
    <a:srgbClr val="941100"/>
    <a:srgbClr val="F6C119"/>
    <a:srgbClr val="8EFA00"/>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647" autoAdjust="0"/>
    <p:restoredTop sz="96233" autoAdjust="0"/>
  </p:normalViewPr>
  <p:slideViewPr>
    <p:cSldViewPr snapToGrid="0">
      <p:cViewPr>
        <p:scale>
          <a:sx n="118" d="100"/>
          <a:sy n="118" d="100"/>
        </p:scale>
        <p:origin x="584"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26B95-36F8-406F-876F-8042A3E7028B}" type="datetimeFigureOut">
              <a:rPr lang="en-US" smtClean="0"/>
              <a:t>8/31/22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76B00-93CA-4140-A11A-79B65A867262}" type="slidenum">
              <a:rPr lang="en-US" smtClean="0"/>
              <a:t>‹#›</a:t>
            </a:fld>
            <a:endParaRPr lang="en-US"/>
          </a:p>
        </p:txBody>
      </p:sp>
    </p:spTree>
    <p:extLst>
      <p:ext uri="{BB962C8B-B14F-4D97-AF65-F5344CB8AC3E}">
        <p14:creationId xmlns:p14="http://schemas.microsoft.com/office/powerpoint/2010/main" val="150203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Website for downloading Census data</a:t>
            </a:r>
            <a:endParaRPr dirty="0"/>
          </a:p>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We’ll look at some of the different data categories.</a:t>
            </a:r>
            <a:endParaRPr dirty="0"/>
          </a:p>
        </p:txBody>
      </p:sp>
      <p:sp>
        <p:nvSpPr>
          <p:cNvPr id="145" name="Google Shape;14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8528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can also use the Boolean/logical operator to subset a vector. For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[c(T,F,F,T,T,F,T)]</a:t>
            </a:r>
          </a:p>
          <a:p>
            <a:r>
              <a:rPr lang="en-US" sz="1200" kern="1200" dirty="0">
                <a:solidFill>
                  <a:schemeClr val="tx1"/>
                </a:solidFill>
                <a:effectLst/>
                <a:latin typeface="+mn-lt"/>
                <a:ea typeface="+mn-ea"/>
                <a:cs typeface="+mn-cs"/>
              </a:rPr>
              <a:t>With this script only elements in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 that are at the same position as TRUE in the index will be generated as the output when this code is executed.</a:t>
            </a:r>
          </a:p>
          <a:p>
            <a:endParaRPr lang="en-US" dirty="0"/>
          </a:p>
        </p:txBody>
      </p:sp>
      <p:sp>
        <p:nvSpPr>
          <p:cNvPr id="4" name="Slide Number Placeholder 3"/>
          <p:cNvSpPr>
            <a:spLocks noGrp="1"/>
          </p:cNvSpPr>
          <p:nvPr>
            <p:ph type="sldNum" sz="quarter" idx="5"/>
          </p:nvPr>
        </p:nvSpPr>
        <p:spPr/>
        <p:txBody>
          <a:bodyPr/>
          <a:lstStyle/>
          <a:p>
            <a:fld id="{E9376B00-93CA-4140-A11A-79B65A867262}" type="slidenum">
              <a:rPr lang="en-US" smtClean="0"/>
              <a:t>36</a:t>
            </a:fld>
            <a:endParaRPr lang="en-US"/>
          </a:p>
        </p:txBody>
      </p:sp>
    </p:spTree>
    <p:extLst>
      <p:ext uri="{BB962C8B-B14F-4D97-AF65-F5344CB8AC3E}">
        <p14:creationId xmlns:p14="http://schemas.microsoft.com/office/powerpoint/2010/main" val="61408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Logical operators such as these are very useful in R. When R execute these scripts with logical operators it returns Trues and False</a:t>
            </a:r>
          </a:p>
          <a:p>
            <a:r>
              <a:rPr lang="en-US" sz="1200" kern="1200" dirty="0">
                <a:solidFill>
                  <a:schemeClr val="tx1"/>
                </a:solidFill>
                <a:effectLst/>
                <a:latin typeface="+mn-lt"/>
                <a:ea typeface="+mn-ea"/>
                <a:cs typeface="+mn-cs"/>
              </a:rPr>
              <a:t>E.g.,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 &gt; 6 is the same as asking “are elements in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 larger than 6?</a:t>
            </a:r>
          </a:p>
          <a:p>
            <a:r>
              <a:rPr lang="en-US" sz="1200" kern="1200" dirty="0">
                <a:solidFill>
                  <a:schemeClr val="tx1"/>
                </a:solidFill>
                <a:effectLst/>
                <a:latin typeface="+mn-lt"/>
                <a:ea typeface="+mn-ea"/>
                <a:cs typeface="+mn-cs"/>
              </a:rPr>
              <a:t>So when we run this script we are going to get False, False, False, True, True, True, False</a:t>
            </a:r>
          </a:p>
          <a:p>
            <a:endParaRPr lang="en-US" dirty="0"/>
          </a:p>
        </p:txBody>
      </p:sp>
      <p:sp>
        <p:nvSpPr>
          <p:cNvPr id="4" name="Slide Number Placeholder 3"/>
          <p:cNvSpPr>
            <a:spLocks noGrp="1"/>
          </p:cNvSpPr>
          <p:nvPr>
            <p:ph type="sldNum" sz="quarter" idx="5"/>
          </p:nvPr>
        </p:nvSpPr>
        <p:spPr/>
        <p:txBody>
          <a:bodyPr/>
          <a:lstStyle/>
          <a:p>
            <a:fld id="{E9376B00-93CA-4140-A11A-79B65A867262}" type="slidenum">
              <a:rPr lang="en-US" smtClean="0"/>
              <a:t>37</a:t>
            </a:fld>
            <a:endParaRPr lang="en-US"/>
          </a:p>
        </p:txBody>
      </p:sp>
    </p:spTree>
    <p:extLst>
      <p:ext uri="{BB962C8B-B14F-4D97-AF65-F5344CB8AC3E}">
        <p14:creationId xmlns:p14="http://schemas.microsoft.com/office/powerpoint/2010/main" val="32468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Logical operators such as these are very useful in R. When R execute these scripts with logical operators it returns Trues and False</a:t>
            </a:r>
          </a:p>
          <a:p>
            <a:r>
              <a:rPr lang="en-US" sz="1200" kern="1200" dirty="0">
                <a:solidFill>
                  <a:schemeClr val="tx1"/>
                </a:solidFill>
                <a:effectLst/>
                <a:latin typeface="+mn-lt"/>
                <a:ea typeface="+mn-ea"/>
                <a:cs typeface="+mn-cs"/>
              </a:rPr>
              <a:t>E.g.,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 &gt; 6 is the same as asking “are elements in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 larger than 6?</a:t>
            </a:r>
          </a:p>
          <a:p>
            <a:r>
              <a:rPr lang="en-US" sz="1200" kern="1200" dirty="0">
                <a:solidFill>
                  <a:schemeClr val="tx1"/>
                </a:solidFill>
                <a:effectLst/>
                <a:latin typeface="+mn-lt"/>
                <a:ea typeface="+mn-ea"/>
                <a:cs typeface="+mn-cs"/>
              </a:rPr>
              <a:t>So when we run this script we are going to get False, False, False, True, True, True, False</a:t>
            </a:r>
          </a:p>
          <a:p>
            <a:endParaRPr lang="en-US" dirty="0"/>
          </a:p>
        </p:txBody>
      </p:sp>
      <p:sp>
        <p:nvSpPr>
          <p:cNvPr id="4" name="Slide Number Placeholder 3"/>
          <p:cNvSpPr>
            <a:spLocks noGrp="1"/>
          </p:cNvSpPr>
          <p:nvPr>
            <p:ph type="sldNum" sz="quarter" idx="5"/>
          </p:nvPr>
        </p:nvSpPr>
        <p:spPr/>
        <p:txBody>
          <a:bodyPr/>
          <a:lstStyle/>
          <a:p>
            <a:fld id="{E9376B00-93CA-4140-A11A-79B65A867262}" type="slidenum">
              <a:rPr lang="en-US" smtClean="0"/>
              <a:t>38</a:t>
            </a:fld>
            <a:endParaRPr lang="en-US"/>
          </a:p>
        </p:txBody>
      </p:sp>
    </p:spTree>
    <p:extLst>
      <p:ext uri="{BB962C8B-B14F-4D97-AF65-F5344CB8AC3E}">
        <p14:creationId xmlns:p14="http://schemas.microsoft.com/office/powerpoint/2010/main" val="3695688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we want the elements that satisfy this argument we would have to put the previous script in square bracket. </a:t>
            </a:r>
          </a:p>
          <a:p>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 &gt; 6]</a:t>
            </a:r>
          </a:p>
          <a:p>
            <a:r>
              <a:rPr lang="en-US" sz="1200" kern="1200" dirty="0">
                <a:solidFill>
                  <a:schemeClr val="tx1"/>
                </a:solidFill>
                <a:effectLst/>
                <a:latin typeface="+mn-lt"/>
                <a:ea typeface="+mn-ea"/>
                <a:cs typeface="+mn-cs"/>
              </a:rPr>
              <a:t>So the output will be all the elements in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 greater than 6.</a:t>
            </a:r>
          </a:p>
          <a:p>
            <a:endParaRPr lang="en-US" dirty="0"/>
          </a:p>
        </p:txBody>
      </p:sp>
      <p:sp>
        <p:nvSpPr>
          <p:cNvPr id="4" name="Slide Number Placeholder 3"/>
          <p:cNvSpPr>
            <a:spLocks noGrp="1"/>
          </p:cNvSpPr>
          <p:nvPr>
            <p:ph type="sldNum" sz="quarter" idx="5"/>
          </p:nvPr>
        </p:nvSpPr>
        <p:spPr/>
        <p:txBody>
          <a:bodyPr/>
          <a:lstStyle/>
          <a:p>
            <a:fld id="{E9376B00-93CA-4140-A11A-79B65A867262}" type="slidenum">
              <a:rPr lang="en-US" smtClean="0"/>
              <a:t>39</a:t>
            </a:fld>
            <a:endParaRPr lang="en-US"/>
          </a:p>
        </p:txBody>
      </p:sp>
    </p:spTree>
    <p:extLst>
      <p:ext uri="{BB962C8B-B14F-4D97-AF65-F5344CB8AC3E}">
        <p14:creationId xmlns:p14="http://schemas.microsoft.com/office/powerpoint/2010/main" val="2775594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it is a </a:t>
            </a:r>
            <a:r>
              <a:rPr lang="en-US" sz="1200" kern="1200" dirty="0" err="1">
                <a:solidFill>
                  <a:schemeClr val="tx1"/>
                </a:solidFill>
                <a:effectLst/>
                <a:latin typeface="+mn-lt"/>
                <a:ea typeface="+mn-ea"/>
                <a:cs typeface="+mn-cs"/>
              </a:rPr>
              <a:t>data.frame</a:t>
            </a:r>
            <a:r>
              <a:rPr lang="en-US" sz="1200" kern="1200" dirty="0">
                <a:solidFill>
                  <a:schemeClr val="tx1"/>
                </a:solidFill>
                <a:effectLst/>
                <a:latin typeface="+mn-lt"/>
                <a:ea typeface="+mn-ea"/>
                <a:cs typeface="+mn-cs"/>
              </a:rPr>
              <a:t>, you need two indices.</a:t>
            </a:r>
          </a:p>
          <a:p>
            <a:r>
              <a:rPr lang="en-US" sz="1200" kern="1200" dirty="0" err="1">
                <a:solidFill>
                  <a:schemeClr val="tx1"/>
                </a:solidFill>
                <a:effectLst/>
                <a:latin typeface="+mn-lt"/>
                <a:ea typeface="+mn-ea"/>
                <a:cs typeface="+mn-cs"/>
              </a:rPr>
              <a:t>Data.frame</a:t>
            </a:r>
            <a:r>
              <a:rPr lang="en-US" sz="1200" kern="1200" dirty="0">
                <a:solidFill>
                  <a:schemeClr val="tx1"/>
                </a:solidFill>
                <a:effectLst/>
                <a:latin typeface="+mn-lt"/>
                <a:ea typeface="+mn-ea"/>
                <a:cs typeface="+mn-cs"/>
              </a:rPr>
              <a:t>[index for rows, index for columns]</a:t>
            </a:r>
          </a:p>
          <a:p>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 ] This will return all the records for </a:t>
            </a:r>
            <a:r>
              <a:rPr lang="en-US" sz="1200" kern="1200" dirty="0" err="1">
                <a:solidFill>
                  <a:schemeClr val="tx1"/>
                </a:solidFill>
                <a:effectLst/>
                <a:latin typeface="+mn-lt"/>
                <a:ea typeface="+mn-ea"/>
                <a:cs typeface="+mn-cs"/>
              </a:rPr>
              <a:t>my.df</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[2:3,1] This will return row 2 and row 3 in column 1</a:t>
            </a:r>
          </a:p>
          <a:p>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 “Avengers”] This will return all the records under avengers.</a:t>
            </a:r>
          </a:p>
          <a:p>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[c(TRUE,FALSE,TRUE,FALSE),] This will return the entire of Row 1 and Row 3. Notices that in this script we did not specify any column.</a:t>
            </a:r>
          </a:p>
          <a:p>
            <a:endParaRPr lang="en-US" dirty="0"/>
          </a:p>
        </p:txBody>
      </p:sp>
      <p:sp>
        <p:nvSpPr>
          <p:cNvPr id="4" name="Slide Number Placeholder 3"/>
          <p:cNvSpPr>
            <a:spLocks noGrp="1"/>
          </p:cNvSpPr>
          <p:nvPr>
            <p:ph type="sldNum" sz="quarter" idx="5"/>
          </p:nvPr>
        </p:nvSpPr>
        <p:spPr/>
        <p:txBody>
          <a:bodyPr/>
          <a:lstStyle/>
          <a:p>
            <a:fld id="{E9376B00-93CA-4140-A11A-79B65A867262}" type="slidenum">
              <a:rPr lang="en-US" smtClean="0"/>
              <a:t>40</a:t>
            </a:fld>
            <a:endParaRPr lang="en-US"/>
          </a:p>
        </p:txBody>
      </p:sp>
    </p:spTree>
    <p:extLst>
      <p:ext uri="{BB962C8B-B14F-4D97-AF65-F5344CB8AC3E}">
        <p14:creationId xmlns:p14="http://schemas.microsoft.com/office/powerpoint/2010/main" val="2313471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 function allows you to access column names of a matrix or a </a:t>
            </a:r>
            <a:r>
              <a:rPr lang="en-US" sz="1200" kern="1200" dirty="0" err="1">
                <a:solidFill>
                  <a:schemeClr val="tx1"/>
                </a:solidFill>
                <a:effectLst/>
                <a:latin typeface="+mn-lt"/>
                <a:ea typeface="+mn-ea"/>
                <a:cs typeface="+mn-cs"/>
              </a:rPr>
              <a:t>data.frame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 This will give you all the column names of </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data frame.</a:t>
            </a:r>
          </a:p>
          <a:p>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)[2]: This will return the name of the second column in </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data frame.</a:t>
            </a:r>
          </a:p>
          <a:p>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)[2] &lt;- “Defenders This will rename the second column name in </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data frame as Defenders.</a:t>
            </a:r>
          </a:p>
          <a:p>
            <a:endParaRPr lang="en-US" dirty="0"/>
          </a:p>
        </p:txBody>
      </p:sp>
      <p:sp>
        <p:nvSpPr>
          <p:cNvPr id="4" name="Slide Number Placeholder 3"/>
          <p:cNvSpPr>
            <a:spLocks noGrp="1"/>
          </p:cNvSpPr>
          <p:nvPr>
            <p:ph type="sldNum" sz="quarter" idx="5"/>
          </p:nvPr>
        </p:nvSpPr>
        <p:spPr/>
        <p:txBody>
          <a:bodyPr/>
          <a:lstStyle/>
          <a:p>
            <a:fld id="{E9376B00-93CA-4140-A11A-79B65A867262}" type="slidenum">
              <a:rPr lang="en-US" smtClean="0"/>
              <a:t>41</a:t>
            </a:fld>
            <a:endParaRPr lang="en-US"/>
          </a:p>
        </p:txBody>
      </p:sp>
    </p:spTree>
    <p:extLst>
      <p:ext uri="{BB962C8B-B14F-4D97-AF65-F5344CB8AC3E}">
        <p14:creationId xmlns:p14="http://schemas.microsoft.com/office/powerpoint/2010/main" val="382807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 function allows you to access column names of a matrix or a </a:t>
            </a:r>
            <a:r>
              <a:rPr lang="en-US" sz="1200" kern="1200" dirty="0" err="1">
                <a:solidFill>
                  <a:schemeClr val="tx1"/>
                </a:solidFill>
                <a:effectLst/>
                <a:latin typeface="+mn-lt"/>
                <a:ea typeface="+mn-ea"/>
                <a:cs typeface="+mn-cs"/>
              </a:rPr>
              <a:t>data.frame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 This will give you all the column names of </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data frame.</a:t>
            </a:r>
          </a:p>
          <a:p>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)[2]: This will return the name of the second column in </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data frame.</a:t>
            </a:r>
          </a:p>
          <a:p>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)[2] &lt;- “Defenders This will rename the second column name in </a:t>
            </a:r>
            <a:r>
              <a:rPr lang="en-US" sz="1200" kern="1200" dirty="0" err="1">
                <a:solidFill>
                  <a:schemeClr val="tx1"/>
                </a:solidFill>
                <a:effectLst/>
                <a:latin typeface="+mn-lt"/>
                <a:ea typeface="+mn-ea"/>
                <a:cs typeface="+mn-cs"/>
              </a:rPr>
              <a:t>my.df</a:t>
            </a:r>
            <a:r>
              <a:rPr lang="en-US" sz="1200" kern="1200" dirty="0">
                <a:solidFill>
                  <a:schemeClr val="tx1"/>
                </a:solidFill>
                <a:effectLst/>
                <a:latin typeface="+mn-lt"/>
                <a:ea typeface="+mn-ea"/>
                <a:cs typeface="+mn-cs"/>
              </a:rPr>
              <a:t> data frame as Defenders.</a:t>
            </a:r>
          </a:p>
          <a:p>
            <a:endParaRPr lang="en-US" dirty="0"/>
          </a:p>
        </p:txBody>
      </p:sp>
      <p:sp>
        <p:nvSpPr>
          <p:cNvPr id="4" name="Slide Number Placeholder 3"/>
          <p:cNvSpPr>
            <a:spLocks noGrp="1"/>
          </p:cNvSpPr>
          <p:nvPr>
            <p:ph type="sldNum" sz="quarter" idx="5"/>
          </p:nvPr>
        </p:nvSpPr>
        <p:spPr/>
        <p:txBody>
          <a:bodyPr/>
          <a:lstStyle/>
          <a:p>
            <a:fld id="{E9376B00-93CA-4140-A11A-79B65A867262}" type="slidenum">
              <a:rPr lang="en-US" smtClean="0"/>
              <a:t>42</a:t>
            </a:fld>
            <a:endParaRPr lang="en-US"/>
          </a:p>
        </p:txBody>
      </p:sp>
    </p:spTree>
    <p:extLst>
      <p:ext uri="{BB962C8B-B14F-4D97-AF65-F5344CB8AC3E}">
        <p14:creationId xmlns:p14="http://schemas.microsoft.com/office/powerpoint/2010/main" val="23876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Website for downloading Census data</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We’ll look at some of the different data categories.</a:t>
            </a:r>
            <a:endParaRPr/>
          </a:p>
        </p:txBody>
      </p:sp>
      <p:sp>
        <p:nvSpPr>
          <p:cNvPr id="145" name="Google Shape;14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5547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Website for downloading Census data</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We’ll look at some of the different data categories.</a:t>
            </a:r>
            <a:endParaRPr/>
          </a:p>
        </p:txBody>
      </p:sp>
      <p:sp>
        <p:nvSpPr>
          <p:cNvPr id="145" name="Google Shape;14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7074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Website for downloading Census data</a:t>
            </a:r>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We’ll look at some of the different data categories.</a:t>
            </a:r>
            <a:endParaRPr/>
          </a:p>
        </p:txBody>
      </p:sp>
      <p:sp>
        <p:nvSpPr>
          <p:cNvPr id="145" name="Google Shape;14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32624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Website for downloading Census data</a:t>
            </a:r>
            <a:endParaRPr dirty="0"/>
          </a:p>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We’ll look at some of the different data categories.</a:t>
            </a:r>
            <a:endParaRPr dirty="0"/>
          </a:p>
        </p:txBody>
      </p:sp>
      <p:sp>
        <p:nvSpPr>
          <p:cNvPr id="145" name="Google Shape;14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138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200" b="0" i="0" u="none" strike="noStrike" cap="none" dirty="0">
              <a:solidFill>
                <a:schemeClr val="dk1"/>
              </a:solidFill>
              <a:latin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a researcher/data analyst, 50 to 60% of your time will be spent on data cleaning. All the statistical knowledge does not mean much if you don’t know how to clean your data.</a:t>
            </a:r>
          </a:p>
          <a:p>
            <a:pPr marL="0" marR="0" lvl="0" indent="0" algn="l" rtl="0">
              <a:spcBef>
                <a:spcPts val="0"/>
              </a:spcBef>
              <a:spcAft>
                <a:spcPts val="0"/>
              </a:spcAft>
              <a:buNone/>
            </a:pPr>
            <a:endParaRPr dirty="0"/>
          </a:p>
        </p:txBody>
      </p:sp>
      <p:sp>
        <p:nvSpPr>
          <p:cNvPr id="139" name="Google Shape;13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will learn how to change variable names, how to create new variables based on existing ones. We will also learn how to subset row/column of objects (vector, </a:t>
            </a:r>
            <a:r>
              <a:rPr lang="en-US" sz="1200" kern="1200" dirty="0" err="1">
                <a:solidFill>
                  <a:schemeClr val="tx1"/>
                </a:solidFill>
                <a:effectLst/>
                <a:latin typeface="+mn-lt"/>
                <a:ea typeface="+mn-ea"/>
                <a:cs typeface="+mn-cs"/>
              </a:rPr>
              <a:t>data.frame</a:t>
            </a:r>
            <a:r>
              <a:rPr lang="en-US" sz="1200" kern="1200" dirty="0">
                <a:solidFill>
                  <a:schemeClr val="tx1"/>
                </a:solidFill>
                <a:effectLst/>
                <a:latin typeface="+mn-lt"/>
                <a:ea typeface="+mn-ea"/>
                <a:cs typeface="+mn-cs"/>
              </a:rPr>
              <a:t> or matrix) based on index by position, index by condition and index by name</a:t>
            </a:r>
          </a:p>
          <a:p>
            <a:pPr marL="0" marR="0" lvl="0" indent="0" algn="l" rtl="0">
              <a:spcBef>
                <a:spcPts val="0"/>
              </a:spcBef>
              <a:spcAft>
                <a:spcPts val="0"/>
              </a:spcAft>
              <a:buNone/>
            </a:pPr>
            <a:endParaRPr dirty="0"/>
          </a:p>
        </p:txBody>
      </p:sp>
      <p:sp>
        <p:nvSpPr>
          <p:cNvPr id="139" name="Google Shape;13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9348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kern="1200" dirty="0">
                <a:solidFill>
                  <a:schemeClr val="tx1"/>
                </a:solidFill>
                <a:effectLst/>
                <a:latin typeface="+mn-lt"/>
                <a:ea typeface="+mn-ea"/>
                <a:cs typeface="+mn-cs"/>
              </a:rPr>
              <a:t>Square brackets [ ] after a vector or </a:t>
            </a:r>
            <a:r>
              <a:rPr lang="en-US" sz="1200" kern="1200" dirty="0" err="1">
                <a:solidFill>
                  <a:schemeClr val="tx1"/>
                </a:solidFill>
                <a:effectLst/>
                <a:latin typeface="+mn-lt"/>
                <a:ea typeface="+mn-ea"/>
                <a:cs typeface="+mn-cs"/>
              </a:rPr>
              <a:t>data.frame</a:t>
            </a:r>
            <a:r>
              <a:rPr lang="en-US" sz="1200" kern="1200" dirty="0">
                <a:solidFill>
                  <a:schemeClr val="tx1"/>
                </a:solidFill>
                <a:effectLst/>
                <a:latin typeface="+mn-lt"/>
                <a:ea typeface="+mn-ea"/>
                <a:cs typeface="+mn-cs"/>
              </a:rPr>
              <a:t> or matrix mean you want to subset\slice\index it or access some parts of it.</a:t>
            </a:r>
          </a:p>
          <a:p>
            <a:r>
              <a:rPr lang="en-US" sz="1200" kern="1200" dirty="0">
                <a:solidFill>
                  <a:schemeClr val="tx1"/>
                </a:solidFill>
                <a:effectLst/>
                <a:latin typeface="+mn-lt"/>
                <a:ea typeface="+mn-ea"/>
                <a:cs typeface="+mn-cs"/>
              </a:rPr>
              <a:t>If it is a vector (i.e., 1 -dimensional), you need one index</a:t>
            </a:r>
          </a:p>
          <a:p>
            <a:pPr marL="0" marR="0" lvl="0" indent="0" algn="l" rtl="0">
              <a:spcBef>
                <a:spcPts val="0"/>
              </a:spcBef>
              <a:spcAft>
                <a:spcPts val="0"/>
              </a:spcAft>
              <a:buNone/>
            </a:pPr>
            <a:endParaRPr dirty="0"/>
          </a:p>
        </p:txBody>
      </p:sp>
      <p:sp>
        <p:nvSpPr>
          <p:cNvPr id="139" name="Google Shape;13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586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if we create a vector with the c function and called it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 we can subset/index/slice it into multiple groups. For instance, if we want the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index. We will write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[3]. If we want index 2 to 4 we will use the colon operator. </a:t>
            </a:r>
            <a:r>
              <a:rPr lang="en-US" sz="1200" kern="1200" dirty="0" err="1">
                <a:solidFill>
                  <a:schemeClr val="tx1"/>
                </a:solidFill>
                <a:effectLst/>
                <a:latin typeface="+mn-lt"/>
                <a:ea typeface="+mn-ea"/>
                <a:cs typeface="+mn-cs"/>
              </a:rPr>
              <a:t>My.vector</a:t>
            </a:r>
            <a:r>
              <a:rPr lang="en-US" sz="1200" kern="1200" dirty="0">
                <a:solidFill>
                  <a:schemeClr val="tx1"/>
                </a:solidFill>
                <a:effectLst/>
                <a:latin typeface="+mn-lt"/>
                <a:ea typeface="+mn-ea"/>
                <a:cs typeface="+mn-cs"/>
              </a:rPr>
              <a:t>[2:4]. </a:t>
            </a:r>
          </a:p>
          <a:p>
            <a:r>
              <a:rPr lang="en-US" sz="1200" kern="1200" dirty="0">
                <a:solidFill>
                  <a:schemeClr val="tx1"/>
                </a:solidFill>
                <a:effectLst/>
                <a:latin typeface="+mn-lt"/>
                <a:ea typeface="+mn-ea"/>
                <a:cs typeface="+mn-cs"/>
              </a:rPr>
              <a:t>You should notice by now that in R the first element is at index 1 while in other languages like python, c, and </a:t>
            </a:r>
            <a:r>
              <a:rPr lang="en-US" sz="1200" kern="1200" dirty="0" err="1">
                <a:solidFill>
                  <a:schemeClr val="tx1"/>
                </a:solidFill>
                <a:effectLst/>
                <a:latin typeface="+mn-lt"/>
                <a:ea typeface="+mn-ea"/>
                <a:cs typeface="+mn-cs"/>
              </a:rPr>
              <a:t>jave</a:t>
            </a:r>
            <a:r>
              <a:rPr lang="en-US" sz="1200" kern="1200" dirty="0">
                <a:solidFill>
                  <a:schemeClr val="tx1"/>
                </a:solidFill>
                <a:effectLst/>
                <a:latin typeface="+mn-lt"/>
                <a:ea typeface="+mn-ea"/>
                <a:cs typeface="+mn-cs"/>
              </a:rPr>
              <a:t> the first element is at index 0. </a:t>
            </a:r>
          </a:p>
          <a:p>
            <a:endParaRPr lang="en-US" dirty="0"/>
          </a:p>
        </p:txBody>
      </p:sp>
      <p:sp>
        <p:nvSpPr>
          <p:cNvPr id="4" name="Slide Number Placeholder 3"/>
          <p:cNvSpPr>
            <a:spLocks noGrp="1"/>
          </p:cNvSpPr>
          <p:nvPr>
            <p:ph type="sldNum" sz="quarter" idx="5"/>
          </p:nvPr>
        </p:nvSpPr>
        <p:spPr/>
        <p:txBody>
          <a:bodyPr/>
          <a:lstStyle/>
          <a:p>
            <a:fld id="{E9376B00-93CA-4140-A11A-79B65A867262}" type="slidenum">
              <a:rPr lang="en-US" smtClean="0"/>
              <a:t>35</a:t>
            </a:fld>
            <a:endParaRPr lang="en-US"/>
          </a:p>
        </p:txBody>
      </p:sp>
    </p:spTree>
    <p:extLst>
      <p:ext uri="{BB962C8B-B14F-4D97-AF65-F5344CB8AC3E}">
        <p14:creationId xmlns:p14="http://schemas.microsoft.com/office/powerpoint/2010/main" val="2466958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ADB4FC-15E8-4865-BBC0-F205EBB71BBD}" type="datetime1">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339765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E504E-2FE8-40EF-8398-8CDCCFF694B8}" type="datetime1">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356440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2AA43-66CC-4B52-B6E1-17F3252CA181}" type="datetime1">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118043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66AA0-2310-47D5-8441-F5D5A15F849F}" type="datetime1">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164555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8E2E0F-5DF2-4E2B-955F-C0D79A73C6D9}" type="datetime1">
              <a:rPr lang="en-US" smtClean="0"/>
              <a:t>8/31/22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204742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BEF670-79B3-4BF8-81E6-F6779CDAF294}" type="datetime1">
              <a:rPr lang="en-US" smtClean="0"/>
              <a:t>8/31/22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3908961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31E71E-E06D-441A-8020-E59405CED8D0}" type="datetime1">
              <a:rPr lang="en-US" smtClean="0"/>
              <a:t>8/31/22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98921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0D2F7F-BE3B-473F-AD67-A290CA83A9C1}" type="datetime1">
              <a:rPr lang="en-US" smtClean="0"/>
              <a:t>8/31/22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4093025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91717-D721-4572-BA5D-417306EC1380}" type="datetime1">
              <a:rPr lang="en-US" smtClean="0"/>
              <a:t>8/31/22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93911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AE5C7B-9319-4F56-BE64-99CB8AC34320}" type="datetime1">
              <a:rPr lang="en-US" smtClean="0"/>
              <a:t>8/31/22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260208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D27BB-8481-4AB7-91ED-978C1F2CFBB9}" type="datetime1">
              <a:rPr lang="en-US" smtClean="0"/>
              <a:t>8/31/22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FEFDB-66D6-495C-9117-3BD2D7EF3F1B}" type="slidenum">
              <a:rPr lang="en-US" smtClean="0"/>
              <a:t>‹#›</a:t>
            </a:fld>
            <a:endParaRPr lang="en-US"/>
          </a:p>
        </p:txBody>
      </p:sp>
    </p:spTree>
    <p:extLst>
      <p:ext uri="{BB962C8B-B14F-4D97-AF65-F5344CB8AC3E}">
        <p14:creationId xmlns:p14="http://schemas.microsoft.com/office/powerpoint/2010/main" val="305557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68766-891C-419E-96DA-3EBCCD2774C0}" type="datetime1">
              <a:rPr lang="en-US" smtClean="0"/>
              <a:t>8/31/22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CFEFDB-66D6-495C-9117-3BD2D7EF3F1B}" type="slidenum">
              <a:rPr lang="en-US" smtClean="0"/>
              <a:t>‹#›</a:t>
            </a:fld>
            <a:endParaRPr lang="en-US"/>
          </a:p>
        </p:txBody>
      </p:sp>
    </p:spTree>
    <p:extLst>
      <p:ext uri="{BB962C8B-B14F-4D97-AF65-F5344CB8AC3E}">
        <p14:creationId xmlns:p14="http://schemas.microsoft.com/office/powerpoint/2010/main" val="612160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alker-data.com/tidycensus/articles/basic-usag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www.rstudio.com/resources/cheatsheets/"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document/d/1_nQXeyMsZ-mo7CHgMh1Xz5OnWA0_LThEG-GIvyOFz7Q/edit?usp=sharing"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ata.census.gov/cedsci/"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8FE75-80B8-4996-8E5B-7D46A9968B83}"/>
              </a:ext>
            </a:extLst>
          </p:cNvPr>
          <p:cNvSpPr txBox="1"/>
          <p:nvPr/>
        </p:nvSpPr>
        <p:spPr>
          <a:xfrm>
            <a:off x="281072" y="1251941"/>
            <a:ext cx="8234278" cy="2800767"/>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Download the slide for today’s lab from                   </a:t>
            </a:r>
            <a:r>
              <a:rPr lang="en-US" sz="2000" dirty="0">
                <a:latin typeface="Arial" panose="020B0604020202020204" pitchFamily="34" charset="0"/>
                <a:cs typeface="Arial" panose="020B0604020202020204" pitchFamily="34" charset="0"/>
              </a:rPr>
              <a:t>Canvas </a:t>
            </a:r>
            <a:r>
              <a:rPr lang="en-US" sz="20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en-US" sz="2000" dirty="0">
                <a:latin typeface="Arial" panose="020B0604020202020204" pitchFamily="34" charset="0"/>
                <a:cs typeface="Arial" panose="020B0604020202020204" pitchFamily="34" charset="0"/>
              </a:rPr>
              <a:t> CP6025 </a:t>
            </a:r>
            <a:r>
              <a:rPr lang="en-US" sz="20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en-US" sz="2000" dirty="0">
                <a:latin typeface="Arial" panose="020B0604020202020204" pitchFamily="34" charset="0"/>
                <a:cs typeface="Arial" panose="020B0604020202020204" pitchFamily="34" charset="0"/>
              </a:rPr>
              <a:t> Modules </a:t>
            </a:r>
            <a:r>
              <a:rPr lang="en-US" sz="20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en-US" sz="2000"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Week</a:t>
            </a:r>
            <a:r>
              <a:rPr lang="zh-CN" altLang="en-US" sz="2000" b="1"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2</a:t>
            </a:r>
            <a:r>
              <a:rPr lang="zh-CN" altLang="en-US" sz="2000" b="1"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a:t>
            </a:r>
            <a:r>
              <a:rPr lang="zh-CN" altLang="en-US" sz="2000" b="1"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Research</a:t>
            </a:r>
            <a:r>
              <a:rPr lang="zh-CN" altLang="en-US" sz="2000" b="1"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Design</a:t>
            </a:r>
            <a:r>
              <a:rPr lang="zh-CN" altLang="en-US" sz="2000" b="1" dirty="0">
                <a:latin typeface="Arial" panose="020B0604020202020204" pitchFamily="34" charset="0"/>
                <a:cs typeface="Arial" panose="020B0604020202020204" pitchFamily="34" charset="0"/>
              </a:rPr>
              <a:t> </a:t>
            </a:r>
            <a:r>
              <a:rPr lang="en-US" sz="20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zh-CN" altLang="en-US" sz="20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altLang="zh-CN" sz="2000" b="1" dirty="0">
                <a:latin typeface="Arial" panose="020B0604020202020204" pitchFamily="34" charset="0"/>
                <a:cs typeface="Arial" panose="020B0604020202020204" pitchFamily="34" charset="0"/>
                <a:sym typeface="Wingdings" panose="05000000000000000000" pitchFamily="2" charset="2"/>
              </a:rPr>
              <a:t>Lab2.zip</a:t>
            </a: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Unzip</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sym typeface="Wingdings" panose="05000000000000000000" pitchFamily="2" charset="2"/>
              </a:rPr>
              <a:t>Lab2.zip</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sz="24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zh-CN" altLang="en-US" sz="24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Week2_Lab_DataCleaning.pdf</a:t>
            </a:r>
            <a:endParaRPr lang="en-US"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When you are done with today’s lab activity, save your script and keep it for future references</a:t>
            </a:r>
          </a:p>
        </p:txBody>
      </p:sp>
      <p:sp>
        <p:nvSpPr>
          <p:cNvPr id="6" name="TextBox 5">
            <a:extLst>
              <a:ext uri="{FF2B5EF4-FFF2-40B4-BE49-F238E27FC236}">
                <a16:creationId xmlns:a16="http://schemas.microsoft.com/office/drawing/2014/main" id="{7EE7DE34-0D13-44E2-947E-804DE8A9770B}"/>
              </a:ext>
            </a:extLst>
          </p:cNvPr>
          <p:cNvSpPr txBox="1"/>
          <p:nvPr/>
        </p:nvSpPr>
        <p:spPr>
          <a:xfrm>
            <a:off x="356770" y="222432"/>
            <a:ext cx="308302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Welcome!</a:t>
            </a:r>
            <a:endParaRPr lang="en-US" sz="6600" b="1" dirty="0">
              <a:solidFill>
                <a:schemeClr val="accent2"/>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1</a:t>
            </a:fld>
            <a:endParaRPr lang="en-US"/>
          </a:p>
        </p:txBody>
      </p:sp>
      <p:sp>
        <p:nvSpPr>
          <p:cNvPr id="2" name="Rectangle 1">
            <a:extLst>
              <a:ext uri="{FF2B5EF4-FFF2-40B4-BE49-F238E27FC236}">
                <a16:creationId xmlns:a16="http://schemas.microsoft.com/office/drawing/2014/main" id="{9683C7EA-AA3C-4FB5-9ED8-CDE32B6AA72E}"/>
              </a:ext>
            </a:extLst>
          </p:cNvPr>
          <p:cNvSpPr/>
          <p:nvPr/>
        </p:nvSpPr>
        <p:spPr>
          <a:xfrm>
            <a:off x="-1" y="6567282"/>
            <a:ext cx="2686051" cy="369332"/>
          </a:xfrm>
          <a:prstGeom prst="rect">
            <a:avLst/>
          </a:prstGeom>
        </p:spPr>
        <p:txBody>
          <a:bodyPr wrap="squar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855967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5" name="Picture 4">
            <a:extLst>
              <a:ext uri="{FF2B5EF4-FFF2-40B4-BE49-F238E27FC236}">
                <a16:creationId xmlns:a16="http://schemas.microsoft.com/office/drawing/2014/main" id="{86751672-B0DE-4D88-BDD7-B7E12721A14C}"/>
              </a:ext>
            </a:extLst>
          </p:cNvPr>
          <p:cNvPicPr>
            <a:picLocks noChangeAspect="1"/>
          </p:cNvPicPr>
          <p:nvPr/>
        </p:nvPicPr>
        <p:blipFill>
          <a:blip r:embed="rId3"/>
          <a:stretch>
            <a:fillRect/>
          </a:stretch>
        </p:blipFill>
        <p:spPr>
          <a:xfrm>
            <a:off x="0" y="478910"/>
            <a:ext cx="9144000" cy="5900179"/>
          </a:xfrm>
          <a:prstGeom prst="rect">
            <a:avLst/>
          </a:prstGeom>
        </p:spPr>
      </p:pic>
      <p:sp>
        <p:nvSpPr>
          <p:cNvPr id="150" name="Google Shape;150;p21"/>
          <p:cNvSpPr/>
          <p:nvPr/>
        </p:nvSpPr>
        <p:spPr>
          <a:xfrm>
            <a:off x="4752987" y="639623"/>
            <a:ext cx="3943350" cy="2229255"/>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Selecting Geography</a:t>
            </a:r>
          </a:p>
          <a:p>
            <a:pPr algn="ctr"/>
            <a:endParaRPr lang="en-US" sz="1350" dirty="0">
              <a:solidFill>
                <a:schemeClr val="lt1"/>
              </a:solidFill>
              <a:latin typeface="Cabin"/>
              <a:sym typeface="Cabin"/>
            </a:endParaRPr>
          </a:p>
          <a:p>
            <a:pPr algn="ctr"/>
            <a:r>
              <a:rPr lang="en-US" dirty="0">
                <a:solidFill>
                  <a:schemeClr val="lt1"/>
                </a:solidFill>
                <a:latin typeface="Cabin"/>
                <a:sym typeface="Cabin"/>
              </a:rPr>
              <a:t>Then, select the following items </a:t>
            </a:r>
          </a:p>
          <a:p>
            <a:pPr algn="ctr"/>
            <a:r>
              <a:rPr lang="en-US" dirty="0">
                <a:solidFill>
                  <a:schemeClr val="lt1"/>
                </a:solidFill>
                <a:latin typeface="Cabin"/>
                <a:sym typeface="Cabin"/>
              </a:rPr>
              <a:t>in the order of: </a:t>
            </a:r>
          </a:p>
          <a:p>
            <a:pPr marL="342900" indent="-342900">
              <a:buFont typeface="+mj-lt"/>
              <a:buAutoNum type="arabicPeriod"/>
            </a:pPr>
            <a:r>
              <a:rPr lang="en-US" dirty="0">
                <a:solidFill>
                  <a:schemeClr val="lt1"/>
                </a:solidFill>
                <a:latin typeface="Cabin"/>
                <a:sym typeface="Cabin"/>
              </a:rPr>
              <a:t>Geography</a:t>
            </a:r>
          </a:p>
          <a:p>
            <a:pPr marL="342900" indent="-342900">
              <a:buFont typeface="+mj-lt"/>
              <a:buAutoNum type="arabicPeriod"/>
            </a:pPr>
            <a:r>
              <a:rPr lang="en-US" dirty="0">
                <a:solidFill>
                  <a:schemeClr val="lt1"/>
                </a:solidFill>
                <a:latin typeface="Cabin"/>
                <a:sym typeface="Cabin"/>
              </a:rPr>
              <a:t>Tract</a:t>
            </a:r>
          </a:p>
          <a:p>
            <a:pPr marL="342900" indent="-342900">
              <a:buFont typeface="+mj-lt"/>
              <a:buAutoNum type="arabicPeriod"/>
            </a:pPr>
            <a:r>
              <a:rPr lang="en-US" dirty="0">
                <a:solidFill>
                  <a:schemeClr val="lt1"/>
                </a:solidFill>
                <a:latin typeface="Cabin"/>
                <a:sym typeface="Cabin"/>
              </a:rPr>
              <a:t>Georgia</a:t>
            </a:r>
          </a:p>
          <a:p>
            <a:pPr marL="342900" indent="-342900">
              <a:buFont typeface="+mj-lt"/>
              <a:buAutoNum type="arabicPeriod"/>
            </a:pPr>
            <a:r>
              <a:rPr lang="en-US" dirty="0">
                <a:solidFill>
                  <a:schemeClr val="lt1"/>
                </a:solidFill>
                <a:latin typeface="Cabin"/>
                <a:sym typeface="Cabin"/>
              </a:rPr>
              <a:t>All Census Tracts within Georgia</a:t>
            </a:r>
            <a:endParaRPr dirty="0">
              <a:solidFill>
                <a:schemeClr val="lt1"/>
              </a:solidFill>
              <a:latin typeface="Cabin"/>
            </a:endParaRPr>
          </a:p>
        </p:txBody>
      </p:sp>
      <p:sp>
        <p:nvSpPr>
          <p:cNvPr id="151" name="Google Shape;151;p21"/>
          <p:cNvSpPr/>
          <p:nvPr/>
        </p:nvSpPr>
        <p:spPr>
          <a:xfrm>
            <a:off x="153752" y="3350543"/>
            <a:ext cx="1411812"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2" name="Slide Number Placeholder 1">
            <a:extLst>
              <a:ext uri="{FF2B5EF4-FFF2-40B4-BE49-F238E27FC236}">
                <a16:creationId xmlns:a16="http://schemas.microsoft.com/office/drawing/2014/main" id="{6681A0B4-306F-45C9-A7CE-2DB635F21C2D}"/>
              </a:ext>
            </a:extLst>
          </p:cNvPr>
          <p:cNvSpPr>
            <a:spLocks noGrp="1"/>
          </p:cNvSpPr>
          <p:nvPr>
            <p:ph type="sldNum" sz="quarter" idx="12"/>
          </p:nvPr>
        </p:nvSpPr>
        <p:spPr/>
        <p:txBody>
          <a:bodyPr/>
          <a:lstStyle/>
          <a:p>
            <a:fld id="{D9CFEFDB-66D6-495C-9117-3BD2D7EF3F1B}" type="slidenum">
              <a:rPr lang="en-US" smtClean="0"/>
              <a:t>10</a:t>
            </a:fld>
            <a:endParaRPr lang="en-US"/>
          </a:p>
        </p:txBody>
      </p:sp>
      <p:sp>
        <p:nvSpPr>
          <p:cNvPr id="9" name="Google Shape;151;p21">
            <a:extLst>
              <a:ext uri="{FF2B5EF4-FFF2-40B4-BE49-F238E27FC236}">
                <a16:creationId xmlns:a16="http://schemas.microsoft.com/office/drawing/2014/main" id="{ACF6BD39-7F3B-43FC-BBF1-6A16EB94B922}"/>
              </a:ext>
            </a:extLst>
          </p:cNvPr>
          <p:cNvSpPr/>
          <p:nvPr/>
        </p:nvSpPr>
        <p:spPr>
          <a:xfrm>
            <a:off x="1469934" y="4399333"/>
            <a:ext cx="1882866"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0" name="Google Shape;151;p21">
            <a:extLst>
              <a:ext uri="{FF2B5EF4-FFF2-40B4-BE49-F238E27FC236}">
                <a16:creationId xmlns:a16="http://schemas.microsoft.com/office/drawing/2014/main" id="{129314B2-0CD1-4CD8-B637-65D5419FAEDE}"/>
              </a:ext>
            </a:extLst>
          </p:cNvPr>
          <p:cNvSpPr/>
          <p:nvPr/>
        </p:nvSpPr>
        <p:spPr>
          <a:xfrm>
            <a:off x="3257169" y="5632387"/>
            <a:ext cx="1827448"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cxnSp>
        <p:nvCxnSpPr>
          <p:cNvPr id="6" name="Straight Arrow Connector 5">
            <a:extLst>
              <a:ext uri="{FF2B5EF4-FFF2-40B4-BE49-F238E27FC236}">
                <a16:creationId xmlns:a16="http://schemas.microsoft.com/office/drawing/2014/main" id="{785CC16B-9C85-4CA9-A091-49E6817B4957}"/>
              </a:ext>
            </a:extLst>
          </p:cNvPr>
          <p:cNvCxnSpPr>
            <a:cxnSpLocks/>
          </p:cNvCxnSpPr>
          <p:nvPr/>
        </p:nvCxnSpPr>
        <p:spPr>
          <a:xfrm>
            <a:off x="1239982" y="3704881"/>
            <a:ext cx="325582" cy="60586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79A30C-41B6-45BC-AB80-07658A97BCBF}"/>
              </a:ext>
            </a:extLst>
          </p:cNvPr>
          <p:cNvCxnSpPr>
            <a:cxnSpLocks/>
          </p:cNvCxnSpPr>
          <p:nvPr/>
        </p:nvCxnSpPr>
        <p:spPr>
          <a:xfrm>
            <a:off x="3186545" y="4779818"/>
            <a:ext cx="354354" cy="7758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151B973-60CD-4CF5-B4A3-CFDE43B129C7}"/>
              </a:ext>
            </a:extLst>
          </p:cNvPr>
          <p:cNvSpPr txBox="1"/>
          <p:nvPr/>
        </p:nvSpPr>
        <p:spPr>
          <a:xfrm>
            <a:off x="356770" y="-162636"/>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20" name="Google Shape;151;p21">
            <a:extLst>
              <a:ext uri="{FF2B5EF4-FFF2-40B4-BE49-F238E27FC236}">
                <a16:creationId xmlns:a16="http://schemas.microsoft.com/office/drawing/2014/main" id="{FFECD918-63D0-400D-8D2A-1ED081B6ED2C}"/>
              </a:ext>
            </a:extLst>
          </p:cNvPr>
          <p:cNvSpPr/>
          <p:nvPr/>
        </p:nvSpPr>
        <p:spPr>
          <a:xfrm>
            <a:off x="5084617" y="3350029"/>
            <a:ext cx="1827448"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cxnSp>
        <p:nvCxnSpPr>
          <p:cNvPr id="21" name="Straight Arrow Connector 20">
            <a:extLst>
              <a:ext uri="{FF2B5EF4-FFF2-40B4-BE49-F238E27FC236}">
                <a16:creationId xmlns:a16="http://schemas.microsoft.com/office/drawing/2014/main" id="{E3AC2153-B00A-4497-AEAB-96039848537B}"/>
              </a:ext>
            </a:extLst>
          </p:cNvPr>
          <p:cNvCxnSpPr>
            <a:cxnSpLocks/>
          </p:cNvCxnSpPr>
          <p:nvPr/>
        </p:nvCxnSpPr>
        <p:spPr>
          <a:xfrm flipV="1">
            <a:off x="4953000" y="3704882"/>
            <a:ext cx="284017" cy="186888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5A42DEC-66F8-4D3F-B214-9C85919D094A}"/>
              </a:ext>
            </a:extLst>
          </p:cNvPr>
          <p:cNvSpPr txBox="1"/>
          <p:nvPr/>
        </p:nvSpPr>
        <p:spPr>
          <a:xfrm>
            <a:off x="3703417" y="6105295"/>
            <a:ext cx="2294924" cy="369332"/>
          </a:xfrm>
          <a:prstGeom prst="rect">
            <a:avLst/>
          </a:prstGeom>
          <a:noFill/>
        </p:spPr>
        <p:txBody>
          <a:bodyPr wrap="none" rtlCol="0">
            <a:spAutoFit/>
          </a:bodyPr>
          <a:lstStyle/>
          <a:p>
            <a:r>
              <a:rPr lang="en-US" dirty="0"/>
              <a:t>Another filter is added</a:t>
            </a:r>
          </a:p>
        </p:txBody>
      </p:sp>
      <p:sp>
        <p:nvSpPr>
          <p:cNvPr id="23" name="Arrow: Right 22">
            <a:extLst>
              <a:ext uri="{FF2B5EF4-FFF2-40B4-BE49-F238E27FC236}">
                <a16:creationId xmlns:a16="http://schemas.microsoft.com/office/drawing/2014/main" id="{EC9BA832-36BB-4157-B2D8-9CA9C214AB82}"/>
              </a:ext>
            </a:extLst>
          </p:cNvPr>
          <p:cNvSpPr/>
          <p:nvPr/>
        </p:nvSpPr>
        <p:spPr>
          <a:xfrm rot="10800000">
            <a:off x="3434316" y="6162352"/>
            <a:ext cx="277091" cy="2645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614EAF8-1000-4BE8-9853-2D03FF65AC99}"/>
              </a:ext>
            </a:extLst>
          </p:cNvPr>
          <p:cNvSpPr/>
          <p:nvPr/>
        </p:nvSpPr>
        <p:spPr>
          <a:xfrm>
            <a:off x="56845" y="6556854"/>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74599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9F0AF31-E9D0-407A-8868-A1256BBD686A}"/>
              </a:ext>
            </a:extLst>
          </p:cNvPr>
          <p:cNvPicPr>
            <a:picLocks noChangeAspect="1"/>
          </p:cNvPicPr>
          <p:nvPr/>
        </p:nvPicPr>
        <p:blipFill>
          <a:blip r:embed="rId2"/>
          <a:stretch>
            <a:fillRect/>
          </a:stretch>
        </p:blipFill>
        <p:spPr>
          <a:xfrm>
            <a:off x="0" y="458477"/>
            <a:ext cx="9144000" cy="5941046"/>
          </a:xfrm>
          <a:prstGeom prst="rect">
            <a:avLst/>
          </a:prstGeom>
        </p:spPr>
      </p:pic>
      <p:sp>
        <p:nvSpPr>
          <p:cNvPr id="2" name="Slide Number Placeholder 1">
            <a:extLst>
              <a:ext uri="{FF2B5EF4-FFF2-40B4-BE49-F238E27FC236}">
                <a16:creationId xmlns:a16="http://schemas.microsoft.com/office/drawing/2014/main" id="{79D3559D-5EF8-45FD-87E9-9A58F8D1594E}"/>
              </a:ext>
            </a:extLst>
          </p:cNvPr>
          <p:cNvSpPr>
            <a:spLocks noGrp="1"/>
          </p:cNvSpPr>
          <p:nvPr>
            <p:ph type="sldNum" sz="quarter" idx="12"/>
          </p:nvPr>
        </p:nvSpPr>
        <p:spPr/>
        <p:txBody>
          <a:bodyPr/>
          <a:lstStyle/>
          <a:p>
            <a:fld id="{D9CFEFDB-66D6-495C-9117-3BD2D7EF3F1B}" type="slidenum">
              <a:rPr lang="en-US" smtClean="0"/>
              <a:t>11</a:t>
            </a:fld>
            <a:endParaRPr lang="en-US"/>
          </a:p>
        </p:txBody>
      </p:sp>
      <p:sp>
        <p:nvSpPr>
          <p:cNvPr id="5" name="TextBox 4">
            <a:extLst>
              <a:ext uri="{FF2B5EF4-FFF2-40B4-BE49-F238E27FC236}">
                <a16:creationId xmlns:a16="http://schemas.microsoft.com/office/drawing/2014/main" id="{1887B23D-9BCA-4AF3-8D92-01D0015B2DD1}"/>
              </a:ext>
            </a:extLst>
          </p:cNvPr>
          <p:cNvSpPr txBox="1"/>
          <p:nvPr/>
        </p:nvSpPr>
        <p:spPr>
          <a:xfrm>
            <a:off x="356770" y="-162636"/>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6" name="Google Shape;151;p21">
            <a:extLst>
              <a:ext uri="{FF2B5EF4-FFF2-40B4-BE49-F238E27FC236}">
                <a16:creationId xmlns:a16="http://schemas.microsoft.com/office/drawing/2014/main" id="{3256A26B-2031-41F7-8A9D-AF08EE751838}"/>
              </a:ext>
            </a:extLst>
          </p:cNvPr>
          <p:cNvSpPr/>
          <p:nvPr/>
        </p:nvSpPr>
        <p:spPr>
          <a:xfrm>
            <a:off x="202243" y="3558362"/>
            <a:ext cx="1335612"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8" name="Google Shape;151;p21">
            <a:extLst>
              <a:ext uri="{FF2B5EF4-FFF2-40B4-BE49-F238E27FC236}">
                <a16:creationId xmlns:a16="http://schemas.microsoft.com/office/drawing/2014/main" id="{47BCEC39-8566-435B-8EE7-0661BEC9F78C}"/>
              </a:ext>
            </a:extLst>
          </p:cNvPr>
          <p:cNvSpPr/>
          <p:nvPr/>
        </p:nvSpPr>
        <p:spPr>
          <a:xfrm>
            <a:off x="1537855" y="3849675"/>
            <a:ext cx="1821872"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4" name="Google Shape;150;p21">
            <a:extLst>
              <a:ext uri="{FF2B5EF4-FFF2-40B4-BE49-F238E27FC236}">
                <a16:creationId xmlns:a16="http://schemas.microsoft.com/office/drawing/2014/main" id="{284080C3-1172-4869-BBC8-8E953FC7044C}"/>
              </a:ext>
            </a:extLst>
          </p:cNvPr>
          <p:cNvSpPr/>
          <p:nvPr/>
        </p:nvSpPr>
        <p:spPr>
          <a:xfrm>
            <a:off x="5034591" y="2269864"/>
            <a:ext cx="2846717" cy="1948846"/>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Selecting Years</a:t>
            </a:r>
          </a:p>
          <a:p>
            <a:pPr algn="ctr"/>
            <a:endParaRPr lang="en-US" sz="1350" dirty="0">
              <a:solidFill>
                <a:schemeClr val="lt1"/>
              </a:solidFill>
              <a:latin typeface="Cabin"/>
              <a:sym typeface="Cabin"/>
            </a:endParaRPr>
          </a:p>
          <a:p>
            <a:pPr algn="ctr"/>
            <a:r>
              <a:rPr lang="en-US" dirty="0">
                <a:solidFill>
                  <a:schemeClr val="lt1"/>
                </a:solidFill>
                <a:latin typeface="Cabin"/>
                <a:sym typeface="Cabin"/>
              </a:rPr>
              <a:t>Then, specify what year you want by selecting</a:t>
            </a:r>
          </a:p>
          <a:p>
            <a:pPr marL="342900" indent="-342900" algn="ctr">
              <a:buAutoNum type="arabicPeriod"/>
            </a:pPr>
            <a:r>
              <a:rPr lang="en-US" dirty="0">
                <a:solidFill>
                  <a:schemeClr val="lt1"/>
                </a:solidFill>
                <a:latin typeface="Cabin"/>
                <a:sym typeface="Cabin"/>
              </a:rPr>
              <a:t>Years</a:t>
            </a:r>
          </a:p>
          <a:p>
            <a:pPr marL="342900" indent="-342900" algn="ctr">
              <a:buAutoNum type="arabicPeriod"/>
            </a:pPr>
            <a:r>
              <a:rPr lang="en-US" dirty="0">
                <a:solidFill>
                  <a:schemeClr val="lt1"/>
                </a:solidFill>
                <a:latin typeface="Cabin"/>
                <a:sym typeface="Cabin"/>
              </a:rPr>
              <a:t>2017</a:t>
            </a:r>
            <a:endParaRPr dirty="0">
              <a:solidFill>
                <a:schemeClr val="lt1"/>
              </a:solidFill>
              <a:latin typeface="Cabin"/>
            </a:endParaRPr>
          </a:p>
        </p:txBody>
      </p:sp>
      <p:sp>
        <p:nvSpPr>
          <p:cNvPr id="20" name="TextBox 19">
            <a:extLst>
              <a:ext uri="{FF2B5EF4-FFF2-40B4-BE49-F238E27FC236}">
                <a16:creationId xmlns:a16="http://schemas.microsoft.com/office/drawing/2014/main" id="{E09D0377-AAE8-47DC-8769-CE836B89E4D4}"/>
              </a:ext>
            </a:extLst>
          </p:cNvPr>
          <p:cNvSpPr txBox="1"/>
          <p:nvPr/>
        </p:nvSpPr>
        <p:spPr>
          <a:xfrm>
            <a:off x="4513907" y="5491797"/>
            <a:ext cx="2612190" cy="369332"/>
          </a:xfrm>
          <a:prstGeom prst="rect">
            <a:avLst/>
          </a:prstGeom>
          <a:noFill/>
        </p:spPr>
        <p:txBody>
          <a:bodyPr wrap="none" rtlCol="0">
            <a:spAutoFit/>
          </a:bodyPr>
          <a:lstStyle/>
          <a:p>
            <a:r>
              <a:rPr lang="en-US" dirty="0"/>
              <a:t>Yet another filter is added</a:t>
            </a:r>
          </a:p>
        </p:txBody>
      </p:sp>
      <p:sp>
        <p:nvSpPr>
          <p:cNvPr id="22" name="Arrow: Right 21">
            <a:extLst>
              <a:ext uri="{FF2B5EF4-FFF2-40B4-BE49-F238E27FC236}">
                <a16:creationId xmlns:a16="http://schemas.microsoft.com/office/drawing/2014/main" id="{19AB68A4-38B3-4129-920E-0C0E48F9AB4A}"/>
              </a:ext>
            </a:extLst>
          </p:cNvPr>
          <p:cNvSpPr/>
          <p:nvPr/>
        </p:nvSpPr>
        <p:spPr>
          <a:xfrm rot="8100000">
            <a:off x="4241971" y="5806589"/>
            <a:ext cx="277091" cy="2645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953122A-CA6B-4A6E-BF10-B264F122B67D}"/>
              </a:ext>
            </a:extLst>
          </p:cNvPr>
          <p:cNvSpPr/>
          <p:nvPr/>
        </p:nvSpPr>
        <p:spPr>
          <a:xfrm>
            <a:off x="0" y="653891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46343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084DE4-C10C-4AB6-BC06-7C8D084B4C5F}"/>
              </a:ext>
            </a:extLst>
          </p:cNvPr>
          <p:cNvPicPr>
            <a:picLocks noChangeAspect="1"/>
          </p:cNvPicPr>
          <p:nvPr/>
        </p:nvPicPr>
        <p:blipFill>
          <a:blip r:embed="rId2"/>
          <a:stretch>
            <a:fillRect/>
          </a:stretch>
        </p:blipFill>
        <p:spPr>
          <a:xfrm>
            <a:off x="0" y="467039"/>
            <a:ext cx="9144000" cy="5923922"/>
          </a:xfrm>
          <a:prstGeom prst="rect">
            <a:avLst/>
          </a:prstGeom>
        </p:spPr>
      </p:pic>
      <p:sp>
        <p:nvSpPr>
          <p:cNvPr id="2" name="Slide Number Placeholder 1">
            <a:extLst>
              <a:ext uri="{FF2B5EF4-FFF2-40B4-BE49-F238E27FC236}">
                <a16:creationId xmlns:a16="http://schemas.microsoft.com/office/drawing/2014/main" id="{79D3559D-5EF8-45FD-87E9-9A58F8D1594E}"/>
              </a:ext>
            </a:extLst>
          </p:cNvPr>
          <p:cNvSpPr>
            <a:spLocks noGrp="1"/>
          </p:cNvSpPr>
          <p:nvPr>
            <p:ph type="sldNum" sz="quarter" idx="12"/>
          </p:nvPr>
        </p:nvSpPr>
        <p:spPr/>
        <p:txBody>
          <a:bodyPr/>
          <a:lstStyle/>
          <a:p>
            <a:fld id="{D9CFEFDB-66D6-495C-9117-3BD2D7EF3F1B}" type="slidenum">
              <a:rPr lang="en-US" smtClean="0"/>
              <a:t>12</a:t>
            </a:fld>
            <a:endParaRPr lang="en-US"/>
          </a:p>
        </p:txBody>
      </p:sp>
      <p:sp>
        <p:nvSpPr>
          <p:cNvPr id="5" name="TextBox 4">
            <a:extLst>
              <a:ext uri="{FF2B5EF4-FFF2-40B4-BE49-F238E27FC236}">
                <a16:creationId xmlns:a16="http://schemas.microsoft.com/office/drawing/2014/main" id="{1887B23D-9BCA-4AF3-8D92-01D0015B2DD1}"/>
              </a:ext>
            </a:extLst>
          </p:cNvPr>
          <p:cNvSpPr txBox="1"/>
          <p:nvPr/>
        </p:nvSpPr>
        <p:spPr>
          <a:xfrm>
            <a:off x="356770" y="-162636"/>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8" name="Google Shape;151;p21">
            <a:extLst>
              <a:ext uri="{FF2B5EF4-FFF2-40B4-BE49-F238E27FC236}">
                <a16:creationId xmlns:a16="http://schemas.microsoft.com/office/drawing/2014/main" id="{47BCEC39-8566-435B-8EE7-0661BEC9F78C}"/>
              </a:ext>
            </a:extLst>
          </p:cNvPr>
          <p:cNvSpPr/>
          <p:nvPr/>
        </p:nvSpPr>
        <p:spPr>
          <a:xfrm>
            <a:off x="133471" y="1575370"/>
            <a:ext cx="3467099"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4" name="Google Shape;150;p21">
            <a:extLst>
              <a:ext uri="{FF2B5EF4-FFF2-40B4-BE49-F238E27FC236}">
                <a16:creationId xmlns:a16="http://schemas.microsoft.com/office/drawing/2014/main" id="{284080C3-1172-4869-BBC8-8E953FC7044C}"/>
              </a:ext>
            </a:extLst>
          </p:cNvPr>
          <p:cNvSpPr/>
          <p:nvPr/>
        </p:nvSpPr>
        <p:spPr>
          <a:xfrm>
            <a:off x="3967792" y="1298036"/>
            <a:ext cx="3777713" cy="1992419"/>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Adding a keyword</a:t>
            </a:r>
          </a:p>
          <a:p>
            <a:pPr algn="ctr"/>
            <a:endParaRPr lang="en-US" sz="1350" dirty="0">
              <a:solidFill>
                <a:schemeClr val="lt1"/>
              </a:solidFill>
              <a:latin typeface="Cabin"/>
              <a:sym typeface="Cabin"/>
            </a:endParaRPr>
          </a:p>
          <a:p>
            <a:pPr algn="ctr"/>
            <a:r>
              <a:rPr lang="en-US" dirty="0">
                <a:solidFill>
                  <a:schemeClr val="lt1"/>
                </a:solidFill>
                <a:latin typeface="Cabin"/>
                <a:sym typeface="Cabin"/>
              </a:rPr>
              <a:t>Finally, narrow down the search by adding a keyword </a:t>
            </a:r>
            <a:r>
              <a:rPr lang="en-US" b="1" i="1" dirty="0">
                <a:solidFill>
                  <a:schemeClr val="lt1"/>
                </a:solidFill>
                <a:latin typeface="Cabin"/>
                <a:sym typeface="Cabin"/>
              </a:rPr>
              <a:t>ratio</a:t>
            </a:r>
            <a:r>
              <a:rPr lang="en-US" b="1" dirty="0">
                <a:solidFill>
                  <a:schemeClr val="lt1"/>
                </a:solidFill>
                <a:latin typeface="Cabin"/>
                <a:sym typeface="Cabin"/>
              </a:rPr>
              <a:t>.</a:t>
            </a:r>
          </a:p>
          <a:p>
            <a:pPr algn="ctr"/>
            <a:endParaRPr lang="en-US" b="1" dirty="0">
              <a:solidFill>
                <a:schemeClr val="lt1"/>
              </a:solidFill>
              <a:latin typeface="Cabin"/>
              <a:sym typeface="Cabin"/>
            </a:endParaRPr>
          </a:p>
          <a:p>
            <a:pPr algn="ctr"/>
            <a:r>
              <a:rPr lang="en-US" dirty="0">
                <a:solidFill>
                  <a:schemeClr val="lt1"/>
                </a:solidFill>
                <a:latin typeface="Cabin"/>
                <a:sym typeface="Cabin"/>
              </a:rPr>
              <a:t>You can do that by typing the word ratio into this search bar.</a:t>
            </a:r>
            <a:endParaRPr dirty="0">
              <a:solidFill>
                <a:schemeClr val="lt1"/>
              </a:solidFill>
              <a:latin typeface="Cabin"/>
            </a:endParaRPr>
          </a:p>
        </p:txBody>
      </p:sp>
      <p:sp>
        <p:nvSpPr>
          <p:cNvPr id="3" name="Arrow: Right 2">
            <a:extLst>
              <a:ext uri="{FF2B5EF4-FFF2-40B4-BE49-F238E27FC236}">
                <a16:creationId xmlns:a16="http://schemas.microsoft.com/office/drawing/2014/main" id="{80E45417-56EE-49CC-A2ED-BE8F6C67D761}"/>
              </a:ext>
            </a:extLst>
          </p:cNvPr>
          <p:cNvSpPr/>
          <p:nvPr/>
        </p:nvSpPr>
        <p:spPr>
          <a:xfrm rot="10800000">
            <a:off x="3600571" y="1583424"/>
            <a:ext cx="277091" cy="2645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150;p21">
            <a:extLst>
              <a:ext uri="{FF2B5EF4-FFF2-40B4-BE49-F238E27FC236}">
                <a16:creationId xmlns:a16="http://schemas.microsoft.com/office/drawing/2014/main" id="{4969EB5F-FCE3-4E7A-B395-9A69484EE5A9}"/>
              </a:ext>
            </a:extLst>
          </p:cNvPr>
          <p:cNvSpPr/>
          <p:nvPr/>
        </p:nvSpPr>
        <p:spPr>
          <a:xfrm>
            <a:off x="3967793" y="3429000"/>
            <a:ext cx="3777712" cy="1758013"/>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000" dirty="0">
                <a:solidFill>
                  <a:schemeClr val="lt1"/>
                </a:solidFill>
                <a:latin typeface="Cabin"/>
                <a:sym typeface="Cabin"/>
              </a:rPr>
              <a:t>With the keyword </a:t>
            </a:r>
            <a:r>
              <a:rPr lang="en-US" sz="2000" b="1" dirty="0">
                <a:solidFill>
                  <a:schemeClr val="lt1"/>
                </a:solidFill>
                <a:latin typeface="Cabin"/>
                <a:sym typeface="Cabin"/>
              </a:rPr>
              <a:t>ratio </a:t>
            </a:r>
            <a:r>
              <a:rPr lang="en-US" sz="2000" dirty="0">
                <a:solidFill>
                  <a:schemeClr val="lt1"/>
                </a:solidFill>
                <a:latin typeface="Cabin"/>
                <a:sym typeface="Cabin"/>
              </a:rPr>
              <a:t>typed in the search bar,</a:t>
            </a:r>
          </a:p>
          <a:p>
            <a:pPr algn="ctr"/>
            <a:endParaRPr lang="en-US" sz="2000" dirty="0">
              <a:solidFill>
                <a:schemeClr val="lt1"/>
              </a:solidFill>
              <a:latin typeface="Cabin"/>
              <a:sym typeface="Cabin"/>
            </a:endParaRPr>
          </a:p>
          <a:p>
            <a:pPr algn="ctr"/>
            <a:r>
              <a:rPr lang="en-US" sz="2000" dirty="0">
                <a:solidFill>
                  <a:schemeClr val="lt1"/>
                </a:solidFill>
                <a:latin typeface="Cabin"/>
                <a:sym typeface="Cabin"/>
              </a:rPr>
              <a:t>Click </a:t>
            </a:r>
            <a:r>
              <a:rPr lang="en-US" sz="2000" b="1" dirty="0">
                <a:solidFill>
                  <a:schemeClr val="lt1"/>
                </a:solidFill>
                <a:latin typeface="Cabin"/>
                <a:sym typeface="Cabin"/>
              </a:rPr>
              <a:t>SEARCH</a:t>
            </a:r>
            <a:r>
              <a:rPr lang="en-US" sz="2000" dirty="0">
                <a:solidFill>
                  <a:schemeClr val="lt1"/>
                </a:solidFill>
                <a:latin typeface="Cabin"/>
                <a:sym typeface="Cabin"/>
              </a:rPr>
              <a:t> button.</a:t>
            </a:r>
            <a:endParaRPr sz="2000" dirty="0">
              <a:solidFill>
                <a:schemeClr val="lt1"/>
              </a:solidFill>
              <a:latin typeface="Cabin"/>
            </a:endParaRPr>
          </a:p>
        </p:txBody>
      </p:sp>
      <p:sp>
        <p:nvSpPr>
          <p:cNvPr id="7" name="Freeform: Shape 6">
            <a:extLst>
              <a:ext uri="{FF2B5EF4-FFF2-40B4-BE49-F238E27FC236}">
                <a16:creationId xmlns:a16="http://schemas.microsoft.com/office/drawing/2014/main" id="{452D832B-937D-49AD-A539-D301CF06A6B6}"/>
              </a:ext>
            </a:extLst>
          </p:cNvPr>
          <p:cNvSpPr/>
          <p:nvPr/>
        </p:nvSpPr>
        <p:spPr>
          <a:xfrm>
            <a:off x="4752109" y="4918364"/>
            <a:ext cx="3456709" cy="1122218"/>
          </a:xfrm>
          <a:custGeom>
            <a:avLst/>
            <a:gdLst>
              <a:gd name="connsiteX0" fmla="*/ 0 w 3456709"/>
              <a:gd name="connsiteY0" fmla="*/ 0 h 1122218"/>
              <a:gd name="connsiteX1" fmla="*/ 0 w 3456709"/>
              <a:gd name="connsiteY1" fmla="*/ 0 h 1122218"/>
              <a:gd name="connsiteX2" fmla="*/ 824346 w 3456709"/>
              <a:gd name="connsiteY2" fmla="*/ 0 h 1122218"/>
              <a:gd name="connsiteX3" fmla="*/ 3456709 w 3456709"/>
              <a:gd name="connsiteY3" fmla="*/ 1122218 h 1122218"/>
            </a:gdLst>
            <a:ahLst/>
            <a:cxnLst>
              <a:cxn ang="0">
                <a:pos x="connsiteX0" y="connsiteY0"/>
              </a:cxn>
              <a:cxn ang="0">
                <a:pos x="connsiteX1" y="connsiteY1"/>
              </a:cxn>
              <a:cxn ang="0">
                <a:pos x="connsiteX2" y="connsiteY2"/>
              </a:cxn>
              <a:cxn ang="0">
                <a:pos x="connsiteX3" y="connsiteY3"/>
              </a:cxn>
            </a:cxnLst>
            <a:rect l="l" t="t" r="r" b="b"/>
            <a:pathLst>
              <a:path w="3456709" h="1122218">
                <a:moveTo>
                  <a:pt x="0" y="0"/>
                </a:moveTo>
                <a:lnTo>
                  <a:pt x="0" y="0"/>
                </a:lnTo>
                <a:lnTo>
                  <a:pt x="824346" y="0"/>
                </a:lnTo>
                <a:lnTo>
                  <a:pt x="3456709" y="1122218"/>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EAE5F60-0277-4B62-9716-40D5B25642F0}"/>
              </a:ext>
            </a:extLst>
          </p:cNvPr>
          <p:cNvSpPr/>
          <p:nvPr/>
        </p:nvSpPr>
        <p:spPr>
          <a:xfrm>
            <a:off x="26813" y="655505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020737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DBD1C7-25E4-408F-93AE-863B9D414336}"/>
              </a:ext>
            </a:extLst>
          </p:cNvPr>
          <p:cNvSpPr>
            <a:spLocks noGrp="1"/>
          </p:cNvSpPr>
          <p:nvPr>
            <p:ph type="sldNum" sz="quarter" idx="12"/>
          </p:nvPr>
        </p:nvSpPr>
        <p:spPr/>
        <p:txBody>
          <a:bodyPr/>
          <a:lstStyle/>
          <a:p>
            <a:fld id="{D9CFEFDB-66D6-495C-9117-3BD2D7EF3F1B}" type="slidenum">
              <a:rPr lang="en-US" smtClean="0"/>
              <a:t>13</a:t>
            </a:fld>
            <a:endParaRPr lang="en-US"/>
          </a:p>
        </p:txBody>
      </p:sp>
      <p:pic>
        <p:nvPicPr>
          <p:cNvPr id="3" name="Picture 2">
            <a:extLst>
              <a:ext uri="{FF2B5EF4-FFF2-40B4-BE49-F238E27FC236}">
                <a16:creationId xmlns:a16="http://schemas.microsoft.com/office/drawing/2014/main" id="{3684C99E-361E-4DC8-9996-84B2CB75D1E0}"/>
              </a:ext>
            </a:extLst>
          </p:cNvPr>
          <p:cNvPicPr>
            <a:picLocks noChangeAspect="1"/>
          </p:cNvPicPr>
          <p:nvPr/>
        </p:nvPicPr>
        <p:blipFill>
          <a:blip r:embed="rId2"/>
          <a:stretch>
            <a:fillRect/>
          </a:stretch>
        </p:blipFill>
        <p:spPr>
          <a:xfrm>
            <a:off x="0" y="465382"/>
            <a:ext cx="9144000" cy="5927235"/>
          </a:xfrm>
          <a:prstGeom prst="rect">
            <a:avLst/>
          </a:prstGeom>
        </p:spPr>
      </p:pic>
      <p:sp>
        <p:nvSpPr>
          <p:cNvPr id="5" name="TextBox 4">
            <a:extLst>
              <a:ext uri="{FF2B5EF4-FFF2-40B4-BE49-F238E27FC236}">
                <a16:creationId xmlns:a16="http://schemas.microsoft.com/office/drawing/2014/main" id="{50373E9F-669E-46D9-ABCC-961D56AED6EA}"/>
              </a:ext>
            </a:extLst>
          </p:cNvPr>
          <p:cNvSpPr txBox="1"/>
          <p:nvPr/>
        </p:nvSpPr>
        <p:spPr>
          <a:xfrm>
            <a:off x="356770" y="-162636"/>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7" name="Google Shape;150;p21">
            <a:extLst>
              <a:ext uri="{FF2B5EF4-FFF2-40B4-BE49-F238E27FC236}">
                <a16:creationId xmlns:a16="http://schemas.microsoft.com/office/drawing/2014/main" id="{DD72AF83-1790-4748-8335-CA768CF95E50}"/>
              </a:ext>
            </a:extLst>
          </p:cNvPr>
          <p:cNvSpPr/>
          <p:nvPr/>
        </p:nvSpPr>
        <p:spPr>
          <a:xfrm>
            <a:off x="6457950" y="1484631"/>
            <a:ext cx="2620044" cy="1453214"/>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Selecting a table</a:t>
            </a:r>
          </a:p>
          <a:p>
            <a:pPr algn="ctr"/>
            <a:endParaRPr lang="en-US" sz="1350" dirty="0">
              <a:solidFill>
                <a:schemeClr val="lt1"/>
              </a:solidFill>
              <a:latin typeface="Cabin"/>
              <a:sym typeface="Cabin"/>
            </a:endParaRPr>
          </a:p>
          <a:p>
            <a:pPr algn="ctr"/>
            <a:r>
              <a:rPr lang="en-US" sz="1350" dirty="0">
                <a:solidFill>
                  <a:schemeClr val="lt1"/>
                </a:solidFill>
                <a:latin typeface="Cabin"/>
                <a:sym typeface="Cabin"/>
              </a:rPr>
              <a:t>This is the data table we are looking for. Click it.</a:t>
            </a:r>
          </a:p>
        </p:txBody>
      </p:sp>
      <p:sp>
        <p:nvSpPr>
          <p:cNvPr id="9" name="Google Shape;151;p21">
            <a:extLst>
              <a:ext uri="{FF2B5EF4-FFF2-40B4-BE49-F238E27FC236}">
                <a16:creationId xmlns:a16="http://schemas.microsoft.com/office/drawing/2014/main" id="{2AE0A303-9925-4464-935C-7AE913405312}"/>
              </a:ext>
            </a:extLst>
          </p:cNvPr>
          <p:cNvSpPr/>
          <p:nvPr/>
        </p:nvSpPr>
        <p:spPr>
          <a:xfrm>
            <a:off x="126544" y="1859387"/>
            <a:ext cx="6108001" cy="703703"/>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1" name="Arrow: Right 10">
            <a:extLst>
              <a:ext uri="{FF2B5EF4-FFF2-40B4-BE49-F238E27FC236}">
                <a16:creationId xmlns:a16="http://schemas.microsoft.com/office/drawing/2014/main" id="{0BF6C13D-7334-41B5-A6AE-23B7DC28D4B7}"/>
              </a:ext>
            </a:extLst>
          </p:cNvPr>
          <p:cNvSpPr/>
          <p:nvPr/>
        </p:nvSpPr>
        <p:spPr>
          <a:xfrm rot="10800000">
            <a:off x="6234545" y="1859387"/>
            <a:ext cx="277091" cy="2645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FD41CBC-5990-492A-9AE4-8079653EF121}"/>
              </a:ext>
            </a:extLst>
          </p:cNvPr>
          <p:cNvSpPr/>
          <p:nvPr/>
        </p:nvSpPr>
        <p:spPr>
          <a:xfrm>
            <a:off x="0" y="6581423"/>
            <a:ext cx="2026196" cy="369332"/>
          </a:xfrm>
          <a:prstGeom prst="rect">
            <a:avLst/>
          </a:prstGeom>
        </p:spPr>
        <p:txBody>
          <a:bodyPr wrap="none">
            <a:spAutoFit/>
          </a:bodyPr>
          <a:lstStyle/>
          <a:p>
            <a:r>
              <a:rPr lang="en-US" i="1"/>
              <a:t>Credit: Bonwoo Koo</a:t>
            </a:r>
            <a:endParaRPr lang="en-US" i="1" dirty="0"/>
          </a:p>
        </p:txBody>
      </p:sp>
    </p:spTree>
    <p:extLst>
      <p:ext uri="{BB962C8B-B14F-4D97-AF65-F5344CB8AC3E}">
        <p14:creationId xmlns:p14="http://schemas.microsoft.com/office/powerpoint/2010/main" val="2503413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E0FEF1-CAAA-4FD5-B3AA-43E75BDEF871}"/>
              </a:ext>
            </a:extLst>
          </p:cNvPr>
          <p:cNvPicPr>
            <a:picLocks noChangeAspect="1"/>
          </p:cNvPicPr>
          <p:nvPr/>
        </p:nvPicPr>
        <p:blipFill>
          <a:blip r:embed="rId2"/>
          <a:stretch>
            <a:fillRect/>
          </a:stretch>
        </p:blipFill>
        <p:spPr>
          <a:xfrm>
            <a:off x="0" y="440498"/>
            <a:ext cx="9144000" cy="5977004"/>
          </a:xfrm>
          <a:prstGeom prst="rect">
            <a:avLst/>
          </a:prstGeom>
        </p:spPr>
      </p:pic>
      <p:sp>
        <p:nvSpPr>
          <p:cNvPr id="2" name="Slide Number Placeholder 1">
            <a:extLst>
              <a:ext uri="{FF2B5EF4-FFF2-40B4-BE49-F238E27FC236}">
                <a16:creationId xmlns:a16="http://schemas.microsoft.com/office/drawing/2014/main" id="{83DBD1C7-25E4-408F-93AE-863B9D414336}"/>
              </a:ext>
            </a:extLst>
          </p:cNvPr>
          <p:cNvSpPr>
            <a:spLocks noGrp="1"/>
          </p:cNvSpPr>
          <p:nvPr>
            <p:ph type="sldNum" sz="quarter" idx="12"/>
          </p:nvPr>
        </p:nvSpPr>
        <p:spPr/>
        <p:txBody>
          <a:bodyPr/>
          <a:lstStyle/>
          <a:p>
            <a:fld id="{D9CFEFDB-66D6-495C-9117-3BD2D7EF3F1B}" type="slidenum">
              <a:rPr lang="en-US" smtClean="0"/>
              <a:t>14</a:t>
            </a:fld>
            <a:endParaRPr lang="en-US"/>
          </a:p>
        </p:txBody>
      </p:sp>
      <p:sp>
        <p:nvSpPr>
          <p:cNvPr id="5" name="TextBox 4">
            <a:extLst>
              <a:ext uri="{FF2B5EF4-FFF2-40B4-BE49-F238E27FC236}">
                <a16:creationId xmlns:a16="http://schemas.microsoft.com/office/drawing/2014/main" id="{50373E9F-669E-46D9-ABCC-961D56AED6EA}"/>
              </a:ext>
            </a:extLst>
          </p:cNvPr>
          <p:cNvSpPr txBox="1"/>
          <p:nvPr/>
        </p:nvSpPr>
        <p:spPr>
          <a:xfrm>
            <a:off x="356770" y="-162636"/>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7" name="Google Shape;150;p21">
            <a:extLst>
              <a:ext uri="{FF2B5EF4-FFF2-40B4-BE49-F238E27FC236}">
                <a16:creationId xmlns:a16="http://schemas.microsoft.com/office/drawing/2014/main" id="{DD72AF83-1790-4748-8335-CA768CF95E50}"/>
              </a:ext>
            </a:extLst>
          </p:cNvPr>
          <p:cNvSpPr/>
          <p:nvPr/>
        </p:nvSpPr>
        <p:spPr>
          <a:xfrm>
            <a:off x="5738023" y="2266134"/>
            <a:ext cx="3341390" cy="4171828"/>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Verifying &amp; downloading</a:t>
            </a:r>
          </a:p>
          <a:p>
            <a:pPr algn="ctr"/>
            <a:endParaRPr lang="en-US" sz="1350" dirty="0">
              <a:solidFill>
                <a:schemeClr val="lt1"/>
              </a:solidFill>
              <a:latin typeface="Cabin"/>
              <a:sym typeface="Cabin"/>
            </a:endParaRPr>
          </a:p>
          <a:p>
            <a:pPr algn="ctr"/>
            <a:r>
              <a:rPr lang="en-US" dirty="0">
                <a:solidFill>
                  <a:schemeClr val="lt1"/>
                </a:solidFill>
                <a:latin typeface="Cabin"/>
                <a:sym typeface="Cabin"/>
              </a:rPr>
              <a:t>Double-check that the following information are correctly listed in the top panel and click </a:t>
            </a:r>
            <a:r>
              <a:rPr lang="en-US" b="1" dirty="0">
                <a:solidFill>
                  <a:schemeClr val="lt1"/>
                </a:solidFill>
                <a:latin typeface="Cabin"/>
                <a:sym typeface="Cabin"/>
              </a:rPr>
              <a:t>DOWNLOAD TABLE</a:t>
            </a:r>
            <a:r>
              <a:rPr lang="en-US" dirty="0">
                <a:solidFill>
                  <a:schemeClr val="lt1"/>
                </a:solidFill>
                <a:latin typeface="Cabin"/>
                <a:sym typeface="Cabin"/>
              </a:rPr>
              <a:t>:</a:t>
            </a:r>
          </a:p>
          <a:p>
            <a:pPr algn="ctr"/>
            <a:endParaRPr lang="en-US" dirty="0">
              <a:solidFill>
                <a:schemeClr val="lt1"/>
              </a:solidFill>
              <a:latin typeface="Cabin"/>
              <a:sym typeface="Cabin"/>
            </a:endParaRPr>
          </a:p>
          <a:p>
            <a:pPr marL="285750" indent="-285750">
              <a:buFont typeface="Arial" panose="020B0604020202020204" pitchFamily="34" charset="0"/>
              <a:buChar char="•"/>
            </a:pPr>
            <a:r>
              <a:rPr lang="en-US" dirty="0">
                <a:solidFill>
                  <a:schemeClr val="lt1"/>
                </a:solidFill>
                <a:latin typeface="Cabin"/>
                <a:sym typeface="Cabin"/>
              </a:rPr>
              <a:t>Name of the table</a:t>
            </a:r>
          </a:p>
          <a:p>
            <a:pPr marL="285750" indent="-285750">
              <a:buFont typeface="Arial" panose="020B0604020202020204" pitchFamily="34" charset="0"/>
              <a:buChar char="•"/>
            </a:pPr>
            <a:r>
              <a:rPr lang="en-US" dirty="0">
                <a:solidFill>
                  <a:schemeClr val="lt1"/>
                </a:solidFill>
                <a:latin typeface="Cabin"/>
                <a:sym typeface="Cabin"/>
              </a:rPr>
              <a:t>Table ID</a:t>
            </a:r>
          </a:p>
          <a:p>
            <a:pPr marL="285750" indent="-285750">
              <a:buFont typeface="Arial" panose="020B0604020202020204" pitchFamily="34" charset="0"/>
              <a:buChar char="•"/>
            </a:pPr>
            <a:r>
              <a:rPr lang="en-US" dirty="0">
                <a:solidFill>
                  <a:schemeClr val="lt1"/>
                </a:solidFill>
                <a:latin typeface="Cabin"/>
                <a:sym typeface="Cabin"/>
              </a:rPr>
              <a:t>Survey/Program</a:t>
            </a:r>
          </a:p>
          <a:p>
            <a:pPr marL="285750" indent="-285750">
              <a:buFont typeface="Arial" panose="020B0604020202020204" pitchFamily="34" charset="0"/>
              <a:buChar char="•"/>
            </a:pPr>
            <a:r>
              <a:rPr lang="en-US" dirty="0">
                <a:solidFill>
                  <a:schemeClr val="lt1"/>
                </a:solidFill>
                <a:latin typeface="Cabin"/>
                <a:sym typeface="Cabin"/>
              </a:rPr>
              <a:t>Product</a:t>
            </a:r>
          </a:p>
          <a:p>
            <a:pPr marL="285750" indent="-285750">
              <a:buFont typeface="Arial" panose="020B0604020202020204" pitchFamily="34" charset="0"/>
              <a:buChar char="•"/>
            </a:pPr>
            <a:endParaRPr lang="en-US" dirty="0">
              <a:solidFill>
                <a:schemeClr val="lt1"/>
              </a:solidFill>
              <a:latin typeface="Cabin"/>
              <a:sym typeface="Cabin"/>
            </a:endParaRPr>
          </a:p>
          <a:p>
            <a:pPr marL="285750" indent="-285750">
              <a:buFont typeface="Arial" panose="020B0604020202020204" pitchFamily="34" charset="0"/>
              <a:buChar char="•"/>
            </a:pPr>
            <a:r>
              <a:rPr lang="en-US" dirty="0">
                <a:solidFill>
                  <a:schemeClr val="lt1"/>
                </a:solidFill>
                <a:latin typeface="Cabin"/>
                <a:sym typeface="Cabin"/>
              </a:rPr>
              <a:t>Pay extra attention and make sure it is </a:t>
            </a:r>
            <a:r>
              <a:rPr lang="en-US" u="sng" dirty="0">
                <a:solidFill>
                  <a:schemeClr val="lt1"/>
                </a:solidFill>
                <a:latin typeface="Cabin"/>
                <a:sym typeface="Cabin"/>
              </a:rPr>
              <a:t>ACS 5-Year Estimates</a:t>
            </a:r>
          </a:p>
        </p:txBody>
      </p:sp>
      <p:sp>
        <p:nvSpPr>
          <p:cNvPr id="9" name="Google Shape;151;p21">
            <a:extLst>
              <a:ext uri="{FF2B5EF4-FFF2-40B4-BE49-F238E27FC236}">
                <a16:creationId xmlns:a16="http://schemas.microsoft.com/office/drawing/2014/main" id="{2AE0A303-9925-4464-935C-7AE913405312}"/>
              </a:ext>
            </a:extLst>
          </p:cNvPr>
          <p:cNvSpPr/>
          <p:nvPr/>
        </p:nvSpPr>
        <p:spPr>
          <a:xfrm>
            <a:off x="2080035" y="937521"/>
            <a:ext cx="7063965" cy="531837"/>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1" name="Google Shape;151;p21">
            <a:extLst>
              <a:ext uri="{FF2B5EF4-FFF2-40B4-BE49-F238E27FC236}">
                <a16:creationId xmlns:a16="http://schemas.microsoft.com/office/drawing/2014/main" id="{E65EE09A-88D7-42D5-9266-FFAC3FC285F5}"/>
              </a:ext>
            </a:extLst>
          </p:cNvPr>
          <p:cNvSpPr/>
          <p:nvPr/>
        </p:nvSpPr>
        <p:spPr>
          <a:xfrm>
            <a:off x="4518435" y="2281413"/>
            <a:ext cx="1155001" cy="427152"/>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2" name="Rectangle 11">
            <a:extLst>
              <a:ext uri="{FF2B5EF4-FFF2-40B4-BE49-F238E27FC236}">
                <a16:creationId xmlns:a16="http://schemas.microsoft.com/office/drawing/2014/main" id="{521BBA00-81B9-460B-B41F-18FDBB5460C6}"/>
              </a:ext>
            </a:extLst>
          </p:cNvPr>
          <p:cNvSpPr/>
          <p:nvPr/>
        </p:nvSpPr>
        <p:spPr>
          <a:xfrm>
            <a:off x="80422" y="6548415"/>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420841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7F536C-23DB-4AB1-8F31-B013DD25F047}"/>
              </a:ext>
            </a:extLst>
          </p:cNvPr>
          <p:cNvSpPr>
            <a:spLocks noGrp="1"/>
          </p:cNvSpPr>
          <p:nvPr>
            <p:ph type="sldNum" sz="quarter" idx="12"/>
          </p:nvPr>
        </p:nvSpPr>
        <p:spPr/>
        <p:txBody>
          <a:bodyPr/>
          <a:lstStyle/>
          <a:p>
            <a:fld id="{D9CFEFDB-66D6-495C-9117-3BD2D7EF3F1B}" type="slidenum">
              <a:rPr lang="en-US" smtClean="0"/>
              <a:t>15</a:t>
            </a:fld>
            <a:endParaRPr lang="en-US"/>
          </a:p>
        </p:txBody>
      </p:sp>
      <p:pic>
        <p:nvPicPr>
          <p:cNvPr id="3" name="Picture 2">
            <a:extLst>
              <a:ext uri="{FF2B5EF4-FFF2-40B4-BE49-F238E27FC236}">
                <a16:creationId xmlns:a16="http://schemas.microsoft.com/office/drawing/2014/main" id="{34777ACD-7D3C-471C-BBF7-DE50D22ADB2D}"/>
              </a:ext>
            </a:extLst>
          </p:cNvPr>
          <p:cNvPicPr>
            <a:picLocks noChangeAspect="1"/>
          </p:cNvPicPr>
          <p:nvPr/>
        </p:nvPicPr>
        <p:blipFill>
          <a:blip r:embed="rId2"/>
          <a:stretch>
            <a:fillRect/>
          </a:stretch>
        </p:blipFill>
        <p:spPr>
          <a:xfrm>
            <a:off x="0" y="463585"/>
            <a:ext cx="9144000" cy="5930829"/>
          </a:xfrm>
          <a:prstGeom prst="rect">
            <a:avLst/>
          </a:prstGeom>
        </p:spPr>
      </p:pic>
      <p:sp>
        <p:nvSpPr>
          <p:cNvPr id="5" name="TextBox 4">
            <a:extLst>
              <a:ext uri="{FF2B5EF4-FFF2-40B4-BE49-F238E27FC236}">
                <a16:creationId xmlns:a16="http://schemas.microsoft.com/office/drawing/2014/main" id="{3C6958BD-A276-4519-9562-91E67B5F827B}"/>
              </a:ext>
            </a:extLst>
          </p:cNvPr>
          <p:cNvSpPr txBox="1"/>
          <p:nvPr/>
        </p:nvSpPr>
        <p:spPr>
          <a:xfrm>
            <a:off x="356770" y="-162636"/>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7" name="Google Shape;150;p21">
            <a:extLst>
              <a:ext uri="{FF2B5EF4-FFF2-40B4-BE49-F238E27FC236}">
                <a16:creationId xmlns:a16="http://schemas.microsoft.com/office/drawing/2014/main" id="{96C010DB-B916-4A6E-B7FE-4C50DC642AE4}"/>
              </a:ext>
            </a:extLst>
          </p:cNvPr>
          <p:cNvSpPr/>
          <p:nvPr/>
        </p:nvSpPr>
        <p:spPr>
          <a:xfrm>
            <a:off x="5088368" y="1040833"/>
            <a:ext cx="3567244" cy="2256549"/>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Verifying &amp; downloading</a:t>
            </a:r>
          </a:p>
          <a:p>
            <a:pPr algn="ctr"/>
            <a:endParaRPr lang="en-US" sz="1350" dirty="0">
              <a:solidFill>
                <a:schemeClr val="lt1"/>
              </a:solidFill>
              <a:latin typeface="Cabin"/>
              <a:sym typeface="Cabin"/>
            </a:endParaRPr>
          </a:p>
          <a:p>
            <a:pPr algn="ctr"/>
            <a:r>
              <a:rPr lang="en-US" dirty="0">
                <a:solidFill>
                  <a:schemeClr val="lt1"/>
                </a:solidFill>
                <a:latin typeface="Cabin"/>
                <a:sym typeface="Cabin"/>
              </a:rPr>
              <a:t>Make sure that 2017 is selected and that File Type is CSV.</a:t>
            </a:r>
          </a:p>
          <a:p>
            <a:pPr algn="ctr"/>
            <a:endParaRPr lang="en-US" dirty="0">
              <a:solidFill>
                <a:schemeClr val="lt1"/>
              </a:solidFill>
              <a:latin typeface="Cabin"/>
              <a:sym typeface="Cabin"/>
            </a:endParaRPr>
          </a:p>
          <a:p>
            <a:pPr algn="ctr"/>
            <a:r>
              <a:rPr lang="en-US" dirty="0">
                <a:solidFill>
                  <a:schemeClr val="lt1"/>
                </a:solidFill>
                <a:latin typeface="Cabin"/>
                <a:sym typeface="Cabin"/>
              </a:rPr>
              <a:t>Finally, Click DOWNLOAD.</a:t>
            </a:r>
          </a:p>
        </p:txBody>
      </p:sp>
      <p:sp>
        <p:nvSpPr>
          <p:cNvPr id="9" name="Google Shape;151;p21">
            <a:extLst>
              <a:ext uri="{FF2B5EF4-FFF2-40B4-BE49-F238E27FC236}">
                <a16:creationId xmlns:a16="http://schemas.microsoft.com/office/drawing/2014/main" id="{E2FAD83C-C7E1-4C57-BCFF-F658329B6935}"/>
              </a:ext>
            </a:extLst>
          </p:cNvPr>
          <p:cNvSpPr/>
          <p:nvPr/>
        </p:nvSpPr>
        <p:spPr>
          <a:xfrm>
            <a:off x="2364053" y="4719813"/>
            <a:ext cx="552329" cy="427152"/>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0" name="Google Shape;151;p21">
            <a:extLst>
              <a:ext uri="{FF2B5EF4-FFF2-40B4-BE49-F238E27FC236}">
                <a16:creationId xmlns:a16="http://schemas.microsoft.com/office/drawing/2014/main" id="{BE402F29-6DA2-4357-B59C-D1A4D055A647}"/>
              </a:ext>
            </a:extLst>
          </p:cNvPr>
          <p:cNvSpPr/>
          <p:nvPr/>
        </p:nvSpPr>
        <p:spPr>
          <a:xfrm>
            <a:off x="4302722" y="4066309"/>
            <a:ext cx="552329" cy="561110"/>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1" name="Google Shape;151;p21">
            <a:extLst>
              <a:ext uri="{FF2B5EF4-FFF2-40B4-BE49-F238E27FC236}">
                <a16:creationId xmlns:a16="http://schemas.microsoft.com/office/drawing/2014/main" id="{3274DDC9-3FB8-45D7-AEEA-CB7A0B1721E0}"/>
              </a:ext>
            </a:extLst>
          </p:cNvPr>
          <p:cNvSpPr/>
          <p:nvPr/>
        </p:nvSpPr>
        <p:spPr>
          <a:xfrm>
            <a:off x="7952510" y="5403272"/>
            <a:ext cx="848494" cy="365125"/>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4" name="Rectangle 3">
            <a:extLst>
              <a:ext uri="{FF2B5EF4-FFF2-40B4-BE49-F238E27FC236}">
                <a16:creationId xmlns:a16="http://schemas.microsoft.com/office/drawing/2014/main" id="{BF54AD3F-4CA2-45F6-9D68-7FD5BC36C514}"/>
              </a:ext>
            </a:extLst>
          </p:cNvPr>
          <p:cNvSpPr/>
          <p:nvPr/>
        </p:nvSpPr>
        <p:spPr>
          <a:xfrm>
            <a:off x="132267" y="6548415"/>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4053787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302ECB-8D3F-44E4-8107-BA2CE2AEC07D}"/>
              </a:ext>
            </a:extLst>
          </p:cNvPr>
          <p:cNvPicPr>
            <a:picLocks noChangeAspect="1"/>
          </p:cNvPicPr>
          <p:nvPr/>
        </p:nvPicPr>
        <p:blipFill>
          <a:blip r:embed="rId2"/>
          <a:stretch>
            <a:fillRect/>
          </a:stretch>
        </p:blipFill>
        <p:spPr>
          <a:xfrm>
            <a:off x="0" y="490769"/>
            <a:ext cx="9144000" cy="5876462"/>
          </a:xfrm>
          <a:prstGeom prst="rect">
            <a:avLst/>
          </a:prstGeom>
        </p:spPr>
      </p:pic>
      <p:sp>
        <p:nvSpPr>
          <p:cNvPr id="2" name="Slide Number Placeholder 1">
            <a:extLst>
              <a:ext uri="{FF2B5EF4-FFF2-40B4-BE49-F238E27FC236}">
                <a16:creationId xmlns:a16="http://schemas.microsoft.com/office/drawing/2014/main" id="{C77F536C-23DB-4AB1-8F31-B013DD25F047}"/>
              </a:ext>
            </a:extLst>
          </p:cNvPr>
          <p:cNvSpPr>
            <a:spLocks noGrp="1"/>
          </p:cNvSpPr>
          <p:nvPr>
            <p:ph type="sldNum" sz="quarter" idx="12"/>
          </p:nvPr>
        </p:nvSpPr>
        <p:spPr/>
        <p:txBody>
          <a:bodyPr/>
          <a:lstStyle/>
          <a:p>
            <a:fld id="{D9CFEFDB-66D6-495C-9117-3BD2D7EF3F1B}" type="slidenum">
              <a:rPr lang="en-US" smtClean="0"/>
              <a:t>16</a:t>
            </a:fld>
            <a:endParaRPr lang="en-US"/>
          </a:p>
        </p:txBody>
      </p:sp>
      <p:sp>
        <p:nvSpPr>
          <p:cNvPr id="5" name="TextBox 4">
            <a:extLst>
              <a:ext uri="{FF2B5EF4-FFF2-40B4-BE49-F238E27FC236}">
                <a16:creationId xmlns:a16="http://schemas.microsoft.com/office/drawing/2014/main" id="{3C6958BD-A276-4519-9562-91E67B5F827B}"/>
              </a:ext>
            </a:extLst>
          </p:cNvPr>
          <p:cNvSpPr txBox="1"/>
          <p:nvPr/>
        </p:nvSpPr>
        <p:spPr>
          <a:xfrm>
            <a:off x="356770" y="-162636"/>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7" name="Google Shape;150;p21">
            <a:extLst>
              <a:ext uri="{FF2B5EF4-FFF2-40B4-BE49-F238E27FC236}">
                <a16:creationId xmlns:a16="http://schemas.microsoft.com/office/drawing/2014/main" id="{96C010DB-B916-4A6E-B7FE-4C50DC642AE4}"/>
              </a:ext>
            </a:extLst>
          </p:cNvPr>
          <p:cNvSpPr/>
          <p:nvPr/>
        </p:nvSpPr>
        <p:spPr>
          <a:xfrm>
            <a:off x="6123708" y="971560"/>
            <a:ext cx="2857485" cy="2949276"/>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Verifying &amp; downloading</a:t>
            </a:r>
          </a:p>
          <a:p>
            <a:pPr algn="ctr"/>
            <a:endParaRPr lang="en-US" sz="1350" dirty="0">
              <a:solidFill>
                <a:schemeClr val="lt1"/>
              </a:solidFill>
              <a:latin typeface="Cabin"/>
              <a:sym typeface="Cabin"/>
            </a:endParaRPr>
          </a:p>
          <a:p>
            <a:pPr algn="ctr"/>
            <a:r>
              <a:rPr lang="en-US" sz="1350" dirty="0">
                <a:solidFill>
                  <a:schemeClr val="lt1"/>
                </a:solidFill>
                <a:latin typeface="Cabin"/>
                <a:sym typeface="Cabin"/>
              </a:rPr>
              <a:t>Again… Click DOWNLOAD NOW.</a:t>
            </a:r>
          </a:p>
          <a:p>
            <a:pPr algn="ctr"/>
            <a:endParaRPr lang="en-US" sz="1350" dirty="0">
              <a:solidFill>
                <a:schemeClr val="lt1"/>
              </a:solidFill>
              <a:latin typeface="Cabin"/>
              <a:sym typeface="Cabin"/>
            </a:endParaRPr>
          </a:p>
          <a:p>
            <a:pPr algn="ctr"/>
            <a:r>
              <a:rPr lang="en-US" sz="1350" dirty="0">
                <a:solidFill>
                  <a:schemeClr val="lt1"/>
                </a:solidFill>
                <a:latin typeface="Cabin"/>
                <a:sym typeface="Cabin"/>
              </a:rPr>
              <a:t>Once it is downloaded, move the file to your desired folder and extract (unzip) it. </a:t>
            </a:r>
          </a:p>
          <a:p>
            <a:pPr algn="ctr"/>
            <a:endParaRPr lang="en-US" sz="1350" dirty="0">
              <a:solidFill>
                <a:schemeClr val="lt1"/>
              </a:solidFill>
              <a:latin typeface="Cabin"/>
              <a:sym typeface="Cabin"/>
            </a:endParaRPr>
          </a:p>
          <a:p>
            <a:pPr algn="ctr"/>
            <a:r>
              <a:rPr lang="en-US" sz="1350" dirty="0">
                <a:solidFill>
                  <a:schemeClr val="lt1"/>
                </a:solidFill>
                <a:latin typeface="Cabin"/>
                <a:sym typeface="Cabin"/>
              </a:rPr>
              <a:t>Remember where you unzipped the files – you will need to </a:t>
            </a:r>
            <a:r>
              <a:rPr lang="en-US" sz="1350" dirty="0" err="1">
                <a:solidFill>
                  <a:schemeClr val="lt1"/>
                </a:solidFill>
                <a:latin typeface="Cabin"/>
                <a:sym typeface="Cabin"/>
              </a:rPr>
              <a:t>setwd</a:t>
            </a:r>
            <a:r>
              <a:rPr lang="en-US" sz="1350" dirty="0">
                <a:solidFill>
                  <a:schemeClr val="lt1"/>
                </a:solidFill>
                <a:latin typeface="Cabin"/>
                <a:sym typeface="Cabin"/>
              </a:rPr>
              <a:t>() to this folder.</a:t>
            </a:r>
          </a:p>
        </p:txBody>
      </p:sp>
      <p:sp>
        <p:nvSpPr>
          <p:cNvPr id="9" name="Google Shape;151;p21">
            <a:extLst>
              <a:ext uri="{FF2B5EF4-FFF2-40B4-BE49-F238E27FC236}">
                <a16:creationId xmlns:a16="http://schemas.microsoft.com/office/drawing/2014/main" id="{E2FAD83C-C7E1-4C57-BCFF-F658329B6935}"/>
              </a:ext>
            </a:extLst>
          </p:cNvPr>
          <p:cNvSpPr/>
          <p:nvPr/>
        </p:nvSpPr>
        <p:spPr>
          <a:xfrm>
            <a:off x="4906362" y="3429000"/>
            <a:ext cx="940256" cy="332509"/>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3" name="Rectangle 2">
            <a:extLst>
              <a:ext uri="{FF2B5EF4-FFF2-40B4-BE49-F238E27FC236}">
                <a16:creationId xmlns:a16="http://schemas.microsoft.com/office/drawing/2014/main" id="{6A5D3F09-B8A0-49DE-BE8F-F0DD4B47C31D}"/>
              </a:ext>
            </a:extLst>
          </p:cNvPr>
          <p:cNvSpPr/>
          <p:nvPr/>
        </p:nvSpPr>
        <p:spPr>
          <a:xfrm>
            <a:off x="14433" y="6548420"/>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58627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7F536C-23DB-4AB1-8F31-B013DD25F047}"/>
              </a:ext>
            </a:extLst>
          </p:cNvPr>
          <p:cNvSpPr>
            <a:spLocks noGrp="1"/>
          </p:cNvSpPr>
          <p:nvPr>
            <p:ph type="sldNum" sz="quarter" idx="12"/>
          </p:nvPr>
        </p:nvSpPr>
        <p:spPr/>
        <p:txBody>
          <a:bodyPr/>
          <a:lstStyle/>
          <a:p>
            <a:fld id="{D9CFEFDB-66D6-495C-9117-3BD2D7EF3F1B}" type="slidenum">
              <a:rPr lang="en-US" smtClean="0"/>
              <a:t>17</a:t>
            </a:fld>
            <a:endParaRPr lang="en-US"/>
          </a:p>
        </p:txBody>
      </p:sp>
      <p:sp>
        <p:nvSpPr>
          <p:cNvPr id="5" name="TextBox 4">
            <a:extLst>
              <a:ext uri="{FF2B5EF4-FFF2-40B4-BE49-F238E27FC236}">
                <a16:creationId xmlns:a16="http://schemas.microsoft.com/office/drawing/2014/main" id="{3C6958BD-A276-4519-9562-91E67B5F827B}"/>
              </a:ext>
            </a:extLst>
          </p:cNvPr>
          <p:cNvSpPr txBox="1"/>
          <p:nvPr/>
        </p:nvSpPr>
        <p:spPr>
          <a:xfrm>
            <a:off x="204355" y="97771"/>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7" name="Google Shape;150;p21">
            <a:extLst>
              <a:ext uri="{FF2B5EF4-FFF2-40B4-BE49-F238E27FC236}">
                <a16:creationId xmlns:a16="http://schemas.microsoft.com/office/drawing/2014/main" id="{96C010DB-B916-4A6E-B7FE-4C50DC642AE4}"/>
              </a:ext>
            </a:extLst>
          </p:cNvPr>
          <p:cNvSpPr/>
          <p:nvPr/>
        </p:nvSpPr>
        <p:spPr>
          <a:xfrm>
            <a:off x="204355" y="889368"/>
            <a:ext cx="8551717" cy="1677440"/>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Deleting the second header</a:t>
            </a:r>
          </a:p>
          <a:p>
            <a:pPr algn="ctr"/>
            <a:endParaRPr lang="en-US" sz="1350" dirty="0">
              <a:solidFill>
                <a:schemeClr val="lt1"/>
              </a:solidFill>
              <a:latin typeface="Cabin"/>
              <a:sym typeface="Cabin"/>
            </a:endParaRPr>
          </a:p>
          <a:p>
            <a:pPr algn="ctr"/>
            <a:r>
              <a:rPr lang="en-US" sz="1350" dirty="0">
                <a:solidFill>
                  <a:schemeClr val="lt1"/>
                </a:solidFill>
                <a:latin typeface="Cabin"/>
                <a:sym typeface="Cabin"/>
              </a:rPr>
              <a:t>Open the file named </a:t>
            </a:r>
            <a:r>
              <a:rPr lang="en-US" sz="1350" i="1" dirty="0">
                <a:solidFill>
                  <a:schemeClr val="lt1"/>
                </a:solidFill>
                <a:latin typeface="Cabin"/>
                <a:sym typeface="Cabin"/>
              </a:rPr>
              <a:t>ACSDT5Y2017.C17002_data_with_overlays_2020-08-29T151945.csv</a:t>
            </a:r>
            <a:r>
              <a:rPr lang="en-US" sz="1350" dirty="0">
                <a:solidFill>
                  <a:schemeClr val="lt1"/>
                </a:solidFill>
                <a:latin typeface="Cabin"/>
                <a:sym typeface="Cabin"/>
              </a:rPr>
              <a:t>. The exact name may be slightly different due to the date component in the file name. There will be two different headers (i.e., variable names). </a:t>
            </a:r>
          </a:p>
          <a:p>
            <a:pPr algn="ctr"/>
            <a:endParaRPr lang="en-US" sz="1350" dirty="0">
              <a:solidFill>
                <a:schemeClr val="lt1"/>
              </a:solidFill>
              <a:latin typeface="Cabin"/>
              <a:sym typeface="Cabin"/>
            </a:endParaRPr>
          </a:p>
          <a:p>
            <a:pPr algn="ctr"/>
            <a:r>
              <a:rPr lang="en-US" sz="1350" b="1" dirty="0">
                <a:solidFill>
                  <a:schemeClr val="lt1"/>
                </a:solidFill>
                <a:latin typeface="Cabin"/>
                <a:sym typeface="Cabin"/>
              </a:rPr>
              <a:t>Delete the entire second row </a:t>
            </a:r>
            <a:r>
              <a:rPr lang="en-US" sz="1350" dirty="0">
                <a:solidFill>
                  <a:schemeClr val="lt1"/>
                </a:solidFill>
                <a:latin typeface="Cabin"/>
                <a:sym typeface="Cabin"/>
              </a:rPr>
              <a:t>so that there will be only one row of header remaining. Then, save and close Excel.</a:t>
            </a:r>
          </a:p>
        </p:txBody>
      </p:sp>
      <p:sp>
        <p:nvSpPr>
          <p:cNvPr id="23" name="TextBox 22">
            <a:extLst>
              <a:ext uri="{FF2B5EF4-FFF2-40B4-BE49-F238E27FC236}">
                <a16:creationId xmlns:a16="http://schemas.microsoft.com/office/drawing/2014/main" id="{B0921808-1C42-4E35-BBF0-6DBD3FADCF24}"/>
              </a:ext>
            </a:extLst>
          </p:cNvPr>
          <p:cNvSpPr txBox="1"/>
          <p:nvPr/>
        </p:nvSpPr>
        <p:spPr>
          <a:xfrm>
            <a:off x="112568" y="4640405"/>
            <a:ext cx="8593281" cy="1862048"/>
          </a:xfrm>
          <a:prstGeom prst="rect">
            <a:avLst/>
          </a:prstGeom>
          <a:solidFill>
            <a:schemeClr val="bg1">
              <a:lumMod val="85000"/>
            </a:schemeClr>
          </a:solidFill>
        </p:spPr>
        <p:txBody>
          <a:bodyPr wrap="square">
            <a:spAutoFit/>
          </a:bodyPr>
          <a:lstStyle/>
          <a:p>
            <a:r>
              <a:rPr lang="en-US" sz="1600" b="1" u="sng" dirty="0">
                <a:latin typeface="Arial" panose="020B0604020202020204" pitchFamily="34" charset="0"/>
                <a:cs typeface="Arial" panose="020B0604020202020204" pitchFamily="34" charset="0"/>
                <a:sym typeface="Cabin"/>
              </a:rPr>
              <a:t>Why are we deleting one of the headers?</a:t>
            </a:r>
          </a:p>
          <a:p>
            <a:endParaRPr lang="en-US" sz="1100" dirty="0">
              <a:latin typeface="Arial" panose="020B0604020202020204" pitchFamily="34" charset="0"/>
              <a:cs typeface="Arial" panose="020B0604020202020204" pitchFamily="34" charset="0"/>
              <a:sym typeface="Cabin"/>
            </a:endParaRPr>
          </a:p>
          <a:p>
            <a:r>
              <a:rPr lang="en-US" sz="1100" dirty="0">
                <a:latin typeface="Arial" panose="020B0604020202020204" pitchFamily="34" charset="0"/>
                <a:cs typeface="Arial" panose="020B0604020202020204" pitchFamily="34" charset="0"/>
                <a:sym typeface="Cabin"/>
              </a:rPr>
              <a:t>The Census Bureau (and sometime other entities too) often provides their data with two rows of header. </a:t>
            </a:r>
          </a:p>
          <a:p>
            <a:endParaRPr lang="en-US" sz="1100" dirty="0">
              <a:latin typeface="Arial" panose="020B0604020202020204" pitchFamily="34" charset="0"/>
              <a:cs typeface="Arial" panose="020B0604020202020204" pitchFamily="34" charset="0"/>
              <a:sym typeface="Cabin"/>
            </a:endParaRPr>
          </a:p>
          <a:p>
            <a:r>
              <a:rPr lang="en-US" sz="1100" b="1" dirty="0">
                <a:latin typeface="Arial" panose="020B0604020202020204" pitchFamily="34" charset="0"/>
                <a:cs typeface="Arial" panose="020B0604020202020204" pitchFamily="34" charset="0"/>
                <a:sym typeface="Cabin"/>
              </a:rPr>
              <a:t>The first type of the header</a:t>
            </a:r>
            <a:r>
              <a:rPr lang="en-US" sz="1100" dirty="0">
                <a:latin typeface="Arial" panose="020B0604020202020204" pitchFamily="34" charset="0"/>
                <a:cs typeface="Arial" panose="020B0604020202020204" pitchFamily="34" charset="0"/>
                <a:sym typeface="Cabin"/>
              </a:rPr>
              <a:t> is more code-like, not human-readable (e.g., `C17002_001E`), and </a:t>
            </a:r>
            <a:r>
              <a:rPr lang="en-US" sz="1100" b="1" dirty="0">
                <a:latin typeface="Arial" panose="020B0604020202020204" pitchFamily="34" charset="0"/>
                <a:cs typeface="Arial" panose="020B0604020202020204" pitchFamily="34" charset="0"/>
                <a:sym typeface="Cabin"/>
              </a:rPr>
              <a:t>the second type </a:t>
            </a:r>
            <a:r>
              <a:rPr lang="en-US" sz="1100" dirty="0">
                <a:latin typeface="Arial" panose="020B0604020202020204" pitchFamily="34" charset="0"/>
                <a:cs typeface="Arial" panose="020B0604020202020204" pitchFamily="34" charset="0"/>
                <a:sym typeface="Cabin"/>
              </a:rPr>
              <a:t>is often more intuitive to human (e.g., `Margin of Error!!Total!!Under .50`). </a:t>
            </a:r>
          </a:p>
          <a:p>
            <a:endParaRPr lang="en-US" sz="1100" dirty="0">
              <a:latin typeface="Arial" panose="020B0604020202020204" pitchFamily="34" charset="0"/>
              <a:cs typeface="Arial" panose="020B0604020202020204" pitchFamily="34" charset="0"/>
              <a:sym typeface="Cabin"/>
            </a:endParaRPr>
          </a:p>
          <a:p>
            <a:r>
              <a:rPr lang="en-US" sz="1100" dirty="0">
                <a:latin typeface="Arial" panose="020B0604020202020204" pitchFamily="34" charset="0"/>
                <a:cs typeface="Arial" panose="020B0604020202020204" pitchFamily="34" charset="0"/>
                <a:sym typeface="Cabin"/>
              </a:rPr>
              <a:t>R users </a:t>
            </a:r>
            <a:r>
              <a:rPr lang="en-US" sz="1100" b="1" dirty="0">
                <a:latin typeface="Arial" panose="020B0604020202020204" pitchFamily="34" charset="0"/>
                <a:cs typeface="Arial" panose="020B0604020202020204" pitchFamily="34" charset="0"/>
                <a:sym typeface="Cabin"/>
              </a:rPr>
              <a:t>usually prefer the first type</a:t>
            </a:r>
            <a:r>
              <a:rPr lang="en-US" sz="1100" dirty="0">
                <a:latin typeface="Arial" panose="020B0604020202020204" pitchFamily="34" charset="0"/>
                <a:cs typeface="Arial" panose="020B0604020202020204" pitchFamily="34" charset="0"/>
                <a:sym typeface="Cabin"/>
              </a:rPr>
              <a:t>. It is because (1) the second type of header often contain spaces and special characters which can cause errors and other difficulties, (2) the second type can be very lengthy (and you will have to type them), and (3) when you join the data with ArcGIS, the long variable names are automatically coerced into shorter but somewhat confusing names.</a:t>
            </a:r>
          </a:p>
        </p:txBody>
      </p:sp>
      <p:grpSp>
        <p:nvGrpSpPr>
          <p:cNvPr id="41" name="Group 40">
            <a:extLst>
              <a:ext uri="{FF2B5EF4-FFF2-40B4-BE49-F238E27FC236}">
                <a16:creationId xmlns:a16="http://schemas.microsoft.com/office/drawing/2014/main" id="{A1361B6B-54FE-4D2F-8B67-D0EA98BA51EA}"/>
              </a:ext>
            </a:extLst>
          </p:cNvPr>
          <p:cNvGrpSpPr/>
          <p:nvPr/>
        </p:nvGrpSpPr>
        <p:grpSpPr>
          <a:xfrm>
            <a:off x="0" y="2631414"/>
            <a:ext cx="9483091" cy="1887331"/>
            <a:chOff x="0" y="3889600"/>
            <a:chExt cx="9483091" cy="1887331"/>
          </a:xfrm>
        </p:grpSpPr>
        <p:pic>
          <p:nvPicPr>
            <p:cNvPr id="24" name="Picture 23">
              <a:extLst>
                <a:ext uri="{FF2B5EF4-FFF2-40B4-BE49-F238E27FC236}">
                  <a16:creationId xmlns:a16="http://schemas.microsoft.com/office/drawing/2014/main" id="{5DEE2197-EF16-4234-9ECB-61C76540199A}"/>
                </a:ext>
              </a:extLst>
            </p:cNvPr>
            <p:cNvPicPr>
              <a:picLocks noChangeAspect="1"/>
            </p:cNvPicPr>
            <p:nvPr/>
          </p:nvPicPr>
          <p:blipFill rotWithShape="1">
            <a:blip r:embed="rId2"/>
            <a:srcRect r="30606"/>
            <a:stretch/>
          </p:blipFill>
          <p:spPr>
            <a:xfrm>
              <a:off x="112568" y="3889600"/>
              <a:ext cx="6345382" cy="1887331"/>
            </a:xfrm>
            <a:prstGeom prst="rect">
              <a:avLst/>
            </a:prstGeom>
          </p:spPr>
        </p:pic>
        <p:sp>
          <p:nvSpPr>
            <p:cNvPr id="15" name="TextBox 14">
              <a:extLst>
                <a:ext uri="{FF2B5EF4-FFF2-40B4-BE49-F238E27FC236}">
                  <a16:creationId xmlns:a16="http://schemas.microsoft.com/office/drawing/2014/main" id="{4AFD1E56-CC9E-4C5B-9F6C-489DB086A774}"/>
                </a:ext>
              </a:extLst>
            </p:cNvPr>
            <p:cNvSpPr txBox="1"/>
            <p:nvPr/>
          </p:nvSpPr>
          <p:spPr>
            <a:xfrm>
              <a:off x="7020751" y="4232460"/>
              <a:ext cx="1301831" cy="369332"/>
            </a:xfrm>
            <a:prstGeom prst="rect">
              <a:avLst/>
            </a:prstGeom>
            <a:noFill/>
          </p:spPr>
          <p:txBody>
            <a:bodyPr wrap="none" rtlCol="0">
              <a:spAutoFit/>
            </a:bodyPr>
            <a:lstStyle/>
            <a:p>
              <a:r>
                <a:rPr lang="en-US" dirty="0"/>
                <a:t>First header</a:t>
              </a:r>
            </a:p>
          </p:txBody>
        </p:sp>
        <p:sp>
          <p:nvSpPr>
            <p:cNvPr id="17" name="TextBox 16">
              <a:extLst>
                <a:ext uri="{FF2B5EF4-FFF2-40B4-BE49-F238E27FC236}">
                  <a16:creationId xmlns:a16="http://schemas.microsoft.com/office/drawing/2014/main" id="{030BF2B6-F235-480D-ABA0-D375B94252BF}"/>
                </a:ext>
              </a:extLst>
            </p:cNvPr>
            <p:cNvSpPr txBox="1"/>
            <p:nvPr/>
          </p:nvSpPr>
          <p:spPr>
            <a:xfrm>
              <a:off x="7434311" y="4745697"/>
              <a:ext cx="2048780" cy="923330"/>
            </a:xfrm>
            <a:prstGeom prst="rect">
              <a:avLst/>
            </a:prstGeom>
            <a:noFill/>
          </p:spPr>
          <p:txBody>
            <a:bodyPr wrap="square" rtlCol="0">
              <a:spAutoFit/>
            </a:bodyPr>
            <a:lstStyle/>
            <a:p>
              <a:r>
                <a:rPr lang="en-US" dirty="0"/>
                <a:t>Second header</a:t>
              </a:r>
            </a:p>
            <a:p>
              <a:r>
                <a:rPr lang="en-US" b="1" dirty="0">
                  <a:sym typeface="Wingdings" panose="05000000000000000000" pitchFamily="2" charset="2"/>
                </a:rPr>
                <a:t></a:t>
              </a:r>
              <a:r>
                <a:rPr lang="en-US" b="1" i="1" dirty="0">
                  <a:sym typeface="Wingdings" panose="05000000000000000000" pitchFamily="2" charset="2"/>
                </a:rPr>
                <a:t> </a:t>
              </a:r>
              <a:r>
                <a:rPr lang="en-US" b="1" i="1" dirty="0"/>
                <a:t>Delete this         </a:t>
              </a:r>
            </a:p>
            <a:p>
              <a:r>
                <a:rPr lang="en-US" b="1" i="1" dirty="0"/>
                <a:t>     entire row</a:t>
              </a:r>
            </a:p>
          </p:txBody>
        </p:sp>
        <p:sp>
          <p:nvSpPr>
            <p:cNvPr id="37" name="Google Shape;151;p21">
              <a:extLst>
                <a:ext uri="{FF2B5EF4-FFF2-40B4-BE49-F238E27FC236}">
                  <a16:creationId xmlns:a16="http://schemas.microsoft.com/office/drawing/2014/main" id="{5E602030-7E34-4011-B406-9EA8260B2EC0}"/>
                </a:ext>
              </a:extLst>
            </p:cNvPr>
            <p:cNvSpPr/>
            <p:nvPr/>
          </p:nvSpPr>
          <p:spPr>
            <a:xfrm>
              <a:off x="0" y="4974508"/>
              <a:ext cx="6490335" cy="171886"/>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cxnSp>
          <p:nvCxnSpPr>
            <p:cNvPr id="11" name="Straight Arrow Connector 10">
              <a:extLst>
                <a:ext uri="{FF2B5EF4-FFF2-40B4-BE49-F238E27FC236}">
                  <a16:creationId xmlns:a16="http://schemas.microsoft.com/office/drawing/2014/main" id="{209EBDE4-FC95-42CD-9940-AA12D5C49E97}"/>
                </a:ext>
              </a:extLst>
            </p:cNvPr>
            <p:cNvCxnSpPr>
              <a:cxnSpLocks/>
              <a:stCxn id="15" idx="1"/>
            </p:cNvCxnSpPr>
            <p:nvPr/>
          </p:nvCxnSpPr>
          <p:spPr>
            <a:xfrm flipH="1">
              <a:off x="6474142" y="4417126"/>
              <a:ext cx="546609" cy="4927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926831-7AB0-49DB-80D9-5E3DE40983B3}"/>
                </a:ext>
              </a:extLst>
            </p:cNvPr>
            <p:cNvCxnSpPr>
              <a:cxnSpLocks/>
              <a:stCxn id="17" idx="1"/>
              <a:endCxn id="37" idx="3"/>
            </p:cNvCxnSpPr>
            <p:nvPr/>
          </p:nvCxnSpPr>
          <p:spPr>
            <a:xfrm flipH="1" flipV="1">
              <a:off x="6490335" y="5060451"/>
              <a:ext cx="943976" cy="1469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5E2AE6F2-FF81-42C3-809C-29FB2B9780EB}"/>
              </a:ext>
            </a:extLst>
          </p:cNvPr>
          <p:cNvSpPr/>
          <p:nvPr/>
        </p:nvSpPr>
        <p:spPr>
          <a:xfrm>
            <a:off x="85132" y="6543707"/>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3995941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8" name="TextBox 7">
            <a:extLst>
              <a:ext uri="{FF2B5EF4-FFF2-40B4-BE49-F238E27FC236}">
                <a16:creationId xmlns:a16="http://schemas.microsoft.com/office/drawing/2014/main" id="{E843D52A-D4F5-44A7-9A55-9275B7E1AE90}"/>
              </a:ext>
            </a:extLst>
          </p:cNvPr>
          <p:cNvSpPr txBox="1"/>
          <p:nvPr/>
        </p:nvSpPr>
        <p:spPr>
          <a:xfrm>
            <a:off x="195405" y="222432"/>
            <a:ext cx="9066521"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Download</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via</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Census</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API</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in</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a:t>
            </a:r>
            <a:endParaRPr lang="en-US" sz="6600" b="1" dirty="0">
              <a:solidFill>
                <a:schemeClr val="accent2"/>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681A0B4-306F-45C9-A7CE-2DB635F21C2D}"/>
              </a:ext>
            </a:extLst>
          </p:cNvPr>
          <p:cNvSpPr>
            <a:spLocks noGrp="1"/>
          </p:cNvSpPr>
          <p:nvPr>
            <p:ph type="sldNum" sz="quarter" idx="12"/>
          </p:nvPr>
        </p:nvSpPr>
        <p:spPr/>
        <p:txBody>
          <a:bodyPr/>
          <a:lstStyle/>
          <a:p>
            <a:fld id="{D9CFEFDB-66D6-495C-9117-3BD2D7EF3F1B}" type="slidenum">
              <a:rPr lang="en-US" smtClean="0"/>
              <a:t>18</a:t>
            </a:fld>
            <a:endParaRPr lang="en-US"/>
          </a:p>
        </p:txBody>
      </p:sp>
      <p:sp>
        <p:nvSpPr>
          <p:cNvPr id="4" name="Rectangle 3">
            <a:extLst>
              <a:ext uri="{FF2B5EF4-FFF2-40B4-BE49-F238E27FC236}">
                <a16:creationId xmlns:a16="http://schemas.microsoft.com/office/drawing/2014/main" id="{E68C6492-A348-4143-8709-FAEC2E45760E}"/>
              </a:ext>
            </a:extLst>
          </p:cNvPr>
          <p:cNvSpPr/>
          <p:nvPr/>
        </p:nvSpPr>
        <p:spPr>
          <a:xfrm>
            <a:off x="0"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sp>
        <p:nvSpPr>
          <p:cNvPr id="5" name="TextBox 4">
            <a:extLst>
              <a:ext uri="{FF2B5EF4-FFF2-40B4-BE49-F238E27FC236}">
                <a16:creationId xmlns:a16="http://schemas.microsoft.com/office/drawing/2014/main" id="{F18F40F8-CC94-2C18-4322-4E8C0558EE59}"/>
              </a:ext>
            </a:extLst>
          </p:cNvPr>
          <p:cNvSpPr txBox="1"/>
          <p:nvPr/>
        </p:nvSpPr>
        <p:spPr>
          <a:xfrm>
            <a:off x="281071" y="1251941"/>
            <a:ext cx="8677871" cy="3231654"/>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API</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(Application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Programming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Interface)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like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chat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bot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database: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tell</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API</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what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want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specific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way,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and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API</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will</a:t>
            </a:r>
            <a:r>
              <a:rPr lang="zh-CN" altLang="en-US" sz="2400" dirty="0">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automatically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return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No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more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click</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and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find!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But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usually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requires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API</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Key.</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Package</a:t>
            </a:r>
            <a:r>
              <a:rPr lang="zh-CN" altLang="en-US"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tidycensus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helps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with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Census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API</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p>
          <a:p>
            <a:pPr marL="342900" indent="-342900">
              <a:spcAft>
                <a:spcPts val="2400"/>
              </a:spcAft>
              <a:buFont typeface="Wingdings" panose="05000000000000000000" pitchFamily="2" charset="2"/>
              <a:buChar char="§"/>
            </a:pPr>
            <a:endParaRPr lang="en-US" altLang="zh-CN" sz="2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645BF90-4A3F-097D-4A44-5246DABECB5F}"/>
              </a:ext>
            </a:extLst>
          </p:cNvPr>
          <p:cNvSpPr txBox="1"/>
          <p:nvPr/>
        </p:nvSpPr>
        <p:spPr>
          <a:xfrm>
            <a:off x="553810" y="4047533"/>
            <a:ext cx="8036379" cy="923330"/>
          </a:xfrm>
          <a:prstGeom prst="rect">
            <a:avLst/>
          </a:prstGeom>
          <a:noFill/>
        </p:spPr>
        <p:txBody>
          <a:bodyPr wrap="square">
            <a:spAutoFit/>
          </a:bodyPr>
          <a:lstStyle/>
          <a:p>
            <a:pPr>
              <a:spcAft>
                <a:spcPts val="2400"/>
              </a:spcAft>
            </a:pPr>
            <a:r>
              <a:rPr lang="en-US" altLang="zh-CN" sz="1800" dirty="0">
                <a:latin typeface="Arial" panose="020B0604020202020204" pitchFamily="34" charset="0"/>
                <a:cs typeface="Arial" panose="020B0604020202020204" pitchFamily="34" charset="0"/>
              </a:rPr>
              <a:t>We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want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a</a:t>
            </a:r>
            <a:r>
              <a:rPr lang="zh-CN" altLang="en-US" sz="1800" dirty="0">
                <a:latin typeface="Arial" panose="020B0604020202020204" pitchFamily="34" charset="0"/>
                <a:cs typeface="Arial" panose="020B0604020202020204" pitchFamily="34" charset="0"/>
              </a:rPr>
              <a:t> </a:t>
            </a:r>
            <a:r>
              <a:rPr lang="en-US" altLang="zh-CN" sz="1800" dirty="0">
                <a:solidFill>
                  <a:schemeClr val="accent2"/>
                </a:solidFill>
                <a:latin typeface="Arial" panose="020B0604020202020204" pitchFamily="34" charset="0"/>
                <a:cs typeface="Arial" panose="020B0604020202020204" pitchFamily="34" charset="0"/>
              </a:rPr>
              <a:t>2017</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table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called</a:t>
            </a:r>
            <a:r>
              <a:rPr lang="zh-CN" altLang="en-US" sz="1800" dirty="0">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“Ratio</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of</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Income</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to</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Poverty</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Level</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in</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the</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Past</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12</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Months</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a:t>
            </a:r>
            <a:r>
              <a:rPr lang="en-US" altLang="zh-CN" sz="1800" dirty="0" err="1">
                <a:solidFill>
                  <a:srgbClr val="C00000"/>
                </a:solidFill>
                <a:latin typeface="Arial" panose="020B0604020202020204" pitchFamily="34" charset="0"/>
                <a:cs typeface="Arial" panose="020B0604020202020204" pitchFamily="34" charset="0"/>
              </a:rPr>
              <a:t>TableID</a:t>
            </a:r>
            <a:r>
              <a:rPr lang="en-US" altLang="zh-CN" sz="1800" dirty="0">
                <a:solidFill>
                  <a:srgbClr val="C00000"/>
                </a:solidFill>
                <a:latin typeface="Arial" panose="020B0604020202020204" pitchFamily="34" charset="0"/>
                <a:cs typeface="Arial" panose="020B0604020202020204" pitchFamily="34" charset="0"/>
              </a:rPr>
              <a:t>:</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C17002)”</a:t>
            </a:r>
            <a:r>
              <a:rPr lang="zh-CN" altLang="en-US" sz="1800" dirty="0">
                <a:solidFill>
                  <a:srgbClr val="C00000"/>
                </a:solidFill>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from</a:t>
            </a:r>
            <a:r>
              <a:rPr lang="zh-CN" altLang="en-US" sz="1800" dirty="0">
                <a:latin typeface="Arial" panose="020B0604020202020204" pitchFamily="34" charset="0"/>
                <a:cs typeface="Arial" panose="020B0604020202020204" pitchFamily="34" charset="0"/>
              </a:rPr>
              <a:t> </a:t>
            </a:r>
            <a:r>
              <a:rPr lang="en-US" altLang="zh-CN" sz="1800" dirty="0">
                <a:solidFill>
                  <a:schemeClr val="accent4">
                    <a:lumMod val="75000"/>
                  </a:schemeClr>
                </a:solidFill>
                <a:latin typeface="Arial" panose="020B0604020202020204" pitchFamily="34" charset="0"/>
                <a:cs typeface="Arial" panose="020B0604020202020204" pitchFamily="34" charset="0"/>
              </a:rPr>
              <a:t>ACS</a:t>
            </a:r>
            <a:r>
              <a:rPr lang="zh-CN" altLang="en-US" sz="1800" dirty="0">
                <a:solidFill>
                  <a:srgbClr val="7030A0"/>
                </a:solidFill>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(American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Community</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Survey,</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updated</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every</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year),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for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all</a:t>
            </a:r>
            <a:r>
              <a:rPr lang="zh-CN" altLang="en-US" sz="1800" dirty="0">
                <a:latin typeface="Arial" panose="020B0604020202020204" pitchFamily="34" charset="0"/>
                <a:cs typeface="Arial" panose="020B0604020202020204" pitchFamily="34" charset="0"/>
              </a:rPr>
              <a:t> </a:t>
            </a:r>
            <a:r>
              <a:rPr lang="en-US" altLang="zh-CN" sz="1800" dirty="0">
                <a:solidFill>
                  <a:srgbClr val="009193"/>
                </a:solidFill>
                <a:latin typeface="Arial" panose="020B0604020202020204" pitchFamily="34" charset="0"/>
                <a:cs typeface="Arial" panose="020B0604020202020204" pitchFamily="34" charset="0"/>
              </a:rPr>
              <a:t>census</a:t>
            </a:r>
            <a:r>
              <a:rPr lang="zh-CN" altLang="en-US" sz="1800" dirty="0">
                <a:solidFill>
                  <a:srgbClr val="009193"/>
                </a:solidFill>
                <a:latin typeface="Arial" panose="020B0604020202020204" pitchFamily="34" charset="0"/>
                <a:cs typeface="Arial" panose="020B0604020202020204" pitchFamily="34" charset="0"/>
              </a:rPr>
              <a:t> </a:t>
            </a:r>
            <a:r>
              <a:rPr lang="en-US" altLang="zh-CN" sz="1800" dirty="0">
                <a:solidFill>
                  <a:srgbClr val="009193"/>
                </a:solidFill>
                <a:latin typeface="Arial" panose="020B0604020202020204" pitchFamily="34" charset="0"/>
                <a:cs typeface="Arial" panose="020B0604020202020204" pitchFamily="34" charset="0"/>
              </a:rPr>
              <a:t>tracts</a:t>
            </a:r>
            <a:r>
              <a:rPr lang="zh-CN" altLang="en-US" sz="1800" dirty="0">
                <a:solidFill>
                  <a:srgbClr val="009193"/>
                </a:solidFill>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(a</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geographic</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units)</a:t>
            </a:r>
            <a:r>
              <a:rPr lang="zh-CN" altLang="en-US" sz="1800"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solidFill>
                  <a:schemeClr val="accent5">
                    <a:lumMod val="75000"/>
                  </a:schemeClr>
                </a:solidFill>
                <a:latin typeface="Arial" panose="020B0604020202020204" pitchFamily="34" charset="0"/>
                <a:cs typeface="Arial" panose="020B0604020202020204" pitchFamily="34" charset="0"/>
              </a:rPr>
              <a:t>Georgia</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state.</a:t>
            </a:r>
            <a:r>
              <a:rPr lang="zh-CN" altLang="en-US" sz="1800" dirty="0">
                <a:latin typeface="Arial" panose="020B0604020202020204" pitchFamily="34" charset="0"/>
                <a:cs typeface="Arial" panose="020B0604020202020204" pitchFamily="34" charset="0"/>
              </a:rPr>
              <a:t>  </a:t>
            </a:r>
            <a:endParaRPr lang="en-US" altLang="zh-CN" sz="1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092B834-FB35-840C-87D4-455022F49534}"/>
              </a:ext>
            </a:extLst>
          </p:cNvPr>
          <p:cNvSpPr txBox="1"/>
          <p:nvPr/>
        </p:nvSpPr>
        <p:spPr>
          <a:xfrm>
            <a:off x="1066350" y="6258258"/>
            <a:ext cx="9066521" cy="323165"/>
          </a:xfrm>
          <a:prstGeom prst="rect">
            <a:avLst/>
          </a:prstGeom>
          <a:noFill/>
        </p:spPr>
        <p:txBody>
          <a:bodyPr wrap="square">
            <a:spAutoFit/>
          </a:bodyPr>
          <a:lstStyle/>
          <a:p>
            <a:r>
              <a:rPr lang="en-US" altLang="zh-CN" sz="1500" dirty="0" err="1"/>
              <a:t>Tidycensus</a:t>
            </a:r>
            <a:r>
              <a:rPr lang="zh-CN" altLang="en-US" sz="1500" dirty="0"/>
              <a:t> </a:t>
            </a:r>
            <a:r>
              <a:rPr lang="en-US" altLang="zh-CN" sz="1500" dirty="0"/>
              <a:t>documentation:</a:t>
            </a:r>
            <a:r>
              <a:rPr lang="zh-CN" altLang="en-US" sz="1500" dirty="0"/>
              <a:t> </a:t>
            </a:r>
            <a:r>
              <a:rPr lang="en-US" sz="1500" dirty="0">
                <a:hlinkClick r:id="rId3"/>
              </a:rPr>
              <a:t>https://walker-data.com/tidycensus/articles/basic-usage.html</a:t>
            </a:r>
            <a:endParaRPr lang="en-US" sz="1500" dirty="0"/>
          </a:p>
        </p:txBody>
      </p:sp>
      <p:sp>
        <p:nvSpPr>
          <p:cNvPr id="11" name="Down Arrow 10">
            <a:extLst>
              <a:ext uri="{FF2B5EF4-FFF2-40B4-BE49-F238E27FC236}">
                <a16:creationId xmlns:a16="http://schemas.microsoft.com/office/drawing/2014/main" id="{9EA0BB1D-DBC0-5616-3C11-4C27A07B1CC5}"/>
              </a:ext>
            </a:extLst>
          </p:cNvPr>
          <p:cNvSpPr/>
          <p:nvPr/>
        </p:nvSpPr>
        <p:spPr>
          <a:xfrm>
            <a:off x="4360681" y="5123480"/>
            <a:ext cx="191678" cy="296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009F208-2995-90E8-A2DA-1A27A05F3F2F}"/>
              </a:ext>
            </a:extLst>
          </p:cNvPr>
          <p:cNvSpPr txBox="1"/>
          <p:nvPr/>
        </p:nvSpPr>
        <p:spPr>
          <a:xfrm>
            <a:off x="403243" y="5580346"/>
            <a:ext cx="8433525" cy="369332"/>
          </a:xfrm>
          <a:prstGeom prst="rect">
            <a:avLst/>
          </a:prstGeom>
          <a:noFill/>
        </p:spPr>
        <p:txBody>
          <a:bodyPr wrap="square">
            <a:spAutoFit/>
          </a:bodyPr>
          <a:lstStyle/>
          <a:p>
            <a:pPr>
              <a:spcAft>
                <a:spcPts val="2400"/>
              </a:spcAft>
            </a:pPr>
            <a:r>
              <a:rPr lang="en-US" altLang="zh-CN" dirty="0">
                <a:latin typeface="Arial" panose="020B0604020202020204" pitchFamily="34" charset="0"/>
                <a:cs typeface="Arial" panose="020B0604020202020204" pitchFamily="34" charset="0"/>
              </a:rPr>
              <a:t>Table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&lt;-</a:t>
            </a:r>
            <a:r>
              <a:rPr lang="zh-CN" altLang="en-US" dirty="0">
                <a:latin typeface="Arial" panose="020B0604020202020204" pitchFamily="34" charset="0"/>
                <a:cs typeface="Arial" panose="020B0604020202020204" pitchFamily="34" charset="0"/>
              </a:rPr>
              <a:t> </a:t>
            </a:r>
            <a:r>
              <a:rPr lang="en-US" altLang="zh-CN" dirty="0" err="1">
                <a:solidFill>
                  <a:schemeClr val="accent4">
                    <a:lumMod val="75000"/>
                  </a:schemeClr>
                </a:solidFill>
                <a:latin typeface="Arial" panose="020B0604020202020204" pitchFamily="34" charset="0"/>
                <a:cs typeface="Arial" panose="020B0604020202020204" pitchFamily="34" charset="0"/>
              </a:rPr>
              <a:t>get_acs</a:t>
            </a:r>
            <a:r>
              <a:rPr lang="en-US" altLang="zh-CN" dirty="0">
                <a:latin typeface="Arial" panose="020B0604020202020204" pitchFamily="34" charset="0"/>
                <a:cs typeface="Arial" panose="020B0604020202020204" pitchFamily="34" charset="0"/>
              </a:rPr>
              <a:t>(year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solidFill>
                  <a:schemeClr val="accent2"/>
                </a:solidFill>
                <a:latin typeface="Arial" panose="020B0604020202020204" pitchFamily="34" charset="0"/>
                <a:cs typeface="Arial" panose="020B0604020202020204" pitchFamily="34" charset="0"/>
              </a:rPr>
              <a:t>2017</a:t>
            </a:r>
            <a:r>
              <a:rPr lang="en-US" altLang="zh-CN" dirty="0">
                <a:latin typeface="Arial" panose="020B0604020202020204" pitchFamily="34" charset="0"/>
                <a:cs typeface="Arial" panose="020B0604020202020204" pitchFamily="34" charset="0"/>
              </a:rPr>
              <a:t>,</a:t>
            </a:r>
            <a:r>
              <a:rPr lang="zh-CN" altLang="en-US" dirty="0">
                <a:solidFill>
                  <a:schemeClr val="accent2"/>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table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en-US" altLang="zh-CN" dirty="0">
                <a:solidFill>
                  <a:srgbClr val="C00000"/>
                </a:solidFill>
                <a:latin typeface="Arial" panose="020B0604020202020204" pitchFamily="34" charset="0"/>
                <a:cs typeface="Arial" panose="020B0604020202020204" pitchFamily="34" charset="0"/>
              </a:rPr>
              <a:t>C17002</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geography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en-US" altLang="zh-CN" dirty="0">
                <a:solidFill>
                  <a:srgbClr val="009193"/>
                </a:solidFill>
                <a:latin typeface="Arial" panose="020B0604020202020204" pitchFamily="34" charset="0"/>
                <a:cs typeface="Arial" panose="020B0604020202020204" pitchFamily="34" charset="0"/>
              </a:rPr>
              <a:t>tract</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state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en-US" altLang="zh-CN" dirty="0">
                <a:solidFill>
                  <a:schemeClr val="accent1"/>
                </a:solidFill>
                <a:latin typeface="Arial" panose="020B0604020202020204" pitchFamily="34" charset="0"/>
                <a:cs typeface="Arial" panose="020B0604020202020204" pitchFamily="34" charset="0"/>
              </a:rPr>
              <a:t>GA</a:t>
            </a:r>
            <a:r>
              <a:rPr lang="en-US" altLang="zh-C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92407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8FE75-80B8-4996-8E5B-7D46A9968B83}"/>
              </a:ext>
            </a:extLst>
          </p:cNvPr>
          <p:cNvSpPr txBox="1"/>
          <p:nvPr/>
        </p:nvSpPr>
        <p:spPr>
          <a:xfrm>
            <a:off x="281072" y="1251941"/>
            <a:ext cx="8148155" cy="3600986"/>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We will read in a data file into R for the lab activities to examine </a:t>
            </a:r>
            <a:r>
              <a:rPr lang="en-US" altLang="zh-CN" sz="2400" dirty="0">
                <a:solidFill>
                  <a:srgbClr val="EE7D30"/>
                </a:solidFill>
                <a:latin typeface="Arial" panose="020B0604020202020204" pitchFamily="34" charset="0"/>
                <a:cs typeface="Arial" panose="020B0604020202020204" pitchFamily="34" charset="0"/>
              </a:rPr>
              <a:t>Ratio</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of</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Income</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to</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Poverty</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Level</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in</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the</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Past</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12</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Months </a:t>
            </a:r>
            <a:r>
              <a:rPr lang="en-US" sz="2400" dirty="0">
                <a:solidFill>
                  <a:srgbClr val="EE7D30"/>
                </a:solidFill>
                <a:latin typeface="Arial" panose="020B0604020202020204" pitchFamily="34" charset="0"/>
                <a:cs typeface="Arial" panose="020B0604020202020204" pitchFamily="34" charset="0"/>
              </a:rPr>
              <a:t>for all census tracts in Georgia state</a:t>
            </a:r>
            <a:r>
              <a:rPr lang="en-US" sz="2400" dirty="0">
                <a:latin typeface="Arial" panose="020B0604020202020204" pitchFamily="34" charset="0"/>
                <a:cs typeface="Arial" panose="020B0604020202020204" pitchFamily="34" charset="0"/>
              </a:rPr>
              <a:t>.</a:t>
            </a:r>
          </a:p>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This file is located in: </a:t>
            </a:r>
          </a:p>
          <a:p>
            <a:pPr algn="ctr">
              <a:spcAft>
                <a:spcPts val="2400"/>
              </a:spcAft>
            </a:pPr>
            <a:r>
              <a:rPr lang="en-US" sz="2400" dirty="0">
                <a:latin typeface="Arial" panose="020B0604020202020204" pitchFamily="34" charset="0"/>
                <a:cs typeface="Arial" panose="020B0604020202020204" pitchFamily="34" charset="0"/>
              </a:rPr>
              <a:t>Canvas </a:t>
            </a:r>
            <a:r>
              <a:rPr lang="en-US" sz="24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en-US" sz="2400" dirty="0">
                <a:latin typeface="Arial" panose="020B0604020202020204" pitchFamily="34" charset="0"/>
                <a:cs typeface="Arial" panose="020B0604020202020204" pitchFamily="34" charset="0"/>
              </a:rPr>
              <a:t> CP6025 </a:t>
            </a:r>
            <a:r>
              <a:rPr lang="en-US" sz="24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en-US" sz="2400" dirty="0">
                <a:latin typeface="Arial" panose="020B0604020202020204" pitchFamily="34" charset="0"/>
                <a:cs typeface="Arial" panose="020B0604020202020204" pitchFamily="34" charset="0"/>
              </a:rPr>
              <a:t> Modules </a:t>
            </a:r>
            <a:r>
              <a:rPr lang="en-US" sz="24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en-US" sz="2400" dirty="0">
                <a:latin typeface="Arial" panose="020B0604020202020204" pitchFamily="34" charset="0"/>
                <a:cs typeface="Arial" panose="020B0604020202020204" pitchFamily="34" charset="0"/>
              </a:rPr>
              <a:t> Lab2 </a:t>
            </a:r>
            <a:r>
              <a:rPr lang="en-US" sz="24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a:latin typeface="Arial" panose="020B0604020202020204" pitchFamily="34" charset="0"/>
                <a:cs typeface="Arial" panose="020B0604020202020204" pitchFamily="34" charset="0"/>
                <a:sym typeface="Wingdings" panose="05000000000000000000" pitchFamily="2" charset="2"/>
              </a:rPr>
              <a:t>ACSDT5Y2017.C17002-Data.csv</a:t>
            </a:r>
            <a:endParaRPr lang="en-US" sz="2400" b="1" dirty="0">
              <a:latin typeface="Arial" panose="020B0604020202020204" pitchFamily="34" charset="0"/>
              <a:cs typeface="Arial" panose="020B0604020202020204" pitchFamily="34" charset="0"/>
            </a:endParaRPr>
          </a:p>
          <a:p>
            <a:pPr marL="457200" indent="-457200">
              <a:spcAft>
                <a:spcPts val="2400"/>
              </a:spcAft>
              <a:buFont typeface="Wingdings" panose="05000000000000000000" pitchFamily="2" charset="2"/>
              <a:buChar char="§"/>
            </a:pPr>
            <a:r>
              <a:rPr lang="en-US" sz="2400" dirty="0">
                <a:solidFill>
                  <a:srgbClr val="EE7D30"/>
                </a:solidFill>
                <a:latin typeface="Arial" panose="020B0604020202020204" pitchFamily="34" charset="0"/>
                <a:cs typeface="Arial" panose="020B0604020202020204" pitchFamily="34" charset="0"/>
              </a:rPr>
              <a:t>Keep </a:t>
            </a:r>
            <a:r>
              <a:rPr lang="en-US" altLang="zh-CN" sz="2400" dirty="0">
                <a:solidFill>
                  <a:srgbClr val="EE7D30"/>
                </a:solidFill>
                <a:latin typeface="Arial" panose="020B0604020202020204" pitchFamily="34" charset="0"/>
                <a:cs typeface="Arial" panose="020B0604020202020204" pitchFamily="34" charset="0"/>
              </a:rPr>
              <a:t>the</a:t>
            </a:r>
            <a:r>
              <a:rPr lang="zh-CN" altLang="en-US" sz="2400" dirty="0">
                <a:solidFill>
                  <a:srgbClr val="EE7D30"/>
                </a:solidFill>
                <a:latin typeface="Arial" panose="020B0604020202020204" pitchFamily="34" charset="0"/>
                <a:cs typeface="Arial" panose="020B0604020202020204" pitchFamily="34" charset="0"/>
              </a:rPr>
              <a:t> </a:t>
            </a:r>
            <a:r>
              <a:rPr lang="en-US" altLang="zh-CN" sz="2400" dirty="0">
                <a:solidFill>
                  <a:srgbClr val="EE7D30"/>
                </a:solidFill>
                <a:latin typeface="Arial" panose="020B0604020202020204" pitchFamily="34" charset="0"/>
                <a:cs typeface="Arial" panose="020B0604020202020204" pitchFamily="34" charset="0"/>
              </a:rPr>
              <a:t>Lab2</a:t>
            </a:r>
            <a:r>
              <a:rPr lang="en-US" sz="2400" dirty="0">
                <a:solidFill>
                  <a:srgbClr val="EE7D30"/>
                </a:solidFill>
                <a:latin typeface="Arial" panose="020B0604020202020204" pitchFamily="34" charset="0"/>
                <a:cs typeface="Arial" panose="020B0604020202020204" pitchFamily="34" charset="0"/>
              </a:rPr>
              <a:t> folder open - we will need it soon.</a:t>
            </a:r>
          </a:p>
        </p:txBody>
      </p:sp>
      <p:sp>
        <p:nvSpPr>
          <p:cNvPr id="6" name="TextBox 5">
            <a:extLst>
              <a:ext uri="{FF2B5EF4-FFF2-40B4-BE49-F238E27FC236}">
                <a16:creationId xmlns:a16="http://schemas.microsoft.com/office/drawing/2014/main" id="{7EE7DE34-0D13-44E2-947E-804DE8A9770B}"/>
              </a:ext>
            </a:extLst>
          </p:cNvPr>
          <p:cNvSpPr txBox="1"/>
          <p:nvPr/>
        </p:nvSpPr>
        <p:spPr>
          <a:xfrm>
            <a:off x="356770" y="222432"/>
            <a:ext cx="5513176"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Working Directory</a:t>
            </a:r>
            <a:endParaRPr lang="en-US" sz="6600" b="1" dirty="0">
              <a:solidFill>
                <a:schemeClr val="accent2"/>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19</a:t>
            </a:fld>
            <a:endParaRPr lang="en-US"/>
          </a:p>
        </p:txBody>
      </p:sp>
      <p:sp>
        <p:nvSpPr>
          <p:cNvPr id="2" name="Rectangle 1">
            <a:extLst>
              <a:ext uri="{FF2B5EF4-FFF2-40B4-BE49-F238E27FC236}">
                <a16:creationId xmlns:a16="http://schemas.microsoft.com/office/drawing/2014/main" id="{60A23917-DCB5-4713-BA28-2EAA85E68957}"/>
              </a:ext>
            </a:extLst>
          </p:cNvPr>
          <p:cNvSpPr/>
          <p:nvPr/>
        </p:nvSpPr>
        <p:spPr>
          <a:xfrm>
            <a:off x="-65704" y="6581422"/>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212753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8FE75-80B8-4996-8E5B-7D46A9968B83}"/>
              </a:ext>
            </a:extLst>
          </p:cNvPr>
          <p:cNvSpPr txBox="1"/>
          <p:nvPr/>
        </p:nvSpPr>
        <p:spPr>
          <a:xfrm>
            <a:off x="1" y="1165879"/>
            <a:ext cx="9025666" cy="5324535"/>
          </a:xfrm>
          <a:prstGeom prst="rect">
            <a:avLst/>
          </a:prstGeom>
          <a:noFill/>
        </p:spPr>
        <p:txBody>
          <a:bodyPr wrap="square" rtlCol="0">
            <a:spAutoFit/>
          </a:bodyPr>
          <a:lstStyle/>
          <a:p>
            <a:pPr>
              <a:spcAft>
                <a:spcPts val="2400"/>
              </a:spcAft>
            </a:pP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type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and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structure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a:t>
            </a:r>
          </a:p>
          <a:p>
            <a:pPr marL="800100" lvl="1" indent="-342900">
              <a:spcAft>
                <a:spcPts val="2400"/>
              </a:spcAft>
              <a:buFont typeface="Wingdings" panose="05000000000000000000" pitchFamily="2" charset="2"/>
              <a:buChar char="§"/>
            </a:pPr>
            <a:r>
              <a:rPr lang="en-US" altLang="zh-CN" sz="2400" dirty="0">
                <a:solidFill>
                  <a:schemeClr val="accent2"/>
                </a:solidFill>
                <a:latin typeface="Arial" panose="020B0604020202020204" pitchFamily="34" charset="0"/>
                <a:cs typeface="Arial" panose="020B0604020202020204" pitchFamily="34" charset="0"/>
              </a:rPr>
              <a:t>Data</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type</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type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of</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single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entry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an</a:t>
            </a:r>
            <a:r>
              <a:rPr lang="zh-CN" altLang="en-US" sz="2400" dirty="0">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integer</a:t>
            </a:r>
            <a:r>
              <a:rPr lang="en-US" altLang="zh-CN" sz="2400" dirty="0">
                <a:latin typeface="Arial" panose="020B0604020202020204" pitchFamily="34" charset="0"/>
                <a:cs typeface="Arial" panose="020B0604020202020204" pitchFamily="34" charset="0"/>
              </a:rPr>
              <a:t>)</a:t>
            </a:r>
          </a:p>
          <a:p>
            <a:pPr marL="800100" lvl="1" indent="-342900">
              <a:spcAft>
                <a:spcPts val="2400"/>
              </a:spcAft>
              <a:buFont typeface="Wingdings" panose="05000000000000000000" pitchFamily="2" charset="2"/>
              <a:buChar char="§"/>
            </a:pPr>
            <a:r>
              <a:rPr lang="en-US" altLang="zh-CN" sz="2400" dirty="0">
                <a:solidFill>
                  <a:schemeClr val="accent2"/>
                </a:solidFill>
                <a:latin typeface="Arial" panose="020B0604020202020204" pitchFamily="34" charset="0"/>
                <a:cs typeface="Arial" panose="020B0604020202020204" pitchFamily="34" charset="0"/>
              </a:rPr>
              <a:t>Data</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structure</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how</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organized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(c(1,2)</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vector</a:t>
            </a:r>
            <a:r>
              <a:rPr lang="en-US" altLang="zh-CN" sz="2400" dirty="0">
                <a:latin typeface="Arial" panose="020B0604020202020204" pitchFamily="34" charset="0"/>
                <a:cs typeface="Arial" panose="020B0604020202020204" pitchFamily="34" charset="0"/>
              </a:rPr>
              <a:t>)</a:t>
            </a:r>
          </a:p>
          <a:p>
            <a:pPr marL="800100" lvl="1"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Helps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read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help</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document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and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figure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out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what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type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put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800100" lvl="1"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Implies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what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operations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only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add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up</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numbers,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such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but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not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strings,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such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800100" lvl="1"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Different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type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and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structures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are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useful</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different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types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of</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storage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operation</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EE7DE34-0D13-44E2-947E-804DE8A9770B}"/>
              </a:ext>
            </a:extLst>
          </p:cNvPr>
          <p:cNvSpPr txBox="1"/>
          <p:nvPr/>
        </p:nvSpPr>
        <p:spPr>
          <a:xfrm>
            <a:off x="356770" y="222432"/>
            <a:ext cx="7241085"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Quick</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Recap</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from</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Lab</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1</a:t>
            </a:r>
            <a:endParaRPr lang="en-US" sz="6600" b="1" dirty="0">
              <a:solidFill>
                <a:schemeClr val="accent2"/>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2</a:t>
            </a:fld>
            <a:endParaRPr lang="en-US"/>
          </a:p>
        </p:txBody>
      </p:sp>
      <p:sp>
        <p:nvSpPr>
          <p:cNvPr id="2" name="Rectangle 1">
            <a:extLst>
              <a:ext uri="{FF2B5EF4-FFF2-40B4-BE49-F238E27FC236}">
                <a16:creationId xmlns:a16="http://schemas.microsoft.com/office/drawing/2014/main" id="{9683C7EA-AA3C-4FB5-9ED8-CDE32B6AA72E}"/>
              </a:ext>
            </a:extLst>
          </p:cNvPr>
          <p:cNvSpPr/>
          <p:nvPr/>
        </p:nvSpPr>
        <p:spPr>
          <a:xfrm>
            <a:off x="-1" y="6567282"/>
            <a:ext cx="2686051" cy="369332"/>
          </a:xfrm>
          <a:prstGeom prst="rect">
            <a:avLst/>
          </a:prstGeom>
        </p:spPr>
        <p:txBody>
          <a:bodyPr wrap="square">
            <a:spAutoFit/>
          </a:bodyPr>
          <a:lstStyle/>
          <a:p>
            <a:r>
              <a:rPr lang="en-US" i="1" dirty="0"/>
              <a:t>Credit: </a:t>
            </a:r>
            <a:r>
              <a:rPr lang="en-US" altLang="zh-CN" i="1" dirty="0"/>
              <a:t>Xiaofan</a:t>
            </a:r>
            <a:r>
              <a:rPr lang="zh-CN" altLang="en-US" i="1" dirty="0"/>
              <a:t> </a:t>
            </a:r>
            <a:r>
              <a:rPr lang="en-US" altLang="zh-CN" i="1" dirty="0"/>
              <a:t>Liang</a:t>
            </a:r>
            <a:endParaRPr lang="en-US" i="1" dirty="0"/>
          </a:p>
        </p:txBody>
      </p:sp>
    </p:spTree>
    <p:extLst>
      <p:ext uri="{BB962C8B-B14F-4D97-AF65-F5344CB8AC3E}">
        <p14:creationId xmlns:p14="http://schemas.microsoft.com/office/powerpoint/2010/main" val="2443240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8FE75-80B8-4996-8E5B-7D46A9968B83}"/>
              </a:ext>
            </a:extLst>
          </p:cNvPr>
          <p:cNvSpPr txBox="1"/>
          <p:nvPr/>
        </p:nvSpPr>
        <p:spPr>
          <a:xfrm>
            <a:off x="281072" y="1251941"/>
            <a:ext cx="8148155" cy="1200329"/>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When you open R-studio, your R session is </a:t>
            </a:r>
            <a:r>
              <a:rPr lang="en-US" sz="2400" b="1" u="sng" dirty="0">
                <a:latin typeface="Arial" panose="020B0604020202020204" pitchFamily="34" charset="0"/>
                <a:cs typeface="Arial" panose="020B0604020202020204" pitchFamily="34" charset="0"/>
              </a:rPr>
              <a:t>in</a:t>
            </a:r>
            <a:r>
              <a:rPr lang="en-US" sz="2400" dirty="0">
                <a:latin typeface="Arial" panose="020B0604020202020204" pitchFamily="34" charset="0"/>
                <a:cs typeface="Arial" panose="020B0604020202020204" pitchFamily="34" charset="0"/>
              </a:rPr>
              <a:t> one of the folders in your computer (usually the Documents folder).</a:t>
            </a:r>
          </a:p>
        </p:txBody>
      </p:sp>
      <p:sp>
        <p:nvSpPr>
          <p:cNvPr id="6" name="TextBox 5">
            <a:extLst>
              <a:ext uri="{FF2B5EF4-FFF2-40B4-BE49-F238E27FC236}">
                <a16:creationId xmlns:a16="http://schemas.microsoft.com/office/drawing/2014/main" id="{7EE7DE34-0D13-44E2-947E-804DE8A9770B}"/>
              </a:ext>
            </a:extLst>
          </p:cNvPr>
          <p:cNvSpPr txBox="1"/>
          <p:nvPr/>
        </p:nvSpPr>
        <p:spPr>
          <a:xfrm>
            <a:off x="356770" y="222432"/>
            <a:ext cx="5513176"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Working Directory</a:t>
            </a:r>
            <a:endParaRPr lang="en-US" sz="6600" b="1" dirty="0">
              <a:solidFill>
                <a:schemeClr val="accent2"/>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FBF1F13-242D-4327-8F61-6E7C76F61336}"/>
              </a:ext>
            </a:extLst>
          </p:cNvPr>
          <p:cNvSpPr txBox="1"/>
          <p:nvPr/>
        </p:nvSpPr>
        <p:spPr>
          <a:xfrm>
            <a:off x="281072" y="3610783"/>
            <a:ext cx="8148155" cy="658835"/>
          </a:xfrm>
          <a:prstGeom prst="rect">
            <a:avLst/>
          </a:prstGeom>
          <a:noFill/>
        </p:spPr>
        <p:txBody>
          <a:bodyPr wrap="square" rtlCol="0">
            <a:spAutoFit/>
          </a:bodyPr>
          <a:lstStyle/>
          <a:p>
            <a:pPr algn="ctr">
              <a:lnSpc>
                <a:spcPct val="150000"/>
              </a:lnSpc>
            </a:pPr>
            <a:r>
              <a:rPr lang="en-US" sz="2800" dirty="0" err="1">
                <a:solidFill>
                  <a:srgbClr val="EE7D30"/>
                </a:solidFill>
                <a:latin typeface="Arial" panose="020B0604020202020204" pitchFamily="34" charset="0"/>
                <a:cs typeface="Arial" panose="020B0604020202020204" pitchFamily="34" charset="0"/>
              </a:rPr>
              <a:t>getwd</a:t>
            </a:r>
            <a:r>
              <a:rPr lang="en-US" sz="2800" dirty="0">
                <a:solidFill>
                  <a:srgbClr val="EE7D30"/>
                </a:solidFill>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46F51581-56FC-4A7E-B6C4-E0F080BBEBB7}"/>
              </a:ext>
            </a:extLst>
          </p:cNvPr>
          <p:cNvSpPr txBox="1"/>
          <p:nvPr/>
        </p:nvSpPr>
        <p:spPr>
          <a:xfrm>
            <a:off x="281072" y="2715813"/>
            <a:ext cx="8148155" cy="830997"/>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The following function returns the folder your R session is currently in.</a:t>
            </a: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20</a:t>
            </a:fld>
            <a:endParaRPr lang="en-US"/>
          </a:p>
        </p:txBody>
      </p:sp>
      <p:sp>
        <p:nvSpPr>
          <p:cNvPr id="12" name="TextBox 11">
            <a:extLst>
              <a:ext uri="{FF2B5EF4-FFF2-40B4-BE49-F238E27FC236}">
                <a16:creationId xmlns:a16="http://schemas.microsoft.com/office/drawing/2014/main" id="{F067D3F7-AA5C-4D43-9A14-FE44DC46493B}"/>
              </a:ext>
            </a:extLst>
          </p:cNvPr>
          <p:cNvSpPr txBox="1"/>
          <p:nvPr/>
        </p:nvSpPr>
        <p:spPr>
          <a:xfrm>
            <a:off x="281072" y="4457128"/>
            <a:ext cx="8148155" cy="830997"/>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Is R in the folder </a:t>
            </a:r>
            <a:r>
              <a:rPr lang="en-US" sz="2400" u="sng" dirty="0">
                <a:latin typeface="Arial" panose="020B0604020202020204" pitchFamily="34" charset="0"/>
                <a:cs typeface="Arial" panose="020B0604020202020204" pitchFamily="34" charset="0"/>
              </a:rPr>
              <a:t>where you saved the </a:t>
            </a:r>
            <a:r>
              <a:rPr lang="en-US" sz="2400" b="1" u="sng" dirty="0">
                <a:latin typeface="Arial" panose="020B0604020202020204" pitchFamily="34" charset="0"/>
                <a:cs typeface="Arial" panose="020B0604020202020204" pitchFamily="34" charset="0"/>
                <a:sym typeface="Wingdings" panose="05000000000000000000" pitchFamily="2" charset="2"/>
              </a:rPr>
              <a:t>ACSDT5Y2017.C17002-Data.csv</a:t>
            </a:r>
            <a:r>
              <a:rPr lang="en-US" sz="2400" b="1" u="sng" dirty="0">
                <a:latin typeface="Arial" panose="020B0604020202020204" pitchFamily="34" charset="0"/>
                <a:cs typeface="Arial" panose="020B0604020202020204" pitchFamily="34" charset="0"/>
              </a:rPr>
              <a:t> </a:t>
            </a:r>
            <a:r>
              <a:rPr lang="en-US" sz="2400" u="sng" dirty="0">
                <a:latin typeface="Arial" panose="020B0604020202020204" pitchFamily="34" charset="0"/>
                <a:cs typeface="Arial" panose="020B0604020202020204" pitchFamily="34" charset="0"/>
              </a:rPr>
              <a:t>data file</a:t>
            </a:r>
            <a:r>
              <a:rPr lang="en-US" sz="2400" dirty="0">
                <a:latin typeface="Arial" panose="020B0604020202020204" pitchFamily="34" charset="0"/>
                <a:cs typeface="Arial" panose="020B0604020202020204" pitchFamily="34" charset="0"/>
              </a:rPr>
              <a:t>?</a:t>
            </a:r>
          </a:p>
        </p:txBody>
      </p:sp>
      <p:sp>
        <p:nvSpPr>
          <p:cNvPr id="2" name="Rectangle 1">
            <a:extLst>
              <a:ext uri="{FF2B5EF4-FFF2-40B4-BE49-F238E27FC236}">
                <a16:creationId xmlns:a16="http://schemas.microsoft.com/office/drawing/2014/main" id="{AC92466E-B033-4E0B-A086-C34E86DFEE26}"/>
              </a:ext>
            </a:extLst>
          </p:cNvPr>
          <p:cNvSpPr/>
          <p:nvPr/>
        </p:nvSpPr>
        <p:spPr>
          <a:xfrm>
            <a:off x="0" y="6571996"/>
            <a:ext cx="2026196" cy="369332"/>
          </a:xfrm>
          <a:prstGeom prst="rect">
            <a:avLst/>
          </a:prstGeom>
        </p:spPr>
        <p:txBody>
          <a:bodyPr wrap="none">
            <a:spAutoFit/>
          </a:bodyPr>
          <a:lstStyle/>
          <a:p>
            <a:r>
              <a:rPr lang="en-US" i="1" dirty="0"/>
              <a:t>Credit: </a:t>
            </a:r>
            <a:r>
              <a:rPr lang="en-US" i="1" dirty="0" err="1"/>
              <a:t>Bonwoo</a:t>
            </a:r>
            <a:r>
              <a:rPr lang="en-US" i="1" dirty="0"/>
              <a:t> Koo</a:t>
            </a:r>
          </a:p>
        </p:txBody>
      </p:sp>
      <p:sp>
        <p:nvSpPr>
          <p:cNvPr id="4" name="TextBox 3">
            <a:extLst>
              <a:ext uri="{FF2B5EF4-FFF2-40B4-BE49-F238E27FC236}">
                <a16:creationId xmlns:a16="http://schemas.microsoft.com/office/drawing/2014/main" id="{DD8CD75B-3C8A-C376-6768-B6658B34781E}"/>
              </a:ext>
            </a:extLst>
          </p:cNvPr>
          <p:cNvSpPr txBox="1"/>
          <p:nvPr/>
        </p:nvSpPr>
        <p:spPr>
          <a:xfrm>
            <a:off x="269196" y="5574997"/>
            <a:ext cx="8352289" cy="830997"/>
          </a:xfrm>
          <a:prstGeom prst="rect">
            <a:avLst/>
          </a:prstGeom>
          <a:noFill/>
        </p:spPr>
        <p:txBody>
          <a:bodyPr wrap="square">
            <a:spAutoFit/>
          </a:bodyPr>
          <a:lstStyle/>
          <a:p>
            <a:pPr marL="342900" indent="-342900">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Type</a:t>
            </a:r>
            <a:r>
              <a:rPr lang="zh-CN" altLang="en-US"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read.csv</a:t>
            </a:r>
            <a:r>
              <a:rPr lang="en-US" altLang="zh-CN"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sym typeface="Wingdings" panose="05000000000000000000" pitchFamily="2" charset="2"/>
              </a:rPr>
              <a:t>ACSDT5Y2017.C17002-Data.csv</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script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window,</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what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does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error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say?</a:t>
            </a:r>
            <a:r>
              <a:rPr lang="zh-CN" altLang="en-US"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66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8FE75-80B8-4996-8E5B-7D46A9968B83}"/>
              </a:ext>
            </a:extLst>
          </p:cNvPr>
          <p:cNvSpPr txBox="1"/>
          <p:nvPr/>
        </p:nvSpPr>
        <p:spPr>
          <a:xfrm>
            <a:off x="281072" y="1251941"/>
            <a:ext cx="8148155" cy="3662541"/>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R cannot find </a:t>
            </a:r>
            <a:r>
              <a:rPr lang="en-US" sz="2400" b="1" u="sng" dirty="0">
                <a:latin typeface="Arial" panose="020B0604020202020204" pitchFamily="34" charset="0"/>
                <a:cs typeface="Arial" panose="020B0604020202020204" pitchFamily="34" charset="0"/>
                <a:sym typeface="Wingdings" panose="05000000000000000000" pitchFamily="2" charset="2"/>
              </a:rPr>
              <a:t>ACSDT5Y2017.C17002-Data.csv </a:t>
            </a:r>
            <a:r>
              <a:rPr lang="en-US" sz="2400" dirty="0">
                <a:latin typeface="Arial" panose="020B0604020202020204" pitchFamily="34" charset="0"/>
                <a:cs typeface="Arial" panose="020B0604020202020204" pitchFamily="34" charset="0"/>
              </a:rPr>
              <a:t>file because R is in a different folder.</a:t>
            </a:r>
          </a:p>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You need to tell R to navigate to the folder you save the CSV file using</a:t>
            </a:r>
            <a:r>
              <a:rPr lang="zh-CN" altLang="en-US" sz="2400" dirty="0">
                <a:latin typeface="Arial" panose="020B0604020202020204" pitchFamily="34" charset="0"/>
                <a:cs typeface="Arial" panose="020B0604020202020204" pitchFamily="34" charset="0"/>
              </a:rPr>
              <a:t> </a:t>
            </a:r>
            <a:r>
              <a:rPr lang="en-US" altLang="zh-CN" sz="2400" dirty="0" err="1">
                <a:solidFill>
                  <a:srgbClr val="EE7D30"/>
                </a:solidFill>
                <a:latin typeface="Arial" panose="020B0604020202020204" pitchFamily="34" charset="0"/>
                <a:cs typeface="Arial" panose="020B0604020202020204" pitchFamily="34" charset="0"/>
              </a:rPr>
              <a:t>setwd</a:t>
            </a:r>
            <a:r>
              <a:rPr lang="en-US" altLang="zh-CN" sz="2400" dirty="0">
                <a:solidFill>
                  <a:srgbClr val="EE7D30"/>
                </a:solidFill>
                <a:latin typeface="Arial" panose="020B0604020202020204" pitchFamily="34" charset="0"/>
                <a:cs typeface="Arial" panose="020B0604020202020204" pitchFamily="34" charset="0"/>
              </a:rPr>
              <a:t>()</a:t>
            </a: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Setting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directory/path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like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pointing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directions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path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C:/Users/</a:t>
            </a:r>
            <a:r>
              <a:rPr lang="en-US" altLang="zh-CN" sz="2400" dirty="0" err="1">
                <a:solidFill>
                  <a:schemeClr val="accent2"/>
                </a:solidFill>
                <a:latin typeface="Arial" panose="020B0604020202020204" pitchFamily="34" charset="0"/>
                <a:cs typeface="Arial" panose="020B0604020202020204" pitchFamily="34" charset="0"/>
              </a:rPr>
              <a:t>xiaofanliang</a:t>
            </a:r>
            <a:r>
              <a:rPr lang="en-US" altLang="zh-CN" sz="2400" dirty="0">
                <a:solidFill>
                  <a:schemeClr val="accent2"/>
                </a:solidFill>
                <a:latin typeface="Arial" panose="020B0604020202020204" pitchFamily="34" charset="0"/>
                <a:cs typeface="Arial" panose="020B0604020202020204" pitchFamily="34" charset="0"/>
              </a:rPr>
              <a:t>/Dropbox</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a:t>
            </a:r>
            <a:r>
              <a:rPr lang="en-US" altLang="zh-CN" sz="2400" dirty="0" err="1">
                <a:solidFill>
                  <a:schemeClr val="accent2"/>
                </a:solidFill>
                <a:latin typeface="Arial" panose="020B0604020202020204" pitchFamily="34" charset="0"/>
                <a:cs typeface="Arial" panose="020B0604020202020204" pitchFamily="34" charset="0"/>
              </a:rPr>
              <a:t>GaTech</a:t>
            </a:r>
            <a:r>
              <a:rPr lang="en-US" altLang="zh-CN" sz="2400" dirty="0">
                <a:solidFill>
                  <a:schemeClr val="accent2"/>
                </a:solidFill>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tells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first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to</a:t>
            </a:r>
            <a:r>
              <a:rPr lang="zh-CN" altLang="en-US" sz="2400" dirty="0">
                <a:latin typeface="Arial" panose="020B0604020202020204" pitchFamily="34" charset="0"/>
                <a:cs typeface="Arial" panose="020B0604020202020204" pitchFamily="34" charset="0"/>
              </a:rPr>
              <a:t> </a:t>
            </a:r>
            <a:r>
              <a:rPr lang="en-US" altLang="zh-CN" sz="2400" i="1" dirty="0">
                <a:latin typeface="Arial" panose="020B0604020202020204" pitchFamily="34" charset="0"/>
                <a:cs typeface="Arial" panose="020B0604020202020204" pitchFamily="34" charset="0"/>
              </a:rPr>
              <a:t>C</a:t>
            </a:r>
            <a:r>
              <a:rPr lang="zh-CN" altLang="en-US" sz="2400" i="1" dirty="0">
                <a:latin typeface="Arial" panose="020B0604020202020204" pitchFamily="34" charset="0"/>
                <a:cs typeface="Arial" panose="020B0604020202020204" pitchFamily="34" charset="0"/>
              </a:rPr>
              <a:t> </a:t>
            </a:r>
            <a:r>
              <a:rPr lang="en-US" altLang="zh-CN" sz="2400" i="1" dirty="0">
                <a:latin typeface="Arial" panose="020B0604020202020204" pitchFamily="34" charset="0"/>
                <a:cs typeface="Arial" panose="020B0604020202020204" pitchFamily="34" charset="0"/>
              </a:rPr>
              <a:t>drive</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to</a:t>
            </a:r>
            <a:r>
              <a:rPr lang="zh-CN" altLang="en-US" sz="2400" dirty="0">
                <a:latin typeface="Arial" panose="020B0604020202020204" pitchFamily="34" charset="0"/>
                <a:cs typeface="Arial" panose="020B0604020202020204" pitchFamily="34" charset="0"/>
              </a:rPr>
              <a:t> </a:t>
            </a:r>
            <a:r>
              <a:rPr lang="en-US" altLang="zh-CN" sz="2400" i="1" dirty="0">
                <a:latin typeface="Arial" panose="020B0604020202020204" pitchFamily="34" charset="0"/>
                <a:cs typeface="Arial" panose="020B0604020202020204" pitchFamily="34" charset="0"/>
              </a:rPr>
              <a:t>Users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folder,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then</a:t>
            </a:r>
            <a:r>
              <a:rPr lang="zh-CN" altLang="en-US" sz="2400" dirty="0">
                <a:latin typeface="Arial" panose="020B0604020202020204" pitchFamily="34" charset="0"/>
                <a:cs typeface="Arial" panose="020B0604020202020204" pitchFamily="34" charset="0"/>
              </a:rPr>
              <a:t> </a:t>
            </a:r>
            <a:r>
              <a:rPr lang="en-US" altLang="zh-CN" sz="2400" i="1" dirty="0" err="1">
                <a:latin typeface="Arial" panose="020B0604020202020204" pitchFamily="34" charset="0"/>
                <a:cs typeface="Arial" panose="020B0604020202020204" pitchFamily="34" charset="0"/>
              </a:rPr>
              <a:t>xiaofanliang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folder,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then</a:t>
            </a:r>
            <a:r>
              <a:rPr lang="zh-CN" altLang="en-US" sz="2400" dirty="0">
                <a:latin typeface="Arial" panose="020B0604020202020204" pitchFamily="34" charset="0"/>
                <a:cs typeface="Arial" panose="020B0604020202020204" pitchFamily="34" charset="0"/>
              </a:rPr>
              <a:t> </a:t>
            </a:r>
            <a:r>
              <a:rPr lang="en-US" altLang="zh-CN" sz="2400" i="1" dirty="0">
                <a:latin typeface="Arial" panose="020B0604020202020204" pitchFamily="34" charset="0"/>
                <a:cs typeface="Arial" panose="020B0604020202020204" pitchFamily="34" charset="0"/>
              </a:rPr>
              <a:t>Dropbox</a:t>
            </a:r>
            <a:r>
              <a:rPr lang="zh-CN" altLang="en-US" sz="2400" i="1" dirty="0">
                <a:latin typeface="Arial" panose="020B0604020202020204" pitchFamily="34" charset="0"/>
                <a:cs typeface="Arial" panose="020B0604020202020204" pitchFamily="34" charset="0"/>
              </a:rPr>
              <a:t> </a:t>
            </a:r>
            <a:r>
              <a:rPr lang="en-US" altLang="zh-CN" sz="2400" i="1" dirty="0">
                <a:latin typeface="Arial" panose="020B0604020202020204" pitchFamily="34" charset="0"/>
                <a:cs typeface="Arial" panose="020B0604020202020204" pitchFamily="34" charset="0"/>
              </a:rPr>
              <a:t>(</a:t>
            </a:r>
            <a:r>
              <a:rPr lang="en-US" altLang="zh-CN" sz="2400" i="1" dirty="0" err="1">
                <a:latin typeface="Arial" panose="020B0604020202020204" pitchFamily="34" charset="0"/>
                <a:cs typeface="Arial" panose="020B0604020202020204" pitchFamily="34" charset="0"/>
              </a:rPr>
              <a:t>GaTech</a:t>
            </a:r>
            <a:r>
              <a:rPr lang="en-US" altLang="zh-CN" sz="2400" i="1"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folder.</a:t>
            </a:r>
            <a:r>
              <a:rPr lang="zh-CN" altLang="en-US"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EE7DE34-0D13-44E2-947E-804DE8A9770B}"/>
              </a:ext>
            </a:extLst>
          </p:cNvPr>
          <p:cNvSpPr txBox="1"/>
          <p:nvPr/>
        </p:nvSpPr>
        <p:spPr>
          <a:xfrm>
            <a:off x="356770" y="222432"/>
            <a:ext cx="5513176"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Working Directory</a:t>
            </a:r>
            <a:endParaRPr lang="en-US" sz="6600" b="1" dirty="0">
              <a:solidFill>
                <a:schemeClr val="accent2"/>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21</a:t>
            </a:fld>
            <a:endParaRPr lang="en-US"/>
          </a:p>
        </p:txBody>
      </p:sp>
      <p:sp>
        <p:nvSpPr>
          <p:cNvPr id="11" name="Slide Number Placeholder 9">
            <a:extLst>
              <a:ext uri="{FF2B5EF4-FFF2-40B4-BE49-F238E27FC236}">
                <a16:creationId xmlns:a16="http://schemas.microsoft.com/office/drawing/2014/main" id="{1E3C06C6-CED2-4510-9AB6-356F13EB2285}"/>
              </a:ext>
            </a:extLst>
          </p:cNvPr>
          <p:cNvSpPr txBox="1">
            <a:spLocks/>
          </p:cNvSpPr>
          <p:nvPr/>
        </p:nvSpPr>
        <p:spPr>
          <a:xfrm>
            <a:off x="6457950" y="644026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9CFEFDB-66D6-495C-9117-3BD2D7EF3F1B}" type="slidenum">
              <a:rPr lang="en-US" smtClean="0"/>
              <a:pPr/>
              <a:t>21</a:t>
            </a:fld>
            <a:endParaRPr lang="en-US"/>
          </a:p>
        </p:txBody>
      </p:sp>
    </p:spTree>
    <p:extLst>
      <p:ext uri="{BB962C8B-B14F-4D97-AF65-F5344CB8AC3E}">
        <p14:creationId xmlns:p14="http://schemas.microsoft.com/office/powerpoint/2010/main" val="73563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8FE75-80B8-4996-8E5B-7D46A9968B83}"/>
              </a:ext>
            </a:extLst>
          </p:cNvPr>
          <p:cNvSpPr txBox="1"/>
          <p:nvPr/>
        </p:nvSpPr>
        <p:spPr>
          <a:xfrm>
            <a:off x="329075" y="1139480"/>
            <a:ext cx="8764957" cy="461665"/>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How</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find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path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file?</a:t>
            </a:r>
          </a:p>
        </p:txBody>
      </p:sp>
      <p:sp>
        <p:nvSpPr>
          <p:cNvPr id="6" name="TextBox 5">
            <a:extLst>
              <a:ext uri="{FF2B5EF4-FFF2-40B4-BE49-F238E27FC236}">
                <a16:creationId xmlns:a16="http://schemas.microsoft.com/office/drawing/2014/main" id="{7EE7DE34-0D13-44E2-947E-804DE8A9770B}"/>
              </a:ext>
            </a:extLst>
          </p:cNvPr>
          <p:cNvSpPr txBox="1"/>
          <p:nvPr/>
        </p:nvSpPr>
        <p:spPr>
          <a:xfrm>
            <a:off x="356770" y="222432"/>
            <a:ext cx="5513176"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Working Directory</a:t>
            </a:r>
            <a:endParaRPr lang="en-US" sz="6600" b="1" dirty="0">
              <a:solidFill>
                <a:schemeClr val="accent2"/>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22</a:t>
            </a:fld>
            <a:endParaRPr lang="en-US"/>
          </a:p>
        </p:txBody>
      </p:sp>
      <p:sp>
        <p:nvSpPr>
          <p:cNvPr id="11" name="Slide Number Placeholder 9">
            <a:extLst>
              <a:ext uri="{FF2B5EF4-FFF2-40B4-BE49-F238E27FC236}">
                <a16:creationId xmlns:a16="http://schemas.microsoft.com/office/drawing/2014/main" id="{1E3C06C6-CED2-4510-9AB6-356F13EB2285}"/>
              </a:ext>
            </a:extLst>
          </p:cNvPr>
          <p:cNvSpPr txBox="1">
            <a:spLocks/>
          </p:cNvSpPr>
          <p:nvPr/>
        </p:nvSpPr>
        <p:spPr>
          <a:xfrm>
            <a:off x="6457950" y="6440260"/>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9CFEFDB-66D6-495C-9117-3BD2D7EF3F1B}" type="slidenum">
              <a:rPr lang="en-US" smtClean="0"/>
              <a:pPr/>
              <a:t>22</a:t>
            </a:fld>
            <a:endParaRPr lang="en-US"/>
          </a:p>
        </p:txBody>
      </p:sp>
      <p:sp>
        <p:nvSpPr>
          <p:cNvPr id="13" name="TextBox 12">
            <a:extLst>
              <a:ext uri="{FF2B5EF4-FFF2-40B4-BE49-F238E27FC236}">
                <a16:creationId xmlns:a16="http://schemas.microsoft.com/office/drawing/2014/main" id="{5D6F3F15-1E0F-5E9D-CC6B-7DA6EB28319B}"/>
              </a:ext>
            </a:extLst>
          </p:cNvPr>
          <p:cNvSpPr txBox="1"/>
          <p:nvPr/>
        </p:nvSpPr>
        <p:spPr>
          <a:xfrm>
            <a:off x="720458" y="2545628"/>
            <a:ext cx="8190472" cy="1200329"/>
          </a:xfrm>
          <a:prstGeom prst="rect">
            <a:avLst/>
          </a:prstGeom>
          <a:noFill/>
        </p:spPr>
        <p:txBody>
          <a:bodyPr wrap="square">
            <a:spAutoFit/>
          </a:bodyPr>
          <a:lstStyle/>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Window:</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Right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click</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file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Properties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Copy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Path)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double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click</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folder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directory.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Change</a:t>
            </a:r>
            <a:r>
              <a:rPr lang="zh-CN" altLang="en-US" sz="2400" dirty="0">
                <a:latin typeface="Arial" panose="020B0604020202020204" pitchFamily="34" charset="0"/>
                <a:cs typeface="Arial" panose="020B0604020202020204" pitchFamily="34" charset="0"/>
              </a:rPr>
              <a:t> </a:t>
            </a:r>
            <a:r>
              <a:rPr lang="en-US" sz="2400" spc="-60" dirty="0">
                <a:latin typeface="Arial" panose="020B0604020202020204" pitchFamily="34" charset="0"/>
                <a:cs typeface="Arial" panose="020B0604020202020204" pitchFamily="34" charset="0"/>
              </a:rPr>
              <a:t>\ to /</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in</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the</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path.</a:t>
            </a:r>
            <a:r>
              <a:rPr lang="zh-CN" altLang="en-US" sz="2400" spc="-6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521ECC27-6E54-73CC-D042-EBFD1BADFAF5}"/>
              </a:ext>
            </a:extLst>
          </p:cNvPr>
          <p:cNvSpPr txBox="1"/>
          <p:nvPr/>
        </p:nvSpPr>
        <p:spPr>
          <a:xfrm>
            <a:off x="720457" y="1683854"/>
            <a:ext cx="8190473" cy="861774"/>
          </a:xfrm>
          <a:prstGeom prst="rect">
            <a:avLst/>
          </a:prstGeom>
          <a:noFill/>
        </p:spPr>
        <p:txBody>
          <a:bodyPr wrap="square">
            <a:spAutoFit/>
          </a:bodyPr>
          <a:lstStyle/>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Mac: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Right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click</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file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get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info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(No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need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include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Macintosh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HD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path).</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147D60D5-D41E-93D4-8702-E71CB4C1E528}"/>
              </a:ext>
            </a:extLst>
          </p:cNvPr>
          <p:cNvSpPr/>
          <p:nvPr/>
        </p:nvSpPr>
        <p:spPr>
          <a:xfrm>
            <a:off x="-32820" y="6586136"/>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pic>
        <p:nvPicPr>
          <p:cNvPr id="8" name="Picture 7" descr="Graphical user interface, text, application, email&#10;&#10;Description automatically generated">
            <a:extLst>
              <a:ext uri="{FF2B5EF4-FFF2-40B4-BE49-F238E27FC236}">
                <a16:creationId xmlns:a16="http://schemas.microsoft.com/office/drawing/2014/main" id="{F547CFD1-394D-7AA6-2844-0EB0032CA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54" y="3895905"/>
            <a:ext cx="4940300" cy="2120900"/>
          </a:xfrm>
          <a:prstGeom prst="rect">
            <a:avLst/>
          </a:prstGeom>
        </p:spPr>
      </p:pic>
      <p:sp>
        <p:nvSpPr>
          <p:cNvPr id="12" name="Rectangle 11">
            <a:extLst>
              <a:ext uri="{FF2B5EF4-FFF2-40B4-BE49-F238E27FC236}">
                <a16:creationId xmlns:a16="http://schemas.microsoft.com/office/drawing/2014/main" id="{A0F620D8-ECA4-CFBB-F872-70DCA938272F}"/>
              </a:ext>
            </a:extLst>
          </p:cNvPr>
          <p:cNvSpPr/>
          <p:nvPr/>
        </p:nvSpPr>
        <p:spPr>
          <a:xfrm>
            <a:off x="1502782" y="5638803"/>
            <a:ext cx="3983617" cy="363341"/>
          </a:xfrm>
          <a:prstGeom prst="rect">
            <a:avLst/>
          </a:prstGeom>
          <a:noFill/>
          <a:ln w="25400">
            <a:solidFill>
              <a:srgbClr val="EE7D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2B7C6B05-D3A5-B3FB-16E8-6F777652890F}"/>
              </a:ext>
            </a:extLst>
          </p:cNvPr>
          <p:cNvSpPr txBox="1"/>
          <p:nvPr/>
        </p:nvSpPr>
        <p:spPr>
          <a:xfrm>
            <a:off x="233068" y="6025215"/>
            <a:ext cx="8860964" cy="400110"/>
          </a:xfrm>
          <a:prstGeom prst="rect">
            <a:avLst/>
          </a:prstGeom>
          <a:noFill/>
        </p:spPr>
        <p:txBody>
          <a:bodyPr wrap="square">
            <a:spAutoFit/>
          </a:bodyPr>
          <a:lstStyle/>
          <a:p>
            <a:pPr>
              <a:spcAft>
                <a:spcPts val="2400"/>
              </a:spcAft>
            </a:pPr>
            <a:r>
              <a:rPr lang="en-US" altLang="zh-CN" sz="2000" dirty="0">
                <a:latin typeface="Arial" panose="020B0604020202020204" pitchFamily="34" charset="0"/>
                <a:cs typeface="Arial" panose="020B0604020202020204" pitchFamily="34" charset="0"/>
              </a:rPr>
              <a:t>/Users/</a:t>
            </a:r>
            <a:r>
              <a:rPr lang="en-US" altLang="zh-CN" sz="2000" dirty="0" err="1">
                <a:latin typeface="Arial" panose="020B0604020202020204" pitchFamily="34" charset="0"/>
                <a:cs typeface="Arial" panose="020B0604020202020204" pitchFamily="34" charset="0"/>
              </a:rPr>
              <a:t>xiaofanliang</a:t>
            </a:r>
            <a:r>
              <a:rPr lang="en-US" altLang="zh-CN" sz="2000" dirty="0">
                <a:latin typeface="Arial" panose="020B0604020202020204" pitchFamily="34" charset="0"/>
                <a:cs typeface="Arial" panose="020B0604020202020204" pitchFamily="34" charset="0"/>
              </a:rPr>
              <a:t>/Dropbox</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GaTech</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GT_Academics</a:t>
            </a:r>
            <a:r>
              <a:rPr lang="en-US" altLang="zh-CN" sz="2000" dirty="0">
                <a:latin typeface="Arial" panose="020B0604020202020204" pitchFamily="34" charset="0"/>
                <a:cs typeface="Arial" panose="020B0604020202020204" pitchFamily="34" charset="0"/>
              </a:rPr>
              <a:t>/CP6025_TA/Lab/Lab2</a:t>
            </a:r>
            <a:endParaRPr lang="en-US" sz="2000"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B0C65F07-707F-FE67-2C67-D9BBC06E6FA7}"/>
              </a:ext>
            </a:extLst>
          </p:cNvPr>
          <p:cNvPicPr>
            <a:picLocks noChangeAspect="1"/>
          </p:cNvPicPr>
          <p:nvPr/>
        </p:nvPicPr>
        <p:blipFill rotWithShape="1">
          <a:blip r:embed="rId3">
            <a:extLst>
              <a:ext uri="{28A0092B-C50C-407E-A947-70E740481C1C}">
                <a14:useLocalDpi xmlns:a14="http://schemas.microsoft.com/office/drawing/2010/main" val="0"/>
              </a:ext>
            </a:extLst>
          </a:blip>
          <a:srcRect t="12878"/>
          <a:stretch/>
        </p:blipFill>
        <p:spPr>
          <a:xfrm>
            <a:off x="1587583" y="4583773"/>
            <a:ext cx="7275344" cy="584264"/>
          </a:xfrm>
          <a:prstGeom prst="rect">
            <a:avLst/>
          </a:prstGeom>
          <a:noFill/>
          <a:ln w="25400">
            <a:solidFill>
              <a:srgbClr val="EE7D30"/>
            </a:solidFill>
          </a:ln>
        </p:spPr>
      </p:pic>
      <p:cxnSp>
        <p:nvCxnSpPr>
          <p:cNvPr id="19" name="Straight Arrow Connector 18">
            <a:extLst>
              <a:ext uri="{FF2B5EF4-FFF2-40B4-BE49-F238E27FC236}">
                <a16:creationId xmlns:a16="http://schemas.microsoft.com/office/drawing/2014/main" id="{C2DE7785-AE08-67E0-8C1D-0DA3BBE53571}"/>
              </a:ext>
            </a:extLst>
          </p:cNvPr>
          <p:cNvCxnSpPr/>
          <p:nvPr/>
        </p:nvCxnSpPr>
        <p:spPr>
          <a:xfrm flipV="1">
            <a:off x="5225255" y="5246917"/>
            <a:ext cx="0" cy="304800"/>
          </a:xfrm>
          <a:prstGeom prst="straightConnector1">
            <a:avLst/>
          </a:prstGeom>
          <a:ln w="63500">
            <a:solidFill>
              <a:srgbClr val="EE7D3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545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8FE75-80B8-4996-8E5B-7D46A9968B83}"/>
              </a:ext>
            </a:extLst>
          </p:cNvPr>
          <p:cNvSpPr txBox="1"/>
          <p:nvPr/>
        </p:nvSpPr>
        <p:spPr>
          <a:xfrm>
            <a:off x="281072" y="1251941"/>
            <a:ext cx="8148155" cy="1692771"/>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The folder that your R session is currently in is called</a:t>
            </a:r>
          </a:p>
          <a:p>
            <a:pPr algn="ctr">
              <a:spcAft>
                <a:spcPts val="2400"/>
              </a:spcAft>
            </a:pPr>
            <a:r>
              <a:rPr lang="en-US" sz="2800" b="1" i="1" dirty="0">
                <a:latin typeface="Arial" panose="020B0604020202020204" pitchFamily="34" charset="0"/>
                <a:cs typeface="Arial" panose="020B0604020202020204" pitchFamily="34" charset="0"/>
              </a:rPr>
              <a:t>Working Directory</a:t>
            </a:r>
          </a:p>
        </p:txBody>
      </p:sp>
      <p:sp>
        <p:nvSpPr>
          <p:cNvPr id="6" name="TextBox 5">
            <a:extLst>
              <a:ext uri="{FF2B5EF4-FFF2-40B4-BE49-F238E27FC236}">
                <a16:creationId xmlns:a16="http://schemas.microsoft.com/office/drawing/2014/main" id="{7EE7DE34-0D13-44E2-947E-804DE8A9770B}"/>
              </a:ext>
            </a:extLst>
          </p:cNvPr>
          <p:cNvSpPr txBox="1"/>
          <p:nvPr/>
        </p:nvSpPr>
        <p:spPr>
          <a:xfrm>
            <a:off x="356770" y="222432"/>
            <a:ext cx="5513176"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Working Directory</a:t>
            </a:r>
            <a:endParaRPr lang="en-US" sz="6600" b="1" dirty="0">
              <a:solidFill>
                <a:schemeClr val="accent2"/>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23</a:t>
            </a:fld>
            <a:endParaRPr lang="en-US"/>
          </a:p>
        </p:txBody>
      </p:sp>
      <p:sp>
        <p:nvSpPr>
          <p:cNvPr id="7" name="TextBox 6">
            <a:extLst>
              <a:ext uri="{FF2B5EF4-FFF2-40B4-BE49-F238E27FC236}">
                <a16:creationId xmlns:a16="http://schemas.microsoft.com/office/drawing/2014/main" id="{D360AEFA-6B65-468D-A0D7-88CCD77BD7C4}"/>
              </a:ext>
            </a:extLst>
          </p:cNvPr>
          <p:cNvSpPr txBox="1"/>
          <p:nvPr/>
        </p:nvSpPr>
        <p:spPr>
          <a:xfrm>
            <a:off x="1422755" y="3704233"/>
            <a:ext cx="1976353" cy="658835"/>
          </a:xfrm>
          <a:prstGeom prst="rect">
            <a:avLst/>
          </a:prstGeom>
          <a:noFill/>
        </p:spPr>
        <p:txBody>
          <a:bodyPr wrap="square" rtlCol="0">
            <a:spAutoFit/>
          </a:bodyPr>
          <a:lstStyle/>
          <a:p>
            <a:pPr algn="ctr">
              <a:lnSpc>
                <a:spcPct val="150000"/>
              </a:lnSpc>
            </a:pPr>
            <a:r>
              <a:rPr lang="en-US" sz="2800" dirty="0" err="1">
                <a:solidFill>
                  <a:srgbClr val="EE7D30"/>
                </a:solidFill>
                <a:latin typeface="Arial" panose="020B0604020202020204" pitchFamily="34" charset="0"/>
                <a:cs typeface="Arial" panose="020B0604020202020204" pitchFamily="34" charset="0"/>
              </a:rPr>
              <a:t>getwd</a:t>
            </a:r>
            <a:r>
              <a:rPr lang="en-US" sz="2800" dirty="0">
                <a:solidFill>
                  <a:srgbClr val="EE7D30"/>
                </a:solidFill>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2CA59992-F403-4637-A8B5-26410907D3DE}"/>
              </a:ext>
            </a:extLst>
          </p:cNvPr>
          <p:cNvSpPr txBox="1"/>
          <p:nvPr/>
        </p:nvSpPr>
        <p:spPr>
          <a:xfrm>
            <a:off x="5674505" y="3704233"/>
            <a:ext cx="1976353" cy="658835"/>
          </a:xfrm>
          <a:prstGeom prst="rect">
            <a:avLst/>
          </a:prstGeom>
          <a:noFill/>
        </p:spPr>
        <p:txBody>
          <a:bodyPr wrap="square" rtlCol="0">
            <a:spAutoFit/>
          </a:bodyPr>
          <a:lstStyle/>
          <a:p>
            <a:pPr algn="ctr">
              <a:lnSpc>
                <a:spcPct val="150000"/>
              </a:lnSpc>
            </a:pPr>
            <a:r>
              <a:rPr lang="en-US" sz="2800" dirty="0" err="1">
                <a:solidFill>
                  <a:srgbClr val="EE7D30"/>
                </a:solidFill>
                <a:latin typeface="Arial" panose="020B0604020202020204" pitchFamily="34" charset="0"/>
                <a:cs typeface="Arial" panose="020B0604020202020204" pitchFamily="34" charset="0"/>
              </a:rPr>
              <a:t>setwd</a:t>
            </a:r>
            <a:r>
              <a:rPr lang="en-US" sz="2800" dirty="0">
                <a:solidFill>
                  <a:srgbClr val="EE7D30"/>
                </a:solidFill>
                <a:latin typeface="Arial" panose="020B0604020202020204" pitchFamily="34" charset="0"/>
                <a:cs typeface="Arial" panose="020B0604020202020204" pitchFamily="34" charset="0"/>
              </a:rPr>
              <a:t>()</a:t>
            </a:r>
          </a:p>
        </p:txBody>
      </p:sp>
      <p:sp>
        <p:nvSpPr>
          <p:cNvPr id="2" name="TextBox 1">
            <a:extLst>
              <a:ext uri="{FF2B5EF4-FFF2-40B4-BE49-F238E27FC236}">
                <a16:creationId xmlns:a16="http://schemas.microsoft.com/office/drawing/2014/main" id="{1C036108-6BD2-47CC-BDC8-D8A72187EDD0}"/>
              </a:ext>
            </a:extLst>
          </p:cNvPr>
          <p:cNvSpPr txBox="1"/>
          <p:nvPr/>
        </p:nvSpPr>
        <p:spPr>
          <a:xfrm>
            <a:off x="872531" y="4651952"/>
            <a:ext cx="3369705" cy="954107"/>
          </a:xfrm>
          <a:prstGeom prst="rect">
            <a:avLst/>
          </a:prstGeom>
          <a:noFill/>
        </p:spPr>
        <p:txBody>
          <a:bodyPr wrap="none" rtlCol="0">
            <a:spAutoFit/>
          </a:bodyPr>
          <a:lstStyle/>
          <a:p>
            <a:pPr algn="ctr"/>
            <a:r>
              <a:rPr lang="en-US" sz="2800" dirty="0"/>
              <a:t>“show me the current</a:t>
            </a:r>
          </a:p>
          <a:p>
            <a:pPr algn="ctr"/>
            <a:r>
              <a:rPr lang="en-US" sz="2800" dirty="0"/>
              <a:t>working directory”</a:t>
            </a:r>
          </a:p>
        </p:txBody>
      </p:sp>
      <p:sp>
        <p:nvSpPr>
          <p:cNvPr id="11" name="TextBox 10">
            <a:extLst>
              <a:ext uri="{FF2B5EF4-FFF2-40B4-BE49-F238E27FC236}">
                <a16:creationId xmlns:a16="http://schemas.microsoft.com/office/drawing/2014/main" id="{D0AC472C-8AA3-4FBD-B083-C39C99AC7E8B}"/>
              </a:ext>
            </a:extLst>
          </p:cNvPr>
          <p:cNvSpPr txBox="1"/>
          <p:nvPr/>
        </p:nvSpPr>
        <p:spPr>
          <a:xfrm>
            <a:off x="4463084" y="4651952"/>
            <a:ext cx="4713150" cy="954107"/>
          </a:xfrm>
          <a:prstGeom prst="rect">
            <a:avLst/>
          </a:prstGeom>
          <a:noFill/>
        </p:spPr>
        <p:txBody>
          <a:bodyPr wrap="none" rtlCol="0">
            <a:spAutoFit/>
          </a:bodyPr>
          <a:lstStyle/>
          <a:p>
            <a:pPr algn="ctr"/>
            <a:r>
              <a:rPr lang="en-US" sz="2800" dirty="0"/>
              <a:t>“Change the working directory </a:t>
            </a:r>
          </a:p>
          <a:p>
            <a:pPr algn="ctr"/>
            <a:r>
              <a:rPr lang="en-US" sz="2800" dirty="0"/>
              <a:t>to a different folder”</a:t>
            </a:r>
          </a:p>
        </p:txBody>
      </p:sp>
      <p:sp>
        <p:nvSpPr>
          <p:cNvPr id="3" name="Rectangle 2">
            <a:extLst>
              <a:ext uri="{FF2B5EF4-FFF2-40B4-BE49-F238E27FC236}">
                <a16:creationId xmlns:a16="http://schemas.microsoft.com/office/drawing/2014/main" id="{5CC42912-57A2-4549-A509-454EDD508F1C}"/>
              </a:ext>
            </a:extLst>
          </p:cNvPr>
          <p:cNvSpPr/>
          <p:nvPr/>
        </p:nvSpPr>
        <p:spPr>
          <a:xfrm>
            <a:off x="-32820" y="6586136"/>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897807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6574364"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Working Environment</a:t>
            </a:r>
            <a:endParaRPr lang="en-US" sz="6600" b="1" dirty="0">
              <a:solidFill>
                <a:schemeClr val="accent2"/>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601935A6-284C-4DE2-8B9C-4CAFF121C509}"/>
              </a:ext>
            </a:extLst>
          </p:cNvPr>
          <p:cNvSpPr/>
          <p:nvPr/>
        </p:nvSpPr>
        <p:spPr>
          <a:xfrm>
            <a:off x="281071" y="1463654"/>
            <a:ext cx="8653923" cy="2092881"/>
          </a:xfrm>
          <a:prstGeom prst="rect">
            <a:avLst/>
          </a:prstGeom>
        </p:spPr>
        <p:txBody>
          <a:bodyPr wrap="square">
            <a:spAutoFit/>
          </a:bodyPr>
          <a:lstStyle/>
          <a:p>
            <a:pPr marL="342900" indent="-342900">
              <a:spcAft>
                <a:spcPts val="600"/>
              </a:spcAft>
              <a:buFont typeface="Wingdings" panose="05000000000000000000" pitchFamily="2" charset="2"/>
              <a:buChar char="§"/>
            </a:pPr>
            <a:r>
              <a:rPr lang="en-US" sz="2400" spc="-60" dirty="0">
                <a:latin typeface="Arial" panose="020B0604020202020204" pitchFamily="34" charset="0"/>
                <a:cs typeface="Arial" panose="020B0604020202020204" pitchFamily="34" charset="0"/>
              </a:rPr>
              <a:t>R searches for files and saves outputs in the working directory.</a:t>
            </a:r>
          </a:p>
          <a:p>
            <a:pPr marL="342900" indent="-342900">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Let’s change your working directory to a folder where you saved the data for today’s lab. </a:t>
            </a:r>
          </a:p>
          <a:p>
            <a:pPr marL="342900" indent="-342900">
              <a:spcAft>
                <a:spcPts val="6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Write the following in your script window and run </a:t>
            </a:r>
            <a:r>
              <a:rPr lang="en-US" sz="2400" b="1" dirty="0">
                <a:latin typeface="Arial" panose="020B0604020202020204" pitchFamily="34" charset="0"/>
                <a:cs typeface="Arial" panose="020B0604020202020204" pitchFamily="34" charset="0"/>
              </a:rPr>
              <a:t>(hit control + enter)</a:t>
            </a:r>
            <a:r>
              <a:rPr lang="en-US" sz="2400" dirty="0">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818EF647-DA9F-44AB-9E2A-F86331E67552}"/>
              </a:ext>
            </a:extLst>
          </p:cNvPr>
          <p:cNvSpPr>
            <a:spLocks noGrp="1"/>
          </p:cNvSpPr>
          <p:nvPr>
            <p:ph type="sldNum" sz="quarter" idx="12"/>
          </p:nvPr>
        </p:nvSpPr>
        <p:spPr>
          <a:xfrm>
            <a:off x="6457950" y="6453005"/>
            <a:ext cx="2057400" cy="365125"/>
          </a:xfrm>
        </p:spPr>
        <p:txBody>
          <a:bodyPr/>
          <a:lstStyle/>
          <a:p>
            <a:fld id="{D9CFEFDB-66D6-495C-9117-3BD2D7EF3F1B}" type="slidenum">
              <a:rPr lang="en-US" smtClean="0"/>
              <a:t>24</a:t>
            </a:fld>
            <a:endParaRPr lang="en-US"/>
          </a:p>
        </p:txBody>
      </p:sp>
      <p:sp>
        <p:nvSpPr>
          <p:cNvPr id="5" name="TextBox 4">
            <a:extLst>
              <a:ext uri="{FF2B5EF4-FFF2-40B4-BE49-F238E27FC236}">
                <a16:creationId xmlns:a16="http://schemas.microsoft.com/office/drawing/2014/main" id="{2BE54491-A3F6-4C60-8ABB-42957FA4600B}"/>
              </a:ext>
            </a:extLst>
          </p:cNvPr>
          <p:cNvSpPr txBox="1"/>
          <p:nvPr/>
        </p:nvSpPr>
        <p:spPr>
          <a:xfrm>
            <a:off x="281071" y="3562772"/>
            <a:ext cx="8148155" cy="1143326"/>
          </a:xfrm>
          <a:prstGeom prst="rect">
            <a:avLst/>
          </a:prstGeom>
          <a:noFill/>
        </p:spPr>
        <p:txBody>
          <a:bodyPr wrap="square" rtlCol="0">
            <a:spAutoFit/>
          </a:bodyPr>
          <a:lstStyle/>
          <a:p>
            <a:pPr algn="ctr">
              <a:lnSpc>
                <a:spcPct val="150000"/>
              </a:lnSpc>
            </a:pPr>
            <a:r>
              <a:rPr lang="en-US" sz="2800" dirty="0" err="1">
                <a:solidFill>
                  <a:schemeClr val="accent2"/>
                </a:solidFill>
                <a:latin typeface="Arial" panose="020B0604020202020204" pitchFamily="34" charset="0"/>
                <a:cs typeface="Arial" panose="020B0604020202020204" pitchFamily="34" charset="0"/>
              </a:rPr>
              <a:t>setwd</a:t>
            </a:r>
            <a:r>
              <a:rPr lang="en-US" sz="2800" dirty="0">
                <a:solidFill>
                  <a:schemeClr val="accent2"/>
                </a:solidFill>
                <a:latin typeface="Arial" panose="020B0604020202020204" pitchFamily="34" charset="0"/>
                <a:cs typeface="Arial" panose="020B0604020202020204" pitchFamily="34" charset="0"/>
              </a:rPr>
              <a:t>(“path-to-your-folder”)</a:t>
            </a:r>
          </a:p>
          <a:p>
            <a:pPr algn="ctr">
              <a:lnSpc>
                <a:spcPct val="150000"/>
              </a:lnSpc>
            </a:pPr>
            <a:r>
              <a:rPr lang="en-US" sz="2000" dirty="0">
                <a:solidFill>
                  <a:schemeClr val="tx1">
                    <a:lumMod val="50000"/>
                    <a:lumOff val="50000"/>
                  </a:schemeClr>
                </a:solidFill>
                <a:latin typeface="Arial" panose="020B0604020202020204" pitchFamily="34" charset="0"/>
                <a:cs typeface="Arial" panose="020B0604020202020204" pitchFamily="34" charset="0"/>
              </a:rPr>
              <a:t>e.g., </a:t>
            </a:r>
            <a:r>
              <a:rPr lang="en-US" sz="2000" dirty="0" err="1">
                <a:solidFill>
                  <a:schemeClr val="tx1">
                    <a:lumMod val="50000"/>
                    <a:lumOff val="50000"/>
                  </a:schemeClr>
                </a:solidFill>
                <a:latin typeface="Arial" panose="020B0604020202020204" pitchFamily="34" charset="0"/>
                <a:cs typeface="Arial" panose="020B0604020202020204" pitchFamily="34" charset="0"/>
              </a:rPr>
              <a:t>setwd</a:t>
            </a:r>
            <a:r>
              <a:rPr lang="en-US" sz="2000" dirty="0">
                <a:solidFill>
                  <a:schemeClr val="tx1">
                    <a:lumMod val="50000"/>
                    <a:lumOff val="50000"/>
                  </a:schemeClr>
                </a:solidFill>
                <a:latin typeface="Arial" panose="020B0604020202020204" pitchFamily="34" charset="0"/>
                <a:cs typeface="Arial" panose="020B0604020202020204" pitchFamily="34" charset="0"/>
              </a:rPr>
              <a:t>(“C:/Users/bkoo34/Dropbox (</a:t>
            </a:r>
            <a:r>
              <a:rPr lang="en-US" sz="2000" dirty="0" err="1">
                <a:solidFill>
                  <a:schemeClr val="tx1">
                    <a:lumMod val="50000"/>
                    <a:lumOff val="50000"/>
                  </a:schemeClr>
                </a:solidFill>
                <a:latin typeface="Arial" panose="020B0604020202020204" pitchFamily="34" charset="0"/>
                <a:cs typeface="Arial" panose="020B0604020202020204" pitchFamily="34" charset="0"/>
              </a:rPr>
              <a:t>GaTech</a:t>
            </a:r>
            <a:r>
              <a:rPr lang="en-US" sz="2000" dirty="0">
                <a:solidFill>
                  <a:schemeClr val="tx1">
                    <a:lumMod val="50000"/>
                    <a:lumOff val="50000"/>
                  </a:schemeClr>
                </a:solidFill>
                <a:latin typeface="Arial" panose="020B0604020202020204" pitchFamily="34" charset="0"/>
                <a:cs typeface="Arial" panose="020B0604020202020204" pitchFamily="34" charset="0"/>
              </a:rPr>
              <a:t>)/CP6025”)</a:t>
            </a:r>
          </a:p>
        </p:txBody>
      </p:sp>
      <p:sp>
        <p:nvSpPr>
          <p:cNvPr id="7" name="TextBox 6">
            <a:extLst>
              <a:ext uri="{FF2B5EF4-FFF2-40B4-BE49-F238E27FC236}">
                <a16:creationId xmlns:a16="http://schemas.microsoft.com/office/drawing/2014/main" id="{4B3D24B7-7BD8-452F-A55D-0AB86CF22DEE}"/>
              </a:ext>
            </a:extLst>
          </p:cNvPr>
          <p:cNvSpPr txBox="1"/>
          <p:nvPr/>
        </p:nvSpPr>
        <p:spPr>
          <a:xfrm>
            <a:off x="281070" y="5234644"/>
            <a:ext cx="8148155" cy="658835"/>
          </a:xfrm>
          <a:prstGeom prst="rect">
            <a:avLst/>
          </a:prstGeom>
          <a:noFill/>
        </p:spPr>
        <p:txBody>
          <a:bodyPr wrap="square" rtlCol="0">
            <a:spAutoFit/>
          </a:bodyPr>
          <a:lstStyle/>
          <a:p>
            <a:pPr algn="ctr">
              <a:lnSpc>
                <a:spcPct val="150000"/>
              </a:lnSpc>
            </a:pPr>
            <a:r>
              <a:rPr lang="en-US" sz="2800" dirty="0" err="1">
                <a:solidFill>
                  <a:schemeClr val="accent2"/>
                </a:solidFill>
                <a:latin typeface="Arial" panose="020B0604020202020204" pitchFamily="34" charset="0"/>
                <a:cs typeface="Arial" panose="020B0604020202020204" pitchFamily="34" charset="0"/>
              </a:rPr>
              <a:t>dir</a:t>
            </a:r>
            <a:r>
              <a:rPr lang="en-US" sz="2800" dirty="0">
                <a:solidFill>
                  <a:schemeClr val="accent2"/>
                </a:solidFill>
                <a:latin typeface="Arial" panose="020B0604020202020204" pitchFamily="34" charset="0"/>
                <a:cs typeface="Arial" panose="020B0604020202020204" pitchFamily="34" charset="0"/>
              </a:rPr>
              <a:t>()</a:t>
            </a:r>
          </a:p>
        </p:txBody>
      </p:sp>
      <p:sp>
        <p:nvSpPr>
          <p:cNvPr id="10" name="Rectangle 9">
            <a:extLst>
              <a:ext uri="{FF2B5EF4-FFF2-40B4-BE49-F238E27FC236}">
                <a16:creationId xmlns:a16="http://schemas.microsoft.com/office/drawing/2014/main" id="{3E295030-98C4-4C0C-8717-8D6F968D4EBA}"/>
              </a:ext>
            </a:extLst>
          </p:cNvPr>
          <p:cNvSpPr/>
          <p:nvPr/>
        </p:nvSpPr>
        <p:spPr>
          <a:xfrm>
            <a:off x="245038" y="4853646"/>
            <a:ext cx="8653923" cy="496996"/>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To verify that you are in the folder where our data is located: </a:t>
            </a:r>
          </a:p>
        </p:txBody>
      </p:sp>
      <p:sp>
        <p:nvSpPr>
          <p:cNvPr id="11" name="Rectangle 10">
            <a:extLst>
              <a:ext uri="{FF2B5EF4-FFF2-40B4-BE49-F238E27FC236}">
                <a16:creationId xmlns:a16="http://schemas.microsoft.com/office/drawing/2014/main" id="{7771D06A-E838-42B1-9FE4-12C07D79E3A8}"/>
              </a:ext>
            </a:extLst>
          </p:cNvPr>
          <p:cNvSpPr/>
          <p:nvPr/>
        </p:nvSpPr>
        <p:spPr>
          <a:xfrm>
            <a:off x="245038" y="5879188"/>
            <a:ext cx="9203762" cy="496931"/>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Do you see the CSV you saved (i.e., </a:t>
            </a:r>
            <a:r>
              <a:rPr lang="en-US" sz="2000" dirty="0">
                <a:latin typeface="Arial" panose="020B0604020202020204" pitchFamily="34" charset="0"/>
                <a:cs typeface="Arial" panose="020B0604020202020204" pitchFamily="34" charset="0"/>
                <a:sym typeface="Wingdings" panose="05000000000000000000" pitchFamily="2" charset="2"/>
              </a:rPr>
              <a:t>ACSDT5Y2017.C17002-Data.csv </a:t>
            </a:r>
            <a:r>
              <a:rPr lang="en-US" sz="2000" dirty="0">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AAA01CA3-3841-412F-8C58-6D9968E1699C}"/>
              </a:ext>
            </a:extLst>
          </p:cNvPr>
          <p:cNvSpPr/>
          <p:nvPr/>
        </p:nvSpPr>
        <p:spPr>
          <a:xfrm>
            <a:off x="33277" y="658142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2011891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5391219"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Reading data in</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25</a:t>
            </a:fld>
            <a:endParaRPr lang="en-US"/>
          </a:p>
        </p:txBody>
      </p:sp>
      <p:sp>
        <p:nvSpPr>
          <p:cNvPr id="7" name="Rectangle 6">
            <a:extLst>
              <a:ext uri="{FF2B5EF4-FFF2-40B4-BE49-F238E27FC236}">
                <a16:creationId xmlns:a16="http://schemas.microsoft.com/office/drawing/2014/main" id="{5113EBF9-531A-4F7E-B394-6EF0F081F4AC}"/>
              </a:ext>
            </a:extLst>
          </p:cNvPr>
          <p:cNvSpPr/>
          <p:nvPr/>
        </p:nvSpPr>
        <p:spPr>
          <a:xfrm>
            <a:off x="281071" y="1071766"/>
            <a:ext cx="8653923" cy="1246495"/>
          </a:xfrm>
          <a:prstGeom prst="rect">
            <a:avLst/>
          </a:prstGeom>
        </p:spPr>
        <p:txBody>
          <a:bodyPr wrap="square">
            <a:spAutoFit/>
          </a:bodyPr>
          <a:lstStyle/>
          <a:p>
            <a:pPr marL="342900" indent="-342900">
              <a:spcAft>
                <a:spcPts val="1800"/>
              </a:spcAft>
              <a:buFont typeface="Wingdings" panose="05000000000000000000" pitchFamily="2" charset="2"/>
              <a:buChar char="§"/>
            </a:pPr>
            <a:r>
              <a:rPr lang="en-US" sz="2000" spc="-60" dirty="0">
                <a:latin typeface="Arial" panose="020B0604020202020204" pitchFamily="34" charset="0"/>
                <a:cs typeface="Arial" panose="020B0604020202020204" pitchFamily="34" charset="0"/>
              </a:rPr>
              <a:t>We are now in the right folder. </a:t>
            </a:r>
            <a:r>
              <a:rPr lang="en-US" sz="2000" spc="-60" dirty="0">
                <a:solidFill>
                  <a:schemeClr val="accent2"/>
                </a:solidFill>
                <a:latin typeface="Arial" panose="020B0604020202020204" pitchFamily="34" charset="0"/>
                <a:cs typeface="Arial" panose="020B0604020202020204" pitchFamily="34" charset="0"/>
              </a:rPr>
              <a:t>R can now read the data.</a:t>
            </a:r>
          </a:p>
          <a:p>
            <a:pPr marL="342900" indent="-342900">
              <a:spcAft>
                <a:spcPts val="1800"/>
              </a:spcAft>
              <a:buFont typeface="Wingdings" panose="05000000000000000000" pitchFamily="2" charset="2"/>
              <a:buChar char="§"/>
            </a:pPr>
            <a:r>
              <a:rPr lang="en-US" sz="2000" spc="-60" dirty="0">
                <a:latin typeface="Arial" panose="020B0604020202020204" pitchFamily="34" charset="0"/>
                <a:cs typeface="Arial" panose="020B0604020202020204" pitchFamily="34" charset="0"/>
              </a:rPr>
              <a:t>Before using R, let’s first take a look at the data </a:t>
            </a:r>
            <a:r>
              <a:rPr lang="en-US" sz="2000" b="1" spc="-60" dirty="0">
                <a:solidFill>
                  <a:schemeClr val="accent2"/>
                </a:solidFill>
                <a:latin typeface="Arial" panose="020B0604020202020204" pitchFamily="34" charset="0"/>
                <a:cs typeface="Arial" panose="020B0604020202020204" pitchFamily="34" charset="0"/>
              </a:rPr>
              <a:t>in Excel</a:t>
            </a:r>
            <a:r>
              <a:rPr lang="en-US" sz="2000" spc="-60" dirty="0">
                <a:latin typeface="Arial" panose="020B0604020202020204" pitchFamily="34" charset="0"/>
                <a:cs typeface="Arial" panose="020B0604020202020204" pitchFamily="34" charset="0"/>
              </a:rPr>
              <a:t>. Double click “</a:t>
            </a:r>
            <a:r>
              <a:rPr lang="en-US" sz="2000" dirty="0">
                <a:latin typeface="Arial" panose="020B0604020202020204" pitchFamily="34" charset="0"/>
                <a:cs typeface="Arial" panose="020B0604020202020204" pitchFamily="34" charset="0"/>
                <a:sym typeface="Wingdings" panose="05000000000000000000" pitchFamily="2" charset="2"/>
              </a:rPr>
              <a:t>ACSDT5Y2017.C17002-Data.csv</a:t>
            </a:r>
            <a:r>
              <a:rPr lang="en-US" sz="2000" spc="-60" dirty="0">
                <a:latin typeface="Arial" panose="020B0604020202020204" pitchFamily="34" charset="0"/>
                <a:cs typeface="Arial" panose="020B0604020202020204" pitchFamily="34" charset="0"/>
              </a:rPr>
              <a:t>” to open it in Excel. </a:t>
            </a:r>
            <a:endParaRPr lang="en-US" sz="20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631C443-DC84-4115-A105-7D33A0679EC7}"/>
              </a:ext>
            </a:extLst>
          </p:cNvPr>
          <p:cNvSpPr/>
          <p:nvPr/>
        </p:nvSpPr>
        <p:spPr>
          <a:xfrm>
            <a:off x="33277"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pic>
        <p:nvPicPr>
          <p:cNvPr id="8" name="Picture 7" descr="Graphical user interface, table&#10;&#10;Description automatically generated">
            <a:extLst>
              <a:ext uri="{FF2B5EF4-FFF2-40B4-BE49-F238E27FC236}">
                <a16:creationId xmlns:a16="http://schemas.microsoft.com/office/drawing/2014/main" id="{B9197B29-B064-0B17-7E25-B8EDA3D8B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362" y="2297847"/>
            <a:ext cx="7298115" cy="1741121"/>
          </a:xfrm>
          <a:prstGeom prst="rect">
            <a:avLst/>
          </a:prstGeom>
        </p:spPr>
      </p:pic>
      <p:sp>
        <p:nvSpPr>
          <p:cNvPr id="10" name="Rectangle 9">
            <a:extLst>
              <a:ext uri="{FF2B5EF4-FFF2-40B4-BE49-F238E27FC236}">
                <a16:creationId xmlns:a16="http://schemas.microsoft.com/office/drawing/2014/main" id="{1E5AE81E-AF58-0115-5E43-34F77505F14D}"/>
              </a:ext>
            </a:extLst>
          </p:cNvPr>
          <p:cNvSpPr/>
          <p:nvPr/>
        </p:nvSpPr>
        <p:spPr>
          <a:xfrm>
            <a:off x="5061857" y="2696422"/>
            <a:ext cx="420681" cy="167892"/>
          </a:xfrm>
          <a:prstGeom prst="rect">
            <a:avLst/>
          </a:prstGeom>
          <a:noFill/>
          <a:ln w="38100">
            <a:solidFill>
              <a:srgbClr val="EE7D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3" name="Rectangle 12">
            <a:extLst>
              <a:ext uri="{FF2B5EF4-FFF2-40B4-BE49-F238E27FC236}">
                <a16:creationId xmlns:a16="http://schemas.microsoft.com/office/drawing/2014/main" id="{9AF94992-B69A-1293-E8E2-F5D5FF0F748C}"/>
              </a:ext>
            </a:extLst>
          </p:cNvPr>
          <p:cNvSpPr/>
          <p:nvPr/>
        </p:nvSpPr>
        <p:spPr>
          <a:xfrm>
            <a:off x="281071" y="4116902"/>
            <a:ext cx="8653923" cy="2400657"/>
          </a:xfrm>
          <a:prstGeom prst="rect">
            <a:avLst/>
          </a:prstGeom>
        </p:spPr>
        <p:txBody>
          <a:bodyPr wrap="square">
            <a:spAutoFit/>
          </a:bodyPr>
          <a:lstStyle/>
          <a:p>
            <a:pPr marL="342900" indent="-342900">
              <a:spcAft>
                <a:spcPts val="1800"/>
              </a:spcAft>
              <a:buFont typeface="Wingdings" panose="05000000000000000000" pitchFamily="2" charset="2"/>
              <a:buChar char="§"/>
            </a:pPr>
            <a:r>
              <a:rPr lang="en-US" sz="2000" spc="-60" dirty="0">
                <a:latin typeface="Arial" panose="020B0604020202020204" pitchFamily="34" charset="0"/>
                <a:cs typeface="Arial" panose="020B0604020202020204" pitchFamily="34" charset="0"/>
              </a:rPr>
              <a:t>Each row is one Census tract (similar to a neighborhood)</a:t>
            </a:r>
          </a:p>
          <a:p>
            <a:pPr marL="342900" indent="-342900">
              <a:spcAft>
                <a:spcPts val="1800"/>
              </a:spcAft>
              <a:buFont typeface="Wingdings" panose="05000000000000000000" pitchFamily="2" charset="2"/>
              <a:buChar char="§"/>
            </a:pPr>
            <a:r>
              <a:rPr lang="en-US" sz="2000" spc="-60" dirty="0">
                <a:latin typeface="Arial" panose="020B0604020202020204" pitchFamily="34" charset="0"/>
                <a:cs typeface="Arial" panose="020B0604020202020204" pitchFamily="34" charset="0"/>
              </a:rPr>
              <a:t>Each column is one variable</a:t>
            </a:r>
            <a:r>
              <a:rPr lang="en-US" altLang="zh-CN" sz="2000" spc="-60" dirty="0">
                <a:latin typeface="Arial" panose="020B0604020202020204" pitchFamily="34" charset="0"/>
                <a:cs typeface="Arial" panose="020B0604020202020204" pitchFamily="34" charset="0"/>
              </a:rPr>
              <a:t>.</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C17002</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is</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the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table.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001</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is</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variable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#1</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(total</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population)</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in</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the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table.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represents</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estimate,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EA</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is</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estimate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annotation,</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M</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is</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margin</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of</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error,</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and</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MA</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is</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margin</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of</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error</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annotation.</a:t>
            </a:r>
            <a:r>
              <a:rPr lang="zh-CN" altLang="en-US" sz="2000" spc="-60" dirty="0">
                <a:latin typeface="Arial" panose="020B0604020202020204" pitchFamily="34" charset="0"/>
                <a:cs typeface="Arial" panose="020B0604020202020204" pitchFamily="34" charset="0"/>
              </a:rPr>
              <a:t>  </a:t>
            </a:r>
            <a:endParaRPr lang="en-US" sz="2000" spc="-60" dirty="0">
              <a:latin typeface="Arial" panose="020B0604020202020204" pitchFamily="34" charset="0"/>
              <a:cs typeface="Arial" panose="020B0604020202020204" pitchFamily="34" charset="0"/>
            </a:endParaRPr>
          </a:p>
          <a:p>
            <a:pPr marL="342900" indent="-342900">
              <a:spcAft>
                <a:spcPts val="1800"/>
              </a:spcAft>
              <a:buFont typeface="Wingdings" panose="05000000000000000000" pitchFamily="2" charset="2"/>
              <a:buChar char="§"/>
            </a:pPr>
            <a:r>
              <a:rPr lang="en-US" sz="2000" spc="-60" dirty="0">
                <a:latin typeface="Arial" panose="020B0604020202020204" pitchFamily="34" charset="0"/>
                <a:cs typeface="Arial" panose="020B0604020202020204" pitchFamily="34" charset="0"/>
              </a:rPr>
              <a:t>For example,</a:t>
            </a:r>
            <a:r>
              <a:rPr lang="en-US" sz="2000" spc="-60" dirty="0">
                <a:solidFill>
                  <a:srgbClr val="00B0F0"/>
                </a:solidFill>
                <a:latin typeface="Arial" panose="020B0604020202020204" pitchFamily="34" charset="0"/>
                <a:cs typeface="Arial" panose="020B0604020202020204" pitchFamily="34" charset="0"/>
              </a:rPr>
              <a:t> </a:t>
            </a:r>
            <a:r>
              <a:rPr lang="en-US" sz="2000" spc="-60" dirty="0">
                <a:solidFill>
                  <a:schemeClr val="accent2"/>
                </a:solidFill>
                <a:latin typeface="Arial" panose="020B0604020202020204" pitchFamily="34" charset="0"/>
                <a:cs typeface="Arial" panose="020B0604020202020204" pitchFamily="34" charset="0"/>
              </a:rPr>
              <a:t>this cell </a:t>
            </a:r>
            <a:r>
              <a:rPr lang="en-US" sz="2000" spc="-60" dirty="0">
                <a:latin typeface="Arial" panose="020B0604020202020204" pitchFamily="34" charset="0"/>
                <a:cs typeface="Arial" panose="020B0604020202020204" pitchFamily="34" charset="0"/>
              </a:rPr>
              <a:t>shows that “the </a:t>
            </a:r>
            <a:r>
              <a:rPr lang="en-US" altLang="zh-CN" sz="2000" spc="-60" dirty="0">
                <a:latin typeface="Arial" panose="020B0604020202020204" pitchFamily="34" charset="0"/>
                <a:cs typeface="Arial" panose="020B0604020202020204" pitchFamily="34" charset="0"/>
              </a:rPr>
              <a:t>first</a:t>
            </a:r>
            <a:r>
              <a:rPr lang="en-US" sz="2000" spc="-60" dirty="0">
                <a:latin typeface="Arial" panose="020B0604020202020204" pitchFamily="34" charset="0"/>
                <a:cs typeface="Arial" panose="020B0604020202020204" pitchFamily="34" charset="0"/>
              </a:rPr>
              <a:t> neighborhood has </a:t>
            </a:r>
            <a:r>
              <a:rPr lang="en-US" altLang="zh-CN" sz="2000" spc="-60" dirty="0">
                <a:latin typeface="Arial" panose="020B0604020202020204" pitchFamily="34" charset="0"/>
                <a:cs typeface="Arial" panose="020B0604020202020204" pitchFamily="34" charset="0"/>
              </a:rPr>
              <a:t>a</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total</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population</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estimate</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of</a:t>
            </a:r>
            <a:r>
              <a:rPr lang="zh-CN" altLang="en-US" sz="2000" spc="-60" dirty="0">
                <a:latin typeface="Arial" panose="020B0604020202020204" pitchFamily="34" charset="0"/>
                <a:cs typeface="Arial" panose="020B0604020202020204" pitchFamily="34" charset="0"/>
              </a:rPr>
              <a:t> </a:t>
            </a:r>
            <a:r>
              <a:rPr lang="en-US" altLang="zh-CN" sz="2000" spc="-60" dirty="0">
                <a:latin typeface="Arial" panose="020B0604020202020204" pitchFamily="34" charset="0"/>
                <a:cs typeface="Arial" panose="020B0604020202020204" pitchFamily="34" charset="0"/>
              </a:rPr>
              <a:t>2807</a:t>
            </a:r>
            <a:r>
              <a:rPr lang="en-US" sz="2000" spc="-6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4873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5391219"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Reading data in</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26</a:t>
            </a:fld>
            <a:endParaRPr lang="en-US"/>
          </a:p>
        </p:txBody>
      </p:sp>
      <p:sp>
        <p:nvSpPr>
          <p:cNvPr id="9" name="Rectangle 8">
            <a:extLst>
              <a:ext uri="{FF2B5EF4-FFF2-40B4-BE49-F238E27FC236}">
                <a16:creationId xmlns:a16="http://schemas.microsoft.com/office/drawing/2014/main" id="{F7F47A2A-956A-4394-8BCE-2A1381A0FB4B}"/>
              </a:ext>
            </a:extLst>
          </p:cNvPr>
          <p:cNvSpPr/>
          <p:nvPr/>
        </p:nvSpPr>
        <p:spPr>
          <a:xfrm>
            <a:off x="281071" y="1405436"/>
            <a:ext cx="8653923" cy="954107"/>
          </a:xfrm>
          <a:prstGeom prst="rect">
            <a:avLst/>
          </a:prstGeom>
        </p:spPr>
        <p:txBody>
          <a:bodyPr wrap="square">
            <a:spAutoFit/>
          </a:bodyPr>
          <a:lstStyle/>
          <a:p>
            <a:pPr marL="342900" indent="-342900">
              <a:spcAft>
                <a:spcPts val="1800"/>
              </a:spcAft>
              <a:buFont typeface="Wingdings" panose="05000000000000000000" pitchFamily="2" charset="2"/>
              <a:buChar char="§"/>
            </a:pPr>
            <a:r>
              <a:rPr lang="en-US" sz="2800" spc="-60" dirty="0">
                <a:latin typeface="Arial" panose="020B0604020202020204" pitchFamily="34" charset="0"/>
                <a:cs typeface="Arial" panose="020B0604020202020204" pitchFamily="34" charset="0"/>
              </a:rPr>
              <a:t>In R script window, write the following and run it (control + enter)</a:t>
            </a:r>
            <a:endParaRPr lang="en-US" sz="28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EABBC3B3-A0C2-46F7-AF9A-4FC1690113EB}"/>
              </a:ext>
            </a:extLst>
          </p:cNvPr>
          <p:cNvSpPr/>
          <p:nvPr/>
        </p:nvSpPr>
        <p:spPr>
          <a:xfrm>
            <a:off x="422563" y="2582649"/>
            <a:ext cx="8653923" cy="523220"/>
          </a:xfrm>
          <a:prstGeom prst="rect">
            <a:avLst/>
          </a:prstGeom>
        </p:spPr>
        <p:txBody>
          <a:bodyPr wrap="square">
            <a:spAutoFit/>
          </a:bodyPr>
          <a:lstStyle/>
          <a:p>
            <a:pPr>
              <a:spcAft>
                <a:spcPts val="1800"/>
              </a:spcAft>
            </a:pPr>
            <a:r>
              <a:rPr lang="en-US" altLang="zh-CN" sz="2800" dirty="0" err="1">
                <a:solidFill>
                  <a:schemeClr val="accent2"/>
                </a:solidFill>
                <a:latin typeface="Arial" panose="020B0604020202020204" pitchFamily="34" charset="0"/>
                <a:cs typeface="Arial" panose="020B0604020202020204" pitchFamily="34" charset="0"/>
              </a:rPr>
              <a:t>pov.data</a:t>
            </a:r>
            <a:r>
              <a:rPr lang="en-US" sz="2800" dirty="0">
                <a:solidFill>
                  <a:schemeClr val="accent2"/>
                </a:solidFill>
                <a:latin typeface="Arial" panose="020B0604020202020204" pitchFamily="34" charset="0"/>
                <a:cs typeface="Arial" panose="020B0604020202020204" pitchFamily="34" charset="0"/>
              </a:rPr>
              <a:t> &lt;- </a:t>
            </a:r>
            <a:r>
              <a:rPr lang="en-US" sz="2800" dirty="0" err="1">
                <a:solidFill>
                  <a:schemeClr val="accent2"/>
                </a:solidFill>
                <a:latin typeface="Arial" panose="020B0604020202020204" pitchFamily="34" charset="0"/>
                <a:cs typeface="Arial" panose="020B0604020202020204" pitchFamily="34" charset="0"/>
              </a:rPr>
              <a:t>read.csv</a:t>
            </a:r>
            <a:r>
              <a:rPr lang="en-US" sz="2800" dirty="0">
                <a:solidFill>
                  <a:schemeClr val="accent2"/>
                </a:solidFill>
                <a:latin typeface="Arial" panose="020B0604020202020204" pitchFamily="34" charset="0"/>
                <a:cs typeface="Arial" panose="020B0604020202020204" pitchFamily="34" charset="0"/>
              </a:rPr>
              <a:t>(“</a:t>
            </a:r>
            <a:r>
              <a:rPr lang="en-US" sz="2400" dirty="0">
                <a:solidFill>
                  <a:srgbClr val="EE7D30"/>
                </a:solidFill>
                <a:latin typeface="Arial" panose="020B0604020202020204" pitchFamily="34" charset="0"/>
                <a:cs typeface="Arial" panose="020B0604020202020204" pitchFamily="34" charset="0"/>
                <a:sym typeface="Wingdings" panose="05000000000000000000" pitchFamily="2" charset="2"/>
              </a:rPr>
              <a:t>ACSDT5Y2017.C17002-Data.csv</a:t>
            </a:r>
            <a:r>
              <a:rPr lang="en-US" sz="2800" dirty="0">
                <a:solidFill>
                  <a:schemeClr val="accent2"/>
                </a:solidFill>
                <a:latin typeface="Arial" panose="020B0604020202020204" pitchFamily="34" charset="0"/>
                <a:cs typeface="Arial" panose="020B0604020202020204" pitchFamily="34" charset="0"/>
              </a:rPr>
              <a:t>”)</a:t>
            </a:r>
          </a:p>
        </p:txBody>
      </p:sp>
      <p:sp>
        <p:nvSpPr>
          <p:cNvPr id="13" name="Rectangle 12">
            <a:extLst>
              <a:ext uri="{FF2B5EF4-FFF2-40B4-BE49-F238E27FC236}">
                <a16:creationId xmlns:a16="http://schemas.microsoft.com/office/drawing/2014/main" id="{C22D1AD5-4775-45D4-B0AA-70734F0508A3}"/>
              </a:ext>
            </a:extLst>
          </p:cNvPr>
          <p:cNvSpPr/>
          <p:nvPr/>
        </p:nvSpPr>
        <p:spPr>
          <a:xfrm>
            <a:off x="1138152" y="4431445"/>
            <a:ext cx="2969123" cy="523220"/>
          </a:xfrm>
          <a:prstGeom prst="rect">
            <a:avLst/>
          </a:prstGeom>
        </p:spPr>
        <p:txBody>
          <a:bodyPr wrap="square">
            <a:spAutoFit/>
          </a:bodyPr>
          <a:lstStyle/>
          <a:p>
            <a:pPr>
              <a:spcAft>
                <a:spcPts val="1800"/>
              </a:spcAft>
            </a:pPr>
            <a:r>
              <a:rPr lang="en-US" sz="2800" dirty="0">
                <a:solidFill>
                  <a:schemeClr val="accent2"/>
                </a:solidFill>
                <a:latin typeface="Arial" panose="020B0604020202020204" pitchFamily="34" charset="0"/>
                <a:cs typeface="Arial" panose="020B0604020202020204" pitchFamily="34" charset="0"/>
              </a:rPr>
              <a:t>head(</a:t>
            </a:r>
            <a:r>
              <a:rPr lang="en-US" altLang="zh-CN" sz="2800" dirty="0" err="1">
                <a:solidFill>
                  <a:schemeClr val="accent2"/>
                </a:solidFill>
                <a:latin typeface="Arial" panose="020B0604020202020204" pitchFamily="34" charset="0"/>
                <a:cs typeface="Arial" panose="020B0604020202020204" pitchFamily="34" charset="0"/>
              </a:rPr>
              <a:t>pov.data</a:t>
            </a:r>
            <a:r>
              <a:rPr lang="en-US" sz="2800" dirty="0">
                <a:solidFill>
                  <a:schemeClr val="accent2"/>
                </a:solidFill>
                <a:latin typeface="Arial" panose="020B0604020202020204" pitchFamily="34" charset="0"/>
                <a:cs typeface="Arial" panose="020B0604020202020204" pitchFamily="34" charset="0"/>
              </a:rPr>
              <a:t>)</a:t>
            </a:r>
          </a:p>
        </p:txBody>
      </p:sp>
      <p:sp>
        <p:nvSpPr>
          <p:cNvPr id="14" name="Rectangle 13">
            <a:extLst>
              <a:ext uri="{FF2B5EF4-FFF2-40B4-BE49-F238E27FC236}">
                <a16:creationId xmlns:a16="http://schemas.microsoft.com/office/drawing/2014/main" id="{159A8070-817E-4E6D-B03C-160713977968}"/>
              </a:ext>
            </a:extLst>
          </p:cNvPr>
          <p:cNvSpPr/>
          <p:nvPr/>
        </p:nvSpPr>
        <p:spPr>
          <a:xfrm>
            <a:off x="2373836" y="3387124"/>
            <a:ext cx="1339499" cy="400110"/>
          </a:xfrm>
          <a:prstGeom prst="rect">
            <a:avLst/>
          </a:prstGeom>
        </p:spPr>
        <p:txBody>
          <a:bodyPr wrap="square">
            <a:spAutoFit/>
          </a:bodyPr>
          <a:lstStyle/>
          <a:p>
            <a:pPr>
              <a:spcAft>
                <a:spcPts val="1800"/>
              </a:spcAft>
            </a:pPr>
            <a:r>
              <a:rPr lang="en-US" sz="2000" spc="-60" dirty="0">
                <a:latin typeface="Arial" panose="020B0604020202020204" pitchFamily="34" charset="0"/>
                <a:cs typeface="Arial" panose="020B0604020202020204" pitchFamily="34" charset="0"/>
              </a:rPr>
              <a:t>and then,</a:t>
            </a:r>
            <a:endParaRPr lang="en-US" sz="2000" dirty="0">
              <a:latin typeface="Arial" panose="020B0604020202020204" pitchFamily="34" charset="0"/>
              <a:cs typeface="Arial" panose="020B0604020202020204" pitchFamily="34" charset="0"/>
            </a:endParaRPr>
          </a:p>
        </p:txBody>
      </p:sp>
      <p:sp>
        <p:nvSpPr>
          <p:cNvPr id="2" name="Speech Bubble: Rectangle 1">
            <a:extLst>
              <a:ext uri="{FF2B5EF4-FFF2-40B4-BE49-F238E27FC236}">
                <a16:creationId xmlns:a16="http://schemas.microsoft.com/office/drawing/2014/main" id="{3C8987BC-6F39-4502-8819-E5D7E505527B}"/>
              </a:ext>
            </a:extLst>
          </p:cNvPr>
          <p:cNvSpPr/>
          <p:nvPr/>
        </p:nvSpPr>
        <p:spPr>
          <a:xfrm>
            <a:off x="655974" y="5210862"/>
            <a:ext cx="5677548" cy="1144224"/>
          </a:xfrm>
          <a:prstGeom prst="wedgeRectCallout">
            <a:avLst>
              <a:gd name="adj1" fmla="val -13760"/>
              <a:gd name="adj2" fmla="val -74432"/>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head() shows the first six rows of the data. </a:t>
            </a:r>
          </a:p>
          <a:p>
            <a:r>
              <a:rPr lang="en-US" dirty="0">
                <a:solidFill>
                  <a:schemeClr val="tx1"/>
                </a:solidFill>
              </a:rPr>
              <a:t>Useful when you want to take a quick glance of your data</a:t>
            </a:r>
          </a:p>
        </p:txBody>
      </p:sp>
      <p:sp>
        <p:nvSpPr>
          <p:cNvPr id="11" name="Rectangle 10">
            <a:extLst>
              <a:ext uri="{FF2B5EF4-FFF2-40B4-BE49-F238E27FC236}">
                <a16:creationId xmlns:a16="http://schemas.microsoft.com/office/drawing/2014/main" id="{CED82EF6-DB2F-411F-B0DA-719D8B171B47}"/>
              </a:ext>
            </a:extLst>
          </p:cNvPr>
          <p:cNvSpPr/>
          <p:nvPr/>
        </p:nvSpPr>
        <p:spPr>
          <a:xfrm>
            <a:off x="33277"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sp>
        <p:nvSpPr>
          <p:cNvPr id="3" name="Speech Bubble: Rectangle 1">
            <a:extLst>
              <a:ext uri="{FF2B5EF4-FFF2-40B4-BE49-F238E27FC236}">
                <a16:creationId xmlns:a16="http://schemas.microsoft.com/office/drawing/2014/main" id="{F3C6CC1D-4508-4786-D9A4-B9538C126ED5}"/>
              </a:ext>
            </a:extLst>
          </p:cNvPr>
          <p:cNvSpPr/>
          <p:nvPr/>
        </p:nvSpPr>
        <p:spPr>
          <a:xfrm>
            <a:off x="3713335" y="3376111"/>
            <a:ext cx="5008101" cy="1687828"/>
          </a:xfrm>
          <a:prstGeom prst="wedgeRectCallout">
            <a:avLst>
              <a:gd name="adj1" fmla="val -17924"/>
              <a:gd name="adj2" fmla="val -66691"/>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Notice</a:t>
            </a:r>
            <a:r>
              <a:rPr lang="zh-CN" altLang="en-US" dirty="0">
                <a:solidFill>
                  <a:schemeClr val="tx1"/>
                </a:solidFill>
              </a:rPr>
              <a:t> </a:t>
            </a:r>
            <a:r>
              <a:rPr lang="en-US" altLang="zh-CN" dirty="0">
                <a:solidFill>
                  <a:schemeClr val="tx1"/>
                </a:solidFill>
              </a:rPr>
              <a:t>that</a:t>
            </a:r>
            <a:r>
              <a:rPr lang="zh-CN" altLang="en-US" dirty="0">
                <a:solidFill>
                  <a:schemeClr val="tx1"/>
                </a:solidFill>
              </a:rPr>
              <a:t> </a:t>
            </a:r>
            <a:r>
              <a:rPr lang="en-US" altLang="zh-CN" dirty="0">
                <a:solidFill>
                  <a:schemeClr val="tx1"/>
                </a:solidFill>
              </a:rPr>
              <a:t>this</a:t>
            </a:r>
            <a:r>
              <a:rPr lang="zh-CN" altLang="en-US" dirty="0">
                <a:solidFill>
                  <a:schemeClr val="tx1"/>
                </a:solidFill>
              </a:rPr>
              <a:t> </a:t>
            </a:r>
            <a:r>
              <a:rPr lang="en-US" altLang="zh-CN" dirty="0">
                <a:solidFill>
                  <a:schemeClr val="tx1"/>
                </a:solidFill>
              </a:rPr>
              <a:t>is</a:t>
            </a:r>
            <a:r>
              <a:rPr lang="zh-CN" altLang="en-US" dirty="0">
                <a:solidFill>
                  <a:schemeClr val="tx1"/>
                </a:solidFill>
              </a:rPr>
              <a:t> </a:t>
            </a:r>
            <a:r>
              <a:rPr lang="en-US" altLang="zh-CN" dirty="0">
                <a:solidFill>
                  <a:schemeClr val="tx1"/>
                </a:solidFill>
              </a:rPr>
              <a:t>a</a:t>
            </a:r>
            <a:r>
              <a:rPr lang="zh-CN" altLang="en-US" dirty="0">
                <a:solidFill>
                  <a:schemeClr val="tx1"/>
                </a:solidFill>
              </a:rPr>
              <a:t> </a:t>
            </a:r>
            <a:r>
              <a:rPr lang="en-US" altLang="zh-CN" dirty="0">
                <a:solidFill>
                  <a:schemeClr val="tx1"/>
                </a:solidFill>
              </a:rPr>
              <a:t>relative</a:t>
            </a:r>
            <a:r>
              <a:rPr lang="zh-CN" altLang="en-US" dirty="0">
                <a:solidFill>
                  <a:schemeClr val="tx1"/>
                </a:solidFill>
              </a:rPr>
              <a:t> </a:t>
            </a:r>
            <a:r>
              <a:rPr lang="en-US" altLang="zh-CN" dirty="0">
                <a:solidFill>
                  <a:schemeClr val="tx1"/>
                </a:solidFill>
              </a:rPr>
              <a:t>path,</a:t>
            </a:r>
            <a:r>
              <a:rPr lang="zh-CN" altLang="en-US" dirty="0">
                <a:solidFill>
                  <a:schemeClr val="tx1"/>
                </a:solidFill>
              </a:rPr>
              <a:t> </a:t>
            </a:r>
            <a:r>
              <a:rPr lang="en-US" altLang="zh-CN" dirty="0">
                <a:solidFill>
                  <a:schemeClr val="tx1"/>
                </a:solidFill>
              </a:rPr>
              <a:t>relative</a:t>
            </a:r>
            <a:r>
              <a:rPr lang="zh-CN" altLang="en-US" dirty="0">
                <a:solidFill>
                  <a:schemeClr val="tx1"/>
                </a:solidFill>
              </a:rPr>
              <a:t> </a:t>
            </a:r>
            <a:r>
              <a:rPr lang="en-US" altLang="zh-CN" dirty="0">
                <a:solidFill>
                  <a:schemeClr val="tx1"/>
                </a:solidFill>
              </a:rPr>
              <a:t>to</a:t>
            </a:r>
            <a:r>
              <a:rPr lang="zh-CN" altLang="en-US" dirty="0">
                <a:solidFill>
                  <a:schemeClr val="tx1"/>
                </a:solidFill>
              </a:rPr>
              <a:t> </a:t>
            </a:r>
            <a:r>
              <a:rPr lang="en-US" altLang="zh-CN" dirty="0">
                <a:solidFill>
                  <a:schemeClr val="tx1"/>
                </a:solidFill>
              </a:rPr>
              <a:t>the</a:t>
            </a:r>
            <a:r>
              <a:rPr lang="zh-CN" altLang="en-US" dirty="0">
                <a:solidFill>
                  <a:schemeClr val="tx1"/>
                </a:solidFill>
              </a:rPr>
              <a:t> </a:t>
            </a:r>
            <a:r>
              <a:rPr lang="en-US" altLang="zh-CN" dirty="0">
                <a:solidFill>
                  <a:schemeClr val="tx1"/>
                </a:solidFill>
              </a:rPr>
              <a:t>path</a:t>
            </a:r>
            <a:r>
              <a:rPr lang="zh-CN" altLang="en-US" dirty="0">
                <a:solidFill>
                  <a:schemeClr val="tx1"/>
                </a:solidFill>
              </a:rPr>
              <a:t> </a:t>
            </a:r>
            <a:r>
              <a:rPr lang="en-US" altLang="zh-CN" dirty="0">
                <a:solidFill>
                  <a:schemeClr val="tx1"/>
                </a:solidFill>
              </a:rPr>
              <a:t>that</a:t>
            </a:r>
            <a:r>
              <a:rPr lang="zh-CN" altLang="en-US" dirty="0">
                <a:solidFill>
                  <a:schemeClr val="tx1"/>
                </a:solidFill>
              </a:rPr>
              <a:t> </a:t>
            </a:r>
            <a:r>
              <a:rPr lang="en-US" altLang="zh-CN" dirty="0">
                <a:solidFill>
                  <a:schemeClr val="tx1"/>
                </a:solidFill>
              </a:rPr>
              <a:t>you</a:t>
            </a:r>
            <a:r>
              <a:rPr lang="zh-CN" altLang="en-US" dirty="0">
                <a:solidFill>
                  <a:schemeClr val="tx1"/>
                </a:solidFill>
              </a:rPr>
              <a:t> </a:t>
            </a:r>
            <a:r>
              <a:rPr lang="en-US" altLang="zh-CN" dirty="0">
                <a:solidFill>
                  <a:schemeClr val="tx1"/>
                </a:solidFill>
              </a:rPr>
              <a:t>set</a:t>
            </a:r>
            <a:r>
              <a:rPr lang="zh-CN" altLang="en-US" dirty="0">
                <a:solidFill>
                  <a:schemeClr val="tx1"/>
                </a:solidFill>
              </a:rPr>
              <a:t> </a:t>
            </a:r>
            <a:r>
              <a:rPr lang="en-US" altLang="zh-CN" dirty="0">
                <a:solidFill>
                  <a:schemeClr val="tx1"/>
                </a:solidFill>
              </a:rPr>
              <a:t>in</a:t>
            </a:r>
            <a:r>
              <a:rPr lang="zh-CN" altLang="en-US" dirty="0">
                <a:solidFill>
                  <a:schemeClr val="tx1"/>
                </a:solidFill>
              </a:rPr>
              <a:t> </a:t>
            </a:r>
            <a:r>
              <a:rPr lang="en-US" altLang="zh-CN" dirty="0">
                <a:solidFill>
                  <a:schemeClr val="tx1"/>
                </a:solidFill>
              </a:rPr>
              <a:t>the</a:t>
            </a:r>
            <a:r>
              <a:rPr lang="zh-CN" altLang="en-US" dirty="0">
                <a:solidFill>
                  <a:schemeClr val="tx1"/>
                </a:solidFill>
              </a:rPr>
              <a:t> </a:t>
            </a:r>
            <a:r>
              <a:rPr lang="en-US" altLang="zh-CN" dirty="0" err="1">
                <a:solidFill>
                  <a:schemeClr val="tx1"/>
                </a:solidFill>
              </a:rPr>
              <a:t>setwd</a:t>
            </a:r>
            <a:r>
              <a:rPr lang="en-US" altLang="zh-CN" dirty="0">
                <a:solidFill>
                  <a:schemeClr val="tx1"/>
                </a:solidFill>
              </a:rPr>
              <a:t>().</a:t>
            </a:r>
            <a:r>
              <a:rPr lang="zh-CN" altLang="en-US" dirty="0">
                <a:solidFill>
                  <a:schemeClr val="tx1"/>
                </a:solidFill>
              </a:rPr>
              <a:t> </a:t>
            </a:r>
            <a:r>
              <a:rPr lang="en-US" altLang="zh-CN" dirty="0">
                <a:solidFill>
                  <a:schemeClr val="tx1"/>
                </a:solidFill>
              </a:rPr>
              <a:t>Alternatively,</a:t>
            </a:r>
            <a:r>
              <a:rPr lang="zh-CN" altLang="en-US" dirty="0">
                <a:solidFill>
                  <a:schemeClr val="tx1"/>
                </a:solidFill>
              </a:rPr>
              <a:t> </a:t>
            </a:r>
            <a:r>
              <a:rPr lang="en-US" altLang="zh-CN" dirty="0">
                <a:solidFill>
                  <a:schemeClr val="tx1"/>
                </a:solidFill>
              </a:rPr>
              <a:t>without</a:t>
            </a:r>
            <a:r>
              <a:rPr lang="zh-CN" altLang="en-US" dirty="0">
                <a:solidFill>
                  <a:schemeClr val="tx1"/>
                </a:solidFill>
              </a:rPr>
              <a:t> </a:t>
            </a:r>
            <a:r>
              <a:rPr lang="en-US" altLang="zh-CN" dirty="0">
                <a:solidFill>
                  <a:schemeClr val="tx1"/>
                </a:solidFill>
              </a:rPr>
              <a:t>using</a:t>
            </a:r>
            <a:r>
              <a:rPr lang="zh-CN" altLang="en-US" dirty="0">
                <a:solidFill>
                  <a:schemeClr val="tx1"/>
                </a:solidFill>
              </a:rPr>
              <a:t> </a:t>
            </a:r>
            <a:r>
              <a:rPr lang="en-US" altLang="zh-CN" dirty="0">
                <a:solidFill>
                  <a:schemeClr val="tx1"/>
                </a:solidFill>
              </a:rPr>
              <a:t>the</a:t>
            </a:r>
            <a:r>
              <a:rPr lang="zh-CN" altLang="en-US" dirty="0">
                <a:solidFill>
                  <a:schemeClr val="tx1"/>
                </a:solidFill>
              </a:rPr>
              <a:t> </a:t>
            </a:r>
            <a:r>
              <a:rPr lang="en-US" altLang="zh-CN" dirty="0" err="1">
                <a:solidFill>
                  <a:schemeClr val="tx1"/>
                </a:solidFill>
              </a:rPr>
              <a:t>setwd</a:t>
            </a:r>
            <a:r>
              <a:rPr lang="en-US" altLang="zh-CN" dirty="0">
                <a:solidFill>
                  <a:schemeClr val="tx1"/>
                </a:solidFill>
              </a:rPr>
              <a:t>(),</a:t>
            </a:r>
            <a:r>
              <a:rPr lang="zh-CN" altLang="en-US" dirty="0">
                <a:solidFill>
                  <a:schemeClr val="tx1"/>
                </a:solidFill>
              </a:rPr>
              <a:t> </a:t>
            </a:r>
            <a:r>
              <a:rPr lang="en-US" altLang="zh-CN" dirty="0">
                <a:solidFill>
                  <a:schemeClr val="tx1"/>
                </a:solidFill>
              </a:rPr>
              <a:t>you</a:t>
            </a:r>
            <a:r>
              <a:rPr lang="zh-CN" altLang="en-US" dirty="0">
                <a:solidFill>
                  <a:schemeClr val="tx1"/>
                </a:solidFill>
              </a:rPr>
              <a:t> </a:t>
            </a:r>
            <a:r>
              <a:rPr lang="en-US" altLang="zh-CN" dirty="0">
                <a:solidFill>
                  <a:schemeClr val="tx1"/>
                </a:solidFill>
              </a:rPr>
              <a:t>can</a:t>
            </a:r>
            <a:r>
              <a:rPr lang="zh-CN" altLang="en-US" dirty="0">
                <a:solidFill>
                  <a:schemeClr val="tx1"/>
                </a:solidFill>
              </a:rPr>
              <a:t> </a:t>
            </a:r>
            <a:r>
              <a:rPr lang="en-US" altLang="zh-CN" dirty="0">
                <a:solidFill>
                  <a:schemeClr val="tx1"/>
                </a:solidFill>
              </a:rPr>
              <a:t>do</a:t>
            </a:r>
          </a:p>
          <a:p>
            <a:r>
              <a:rPr lang="en-US" altLang="zh-CN" dirty="0" err="1">
                <a:solidFill>
                  <a:schemeClr val="tx1"/>
                </a:solidFill>
              </a:rPr>
              <a:t>read.csv</a:t>
            </a:r>
            <a:r>
              <a:rPr lang="en-US" altLang="zh-CN" dirty="0">
                <a:solidFill>
                  <a:schemeClr val="tx1"/>
                </a:solidFill>
              </a:rPr>
              <a:t>(“Users/</a:t>
            </a:r>
            <a:r>
              <a:rPr lang="en-US" altLang="zh-CN" dirty="0" err="1">
                <a:solidFill>
                  <a:schemeClr val="tx1"/>
                </a:solidFill>
              </a:rPr>
              <a:t>xiaofanliang</a:t>
            </a:r>
            <a:r>
              <a:rPr lang="en-US" altLang="zh-CN" dirty="0">
                <a:solidFill>
                  <a:schemeClr val="tx1"/>
                </a:solidFill>
              </a:rPr>
              <a:t>/Dropbox</a:t>
            </a:r>
            <a:r>
              <a:rPr lang="zh-CN" altLang="en-US" dirty="0">
                <a:solidFill>
                  <a:schemeClr val="tx1"/>
                </a:solidFill>
              </a:rPr>
              <a:t> </a:t>
            </a:r>
            <a:r>
              <a:rPr lang="en-US" altLang="zh-CN" dirty="0">
                <a:solidFill>
                  <a:schemeClr val="tx1"/>
                </a:solidFill>
              </a:rPr>
              <a:t>(</a:t>
            </a:r>
            <a:r>
              <a:rPr lang="en-US" altLang="zh-CN" dirty="0" err="1">
                <a:solidFill>
                  <a:schemeClr val="tx1"/>
                </a:solidFill>
              </a:rPr>
              <a:t>GaTech</a:t>
            </a:r>
            <a:r>
              <a:rPr lang="en-US" altLang="zh-CN" dirty="0">
                <a:solidFill>
                  <a:schemeClr val="tx1"/>
                </a:solidFill>
              </a:rPr>
              <a:t>)/</a:t>
            </a:r>
            <a:r>
              <a:rPr lang="en-US" altLang="zh-CN" dirty="0" err="1">
                <a:solidFill>
                  <a:schemeClr val="tx1"/>
                </a:solidFill>
              </a:rPr>
              <a:t>GT_Academics</a:t>
            </a:r>
            <a:r>
              <a:rPr lang="en-US" altLang="zh-CN" dirty="0">
                <a:solidFill>
                  <a:schemeClr val="tx1"/>
                </a:solidFill>
              </a:rPr>
              <a:t>/Lab/Lab2/ACSDT5Y2017.C17002-Data.csv”)</a:t>
            </a:r>
            <a:endParaRPr lang="en-US" dirty="0">
              <a:solidFill>
                <a:schemeClr val="tx1"/>
              </a:solidFill>
            </a:endParaRPr>
          </a:p>
        </p:txBody>
      </p:sp>
    </p:spTree>
    <p:extLst>
      <p:ext uri="{BB962C8B-B14F-4D97-AF65-F5344CB8AC3E}">
        <p14:creationId xmlns:p14="http://schemas.microsoft.com/office/powerpoint/2010/main" val="21457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6075702"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Examining</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data</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in</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27</a:t>
            </a:fld>
            <a:endParaRPr lang="en-US"/>
          </a:p>
        </p:txBody>
      </p:sp>
      <p:sp>
        <p:nvSpPr>
          <p:cNvPr id="11" name="Rectangle 10">
            <a:extLst>
              <a:ext uri="{FF2B5EF4-FFF2-40B4-BE49-F238E27FC236}">
                <a16:creationId xmlns:a16="http://schemas.microsoft.com/office/drawing/2014/main" id="{CED82EF6-DB2F-411F-B0DA-719D8B171B47}"/>
              </a:ext>
            </a:extLst>
          </p:cNvPr>
          <p:cNvSpPr/>
          <p:nvPr/>
        </p:nvSpPr>
        <p:spPr>
          <a:xfrm>
            <a:off x="33277"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sp>
        <p:nvSpPr>
          <p:cNvPr id="16" name="TextBox 15">
            <a:extLst>
              <a:ext uri="{FF2B5EF4-FFF2-40B4-BE49-F238E27FC236}">
                <a16:creationId xmlns:a16="http://schemas.microsoft.com/office/drawing/2014/main" id="{E1765B34-42F5-0106-42C9-C228D189A3BD}"/>
              </a:ext>
            </a:extLst>
          </p:cNvPr>
          <p:cNvSpPr txBox="1"/>
          <p:nvPr/>
        </p:nvSpPr>
        <p:spPr>
          <a:xfrm>
            <a:off x="356770" y="1181847"/>
            <a:ext cx="8327883" cy="954107"/>
          </a:xfrm>
          <a:prstGeom prst="rect">
            <a:avLst/>
          </a:prstGeom>
          <a:noFill/>
        </p:spPr>
        <p:txBody>
          <a:bodyPr wrap="square">
            <a:spAutoFit/>
          </a:bodyPr>
          <a:lstStyle/>
          <a:p>
            <a:pPr marL="342900" indent="-342900">
              <a:spcAft>
                <a:spcPts val="1800"/>
              </a:spcAft>
              <a:buFont typeface="Wingdings" panose="05000000000000000000" pitchFamily="2" charset="2"/>
              <a:buChar char="§"/>
            </a:pPr>
            <a:r>
              <a:rPr lang="en-US" altLang="zh-CN" sz="2800" spc="-60" dirty="0">
                <a:latin typeface="Arial" panose="020B0604020202020204" pitchFamily="34" charset="0"/>
                <a:cs typeface="Arial" panose="020B0604020202020204" pitchFamily="34" charset="0"/>
              </a:rPr>
              <a:t>After</a:t>
            </a:r>
            <a:r>
              <a:rPr lang="zh-CN" altLang="en-US" sz="2800" spc="-60" dirty="0">
                <a:latin typeface="Arial" panose="020B0604020202020204" pitchFamily="34" charset="0"/>
                <a:cs typeface="Arial" panose="020B0604020202020204" pitchFamily="34" charset="0"/>
              </a:rPr>
              <a:t> </a:t>
            </a:r>
            <a:r>
              <a:rPr lang="en-US" altLang="zh-CN" sz="2800" spc="-60" dirty="0" err="1">
                <a:latin typeface="Arial" panose="020B0604020202020204" pitchFamily="34" charset="0"/>
                <a:cs typeface="Arial" panose="020B0604020202020204" pitchFamily="34" charset="0"/>
              </a:rPr>
              <a:t>read.csv</a:t>
            </a:r>
            <a:r>
              <a:rPr lang="en-US" altLang="zh-CN" sz="2800" spc="-60" dirty="0">
                <a:latin typeface="Arial" panose="020B0604020202020204" pitchFamily="34" charset="0"/>
                <a:cs typeface="Arial" panose="020B0604020202020204" pitchFamily="34" charset="0"/>
              </a:rPr>
              <a:t>,</a:t>
            </a:r>
            <a:r>
              <a:rPr lang="zh-CN" altLang="en-US" sz="2800" spc="-6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pov.data</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shows</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up</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in</a:t>
            </a:r>
            <a:r>
              <a:rPr lang="zh-CN" altLang="en-US" sz="2800" spc="-60" dirty="0">
                <a:latin typeface="Arial" panose="020B0604020202020204" pitchFamily="34" charset="0"/>
                <a:cs typeface="Arial" panose="020B0604020202020204" pitchFamily="34" charset="0"/>
              </a:rPr>
              <a:t> </a:t>
            </a:r>
            <a:r>
              <a:rPr lang="en-US" altLang="zh-CN" sz="2800" spc="-60" dirty="0">
                <a:solidFill>
                  <a:srgbClr val="EE7D30"/>
                </a:solidFill>
                <a:latin typeface="Arial" panose="020B0604020202020204" pitchFamily="34" charset="0"/>
                <a:cs typeface="Arial" panose="020B0604020202020204" pitchFamily="34" charset="0"/>
              </a:rPr>
              <a:t>R</a:t>
            </a:r>
            <a:r>
              <a:rPr lang="zh-CN" altLang="en-US" sz="2800" spc="-60" dirty="0">
                <a:solidFill>
                  <a:srgbClr val="EE7D30"/>
                </a:solidFill>
                <a:latin typeface="Arial" panose="020B0604020202020204" pitchFamily="34" charset="0"/>
                <a:cs typeface="Arial" panose="020B0604020202020204" pitchFamily="34" charset="0"/>
              </a:rPr>
              <a:t> </a:t>
            </a:r>
            <a:r>
              <a:rPr lang="en-US" altLang="zh-CN" sz="2800" spc="-60" dirty="0">
                <a:solidFill>
                  <a:srgbClr val="EE7D30"/>
                </a:solidFill>
                <a:latin typeface="Arial" panose="020B0604020202020204" pitchFamily="34" charset="0"/>
                <a:cs typeface="Arial" panose="020B0604020202020204" pitchFamily="34" charset="0"/>
              </a:rPr>
              <a:t>environment</a:t>
            </a:r>
            <a:r>
              <a:rPr lang="en-US" altLang="zh-CN" sz="2800" spc="-60" dirty="0">
                <a:latin typeface="Arial" panose="020B0604020202020204" pitchFamily="34" charset="0"/>
                <a:cs typeface="Arial" panose="020B0604020202020204" pitchFamily="34" charset="0"/>
              </a:rPr>
              <a:t>.</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Click</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on</a:t>
            </a:r>
            <a:r>
              <a:rPr lang="zh-CN" altLang="en-US" sz="2800" spc="-6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pov.data</a:t>
            </a:r>
            <a:r>
              <a:rPr lang="en-US" altLang="zh-CN" sz="2800" spc="-60" dirty="0">
                <a:latin typeface="Arial" panose="020B0604020202020204" pitchFamily="34" charset="0"/>
                <a:cs typeface="Arial" panose="020B0604020202020204" pitchFamily="34" charset="0"/>
              </a:rPr>
              <a:t>,</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an</a:t>
            </a:r>
            <a:r>
              <a:rPr lang="zh-CN" altLang="en-US" sz="2800" spc="-60" dirty="0">
                <a:latin typeface="Arial" panose="020B0604020202020204" pitchFamily="34" charset="0"/>
                <a:cs typeface="Arial" panose="020B0604020202020204" pitchFamily="34" charset="0"/>
              </a:rPr>
              <a:t> </a:t>
            </a:r>
            <a:r>
              <a:rPr lang="en-US" altLang="zh-CN" sz="2800" spc="-60" dirty="0">
                <a:solidFill>
                  <a:srgbClr val="EE7D30"/>
                </a:solidFill>
                <a:latin typeface="Arial" panose="020B0604020202020204" pitchFamily="34" charset="0"/>
                <a:cs typeface="Arial" panose="020B0604020202020204" pitchFamily="34" charset="0"/>
              </a:rPr>
              <a:t>Excel-like</a:t>
            </a:r>
            <a:r>
              <a:rPr lang="zh-CN" altLang="en-US" sz="2800" spc="-60" dirty="0">
                <a:solidFill>
                  <a:srgbClr val="EE7D30"/>
                </a:solidFill>
                <a:latin typeface="Arial" panose="020B0604020202020204" pitchFamily="34" charset="0"/>
                <a:cs typeface="Arial" panose="020B0604020202020204" pitchFamily="34" charset="0"/>
              </a:rPr>
              <a:t> </a:t>
            </a:r>
            <a:r>
              <a:rPr lang="en-US" altLang="zh-CN" sz="2800" spc="-60" dirty="0">
                <a:solidFill>
                  <a:srgbClr val="EE7D30"/>
                </a:solidFill>
                <a:latin typeface="Arial" panose="020B0604020202020204" pitchFamily="34" charset="0"/>
                <a:cs typeface="Arial" panose="020B0604020202020204" pitchFamily="34" charset="0"/>
              </a:rPr>
              <a:t>table</a:t>
            </a:r>
            <a:r>
              <a:rPr lang="zh-CN" altLang="en-US" sz="2800" spc="-60" dirty="0">
                <a:solidFill>
                  <a:srgbClr val="EE7D30"/>
                </a:solidFill>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pops</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up</a:t>
            </a:r>
            <a:endParaRPr lang="en-US" sz="2800" dirty="0">
              <a:latin typeface="Arial" panose="020B0604020202020204" pitchFamily="34" charset="0"/>
              <a:cs typeface="Arial" panose="020B0604020202020204" pitchFamily="34" charset="0"/>
            </a:endParaRPr>
          </a:p>
        </p:txBody>
      </p:sp>
      <p:pic>
        <p:nvPicPr>
          <p:cNvPr id="3" name="Picture 2" descr="Graphical user interface, text, application&#10;&#10;Description automatically generated">
            <a:extLst>
              <a:ext uri="{FF2B5EF4-FFF2-40B4-BE49-F238E27FC236}">
                <a16:creationId xmlns:a16="http://schemas.microsoft.com/office/drawing/2014/main" id="{85387584-CF2D-2AB5-738E-01494B055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70" y="2862442"/>
            <a:ext cx="8413733" cy="2455900"/>
          </a:xfrm>
          <a:prstGeom prst="rect">
            <a:avLst/>
          </a:prstGeom>
        </p:spPr>
      </p:pic>
      <p:cxnSp>
        <p:nvCxnSpPr>
          <p:cNvPr id="7" name="Straight Connector 6">
            <a:extLst>
              <a:ext uri="{FF2B5EF4-FFF2-40B4-BE49-F238E27FC236}">
                <a16:creationId xmlns:a16="http://schemas.microsoft.com/office/drawing/2014/main" id="{41381923-AF79-5877-077F-51F40115DFA8}"/>
              </a:ext>
            </a:extLst>
          </p:cNvPr>
          <p:cNvCxnSpPr/>
          <p:nvPr/>
        </p:nvCxnSpPr>
        <p:spPr>
          <a:xfrm>
            <a:off x="5998374" y="3983986"/>
            <a:ext cx="2613595" cy="0"/>
          </a:xfrm>
          <a:prstGeom prst="line">
            <a:avLst/>
          </a:prstGeom>
          <a:ln w="63500">
            <a:solidFill>
              <a:srgbClr val="EE7D3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1316AF5-2C39-0293-3C94-D1FF51032602}"/>
              </a:ext>
            </a:extLst>
          </p:cNvPr>
          <p:cNvSpPr/>
          <p:nvPr/>
        </p:nvSpPr>
        <p:spPr>
          <a:xfrm>
            <a:off x="5889517" y="3933347"/>
            <a:ext cx="3025723" cy="1384995"/>
          </a:xfrm>
          <a:prstGeom prst="rect">
            <a:avLst/>
          </a:prstGeom>
        </p:spPr>
        <p:txBody>
          <a:bodyPr wrap="square">
            <a:spAutoFit/>
          </a:bodyPr>
          <a:lstStyle/>
          <a:p>
            <a:pPr>
              <a:spcAft>
                <a:spcPts val="1800"/>
              </a:spcAft>
            </a:pPr>
            <a:r>
              <a:rPr lang="en-US" altLang="zh-CN" sz="2800" dirty="0" err="1">
                <a:solidFill>
                  <a:schemeClr val="accent2"/>
                </a:solidFill>
                <a:latin typeface="Arial" panose="020B0604020202020204" pitchFamily="34" charset="0"/>
                <a:cs typeface="Arial" panose="020B0604020202020204" pitchFamily="34" charset="0"/>
              </a:rPr>
              <a:t>pov.data</a:t>
            </a:r>
            <a:r>
              <a:rPr lang="zh-CN" altLang="en-US" sz="2800" dirty="0">
                <a:solidFill>
                  <a:schemeClr val="accent2"/>
                </a:solidFill>
                <a:latin typeface="Arial" panose="020B0604020202020204" pitchFamily="34" charset="0"/>
                <a:cs typeface="Arial" panose="020B0604020202020204" pitchFamily="34" charset="0"/>
              </a:rPr>
              <a:t> </a:t>
            </a:r>
            <a:r>
              <a:rPr lang="en-US" altLang="zh-CN" sz="2800" dirty="0">
                <a:solidFill>
                  <a:schemeClr val="accent2"/>
                </a:solidFill>
                <a:latin typeface="Arial" panose="020B0604020202020204" pitchFamily="34" charset="0"/>
                <a:cs typeface="Arial" panose="020B0604020202020204" pitchFamily="34" charset="0"/>
              </a:rPr>
              <a:t>has</a:t>
            </a:r>
            <a:r>
              <a:rPr lang="zh-CN" altLang="en-US" sz="2800" dirty="0">
                <a:solidFill>
                  <a:schemeClr val="accent2"/>
                </a:solidFill>
                <a:latin typeface="Arial" panose="020B0604020202020204" pitchFamily="34" charset="0"/>
                <a:cs typeface="Arial" panose="020B0604020202020204" pitchFamily="34" charset="0"/>
              </a:rPr>
              <a:t> </a:t>
            </a:r>
            <a:r>
              <a:rPr lang="en-US" altLang="zh-CN" sz="2800" dirty="0">
                <a:solidFill>
                  <a:schemeClr val="accent2"/>
                </a:solidFill>
                <a:latin typeface="Arial" panose="020B0604020202020204" pitchFamily="34" charset="0"/>
                <a:cs typeface="Arial" panose="020B0604020202020204" pitchFamily="34" charset="0"/>
              </a:rPr>
              <a:t>1969</a:t>
            </a:r>
            <a:r>
              <a:rPr lang="zh-CN" altLang="en-US" sz="2800" dirty="0">
                <a:solidFill>
                  <a:schemeClr val="accent2"/>
                </a:solidFill>
                <a:latin typeface="Arial" panose="020B0604020202020204" pitchFamily="34" charset="0"/>
                <a:cs typeface="Arial" panose="020B0604020202020204" pitchFamily="34" charset="0"/>
              </a:rPr>
              <a:t> </a:t>
            </a:r>
            <a:r>
              <a:rPr lang="en-US" altLang="zh-CN" sz="2800" dirty="0">
                <a:solidFill>
                  <a:schemeClr val="accent2"/>
                </a:solidFill>
                <a:latin typeface="Arial" panose="020B0604020202020204" pitchFamily="34" charset="0"/>
                <a:cs typeface="Arial" panose="020B0604020202020204" pitchFamily="34" charset="0"/>
              </a:rPr>
              <a:t>observation</a:t>
            </a:r>
            <a:r>
              <a:rPr lang="zh-CN" altLang="en-US" sz="2800" dirty="0">
                <a:solidFill>
                  <a:schemeClr val="accent2"/>
                </a:solidFill>
                <a:latin typeface="Arial" panose="020B0604020202020204" pitchFamily="34" charset="0"/>
                <a:cs typeface="Arial" panose="020B0604020202020204" pitchFamily="34" charset="0"/>
              </a:rPr>
              <a:t> </a:t>
            </a:r>
            <a:r>
              <a:rPr lang="en-US" altLang="zh-CN" sz="2800" dirty="0">
                <a:solidFill>
                  <a:schemeClr val="accent2"/>
                </a:solidFill>
                <a:latin typeface="Arial" panose="020B0604020202020204" pitchFamily="34" charset="0"/>
                <a:cs typeface="Arial" panose="020B0604020202020204" pitchFamily="34" charset="0"/>
              </a:rPr>
              <a:t>and</a:t>
            </a:r>
            <a:r>
              <a:rPr lang="zh-CN" altLang="en-US" sz="2800" dirty="0">
                <a:solidFill>
                  <a:schemeClr val="accent2"/>
                </a:solidFill>
                <a:latin typeface="Arial" panose="020B0604020202020204" pitchFamily="34" charset="0"/>
                <a:cs typeface="Arial" panose="020B0604020202020204" pitchFamily="34" charset="0"/>
              </a:rPr>
              <a:t> </a:t>
            </a:r>
            <a:r>
              <a:rPr lang="en-US" altLang="zh-CN" sz="2800" dirty="0">
                <a:solidFill>
                  <a:schemeClr val="accent2"/>
                </a:solidFill>
                <a:latin typeface="Arial" panose="020B0604020202020204" pitchFamily="34" charset="0"/>
                <a:cs typeface="Arial" panose="020B0604020202020204" pitchFamily="34" charset="0"/>
              </a:rPr>
              <a:t>34</a:t>
            </a:r>
            <a:r>
              <a:rPr lang="zh-CN" altLang="en-US" sz="2800" dirty="0">
                <a:solidFill>
                  <a:schemeClr val="accent2"/>
                </a:solidFill>
                <a:latin typeface="Arial" panose="020B0604020202020204" pitchFamily="34" charset="0"/>
                <a:cs typeface="Arial" panose="020B0604020202020204" pitchFamily="34" charset="0"/>
              </a:rPr>
              <a:t> </a:t>
            </a:r>
            <a:r>
              <a:rPr lang="en-US" altLang="zh-CN" sz="2800" dirty="0">
                <a:solidFill>
                  <a:schemeClr val="accent2"/>
                </a:solidFill>
                <a:latin typeface="Arial" panose="020B0604020202020204" pitchFamily="34" charset="0"/>
                <a:cs typeface="Arial" panose="020B0604020202020204" pitchFamily="34" charset="0"/>
              </a:rPr>
              <a:t>variables</a:t>
            </a:r>
            <a:endParaRPr lang="en-US" sz="2800" dirty="0">
              <a:solidFill>
                <a:schemeClr val="accent2"/>
              </a:solidFill>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345DBB23-E55B-7175-9A45-FA67D4B9A6AE}"/>
              </a:ext>
            </a:extLst>
          </p:cNvPr>
          <p:cNvCxnSpPr>
            <a:cxnSpLocks/>
          </p:cNvCxnSpPr>
          <p:nvPr/>
        </p:nvCxnSpPr>
        <p:spPr>
          <a:xfrm flipH="1">
            <a:off x="2264229" y="2135954"/>
            <a:ext cx="2068319" cy="900796"/>
          </a:xfrm>
          <a:prstGeom prst="straightConnector1">
            <a:avLst/>
          </a:prstGeom>
          <a:ln w="63500">
            <a:solidFill>
              <a:srgbClr val="EE7D3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8DD1D87-688B-1117-3058-416C80FD6AF0}"/>
              </a:ext>
            </a:extLst>
          </p:cNvPr>
          <p:cNvCxnSpPr>
            <a:cxnSpLocks/>
          </p:cNvCxnSpPr>
          <p:nvPr/>
        </p:nvCxnSpPr>
        <p:spPr>
          <a:xfrm flipH="1">
            <a:off x="6432472" y="1658900"/>
            <a:ext cx="1786276" cy="1291129"/>
          </a:xfrm>
          <a:prstGeom prst="straightConnector1">
            <a:avLst/>
          </a:prstGeom>
          <a:ln w="63500">
            <a:solidFill>
              <a:srgbClr val="EE7D3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76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1" y="222432"/>
            <a:ext cx="8578224" cy="1569660"/>
          </a:xfrm>
          <a:prstGeom prst="rect">
            <a:avLst/>
          </a:prstGeom>
          <a:noFill/>
        </p:spPr>
        <p:txBody>
          <a:bodyPr wrap="square" rtlCol="0">
            <a:spAutoFit/>
          </a:bodyPr>
          <a:lstStyle/>
          <a:p>
            <a:r>
              <a:rPr lang="en-US" sz="4800" b="1" dirty="0">
                <a:solidFill>
                  <a:schemeClr val="accent2"/>
                </a:solidFill>
                <a:latin typeface="Arial" panose="020B0604020202020204" pitchFamily="34" charset="0"/>
                <a:cs typeface="Arial" panose="020B0604020202020204" pitchFamily="34" charset="0"/>
              </a:rPr>
              <a:t>Calculating the </a:t>
            </a:r>
            <a:r>
              <a:rPr lang="en-US" altLang="zh-CN" sz="4800" b="1" dirty="0">
                <a:solidFill>
                  <a:schemeClr val="accent2"/>
                </a:solidFill>
                <a:latin typeface="Arial" panose="020B0604020202020204" pitchFamily="34" charset="0"/>
                <a:cs typeface="Arial" panose="020B0604020202020204" pitchFamily="34" charset="0"/>
              </a:rPr>
              <a:t>descriptive</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statistics</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28</a:t>
            </a:fld>
            <a:endParaRPr lang="en-US"/>
          </a:p>
        </p:txBody>
      </p:sp>
      <p:sp>
        <p:nvSpPr>
          <p:cNvPr id="9" name="Rectangle 8">
            <a:extLst>
              <a:ext uri="{FF2B5EF4-FFF2-40B4-BE49-F238E27FC236}">
                <a16:creationId xmlns:a16="http://schemas.microsoft.com/office/drawing/2014/main" id="{F7F47A2A-956A-4394-8BCE-2A1381A0FB4B}"/>
              </a:ext>
            </a:extLst>
          </p:cNvPr>
          <p:cNvSpPr/>
          <p:nvPr/>
        </p:nvSpPr>
        <p:spPr>
          <a:xfrm>
            <a:off x="281072" y="2200093"/>
            <a:ext cx="8653923" cy="3139321"/>
          </a:xfrm>
          <a:prstGeom prst="rect">
            <a:avLst/>
          </a:prstGeom>
        </p:spPr>
        <p:txBody>
          <a:bodyPr wrap="square">
            <a:spAutoFit/>
          </a:bodyPr>
          <a:lstStyle/>
          <a:p>
            <a:pPr marL="342900" indent="-342900">
              <a:spcAft>
                <a:spcPts val="1800"/>
              </a:spcAft>
              <a:buFont typeface="Wingdings" panose="05000000000000000000" pitchFamily="2" charset="2"/>
              <a:buChar char="§"/>
            </a:pPr>
            <a:r>
              <a:rPr lang="en-US" sz="2800" spc="-60" dirty="0">
                <a:latin typeface="Arial" panose="020B0604020202020204" pitchFamily="34" charset="0"/>
                <a:cs typeface="Arial" panose="020B0604020202020204" pitchFamily="34" charset="0"/>
              </a:rPr>
              <a:t>Today, we are interested in the </a:t>
            </a:r>
            <a:r>
              <a:rPr lang="en-US" altLang="zh-CN" sz="2800" spc="-60" dirty="0">
                <a:latin typeface="Arial" panose="020B0604020202020204" pitchFamily="34" charset="0"/>
                <a:cs typeface="Arial" panose="020B0604020202020204" pitchFamily="34" charset="0"/>
              </a:rPr>
              <a:t>mean</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value</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of</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total</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population</a:t>
            </a:r>
            <a:r>
              <a:rPr lang="en-US" sz="2800" spc="-60" dirty="0">
                <a:latin typeface="Arial" panose="020B0604020202020204" pitchFamily="34" charset="0"/>
                <a:cs typeface="Arial" panose="020B0604020202020204" pitchFamily="34" charset="0"/>
              </a:rPr>
              <a:t>, which is </a:t>
            </a:r>
            <a:r>
              <a:rPr lang="en-US" altLang="zh-CN" sz="2800" spc="-60" dirty="0">
                <a:latin typeface="Arial" panose="020B0604020202020204" pitchFamily="34" charset="0"/>
                <a:cs typeface="Arial" panose="020B0604020202020204" pitchFamily="34" charset="0"/>
              </a:rPr>
              <a:t>the</a:t>
            </a:r>
            <a:r>
              <a:rPr lang="en-US" sz="2800" spc="-60" dirty="0">
                <a:latin typeface="Arial" panose="020B0604020202020204" pitchFamily="34" charset="0"/>
                <a:cs typeface="Arial" panose="020B0604020202020204" pitchFamily="34" charset="0"/>
              </a:rPr>
              <a:t> variable named </a:t>
            </a:r>
            <a:r>
              <a:rPr lang="en-US" sz="2800" spc="-60" dirty="0">
                <a:solidFill>
                  <a:schemeClr val="accent2"/>
                </a:solidFill>
                <a:latin typeface="Arial" panose="020B0604020202020204" pitchFamily="34" charset="0"/>
                <a:cs typeface="Arial" panose="020B0604020202020204" pitchFamily="34" charset="0"/>
              </a:rPr>
              <a:t>‘</a:t>
            </a:r>
            <a:r>
              <a:rPr lang="en-US" altLang="zh-CN" sz="2800" spc="-60" dirty="0">
                <a:solidFill>
                  <a:schemeClr val="accent2"/>
                </a:solidFill>
                <a:latin typeface="Arial" panose="020B0604020202020204" pitchFamily="34" charset="0"/>
                <a:cs typeface="Arial" panose="020B0604020202020204" pitchFamily="34" charset="0"/>
              </a:rPr>
              <a:t>C17002_001E</a:t>
            </a:r>
            <a:r>
              <a:rPr lang="en-US" sz="2800" spc="-60" dirty="0">
                <a:solidFill>
                  <a:schemeClr val="accent2"/>
                </a:solidFill>
                <a:latin typeface="Arial" panose="020B0604020202020204" pitchFamily="34" charset="0"/>
                <a:cs typeface="Arial" panose="020B0604020202020204" pitchFamily="34" charset="0"/>
              </a:rPr>
              <a:t>’ </a:t>
            </a:r>
            <a:r>
              <a:rPr lang="en-US" sz="2800" spc="-60" dirty="0">
                <a:latin typeface="Arial" panose="020B0604020202020204" pitchFamily="34" charset="0"/>
                <a:cs typeface="Arial" panose="020B0604020202020204" pitchFamily="34" charset="0"/>
              </a:rPr>
              <a:t>in </a:t>
            </a:r>
            <a:r>
              <a:rPr lang="en-US" altLang="zh-CN" sz="2800" spc="-60" dirty="0" err="1">
                <a:solidFill>
                  <a:schemeClr val="accent2"/>
                </a:solidFill>
                <a:latin typeface="Arial" panose="020B0604020202020204" pitchFamily="34" charset="0"/>
                <a:cs typeface="Arial" panose="020B0604020202020204" pitchFamily="34" charset="0"/>
              </a:rPr>
              <a:t>pov.data</a:t>
            </a:r>
            <a:r>
              <a:rPr lang="en-US" sz="2800" spc="-60" dirty="0">
                <a:latin typeface="Arial" panose="020B0604020202020204" pitchFamily="34" charset="0"/>
                <a:cs typeface="Arial" panose="020B0604020202020204" pitchFamily="34" charset="0"/>
              </a:rPr>
              <a:t>.</a:t>
            </a:r>
          </a:p>
          <a:p>
            <a:pPr marL="342900" indent="-342900">
              <a:spcAft>
                <a:spcPts val="1800"/>
              </a:spcAft>
              <a:buFont typeface="Wingdings" panose="05000000000000000000" pitchFamily="2" charset="2"/>
              <a:buChar char="§"/>
            </a:pPr>
            <a:endParaRPr lang="en-US" sz="2800" spc="-60" dirty="0">
              <a:latin typeface="Arial" panose="020B0604020202020204" pitchFamily="34" charset="0"/>
              <a:cs typeface="Arial" panose="020B0604020202020204" pitchFamily="34" charset="0"/>
            </a:endParaRPr>
          </a:p>
          <a:p>
            <a:pPr marL="342900" indent="-342900">
              <a:spcAft>
                <a:spcPts val="1800"/>
              </a:spcAft>
              <a:buFont typeface="Wingdings" panose="05000000000000000000" pitchFamily="2" charset="2"/>
              <a:buChar char="§"/>
            </a:pPr>
            <a:r>
              <a:rPr lang="en-US" sz="2800" spc="-60" dirty="0">
                <a:latin typeface="Arial" panose="020B0604020202020204" pitchFamily="34" charset="0"/>
                <a:cs typeface="Arial" panose="020B0604020202020204" pitchFamily="34" charset="0"/>
              </a:rPr>
              <a:t>We need to </a:t>
            </a:r>
            <a:r>
              <a:rPr lang="en-US" sz="2800" spc="-60" dirty="0">
                <a:solidFill>
                  <a:schemeClr val="accent2"/>
                </a:solidFill>
                <a:latin typeface="Arial" panose="020B0604020202020204" pitchFamily="34" charset="0"/>
                <a:cs typeface="Arial" panose="020B0604020202020204" pitchFamily="34" charset="0"/>
              </a:rPr>
              <a:t>extract only the needed variable</a:t>
            </a:r>
            <a:r>
              <a:rPr lang="en-US" sz="2800" spc="-60" dirty="0">
                <a:solidFill>
                  <a:srgbClr val="00B0F0"/>
                </a:solidFill>
                <a:latin typeface="Arial" panose="020B0604020202020204" pitchFamily="34" charset="0"/>
                <a:cs typeface="Arial" panose="020B0604020202020204" pitchFamily="34" charset="0"/>
              </a:rPr>
              <a:t> </a:t>
            </a:r>
            <a:r>
              <a:rPr lang="en-US" sz="2800" spc="-60" dirty="0">
                <a:latin typeface="Arial" panose="020B0604020202020204" pitchFamily="34" charset="0"/>
                <a:cs typeface="Arial" panose="020B0604020202020204" pitchFamily="34" charset="0"/>
              </a:rPr>
              <a:t>from the </a:t>
            </a:r>
            <a:r>
              <a:rPr lang="en-US" sz="2800" spc="-60" dirty="0" err="1">
                <a:latin typeface="Arial" panose="020B0604020202020204" pitchFamily="34" charset="0"/>
                <a:cs typeface="Arial" panose="020B0604020202020204" pitchFamily="34" charset="0"/>
              </a:rPr>
              <a:t>data.frame</a:t>
            </a:r>
            <a:endParaRPr lang="en-US" sz="2800" spc="-6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7779F82-E05E-4AC7-A541-88B4D7587807}"/>
              </a:ext>
            </a:extLst>
          </p:cNvPr>
          <p:cNvSpPr/>
          <p:nvPr/>
        </p:nvSpPr>
        <p:spPr>
          <a:xfrm>
            <a:off x="33277" y="658142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976054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3198311"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 operator</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29</a:t>
            </a:fld>
            <a:endParaRPr lang="en-US" dirty="0"/>
          </a:p>
        </p:txBody>
      </p:sp>
      <p:sp>
        <p:nvSpPr>
          <p:cNvPr id="8" name="Rectangle 7">
            <a:extLst>
              <a:ext uri="{FF2B5EF4-FFF2-40B4-BE49-F238E27FC236}">
                <a16:creationId xmlns:a16="http://schemas.microsoft.com/office/drawing/2014/main" id="{280C912E-FAED-4E4A-ACEA-1BF7C44812BF}"/>
              </a:ext>
            </a:extLst>
          </p:cNvPr>
          <p:cNvSpPr/>
          <p:nvPr/>
        </p:nvSpPr>
        <p:spPr>
          <a:xfrm>
            <a:off x="290906" y="1171534"/>
            <a:ext cx="1408581" cy="577850"/>
          </a:xfrm>
          <a:prstGeom prst="rect">
            <a:avLst/>
          </a:prstGeom>
        </p:spPr>
        <p:txBody>
          <a:bodyPr wrap="square">
            <a:spAutoFit/>
          </a:bodyPr>
          <a:lstStyle/>
          <a:p>
            <a:pPr>
              <a:lnSpc>
                <a:spcPct val="150000"/>
              </a:lnSpc>
            </a:pPr>
            <a:r>
              <a:rPr lang="en-US" altLang="zh-CN" sz="2400" spc="-60" dirty="0" err="1">
                <a:solidFill>
                  <a:schemeClr val="accent2"/>
                </a:solidFill>
                <a:latin typeface="Arial" panose="020B0604020202020204" pitchFamily="34" charset="0"/>
                <a:cs typeface="Arial" panose="020B0604020202020204" pitchFamily="34" charset="0"/>
              </a:rPr>
              <a:t>pov.data</a:t>
            </a:r>
            <a:endParaRPr lang="en-US" sz="2400" dirty="0">
              <a:solidFill>
                <a:schemeClr val="accent2"/>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D7CD0A16-96B1-46BF-965C-31E02907D046}"/>
              </a:ext>
            </a:extLst>
          </p:cNvPr>
          <p:cNvPicPr>
            <a:picLocks noChangeAspect="1"/>
          </p:cNvPicPr>
          <p:nvPr/>
        </p:nvPicPr>
        <p:blipFill rotWithShape="1">
          <a:blip r:embed="rId2"/>
          <a:srcRect l="17358" t="4923" r="74135" b="58906"/>
          <a:stretch/>
        </p:blipFill>
        <p:spPr>
          <a:xfrm>
            <a:off x="2444299" y="4391716"/>
            <a:ext cx="664701" cy="1024853"/>
          </a:xfrm>
          <a:prstGeom prst="rect">
            <a:avLst/>
          </a:prstGeom>
          <a:ln>
            <a:solidFill>
              <a:schemeClr val="tx1"/>
            </a:solidFill>
          </a:ln>
        </p:spPr>
      </p:pic>
      <p:sp>
        <p:nvSpPr>
          <p:cNvPr id="10" name="TextBox 9">
            <a:extLst>
              <a:ext uri="{FF2B5EF4-FFF2-40B4-BE49-F238E27FC236}">
                <a16:creationId xmlns:a16="http://schemas.microsoft.com/office/drawing/2014/main" id="{BD961722-53F6-4715-97A8-A5AF5D8254EA}"/>
              </a:ext>
            </a:extLst>
          </p:cNvPr>
          <p:cNvSpPr txBox="1"/>
          <p:nvPr/>
        </p:nvSpPr>
        <p:spPr>
          <a:xfrm>
            <a:off x="743664" y="4719476"/>
            <a:ext cx="300082"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DFA5B4D-FE5B-4281-814C-3D66913E9202}"/>
              </a:ext>
            </a:extLst>
          </p:cNvPr>
          <p:cNvSpPr txBox="1"/>
          <p:nvPr/>
        </p:nvSpPr>
        <p:spPr>
          <a:xfrm>
            <a:off x="1946953" y="4765876"/>
            <a:ext cx="300082" cy="369332"/>
          </a:xfrm>
          <a:prstGeom prst="rect">
            <a:avLst/>
          </a:prstGeom>
          <a:noFill/>
        </p:spPr>
        <p:txBody>
          <a:bodyPr wrap="none" rtlCol="0">
            <a:spAutoFit/>
          </a:bodyPr>
          <a:lstStyle/>
          <a:p>
            <a:r>
              <a:rPr lang="en-US" dirty="0"/>
              <a:t>+</a:t>
            </a:r>
          </a:p>
        </p:txBody>
      </p:sp>
      <p:pic>
        <p:nvPicPr>
          <p:cNvPr id="17" name="Picture 16">
            <a:extLst>
              <a:ext uri="{FF2B5EF4-FFF2-40B4-BE49-F238E27FC236}">
                <a16:creationId xmlns:a16="http://schemas.microsoft.com/office/drawing/2014/main" id="{44717ED7-E3F2-44EE-897E-E132F6F1E286}"/>
              </a:ext>
            </a:extLst>
          </p:cNvPr>
          <p:cNvPicPr>
            <a:picLocks noChangeAspect="1"/>
          </p:cNvPicPr>
          <p:nvPr/>
        </p:nvPicPr>
        <p:blipFill rotWithShape="1">
          <a:blip r:embed="rId2"/>
          <a:srcRect l="25584" t="4923" r="67435" b="58906"/>
          <a:stretch/>
        </p:blipFill>
        <p:spPr>
          <a:xfrm>
            <a:off x="3497846" y="4391716"/>
            <a:ext cx="545430" cy="1024853"/>
          </a:xfrm>
          <a:prstGeom prst="rect">
            <a:avLst/>
          </a:prstGeom>
          <a:ln>
            <a:solidFill>
              <a:schemeClr val="tx1"/>
            </a:solidFill>
          </a:ln>
        </p:spPr>
      </p:pic>
      <p:sp>
        <p:nvSpPr>
          <p:cNvPr id="18" name="TextBox 17">
            <a:extLst>
              <a:ext uri="{FF2B5EF4-FFF2-40B4-BE49-F238E27FC236}">
                <a16:creationId xmlns:a16="http://schemas.microsoft.com/office/drawing/2014/main" id="{6CEFBBD2-3EE0-4E98-B535-1805BBF35AF1}"/>
              </a:ext>
            </a:extLst>
          </p:cNvPr>
          <p:cNvSpPr txBox="1"/>
          <p:nvPr/>
        </p:nvSpPr>
        <p:spPr>
          <a:xfrm>
            <a:off x="3153382" y="4719476"/>
            <a:ext cx="300082" cy="369332"/>
          </a:xfrm>
          <a:prstGeom prst="rect">
            <a:avLst/>
          </a:prstGeom>
          <a:noFill/>
        </p:spPr>
        <p:txBody>
          <a:bodyPr wrap="none" rtlCol="0">
            <a:spAutoFit/>
          </a:bodyPr>
          <a:lstStyle/>
          <a:p>
            <a:r>
              <a:rPr lang="en-US" dirty="0"/>
              <a:t>+</a:t>
            </a:r>
          </a:p>
        </p:txBody>
      </p:sp>
      <p:sp>
        <p:nvSpPr>
          <p:cNvPr id="22" name="TextBox 21">
            <a:extLst>
              <a:ext uri="{FF2B5EF4-FFF2-40B4-BE49-F238E27FC236}">
                <a16:creationId xmlns:a16="http://schemas.microsoft.com/office/drawing/2014/main" id="{B48D6B3C-4151-4566-852B-20F88882241F}"/>
              </a:ext>
            </a:extLst>
          </p:cNvPr>
          <p:cNvSpPr txBox="1"/>
          <p:nvPr/>
        </p:nvSpPr>
        <p:spPr>
          <a:xfrm>
            <a:off x="4087658" y="4719476"/>
            <a:ext cx="300082" cy="369332"/>
          </a:xfrm>
          <a:prstGeom prst="rect">
            <a:avLst/>
          </a:prstGeom>
          <a:noFill/>
        </p:spPr>
        <p:txBody>
          <a:bodyPr wrap="none" rtlCol="0">
            <a:spAutoFit/>
          </a:bodyPr>
          <a:lstStyle/>
          <a:p>
            <a:r>
              <a:rPr lang="en-US" dirty="0"/>
              <a:t>+</a:t>
            </a:r>
          </a:p>
        </p:txBody>
      </p:sp>
      <p:cxnSp>
        <p:nvCxnSpPr>
          <p:cNvPr id="28" name="Straight Arrow Connector 27">
            <a:extLst>
              <a:ext uri="{FF2B5EF4-FFF2-40B4-BE49-F238E27FC236}">
                <a16:creationId xmlns:a16="http://schemas.microsoft.com/office/drawing/2014/main" id="{B3131597-6857-4887-912A-84A864AF5BF4}"/>
              </a:ext>
            </a:extLst>
          </p:cNvPr>
          <p:cNvCxnSpPr>
            <a:cxnSpLocks/>
          </p:cNvCxnSpPr>
          <p:nvPr/>
        </p:nvCxnSpPr>
        <p:spPr>
          <a:xfrm flipH="1">
            <a:off x="587997" y="3376137"/>
            <a:ext cx="21764" cy="73105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B9A925-9C1A-48D6-8A24-687097B5A960}"/>
              </a:ext>
            </a:extLst>
          </p:cNvPr>
          <p:cNvCxnSpPr>
            <a:cxnSpLocks/>
          </p:cNvCxnSpPr>
          <p:nvPr/>
        </p:nvCxnSpPr>
        <p:spPr>
          <a:xfrm>
            <a:off x="3035226" y="3068003"/>
            <a:ext cx="0" cy="1034964"/>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4C7AEE3-0B15-447E-BAE4-69CFA13089D2}"/>
              </a:ext>
            </a:extLst>
          </p:cNvPr>
          <p:cNvCxnSpPr>
            <a:cxnSpLocks/>
          </p:cNvCxnSpPr>
          <p:nvPr/>
        </p:nvCxnSpPr>
        <p:spPr>
          <a:xfrm>
            <a:off x="5126131" y="3429000"/>
            <a:ext cx="427217" cy="702924"/>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830CC5B-054C-4C38-90D0-5E30FF92EA7F}"/>
              </a:ext>
            </a:extLst>
          </p:cNvPr>
          <p:cNvSpPr/>
          <p:nvPr/>
        </p:nvSpPr>
        <p:spPr>
          <a:xfrm>
            <a:off x="2415708" y="4014716"/>
            <a:ext cx="930264" cy="416011"/>
          </a:xfrm>
          <a:prstGeom prst="rect">
            <a:avLst/>
          </a:prstGeom>
        </p:spPr>
        <p:txBody>
          <a:bodyPr wrap="square">
            <a:spAutoFit/>
          </a:bodyPr>
          <a:lstStyle/>
          <a:p>
            <a:pPr>
              <a:lnSpc>
                <a:spcPct val="150000"/>
              </a:lnSpc>
            </a:pPr>
            <a:r>
              <a:rPr lang="en-US" sz="1600" spc="-60" dirty="0">
                <a:solidFill>
                  <a:schemeClr val="accent2"/>
                </a:solidFill>
                <a:latin typeface="Arial" panose="020B0604020202020204" pitchFamily="34" charset="0"/>
                <a:cs typeface="Arial" panose="020B0604020202020204" pitchFamily="34" charset="0"/>
              </a:rPr>
              <a:t>YEAR</a:t>
            </a:r>
          </a:p>
        </p:txBody>
      </p:sp>
      <p:sp>
        <p:nvSpPr>
          <p:cNvPr id="51" name="Rectangle 50">
            <a:extLst>
              <a:ext uri="{FF2B5EF4-FFF2-40B4-BE49-F238E27FC236}">
                <a16:creationId xmlns:a16="http://schemas.microsoft.com/office/drawing/2014/main" id="{52C4201F-288B-4D30-AE0C-47E1FBDEFB6E}"/>
              </a:ext>
            </a:extLst>
          </p:cNvPr>
          <p:cNvSpPr/>
          <p:nvPr/>
        </p:nvSpPr>
        <p:spPr>
          <a:xfrm>
            <a:off x="3385489" y="4014716"/>
            <a:ext cx="930264" cy="416011"/>
          </a:xfrm>
          <a:prstGeom prst="rect">
            <a:avLst/>
          </a:prstGeom>
        </p:spPr>
        <p:txBody>
          <a:bodyPr wrap="square">
            <a:spAutoFit/>
          </a:bodyPr>
          <a:lstStyle/>
          <a:p>
            <a:pPr>
              <a:lnSpc>
                <a:spcPct val="150000"/>
              </a:lnSpc>
            </a:pPr>
            <a:r>
              <a:rPr lang="en-US" sz="1600" spc="-60" dirty="0">
                <a:solidFill>
                  <a:schemeClr val="accent2"/>
                </a:solidFill>
                <a:latin typeface="Arial" panose="020B0604020202020204" pitchFamily="34" charset="0"/>
                <a:cs typeface="Arial" panose="020B0604020202020204" pitchFamily="34" charset="0"/>
              </a:rPr>
              <a:t>STATE</a:t>
            </a:r>
          </a:p>
        </p:txBody>
      </p:sp>
      <p:sp>
        <p:nvSpPr>
          <p:cNvPr id="35" name="Rectangle 34">
            <a:extLst>
              <a:ext uri="{FF2B5EF4-FFF2-40B4-BE49-F238E27FC236}">
                <a16:creationId xmlns:a16="http://schemas.microsoft.com/office/drawing/2014/main" id="{209BE703-76A1-46A0-8DB7-D07C3A866EF4}"/>
              </a:ext>
            </a:extLst>
          </p:cNvPr>
          <p:cNvSpPr/>
          <p:nvPr/>
        </p:nvSpPr>
        <p:spPr>
          <a:xfrm>
            <a:off x="33277" y="6581423"/>
            <a:ext cx="3416384"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r>
              <a:rPr lang="zh-CN" altLang="en-US" i="1" dirty="0"/>
              <a:t> </a:t>
            </a:r>
            <a:r>
              <a:rPr lang="en-US" altLang="zh-CN" i="1" dirty="0" err="1"/>
              <a:t>Bonwoo</a:t>
            </a:r>
            <a:r>
              <a:rPr lang="zh-CN" altLang="en-US" i="1" dirty="0"/>
              <a:t> </a:t>
            </a:r>
            <a:r>
              <a:rPr lang="en-US" altLang="zh-CN" i="1" dirty="0"/>
              <a:t>Koo</a:t>
            </a:r>
            <a:endParaRPr lang="en-US" i="1" dirty="0"/>
          </a:p>
        </p:txBody>
      </p:sp>
      <p:pic>
        <p:nvPicPr>
          <p:cNvPr id="3" name="Picture 2" descr="Graphical user interface, table&#10;&#10;Description automatically generated">
            <a:extLst>
              <a:ext uri="{FF2B5EF4-FFF2-40B4-BE49-F238E27FC236}">
                <a16:creationId xmlns:a16="http://schemas.microsoft.com/office/drawing/2014/main" id="{A7675AE7-BDC0-CC91-C6C1-E603BB27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20" y="1729877"/>
            <a:ext cx="7855035" cy="1873986"/>
          </a:xfrm>
          <a:prstGeom prst="rect">
            <a:avLst/>
          </a:prstGeom>
        </p:spPr>
      </p:pic>
      <p:pic>
        <p:nvPicPr>
          <p:cNvPr id="5" name="Picture 4" descr="Graphical user interface, table&#10;&#10;Description automatically generated">
            <a:extLst>
              <a:ext uri="{FF2B5EF4-FFF2-40B4-BE49-F238E27FC236}">
                <a16:creationId xmlns:a16="http://schemas.microsoft.com/office/drawing/2014/main" id="{FF7ED5F2-A0BB-2E00-87A9-ADC3F079D746}"/>
              </a:ext>
            </a:extLst>
          </p:cNvPr>
          <p:cNvPicPr>
            <a:picLocks noChangeAspect="1"/>
          </p:cNvPicPr>
          <p:nvPr/>
        </p:nvPicPr>
        <p:blipFill rotWithShape="1">
          <a:blip r:embed="rId3">
            <a:extLst>
              <a:ext uri="{28A0092B-C50C-407E-A947-70E740481C1C}">
                <a14:useLocalDpi xmlns:a14="http://schemas.microsoft.com/office/drawing/2010/main" val="0"/>
              </a:ext>
            </a:extLst>
          </a:blip>
          <a:srcRect r="79831"/>
          <a:stretch/>
        </p:blipFill>
        <p:spPr>
          <a:xfrm>
            <a:off x="350639" y="4198215"/>
            <a:ext cx="1584273" cy="1873986"/>
          </a:xfrm>
          <a:prstGeom prst="rect">
            <a:avLst/>
          </a:prstGeom>
        </p:spPr>
      </p:pic>
      <p:sp>
        <p:nvSpPr>
          <p:cNvPr id="7" name="Rectangle 6">
            <a:extLst>
              <a:ext uri="{FF2B5EF4-FFF2-40B4-BE49-F238E27FC236}">
                <a16:creationId xmlns:a16="http://schemas.microsoft.com/office/drawing/2014/main" id="{754818B9-CACA-46C3-6A0A-414F1B648C67}"/>
              </a:ext>
            </a:extLst>
          </p:cNvPr>
          <p:cNvSpPr/>
          <p:nvPr/>
        </p:nvSpPr>
        <p:spPr>
          <a:xfrm>
            <a:off x="646047" y="3806710"/>
            <a:ext cx="930264" cy="416011"/>
          </a:xfrm>
          <a:prstGeom prst="rect">
            <a:avLst/>
          </a:prstGeom>
        </p:spPr>
        <p:txBody>
          <a:bodyPr wrap="square">
            <a:spAutoFit/>
          </a:bodyPr>
          <a:lstStyle/>
          <a:p>
            <a:pPr>
              <a:lnSpc>
                <a:spcPct val="150000"/>
              </a:lnSpc>
            </a:pPr>
            <a:r>
              <a:rPr lang="en-US" altLang="zh-CN" sz="1600" spc="-60" dirty="0">
                <a:solidFill>
                  <a:schemeClr val="accent2"/>
                </a:solidFill>
                <a:latin typeface="Arial" panose="020B0604020202020204" pitchFamily="34" charset="0"/>
                <a:cs typeface="Arial" panose="020B0604020202020204" pitchFamily="34" charset="0"/>
              </a:rPr>
              <a:t>GEO_ID</a:t>
            </a:r>
            <a:endParaRPr lang="en-US" sz="1600" spc="-60" dirty="0">
              <a:solidFill>
                <a:schemeClr val="accent2"/>
              </a:solidFill>
              <a:latin typeface="Arial" panose="020B0604020202020204" pitchFamily="34" charset="0"/>
              <a:cs typeface="Arial" panose="020B0604020202020204" pitchFamily="34" charset="0"/>
            </a:endParaRPr>
          </a:p>
        </p:txBody>
      </p:sp>
      <p:pic>
        <p:nvPicPr>
          <p:cNvPr id="9" name="Picture 8" descr="Graphical user interface, table&#10;&#10;Description automatically generated">
            <a:extLst>
              <a:ext uri="{FF2B5EF4-FFF2-40B4-BE49-F238E27FC236}">
                <a16:creationId xmlns:a16="http://schemas.microsoft.com/office/drawing/2014/main" id="{8A48ADB6-C8B9-72A9-1CFC-8A93591CC380}"/>
              </a:ext>
            </a:extLst>
          </p:cNvPr>
          <p:cNvPicPr>
            <a:picLocks noChangeAspect="1"/>
          </p:cNvPicPr>
          <p:nvPr/>
        </p:nvPicPr>
        <p:blipFill rotWithShape="1">
          <a:blip r:embed="rId3">
            <a:extLst>
              <a:ext uri="{28A0092B-C50C-407E-A947-70E740481C1C}">
                <a14:useLocalDpi xmlns:a14="http://schemas.microsoft.com/office/drawing/2010/main" val="0"/>
              </a:ext>
            </a:extLst>
          </a:blip>
          <a:srcRect l="19874" r="46243"/>
          <a:stretch/>
        </p:blipFill>
        <p:spPr>
          <a:xfrm>
            <a:off x="2230320" y="4185302"/>
            <a:ext cx="2661522" cy="1873986"/>
          </a:xfrm>
          <a:prstGeom prst="rect">
            <a:avLst/>
          </a:prstGeom>
        </p:spPr>
      </p:pic>
      <p:sp>
        <p:nvSpPr>
          <p:cNvPr id="26" name="Rectangle 25">
            <a:extLst>
              <a:ext uri="{FF2B5EF4-FFF2-40B4-BE49-F238E27FC236}">
                <a16:creationId xmlns:a16="http://schemas.microsoft.com/office/drawing/2014/main" id="{61AA1FF8-96C1-4337-D6B7-6E6B6DE71C0D}"/>
              </a:ext>
            </a:extLst>
          </p:cNvPr>
          <p:cNvSpPr/>
          <p:nvPr/>
        </p:nvSpPr>
        <p:spPr>
          <a:xfrm>
            <a:off x="3113012" y="3776091"/>
            <a:ext cx="930264" cy="416011"/>
          </a:xfrm>
          <a:prstGeom prst="rect">
            <a:avLst/>
          </a:prstGeom>
        </p:spPr>
        <p:txBody>
          <a:bodyPr wrap="square">
            <a:spAutoFit/>
          </a:bodyPr>
          <a:lstStyle/>
          <a:p>
            <a:pPr>
              <a:lnSpc>
                <a:spcPct val="150000"/>
              </a:lnSpc>
            </a:pPr>
            <a:r>
              <a:rPr lang="en-US" altLang="zh-CN" sz="1600" spc="-60" dirty="0">
                <a:solidFill>
                  <a:schemeClr val="accent2"/>
                </a:solidFill>
                <a:latin typeface="Arial" panose="020B0604020202020204" pitchFamily="34" charset="0"/>
                <a:cs typeface="Arial" panose="020B0604020202020204" pitchFamily="34" charset="0"/>
              </a:rPr>
              <a:t>NAME</a:t>
            </a:r>
            <a:endParaRPr lang="en-US" sz="1600" spc="-60" dirty="0">
              <a:solidFill>
                <a:schemeClr val="accent2"/>
              </a:solidFill>
              <a:latin typeface="Arial" panose="020B0604020202020204" pitchFamily="34" charset="0"/>
              <a:cs typeface="Arial" panose="020B0604020202020204" pitchFamily="34" charset="0"/>
            </a:endParaRPr>
          </a:p>
        </p:txBody>
      </p:sp>
      <p:pic>
        <p:nvPicPr>
          <p:cNvPr id="27" name="Picture 26" descr="Graphical user interface, table&#10;&#10;Description automatically generated">
            <a:extLst>
              <a:ext uri="{FF2B5EF4-FFF2-40B4-BE49-F238E27FC236}">
                <a16:creationId xmlns:a16="http://schemas.microsoft.com/office/drawing/2014/main" id="{765F2E4E-F74A-6EDB-4BCB-6516E52A39E7}"/>
              </a:ext>
            </a:extLst>
          </p:cNvPr>
          <p:cNvPicPr>
            <a:picLocks noChangeAspect="1"/>
          </p:cNvPicPr>
          <p:nvPr/>
        </p:nvPicPr>
        <p:blipFill rotWithShape="1">
          <a:blip r:embed="rId3">
            <a:extLst>
              <a:ext uri="{28A0092B-C50C-407E-A947-70E740481C1C}">
                <a14:useLocalDpi xmlns:a14="http://schemas.microsoft.com/office/drawing/2010/main" val="0"/>
              </a:ext>
            </a:extLst>
          </a:blip>
          <a:srcRect l="53671" r="35657"/>
          <a:stretch/>
        </p:blipFill>
        <p:spPr>
          <a:xfrm>
            <a:off x="5187250" y="4172905"/>
            <a:ext cx="838277" cy="1873986"/>
          </a:xfrm>
          <a:prstGeom prst="rect">
            <a:avLst/>
          </a:prstGeom>
        </p:spPr>
      </p:pic>
      <p:sp>
        <p:nvSpPr>
          <p:cNvPr id="29" name="Rectangle 28">
            <a:extLst>
              <a:ext uri="{FF2B5EF4-FFF2-40B4-BE49-F238E27FC236}">
                <a16:creationId xmlns:a16="http://schemas.microsoft.com/office/drawing/2014/main" id="{AEDFDDBC-3DD1-C600-2A18-75DE5EB7D9BB}"/>
              </a:ext>
            </a:extLst>
          </p:cNvPr>
          <p:cNvSpPr/>
          <p:nvPr/>
        </p:nvSpPr>
        <p:spPr>
          <a:xfrm>
            <a:off x="5570920" y="3776091"/>
            <a:ext cx="3573080" cy="416011"/>
          </a:xfrm>
          <a:prstGeom prst="rect">
            <a:avLst/>
          </a:prstGeom>
        </p:spPr>
        <p:txBody>
          <a:bodyPr wrap="square">
            <a:spAutoFit/>
          </a:bodyPr>
          <a:lstStyle/>
          <a:p>
            <a:pPr>
              <a:lnSpc>
                <a:spcPct val="150000"/>
              </a:lnSpc>
            </a:pPr>
            <a:r>
              <a:rPr lang="en-US" altLang="zh-CN" sz="1600" spc="-60" dirty="0">
                <a:solidFill>
                  <a:schemeClr val="accent2"/>
                </a:solidFill>
                <a:latin typeface="Arial" panose="020B0604020202020204" pitchFamily="34" charset="0"/>
                <a:cs typeface="Arial" panose="020B0604020202020204" pitchFamily="34" charset="0"/>
              </a:rPr>
              <a:t>C17002_001E</a:t>
            </a:r>
            <a:r>
              <a:rPr lang="zh-CN" altLang="en-US" sz="1600" spc="-60" dirty="0">
                <a:solidFill>
                  <a:schemeClr val="accent2"/>
                </a:solidFill>
                <a:latin typeface="Arial" panose="020B0604020202020204" pitchFamily="34" charset="0"/>
                <a:cs typeface="Arial" panose="020B0604020202020204" pitchFamily="34" charset="0"/>
              </a:rPr>
              <a:t> </a:t>
            </a:r>
            <a:r>
              <a:rPr lang="en-US" altLang="zh-CN" sz="1600" spc="-60" dirty="0">
                <a:solidFill>
                  <a:schemeClr val="accent2"/>
                </a:solidFill>
                <a:latin typeface="Arial" panose="020B0604020202020204" pitchFamily="34" charset="0"/>
                <a:cs typeface="Arial" panose="020B0604020202020204" pitchFamily="34" charset="0"/>
              </a:rPr>
              <a:t>(total</a:t>
            </a:r>
            <a:r>
              <a:rPr lang="zh-CN" altLang="en-US" sz="1600" spc="-60" dirty="0">
                <a:solidFill>
                  <a:schemeClr val="accent2"/>
                </a:solidFill>
                <a:latin typeface="Arial" panose="020B0604020202020204" pitchFamily="34" charset="0"/>
                <a:cs typeface="Arial" panose="020B0604020202020204" pitchFamily="34" charset="0"/>
              </a:rPr>
              <a:t> </a:t>
            </a:r>
            <a:r>
              <a:rPr lang="en-US" altLang="zh-CN" sz="1600" spc="-60" dirty="0">
                <a:solidFill>
                  <a:schemeClr val="accent2"/>
                </a:solidFill>
                <a:latin typeface="Arial" panose="020B0604020202020204" pitchFamily="34" charset="0"/>
                <a:cs typeface="Arial" panose="020B0604020202020204" pitchFamily="34" charset="0"/>
              </a:rPr>
              <a:t>population</a:t>
            </a:r>
            <a:r>
              <a:rPr lang="zh-CN" altLang="en-US" sz="1600" spc="-60" dirty="0">
                <a:solidFill>
                  <a:schemeClr val="accent2"/>
                </a:solidFill>
                <a:latin typeface="Arial" panose="020B0604020202020204" pitchFamily="34" charset="0"/>
                <a:cs typeface="Arial" panose="020B0604020202020204" pitchFamily="34" charset="0"/>
              </a:rPr>
              <a:t> </a:t>
            </a:r>
            <a:r>
              <a:rPr lang="en-US" altLang="zh-CN" sz="1600" spc="-60" dirty="0">
                <a:solidFill>
                  <a:schemeClr val="accent2"/>
                </a:solidFill>
                <a:latin typeface="Arial" panose="020B0604020202020204" pitchFamily="34" charset="0"/>
                <a:cs typeface="Arial" panose="020B0604020202020204" pitchFamily="34" charset="0"/>
              </a:rPr>
              <a:t>estimate)</a:t>
            </a:r>
            <a:endParaRPr lang="en-US" sz="1600" spc="-60" dirty="0">
              <a:solidFill>
                <a:schemeClr val="accent2"/>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F37A7050-4C93-18A7-DDA0-0437BDF9C61B}"/>
              </a:ext>
            </a:extLst>
          </p:cNvPr>
          <p:cNvSpPr txBox="1"/>
          <p:nvPr/>
        </p:nvSpPr>
        <p:spPr>
          <a:xfrm>
            <a:off x="4886656" y="4765876"/>
            <a:ext cx="300082"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463CAEE3-BD64-5154-5717-C7B5D3CA4F98}"/>
              </a:ext>
            </a:extLst>
          </p:cNvPr>
          <p:cNvSpPr txBox="1"/>
          <p:nvPr/>
        </p:nvSpPr>
        <p:spPr>
          <a:xfrm>
            <a:off x="6150996" y="4771351"/>
            <a:ext cx="300082"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D3599093-9C79-FE11-F52D-1A3233F78BEF}"/>
              </a:ext>
            </a:extLst>
          </p:cNvPr>
          <p:cNvSpPr txBox="1"/>
          <p:nvPr/>
        </p:nvSpPr>
        <p:spPr>
          <a:xfrm>
            <a:off x="6574292" y="4750114"/>
            <a:ext cx="343364" cy="369332"/>
          </a:xfrm>
          <a:prstGeom prst="rect">
            <a:avLst/>
          </a:prstGeom>
          <a:noFill/>
        </p:spPr>
        <p:txBody>
          <a:bodyPr wrap="none" rtlCol="0">
            <a:spAutoFit/>
          </a:bodyPr>
          <a:lstStyle/>
          <a:p>
            <a:r>
              <a:rPr lang="en-US" altLang="zh-CN" dirty="0"/>
              <a:t>…</a:t>
            </a:r>
            <a:endParaRPr lang="en-US" dirty="0"/>
          </a:p>
        </p:txBody>
      </p:sp>
    </p:spTree>
    <p:extLst>
      <p:ext uri="{BB962C8B-B14F-4D97-AF65-F5344CB8AC3E}">
        <p14:creationId xmlns:p14="http://schemas.microsoft.com/office/powerpoint/2010/main" val="2864732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7241085"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Quick</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Recap</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from</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Lab</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1</a:t>
            </a:r>
            <a:endParaRPr lang="en-US" sz="6600" b="1" dirty="0">
              <a:solidFill>
                <a:schemeClr val="accent2"/>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3</a:t>
            </a:fld>
            <a:endParaRPr lang="en-US"/>
          </a:p>
        </p:txBody>
      </p:sp>
      <p:sp>
        <p:nvSpPr>
          <p:cNvPr id="2" name="Rectangle 1">
            <a:extLst>
              <a:ext uri="{FF2B5EF4-FFF2-40B4-BE49-F238E27FC236}">
                <a16:creationId xmlns:a16="http://schemas.microsoft.com/office/drawing/2014/main" id="{9683C7EA-AA3C-4FB5-9ED8-CDE32B6AA72E}"/>
              </a:ext>
            </a:extLst>
          </p:cNvPr>
          <p:cNvSpPr/>
          <p:nvPr/>
        </p:nvSpPr>
        <p:spPr>
          <a:xfrm>
            <a:off x="-1" y="6567282"/>
            <a:ext cx="2686051" cy="369332"/>
          </a:xfrm>
          <a:prstGeom prst="rect">
            <a:avLst/>
          </a:prstGeom>
        </p:spPr>
        <p:txBody>
          <a:bodyPr wrap="square">
            <a:spAutoFit/>
          </a:bodyPr>
          <a:lstStyle/>
          <a:p>
            <a:r>
              <a:rPr lang="en-US" i="1" dirty="0"/>
              <a:t>Credit: </a:t>
            </a:r>
            <a:r>
              <a:rPr lang="en-US" altLang="zh-CN" i="1" dirty="0"/>
              <a:t>Xiaofan</a:t>
            </a:r>
            <a:r>
              <a:rPr lang="zh-CN" altLang="en-US" i="1" dirty="0"/>
              <a:t> </a:t>
            </a:r>
            <a:r>
              <a:rPr lang="en-US" altLang="zh-CN" i="1" dirty="0"/>
              <a:t>Liang</a:t>
            </a:r>
            <a:endParaRPr lang="en-US" i="1" dirty="0"/>
          </a:p>
        </p:txBody>
      </p:sp>
      <p:sp>
        <p:nvSpPr>
          <p:cNvPr id="3" name="TextBox 2">
            <a:extLst>
              <a:ext uri="{FF2B5EF4-FFF2-40B4-BE49-F238E27FC236}">
                <a16:creationId xmlns:a16="http://schemas.microsoft.com/office/drawing/2014/main" id="{F56C451B-C665-1137-4A52-24BB4FAF9669}"/>
              </a:ext>
            </a:extLst>
          </p:cNvPr>
          <p:cNvSpPr txBox="1"/>
          <p:nvPr/>
        </p:nvSpPr>
        <p:spPr>
          <a:xfrm>
            <a:off x="500744" y="1053429"/>
            <a:ext cx="8643256" cy="5563831"/>
          </a:xfrm>
          <a:prstGeom prst="rect">
            <a:avLst/>
          </a:prstGeom>
          <a:noFill/>
        </p:spPr>
        <p:txBody>
          <a:bodyPr wrap="square">
            <a:spAutoFit/>
          </a:bodyPr>
          <a:lstStyle/>
          <a:p>
            <a:pPr>
              <a:lnSpc>
                <a:spcPct val="150000"/>
              </a:lnSpc>
            </a:pPr>
            <a:r>
              <a:rPr lang="en-US" altLang="zh-CN" sz="2400" b="1" dirty="0">
                <a:latin typeface="Arial" panose="020B0604020202020204" pitchFamily="34" charset="0"/>
                <a:cs typeface="Arial" panose="020B0604020202020204" pitchFamily="34" charset="0"/>
              </a:rPr>
              <a:t>Data</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Type</a:t>
            </a:r>
          </a:p>
          <a:p>
            <a:pPr marL="342900" indent="-342900">
              <a:lnSpc>
                <a:spcPct val="150000"/>
              </a:lnSpc>
              <a:buClr>
                <a:schemeClr val="tx1"/>
              </a:buClr>
              <a:buFont typeface="Wingdings" pitchFamily="2" charset="2"/>
              <a:buChar char="§"/>
            </a:pPr>
            <a:r>
              <a:rPr lang="en-US" altLang="zh-CN" sz="2400" dirty="0">
                <a:solidFill>
                  <a:schemeClr val="accent2"/>
                </a:solidFill>
                <a:latin typeface="Arial" panose="020B0604020202020204" pitchFamily="34" charset="0"/>
                <a:cs typeface="Arial" panose="020B0604020202020204" pitchFamily="34" charset="0"/>
              </a:rPr>
              <a:t>Number</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a:t>
            </a:r>
            <a:r>
              <a:rPr lang="en-US" altLang="zh-CN" sz="2400" dirty="0" err="1">
                <a:solidFill>
                  <a:schemeClr val="accent2"/>
                </a:solidFill>
                <a:latin typeface="Arial" panose="020B0604020202020204" pitchFamily="34" charset="0"/>
                <a:cs typeface="Arial" panose="020B0604020202020204" pitchFamily="34" charset="0"/>
              </a:rPr>
              <a:t>as.numeric</a:t>
            </a:r>
            <a:r>
              <a:rPr lang="en-US" altLang="zh-CN" sz="2400" dirty="0">
                <a:solidFill>
                  <a:schemeClr val="accent2"/>
                </a:solidFill>
                <a:latin typeface="Arial" panose="020B0604020202020204" pitchFamily="34" charset="0"/>
                <a:cs typeface="Arial" panose="020B0604020202020204" pitchFamily="34" charset="0"/>
              </a:rPr>
              <a:t>()</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or</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err="1">
                <a:solidFill>
                  <a:schemeClr val="accent2"/>
                </a:solidFill>
                <a:latin typeface="Arial" panose="020B0604020202020204" pitchFamily="34" charset="0"/>
                <a:cs typeface="Arial" panose="020B0604020202020204" pitchFamily="34" charset="0"/>
              </a:rPr>
              <a:t>as.integer</a:t>
            </a:r>
            <a:r>
              <a:rPr lang="en-US" altLang="zh-CN" sz="2400" dirty="0">
                <a:solidFill>
                  <a:schemeClr val="accent2"/>
                </a:solidFill>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2,</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3,</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4</a:t>
            </a:r>
          </a:p>
          <a:p>
            <a:pPr marL="342900" indent="-342900">
              <a:lnSpc>
                <a:spcPct val="150000"/>
              </a:lnSpc>
              <a:buClr>
                <a:schemeClr val="tx1"/>
              </a:buClr>
              <a:buFont typeface="Wingdings" pitchFamily="2" charset="2"/>
              <a:buChar char="§"/>
            </a:pPr>
            <a:r>
              <a:rPr lang="en-US" altLang="zh-CN" sz="2400" dirty="0">
                <a:solidFill>
                  <a:schemeClr val="accent2"/>
                </a:solidFill>
                <a:latin typeface="Arial" panose="020B0604020202020204" pitchFamily="34" charset="0"/>
                <a:cs typeface="Arial" panose="020B0604020202020204" pitchFamily="34" charset="0"/>
              </a:rPr>
              <a:t>Character</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a:t>
            </a:r>
            <a:r>
              <a:rPr lang="en-US" altLang="zh-CN" sz="2400" dirty="0" err="1">
                <a:solidFill>
                  <a:schemeClr val="accent2"/>
                </a:solidFill>
                <a:latin typeface="Arial" panose="020B0604020202020204" pitchFamily="34" charset="0"/>
                <a:cs typeface="Arial" panose="020B0604020202020204" pitchFamily="34" charset="0"/>
              </a:rPr>
              <a:t>as.character</a:t>
            </a:r>
            <a:r>
              <a:rPr lang="en-US" altLang="zh-CN" sz="2400" dirty="0">
                <a:solidFill>
                  <a:schemeClr val="accent2"/>
                </a:solidFill>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“two”,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“2”,</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“3”</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342900" indent="-342900">
              <a:lnSpc>
                <a:spcPct val="150000"/>
              </a:lnSpc>
              <a:buClr>
                <a:schemeClr val="tx1"/>
              </a:buClr>
              <a:buFont typeface="Wingdings" pitchFamily="2" charset="2"/>
              <a:buChar char="§"/>
            </a:pPr>
            <a:r>
              <a:rPr lang="en-US" altLang="zh-CN" sz="2400" dirty="0">
                <a:solidFill>
                  <a:schemeClr val="accent2"/>
                </a:solidFill>
                <a:latin typeface="Arial" panose="020B0604020202020204" pitchFamily="34" charset="0"/>
                <a:cs typeface="Arial" panose="020B0604020202020204" pitchFamily="34" charset="0"/>
              </a:rPr>
              <a:t>Factor</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“two”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but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“two”,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ordinal</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342900" indent="-342900">
              <a:lnSpc>
                <a:spcPct val="150000"/>
              </a:lnSpc>
              <a:buClr>
                <a:schemeClr val="tx1"/>
              </a:buClr>
              <a:buFont typeface="Wingdings" pitchFamily="2" charset="2"/>
              <a:buChar char="§"/>
            </a:pPr>
            <a:r>
              <a:rPr lang="en-US" altLang="zh-CN" sz="2400" dirty="0">
                <a:solidFill>
                  <a:schemeClr val="accent2"/>
                </a:solidFill>
                <a:latin typeface="Arial" panose="020B0604020202020204" pitchFamily="34" charset="0"/>
                <a:cs typeface="Arial" panose="020B0604020202020204" pitchFamily="34" charset="0"/>
              </a:rPr>
              <a:t>Logical</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TRUE,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FALSE</a:t>
            </a:r>
            <a:endParaRPr lang="en-US" altLang="zh-CN" sz="2400" dirty="0">
              <a:solidFill>
                <a:schemeClr val="accent2"/>
              </a:solidFill>
              <a:latin typeface="Arial" panose="020B0604020202020204" pitchFamily="34" charset="0"/>
              <a:cs typeface="Arial" panose="020B0604020202020204" pitchFamily="34" charset="0"/>
            </a:endParaRPr>
          </a:p>
          <a:p>
            <a:pPr>
              <a:lnSpc>
                <a:spcPct val="150000"/>
              </a:lnSpc>
            </a:pPr>
            <a:r>
              <a:rPr lang="en-US" altLang="zh-CN" sz="2400" b="1" dirty="0">
                <a:latin typeface="Arial" panose="020B0604020202020204" pitchFamily="34" charset="0"/>
                <a:cs typeface="Arial" panose="020B0604020202020204" pitchFamily="34" charset="0"/>
              </a:rPr>
              <a:t>Data</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Structure</a:t>
            </a:r>
            <a:r>
              <a:rPr lang="zh-CN" altLang="en-US" sz="2400" b="1" dirty="0">
                <a:latin typeface="Arial" panose="020B0604020202020204" pitchFamily="34" charset="0"/>
                <a:cs typeface="Arial" panose="020B0604020202020204" pitchFamily="34" charset="0"/>
              </a:rPr>
              <a:t> </a:t>
            </a:r>
            <a:endParaRPr lang="en-US" altLang="zh-CN" sz="2400" b="1" dirty="0">
              <a:latin typeface="Arial" panose="020B0604020202020204" pitchFamily="34" charset="0"/>
              <a:cs typeface="Arial" panose="020B0604020202020204" pitchFamily="34" charset="0"/>
            </a:endParaRPr>
          </a:p>
          <a:p>
            <a:pPr marL="342900" indent="-342900">
              <a:lnSpc>
                <a:spcPct val="150000"/>
              </a:lnSpc>
              <a:buClr>
                <a:schemeClr val="tx1"/>
              </a:buClr>
              <a:buFont typeface="Wingdings" pitchFamily="2" charset="2"/>
              <a:buChar char="§"/>
            </a:pPr>
            <a:r>
              <a:rPr lang="en-US" altLang="zh-CN" sz="2400" dirty="0">
                <a:solidFill>
                  <a:schemeClr val="accent2"/>
                </a:solidFill>
                <a:latin typeface="Arial" panose="020B0604020202020204" pitchFamily="34" charset="0"/>
                <a:cs typeface="Arial" panose="020B0604020202020204" pitchFamily="34" charset="0"/>
              </a:rPr>
              <a:t>Vector</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c(1,2,3,4)</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c(“one”,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“two”,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2)</a:t>
            </a:r>
          </a:p>
          <a:p>
            <a:pPr marL="342900" indent="-342900">
              <a:lnSpc>
                <a:spcPct val="150000"/>
              </a:lnSpc>
              <a:buClr>
                <a:schemeClr val="tx1"/>
              </a:buClr>
              <a:buFont typeface="Wingdings" pitchFamily="2" charset="2"/>
              <a:buChar char="§"/>
            </a:pPr>
            <a:r>
              <a:rPr lang="en-US" altLang="zh-CN" sz="2400" dirty="0">
                <a:solidFill>
                  <a:schemeClr val="accent2"/>
                </a:solidFill>
                <a:latin typeface="Arial" panose="020B0604020202020204" pitchFamily="34" charset="0"/>
                <a:cs typeface="Arial" panose="020B0604020202020204" pitchFamily="34" charset="0"/>
              </a:rPr>
              <a:t>Matrix</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matrix(1:4,</a:t>
            </a:r>
            <a:r>
              <a:rPr lang="zh-CN" altLang="en-US"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ncol</a:t>
            </a:r>
            <a:r>
              <a:rPr lang="en-US" altLang="zh-CN" sz="2400" dirty="0">
                <a:latin typeface="Arial" panose="020B0604020202020204" pitchFamily="34" charset="0"/>
                <a:cs typeface="Arial" panose="020B0604020202020204" pitchFamily="34" charset="0"/>
              </a:rPr>
              <a:t>=2,</a:t>
            </a:r>
            <a:r>
              <a:rPr lang="zh-CN" altLang="en-US"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nrow</a:t>
            </a:r>
            <a:r>
              <a:rPr lang="en-US" altLang="zh-CN" sz="2400" dirty="0">
                <a:latin typeface="Arial" panose="020B0604020202020204" pitchFamily="34" charset="0"/>
                <a:cs typeface="Arial" panose="020B0604020202020204" pitchFamily="34" charset="0"/>
              </a:rPr>
              <a:t>=2)</a:t>
            </a:r>
          </a:p>
          <a:p>
            <a:pPr marL="342900" indent="-342900">
              <a:lnSpc>
                <a:spcPct val="150000"/>
              </a:lnSpc>
              <a:buClr>
                <a:schemeClr val="tx1"/>
              </a:buClr>
              <a:buFont typeface="Wingdings" pitchFamily="2" charset="2"/>
              <a:buChar char="§"/>
            </a:pPr>
            <a:r>
              <a:rPr lang="en-US" altLang="zh-CN" sz="2400" dirty="0">
                <a:solidFill>
                  <a:schemeClr val="accent2"/>
                </a:solidFill>
                <a:latin typeface="Arial" panose="020B0604020202020204" pitchFamily="34" charset="0"/>
                <a:cs typeface="Arial" panose="020B0604020202020204" pitchFamily="34" charset="0"/>
              </a:rPr>
              <a:t>List</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list(a=1,b=2)</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list(1,2)</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342900" indent="-342900">
              <a:lnSpc>
                <a:spcPct val="150000"/>
              </a:lnSpc>
              <a:buClr>
                <a:schemeClr val="tx1"/>
              </a:buClr>
              <a:buFont typeface="Wingdings" pitchFamily="2" charset="2"/>
              <a:buChar char="§"/>
            </a:pPr>
            <a:r>
              <a:rPr lang="en-US" altLang="zh-CN" sz="2400" dirty="0">
                <a:solidFill>
                  <a:schemeClr val="accent2"/>
                </a:solidFill>
                <a:latin typeface="Arial" panose="020B0604020202020204" pitchFamily="34" charset="0"/>
                <a:cs typeface="Arial" panose="020B0604020202020204" pitchFamily="34" charset="0"/>
              </a:rPr>
              <a:t>Data</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Frame</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(or</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table)</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(will</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review</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lab)</a:t>
            </a:r>
          </a:p>
        </p:txBody>
      </p:sp>
      <p:sp>
        <p:nvSpPr>
          <p:cNvPr id="7" name="TextBox 6">
            <a:extLst>
              <a:ext uri="{FF2B5EF4-FFF2-40B4-BE49-F238E27FC236}">
                <a16:creationId xmlns:a16="http://schemas.microsoft.com/office/drawing/2014/main" id="{2867027F-F8B6-78CC-99C8-5CB3834683CF}"/>
              </a:ext>
            </a:extLst>
          </p:cNvPr>
          <p:cNvSpPr txBox="1"/>
          <p:nvPr/>
        </p:nvSpPr>
        <p:spPr>
          <a:xfrm>
            <a:off x="7260772" y="3787134"/>
            <a:ext cx="4599214" cy="1200329"/>
          </a:xfrm>
          <a:prstGeom prst="rect">
            <a:avLst/>
          </a:prstGeom>
          <a:noFill/>
        </p:spPr>
        <p:txBody>
          <a:bodyPr wrap="square">
            <a:spAutoFit/>
          </a:bodyPr>
          <a:lstStyle/>
          <a:p>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[,1] [,2]</a:t>
            </a:r>
          </a:p>
          <a:p>
            <a:r>
              <a:rPr lang="en-US" altLang="zh-CN" sz="2400" dirty="0">
                <a:latin typeface="Arial" panose="020B0604020202020204" pitchFamily="34" charset="0"/>
                <a:cs typeface="Arial" panose="020B0604020202020204" pitchFamily="34" charset="0"/>
              </a:rPr>
              <a:t>[1,]    1    3</a:t>
            </a:r>
          </a:p>
          <a:p>
            <a:r>
              <a:rPr lang="en-US" altLang="zh-CN" sz="2400" dirty="0">
                <a:latin typeface="Arial" panose="020B0604020202020204" pitchFamily="34" charset="0"/>
                <a:cs typeface="Arial" panose="020B0604020202020204" pitchFamily="34" charset="0"/>
              </a:rPr>
              <a:t>[2,]    2    4</a:t>
            </a:r>
          </a:p>
        </p:txBody>
      </p:sp>
      <p:sp>
        <p:nvSpPr>
          <p:cNvPr id="9" name="TextBox 8">
            <a:extLst>
              <a:ext uri="{FF2B5EF4-FFF2-40B4-BE49-F238E27FC236}">
                <a16:creationId xmlns:a16="http://schemas.microsoft.com/office/drawing/2014/main" id="{E837027F-9D80-31A4-C326-6BD909DC7206}"/>
              </a:ext>
            </a:extLst>
          </p:cNvPr>
          <p:cNvSpPr txBox="1"/>
          <p:nvPr/>
        </p:nvSpPr>
        <p:spPr>
          <a:xfrm>
            <a:off x="7260772" y="5039512"/>
            <a:ext cx="807463" cy="1569660"/>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$a</a:t>
            </a:r>
          </a:p>
          <a:p>
            <a:r>
              <a:rPr lang="en-US" altLang="zh-CN" sz="2400" dirty="0">
                <a:latin typeface="Arial" panose="020B0604020202020204" pitchFamily="34" charset="0"/>
                <a:cs typeface="Arial" panose="020B0604020202020204" pitchFamily="34" charset="0"/>
              </a:rPr>
              <a:t>[1] 1</a:t>
            </a:r>
          </a:p>
          <a:p>
            <a:r>
              <a:rPr lang="en-US" altLang="zh-CN" sz="2400" dirty="0">
                <a:latin typeface="Arial" panose="020B0604020202020204" pitchFamily="34" charset="0"/>
                <a:cs typeface="Arial" panose="020B0604020202020204" pitchFamily="34" charset="0"/>
              </a:rPr>
              <a:t>$b</a:t>
            </a:r>
          </a:p>
          <a:p>
            <a:r>
              <a:rPr lang="en-US" altLang="zh-CN" sz="2400" dirty="0">
                <a:latin typeface="Arial" panose="020B0604020202020204" pitchFamily="34" charset="0"/>
                <a:cs typeface="Arial" panose="020B0604020202020204" pitchFamily="34" charset="0"/>
              </a:rPr>
              <a:t>[1] 2</a:t>
            </a:r>
          </a:p>
        </p:txBody>
      </p:sp>
      <p:cxnSp>
        <p:nvCxnSpPr>
          <p:cNvPr id="12" name="Straight Arrow Connector 11">
            <a:extLst>
              <a:ext uri="{FF2B5EF4-FFF2-40B4-BE49-F238E27FC236}">
                <a16:creationId xmlns:a16="http://schemas.microsoft.com/office/drawing/2014/main" id="{E0548237-127F-A1C6-61E8-65DE2614000A}"/>
              </a:ext>
            </a:extLst>
          </p:cNvPr>
          <p:cNvCxnSpPr>
            <a:cxnSpLocks/>
          </p:cNvCxnSpPr>
          <p:nvPr/>
        </p:nvCxnSpPr>
        <p:spPr>
          <a:xfrm flipV="1">
            <a:off x="6457950" y="4799111"/>
            <a:ext cx="802822" cy="478680"/>
          </a:xfrm>
          <a:prstGeom prst="straightConnector1">
            <a:avLst/>
          </a:prstGeom>
          <a:ln w="63500">
            <a:solidFill>
              <a:srgbClr val="EE7D3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51D6ADB-35C5-4142-A8D4-1D68FB5E8580}"/>
              </a:ext>
            </a:extLst>
          </p:cNvPr>
          <p:cNvCxnSpPr>
            <a:cxnSpLocks/>
          </p:cNvCxnSpPr>
          <p:nvPr/>
        </p:nvCxnSpPr>
        <p:spPr>
          <a:xfrm>
            <a:off x="5557652" y="5859602"/>
            <a:ext cx="1631133" cy="0"/>
          </a:xfrm>
          <a:prstGeom prst="straightConnector1">
            <a:avLst/>
          </a:prstGeom>
          <a:ln w="63500">
            <a:solidFill>
              <a:srgbClr val="EE7D3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C540954-EE6B-208A-38AF-0437875F8950}"/>
              </a:ext>
            </a:extLst>
          </p:cNvPr>
          <p:cNvSpPr txBox="1"/>
          <p:nvPr/>
        </p:nvSpPr>
        <p:spPr>
          <a:xfrm>
            <a:off x="8063594" y="5039512"/>
            <a:ext cx="807463" cy="1569660"/>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[[1]]</a:t>
            </a:r>
          </a:p>
          <a:p>
            <a:r>
              <a:rPr lang="en-US" altLang="zh-CN" sz="2400" dirty="0">
                <a:latin typeface="Arial" panose="020B0604020202020204" pitchFamily="34" charset="0"/>
                <a:cs typeface="Arial" panose="020B0604020202020204" pitchFamily="34" charset="0"/>
              </a:rPr>
              <a:t>[1] 1</a:t>
            </a:r>
          </a:p>
          <a:p>
            <a:r>
              <a:rPr lang="en-US" altLang="zh-CN" sz="2400" dirty="0">
                <a:latin typeface="Arial" panose="020B0604020202020204" pitchFamily="34" charset="0"/>
                <a:cs typeface="Arial" panose="020B0604020202020204" pitchFamily="34" charset="0"/>
              </a:rPr>
              <a:t>[[2]]</a:t>
            </a:r>
          </a:p>
          <a:p>
            <a:r>
              <a:rPr lang="en-US" altLang="zh-CN" sz="2400" dirty="0">
                <a:latin typeface="Arial" panose="020B0604020202020204" pitchFamily="34" charset="0"/>
                <a:cs typeface="Arial" panose="020B0604020202020204" pitchFamily="34" charset="0"/>
              </a:rPr>
              <a:t>[1] 2</a:t>
            </a:r>
          </a:p>
        </p:txBody>
      </p:sp>
    </p:spTree>
    <p:extLst>
      <p:ext uri="{BB962C8B-B14F-4D97-AF65-F5344CB8AC3E}">
        <p14:creationId xmlns:p14="http://schemas.microsoft.com/office/powerpoint/2010/main" val="284100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3198311"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 operator</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30</a:t>
            </a:fld>
            <a:endParaRPr lang="en-US" dirty="0"/>
          </a:p>
        </p:txBody>
      </p:sp>
      <p:sp>
        <p:nvSpPr>
          <p:cNvPr id="8" name="Rectangle 7">
            <a:extLst>
              <a:ext uri="{FF2B5EF4-FFF2-40B4-BE49-F238E27FC236}">
                <a16:creationId xmlns:a16="http://schemas.microsoft.com/office/drawing/2014/main" id="{280C912E-FAED-4E4A-ACEA-1BF7C44812BF}"/>
              </a:ext>
            </a:extLst>
          </p:cNvPr>
          <p:cNvSpPr/>
          <p:nvPr/>
        </p:nvSpPr>
        <p:spPr>
          <a:xfrm>
            <a:off x="290906" y="1171534"/>
            <a:ext cx="1408581" cy="577850"/>
          </a:xfrm>
          <a:prstGeom prst="rect">
            <a:avLst/>
          </a:prstGeom>
        </p:spPr>
        <p:txBody>
          <a:bodyPr wrap="square">
            <a:spAutoFit/>
          </a:bodyPr>
          <a:lstStyle/>
          <a:p>
            <a:pPr>
              <a:lnSpc>
                <a:spcPct val="150000"/>
              </a:lnSpc>
            </a:pPr>
            <a:r>
              <a:rPr lang="en-US" altLang="zh-CN" sz="2400" spc="-60" dirty="0" err="1">
                <a:solidFill>
                  <a:schemeClr val="accent2"/>
                </a:solidFill>
                <a:latin typeface="Arial" panose="020B0604020202020204" pitchFamily="34" charset="0"/>
                <a:cs typeface="Arial" panose="020B0604020202020204" pitchFamily="34" charset="0"/>
              </a:rPr>
              <a:t>pov.data</a:t>
            </a:r>
            <a:endParaRPr lang="en-US" sz="2400" dirty="0">
              <a:solidFill>
                <a:schemeClr val="accent2"/>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D7CD0A16-96B1-46BF-965C-31E02907D046}"/>
              </a:ext>
            </a:extLst>
          </p:cNvPr>
          <p:cNvPicPr>
            <a:picLocks noChangeAspect="1"/>
          </p:cNvPicPr>
          <p:nvPr/>
        </p:nvPicPr>
        <p:blipFill rotWithShape="1">
          <a:blip r:embed="rId2"/>
          <a:srcRect l="17358" t="4923" r="74135" b="58906"/>
          <a:stretch/>
        </p:blipFill>
        <p:spPr>
          <a:xfrm>
            <a:off x="2444299" y="4391716"/>
            <a:ext cx="664701" cy="1024853"/>
          </a:xfrm>
          <a:prstGeom prst="rect">
            <a:avLst/>
          </a:prstGeom>
          <a:ln>
            <a:solidFill>
              <a:schemeClr val="tx1"/>
            </a:solidFill>
          </a:ln>
        </p:spPr>
      </p:pic>
      <p:sp>
        <p:nvSpPr>
          <p:cNvPr id="10" name="TextBox 9">
            <a:extLst>
              <a:ext uri="{FF2B5EF4-FFF2-40B4-BE49-F238E27FC236}">
                <a16:creationId xmlns:a16="http://schemas.microsoft.com/office/drawing/2014/main" id="{BD961722-53F6-4715-97A8-A5AF5D8254EA}"/>
              </a:ext>
            </a:extLst>
          </p:cNvPr>
          <p:cNvSpPr txBox="1"/>
          <p:nvPr/>
        </p:nvSpPr>
        <p:spPr>
          <a:xfrm>
            <a:off x="743664" y="4719476"/>
            <a:ext cx="300082"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DFA5B4D-FE5B-4281-814C-3D66913E9202}"/>
              </a:ext>
            </a:extLst>
          </p:cNvPr>
          <p:cNvSpPr txBox="1"/>
          <p:nvPr/>
        </p:nvSpPr>
        <p:spPr>
          <a:xfrm>
            <a:off x="1946953" y="4765876"/>
            <a:ext cx="300082" cy="369332"/>
          </a:xfrm>
          <a:prstGeom prst="rect">
            <a:avLst/>
          </a:prstGeom>
          <a:noFill/>
        </p:spPr>
        <p:txBody>
          <a:bodyPr wrap="none" rtlCol="0">
            <a:spAutoFit/>
          </a:bodyPr>
          <a:lstStyle/>
          <a:p>
            <a:r>
              <a:rPr lang="en-US" dirty="0"/>
              <a:t>+</a:t>
            </a:r>
          </a:p>
        </p:txBody>
      </p:sp>
      <p:pic>
        <p:nvPicPr>
          <p:cNvPr id="17" name="Picture 16">
            <a:extLst>
              <a:ext uri="{FF2B5EF4-FFF2-40B4-BE49-F238E27FC236}">
                <a16:creationId xmlns:a16="http://schemas.microsoft.com/office/drawing/2014/main" id="{44717ED7-E3F2-44EE-897E-E132F6F1E286}"/>
              </a:ext>
            </a:extLst>
          </p:cNvPr>
          <p:cNvPicPr>
            <a:picLocks noChangeAspect="1"/>
          </p:cNvPicPr>
          <p:nvPr/>
        </p:nvPicPr>
        <p:blipFill rotWithShape="1">
          <a:blip r:embed="rId2"/>
          <a:srcRect l="25584" t="4923" r="67435" b="58906"/>
          <a:stretch/>
        </p:blipFill>
        <p:spPr>
          <a:xfrm>
            <a:off x="3497846" y="4391716"/>
            <a:ext cx="545430" cy="1024853"/>
          </a:xfrm>
          <a:prstGeom prst="rect">
            <a:avLst/>
          </a:prstGeom>
          <a:ln>
            <a:solidFill>
              <a:schemeClr val="tx1"/>
            </a:solidFill>
          </a:ln>
        </p:spPr>
      </p:pic>
      <p:sp>
        <p:nvSpPr>
          <p:cNvPr id="18" name="TextBox 17">
            <a:extLst>
              <a:ext uri="{FF2B5EF4-FFF2-40B4-BE49-F238E27FC236}">
                <a16:creationId xmlns:a16="http://schemas.microsoft.com/office/drawing/2014/main" id="{6CEFBBD2-3EE0-4E98-B535-1805BBF35AF1}"/>
              </a:ext>
            </a:extLst>
          </p:cNvPr>
          <p:cNvSpPr txBox="1"/>
          <p:nvPr/>
        </p:nvSpPr>
        <p:spPr>
          <a:xfrm>
            <a:off x="3153382" y="4719476"/>
            <a:ext cx="300082" cy="369332"/>
          </a:xfrm>
          <a:prstGeom prst="rect">
            <a:avLst/>
          </a:prstGeom>
          <a:noFill/>
        </p:spPr>
        <p:txBody>
          <a:bodyPr wrap="none" rtlCol="0">
            <a:spAutoFit/>
          </a:bodyPr>
          <a:lstStyle/>
          <a:p>
            <a:r>
              <a:rPr lang="en-US" dirty="0"/>
              <a:t>+</a:t>
            </a:r>
          </a:p>
        </p:txBody>
      </p:sp>
      <p:sp>
        <p:nvSpPr>
          <p:cNvPr id="22" name="TextBox 21">
            <a:extLst>
              <a:ext uri="{FF2B5EF4-FFF2-40B4-BE49-F238E27FC236}">
                <a16:creationId xmlns:a16="http://schemas.microsoft.com/office/drawing/2014/main" id="{B48D6B3C-4151-4566-852B-20F88882241F}"/>
              </a:ext>
            </a:extLst>
          </p:cNvPr>
          <p:cNvSpPr txBox="1"/>
          <p:nvPr/>
        </p:nvSpPr>
        <p:spPr>
          <a:xfrm>
            <a:off x="4087658" y="4719476"/>
            <a:ext cx="300082" cy="369332"/>
          </a:xfrm>
          <a:prstGeom prst="rect">
            <a:avLst/>
          </a:prstGeom>
          <a:noFill/>
        </p:spPr>
        <p:txBody>
          <a:bodyPr wrap="none" rtlCol="0">
            <a:spAutoFit/>
          </a:bodyPr>
          <a:lstStyle/>
          <a:p>
            <a:r>
              <a:rPr lang="en-US" dirty="0"/>
              <a:t>+</a:t>
            </a:r>
          </a:p>
        </p:txBody>
      </p:sp>
      <p:cxnSp>
        <p:nvCxnSpPr>
          <p:cNvPr id="28" name="Straight Arrow Connector 27">
            <a:extLst>
              <a:ext uri="{FF2B5EF4-FFF2-40B4-BE49-F238E27FC236}">
                <a16:creationId xmlns:a16="http://schemas.microsoft.com/office/drawing/2014/main" id="{B3131597-6857-4887-912A-84A864AF5BF4}"/>
              </a:ext>
            </a:extLst>
          </p:cNvPr>
          <p:cNvCxnSpPr>
            <a:cxnSpLocks/>
          </p:cNvCxnSpPr>
          <p:nvPr/>
        </p:nvCxnSpPr>
        <p:spPr>
          <a:xfrm flipH="1">
            <a:off x="587997" y="3376137"/>
            <a:ext cx="21764" cy="73105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B9A925-9C1A-48D6-8A24-687097B5A960}"/>
              </a:ext>
            </a:extLst>
          </p:cNvPr>
          <p:cNvCxnSpPr>
            <a:cxnSpLocks/>
          </p:cNvCxnSpPr>
          <p:nvPr/>
        </p:nvCxnSpPr>
        <p:spPr>
          <a:xfrm>
            <a:off x="3035226" y="3068003"/>
            <a:ext cx="0" cy="1034964"/>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4C7AEE3-0B15-447E-BAE4-69CFA13089D2}"/>
              </a:ext>
            </a:extLst>
          </p:cNvPr>
          <p:cNvCxnSpPr>
            <a:cxnSpLocks/>
          </p:cNvCxnSpPr>
          <p:nvPr/>
        </p:nvCxnSpPr>
        <p:spPr>
          <a:xfrm>
            <a:off x="5126131" y="3429000"/>
            <a:ext cx="427217" cy="702924"/>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830CC5B-054C-4C38-90D0-5E30FF92EA7F}"/>
              </a:ext>
            </a:extLst>
          </p:cNvPr>
          <p:cNvSpPr/>
          <p:nvPr/>
        </p:nvSpPr>
        <p:spPr>
          <a:xfrm>
            <a:off x="2415708" y="4014716"/>
            <a:ext cx="930264" cy="416011"/>
          </a:xfrm>
          <a:prstGeom prst="rect">
            <a:avLst/>
          </a:prstGeom>
        </p:spPr>
        <p:txBody>
          <a:bodyPr wrap="square">
            <a:spAutoFit/>
          </a:bodyPr>
          <a:lstStyle/>
          <a:p>
            <a:pPr>
              <a:lnSpc>
                <a:spcPct val="150000"/>
              </a:lnSpc>
            </a:pPr>
            <a:r>
              <a:rPr lang="en-US" sz="1600" spc="-60" dirty="0">
                <a:solidFill>
                  <a:schemeClr val="accent2"/>
                </a:solidFill>
                <a:latin typeface="Arial" panose="020B0604020202020204" pitchFamily="34" charset="0"/>
                <a:cs typeface="Arial" panose="020B0604020202020204" pitchFamily="34" charset="0"/>
              </a:rPr>
              <a:t>YEAR</a:t>
            </a:r>
          </a:p>
        </p:txBody>
      </p:sp>
      <p:sp>
        <p:nvSpPr>
          <p:cNvPr id="51" name="Rectangle 50">
            <a:extLst>
              <a:ext uri="{FF2B5EF4-FFF2-40B4-BE49-F238E27FC236}">
                <a16:creationId xmlns:a16="http://schemas.microsoft.com/office/drawing/2014/main" id="{52C4201F-288B-4D30-AE0C-47E1FBDEFB6E}"/>
              </a:ext>
            </a:extLst>
          </p:cNvPr>
          <p:cNvSpPr/>
          <p:nvPr/>
        </p:nvSpPr>
        <p:spPr>
          <a:xfrm>
            <a:off x="3385489" y="4014716"/>
            <a:ext cx="930264" cy="416011"/>
          </a:xfrm>
          <a:prstGeom prst="rect">
            <a:avLst/>
          </a:prstGeom>
        </p:spPr>
        <p:txBody>
          <a:bodyPr wrap="square">
            <a:spAutoFit/>
          </a:bodyPr>
          <a:lstStyle/>
          <a:p>
            <a:pPr>
              <a:lnSpc>
                <a:spcPct val="150000"/>
              </a:lnSpc>
            </a:pPr>
            <a:r>
              <a:rPr lang="en-US" sz="1600" spc="-60" dirty="0">
                <a:solidFill>
                  <a:schemeClr val="accent2"/>
                </a:solidFill>
                <a:latin typeface="Arial" panose="020B0604020202020204" pitchFamily="34" charset="0"/>
                <a:cs typeface="Arial" panose="020B0604020202020204" pitchFamily="34" charset="0"/>
              </a:rPr>
              <a:t>STATE</a:t>
            </a:r>
          </a:p>
        </p:txBody>
      </p:sp>
      <p:sp>
        <p:nvSpPr>
          <p:cNvPr id="35" name="Rectangle 34">
            <a:extLst>
              <a:ext uri="{FF2B5EF4-FFF2-40B4-BE49-F238E27FC236}">
                <a16:creationId xmlns:a16="http://schemas.microsoft.com/office/drawing/2014/main" id="{209BE703-76A1-46A0-8DB7-D07C3A866EF4}"/>
              </a:ext>
            </a:extLst>
          </p:cNvPr>
          <p:cNvSpPr/>
          <p:nvPr/>
        </p:nvSpPr>
        <p:spPr>
          <a:xfrm>
            <a:off x="33277"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pic>
        <p:nvPicPr>
          <p:cNvPr id="3" name="Picture 2" descr="Graphical user interface, table&#10;&#10;Description automatically generated">
            <a:extLst>
              <a:ext uri="{FF2B5EF4-FFF2-40B4-BE49-F238E27FC236}">
                <a16:creationId xmlns:a16="http://schemas.microsoft.com/office/drawing/2014/main" id="{A7675AE7-BDC0-CC91-C6C1-E603BB27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20" y="1729877"/>
            <a:ext cx="7855035" cy="1873986"/>
          </a:xfrm>
          <a:prstGeom prst="rect">
            <a:avLst/>
          </a:prstGeom>
        </p:spPr>
      </p:pic>
      <p:pic>
        <p:nvPicPr>
          <p:cNvPr id="5" name="Picture 4" descr="Graphical user interface, table&#10;&#10;Description automatically generated">
            <a:extLst>
              <a:ext uri="{FF2B5EF4-FFF2-40B4-BE49-F238E27FC236}">
                <a16:creationId xmlns:a16="http://schemas.microsoft.com/office/drawing/2014/main" id="{FF7ED5F2-A0BB-2E00-87A9-ADC3F079D746}"/>
              </a:ext>
            </a:extLst>
          </p:cNvPr>
          <p:cNvPicPr>
            <a:picLocks noChangeAspect="1"/>
          </p:cNvPicPr>
          <p:nvPr/>
        </p:nvPicPr>
        <p:blipFill rotWithShape="1">
          <a:blip r:embed="rId3">
            <a:extLst>
              <a:ext uri="{28A0092B-C50C-407E-A947-70E740481C1C}">
                <a14:useLocalDpi xmlns:a14="http://schemas.microsoft.com/office/drawing/2010/main" val="0"/>
              </a:ext>
            </a:extLst>
          </a:blip>
          <a:srcRect r="79831"/>
          <a:stretch/>
        </p:blipFill>
        <p:spPr>
          <a:xfrm>
            <a:off x="350639" y="4198215"/>
            <a:ext cx="1584273" cy="1873986"/>
          </a:xfrm>
          <a:prstGeom prst="rect">
            <a:avLst/>
          </a:prstGeom>
        </p:spPr>
      </p:pic>
      <p:sp>
        <p:nvSpPr>
          <p:cNvPr id="7" name="Rectangle 6">
            <a:extLst>
              <a:ext uri="{FF2B5EF4-FFF2-40B4-BE49-F238E27FC236}">
                <a16:creationId xmlns:a16="http://schemas.microsoft.com/office/drawing/2014/main" id="{754818B9-CACA-46C3-6A0A-414F1B648C67}"/>
              </a:ext>
            </a:extLst>
          </p:cNvPr>
          <p:cNvSpPr/>
          <p:nvPr/>
        </p:nvSpPr>
        <p:spPr>
          <a:xfrm>
            <a:off x="646047" y="3806710"/>
            <a:ext cx="930264" cy="416011"/>
          </a:xfrm>
          <a:prstGeom prst="rect">
            <a:avLst/>
          </a:prstGeom>
        </p:spPr>
        <p:txBody>
          <a:bodyPr wrap="square">
            <a:spAutoFit/>
          </a:bodyPr>
          <a:lstStyle/>
          <a:p>
            <a:pPr>
              <a:lnSpc>
                <a:spcPct val="150000"/>
              </a:lnSpc>
            </a:pPr>
            <a:r>
              <a:rPr lang="en-US" altLang="zh-CN" sz="1600" spc="-60" dirty="0">
                <a:solidFill>
                  <a:schemeClr val="accent2"/>
                </a:solidFill>
                <a:latin typeface="Arial" panose="020B0604020202020204" pitchFamily="34" charset="0"/>
                <a:cs typeface="Arial" panose="020B0604020202020204" pitchFamily="34" charset="0"/>
              </a:rPr>
              <a:t>GEO_ID</a:t>
            </a:r>
            <a:endParaRPr lang="en-US" sz="1600" spc="-60" dirty="0">
              <a:solidFill>
                <a:schemeClr val="accent2"/>
              </a:solidFill>
              <a:latin typeface="Arial" panose="020B0604020202020204" pitchFamily="34" charset="0"/>
              <a:cs typeface="Arial" panose="020B0604020202020204" pitchFamily="34" charset="0"/>
            </a:endParaRPr>
          </a:p>
        </p:txBody>
      </p:sp>
      <p:pic>
        <p:nvPicPr>
          <p:cNvPr id="9" name="Picture 8" descr="Graphical user interface, table&#10;&#10;Description automatically generated">
            <a:extLst>
              <a:ext uri="{FF2B5EF4-FFF2-40B4-BE49-F238E27FC236}">
                <a16:creationId xmlns:a16="http://schemas.microsoft.com/office/drawing/2014/main" id="{8A48ADB6-C8B9-72A9-1CFC-8A93591CC380}"/>
              </a:ext>
            </a:extLst>
          </p:cNvPr>
          <p:cNvPicPr>
            <a:picLocks noChangeAspect="1"/>
          </p:cNvPicPr>
          <p:nvPr/>
        </p:nvPicPr>
        <p:blipFill rotWithShape="1">
          <a:blip r:embed="rId3">
            <a:extLst>
              <a:ext uri="{28A0092B-C50C-407E-A947-70E740481C1C}">
                <a14:useLocalDpi xmlns:a14="http://schemas.microsoft.com/office/drawing/2010/main" val="0"/>
              </a:ext>
            </a:extLst>
          </a:blip>
          <a:srcRect l="19874" r="46243"/>
          <a:stretch/>
        </p:blipFill>
        <p:spPr>
          <a:xfrm>
            <a:off x="2230320" y="4185302"/>
            <a:ext cx="2661522" cy="1873986"/>
          </a:xfrm>
          <a:prstGeom prst="rect">
            <a:avLst/>
          </a:prstGeom>
        </p:spPr>
      </p:pic>
      <p:sp>
        <p:nvSpPr>
          <p:cNvPr id="26" name="Rectangle 25">
            <a:extLst>
              <a:ext uri="{FF2B5EF4-FFF2-40B4-BE49-F238E27FC236}">
                <a16:creationId xmlns:a16="http://schemas.microsoft.com/office/drawing/2014/main" id="{61AA1FF8-96C1-4337-D6B7-6E6B6DE71C0D}"/>
              </a:ext>
            </a:extLst>
          </p:cNvPr>
          <p:cNvSpPr/>
          <p:nvPr/>
        </p:nvSpPr>
        <p:spPr>
          <a:xfrm>
            <a:off x="3113012" y="3776091"/>
            <a:ext cx="930264" cy="416011"/>
          </a:xfrm>
          <a:prstGeom prst="rect">
            <a:avLst/>
          </a:prstGeom>
        </p:spPr>
        <p:txBody>
          <a:bodyPr wrap="square">
            <a:spAutoFit/>
          </a:bodyPr>
          <a:lstStyle/>
          <a:p>
            <a:pPr>
              <a:lnSpc>
                <a:spcPct val="150000"/>
              </a:lnSpc>
            </a:pPr>
            <a:r>
              <a:rPr lang="en-US" altLang="zh-CN" sz="1600" spc="-60" dirty="0">
                <a:solidFill>
                  <a:schemeClr val="accent2"/>
                </a:solidFill>
                <a:latin typeface="Arial" panose="020B0604020202020204" pitchFamily="34" charset="0"/>
                <a:cs typeface="Arial" panose="020B0604020202020204" pitchFamily="34" charset="0"/>
              </a:rPr>
              <a:t>NAME</a:t>
            </a:r>
            <a:endParaRPr lang="en-US" sz="1600" spc="-60" dirty="0">
              <a:solidFill>
                <a:schemeClr val="accent2"/>
              </a:solidFill>
              <a:latin typeface="Arial" panose="020B0604020202020204" pitchFamily="34" charset="0"/>
              <a:cs typeface="Arial" panose="020B0604020202020204" pitchFamily="34" charset="0"/>
            </a:endParaRPr>
          </a:p>
        </p:txBody>
      </p:sp>
      <p:pic>
        <p:nvPicPr>
          <p:cNvPr id="27" name="Picture 26" descr="Graphical user interface, table&#10;&#10;Description automatically generated">
            <a:extLst>
              <a:ext uri="{FF2B5EF4-FFF2-40B4-BE49-F238E27FC236}">
                <a16:creationId xmlns:a16="http://schemas.microsoft.com/office/drawing/2014/main" id="{765F2E4E-F74A-6EDB-4BCB-6516E52A39E7}"/>
              </a:ext>
            </a:extLst>
          </p:cNvPr>
          <p:cNvPicPr>
            <a:picLocks noChangeAspect="1"/>
          </p:cNvPicPr>
          <p:nvPr/>
        </p:nvPicPr>
        <p:blipFill rotWithShape="1">
          <a:blip r:embed="rId3">
            <a:extLst>
              <a:ext uri="{28A0092B-C50C-407E-A947-70E740481C1C}">
                <a14:useLocalDpi xmlns:a14="http://schemas.microsoft.com/office/drawing/2010/main" val="0"/>
              </a:ext>
            </a:extLst>
          </a:blip>
          <a:srcRect l="53671" r="35657"/>
          <a:stretch/>
        </p:blipFill>
        <p:spPr>
          <a:xfrm>
            <a:off x="5187250" y="4172905"/>
            <a:ext cx="838277" cy="1873986"/>
          </a:xfrm>
          <a:prstGeom prst="rect">
            <a:avLst/>
          </a:prstGeom>
        </p:spPr>
      </p:pic>
      <p:sp>
        <p:nvSpPr>
          <p:cNvPr id="29" name="Rectangle 28">
            <a:extLst>
              <a:ext uri="{FF2B5EF4-FFF2-40B4-BE49-F238E27FC236}">
                <a16:creationId xmlns:a16="http://schemas.microsoft.com/office/drawing/2014/main" id="{AEDFDDBC-3DD1-C600-2A18-75DE5EB7D9BB}"/>
              </a:ext>
            </a:extLst>
          </p:cNvPr>
          <p:cNvSpPr/>
          <p:nvPr/>
        </p:nvSpPr>
        <p:spPr>
          <a:xfrm>
            <a:off x="5570920" y="3776091"/>
            <a:ext cx="3573080" cy="416011"/>
          </a:xfrm>
          <a:prstGeom prst="rect">
            <a:avLst/>
          </a:prstGeom>
        </p:spPr>
        <p:txBody>
          <a:bodyPr wrap="square">
            <a:spAutoFit/>
          </a:bodyPr>
          <a:lstStyle/>
          <a:p>
            <a:pPr>
              <a:lnSpc>
                <a:spcPct val="150000"/>
              </a:lnSpc>
            </a:pPr>
            <a:r>
              <a:rPr lang="en-US" altLang="zh-CN" sz="1600" spc="-60" dirty="0">
                <a:solidFill>
                  <a:schemeClr val="accent2"/>
                </a:solidFill>
                <a:latin typeface="Arial" panose="020B0604020202020204" pitchFamily="34" charset="0"/>
                <a:cs typeface="Arial" panose="020B0604020202020204" pitchFamily="34" charset="0"/>
              </a:rPr>
              <a:t>C17002_001E</a:t>
            </a:r>
            <a:r>
              <a:rPr lang="zh-CN" altLang="en-US" sz="1600" spc="-60" dirty="0">
                <a:solidFill>
                  <a:schemeClr val="accent2"/>
                </a:solidFill>
                <a:latin typeface="Arial" panose="020B0604020202020204" pitchFamily="34" charset="0"/>
                <a:cs typeface="Arial" panose="020B0604020202020204" pitchFamily="34" charset="0"/>
              </a:rPr>
              <a:t> </a:t>
            </a:r>
            <a:r>
              <a:rPr lang="en-US" altLang="zh-CN" sz="1600" spc="-60" dirty="0">
                <a:solidFill>
                  <a:schemeClr val="accent2"/>
                </a:solidFill>
                <a:latin typeface="Arial" panose="020B0604020202020204" pitchFamily="34" charset="0"/>
                <a:cs typeface="Arial" panose="020B0604020202020204" pitchFamily="34" charset="0"/>
              </a:rPr>
              <a:t>(total</a:t>
            </a:r>
            <a:r>
              <a:rPr lang="zh-CN" altLang="en-US" sz="1600" spc="-60" dirty="0">
                <a:solidFill>
                  <a:schemeClr val="accent2"/>
                </a:solidFill>
                <a:latin typeface="Arial" panose="020B0604020202020204" pitchFamily="34" charset="0"/>
                <a:cs typeface="Arial" panose="020B0604020202020204" pitchFamily="34" charset="0"/>
              </a:rPr>
              <a:t> </a:t>
            </a:r>
            <a:r>
              <a:rPr lang="en-US" altLang="zh-CN" sz="1600" spc="-60" dirty="0">
                <a:solidFill>
                  <a:schemeClr val="accent2"/>
                </a:solidFill>
                <a:latin typeface="Arial" panose="020B0604020202020204" pitchFamily="34" charset="0"/>
                <a:cs typeface="Arial" panose="020B0604020202020204" pitchFamily="34" charset="0"/>
              </a:rPr>
              <a:t>population</a:t>
            </a:r>
            <a:r>
              <a:rPr lang="zh-CN" altLang="en-US" sz="1600" spc="-60" dirty="0">
                <a:solidFill>
                  <a:schemeClr val="accent2"/>
                </a:solidFill>
                <a:latin typeface="Arial" panose="020B0604020202020204" pitchFamily="34" charset="0"/>
                <a:cs typeface="Arial" panose="020B0604020202020204" pitchFamily="34" charset="0"/>
              </a:rPr>
              <a:t> </a:t>
            </a:r>
            <a:r>
              <a:rPr lang="en-US" altLang="zh-CN" sz="1600" spc="-60" dirty="0">
                <a:solidFill>
                  <a:schemeClr val="accent2"/>
                </a:solidFill>
                <a:latin typeface="Arial" panose="020B0604020202020204" pitchFamily="34" charset="0"/>
                <a:cs typeface="Arial" panose="020B0604020202020204" pitchFamily="34" charset="0"/>
              </a:rPr>
              <a:t>estimate)</a:t>
            </a:r>
            <a:endParaRPr lang="en-US" sz="1600" spc="-60" dirty="0">
              <a:solidFill>
                <a:schemeClr val="accent2"/>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F37A7050-4C93-18A7-DDA0-0437BDF9C61B}"/>
              </a:ext>
            </a:extLst>
          </p:cNvPr>
          <p:cNvSpPr txBox="1"/>
          <p:nvPr/>
        </p:nvSpPr>
        <p:spPr>
          <a:xfrm>
            <a:off x="4886656" y="4765876"/>
            <a:ext cx="300082"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463CAEE3-BD64-5154-5717-C7B5D3CA4F98}"/>
              </a:ext>
            </a:extLst>
          </p:cNvPr>
          <p:cNvSpPr txBox="1"/>
          <p:nvPr/>
        </p:nvSpPr>
        <p:spPr>
          <a:xfrm>
            <a:off x="6150996" y="4771351"/>
            <a:ext cx="300082"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D3599093-9C79-FE11-F52D-1A3233F78BEF}"/>
              </a:ext>
            </a:extLst>
          </p:cNvPr>
          <p:cNvSpPr txBox="1"/>
          <p:nvPr/>
        </p:nvSpPr>
        <p:spPr>
          <a:xfrm>
            <a:off x="6574292" y="4750114"/>
            <a:ext cx="343364" cy="369332"/>
          </a:xfrm>
          <a:prstGeom prst="rect">
            <a:avLst/>
          </a:prstGeom>
          <a:noFill/>
        </p:spPr>
        <p:txBody>
          <a:bodyPr wrap="none" rtlCol="0">
            <a:spAutoFit/>
          </a:bodyPr>
          <a:lstStyle/>
          <a:p>
            <a:r>
              <a:rPr lang="en-US" altLang="zh-CN" dirty="0"/>
              <a:t>…</a:t>
            </a:r>
            <a:endParaRPr lang="en-US" dirty="0"/>
          </a:p>
        </p:txBody>
      </p:sp>
      <p:sp>
        <p:nvSpPr>
          <p:cNvPr id="2" name="Rectangle 1">
            <a:extLst>
              <a:ext uri="{FF2B5EF4-FFF2-40B4-BE49-F238E27FC236}">
                <a16:creationId xmlns:a16="http://schemas.microsoft.com/office/drawing/2014/main" id="{0D6E0999-D251-7F7E-81B0-F665C1D91930}"/>
              </a:ext>
            </a:extLst>
          </p:cNvPr>
          <p:cNvSpPr/>
          <p:nvPr/>
        </p:nvSpPr>
        <p:spPr>
          <a:xfrm>
            <a:off x="0" y="0"/>
            <a:ext cx="9144000" cy="685800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B48DAB5-B180-EF90-17A4-337624CEFE0E}"/>
              </a:ext>
            </a:extLst>
          </p:cNvPr>
          <p:cNvSpPr txBox="1"/>
          <p:nvPr/>
        </p:nvSpPr>
        <p:spPr>
          <a:xfrm>
            <a:off x="308979" y="6081503"/>
            <a:ext cx="3143681" cy="523220"/>
          </a:xfrm>
          <a:prstGeom prst="rect">
            <a:avLst/>
          </a:prstGeom>
          <a:noFill/>
        </p:spPr>
        <p:txBody>
          <a:bodyPr wrap="none" rtlCol="0">
            <a:spAutoFit/>
          </a:bodyPr>
          <a:lstStyle/>
          <a:p>
            <a:r>
              <a:rPr lang="en-US" sz="2800" i="1" dirty="0">
                <a:solidFill>
                  <a:srgbClr val="009193"/>
                </a:solidFill>
              </a:rPr>
              <a:t>Name of </a:t>
            </a:r>
            <a:r>
              <a:rPr lang="en-US" sz="2800" i="1" dirty="0" err="1">
                <a:solidFill>
                  <a:srgbClr val="009193"/>
                </a:solidFill>
              </a:rPr>
              <a:t>data.frame</a:t>
            </a:r>
            <a:endParaRPr lang="en-US" sz="2800" i="1" dirty="0">
              <a:solidFill>
                <a:srgbClr val="009193"/>
              </a:solidFill>
            </a:endParaRPr>
          </a:p>
        </p:txBody>
      </p:sp>
      <p:sp>
        <p:nvSpPr>
          <p:cNvPr id="11" name="TextBox 10">
            <a:extLst>
              <a:ext uri="{FF2B5EF4-FFF2-40B4-BE49-F238E27FC236}">
                <a16:creationId xmlns:a16="http://schemas.microsoft.com/office/drawing/2014/main" id="{984A4325-3AE5-D5FC-BB63-D5A30131FC0E}"/>
              </a:ext>
            </a:extLst>
          </p:cNvPr>
          <p:cNvSpPr txBox="1"/>
          <p:nvPr/>
        </p:nvSpPr>
        <p:spPr>
          <a:xfrm>
            <a:off x="3467248" y="6081503"/>
            <a:ext cx="2683748" cy="523220"/>
          </a:xfrm>
          <a:prstGeom prst="rect">
            <a:avLst/>
          </a:prstGeom>
          <a:noFill/>
        </p:spPr>
        <p:txBody>
          <a:bodyPr wrap="none" rtlCol="0">
            <a:spAutoFit/>
          </a:bodyPr>
          <a:lstStyle/>
          <a:p>
            <a:r>
              <a:rPr lang="en-US" sz="2800" i="1" dirty="0">
                <a:solidFill>
                  <a:schemeClr val="accent5"/>
                </a:solidFill>
              </a:rPr>
              <a:t>Name of variable</a:t>
            </a:r>
          </a:p>
        </p:txBody>
      </p:sp>
      <p:cxnSp>
        <p:nvCxnSpPr>
          <p:cNvPr id="19" name="Connector: Elbow 58">
            <a:extLst>
              <a:ext uri="{FF2B5EF4-FFF2-40B4-BE49-F238E27FC236}">
                <a16:creationId xmlns:a16="http://schemas.microsoft.com/office/drawing/2014/main" id="{FC75DD0D-DB56-AE42-DFD1-0B63BB4B9B5F}"/>
              </a:ext>
            </a:extLst>
          </p:cNvPr>
          <p:cNvCxnSpPr>
            <a:cxnSpLocks/>
          </p:cNvCxnSpPr>
          <p:nvPr/>
        </p:nvCxnSpPr>
        <p:spPr>
          <a:xfrm rot="5400000">
            <a:off x="6577578" y="4905570"/>
            <a:ext cx="1079109" cy="1515545"/>
          </a:xfrm>
          <a:prstGeom prst="bentConnector2">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B91F87-E756-4982-50E6-03E594AA7DB6}"/>
              </a:ext>
            </a:extLst>
          </p:cNvPr>
          <p:cNvSpPr txBox="1"/>
          <p:nvPr/>
        </p:nvSpPr>
        <p:spPr>
          <a:xfrm>
            <a:off x="1861589" y="1483924"/>
            <a:ext cx="6729691" cy="1938992"/>
          </a:xfrm>
          <a:prstGeom prst="rect">
            <a:avLst/>
          </a:prstGeom>
          <a:solidFill>
            <a:schemeClr val="tx1">
              <a:lumMod val="85000"/>
              <a:lumOff val="15000"/>
            </a:schemeClr>
          </a:solidFill>
        </p:spPr>
        <p:txBody>
          <a:bodyPr wrap="square" rtlCol="0">
            <a:spAutoFit/>
          </a:bodyPr>
          <a:lstStyle/>
          <a:p>
            <a:r>
              <a:rPr lang="en-US" altLang="zh-CN" sz="3000" spc="-60" dirty="0">
                <a:solidFill>
                  <a:srgbClr val="009193"/>
                </a:solidFill>
                <a:latin typeface="Arial" panose="020B0604020202020204" pitchFamily="34" charset="0"/>
                <a:cs typeface="Arial" panose="020B0604020202020204" pitchFamily="34" charset="0"/>
              </a:rPr>
              <a:t>pov.data</a:t>
            </a:r>
            <a:r>
              <a:rPr lang="en-US" sz="3000" spc="-60" dirty="0">
                <a:solidFill>
                  <a:srgbClr val="C00000"/>
                </a:solidFill>
                <a:latin typeface="Arial" panose="020B0604020202020204" pitchFamily="34" charset="0"/>
                <a:cs typeface="Arial" panose="020B0604020202020204" pitchFamily="34" charset="0"/>
              </a:rPr>
              <a:t>$</a:t>
            </a:r>
            <a:r>
              <a:rPr lang="en-US" altLang="zh-CN" sz="3000" spc="-60" dirty="0">
                <a:solidFill>
                  <a:schemeClr val="accent5"/>
                </a:solidFill>
                <a:latin typeface="Arial" panose="020B0604020202020204" pitchFamily="34" charset="0"/>
                <a:cs typeface="Arial" panose="020B0604020202020204" pitchFamily="34" charset="0"/>
              </a:rPr>
              <a:t>C17002_001E</a:t>
            </a:r>
            <a:r>
              <a:rPr lang="en-US" sz="3000" spc="-60" dirty="0">
                <a:solidFill>
                  <a:srgbClr val="00B0F0"/>
                </a:solidFill>
                <a:latin typeface="Arial" panose="020B0604020202020204" pitchFamily="34" charset="0"/>
                <a:cs typeface="Arial" panose="020B0604020202020204" pitchFamily="34" charset="0"/>
              </a:rPr>
              <a:t> </a:t>
            </a:r>
            <a:r>
              <a:rPr lang="en-US" sz="3000" spc="-60" dirty="0">
                <a:solidFill>
                  <a:schemeClr val="bg1"/>
                </a:solidFill>
                <a:latin typeface="Arial" panose="020B0604020202020204" pitchFamily="34" charset="0"/>
                <a:cs typeface="Arial" panose="020B0604020202020204" pitchFamily="34" charset="0"/>
              </a:rPr>
              <a:t>is a </a:t>
            </a:r>
            <a:r>
              <a:rPr lang="en-US" sz="3000" dirty="0">
                <a:solidFill>
                  <a:schemeClr val="bg1"/>
                </a:solidFill>
              </a:rPr>
              <a:t>R-way of saying:</a:t>
            </a:r>
            <a:r>
              <a:rPr lang="zh-CN" altLang="en-US" sz="3000" dirty="0">
                <a:solidFill>
                  <a:schemeClr val="bg1"/>
                </a:solidFill>
              </a:rPr>
              <a:t> </a:t>
            </a:r>
            <a:r>
              <a:rPr lang="en-US" sz="3000" dirty="0">
                <a:solidFill>
                  <a:schemeClr val="bg1"/>
                </a:solidFill>
              </a:rPr>
              <a:t>“give me the variable named</a:t>
            </a:r>
            <a:r>
              <a:rPr lang="zh-CN" altLang="en-US" sz="3000" dirty="0">
                <a:solidFill>
                  <a:schemeClr val="bg1"/>
                </a:solidFill>
              </a:rPr>
              <a:t> </a:t>
            </a:r>
            <a:r>
              <a:rPr lang="en-US" altLang="zh-CN" sz="3000" dirty="0">
                <a:solidFill>
                  <a:schemeClr val="accent5"/>
                </a:solidFill>
              </a:rPr>
              <a:t>C17002_001E</a:t>
            </a:r>
            <a:r>
              <a:rPr lang="en-US" sz="3000" dirty="0">
                <a:solidFill>
                  <a:schemeClr val="bg1"/>
                </a:solidFill>
              </a:rPr>
              <a:t> from the </a:t>
            </a:r>
            <a:r>
              <a:rPr lang="en-US" sz="3000" dirty="0" err="1">
                <a:solidFill>
                  <a:schemeClr val="bg1"/>
                </a:solidFill>
              </a:rPr>
              <a:t>data.frame</a:t>
            </a:r>
            <a:r>
              <a:rPr lang="en-US" sz="3000" dirty="0">
                <a:solidFill>
                  <a:schemeClr val="bg1"/>
                </a:solidFill>
              </a:rPr>
              <a:t> called </a:t>
            </a:r>
            <a:r>
              <a:rPr lang="en-US" altLang="zh-CN" sz="3000" dirty="0" err="1">
                <a:solidFill>
                  <a:srgbClr val="009193"/>
                </a:solidFill>
              </a:rPr>
              <a:t>pov.data</a:t>
            </a:r>
            <a:r>
              <a:rPr lang="en-US" sz="3000" dirty="0">
                <a:solidFill>
                  <a:schemeClr val="bg1"/>
                </a:solidFill>
              </a:rPr>
              <a:t>”</a:t>
            </a:r>
          </a:p>
        </p:txBody>
      </p:sp>
      <p:sp>
        <p:nvSpPr>
          <p:cNvPr id="21" name="Rectangle 20">
            <a:extLst>
              <a:ext uri="{FF2B5EF4-FFF2-40B4-BE49-F238E27FC236}">
                <a16:creationId xmlns:a16="http://schemas.microsoft.com/office/drawing/2014/main" id="{6B577C7C-C254-8A49-E6E1-6DB2A4398A8C}"/>
              </a:ext>
            </a:extLst>
          </p:cNvPr>
          <p:cNvSpPr/>
          <p:nvPr/>
        </p:nvSpPr>
        <p:spPr>
          <a:xfrm>
            <a:off x="291957" y="1186625"/>
            <a:ext cx="1408581" cy="577850"/>
          </a:xfrm>
          <a:prstGeom prst="rect">
            <a:avLst/>
          </a:prstGeom>
        </p:spPr>
        <p:txBody>
          <a:bodyPr wrap="square">
            <a:spAutoFit/>
          </a:bodyPr>
          <a:lstStyle/>
          <a:p>
            <a:pPr>
              <a:lnSpc>
                <a:spcPct val="150000"/>
              </a:lnSpc>
            </a:pPr>
            <a:r>
              <a:rPr lang="en-US" altLang="zh-CN" sz="2400" spc="-60" dirty="0" err="1">
                <a:solidFill>
                  <a:srgbClr val="009193"/>
                </a:solidFill>
                <a:latin typeface="Arial" panose="020B0604020202020204" pitchFamily="34" charset="0"/>
                <a:cs typeface="Arial" panose="020B0604020202020204" pitchFamily="34" charset="0"/>
              </a:rPr>
              <a:t>pov.data</a:t>
            </a:r>
            <a:endParaRPr lang="en-US" sz="2400" dirty="0">
              <a:solidFill>
                <a:srgbClr val="009193"/>
              </a:solidFill>
              <a:latin typeface="Arial" panose="020B0604020202020204" pitchFamily="34" charset="0"/>
              <a:cs typeface="Arial" panose="020B0604020202020204" pitchFamily="34" charset="0"/>
            </a:endParaRPr>
          </a:p>
        </p:txBody>
      </p:sp>
      <p:pic>
        <p:nvPicPr>
          <p:cNvPr id="23" name="Picture 22" descr="Graphical user interface, table&#10;&#10;Description automatically generated">
            <a:extLst>
              <a:ext uri="{FF2B5EF4-FFF2-40B4-BE49-F238E27FC236}">
                <a16:creationId xmlns:a16="http://schemas.microsoft.com/office/drawing/2014/main" id="{98E9CA91-7EB7-054A-B0A2-6D7A4C0B983F}"/>
              </a:ext>
            </a:extLst>
          </p:cNvPr>
          <p:cNvPicPr>
            <a:picLocks noChangeAspect="1"/>
          </p:cNvPicPr>
          <p:nvPr/>
        </p:nvPicPr>
        <p:blipFill rotWithShape="1">
          <a:blip r:embed="rId3">
            <a:extLst>
              <a:ext uri="{28A0092B-C50C-407E-A947-70E740481C1C}">
                <a14:useLocalDpi xmlns:a14="http://schemas.microsoft.com/office/drawing/2010/main" val="0"/>
              </a:ext>
            </a:extLst>
          </a:blip>
          <a:srcRect l="53671" r="35657"/>
          <a:stretch/>
        </p:blipFill>
        <p:spPr>
          <a:xfrm>
            <a:off x="5211685" y="4174759"/>
            <a:ext cx="838277" cy="1873986"/>
          </a:xfrm>
          <a:prstGeom prst="rect">
            <a:avLst/>
          </a:prstGeom>
        </p:spPr>
      </p:pic>
      <p:sp>
        <p:nvSpPr>
          <p:cNvPr id="24" name="TextBox 23">
            <a:extLst>
              <a:ext uri="{FF2B5EF4-FFF2-40B4-BE49-F238E27FC236}">
                <a16:creationId xmlns:a16="http://schemas.microsoft.com/office/drawing/2014/main" id="{A2697DD2-F9C7-2C78-4B0F-8F5C822C896F}"/>
              </a:ext>
            </a:extLst>
          </p:cNvPr>
          <p:cNvSpPr txBox="1"/>
          <p:nvPr/>
        </p:nvSpPr>
        <p:spPr>
          <a:xfrm>
            <a:off x="3276250" y="6088777"/>
            <a:ext cx="367408" cy="523220"/>
          </a:xfrm>
          <a:prstGeom prst="rect">
            <a:avLst/>
          </a:prstGeom>
          <a:noFill/>
        </p:spPr>
        <p:txBody>
          <a:bodyPr wrap="none" rtlCol="0">
            <a:spAutoFit/>
          </a:bodyPr>
          <a:lstStyle/>
          <a:p>
            <a:r>
              <a:rPr lang="en-US" sz="2800" i="1" dirty="0">
                <a:solidFill>
                  <a:srgbClr val="C00000"/>
                </a:solidFill>
              </a:rPr>
              <a:t>$</a:t>
            </a:r>
          </a:p>
        </p:txBody>
      </p:sp>
      <p:sp>
        <p:nvSpPr>
          <p:cNvPr id="25" name="Rectangle 24">
            <a:extLst>
              <a:ext uri="{FF2B5EF4-FFF2-40B4-BE49-F238E27FC236}">
                <a16:creationId xmlns:a16="http://schemas.microsoft.com/office/drawing/2014/main" id="{0C24DCC2-9936-AF31-2A62-E5CBA7BA1649}"/>
              </a:ext>
            </a:extLst>
          </p:cNvPr>
          <p:cNvSpPr/>
          <p:nvPr/>
        </p:nvSpPr>
        <p:spPr>
          <a:xfrm>
            <a:off x="5472946" y="3776091"/>
            <a:ext cx="3573080" cy="416011"/>
          </a:xfrm>
          <a:prstGeom prst="rect">
            <a:avLst/>
          </a:prstGeom>
        </p:spPr>
        <p:txBody>
          <a:bodyPr wrap="square">
            <a:spAutoFit/>
          </a:bodyPr>
          <a:lstStyle/>
          <a:p>
            <a:pPr>
              <a:lnSpc>
                <a:spcPct val="150000"/>
              </a:lnSpc>
            </a:pPr>
            <a:r>
              <a:rPr lang="en-US" altLang="zh-CN" sz="1600" spc="-60" dirty="0">
                <a:solidFill>
                  <a:srgbClr val="C00000"/>
                </a:solidFill>
                <a:latin typeface="Arial" panose="020B0604020202020204" pitchFamily="34" charset="0"/>
                <a:cs typeface="Arial" panose="020B0604020202020204" pitchFamily="34" charset="0"/>
              </a:rPr>
              <a:t>$</a:t>
            </a:r>
            <a:r>
              <a:rPr lang="en-US" altLang="zh-CN" sz="1600" spc="-60" dirty="0">
                <a:solidFill>
                  <a:schemeClr val="accent5"/>
                </a:solidFill>
                <a:latin typeface="Arial" panose="020B0604020202020204" pitchFamily="34" charset="0"/>
                <a:cs typeface="Arial" panose="020B0604020202020204" pitchFamily="34" charset="0"/>
              </a:rPr>
              <a:t>C17002_001E</a:t>
            </a:r>
            <a:endParaRPr lang="en-US" sz="1600" spc="-60"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0460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6521337"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Descriptive</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Stats</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in</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31</a:t>
            </a:fld>
            <a:endParaRPr lang="en-US"/>
          </a:p>
        </p:txBody>
      </p:sp>
      <p:sp>
        <p:nvSpPr>
          <p:cNvPr id="9" name="Rectangle 8">
            <a:extLst>
              <a:ext uri="{FF2B5EF4-FFF2-40B4-BE49-F238E27FC236}">
                <a16:creationId xmlns:a16="http://schemas.microsoft.com/office/drawing/2014/main" id="{F7F47A2A-956A-4394-8BCE-2A1381A0FB4B}"/>
              </a:ext>
            </a:extLst>
          </p:cNvPr>
          <p:cNvSpPr/>
          <p:nvPr/>
        </p:nvSpPr>
        <p:spPr>
          <a:xfrm>
            <a:off x="356770" y="1239797"/>
            <a:ext cx="8653923" cy="4493538"/>
          </a:xfrm>
          <a:prstGeom prst="rect">
            <a:avLst/>
          </a:prstGeom>
        </p:spPr>
        <p:txBody>
          <a:bodyPr wrap="square">
            <a:spAutoFit/>
          </a:bodyPr>
          <a:lstStyle/>
          <a:p>
            <a:pPr marL="342900" indent="-342900">
              <a:spcAft>
                <a:spcPts val="1800"/>
              </a:spcAft>
              <a:buFont typeface="Wingdings" panose="05000000000000000000" pitchFamily="2" charset="2"/>
              <a:buChar char="§"/>
            </a:pPr>
            <a:r>
              <a:rPr lang="en-US" altLang="zh-CN" sz="2800" spc="-60" dirty="0">
                <a:latin typeface="Arial" panose="020B0604020202020204" pitchFamily="34" charset="0"/>
                <a:cs typeface="Arial" panose="020B0604020202020204" pitchFamily="34" charset="0"/>
              </a:rPr>
              <a:t>mean(</a:t>
            </a:r>
            <a:r>
              <a:rPr lang="en-US" altLang="zh-CN" sz="2800" spc="-60" dirty="0">
                <a:solidFill>
                  <a:srgbClr val="009193"/>
                </a:solidFill>
                <a:latin typeface="Arial" panose="020B0604020202020204" pitchFamily="34" charset="0"/>
                <a:cs typeface="Arial" panose="020B0604020202020204" pitchFamily="34" charset="0"/>
              </a:rPr>
              <a:t>pov.data</a:t>
            </a:r>
            <a:r>
              <a:rPr lang="en-US" altLang="zh-CN" sz="2800" spc="-60" dirty="0">
                <a:solidFill>
                  <a:srgbClr val="C00000"/>
                </a:solidFill>
                <a:latin typeface="Arial" panose="020B0604020202020204" pitchFamily="34" charset="0"/>
                <a:cs typeface="Arial" panose="020B0604020202020204" pitchFamily="34" charset="0"/>
              </a:rPr>
              <a:t>$</a:t>
            </a:r>
            <a:r>
              <a:rPr lang="en-US" altLang="zh-CN" sz="2800" spc="-60" dirty="0">
                <a:solidFill>
                  <a:schemeClr val="accent5"/>
                </a:solidFill>
                <a:latin typeface="Arial" panose="020B0604020202020204" pitchFamily="34" charset="0"/>
                <a:cs typeface="Arial" panose="020B0604020202020204" pitchFamily="34" charset="0"/>
              </a:rPr>
              <a:t>C17002_001E</a:t>
            </a:r>
            <a:r>
              <a:rPr lang="en-US" altLang="zh-CN" sz="2800" spc="-60" dirty="0">
                <a:latin typeface="Arial" panose="020B0604020202020204" pitchFamily="34" charset="0"/>
                <a:cs typeface="Arial" panose="020B0604020202020204" pitchFamily="34" charset="0"/>
              </a:rPr>
              <a:t>)</a:t>
            </a:r>
          </a:p>
          <a:p>
            <a:pPr marL="342900" indent="-342900">
              <a:spcAft>
                <a:spcPts val="1800"/>
              </a:spcAft>
              <a:buFont typeface="Wingdings" panose="05000000000000000000" pitchFamily="2" charset="2"/>
              <a:buChar char="§"/>
            </a:pPr>
            <a:r>
              <a:rPr lang="en-US" altLang="zh-CN" sz="2800" spc="-60" dirty="0">
                <a:latin typeface="Arial" panose="020B0604020202020204" pitchFamily="34" charset="0"/>
                <a:cs typeface="Arial" panose="020B0604020202020204" pitchFamily="34" charset="0"/>
              </a:rPr>
              <a:t>median(</a:t>
            </a:r>
            <a:r>
              <a:rPr lang="en-US" altLang="zh-CN" sz="2800" spc="-60" dirty="0">
                <a:solidFill>
                  <a:srgbClr val="009193"/>
                </a:solidFill>
                <a:latin typeface="Arial" panose="020B0604020202020204" pitchFamily="34" charset="0"/>
                <a:cs typeface="Arial" panose="020B0604020202020204" pitchFamily="34" charset="0"/>
              </a:rPr>
              <a:t>pov.data</a:t>
            </a:r>
            <a:r>
              <a:rPr lang="en-US" altLang="zh-CN" sz="2800" spc="-60" dirty="0">
                <a:solidFill>
                  <a:srgbClr val="C00000"/>
                </a:solidFill>
                <a:latin typeface="Arial" panose="020B0604020202020204" pitchFamily="34" charset="0"/>
                <a:cs typeface="Arial" panose="020B0604020202020204" pitchFamily="34" charset="0"/>
              </a:rPr>
              <a:t>$</a:t>
            </a:r>
            <a:r>
              <a:rPr lang="en-US" altLang="zh-CN" sz="2800" spc="-60" dirty="0">
                <a:solidFill>
                  <a:schemeClr val="accent5"/>
                </a:solidFill>
                <a:latin typeface="Arial" panose="020B0604020202020204" pitchFamily="34" charset="0"/>
                <a:cs typeface="Arial" panose="020B0604020202020204" pitchFamily="34" charset="0"/>
              </a:rPr>
              <a:t>C17002_001E</a:t>
            </a:r>
            <a:r>
              <a:rPr lang="en-US" altLang="zh-CN" sz="2800" spc="-60" dirty="0">
                <a:latin typeface="Arial" panose="020B0604020202020204" pitchFamily="34" charset="0"/>
                <a:cs typeface="Arial" panose="020B0604020202020204" pitchFamily="34" charset="0"/>
              </a:rPr>
              <a:t>)</a:t>
            </a:r>
          </a:p>
          <a:p>
            <a:pPr marL="342900" indent="-342900">
              <a:spcAft>
                <a:spcPts val="1800"/>
              </a:spcAft>
              <a:buFont typeface="Wingdings" panose="05000000000000000000" pitchFamily="2" charset="2"/>
              <a:buChar char="§"/>
            </a:pPr>
            <a:r>
              <a:rPr lang="en-US" altLang="zh-CN" sz="2800" spc="-60" dirty="0">
                <a:latin typeface="Arial" panose="020B0604020202020204" pitchFamily="34" charset="0"/>
                <a:cs typeface="Arial" panose="020B0604020202020204" pitchFamily="34" charset="0"/>
              </a:rPr>
              <a:t>min(</a:t>
            </a:r>
            <a:r>
              <a:rPr lang="en-US" altLang="zh-CN" sz="2800" spc="-60" dirty="0">
                <a:solidFill>
                  <a:srgbClr val="009193"/>
                </a:solidFill>
                <a:latin typeface="Arial" panose="020B0604020202020204" pitchFamily="34" charset="0"/>
                <a:cs typeface="Arial" panose="020B0604020202020204" pitchFamily="34" charset="0"/>
              </a:rPr>
              <a:t>pov.data</a:t>
            </a:r>
            <a:r>
              <a:rPr lang="en-US" altLang="zh-CN" sz="2800" spc="-60" dirty="0">
                <a:solidFill>
                  <a:srgbClr val="C00000"/>
                </a:solidFill>
                <a:latin typeface="Arial" panose="020B0604020202020204" pitchFamily="34" charset="0"/>
                <a:cs typeface="Arial" panose="020B0604020202020204" pitchFamily="34" charset="0"/>
              </a:rPr>
              <a:t>$</a:t>
            </a:r>
            <a:r>
              <a:rPr lang="en-US" altLang="zh-CN" sz="2800" spc="-60" dirty="0">
                <a:solidFill>
                  <a:schemeClr val="accent5"/>
                </a:solidFill>
                <a:latin typeface="Arial" panose="020B0604020202020204" pitchFamily="34" charset="0"/>
                <a:cs typeface="Arial" panose="020B0604020202020204" pitchFamily="34" charset="0"/>
              </a:rPr>
              <a:t>C17002_001E</a:t>
            </a:r>
            <a:r>
              <a:rPr lang="en-US" altLang="zh-CN" sz="2800" spc="-60" dirty="0">
                <a:latin typeface="Arial" panose="020B0604020202020204" pitchFamily="34" charset="0"/>
                <a:cs typeface="Arial" panose="020B0604020202020204" pitchFamily="34" charset="0"/>
              </a:rPr>
              <a:t>)</a:t>
            </a:r>
          </a:p>
          <a:p>
            <a:pPr marL="342900" indent="-342900">
              <a:spcAft>
                <a:spcPts val="1800"/>
              </a:spcAft>
              <a:buFont typeface="Wingdings" panose="05000000000000000000" pitchFamily="2" charset="2"/>
              <a:buChar char="§"/>
            </a:pPr>
            <a:r>
              <a:rPr lang="en-US" altLang="zh-CN" sz="2800" spc="-60" dirty="0">
                <a:latin typeface="Arial" panose="020B0604020202020204" pitchFamily="34" charset="0"/>
                <a:cs typeface="Arial" panose="020B0604020202020204" pitchFamily="34" charset="0"/>
              </a:rPr>
              <a:t>max(</a:t>
            </a:r>
            <a:r>
              <a:rPr lang="en-US" altLang="zh-CN" sz="2800" spc="-60" dirty="0">
                <a:solidFill>
                  <a:srgbClr val="009193"/>
                </a:solidFill>
                <a:latin typeface="Arial" panose="020B0604020202020204" pitchFamily="34" charset="0"/>
                <a:cs typeface="Arial" panose="020B0604020202020204" pitchFamily="34" charset="0"/>
              </a:rPr>
              <a:t>pov.data</a:t>
            </a:r>
            <a:r>
              <a:rPr lang="en-US" altLang="zh-CN" sz="2800" spc="-60" dirty="0">
                <a:solidFill>
                  <a:srgbClr val="C00000"/>
                </a:solidFill>
                <a:latin typeface="Arial" panose="020B0604020202020204" pitchFamily="34" charset="0"/>
                <a:cs typeface="Arial" panose="020B0604020202020204" pitchFamily="34" charset="0"/>
              </a:rPr>
              <a:t>$</a:t>
            </a:r>
            <a:r>
              <a:rPr lang="en-US" altLang="zh-CN" sz="2800" spc="-60" dirty="0">
                <a:solidFill>
                  <a:schemeClr val="accent5"/>
                </a:solidFill>
                <a:latin typeface="Arial" panose="020B0604020202020204" pitchFamily="34" charset="0"/>
                <a:cs typeface="Arial" panose="020B0604020202020204" pitchFamily="34" charset="0"/>
              </a:rPr>
              <a:t>C17002_001E</a:t>
            </a:r>
            <a:r>
              <a:rPr lang="en-US" altLang="zh-CN" sz="2800" spc="-60" dirty="0">
                <a:latin typeface="Arial" panose="020B0604020202020204" pitchFamily="34" charset="0"/>
                <a:cs typeface="Arial" panose="020B0604020202020204" pitchFamily="34" charset="0"/>
              </a:rPr>
              <a:t>)</a:t>
            </a:r>
          </a:p>
          <a:p>
            <a:pPr>
              <a:spcAft>
                <a:spcPts val="1800"/>
              </a:spcAft>
            </a:pPr>
            <a:r>
              <a:rPr lang="en-US" altLang="zh-CN" sz="2800" spc="-60" dirty="0">
                <a:latin typeface="Arial" panose="020B0604020202020204" pitchFamily="34" charset="0"/>
                <a:cs typeface="Arial" panose="020B0604020202020204" pitchFamily="34" charset="0"/>
              </a:rPr>
              <a:t>What</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is</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the</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data</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type</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of</a:t>
            </a:r>
            <a:r>
              <a:rPr lang="zh-CN" altLang="en-US" sz="2800" spc="-60" dirty="0">
                <a:latin typeface="Arial" panose="020B0604020202020204" pitchFamily="34" charset="0"/>
                <a:cs typeface="Arial" panose="020B0604020202020204" pitchFamily="34" charset="0"/>
              </a:rPr>
              <a:t> </a:t>
            </a:r>
            <a:r>
              <a:rPr lang="en-US" altLang="zh-CN" sz="2800" spc="-60" dirty="0">
                <a:solidFill>
                  <a:srgbClr val="009193"/>
                </a:solidFill>
                <a:latin typeface="Arial" panose="020B0604020202020204" pitchFamily="34" charset="0"/>
                <a:cs typeface="Arial" panose="020B0604020202020204" pitchFamily="34" charset="0"/>
              </a:rPr>
              <a:t>pov.data</a:t>
            </a:r>
            <a:r>
              <a:rPr lang="en-US" altLang="zh-CN" sz="2800" spc="-60" dirty="0">
                <a:solidFill>
                  <a:srgbClr val="C00000"/>
                </a:solidFill>
                <a:latin typeface="Arial" panose="020B0604020202020204" pitchFamily="34" charset="0"/>
                <a:cs typeface="Arial" panose="020B0604020202020204" pitchFamily="34" charset="0"/>
              </a:rPr>
              <a:t>$</a:t>
            </a:r>
            <a:r>
              <a:rPr lang="en-US" altLang="zh-CN" sz="2800" spc="-60" dirty="0">
                <a:solidFill>
                  <a:schemeClr val="accent5"/>
                </a:solidFill>
                <a:latin typeface="Arial" panose="020B0604020202020204" pitchFamily="34" charset="0"/>
                <a:cs typeface="Arial" panose="020B0604020202020204" pitchFamily="34" charset="0"/>
              </a:rPr>
              <a:t>C17002_001E</a:t>
            </a:r>
            <a:r>
              <a:rPr lang="en-US" altLang="zh-CN" sz="2800" spc="-60" dirty="0">
                <a:latin typeface="Arial" panose="020B0604020202020204" pitchFamily="34" charset="0"/>
                <a:cs typeface="Arial" panose="020B0604020202020204" pitchFamily="34" charset="0"/>
              </a:rPr>
              <a:t>?</a:t>
            </a:r>
          </a:p>
          <a:p>
            <a:pPr>
              <a:spcAft>
                <a:spcPts val="1800"/>
              </a:spcAft>
            </a:pPr>
            <a:r>
              <a:rPr lang="en-US" altLang="zh-CN" sz="2800" spc="-60" dirty="0">
                <a:latin typeface="Arial" panose="020B0604020202020204" pitchFamily="34" charset="0"/>
                <a:cs typeface="Arial" panose="020B0604020202020204" pitchFamily="34" charset="0"/>
              </a:rPr>
              <a:t>Will</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the</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function</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still</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work</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if</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the</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column</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has</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NAs?</a:t>
            </a:r>
          </a:p>
          <a:p>
            <a:pPr>
              <a:spcAft>
                <a:spcPts val="1800"/>
              </a:spcAft>
            </a:pPr>
            <a:r>
              <a:rPr lang="en-US" altLang="zh-CN" sz="2800" spc="-60" dirty="0">
                <a:latin typeface="Arial" panose="020B0604020202020204" pitchFamily="34" charset="0"/>
                <a:cs typeface="Arial" panose="020B0604020202020204" pitchFamily="34" charset="0"/>
              </a:rPr>
              <a:t>Tips:</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mean(</a:t>
            </a:r>
            <a:r>
              <a:rPr lang="en-US" altLang="zh-CN" sz="2800" spc="-60" dirty="0">
                <a:solidFill>
                  <a:srgbClr val="009193"/>
                </a:solidFill>
                <a:latin typeface="Arial" panose="020B0604020202020204" pitchFamily="34" charset="0"/>
                <a:cs typeface="Arial" panose="020B0604020202020204" pitchFamily="34" charset="0"/>
              </a:rPr>
              <a:t>pov.data</a:t>
            </a:r>
            <a:r>
              <a:rPr lang="en-US" altLang="zh-CN" sz="2800" spc="-60" dirty="0">
                <a:solidFill>
                  <a:srgbClr val="C00000"/>
                </a:solidFill>
                <a:latin typeface="Arial" panose="020B0604020202020204" pitchFamily="34" charset="0"/>
                <a:cs typeface="Arial" panose="020B0604020202020204" pitchFamily="34" charset="0"/>
              </a:rPr>
              <a:t>$</a:t>
            </a:r>
            <a:r>
              <a:rPr lang="en-US" altLang="zh-CN" sz="2800" spc="-60" dirty="0">
                <a:solidFill>
                  <a:schemeClr val="accent5"/>
                </a:solidFill>
                <a:latin typeface="Arial" panose="020B0604020202020204" pitchFamily="34" charset="0"/>
                <a:cs typeface="Arial" panose="020B0604020202020204" pitchFamily="34" charset="0"/>
              </a:rPr>
              <a:t>C17002_001E</a:t>
            </a:r>
            <a:r>
              <a:rPr lang="en-US" altLang="zh-CN" sz="2800" spc="-60" dirty="0">
                <a:latin typeface="Arial" panose="020B0604020202020204" pitchFamily="34" charset="0"/>
                <a:cs typeface="Arial" panose="020B0604020202020204" pitchFamily="34" charset="0"/>
              </a:rPr>
              <a:t>,</a:t>
            </a:r>
            <a:r>
              <a:rPr lang="zh-CN" altLang="en-US" sz="2800" spc="-60" dirty="0">
                <a:latin typeface="Arial" panose="020B0604020202020204" pitchFamily="34" charset="0"/>
                <a:cs typeface="Arial" panose="020B0604020202020204" pitchFamily="34" charset="0"/>
              </a:rPr>
              <a:t> </a:t>
            </a:r>
            <a:r>
              <a:rPr lang="en-US" altLang="zh-CN" sz="2800" spc="-60" dirty="0" err="1">
                <a:latin typeface="Arial" panose="020B0604020202020204" pitchFamily="34" charset="0"/>
                <a:cs typeface="Arial" panose="020B0604020202020204" pitchFamily="34" charset="0"/>
              </a:rPr>
              <a:t>na.rm</a:t>
            </a:r>
            <a:r>
              <a:rPr lang="en-US" altLang="zh-CN" sz="2800" spc="-60" dirty="0">
                <a:latin typeface="Arial" panose="020B0604020202020204" pitchFamily="34" charset="0"/>
                <a:cs typeface="Arial" panose="020B0604020202020204" pitchFamily="34" charset="0"/>
              </a:rPr>
              <a:t>=T)</a:t>
            </a:r>
            <a:endParaRPr lang="en-US" sz="2800" spc="-6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7779F82-E05E-4AC7-A541-88B4D7587807}"/>
              </a:ext>
            </a:extLst>
          </p:cNvPr>
          <p:cNvSpPr/>
          <p:nvPr/>
        </p:nvSpPr>
        <p:spPr>
          <a:xfrm>
            <a:off x="33277"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spTree>
    <p:extLst>
      <p:ext uri="{BB962C8B-B14F-4D97-AF65-F5344CB8AC3E}">
        <p14:creationId xmlns:p14="http://schemas.microsoft.com/office/powerpoint/2010/main" val="2710316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5" name="TextBox 4">
            <a:extLst>
              <a:ext uri="{FF2B5EF4-FFF2-40B4-BE49-F238E27FC236}">
                <a16:creationId xmlns:a16="http://schemas.microsoft.com/office/drawing/2014/main" id="{2C138739-C745-406D-9FCE-75C2781E80E1}"/>
              </a:ext>
            </a:extLst>
          </p:cNvPr>
          <p:cNvSpPr txBox="1"/>
          <p:nvPr/>
        </p:nvSpPr>
        <p:spPr>
          <a:xfrm>
            <a:off x="281072" y="1251941"/>
            <a:ext cx="8234278" cy="2923877"/>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In a real project or a study, data </a:t>
            </a:r>
            <a:r>
              <a:rPr lang="en-US" sz="2400" b="1" dirty="0">
                <a:solidFill>
                  <a:schemeClr val="accent2"/>
                </a:solidFill>
                <a:latin typeface="Arial" panose="020B0604020202020204" pitchFamily="34" charset="0"/>
                <a:cs typeface="Arial" panose="020B0604020202020204" pitchFamily="34" charset="0"/>
              </a:rPr>
              <a:t>NEVER</a:t>
            </a:r>
            <a:r>
              <a:rPr lang="en-US" sz="2400" dirty="0">
                <a:latin typeface="Arial" panose="020B0604020202020204" pitchFamily="34" charset="0"/>
                <a:cs typeface="Arial" panose="020B0604020202020204" pitchFamily="34" charset="0"/>
              </a:rPr>
              <a:t> come in a neatly cleaned form. </a:t>
            </a:r>
          </a:p>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More than 50~60% of my time as a researcher is put into cleaning data.</a:t>
            </a:r>
          </a:p>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rPr>
              <a:t>All the statistical knowledge does not mean much if you don’t know how to clean your data.</a:t>
            </a:r>
          </a:p>
        </p:txBody>
      </p:sp>
      <p:sp>
        <p:nvSpPr>
          <p:cNvPr id="7" name="TextBox 6">
            <a:extLst>
              <a:ext uri="{FF2B5EF4-FFF2-40B4-BE49-F238E27FC236}">
                <a16:creationId xmlns:a16="http://schemas.microsoft.com/office/drawing/2014/main" id="{4FE93C04-81E3-4A3B-BB1F-A40E2145E875}"/>
              </a:ext>
            </a:extLst>
          </p:cNvPr>
          <p:cNvSpPr txBox="1"/>
          <p:nvPr/>
        </p:nvSpPr>
        <p:spPr>
          <a:xfrm>
            <a:off x="356770" y="222432"/>
            <a:ext cx="7959230"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Data Cleaning</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with</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Base</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a:t>
            </a:r>
            <a:endParaRPr lang="en-US" sz="6600" b="1" dirty="0">
              <a:solidFill>
                <a:schemeClr val="accent2"/>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5704E3F6-ABF5-43E5-8ECC-E93CDDE7A92C}"/>
              </a:ext>
            </a:extLst>
          </p:cNvPr>
          <p:cNvSpPr>
            <a:spLocks noGrp="1"/>
          </p:cNvSpPr>
          <p:nvPr>
            <p:ph type="sldNum" sz="quarter" idx="12"/>
          </p:nvPr>
        </p:nvSpPr>
        <p:spPr/>
        <p:txBody>
          <a:bodyPr/>
          <a:lstStyle/>
          <a:p>
            <a:fld id="{D9CFEFDB-66D6-495C-9117-3BD2D7EF3F1B}" type="slidenum">
              <a:rPr lang="en-US" smtClean="0"/>
              <a:t>32</a:t>
            </a:fld>
            <a:endParaRPr lang="en-US"/>
          </a:p>
        </p:txBody>
      </p:sp>
      <p:sp>
        <p:nvSpPr>
          <p:cNvPr id="3" name="Rectangle 2">
            <a:extLst>
              <a:ext uri="{FF2B5EF4-FFF2-40B4-BE49-F238E27FC236}">
                <a16:creationId xmlns:a16="http://schemas.microsoft.com/office/drawing/2014/main" id="{6CF4C030-A702-4E95-ADD1-635343FD71A7}"/>
              </a:ext>
            </a:extLst>
          </p:cNvPr>
          <p:cNvSpPr/>
          <p:nvPr/>
        </p:nvSpPr>
        <p:spPr>
          <a:xfrm>
            <a:off x="-37424" y="653891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7" name="TextBox 6">
            <a:extLst>
              <a:ext uri="{FF2B5EF4-FFF2-40B4-BE49-F238E27FC236}">
                <a16:creationId xmlns:a16="http://schemas.microsoft.com/office/drawing/2014/main" id="{4FE93C04-81E3-4A3B-BB1F-A40E2145E875}"/>
              </a:ext>
            </a:extLst>
          </p:cNvPr>
          <p:cNvSpPr txBox="1"/>
          <p:nvPr/>
        </p:nvSpPr>
        <p:spPr>
          <a:xfrm>
            <a:off x="356770" y="222432"/>
            <a:ext cx="8416840" cy="1569660"/>
          </a:xfrm>
          <a:prstGeom prst="rect">
            <a:avLst/>
          </a:prstGeom>
          <a:noFill/>
        </p:spPr>
        <p:txBody>
          <a:bodyPr wrap="square" rtlCol="0">
            <a:spAutoFit/>
          </a:bodyPr>
          <a:lstStyle/>
          <a:p>
            <a:r>
              <a:rPr lang="en-US" sz="4800" b="1" dirty="0">
                <a:solidFill>
                  <a:schemeClr val="accent2"/>
                </a:solidFill>
                <a:latin typeface="Arial" panose="020B0604020202020204" pitchFamily="34" charset="0"/>
                <a:cs typeface="Arial" panose="020B0604020202020204" pitchFamily="34" charset="0"/>
              </a:rPr>
              <a:t>Common </a:t>
            </a:r>
            <a:r>
              <a:rPr lang="en-US" altLang="zh-CN" sz="4800" b="1" dirty="0">
                <a:solidFill>
                  <a:schemeClr val="accent2"/>
                </a:solidFill>
                <a:latin typeface="Arial" panose="020B0604020202020204" pitchFamily="34" charset="0"/>
                <a:cs typeface="Arial" panose="020B0604020202020204" pitchFamily="34" charset="0"/>
              </a:rPr>
              <a:t>O</a:t>
            </a:r>
            <a:r>
              <a:rPr lang="en-US" sz="4800" b="1" dirty="0">
                <a:solidFill>
                  <a:schemeClr val="accent2"/>
                </a:solidFill>
                <a:latin typeface="Arial" panose="020B0604020202020204" pitchFamily="34" charset="0"/>
                <a:cs typeface="Arial" panose="020B0604020202020204" pitchFamily="34" charset="0"/>
              </a:rPr>
              <a:t>perations in Data Cleaning</a:t>
            </a:r>
            <a:endParaRPr lang="en-US" sz="6600" b="1" dirty="0">
              <a:solidFill>
                <a:schemeClr val="accent2"/>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5704E3F6-ABF5-43E5-8ECC-E93CDDE7A92C}"/>
              </a:ext>
            </a:extLst>
          </p:cNvPr>
          <p:cNvSpPr>
            <a:spLocks noGrp="1"/>
          </p:cNvSpPr>
          <p:nvPr>
            <p:ph type="sldNum" sz="quarter" idx="12"/>
          </p:nvPr>
        </p:nvSpPr>
        <p:spPr/>
        <p:txBody>
          <a:bodyPr/>
          <a:lstStyle/>
          <a:p>
            <a:fld id="{D9CFEFDB-66D6-495C-9117-3BD2D7EF3F1B}" type="slidenum">
              <a:rPr lang="en-US" smtClean="0"/>
              <a:t>33</a:t>
            </a:fld>
            <a:endParaRPr lang="en-US"/>
          </a:p>
        </p:txBody>
      </p:sp>
      <p:sp>
        <p:nvSpPr>
          <p:cNvPr id="6" name="TextBox 5">
            <a:extLst>
              <a:ext uri="{FF2B5EF4-FFF2-40B4-BE49-F238E27FC236}">
                <a16:creationId xmlns:a16="http://schemas.microsoft.com/office/drawing/2014/main" id="{143F9057-7BDB-474F-B2B8-530F932E6755}"/>
              </a:ext>
            </a:extLst>
          </p:cNvPr>
          <p:cNvSpPr txBox="1"/>
          <p:nvPr/>
        </p:nvSpPr>
        <p:spPr>
          <a:xfrm>
            <a:off x="281072" y="2099229"/>
            <a:ext cx="8862928" cy="3840282"/>
          </a:xfrm>
          <a:prstGeom prst="rect">
            <a:avLst/>
          </a:prstGeom>
          <a:noFill/>
        </p:spPr>
        <p:txBody>
          <a:bodyPr wrap="square" rtlCol="0">
            <a:spAutoFit/>
          </a:bodyPr>
          <a:lstStyle/>
          <a:p>
            <a:pPr marL="457200" indent="-457200">
              <a:lnSpc>
                <a:spcPct val="150000"/>
              </a:lnSpc>
              <a:buFont typeface="+mj-lt"/>
              <a:buAutoNum type="arabicPeriod"/>
            </a:pPr>
            <a:r>
              <a:rPr lang="en-US" sz="2400" b="1" dirty="0" err="1">
                <a:latin typeface="Arial" panose="020B0604020202020204" pitchFamily="34" charset="0"/>
                <a:cs typeface="Arial" panose="020B0604020202020204" pitchFamily="34" charset="0"/>
              </a:rPr>
              <a:t>Subsetting</a:t>
            </a:r>
            <a:r>
              <a:rPr lang="en-US" sz="2400" b="1" dirty="0">
                <a:latin typeface="Arial" panose="020B0604020202020204" pitchFamily="34" charset="0"/>
                <a:cs typeface="Arial" panose="020B0604020202020204" pitchFamily="34" charset="0"/>
              </a:rPr>
              <a:t> row/column</a:t>
            </a:r>
          </a:p>
          <a:p>
            <a:pPr marL="800100" lvl="1"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Index by position</a:t>
            </a:r>
          </a:p>
          <a:p>
            <a:pPr marL="800100" lvl="1"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Index by condition</a:t>
            </a:r>
          </a:p>
          <a:p>
            <a:pPr marL="800100" lvl="1"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Index by name </a:t>
            </a:r>
          </a:p>
          <a:p>
            <a:pPr lvl="1"/>
            <a:endParaRPr lang="en-US" sz="2400" dirty="0">
              <a:latin typeface="Arial" panose="020B0604020202020204" pitchFamily="34" charset="0"/>
              <a:cs typeface="Arial" panose="020B0604020202020204" pitchFamily="34" charset="0"/>
            </a:endParaRPr>
          </a:p>
          <a:p>
            <a:r>
              <a:rPr lang="en-US" altLang="zh-CN" sz="2400" b="1" dirty="0">
                <a:latin typeface="Arial" panose="020B0604020202020204" pitchFamily="34" charset="0"/>
                <a:cs typeface="Arial" panose="020B0604020202020204" pitchFamily="34" charset="0"/>
              </a:rPr>
              <a:t>2.</a:t>
            </a:r>
            <a:r>
              <a:rPr lang="zh-CN" altLang="en-US" sz="2400" b="1"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Changing variable names</a:t>
            </a:r>
          </a:p>
          <a:p>
            <a:pPr>
              <a:lnSpc>
                <a:spcPct val="150000"/>
              </a:lnSpc>
              <a:spcAft>
                <a:spcPts val="2400"/>
              </a:spcAft>
            </a:pPr>
            <a:r>
              <a:rPr lang="en-US" altLang="zh-CN" sz="2400" b="1" dirty="0">
                <a:latin typeface="Arial" panose="020B0604020202020204" pitchFamily="34" charset="0"/>
                <a:cs typeface="Arial" panose="020B0604020202020204" pitchFamily="34" charset="0"/>
              </a:rPr>
              <a:t>3.</a:t>
            </a:r>
            <a:r>
              <a:rPr lang="zh-CN" altLang="en-US" sz="2400" b="1"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Create new variables based on existing ones</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(see</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lab)</a:t>
            </a:r>
            <a:endParaRPr lang="en-US" sz="2400" b="1" dirty="0">
              <a:latin typeface="Arial" panose="020B0604020202020204" pitchFamily="34" charset="0"/>
              <a:cs typeface="Arial" panose="020B0604020202020204" pitchFamily="34" charset="0"/>
            </a:endParaRPr>
          </a:p>
          <a:p>
            <a:pPr marL="457200" indent="-457200">
              <a:lnSpc>
                <a:spcPct val="150000"/>
              </a:lnSpc>
              <a:buFont typeface="+mj-lt"/>
              <a:buAutoNum type="arabicPeriod"/>
            </a:pPr>
            <a:endParaRPr lang="en-US" sz="24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C71350B-35AA-4B18-A4F8-0347A641A5E1}"/>
              </a:ext>
            </a:extLst>
          </p:cNvPr>
          <p:cNvSpPr/>
          <p:nvPr/>
        </p:nvSpPr>
        <p:spPr>
          <a:xfrm>
            <a:off x="0" y="6590849"/>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3606006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7" name="TextBox 6">
            <a:extLst>
              <a:ext uri="{FF2B5EF4-FFF2-40B4-BE49-F238E27FC236}">
                <a16:creationId xmlns:a16="http://schemas.microsoft.com/office/drawing/2014/main" id="{4FE93C04-81E3-4A3B-BB1F-A40E2145E875}"/>
              </a:ext>
            </a:extLst>
          </p:cNvPr>
          <p:cNvSpPr txBox="1"/>
          <p:nvPr/>
        </p:nvSpPr>
        <p:spPr>
          <a:xfrm>
            <a:off x="356770" y="222432"/>
            <a:ext cx="6277681"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Common Operations</a:t>
            </a:r>
            <a:endParaRPr lang="en-US" sz="6600" b="1" dirty="0">
              <a:solidFill>
                <a:schemeClr val="accent2"/>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5704E3F6-ABF5-43E5-8ECC-E93CDDE7A92C}"/>
              </a:ext>
            </a:extLst>
          </p:cNvPr>
          <p:cNvSpPr>
            <a:spLocks noGrp="1"/>
          </p:cNvSpPr>
          <p:nvPr>
            <p:ph type="sldNum" sz="quarter" idx="12"/>
          </p:nvPr>
        </p:nvSpPr>
        <p:spPr/>
        <p:txBody>
          <a:bodyPr/>
          <a:lstStyle/>
          <a:p>
            <a:fld id="{D9CFEFDB-66D6-495C-9117-3BD2D7EF3F1B}" type="slidenum">
              <a:rPr lang="en-US" smtClean="0"/>
              <a:t>34</a:t>
            </a:fld>
            <a:endParaRPr lang="en-US"/>
          </a:p>
        </p:txBody>
      </p:sp>
      <p:sp>
        <p:nvSpPr>
          <p:cNvPr id="6" name="TextBox 5">
            <a:extLst>
              <a:ext uri="{FF2B5EF4-FFF2-40B4-BE49-F238E27FC236}">
                <a16:creationId xmlns:a16="http://schemas.microsoft.com/office/drawing/2014/main" id="{143F9057-7BDB-474F-B2B8-530F932E6755}"/>
              </a:ext>
            </a:extLst>
          </p:cNvPr>
          <p:cNvSpPr txBox="1"/>
          <p:nvPr/>
        </p:nvSpPr>
        <p:spPr>
          <a:xfrm>
            <a:off x="281072" y="1251941"/>
            <a:ext cx="8234278" cy="2239844"/>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dirty="0">
                <a:latin typeface="Arial" panose="020B0604020202020204" pitchFamily="34" charset="0"/>
                <a:cs typeface="Arial" panose="020B0604020202020204" pitchFamily="34" charset="0"/>
              </a:rPr>
              <a:t>Square brackets [ ] after a vector or </a:t>
            </a:r>
            <a:r>
              <a:rPr lang="en-US" sz="2400" dirty="0" err="1">
                <a:latin typeface="Arial" panose="020B0604020202020204" pitchFamily="34" charset="0"/>
                <a:cs typeface="Arial" panose="020B0604020202020204" pitchFamily="34" charset="0"/>
              </a:rPr>
              <a:t>data.frame</a:t>
            </a:r>
            <a:r>
              <a:rPr lang="en-US" sz="2400" dirty="0">
                <a:latin typeface="Arial" panose="020B0604020202020204" pitchFamily="34" charset="0"/>
                <a:cs typeface="Arial" panose="020B0604020202020204" pitchFamily="34" charset="0"/>
              </a:rPr>
              <a:t> mean you want to subset it or access some parts of it.</a:t>
            </a:r>
          </a:p>
          <a:p>
            <a:pPr marL="342900" indent="-342900">
              <a:lnSpc>
                <a:spcPct val="150000"/>
              </a:lnSpc>
              <a:buFont typeface="Wingdings" panose="05000000000000000000" pitchFamily="2" charset="2"/>
              <a:buChar char="§"/>
            </a:pPr>
            <a:r>
              <a:rPr lang="en-US" sz="2400" dirty="0">
                <a:latin typeface="Arial" panose="020B0604020202020204" pitchFamily="34" charset="0"/>
                <a:cs typeface="Arial" panose="020B0604020202020204" pitchFamily="34" charset="0"/>
              </a:rPr>
              <a:t>If it is a vector (i.e., 1-dimensional), you need one index</a:t>
            </a:r>
          </a:p>
          <a:p>
            <a:pPr marL="342900" indent="-342900">
              <a:lnSpc>
                <a:spcPct val="150000"/>
              </a:lnSpc>
              <a:buFont typeface="Wingdings" panose="05000000000000000000" pitchFamily="2" charset="2"/>
              <a:buChar char="§"/>
            </a:pPr>
            <a:endParaRPr lang="en-US" sz="2400" dirty="0">
              <a:solidFill>
                <a:srgbClr val="00B0F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47FDFAC-885A-49D3-96DC-1C160CB2D0C9}"/>
              </a:ext>
            </a:extLst>
          </p:cNvPr>
          <p:cNvSpPr txBox="1"/>
          <p:nvPr/>
        </p:nvSpPr>
        <p:spPr>
          <a:xfrm>
            <a:off x="2728913" y="3518334"/>
            <a:ext cx="3448687" cy="800412"/>
          </a:xfrm>
          <a:prstGeom prst="rect">
            <a:avLst/>
          </a:prstGeom>
          <a:noFill/>
        </p:spPr>
        <p:txBody>
          <a:bodyPr wrap="square" rtlCol="0">
            <a:spAutoFit/>
          </a:bodyPr>
          <a:lstStyle/>
          <a:p>
            <a:pPr>
              <a:lnSpc>
                <a:spcPct val="150000"/>
              </a:lnSpc>
            </a:pPr>
            <a:r>
              <a:rPr lang="en-US" sz="3500" b="1" dirty="0">
                <a:solidFill>
                  <a:srgbClr val="009193"/>
                </a:solidFill>
                <a:latin typeface="Arial" panose="020B0604020202020204" pitchFamily="34" charset="0"/>
                <a:cs typeface="Arial" panose="020B0604020202020204" pitchFamily="34" charset="0"/>
              </a:rPr>
              <a:t>vector</a:t>
            </a:r>
            <a:r>
              <a:rPr lang="en-US" sz="3500" b="1" dirty="0">
                <a:latin typeface="Arial" panose="020B0604020202020204" pitchFamily="34" charset="0"/>
                <a:cs typeface="Arial" panose="020B0604020202020204" pitchFamily="34" charset="0"/>
              </a:rPr>
              <a:t>[</a:t>
            </a:r>
            <a:r>
              <a:rPr lang="en-US" sz="3500" b="1" dirty="0">
                <a:solidFill>
                  <a:srgbClr val="C00000"/>
                </a:solidFill>
                <a:latin typeface="Arial" panose="020B0604020202020204" pitchFamily="34" charset="0"/>
                <a:cs typeface="Arial" panose="020B0604020202020204" pitchFamily="34" charset="0"/>
              </a:rPr>
              <a:t>index</a:t>
            </a:r>
            <a:r>
              <a:rPr lang="en-US" sz="3500" b="1" dirty="0">
                <a:latin typeface="Arial" panose="020B0604020202020204" pitchFamily="34" charset="0"/>
                <a:cs typeface="Arial" panose="020B0604020202020204" pitchFamily="34" charset="0"/>
              </a:rPr>
              <a:t>]</a:t>
            </a:r>
          </a:p>
        </p:txBody>
      </p:sp>
      <p:sp>
        <p:nvSpPr>
          <p:cNvPr id="3" name="Rectangle 2">
            <a:extLst>
              <a:ext uri="{FF2B5EF4-FFF2-40B4-BE49-F238E27FC236}">
                <a16:creationId xmlns:a16="http://schemas.microsoft.com/office/drawing/2014/main" id="{7DE92C67-5C59-4A15-A64D-657FE58E0210}"/>
              </a:ext>
            </a:extLst>
          </p:cNvPr>
          <p:cNvSpPr/>
          <p:nvPr/>
        </p:nvSpPr>
        <p:spPr>
          <a:xfrm>
            <a:off x="-51564" y="6576709"/>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981081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A103B8-0948-4143-9096-41E3DFBFAB09}"/>
              </a:ext>
            </a:extLst>
          </p:cNvPr>
          <p:cNvPicPr>
            <a:picLocks noChangeAspect="1"/>
          </p:cNvPicPr>
          <p:nvPr/>
        </p:nvPicPr>
        <p:blipFill rotWithShape="1">
          <a:blip r:embed="rId3"/>
          <a:srcRect b="27330"/>
          <a:stretch/>
        </p:blipFill>
        <p:spPr>
          <a:xfrm>
            <a:off x="395376" y="2790691"/>
            <a:ext cx="8470732" cy="2335709"/>
          </a:xfrm>
          <a:prstGeom prst="rect">
            <a:avLst/>
          </a:prstGeom>
        </p:spPr>
      </p:pic>
      <p:sp>
        <p:nvSpPr>
          <p:cNvPr id="2" name="Slide Number Placeholder 1">
            <a:extLst>
              <a:ext uri="{FF2B5EF4-FFF2-40B4-BE49-F238E27FC236}">
                <a16:creationId xmlns:a16="http://schemas.microsoft.com/office/drawing/2014/main" id="{7346A9AD-0C54-487F-9D64-F55773155A0C}"/>
              </a:ext>
            </a:extLst>
          </p:cNvPr>
          <p:cNvSpPr>
            <a:spLocks noGrp="1"/>
          </p:cNvSpPr>
          <p:nvPr>
            <p:ph type="sldNum" sz="quarter" idx="12"/>
          </p:nvPr>
        </p:nvSpPr>
        <p:spPr/>
        <p:txBody>
          <a:bodyPr/>
          <a:lstStyle/>
          <a:p>
            <a:fld id="{D9CFEFDB-66D6-495C-9117-3BD2D7EF3F1B}" type="slidenum">
              <a:rPr lang="en-US" smtClean="0"/>
              <a:t>35</a:t>
            </a:fld>
            <a:endParaRPr lang="en-US"/>
          </a:p>
        </p:txBody>
      </p:sp>
      <p:sp>
        <p:nvSpPr>
          <p:cNvPr id="3" name="TextBox 2">
            <a:extLst>
              <a:ext uri="{FF2B5EF4-FFF2-40B4-BE49-F238E27FC236}">
                <a16:creationId xmlns:a16="http://schemas.microsoft.com/office/drawing/2014/main" id="{C5B08EEE-A7CC-4B7D-864C-45A65826E930}"/>
              </a:ext>
            </a:extLst>
          </p:cNvPr>
          <p:cNvSpPr txBox="1"/>
          <p:nvPr/>
        </p:nvSpPr>
        <p:spPr>
          <a:xfrm>
            <a:off x="356770" y="222432"/>
            <a:ext cx="3369833" cy="830997"/>
          </a:xfrm>
          <a:prstGeom prst="rect">
            <a:avLst/>
          </a:prstGeom>
          <a:noFill/>
        </p:spPr>
        <p:txBody>
          <a:bodyPr wrap="none" rtlCol="0">
            <a:spAutoFit/>
          </a:bodyPr>
          <a:lstStyle/>
          <a:p>
            <a:r>
              <a:rPr lang="en-US" sz="4800" b="1" dirty="0" err="1">
                <a:solidFill>
                  <a:schemeClr val="accent2"/>
                </a:solidFill>
                <a:latin typeface="Arial" panose="020B0604020202020204" pitchFamily="34" charset="0"/>
                <a:cs typeface="Arial" panose="020B0604020202020204" pitchFamily="34" charset="0"/>
              </a:rPr>
              <a:t>Subsetting</a:t>
            </a:r>
            <a:endParaRPr lang="en-US" sz="6600" b="1"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5CBA474-5653-4EA0-916A-96EE7EBAFC34}"/>
              </a:ext>
            </a:extLst>
          </p:cNvPr>
          <p:cNvSpPr txBox="1"/>
          <p:nvPr/>
        </p:nvSpPr>
        <p:spPr>
          <a:xfrm>
            <a:off x="738535" y="1560740"/>
            <a:ext cx="4986237" cy="523220"/>
          </a:xfrm>
          <a:prstGeom prst="rect">
            <a:avLst/>
          </a:prstGeom>
          <a:noFill/>
        </p:spPr>
        <p:txBody>
          <a:bodyPr wrap="none" rtlCol="0">
            <a:spAutoFit/>
          </a:bodyPr>
          <a:lstStyle/>
          <a:p>
            <a:r>
              <a:rPr lang="en-US" sz="2800" b="1" dirty="0" err="1">
                <a:solidFill>
                  <a:srgbClr val="009193"/>
                </a:solidFill>
                <a:latin typeface="Arial" panose="020B0604020202020204" pitchFamily="34" charset="0"/>
                <a:cs typeface="Arial" panose="020B0604020202020204" pitchFamily="34" charset="0"/>
              </a:rPr>
              <a:t>my.vector</a:t>
            </a:r>
            <a:r>
              <a:rPr lang="en-US" sz="2800" b="1" dirty="0">
                <a:solidFill>
                  <a:srgbClr val="009193"/>
                </a:solidFill>
                <a:latin typeface="Arial" panose="020B0604020202020204" pitchFamily="34" charset="0"/>
                <a:cs typeface="Arial" panose="020B0604020202020204" pitchFamily="34" charset="0"/>
              </a:rPr>
              <a:t> </a:t>
            </a:r>
            <a:r>
              <a:rPr lang="en-US" sz="2800" b="1" dirty="0">
                <a:cs typeface="Arial" panose="020B0604020202020204" pitchFamily="34" charset="0"/>
              </a:rPr>
              <a:t>&lt;-</a:t>
            </a:r>
            <a:r>
              <a:rPr lang="en-US" sz="2800" b="1" dirty="0">
                <a:solidFill>
                  <a:srgbClr val="00B050"/>
                </a:solidFill>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c(1,3,6,8,12,7,5)</a:t>
            </a:r>
          </a:p>
        </p:txBody>
      </p:sp>
      <p:sp>
        <p:nvSpPr>
          <p:cNvPr id="9" name="TextBox 8">
            <a:extLst>
              <a:ext uri="{FF2B5EF4-FFF2-40B4-BE49-F238E27FC236}">
                <a16:creationId xmlns:a16="http://schemas.microsoft.com/office/drawing/2014/main" id="{D9D76610-8242-430E-A39F-3F0393AEF0D1}"/>
              </a:ext>
            </a:extLst>
          </p:cNvPr>
          <p:cNvSpPr txBox="1"/>
          <p:nvPr/>
        </p:nvSpPr>
        <p:spPr>
          <a:xfrm>
            <a:off x="281072" y="2905780"/>
            <a:ext cx="1617366" cy="461665"/>
          </a:xfrm>
          <a:prstGeom prst="rect">
            <a:avLst/>
          </a:prstGeom>
          <a:solidFill>
            <a:schemeClr val="bg1"/>
          </a:solidFill>
        </p:spPr>
        <p:txBody>
          <a:bodyPr wrap="none" rtlCol="0">
            <a:spAutoFit/>
          </a:bodyPr>
          <a:lstStyle/>
          <a:p>
            <a:r>
              <a:rPr lang="en-US" sz="2400" b="1" dirty="0" err="1">
                <a:solidFill>
                  <a:srgbClr val="009193"/>
                </a:solidFill>
                <a:latin typeface="Arial" panose="020B0604020202020204" pitchFamily="34" charset="0"/>
                <a:cs typeface="Arial" panose="020B0604020202020204" pitchFamily="34" charset="0"/>
              </a:rPr>
              <a:t>my.vector</a:t>
            </a:r>
            <a:endParaRPr lang="en-US" sz="2400" b="1" dirty="0">
              <a:solidFill>
                <a:srgbClr val="009193"/>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4B71412-7DB7-4736-AC0D-66F8443B4BDC}"/>
              </a:ext>
            </a:extLst>
          </p:cNvPr>
          <p:cNvSpPr txBox="1"/>
          <p:nvPr/>
        </p:nvSpPr>
        <p:spPr>
          <a:xfrm>
            <a:off x="281072" y="3696935"/>
            <a:ext cx="1994072" cy="461665"/>
          </a:xfrm>
          <a:prstGeom prst="rect">
            <a:avLst/>
          </a:prstGeom>
          <a:solidFill>
            <a:schemeClr val="bg1"/>
          </a:solidFill>
        </p:spPr>
        <p:txBody>
          <a:bodyPr wrap="none" rtlCol="0">
            <a:spAutoFit/>
          </a:bodyPr>
          <a:lstStyle/>
          <a:p>
            <a:r>
              <a:rPr lang="en-US" sz="2400" b="1" dirty="0" err="1">
                <a:solidFill>
                  <a:srgbClr val="009193"/>
                </a:solidFill>
                <a:latin typeface="Arial" panose="020B0604020202020204" pitchFamily="34" charset="0"/>
                <a:cs typeface="Arial" panose="020B0604020202020204" pitchFamily="34" charset="0"/>
              </a:rPr>
              <a:t>my.vector</a:t>
            </a:r>
            <a:r>
              <a:rPr lang="en-US" sz="2400" b="1" dirty="0">
                <a:latin typeface="Arial" panose="020B0604020202020204" pitchFamily="34" charset="0"/>
                <a:cs typeface="Arial" panose="020B0604020202020204" pitchFamily="34" charset="0"/>
              </a:rPr>
              <a:t>[</a:t>
            </a:r>
            <a:r>
              <a:rPr lang="en-US" sz="2400" b="1" dirty="0">
                <a:solidFill>
                  <a:srgbClr val="C00000"/>
                </a:solidFill>
                <a:latin typeface="Arial" panose="020B0604020202020204" pitchFamily="34" charset="0"/>
                <a:cs typeface="Arial" panose="020B0604020202020204" pitchFamily="34" charset="0"/>
              </a:rPr>
              <a:t>3</a:t>
            </a:r>
            <a:r>
              <a:rPr lang="en-US" sz="2400" b="1"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1110A9B5-FF12-4DEC-A22C-CCF99B07CB9D}"/>
              </a:ext>
            </a:extLst>
          </p:cNvPr>
          <p:cNvSpPr txBox="1"/>
          <p:nvPr/>
        </p:nvSpPr>
        <p:spPr>
          <a:xfrm>
            <a:off x="281072" y="4501944"/>
            <a:ext cx="2268185" cy="461665"/>
          </a:xfrm>
          <a:prstGeom prst="rect">
            <a:avLst/>
          </a:prstGeom>
          <a:solidFill>
            <a:schemeClr val="bg1"/>
          </a:solidFill>
        </p:spPr>
        <p:txBody>
          <a:bodyPr wrap="none" rtlCol="0">
            <a:spAutoFit/>
          </a:bodyPr>
          <a:lstStyle/>
          <a:p>
            <a:r>
              <a:rPr lang="en-US" sz="2400" b="1" dirty="0" err="1">
                <a:solidFill>
                  <a:srgbClr val="009193"/>
                </a:solidFill>
                <a:latin typeface="Arial" panose="020B0604020202020204" pitchFamily="34" charset="0"/>
                <a:cs typeface="Arial" panose="020B0604020202020204" pitchFamily="34" charset="0"/>
              </a:rPr>
              <a:t>my.vector</a:t>
            </a:r>
            <a:r>
              <a:rPr lang="en-US" sz="2400" b="1" dirty="0">
                <a:latin typeface="Arial" panose="020B0604020202020204" pitchFamily="34" charset="0"/>
                <a:cs typeface="Arial" panose="020B0604020202020204" pitchFamily="34" charset="0"/>
              </a:rPr>
              <a:t>[</a:t>
            </a:r>
            <a:r>
              <a:rPr lang="en-US" sz="2400" b="1" dirty="0">
                <a:solidFill>
                  <a:srgbClr val="C00000"/>
                </a:solidFill>
                <a:latin typeface="Arial" panose="020B0604020202020204" pitchFamily="34" charset="0"/>
                <a:cs typeface="Arial" panose="020B0604020202020204" pitchFamily="34" charset="0"/>
              </a:rPr>
              <a:t>2:4</a:t>
            </a:r>
            <a:r>
              <a:rPr lang="en-US" sz="2400" b="1"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038DC7E1-FA96-470D-81E5-9F1F762C5743}"/>
              </a:ext>
            </a:extLst>
          </p:cNvPr>
          <p:cNvSpPr/>
          <p:nvPr/>
        </p:nvSpPr>
        <p:spPr>
          <a:xfrm>
            <a:off x="0" y="6571995"/>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755455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46A9AD-0C54-487F-9D64-F55773155A0C}"/>
              </a:ext>
            </a:extLst>
          </p:cNvPr>
          <p:cNvSpPr>
            <a:spLocks noGrp="1"/>
          </p:cNvSpPr>
          <p:nvPr>
            <p:ph type="sldNum" sz="quarter" idx="12"/>
          </p:nvPr>
        </p:nvSpPr>
        <p:spPr/>
        <p:txBody>
          <a:bodyPr/>
          <a:lstStyle/>
          <a:p>
            <a:fld id="{D9CFEFDB-66D6-495C-9117-3BD2D7EF3F1B}" type="slidenum">
              <a:rPr lang="en-US" smtClean="0"/>
              <a:t>36</a:t>
            </a:fld>
            <a:endParaRPr lang="en-US"/>
          </a:p>
        </p:txBody>
      </p:sp>
      <p:sp>
        <p:nvSpPr>
          <p:cNvPr id="3" name="TextBox 2">
            <a:extLst>
              <a:ext uri="{FF2B5EF4-FFF2-40B4-BE49-F238E27FC236}">
                <a16:creationId xmlns:a16="http://schemas.microsoft.com/office/drawing/2014/main" id="{C5B08EEE-A7CC-4B7D-864C-45A65826E930}"/>
              </a:ext>
            </a:extLst>
          </p:cNvPr>
          <p:cNvSpPr txBox="1"/>
          <p:nvPr/>
        </p:nvSpPr>
        <p:spPr>
          <a:xfrm>
            <a:off x="356770" y="222432"/>
            <a:ext cx="3369833" cy="830997"/>
          </a:xfrm>
          <a:prstGeom prst="rect">
            <a:avLst/>
          </a:prstGeom>
          <a:noFill/>
        </p:spPr>
        <p:txBody>
          <a:bodyPr wrap="none" rtlCol="0">
            <a:spAutoFit/>
          </a:bodyPr>
          <a:lstStyle/>
          <a:p>
            <a:r>
              <a:rPr lang="en-US" sz="4800" b="1" dirty="0" err="1">
                <a:solidFill>
                  <a:schemeClr val="accent2"/>
                </a:solidFill>
                <a:latin typeface="Arial" panose="020B0604020202020204" pitchFamily="34" charset="0"/>
                <a:cs typeface="Arial" panose="020B0604020202020204" pitchFamily="34" charset="0"/>
              </a:rPr>
              <a:t>Subsetting</a:t>
            </a:r>
            <a:endParaRPr lang="en-US" sz="6600" b="1" dirty="0">
              <a:solidFill>
                <a:schemeClr val="accent2"/>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4BA7415-5D19-420D-AF06-C31C1C0B3739}"/>
              </a:ext>
            </a:extLst>
          </p:cNvPr>
          <p:cNvPicPr>
            <a:picLocks noChangeAspect="1"/>
          </p:cNvPicPr>
          <p:nvPr/>
        </p:nvPicPr>
        <p:blipFill rotWithShape="1">
          <a:blip r:embed="rId3"/>
          <a:srcRect r="34763" b="56726"/>
          <a:stretch/>
        </p:blipFill>
        <p:spPr>
          <a:xfrm>
            <a:off x="1" y="1359902"/>
            <a:ext cx="9144000" cy="2985761"/>
          </a:xfrm>
          <a:prstGeom prst="rect">
            <a:avLst/>
          </a:prstGeom>
        </p:spPr>
      </p:pic>
      <p:sp>
        <p:nvSpPr>
          <p:cNvPr id="7" name="Rectangle 6">
            <a:extLst>
              <a:ext uri="{FF2B5EF4-FFF2-40B4-BE49-F238E27FC236}">
                <a16:creationId xmlns:a16="http://schemas.microsoft.com/office/drawing/2014/main" id="{42861C9E-0A4E-477B-99A3-5AE03A335C93}"/>
              </a:ext>
            </a:extLst>
          </p:cNvPr>
          <p:cNvSpPr/>
          <p:nvPr/>
        </p:nvSpPr>
        <p:spPr>
          <a:xfrm>
            <a:off x="83994" y="1288473"/>
            <a:ext cx="9088581"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E719606-A98C-428E-B51F-605F87121057}"/>
              </a:ext>
            </a:extLst>
          </p:cNvPr>
          <p:cNvSpPr txBox="1"/>
          <p:nvPr/>
        </p:nvSpPr>
        <p:spPr>
          <a:xfrm>
            <a:off x="24128" y="1377070"/>
            <a:ext cx="9546139" cy="461665"/>
          </a:xfrm>
          <a:prstGeom prst="rect">
            <a:avLst/>
          </a:prstGeom>
          <a:noFill/>
        </p:spPr>
        <p:txBody>
          <a:bodyPr wrap="none" rtlCol="0">
            <a:spAutoFit/>
          </a:bodyPr>
          <a:lstStyle/>
          <a:p>
            <a:r>
              <a:rPr lang="en-US" sz="2400" dirty="0" err="1">
                <a:solidFill>
                  <a:srgbClr val="009193"/>
                </a:solidFill>
                <a:latin typeface="Arial" panose="020B0604020202020204" pitchFamily="34" charset="0"/>
                <a:cs typeface="Arial" panose="020B0604020202020204" pitchFamily="34" charset="0"/>
              </a:rPr>
              <a:t>my.vector</a:t>
            </a:r>
            <a:r>
              <a:rPr lang="en-US" sz="2400" dirty="0">
                <a:latin typeface="Arial" panose="020B0604020202020204" pitchFamily="34" charset="0"/>
                <a:cs typeface="Arial" panose="020B0604020202020204" pitchFamily="34" charset="0"/>
              </a:rPr>
              <a:t>[</a:t>
            </a:r>
            <a:r>
              <a:rPr lang="en-US" sz="2400" dirty="0">
                <a:solidFill>
                  <a:srgbClr val="C00000"/>
                </a:solidFill>
                <a:latin typeface="Arial" panose="020B0604020202020204" pitchFamily="34" charset="0"/>
                <a:cs typeface="Arial" panose="020B0604020202020204" pitchFamily="34" charset="0"/>
              </a:rPr>
              <a:t>c(TRUE, FALSE, FALSE, TRUE, TRUE, FALSE, TRUE)</a:t>
            </a:r>
            <a:r>
              <a:rPr lang="en-US" sz="2400" dirty="0">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E5DBE6A5-5244-4C32-B19D-2AABBE1A79E0}"/>
              </a:ext>
            </a:extLst>
          </p:cNvPr>
          <p:cNvSpPr txBox="1"/>
          <p:nvPr/>
        </p:nvSpPr>
        <p:spPr>
          <a:xfrm>
            <a:off x="613581" y="2133117"/>
            <a:ext cx="1617366" cy="461665"/>
          </a:xfrm>
          <a:prstGeom prst="rect">
            <a:avLst/>
          </a:prstGeom>
          <a:solidFill>
            <a:schemeClr val="bg1"/>
          </a:solidFill>
        </p:spPr>
        <p:txBody>
          <a:bodyPr wrap="none" rtlCol="0">
            <a:spAutoFit/>
          </a:bodyPr>
          <a:lstStyle/>
          <a:p>
            <a:r>
              <a:rPr lang="en-US" sz="2400" b="1" dirty="0" err="1">
                <a:solidFill>
                  <a:srgbClr val="009193"/>
                </a:solidFill>
                <a:latin typeface="Arial" panose="020B0604020202020204" pitchFamily="34" charset="0"/>
                <a:cs typeface="Arial" panose="020B0604020202020204" pitchFamily="34" charset="0"/>
              </a:rPr>
              <a:t>my.vector</a:t>
            </a:r>
            <a:endParaRPr lang="en-US" sz="2400" b="1" dirty="0">
              <a:solidFill>
                <a:srgbClr val="009193"/>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4DB631BE-4C09-4E86-851D-5FEFC81F53CA}"/>
              </a:ext>
            </a:extLst>
          </p:cNvPr>
          <p:cNvSpPr txBox="1"/>
          <p:nvPr/>
        </p:nvSpPr>
        <p:spPr>
          <a:xfrm>
            <a:off x="613581" y="2777725"/>
            <a:ext cx="987771" cy="461665"/>
          </a:xfrm>
          <a:prstGeom prst="rect">
            <a:avLst/>
          </a:prstGeom>
          <a:solidFill>
            <a:schemeClr val="bg1"/>
          </a:solidFill>
        </p:spPr>
        <p:txBody>
          <a:bodyPr wrap="none" rtlCol="0">
            <a:spAutoFit/>
          </a:bodyPr>
          <a:lstStyle/>
          <a:p>
            <a:r>
              <a:rPr lang="en-US" sz="2400" b="1" dirty="0">
                <a:solidFill>
                  <a:srgbClr val="C00000"/>
                </a:solidFill>
                <a:latin typeface="Arial" panose="020B0604020202020204" pitchFamily="34" charset="0"/>
                <a:cs typeface="Arial" panose="020B0604020202020204" pitchFamily="34" charset="0"/>
              </a:rPr>
              <a:t>index</a:t>
            </a:r>
          </a:p>
        </p:txBody>
      </p:sp>
      <p:sp>
        <p:nvSpPr>
          <p:cNvPr id="11" name="TextBox 10">
            <a:extLst>
              <a:ext uri="{FF2B5EF4-FFF2-40B4-BE49-F238E27FC236}">
                <a16:creationId xmlns:a16="http://schemas.microsoft.com/office/drawing/2014/main" id="{850ACD61-FCCF-49EA-B7DD-5C089BB1DD98}"/>
              </a:ext>
            </a:extLst>
          </p:cNvPr>
          <p:cNvSpPr txBox="1"/>
          <p:nvPr/>
        </p:nvSpPr>
        <p:spPr>
          <a:xfrm>
            <a:off x="773172" y="4649913"/>
            <a:ext cx="8080146"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Only those elements in </a:t>
            </a:r>
            <a:r>
              <a:rPr lang="en-US" sz="2400" b="1" dirty="0" err="1">
                <a:solidFill>
                  <a:srgbClr val="009193"/>
                </a:solidFill>
                <a:latin typeface="Arial" panose="020B0604020202020204" pitchFamily="34" charset="0"/>
                <a:cs typeface="Arial" panose="020B0604020202020204" pitchFamily="34" charset="0"/>
              </a:rPr>
              <a:t>my.vector</a:t>
            </a:r>
            <a:r>
              <a:rPr lang="en-US" sz="2400" b="1" dirty="0">
                <a:solidFill>
                  <a:srgbClr val="009193"/>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that are </a:t>
            </a:r>
            <a:r>
              <a:rPr lang="en-US" sz="2400" b="1" u="sng" dirty="0">
                <a:latin typeface="Arial" panose="020B0604020202020204" pitchFamily="34" charset="0"/>
                <a:cs typeface="Arial" panose="020B0604020202020204" pitchFamily="34" charset="0"/>
              </a:rPr>
              <a:t>at the same position as TRUE</a:t>
            </a:r>
            <a:r>
              <a:rPr lang="en-US" sz="2400" b="1" dirty="0">
                <a:latin typeface="Arial" panose="020B0604020202020204" pitchFamily="34" charset="0"/>
                <a:cs typeface="Arial" panose="020B0604020202020204" pitchFamily="34" charset="0"/>
              </a:rPr>
              <a:t> in the </a:t>
            </a:r>
            <a:r>
              <a:rPr lang="en-US" sz="2400" b="1" dirty="0">
                <a:solidFill>
                  <a:srgbClr val="C00000"/>
                </a:solidFill>
                <a:latin typeface="Arial" panose="020B0604020202020204" pitchFamily="34" charset="0"/>
                <a:cs typeface="Arial" panose="020B0604020202020204" pitchFamily="34" charset="0"/>
              </a:rPr>
              <a:t>index</a:t>
            </a:r>
            <a:r>
              <a:rPr lang="en-US" sz="2400" b="1" dirty="0">
                <a:latin typeface="Arial" panose="020B0604020202020204" pitchFamily="34" charset="0"/>
                <a:cs typeface="Arial" panose="020B0604020202020204" pitchFamily="34" charset="0"/>
              </a:rPr>
              <a:t> can go through. </a:t>
            </a:r>
          </a:p>
        </p:txBody>
      </p:sp>
      <p:sp>
        <p:nvSpPr>
          <p:cNvPr id="4" name="Rectangle 3">
            <a:extLst>
              <a:ext uri="{FF2B5EF4-FFF2-40B4-BE49-F238E27FC236}">
                <a16:creationId xmlns:a16="http://schemas.microsoft.com/office/drawing/2014/main" id="{5865E1A4-A989-4032-953C-E51D1801F6A8}"/>
              </a:ext>
            </a:extLst>
          </p:cNvPr>
          <p:cNvSpPr/>
          <p:nvPr/>
        </p:nvSpPr>
        <p:spPr>
          <a:xfrm>
            <a:off x="55418" y="6536810"/>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174106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35B8FD-A6BC-4F11-9B18-F6B0F7F4DAB0}"/>
              </a:ext>
            </a:extLst>
          </p:cNvPr>
          <p:cNvSpPr/>
          <p:nvPr/>
        </p:nvSpPr>
        <p:spPr>
          <a:xfrm>
            <a:off x="505691" y="5230323"/>
            <a:ext cx="8111835" cy="352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 name="Slide Number Placeholder 1">
            <a:extLst>
              <a:ext uri="{FF2B5EF4-FFF2-40B4-BE49-F238E27FC236}">
                <a16:creationId xmlns:a16="http://schemas.microsoft.com/office/drawing/2014/main" id="{7346A9AD-0C54-487F-9D64-F55773155A0C}"/>
              </a:ext>
            </a:extLst>
          </p:cNvPr>
          <p:cNvSpPr>
            <a:spLocks noGrp="1"/>
          </p:cNvSpPr>
          <p:nvPr>
            <p:ph type="sldNum" sz="quarter" idx="12"/>
          </p:nvPr>
        </p:nvSpPr>
        <p:spPr/>
        <p:txBody>
          <a:bodyPr/>
          <a:lstStyle/>
          <a:p>
            <a:fld id="{D9CFEFDB-66D6-495C-9117-3BD2D7EF3F1B}" type="slidenum">
              <a:rPr lang="en-US" smtClean="0"/>
              <a:t>37</a:t>
            </a:fld>
            <a:endParaRPr lang="en-US"/>
          </a:p>
        </p:txBody>
      </p:sp>
      <p:sp>
        <p:nvSpPr>
          <p:cNvPr id="3" name="TextBox 2">
            <a:extLst>
              <a:ext uri="{FF2B5EF4-FFF2-40B4-BE49-F238E27FC236}">
                <a16:creationId xmlns:a16="http://schemas.microsoft.com/office/drawing/2014/main" id="{C5B08EEE-A7CC-4B7D-864C-45A65826E930}"/>
              </a:ext>
            </a:extLst>
          </p:cNvPr>
          <p:cNvSpPr txBox="1"/>
          <p:nvPr/>
        </p:nvSpPr>
        <p:spPr>
          <a:xfrm>
            <a:off x="356770" y="222432"/>
            <a:ext cx="3369833" cy="830997"/>
          </a:xfrm>
          <a:prstGeom prst="rect">
            <a:avLst/>
          </a:prstGeom>
          <a:noFill/>
        </p:spPr>
        <p:txBody>
          <a:bodyPr wrap="none" rtlCol="0">
            <a:spAutoFit/>
          </a:bodyPr>
          <a:lstStyle/>
          <a:p>
            <a:r>
              <a:rPr lang="en-US" sz="4800" b="1" dirty="0" err="1">
                <a:solidFill>
                  <a:schemeClr val="accent2"/>
                </a:solidFill>
                <a:latin typeface="Arial" panose="020B0604020202020204" pitchFamily="34" charset="0"/>
                <a:cs typeface="Arial" panose="020B0604020202020204" pitchFamily="34" charset="0"/>
              </a:rPr>
              <a:t>Subsetting</a:t>
            </a:r>
            <a:endParaRPr lang="en-US" sz="6600" b="1"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305A316-97D3-43E0-A0EA-E179B81E9A16}"/>
              </a:ext>
            </a:extLst>
          </p:cNvPr>
          <p:cNvSpPr txBox="1"/>
          <p:nvPr/>
        </p:nvSpPr>
        <p:spPr>
          <a:xfrm>
            <a:off x="420974" y="1199620"/>
            <a:ext cx="8586453"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 vector of TRUEs and FALSEs are very useful because ..</a:t>
            </a:r>
          </a:p>
        </p:txBody>
      </p:sp>
      <p:grpSp>
        <p:nvGrpSpPr>
          <p:cNvPr id="12" name="Group 11">
            <a:extLst>
              <a:ext uri="{FF2B5EF4-FFF2-40B4-BE49-F238E27FC236}">
                <a16:creationId xmlns:a16="http://schemas.microsoft.com/office/drawing/2014/main" id="{C2E0415D-7B0C-4DE1-83F7-764AB11FD39C}"/>
              </a:ext>
            </a:extLst>
          </p:cNvPr>
          <p:cNvGrpSpPr/>
          <p:nvPr/>
        </p:nvGrpSpPr>
        <p:grpSpPr>
          <a:xfrm>
            <a:off x="0" y="3806962"/>
            <a:ext cx="9144000" cy="2646172"/>
            <a:chOff x="1" y="1376218"/>
            <a:chExt cx="9144000" cy="2646172"/>
          </a:xfrm>
        </p:grpSpPr>
        <p:pic>
          <p:nvPicPr>
            <p:cNvPr id="6" name="Picture 5">
              <a:extLst>
                <a:ext uri="{FF2B5EF4-FFF2-40B4-BE49-F238E27FC236}">
                  <a16:creationId xmlns:a16="http://schemas.microsoft.com/office/drawing/2014/main" id="{E4BA7415-5D19-420D-AF06-C31C1C0B3739}"/>
                </a:ext>
              </a:extLst>
            </p:cNvPr>
            <p:cNvPicPr>
              <a:picLocks noChangeAspect="1"/>
            </p:cNvPicPr>
            <p:nvPr/>
          </p:nvPicPr>
          <p:blipFill rotWithShape="1">
            <a:blip r:embed="rId3"/>
            <a:srcRect t="41405" r="34763" b="20244"/>
            <a:stretch/>
          </p:blipFill>
          <p:spPr>
            <a:xfrm>
              <a:off x="1" y="1376218"/>
              <a:ext cx="9144000" cy="2646172"/>
            </a:xfrm>
            <a:prstGeom prst="rect">
              <a:avLst/>
            </a:prstGeom>
          </p:spPr>
        </p:pic>
        <p:sp>
          <p:nvSpPr>
            <p:cNvPr id="11" name="TextBox 10">
              <a:extLst>
                <a:ext uri="{FF2B5EF4-FFF2-40B4-BE49-F238E27FC236}">
                  <a16:creationId xmlns:a16="http://schemas.microsoft.com/office/drawing/2014/main" id="{43D16148-9374-4C99-86CB-55EA5DE47C25}"/>
                </a:ext>
              </a:extLst>
            </p:cNvPr>
            <p:cNvSpPr txBox="1"/>
            <p:nvPr/>
          </p:nvSpPr>
          <p:spPr>
            <a:xfrm>
              <a:off x="76201" y="2197206"/>
              <a:ext cx="1726370" cy="461665"/>
            </a:xfrm>
            <a:prstGeom prst="rect">
              <a:avLst/>
            </a:prstGeom>
            <a:solidFill>
              <a:schemeClr val="bg1"/>
            </a:solidFill>
          </p:spPr>
          <p:txBody>
            <a:bodyPr wrap="none" rtlCol="0">
              <a:spAutoFit/>
            </a:bodyPr>
            <a:lstStyle/>
            <a:p>
              <a:r>
                <a:rPr lang="en-US" sz="2400" b="1" dirty="0" err="1">
                  <a:solidFill>
                    <a:srgbClr val="00B050"/>
                  </a:solidFill>
                  <a:latin typeface="Arial" panose="020B0604020202020204" pitchFamily="34" charset="0"/>
                  <a:cs typeface="Arial" panose="020B0604020202020204" pitchFamily="34" charset="0"/>
                </a:rPr>
                <a:t>my.vec</a:t>
              </a:r>
              <a:r>
                <a:rPr lang="en-US" sz="2400" b="1" dirty="0">
                  <a:solidFill>
                    <a:srgbClr val="00B050"/>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3513E49C-E8E0-48A6-B715-046D6A295CF0}"/>
                </a:ext>
              </a:extLst>
            </p:cNvPr>
            <p:cNvSpPr txBox="1"/>
            <p:nvPr/>
          </p:nvSpPr>
          <p:spPr>
            <a:xfrm>
              <a:off x="76201" y="2745122"/>
              <a:ext cx="2247346" cy="461665"/>
            </a:xfrm>
            <a:prstGeom prst="rect">
              <a:avLst/>
            </a:prstGeom>
            <a:solidFill>
              <a:schemeClr val="bg1"/>
            </a:solidFill>
          </p:spPr>
          <p:txBody>
            <a:bodyPr wrap="none" rtlCol="0">
              <a:spAutoFit/>
            </a:bodyPr>
            <a:lstStyle/>
            <a:p>
              <a:r>
                <a:rPr lang="en-US" sz="2400" b="1" dirty="0" err="1">
                  <a:latin typeface="Arial" panose="020B0604020202020204" pitchFamily="34" charset="0"/>
                  <a:cs typeface="Arial" panose="020B0604020202020204" pitchFamily="34" charset="0"/>
                </a:rPr>
                <a:t>my.vec</a:t>
              </a:r>
              <a:r>
                <a:rPr lang="en-US" sz="2400" b="1" dirty="0">
                  <a:latin typeface="Arial" panose="020B0604020202020204" pitchFamily="34" charset="0"/>
                  <a:cs typeface="Arial" panose="020B0604020202020204" pitchFamily="34" charset="0"/>
                </a:rPr>
                <a:t> &gt; 6   =</a:t>
              </a:r>
            </a:p>
          </p:txBody>
        </p:sp>
      </p:grpSp>
      <p:sp>
        <p:nvSpPr>
          <p:cNvPr id="4" name="TextBox 3">
            <a:extLst>
              <a:ext uri="{FF2B5EF4-FFF2-40B4-BE49-F238E27FC236}">
                <a16:creationId xmlns:a16="http://schemas.microsoft.com/office/drawing/2014/main" id="{A7270267-7725-4A65-B03F-A1062882EFBC}"/>
              </a:ext>
            </a:extLst>
          </p:cNvPr>
          <p:cNvSpPr txBox="1"/>
          <p:nvPr/>
        </p:nvSpPr>
        <p:spPr>
          <a:xfrm>
            <a:off x="843983" y="1910902"/>
            <a:ext cx="6936514" cy="954107"/>
          </a:xfrm>
          <a:prstGeom prst="rect">
            <a:avLst/>
          </a:prstGeom>
          <a:noFill/>
        </p:spPr>
        <p:txBody>
          <a:bodyPr wrap="none" rtlCol="0">
            <a:spAutoFit/>
          </a:bodyPr>
          <a:lstStyle/>
          <a:p>
            <a:r>
              <a:rPr lang="en-US" sz="2800" i="1" dirty="0">
                <a:solidFill>
                  <a:srgbClr val="EE7D30"/>
                </a:solidFill>
                <a:latin typeface="Arial" panose="020B0604020202020204" pitchFamily="34" charset="0"/>
                <a:cs typeface="Arial" panose="020B0604020202020204" pitchFamily="34" charset="0"/>
              </a:rPr>
              <a:t>&gt;, &lt; , &lt;=, =&gt;, ==, and %in% are questions.</a:t>
            </a:r>
          </a:p>
          <a:p>
            <a:r>
              <a:rPr lang="en-US" sz="2800" i="1" dirty="0">
                <a:solidFill>
                  <a:srgbClr val="EE7D30"/>
                </a:solidFill>
                <a:latin typeface="Arial" panose="020B0604020202020204" pitchFamily="34" charset="0"/>
                <a:cs typeface="Arial" panose="020B0604020202020204" pitchFamily="34" charset="0"/>
              </a:rPr>
              <a:t>R answers with TRUEs and FALSEs</a:t>
            </a:r>
          </a:p>
        </p:txBody>
      </p:sp>
      <p:sp>
        <p:nvSpPr>
          <p:cNvPr id="13" name="Rectangle 12">
            <a:extLst>
              <a:ext uri="{FF2B5EF4-FFF2-40B4-BE49-F238E27FC236}">
                <a16:creationId xmlns:a16="http://schemas.microsoft.com/office/drawing/2014/main" id="{5F1C8AB2-4032-46C2-8AAC-D7C237AB687C}"/>
              </a:ext>
            </a:extLst>
          </p:cNvPr>
          <p:cNvSpPr/>
          <p:nvPr/>
        </p:nvSpPr>
        <p:spPr>
          <a:xfrm>
            <a:off x="76200" y="4309290"/>
            <a:ext cx="8936182" cy="1509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a:t>Credit: Bonwoo Koo</a:t>
            </a:r>
            <a:endParaRPr lang="en-US" i="1" dirty="0"/>
          </a:p>
        </p:txBody>
      </p:sp>
      <p:sp>
        <p:nvSpPr>
          <p:cNvPr id="16" name="TextBox 15">
            <a:extLst>
              <a:ext uri="{FF2B5EF4-FFF2-40B4-BE49-F238E27FC236}">
                <a16:creationId xmlns:a16="http://schemas.microsoft.com/office/drawing/2014/main" id="{DA2E268E-DAA3-4DA5-ADB5-6A0632A6EA19}"/>
              </a:ext>
            </a:extLst>
          </p:cNvPr>
          <p:cNvSpPr txBox="1"/>
          <p:nvPr/>
        </p:nvSpPr>
        <p:spPr>
          <a:xfrm>
            <a:off x="843983" y="3221189"/>
            <a:ext cx="7773543" cy="954107"/>
          </a:xfrm>
          <a:prstGeom prst="rect">
            <a:avLst/>
          </a:prstGeom>
          <a:noFill/>
        </p:spPr>
        <p:txBody>
          <a:bodyPr wrap="square" rtlCol="0">
            <a:spAutoFit/>
          </a:bodyPr>
          <a:lstStyle/>
          <a:p>
            <a:r>
              <a:rPr lang="en-US" sz="2800" i="1" dirty="0">
                <a:latin typeface="Arial" panose="020B0604020202020204" pitchFamily="34" charset="0"/>
                <a:cs typeface="Arial" panose="020B0604020202020204" pitchFamily="34" charset="0"/>
              </a:rPr>
              <a:t>E.g., </a:t>
            </a:r>
            <a:r>
              <a:rPr lang="en-US" sz="2800" b="1" i="1" dirty="0" err="1">
                <a:latin typeface="Arial" panose="020B0604020202020204" pitchFamily="34" charset="0"/>
                <a:cs typeface="Arial" panose="020B0604020202020204" pitchFamily="34" charset="0"/>
              </a:rPr>
              <a:t>my.vector</a:t>
            </a:r>
            <a:r>
              <a:rPr lang="en-US" sz="2800" b="1" i="1" dirty="0">
                <a:latin typeface="Arial" panose="020B0604020202020204" pitchFamily="34" charset="0"/>
                <a:cs typeface="Arial" panose="020B0604020202020204" pitchFamily="34" charset="0"/>
              </a:rPr>
              <a:t> &gt; 6 </a:t>
            </a:r>
            <a:r>
              <a:rPr lang="en-US" sz="2800" i="1" dirty="0">
                <a:latin typeface="Arial" panose="020B0604020202020204" pitchFamily="34" charset="0"/>
                <a:cs typeface="Arial" panose="020B0604020202020204" pitchFamily="34" charset="0"/>
              </a:rPr>
              <a:t>is the same as asking, </a:t>
            </a:r>
          </a:p>
          <a:p>
            <a:r>
              <a:rPr lang="en-US" sz="2800" i="1" dirty="0">
                <a:latin typeface="Arial" panose="020B0604020202020204" pitchFamily="34" charset="0"/>
                <a:cs typeface="Arial" panose="020B0604020202020204" pitchFamily="34" charset="0"/>
              </a:rPr>
              <a:t>“are elements in </a:t>
            </a:r>
            <a:r>
              <a:rPr lang="en-US" sz="2800" i="1" dirty="0" err="1">
                <a:latin typeface="Arial" panose="020B0604020202020204" pitchFamily="34" charset="0"/>
                <a:cs typeface="Arial" panose="020B0604020202020204" pitchFamily="34" charset="0"/>
              </a:rPr>
              <a:t>my.vector</a:t>
            </a:r>
            <a:r>
              <a:rPr lang="en-US" sz="2800" i="1" dirty="0">
                <a:latin typeface="Arial" panose="020B0604020202020204" pitchFamily="34" charset="0"/>
                <a:cs typeface="Arial" panose="020B0604020202020204" pitchFamily="34" charset="0"/>
              </a:rPr>
              <a:t> larger than 6?”</a:t>
            </a:r>
          </a:p>
        </p:txBody>
      </p:sp>
      <p:sp>
        <p:nvSpPr>
          <p:cNvPr id="7" name="Rectangle 6">
            <a:extLst>
              <a:ext uri="{FF2B5EF4-FFF2-40B4-BE49-F238E27FC236}">
                <a16:creationId xmlns:a16="http://schemas.microsoft.com/office/drawing/2014/main" id="{E01B238F-E672-47F3-8D7F-7AC27D7F7B5C}"/>
              </a:ext>
            </a:extLst>
          </p:cNvPr>
          <p:cNvSpPr/>
          <p:nvPr/>
        </p:nvSpPr>
        <p:spPr>
          <a:xfrm>
            <a:off x="15490" y="6587128"/>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2402558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935B8FD-A6BC-4F11-9B18-F6B0F7F4DAB0}"/>
              </a:ext>
            </a:extLst>
          </p:cNvPr>
          <p:cNvSpPr/>
          <p:nvPr/>
        </p:nvSpPr>
        <p:spPr>
          <a:xfrm>
            <a:off x="505691" y="5230323"/>
            <a:ext cx="8111835" cy="352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 name="Slide Number Placeholder 1">
            <a:extLst>
              <a:ext uri="{FF2B5EF4-FFF2-40B4-BE49-F238E27FC236}">
                <a16:creationId xmlns:a16="http://schemas.microsoft.com/office/drawing/2014/main" id="{7346A9AD-0C54-487F-9D64-F55773155A0C}"/>
              </a:ext>
            </a:extLst>
          </p:cNvPr>
          <p:cNvSpPr>
            <a:spLocks noGrp="1"/>
          </p:cNvSpPr>
          <p:nvPr>
            <p:ph type="sldNum" sz="quarter" idx="12"/>
          </p:nvPr>
        </p:nvSpPr>
        <p:spPr/>
        <p:txBody>
          <a:bodyPr/>
          <a:lstStyle/>
          <a:p>
            <a:fld id="{D9CFEFDB-66D6-495C-9117-3BD2D7EF3F1B}" type="slidenum">
              <a:rPr lang="en-US" smtClean="0"/>
              <a:t>38</a:t>
            </a:fld>
            <a:endParaRPr lang="en-US"/>
          </a:p>
        </p:txBody>
      </p:sp>
      <p:sp>
        <p:nvSpPr>
          <p:cNvPr id="3" name="TextBox 2">
            <a:extLst>
              <a:ext uri="{FF2B5EF4-FFF2-40B4-BE49-F238E27FC236}">
                <a16:creationId xmlns:a16="http://schemas.microsoft.com/office/drawing/2014/main" id="{C5B08EEE-A7CC-4B7D-864C-45A65826E930}"/>
              </a:ext>
            </a:extLst>
          </p:cNvPr>
          <p:cNvSpPr txBox="1"/>
          <p:nvPr/>
        </p:nvSpPr>
        <p:spPr>
          <a:xfrm>
            <a:off x="356770" y="222432"/>
            <a:ext cx="3369833" cy="830997"/>
          </a:xfrm>
          <a:prstGeom prst="rect">
            <a:avLst/>
          </a:prstGeom>
          <a:noFill/>
        </p:spPr>
        <p:txBody>
          <a:bodyPr wrap="none" rtlCol="0">
            <a:spAutoFit/>
          </a:bodyPr>
          <a:lstStyle/>
          <a:p>
            <a:r>
              <a:rPr lang="en-US" sz="4800" b="1" dirty="0" err="1">
                <a:solidFill>
                  <a:schemeClr val="accent2"/>
                </a:solidFill>
                <a:latin typeface="Arial" panose="020B0604020202020204" pitchFamily="34" charset="0"/>
                <a:cs typeface="Arial" panose="020B0604020202020204" pitchFamily="34" charset="0"/>
              </a:rPr>
              <a:t>Subsetting</a:t>
            </a:r>
            <a:endParaRPr lang="en-US" sz="6600" b="1"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305A316-97D3-43E0-A0EA-E179B81E9A16}"/>
              </a:ext>
            </a:extLst>
          </p:cNvPr>
          <p:cNvSpPr txBox="1"/>
          <p:nvPr/>
        </p:nvSpPr>
        <p:spPr>
          <a:xfrm>
            <a:off x="420974" y="1199620"/>
            <a:ext cx="7255897"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A vector of TRUEs and FALSEs are very useful because ..</a:t>
            </a:r>
          </a:p>
        </p:txBody>
      </p:sp>
      <p:grpSp>
        <p:nvGrpSpPr>
          <p:cNvPr id="12" name="Group 11">
            <a:extLst>
              <a:ext uri="{FF2B5EF4-FFF2-40B4-BE49-F238E27FC236}">
                <a16:creationId xmlns:a16="http://schemas.microsoft.com/office/drawing/2014/main" id="{C2E0415D-7B0C-4DE1-83F7-764AB11FD39C}"/>
              </a:ext>
            </a:extLst>
          </p:cNvPr>
          <p:cNvGrpSpPr/>
          <p:nvPr/>
        </p:nvGrpSpPr>
        <p:grpSpPr>
          <a:xfrm>
            <a:off x="-24139" y="4627949"/>
            <a:ext cx="9168139" cy="1102484"/>
            <a:chOff x="-24138" y="2197205"/>
            <a:chExt cx="9168139" cy="1102484"/>
          </a:xfrm>
        </p:grpSpPr>
        <p:pic>
          <p:nvPicPr>
            <p:cNvPr id="6" name="Picture 5">
              <a:extLst>
                <a:ext uri="{FF2B5EF4-FFF2-40B4-BE49-F238E27FC236}">
                  <a16:creationId xmlns:a16="http://schemas.microsoft.com/office/drawing/2014/main" id="{E4BA7415-5D19-420D-AF06-C31C1C0B3739}"/>
                </a:ext>
              </a:extLst>
            </p:cNvPr>
            <p:cNvPicPr>
              <a:picLocks noChangeAspect="1"/>
            </p:cNvPicPr>
            <p:nvPr/>
          </p:nvPicPr>
          <p:blipFill rotWithShape="1">
            <a:blip r:embed="rId3"/>
            <a:srcRect t="53304" r="34763" b="31762"/>
            <a:stretch/>
          </p:blipFill>
          <p:spPr>
            <a:xfrm>
              <a:off x="1" y="2197205"/>
              <a:ext cx="9144000" cy="1102484"/>
            </a:xfrm>
            <a:prstGeom prst="rect">
              <a:avLst/>
            </a:prstGeom>
          </p:spPr>
        </p:pic>
        <p:sp>
          <p:nvSpPr>
            <p:cNvPr id="11" name="TextBox 10">
              <a:extLst>
                <a:ext uri="{FF2B5EF4-FFF2-40B4-BE49-F238E27FC236}">
                  <a16:creationId xmlns:a16="http://schemas.microsoft.com/office/drawing/2014/main" id="{43D16148-9374-4C99-86CB-55EA5DE47C25}"/>
                </a:ext>
              </a:extLst>
            </p:cNvPr>
            <p:cNvSpPr txBox="1"/>
            <p:nvPr/>
          </p:nvSpPr>
          <p:spPr>
            <a:xfrm>
              <a:off x="76201" y="2197206"/>
              <a:ext cx="2136739" cy="461665"/>
            </a:xfrm>
            <a:prstGeom prst="rect">
              <a:avLst/>
            </a:prstGeom>
            <a:solidFill>
              <a:schemeClr val="bg1"/>
            </a:solidFill>
          </p:spPr>
          <p:txBody>
            <a:bodyPr wrap="none" rtlCol="0">
              <a:spAutoFit/>
            </a:bodyPr>
            <a:lstStyle/>
            <a:p>
              <a:r>
                <a:rPr lang="en-US" sz="2400" b="1" dirty="0" err="1">
                  <a:solidFill>
                    <a:srgbClr val="009193"/>
                  </a:solidFill>
                  <a:latin typeface="Arial" panose="020B0604020202020204" pitchFamily="34" charset="0"/>
                  <a:cs typeface="Arial" panose="020B0604020202020204" pitchFamily="34" charset="0"/>
                </a:rPr>
                <a:t>my.vector</a:t>
              </a:r>
              <a:r>
                <a:rPr lang="en-US" sz="2400" b="1" dirty="0">
                  <a:solidFill>
                    <a:srgbClr val="009193"/>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3513E49C-E8E0-48A6-B715-046D6A295CF0}"/>
                </a:ext>
              </a:extLst>
            </p:cNvPr>
            <p:cNvSpPr txBox="1"/>
            <p:nvPr/>
          </p:nvSpPr>
          <p:spPr>
            <a:xfrm>
              <a:off x="-24138" y="2831371"/>
              <a:ext cx="2488676" cy="461665"/>
            </a:xfrm>
            <a:prstGeom prst="rect">
              <a:avLst/>
            </a:prstGeom>
            <a:solidFill>
              <a:schemeClr val="bg1"/>
            </a:solidFill>
          </p:spPr>
          <p:txBody>
            <a:bodyPr wrap="square" rtlCol="0">
              <a:spAutoFit/>
            </a:bodyPr>
            <a:lstStyle/>
            <a:p>
              <a:r>
                <a:rPr lang="en-US" sz="2400" b="1" dirty="0" err="1">
                  <a:solidFill>
                    <a:srgbClr val="009193"/>
                  </a:solidFill>
                  <a:latin typeface="Arial" panose="020B0604020202020204" pitchFamily="34" charset="0"/>
                  <a:cs typeface="Arial" panose="020B0604020202020204" pitchFamily="34" charset="0"/>
                </a:rPr>
                <a:t>my.vector</a:t>
              </a:r>
              <a:r>
                <a:rPr lang="en-US" sz="2400" b="1" dirty="0">
                  <a:solidFill>
                    <a:srgbClr val="009193"/>
                  </a:solidFill>
                  <a:latin typeface="Arial" panose="020B0604020202020204" pitchFamily="34" charset="0"/>
                  <a:cs typeface="Arial" panose="020B0604020202020204" pitchFamily="34" charset="0"/>
                </a:rPr>
                <a:t> &gt; 6 </a:t>
              </a:r>
              <a:r>
                <a:rPr lang="en-US" sz="2400" b="1" dirty="0">
                  <a:latin typeface="Arial" panose="020B0604020202020204" pitchFamily="34" charset="0"/>
                  <a:cs typeface="Arial" panose="020B0604020202020204" pitchFamily="34" charset="0"/>
                </a:rPr>
                <a:t>=</a:t>
              </a:r>
            </a:p>
          </p:txBody>
        </p:sp>
      </p:grpSp>
      <p:sp>
        <p:nvSpPr>
          <p:cNvPr id="4" name="TextBox 3">
            <a:extLst>
              <a:ext uri="{FF2B5EF4-FFF2-40B4-BE49-F238E27FC236}">
                <a16:creationId xmlns:a16="http://schemas.microsoft.com/office/drawing/2014/main" id="{A7270267-7725-4A65-B03F-A1062882EFBC}"/>
              </a:ext>
            </a:extLst>
          </p:cNvPr>
          <p:cNvSpPr txBox="1"/>
          <p:nvPr/>
        </p:nvSpPr>
        <p:spPr>
          <a:xfrm>
            <a:off x="1238839" y="1722738"/>
            <a:ext cx="6936514" cy="954107"/>
          </a:xfrm>
          <a:prstGeom prst="rect">
            <a:avLst/>
          </a:prstGeom>
          <a:noFill/>
        </p:spPr>
        <p:txBody>
          <a:bodyPr wrap="none" rtlCol="0">
            <a:spAutoFit/>
          </a:bodyPr>
          <a:lstStyle/>
          <a:p>
            <a:r>
              <a:rPr lang="en-US" sz="2800" i="1" dirty="0">
                <a:solidFill>
                  <a:srgbClr val="EE7D30"/>
                </a:solidFill>
                <a:latin typeface="Arial" panose="020B0604020202020204" pitchFamily="34" charset="0"/>
                <a:cs typeface="Arial" panose="020B0604020202020204" pitchFamily="34" charset="0"/>
              </a:rPr>
              <a:t>&gt;, &lt; , &lt;=, =&gt;, ==, and %in% are questions.</a:t>
            </a:r>
          </a:p>
          <a:p>
            <a:r>
              <a:rPr lang="en-US" sz="2800" i="1" dirty="0">
                <a:solidFill>
                  <a:srgbClr val="EE7D30"/>
                </a:solidFill>
                <a:latin typeface="Arial" panose="020B0604020202020204" pitchFamily="34" charset="0"/>
                <a:cs typeface="Arial" panose="020B0604020202020204" pitchFamily="34" charset="0"/>
              </a:rPr>
              <a:t>R answers with TRUEs and FALSEs</a:t>
            </a:r>
          </a:p>
        </p:txBody>
      </p:sp>
      <p:sp>
        <p:nvSpPr>
          <p:cNvPr id="16" name="TextBox 15">
            <a:extLst>
              <a:ext uri="{FF2B5EF4-FFF2-40B4-BE49-F238E27FC236}">
                <a16:creationId xmlns:a16="http://schemas.microsoft.com/office/drawing/2014/main" id="{DA2E268E-DAA3-4DA5-ADB5-6A0632A6EA19}"/>
              </a:ext>
            </a:extLst>
          </p:cNvPr>
          <p:cNvSpPr txBox="1"/>
          <p:nvPr/>
        </p:nvSpPr>
        <p:spPr>
          <a:xfrm>
            <a:off x="1238839" y="3033025"/>
            <a:ext cx="7773543" cy="954107"/>
          </a:xfrm>
          <a:prstGeom prst="rect">
            <a:avLst/>
          </a:prstGeom>
          <a:noFill/>
        </p:spPr>
        <p:txBody>
          <a:bodyPr wrap="square" rtlCol="0">
            <a:spAutoFit/>
          </a:bodyPr>
          <a:lstStyle/>
          <a:p>
            <a:r>
              <a:rPr lang="en-US" sz="2800" i="1" dirty="0">
                <a:latin typeface="Arial" panose="020B0604020202020204" pitchFamily="34" charset="0"/>
                <a:cs typeface="Arial" panose="020B0604020202020204" pitchFamily="34" charset="0"/>
              </a:rPr>
              <a:t>E.g., </a:t>
            </a:r>
            <a:r>
              <a:rPr lang="en-US" sz="2800" b="1" i="1" dirty="0" err="1">
                <a:latin typeface="Arial" panose="020B0604020202020204" pitchFamily="34" charset="0"/>
                <a:cs typeface="Arial" panose="020B0604020202020204" pitchFamily="34" charset="0"/>
              </a:rPr>
              <a:t>my.vector</a:t>
            </a:r>
            <a:r>
              <a:rPr lang="en-US" sz="2800" b="1" i="1" dirty="0">
                <a:latin typeface="Arial" panose="020B0604020202020204" pitchFamily="34" charset="0"/>
                <a:cs typeface="Arial" panose="020B0604020202020204" pitchFamily="34" charset="0"/>
              </a:rPr>
              <a:t> &gt; 6 </a:t>
            </a:r>
            <a:r>
              <a:rPr lang="en-US" sz="2800" i="1" dirty="0">
                <a:latin typeface="Arial" panose="020B0604020202020204" pitchFamily="34" charset="0"/>
                <a:cs typeface="Arial" panose="020B0604020202020204" pitchFamily="34" charset="0"/>
              </a:rPr>
              <a:t>is the same as asking, </a:t>
            </a:r>
          </a:p>
          <a:p>
            <a:r>
              <a:rPr lang="en-US" sz="2800" i="1" dirty="0">
                <a:latin typeface="Arial" panose="020B0604020202020204" pitchFamily="34" charset="0"/>
                <a:cs typeface="Arial" panose="020B0604020202020204" pitchFamily="34" charset="0"/>
              </a:rPr>
              <a:t>“are elements in </a:t>
            </a:r>
            <a:r>
              <a:rPr lang="en-US" sz="2800" i="1" dirty="0" err="1">
                <a:latin typeface="Arial" panose="020B0604020202020204" pitchFamily="34" charset="0"/>
                <a:cs typeface="Arial" panose="020B0604020202020204" pitchFamily="34" charset="0"/>
              </a:rPr>
              <a:t>my.vector</a:t>
            </a:r>
            <a:r>
              <a:rPr lang="en-US" sz="2800" i="1" dirty="0">
                <a:latin typeface="Arial" panose="020B0604020202020204" pitchFamily="34" charset="0"/>
                <a:cs typeface="Arial" panose="020B0604020202020204" pitchFamily="34" charset="0"/>
              </a:rPr>
              <a:t> larger than 6?”</a:t>
            </a:r>
          </a:p>
        </p:txBody>
      </p:sp>
      <p:sp>
        <p:nvSpPr>
          <p:cNvPr id="7" name="Rectangle 6">
            <a:extLst>
              <a:ext uri="{FF2B5EF4-FFF2-40B4-BE49-F238E27FC236}">
                <a16:creationId xmlns:a16="http://schemas.microsoft.com/office/drawing/2014/main" id="{23DE2B57-CB96-45D3-96FD-2E0A951ED22E}"/>
              </a:ext>
            </a:extLst>
          </p:cNvPr>
          <p:cNvSpPr/>
          <p:nvPr/>
        </p:nvSpPr>
        <p:spPr>
          <a:xfrm>
            <a:off x="186743" y="653891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364296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46A9AD-0C54-487F-9D64-F55773155A0C}"/>
              </a:ext>
            </a:extLst>
          </p:cNvPr>
          <p:cNvSpPr>
            <a:spLocks noGrp="1"/>
          </p:cNvSpPr>
          <p:nvPr>
            <p:ph type="sldNum" sz="quarter" idx="12"/>
          </p:nvPr>
        </p:nvSpPr>
        <p:spPr/>
        <p:txBody>
          <a:bodyPr/>
          <a:lstStyle/>
          <a:p>
            <a:fld id="{D9CFEFDB-66D6-495C-9117-3BD2D7EF3F1B}" type="slidenum">
              <a:rPr lang="en-US" smtClean="0"/>
              <a:t>39</a:t>
            </a:fld>
            <a:endParaRPr lang="en-US"/>
          </a:p>
        </p:txBody>
      </p:sp>
      <p:sp>
        <p:nvSpPr>
          <p:cNvPr id="3" name="TextBox 2">
            <a:extLst>
              <a:ext uri="{FF2B5EF4-FFF2-40B4-BE49-F238E27FC236}">
                <a16:creationId xmlns:a16="http://schemas.microsoft.com/office/drawing/2014/main" id="{C5B08EEE-A7CC-4B7D-864C-45A65826E930}"/>
              </a:ext>
            </a:extLst>
          </p:cNvPr>
          <p:cNvSpPr txBox="1"/>
          <p:nvPr/>
        </p:nvSpPr>
        <p:spPr>
          <a:xfrm>
            <a:off x="356770" y="222432"/>
            <a:ext cx="3369833" cy="830997"/>
          </a:xfrm>
          <a:prstGeom prst="rect">
            <a:avLst/>
          </a:prstGeom>
          <a:noFill/>
        </p:spPr>
        <p:txBody>
          <a:bodyPr wrap="none" rtlCol="0">
            <a:spAutoFit/>
          </a:bodyPr>
          <a:lstStyle/>
          <a:p>
            <a:r>
              <a:rPr lang="en-US" sz="4800" b="1" dirty="0" err="1">
                <a:solidFill>
                  <a:schemeClr val="accent2"/>
                </a:solidFill>
                <a:latin typeface="Arial" panose="020B0604020202020204" pitchFamily="34" charset="0"/>
                <a:cs typeface="Arial" panose="020B0604020202020204" pitchFamily="34" charset="0"/>
              </a:rPr>
              <a:t>Subsetting</a:t>
            </a:r>
            <a:endParaRPr lang="en-US" sz="6600" b="1" dirty="0">
              <a:solidFill>
                <a:schemeClr val="accent2"/>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4BA7415-5D19-420D-AF06-C31C1C0B3739}"/>
              </a:ext>
            </a:extLst>
          </p:cNvPr>
          <p:cNvPicPr>
            <a:picLocks noChangeAspect="1"/>
          </p:cNvPicPr>
          <p:nvPr/>
        </p:nvPicPr>
        <p:blipFill rotWithShape="1">
          <a:blip r:embed="rId3"/>
          <a:srcRect t="41405" r="34763" b="20244"/>
          <a:stretch/>
        </p:blipFill>
        <p:spPr>
          <a:xfrm>
            <a:off x="1" y="3352718"/>
            <a:ext cx="9144000" cy="2646172"/>
          </a:xfrm>
          <a:prstGeom prst="rect">
            <a:avLst/>
          </a:prstGeom>
        </p:spPr>
      </p:pic>
      <p:sp>
        <p:nvSpPr>
          <p:cNvPr id="5" name="TextBox 4">
            <a:extLst>
              <a:ext uri="{FF2B5EF4-FFF2-40B4-BE49-F238E27FC236}">
                <a16:creationId xmlns:a16="http://schemas.microsoft.com/office/drawing/2014/main" id="{E305A316-97D3-43E0-A0EA-E179B81E9A16}"/>
              </a:ext>
            </a:extLst>
          </p:cNvPr>
          <p:cNvSpPr txBox="1"/>
          <p:nvPr/>
        </p:nvSpPr>
        <p:spPr>
          <a:xfrm>
            <a:off x="2838498" y="2467706"/>
            <a:ext cx="4578048" cy="523220"/>
          </a:xfrm>
          <a:prstGeom prst="rect">
            <a:avLst/>
          </a:prstGeom>
          <a:noFill/>
        </p:spPr>
        <p:txBody>
          <a:bodyPr wrap="none" rtlCol="0">
            <a:spAutoFit/>
          </a:bodyPr>
          <a:lstStyle/>
          <a:p>
            <a:r>
              <a:rPr lang="en-US" sz="2800" b="1" dirty="0" err="1">
                <a:solidFill>
                  <a:srgbClr val="009193"/>
                </a:solidFill>
                <a:latin typeface="Arial" panose="020B0604020202020204" pitchFamily="34" charset="0"/>
                <a:cs typeface="Arial" panose="020B0604020202020204" pitchFamily="34" charset="0"/>
              </a:rPr>
              <a:t>my.vector</a:t>
            </a:r>
            <a:r>
              <a:rPr lang="en-US" sz="2800" b="1" dirty="0">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my.vector</a:t>
            </a:r>
            <a:r>
              <a:rPr lang="en-US" sz="2800" b="1" dirty="0">
                <a:solidFill>
                  <a:srgbClr val="C00000"/>
                </a:solidFill>
                <a:latin typeface="Arial" panose="020B0604020202020204" pitchFamily="34" charset="0"/>
                <a:cs typeface="Arial" panose="020B0604020202020204" pitchFamily="34" charset="0"/>
              </a:rPr>
              <a:t> &gt; 6</a:t>
            </a:r>
            <a:r>
              <a:rPr lang="en-US" sz="2800" b="1" dirty="0">
                <a:latin typeface="Arial" panose="020B0604020202020204" pitchFamily="34" charset="0"/>
                <a:cs typeface="Arial" panose="020B0604020202020204" pitchFamily="34" charset="0"/>
              </a:rPr>
              <a:t> ]</a:t>
            </a:r>
          </a:p>
        </p:txBody>
      </p:sp>
      <p:sp>
        <p:nvSpPr>
          <p:cNvPr id="8" name="Rectangle 7">
            <a:extLst>
              <a:ext uri="{FF2B5EF4-FFF2-40B4-BE49-F238E27FC236}">
                <a16:creationId xmlns:a16="http://schemas.microsoft.com/office/drawing/2014/main" id="{CA4D8AD7-06EF-40C7-8572-913422BCEB81}"/>
              </a:ext>
            </a:extLst>
          </p:cNvPr>
          <p:cNvSpPr/>
          <p:nvPr/>
        </p:nvSpPr>
        <p:spPr>
          <a:xfrm>
            <a:off x="107387" y="3827541"/>
            <a:ext cx="1627910"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17F8693-2747-4852-9AD9-9E8E4F733780}"/>
              </a:ext>
            </a:extLst>
          </p:cNvPr>
          <p:cNvSpPr txBox="1"/>
          <p:nvPr/>
        </p:nvSpPr>
        <p:spPr>
          <a:xfrm>
            <a:off x="0" y="4721622"/>
            <a:ext cx="2182092" cy="461665"/>
          </a:xfrm>
          <a:prstGeom prst="rect">
            <a:avLst/>
          </a:prstGeom>
          <a:solidFill>
            <a:schemeClr val="bg1"/>
          </a:solidFill>
        </p:spPr>
        <p:txBody>
          <a:bodyPr wrap="square">
            <a:spAutoFit/>
          </a:bodyPr>
          <a:lstStyle/>
          <a:p>
            <a:r>
              <a:rPr lang="en-US" sz="2400" b="1" dirty="0" err="1">
                <a:solidFill>
                  <a:srgbClr val="C00000"/>
                </a:solidFill>
                <a:latin typeface="Arial" panose="020B0604020202020204" pitchFamily="34" charset="0"/>
                <a:cs typeface="Arial" panose="020B0604020202020204" pitchFamily="34" charset="0"/>
              </a:rPr>
              <a:t>my.vector</a:t>
            </a:r>
            <a:r>
              <a:rPr lang="en-US" sz="2400" b="1" dirty="0">
                <a:solidFill>
                  <a:srgbClr val="C00000"/>
                </a:solidFill>
                <a:latin typeface="Arial" panose="020B0604020202020204" pitchFamily="34" charset="0"/>
                <a:cs typeface="Arial" panose="020B0604020202020204" pitchFamily="34" charset="0"/>
              </a:rPr>
              <a:t> &gt; 6</a:t>
            </a:r>
            <a:r>
              <a:rPr lang="en-US" sz="2400" b="1" dirty="0">
                <a:latin typeface="Arial" panose="020B0604020202020204" pitchFamily="34" charset="0"/>
                <a:cs typeface="Arial" panose="020B0604020202020204" pitchFamily="34" charset="0"/>
              </a:rPr>
              <a:t> </a:t>
            </a:r>
            <a:endParaRPr lang="en-US" sz="2400" dirty="0"/>
          </a:p>
        </p:txBody>
      </p:sp>
      <p:sp>
        <p:nvSpPr>
          <p:cNvPr id="11" name="TextBox 10">
            <a:extLst>
              <a:ext uri="{FF2B5EF4-FFF2-40B4-BE49-F238E27FC236}">
                <a16:creationId xmlns:a16="http://schemas.microsoft.com/office/drawing/2014/main" id="{43D16148-9374-4C99-86CB-55EA5DE47C25}"/>
              </a:ext>
            </a:extLst>
          </p:cNvPr>
          <p:cNvSpPr txBox="1"/>
          <p:nvPr/>
        </p:nvSpPr>
        <p:spPr>
          <a:xfrm>
            <a:off x="14314" y="4129154"/>
            <a:ext cx="1617366" cy="461665"/>
          </a:xfrm>
          <a:prstGeom prst="rect">
            <a:avLst/>
          </a:prstGeom>
          <a:solidFill>
            <a:schemeClr val="bg1"/>
          </a:solidFill>
        </p:spPr>
        <p:txBody>
          <a:bodyPr wrap="none" rtlCol="0">
            <a:spAutoFit/>
          </a:bodyPr>
          <a:lstStyle/>
          <a:p>
            <a:r>
              <a:rPr lang="en-US" sz="2400" b="1" dirty="0" err="1">
                <a:solidFill>
                  <a:srgbClr val="009193"/>
                </a:solidFill>
                <a:latin typeface="Arial" panose="020B0604020202020204" pitchFamily="34" charset="0"/>
                <a:cs typeface="Arial" panose="020B0604020202020204" pitchFamily="34" charset="0"/>
              </a:rPr>
              <a:t>my.vector</a:t>
            </a:r>
            <a:endParaRPr lang="en-US" sz="2400" b="1" dirty="0">
              <a:solidFill>
                <a:srgbClr val="009193"/>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2CA96B4-9136-45B4-A009-0D38A900DC00}"/>
              </a:ext>
            </a:extLst>
          </p:cNvPr>
          <p:cNvSpPr txBox="1"/>
          <p:nvPr/>
        </p:nvSpPr>
        <p:spPr>
          <a:xfrm>
            <a:off x="773172" y="1274917"/>
            <a:ext cx="8080146"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Only those elements in </a:t>
            </a:r>
            <a:r>
              <a:rPr lang="en-US" sz="2400" b="1" dirty="0" err="1">
                <a:solidFill>
                  <a:srgbClr val="009193"/>
                </a:solidFill>
                <a:latin typeface="Arial" panose="020B0604020202020204" pitchFamily="34" charset="0"/>
                <a:cs typeface="Arial" panose="020B0604020202020204" pitchFamily="34" charset="0"/>
              </a:rPr>
              <a:t>my.vector</a:t>
            </a:r>
            <a:r>
              <a:rPr lang="en-US" sz="2400" b="1" dirty="0">
                <a:solidFill>
                  <a:srgbClr val="009193"/>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that are </a:t>
            </a:r>
            <a:r>
              <a:rPr lang="en-US" sz="2400" b="1" u="sng" dirty="0">
                <a:latin typeface="Arial" panose="020B0604020202020204" pitchFamily="34" charset="0"/>
                <a:cs typeface="Arial" panose="020B0604020202020204" pitchFamily="34" charset="0"/>
              </a:rPr>
              <a:t>at the same position as TRUE</a:t>
            </a:r>
            <a:r>
              <a:rPr lang="en-US" sz="2400" b="1" dirty="0">
                <a:latin typeface="Arial" panose="020B0604020202020204" pitchFamily="34" charset="0"/>
                <a:cs typeface="Arial" panose="020B0604020202020204" pitchFamily="34" charset="0"/>
              </a:rPr>
              <a:t> can go through. </a:t>
            </a:r>
          </a:p>
        </p:txBody>
      </p:sp>
      <p:pic>
        <p:nvPicPr>
          <p:cNvPr id="14" name="Picture 13">
            <a:extLst>
              <a:ext uri="{FF2B5EF4-FFF2-40B4-BE49-F238E27FC236}">
                <a16:creationId xmlns:a16="http://schemas.microsoft.com/office/drawing/2014/main" id="{A63A7470-C59B-4B59-B119-B70B9B57DF21}"/>
              </a:ext>
            </a:extLst>
          </p:cNvPr>
          <p:cNvPicPr>
            <a:picLocks noChangeAspect="1"/>
          </p:cNvPicPr>
          <p:nvPr/>
        </p:nvPicPr>
        <p:blipFill rotWithShape="1">
          <a:blip r:embed="rId3"/>
          <a:srcRect t="86109" r="36266" b="-631"/>
          <a:stretch/>
        </p:blipFill>
        <p:spPr>
          <a:xfrm>
            <a:off x="1" y="5457248"/>
            <a:ext cx="8893450" cy="997528"/>
          </a:xfrm>
          <a:prstGeom prst="rect">
            <a:avLst/>
          </a:prstGeom>
        </p:spPr>
      </p:pic>
      <p:sp>
        <p:nvSpPr>
          <p:cNvPr id="15" name="TextBox 14">
            <a:extLst>
              <a:ext uri="{FF2B5EF4-FFF2-40B4-BE49-F238E27FC236}">
                <a16:creationId xmlns:a16="http://schemas.microsoft.com/office/drawing/2014/main" id="{536CBD4C-069C-40DC-962F-7C11C86FA331}"/>
              </a:ext>
            </a:extLst>
          </p:cNvPr>
          <p:cNvSpPr txBox="1"/>
          <p:nvPr/>
        </p:nvSpPr>
        <p:spPr>
          <a:xfrm>
            <a:off x="420973" y="5691548"/>
            <a:ext cx="1314323" cy="461665"/>
          </a:xfrm>
          <a:prstGeom prst="rect">
            <a:avLst/>
          </a:prstGeom>
          <a:solidFill>
            <a:schemeClr val="bg1"/>
          </a:solidFill>
        </p:spPr>
        <p:txBody>
          <a:bodyPr wrap="square" rtlCol="0">
            <a:spAutoFit/>
          </a:bodyPr>
          <a:lstStyle/>
          <a:p>
            <a:r>
              <a:rPr lang="en-US" sz="2400" b="1" dirty="0">
                <a:latin typeface="Arial" panose="020B0604020202020204" pitchFamily="34" charset="0"/>
                <a:cs typeface="Arial" panose="020B0604020202020204" pitchFamily="34" charset="0"/>
              </a:rPr>
              <a:t>output</a:t>
            </a:r>
          </a:p>
        </p:txBody>
      </p:sp>
      <p:sp>
        <p:nvSpPr>
          <p:cNvPr id="4" name="Rectangle 3">
            <a:extLst>
              <a:ext uri="{FF2B5EF4-FFF2-40B4-BE49-F238E27FC236}">
                <a16:creationId xmlns:a16="http://schemas.microsoft.com/office/drawing/2014/main" id="{C9E5B09F-158C-4A8B-ABE6-FDFF80A6C921}"/>
              </a:ext>
            </a:extLst>
          </p:cNvPr>
          <p:cNvSpPr/>
          <p:nvPr/>
        </p:nvSpPr>
        <p:spPr>
          <a:xfrm>
            <a:off x="77948" y="6544071"/>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431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A99328-0852-48C9-9221-F353E1BFF4FF}"/>
              </a:ext>
            </a:extLst>
          </p:cNvPr>
          <p:cNvSpPr txBox="1"/>
          <p:nvPr/>
        </p:nvSpPr>
        <p:spPr>
          <a:xfrm>
            <a:off x="1270480" y="1466924"/>
            <a:ext cx="6603091" cy="3485570"/>
          </a:xfrm>
          <a:prstGeom prst="rect">
            <a:avLst/>
          </a:prstGeom>
          <a:noFill/>
        </p:spPr>
        <p:txBody>
          <a:bodyPr wrap="none" rtlCol="0">
            <a:spAutoFit/>
          </a:bodyPr>
          <a:lstStyle/>
          <a:p>
            <a:pPr algn="ctr"/>
            <a:endParaRPr lang="en-US" sz="3600" dirty="0">
              <a:latin typeface="Arial" panose="020B0604020202020204" pitchFamily="34" charset="0"/>
              <a:cs typeface="Arial" panose="020B0604020202020204" pitchFamily="34" charset="0"/>
            </a:endParaRPr>
          </a:p>
          <a:p>
            <a:pPr algn="ctr"/>
            <a:r>
              <a:rPr lang="en-US" dirty="0">
                <a:solidFill>
                  <a:schemeClr val="tx1">
                    <a:lumMod val="50000"/>
                    <a:lumOff val="50000"/>
                  </a:schemeClr>
                </a:solidFill>
                <a:latin typeface="Arial" panose="020B0604020202020204" pitchFamily="34" charset="0"/>
                <a:cs typeface="Arial" panose="020B0604020202020204" pitchFamily="34" charset="0"/>
              </a:rPr>
              <a:t>Adv. Planning Methods</a:t>
            </a:r>
          </a:p>
          <a:p>
            <a:pPr algn="ctr"/>
            <a:endParaRPr lang="en-US" dirty="0">
              <a:solidFill>
                <a:schemeClr val="tx1">
                  <a:lumMod val="50000"/>
                  <a:lumOff val="50000"/>
                </a:schemeClr>
              </a:solidFill>
              <a:latin typeface="Arial" panose="020B0604020202020204" pitchFamily="34" charset="0"/>
              <a:cs typeface="Arial" panose="020B0604020202020204" pitchFamily="34" charset="0"/>
            </a:endParaRPr>
          </a:p>
          <a:p>
            <a:pPr algn="ctr"/>
            <a:r>
              <a:rPr lang="en-US" sz="4950" b="1" dirty="0">
                <a:latin typeface="Arial" panose="020B0604020202020204" pitchFamily="34" charset="0"/>
                <a:cs typeface="Arial" panose="020B0604020202020204" pitchFamily="34" charset="0"/>
              </a:rPr>
              <a:t>Lab 2:</a:t>
            </a:r>
            <a:endParaRPr lang="en-US" altLang="zh-CN" sz="4950" b="1" dirty="0">
              <a:latin typeface="Arial" panose="020B0604020202020204" pitchFamily="34" charset="0"/>
              <a:cs typeface="Arial" panose="020B0604020202020204" pitchFamily="34" charset="0"/>
            </a:endParaRPr>
          </a:p>
          <a:p>
            <a:pPr algn="ctr"/>
            <a:r>
              <a:rPr lang="en-US" altLang="zh-CN" sz="4950" b="1" dirty="0">
                <a:latin typeface="Arial" panose="020B0604020202020204" pitchFamily="34" charset="0"/>
                <a:cs typeface="Arial" panose="020B0604020202020204" pitchFamily="34" charset="0"/>
              </a:rPr>
              <a:t>Data</a:t>
            </a:r>
            <a:r>
              <a:rPr lang="zh-CN" altLang="en-US" sz="4950" b="1" dirty="0">
                <a:latin typeface="Arial" panose="020B0604020202020204" pitchFamily="34" charset="0"/>
                <a:cs typeface="Arial" panose="020B0604020202020204" pitchFamily="34" charset="0"/>
              </a:rPr>
              <a:t> </a:t>
            </a:r>
            <a:r>
              <a:rPr lang="en-US" altLang="zh-CN" sz="4950" b="1" dirty="0">
                <a:latin typeface="Arial" panose="020B0604020202020204" pitchFamily="34" charset="0"/>
                <a:cs typeface="Arial" panose="020B0604020202020204" pitchFamily="34" charset="0"/>
              </a:rPr>
              <a:t>Cleaning</a:t>
            </a:r>
            <a:r>
              <a:rPr lang="zh-CN" altLang="en-US" sz="4950" b="1" dirty="0">
                <a:latin typeface="Arial" panose="020B0604020202020204" pitchFamily="34" charset="0"/>
                <a:cs typeface="Arial" panose="020B0604020202020204" pitchFamily="34" charset="0"/>
              </a:rPr>
              <a:t> </a:t>
            </a:r>
            <a:r>
              <a:rPr lang="en-US" altLang="zh-CN" sz="4950" b="1" dirty="0">
                <a:latin typeface="Arial" panose="020B0604020202020204" pitchFamily="34" charset="0"/>
                <a:cs typeface="Arial" panose="020B0604020202020204" pitchFamily="34" charset="0"/>
              </a:rPr>
              <a:t>&amp;</a:t>
            </a:r>
            <a:r>
              <a:rPr lang="zh-CN" altLang="en-US" sz="4950" b="1" dirty="0">
                <a:latin typeface="Arial" panose="020B0604020202020204" pitchFamily="34" charset="0"/>
                <a:cs typeface="Arial" panose="020B0604020202020204" pitchFamily="34" charset="0"/>
              </a:rPr>
              <a:t> </a:t>
            </a:r>
            <a:endParaRPr lang="en-US" altLang="zh-CN" sz="4950" b="1" dirty="0">
              <a:latin typeface="Arial" panose="020B0604020202020204" pitchFamily="34" charset="0"/>
              <a:cs typeface="Arial" panose="020B0604020202020204" pitchFamily="34" charset="0"/>
            </a:endParaRPr>
          </a:p>
          <a:p>
            <a:pPr algn="ctr"/>
            <a:r>
              <a:rPr lang="en-US" altLang="zh-CN" sz="4950" b="1" dirty="0">
                <a:latin typeface="Arial" panose="020B0604020202020204" pitchFamily="34" charset="0"/>
                <a:cs typeface="Arial" panose="020B0604020202020204" pitchFamily="34" charset="0"/>
              </a:rPr>
              <a:t>Descriptive</a:t>
            </a:r>
            <a:r>
              <a:rPr lang="zh-CN" altLang="en-US" sz="4950" b="1" dirty="0">
                <a:latin typeface="Arial" panose="020B0604020202020204" pitchFamily="34" charset="0"/>
                <a:cs typeface="Arial" panose="020B0604020202020204" pitchFamily="34" charset="0"/>
              </a:rPr>
              <a:t> </a:t>
            </a:r>
            <a:r>
              <a:rPr lang="en-US" altLang="zh-CN" sz="4950" b="1" dirty="0">
                <a:latin typeface="Arial" panose="020B0604020202020204" pitchFamily="34" charset="0"/>
                <a:cs typeface="Arial" panose="020B0604020202020204" pitchFamily="34" charset="0"/>
              </a:rPr>
              <a:t>Statistics</a:t>
            </a:r>
            <a:endParaRPr lang="en-US" sz="495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708D872-F986-4DC2-B7CB-54720962D30B}"/>
              </a:ext>
            </a:extLst>
          </p:cNvPr>
          <p:cNvSpPr txBox="1"/>
          <p:nvPr/>
        </p:nvSpPr>
        <p:spPr>
          <a:xfrm>
            <a:off x="8193099" y="6246736"/>
            <a:ext cx="950901" cy="276999"/>
          </a:xfrm>
          <a:prstGeom prst="rect">
            <a:avLst/>
          </a:prstGeom>
          <a:noFill/>
        </p:spPr>
        <p:txBody>
          <a:bodyPr wrap="non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09.02.2021</a:t>
            </a:r>
          </a:p>
        </p:txBody>
      </p:sp>
    </p:spTree>
    <p:extLst>
      <p:ext uri="{BB962C8B-B14F-4D97-AF65-F5344CB8AC3E}">
        <p14:creationId xmlns:p14="http://schemas.microsoft.com/office/powerpoint/2010/main" val="3849014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46A9AD-0C54-487F-9D64-F55773155A0C}"/>
              </a:ext>
            </a:extLst>
          </p:cNvPr>
          <p:cNvSpPr>
            <a:spLocks noGrp="1"/>
          </p:cNvSpPr>
          <p:nvPr>
            <p:ph type="sldNum" sz="quarter" idx="12"/>
          </p:nvPr>
        </p:nvSpPr>
        <p:spPr/>
        <p:txBody>
          <a:bodyPr/>
          <a:lstStyle/>
          <a:p>
            <a:fld id="{D9CFEFDB-66D6-495C-9117-3BD2D7EF3F1B}" type="slidenum">
              <a:rPr lang="en-US" smtClean="0"/>
              <a:t>40</a:t>
            </a:fld>
            <a:endParaRPr lang="en-US"/>
          </a:p>
        </p:txBody>
      </p:sp>
      <p:sp>
        <p:nvSpPr>
          <p:cNvPr id="3" name="TextBox 2">
            <a:extLst>
              <a:ext uri="{FF2B5EF4-FFF2-40B4-BE49-F238E27FC236}">
                <a16:creationId xmlns:a16="http://schemas.microsoft.com/office/drawing/2014/main" id="{C5B08EEE-A7CC-4B7D-864C-45A65826E930}"/>
              </a:ext>
            </a:extLst>
          </p:cNvPr>
          <p:cNvSpPr txBox="1"/>
          <p:nvPr/>
        </p:nvSpPr>
        <p:spPr>
          <a:xfrm>
            <a:off x="356770" y="222432"/>
            <a:ext cx="3369833" cy="830997"/>
          </a:xfrm>
          <a:prstGeom prst="rect">
            <a:avLst/>
          </a:prstGeom>
          <a:noFill/>
        </p:spPr>
        <p:txBody>
          <a:bodyPr wrap="none" rtlCol="0">
            <a:spAutoFit/>
          </a:bodyPr>
          <a:lstStyle/>
          <a:p>
            <a:r>
              <a:rPr lang="en-US" sz="4800" b="1" dirty="0" err="1">
                <a:solidFill>
                  <a:schemeClr val="accent2"/>
                </a:solidFill>
                <a:latin typeface="Arial" panose="020B0604020202020204" pitchFamily="34" charset="0"/>
                <a:cs typeface="Arial" panose="020B0604020202020204" pitchFamily="34" charset="0"/>
              </a:rPr>
              <a:t>Subsetting</a:t>
            </a:r>
            <a:endParaRPr lang="en-US" sz="6600" b="1" dirty="0">
              <a:solidFill>
                <a:schemeClr val="accent2"/>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94D73674-F2BA-4C16-8078-96842F1F502D}"/>
              </a:ext>
            </a:extLst>
          </p:cNvPr>
          <p:cNvSpPr/>
          <p:nvPr/>
        </p:nvSpPr>
        <p:spPr>
          <a:xfrm>
            <a:off x="218216" y="1159579"/>
            <a:ext cx="7318430" cy="577850"/>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400" dirty="0">
                <a:latin typeface="Arial" panose="020B0604020202020204" pitchFamily="34" charset="0"/>
                <a:cs typeface="Arial" panose="020B0604020202020204" pitchFamily="34" charset="0"/>
              </a:rPr>
              <a:t>If it is a </a:t>
            </a:r>
            <a:r>
              <a:rPr lang="en-US" sz="2400" dirty="0" err="1">
                <a:latin typeface="Arial" panose="020B0604020202020204" pitchFamily="34" charset="0"/>
                <a:cs typeface="Arial" panose="020B0604020202020204" pitchFamily="34" charset="0"/>
              </a:rPr>
              <a:t>data.frame</a:t>
            </a:r>
            <a:r>
              <a:rPr lang="en-US" sz="2400" dirty="0">
                <a:latin typeface="Arial" panose="020B0604020202020204" pitchFamily="34" charset="0"/>
                <a:cs typeface="Arial" panose="020B0604020202020204" pitchFamily="34" charset="0"/>
              </a:rPr>
              <a:t>, you need two indices.</a:t>
            </a:r>
          </a:p>
        </p:txBody>
      </p:sp>
      <p:sp>
        <p:nvSpPr>
          <p:cNvPr id="7" name="TextBox 6">
            <a:extLst>
              <a:ext uri="{FF2B5EF4-FFF2-40B4-BE49-F238E27FC236}">
                <a16:creationId xmlns:a16="http://schemas.microsoft.com/office/drawing/2014/main" id="{CDF7A0DE-23E8-4599-8188-458F9AB39AD2}"/>
              </a:ext>
            </a:extLst>
          </p:cNvPr>
          <p:cNvSpPr txBox="1"/>
          <p:nvPr/>
        </p:nvSpPr>
        <p:spPr>
          <a:xfrm>
            <a:off x="1117472" y="1777533"/>
            <a:ext cx="6969515" cy="577850"/>
          </a:xfrm>
          <a:prstGeom prst="rect">
            <a:avLst/>
          </a:prstGeom>
          <a:noFill/>
        </p:spPr>
        <p:txBody>
          <a:bodyPr wrap="square" rtlCol="0">
            <a:spAutoFit/>
          </a:bodyPr>
          <a:lstStyle/>
          <a:p>
            <a:pPr>
              <a:lnSpc>
                <a:spcPct val="150000"/>
              </a:lnSpc>
            </a:pPr>
            <a:r>
              <a:rPr lang="en-US" sz="2400" b="1" dirty="0" err="1">
                <a:solidFill>
                  <a:srgbClr val="009193"/>
                </a:solidFill>
                <a:latin typeface="Arial" panose="020B0604020202020204" pitchFamily="34" charset="0"/>
                <a:cs typeface="Arial" panose="020B0604020202020204" pitchFamily="34" charset="0"/>
              </a:rPr>
              <a:t>data.frame</a:t>
            </a:r>
            <a:r>
              <a:rPr lang="en-US" sz="2400" b="1" dirty="0">
                <a:latin typeface="Arial" panose="020B0604020202020204" pitchFamily="34" charset="0"/>
                <a:cs typeface="Arial" panose="020B0604020202020204" pitchFamily="34" charset="0"/>
              </a:rPr>
              <a:t>[</a:t>
            </a:r>
            <a:r>
              <a:rPr lang="en-US" sz="2400" b="1" dirty="0">
                <a:solidFill>
                  <a:srgbClr val="C00000"/>
                </a:solidFill>
                <a:latin typeface="Arial" panose="020B0604020202020204" pitchFamily="34" charset="0"/>
                <a:cs typeface="Arial" panose="020B0604020202020204" pitchFamily="34" charset="0"/>
              </a:rPr>
              <a:t>index for rows</a:t>
            </a:r>
            <a:r>
              <a:rPr lang="en-US" sz="2400" b="1" dirty="0">
                <a:latin typeface="Arial" panose="020B0604020202020204" pitchFamily="34" charset="0"/>
                <a:cs typeface="Arial" panose="020B0604020202020204" pitchFamily="34" charset="0"/>
              </a:rPr>
              <a:t>,</a:t>
            </a:r>
            <a:r>
              <a:rPr lang="en-US" sz="2400" b="1" dirty="0">
                <a:solidFill>
                  <a:srgbClr val="00B0F0"/>
                </a:solidFill>
                <a:latin typeface="Arial" panose="020B0604020202020204" pitchFamily="34" charset="0"/>
                <a:cs typeface="Arial" panose="020B0604020202020204" pitchFamily="34" charset="0"/>
              </a:rPr>
              <a:t> </a:t>
            </a:r>
            <a:r>
              <a:rPr lang="en-US" sz="2400" b="1" dirty="0">
                <a:solidFill>
                  <a:schemeClr val="accent4">
                    <a:lumMod val="75000"/>
                  </a:schemeClr>
                </a:solidFill>
                <a:latin typeface="Arial" panose="020B0604020202020204" pitchFamily="34" charset="0"/>
                <a:cs typeface="Arial" panose="020B0604020202020204" pitchFamily="34" charset="0"/>
              </a:rPr>
              <a:t>index for columns</a:t>
            </a:r>
            <a:r>
              <a:rPr lang="en-US" sz="2400" b="1" dirty="0">
                <a:latin typeface="Arial" panose="020B0604020202020204" pitchFamily="34" charset="0"/>
                <a:cs typeface="Arial" panose="020B0604020202020204" pitchFamily="34" charset="0"/>
              </a:rPr>
              <a:t>]</a:t>
            </a:r>
          </a:p>
        </p:txBody>
      </p:sp>
      <p:pic>
        <p:nvPicPr>
          <p:cNvPr id="10" name="Picture 9">
            <a:extLst>
              <a:ext uri="{FF2B5EF4-FFF2-40B4-BE49-F238E27FC236}">
                <a16:creationId xmlns:a16="http://schemas.microsoft.com/office/drawing/2014/main" id="{4EAF7A49-C4A7-4B7B-9894-402111557BBB}"/>
              </a:ext>
            </a:extLst>
          </p:cNvPr>
          <p:cNvPicPr>
            <a:picLocks noChangeAspect="1"/>
          </p:cNvPicPr>
          <p:nvPr/>
        </p:nvPicPr>
        <p:blipFill>
          <a:blip r:embed="rId3"/>
          <a:stretch>
            <a:fillRect/>
          </a:stretch>
        </p:blipFill>
        <p:spPr>
          <a:xfrm>
            <a:off x="331102" y="2410746"/>
            <a:ext cx="8481795" cy="4183743"/>
          </a:xfrm>
          <a:prstGeom prst="rect">
            <a:avLst/>
          </a:prstGeom>
        </p:spPr>
      </p:pic>
      <p:sp>
        <p:nvSpPr>
          <p:cNvPr id="4" name="Rectangle 3">
            <a:extLst>
              <a:ext uri="{FF2B5EF4-FFF2-40B4-BE49-F238E27FC236}">
                <a16:creationId xmlns:a16="http://schemas.microsoft.com/office/drawing/2014/main" id="{C99BDA09-D17E-4EB5-8AE7-F587193D82FC}"/>
              </a:ext>
            </a:extLst>
          </p:cNvPr>
          <p:cNvSpPr/>
          <p:nvPr/>
        </p:nvSpPr>
        <p:spPr>
          <a:xfrm>
            <a:off x="218216" y="6594489"/>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556965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F5016D-CF27-4246-8298-BD9E23D9FEEE}"/>
              </a:ext>
            </a:extLst>
          </p:cNvPr>
          <p:cNvSpPr>
            <a:spLocks noGrp="1"/>
          </p:cNvSpPr>
          <p:nvPr>
            <p:ph type="sldNum" sz="quarter" idx="12"/>
          </p:nvPr>
        </p:nvSpPr>
        <p:spPr/>
        <p:txBody>
          <a:bodyPr/>
          <a:lstStyle/>
          <a:p>
            <a:fld id="{D9CFEFDB-66D6-495C-9117-3BD2D7EF3F1B}" type="slidenum">
              <a:rPr lang="en-US" smtClean="0"/>
              <a:t>41</a:t>
            </a:fld>
            <a:endParaRPr lang="en-US" dirty="0"/>
          </a:p>
        </p:txBody>
      </p:sp>
      <p:sp>
        <p:nvSpPr>
          <p:cNvPr id="4" name="Rectangle 3">
            <a:extLst>
              <a:ext uri="{FF2B5EF4-FFF2-40B4-BE49-F238E27FC236}">
                <a16:creationId xmlns:a16="http://schemas.microsoft.com/office/drawing/2014/main" id="{C28AFC56-5C0A-4C4A-80CE-5B1E9AEDF5F9}"/>
              </a:ext>
            </a:extLst>
          </p:cNvPr>
          <p:cNvSpPr/>
          <p:nvPr/>
        </p:nvSpPr>
        <p:spPr>
          <a:xfrm>
            <a:off x="218216" y="1159579"/>
            <a:ext cx="7588820" cy="1131848"/>
          </a:xfrm>
          <a:prstGeom prst="rect">
            <a:avLst/>
          </a:prstGeom>
        </p:spPr>
        <p:txBody>
          <a:bodyPr wrap="square">
            <a:spAutoFit/>
          </a:bodyPr>
          <a:lstStyle/>
          <a:p>
            <a:pPr marL="342900" indent="-342900">
              <a:lnSpc>
                <a:spcPct val="150000"/>
              </a:lnSpc>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Subset</a:t>
            </a:r>
            <a:r>
              <a:rPr lang="zh-CN" altLang="en-US"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dataframe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only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returns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rows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when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column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b</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2.</a:t>
            </a:r>
            <a:r>
              <a:rPr lang="zh-CN" altLang="en-US"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AFFB10C-B7DC-4AC9-9F92-8DD5A0B7A452}"/>
              </a:ext>
            </a:extLst>
          </p:cNvPr>
          <p:cNvSpPr txBox="1"/>
          <p:nvPr/>
        </p:nvSpPr>
        <p:spPr>
          <a:xfrm>
            <a:off x="356770" y="222432"/>
            <a:ext cx="6503703" cy="830997"/>
          </a:xfrm>
          <a:prstGeom prst="rect">
            <a:avLst/>
          </a:prstGeom>
          <a:noFill/>
        </p:spPr>
        <p:txBody>
          <a:bodyPr wrap="none" rtlCol="0">
            <a:spAutoFit/>
          </a:bodyPr>
          <a:lstStyle/>
          <a:p>
            <a:r>
              <a:rPr lang="en-US" altLang="zh-CN" sz="4800" b="1" dirty="0" err="1">
                <a:solidFill>
                  <a:schemeClr val="accent2"/>
                </a:solidFill>
                <a:latin typeface="Arial" panose="020B0604020202020204" pitchFamily="34" charset="0"/>
                <a:cs typeface="Arial" panose="020B0604020202020204" pitchFamily="34" charset="0"/>
              </a:rPr>
              <a:t>Subsetting</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Filtering</a:t>
            </a:r>
            <a:endParaRPr lang="en-US" sz="6600" b="1" dirty="0">
              <a:solidFill>
                <a:schemeClr val="accent2"/>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E74D2ACE-9838-445F-BB3F-30C2C3F8FCC8}"/>
              </a:ext>
            </a:extLst>
          </p:cNvPr>
          <p:cNvSpPr/>
          <p:nvPr/>
        </p:nvSpPr>
        <p:spPr>
          <a:xfrm>
            <a:off x="0" y="6555206"/>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pic>
        <p:nvPicPr>
          <p:cNvPr id="12" name="Picture 11">
            <a:extLst>
              <a:ext uri="{FF2B5EF4-FFF2-40B4-BE49-F238E27FC236}">
                <a16:creationId xmlns:a16="http://schemas.microsoft.com/office/drawing/2014/main" id="{959C65DE-7DC4-83EC-C282-9F002492CCE4}"/>
              </a:ext>
            </a:extLst>
          </p:cNvPr>
          <p:cNvPicPr>
            <a:picLocks noChangeAspect="1"/>
          </p:cNvPicPr>
          <p:nvPr/>
        </p:nvPicPr>
        <p:blipFill rotWithShape="1">
          <a:blip r:embed="rId3"/>
          <a:srcRect t="6840" r="56141" b="70474"/>
          <a:stretch/>
        </p:blipFill>
        <p:spPr>
          <a:xfrm>
            <a:off x="218216" y="4368084"/>
            <a:ext cx="3720037" cy="949124"/>
          </a:xfrm>
          <a:prstGeom prst="rect">
            <a:avLst/>
          </a:prstGeom>
        </p:spPr>
      </p:pic>
      <p:sp>
        <p:nvSpPr>
          <p:cNvPr id="14" name="TextBox 13">
            <a:extLst>
              <a:ext uri="{FF2B5EF4-FFF2-40B4-BE49-F238E27FC236}">
                <a16:creationId xmlns:a16="http://schemas.microsoft.com/office/drawing/2014/main" id="{82915F4B-07C7-4DCB-B58A-22B05C9E379D}"/>
              </a:ext>
            </a:extLst>
          </p:cNvPr>
          <p:cNvSpPr txBox="1"/>
          <p:nvPr/>
        </p:nvSpPr>
        <p:spPr>
          <a:xfrm>
            <a:off x="653882" y="3555703"/>
            <a:ext cx="7153154" cy="577850"/>
          </a:xfrm>
          <a:prstGeom prst="rect">
            <a:avLst/>
          </a:prstGeom>
          <a:noFill/>
        </p:spPr>
        <p:txBody>
          <a:bodyPr wrap="square">
            <a:spAutoFit/>
          </a:bodyPr>
          <a:lstStyle/>
          <a:p>
            <a:pPr>
              <a:lnSpc>
                <a:spcPct val="150000"/>
              </a:lnSpc>
            </a:pPr>
            <a:r>
              <a:rPr lang="en-US" altLang="zh-CN" sz="2400" b="1" dirty="0" err="1">
                <a:solidFill>
                  <a:srgbClr val="009193"/>
                </a:solidFill>
                <a:latin typeface="Arial" panose="020B0604020202020204" pitchFamily="34" charset="0"/>
                <a:cs typeface="Arial" panose="020B0604020202020204" pitchFamily="34" charset="0"/>
              </a:rPr>
              <a:t>mydf</a:t>
            </a:r>
            <a:r>
              <a:rPr lang="en-US" sz="2400" b="1" dirty="0">
                <a:latin typeface="Arial" panose="020B0604020202020204" pitchFamily="34" charset="0"/>
                <a:cs typeface="Arial" panose="020B0604020202020204" pitchFamily="34" charset="0"/>
              </a:rPr>
              <a:t>[</a:t>
            </a:r>
            <a:r>
              <a:rPr lang="en-US" altLang="zh-CN" sz="2400" b="1" dirty="0" err="1">
                <a:solidFill>
                  <a:srgbClr val="009193"/>
                </a:solidFill>
                <a:latin typeface="Arial" panose="020B0604020202020204" pitchFamily="34" charset="0"/>
                <a:cs typeface="Arial" panose="020B0604020202020204" pitchFamily="34" charset="0"/>
              </a:rPr>
              <a:t>mydf</a:t>
            </a:r>
            <a:r>
              <a:rPr lang="en-US" altLang="zh-CN" sz="2400" b="1" dirty="0" err="1">
                <a:solidFill>
                  <a:srgbClr val="C00000"/>
                </a:solidFill>
                <a:latin typeface="Arial" panose="020B0604020202020204" pitchFamily="34" charset="0"/>
                <a:cs typeface="Arial" panose="020B0604020202020204" pitchFamily="34" charset="0"/>
              </a:rPr>
              <a:t>$</a:t>
            </a:r>
            <a:r>
              <a:rPr lang="en-US" altLang="zh-CN" sz="2400" b="1" dirty="0" err="1">
                <a:solidFill>
                  <a:schemeClr val="accent5"/>
                </a:solidFill>
                <a:latin typeface="Arial" panose="020B0604020202020204" pitchFamily="34" charset="0"/>
                <a:cs typeface="Arial" panose="020B0604020202020204" pitchFamily="34" charset="0"/>
              </a:rPr>
              <a:t>b</a:t>
            </a:r>
            <a:r>
              <a:rPr lang="zh-CN" altLang="en-US" sz="2400" b="1" dirty="0">
                <a:solidFill>
                  <a:srgbClr val="009193"/>
                </a:solidFill>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&lt;=</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2,</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a:t>
            </a:r>
            <a:endParaRPr lang="en-US" sz="2400" b="1"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4BE0E33C-B419-B9C3-7DFA-CBC2FB7BE299}"/>
              </a:ext>
            </a:extLst>
          </p:cNvPr>
          <p:cNvSpPr txBox="1"/>
          <p:nvPr/>
        </p:nvSpPr>
        <p:spPr>
          <a:xfrm>
            <a:off x="653882" y="2749214"/>
            <a:ext cx="6969515" cy="577850"/>
          </a:xfrm>
          <a:prstGeom prst="rect">
            <a:avLst/>
          </a:prstGeom>
          <a:noFill/>
        </p:spPr>
        <p:txBody>
          <a:bodyPr wrap="square" rtlCol="0">
            <a:spAutoFit/>
          </a:bodyPr>
          <a:lstStyle/>
          <a:p>
            <a:pPr>
              <a:lnSpc>
                <a:spcPct val="150000"/>
              </a:lnSpc>
            </a:pPr>
            <a:r>
              <a:rPr lang="en-US" sz="2400" b="1" dirty="0" err="1">
                <a:solidFill>
                  <a:srgbClr val="009193"/>
                </a:solidFill>
                <a:latin typeface="Arial" panose="020B0604020202020204" pitchFamily="34" charset="0"/>
                <a:cs typeface="Arial" panose="020B0604020202020204" pitchFamily="34" charset="0"/>
              </a:rPr>
              <a:t>data.frame</a:t>
            </a:r>
            <a:r>
              <a:rPr lang="en-US" sz="2400" b="1" dirty="0">
                <a:latin typeface="Arial" panose="020B0604020202020204" pitchFamily="34" charset="0"/>
                <a:cs typeface="Arial" panose="020B0604020202020204" pitchFamily="34" charset="0"/>
              </a:rPr>
              <a:t>[</a:t>
            </a:r>
            <a:r>
              <a:rPr lang="en-US" sz="2400" b="1" dirty="0">
                <a:solidFill>
                  <a:srgbClr val="C00000"/>
                </a:solidFill>
                <a:latin typeface="Arial" panose="020B0604020202020204" pitchFamily="34" charset="0"/>
                <a:cs typeface="Arial" panose="020B0604020202020204" pitchFamily="34" charset="0"/>
              </a:rPr>
              <a:t>index for rows</a:t>
            </a:r>
            <a:r>
              <a:rPr lang="en-US" sz="2400" b="1" dirty="0">
                <a:latin typeface="Arial" panose="020B0604020202020204" pitchFamily="34" charset="0"/>
                <a:cs typeface="Arial" panose="020B0604020202020204" pitchFamily="34" charset="0"/>
              </a:rPr>
              <a:t>,</a:t>
            </a:r>
            <a:r>
              <a:rPr lang="en-US" sz="2400" b="1" dirty="0">
                <a:solidFill>
                  <a:srgbClr val="00B0F0"/>
                </a:solidFill>
                <a:latin typeface="Arial" panose="020B0604020202020204" pitchFamily="34" charset="0"/>
                <a:cs typeface="Arial" panose="020B0604020202020204" pitchFamily="34" charset="0"/>
              </a:rPr>
              <a:t> </a:t>
            </a:r>
            <a:r>
              <a:rPr lang="en-US" sz="2400" b="1" dirty="0">
                <a:solidFill>
                  <a:schemeClr val="accent4">
                    <a:lumMod val="75000"/>
                  </a:schemeClr>
                </a:solidFill>
                <a:latin typeface="Arial" panose="020B0604020202020204" pitchFamily="34" charset="0"/>
                <a:cs typeface="Arial" panose="020B0604020202020204" pitchFamily="34" charset="0"/>
              </a:rPr>
              <a:t>index for columns</a:t>
            </a:r>
            <a:r>
              <a:rPr lang="en-US" sz="2400" b="1" dirty="0">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625C1DBC-2870-80D6-7AEB-F9C4A18DD105}"/>
              </a:ext>
            </a:extLst>
          </p:cNvPr>
          <p:cNvSpPr txBox="1"/>
          <p:nvPr/>
        </p:nvSpPr>
        <p:spPr>
          <a:xfrm>
            <a:off x="4230459" y="3642317"/>
            <a:ext cx="4600936" cy="2677656"/>
          </a:xfrm>
          <a:prstGeom prst="rect">
            <a:avLst/>
          </a:prstGeom>
          <a:noFill/>
        </p:spPr>
        <p:txBody>
          <a:bodyPr wrap="square">
            <a:spAutoFit/>
          </a:bodyPr>
          <a:lstStyle/>
          <a:p>
            <a:r>
              <a:rPr lang="en-US" altLang="zh-CN" sz="2400" b="1" dirty="0" err="1">
                <a:solidFill>
                  <a:srgbClr val="009193"/>
                </a:solidFill>
                <a:latin typeface="Arial" panose="020B0604020202020204" pitchFamily="34" charset="0"/>
                <a:cs typeface="Arial" panose="020B0604020202020204" pitchFamily="34" charset="0"/>
              </a:rPr>
              <a:t>mydf</a:t>
            </a:r>
            <a:r>
              <a:rPr lang="en-US" altLang="zh-CN" sz="2400" b="1" dirty="0" err="1">
                <a:solidFill>
                  <a:srgbClr val="C00000"/>
                </a:solidFill>
                <a:latin typeface="Arial" panose="020B0604020202020204" pitchFamily="34" charset="0"/>
                <a:cs typeface="Arial" panose="020B0604020202020204" pitchFamily="34" charset="0"/>
              </a:rPr>
              <a:t>$</a:t>
            </a:r>
            <a:r>
              <a:rPr lang="en-US" altLang="zh-CN" sz="2400" b="1" dirty="0" err="1">
                <a:solidFill>
                  <a:schemeClr val="accent5"/>
                </a:solidFill>
                <a:latin typeface="Arial" panose="020B0604020202020204" pitchFamily="34" charset="0"/>
                <a:cs typeface="Arial" panose="020B0604020202020204" pitchFamily="34" charset="0"/>
              </a:rPr>
              <a:t>b</a:t>
            </a:r>
            <a:r>
              <a:rPr lang="zh-CN" altLang="en-US" sz="2400" b="1" dirty="0">
                <a:solidFill>
                  <a:srgbClr val="009193"/>
                </a:solidFill>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&lt;=</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2</a:t>
            </a:r>
          </a:p>
          <a:p>
            <a:r>
              <a:rPr lang="en-US" altLang="zh-CN" sz="2400" dirty="0">
                <a:latin typeface="Arial" panose="020B0604020202020204" pitchFamily="34" charset="0"/>
                <a:cs typeface="Arial" panose="020B0604020202020204" pitchFamily="34" charset="0"/>
              </a:rPr>
              <a:t>Returns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vector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of</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c(TRUE,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FALSE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altLang="zh-CN" sz="2400" b="1" dirty="0" err="1">
                <a:solidFill>
                  <a:srgbClr val="009193"/>
                </a:solidFill>
                <a:latin typeface="Arial" panose="020B0604020202020204" pitchFamily="34" charset="0"/>
                <a:cs typeface="Arial" panose="020B0604020202020204" pitchFamily="34" charset="0"/>
              </a:rPr>
              <a:t>mydf</a:t>
            </a:r>
            <a:r>
              <a:rPr lang="en-US" sz="2400" b="1" dirty="0">
                <a:latin typeface="Arial" panose="020B0604020202020204" pitchFamily="34" charset="0"/>
                <a:cs typeface="Arial" panose="020B0604020202020204" pitchFamily="34" charset="0"/>
              </a:rPr>
              <a:t>[</a:t>
            </a:r>
            <a:r>
              <a:rPr lang="en-US" altLang="zh-CN" sz="2400" b="1" dirty="0" err="1">
                <a:solidFill>
                  <a:srgbClr val="009193"/>
                </a:solidFill>
                <a:latin typeface="Arial" panose="020B0604020202020204" pitchFamily="34" charset="0"/>
                <a:cs typeface="Arial" panose="020B0604020202020204" pitchFamily="34" charset="0"/>
              </a:rPr>
              <a:t>mydf</a:t>
            </a:r>
            <a:r>
              <a:rPr lang="en-US" altLang="zh-CN" sz="2400" b="1" dirty="0" err="1">
                <a:solidFill>
                  <a:srgbClr val="C00000"/>
                </a:solidFill>
                <a:latin typeface="Arial" panose="020B0604020202020204" pitchFamily="34" charset="0"/>
                <a:cs typeface="Arial" panose="020B0604020202020204" pitchFamily="34" charset="0"/>
              </a:rPr>
              <a:t>$</a:t>
            </a:r>
            <a:r>
              <a:rPr lang="en-US" altLang="zh-CN" sz="2400" b="1" dirty="0" err="1">
                <a:solidFill>
                  <a:schemeClr val="accent5"/>
                </a:solidFill>
                <a:latin typeface="Arial" panose="020B0604020202020204" pitchFamily="34" charset="0"/>
                <a:cs typeface="Arial" panose="020B0604020202020204" pitchFamily="34" charset="0"/>
              </a:rPr>
              <a:t>b</a:t>
            </a:r>
            <a:r>
              <a:rPr lang="zh-CN" altLang="en-US" sz="2400" b="1" dirty="0">
                <a:solidFill>
                  <a:srgbClr val="009193"/>
                </a:solidFill>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&lt;=</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2,</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a:t>
            </a:r>
          </a:p>
          <a:p>
            <a:r>
              <a:rPr lang="en-US" altLang="zh-CN" sz="2400" dirty="0">
                <a:latin typeface="Arial" panose="020B0604020202020204" pitchFamily="34" charset="0"/>
                <a:cs typeface="Arial" panose="020B0604020202020204" pitchFamily="34" charset="0"/>
              </a:rPr>
              <a:t>Returns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rows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where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row</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indices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are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TRUE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423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19E051-ED3D-4B22-89DA-5F1156FBA9DA}"/>
              </a:ext>
            </a:extLst>
          </p:cNvPr>
          <p:cNvPicPr>
            <a:picLocks noChangeAspect="1"/>
          </p:cNvPicPr>
          <p:nvPr/>
        </p:nvPicPr>
        <p:blipFill>
          <a:blip r:embed="rId3"/>
          <a:stretch>
            <a:fillRect/>
          </a:stretch>
        </p:blipFill>
        <p:spPr>
          <a:xfrm>
            <a:off x="0" y="2505426"/>
            <a:ext cx="9144000" cy="2099388"/>
          </a:xfrm>
          <a:prstGeom prst="rect">
            <a:avLst/>
          </a:prstGeom>
        </p:spPr>
      </p:pic>
      <p:sp>
        <p:nvSpPr>
          <p:cNvPr id="2" name="Slide Number Placeholder 1">
            <a:extLst>
              <a:ext uri="{FF2B5EF4-FFF2-40B4-BE49-F238E27FC236}">
                <a16:creationId xmlns:a16="http://schemas.microsoft.com/office/drawing/2014/main" id="{C3F5016D-CF27-4246-8298-BD9E23D9FEEE}"/>
              </a:ext>
            </a:extLst>
          </p:cNvPr>
          <p:cNvSpPr>
            <a:spLocks noGrp="1"/>
          </p:cNvSpPr>
          <p:nvPr>
            <p:ph type="sldNum" sz="quarter" idx="12"/>
          </p:nvPr>
        </p:nvSpPr>
        <p:spPr/>
        <p:txBody>
          <a:bodyPr/>
          <a:lstStyle/>
          <a:p>
            <a:fld id="{D9CFEFDB-66D6-495C-9117-3BD2D7EF3F1B}" type="slidenum">
              <a:rPr lang="en-US" smtClean="0"/>
              <a:t>42</a:t>
            </a:fld>
            <a:endParaRPr lang="en-US" dirty="0"/>
          </a:p>
        </p:txBody>
      </p:sp>
      <p:sp>
        <p:nvSpPr>
          <p:cNvPr id="4" name="Rectangle 3">
            <a:extLst>
              <a:ext uri="{FF2B5EF4-FFF2-40B4-BE49-F238E27FC236}">
                <a16:creationId xmlns:a16="http://schemas.microsoft.com/office/drawing/2014/main" id="{C28AFC56-5C0A-4C4A-80CE-5B1E9AEDF5F9}"/>
              </a:ext>
            </a:extLst>
          </p:cNvPr>
          <p:cNvSpPr/>
          <p:nvPr/>
        </p:nvSpPr>
        <p:spPr>
          <a:xfrm>
            <a:off x="218216" y="1159579"/>
            <a:ext cx="7588820" cy="1131848"/>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400" dirty="0" err="1">
                <a:latin typeface="Arial" panose="020B0604020202020204" pitchFamily="34" charset="0"/>
                <a:cs typeface="Arial" panose="020B0604020202020204" pitchFamily="34" charset="0"/>
              </a:rPr>
              <a:t>colnames</a:t>
            </a:r>
            <a:r>
              <a:rPr lang="en-US" sz="2400" dirty="0">
                <a:latin typeface="Arial" panose="020B0604020202020204" pitchFamily="34" charset="0"/>
                <a:cs typeface="Arial" panose="020B0604020202020204" pitchFamily="34" charset="0"/>
              </a:rPr>
              <a:t>() allows you to access column names of a matrix or a </a:t>
            </a:r>
            <a:r>
              <a:rPr lang="en-US" sz="2400" dirty="0" err="1">
                <a:latin typeface="Arial" panose="020B0604020202020204" pitchFamily="34" charset="0"/>
                <a:cs typeface="Arial" panose="020B0604020202020204" pitchFamily="34" charset="0"/>
              </a:rPr>
              <a:t>data.frame</a:t>
            </a:r>
            <a:endParaRPr lang="en-US" sz="2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AFFB10C-B7DC-4AC9-9F92-8DD5A0B7A452}"/>
              </a:ext>
            </a:extLst>
          </p:cNvPr>
          <p:cNvSpPr txBox="1"/>
          <p:nvPr/>
        </p:nvSpPr>
        <p:spPr>
          <a:xfrm>
            <a:off x="356770" y="222432"/>
            <a:ext cx="6931706"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Change</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column</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names</a:t>
            </a:r>
            <a:endParaRPr lang="en-US" sz="6600" b="1" dirty="0">
              <a:solidFill>
                <a:schemeClr val="accent2"/>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4C0BB2C-7A30-4F21-ACD3-040D056BFB3D}"/>
              </a:ext>
            </a:extLst>
          </p:cNvPr>
          <p:cNvSpPr/>
          <p:nvPr/>
        </p:nvSpPr>
        <p:spPr>
          <a:xfrm>
            <a:off x="151200" y="3254400"/>
            <a:ext cx="8726400" cy="1396800"/>
          </a:xfrm>
          <a:prstGeom prst="rect">
            <a:avLst/>
          </a:prstGeom>
          <a:solidFill>
            <a:schemeClr val="bg1">
              <a:alpha val="8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reeform: Shape 2">
            <a:extLst>
              <a:ext uri="{FF2B5EF4-FFF2-40B4-BE49-F238E27FC236}">
                <a16:creationId xmlns:a16="http://schemas.microsoft.com/office/drawing/2014/main" id="{02CB0BAC-21A7-4271-80E4-661FEB175F2A}"/>
              </a:ext>
            </a:extLst>
          </p:cNvPr>
          <p:cNvSpPr/>
          <p:nvPr/>
        </p:nvSpPr>
        <p:spPr>
          <a:xfrm>
            <a:off x="6907228" y="3317223"/>
            <a:ext cx="579422" cy="715224"/>
          </a:xfrm>
          <a:custGeom>
            <a:avLst/>
            <a:gdLst>
              <a:gd name="connsiteX0" fmla="*/ 1149790 w 1149790"/>
              <a:gd name="connsiteY0" fmla="*/ 715224 h 715224"/>
              <a:gd name="connsiteX1" fmla="*/ 271604 w 1149790"/>
              <a:gd name="connsiteY1" fmla="*/ 407406 h 715224"/>
              <a:gd name="connsiteX2" fmla="*/ 0 w 1149790"/>
              <a:gd name="connsiteY2" fmla="*/ 0 h 715224"/>
            </a:gdLst>
            <a:ahLst/>
            <a:cxnLst>
              <a:cxn ang="0">
                <a:pos x="connsiteX0" y="connsiteY0"/>
              </a:cxn>
              <a:cxn ang="0">
                <a:pos x="connsiteX1" y="connsiteY1"/>
              </a:cxn>
              <a:cxn ang="0">
                <a:pos x="connsiteX2" y="connsiteY2"/>
              </a:cxn>
            </a:cxnLst>
            <a:rect l="l" t="t" r="r" b="b"/>
            <a:pathLst>
              <a:path w="1149790" h="715224">
                <a:moveTo>
                  <a:pt x="1149790" y="715224"/>
                </a:moveTo>
                <a:cubicBezTo>
                  <a:pt x="806513" y="620917"/>
                  <a:pt x="463236" y="526610"/>
                  <a:pt x="271604" y="407406"/>
                </a:cubicBezTo>
                <a:cubicBezTo>
                  <a:pt x="79972" y="288202"/>
                  <a:pt x="39986" y="144101"/>
                  <a:pt x="0" y="0"/>
                </a:cubicBezTo>
              </a:path>
            </a:pathLst>
          </a:custGeom>
          <a:noFill/>
          <a:ln w="57150">
            <a:solidFill>
              <a:srgbClr val="EE7D3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E7D30"/>
              </a:solidFill>
            </a:endParaRPr>
          </a:p>
        </p:txBody>
      </p:sp>
      <p:sp>
        <p:nvSpPr>
          <p:cNvPr id="9" name="TextBox 8">
            <a:extLst>
              <a:ext uri="{FF2B5EF4-FFF2-40B4-BE49-F238E27FC236}">
                <a16:creationId xmlns:a16="http://schemas.microsoft.com/office/drawing/2014/main" id="{C52C2993-930A-4E6D-A851-9F2FDD05DE19}"/>
              </a:ext>
            </a:extLst>
          </p:cNvPr>
          <p:cNvSpPr txBox="1"/>
          <p:nvPr/>
        </p:nvSpPr>
        <p:spPr>
          <a:xfrm>
            <a:off x="4399985" y="4157207"/>
            <a:ext cx="4628816" cy="1200329"/>
          </a:xfrm>
          <a:prstGeom prst="rect">
            <a:avLst/>
          </a:prstGeom>
          <a:noFill/>
        </p:spPr>
        <p:txBody>
          <a:bodyPr wrap="square" rtlCol="0">
            <a:spAutoFit/>
          </a:bodyPr>
          <a:lstStyle/>
          <a:p>
            <a:r>
              <a:rPr lang="en-US" sz="2400" i="1" dirty="0">
                <a:solidFill>
                  <a:srgbClr val="EE7D30"/>
                </a:solidFill>
              </a:rPr>
              <a:t>Inserting a new name, “Defenders”, to the 2</a:t>
            </a:r>
            <a:r>
              <a:rPr lang="en-US" sz="2400" i="1" baseline="30000" dirty="0">
                <a:solidFill>
                  <a:srgbClr val="EE7D30"/>
                </a:solidFill>
              </a:rPr>
              <a:t>nd</a:t>
            </a:r>
            <a:r>
              <a:rPr lang="en-US" sz="2400" i="1" dirty="0">
                <a:solidFill>
                  <a:srgbClr val="EE7D30"/>
                </a:solidFill>
              </a:rPr>
              <a:t> position of </a:t>
            </a:r>
          </a:p>
          <a:p>
            <a:r>
              <a:rPr lang="en-US" sz="2400" i="1" dirty="0" err="1">
                <a:solidFill>
                  <a:srgbClr val="EE7D30"/>
                </a:solidFill>
              </a:rPr>
              <a:t>my.df’s</a:t>
            </a:r>
            <a:r>
              <a:rPr lang="en-US" sz="2400" i="1" dirty="0">
                <a:solidFill>
                  <a:srgbClr val="EE7D30"/>
                </a:solidFill>
              </a:rPr>
              <a:t>  variable names</a:t>
            </a:r>
          </a:p>
        </p:txBody>
      </p:sp>
      <p:sp>
        <p:nvSpPr>
          <p:cNvPr id="8" name="Rectangle 7">
            <a:extLst>
              <a:ext uri="{FF2B5EF4-FFF2-40B4-BE49-F238E27FC236}">
                <a16:creationId xmlns:a16="http://schemas.microsoft.com/office/drawing/2014/main" id="{E74D2ACE-9838-445F-BB3F-30C2C3F8FCC8}"/>
              </a:ext>
            </a:extLst>
          </p:cNvPr>
          <p:cNvSpPr/>
          <p:nvPr/>
        </p:nvSpPr>
        <p:spPr>
          <a:xfrm>
            <a:off x="0" y="6555206"/>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3882522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8637429"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Data</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cleaning</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with</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err="1">
                <a:solidFill>
                  <a:schemeClr val="accent2"/>
                </a:solidFill>
                <a:latin typeface="Arial" panose="020B0604020202020204" pitchFamily="34" charset="0"/>
                <a:cs typeface="Arial" panose="020B0604020202020204" pitchFamily="34" charset="0"/>
              </a:rPr>
              <a:t>Tidyverse</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43</a:t>
            </a:fld>
            <a:endParaRPr lang="en-US"/>
          </a:p>
        </p:txBody>
      </p:sp>
      <p:sp>
        <p:nvSpPr>
          <p:cNvPr id="9" name="Rectangle 8">
            <a:extLst>
              <a:ext uri="{FF2B5EF4-FFF2-40B4-BE49-F238E27FC236}">
                <a16:creationId xmlns:a16="http://schemas.microsoft.com/office/drawing/2014/main" id="{F7F47A2A-956A-4394-8BCE-2A1381A0FB4B}"/>
              </a:ext>
            </a:extLst>
          </p:cNvPr>
          <p:cNvSpPr/>
          <p:nvPr/>
        </p:nvSpPr>
        <p:spPr>
          <a:xfrm>
            <a:off x="281071" y="1197092"/>
            <a:ext cx="8653923" cy="3370153"/>
          </a:xfrm>
          <a:prstGeom prst="rect">
            <a:avLst/>
          </a:prstGeom>
        </p:spPr>
        <p:txBody>
          <a:bodyPr wrap="square">
            <a:spAutoFit/>
          </a:bodyPr>
          <a:lstStyle/>
          <a:p>
            <a:pPr marL="342900" indent="-342900">
              <a:spcAft>
                <a:spcPts val="1800"/>
              </a:spcAft>
              <a:buFont typeface="Wingdings" panose="05000000000000000000" pitchFamily="2" charset="2"/>
              <a:buChar char="§"/>
            </a:pPr>
            <a:r>
              <a:rPr lang="en-US" altLang="zh-CN" sz="2400" spc="-60" dirty="0" err="1">
                <a:latin typeface="Arial" panose="020B0604020202020204" pitchFamily="34" charset="0"/>
                <a:cs typeface="Arial" panose="020B0604020202020204" pitchFamily="34" charset="0"/>
              </a:rPr>
              <a:t>tidyverse</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is</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a</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series</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of</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packages</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that</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agree</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to</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use</a:t>
            </a:r>
            <a:r>
              <a:rPr lang="zh-CN" altLang="en-US" sz="2400" spc="-60" dirty="0">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%&gt;%</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(pipe</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syntax)</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to</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do</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data</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wrangling</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and</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cleaning.</a:t>
            </a:r>
          </a:p>
          <a:p>
            <a:pPr marL="342900" indent="-342900">
              <a:spcAft>
                <a:spcPts val="1800"/>
              </a:spcAft>
              <a:buFont typeface="Wingdings" panose="05000000000000000000" pitchFamily="2" charset="2"/>
              <a:buChar char="§"/>
            </a:pPr>
            <a:r>
              <a:rPr lang="en-US" altLang="zh-CN" sz="2400" spc="-60" dirty="0" err="1">
                <a:latin typeface="Arial" panose="020B0604020202020204" pitchFamily="34" charset="0"/>
                <a:cs typeface="Arial" panose="020B0604020202020204" pitchFamily="34" charset="0"/>
              </a:rPr>
              <a:t>install.packages</a:t>
            </a:r>
            <a:r>
              <a:rPr lang="en-US" altLang="zh-CN" sz="2400" spc="-60" dirty="0">
                <a:latin typeface="Arial" panose="020B0604020202020204" pitchFamily="34" charset="0"/>
                <a:cs typeface="Arial" panose="020B0604020202020204" pitchFamily="34" charset="0"/>
              </a:rPr>
              <a:t>(“</a:t>
            </a:r>
            <a:r>
              <a:rPr lang="en-US" altLang="zh-CN" sz="2400" spc="-60" dirty="0" err="1">
                <a:latin typeface="Arial" panose="020B0604020202020204" pitchFamily="34" charset="0"/>
                <a:cs typeface="Arial" panose="020B0604020202020204" pitchFamily="34" charset="0"/>
              </a:rPr>
              <a:t>tidyverse</a:t>
            </a:r>
            <a:r>
              <a:rPr lang="en-US" altLang="zh-CN" sz="2400" spc="-60" dirty="0">
                <a:latin typeface="Arial" panose="020B0604020202020204" pitchFamily="34" charset="0"/>
                <a:cs typeface="Arial" panose="020B0604020202020204" pitchFamily="34" charset="0"/>
              </a:rPr>
              <a:t>”)</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and</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Library(“</a:t>
            </a:r>
            <a:r>
              <a:rPr lang="en-US" altLang="zh-CN" sz="2400" spc="-60" dirty="0" err="1">
                <a:latin typeface="Arial" panose="020B0604020202020204" pitchFamily="34" charset="0"/>
                <a:cs typeface="Arial" panose="020B0604020202020204" pitchFamily="34" charset="0"/>
              </a:rPr>
              <a:t>tidyverse</a:t>
            </a:r>
            <a:r>
              <a:rPr lang="en-US" altLang="zh-CN" sz="2400" spc="-60" dirty="0">
                <a:latin typeface="Arial" panose="020B0604020202020204" pitchFamily="34" charset="0"/>
                <a:cs typeface="Arial" panose="020B0604020202020204" pitchFamily="34" charset="0"/>
              </a:rPr>
              <a:t>”)</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will</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install</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and</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load</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all</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affiliated</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packages</a:t>
            </a:r>
            <a:r>
              <a:rPr lang="zh-CN" altLang="en-US" sz="2400" spc="-60" dirty="0">
                <a:latin typeface="Arial" panose="020B0604020202020204" pitchFamily="34" charset="0"/>
                <a:cs typeface="Arial" panose="020B0604020202020204" pitchFamily="34" charset="0"/>
              </a:rPr>
              <a:t>  </a:t>
            </a:r>
            <a:endParaRPr lang="en-US" sz="2400" spc="-60" dirty="0">
              <a:latin typeface="Arial" panose="020B0604020202020204" pitchFamily="34" charset="0"/>
              <a:cs typeface="Arial" panose="020B0604020202020204" pitchFamily="34" charset="0"/>
            </a:endParaRPr>
          </a:p>
          <a:p>
            <a:pPr marL="342900" indent="-342900">
              <a:spcAft>
                <a:spcPts val="1800"/>
              </a:spcAft>
              <a:buFont typeface="Wingdings" panose="05000000000000000000" pitchFamily="2" charset="2"/>
              <a:buChar char="§"/>
            </a:pPr>
            <a:r>
              <a:rPr lang="en-US" altLang="zh-CN" sz="2400" spc="-60" dirty="0" err="1">
                <a:latin typeface="Arial" panose="020B0604020202020204" pitchFamily="34" charset="0"/>
                <a:cs typeface="Arial" panose="020B0604020202020204" pitchFamily="34" charset="0"/>
              </a:rPr>
              <a:t>tidyverse</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packages</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have</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other</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names</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for</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base</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R</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functions</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that</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are</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more</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intuitive (e.g., filter).</a:t>
            </a:r>
            <a:r>
              <a:rPr lang="zh-CN" altLang="en-US" sz="2400" spc="-60" dirty="0">
                <a:latin typeface="Arial" panose="020B0604020202020204" pitchFamily="34" charset="0"/>
                <a:cs typeface="Arial" panose="020B0604020202020204" pitchFamily="34" charset="0"/>
              </a:rPr>
              <a:t> </a:t>
            </a:r>
            <a:endParaRPr lang="en-US" altLang="zh-CN" sz="2400" spc="-60" dirty="0">
              <a:latin typeface="Arial" panose="020B0604020202020204" pitchFamily="34" charset="0"/>
              <a:cs typeface="Arial" panose="020B0604020202020204" pitchFamily="34" charset="0"/>
            </a:endParaRPr>
          </a:p>
          <a:p>
            <a:pPr marL="342900" indent="-342900">
              <a:spcAft>
                <a:spcPts val="1800"/>
              </a:spcAft>
              <a:buFont typeface="Wingdings" panose="05000000000000000000" pitchFamily="2" charset="2"/>
              <a:buChar char="§"/>
            </a:pPr>
            <a:r>
              <a:rPr lang="en-US" altLang="zh-CN" sz="2400" spc="-60" dirty="0">
                <a:latin typeface="Arial" panose="020B0604020202020204" pitchFamily="34" charset="0"/>
                <a:cs typeface="Arial" panose="020B0604020202020204" pitchFamily="34" charset="0"/>
              </a:rPr>
              <a:t>What</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is</a:t>
            </a:r>
            <a:r>
              <a:rPr lang="zh-CN" altLang="en-US" sz="2400" spc="-60" dirty="0">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%&gt;%</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(pipe</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syntax)</a:t>
            </a:r>
            <a:r>
              <a:rPr lang="en-US" altLang="zh-CN" sz="2400" spc="-60" dirty="0">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A7779F82-E05E-4AC7-A541-88B4D7587807}"/>
              </a:ext>
            </a:extLst>
          </p:cNvPr>
          <p:cNvSpPr/>
          <p:nvPr/>
        </p:nvSpPr>
        <p:spPr>
          <a:xfrm>
            <a:off x="33277"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sp>
        <p:nvSpPr>
          <p:cNvPr id="10" name="TextBox 9">
            <a:extLst>
              <a:ext uri="{FF2B5EF4-FFF2-40B4-BE49-F238E27FC236}">
                <a16:creationId xmlns:a16="http://schemas.microsoft.com/office/drawing/2014/main" id="{A6DA83CA-9242-8115-4BB8-2AF80705AFDB}"/>
              </a:ext>
            </a:extLst>
          </p:cNvPr>
          <p:cNvSpPr txBox="1"/>
          <p:nvPr/>
        </p:nvSpPr>
        <p:spPr>
          <a:xfrm>
            <a:off x="356770" y="4826242"/>
            <a:ext cx="9176499" cy="461665"/>
          </a:xfrm>
          <a:prstGeom prst="rect">
            <a:avLst/>
          </a:prstGeom>
          <a:noFill/>
        </p:spPr>
        <p:txBody>
          <a:bodyPr wrap="square">
            <a:spAutoFit/>
          </a:bodyPr>
          <a:lstStyle/>
          <a:p>
            <a:pPr>
              <a:spcAft>
                <a:spcPts val="1800"/>
              </a:spcAft>
            </a:pPr>
            <a:r>
              <a:rPr lang="en-US" altLang="zh-CN" sz="2400" spc="-60" dirty="0">
                <a:latin typeface="Arial" panose="020B0604020202020204" pitchFamily="34" charset="0"/>
                <a:cs typeface="Arial" panose="020B0604020202020204" pitchFamily="34" charset="0"/>
              </a:rPr>
              <a:t>filter(</a:t>
            </a:r>
            <a:r>
              <a:rPr lang="en-US" altLang="zh-CN" sz="2400" spc="-60" dirty="0" err="1">
                <a:solidFill>
                  <a:srgbClr val="009193"/>
                </a:solidFill>
                <a:latin typeface="Arial" panose="020B0604020202020204" pitchFamily="34" charset="0"/>
                <a:cs typeface="Arial" panose="020B0604020202020204" pitchFamily="34" charset="0"/>
              </a:rPr>
              <a:t>mydf</a:t>
            </a:r>
            <a:r>
              <a:rPr lang="en-US" altLang="zh-CN" sz="2400" spc="-60" dirty="0">
                <a:latin typeface="Arial" panose="020B0604020202020204" pitchFamily="34" charset="0"/>
                <a:cs typeface="Arial" panose="020B0604020202020204" pitchFamily="34" charset="0"/>
              </a:rPr>
              <a:t>,</a:t>
            </a:r>
            <a:r>
              <a:rPr lang="zh-CN" altLang="en-US" sz="2400" spc="-60" dirty="0">
                <a:latin typeface="Arial" panose="020B0604020202020204" pitchFamily="34" charset="0"/>
                <a:cs typeface="Arial" panose="020B0604020202020204" pitchFamily="34" charset="0"/>
              </a:rPr>
              <a:t> </a:t>
            </a:r>
            <a:r>
              <a:rPr lang="en-US" altLang="zh-CN" sz="2400" spc="-60" dirty="0">
                <a:solidFill>
                  <a:schemeClr val="accent5"/>
                </a:solidFill>
                <a:latin typeface="Arial" panose="020B0604020202020204" pitchFamily="34" charset="0"/>
                <a:cs typeface="Arial" panose="020B0604020202020204" pitchFamily="34" charset="0"/>
              </a:rPr>
              <a:t>b</a:t>
            </a:r>
            <a:r>
              <a:rPr lang="en-US" altLang="zh-CN" sz="2400" spc="-60" dirty="0">
                <a:latin typeface="Arial" panose="020B0604020202020204" pitchFamily="34" charset="0"/>
                <a:cs typeface="Arial" panose="020B0604020202020204" pitchFamily="34" charset="0"/>
              </a:rPr>
              <a:t>&lt;=2)</a:t>
            </a:r>
            <a:r>
              <a:rPr lang="zh-CN" altLang="en-US" sz="2400" spc="-60" dirty="0">
                <a:latin typeface="Arial" panose="020B0604020202020204" pitchFamily="34" charset="0"/>
                <a:cs typeface="Arial" panose="020B0604020202020204" pitchFamily="34" charset="0"/>
              </a:rPr>
              <a:t>   </a:t>
            </a:r>
            <a:r>
              <a:rPr lang="en-US" altLang="zh-CN" sz="2400" i="1" spc="-60" dirty="0">
                <a:latin typeface="Arial" panose="020B0604020202020204" pitchFamily="34" charset="0"/>
                <a:cs typeface="Arial" panose="020B0604020202020204" pitchFamily="34" charset="0"/>
              </a:rPr>
              <a:t>is</a:t>
            </a:r>
            <a:r>
              <a:rPr lang="zh-CN" altLang="en-US" sz="2400" i="1" spc="-60" dirty="0">
                <a:latin typeface="Arial" panose="020B0604020202020204" pitchFamily="34" charset="0"/>
                <a:cs typeface="Arial" panose="020B0604020202020204" pitchFamily="34" charset="0"/>
              </a:rPr>
              <a:t> </a:t>
            </a:r>
            <a:r>
              <a:rPr lang="en-US" altLang="zh-CN" sz="2400" i="1" spc="-60" dirty="0">
                <a:latin typeface="Arial" panose="020B0604020202020204" pitchFamily="34" charset="0"/>
                <a:cs typeface="Arial" panose="020B0604020202020204" pitchFamily="34" charset="0"/>
              </a:rPr>
              <a:t>equivalent</a:t>
            </a:r>
            <a:r>
              <a:rPr lang="zh-CN" altLang="en-US" sz="2400" i="1" spc="-60" dirty="0">
                <a:latin typeface="Arial" panose="020B0604020202020204" pitchFamily="34" charset="0"/>
                <a:cs typeface="Arial" panose="020B0604020202020204" pitchFamily="34" charset="0"/>
              </a:rPr>
              <a:t> </a:t>
            </a:r>
            <a:r>
              <a:rPr lang="en-US" altLang="zh-CN" sz="2400" i="1" spc="-60" dirty="0">
                <a:latin typeface="Arial" panose="020B0604020202020204" pitchFamily="34" charset="0"/>
                <a:cs typeface="Arial" panose="020B0604020202020204" pitchFamily="34" charset="0"/>
              </a:rPr>
              <a:t>of</a:t>
            </a:r>
            <a:r>
              <a:rPr lang="zh-CN" altLang="en-US" sz="2400" i="1" spc="-60" dirty="0">
                <a:latin typeface="Arial" panose="020B0604020202020204" pitchFamily="34" charset="0"/>
                <a:cs typeface="Arial" panose="020B0604020202020204" pitchFamily="34" charset="0"/>
              </a:rPr>
              <a:t>   </a:t>
            </a:r>
            <a:r>
              <a:rPr lang="en-US" altLang="zh-CN" sz="2400" spc="-60" dirty="0" err="1">
                <a:solidFill>
                  <a:srgbClr val="009193"/>
                </a:solidFill>
                <a:latin typeface="Arial" panose="020B0604020202020204" pitchFamily="34" charset="0"/>
                <a:cs typeface="Arial" panose="020B0604020202020204" pitchFamily="34" charset="0"/>
              </a:rPr>
              <a:t>mydf</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%&gt;%</a:t>
            </a:r>
            <a:r>
              <a:rPr lang="zh-CN" altLang="en-US" sz="2400" spc="-60" dirty="0">
                <a:latin typeface="Arial" panose="020B0604020202020204" pitchFamily="34" charset="0"/>
                <a:cs typeface="Arial" panose="020B0604020202020204" pitchFamily="34" charset="0"/>
              </a:rPr>
              <a:t> </a:t>
            </a:r>
            <a:r>
              <a:rPr lang="en-US" altLang="zh-CN" sz="2400" spc="-60" dirty="0">
                <a:latin typeface="Arial" panose="020B0604020202020204" pitchFamily="34" charset="0"/>
                <a:cs typeface="Arial" panose="020B0604020202020204" pitchFamily="34" charset="0"/>
              </a:rPr>
              <a:t>filter(</a:t>
            </a:r>
            <a:r>
              <a:rPr lang="en-US" altLang="zh-CN" sz="2400" spc="-60" dirty="0">
                <a:solidFill>
                  <a:schemeClr val="accent5"/>
                </a:solidFill>
                <a:latin typeface="Arial" panose="020B0604020202020204" pitchFamily="34" charset="0"/>
                <a:cs typeface="Arial" panose="020B0604020202020204" pitchFamily="34" charset="0"/>
              </a:rPr>
              <a:t>b</a:t>
            </a:r>
            <a:r>
              <a:rPr lang="en-US" altLang="zh-CN" sz="2400" spc="-60" dirty="0">
                <a:latin typeface="Arial" panose="020B0604020202020204" pitchFamily="34" charset="0"/>
                <a:cs typeface="Arial" panose="020B0604020202020204" pitchFamily="34" charset="0"/>
              </a:rPr>
              <a:t>&lt;=2)</a:t>
            </a:r>
          </a:p>
        </p:txBody>
      </p:sp>
      <p:cxnSp>
        <p:nvCxnSpPr>
          <p:cNvPr id="24" name="Straight Connector 23">
            <a:extLst>
              <a:ext uri="{FF2B5EF4-FFF2-40B4-BE49-F238E27FC236}">
                <a16:creationId xmlns:a16="http://schemas.microsoft.com/office/drawing/2014/main" id="{33B357F7-450F-DFA3-E830-EADCCDA1EAAD}"/>
              </a:ext>
            </a:extLst>
          </p:cNvPr>
          <p:cNvCxnSpPr>
            <a:cxnSpLocks/>
          </p:cNvCxnSpPr>
          <p:nvPr/>
        </p:nvCxnSpPr>
        <p:spPr>
          <a:xfrm>
            <a:off x="1318825" y="5530866"/>
            <a:ext cx="5775768" cy="0"/>
          </a:xfrm>
          <a:prstGeom prst="line">
            <a:avLst/>
          </a:prstGeom>
          <a:ln w="38100">
            <a:solidFill>
              <a:srgbClr val="EE7D3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208721-0359-13D2-1091-DB336EE8D838}"/>
              </a:ext>
            </a:extLst>
          </p:cNvPr>
          <p:cNvCxnSpPr>
            <a:cxnSpLocks/>
          </p:cNvCxnSpPr>
          <p:nvPr/>
        </p:nvCxnSpPr>
        <p:spPr>
          <a:xfrm flipV="1">
            <a:off x="1318825" y="5359682"/>
            <a:ext cx="0" cy="187222"/>
          </a:xfrm>
          <a:prstGeom prst="line">
            <a:avLst/>
          </a:prstGeom>
          <a:ln w="38100">
            <a:solidFill>
              <a:srgbClr val="EE7D3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C33D71B-5B45-F0FA-7BD2-1614358DC28F}"/>
              </a:ext>
            </a:extLst>
          </p:cNvPr>
          <p:cNvCxnSpPr>
            <a:cxnSpLocks/>
          </p:cNvCxnSpPr>
          <p:nvPr/>
        </p:nvCxnSpPr>
        <p:spPr>
          <a:xfrm flipV="1">
            <a:off x="7094593" y="5242921"/>
            <a:ext cx="0" cy="303983"/>
          </a:xfrm>
          <a:prstGeom prst="straightConnector1">
            <a:avLst/>
          </a:prstGeom>
          <a:ln w="38100">
            <a:solidFill>
              <a:srgbClr val="EE7D3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F3A18F9-648C-5BD6-D8C7-F857829175C7}"/>
              </a:ext>
            </a:extLst>
          </p:cNvPr>
          <p:cNvSpPr txBox="1"/>
          <p:nvPr/>
        </p:nvSpPr>
        <p:spPr>
          <a:xfrm>
            <a:off x="356770" y="5703832"/>
            <a:ext cx="8785190" cy="461665"/>
          </a:xfrm>
          <a:prstGeom prst="rect">
            <a:avLst/>
          </a:prstGeom>
          <a:noFill/>
        </p:spPr>
        <p:txBody>
          <a:bodyPr wrap="square">
            <a:spAutoFit/>
          </a:bodyPr>
          <a:lstStyle/>
          <a:p>
            <a:r>
              <a:rPr lang="en-US" altLang="zh-CN" sz="2400" spc="-60" dirty="0">
                <a:solidFill>
                  <a:schemeClr val="accent2"/>
                </a:solidFill>
                <a:latin typeface="Arial" panose="020B0604020202020204" pitchFamily="34" charset="0"/>
                <a:cs typeface="Arial" panose="020B0604020202020204" pitchFamily="34" charset="0"/>
              </a:rPr>
              <a:t>%&gt;%</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assumes</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the</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first</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input</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in</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the</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function</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is</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in</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front</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of</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the</a:t>
            </a:r>
            <a:r>
              <a:rPr lang="zh-CN" altLang="en-US" sz="2400" spc="-60" dirty="0">
                <a:solidFill>
                  <a:schemeClr val="accent2"/>
                </a:solidFill>
                <a:latin typeface="Arial" panose="020B0604020202020204" pitchFamily="34" charset="0"/>
                <a:cs typeface="Arial" panose="020B0604020202020204" pitchFamily="34" charset="0"/>
              </a:rPr>
              <a:t> </a:t>
            </a:r>
            <a:r>
              <a:rPr lang="en-US" altLang="zh-CN" sz="2400" spc="-60" dirty="0">
                <a:solidFill>
                  <a:schemeClr val="accent2"/>
                </a:solidFill>
                <a:latin typeface="Arial" panose="020B0604020202020204" pitchFamily="34" charset="0"/>
                <a:cs typeface="Arial" panose="020B0604020202020204" pitchFamily="34" charset="0"/>
              </a:rPr>
              <a:t>%&gt;%</a:t>
            </a:r>
            <a:r>
              <a:rPr lang="zh-CN" altLang="en-US" sz="2400" spc="-60" dirty="0">
                <a:solidFill>
                  <a:schemeClr val="accent2"/>
                </a:solidFill>
                <a:latin typeface="Arial" panose="020B0604020202020204" pitchFamily="34" charset="0"/>
                <a:cs typeface="Arial" panose="020B0604020202020204" pitchFamily="34" charset="0"/>
              </a:rPr>
              <a:t> </a:t>
            </a:r>
            <a:endParaRPr lang="en-US" sz="2400" dirty="0"/>
          </a:p>
        </p:txBody>
      </p:sp>
    </p:spTree>
    <p:extLst>
      <p:ext uri="{BB962C8B-B14F-4D97-AF65-F5344CB8AC3E}">
        <p14:creationId xmlns:p14="http://schemas.microsoft.com/office/powerpoint/2010/main" val="3096915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8637429"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Data</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cleaning</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with</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err="1">
                <a:solidFill>
                  <a:schemeClr val="accent2"/>
                </a:solidFill>
                <a:latin typeface="Arial" panose="020B0604020202020204" pitchFamily="34" charset="0"/>
                <a:cs typeface="Arial" panose="020B0604020202020204" pitchFamily="34" charset="0"/>
              </a:rPr>
              <a:t>Tidyverse</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44</a:t>
            </a:fld>
            <a:endParaRPr lang="en-US"/>
          </a:p>
        </p:txBody>
      </p:sp>
      <p:sp>
        <p:nvSpPr>
          <p:cNvPr id="9" name="Rectangle 8">
            <a:extLst>
              <a:ext uri="{FF2B5EF4-FFF2-40B4-BE49-F238E27FC236}">
                <a16:creationId xmlns:a16="http://schemas.microsoft.com/office/drawing/2014/main" id="{F7F47A2A-956A-4394-8BCE-2A1381A0FB4B}"/>
              </a:ext>
            </a:extLst>
          </p:cNvPr>
          <p:cNvSpPr/>
          <p:nvPr/>
        </p:nvSpPr>
        <p:spPr>
          <a:xfrm>
            <a:off x="281071" y="1405436"/>
            <a:ext cx="8653923" cy="523220"/>
          </a:xfrm>
          <a:prstGeom prst="rect">
            <a:avLst/>
          </a:prstGeom>
        </p:spPr>
        <p:txBody>
          <a:bodyPr wrap="square">
            <a:spAutoFit/>
          </a:bodyPr>
          <a:lstStyle/>
          <a:p>
            <a:pPr marL="342900" indent="-342900">
              <a:spcAft>
                <a:spcPts val="1800"/>
              </a:spcAft>
              <a:buFont typeface="Wingdings" panose="05000000000000000000" pitchFamily="2" charset="2"/>
              <a:buChar char="§"/>
            </a:pPr>
            <a:r>
              <a:rPr lang="en-US" altLang="zh-CN" sz="2800" spc="-60" dirty="0">
                <a:latin typeface="Arial" panose="020B0604020202020204" pitchFamily="34" charset="0"/>
                <a:cs typeface="Arial" panose="020B0604020202020204" pitchFamily="34" charset="0"/>
              </a:rPr>
              <a:t>Why</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do</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people</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use</a:t>
            </a:r>
            <a:r>
              <a:rPr lang="zh-CN" altLang="en-US" sz="2800" spc="-60" dirty="0">
                <a:latin typeface="Arial" panose="020B0604020202020204" pitchFamily="34" charset="0"/>
                <a:cs typeface="Arial" panose="020B0604020202020204" pitchFamily="34" charset="0"/>
              </a:rPr>
              <a:t> </a:t>
            </a:r>
            <a:r>
              <a:rPr lang="en-US" altLang="zh-CN" sz="2800" spc="-60" dirty="0" err="1">
                <a:latin typeface="Arial" panose="020B0604020202020204" pitchFamily="34" charset="0"/>
                <a:cs typeface="Arial" panose="020B0604020202020204" pitchFamily="34" charset="0"/>
              </a:rPr>
              <a:t>Tidyverse</a:t>
            </a:r>
            <a:r>
              <a:rPr lang="zh-CN" altLang="en-US" sz="2800" spc="-60" dirty="0">
                <a:latin typeface="Arial" panose="020B0604020202020204" pitchFamily="34" charset="0"/>
                <a:cs typeface="Arial" panose="020B0604020202020204" pitchFamily="34" charset="0"/>
              </a:rPr>
              <a:t> </a:t>
            </a:r>
            <a:r>
              <a:rPr lang="en-US" altLang="zh-CN" sz="2800" spc="-60" dirty="0">
                <a:latin typeface="Arial" panose="020B0604020202020204" pitchFamily="34" charset="0"/>
                <a:cs typeface="Arial" panose="020B0604020202020204" pitchFamily="34" charset="0"/>
              </a:rPr>
              <a:t>or</a:t>
            </a:r>
            <a:r>
              <a:rPr lang="zh-CN" altLang="en-US" sz="2800" spc="-60" dirty="0">
                <a:latin typeface="Arial" panose="020B0604020202020204" pitchFamily="34" charset="0"/>
                <a:cs typeface="Arial" panose="020B0604020202020204" pitchFamily="34" charset="0"/>
              </a:rPr>
              <a:t> </a:t>
            </a:r>
            <a:r>
              <a:rPr lang="en-US" altLang="zh-CN" sz="2800" spc="-60" dirty="0">
                <a:solidFill>
                  <a:schemeClr val="accent2"/>
                </a:solidFill>
                <a:latin typeface="Arial" panose="020B0604020202020204" pitchFamily="34" charset="0"/>
                <a:cs typeface="Arial" panose="020B0604020202020204" pitchFamily="34" charset="0"/>
              </a:rPr>
              <a:t>%&gt;%</a:t>
            </a:r>
            <a:r>
              <a:rPr lang="zh-CN" altLang="en-US" sz="2800" spc="-60" dirty="0">
                <a:solidFill>
                  <a:schemeClr val="accent2"/>
                </a:solidFill>
                <a:latin typeface="Arial" panose="020B0604020202020204" pitchFamily="34" charset="0"/>
                <a:cs typeface="Arial" panose="020B0604020202020204" pitchFamily="34" charset="0"/>
              </a:rPr>
              <a:t> </a:t>
            </a:r>
            <a:r>
              <a:rPr lang="en-US" altLang="zh-CN" sz="2800" spc="-60" dirty="0">
                <a:solidFill>
                  <a:schemeClr val="accent2"/>
                </a:solidFill>
                <a:latin typeface="Arial" panose="020B0604020202020204" pitchFamily="34" charset="0"/>
                <a:cs typeface="Arial" panose="020B0604020202020204" pitchFamily="34" charset="0"/>
              </a:rPr>
              <a:t>(pipe</a:t>
            </a:r>
            <a:r>
              <a:rPr lang="zh-CN" altLang="en-US" sz="2800" spc="-60" dirty="0">
                <a:solidFill>
                  <a:schemeClr val="accent2"/>
                </a:solidFill>
                <a:latin typeface="Arial" panose="020B0604020202020204" pitchFamily="34" charset="0"/>
                <a:cs typeface="Arial" panose="020B0604020202020204" pitchFamily="34" charset="0"/>
              </a:rPr>
              <a:t> </a:t>
            </a:r>
            <a:r>
              <a:rPr lang="en-US" altLang="zh-CN" sz="2800" spc="-60" dirty="0">
                <a:solidFill>
                  <a:schemeClr val="accent2"/>
                </a:solidFill>
                <a:latin typeface="Arial" panose="020B0604020202020204" pitchFamily="34" charset="0"/>
                <a:cs typeface="Arial" panose="020B0604020202020204" pitchFamily="34" charset="0"/>
              </a:rPr>
              <a:t>syntax)</a:t>
            </a:r>
            <a:r>
              <a:rPr lang="en-US" altLang="zh-CN" sz="2800" spc="-60" dirty="0">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A7779F82-E05E-4AC7-A541-88B4D7587807}"/>
              </a:ext>
            </a:extLst>
          </p:cNvPr>
          <p:cNvSpPr/>
          <p:nvPr/>
        </p:nvSpPr>
        <p:spPr>
          <a:xfrm>
            <a:off x="33277"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graphicFrame>
        <p:nvGraphicFramePr>
          <p:cNvPr id="3" name="Table 2">
            <a:extLst>
              <a:ext uri="{FF2B5EF4-FFF2-40B4-BE49-F238E27FC236}">
                <a16:creationId xmlns:a16="http://schemas.microsoft.com/office/drawing/2014/main" id="{5AF59F8D-7980-B72E-26A7-BEDCF5B30B47}"/>
              </a:ext>
            </a:extLst>
          </p:cNvPr>
          <p:cNvGraphicFramePr>
            <a:graphicFrameLocks noGrp="1"/>
          </p:cNvGraphicFramePr>
          <p:nvPr>
            <p:extLst>
              <p:ext uri="{D42A27DB-BD31-4B8C-83A1-F6EECF244321}">
                <p14:modId xmlns:p14="http://schemas.microsoft.com/office/powerpoint/2010/main" val="3176637609"/>
              </p:ext>
            </p:extLst>
          </p:nvPr>
        </p:nvGraphicFramePr>
        <p:xfrm>
          <a:off x="176896" y="2099073"/>
          <a:ext cx="8862929" cy="3479800"/>
        </p:xfrm>
        <a:graphic>
          <a:graphicData uri="http://schemas.openxmlformats.org/drawingml/2006/table">
            <a:tbl>
              <a:tblPr firstRow="1" bandRow="1">
                <a:tableStyleId>{8799B23B-EC83-4686-B30A-512413B5E67A}</a:tableStyleId>
              </a:tblPr>
              <a:tblGrid>
                <a:gridCol w="2086965">
                  <a:extLst>
                    <a:ext uri="{9D8B030D-6E8A-4147-A177-3AD203B41FA5}">
                      <a16:colId xmlns:a16="http://schemas.microsoft.com/office/drawing/2014/main" val="1434510359"/>
                    </a:ext>
                  </a:extLst>
                </a:gridCol>
                <a:gridCol w="3052355">
                  <a:extLst>
                    <a:ext uri="{9D8B030D-6E8A-4147-A177-3AD203B41FA5}">
                      <a16:colId xmlns:a16="http://schemas.microsoft.com/office/drawing/2014/main" val="3675121083"/>
                    </a:ext>
                  </a:extLst>
                </a:gridCol>
                <a:gridCol w="3723609">
                  <a:extLst>
                    <a:ext uri="{9D8B030D-6E8A-4147-A177-3AD203B41FA5}">
                      <a16:colId xmlns:a16="http://schemas.microsoft.com/office/drawing/2014/main" val="50168206"/>
                    </a:ext>
                  </a:extLst>
                </a:gridCol>
              </a:tblGrid>
              <a:tr h="370840">
                <a:tc>
                  <a:txBody>
                    <a:bodyPr/>
                    <a:lstStyle/>
                    <a:p>
                      <a:endParaRPr lang="en-US" dirty="0">
                        <a:latin typeface="Arial" panose="020B0604020202020204" pitchFamily="34" charset="0"/>
                        <a:cs typeface="Arial" panose="020B0604020202020204" pitchFamily="34" charset="0"/>
                      </a:endParaRPr>
                    </a:p>
                  </a:txBody>
                  <a:tcPr/>
                </a:tc>
                <a:tc>
                  <a:txBody>
                    <a:bodyPr/>
                    <a:lstStyle/>
                    <a:p>
                      <a:r>
                        <a:rPr lang="en-US" altLang="zh-CN" dirty="0">
                          <a:latin typeface="Arial" panose="020B0604020202020204" pitchFamily="34" charset="0"/>
                          <a:cs typeface="Arial" panose="020B0604020202020204" pitchFamily="34" charset="0"/>
                        </a:rPr>
                        <a:t>Base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a:t>
                      </a:r>
                      <a:endParaRPr lang="en-US" dirty="0">
                        <a:latin typeface="Arial" panose="020B0604020202020204" pitchFamily="34" charset="0"/>
                        <a:cs typeface="Arial" panose="020B0604020202020204" pitchFamily="34" charset="0"/>
                      </a:endParaRPr>
                    </a:p>
                  </a:txBody>
                  <a:tcPr/>
                </a:tc>
                <a:tc>
                  <a:txBody>
                    <a:bodyPr/>
                    <a:lstStyle/>
                    <a:p>
                      <a:r>
                        <a:rPr lang="en-US" altLang="zh-CN" dirty="0" err="1">
                          <a:latin typeface="Arial" panose="020B0604020202020204" pitchFamily="34" charset="0"/>
                          <a:cs typeface="Arial" panose="020B0604020202020204" pitchFamily="34" charset="0"/>
                        </a:rPr>
                        <a:t>Tidyverse</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143875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dirty="0">
                          <a:latin typeface="Arial" panose="020B0604020202020204" pitchFamily="34" charset="0"/>
                          <a:cs typeface="Arial" panose="020B0604020202020204" pitchFamily="34" charset="0"/>
                        </a:rPr>
                        <a:t>Subset</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1</a:t>
                      </a:r>
                      <a:r>
                        <a:rPr lang="en-US" altLang="zh-CN" sz="1800" b="0" baseline="30000" dirty="0">
                          <a:latin typeface="Arial" panose="020B0604020202020204" pitchFamily="34" charset="0"/>
                          <a:cs typeface="Arial" panose="020B0604020202020204" pitchFamily="34" charset="0"/>
                        </a:rPr>
                        <a:t>st</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and</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3</a:t>
                      </a:r>
                      <a:r>
                        <a:rPr lang="en-US" altLang="zh-CN" sz="1800" b="0" baseline="30000" dirty="0">
                          <a:latin typeface="Arial" panose="020B0604020202020204" pitchFamily="34" charset="0"/>
                          <a:cs typeface="Arial" panose="020B0604020202020204" pitchFamily="34" charset="0"/>
                        </a:rPr>
                        <a:t>rd</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row</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rows</a:t>
                      </a:r>
                      <a:endParaRPr lang="en-US" sz="1800" b="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dirty="0" err="1">
                          <a:solidFill>
                            <a:srgbClr val="009193"/>
                          </a:solidFill>
                          <a:latin typeface="Arial" panose="020B0604020202020204" pitchFamily="34" charset="0"/>
                          <a:cs typeface="Arial" panose="020B0604020202020204" pitchFamily="34" charset="0"/>
                        </a:rPr>
                        <a:t>mydf</a:t>
                      </a:r>
                      <a:r>
                        <a:rPr lang="en-US" sz="1800" b="0" dirty="0">
                          <a:latin typeface="Arial" panose="020B0604020202020204" pitchFamily="34" charset="0"/>
                          <a:cs typeface="Arial" panose="020B0604020202020204" pitchFamily="34" charset="0"/>
                        </a:rPr>
                        <a:t>[</a:t>
                      </a:r>
                      <a:r>
                        <a:rPr lang="en-US" altLang="zh-CN" sz="1800" b="0" dirty="0">
                          <a:latin typeface="Arial" panose="020B0604020202020204" pitchFamily="34" charset="0"/>
                          <a:cs typeface="Arial" panose="020B0604020202020204" pitchFamily="34" charset="0"/>
                        </a:rPr>
                        <a:t>c(1,3),</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a:t>
                      </a:r>
                      <a:endParaRPr lang="en-US" sz="1800" b="0" dirty="0">
                        <a:latin typeface="Arial" panose="020B0604020202020204" pitchFamily="34" charset="0"/>
                        <a:cs typeface="Arial" panose="020B0604020202020204" pitchFamily="34" charset="0"/>
                      </a:endParaRPr>
                    </a:p>
                  </a:txBody>
                  <a:tcPr/>
                </a:tc>
                <a:tc>
                  <a:txBody>
                    <a:bodyPr/>
                    <a:lstStyle/>
                    <a:p>
                      <a:r>
                        <a:rPr lang="en-US" altLang="zh-CN" sz="1800" b="0" dirty="0" err="1">
                          <a:solidFill>
                            <a:srgbClr val="009193"/>
                          </a:solidFill>
                          <a:latin typeface="Arial" panose="020B0604020202020204" pitchFamily="34" charset="0"/>
                          <a:cs typeface="Arial" panose="020B0604020202020204" pitchFamily="34" charset="0"/>
                        </a:rPr>
                        <a:t>mydf</a:t>
                      </a:r>
                      <a:r>
                        <a:rPr lang="zh-CN" altLang="en-US" sz="1800" b="0" dirty="0">
                          <a:solidFill>
                            <a:srgbClr val="009193"/>
                          </a:solidFill>
                          <a:latin typeface="Arial" panose="020B0604020202020204" pitchFamily="34" charset="0"/>
                          <a:cs typeface="Arial" panose="020B0604020202020204" pitchFamily="34" charset="0"/>
                        </a:rPr>
                        <a:t> </a:t>
                      </a:r>
                      <a:r>
                        <a:rPr lang="en-US" altLang="zh-CN" sz="1800" b="0" dirty="0">
                          <a:solidFill>
                            <a:srgbClr val="EE7D30"/>
                          </a:solidFill>
                          <a:latin typeface="Arial" panose="020B0604020202020204" pitchFamily="34" charset="0"/>
                          <a:cs typeface="Arial" panose="020B0604020202020204" pitchFamily="34" charset="0"/>
                        </a:rPr>
                        <a:t>%&gt;%</a:t>
                      </a:r>
                      <a:r>
                        <a:rPr lang="zh-CN" altLang="en-US" sz="1800" b="0" dirty="0">
                          <a:solidFill>
                            <a:schemeClr val="tx1"/>
                          </a:solidFill>
                          <a:latin typeface="Arial" panose="020B0604020202020204" pitchFamily="34" charset="0"/>
                          <a:cs typeface="Arial" panose="020B0604020202020204" pitchFamily="34" charset="0"/>
                        </a:rPr>
                        <a:t> </a:t>
                      </a:r>
                      <a:r>
                        <a:rPr lang="en-US" altLang="zh-CN" sz="1800" b="0" dirty="0">
                          <a:solidFill>
                            <a:schemeClr val="tx1"/>
                          </a:solidFill>
                          <a:latin typeface="Arial" panose="020B0604020202020204" pitchFamily="34" charset="0"/>
                          <a:cs typeface="Arial" panose="020B0604020202020204" pitchFamily="34" charset="0"/>
                        </a:rPr>
                        <a:t>slice(1,3)</a:t>
                      </a:r>
                      <a:endParaRPr lang="en-US"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5285518"/>
                  </a:ext>
                </a:extLst>
              </a:tr>
              <a:tr h="370840">
                <a:tc>
                  <a:txBody>
                    <a:bodyPr/>
                    <a:lstStyle/>
                    <a:p>
                      <a:r>
                        <a:rPr lang="en-US" altLang="zh-CN" dirty="0">
                          <a:latin typeface="Arial" panose="020B0604020202020204" pitchFamily="34" charset="0"/>
                          <a:cs typeface="Arial" panose="020B0604020202020204" pitchFamily="34" charset="0"/>
                        </a:rPr>
                        <a:t>Rename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columns</a:t>
                      </a:r>
                      <a:r>
                        <a:rPr lang="zh-CN" alt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txBody>
                  <a:tcPr/>
                </a:tc>
                <a:tc>
                  <a:txBody>
                    <a:bodyPr/>
                    <a:lstStyle/>
                    <a:p>
                      <a:r>
                        <a:rPr lang="en-US" altLang="zh-CN" b="0" dirty="0" err="1">
                          <a:latin typeface="Arial" panose="020B0604020202020204" pitchFamily="34" charset="0"/>
                          <a:cs typeface="Arial" panose="020B0604020202020204" pitchFamily="34" charset="0"/>
                        </a:rPr>
                        <a:t>colnames</a:t>
                      </a:r>
                      <a:r>
                        <a:rPr lang="en-US" altLang="zh-CN" b="0" dirty="0">
                          <a:latin typeface="Arial" panose="020B0604020202020204" pitchFamily="34" charset="0"/>
                          <a:cs typeface="Arial" panose="020B0604020202020204" pitchFamily="34" charset="0"/>
                        </a:rPr>
                        <a:t>(</a:t>
                      </a:r>
                      <a:r>
                        <a:rPr lang="en-US" altLang="zh-CN" b="0" dirty="0" err="1">
                          <a:solidFill>
                            <a:srgbClr val="009193"/>
                          </a:solidFill>
                          <a:latin typeface="Arial" panose="020B0604020202020204" pitchFamily="34" charset="0"/>
                          <a:cs typeface="Arial" panose="020B0604020202020204" pitchFamily="34" charset="0"/>
                        </a:rPr>
                        <a:t>mydf</a:t>
                      </a:r>
                      <a:r>
                        <a:rPr lang="en-US" altLang="zh-CN" b="0" dirty="0">
                          <a:latin typeface="Arial" panose="020B0604020202020204" pitchFamily="34" charset="0"/>
                          <a:cs typeface="Arial" panose="020B0604020202020204" pitchFamily="34" charset="0"/>
                        </a:rPr>
                        <a:t>)[2]</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&lt;-</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“Defenders”</a:t>
                      </a:r>
                      <a:r>
                        <a:rPr lang="zh-CN" altLang="en-US" b="0"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txBody>
                  <a:tcPr/>
                </a:tc>
                <a:tc>
                  <a:txBody>
                    <a:bodyPr/>
                    <a:lstStyle/>
                    <a:p>
                      <a:r>
                        <a:rPr lang="en-US" altLang="zh-CN" b="0" dirty="0" err="1">
                          <a:solidFill>
                            <a:srgbClr val="009193"/>
                          </a:solidFill>
                          <a:latin typeface="Arial" panose="020B0604020202020204" pitchFamily="34" charset="0"/>
                          <a:cs typeface="Arial" panose="020B0604020202020204" pitchFamily="34" charset="0"/>
                        </a:rPr>
                        <a:t>mydf</a:t>
                      </a:r>
                      <a:r>
                        <a:rPr lang="zh-CN" altLang="en-US" b="0" dirty="0">
                          <a:latin typeface="Arial" panose="020B0604020202020204" pitchFamily="34" charset="0"/>
                          <a:cs typeface="Arial" panose="020B0604020202020204" pitchFamily="34" charset="0"/>
                        </a:rPr>
                        <a:t> </a:t>
                      </a:r>
                      <a:r>
                        <a:rPr lang="en-US" altLang="zh-CN" b="0" dirty="0">
                          <a:solidFill>
                            <a:srgbClr val="EE7D30"/>
                          </a:solidFill>
                          <a:latin typeface="Arial" panose="020B0604020202020204" pitchFamily="34" charset="0"/>
                          <a:cs typeface="Arial" panose="020B0604020202020204" pitchFamily="34" charset="0"/>
                        </a:rPr>
                        <a:t>%&gt;%</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rename(</a:t>
                      </a:r>
                      <a:r>
                        <a:rPr lang="en-US" altLang="zh-CN" b="0" dirty="0">
                          <a:solidFill>
                            <a:schemeClr val="accent5"/>
                          </a:solidFill>
                          <a:latin typeface="Arial" panose="020B0604020202020204" pitchFamily="34" charset="0"/>
                          <a:cs typeface="Arial" panose="020B0604020202020204" pitchFamily="34" charset="0"/>
                        </a:rPr>
                        <a:t>Defenders</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a:t>
                      </a:r>
                      <a:r>
                        <a:rPr lang="zh-CN" altLang="en-US" b="0" dirty="0">
                          <a:latin typeface="Arial" panose="020B0604020202020204" pitchFamily="34" charset="0"/>
                          <a:cs typeface="Arial" panose="020B0604020202020204" pitchFamily="34" charset="0"/>
                        </a:rPr>
                        <a:t> </a:t>
                      </a:r>
                      <a:r>
                        <a:rPr lang="en-US" altLang="zh-CN" b="0" dirty="0">
                          <a:solidFill>
                            <a:schemeClr val="accent5"/>
                          </a:solidFill>
                          <a:latin typeface="Arial" panose="020B0604020202020204" pitchFamily="34" charset="0"/>
                          <a:cs typeface="Arial" panose="020B0604020202020204" pitchFamily="34" charset="0"/>
                        </a:rPr>
                        <a:t>b</a:t>
                      </a:r>
                      <a:r>
                        <a:rPr lang="en-US" altLang="zh-CN" b="0" dirty="0">
                          <a:latin typeface="Arial" panose="020B0604020202020204" pitchFamily="34" charset="0"/>
                          <a:cs typeface="Arial" panose="020B0604020202020204" pitchFamily="34" charset="0"/>
                        </a:rPr>
                        <a:t>)</a:t>
                      </a:r>
                      <a:endParaRPr lang="en-US"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98089291"/>
                  </a:ext>
                </a:extLst>
              </a:tr>
              <a:tr h="370840">
                <a:tc>
                  <a:txBody>
                    <a:bodyPr/>
                    <a:lstStyle/>
                    <a:p>
                      <a:r>
                        <a:rPr lang="en-US" altLang="zh-CN" b="0" dirty="0">
                          <a:latin typeface="Arial" panose="020B0604020202020204" pitchFamily="34" charset="0"/>
                          <a:cs typeface="Arial" panose="020B0604020202020204" pitchFamily="34" charset="0"/>
                        </a:rPr>
                        <a:t>Subset</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and</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filter</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by</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condition</a:t>
                      </a:r>
                      <a:r>
                        <a:rPr lang="zh-CN" altLang="en-US" b="0" dirty="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dirty="0" err="1">
                          <a:solidFill>
                            <a:srgbClr val="009193"/>
                          </a:solidFill>
                          <a:latin typeface="Arial" panose="020B0604020202020204" pitchFamily="34" charset="0"/>
                          <a:cs typeface="Arial" panose="020B0604020202020204" pitchFamily="34" charset="0"/>
                        </a:rPr>
                        <a:t>mydf</a:t>
                      </a:r>
                      <a:r>
                        <a:rPr lang="en-US" sz="1800" b="0" dirty="0">
                          <a:latin typeface="Arial" panose="020B0604020202020204" pitchFamily="34" charset="0"/>
                          <a:cs typeface="Arial" panose="020B0604020202020204" pitchFamily="34" charset="0"/>
                        </a:rPr>
                        <a:t>[</a:t>
                      </a:r>
                      <a:r>
                        <a:rPr lang="en-US" altLang="zh-CN" sz="1800" b="0" dirty="0" err="1">
                          <a:solidFill>
                            <a:srgbClr val="009193"/>
                          </a:solidFill>
                          <a:latin typeface="Arial" panose="020B0604020202020204" pitchFamily="34" charset="0"/>
                          <a:cs typeface="Arial" panose="020B0604020202020204" pitchFamily="34" charset="0"/>
                        </a:rPr>
                        <a:t>mydf</a:t>
                      </a:r>
                      <a:r>
                        <a:rPr lang="en-US" altLang="zh-CN" sz="1800" b="0" dirty="0" err="1">
                          <a:solidFill>
                            <a:srgbClr val="C00000"/>
                          </a:solidFill>
                          <a:latin typeface="Arial" panose="020B0604020202020204" pitchFamily="34" charset="0"/>
                          <a:cs typeface="Arial" panose="020B0604020202020204" pitchFamily="34" charset="0"/>
                        </a:rPr>
                        <a:t>$</a:t>
                      </a:r>
                      <a:r>
                        <a:rPr lang="en-US" altLang="zh-CN" sz="1800" b="0" dirty="0" err="1">
                          <a:solidFill>
                            <a:schemeClr val="accent5"/>
                          </a:solidFill>
                          <a:latin typeface="Arial" panose="020B0604020202020204" pitchFamily="34" charset="0"/>
                          <a:cs typeface="Arial" panose="020B0604020202020204" pitchFamily="34" charset="0"/>
                        </a:rPr>
                        <a:t>b</a:t>
                      </a:r>
                      <a:r>
                        <a:rPr lang="zh-CN" altLang="en-US" sz="1800" b="0" dirty="0">
                          <a:solidFill>
                            <a:srgbClr val="009193"/>
                          </a:solidFill>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&lt;=</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2,</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a:t>
                      </a:r>
                      <a:endParaRPr lang="en-US" sz="1800" b="0" dirty="0">
                        <a:latin typeface="Arial" panose="020B0604020202020204" pitchFamily="34" charset="0"/>
                        <a:cs typeface="Arial" panose="020B0604020202020204" pitchFamily="34" charset="0"/>
                      </a:endParaRPr>
                    </a:p>
                  </a:txBody>
                  <a:tcPr/>
                </a:tc>
                <a:tc>
                  <a:txBody>
                    <a:bodyPr/>
                    <a:lstStyle/>
                    <a:p>
                      <a:r>
                        <a:rPr lang="en-US" altLang="zh-CN" sz="1800" b="0" dirty="0" err="1">
                          <a:solidFill>
                            <a:srgbClr val="009193"/>
                          </a:solidFill>
                          <a:latin typeface="Arial" panose="020B0604020202020204" pitchFamily="34" charset="0"/>
                          <a:cs typeface="Arial" panose="020B0604020202020204" pitchFamily="34" charset="0"/>
                        </a:rPr>
                        <a:t>mydf</a:t>
                      </a:r>
                      <a:r>
                        <a:rPr lang="zh-CN" altLang="en-US" sz="1800" b="0" dirty="0">
                          <a:solidFill>
                            <a:srgbClr val="009193"/>
                          </a:solidFill>
                          <a:latin typeface="Arial" panose="020B0604020202020204" pitchFamily="34" charset="0"/>
                          <a:cs typeface="Arial" panose="020B0604020202020204" pitchFamily="34" charset="0"/>
                        </a:rPr>
                        <a:t> </a:t>
                      </a:r>
                      <a:r>
                        <a:rPr lang="en-US" altLang="zh-CN" sz="1800" b="0" dirty="0">
                          <a:solidFill>
                            <a:srgbClr val="EE7D30"/>
                          </a:solidFill>
                          <a:latin typeface="Arial" panose="020B0604020202020204" pitchFamily="34" charset="0"/>
                          <a:cs typeface="Arial" panose="020B0604020202020204" pitchFamily="34" charset="0"/>
                        </a:rPr>
                        <a:t>%&gt;%</a:t>
                      </a:r>
                      <a:r>
                        <a:rPr lang="zh-CN" altLang="en-US" sz="1800" b="0" dirty="0">
                          <a:solidFill>
                            <a:schemeClr val="tx1"/>
                          </a:solidFill>
                          <a:latin typeface="Arial" panose="020B0604020202020204" pitchFamily="34" charset="0"/>
                          <a:cs typeface="Arial" panose="020B0604020202020204" pitchFamily="34" charset="0"/>
                        </a:rPr>
                        <a:t> </a:t>
                      </a:r>
                      <a:r>
                        <a:rPr lang="en-US" altLang="zh-CN" sz="1800" b="0" dirty="0">
                          <a:solidFill>
                            <a:schemeClr val="tx1"/>
                          </a:solidFill>
                          <a:latin typeface="Arial" panose="020B0604020202020204" pitchFamily="34" charset="0"/>
                          <a:cs typeface="Arial" panose="020B0604020202020204" pitchFamily="34" charset="0"/>
                        </a:rPr>
                        <a:t>filter(</a:t>
                      </a:r>
                      <a:r>
                        <a:rPr lang="en-US" altLang="zh-CN" b="0" dirty="0">
                          <a:solidFill>
                            <a:schemeClr val="accent5"/>
                          </a:solidFill>
                          <a:latin typeface="Arial" panose="020B0604020202020204" pitchFamily="34" charset="0"/>
                          <a:cs typeface="Arial" panose="020B0604020202020204" pitchFamily="34" charset="0"/>
                        </a:rPr>
                        <a:t>Defenders</a:t>
                      </a:r>
                      <a:r>
                        <a:rPr lang="zh-CN" altLang="en-US" sz="1800" b="0" dirty="0">
                          <a:solidFill>
                            <a:schemeClr val="tx1"/>
                          </a:solidFill>
                          <a:latin typeface="Arial" panose="020B0604020202020204" pitchFamily="34" charset="0"/>
                          <a:cs typeface="Arial" panose="020B0604020202020204" pitchFamily="34" charset="0"/>
                        </a:rPr>
                        <a:t> </a:t>
                      </a:r>
                      <a:r>
                        <a:rPr lang="en-US" altLang="zh-CN" sz="1800" b="0" dirty="0">
                          <a:solidFill>
                            <a:schemeClr val="tx1"/>
                          </a:solidFill>
                          <a:latin typeface="Arial" panose="020B0604020202020204" pitchFamily="34" charset="0"/>
                          <a:cs typeface="Arial" panose="020B0604020202020204" pitchFamily="34" charset="0"/>
                        </a:rPr>
                        <a:t>&lt;=</a:t>
                      </a:r>
                      <a:r>
                        <a:rPr lang="zh-CN" altLang="en-US" sz="1800" b="0" dirty="0">
                          <a:solidFill>
                            <a:schemeClr val="tx1"/>
                          </a:solidFill>
                          <a:latin typeface="Arial" panose="020B0604020202020204" pitchFamily="34" charset="0"/>
                          <a:cs typeface="Arial" panose="020B0604020202020204" pitchFamily="34" charset="0"/>
                        </a:rPr>
                        <a:t> </a:t>
                      </a:r>
                      <a:r>
                        <a:rPr lang="en-US" altLang="zh-CN" sz="1800" b="0" dirty="0">
                          <a:solidFill>
                            <a:schemeClr val="tx1"/>
                          </a:solidFill>
                          <a:latin typeface="Arial" panose="020B0604020202020204" pitchFamily="34" charset="0"/>
                          <a:cs typeface="Arial" panose="020B0604020202020204" pitchFamily="34" charset="0"/>
                        </a:rPr>
                        <a:t>2)</a:t>
                      </a:r>
                      <a:endParaRPr lang="en-US"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66720677"/>
                  </a:ext>
                </a:extLst>
              </a:tr>
              <a:tr h="370840">
                <a:tc>
                  <a:txBody>
                    <a:bodyPr/>
                    <a:lstStyle/>
                    <a:p>
                      <a:r>
                        <a:rPr lang="en-US" altLang="zh-CN" dirty="0">
                          <a:latin typeface="Arial" panose="020B0604020202020204" pitchFamily="34" charset="0"/>
                          <a:cs typeface="Arial" panose="020B0604020202020204" pitchFamily="34" charset="0"/>
                        </a:rPr>
                        <a:t>All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once</a:t>
                      </a:r>
                      <a:r>
                        <a:rPr lang="zh-CN" alt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txBody>
                  <a:tcPr/>
                </a:tc>
                <a:tc>
                  <a:txBody>
                    <a:bodyPr/>
                    <a:lstStyle/>
                    <a:p>
                      <a:r>
                        <a:rPr lang="en-US" altLang="zh-CN" b="0" dirty="0" err="1">
                          <a:solidFill>
                            <a:srgbClr val="009193"/>
                          </a:solidFill>
                          <a:latin typeface="Arial" panose="020B0604020202020204" pitchFamily="34" charset="0"/>
                          <a:cs typeface="Arial" panose="020B0604020202020204" pitchFamily="34" charset="0"/>
                        </a:rPr>
                        <a:t>mydf</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&lt;-</a:t>
                      </a:r>
                      <a:r>
                        <a:rPr lang="zh-CN" altLang="en-US" b="0" dirty="0">
                          <a:latin typeface="Arial" panose="020B0604020202020204" pitchFamily="34" charset="0"/>
                          <a:cs typeface="Arial" panose="020B0604020202020204" pitchFamily="34" charset="0"/>
                        </a:rPr>
                        <a:t> </a:t>
                      </a:r>
                      <a:r>
                        <a:rPr lang="en-US" altLang="zh-CN" b="0" dirty="0" err="1">
                          <a:solidFill>
                            <a:srgbClr val="009193"/>
                          </a:solidFill>
                          <a:latin typeface="Arial" panose="020B0604020202020204" pitchFamily="34" charset="0"/>
                          <a:cs typeface="Arial" panose="020B0604020202020204" pitchFamily="34" charset="0"/>
                        </a:rPr>
                        <a:t>mydf</a:t>
                      </a:r>
                      <a:r>
                        <a:rPr lang="en-US" altLang="zh-CN" b="0" dirty="0">
                          <a:latin typeface="Arial" panose="020B0604020202020204" pitchFamily="34" charset="0"/>
                          <a:cs typeface="Arial" panose="020B0604020202020204" pitchFamily="34" charset="0"/>
                        </a:rPr>
                        <a:t>[c(1,3),</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err="1">
                          <a:solidFill>
                            <a:srgbClr val="009193"/>
                          </a:solidFill>
                          <a:latin typeface="Arial" panose="020B0604020202020204" pitchFamily="34" charset="0"/>
                          <a:cs typeface="Arial" panose="020B0604020202020204" pitchFamily="34" charset="0"/>
                        </a:rPr>
                        <a:t>mydf</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&lt;-</a:t>
                      </a:r>
                      <a:r>
                        <a:rPr lang="zh-CN" altLang="en-US" b="0" dirty="0">
                          <a:latin typeface="Arial" panose="020B0604020202020204" pitchFamily="34" charset="0"/>
                          <a:cs typeface="Arial" panose="020B0604020202020204" pitchFamily="34" charset="0"/>
                        </a:rPr>
                        <a:t> </a:t>
                      </a:r>
                      <a:r>
                        <a:rPr lang="en-US" altLang="zh-CN" sz="1800" b="0" dirty="0" err="1">
                          <a:solidFill>
                            <a:srgbClr val="009193"/>
                          </a:solidFill>
                          <a:latin typeface="Arial" panose="020B0604020202020204" pitchFamily="34" charset="0"/>
                          <a:cs typeface="Arial" panose="020B0604020202020204" pitchFamily="34" charset="0"/>
                        </a:rPr>
                        <a:t>mydf</a:t>
                      </a:r>
                      <a:r>
                        <a:rPr lang="en-US" sz="1800" b="0" dirty="0">
                          <a:latin typeface="Arial" panose="020B0604020202020204" pitchFamily="34" charset="0"/>
                          <a:cs typeface="Arial" panose="020B0604020202020204" pitchFamily="34" charset="0"/>
                        </a:rPr>
                        <a:t>[</a:t>
                      </a:r>
                      <a:r>
                        <a:rPr lang="en-US" altLang="zh-CN" sz="1800" b="0" dirty="0" err="1">
                          <a:solidFill>
                            <a:srgbClr val="009193"/>
                          </a:solidFill>
                          <a:latin typeface="Arial" panose="020B0604020202020204" pitchFamily="34" charset="0"/>
                          <a:cs typeface="Arial" panose="020B0604020202020204" pitchFamily="34" charset="0"/>
                        </a:rPr>
                        <a:t>mydf</a:t>
                      </a:r>
                      <a:r>
                        <a:rPr lang="en-US" altLang="zh-CN" sz="1800" b="0" dirty="0" err="1">
                          <a:solidFill>
                            <a:srgbClr val="C00000"/>
                          </a:solidFill>
                          <a:latin typeface="Arial" panose="020B0604020202020204" pitchFamily="34" charset="0"/>
                          <a:cs typeface="Arial" panose="020B0604020202020204" pitchFamily="34" charset="0"/>
                        </a:rPr>
                        <a:t>$</a:t>
                      </a:r>
                      <a:r>
                        <a:rPr lang="en-US" altLang="zh-CN" sz="1800" b="0" dirty="0" err="1">
                          <a:solidFill>
                            <a:schemeClr val="accent5"/>
                          </a:solidFill>
                          <a:latin typeface="Arial" panose="020B0604020202020204" pitchFamily="34" charset="0"/>
                          <a:cs typeface="Arial" panose="020B0604020202020204" pitchFamily="34" charset="0"/>
                        </a:rPr>
                        <a:t>b</a:t>
                      </a:r>
                      <a:r>
                        <a:rPr lang="zh-CN" altLang="en-US" sz="1800" b="0" dirty="0">
                          <a:solidFill>
                            <a:srgbClr val="009193"/>
                          </a:solidFill>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&lt;=</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2,</a:t>
                      </a:r>
                      <a:r>
                        <a:rPr lang="zh-CN" altLang="en-US" sz="1800" b="0" dirty="0">
                          <a:latin typeface="Arial" panose="020B0604020202020204" pitchFamily="34" charset="0"/>
                          <a:cs typeface="Arial" panose="020B0604020202020204" pitchFamily="34" charset="0"/>
                        </a:rPr>
                        <a:t> </a:t>
                      </a:r>
                      <a:r>
                        <a:rPr lang="en-US" altLang="zh-CN" sz="1800" b="0" dirty="0">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err="1">
                          <a:latin typeface="Arial" panose="020B0604020202020204" pitchFamily="34" charset="0"/>
                          <a:cs typeface="Arial" panose="020B0604020202020204" pitchFamily="34" charset="0"/>
                        </a:rPr>
                        <a:t>colnames</a:t>
                      </a:r>
                      <a:r>
                        <a:rPr lang="en-US" altLang="zh-CN" b="0" dirty="0">
                          <a:latin typeface="Arial" panose="020B0604020202020204" pitchFamily="34" charset="0"/>
                          <a:cs typeface="Arial" panose="020B0604020202020204" pitchFamily="34" charset="0"/>
                        </a:rPr>
                        <a:t>(</a:t>
                      </a:r>
                      <a:r>
                        <a:rPr lang="en-US" altLang="zh-CN" b="0" dirty="0" err="1">
                          <a:solidFill>
                            <a:srgbClr val="009193"/>
                          </a:solidFill>
                          <a:latin typeface="Arial" panose="020B0604020202020204" pitchFamily="34" charset="0"/>
                          <a:cs typeface="Arial" panose="020B0604020202020204" pitchFamily="34" charset="0"/>
                        </a:rPr>
                        <a:t>mydf</a:t>
                      </a:r>
                      <a:r>
                        <a:rPr lang="en-US" altLang="zh-CN" b="0" dirty="0">
                          <a:latin typeface="Arial" panose="020B0604020202020204" pitchFamily="34" charset="0"/>
                          <a:cs typeface="Arial" panose="020B0604020202020204" pitchFamily="34" charset="0"/>
                        </a:rPr>
                        <a:t>)[2]</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&lt;-</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“Defenders”</a:t>
                      </a:r>
                      <a:r>
                        <a:rPr lang="zh-CN" altLang="en-US" b="0" dirty="0">
                          <a:latin typeface="Arial" panose="020B0604020202020204" pitchFamily="34" charset="0"/>
                          <a:cs typeface="Arial" panose="020B0604020202020204" pitchFamily="34" charset="0"/>
                        </a:rPr>
                        <a:t> </a:t>
                      </a:r>
                      <a:r>
                        <a:rPr lang="zh-CN" altLang="en-US" sz="1800" b="0" dirty="0">
                          <a:latin typeface="Arial" panose="020B0604020202020204" pitchFamily="34" charset="0"/>
                          <a:cs typeface="Arial" panose="020B0604020202020204" pitchFamily="34" charset="0"/>
                        </a:rPr>
                        <a:t> </a:t>
                      </a:r>
                      <a:endParaRPr lang="en-US" sz="1800" b="0" dirty="0">
                        <a:latin typeface="Arial" panose="020B0604020202020204" pitchFamily="34" charset="0"/>
                        <a:cs typeface="Arial" panose="020B0604020202020204" pitchFamily="34" charset="0"/>
                      </a:endParaRPr>
                    </a:p>
                  </a:txBody>
                  <a:tcPr/>
                </a:tc>
                <a:tc>
                  <a:txBody>
                    <a:bodyPr/>
                    <a:lstStyle/>
                    <a:p>
                      <a:r>
                        <a:rPr lang="en-US" altLang="zh-CN" b="0" dirty="0" err="1">
                          <a:solidFill>
                            <a:srgbClr val="009193"/>
                          </a:solidFill>
                          <a:latin typeface="Arial" panose="020B0604020202020204" pitchFamily="34" charset="0"/>
                          <a:cs typeface="Arial" panose="020B0604020202020204" pitchFamily="34" charset="0"/>
                        </a:rPr>
                        <a:t>mydf</a:t>
                      </a:r>
                      <a:r>
                        <a:rPr lang="zh-CN" altLang="en-US" b="0" dirty="0">
                          <a:solidFill>
                            <a:srgbClr val="009193"/>
                          </a:solidFill>
                          <a:latin typeface="Arial" panose="020B0604020202020204" pitchFamily="34" charset="0"/>
                          <a:cs typeface="Arial" panose="020B0604020202020204" pitchFamily="34" charset="0"/>
                        </a:rPr>
                        <a:t> </a:t>
                      </a:r>
                      <a:r>
                        <a:rPr lang="en-US" altLang="zh-CN" b="0" dirty="0">
                          <a:solidFill>
                            <a:schemeClr val="tx1"/>
                          </a:solidFill>
                          <a:latin typeface="Arial" panose="020B0604020202020204" pitchFamily="34" charset="0"/>
                          <a:cs typeface="Arial" panose="020B0604020202020204" pitchFamily="34" charset="0"/>
                        </a:rPr>
                        <a:t>&lt;-</a:t>
                      </a:r>
                      <a:r>
                        <a:rPr lang="zh-CN" altLang="en-US" b="0" dirty="0">
                          <a:solidFill>
                            <a:srgbClr val="009193"/>
                          </a:solidFill>
                          <a:latin typeface="Arial" panose="020B0604020202020204" pitchFamily="34" charset="0"/>
                          <a:cs typeface="Arial" panose="020B0604020202020204" pitchFamily="34" charset="0"/>
                        </a:rPr>
                        <a:t> </a:t>
                      </a:r>
                      <a:r>
                        <a:rPr lang="en-US" altLang="zh-CN" b="0" dirty="0" err="1">
                          <a:solidFill>
                            <a:srgbClr val="009193"/>
                          </a:solidFill>
                          <a:latin typeface="Arial" panose="020B0604020202020204" pitchFamily="34" charset="0"/>
                          <a:cs typeface="Arial" panose="020B0604020202020204" pitchFamily="34" charset="0"/>
                        </a:rPr>
                        <a:t>mydf</a:t>
                      </a:r>
                      <a:r>
                        <a:rPr lang="zh-CN" altLang="en-US" b="0" dirty="0">
                          <a:solidFill>
                            <a:srgbClr val="009193"/>
                          </a:solidFill>
                          <a:latin typeface="Arial" panose="020B0604020202020204" pitchFamily="34" charset="0"/>
                          <a:cs typeface="Arial" panose="020B0604020202020204" pitchFamily="34" charset="0"/>
                        </a:rPr>
                        <a:t> </a:t>
                      </a:r>
                      <a:r>
                        <a:rPr lang="en-US" altLang="zh-CN" b="0" dirty="0">
                          <a:solidFill>
                            <a:srgbClr val="EE7D30"/>
                          </a:solidFill>
                          <a:latin typeface="Arial" panose="020B0604020202020204" pitchFamily="34" charset="0"/>
                          <a:cs typeface="Arial" panose="020B0604020202020204" pitchFamily="34" charset="0"/>
                        </a:rPr>
                        <a:t>%&gt;%</a:t>
                      </a:r>
                      <a:r>
                        <a:rPr lang="zh-CN" altLang="en-US" b="0" dirty="0">
                          <a:latin typeface="Arial" panose="020B0604020202020204" pitchFamily="34" charset="0"/>
                          <a:cs typeface="Arial" panose="020B0604020202020204" pitchFamily="34" charset="0"/>
                        </a:rPr>
                        <a:t> </a:t>
                      </a:r>
                      <a:endParaRPr lang="en-US" altLang="zh-CN" b="0" dirty="0">
                        <a:latin typeface="Arial" panose="020B0604020202020204" pitchFamily="34" charset="0"/>
                        <a:cs typeface="Arial" panose="020B0604020202020204" pitchFamily="34" charset="0"/>
                      </a:endParaRPr>
                    </a:p>
                    <a:p>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slice(1,3)</a:t>
                      </a:r>
                      <a:r>
                        <a:rPr lang="zh-CN" altLang="en-US" b="0" dirty="0">
                          <a:latin typeface="Arial" panose="020B0604020202020204" pitchFamily="34" charset="0"/>
                          <a:cs typeface="Arial" panose="020B0604020202020204" pitchFamily="34" charset="0"/>
                        </a:rPr>
                        <a:t> </a:t>
                      </a:r>
                      <a:r>
                        <a:rPr lang="en-US" altLang="zh-CN" b="0" dirty="0">
                          <a:solidFill>
                            <a:srgbClr val="EE7D30"/>
                          </a:solidFill>
                          <a:latin typeface="Arial" panose="020B0604020202020204" pitchFamily="34" charset="0"/>
                          <a:cs typeface="Arial" panose="020B0604020202020204" pitchFamily="34" charset="0"/>
                        </a:rPr>
                        <a:t>%&gt;%</a:t>
                      </a:r>
                      <a:r>
                        <a:rPr lang="zh-CN" altLang="en-US" b="0" dirty="0">
                          <a:latin typeface="Arial" panose="020B0604020202020204" pitchFamily="34" charset="0"/>
                          <a:cs typeface="Arial" panose="020B0604020202020204" pitchFamily="34" charset="0"/>
                        </a:rPr>
                        <a:t> </a:t>
                      </a:r>
                      <a:endParaRPr lang="en-US" altLang="zh-CN" sz="1800" b="0" dirty="0">
                        <a:solidFill>
                          <a:schemeClr val="tx1"/>
                        </a:solidFill>
                        <a:latin typeface="Arial" panose="020B0604020202020204" pitchFamily="34" charset="0"/>
                        <a:cs typeface="Arial" panose="020B0604020202020204" pitchFamily="34" charset="0"/>
                      </a:endParaRPr>
                    </a:p>
                    <a:p>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rename(</a:t>
                      </a:r>
                      <a:r>
                        <a:rPr lang="en-US" altLang="zh-CN" b="0" dirty="0">
                          <a:solidFill>
                            <a:schemeClr val="accent5"/>
                          </a:solidFill>
                          <a:latin typeface="Arial" panose="020B0604020202020204" pitchFamily="34" charset="0"/>
                          <a:cs typeface="Arial" panose="020B0604020202020204" pitchFamily="34" charset="0"/>
                        </a:rPr>
                        <a:t>Defenders</a:t>
                      </a:r>
                      <a:r>
                        <a:rPr lang="zh-CN" altLang="en-US" b="0" dirty="0">
                          <a:latin typeface="Arial" panose="020B0604020202020204" pitchFamily="34" charset="0"/>
                          <a:cs typeface="Arial" panose="020B0604020202020204" pitchFamily="34" charset="0"/>
                        </a:rPr>
                        <a:t> </a:t>
                      </a:r>
                      <a:r>
                        <a:rPr lang="en-US" altLang="zh-CN" b="0" dirty="0">
                          <a:latin typeface="Arial" panose="020B0604020202020204" pitchFamily="34" charset="0"/>
                          <a:cs typeface="Arial" panose="020B0604020202020204" pitchFamily="34" charset="0"/>
                        </a:rPr>
                        <a:t>=</a:t>
                      </a:r>
                      <a:r>
                        <a:rPr lang="zh-CN" altLang="en-US" b="0" dirty="0">
                          <a:latin typeface="Arial" panose="020B0604020202020204" pitchFamily="34" charset="0"/>
                          <a:cs typeface="Arial" panose="020B0604020202020204" pitchFamily="34" charset="0"/>
                        </a:rPr>
                        <a:t> </a:t>
                      </a:r>
                      <a:r>
                        <a:rPr lang="en-US" altLang="zh-CN" b="0" dirty="0">
                          <a:solidFill>
                            <a:schemeClr val="accent5"/>
                          </a:solidFill>
                          <a:latin typeface="Arial" panose="020B0604020202020204" pitchFamily="34" charset="0"/>
                          <a:cs typeface="Arial" panose="020B0604020202020204" pitchFamily="34" charset="0"/>
                        </a:rPr>
                        <a:t>b</a:t>
                      </a:r>
                      <a:r>
                        <a:rPr lang="en-US" altLang="zh-CN" b="0" dirty="0">
                          <a:latin typeface="Arial" panose="020B0604020202020204" pitchFamily="34" charset="0"/>
                          <a:cs typeface="Arial" panose="020B0604020202020204" pitchFamily="34" charset="0"/>
                        </a:rPr>
                        <a:t>)</a:t>
                      </a:r>
                      <a:r>
                        <a:rPr lang="zh-CN" altLang="en-US" b="0" dirty="0">
                          <a:latin typeface="Arial" panose="020B0604020202020204" pitchFamily="34" charset="0"/>
                          <a:cs typeface="Arial" panose="020B0604020202020204" pitchFamily="34" charset="0"/>
                        </a:rPr>
                        <a:t> </a:t>
                      </a:r>
                      <a:r>
                        <a:rPr lang="en-US" altLang="zh-CN" b="0" dirty="0">
                          <a:solidFill>
                            <a:srgbClr val="EE7D30"/>
                          </a:solidFill>
                          <a:latin typeface="Arial" panose="020B0604020202020204" pitchFamily="34" charset="0"/>
                          <a:cs typeface="Arial" panose="020B0604020202020204" pitchFamily="34" charset="0"/>
                        </a:rPr>
                        <a:t>%&gt;%</a:t>
                      </a:r>
                      <a:r>
                        <a:rPr lang="zh-CN" altLang="en-US" b="0" dirty="0">
                          <a:latin typeface="Arial" panose="020B0604020202020204" pitchFamily="34" charset="0"/>
                          <a:cs typeface="Arial" panose="020B0604020202020204" pitchFamily="34" charset="0"/>
                        </a:rPr>
                        <a:t> </a:t>
                      </a:r>
                      <a:endParaRPr lang="en-US" altLang="zh-CN" b="0" dirty="0">
                        <a:latin typeface="Arial" panose="020B0604020202020204" pitchFamily="34" charset="0"/>
                        <a:cs typeface="Arial" panose="020B0604020202020204" pitchFamily="34" charset="0"/>
                      </a:endParaRPr>
                    </a:p>
                    <a:p>
                      <a:r>
                        <a:rPr lang="zh-CN" altLang="en-US" sz="1800" b="0" dirty="0">
                          <a:solidFill>
                            <a:schemeClr val="tx1"/>
                          </a:solidFill>
                          <a:latin typeface="Arial" panose="020B0604020202020204" pitchFamily="34" charset="0"/>
                          <a:cs typeface="Arial" panose="020B0604020202020204" pitchFamily="34" charset="0"/>
                        </a:rPr>
                        <a:t>     </a:t>
                      </a:r>
                      <a:r>
                        <a:rPr lang="en-US" altLang="zh-CN" sz="1800" b="0" dirty="0">
                          <a:solidFill>
                            <a:schemeClr val="tx1"/>
                          </a:solidFill>
                          <a:latin typeface="Arial" panose="020B0604020202020204" pitchFamily="34" charset="0"/>
                          <a:cs typeface="Arial" panose="020B0604020202020204" pitchFamily="34" charset="0"/>
                        </a:rPr>
                        <a:t>filter(</a:t>
                      </a:r>
                      <a:r>
                        <a:rPr lang="en-US" altLang="zh-CN" b="0" dirty="0">
                          <a:solidFill>
                            <a:schemeClr val="accent5"/>
                          </a:solidFill>
                          <a:latin typeface="Arial" panose="020B0604020202020204" pitchFamily="34" charset="0"/>
                          <a:cs typeface="Arial" panose="020B0604020202020204" pitchFamily="34" charset="0"/>
                        </a:rPr>
                        <a:t>Defenders</a:t>
                      </a:r>
                      <a:r>
                        <a:rPr lang="zh-CN" altLang="en-US" sz="1800" b="0" dirty="0">
                          <a:solidFill>
                            <a:schemeClr val="tx1"/>
                          </a:solidFill>
                          <a:latin typeface="Arial" panose="020B0604020202020204" pitchFamily="34" charset="0"/>
                          <a:cs typeface="Arial" panose="020B0604020202020204" pitchFamily="34" charset="0"/>
                        </a:rPr>
                        <a:t> </a:t>
                      </a:r>
                      <a:r>
                        <a:rPr lang="en-US" altLang="zh-CN" sz="1800" b="0" dirty="0">
                          <a:solidFill>
                            <a:schemeClr val="tx1"/>
                          </a:solidFill>
                          <a:latin typeface="Arial" panose="020B0604020202020204" pitchFamily="34" charset="0"/>
                          <a:cs typeface="Arial" panose="020B0604020202020204" pitchFamily="34" charset="0"/>
                        </a:rPr>
                        <a:t>&lt;=</a:t>
                      </a:r>
                      <a:r>
                        <a:rPr lang="zh-CN" altLang="en-US" sz="1800" b="0" dirty="0">
                          <a:solidFill>
                            <a:schemeClr val="tx1"/>
                          </a:solidFill>
                          <a:latin typeface="Arial" panose="020B0604020202020204" pitchFamily="34" charset="0"/>
                          <a:cs typeface="Arial" panose="020B0604020202020204" pitchFamily="34" charset="0"/>
                        </a:rPr>
                        <a:t> </a:t>
                      </a:r>
                      <a:r>
                        <a:rPr lang="en-US" altLang="zh-CN" sz="1800" b="0" dirty="0">
                          <a:solidFill>
                            <a:schemeClr val="tx1"/>
                          </a:solidFill>
                          <a:latin typeface="Arial" panose="020B0604020202020204" pitchFamily="34" charset="0"/>
                          <a:cs typeface="Arial" panose="020B0604020202020204" pitchFamily="34" charset="0"/>
                        </a:rPr>
                        <a:t>2)</a:t>
                      </a:r>
                      <a:r>
                        <a:rPr lang="zh-CN" altLang="en-US" sz="1800" b="0" dirty="0">
                          <a:solidFill>
                            <a:schemeClr val="tx1"/>
                          </a:solidFill>
                          <a:latin typeface="Arial" panose="020B0604020202020204" pitchFamily="34" charset="0"/>
                          <a:cs typeface="Arial" panose="020B0604020202020204" pitchFamily="34" charset="0"/>
                        </a:rPr>
                        <a:t> </a:t>
                      </a:r>
                      <a:endParaRPr lang="en-US" altLang="zh-CN"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93655639"/>
                  </a:ext>
                </a:extLst>
              </a:tr>
            </a:tbl>
          </a:graphicData>
        </a:graphic>
      </p:graphicFrame>
      <p:sp>
        <p:nvSpPr>
          <p:cNvPr id="8" name="TextBox 7">
            <a:extLst>
              <a:ext uri="{FF2B5EF4-FFF2-40B4-BE49-F238E27FC236}">
                <a16:creationId xmlns:a16="http://schemas.microsoft.com/office/drawing/2014/main" id="{698DDF9E-B621-1F84-0BAA-49231591AC4F}"/>
              </a:ext>
            </a:extLst>
          </p:cNvPr>
          <p:cNvSpPr txBox="1"/>
          <p:nvPr/>
        </p:nvSpPr>
        <p:spPr>
          <a:xfrm>
            <a:off x="281070" y="5691416"/>
            <a:ext cx="8653923" cy="784830"/>
          </a:xfrm>
          <a:prstGeom prst="rect">
            <a:avLst/>
          </a:prstGeom>
          <a:noFill/>
        </p:spPr>
        <p:txBody>
          <a:bodyPr wrap="square">
            <a:spAutoFit/>
          </a:bodyPr>
          <a:lstStyle/>
          <a:p>
            <a:r>
              <a:rPr lang="en-US" altLang="zh-CN" sz="1500" spc="-60" dirty="0">
                <a:latin typeface="Arial" panose="020B0604020202020204" pitchFamily="34" charset="0"/>
                <a:cs typeface="Arial" panose="020B0604020202020204" pitchFamily="34" charset="0"/>
              </a:rPr>
              <a:t>Tips:</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you</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don’t</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have</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to</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remember</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all</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the</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syntax</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at</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once!!</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Go</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to</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R</a:t>
            </a:r>
            <a:r>
              <a:rPr lang="zh-CN" altLang="en-US" sz="1500" spc="-60" dirty="0">
                <a:latin typeface="Arial" panose="020B0604020202020204" pitchFamily="34" charset="0"/>
                <a:cs typeface="Arial" panose="020B0604020202020204" pitchFamily="34" charset="0"/>
              </a:rPr>
              <a:t> </a:t>
            </a:r>
            <a:r>
              <a:rPr lang="en-US" altLang="zh-CN" sz="1500" spc="-60" dirty="0" err="1">
                <a:latin typeface="Arial" panose="020B0604020202020204" pitchFamily="34" charset="0"/>
                <a:cs typeface="Arial" panose="020B0604020202020204" pitchFamily="34" charset="0"/>
              </a:rPr>
              <a:t>cheatsheet</a:t>
            </a:r>
            <a:r>
              <a:rPr lang="en-US" altLang="zh-CN" sz="1500" spc="-60" dirty="0">
                <a:latin typeface="Arial" panose="020B0604020202020204" pitchFamily="34" charset="0"/>
                <a:cs typeface="Arial" panose="020B0604020202020204" pitchFamily="34" charset="0"/>
              </a:rPr>
              <a:t>:</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hlinkClick r:id="rId2"/>
              </a:rPr>
              <a:t>https://www.rstudio.com/resources/cheatsheets/</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(e.g.,</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Base</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R,</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Advanced</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R,</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Data</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Transformation</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with</a:t>
            </a:r>
            <a:r>
              <a:rPr lang="zh-CN" altLang="en-US" sz="1500" spc="-60" dirty="0">
                <a:latin typeface="Arial" panose="020B0604020202020204" pitchFamily="34" charset="0"/>
                <a:cs typeface="Arial" panose="020B0604020202020204" pitchFamily="34" charset="0"/>
              </a:rPr>
              <a:t> </a:t>
            </a:r>
            <a:r>
              <a:rPr lang="en-US" altLang="zh-CN" sz="1500" spc="-60" dirty="0" err="1">
                <a:latin typeface="Arial" panose="020B0604020202020204" pitchFamily="34" charset="0"/>
                <a:cs typeface="Arial" panose="020B0604020202020204" pitchFamily="34" charset="0"/>
              </a:rPr>
              <a:t>dplyr</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and</a:t>
            </a:r>
            <a:r>
              <a:rPr lang="zh-CN" altLang="en-US" sz="1500" spc="-60" dirty="0">
                <a:latin typeface="Arial" panose="020B0604020202020204" pitchFamily="34" charset="0"/>
                <a:cs typeface="Arial" panose="020B0604020202020204" pitchFamily="34" charset="0"/>
              </a:rPr>
              <a:t> </a:t>
            </a:r>
            <a:r>
              <a:rPr lang="en-US" altLang="zh-CN" sz="1500" spc="-60" dirty="0" err="1">
                <a:latin typeface="Arial" panose="020B0604020202020204" pitchFamily="34" charset="0"/>
                <a:cs typeface="Arial" panose="020B0604020202020204" pitchFamily="34" charset="0"/>
              </a:rPr>
              <a:t>tidyr</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(both</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are</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included</a:t>
            </a:r>
            <a:r>
              <a:rPr lang="zh-CN" altLang="en-US" sz="1500" spc="-60" dirty="0">
                <a:latin typeface="Arial" panose="020B0604020202020204" pitchFamily="34" charset="0"/>
                <a:cs typeface="Arial" panose="020B0604020202020204" pitchFamily="34" charset="0"/>
              </a:rPr>
              <a:t> </a:t>
            </a:r>
            <a:r>
              <a:rPr lang="en-US" altLang="zh-CN" sz="1500" spc="-60" dirty="0">
                <a:latin typeface="Arial" panose="020B0604020202020204" pitchFamily="34" charset="0"/>
                <a:cs typeface="Arial" panose="020B0604020202020204" pitchFamily="34" charset="0"/>
              </a:rPr>
              <a:t>in</a:t>
            </a:r>
            <a:r>
              <a:rPr lang="zh-CN" altLang="en-US" sz="1500" spc="-60" dirty="0">
                <a:latin typeface="Arial" panose="020B0604020202020204" pitchFamily="34" charset="0"/>
                <a:cs typeface="Arial" panose="020B0604020202020204" pitchFamily="34" charset="0"/>
              </a:rPr>
              <a:t> </a:t>
            </a:r>
            <a:r>
              <a:rPr lang="en-US" altLang="zh-CN" sz="1500" spc="-60" dirty="0" err="1">
                <a:latin typeface="Arial" panose="020B0604020202020204" pitchFamily="34" charset="0"/>
                <a:cs typeface="Arial" panose="020B0604020202020204" pitchFamily="34" charset="0"/>
              </a:rPr>
              <a:t>Tidyverse</a:t>
            </a:r>
            <a:r>
              <a:rPr lang="en-US" altLang="zh-CN" sz="1500" spc="-6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43371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8637429"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Data</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cleaning</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with</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err="1">
                <a:solidFill>
                  <a:schemeClr val="accent2"/>
                </a:solidFill>
                <a:latin typeface="Arial" panose="020B0604020202020204" pitchFamily="34" charset="0"/>
                <a:cs typeface="Arial" panose="020B0604020202020204" pitchFamily="34" charset="0"/>
              </a:rPr>
              <a:t>Tidyverse</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45</a:t>
            </a:fld>
            <a:endParaRPr lang="en-US" dirty="0"/>
          </a:p>
        </p:txBody>
      </p:sp>
      <p:sp>
        <p:nvSpPr>
          <p:cNvPr id="5" name="Rectangle 4">
            <a:extLst>
              <a:ext uri="{FF2B5EF4-FFF2-40B4-BE49-F238E27FC236}">
                <a16:creationId xmlns:a16="http://schemas.microsoft.com/office/drawing/2014/main" id="{A7779F82-E05E-4AC7-A541-88B4D7587807}"/>
              </a:ext>
            </a:extLst>
          </p:cNvPr>
          <p:cNvSpPr/>
          <p:nvPr/>
        </p:nvSpPr>
        <p:spPr>
          <a:xfrm>
            <a:off x="33277"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pic>
        <p:nvPicPr>
          <p:cNvPr id="1026" name="Picture 2" descr="95 Rain Pipe Cartoon Illustrations &amp; Clip Art - iStock">
            <a:extLst>
              <a:ext uri="{FF2B5EF4-FFF2-40B4-BE49-F238E27FC236}">
                <a16:creationId xmlns:a16="http://schemas.microsoft.com/office/drawing/2014/main" id="{E467D78B-BCBE-28C7-92DC-110CC45EDF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28"/>
          <a:stretch/>
        </p:blipFill>
        <p:spPr bwMode="auto">
          <a:xfrm>
            <a:off x="53194" y="1851693"/>
            <a:ext cx="3823822" cy="4331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DD442A-6A2C-D4F6-D1AD-CDF0B6296A62}"/>
              </a:ext>
            </a:extLst>
          </p:cNvPr>
          <p:cNvSpPr txBox="1"/>
          <p:nvPr/>
        </p:nvSpPr>
        <p:spPr>
          <a:xfrm>
            <a:off x="4484082" y="1567862"/>
            <a:ext cx="4606724" cy="1938992"/>
          </a:xfrm>
          <a:prstGeom prst="rect">
            <a:avLst/>
          </a:prstGeom>
          <a:noFill/>
        </p:spPr>
        <p:txBody>
          <a:bodyPr wrap="square">
            <a:spAutoFit/>
          </a:bodyPr>
          <a:lstStyle/>
          <a:p>
            <a:r>
              <a:rPr lang="en-US" altLang="zh-CN" sz="2400" b="0" dirty="0" err="1">
                <a:solidFill>
                  <a:srgbClr val="009193"/>
                </a:solidFill>
                <a:latin typeface="Arial" panose="020B0604020202020204" pitchFamily="34" charset="0"/>
                <a:cs typeface="Arial" panose="020B0604020202020204" pitchFamily="34" charset="0"/>
              </a:rPr>
              <a:t>mydf</a:t>
            </a:r>
            <a:r>
              <a:rPr lang="zh-CN" altLang="en-US" sz="2400" b="0" dirty="0">
                <a:solidFill>
                  <a:srgbClr val="009193"/>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&lt;-</a:t>
            </a:r>
            <a:r>
              <a:rPr lang="zh-CN" altLang="en-US" sz="2400" b="0" dirty="0">
                <a:solidFill>
                  <a:srgbClr val="009193"/>
                </a:solidFill>
                <a:latin typeface="Arial" panose="020B0604020202020204" pitchFamily="34" charset="0"/>
                <a:cs typeface="Arial" panose="020B0604020202020204" pitchFamily="34" charset="0"/>
              </a:rPr>
              <a:t> </a:t>
            </a:r>
            <a:r>
              <a:rPr lang="en-US" altLang="zh-CN" sz="2400" b="0" dirty="0" err="1">
                <a:solidFill>
                  <a:srgbClr val="009193"/>
                </a:solidFill>
                <a:latin typeface="Arial" panose="020B0604020202020204" pitchFamily="34" charset="0"/>
                <a:cs typeface="Arial" panose="020B0604020202020204" pitchFamily="34" charset="0"/>
              </a:rPr>
              <a:t>mydf</a:t>
            </a:r>
            <a:r>
              <a:rPr lang="zh-CN" altLang="en-US" sz="2400" b="0" dirty="0">
                <a:solidFill>
                  <a:srgbClr val="009193"/>
                </a:solidFill>
                <a:latin typeface="Arial" panose="020B0604020202020204" pitchFamily="34" charset="0"/>
                <a:cs typeface="Arial" panose="020B0604020202020204" pitchFamily="34" charset="0"/>
              </a:rPr>
              <a:t> </a:t>
            </a:r>
            <a:r>
              <a:rPr lang="en-US" altLang="zh-CN" sz="2400" b="0" dirty="0">
                <a:solidFill>
                  <a:srgbClr val="EE7D30"/>
                </a:solidFill>
                <a:latin typeface="Arial" panose="020B0604020202020204" pitchFamily="34" charset="0"/>
                <a:cs typeface="Arial" panose="020B0604020202020204" pitchFamily="34" charset="0"/>
              </a:rPr>
              <a:t>%&gt;%</a:t>
            </a:r>
            <a:r>
              <a:rPr lang="zh-CN" altLang="en-US" sz="2400" b="0" dirty="0">
                <a:latin typeface="Arial" panose="020B0604020202020204" pitchFamily="34" charset="0"/>
                <a:cs typeface="Arial" panose="020B0604020202020204" pitchFamily="34" charset="0"/>
              </a:rPr>
              <a:t> </a:t>
            </a:r>
            <a:endParaRPr lang="en-US" altLang="zh-CN" sz="2400" b="0" dirty="0">
              <a:latin typeface="Arial" panose="020B0604020202020204" pitchFamily="34" charset="0"/>
              <a:cs typeface="Arial" panose="020B0604020202020204" pitchFamily="34" charset="0"/>
            </a:endParaRPr>
          </a:p>
          <a:p>
            <a:r>
              <a:rPr lang="zh-CN" altLang="en-US" sz="2400" b="0" dirty="0">
                <a:latin typeface="Arial" panose="020B0604020202020204" pitchFamily="34" charset="0"/>
                <a:cs typeface="Arial" panose="020B0604020202020204" pitchFamily="34" charset="0"/>
              </a:rPr>
              <a:t>     </a:t>
            </a:r>
            <a:r>
              <a:rPr lang="en-US" altLang="zh-CN" sz="2400" b="0" dirty="0">
                <a:latin typeface="Arial" panose="020B0604020202020204" pitchFamily="34" charset="0"/>
                <a:cs typeface="Arial" panose="020B0604020202020204" pitchFamily="34" charset="0"/>
              </a:rPr>
              <a:t>slice(1,3)</a:t>
            </a:r>
            <a:r>
              <a:rPr lang="zh-CN" altLang="en-US" sz="2400" b="0" dirty="0">
                <a:latin typeface="Arial" panose="020B0604020202020204" pitchFamily="34" charset="0"/>
                <a:cs typeface="Arial" panose="020B0604020202020204" pitchFamily="34" charset="0"/>
              </a:rPr>
              <a:t> </a:t>
            </a:r>
            <a:r>
              <a:rPr lang="en-US" altLang="zh-CN" sz="2400" b="0" dirty="0">
                <a:solidFill>
                  <a:srgbClr val="EE7D30"/>
                </a:solidFill>
                <a:latin typeface="Arial" panose="020B0604020202020204" pitchFamily="34" charset="0"/>
                <a:cs typeface="Arial" panose="020B0604020202020204" pitchFamily="34" charset="0"/>
              </a:rPr>
              <a:t>%&gt;%</a:t>
            </a:r>
          </a:p>
          <a:p>
            <a:r>
              <a:rPr lang="en-US" altLang="zh-CN" sz="2400" dirty="0">
                <a:latin typeface="Arial" panose="020B0604020202020204" pitchFamily="34" charset="0"/>
                <a:cs typeface="Arial" panose="020B0604020202020204" pitchFamily="34" charset="0"/>
              </a:rPr>
              <a:t>     rename(</a:t>
            </a:r>
            <a:r>
              <a:rPr lang="en-US" altLang="zh-CN" sz="2400" dirty="0">
                <a:solidFill>
                  <a:schemeClr val="accent5"/>
                </a:solidFill>
                <a:latin typeface="Arial" panose="020B0604020202020204" pitchFamily="34" charset="0"/>
                <a:cs typeface="Arial" panose="020B0604020202020204" pitchFamily="34" charset="0"/>
              </a:rPr>
              <a:t>Defenders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solidFill>
                  <a:schemeClr val="accent5"/>
                </a:solidFill>
                <a:latin typeface="Arial" panose="020B0604020202020204" pitchFamily="34" charset="0"/>
                <a:cs typeface="Arial" panose="020B0604020202020204" pitchFamily="34" charset="0"/>
              </a:rPr>
              <a:t>b</a:t>
            </a:r>
            <a:r>
              <a:rPr lang="en-US" altLang="zh-CN" sz="2400" dirty="0">
                <a:latin typeface="Arial" panose="020B0604020202020204" pitchFamily="34" charset="0"/>
                <a:cs typeface="Arial" panose="020B0604020202020204" pitchFamily="34" charset="0"/>
              </a:rPr>
              <a:t>)</a:t>
            </a:r>
            <a:r>
              <a:rPr lang="zh-CN" altLang="en-US" sz="2400" b="0" dirty="0">
                <a:latin typeface="Arial" panose="020B0604020202020204" pitchFamily="34" charset="0"/>
                <a:cs typeface="Arial" panose="020B0604020202020204" pitchFamily="34" charset="0"/>
              </a:rPr>
              <a:t> </a:t>
            </a:r>
            <a:r>
              <a:rPr lang="en-US" altLang="zh-CN" sz="2400" b="0" dirty="0">
                <a:solidFill>
                  <a:srgbClr val="EE7D30"/>
                </a:solidFill>
                <a:latin typeface="Arial" panose="020B0604020202020204" pitchFamily="34" charset="0"/>
                <a:cs typeface="Arial" panose="020B0604020202020204" pitchFamily="34" charset="0"/>
              </a:rPr>
              <a:t>%&gt;%</a:t>
            </a:r>
          </a:p>
          <a:p>
            <a:r>
              <a:rPr lang="zh-CN" altLang="en-US" sz="2400" b="0" dirty="0">
                <a:solidFill>
                  <a:schemeClr val="tx1"/>
                </a:solidFill>
                <a:latin typeface="Arial" panose="020B0604020202020204" pitchFamily="34" charset="0"/>
                <a:cs typeface="Arial" panose="020B0604020202020204" pitchFamily="34" charset="0"/>
              </a:rPr>
              <a:t>     </a:t>
            </a:r>
            <a:r>
              <a:rPr lang="en-US" altLang="zh-CN" sz="2400" b="0" dirty="0">
                <a:solidFill>
                  <a:schemeClr val="tx1"/>
                </a:solidFill>
                <a:latin typeface="Arial" panose="020B0604020202020204" pitchFamily="34" charset="0"/>
                <a:cs typeface="Arial" panose="020B0604020202020204" pitchFamily="34" charset="0"/>
              </a:rPr>
              <a:t>filter(</a:t>
            </a:r>
            <a:r>
              <a:rPr lang="en-US" altLang="zh-CN" sz="2400" dirty="0">
                <a:solidFill>
                  <a:schemeClr val="accent5"/>
                </a:solidFill>
                <a:latin typeface="Arial" panose="020B0604020202020204" pitchFamily="34" charset="0"/>
                <a:cs typeface="Arial" panose="020B0604020202020204" pitchFamily="34" charset="0"/>
              </a:rPr>
              <a:t>Defenders</a:t>
            </a:r>
            <a:r>
              <a:rPr lang="zh-CN" altLang="en-US" sz="2400" b="0" dirty="0">
                <a:solidFill>
                  <a:schemeClr val="tx1"/>
                </a:solidFill>
                <a:latin typeface="Arial" panose="020B0604020202020204" pitchFamily="34" charset="0"/>
                <a:cs typeface="Arial" panose="020B0604020202020204" pitchFamily="34" charset="0"/>
              </a:rPr>
              <a:t> </a:t>
            </a:r>
            <a:r>
              <a:rPr lang="en-US" altLang="zh-CN" sz="2400" b="0" dirty="0">
                <a:solidFill>
                  <a:schemeClr val="tx1"/>
                </a:solidFill>
                <a:latin typeface="Arial" panose="020B0604020202020204" pitchFamily="34" charset="0"/>
                <a:cs typeface="Arial" panose="020B0604020202020204" pitchFamily="34" charset="0"/>
              </a:rPr>
              <a:t>&lt;=</a:t>
            </a:r>
            <a:r>
              <a:rPr lang="zh-CN" altLang="en-US" sz="2400" b="0" dirty="0">
                <a:solidFill>
                  <a:schemeClr val="tx1"/>
                </a:solidFill>
                <a:latin typeface="Arial" panose="020B0604020202020204" pitchFamily="34" charset="0"/>
                <a:cs typeface="Arial" panose="020B0604020202020204" pitchFamily="34" charset="0"/>
              </a:rPr>
              <a:t> </a:t>
            </a:r>
            <a:r>
              <a:rPr lang="en-US" altLang="zh-CN" sz="2400" b="0" dirty="0">
                <a:solidFill>
                  <a:schemeClr val="tx1"/>
                </a:solidFill>
                <a:latin typeface="Arial" panose="020B0604020202020204" pitchFamily="34" charset="0"/>
                <a:cs typeface="Arial" panose="020B0604020202020204" pitchFamily="34" charset="0"/>
              </a:rPr>
              <a:t>2)</a:t>
            </a:r>
            <a:r>
              <a:rPr lang="zh-CN" altLang="en-US" sz="2400" b="0" dirty="0">
                <a:solidFill>
                  <a:schemeClr val="tx1"/>
                </a:solidFill>
                <a:latin typeface="Arial" panose="020B0604020202020204" pitchFamily="34" charset="0"/>
                <a:cs typeface="Arial" panose="020B0604020202020204" pitchFamily="34" charset="0"/>
              </a:rPr>
              <a:t> </a:t>
            </a:r>
            <a:endParaRPr lang="en-US" altLang="zh-CN" sz="2400" b="0" dirty="0">
              <a:solidFill>
                <a:schemeClr val="tx1"/>
              </a:solidFill>
              <a:latin typeface="Arial" panose="020B0604020202020204" pitchFamily="34" charset="0"/>
              <a:cs typeface="Arial" panose="020B0604020202020204" pitchFamily="34" charset="0"/>
            </a:endParaRPr>
          </a:p>
          <a:p>
            <a:r>
              <a:rPr lang="zh-CN" altLang="en-US" sz="2400" b="0" dirty="0">
                <a:latin typeface="Arial" panose="020B0604020202020204" pitchFamily="34" charset="0"/>
                <a:cs typeface="Arial" panose="020B0604020202020204" pitchFamily="34" charset="0"/>
              </a:rPr>
              <a:t>     </a:t>
            </a:r>
            <a:endParaRPr lang="en-US" altLang="zh-CN" sz="2400" b="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63BAFFA-27A6-5A3B-87EA-D5C59F79BC0B}"/>
              </a:ext>
            </a:extLst>
          </p:cNvPr>
          <p:cNvSpPr txBox="1"/>
          <p:nvPr/>
        </p:nvSpPr>
        <p:spPr>
          <a:xfrm>
            <a:off x="1418906" y="1620860"/>
            <a:ext cx="4606724" cy="461665"/>
          </a:xfrm>
          <a:prstGeom prst="rect">
            <a:avLst/>
          </a:prstGeom>
          <a:noFill/>
        </p:spPr>
        <p:txBody>
          <a:bodyPr wrap="square">
            <a:spAutoFit/>
          </a:bodyPr>
          <a:lstStyle/>
          <a:p>
            <a:r>
              <a:rPr lang="en-US" altLang="zh-CN" sz="2400" b="0" dirty="0" err="1">
                <a:solidFill>
                  <a:srgbClr val="009193"/>
                </a:solidFill>
                <a:latin typeface="Arial" panose="020B0604020202020204" pitchFamily="34" charset="0"/>
                <a:cs typeface="Arial" panose="020B0604020202020204" pitchFamily="34" charset="0"/>
              </a:rPr>
              <a:t>mydf</a:t>
            </a:r>
            <a:endParaRPr lang="en-US" sz="2400" dirty="0"/>
          </a:p>
        </p:txBody>
      </p:sp>
      <p:sp>
        <p:nvSpPr>
          <p:cNvPr id="13" name="TextBox 12">
            <a:extLst>
              <a:ext uri="{FF2B5EF4-FFF2-40B4-BE49-F238E27FC236}">
                <a16:creationId xmlns:a16="http://schemas.microsoft.com/office/drawing/2014/main" id="{6E41D49F-0AC8-AAA2-2B8C-3FCC6383CA2C}"/>
              </a:ext>
            </a:extLst>
          </p:cNvPr>
          <p:cNvSpPr txBox="1"/>
          <p:nvPr/>
        </p:nvSpPr>
        <p:spPr>
          <a:xfrm>
            <a:off x="2156061" y="2306526"/>
            <a:ext cx="4757194" cy="461665"/>
          </a:xfrm>
          <a:prstGeom prst="rect">
            <a:avLst/>
          </a:prstGeom>
          <a:noFill/>
        </p:spPr>
        <p:txBody>
          <a:bodyPr wrap="square">
            <a:spAutoFit/>
          </a:bodyPr>
          <a:lstStyle/>
          <a:p>
            <a:r>
              <a:rPr lang="en-US" altLang="zh-CN" sz="2400" b="0" dirty="0">
                <a:latin typeface="Arial" panose="020B0604020202020204" pitchFamily="34" charset="0"/>
                <a:cs typeface="Arial" panose="020B0604020202020204" pitchFamily="34" charset="0"/>
              </a:rPr>
              <a:t>slice(1,3)</a:t>
            </a:r>
            <a:r>
              <a:rPr lang="zh-CN" altLang="en-US" sz="2400" b="0" dirty="0">
                <a:latin typeface="Arial" panose="020B0604020202020204" pitchFamily="34" charset="0"/>
                <a:cs typeface="Arial" panose="020B0604020202020204" pitchFamily="34" charset="0"/>
              </a:rPr>
              <a:t> </a:t>
            </a:r>
            <a:endParaRPr lang="en-US" sz="2400" dirty="0"/>
          </a:p>
        </p:txBody>
      </p:sp>
      <p:sp>
        <p:nvSpPr>
          <p:cNvPr id="14" name="TextBox 13">
            <a:extLst>
              <a:ext uri="{FF2B5EF4-FFF2-40B4-BE49-F238E27FC236}">
                <a16:creationId xmlns:a16="http://schemas.microsoft.com/office/drawing/2014/main" id="{F1DACF6A-E437-4464-62FF-3C147C46AF82}"/>
              </a:ext>
            </a:extLst>
          </p:cNvPr>
          <p:cNvSpPr txBox="1"/>
          <p:nvPr/>
        </p:nvSpPr>
        <p:spPr>
          <a:xfrm>
            <a:off x="2279710" y="4568991"/>
            <a:ext cx="4757194" cy="461665"/>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filter(</a:t>
            </a:r>
            <a:r>
              <a:rPr lang="en-US" altLang="zh-CN" sz="2400" dirty="0">
                <a:solidFill>
                  <a:schemeClr val="accent5"/>
                </a:solidFill>
                <a:latin typeface="Arial" panose="020B0604020202020204" pitchFamily="34" charset="0"/>
                <a:cs typeface="Arial" panose="020B0604020202020204" pitchFamily="34" charset="0"/>
              </a:rPr>
              <a:t>Defenders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2)</a:t>
            </a:r>
            <a:endParaRPr lang="en-US" sz="2400" dirty="0"/>
          </a:p>
        </p:txBody>
      </p:sp>
      <p:sp>
        <p:nvSpPr>
          <p:cNvPr id="15" name="TextBox 14">
            <a:extLst>
              <a:ext uri="{FF2B5EF4-FFF2-40B4-BE49-F238E27FC236}">
                <a16:creationId xmlns:a16="http://schemas.microsoft.com/office/drawing/2014/main" id="{C5A0BB4C-6596-BD29-7EF4-747081645A89}"/>
              </a:ext>
            </a:extLst>
          </p:cNvPr>
          <p:cNvSpPr txBox="1"/>
          <p:nvPr/>
        </p:nvSpPr>
        <p:spPr>
          <a:xfrm>
            <a:off x="2193403" y="3376900"/>
            <a:ext cx="4757194" cy="461665"/>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rename(</a:t>
            </a:r>
            <a:r>
              <a:rPr lang="en-US" altLang="zh-CN" sz="2400" dirty="0">
                <a:solidFill>
                  <a:schemeClr val="accent5"/>
                </a:solidFill>
                <a:latin typeface="Arial" panose="020B0604020202020204" pitchFamily="34" charset="0"/>
                <a:cs typeface="Arial" panose="020B0604020202020204" pitchFamily="34" charset="0"/>
              </a:rPr>
              <a:t>Defenders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solidFill>
                  <a:schemeClr val="accent5"/>
                </a:solidFill>
                <a:latin typeface="Arial" panose="020B0604020202020204" pitchFamily="34" charset="0"/>
                <a:cs typeface="Arial" panose="020B0604020202020204" pitchFamily="34" charset="0"/>
              </a:rPr>
              <a:t>b</a:t>
            </a:r>
            <a:r>
              <a:rPr lang="en-US" altLang="zh-CN" sz="2400" dirty="0">
                <a:latin typeface="Arial" panose="020B0604020202020204" pitchFamily="34" charset="0"/>
                <a:cs typeface="Arial" panose="020B0604020202020204" pitchFamily="34" charset="0"/>
              </a:rPr>
              <a:t>)</a:t>
            </a:r>
            <a:endParaRPr lang="en-US" sz="2400" dirty="0"/>
          </a:p>
        </p:txBody>
      </p:sp>
      <p:sp>
        <p:nvSpPr>
          <p:cNvPr id="16" name="TextBox 15">
            <a:extLst>
              <a:ext uri="{FF2B5EF4-FFF2-40B4-BE49-F238E27FC236}">
                <a16:creationId xmlns:a16="http://schemas.microsoft.com/office/drawing/2014/main" id="{452FDAC1-EE36-E34E-6C4C-DD7D8840AEB1}"/>
              </a:ext>
            </a:extLst>
          </p:cNvPr>
          <p:cNvSpPr txBox="1"/>
          <p:nvPr/>
        </p:nvSpPr>
        <p:spPr>
          <a:xfrm>
            <a:off x="1099627" y="5856106"/>
            <a:ext cx="4606724" cy="461665"/>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t</a:t>
            </a:r>
            <a:r>
              <a:rPr lang="en-US" altLang="zh-CN" sz="2400" b="0" dirty="0">
                <a:latin typeface="Arial" panose="020B0604020202020204" pitchFamily="34" charset="0"/>
                <a:cs typeface="Arial" panose="020B0604020202020204" pitchFamily="34" charset="0"/>
              </a:rPr>
              <a:t>idy</a:t>
            </a:r>
            <a:r>
              <a:rPr lang="zh-CN" altLang="en-US" sz="2400" b="0" dirty="0">
                <a:solidFill>
                  <a:srgbClr val="009193"/>
                </a:solidFill>
                <a:latin typeface="Arial" panose="020B0604020202020204" pitchFamily="34" charset="0"/>
                <a:cs typeface="Arial" panose="020B0604020202020204" pitchFamily="34" charset="0"/>
              </a:rPr>
              <a:t> </a:t>
            </a:r>
            <a:r>
              <a:rPr lang="en-US" altLang="zh-CN" sz="2400" b="0" dirty="0" err="1">
                <a:solidFill>
                  <a:srgbClr val="009193"/>
                </a:solidFill>
                <a:latin typeface="Arial" panose="020B0604020202020204" pitchFamily="34" charset="0"/>
                <a:cs typeface="Arial" panose="020B0604020202020204" pitchFamily="34" charset="0"/>
              </a:rPr>
              <a:t>mydf</a:t>
            </a:r>
            <a:endParaRPr lang="en-US" sz="2400" dirty="0"/>
          </a:p>
        </p:txBody>
      </p:sp>
      <p:sp>
        <p:nvSpPr>
          <p:cNvPr id="17" name="Down Arrow 16">
            <a:extLst>
              <a:ext uri="{FF2B5EF4-FFF2-40B4-BE49-F238E27FC236}">
                <a16:creationId xmlns:a16="http://schemas.microsoft.com/office/drawing/2014/main" id="{F0186D93-D745-F27F-1A74-2B18DF71A6B3}"/>
              </a:ext>
            </a:extLst>
          </p:cNvPr>
          <p:cNvSpPr/>
          <p:nvPr/>
        </p:nvSpPr>
        <p:spPr>
          <a:xfrm>
            <a:off x="2650099" y="2818021"/>
            <a:ext cx="266218" cy="438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2025E513-0203-A131-7EE2-ECF513092491}"/>
              </a:ext>
            </a:extLst>
          </p:cNvPr>
          <p:cNvSpPr/>
          <p:nvPr/>
        </p:nvSpPr>
        <p:spPr>
          <a:xfrm>
            <a:off x="2650099" y="3996736"/>
            <a:ext cx="266218" cy="438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3955AC1C-5E23-7585-1DD8-8505CC03E6DC}"/>
              </a:ext>
            </a:extLst>
          </p:cNvPr>
          <p:cNvSpPr/>
          <p:nvPr/>
        </p:nvSpPr>
        <p:spPr>
          <a:xfrm rot="1601543">
            <a:off x="2516990" y="5115947"/>
            <a:ext cx="266218" cy="438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61CDA225-1141-FD63-EFE4-3C59620B15C7}"/>
              </a:ext>
            </a:extLst>
          </p:cNvPr>
          <p:cNvSpPr/>
          <p:nvPr/>
        </p:nvSpPr>
        <p:spPr>
          <a:xfrm rot="19031481">
            <a:off x="2487815" y="1833498"/>
            <a:ext cx="266218" cy="438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058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6385081"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Calculating the mean</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46</a:t>
            </a:fld>
            <a:endParaRPr lang="en-US"/>
          </a:p>
        </p:txBody>
      </p:sp>
      <p:pic>
        <p:nvPicPr>
          <p:cNvPr id="1026" name="Picture 2" descr="Image result for equation for mean">
            <a:extLst>
              <a:ext uri="{FF2B5EF4-FFF2-40B4-BE49-F238E27FC236}">
                <a16:creationId xmlns:a16="http://schemas.microsoft.com/office/drawing/2014/main" id="{067A2CA1-4938-4E8B-B55D-F3F1F0816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218" y="914674"/>
            <a:ext cx="4679633" cy="27872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9671F9B-874B-4300-B39A-AD3ACB351506}"/>
              </a:ext>
            </a:extLst>
          </p:cNvPr>
          <p:cNvSpPr/>
          <p:nvPr/>
        </p:nvSpPr>
        <p:spPr>
          <a:xfrm>
            <a:off x="33277" y="658142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3146833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6385081"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Calculating the mean</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47</a:t>
            </a:fld>
            <a:endParaRPr lang="en-US"/>
          </a:p>
        </p:txBody>
      </p:sp>
      <p:pic>
        <p:nvPicPr>
          <p:cNvPr id="1026" name="Picture 2" descr="Image result for equation for mean">
            <a:extLst>
              <a:ext uri="{FF2B5EF4-FFF2-40B4-BE49-F238E27FC236}">
                <a16:creationId xmlns:a16="http://schemas.microsoft.com/office/drawing/2014/main" id="{067A2CA1-4938-4E8B-B55D-F3F1F0816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218" y="914674"/>
            <a:ext cx="4679633" cy="278724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equation for mean">
            <a:extLst>
              <a:ext uri="{FF2B5EF4-FFF2-40B4-BE49-F238E27FC236}">
                <a16:creationId xmlns:a16="http://schemas.microsoft.com/office/drawing/2014/main" id="{6E40C360-147B-4938-B31A-569969FF9775}"/>
              </a:ext>
            </a:extLst>
          </p:cNvPr>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6139" r="44693"/>
          <a:stretch/>
        </p:blipFill>
        <p:spPr bwMode="auto">
          <a:xfrm>
            <a:off x="3751841" y="913544"/>
            <a:ext cx="896984" cy="27872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32B5B07F-32CE-4531-80EF-2D350C8B9DE8}"/>
              </a:ext>
            </a:extLst>
          </p:cNvPr>
          <p:cNvPicPr>
            <a:picLocks noChangeAspect="1"/>
          </p:cNvPicPr>
          <p:nvPr/>
        </p:nvPicPr>
        <p:blipFill rotWithShape="1">
          <a:blip r:embed="rId3">
            <a:duotone>
              <a:schemeClr val="accent4">
                <a:shade val="45000"/>
                <a:satMod val="135000"/>
              </a:schemeClr>
              <a:prstClr val="white"/>
            </a:duotone>
          </a:blip>
          <a:srcRect l="53162"/>
          <a:stretch/>
        </p:blipFill>
        <p:spPr>
          <a:xfrm>
            <a:off x="4548831" y="914674"/>
            <a:ext cx="2193021" cy="2786113"/>
          </a:xfrm>
          <a:prstGeom prst="rect">
            <a:avLst/>
          </a:prstGeom>
        </p:spPr>
      </p:pic>
      <p:sp>
        <p:nvSpPr>
          <p:cNvPr id="7" name="Rectangle 6">
            <a:extLst>
              <a:ext uri="{FF2B5EF4-FFF2-40B4-BE49-F238E27FC236}">
                <a16:creationId xmlns:a16="http://schemas.microsoft.com/office/drawing/2014/main" id="{6245A05A-4BAF-4BBC-BC42-1AF79A350B84}"/>
              </a:ext>
            </a:extLst>
          </p:cNvPr>
          <p:cNvSpPr/>
          <p:nvPr/>
        </p:nvSpPr>
        <p:spPr>
          <a:xfrm>
            <a:off x="33277" y="658142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004024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6385081"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Calculating the mean</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48</a:t>
            </a:fld>
            <a:endParaRPr lang="en-US"/>
          </a:p>
        </p:txBody>
      </p:sp>
      <p:pic>
        <p:nvPicPr>
          <p:cNvPr id="1026" name="Picture 2" descr="Image result for equation for mean">
            <a:extLst>
              <a:ext uri="{FF2B5EF4-FFF2-40B4-BE49-F238E27FC236}">
                <a16:creationId xmlns:a16="http://schemas.microsoft.com/office/drawing/2014/main" id="{067A2CA1-4938-4E8B-B55D-F3F1F0816B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280"/>
          <a:stretch/>
        </p:blipFill>
        <p:spPr bwMode="auto">
          <a:xfrm>
            <a:off x="581761" y="910925"/>
            <a:ext cx="1577965" cy="27872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145BB2C-F5CA-4BF5-A322-EE8AD95FC1F4}"/>
              </a:ext>
            </a:extLst>
          </p:cNvPr>
          <p:cNvPicPr>
            <a:picLocks noChangeAspect="1"/>
          </p:cNvPicPr>
          <p:nvPr/>
        </p:nvPicPr>
        <p:blipFill rotWithShape="1">
          <a:blip r:embed="rId3">
            <a:duotone>
              <a:schemeClr val="accent4">
                <a:shade val="45000"/>
                <a:satMod val="135000"/>
              </a:schemeClr>
              <a:prstClr val="white"/>
            </a:duotone>
          </a:blip>
          <a:srcRect l="53162"/>
          <a:stretch/>
        </p:blipFill>
        <p:spPr>
          <a:xfrm>
            <a:off x="5210682" y="910925"/>
            <a:ext cx="2193021" cy="2786113"/>
          </a:xfrm>
          <a:prstGeom prst="rect">
            <a:avLst/>
          </a:prstGeom>
        </p:spPr>
      </p:pic>
      <p:pic>
        <p:nvPicPr>
          <p:cNvPr id="10" name="Picture 2" descr="Image result for equation for mean">
            <a:extLst>
              <a:ext uri="{FF2B5EF4-FFF2-40B4-BE49-F238E27FC236}">
                <a16:creationId xmlns:a16="http://schemas.microsoft.com/office/drawing/2014/main" id="{BEE29EA7-7907-49E8-BC1A-718F759B7FA1}"/>
              </a:ext>
            </a:extLst>
          </p:cNvPr>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6139" r="44693"/>
          <a:stretch/>
        </p:blipFill>
        <p:spPr bwMode="auto">
          <a:xfrm>
            <a:off x="2271383" y="909795"/>
            <a:ext cx="896984" cy="2787242"/>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Brace 14">
            <a:extLst>
              <a:ext uri="{FF2B5EF4-FFF2-40B4-BE49-F238E27FC236}">
                <a16:creationId xmlns:a16="http://schemas.microsoft.com/office/drawing/2014/main" id="{DD82A3C3-6FDD-4649-B1E9-540A99ED45EA}"/>
              </a:ext>
            </a:extLst>
          </p:cNvPr>
          <p:cNvSpPr/>
          <p:nvPr/>
        </p:nvSpPr>
        <p:spPr>
          <a:xfrm rot="5400000">
            <a:off x="6134490" y="2999048"/>
            <a:ext cx="391886" cy="1795363"/>
          </a:xfrm>
          <a:prstGeom prst="rightBrace">
            <a:avLst>
              <a:gd name="adj1" fmla="val 61666"/>
              <a:gd name="adj2" fmla="val 50000"/>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6C4AEF70-4578-4598-A9F5-46B4E9A7DBC4}"/>
              </a:ext>
            </a:extLst>
          </p:cNvPr>
          <p:cNvSpPr txBox="1"/>
          <p:nvPr/>
        </p:nvSpPr>
        <p:spPr>
          <a:xfrm>
            <a:off x="5063886" y="4258492"/>
            <a:ext cx="2736647" cy="369332"/>
          </a:xfrm>
          <a:prstGeom prst="rect">
            <a:avLst/>
          </a:prstGeom>
          <a:noFill/>
        </p:spPr>
        <p:txBody>
          <a:bodyPr wrap="none" rtlCol="0">
            <a:spAutoFit/>
          </a:bodyPr>
          <a:lstStyle/>
          <a:p>
            <a:r>
              <a:rPr lang="en-US" i="1" dirty="0">
                <a:solidFill>
                  <a:schemeClr val="accent4">
                    <a:lumMod val="75000"/>
                  </a:schemeClr>
                </a:solidFill>
                <a:latin typeface="Arial" panose="020B0604020202020204" pitchFamily="34" charset="0"/>
                <a:cs typeface="Arial" panose="020B0604020202020204" pitchFamily="34" charset="0"/>
              </a:rPr>
              <a:t>Sum up all elements in X</a:t>
            </a:r>
          </a:p>
        </p:txBody>
      </p:sp>
      <p:sp>
        <p:nvSpPr>
          <p:cNvPr id="17" name="Right Brace 16">
            <a:extLst>
              <a:ext uri="{FF2B5EF4-FFF2-40B4-BE49-F238E27FC236}">
                <a16:creationId xmlns:a16="http://schemas.microsoft.com/office/drawing/2014/main" id="{5A1D877E-1C16-4DBC-842E-BCAB19A19F41}"/>
              </a:ext>
            </a:extLst>
          </p:cNvPr>
          <p:cNvSpPr/>
          <p:nvPr/>
        </p:nvSpPr>
        <p:spPr>
          <a:xfrm rot="5400000">
            <a:off x="2523932" y="2880360"/>
            <a:ext cx="391886" cy="896984"/>
          </a:xfrm>
          <a:prstGeom prst="rightBrace">
            <a:avLst>
              <a:gd name="adj1" fmla="val 61666"/>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1FC9325-A6EB-43DF-AA21-16A4B3DF44E2}"/>
                  </a:ext>
                </a:extLst>
              </p:cNvPr>
              <p:cNvSpPr txBox="1"/>
              <p:nvPr/>
            </p:nvSpPr>
            <p:spPr>
              <a:xfrm>
                <a:off x="1534556" y="3407941"/>
                <a:ext cx="2321789" cy="790345"/>
              </a:xfrm>
              <a:prstGeom prst="rect">
                <a:avLst/>
              </a:prstGeom>
              <a:noFill/>
            </p:spPr>
            <p:txBody>
              <a:bodyPr wrap="none" rtlCol="0">
                <a:spAutoFit/>
              </a:bodyPr>
              <a:lstStyle/>
              <a:p>
                <a:r>
                  <a:rPr lang="en-US" sz="2000" i="1" dirty="0">
                    <a:solidFill>
                      <a:srgbClr val="0070C0"/>
                    </a:solidFill>
                    <a:latin typeface="Arial" panose="020B0604020202020204" pitchFamily="34" charset="0"/>
                    <a:cs typeface="Arial" panose="020B0604020202020204" pitchFamily="34" charset="0"/>
                  </a:rPr>
                  <a:t>Multiply </a:t>
                </a:r>
                <a:r>
                  <a:rPr lang="en-US" sz="2000" i="1" u="sng" dirty="0">
                    <a:solidFill>
                      <a:srgbClr val="0070C0"/>
                    </a:solidFill>
                    <a:latin typeface="Arial" panose="020B0604020202020204" pitchFamily="34" charset="0"/>
                    <a:cs typeface="Arial" panose="020B0604020202020204" pitchFamily="34" charset="0"/>
                  </a:rPr>
                  <a:t>this</a:t>
                </a:r>
                <a:r>
                  <a:rPr lang="en-US" sz="2000" i="1" dirty="0">
                    <a:solidFill>
                      <a:srgbClr val="0070C0"/>
                    </a:solidFill>
                    <a:latin typeface="Arial" panose="020B0604020202020204" pitchFamily="34" charset="0"/>
                    <a:cs typeface="Arial" panose="020B0604020202020204" pitchFamily="34" charset="0"/>
                  </a:rPr>
                  <a:t> with </a:t>
                </a:r>
                <a14:m>
                  <m:oMath xmlns:m="http://schemas.openxmlformats.org/officeDocument/2006/math">
                    <m:f>
                      <m:fPr>
                        <m:ctrlPr>
                          <a:rPr lang="en-US" sz="3200" b="0" i="1" smtClean="0">
                            <a:solidFill>
                              <a:srgbClr val="0070C0"/>
                            </a:solidFill>
                            <a:latin typeface="Cambria Math" panose="02040503050406030204" pitchFamily="18" charset="0"/>
                            <a:cs typeface="Arial" panose="020B0604020202020204" pitchFamily="34" charset="0"/>
                          </a:rPr>
                        </m:ctrlPr>
                      </m:fPr>
                      <m:num>
                        <m:r>
                          <a:rPr lang="en-US" sz="3200" b="0" i="1" smtClean="0">
                            <a:solidFill>
                              <a:srgbClr val="0070C0"/>
                            </a:solidFill>
                            <a:latin typeface="Cambria Math" panose="02040503050406030204" pitchFamily="18" charset="0"/>
                            <a:cs typeface="Arial" panose="020B0604020202020204" pitchFamily="34" charset="0"/>
                          </a:rPr>
                          <m:t>1</m:t>
                        </m:r>
                      </m:num>
                      <m:den>
                        <m:r>
                          <a:rPr lang="en-US" sz="3200" b="0" i="1" smtClean="0">
                            <a:solidFill>
                              <a:srgbClr val="0070C0"/>
                            </a:solidFill>
                            <a:latin typeface="Cambria Math" panose="02040503050406030204" pitchFamily="18" charset="0"/>
                            <a:cs typeface="Arial" panose="020B0604020202020204" pitchFamily="34" charset="0"/>
                          </a:rPr>
                          <m:t>𝑛</m:t>
                        </m:r>
                      </m:den>
                    </m:f>
                  </m:oMath>
                </a14:m>
                <a:endParaRPr lang="en-US" sz="2000" b="1" i="1" dirty="0">
                  <a:solidFill>
                    <a:srgbClr val="0070C0"/>
                  </a:solidFill>
                  <a:latin typeface="Arial" panose="020B0604020202020204" pitchFamily="34" charset="0"/>
                  <a:cs typeface="Arial" panose="020B0604020202020204" pitchFamily="34" charset="0"/>
                </a:endParaRPr>
              </a:p>
            </p:txBody>
          </p:sp>
        </mc:Choice>
        <mc:Fallback xmlns="">
          <p:sp>
            <p:nvSpPr>
              <p:cNvPr id="18" name="TextBox 17">
                <a:extLst>
                  <a:ext uri="{FF2B5EF4-FFF2-40B4-BE49-F238E27FC236}">
                    <a16:creationId xmlns:a16="http://schemas.microsoft.com/office/drawing/2014/main" id="{41FC9325-A6EB-43DF-AA21-16A4B3DF44E2}"/>
                  </a:ext>
                </a:extLst>
              </p:cNvPr>
              <p:cNvSpPr txBox="1">
                <a:spLocks noRot="1" noChangeAspect="1" noMove="1" noResize="1" noEditPoints="1" noAdjustHandles="1" noChangeArrowheads="1" noChangeShapeType="1" noTextEdit="1"/>
              </p:cNvSpPr>
              <p:nvPr/>
            </p:nvSpPr>
            <p:spPr>
              <a:xfrm>
                <a:off x="1534556" y="3407941"/>
                <a:ext cx="2321789" cy="790345"/>
              </a:xfrm>
              <a:prstGeom prst="rect">
                <a:avLst/>
              </a:prstGeom>
              <a:blipFill>
                <a:blip r:embed="rId4"/>
                <a:stretch>
                  <a:fillRect l="-2887"/>
                </a:stretch>
              </a:blipFill>
            </p:spPr>
            <p:txBody>
              <a:bodyPr/>
              <a:lstStyle/>
              <a:p>
                <a:r>
                  <a:rPr lang="en-US">
                    <a:noFill/>
                  </a:rPr>
                  <a:t> </a:t>
                </a:r>
              </a:p>
            </p:txBody>
          </p:sp>
        </mc:Fallback>
      </mc:AlternateContent>
      <p:sp>
        <p:nvSpPr>
          <p:cNvPr id="19" name="Freeform: Shape 18">
            <a:extLst>
              <a:ext uri="{FF2B5EF4-FFF2-40B4-BE49-F238E27FC236}">
                <a16:creationId xmlns:a16="http://schemas.microsoft.com/office/drawing/2014/main" id="{68090A9F-555B-41CD-83EC-A9EC18568297}"/>
              </a:ext>
            </a:extLst>
          </p:cNvPr>
          <p:cNvSpPr/>
          <p:nvPr/>
        </p:nvSpPr>
        <p:spPr>
          <a:xfrm>
            <a:off x="2760617" y="2854590"/>
            <a:ext cx="2238103" cy="1470327"/>
          </a:xfrm>
          <a:custGeom>
            <a:avLst/>
            <a:gdLst>
              <a:gd name="connsiteX0" fmla="*/ 0 w 2238103"/>
              <a:gd name="connsiteY0" fmla="*/ 1140823 h 1470327"/>
              <a:gd name="connsiteX1" fmla="*/ 470263 w 2238103"/>
              <a:gd name="connsiteY1" fmla="*/ 1428206 h 1470327"/>
              <a:gd name="connsiteX2" fmla="*/ 1236617 w 2238103"/>
              <a:gd name="connsiteY2" fmla="*/ 1428206 h 1470327"/>
              <a:gd name="connsiteX3" fmla="*/ 1828800 w 2238103"/>
              <a:gd name="connsiteY3" fmla="*/ 1045029 h 1470327"/>
              <a:gd name="connsiteX4" fmla="*/ 2046514 w 2238103"/>
              <a:gd name="connsiteY4" fmla="*/ 217714 h 1470327"/>
              <a:gd name="connsiteX5" fmla="*/ 2238103 w 2238103"/>
              <a:gd name="connsiteY5" fmla="*/ 0 h 147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8103" h="1470327">
                <a:moveTo>
                  <a:pt x="0" y="1140823"/>
                </a:moveTo>
                <a:cubicBezTo>
                  <a:pt x="132080" y="1260566"/>
                  <a:pt x="264160" y="1380309"/>
                  <a:pt x="470263" y="1428206"/>
                </a:cubicBezTo>
                <a:cubicBezTo>
                  <a:pt x="676366" y="1476103"/>
                  <a:pt x="1010194" y="1492069"/>
                  <a:pt x="1236617" y="1428206"/>
                </a:cubicBezTo>
                <a:cubicBezTo>
                  <a:pt x="1463040" y="1364343"/>
                  <a:pt x="1693817" y="1246778"/>
                  <a:pt x="1828800" y="1045029"/>
                </a:cubicBezTo>
                <a:cubicBezTo>
                  <a:pt x="1963783" y="843280"/>
                  <a:pt x="1978297" y="391885"/>
                  <a:pt x="2046514" y="217714"/>
                </a:cubicBezTo>
                <a:cubicBezTo>
                  <a:pt x="2114731" y="43543"/>
                  <a:pt x="2176417" y="21771"/>
                  <a:pt x="2238103" y="0"/>
                </a:cubicBezTo>
              </a:path>
            </a:pathLst>
          </a:custGeom>
          <a:noFill/>
          <a:ln w="19050">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C0A324E-0ABA-4B93-A8BA-FF3CE4779A7D}"/>
              </a:ext>
            </a:extLst>
          </p:cNvPr>
          <p:cNvSpPr txBox="1"/>
          <p:nvPr/>
        </p:nvSpPr>
        <p:spPr>
          <a:xfrm>
            <a:off x="4053722" y="1547964"/>
            <a:ext cx="271604" cy="1107996"/>
          </a:xfrm>
          <a:prstGeom prst="rect">
            <a:avLst/>
          </a:prstGeom>
          <a:noFill/>
        </p:spPr>
        <p:txBody>
          <a:bodyPr wrap="square" rtlCol="0">
            <a:spAutoFit/>
          </a:bodyPr>
          <a:lstStyle/>
          <a:p>
            <a:r>
              <a:rPr lang="en-US" sz="6600" dirty="0"/>
              <a:t>x</a:t>
            </a:r>
          </a:p>
        </p:txBody>
      </p:sp>
      <p:sp>
        <p:nvSpPr>
          <p:cNvPr id="13" name="Rectangle 12">
            <a:extLst>
              <a:ext uri="{FF2B5EF4-FFF2-40B4-BE49-F238E27FC236}">
                <a16:creationId xmlns:a16="http://schemas.microsoft.com/office/drawing/2014/main" id="{D2364E76-946D-4A6C-A435-3BB531F2C15D}"/>
              </a:ext>
            </a:extLst>
          </p:cNvPr>
          <p:cNvSpPr/>
          <p:nvPr/>
        </p:nvSpPr>
        <p:spPr>
          <a:xfrm>
            <a:off x="33277" y="658142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823862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6385081"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Calculating the mean</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49</a:t>
            </a:fld>
            <a:endParaRPr lang="en-US"/>
          </a:p>
        </p:txBody>
      </p:sp>
      <p:pic>
        <p:nvPicPr>
          <p:cNvPr id="1026" name="Picture 2" descr="Image result for equation for mean">
            <a:extLst>
              <a:ext uri="{FF2B5EF4-FFF2-40B4-BE49-F238E27FC236}">
                <a16:creationId xmlns:a16="http://schemas.microsoft.com/office/drawing/2014/main" id="{067A2CA1-4938-4E8B-B55D-F3F1F0816B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280"/>
          <a:stretch/>
        </p:blipFill>
        <p:spPr bwMode="auto">
          <a:xfrm>
            <a:off x="581761" y="914674"/>
            <a:ext cx="1577965" cy="27872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145BB2C-F5CA-4BF5-A322-EE8AD95FC1F4}"/>
              </a:ext>
            </a:extLst>
          </p:cNvPr>
          <p:cNvPicPr>
            <a:picLocks noChangeAspect="1"/>
          </p:cNvPicPr>
          <p:nvPr/>
        </p:nvPicPr>
        <p:blipFill rotWithShape="1">
          <a:blip r:embed="rId3">
            <a:duotone>
              <a:schemeClr val="accent4">
                <a:shade val="45000"/>
                <a:satMod val="135000"/>
              </a:schemeClr>
              <a:prstClr val="white"/>
            </a:duotone>
          </a:blip>
          <a:srcRect l="53162"/>
          <a:stretch/>
        </p:blipFill>
        <p:spPr>
          <a:xfrm>
            <a:off x="5210682" y="914674"/>
            <a:ext cx="2193021" cy="2786113"/>
          </a:xfrm>
          <a:prstGeom prst="rect">
            <a:avLst/>
          </a:prstGeom>
        </p:spPr>
      </p:pic>
      <p:pic>
        <p:nvPicPr>
          <p:cNvPr id="10" name="Picture 2" descr="Image result for equation for mean">
            <a:extLst>
              <a:ext uri="{FF2B5EF4-FFF2-40B4-BE49-F238E27FC236}">
                <a16:creationId xmlns:a16="http://schemas.microsoft.com/office/drawing/2014/main" id="{BEE29EA7-7907-49E8-BC1A-718F759B7FA1}"/>
              </a:ext>
            </a:extLst>
          </p:cNvPr>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6139" r="44693"/>
          <a:stretch/>
        </p:blipFill>
        <p:spPr bwMode="auto">
          <a:xfrm>
            <a:off x="2271383" y="913544"/>
            <a:ext cx="896984" cy="2787242"/>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709BF877-892B-4BB7-82C9-03AF8BBFF1EF}"/>
              </a:ext>
            </a:extLst>
          </p:cNvPr>
          <p:cNvSpPr/>
          <p:nvPr/>
        </p:nvSpPr>
        <p:spPr>
          <a:xfrm rot="5400000">
            <a:off x="6134490" y="2999048"/>
            <a:ext cx="391886" cy="1795363"/>
          </a:xfrm>
          <a:prstGeom prst="rightBrace">
            <a:avLst>
              <a:gd name="adj1" fmla="val 61666"/>
              <a:gd name="adj2" fmla="val 50000"/>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5611E678-29E1-477A-AE2F-C75837C15270}"/>
              </a:ext>
            </a:extLst>
          </p:cNvPr>
          <p:cNvSpPr txBox="1"/>
          <p:nvPr/>
        </p:nvSpPr>
        <p:spPr>
          <a:xfrm>
            <a:off x="5063886" y="4258492"/>
            <a:ext cx="2736647" cy="369332"/>
          </a:xfrm>
          <a:prstGeom prst="rect">
            <a:avLst/>
          </a:prstGeom>
          <a:noFill/>
        </p:spPr>
        <p:txBody>
          <a:bodyPr wrap="none" rtlCol="0">
            <a:spAutoFit/>
          </a:bodyPr>
          <a:lstStyle/>
          <a:p>
            <a:r>
              <a:rPr lang="en-US" i="1" dirty="0">
                <a:solidFill>
                  <a:schemeClr val="accent4">
                    <a:lumMod val="75000"/>
                  </a:schemeClr>
                </a:solidFill>
                <a:latin typeface="Arial" panose="020B0604020202020204" pitchFamily="34" charset="0"/>
                <a:cs typeface="Arial" panose="020B0604020202020204" pitchFamily="34" charset="0"/>
              </a:rPr>
              <a:t>Sum up all elements in X</a:t>
            </a:r>
          </a:p>
        </p:txBody>
      </p:sp>
      <p:sp>
        <p:nvSpPr>
          <p:cNvPr id="9" name="Right Brace 8">
            <a:extLst>
              <a:ext uri="{FF2B5EF4-FFF2-40B4-BE49-F238E27FC236}">
                <a16:creationId xmlns:a16="http://schemas.microsoft.com/office/drawing/2014/main" id="{FE831F86-7367-46AD-BB12-25ECD0EB0CD6}"/>
              </a:ext>
            </a:extLst>
          </p:cNvPr>
          <p:cNvSpPr/>
          <p:nvPr/>
        </p:nvSpPr>
        <p:spPr>
          <a:xfrm rot="5400000">
            <a:off x="2523932" y="2880360"/>
            <a:ext cx="391886" cy="896984"/>
          </a:xfrm>
          <a:prstGeom prst="rightBrace">
            <a:avLst>
              <a:gd name="adj1" fmla="val 61666"/>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B6EF9CE-A2BA-42BA-9DFE-1072080D50BB}"/>
                  </a:ext>
                </a:extLst>
              </p:cNvPr>
              <p:cNvSpPr txBox="1"/>
              <p:nvPr/>
            </p:nvSpPr>
            <p:spPr>
              <a:xfrm>
                <a:off x="1534556" y="3407941"/>
                <a:ext cx="2321789" cy="790345"/>
              </a:xfrm>
              <a:prstGeom prst="rect">
                <a:avLst/>
              </a:prstGeom>
              <a:noFill/>
            </p:spPr>
            <p:txBody>
              <a:bodyPr wrap="none" rtlCol="0">
                <a:spAutoFit/>
              </a:bodyPr>
              <a:lstStyle/>
              <a:p>
                <a:r>
                  <a:rPr lang="en-US" sz="2000" i="1" dirty="0">
                    <a:solidFill>
                      <a:srgbClr val="0070C0"/>
                    </a:solidFill>
                    <a:latin typeface="Arial" panose="020B0604020202020204" pitchFamily="34" charset="0"/>
                    <a:cs typeface="Arial" panose="020B0604020202020204" pitchFamily="34" charset="0"/>
                  </a:rPr>
                  <a:t>Multiply </a:t>
                </a:r>
                <a:r>
                  <a:rPr lang="en-US" sz="2000" i="1" u="sng" dirty="0">
                    <a:solidFill>
                      <a:srgbClr val="0070C0"/>
                    </a:solidFill>
                    <a:latin typeface="Arial" panose="020B0604020202020204" pitchFamily="34" charset="0"/>
                    <a:cs typeface="Arial" panose="020B0604020202020204" pitchFamily="34" charset="0"/>
                  </a:rPr>
                  <a:t>this</a:t>
                </a:r>
                <a:r>
                  <a:rPr lang="en-US" sz="2000" i="1" dirty="0">
                    <a:solidFill>
                      <a:srgbClr val="0070C0"/>
                    </a:solidFill>
                    <a:latin typeface="Arial" panose="020B0604020202020204" pitchFamily="34" charset="0"/>
                    <a:cs typeface="Arial" panose="020B0604020202020204" pitchFamily="34" charset="0"/>
                  </a:rPr>
                  <a:t> with </a:t>
                </a:r>
                <a14:m>
                  <m:oMath xmlns:m="http://schemas.openxmlformats.org/officeDocument/2006/math">
                    <m:f>
                      <m:fPr>
                        <m:ctrlPr>
                          <a:rPr lang="en-US" sz="3200" b="0" i="1" smtClean="0">
                            <a:solidFill>
                              <a:srgbClr val="0070C0"/>
                            </a:solidFill>
                            <a:latin typeface="Cambria Math" panose="02040503050406030204" pitchFamily="18" charset="0"/>
                            <a:cs typeface="Arial" panose="020B0604020202020204" pitchFamily="34" charset="0"/>
                          </a:rPr>
                        </m:ctrlPr>
                      </m:fPr>
                      <m:num>
                        <m:r>
                          <a:rPr lang="en-US" sz="3200" b="0" i="1" smtClean="0">
                            <a:solidFill>
                              <a:srgbClr val="0070C0"/>
                            </a:solidFill>
                            <a:latin typeface="Cambria Math" panose="02040503050406030204" pitchFamily="18" charset="0"/>
                            <a:cs typeface="Arial" panose="020B0604020202020204" pitchFamily="34" charset="0"/>
                          </a:rPr>
                          <m:t>1</m:t>
                        </m:r>
                      </m:num>
                      <m:den>
                        <m:r>
                          <a:rPr lang="en-US" sz="3200" b="0" i="1" smtClean="0">
                            <a:solidFill>
                              <a:srgbClr val="0070C0"/>
                            </a:solidFill>
                            <a:latin typeface="Cambria Math" panose="02040503050406030204" pitchFamily="18" charset="0"/>
                            <a:cs typeface="Arial" panose="020B0604020202020204" pitchFamily="34" charset="0"/>
                          </a:rPr>
                          <m:t>𝑛</m:t>
                        </m:r>
                      </m:den>
                    </m:f>
                  </m:oMath>
                </a14:m>
                <a:endParaRPr lang="en-US" sz="2000" b="1" i="1" dirty="0">
                  <a:solidFill>
                    <a:srgbClr val="0070C0"/>
                  </a:solidFill>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AB6EF9CE-A2BA-42BA-9DFE-1072080D50BB}"/>
                  </a:ext>
                </a:extLst>
              </p:cNvPr>
              <p:cNvSpPr txBox="1">
                <a:spLocks noRot="1" noChangeAspect="1" noMove="1" noResize="1" noEditPoints="1" noAdjustHandles="1" noChangeArrowheads="1" noChangeShapeType="1" noTextEdit="1"/>
              </p:cNvSpPr>
              <p:nvPr/>
            </p:nvSpPr>
            <p:spPr>
              <a:xfrm>
                <a:off x="1534556" y="3407941"/>
                <a:ext cx="2321789" cy="790345"/>
              </a:xfrm>
              <a:prstGeom prst="rect">
                <a:avLst/>
              </a:prstGeom>
              <a:blipFill>
                <a:blip r:embed="rId4"/>
                <a:stretch>
                  <a:fillRect l="-2887"/>
                </a:stretch>
              </a:blipFill>
            </p:spPr>
            <p:txBody>
              <a:bodyPr/>
              <a:lstStyle/>
              <a:p>
                <a:r>
                  <a:rPr lang="en-US">
                    <a:noFill/>
                  </a:rPr>
                  <a:t> </a:t>
                </a:r>
              </a:p>
            </p:txBody>
          </p:sp>
        </mc:Fallback>
      </mc:AlternateContent>
      <p:sp>
        <p:nvSpPr>
          <p:cNvPr id="4" name="Freeform: Shape 3">
            <a:extLst>
              <a:ext uri="{FF2B5EF4-FFF2-40B4-BE49-F238E27FC236}">
                <a16:creationId xmlns:a16="http://schemas.microsoft.com/office/drawing/2014/main" id="{AE6E35FE-48A1-46E7-8E9F-47F5DE05607A}"/>
              </a:ext>
            </a:extLst>
          </p:cNvPr>
          <p:cNvSpPr/>
          <p:nvPr/>
        </p:nvSpPr>
        <p:spPr>
          <a:xfrm>
            <a:off x="2760617" y="2854590"/>
            <a:ext cx="2238103" cy="1470327"/>
          </a:xfrm>
          <a:custGeom>
            <a:avLst/>
            <a:gdLst>
              <a:gd name="connsiteX0" fmla="*/ 0 w 2238103"/>
              <a:gd name="connsiteY0" fmla="*/ 1140823 h 1470327"/>
              <a:gd name="connsiteX1" fmla="*/ 470263 w 2238103"/>
              <a:gd name="connsiteY1" fmla="*/ 1428206 h 1470327"/>
              <a:gd name="connsiteX2" fmla="*/ 1236617 w 2238103"/>
              <a:gd name="connsiteY2" fmla="*/ 1428206 h 1470327"/>
              <a:gd name="connsiteX3" fmla="*/ 1828800 w 2238103"/>
              <a:gd name="connsiteY3" fmla="*/ 1045029 h 1470327"/>
              <a:gd name="connsiteX4" fmla="*/ 2046514 w 2238103"/>
              <a:gd name="connsiteY4" fmla="*/ 217714 h 1470327"/>
              <a:gd name="connsiteX5" fmla="*/ 2238103 w 2238103"/>
              <a:gd name="connsiteY5" fmla="*/ 0 h 147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8103" h="1470327">
                <a:moveTo>
                  <a:pt x="0" y="1140823"/>
                </a:moveTo>
                <a:cubicBezTo>
                  <a:pt x="132080" y="1260566"/>
                  <a:pt x="264160" y="1380309"/>
                  <a:pt x="470263" y="1428206"/>
                </a:cubicBezTo>
                <a:cubicBezTo>
                  <a:pt x="676366" y="1476103"/>
                  <a:pt x="1010194" y="1492069"/>
                  <a:pt x="1236617" y="1428206"/>
                </a:cubicBezTo>
                <a:cubicBezTo>
                  <a:pt x="1463040" y="1364343"/>
                  <a:pt x="1693817" y="1246778"/>
                  <a:pt x="1828800" y="1045029"/>
                </a:cubicBezTo>
                <a:cubicBezTo>
                  <a:pt x="1963783" y="843280"/>
                  <a:pt x="1978297" y="391885"/>
                  <a:pt x="2046514" y="217714"/>
                </a:cubicBezTo>
                <a:cubicBezTo>
                  <a:pt x="2114731" y="43543"/>
                  <a:pt x="2176417" y="21771"/>
                  <a:pt x="2238103" y="0"/>
                </a:cubicBezTo>
              </a:path>
            </a:pathLst>
          </a:custGeom>
          <a:noFill/>
          <a:ln w="19050">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3F0A3A-4E7D-4842-8C48-0852761FAAB3}"/>
              </a:ext>
            </a:extLst>
          </p:cNvPr>
          <p:cNvSpPr txBox="1"/>
          <p:nvPr/>
        </p:nvSpPr>
        <p:spPr>
          <a:xfrm>
            <a:off x="5555206" y="4762486"/>
            <a:ext cx="1754006" cy="707886"/>
          </a:xfrm>
          <a:prstGeom prst="rect">
            <a:avLst/>
          </a:prstGeom>
          <a:noFill/>
        </p:spPr>
        <p:txBody>
          <a:bodyPr wrap="none" rtlCol="0">
            <a:spAutoFit/>
          </a:bodyPr>
          <a:lstStyle/>
          <a:p>
            <a:r>
              <a:rPr lang="en-US" sz="4000" i="1" dirty="0">
                <a:solidFill>
                  <a:schemeClr val="accent4">
                    <a:lumMod val="75000"/>
                  </a:schemeClr>
                </a:solidFill>
                <a:latin typeface="Arial" panose="020B0604020202020204" pitchFamily="34" charset="0"/>
                <a:cs typeface="Arial" panose="020B0604020202020204" pitchFamily="34" charset="0"/>
              </a:rPr>
              <a:t>sum(x)</a:t>
            </a:r>
          </a:p>
        </p:txBody>
      </p:sp>
      <p:sp>
        <p:nvSpPr>
          <p:cNvPr id="14" name="TextBox 13">
            <a:extLst>
              <a:ext uri="{FF2B5EF4-FFF2-40B4-BE49-F238E27FC236}">
                <a16:creationId xmlns:a16="http://schemas.microsoft.com/office/drawing/2014/main" id="{F8EDBBFA-593C-4C52-A561-9F034F28FBB4}"/>
              </a:ext>
            </a:extLst>
          </p:cNvPr>
          <p:cNvSpPr txBox="1"/>
          <p:nvPr/>
        </p:nvSpPr>
        <p:spPr>
          <a:xfrm>
            <a:off x="4053722" y="1547964"/>
            <a:ext cx="271604" cy="1107996"/>
          </a:xfrm>
          <a:prstGeom prst="rect">
            <a:avLst/>
          </a:prstGeom>
          <a:noFill/>
        </p:spPr>
        <p:txBody>
          <a:bodyPr wrap="square" rtlCol="0">
            <a:spAutoFit/>
          </a:bodyPr>
          <a:lstStyle/>
          <a:p>
            <a:r>
              <a:rPr lang="en-US" sz="6600" dirty="0"/>
              <a:t>x</a:t>
            </a:r>
          </a:p>
        </p:txBody>
      </p:sp>
      <p:sp>
        <p:nvSpPr>
          <p:cNvPr id="15" name="Rectangle 14">
            <a:extLst>
              <a:ext uri="{FF2B5EF4-FFF2-40B4-BE49-F238E27FC236}">
                <a16:creationId xmlns:a16="http://schemas.microsoft.com/office/drawing/2014/main" id="{1A54A21D-28EF-4F80-B2FD-1C835BD882A7}"/>
              </a:ext>
            </a:extLst>
          </p:cNvPr>
          <p:cNvSpPr/>
          <p:nvPr/>
        </p:nvSpPr>
        <p:spPr>
          <a:xfrm>
            <a:off x="33277" y="658142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64324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8FE75-80B8-4996-8E5B-7D46A9968B83}"/>
              </a:ext>
            </a:extLst>
          </p:cNvPr>
          <p:cNvSpPr txBox="1"/>
          <p:nvPr/>
        </p:nvSpPr>
        <p:spPr>
          <a:xfrm>
            <a:off x="281072" y="1251941"/>
            <a:ext cx="8862928" cy="6001643"/>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400" b="1" dirty="0">
                <a:latin typeface="Arial" panose="020B0604020202020204" pitchFamily="34" charset="0"/>
                <a:cs typeface="Arial" panose="020B0604020202020204" pitchFamily="34" charset="0"/>
              </a:rPr>
              <a:t>1 Lab = 1 document</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(R</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markdown</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or</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html)</a:t>
            </a:r>
            <a:r>
              <a:rPr lang="en-US" sz="2400" b="1" dirty="0">
                <a:latin typeface="Arial" panose="020B0604020202020204" pitchFamily="34" charset="0"/>
                <a:cs typeface="Arial" panose="020B0604020202020204" pitchFamily="34" charset="0"/>
              </a:rPr>
              <a:t> + 1 slide </a:t>
            </a:r>
          </a:p>
          <a:p>
            <a:pPr marL="342900" indent="-342900">
              <a:spcAft>
                <a:spcPts val="2400"/>
              </a:spcAft>
              <a:buFont typeface="Wingdings" panose="05000000000000000000" pitchFamily="2" charset="2"/>
              <a:buChar char="§"/>
            </a:pPr>
            <a:r>
              <a:rPr lang="en-US" sz="2400" dirty="0">
                <a:solidFill>
                  <a:srgbClr val="EE7D30"/>
                </a:solidFill>
                <a:latin typeface="Arial" panose="020B0604020202020204" pitchFamily="34" charset="0"/>
                <a:cs typeface="Arial" panose="020B0604020202020204" pitchFamily="34" charset="0"/>
              </a:rPr>
              <a:t>Document</a:t>
            </a:r>
            <a:r>
              <a:rPr lang="en-US" sz="2400" dirty="0">
                <a:latin typeface="Arial" panose="020B0604020202020204" pitchFamily="34" charset="0"/>
                <a:cs typeface="Arial" panose="020B0604020202020204" pitchFamily="34" charset="0"/>
              </a:rPr>
              <a:t> contains the complete material prepared for the lab</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mostly</a:t>
            </a:r>
            <a:r>
              <a:rPr lang="en-US" sz="2400" dirty="0">
                <a:latin typeface="Arial" panose="020B0604020202020204" pitchFamily="34" charset="0"/>
                <a:cs typeface="Arial" panose="020B0604020202020204" pitchFamily="34" charset="0"/>
              </a:rPr>
              <a:t> by </a:t>
            </a:r>
            <a:r>
              <a:rPr lang="en-US" sz="2400" dirty="0" err="1">
                <a:latin typeface="Arial" panose="020B0604020202020204" pitchFamily="34" charset="0"/>
                <a:cs typeface="Arial" panose="020B0604020202020204" pitchFamily="34" charset="0"/>
              </a:rPr>
              <a:t>Bonwoo</a:t>
            </a:r>
            <a:r>
              <a:rPr lang="en-US" sz="2400" dirty="0">
                <a:latin typeface="Arial" panose="020B0604020202020204" pitchFamily="34" charset="0"/>
                <a:cs typeface="Arial" panose="020B0604020202020204" pitchFamily="34" charset="0"/>
              </a:rPr>
              <a:t> Koo.</a:t>
            </a:r>
          </a:p>
          <a:p>
            <a:pPr marL="342900" indent="-342900">
              <a:spcAft>
                <a:spcPts val="2400"/>
              </a:spcAft>
              <a:buFont typeface="Wingdings" panose="05000000000000000000" pitchFamily="2" charset="2"/>
              <a:buChar char="§"/>
            </a:pPr>
            <a:r>
              <a:rPr lang="en-US" sz="2400" dirty="0">
                <a:solidFill>
                  <a:srgbClr val="EE7D30"/>
                </a:solidFill>
                <a:latin typeface="Arial" panose="020B0604020202020204" pitchFamily="34" charset="0"/>
                <a:cs typeface="Arial" panose="020B0604020202020204" pitchFamily="34" charset="0"/>
              </a:rPr>
              <a:t>Slide</a:t>
            </a:r>
            <a:r>
              <a:rPr lang="en-US" sz="2400" dirty="0">
                <a:latin typeface="Arial" panose="020B0604020202020204" pitchFamily="34" charset="0"/>
                <a:cs typeface="Arial" panose="020B0604020202020204" pitchFamily="34" charset="0"/>
              </a:rPr>
              <a:t> explains parts of the document that I think are important or can be confusing.</a:t>
            </a:r>
          </a:p>
          <a:p>
            <a:pPr marL="342900" indent="-342900">
              <a:spcAft>
                <a:spcPts val="2400"/>
              </a:spcAft>
              <a:buFont typeface="Wingdings" panose="05000000000000000000" pitchFamily="2" charset="2"/>
              <a:buChar char="§"/>
            </a:pPr>
            <a:r>
              <a:rPr lang="en-US" sz="2400" dirty="0">
                <a:solidFill>
                  <a:srgbClr val="EE7D30"/>
                </a:solidFill>
                <a:latin typeface="Arial" panose="020B0604020202020204" pitchFamily="34" charset="0"/>
                <a:cs typeface="Arial" panose="020B0604020202020204" pitchFamily="34" charset="0"/>
              </a:rPr>
              <a:t>I will go over the slide first. </a:t>
            </a:r>
            <a:r>
              <a:rPr lang="en-US" sz="2400" dirty="0">
                <a:latin typeface="Arial" panose="020B0604020202020204" pitchFamily="34" charset="0"/>
                <a:cs typeface="Arial" panose="020B0604020202020204" pitchFamily="34" charset="0"/>
              </a:rPr>
              <a:t>Then, you will have time to read and replicate the document.</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Once you are done with the document, you can leave!</a:t>
            </a:r>
          </a:p>
          <a:p>
            <a:pPr marL="342900" indent="-342900">
              <a:spcAft>
                <a:spcPts val="2400"/>
              </a:spcAft>
              <a:buFont typeface="Wingdings" panose="05000000000000000000" pitchFamily="2" charset="2"/>
              <a:buChar char="§"/>
            </a:pPr>
            <a:r>
              <a:rPr lang="en-US" sz="2400" dirty="0">
                <a:latin typeface="Arial" panose="020B0604020202020204" pitchFamily="34" charset="0"/>
                <a:cs typeface="Arial" panose="020B0604020202020204" pitchFamily="34" charset="0"/>
                <a:hlinkClick r:id="rId2"/>
              </a:rPr>
              <a:t>Google Doc</a:t>
            </a:r>
            <a:r>
              <a:rPr lang="zh-CN" altLang="en-US" sz="2400" dirty="0">
                <a:latin typeface="Arial" panose="020B0604020202020204" pitchFamily="34" charset="0"/>
                <a:cs typeface="Arial" panose="020B0604020202020204" pitchFamily="34" charset="0"/>
                <a:hlinkClick r:id="rId2"/>
              </a:rPr>
              <a:t> </a:t>
            </a:r>
            <a:r>
              <a:rPr lang="en-US" altLang="zh-CN" sz="2400" dirty="0">
                <a:latin typeface="Arial" panose="020B0604020202020204" pitchFamily="34" charset="0"/>
                <a:cs typeface="Arial" panose="020B0604020202020204" pitchFamily="34" charset="0"/>
                <a:hlinkClick r:id="rId2"/>
              </a:rPr>
              <a:t>Queue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Q</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&amp;</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during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hands-on</a:t>
            </a:r>
          </a:p>
          <a:p>
            <a:pPr marL="342900" indent="-342900">
              <a:spcAft>
                <a:spcPts val="2400"/>
              </a:spcAft>
              <a:buFont typeface="Wingdings" panose="05000000000000000000" pitchFamily="2" charset="2"/>
              <a:buChar char="§"/>
            </a:pPr>
            <a:r>
              <a:rPr lang="en-US" altLang="zh-CN" sz="2400" b="1" dirty="0">
                <a:solidFill>
                  <a:srgbClr val="EE7D30"/>
                </a:solidFill>
                <a:latin typeface="Arial" panose="020B0604020202020204" pitchFamily="34" charset="0"/>
                <a:cs typeface="Arial" panose="020B0604020202020204" pitchFamily="34" charset="0"/>
              </a:rPr>
              <a:t>3:00-3:30pm</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is</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chill</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time</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I</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will</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sit</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outside,</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come</a:t>
            </a:r>
            <a:r>
              <a:rPr lang="zh-CN" altLang="en-US" sz="2400" b="1" dirty="0">
                <a:solidFill>
                  <a:srgbClr val="EE7D30"/>
                </a:solidFill>
                <a:latin typeface="Arial" panose="020B0604020202020204" pitchFamily="34" charset="0"/>
                <a:cs typeface="Arial" panose="020B0604020202020204" pitchFamily="34" charset="0"/>
              </a:rPr>
              <a:t> </a:t>
            </a:r>
            <a:r>
              <a:rPr lang="en-US" altLang="zh-CN" sz="2400" b="1" dirty="0">
                <a:solidFill>
                  <a:srgbClr val="EE7D30"/>
                </a:solidFill>
                <a:latin typeface="Arial" panose="020B0604020202020204" pitchFamily="34" charset="0"/>
                <a:cs typeface="Arial" panose="020B0604020202020204" pitchFamily="34" charset="0"/>
              </a:rPr>
              <a:t>chat</a:t>
            </a:r>
            <a:r>
              <a:rPr lang="zh-CN" altLang="en-US" sz="2400" b="1" dirty="0">
                <a:solidFill>
                  <a:srgbClr val="EE7D30"/>
                </a:solidFill>
                <a:latin typeface="Arial" panose="020B0604020202020204" pitchFamily="34" charset="0"/>
                <a:cs typeface="Arial" panose="020B0604020202020204" pitchFamily="34" charset="0"/>
              </a:rPr>
              <a:t> </a:t>
            </a:r>
            <a:endParaRPr lang="en-US" altLang="zh-CN" sz="2400" b="1" dirty="0">
              <a:solidFill>
                <a:srgbClr val="EE7D30"/>
              </a:solidFill>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EE7DE34-0D13-44E2-947E-804DE8A9770B}"/>
              </a:ext>
            </a:extLst>
          </p:cNvPr>
          <p:cNvSpPr txBox="1"/>
          <p:nvPr/>
        </p:nvSpPr>
        <p:spPr>
          <a:xfrm>
            <a:off x="356770" y="222432"/>
            <a:ext cx="308302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Welcome!</a:t>
            </a:r>
            <a:endParaRPr lang="en-US" sz="6600" b="1" dirty="0">
              <a:solidFill>
                <a:schemeClr val="accent2"/>
              </a:solidFill>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86DE51FC-CEE9-4460-A866-C6BDEE9CAC7E}"/>
              </a:ext>
            </a:extLst>
          </p:cNvPr>
          <p:cNvSpPr>
            <a:spLocks noGrp="1"/>
          </p:cNvSpPr>
          <p:nvPr>
            <p:ph type="sldNum" sz="quarter" idx="12"/>
          </p:nvPr>
        </p:nvSpPr>
        <p:spPr>
          <a:xfrm>
            <a:off x="6457950" y="6440260"/>
            <a:ext cx="2057400" cy="365125"/>
          </a:xfrm>
        </p:spPr>
        <p:txBody>
          <a:bodyPr/>
          <a:lstStyle/>
          <a:p>
            <a:fld id="{D9CFEFDB-66D6-495C-9117-3BD2D7EF3F1B}" type="slidenum">
              <a:rPr lang="en-US" smtClean="0"/>
              <a:t>5</a:t>
            </a:fld>
            <a:endParaRPr lang="en-US"/>
          </a:p>
        </p:txBody>
      </p:sp>
      <p:sp>
        <p:nvSpPr>
          <p:cNvPr id="2" name="Rectangle 1">
            <a:extLst>
              <a:ext uri="{FF2B5EF4-FFF2-40B4-BE49-F238E27FC236}">
                <a16:creationId xmlns:a16="http://schemas.microsoft.com/office/drawing/2014/main" id="{4A761016-44B6-4731-BD11-BE8863AE01AC}"/>
              </a:ext>
            </a:extLst>
          </p:cNvPr>
          <p:cNvSpPr/>
          <p:nvPr/>
        </p:nvSpPr>
        <p:spPr>
          <a:xfrm>
            <a:off x="-1" y="6567283"/>
            <a:ext cx="2436829" cy="369332"/>
          </a:xfrm>
          <a:prstGeom prst="rect">
            <a:avLst/>
          </a:prstGeom>
        </p:spPr>
        <p:txBody>
          <a:bodyPr wrap="squar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2223856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6385081"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Calculating the mean</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50</a:t>
            </a:fld>
            <a:endParaRPr lang="en-US"/>
          </a:p>
        </p:txBody>
      </p:sp>
      <p:pic>
        <p:nvPicPr>
          <p:cNvPr id="1026" name="Picture 2" descr="Image result for equation for mean">
            <a:extLst>
              <a:ext uri="{FF2B5EF4-FFF2-40B4-BE49-F238E27FC236}">
                <a16:creationId xmlns:a16="http://schemas.microsoft.com/office/drawing/2014/main" id="{067A2CA1-4938-4E8B-B55D-F3F1F0816B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280"/>
          <a:stretch/>
        </p:blipFill>
        <p:spPr bwMode="auto">
          <a:xfrm>
            <a:off x="581761" y="914674"/>
            <a:ext cx="1577965" cy="27872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145BB2C-F5CA-4BF5-A322-EE8AD95FC1F4}"/>
              </a:ext>
            </a:extLst>
          </p:cNvPr>
          <p:cNvPicPr>
            <a:picLocks noChangeAspect="1"/>
          </p:cNvPicPr>
          <p:nvPr/>
        </p:nvPicPr>
        <p:blipFill rotWithShape="1">
          <a:blip r:embed="rId3">
            <a:duotone>
              <a:schemeClr val="accent4">
                <a:shade val="45000"/>
                <a:satMod val="135000"/>
              </a:schemeClr>
              <a:prstClr val="white"/>
            </a:duotone>
          </a:blip>
          <a:srcRect l="53162"/>
          <a:stretch/>
        </p:blipFill>
        <p:spPr>
          <a:xfrm>
            <a:off x="5210682" y="914674"/>
            <a:ext cx="2193021" cy="2786113"/>
          </a:xfrm>
          <a:prstGeom prst="rect">
            <a:avLst/>
          </a:prstGeom>
        </p:spPr>
      </p:pic>
      <p:pic>
        <p:nvPicPr>
          <p:cNvPr id="10" name="Picture 2" descr="Image result for equation for mean">
            <a:extLst>
              <a:ext uri="{FF2B5EF4-FFF2-40B4-BE49-F238E27FC236}">
                <a16:creationId xmlns:a16="http://schemas.microsoft.com/office/drawing/2014/main" id="{BEE29EA7-7907-49E8-BC1A-718F759B7FA1}"/>
              </a:ext>
            </a:extLst>
          </p:cNvPr>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6139" r="44693"/>
          <a:stretch/>
        </p:blipFill>
        <p:spPr bwMode="auto">
          <a:xfrm>
            <a:off x="2271383" y="913544"/>
            <a:ext cx="896984" cy="2787242"/>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709BF877-892B-4BB7-82C9-03AF8BBFF1EF}"/>
              </a:ext>
            </a:extLst>
          </p:cNvPr>
          <p:cNvSpPr/>
          <p:nvPr/>
        </p:nvSpPr>
        <p:spPr>
          <a:xfrm rot="5400000">
            <a:off x="6134490" y="2999048"/>
            <a:ext cx="391886" cy="1795363"/>
          </a:xfrm>
          <a:prstGeom prst="rightBrace">
            <a:avLst>
              <a:gd name="adj1" fmla="val 61666"/>
              <a:gd name="adj2" fmla="val 50000"/>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5611E678-29E1-477A-AE2F-C75837C15270}"/>
              </a:ext>
            </a:extLst>
          </p:cNvPr>
          <p:cNvSpPr txBox="1"/>
          <p:nvPr/>
        </p:nvSpPr>
        <p:spPr>
          <a:xfrm>
            <a:off x="5063886" y="4258492"/>
            <a:ext cx="2736647" cy="369332"/>
          </a:xfrm>
          <a:prstGeom prst="rect">
            <a:avLst/>
          </a:prstGeom>
          <a:noFill/>
        </p:spPr>
        <p:txBody>
          <a:bodyPr wrap="none" rtlCol="0">
            <a:spAutoFit/>
          </a:bodyPr>
          <a:lstStyle/>
          <a:p>
            <a:r>
              <a:rPr lang="en-US" i="1" dirty="0">
                <a:solidFill>
                  <a:schemeClr val="accent4">
                    <a:lumMod val="75000"/>
                  </a:schemeClr>
                </a:solidFill>
                <a:latin typeface="Arial" panose="020B0604020202020204" pitchFamily="34" charset="0"/>
                <a:cs typeface="Arial" panose="020B0604020202020204" pitchFamily="34" charset="0"/>
              </a:rPr>
              <a:t>Sum up all elements in X</a:t>
            </a:r>
          </a:p>
        </p:txBody>
      </p:sp>
      <p:sp>
        <p:nvSpPr>
          <p:cNvPr id="9" name="Right Brace 8">
            <a:extLst>
              <a:ext uri="{FF2B5EF4-FFF2-40B4-BE49-F238E27FC236}">
                <a16:creationId xmlns:a16="http://schemas.microsoft.com/office/drawing/2014/main" id="{FE831F86-7367-46AD-BB12-25ECD0EB0CD6}"/>
              </a:ext>
            </a:extLst>
          </p:cNvPr>
          <p:cNvSpPr/>
          <p:nvPr/>
        </p:nvSpPr>
        <p:spPr>
          <a:xfrm rot="5400000">
            <a:off x="2523932" y="2880360"/>
            <a:ext cx="391886" cy="896984"/>
          </a:xfrm>
          <a:prstGeom prst="rightBrace">
            <a:avLst>
              <a:gd name="adj1" fmla="val 61666"/>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B6EF9CE-A2BA-42BA-9DFE-1072080D50BB}"/>
                  </a:ext>
                </a:extLst>
              </p:cNvPr>
              <p:cNvSpPr txBox="1"/>
              <p:nvPr/>
            </p:nvSpPr>
            <p:spPr>
              <a:xfrm>
                <a:off x="1534556" y="3407941"/>
                <a:ext cx="2321789" cy="790345"/>
              </a:xfrm>
              <a:prstGeom prst="rect">
                <a:avLst/>
              </a:prstGeom>
              <a:noFill/>
            </p:spPr>
            <p:txBody>
              <a:bodyPr wrap="none" rtlCol="0">
                <a:spAutoFit/>
              </a:bodyPr>
              <a:lstStyle/>
              <a:p>
                <a:r>
                  <a:rPr lang="en-US" sz="2000" i="1" dirty="0">
                    <a:solidFill>
                      <a:srgbClr val="0070C0"/>
                    </a:solidFill>
                    <a:latin typeface="Arial" panose="020B0604020202020204" pitchFamily="34" charset="0"/>
                    <a:cs typeface="Arial" panose="020B0604020202020204" pitchFamily="34" charset="0"/>
                  </a:rPr>
                  <a:t>Multiply </a:t>
                </a:r>
                <a:r>
                  <a:rPr lang="en-US" sz="2000" i="1" u="sng" dirty="0">
                    <a:solidFill>
                      <a:srgbClr val="0070C0"/>
                    </a:solidFill>
                    <a:latin typeface="Arial" panose="020B0604020202020204" pitchFamily="34" charset="0"/>
                    <a:cs typeface="Arial" panose="020B0604020202020204" pitchFamily="34" charset="0"/>
                  </a:rPr>
                  <a:t>this</a:t>
                </a:r>
                <a:r>
                  <a:rPr lang="en-US" sz="2000" i="1" dirty="0">
                    <a:solidFill>
                      <a:srgbClr val="0070C0"/>
                    </a:solidFill>
                    <a:latin typeface="Arial" panose="020B0604020202020204" pitchFamily="34" charset="0"/>
                    <a:cs typeface="Arial" panose="020B0604020202020204" pitchFamily="34" charset="0"/>
                  </a:rPr>
                  <a:t> with </a:t>
                </a:r>
                <a14:m>
                  <m:oMath xmlns:m="http://schemas.openxmlformats.org/officeDocument/2006/math">
                    <m:f>
                      <m:fPr>
                        <m:ctrlPr>
                          <a:rPr lang="en-US" sz="3200" b="0" i="1" smtClean="0">
                            <a:solidFill>
                              <a:srgbClr val="0070C0"/>
                            </a:solidFill>
                            <a:latin typeface="Cambria Math" panose="02040503050406030204" pitchFamily="18" charset="0"/>
                            <a:cs typeface="Arial" panose="020B0604020202020204" pitchFamily="34" charset="0"/>
                          </a:rPr>
                        </m:ctrlPr>
                      </m:fPr>
                      <m:num>
                        <m:r>
                          <a:rPr lang="en-US" sz="3200" b="0" i="1" smtClean="0">
                            <a:solidFill>
                              <a:srgbClr val="0070C0"/>
                            </a:solidFill>
                            <a:latin typeface="Cambria Math" panose="02040503050406030204" pitchFamily="18" charset="0"/>
                            <a:cs typeface="Arial" panose="020B0604020202020204" pitchFamily="34" charset="0"/>
                          </a:rPr>
                          <m:t>1</m:t>
                        </m:r>
                      </m:num>
                      <m:den>
                        <m:r>
                          <a:rPr lang="en-US" sz="3200" b="0" i="1" smtClean="0">
                            <a:solidFill>
                              <a:srgbClr val="0070C0"/>
                            </a:solidFill>
                            <a:latin typeface="Cambria Math" panose="02040503050406030204" pitchFamily="18" charset="0"/>
                            <a:cs typeface="Arial" panose="020B0604020202020204" pitchFamily="34" charset="0"/>
                          </a:rPr>
                          <m:t>𝑛</m:t>
                        </m:r>
                      </m:den>
                    </m:f>
                  </m:oMath>
                </a14:m>
                <a:endParaRPr lang="en-US" sz="2000" b="1" i="1" dirty="0">
                  <a:solidFill>
                    <a:srgbClr val="0070C0"/>
                  </a:solidFill>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AB6EF9CE-A2BA-42BA-9DFE-1072080D50BB}"/>
                  </a:ext>
                </a:extLst>
              </p:cNvPr>
              <p:cNvSpPr txBox="1">
                <a:spLocks noRot="1" noChangeAspect="1" noMove="1" noResize="1" noEditPoints="1" noAdjustHandles="1" noChangeArrowheads="1" noChangeShapeType="1" noTextEdit="1"/>
              </p:cNvSpPr>
              <p:nvPr/>
            </p:nvSpPr>
            <p:spPr>
              <a:xfrm>
                <a:off x="1534556" y="3407941"/>
                <a:ext cx="2321789" cy="790345"/>
              </a:xfrm>
              <a:prstGeom prst="rect">
                <a:avLst/>
              </a:prstGeom>
              <a:blipFill>
                <a:blip r:embed="rId4"/>
                <a:stretch>
                  <a:fillRect l="-2887"/>
                </a:stretch>
              </a:blipFill>
            </p:spPr>
            <p:txBody>
              <a:bodyPr/>
              <a:lstStyle/>
              <a:p>
                <a:r>
                  <a:rPr lang="en-US">
                    <a:noFill/>
                  </a:rPr>
                  <a:t> </a:t>
                </a:r>
              </a:p>
            </p:txBody>
          </p:sp>
        </mc:Fallback>
      </mc:AlternateContent>
      <p:sp>
        <p:nvSpPr>
          <p:cNvPr id="4" name="Freeform: Shape 3">
            <a:extLst>
              <a:ext uri="{FF2B5EF4-FFF2-40B4-BE49-F238E27FC236}">
                <a16:creationId xmlns:a16="http://schemas.microsoft.com/office/drawing/2014/main" id="{AE6E35FE-48A1-46E7-8E9F-47F5DE05607A}"/>
              </a:ext>
            </a:extLst>
          </p:cNvPr>
          <p:cNvSpPr/>
          <p:nvPr/>
        </p:nvSpPr>
        <p:spPr>
          <a:xfrm>
            <a:off x="2760617" y="2854590"/>
            <a:ext cx="2238103" cy="1470327"/>
          </a:xfrm>
          <a:custGeom>
            <a:avLst/>
            <a:gdLst>
              <a:gd name="connsiteX0" fmla="*/ 0 w 2238103"/>
              <a:gd name="connsiteY0" fmla="*/ 1140823 h 1470327"/>
              <a:gd name="connsiteX1" fmla="*/ 470263 w 2238103"/>
              <a:gd name="connsiteY1" fmla="*/ 1428206 h 1470327"/>
              <a:gd name="connsiteX2" fmla="*/ 1236617 w 2238103"/>
              <a:gd name="connsiteY2" fmla="*/ 1428206 h 1470327"/>
              <a:gd name="connsiteX3" fmla="*/ 1828800 w 2238103"/>
              <a:gd name="connsiteY3" fmla="*/ 1045029 h 1470327"/>
              <a:gd name="connsiteX4" fmla="*/ 2046514 w 2238103"/>
              <a:gd name="connsiteY4" fmla="*/ 217714 h 1470327"/>
              <a:gd name="connsiteX5" fmla="*/ 2238103 w 2238103"/>
              <a:gd name="connsiteY5" fmla="*/ 0 h 147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8103" h="1470327">
                <a:moveTo>
                  <a:pt x="0" y="1140823"/>
                </a:moveTo>
                <a:cubicBezTo>
                  <a:pt x="132080" y="1260566"/>
                  <a:pt x="264160" y="1380309"/>
                  <a:pt x="470263" y="1428206"/>
                </a:cubicBezTo>
                <a:cubicBezTo>
                  <a:pt x="676366" y="1476103"/>
                  <a:pt x="1010194" y="1492069"/>
                  <a:pt x="1236617" y="1428206"/>
                </a:cubicBezTo>
                <a:cubicBezTo>
                  <a:pt x="1463040" y="1364343"/>
                  <a:pt x="1693817" y="1246778"/>
                  <a:pt x="1828800" y="1045029"/>
                </a:cubicBezTo>
                <a:cubicBezTo>
                  <a:pt x="1963783" y="843280"/>
                  <a:pt x="1978297" y="391885"/>
                  <a:pt x="2046514" y="217714"/>
                </a:cubicBezTo>
                <a:cubicBezTo>
                  <a:pt x="2114731" y="43543"/>
                  <a:pt x="2176417" y="21771"/>
                  <a:pt x="2238103" y="0"/>
                </a:cubicBezTo>
              </a:path>
            </a:pathLst>
          </a:custGeom>
          <a:noFill/>
          <a:ln w="19050">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3F0A3A-4E7D-4842-8C48-0852761FAAB3}"/>
              </a:ext>
            </a:extLst>
          </p:cNvPr>
          <p:cNvSpPr txBox="1"/>
          <p:nvPr/>
        </p:nvSpPr>
        <p:spPr>
          <a:xfrm>
            <a:off x="5555206" y="4762486"/>
            <a:ext cx="1754006" cy="707886"/>
          </a:xfrm>
          <a:prstGeom prst="rect">
            <a:avLst/>
          </a:prstGeom>
          <a:noFill/>
        </p:spPr>
        <p:txBody>
          <a:bodyPr wrap="none" rtlCol="0">
            <a:spAutoFit/>
          </a:bodyPr>
          <a:lstStyle/>
          <a:p>
            <a:r>
              <a:rPr lang="en-US" sz="4000" i="1" dirty="0">
                <a:solidFill>
                  <a:schemeClr val="accent4">
                    <a:lumMod val="75000"/>
                  </a:schemeClr>
                </a:solidFill>
                <a:latin typeface="Arial" panose="020B0604020202020204" pitchFamily="34" charset="0"/>
                <a:cs typeface="Arial" panose="020B0604020202020204" pitchFamily="34" charset="0"/>
              </a:rPr>
              <a:t>sum(x)</a:t>
            </a:r>
          </a:p>
        </p:txBody>
      </p:sp>
      <p:sp>
        <p:nvSpPr>
          <p:cNvPr id="17" name="TextBox 16">
            <a:extLst>
              <a:ext uri="{FF2B5EF4-FFF2-40B4-BE49-F238E27FC236}">
                <a16:creationId xmlns:a16="http://schemas.microsoft.com/office/drawing/2014/main" id="{28A3F18D-D11B-4CD4-B9C6-6C9C9130EAC8}"/>
              </a:ext>
            </a:extLst>
          </p:cNvPr>
          <p:cNvSpPr txBox="1"/>
          <p:nvPr/>
        </p:nvSpPr>
        <p:spPr>
          <a:xfrm>
            <a:off x="1102150" y="4762486"/>
            <a:ext cx="2895344" cy="707886"/>
          </a:xfrm>
          <a:prstGeom prst="rect">
            <a:avLst/>
          </a:prstGeom>
          <a:noFill/>
        </p:spPr>
        <p:txBody>
          <a:bodyPr wrap="none" rtlCol="0">
            <a:spAutoFit/>
          </a:bodyPr>
          <a:lstStyle/>
          <a:p>
            <a:r>
              <a:rPr lang="en-US" sz="4000" i="1" dirty="0">
                <a:solidFill>
                  <a:srgbClr val="0070C0"/>
                </a:solidFill>
                <a:latin typeface="Arial" panose="020B0604020202020204" pitchFamily="34" charset="0"/>
                <a:cs typeface="Arial" panose="020B0604020202020204" pitchFamily="34" charset="0"/>
              </a:rPr>
              <a:t>1 / length(x)</a:t>
            </a:r>
          </a:p>
        </p:txBody>
      </p:sp>
      <p:sp>
        <p:nvSpPr>
          <p:cNvPr id="7" name="TextBox 6">
            <a:extLst>
              <a:ext uri="{FF2B5EF4-FFF2-40B4-BE49-F238E27FC236}">
                <a16:creationId xmlns:a16="http://schemas.microsoft.com/office/drawing/2014/main" id="{BDC64414-7528-44B5-8721-A11BF815B8EF}"/>
              </a:ext>
            </a:extLst>
          </p:cNvPr>
          <p:cNvSpPr txBox="1"/>
          <p:nvPr/>
        </p:nvSpPr>
        <p:spPr>
          <a:xfrm>
            <a:off x="4556578" y="4877442"/>
            <a:ext cx="439544" cy="707886"/>
          </a:xfrm>
          <a:prstGeom prst="rect">
            <a:avLst/>
          </a:prstGeom>
          <a:noFill/>
        </p:spPr>
        <p:txBody>
          <a:bodyPr wrap="none" rtlCol="0">
            <a:spAutoFit/>
          </a:bodyPr>
          <a:lstStyle/>
          <a:p>
            <a:r>
              <a:rPr lang="en-US" sz="4000" dirty="0"/>
              <a:t>*</a:t>
            </a:r>
          </a:p>
        </p:txBody>
      </p:sp>
      <p:sp>
        <p:nvSpPr>
          <p:cNvPr id="15" name="TextBox 14">
            <a:extLst>
              <a:ext uri="{FF2B5EF4-FFF2-40B4-BE49-F238E27FC236}">
                <a16:creationId xmlns:a16="http://schemas.microsoft.com/office/drawing/2014/main" id="{4DD21FC6-B968-4232-9529-B7D9C349E80F}"/>
              </a:ext>
            </a:extLst>
          </p:cNvPr>
          <p:cNvSpPr txBox="1"/>
          <p:nvPr/>
        </p:nvSpPr>
        <p:spPr>
          <a:xfrm>
            <a:off x="4053722" y="1547964"/>
            <a:ext cx="271604" cy="1107996"/>
          </a:xfrm>
          <a:prstGeom prst="rect">
            <a:avLst/>
          </a:prstGeom>
          <a:noFill/>
        </p:spPr>
        <p:txBody>
          <a:bodyPr wrap="square" rtlCol="0">
            <a:spAutoFit/>
          </a:bodyPr>
          <a:lstStyle/>
          <a:p>
            <a:r>
              <a:rPr lang="en-US" sz="6600" dirty="0"/>
              <a:t>x</a:t>
            </a:r>
          </a:p>
        </p:txBody>
      </p:sp>
      <p:sp>
        <p:nvSpPr>
          <p:cNvPr id="16" name="Rectangle 15">
            <a:extLst>
              <a:ext uri="{FF2B5EF4-FFF2-40B4-BE49-F238E27FC236}">
                <a16:creationId xmlns:a16="http://schemas.microsoft.com/office/drawing/2014/main" id="{02ACF5CD-E439-4CB8-8506-92DFD6F9ED20}"/>
              </a:ext>
            </a:extLst>
          </p:cNvPr>
          <p:cNvSpPr/>
          <p:nvPr/>
        </p:nvSpPr>
        <p:spPr>
          <a:xfrm>
            <a:off x="33277" y="658142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2016578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6385081"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Calculating the mean</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51</a:t>
            </a:fld>
            <a:endParaRPr lang="en-US"/>
          </a:p>
        </p:txBody>
      </p:sp>
      <p:pic>
        <p:nvPicPr>
          <p:cNvPr id="1026" name="Picture 2" descr="Image result for equation for mean">
            <a:extLst>
              <a:ext uri="{FF2B5EF4-FFF2-40B4-BE49-F238E27FC236}">
                <a16:creationId xmlns:a16="http://schemas.microsoft.com/office/drawing/2014/main" id="{067A2CA1-4938-4E8B-B55D-F3F1F0816B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280"/>
          <a:stretch/>
        </p:blipFill>
        <p:spPr bwMode="auto">
          <a:xfrm>
            <a:off x="581761" y="914674"/>
            <a:ext cx="1577965" cy="27872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145BB2C-F5CA-4BF5-A322-EE8AD95FC1F4}"/>
              </a:ext>
            </a:extLst>
          </p:cNvPr>
          <p:cNvPicPr>
            <a:picLocks noChangeAspect="1"/>
          </p:cNvPicPr>
          <p:nvPr/>
        </p:nvPicPr>
        <p:blipFill rotWithShape="1">
          <a:blip r:embed="rId3">
            <a:duotone>
              <a:schemeClr val="accent4">
                <a:shade val="45000"/>
                <a:satMod val="135000"/>
              </a:schemeClr>
              <a:prstClr val="white"/>
            </a:duotone>
          </a:blip>
          <a:srcRect l="53162"/>
          <a:stretch/>
        </p:blipFill>
        <p:spPr>
          <a:xfrm>
            <a:off x="5210682" y="914674"/>
            <a:ext cx="2193021" cy="2786113"/>
          </a:xfrm>
          <a:prstGeom prst="rect">
            <a:avLst/>
          </a:prstGeom>
        </p:spPr>
      </p:pic>
      <p:pic>
        <p:nvPicPr>
          <p:cNvPr id="10" name="Picture 2" descr="Image result for equation for mean">
            <a:extLst>
              <a:ext uri="{FF2B5EF4-FFF2-40B4-BE49-F238E27FC236}">
                <a16:creationId xmlns:a16="http://schemas.microsoft.com/office/drawing/2014/main" id="{BEE29EA7-7907-49E8-BC1A-718F759B7FA1}"/>
              </a:ext>
            </a:extLst>
          </p:cNvPr>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6139" r="44693"/>
          <a:stretch/>
        </p:blipFill>
        <p:spPr bwMode="auto">
          <a:xfrm>
            <a:off x="2271383" y="913544"/>
            <a:ext cx="896984" cy="2787242"/>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709BF877-892B-4BB7-82C9-03AF8BBFF1EF}"/>
              </a:ext>
            </a:extLst>
          </p:cNvPr>
          <p:cNvSpPr/>
          <p:nvPr/>
        </p:nvSpPr>
        <p:spPr>
          <a:xfrm rot="5400000">
            <a:off x="6134490" y="2999048"/>
            <a:ext cx="391886" cy="1795363"/>
          </a:xfrm>
          <a:prstGeom prst="rightBrace">
            <a:avLst>
              <a:gd name="adj1" fmla="val 61666"/>
              <a:gd name="adj2" fmla="val 50000"/>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5611E678-29E1-477A-AE2F-C75837C15270}"/>
              </a:ext>
            </a:extLst>
          </p:cNvPr>
          <p:cNvSpPr txBox="1"/>
          <p:nvPr/>
        </p:nvSpPr>
        <p:spPr>
          <a:xfrm>
            <a:off x="5063886" y="4258492"/>
            <a:ext cx="2736647" cy="369332"/>
          </a:xfrm>
          <a:prstGeom prst="rect">
            <a:avLst/>
          </a:prstGeom>
          <a:noFill/>
        </p:spPr>
        <p:txBody>
          <a:bodyPr wrap="none" rtlCol="0">
            <a:spAutoFit/>
          </a:bodyPr>
          <a:lstStyle/>
          <a:p>
            <a:r>
              <a:rPr lang="en-US" i="1" dirty="0">
                <a:solidFill>
                  <a:schemeClr val="accent4">
                    <a:lumMod val="75000"/>
                  </a:schemeClr>
                </a:solidFill>
                <a:latin typeface="Arial" panose="020B0604020202020204" pitchFamily="34" charset="0"/>
                <a:cs typeface="Arial" panose="020B0604020202020204" pitchFamily="34" charset="0"/>
              </a:rPr>
              <a:t>Sum up all elements in X</a:t>
            </a:r>
          </a:p>
        </p:txBody>
      </p:sp>
      <p:sp>
        <p:nvSpPr>
          <p:cNvPr id="9" name="Right Brace 8">
            <a:extLst>
              <a:ext uri="{FF2B5EF4-FFF2-40B4-BE49-F238E27FC236}">
                <a16:creationId xmlns:a16="http://schemas.microsoft.com/office/drawing/2014/main" id="{FE831F86-7367-46AD-BB12-25ECD0EB0CD6}"/>
              </a:ext>
            </a:extLst>
          </p:cNvPr>
          <p:cNvSpPr/>
          <p:nvPr/>
        </p:nvSpPr>
        <p:spPr>
          <a:xfrm rot="5400000">
            <a:off x="2523932" y="2880360"/>
            <a:ext cx="391886" cy="896984"/>
          </a:xfrm>
          <a:prstGeom prst="rightBrace">
            <a:avLst>
              <a:gd name="adj1" fmla="val 61666"/>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B6EF9CE-A2BA-42BA-9DFE-1072080D50BB}"/>
                  </a:ext>
                </a:extLst>
              </p:cNvPr>
              <p:cNvSpPr txBox="1"/>
              <p:nvPr/>
            </p:nvSpPr>
            <p:spPr>
              <a:xfrm>
                <a:off x="1534556" y="3407941"/>
                <a:ext cx="2321789" cy="790345"/>
              </a:xfrm>
              <a:prstGeom prst="rect">
                <a:avLst/>
              </a:prstGeom>
              <a:noFill/>
            </p:spPr>
            <p:txBody>
              <a:bodyPr wrap="none" rtlCol="0">
                <a:spAutoFit/>
              </a:bodyPr>
              <a:lstStyle/>
              <a:p>
                <a:r>
                  <a:rPr lang="en-US" sz="2000" i="1" dirty="0">
                    <a:solidFill>
                      <a:srgbClr val="0070C0"/>
                    </a:solidFill>
                    <a:latin typeface="Arial" panose="020B0604020202020204" pitchFamily="34" charset="0"/>
                    <a:cs typeface="Arial" panose="020B0604020202020204" pitchFamily="34" charset="0"/>
                  </a:rPr>
                  <a:t>Multiply </a:t>
                </a:r>
                <a:r>
                  <a:rPr lang="en-US" sz="2000" i="1" u="sng" dirty="0">
                    <a:solidFill>
                      <a:srgbClr val="0070C0"/>
                    </a:solidFill>
                    <a:latin typeface="Arial" panose="020B0604020202020204" pitchFamily="34" charset="0"/>
                    <a:cs typeface="Arial" panose="020B0604020202020204" pitchFamily="34" charset="0"/>
                  </a:rPr>
                  <a:t>this</a:t>
                </a:r>
                <a:r>
                  <a:rPr lang="en-US" sz="2000" i="1" dirty="0">
                    <a:solidFill>
                      <a:srgbClr val="0070C0"/>
                    </a:solidFill>
                    <a:latin typeface="Arial" panose="020B0604020202020204" pitchFamily="34" charset="0"/>
                    <a:cs typeface="Arial" panose="020B0604020202020204" pitchFamily="34" charset="0"/>
                  </a:rPr>
                  <a:t> with </a:t>
                </a:r>
                <a14:m>
                  <m:oMath xmlns:m="http://schemas.openxmlformats.org/officeDocument/2006/math">
                    <m:f>
                      <m:fPr>
                        <m:ctrlPr>
                          <a:rPr lang="en-US" sz="3200" b="0" i="1" smtClean="0">
                            <a:solidFill>
                              <a:srgbClr val="0070C0"/>
                            </a:solidFill>
                            <a:latin typeface="Cambria Math" panose="02040503050406030204" pitchFamily="18" charset="0"/>
                            <a:cs typeface="Arial" panose="020B0604020202020204" pitchFamily="34" charset="0"/>
                          </a:rPr>
                        </m:ctrlPr>
                      </m:fPr>
                      <m:num>
                        <m:r>
                          <a:rPr lang="en-US" sz="3200" b="0" i="1" smtClean="0">
                            <a:solidFill>
                              <a:srgbClr val="0070C0"/>
                            </a:solidFill>
                            <a:latin typeface="Cambria Math" panose="02040503050406030204" pitchFamily="18" charset="0"/>
                            <a:cs typeface="Arial" panose="020B0604020202020204" pitchFamily="34" charset="0"/>
                          </a:rPr>
                          <m:t>1</m:t>
                        </m:r>
                      </m:num>
                      <m:den>
                        <m:r>
                          <a:rPr lang="en-US" sz="3200" b="0" i="1" smtClean="0">
                            <a:solidFill>
                              <a:srgbClr val="0070C0"/>
                            </a:solidFill>
                            <a:latin typeface="Cambria Math" panose="02040503050406030204" pitchFamily="18" charset="0"/>
                            <a:cs typeface="Arial" panose="020B0604020202020204" pitchFamily="34" charset="0"/>
                          </a:rPr>
                          <m:t>𝑛</m:t>
                        </m:r>
                      </m:den>
                    </m:f>
                  </m:oMath>
                </a14:m>
                <a:endParaRPr lang="en-US" sz="2000" b="1" i="1" dirty="0">
                  <a:solidFill>
                    <a:srgbClr val="0070C0"/>
                  </a:solidFill>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AB6EF9CE-A2BA-42BA-9DFE-1072080D50BB}"/>
                  </a:ext>
                </a:extLst>
              </p:cNvPr>
              <p:cNvSpPr txBox="1">
                <a:spLocks noRot="1" noChangeAspect="1" noMove="1" noResize="1" noEditPoints="1" noAdjustHandles="1" noChangeArrowheads="1" noChangeShapeType="1" noTextEdit="1"/>
              </p:cNvSpPr>
              <p:nvPr/>
            </p:nvSpPr>
            <p:spPr>
              <a:xfrm>
                <a:off x="1534556" y="3407941"/>
                <a:ext cx="2321789" cy="790345"/>
              </a:xfrm>
              <a:prstGeom prst="rect">
                <a:avLst/>
              </a:prstGeom>
              <a:blipFill>
                <a:blip r:embed="rId4"/>
                <a:stretch>
                  <a:fillRect l="-2887"/>
                </a:stretch>
              </a:blipFill>
            </p:spPr>
            <p:txBody>
              <a:bodyPr/>
              <a:lstStyle/>
              <a:p>
                <a:r>
                  <a:rPr lang="en-US">
                    <a:noFill/>
                  </a:rPr>
                  <a:t> </a:t>
                </a:r>
              </a:p>
            </p:txBody>
          </p:sp>
        </mc:Fallback>
      </mc:AlternateContent>
      <p:sp>
        <p:nvSpPr>
          <p:cNvPr id="4" name="Freeform: Shape 3">
            <a:extLst>
              <a:ext uri="{FF2B5EF4-FFF2-40B4-BE49-F238E27FC236}">
                <a16:creationId xmlns:a16="http://schemas.microsoft.com/office/drawing/2014/main" id="{AE6E35FE-48A1-46E7-8E9F-47F5DE05607A}"/>
              </a:ext>
            </a:extLst>
          </p:cNvPr>
          <p:cNvSpPr/>
          <p:nvPr/>
        </p:nvSpPr>
        <p:spPr>
          <a:xfrm>
            <a:off x="2760617" y="2854590"/>
            <a:ext cx="2238103" cy="1470327"/>
          </a:xfrm>
          <a:custGeom>
            <a:avLst/>
            <a:gdLst>
              <a:gd name="connsiteX0" fmla="*/ 0 w 2238103"/>
              <a:gd name="connsiteY0" fmla="*/ 1140823 h 1470327"/>
              <a:gd name="connsiteX1" fmla="*/ 470263 w 2238103"/>
              <a:gd name="connsiteY1" fmla="*/ 1428206 h 1470327"/>
              <a:gd name="connsiteX2" fmla="*/ 1236617 w 2238103"/>
              <a:gd name="connsiteY2" fmla="*/ 1428206 h 1470327"/>
              <a:gd name="connsiteX3" fmla="*/ 1828800 w 2238103"/>
              <a:gd name="connsiteY3" fmla="*/ 1045029 h 1470327"/>
              <a:gd name="connsiteX4" fmla="*/ 2046514 w 2238103"/>
              <a:gd name="connsiteY4" fmla="*/ 217714 h 1470327"/>
              <a:gd name="connsiteX5" fmla="*/ 2238103 w 2238103"/>
              <a:gd name="connsiteY5" fmla="*/ 0 h 147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8103" h="1470327">
                <a:moveTo>
                  <a:pt x="0" y="1140823"/>
                </a:moveTo>
                <a:cubicBezTo>
                  <a:pt x="132080" y="1260566"/>
                  <a:pt x="264160" y="1380309"/>
                  <a:pt x="470263" y="1428206"/>
                </a:cubicBezTo>
                <a:cubicBezTo>
                  <a:pt x="676366" y="1476103"/>
                  <a:pt x="1010194" y="1492069"/>
                  <a:pt x="1236617" y="1428206"/>
                </a:cubicBezTo>
                <a:cubicBezTo>
                  <a:pt x="1463040" y="1364343"/>
                  <a:pt x="1693817" y="1246778"/>
                  <a:pt x="1828800" y="1045029"/>
                </a:cubicBezTo>
                <a:cubicBezTo>
                  <a:pt x="1963783" y="843280"/>
                  <a:pt x="1978297" y="391885"/>
                  <a:pt x="2046514" y="217714"/>
                </a:cubicBezTo>
                <a:cubicBezTo>
                  <a:pt x="2114731" y="43543"/>
                  <a:pt x="2176417" y="21771"/>
                  <a:pt x="2238103" y="0"/>
                </a:cubicBezTo>
              </a:path>
            </a:pathLst>
          </a:custGeom>
          <a:noFill/>
          <a:ln w="19050">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3F0A3A-4E7D-4842-8C48-0852761FAAB3}"/>
              </a:ext>
            </a:extLst>
          </p:cNvPr>
          <p:cNvSpPr txBox="1"/>
          <p:nvPr/>
        </p:nvSpPr>
        <p:spPr>
          <a:xfrm>
            <a:off x="5555206" y="4762486"/>
            <a:ext cx="1754006" cy="707886"/>
          </a:xfrm>
          <a:prstGeom prst="rect">
            <a:avLst/>
          </a:prstGeom>
          <a:noFill/>
        </p:spPr>
        <p:txBody>
          <a:bodyPr wrap="none" rtlCol="0">
            <a:spAutoFit/>
          </a:bodyPr>
          <a:lstStyle/>
          <a:p>
            <a:r>
              <a:rPr lang="en-US" sz="4000" i="1" dirty="0">
                <a:solidFill>
                  <a:schemeClr val="accent4">
                    <a:lumMod val="75000"/>
                  </a:schemeClr>
                </a:solidFill>
                <a:latin typeface="Arial" panose="020B0604020202020204" pitchFamily="34" charset="0"/>
                <a:cs typeface="Arial" panose="020B0604020202020204" pitchFamily="34" charset="0"/>
              </a:rPr>
              <a:t>sum(x)</a:t>
            </a:r>
          </a:p>
        </p:txBody>
      </p:sp>
      <p:sp>
        <p:nvSpPr>
          <p:cNvPr id="17" name="TextBox 16">
            <a:extLst>
              <a:ext uri="{FF2B5EF4-FFF2-40B4-BE49-F238E27FC236}">
                <a16:creationId xmlns:a16="http://schemas.microsoft.com/office/drawing/2014/main" id="{28A3F18D-D11B-4CD4-B9C6-6C9C9130EAC8}"/>
              </a:ext>
            </a:extLst>
          </p:cNvPr>
          <p:cNvSpPr txBox="1"/>
          <p:nvPr/>
        </p:nvSpPr>
        <p:spPr>
          <a:xfrm>
            <a:off x="1102150" y="4762486"/>
            <a:ext cx="2895344" cy="707886"/>
          </a:xfrm>
          <a:prstGeom prst="rect">
            <a:avLst/>
          </a:prstGeom>
          <a:noFill/>
        </p:spPr>
        <p:txBody>
          <a:bodyPr wrap="none" rtlCol="0">
            <a:spAutoFit/>
          </a:bodyPr>
          <a:lstStyle/>
          <a:p>
            <a:r>
              <a:rPr lang="en-US" sz="4000" i="1" dirty="0">
                <a:solidFill>
                  <a:srgbClr val="0070C0"/>
                </a:solidFill>
                <a:latin typeface="Arial" panose="020B0604020202020204" pitchFamily="34" charset="0"/>
                <a:cs typeface="Arial" panose="020B0604020202020204" pitchFamily="34" charset="0"/>
              </a:rPr>
              <a:t>1 / length(x)</a:t>
            </a:r>
          </a:p>
        </p:txBody>
      </p:sp>
      <p:sp>
        <p:nvSpPr>
          <p:cNvPr id="7" name="TextBox 6">
            <a:extLst>
              <a:ext uri="{FF2B5EF4-FFF2-40B4-BE49-F238E27FC236}">
                <a16:creationId xmlns:a16="http://schemas.microsoft.com/office/drawing/2014/main" id="{BDC64414-7528-44B5-8721-A11BF815B8EF}"/>
              </a:ext>
            </a:extLst>
          </p:cNvPr>
          <p:cNvSpPr txBox="1"/>
          <p:nvPr/>
        </p:nvSpPr>
        <p:spPr>
          <a:xfrm>
            <a:off x="4556578" y="4877442"/>
            <a:ext cx="439544" cy="707886"/>
          </a:xfrm>
          <a:prstGeom prst="rect">
            <a:avLst/>
          </a:prstGeom>
          <a:noFill/>
        </p:spPr>
        <p:txBody>
          <a:bodyPr wrap="none" rtlCol="0">
            <a:spAutoFit/>
          </a:bodyPr>
          <a:lstStyle/>
          <a:p>
            <a:r>
              <a:rPr lang="en-US" sz="4000" dirty="0"/>
              <a:t>*</a:t>
            </a:r>
          </a:p>
        </p:txBody>
      </p:sp>
      <p:sp>
        <p:nvSpPr>
          <p:cNvPr id="15" name="TextBox 14">
            <a:extLst>
              <a:ext uri="{FF2B5EF4-FFF2-40B4-BE49-F238E27FC236}">
                <a16:creationId xmlns:a16="http://schemas.microsoft.com/office/drawing/2014/main" id="{4DD21FC6-B968-4232-9529-B7D9C349E80F}"/>
              </a:ext>
            </a:extLst>
          </p:cNvPr>
          <p:cNvSpPr txBox="1"/>
          <p:nvPr/>
        </p:nvSpPr>
        <p:spPr>
          <a:xfrm>
            <a:off x="4053722" y="1547964"/>
            <a:ext cx="271604" cy="1107996"/>
          </a:xfrm>
          <a:prstGeom prst="rect">
            <a:avLst/>
          </a:prstGeom>
          <a:noFill/>
        </p:spPr>
        <p:txBody>
          <a:bodyPr wrap="square" rtlCol="0">
            <a:spAutoFit/>
          </a:bodyPr>
          <a:lstStyle/>
          <a:p>
            <a:r>
              <a:rPr lang="en-US" sz="6600" dirty="0"/>
              <a:t>x</a:t>
            </a:r>
          </a:p>
        </p:txBody>
      </p:sp>
      <p:sp>
        <p:nvSpPr>
          <p:cNvPr id="8" name="TextBox 7">
            <a:extLst>
              <a:ext uri="{FF2B5EF4-FFF2-40B4-BE49-F238E27FC236}">
                <a16:creationId xmlns:a16="http://schemas.microsoft.com/office/drawing/2014/main" id="{309DB5D9-2812-44FB-AB4A-5368F39CAC0B}"/>
              </a:ext>
            </a:extLst>
          </p:cNvPr>
          <p:cNvSpPr txBox="1"/>
          <p:nvPr/>
        </p:nvSpPr>
        <p:spPr>
          <a:xfrm>
            <a:off x="1620982" y="5711406"/>
            <a:ext cx="2787943" cy="646331"/>
          </a:xfrm>
          <a:prstGeom prst="rect">
            <a:avLst/>
          </a:prstGeom>
          <a:noFill/>
        </p:spPr>
        <p:txBody>
          <a:bodyPr wrap="none" rtlCol="0">
            <a:spAutoFit/>
          </a:bodyPr>
          <a:lstStyle/>
          <a:p>
            <a:r>
              <a:rPr lang="en-US" b="1" dirty="0">
                <a:solidFill>
                  <a:schemeClr val="bg1">
                    <a:lumMod val="50000"/>
                  </a:schemeClr>
                </a:solidFill>
                <a:latin typeface="Arial" panose="020B0604020202020204" pitchFamily="34" charset="0"/>
                <a:cs typeface="Arial" panose="020B0604020202020204" pitchFamily="34" charset="0"/>
              </a:rPr>
              <a:t>e.g., if x = c(3,2,5,6),</a:t>
            </a:r>
          </a:p>
          <a:p>
            <a:r>
              <a:rPr lang="en-US" b="1" dirty="0">
                <a:solidFill>
                  <a:schemeClr val="bg1">
                    <a:lumMod val="50000"/>
                  </a:schemeClr>
                </a:solidFill>
                <a:latin typeface="Arial" panose="020B0604020202020204" pitchFamily="34" charset="0"/>
                <a:cs typeface="Arial" panose="020B0604020202020204" pitchFamily="34" charset="0"/>
              </a:rPr>
              <a:t>length(x) will give you 4</a:t>
            </a:r>
          </a:p>
        </p:txBody>
      </p:sp>
      <p:sp>
        <p:nvSpPr>
          <p:cNvPr id="18" name="Rectangle 17">
            <a:extLst>
              <a:ext uri="{FF2B5EF4-FFF2-40B4-BE49-F238E27FC236}">
                <a16:creationId xmlns:a16="http://schemas.microsoft.com/office/drawing/2014/main" id="{ADA1A65C-45F9-4256-9F8A-76A7A43D9A24}"/>
              </a:ext>
            </a:extLst>
          </p:cNvPr>
          <p:cNvSpPr/>
          <p:nvPr/>
        </p:nvSpPr>
        <p:spPr>
          <a:xfrm>
            <a:off x="33277" y="658142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68540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6385081"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Calculating the mean</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52</a:t>
            </a:fld>
            <a:endParaRPr lang="en-US"/>
          </a:p>
        </p:txBody>
      </p:sp>
      <p:sp>
        <p:nvSpPr>
          <p:cNvPr id="13" name="TextBox 12">
            <a:extLst>
              <a:ext uri="{FF2B5EF4-FFF2-40B4-BE49-F238E27FC236}">
                <a16:creationId xmlns:a16="http://schemas.microsoft.com/office/drawing/2014/main" id="{4B3F0A3A-4E7D-4842-8C48-0852761FAAB3}"/>
              </a:ext>
            </a:extLst>
          </p:cNvPr>
          <p:cNvSpPr txBox="1"/>
          <p:nvPr/>
        </p:nvSpPr>
        <p:spPr>
          <a:xfrm>
            <a:off x="5555206" y="4762486"/>
            <a:ext cx="1754006" cy="707886"/>
          </a:xfrm>
          <a:prstGeom prst="rect">
            <a:avLst/>
          </a:prstGeom>
          <a:noFill/>
        </p:spPr>
        <p:txBody>
          <a:bodyPr wrap="none" rtlCol="0">
            <a:spAutoFit/>
          </a:bodyPr>
          <a:lstStyle/>
          <a:p>
            <a:r>
              <a:rPr lang="en-US" sz="4000" i="1" dirty="0">
                <a:solidFill>
                  <a:schemeClr val="accent4">
                    <a:lumMod val="75000"/>
                  </a:schemeClr>
                </a:solidFill>
                <a:latin typeface="Arial" panose="020B0604020202020204" pitchFamily="34" charset="0"/>
                <a:cs typeface="Arial" panose="020B0604020202020204" pitchFamily="34" charset="0"/>
              </a:rPr>
              <a:t>sum(x)</a:t>
            </a:r>
          </a:p>
        </p:txBody>
      </p:sp>
      <p:sp>
        <p:nvSpPr>
          <p:cNvPr id="17" name="TextBox 16">
            <a:extLst>
              <a:ext uri="{FF2B5EF4-FFF2-40B4-BE49-F238E27FC236}">
                <a16:creationId xmlns:a16="http://schemas.microsoft.com/office/drawing/2014/main" id="{28A3F18D-D11B-4CD4-B9C6-6C9C9130EAC8}"/>
              </a:ext>
            </a:extLst>
          </p:cNvPr>
          <p:cNvSpPr txBox="1"/>
          <p:nvPr/>
        </p:nvSpPr>
        <p:spPr>
          <a:xfrm>
            <a:off x="1102150" y="4762486"/>
            <a:ext cx="2895344" cy="707886"/>
          </a:xfrm>
          <a:prstGeom prst="rect">
            <a:avLst/>
          </a:prstGeom>
          <a:noFill/>
        </p:spPr>
        <p:txBody>
          <a:bodyPr wrap="none" rtlCol="0">
            <a:spAutoFit/>
          </a:bodyPr>
          <a:lstStyle/>
          <a:p>
            <a:r>
              <a:rPr lang="en-US" sz="4000" i="1" dirty="0">
                <a:solidFill>
                  <a:srgbClr val="0070C0"/>
                </a:solidFill>
                <a:latin typeface="Arial" panose="020B0604020202020204" pitchFamily="34" charset="0"/>
                <a:cs typeface="Arial" panose="020B0604020202020204" pitchFamily="34" charset="0"/>
              </a:rPr>
              <a:t>1 / length(x)</a:t>
            </a:r>
          </a:p>
        </p:txBody>
      </p:sp>
      <p:sp>
        <p:nvSpPr>
          <p:cNvPr id="7" name="TextBox 6">
            <a:extLst>
              <a:ext uri="{FF2B5EF4-FFF2-40B4-BE49-F238E27FC236}">
                <a16:creationId xmlns:a16="http://schemas.microsoft.com/office/drawing/2014/main" id="{BDC64414-7528-44B5-8721-A11BF815B8EF}"/>
              </a:ext>
            </a:extLst>
          </p:cNvPr>
          <p:cNvSpPr txBox="1"/>
          <p:nvPr/>
        </p:nvSpPr>
        <p:spPr>
          <a:xfrm>
            <a:off x="4556578" y="4877442"/>
            <a:ext cx="439544" cy="707886"/>
          </a:xfrm>
          <a:prstGeom prst="rect">
            <a:avLst/>
          </a:prstGeom>
          <a:noFill/>
        </p:spPr>
        <p:txBody>
          <a:bodyPr wrap="none" rtlCol="0">
            <a:spAutoFit/>
          </a:bodyPr>
          <a:lstStyle/>
          <a:p>
            <a:r>
              <a:rPr lang="en-US" sz="4000" dirty="0"/>
              <a:t>*</a:t>
            </a:r>
          </a:p>
        </p:txBody>
      </p:sp>
      <p:sp>
        <p:nvSpPr>
          <p:cNvPr id="15" name="Rectangle 14">
            <a:extLst>
              <a:ext uri="{FF2B5EF4-FFF2-40B4-BE49-F238E27FC236}">
                <a16:creationId xmlns:a16="http://schemas.microsoft.com/office/drawing/2014/main" id="{E79B5E30-8E82-4299-90D9-9FF1CE195438}"/>
              </a:ext>
            </a:extLst>
          </p:cNvPr>
          <p:cNvSpPr/>
          <p:nvPr/>
        </p:nvSpPr>
        <p:spPr>
          <a:xfrm>
            <a:off x="281071" y="1463654"/>
            <a:ext cx="8653923" cy="1184940"/>
          </a:xfrm>
          <a:prstGeom prst="rect">
            <a:avLst/>
          </a:prstGeom>
        </p:spPr>
        <p:txBody>
          <a:bodyPr wrap="square">
            <a:spAutoFit/>
          </a:bodyPr>
          <a:lstStyle/>
          <a:p>
            <a:pPr marL="342900" indent="-342900">
              <a:spcAft>
                <a:spcPts val="1800"/>
              </a:spcAft>
              <a:buFont typeface="Wingdings" panose="05000000000000000000" pitchFamily="2" charset="2"/>
              <a:buChar char="§"/>
            </a:pPr>
            <a:r>
              <a:rPr lang="en-US" sz="2800" spc="-60" dirty="0">
                <a:latin typeface="Arial" panose="020B0604020202020204" pitchFamily="34" charset="0"/>
                <a:cs typeface="Arial" panose="020B0604020202020204" pitchFamily="34" charset="0"/>
              </a:rPr>
              <a:t>If you want to calculate the mean for </a:t>
            </a:r>
            <a:r>
              <a:rPr lang="en-US" sz="2800" spc="-60" dirty="0" err="1">
                <a:solidFill>
                  <a:srgbClr val="00B050"/>
                </a:solidFill>
                <a:latin typeface="Arial" panose="020B0604020202020204" pitchFamily="34" charset="0"/>
                <a:cs typeface="Arial" panose="020B0604020202020204" pitchFamily="34" charset="0"/>
              </a:rPr>
              <a:t>testdata</a:t>
            </a:r>
            <a:r>
              <a:rPr lang="en-US" sz="2800" spc="-60" dirty="0" err="1">
                <a:solidFill>
                  <a:srgbClr val="FF0000"/>
                </a:solidFill>
                <a:latin typeface="Arial" panose="020B0604020202020204" pitchFamily="34" charset="0"/>
                <a:cs typeface="Arial" panose="020B0604020202020204" pitchFamily="34" charset="0"/>
              </a:rPr>
              <a:t>$</a:t>
            </a:r>
            <a:r>
              <a:rPr lang="en-US" sz="2800" spc="-60" dirty="0" err="1">
                <a:solidFill>
                  <a:srgbClr val="00B0F0"/>
                </a:solidFill>
                <a:latin typeface="Arial" panose="020B0604020202020204" pitchFamily="34" charset="0"/>
                <a:cs typeface="Arial" panose="020B0604020202020204" pitchFamily="34" charset="0"/>
              </a:rPr>
              <a:t>hinc</a:t>
            </a:r>
            <a:r>
              <a:rPr lang="en-US" sz="2800" spc="-60" dirty="0">
                <a:solidFill>
                  <a:srgbClr val="00B0F0"/>
                </a:solidFill>
                <a:latin typeface="Arial" panose="020B0604020202020204" pitchFamily="34" charset="0"/>
                <a:cs typeface="Arial" panose="020B0604020202020204" pitchFamily="34" charset="0"/>
              </a:rPr>
              <a:t>,</a:t>
            </a:r>
          </a:p>
          <a:p>
            <a:pPr marL="342900" indent="-342900">
              <a:spcAft>
                <a:spcPts val="1800"/>
              </a:spcAft>
              <a:buFont typeface="Wingdings" panose="05000000000000000000" pitchFamily="2" charset="2"/>
              <a:buChar char="§"/>
            </a:pPr>
            <a:r>
              <a:rPr lang="en-US" sz="2800" spc="-60" dirty="0">
                <a:latin typeface="Arial" panose="020B0604020202020204" pitchFamily="34" charset="0"/>
                <a:cs typeface="Arial" panose="020B0604020202020204" pitchFamily="34" charset="0"/>
              </a:rPr>
              <a:t>Replace ‘x’ with </a:t>
            </a:r>
            <a:r>
              <a:rPr lang="en-US" sz="2800" spc="-60" dirty="0" err="1">
                <a:solidFill>
                  <a:srgbClr val="00B050"/>
                </a:solidFill>
                <a:latin typeface="Arial" panose="020B0604020202020204" pitchFamily="34" charset="0"/>
                <a:cs typeface="Arial" panose="020B0604020202020204" pitchFamily="34" charset="0"/>
              </a:rPr>
              <a:t>testdata</a:t>
            </a:r>
            <a:r>
              <a:rPr lang="en-US" sz="2800" spc="-60" dirty="0" err="1">
                <a:solidFill>
                  <a:srgbClr val="FF0000"/>
                </a:solidFill>
                <a:latin typeface="Arial" panose="020B0604020202020204" pitchFamily="34" charset="0"/>
                <a:cs typeface="Arial" panose="020B0604020202020204" pitchFamily="34" charset="0"/>
              </a:rPr>
              <a:t>$</a:t>
            </a:r>
            <a:r>
              <a:rPr lang="en-US" sz="2800" spc="-60" dirty="0" err="1">
                <a:solidFill>
                  <a:srgbClr val="00B0F0"/>
                </a:solidFill>
                <a:latin typeface="Arial" panose="020B0604020202020204" pitchFamily="34" charset="0"/>
                <a:cs typeface="Arial" panose="020B0604020202020204" pitchFamily="34" charset="0"/>
              </a:rPr>
              <a:t>hinc</a:t>
            </a:r>
            <a:endParaRPr lang="en-US" sz="28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95E24834-1A7A-45A3-B5A4-78A05C4D8FDC}"/>
              </a:ext>
            </a:extLst>
          </p:cNvPr>
          <p:cNvSpPr txBox="1"/>
          <p:nvPr/>
        </p:nvSpPr>
        <p:spPr>
          <a:xfrm>
            <a:off x="1276080" y="5730856"/>
            <a:ext cx="6227987" cy="461665"/>
          </a:xfrm>
          <a:prstGeom prst="rect">
            <a:avLst/>
          </a:prstGeom>
          <a:noFill/>
        </p:spPr>
        <p:txBody>
          <a:bodyPr wrap="none" rtlCol="0">
            <a:spAutoFit/>
          </a:bodyPr>
          <a:lstStyle/>
          <a:p>
            <a:r>
              <a:rPr lang="en-US" sz="2400" i="1" dirty="0">
                <a:solidFill>
                  <a:srgbClr val="0070C0"/>
                </a:solidFill>
                <a:latin typeface="Arial" panose="020B0604020202020204" pitchFamily="34" charset="0"/>
                <a:cs typeface="Arial" panose="020B0604020202020204" pitchFamily="34" charset="0"/>
              </a:rPr>
              <a:t>1 / length(</a:t>
            </a:r>
            <a:r>
              <a:rPr lang="en-US" sz="2400" i="1" dirty="0" err="1">
                <a:solidFill>
                  <a:srgbClr val="0070C0"/>
                </a:solidFill>
                <a:latin typeface="Arial" panose="020B0604020202020204" pitchFamily="34" charset="0"/>
                <a:cs typeface="Arial" panose="020B0604020202020204" pitchFamily="34" charset="0"/>
              </a:rPr>
              <a:t>testdata$hinc</a:t>
            </a:r>
            <a:r>
              <a:rPr lang="en-US" sz="2400" i="1" dirty="0">
                <a:solidFill>
                  <a:srgbClr val="0070C0"/>
                </a:solidFill>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a:t>
            </a:r>
            <a:r>
              <a:rPr lang="en-US" sz="2400" i="1" dirty="0">
                <a:solidFill>
                  <a:schemeClr val="accent4">
                    <a:lumMod val="75000"/>
                  </a:schemeClr>
                </a:solidFill>
                <a:latin typeface="Arial" panose="020B0604020202020204" pitchFamily="34" charset="0"/>
                <a:cs typeface="Arial" panose="020B0604020202020204" pitchFamily="34" charset="0"/>
              </a:rPr>
              <a:t>sum(</a:t>
            </a:r>
            <a:r>
              <a:rPr lang="en-US" sz="2400" i="1" dirty="0" err="1">
                <a:solidFill>
                  <a:schemeClr val="accent4">
                    <a:lumMod val="75000"/>
                  </a:schemeClr>
                </a:solidFill>
                <a:latin typeface="Arial" panose="020B0604020202020204" pitchFamily="34" charset="0"/>
                <a:cs typeface="Arial" panose="020B0604020202020204" pitchFamily="34" charset="0"/>
              </a:rPr>
              <a:t>testdata$hinc</a:t>
            </a:r>
            <a:r>
              <a:rPr lang="en-US" sz="2400" i="1" dirty="0">
                <a:solidFill>
                  <a:schemeClr val="accent4">
                    <a:lumMod val="75000"/>
                  </a:schemeClr>
                </a:solidFill>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id="{261DC7CB-180E-45ED-A5D1-4AFAAA966BB8}"/>
              </a:ext>
            </a:extLst>
          </p:cNvPr>
          <p:cNvSpPr/>
          <p:nvPr/>
        </p:nvSpPr>
        <p:spPr>
          <a:xfrm>
            <a:off x="33277" y="658142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4092198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6723315"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Commenting on script</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53</a:t>
            </a:fld>
            <a:endParaRPr lang="en-US"/>
          </a:p>
        </p:txBody>
      </p:sp>
      <p:pic>
        <p:nvPicPr>
          <p:cNvPr id="2" name="Picture 1">
            <a:extLst>
              <a:ext uri="{FF2B5EF4-FFF2-40B4-BE49-F238E27FC236}">
                <a16:creationId xmlns:a16="http://schemas.microsoft.com/office/drawing/2014/main" id="{AE26EAB6-3833-469C-846B-66F00F08FC92}"/>
              </a:ext>
            </a:extLst>
          </p:cNvPr>
          <p:cNvPicPr>
            <a:picLocks noChangeAspect="1"/>
          </p:cNvPicPr>
          <p:nvPr/>
        </p:nvPicPr>
        <p:blipFill>
          <a:blip r:embed="rId2"/>
          <a:stretch>
            <a:fillRect/>
          </a:stretch>
        </p:blipFill>
        <p:spPr>
          <a:xfrm>
            <a:off x="3349781" y="1450993"/>
            <a:ext cx="5667469" cy="4810638"/>
          </a:xfrm>
          <a:prstGeom prst="rect">
            <a:avLst/>
          </a:prstGeom>
        </p:spPr>
      </p:pic>
      <p:sp>
        <p:nvSpPr>
          <p:cNvPr id="3" name="TextBox 2">
            <a:extLst>
              <a:ext uri="{FF2B5EF4-FFF2-40B4-BE49-F238E27FC236}">
                <a16:creationId xmlns:a16="http://schemas.microsoft.com/office/drawing/2014/main" id="{DBCB0BDC-928F-4EBD-BD5D-D9571BCBEC22}"/>
              </a:ext>
            </a:extLst>
          </p:cNvPr>
          <p:cNvSpPr txBox="1"/>
          <p:nvPr/>
        </p:nvSpPr>
        <p:spPr>
          <a:xfrm>
            <a:off x="210878" y="1330860"/>
            <a:ext cx="3283759" cy="3539430"/>
          </a:xfrm>
          <a:prstGeom prst="rect">
            <a:avLst/>
          </a:prstGeom>
          <a:noFill/>
        </p:spPr>
        <p:txBody>
          <a:bodyPr wrap="square" rtlCol="0">
            <a:spAutoFit/>
          </a:bodyPr>
          <a:lstStyle/>
          <a:p>
            <a:pPr marL="457200" indent="-457200">
              <a:buFont typeface="Wingdings" pitchFamily="2" charset="2"/>
              <a:buChar char="§"/>
            </a:pPr>
            <a:r>
              <a:rPr lang="en-US" sz="2800" dirty="0"/>
              <a:t># is used for documentation.</a:t>
            </a:r>
          </a:p>
          <a:p>
            <a:pPr marL="457200" indent="-457200">
              <a:buFont typeface="Wingdings" pitchFamily="2" charset="2"/>
              <a:buChar char="§"/>
            </a:pPr>
            <a:r>
              <a:rPr lang="en-US" sz="2800" dirty="0"/>
              <a:t># makes anything written after it invisible to R.</a:t>
            </a:r>
          </a:p>
          <a:p>
            <a:pPr marL="457200" indent="-457200">
              <a:buFont typeface="Wingdings" pitchFamily="2" charset="2"/>
              <a:buChar char="§"/>
            </a:pPr>
            <a:r>
              <a:rPr lang="en-US" sz="2800" dirty="0"/>
              <a:t>R will not run anything that is written after #.</a:t>
            </a:r>
          </a:p>
        </p:txBody>
      </p:sp>
    </p:spTree>
    <p:extLst>
      <p:ext uri="{BB962C8B-B14F-4D97-AF65-F5344CB8AC3E}">
        <p14:creationId xmlns:p14="http://schemas.microsoft.com/office/powerpoint/2010/main" val="1065969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E7DE34-0D13-44E2-947E-804DE8A9770B}"/>
              </a:ext>
            </a:extLst>
          </p:cNvPr>
          <p:cNvSpPr txBox="1"/>
          <p:nvPr/>
        </p:nvSpPr>
        <p:spPr>
          <a:xfrm>
            <a:off x="356770" y="222432"/>
            <a:ext cx="8095486"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Submit</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assignment</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R</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code</a:t>
            </a:r>
            <a:endParaRPr lang="en-US" sz="6600" b="1" dirty="0">
              <a:solidFill>
                <a:schemeClr val="accent2"/>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54</a:t>
            </a:fld>
            <a:endParaRPr lang="en-US"/>
          </a:p>
        </p:txBody>
      </p:sp>
      <p:sp>
        <p:nvSpPr>
          <p:cNvPr id="11" name="TextBox 10">
            <a:extLst>
              <a:ext uri="{FF2B5EF4-FFF2-40B4-BE49-F238E27FC236}">
                <a16:creationId xmlns:a16="http://schemas.microsoft.com/office/drawing/2014/main" id="{683AA946-5467-466D-BE62-A16F4A511A68}"/>
              </a:ext>
            </a:extLst>
          </p:cNvPr>
          <p:cNvSpPr txBox="1"/>
          <p:nvPr/>
        </p:nvSpPr>
        <p:spPr>
          <a:xfrm>
            <a:off x="281072" y="1251941"/>
            <a:ext cx="8148155" cy="954107"/>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When you save your script, it will create a file with .R extension.</a:t>
            </a:r>
          </a:p>
        </p:txBody>
      </p:sp>
      <p:sp>
        <p:nvSpPr>
          <p:cNvPr id="19" name="TextBox 18">
            <a:extLst>
              <a:ext uri="{FF2B5EF4-FFF2-40B4-BE49-F238E27FC236}">
                <a16:creationId xmlns:a16="http://schemas.microsoft.com/office/drawing/2014/main" id="{B01BA379-DF0E-4A4C-BE82-6EB8EC846C33}"/>
              </a:ext>
            </a:extLst>
          </p:cNvPr>
          <p:cNvSpPr txBox="1"/>
          <p:nvPr/>
        </p:nvSpPr>
        <p:spPr>
          <a:xfrm>
            <a:off x="281072" y="3570654"/>
            <a:ext cx="8148155" cy="2554545"/>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In the </a:t>
            </a:r>
            <a:r>
              <a:rPr lang="en-US" sz="2800" dirty="0">
                <a:solidFill>
                  <a:srgbClr val="EE7D30"/>
                </a:solidFill>
                <a:latin typeface="Arial" panose="020B0604020202020204" pitchFamily="34" charset="0"/>
                <a:cs typeface="Arial" panose="020B0604020202020204" pitchFamily="34" charset="0"/>
              </a:rPr>
              <a:t>assignments</a:t>
            </a:r>
            <a:r>
              <a:rPr lang="en-US" sz="2800" dirty="0">
                <a:latin typeface="Arial" panose="020B0604020202020204" pitchFamily="34" charset="0"/>
                <a:cs typeface="Arial" panose="020B0604020202020204" pitchFamily="34" charset="0"/>
              </a:rPr>
              <a:t>, you will be asked to submit your code. </a:t>
            </a:r>
            <a:r>
              <a:rPr lang="en-US" sz="2800" dirty="0">
                <a:solidFill>
                  <a:srgbClr val="EE7D30"/>
                </a:solidFill>
                <a:latin typeface="Arial" panose="020B0604020202020204" pitchFamily="34" charset="0"/>
                <a:cs typeface="Arial" panose="020B0604020202020204" pitchFamily="34" charset="0"/>
              </a:rPr>
              <a:t>Submit this .R file.</a:t>
            </a:r>
          </a:p>
          <a:p>
            <a:pPr marL="342900" indent="-342900">
              <a:spcAft>
                <a:spcPts val="24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In the </a:t>
            </a:r>
            <a:r>
              <a:rPr lang="en-US" sz="2800" dirty="0">
                <a:solidFill>
                  <a:srgbClr val="EE7D30"/>
                </a:solidFill>
                <a:latin typeface="Arial" panose="020B0604020202020204" pitchFamily="34" charset="0"/>
                <a:cs typeface="Arial" panose="020B0604020202020204" pitchFamily="34" charset="0"/>
              </a:rPr>
              <a:t>assignments</a:t>
            </a:r>
            <a:r>
              <a:rPr lang="en-US" sz="2800" dirty="0">
                <a:latin typeface="Arial" panose="020B0604020202020204" pitchFamily="34" charset="0"/>
                <a:cs typeface="Arial" panose="020B0604020202020204" pitchFamily="34" charset="0"/>
              </a:rPr>
              <a:t>, you will </a:t>
            </a:r>
            <a:r>
              <a:rPr lang="en-US" altLang="zh-CN" sz="2800" dirty="0">
                <a:latin typeface="Arial" panose="020B0604020202020204" pitchFamily="34" charset="0"/>
                <a:cs typeface="Arial" panose="020B0604020202020204" pitchFamily="34" charset="0"/>
              </a:rPr>
              <a:t>also</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be</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asked</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to</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submit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plots</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(export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or</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screenshot)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in</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the</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future.</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Don’t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submit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.R</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file</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instead.</a:t>
            </a:r>
            <a:r>
              <a:rPr lang="zh-CN" altLang="en-US" sz="2800" dirty="0">
                <a:latin typeface="Arial" panose="020B0604020202020204" pitchFamily="34" charset="0"/>
                <a:cs typeface="Arial" panose="020B0604020202020204" pitchFamily="34" charset="0"/>
              </a:rPr>
              <a:t> </a:t>
            </a:r>
            <a:endParaRPr lang="en-US" sz="2800" dirty="0">
              <a:solidFill>
                <a:srgbClr val="EE7D30"/>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D8778130-8A7C-4A68-B13E-C59CE7CDD2AF}"/>
              </a:ext>
            </a:extLst>
          </p:cNvPr>
          <p:cNvPicPr>
            <a:picLocks noChangeAspect="1"/>
          </p:cNvPicPr>
          <p:nvPr/>
        </p:nvPicPr>
        <p:blipFill>
          <a:blip r:embed="rId2"/>
          <a:stretch>
            <a:fillRect/>
          </a:stretch>
        </p:blipFill>
        <p:spPr>
          <a:xfrm>
            <a:off x="798497" y="2551093"/>
            <a:ext cx="7547006" cy="603761"/>
          </a:xfrm>
          <a:prstGeom prst="rect">
            <a:avLst/>
          </a:prstGeom>
        </p:spPr>
      </p:pic>
      <p:sp>
        <p:nvSpPr>
          <p:cNvPr id="7" name="Rectangle 6">
            <a:extLst>
              <a:ext uri="{FF2B5EF4-FFF2-40B4-BE49-F238E27FC236}">
                <a16:creationId xmlns:a16="http://schemas.microsoft.com/office/drawing/2014/main" id="{C67A950E-EC42-488C-AC8D-4A9FF457EF5D}"/>
              </a:ext>
            </a:extLst>
          </p:cNvPr>
          <p:cNvSpPr/>
          <p:nvPr/>
        </p:nvSpPr>
        <p:spPr>
          <a:xfrm>
            <a:off x="33277" y="658142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2973602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92E50310-2257-4A5C-93E8-3D0F3E8916DA}"/>
              </a:ext>
            </a:extLst>
          </p:cNvPr>
          <p:cNvSpPr>
            <a:spLocks noGrp="1"/>
          </p:cNvSpPr>
          <p:nvPr>
            <p:ph type="sldNum" sz="quarter" idx="12"/>
          </p:nvPr>
        </p:nvSpPr>
        <p:spPr>
          <a:xfrm>
            <a:off x="6475367" y="6453005"/>
            <a:ext cx="2057400" cy="365125"/>
          </a:xfrm>
        </p:spPr>
        <p:txBody>
          <a:bodyPr/>
          <a:lstStyle/>
          <a:p>
            <a:fld id="{D9CFEFDB-66D6-495C-9117-3BD2D7EF3F1B}" type="slidenum">
              <a:rPr lang="en-US" smtClean="0"/>
              <a:t>55</a:t>
            </a:fld>
            <a:endParaRPr lang="en-US" dirty="0"/>
          </a:p>
        </p:txBody>
      </p:sp>
      <p:sp>
        <p:nvSpPr>
          <p:cNvPr id="5" name="TextBox 4">
            <a:extLst>
              <a:ext uri="{FF2B5EF4-FFF2-40B4-BE49-F238E27FC236}">
                <a16:creationId xmlns:a16="http://schemas.microsoft.com/office/drawing/2014/main" id="{E3F7AFA0-145B-48C0-B94D-75090FDCC902}"/>
              </a:ext>
            </a:extLst>
          </p:cNvPr>
          <p:cNvSpPr txBox="1"/>
          <p:nvPr/>
        </p:nvSpPr>
        <p:spPr>
          <a:xfrm>
            <a:off x="172192" y="1213674"/>
            <a:ext cx="8799615" cy="4401205"/>
          </a:xfrm>
          <a:prstGeom prst="rect">
            <a:avLst/>
          </a:prstGeom>
          <a:noFill/>
        </p:spPr>
        <p:txBody>
          <a:bodyPr wrap="square" rtlCol="0">
            <a:spAutoFit/>
          </a:bodyPr>
          <a:lstStyle/>
          <a:p>
            <a:pPr algn="ctr"/>
            <a:r>
              <a:rPr lang="en-US" altLang="zh-CN" sz="2800" dirty="0">
                <a:latin typeface="Arial" panose="020B0604020202020204" pitchFamily="34" charset="0"/>
                <a:cs typeface="Arial" panose="020B0604020202020204" pitchFamily="34" charset="0"/>
              </a:rPr>
              <a:t>Download</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Modules/Week</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2/Lab2.zip</a:t>
            </a:r>
            <a:r>
              <a:rPr lang="zh-CN" altLang="en-US" sz="2800" dirty="0">
                <a:latin typeface="Arial" panose="020B0604020202020204" pitchFamily="34" charset="0"/>
                <a:cs typeface="Arial" panose="020B0604020202020204" pitchFamily="34" charset="0"/>
              </a:rPr>
              <a:t> </a:t>
            </a:r>
            <a:r>
              <a:rPr lang="en-US" sz="28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zh-CN" altLang="en-US" sz="28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 </a:t>
            </a:r>
            <a:endParaRPr lang="en-US" altLang="zh-CN" sz="28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endParaRPr>
          </a:p>
          <a:p>
            <a:pPr algn="ctr"/>
            <a:r>
              <a:rPr lang="en-US" altLang="zh-CN" sz="2800" dirty="0">
                <a:latin typeface="Arial" panose="020B0604020202020204" pitchFamily="34" charset="0"/>
                <a:cs typeface="Arial" panose="020B0604020202020204" pitchFamily="34" charset="0"/>
                <a:sym typeface="Wingdings" panose="05000000000000000000" pitchFamily="2" charset="2"/>
              </a:rPr>
              <a:t>unzip</a:t>
            </a:r>
            <a:r>
              <a:rPr lang="zh-CN" altLang="en-US" sz="2800" dirty="0">
                <a:latin typeface="Arial" panose="020B0604020202020204" pitchFamily="34" charset="0"/>
                <a:cs typeface="Arial" panose="020B0604020202020204" pitchFamily="34" charset="0"/>
                <a:sym typeface="Wingdings" panose="05000000000000000000" pitchFamily="2" charset="2"/>
              </a:rPr>
              <a:t> </a:t>
            </a:r>
            <a:r>
              <a:rPr lang="en-US" altLang="zh-CN" sz="2800" dirty="0">
                <a:latin typeface="Arial" panose="020B0604020202020204" pitchFamily="34" charset="0"/>
                <a:cs typeface="Arial" panose="020B0604020202020204" pitchFamily="34" charset="0"/>
                <a:sym typeface="Wingdings" panose="05000000000000000000" pitchFamily="2" charset="2"/>
              </a:rPr>
              <a:t>Lab2.zip</a:t>
            </a:r>
            <a:r>
              <a:rPr lang="zh-CN" altLang="en-US" sz="2800" dirty="0">
                <a:latin typeface="Arial" panose="020B0604020202020204" pitchFamily="34" charset="0"/>
                <a:cs typeface="Arial" panose="020B0604020202020204" pitchFamily="34" charset="0"/>
              </a:rPr>
              <a:t> </a:t>
            </a:r>
            <a:r>
              <a:rPr lang="en-US" sz="2800" dirty="0">
                <a:solidFill>
                  <a:schemeClr val="bg1">
                    <a:lumMod val="50000"/>
                  </a:schemeClr>
                </a:solidFill>
                <a:latin typeface="Arial" panose="020B0604020202020204" pitchFamily="34" charset="0"/>
                <a:cs typeface="Arial" panose="020B0604020202020204" pitchFamily="34" charset="0"/>
                <a:sym typeface="Wingdings" panose="05000000000000000000" pitchFamily="2" charset="2"/>
              </a:rPr>
              <a: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open</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lab2.html</a:t>
            </a:r>
            <a:endParaRPr lang="en-US" sz="2800" dirty="0">
              <a:solidFill>
                <a:schemeClr val="accent1"/>
              </a:solidFill>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Start reading through the document and </a:t>
            </a:r>
          </a:p>
          <a:p>
            <a:pPr algn="ctr"/>
            <a:r>
              <a:rPr lang="en-US" sz="2800" dirty="0">
                <a:latin typeface="Arial" panose="020B0604020202020204" pitchFamily="34" charset="0"/>
                <a:cs typeface="Arial" panose="020B0604020202020204" pitchFamily="34" charset="0"/>
              </a:rPr>
              <a:t>try to replicate each step in your R-Studio</a:t>
            </a:r>
          </a:p>
          <a:p>
            <a:pPr algn="ctr"/>
            <a:endParaRPr lang="en-US" sz="2800" b="1" dirty="0">
              <a:latin typeface="Arial" panose="020B0604020202020204" pitchFamily="34" charset="0"/>
              <a:cs typeface="Arial" panose="020B0604020202020204" pitchFamily="34" charset="0"/>
            </a:endParaRPr>
          </a:p>
          <a:p>
            <a:pPr algn="ctr"/>
            <a:r>
              <a:rPr lang="en-US" altLang="zh-CN" sz="2800" dirty="0">
                <a:latin typeface="Arial" panose="020B0604020202020204" pitchFamily="34" charset="0"/>
                <a:cs typeface="Arial" panose="020B0604020202020204" pitchFamily="34" charset="0"/>
              </a:rPr>
              <a:t>You</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don’t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need</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to</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submit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your</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replication.</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The</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lab</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familiarizes</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you</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with</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basic</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functions</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for</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assignment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1.</a:t>
            </a:r>
            <a:r>
              <a:rPr lang="zh-CN" altLang="en-US" sz="2800" dirty="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a:p>
            <a:pPr algn="ctr"/>
            <a:r>
              <a:rPr lang="en-US" sz="2800" b="1" dirty="0">
                <a:solidFill>
                  <a:srgbClr val="EE7D30"/>
                </a:solidFill>
                <a:latin typeface="Arial" panose="020B0604020202020204" pitchFamily="34" charset="0"/>
                <a:cs typeface="Arial" panose="020B0604020202020204" pitchFamily="34" charset="0"/>
              </a:rPr>
              <a:t>Let me know if you have questions</a:t>
            </a:r>
          </a:p>
        </p:txBody>
      </p:sp>
      <p:sp>
        <p:nvSpPr>
          <p:cNvPr id="2" name="TextBox 1">
            <a:extLst>
              <a:ext uri="{FF2B5EF4-FFF2-40B4-BE49-F238E27FC236}">
                <a16:creationId xmlns:a16="http://schemas.microsoft.com/office/drawing/2014/main" id="{383D687C-E89B-9CAF-A2E9-DC19F613FE96}"/>
              </a:ext>
            </a:extLst>
          </p:cNvPr>
          <p:cNvSpPr txBox="1"/>
          <p:nvPr/>
        </p:nvSpPr>
        <p:spPr>
          <a:xfrm>
            <a:off x="356770" y="222432"/>
            <a:ext cx="4326826" cy="830997"/>
          </a:xfrm>
          <a:prstGeom prst="rect">
            <a:avLst/>
          </a:prstGeom>
          <a:noFill/>
        </p:spPr>
        <p:txBody>
          <a:bodyPr wrap="none" rtlCol="0">
            <a:spAutoFit/>
          </a:bodyPr>
          <a:lstStyle/>
          <a:p>
            <a:r>
              <a:rPr lang="en-US" altLang="zh-CN" sz="4800" b="1" dirty="0">
                <a:solidFill>
                  <a:schemeClr val="accent2"/>
                </a:solidFill>
                <a:latin typeface="Arial" panose="020B0604020202020204" pitchFamily="34" charset="0"/>
                <a:cs typeface="Arial" panose="020B0604020202020204" pitchFamily="34" charset="0"/>
              </a:rPr>
              <a:t>Start</a:t>
            </a:r>
            <a:r>
              <a:rPr lang="zh-CN" altLang="en-US" sz="4800" b="1" dirty="0">
                <a:solidFill>
                  <a:schemeClr val="accent2"/>
                </a:solidFill>
                <a:latin typeface="Arial" panose="020B0604020202020204" pitchFamily="34" charset="0"/>
                <a:cs typeface="Arial" panose="020B0604020202020204" pitchFamily="34" charset="0"/>
              </a:rPr>
              <a:t> </a:t>
            </a:r>
            <a:r>
              <a:rPr lang="en-US" altLang="zh-CN" sz="4800" b="1" dirty="0">
                <a:solidFill>
                  <a:schemeClr val="accent2"/>
                </a:solidFill>
                <a:latin typeface="Arial" panose="020B0604020202020204" pitchFamily="34" charset="0"/>
                <a:cs typeface="Arial" panose="020B0604020202020204" pitchFamily="34" charset="0"/>
              </a:rPr>
              <a:t>working!</a:t>
            </a:r>
            <a:endParaRPr lang="en-US" sz="66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062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6DFB03-6F30-415E-99F3-E4C83E49D992}"/>
              </a:ext>
            </a:extLst>
          </p:cNvPr>
          <p:cNvSpPr txBox="1"/>
          <p:nvPr/>
        </p:nvSpPr>
        <p:spPr>
          <a:xfrm>
            <a:off x="356770" y="222432"/>
            <a:ext cx="4706738"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Goals for today</a:t>
            </a:r>
            <a:endParaRPr lang="en-US" sz="6600" b="1" dirty="0">
              <a:solidFill>
                <a:schemeClr val="accent2"/>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8C3248D-511D-454E-80F9-25F6847D472A}"/>
              </a:ext>
            </a:extLst>
          </p:cNvPr>
          <p:cNvSpPr txBox="1"/>
          <p:nvPr/>
        </p:nvSpPr>
        <p:spPr>
          <a:xfrm>
            <a:off x="281072" y="1251941"/>
            <a:ext cx="8234278" cy="4524315"/>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Download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census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Working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directory</a:t>
            </a:r>
            <a:r>
              <a:rPr lang="zh-CN" altLang="en-US"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Reading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and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examining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a:t>
            </a:r>
            <a:endParaRPr lang="en-US"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Calculating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descriptive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statistics</a:t>
            </a: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cleaning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with</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base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a:t>
            </a: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cleaning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with</a:t>
            </a:r>
            <a:r>
              <a:rPr lang="zh-CN" altLang="en-US"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tidyverse</a:t>
            </a:r>
            <a:endParaRPr lang="en-US" altLang="zh-CN"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Commenting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on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script</a:t>
            </a:r>
          </a:p>
        </p:txBody>
      </p:sp>
    </p:spTree>
    <p:extLst>
      <p:ext uri="{BB962C8B-B14F-4D97-AF65-F5344CB8AC3E}">
        <p14:creationId xmlns:p14="http://schemas.microsoft.com/office/powerpoint/2010/main" val="1310083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8" name="TextBox 7">
            <a:extLst>
              <a:ext uri="{FF2B5EF4-FFF2-40B4-BE49-F238E27FC236}">
                <a16:creationId xmlns:a16="http://schemas.microsoft.com/office/drawing/2014/main" id="{E843D52A-D4F5-44A7-9A55-9275B7E1AE90}"/>
              </a:ext>
            </a:extLst>
          </p:cNvPr>
          <p:cNvSpPr txBox="1"/>
          <p:nvPr/>
        </p:nvSpPr>
        <p:spPr>
          <a:xfrm>
            <a:off x="356770" y="222432"/>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681A0B4-306F-45C9-A7CE-2DB635F21C2D}"/>
              </a:ext>
            </a:extLst>
          </p:cNvPr>
          <p:cNvSpPr>
            <a:spLocks noGrp="1"/>
          </p:cNvSpPr>
          <p:nvPr>
            <p:ph type="sldNum" sz="quarter" idx="12"/>
          </p:nvPr>
        </p:nvSpPr>
        <p:spPr/>
        <p:txBody>
          <a:bodyPr/>
          <a:lstStyle/>
          <a:p>
            <a:fld id="{D9CFEFDB-66D6-495C-9117-3BD2D7EF3F1B}" type="slidenum">
              <a:rPr lang="en-US" smtClean="0"/>
              <a:t>7</a:t>
            </a:fld>
            <a:endParaRPr lang="en-US"/>
          </a:p>
        </p:txBody>
      </p:sp>
      <p:sp>
        <p:nvSpPr>
          <p:cNvPr id="4" name="Rectangle 3">
            <a:extLst>
              <a:ext uri="{FF2B5EF4-FFF2-40B4-BE49-F238E27FC236}">
                <a16:creationId xmlns:a16="http://schemas.microsoft.com/office/drawing/2014/main" id="{E68C6492-A348-4143-8709-FAEC2E45760E}"/>
              </a:ext>
            </a:extLst>
          </p:cNvPr>
          <p:cNvSpPr/>
          <p:nvPr/>
        </p:nvSpPr>
        <p:spPr>
          <a:xfrm>
            <a:off x="0" y="6581423"/>
            <a:ext cx="2132700" cy="369332"/>
          </a:xfrm>
          <a:prstGeom prst="rect">
            <a:avLst/>
          </a:prstGeom>
        </p:spPr>
        <p:txBody>
          <a:bodyPr wrap="none">
            <a:spAutoFit/>
          </a:bodyPr>
          <a:lstStyle/>
          <a:p>
            <a:r>
              <a:rPr lang="en-US" i="1" dirty="0"/>
              <a:t>Credit: </a:t>
            </a:r>
            <a:r>
              <a:rPr lang="en-US" altLang="zh-CN" i="1" dirty="0"/>
              <a:t>Xiaofan</a:t>
            </a:r>
            <a:r>
              <a:rPr lang="zh-CN" altLang="en-US" i="1" dirty="0"/>
              <a:t> </a:t>
            </a:r>
            <a:r>
              <a:rPr lang="en-US" altLang="zh-CN" i="1" dirty="0"/>
              <a:t>Liang</a:t>
            </a:r>
            <a:endParaRPr lang="en-US" i="1" dirty="0"/>
          </a:p>
        </p:txBody>
      </p:sp>
      <p:sp>
        <p:nvSpPr>
          <p:cNvPr id="5" name="TextBox 4">
            <a:extLst>
              <a:ext uri="{FF2B5EF4-FFF2-40B4-BE49-F238E27FC236}">
                <a16:creationId xmlns:a16="http://schemas.microsoft.com/office/drawing/2014/main" id="{F18F40F8-CC94-2C18-4322-4E8C0558EE59}"/>
              </a:ext>
            </a:extLst>
          </p:cNvPr>
          <p:cNvSpPr txBox="1"/>
          <p:nvPr/>
        </p:nvSpPr>
        <p:spPr>
          <a:xfrm>
            <a:off x="281072" y="1251941"/>
            <a:ext cx="8234278" cy="4647426"/>
          </a:xfrm>
          <a:prstGeom prst="rect">
            <a:avLst/>
          </a:prstGeom>
          <a:noFill/>
        </p:spPr>
        <p:txBody>
          <a:bodyPr wrap="square" rtlCol="0">
            <a:spAutoFit/>
          </a:bodyPr>
          <a:lstStyle/>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We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want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to</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download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table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called</a:t>
            </a:r>
            <a:r>
              <a:rPr lang="zh-CN" altLang="en-US" sz="2400" dirty="0">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“Ratio</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of</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Income</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to</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Poverty</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Level</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in</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the</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Past</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12</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Months</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a:t>
            </a:r>
            <a:r>
              <a:rPr lang="en-US" altLang="zh-CN" sz="2400" dirty="0" err="1">
                <a:solidFill>
                  <a:srgbClr val="C00000"/>
                </a:solidFill>
                <a:latin typeface="Arial" panose="020B0604020202020204" pitchFamily="34" charset="0"/>
                <a:cs typeface="Arial" panose="020B0604020202020204" pitchFamily="34" charset="0"/>
              </a:rPr>
              <a:t>TableID</a:t>
            </a:r>
            <a:r>
              <a:rPr lang="en-US" altLang="zh-CN" sz="2400" dirty="0">
                <a:solidFill>
                  <a:srgbClr val="C00000"/>
                </a:solidFill>
                <a:latin typeface="Arial" panose="020B0604020202020204" pitchFamily="34" charset="0"/>
                <a:cs typeface="Arial" panose="020B0604020202020204" pitchFamily="34" charset="0"/>
              </a:rPr>
              <a:t>:</a:t>
            </a:r>
            <a:r>
              <a:rPr lang="zh-CN" altLang="en-US" sz="2400" dirty="0">
                <a:solidFill>
                  <a:srgbClr val="C00000"/>
                </a:solidFill>
                <a:latin typeface="Arial" panose="020B0604020202020204" pitchFamily="34" charset="0"/>
                <a:cs typeface="Arial" panose="020B0604020202020204" pitchFamily="34" charset="0"/>
              </a:rPr>
              <a:t> </a:t>
            </a:r>
            <a:r>
              <a:rPr lang="en-US" altLang="zh-CN" sz="2400" dirty="0">
                <a:solidFill>
                  <a:srgbClr val="C00000"/>
                </a:solidFill>
                <a:latin typeface="Arial" panose="020B0604020202020204" pitchFamily="34" charset="0"/>
                <a:cs typeface="Arial" panose="020B0604020202020204" pitchFamily="34" charset="0"/>
              </a:rPr>
              <a:t>C17002)”</a:t>
            </a:r>
            <a:r>
              <a:rPr lang="zh-CN" altLang="en-US" sz="2400" dirty="0">
                <a:solidFill>
                  <a:srgbClr val="C00000"/>
                </a:solidFill>
                <a:latin typeface="Arial" panose="020B0604020202020204" pitchFamily="34" charset="0"/>
                <a:cs typeface="Arial" panose="020B0604020202020204" pitchFamily="34" charset="0"/>
              </a:rPr>
              <a:t> </a:t>
            </a:r>
            <a:endParaRPr lang="en-US" altLang="zh-CN" sz="2400" dirty="0">
              <a:solidFill>
                <a:srgbClr val="C00000"/>
              </a:solidFill>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from</a:t>
            </a:r>
            <a:r>
              <a:rPr lang="zh-CN" altLang="en-US" sz="2400" dirty="0">
                <a:latin typeface="Arial" panose="020B0604020202020204" pitchFamily="34" charset="0"/>
                <a:cs typeface="Arial" panose="020B0604020202020204" pitchFamily="34" charset="0"/>
              </a:rPr>
              <a:t> </a:t>
            </a:r>
            <a:r>
              <a:rPr lang="en-US" altLang="zh-CN" sz="2400" dirty="0">
                <a:solidFill>
                  <a:schemeClr val="accent4">
                    <a:lumMod val="75000"/>
                  </a:schemeClr>
                </a:solidFill>
                <a:latin typeface="Arial" panose="020B0604020202020204" pitchFamily="34" charset="0"/>
                <a:cs typeface="Arial" panose="020B0604020202020204" pitchFamily="34" charset="0"/>
              </a:rPr>
              <a:t>ACS</a:t>
            </a:r>
            <a:r>
              <a:rPr lang="zh-CN" altLang="en-US" sz="2400" dirty="0">
                <a:solidFill>
                  <a:srgbClr val="7030A0"/>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(American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Community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Survey,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updated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every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year),</a:t>
            </a: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for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all</a:t>
            </a:r>
            <a:r>
              <a:rPr lang="zh-CN" altLang="en-US" sz="2400" dirty="0">
                <a:latin typeface="Arial" panose="020B0604020202020204" pitchFamily="34" charset="0"/>
                <a:cs typeface="Arial" panose="020B0604020202020204" pitchFamily="34" charset="0"/>
              </a:rPr>
              <a:t> </a:t>
            </a:r>
            <a:r>
              <a:rPr lang="en-US" altLang="zh-CN" sz="2400" dirty="0">
                <a:solidFill>
                  <a:srgbClr val="009193"/>
                </a:solidFill>
                <a:latin typeface="Arial" panose="020B0604020202020204" pitchFamily="34" charset="0"/>
                <a:cs typeface="Arial" panose="020B0604020202020204" pitchFamily="34" charset="0"/>
              </a:rPr>
              <a:t>census</a:t>
            </a:r>
            <a:r>
              <a:rPr lang="zh-CN" altLang="en-US" sz="2400" dirty="0">
                <a:solidFill>
                  <a:srgbClr val="009193"/>
                </a:solidFill>
                <a:latin typeface="Arial" panose="020B0604020202020204" pitchFamily="34" charset="0"/>
                <a:cs typeface="Arial" panose="020B0604020202020204" pitchFamily="34" charset="0"/>
              </a:rPr>
              <a:t> </a:t>
            </a:r>
            <a:r>
              <a:rPr lang="en-US" altLang="zh-CN" sz="2400" dirty="0">
                <a:solidFill>
                  <a:srgbClr val="009193"/>
                </a:solidFill>
                <a:latin typeface="Arial" panose="020B0604020202020204" pitchFamily="34" charset="0"/>
                <a:cs typeface="Arial" panose="020B0604020202020204" pitchFamily="34" charset="0"/>
              </a:rPr>
              <a:t>tracts</a:t>
            </a:r>
            <a:r>
              <a:rPr lang="zh-CN" altLang="en-US" sz="2400" dirty="0">
                <a:solidFill>
                  <a:srgbClr val="009193"/>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geographic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units)</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in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solidFill>
                  <a:schemeClr val="accent5">
                    <a:lumMod val="75000"/>
                  </a:schemeClr>
                </a:solidFill>
                <a:latin typeface="Arial" panose="020B0604020202020204" pitchFamily="34" charset="0"/>
                <a:cs typeface="Arial" panose="020B0604020202020204" pitchFamily="34" charset="0"/>
              </a:rPr>
              <a:t>Georgia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state.</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marL="342900" indent="-342900">
              <a:spcAft>
                <a:spcPts val="2400"/>
              </a:spcAft>
              <a:buFont typeface="Wingdings" panose="05000000000000000000" pitchFamily="2" charset="2"/>
              <a:buChar char="§"/>
            </a:pPr>
            <a:r>
              <a:rPr lang="en-US" altLang="zh-CN" sz="2400" dirty="0">
                <a:latin typeface="Arial" panose="020B0604020202020204" pitchFamily="34" charset="0"/>
                <a:cs typeface="Arial" panose="020B0604020202020204" pitchFamily="34" charset="0"/>
              </a:rPr>
              <a:t>This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is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already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downloaded</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for</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you</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as</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sym typeface="Wingdings" panose="05000000000000000000" pitchFamily="2" charset="2"/>
              </a:rPr>
              <a:t>ACSDT5Y2017.C17002-Data.csv</a:t>
            </a:r>
            <a:r>
              <a:rPr lang="zh-CN" altLang="en-US" sz="2400" b="1"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in</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Lab2</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folder.</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The</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following</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process</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shows</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where</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the</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data</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come</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from.</a:t>
            </a:r>
            <a:r>
              <a:rPr lang="zh-CN" altLang="en-US" sz="2400" dirty="0">
                <a:latin typeface="Arial" panose="020B0604020202020204" pitchFamily="34" charset="0"/>
                <a:cs typeface="Arial" panose="020B0604020202020204" pitchFamily="34" charset="0"/>
                <a:sym typeface="Wingdings" panose="05000000000000000000" pitchFamily="2" charset="2"/>
              </a:rPr>
              <a:t> </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0497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3" name="Picture 2">
            <a:extLst>
              <a:ext uri="{FF2B5EF4-FFF2-40B4-BE49-F238E27FC236}">
                <a16:creationId xmlns:a16="http://schemas.microsoft.com/office/drawing/2014/main" id="{20D8DA39-EC00-4531-9269-E714EB32A086}"/>
              </a:ext>
            </a:extLst>
          </p:cNvPr>
          <p:cNvPicPr>
            <a:picLocks noChangeAspect="1"/>
          </p:cNvPicPr>
          <p:nvPr/>
        </p:nvPicPr>
        <p:blipFill>
          <a:blip r:embed="rId3"/>
          <a:stretch>
            <a:fillRect/>
          </a:stretch>
        </p:blipFill>
        <p:spPr>
          <a:xfrm>
            <a:off x="356770" y="1018871"/>
            <a:ext cx="8298873" cy="5372038"/>
          </a:xfrm>
          <a:prstGeom prst="rect">
            <a:avLst/>
          </a:prstGeom>
        </p:spPr>
      </p:pic>
      <p:sp>
        <p:nvSpPr>
          <p:cNvPr id="150" name="Google Shape;150;p21"/>
          <p:cNvSpPr/>
          <p:nvPr/>
        </p:nvSpPr>
        <p:spPr>
          <a:xfrm>
            <a:off x="305220" y="2680252"/>
            <a:ext cx="2846717" cy="1203259"/>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0" i="0" u="none" strike="noStrike" cap="none" dirty="0">
                <a:solidFill>
                  <a:schemeClr val="lt1"/>
                </a:solidFill>
                <a:latin typeface="Cabin"/>
                <a:ea typeface="Cabin"/>
                <a:cs typeface="Cabin"/>
                <a:sym typeface="Cabin"/>
              </a:rPr>
              <a:t>Go to </a:t>
            </a:r>
            <a:r>
              <a:rPr lang="en-US" dirty="0">
                <a:solidFill>
                  <a:schemeClr val="bg1"/>
                </a:solidFill>
                <a:hlinkClick r:id="rId4">
                  <a:extLst>
                    <a:ext uri="{A12FA001-AC4F-418D-AE19-62706E023703}">
                      <ahyp:hlinkClr xmlns:ahyp="http://schemas.microsoft.com/office/drawing/2018/hyperlinkcolor" val="tx"/>
                    </a:ext>
                  </a:extLst>
                </a:hlinkClick>
              </a:rPr>
              <a:t>https://data.census.gov/cedsci/</a:t>
            </a:r>
            <a:r>
              <a:rPr lang="en-US" dirty="0">
                <a:solidFill>
                  <a:schemeClr val="bg1"/>
                </a:solidFill>
              </a:rPr>
              <a:t> </a:t>
            </a:r>
            <a:r>
              <a:rPr lang="en-US" b="0" i="0" u="none" strike="noStrike" cap="none" dirty="0">
                <a:solidFill>
                  <a:schemeClr val="lt1"/>
                </a:solidFill>
                <a:latin typeface="Cabin"/>
                <a:ea typeface="Cabin"/>
                <a:cs typeface="Cabin"/>
                <a:sym typeface="Cabin"/>
              </a:rPr>
              <a:t>and select “Advanced Search”</a:t>
            </a:r>
            <a:endParaRPr dirty="0"/>
          </a:p>
        </p:txBody>
      </p:sp>
      <p:sp>
        <p:nvSpPr>
          <p:cNvPr id="151" name="Google Shape;151;p21"/>
          <p:cNvSpPr/>
          <p:nvPr/>
        </p:nvSpPr>
        <p:spPr>
          <a:xfrm>
            <a:off x="3603534" y="2929765"/>
            <a:ext cx="798766" cy="284490"/>
          </a:xfrm>
          <a:prstGeom prst="rect">
            <a:avLst/>
          </a:prstGeom>
          <a:noFill/>
          <a:ln w="762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C00000"/>
              </a:solidFill>
              <a:latin typeface="Cabin"/>
              <a:ea typeface="Cabin"/>
              <a:cs typeface="Cabin"/>
              <a:sym typeface="Cabin"/>
            </a:endParaRPr>
          </a:p>
        </p:txBody>
      </p:sp>
      <p:sp>
        <p:nvSpPr>
          <p:cNvPr id="152" name="Google Shape;152;p21"/>
          <p:cNvSpPr/>
          <p:nvPr/>
        </p:nvSpPr>
        <p:spPr>
          <a:xfrm rot="10800000">
            <a:off x="3151937" y="2985655"/>
            <a:ext cx="295716" cy="228600"/>
          </a:xfrm>
          <a:prstGeom prst="leftArrow">
            <a:avLst>
              <a:gd name="adj1" fmla="val 50000"/>
              <a:gd name="adj2" fmla="val 50000"/>
            </a:avLst>
          </a:prstGeom>
          <a:solidFill>
            <a:schemeClr val="tx1"/>
          </a:solidFill>
          <a:ln w="127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8" name="TextBox 7">
            <a:extLst>
              <a:ext uri="{FF2B5EF4-FFF2-40B4-BE49-F238E27FC236}">
                <a16:creationId xmlns:a16="http://schemas.microsoft.com/office/drawing/2014/main" id="{E843D52A-D4F5-44A7-9A55-9275B7E1AE90}"/>
              </a:ext>
            </a:extLst>
          </p:cNvPr>
          <p:cNvSpPr txBox="1"/>
          <p:nvPr/>
        </p:nvSpPr>
        <p:spPr>
          <a:xfrm>
            <a:off x="356770" y="222432"/>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681A0B4-306F-45C9-A7CE-2DB635F21C2D}"/>
              </a:ext>
            </a:extLst>
          </p:cNvPr>
          <p:cNvSpPr>
            <a:spLocks noGrp="1"/>
          </p:cNvSpPr>
          <p:nvPr>
            <p:ph type="sldNum" sz="quarter" idx="12"/>
          </p:nvPr>
        </p:nvSpPr>
        <p:spPr/>
        <p:txBody>
          <a:bodyPr/>
          <a:lstStyle/>
          <a:p>
            <a:fld id="{D9CFEFDB-66D6-495C-9117-3BD2D7EF3F1B}" type="slidenum">
              <a:rPr lang="en-US" smtClean="0"/>
              <a:t>8</a:t>
            </a:fld>
            <a:endParaRPr lang="en-US"/>
          </a:p>
        </p:txBody>
      </p:sp>
      <p:sp>
        <p:nvSpPr>
          <p:cNvPr id="4" name="Rectangle 3">
            <a:extLst>
              <a:ext uri="{FF2B5EF4-FFF2-40B4-BE49-F238E27FC236}">
                <a16:creationId xmlns:a16="http://schemas.microsoft.com/office/drawing/2014/main" id="{E68C6492-A348-4143-8709-FAEC2E45760E}"/>
              </a:ext>
            </a:extLst>
          </p:cNvPr>
          <p:cNvSpPr/>
          <p:nvPr/>
        </p:nvSpPr>
        <p:spPr>
          <a:xfrm>
            <a:off x="0" y="6581423"/>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96700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4" name="Picture 3">
            <a:extLst>
              <a:ext uri="{FF2B5EF4-FFF2-40B4-BE49-F238E27FC236}">
                <a16:creationId xmlns:a16="http://schemas.microsoft.com/office/drawing/2014/main" id="{4CB711ED-1C4F-4FD4-8A30-5329CA476580}"/>
              </a:ext>
            </a:extLst>
          </p:cNvPr>
          <p:cNvPicPr>
            <a:picLocks noChangeAspect="1"/>
          </p:cNvPicPr>
          <p:nvPr/>
        </p:nvPicPr>
        <p:blipFill>
          <a:blip r:embed="rId3"/>
          <a:stretch>
            <a:fillRect/>
          </a:stretch>
        </p:blipFill>
        <p:spPr>
          <a:xfrm>
            <a:off x="0" y="504659"/>
            <a:ext cx="9144000" cy="5848681"/>
          </a:xfrm>
          <a:prstGeom prst="rect">
            <a:avLst/>
          </a:prstGeom>
        </p:spPr>
      </p:pic>
      <p:sp>
        <p:nvSpPr>
          <p:cNvPr id="150" name="Google Shape;150;p21"/>
          <p:cNvSpPr/>
          <p:nvPr/>
        </p:nvSpPr>
        <p:spPr>
          <a:xfrm>
            <a:off x="5735784" y="1130209"/>
            <a:ext cx="2846717" cy="3318401"/>
          </a:xfrm>
          <a:prstGeom prst="rect">
            <a:avLst/>
          </a:prstGeom>
          <a:solidFill>
            <a:srgbClr val="0070C0"/>
          </a:solidFill>
          <a:ln w="127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algn="ctr"/>
            <a:r>
              <a:rPr lang="en-US" sz="2400" b="1" dirty="0">
                <a:solidFill>
                  <a:schemeClr val="lt1"/>
                </a:solidFill>
                <a:latin typeface="Cabin"/>
                <a:sym typeface="Cabin"/>
              </a:rPr>
              <a:t>Selecting Topics</a:t>
            </a:r>
          </a:p>
          <a:p>
            <a:pPr algn="ctr"/>
            <a:endParaRPr lang="en-US" sz="1350" dirty="0">
              <a:solidFill>
                <a:schemeClr val="lt1"/>
              </a:solidFill>
              <a:latin typeface="Cabin"/>
              <a:sym typeface="Cabin"/>
            </a:endParaRPr>
          </a:p>
          <a:p>
            <a:pPr algn="ctr"/>
            <a:r>
              <a:rPr lang="en-US" dirty="0">
                <a:solidFill>
                  <a:schemeClr val="lt1"/>
                </a:solidFill>
                <a:latin typeface="Cabin"/>
                <a:sym typeface="Cabin"/>
              </a:rPr>
              <a:t>Sequentially select from the menu </a:t>
            </a:r>
          </a:p>
          <a:p>
            <a:pPr algn="ctr"/>
            <a:r>
              <a:rPr lang="en-US" dirty="0">
                <a:solidFill>
                  <a:schemeClr val="lt1"/>
                </a:solidFill>
                <a:latin typeface="Cabin"/>
                <a:sym typeface="Cabin"/>
              </a:rPr>
              <a:t>in the order of: </a:t>
            </a:r>
          </a:p>
          <a:p>
            <a:pPr marL="342900" indent="-342900">
              <a:buFont typeface="+mj-lt"/>
              <a:buAutoNum type="arabicPeriod"/>
            </a:pPr>
            <a:r>
              <a:rPr lang="en-US" dirty="0">
                <a:solidFill>
                  <a:schemeClr val="lt1"/>
                </a:solidFill>
                <a:latin typeface="Cabin"/>
                <a:sym typeface="Cabin"/>
              </a:rPr>
              <a:t>Topics</a:t>
            </a:r>
          </a:p>
          <a:p>
            <a:pPr marL="342900" indent="-342900">
              <a:buFont typeface="+mj-lt"/>
              <a:buAutoNum type="arabicPeriod"/>
            </a:pPr>
            <a:r>
              <a:rPr lang="en-US" dirty="0">
                <a:solidFill>
                  <a:schemeClr val="lt1"/>
                </a:solidFill>
                <a:latin typeface="Cabin"/>
                <a:sym typeface="Cabin"/>
              </a:rPr>
              <a:t>Income and Poverty</a:t>
            </a:r>
          </a:p>
          <a:p>
            <a:pPr marL="342900" indent="-342900">
              <a:buFont typeface="+mj-lt"/>
              <a:buAutoNum type="arabicPeriod"/>
            </a:pPr>
            <a:r>
              <a:rPr lang="en-US" dirty="0">
                <a:solidFill>
                  <a:schemeClr val="lt1"/>
                </a:solidFill>
                <a:latin typeface="Cabin"/>
                <a:sym typeface="Cabin"/>
              </a:rPr>
              <a:t>Income and Poverty (check box).</a:t>
            </a:r>
            <a:endParaRPr dirty="0">
              <a:solidFill>
                <a:schemeClr val="lt1"/>
              </a:solidFill>
              <a:latin typeface="Cabin"/>
            </a:endParaRPr>
          </a:p>
        </p:txBody>
      </p:sp>
      <p:sp>
        <p:nvSpPr>
          <p:cNvPr id="151" name="Google Shape;151;p21"/>
          <p:cNvSpPr/>
          <p:nvPr/>
        </p:nvSpPr>
        <p:spPr>
          <a:xfrm>
            <a:off x="153752" y="3110345"/>
            <a:ext cx="1411812"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8" name="TextBox 7">
            <a:extLst>
              <a:ext uri="{FF2B5EF4-FFF2-40B4-BE49-F238E27FC236}">
                <a16:creationId xmlns:a16="http://schemas.microsoft.com/office/drawing/2014/main" id="{E843D52A-D4F5-44A7-9A55-9275B7E1AE90}"/>
              </a:ext>
            </a:extLst>
          </p:cNvPr>
          <p:cNvSpPr txBox="1"/>
          <p:nvPr/>
        </p:nvSpPr>
        <p:spPr>
          <a:xfrm>
            <a:off x="356770" y="-162636"/>
            <a:ext cx="7138493" cy="830997"/>
          </a:xfrm>
          <a:prstGeom prst="rect">
            <a:avLst/>
          </a:prstGeom>
          <a:noFill/>
        </p:spPr>
        <p:txBody>
          <a:bodyPr wrap="none" rtlCol="0">
            <a:spAutoFit/>
          </a:bodyPr>
          <a:lstStyle/>
          <a:p>
            <a:r>
              <a:rPr lang="en-US" sz="4800" b="1" dirty="0">
                <a:solidFill>
                  <a:schemeClr val="accent2"/>
                </a:solidFill>
                <a:latin typeface="Arial" panose="020B0604020202020204" pitchFamily="34" charset="0"/>
                <a:cs typeface="Arial" panose="020B0604020202020204" pitchFamily="34" charset="0"/>
              </a:rPr>
              <a:t>Download Census data</a:t>
            </a:r>
            <a:endParaRPr lang="en-US" sz="6600" b="1" dirty="0">
              <a:solidFill>
                <a:schemeClr val="accent2"/>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681A0B4-306F-45C9-A7CE-2DB635F21C2D}"/>
              </a:ext>
            </a:extLst>
          </p:cNvPr>
          <p:cNvSpPr>
            <a:spLocks noGrp="1"/>
          </p:cNvSpPr>
          <p:nvPr>
            <p:ph type="sldNum" sz="quarter" idx="12"/>
          </p:nvPr>
        </p:nvSpPr>
        <p:spPr/>
        <p:txBody>
          <a:bodyPr/>
          <a:lstStyle/>
          <a:p>
            <a:fld id="{D9CFEFDB-66D6-495C-9117-3BD2D7EF3F1B}" type="slidenum">
              <a:rPr lang="en-US" smtClean="0"/>
              <a:t>9</a:t>
            </a:fld>
            <a:endParaRPr lang="en-US"/>
          </a:p>
        </p:txBody>
      </p:sp>
      <p:sp>
        <p:nvSpPr>
          <p:cNvPr id="9" name="Google Shape;151;p21">
            <a:extLst>
              <a:ext uri="{FF2B5EF4-FFF2-40B4-BE49-F238E27FC236}">
                <a16:creationId xmlns:a16="http://schemas.microsoft.com/office/drawing/2014/main" id="{ACF6BD39-7F3B-43FC-BBF1-6A16EB94B922}"/>
              </a:ext>
            </a:extLst>
          </p:cNvPr>
          <p:cNvSpPr/>
          <p:nvPr/>
        </p:nvSpPr>
        <p:spPr>
          <a:xfrm>
            <a:off x="1469934" y="4572515"/>
            <a:ext cx="1882866"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sp>
        <p:nvSpPr>
          <p:cNvPr id="10" name="Google Shape;151;p21">
            <a:extLst>
              <a:ext uri="{FF2B5EF4-FFF2-40B4-BE49-F238E27FC236}">
                <a16:creationId xmlns:a16="http://schemas.microsoft.com/office/drawing/2014/main" id="{129314B2-0CD1-4CD8-B637-65D5419FAEDE}"/>
              </a:ext>
            </a:extLst>
          </p:cNvPr>
          <p:cNvSpPr/>
          <p:nvPr/>
        </p:nvSpPr>
        <p:spPr>
          <a:xfrm>
            <a:off x="3298734" y="3117787"/>
            <a:ext cx="1827448" cy="318654"/>
          </a:xfrm>
          <a:prstGeom prst="rect">
            <a:avLst/>
          </a:prstGeom>
          <a:noFill/>
          <a:ln w="571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bin"/>
              <a:ea typeface="Cabin"/>
              <a:cs typeface="Cabin"/>
              <a:sym typeface="Cabin"/>
            </a:endParaRPr>
          </a:p>
        </p:txBody>
      </p:sp>
      <p:cxnSp>
        <p:nvCxnSpPr>
          <p:cNvPr id="6" name="Straight Arrow Connector 5">
            <a:extLst>
              <a:ext uri="{FF2B5EF4-FFF2-40B4-BE49-F238E27FC236}">
                <a16:creationId xmlns:a16="http://schemas.microsoft.com/office/drawing/2014/main" id="{785CC16B-9C85-4CA9-A091-49E6817B4957}"/>
              </a:ext>
            </a:extLst>
          </p:cNvPr>
          <p:cNvCxnSpPr/>
          <p:nvPr/>
        </p:nvCxnSpPr>
        <p:spPr>
          <a:xfrm>
            <a:off x="1177636" y="3539836"/>
            <a:ext cx="436419" cy="90747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79A30C-41B6-45BC-AB80-07658A97BCBF}"/>
              </a:ext>
            </a:extLst>
          </p:cNvPr>
          <p:cNvCxnSpPr>
            <a:cxnSpLocks/>
          </p:cNvCxnSpPr>
          <p:nvPr/>
        </p:nvCxnSpPr>
        <p:spPr>
          <a:xfrm flipV="1">
            <a:off x="3172691" y="3539836"/>
            <a:ext cx="235527" cy="90131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76680354-719D-42B6-B847-B01DB035190F}"/>
              </a:ext>
            </a:extLst>
          </p:cNvPr>
          <p:cNvSpPr/>
          <p:nvPr/>
        </p:nvSpPr>
        <p:spPr>
          <a:xfrm>
            <a:off x="2022764" y="4468091"/>
            <a:ext cx="4662054" cy="1779050"/>
          </a:xfrm>
          <a:custGeom>
            <a:avLst/>
            <a:gdLst>
              <a:gd name="connsiteX0" fmla="*/ 4662054 w 4662054"/>
              <a:gd name="connsiteY0" fmla="*/ 0 h 1779050"/>
              <a:gd name="connsiteX1" fmla="*/ 1496291 w 4662054"/>
              <a:gd name="connsiteY1" fmla="*/ 1537854 h 1779050"/>
              <a:gd name="connsiteX2" fmla="*/ 0 w 4662054"/>
              <a:gd name="connsiteY2" fmla="*/ 1752600 h 1779050"/>
            </a:gdLst>
            <a:ahLst/>
            <a:cxnLst>
              <a:cxn ang="0">
                <a:pos x="connsiteX0" y="connsiteY0"/>
              </a:cxn>
              <a:cxn ang="0">
                <a:pos x="connsiteX1" y="connsiteY1"/>
              </a:cxn>
              <a:cxn ang="0">
                <a:pos x="connsiteX2" y="connsiteY2"/>
              </a:cxn>
            </a:cxnLst>
            <a:rect l="l" t="t" r="r" b="b"/>
            <a:pathLst>
              <a:path w="4662054" h="1779050">
                <a:moveTo>
                  <a:pt x="4662054" y="0"/>
                </a:moveTo>
                <a:cubicBezTo>
                  <a:pt x="3467677" y="622877"/>
                  <a:pt x="2273300" y="1245754"/>
                  <a:pt x="1496291" y="1537854"/>
                </a:cubicBezTo>
                <a:cubicBezTo>
                  <a:pt x="719282" y="1829954"/>
                  <a:pt x="359641" y="1791277"/>
                  <a:pt x="0" y="1752600"/>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F05F77D-BE96-48FE-92C4-FDCBDCAF79D3}"/>
              </a:ext>
            </a:extLst>
          </p:cNvPr>
          <p:cNvSpPr txBox="1"/>
          <p:nvPr/>
        </p:nvSpPr>
        <p:spPr>
          <a:xfrm>
            <a:off x="48491" y="5446447"/>
            <a:ext cx="5327741" cy="646331"/>
          </a:xfrm>
          <a:prstGeom prst="rect">
            <a:avLst/>
          </a:prstGeom>
          <a:noFill/>
        </p:spPr>
        <p:txBody>
          <a:bodyPr wrap="none" rtlCol="0">
            <a:spAutoFit/>
          </a:bodyPr>
          <a:lstStyle/>
          <a:p>
            <a:r>
              <a:rPr lang="en-US" dirty="0"/>
              <a:t>The selection will add this icon next to </a:t>
            </a:r>
            <a:r>
              <a:rPr lang="en-US" b="1" dirty="0"/>
              <a:t>Selected Filters:</a:t>
            </a:r>
          </a:p>
          <a:p>
            <a:r>
              <a:rPr lang="en-US" dirty="0"/>
              <a:t>to indicate that the filter is successfully placed.</a:t>
            </a:r>
          </a:p>
        </p:txBody>
      </p:sp>
      <p:sp>
        <p:nvSpPr>
          <p:cNvPr id="3" name="Rectangle 2">
            <a:extLst>
              <a:ext uri="{FF2B5EF4-FFF2-40B4-BE49-F238E27FC236}">
                <a16:creationId xmlns:a16="http://schemas.microsoft.com/office/drawing/2014/main" id="{51590ED4-A230-4485-B286-80FD41A99C86}"/>
              </a:ext>
            </a:extLst>
          </p:cNvPr>
          <p:cNvSpPr/>
          <p:nvPr/>
        </p:nvSpPr>
        <p:spPr>
          <a:xfrm>
            <a:off x="-24045" y="6600276"/>
            <a:ext cx="2026196" cy="369332"/>
          </a:xfrm>
          <a:prstGeom prst="rect">
            <a:avLst/>
          </a:prstGeom>
        </p:spPr>
        <p:txBody>
          <a:bodyPr wrap="none">
            <a:spAutoFit/>
          </a:bodyPr>
          <a:lstStyle/>
          <a:p>
            <a:r>
              <a:rPr lang="en-US" i="1" dirty="0"/>
              <a:t>Credit: </a:t>
            </a:r>
            <a:r>
              <a:rPr lang="en-US" i="1" dirty="0" err="1"/>
              <a:t>Bonwoo</a:t>
            </a:r>
            <a:r>
              <a:rPr lang="en-US" i="1" dirty="0"/>
              <a:t> Koo</a:t>
            </a:r>
          </a:p>
        </p:txBody>
      </p:sp>
    </p:spTree>
    <p:extLst>
      <p:ext uri="{BB962C8B-B14F-4D97-AF65-F5344CB8AC3E}">
        <p14:creationId xmlns:p14="http://schemas.microsoft.com/office/powerpoint/2010/main" val="17556492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5213</TotalTime>
  <Words>4577</Words>
  <Application>Microsoft Macintosh PowerPoint</Application>
  <PresentationFormat>On-screen Show (4:3)</PresentationFormat>
  <Paragraphs>578</Paragraphs>
  <Slides>55</Slides>
  <Notes>16</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Cabin</vt: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Bonwoo Koo</dc:creator>
  <cp:lastModifiedBy>Liang, Xiaofan</cp:lastModifiedBy>
  <cp:revision>503</cp:revision>
  <dcterms:created xsi:type="dcterms:W3CDTF">2019-08-17T22:10:22Z</dcterms:created>
  <dcterms:modified xsi:type="dcterms:W3CDTF">2022-09-01T19:36:00Z</dcterms:modified>
</cp:coreProperties>
</file>