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Source Code Pro"/>
      <p:regular r:id="rId21"/>
      <p:bold r:id="rId22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7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6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maticSC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8000"/>
            </a:lvl1pPr>
            <a:lvl2pPr algn="ctr">
              <a:spcBef>
                <a:spcPts val="0"/>
              </a:spcBef>
              <a:buSzPct val="100000"/>
              <a:defRPr sz="8000"/>
            </a:lvl2pPr>
            <a:lvl3pPr algn="ctr">
              <a:spcBef>
                <a:spcPts val="0"/>
              </a:spcBef>
              <a:buSzPct val="100000"/>
              <a:defRPr sz="8000"/>
            </a:lvl3pPr>
            <a:lvl4pPr algn="ctr">
              <a:spcBef>
                <a:spcPts val="0"/>
              </a:spcBef>
              <a:buSzPct val="100000"/>
              <a:defRPr sz="8000"/>
            </a:lvl4pPr>
            <a:lvl5pPr algn="ctr">
              <a:spcBef>
                <a:spcPts val="0"/>
              </a:spcBef>
              <a:buSzPct val="100000"/>
              <a:defRPr sz="8000"/>
            </a:lvl5pPr>
            <a:lvl6pPr algn="ctr">
              <a:spcBef>
                <a:spcPts val="0"/>
              </a:spcBef>
              <a:buSzPct val="100000"/>
              <a:defRPr sz="8000"/>
            </a:lvl6pPr>
            <a:lvl7pPr algn="ctr">
              <a:spcBef>
                <a:spcPts val="0"/>
              </a:spcBef>
              <a:buSzPct val="100000"/>
              <a:defRPr sz="8000"/>
            </a:lvl7pPr>
            <a:lvl8pPr algn="ctr">
              <a:spcBef>
                <a:spcPts val="0"/>
              </a:spcBef>
              <a:buSzPct val="100000"/>
              <a:defRPr sz="8000"/>
            </a:lvl8pPr>
            <a:lvl9pPr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4000"/>
            </a:lvl1pPr>
            <a:lvl2pPr>
              <a:spcBef>
                <a:spcPts val="0"/>
              </a:spcBef>
              <a:buSzPct val="100000"/>
              <a:defRPr sz="4000"/>
            </a:lvl2pPr>
            <a:lvl3pPr>
              <a:spcBef>
                <a:spcPts val="0"/>
              </a:spcBef>
              <a:buSzPct val="100000"/>
              <a:defRPr sz="4000"/>
            </a:lvl3pPr>
            <a:lvl4pPr>
              <a:spcBef>
                <a:spcPts val="0"/>
              </a:spcBef>
              <a:buSzPct val="100000"/>
              <a:defRPr sz="4000"/>
            </a:lvl4pPr>
            <a:lvl5pPr>
              <a:spcBef>
                <a:spcPts val="0"/>
              </a:spcBef>
              <a:buSzPct val="100000"/>
              <a:defRPr sz="4000"/>
            </a:lvl5pPr>
            <a:lvl6pPr>
              <a:spcBef>
                <a:spcPts val="0"/>
              </a:spcBef>
              <a:buSzPct val="100000"/>
              <a:defRPr sz="4000"/>
            </a:lvl6pPr>
            <a:lvl7pPr>
              <a:spcBef>
                <a:spcPts val="0"/>
              </a:spcBef>
              <a:buSzPct val="100000"/>
              <a:defRPr sz="4000"/>
            </a:lvl7pPr>
            <a:lvl8pPr>
              <a:spcBef>
                <a:spcPts val="0"/>
              </a:spcBef>
              <a:buSzPct val="100000"/>
              <a:defRPr sz="4000"/>
            </a:lvl8pPr>
            <a:lvl9pPr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3000"/>
            </a:lvl1pPr>
            <a:lvl2pPr>
              <a:spcBef>
                <a:spcPts val="0"/>
              </a:spcBef>
              <a:buSzPct val="100000"/>
              <a:defRPr sz="3000"/>
            </a:lvl2pPr>
            <a:lvl3pPr>
              <a:spcBef>
                <a:spcPts val="0"/>
              </a:spcBef>
              <a:buSzPct val="100000"/>
              <a:defRPr sz="3000"/>
            </a:lvl3pPr>
            <a:lvl4pPr>
              <a:spcBef>
                <a:spcPts val="0"/>
              </a:spcBef>
              <a:buSzPct val="100000"/>
              <a:defRPr sz="3000"/>
            </a:lvl4pPr>
            <a:lvl5pPr>
              <a:spcBef>
                <a:spcPts val="0"/>
              </a:spcBef>
              <a:buSzPct val="100000"/>
              <a:defRPr sz="3000"/>
            </a:lvl5pPr>
            <a:lvl6pPr>
              <a:spcBef>
                <a:spcPts val="0"/>
              </a:spcBef>
              <a:buSzPct val="100000"/>
              <a:defRPr sz="3000"/>
            </a:lvl6pPr>
            <a:lvl7pPr>
              <a:spcBef>
                <a:spcPts val="0"/>
              </a:spcBef>
              <a:buSzPct val="100000"/>
              <a:defRPr sz="3000"/>
            </a:lvl7pPr>
            <a:lvl8pPr>
              <a:spcBef>
                <a:spcPts val="0"/>
              </a:spcBef>
              <a:buSzPct val="100000"/>
              <a:defRPr sz="3000"/>
            </a:lvl8pPr>
            <a:lvl9pPr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Xiaofan Wu &amp; Yuanzhen Pan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CS 230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42569" l="0" r="0" t="7976"/>
          <a:stretch/>
        </p:blipFill>
        <p:spPr>
          <a:xfrm>
            <a:off x="756625" y="250675"/>
            <a:ext cx="7630749" cy="31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Find a language Page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8675"/>
            <a:ext cx="3927300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Figure out a language  to learn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Structure: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decision tree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yesOrNo()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175" y="1038550"/>
            <a:ext cx="5206275" cy="41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About page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How to play?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display text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Who we are?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display image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Button listeners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750" y="989200"/>
            <a:ext cx="5093275" cy="41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-7720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of different pages Again: Notice Anything?????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900" y="947925"/>
            <a:ext cx="5865525" cy="440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Connecting user interface with data structure used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Figure out the flip action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975" y="1918399"/>
            <a:ext cx="3383700" cy="32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 :D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825" y="1093850"/>
            <a:ext cx="3982799" cy="398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real Life Problem: 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>
            <a:hlinkClick/>
          </p:cNvPr>
          <p:cNvSpPr/>
          <p:nvPr/>
        </p:nvSpPr>
        <p:spPr>
          <a:xfrm>
            <a:off x="3486800" y="1228675"/>
            <a:ext cx="5399524" cy="4049649"/>
          </a:xfrm>
          <a:prstGeom prst="rect">
            <a:avLst/>
          </a:prstGeom>
          <a:blipFill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Or Simply just can’t talk to your grandparents?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562" y="1010475"/>
            <a:ext cx="5210274" cy="37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Introducing Lingo Tree!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lingo Tree is here to help!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 interface to learn any language you want! (will have Spanish, Hebrew, and Chinese first)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Learn by playing!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goal of the game is to match two cards of two different languages from a pile, if the two cards match, they disappear. If not, they will stay in the pile.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Perfect for young children!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No more language barriers!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800" y="3303100"/>
            <a:ext cx="2158200" cy="1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-7720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 of different pages 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950" y="612375"/>
            <a:ext cx="5865525" cy="440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Home Page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259" y="1348050"/>
            <a:ext cx="4322165" cy="36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599300" y="1429350"/>
            <a:ext cx="3580500" cy="29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AutoNum type="arabicPeriod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Start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Verdana"/>
              <a:buAutoNum type="alphaL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learn or play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AutoNum type="arabicPeriod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Find a language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Verdana"/>
              <a:buAutoNum type="alphaL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help you decide what language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AutoNum type="arabicPeriod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About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Verdana"/>
              <a:buAutoNum type="alphaL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how to play the game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Verdana"/>
              <a:buAutoNum type="alphaL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about the creators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Start page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8675"/>
            <a:ext cx="32477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Settings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Play or Learn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Saved in txt files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Dropdown menus</a:t>
            </a:r>
          </a:p>
          <a:p>
            <a:pPr indent="-228600" lvl="0" marL="914400">
              <a:spcBef>
                <a:spcPts val="0"/>
              </a:spcBef>
            </a:pPr>
            <a:r>
              <a:rPr lang="en"/>
              <a:t>Listeners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000" y="665912"/>
            <a:ext cx="5431999" cy="44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Learn page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8675"/>
            <a:ext cx="37259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Previous or next card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Flip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 front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Structure: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Queue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Methods: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shuffle()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nextCard()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preCard()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addToMemory()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750" y="226800"/>
            <a:ext cx="5475649" cy="450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Play Page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8675"/>
            <a:ext cx="33986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77777"/>
            </a:pPr>
            <a:r>
              <a:rPr lang="en"/>
              <a:t>Match two cards of different languages.</a:t>
            </a:r>
          </a:p>
          <a:p>
            <a:pPr indent="-228600" lvl="0" marL="457200" rtl="0">
              <a:spcBef>
                <a:spcPts val="0"/>
              </a:spcBef>
              <a:buSzPct val="77777"/>
            </a:pPr>
            <a:r>
              <a:rPr lang="en"/>
              <a:t>Win when all the cards disappear.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Structure: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1400"/>
              <a:t>Hashtable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Methods: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1400"/>
              <a:t>Check()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1400"/>
              <a:t>takeOut()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1400"/>
              <a:t>flipBack()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1400"/>
              <a:t>score()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000" y="838038"/>
            <a:ext cx="5145000" cy="4246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